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4"/>
  </p:notesMasterIdLst>
  <p:sldIdLst>
    <p:sldId id="1921" r:id="rId2"/>
    <p:sldId id="956" r:id="rId3"/>
    <p:sldId id="923" r:id="rId4"/>
    <p:sldId id="924" r:id="rId5"/>
    <p:sldId id="926" r:id="rId6"/>
    <p:sldId id="925" r:id="rId7"/>
    <p:sldId id="927" r:id="rId8"/>
    <p:sldId id="928" r:id="rId9"/>
    <p:sldId id="967" r:id="rId10"/>
    <p:sldId id="968" r:id="rId11"/>
    <p:sldId id="962" r:id="rId12"/>
    <p:sldId id="969" r:id="rId13"/>
    <p:sldId id="960" r:id="rId14"/>
    <p:sldId id="958" r:id="rId15"/>
    <p:sldId id="970" r:id="rId16"/>
    <p:sldId id="971" r:id="rId17"/>
    <p:sldId id="1017" r:id="rId18"/>
    <p:sldId id="1018" r:id="rId19"/>
    <p:sldId id="1889" r:id="rId20"/>
    <p:sldId id="1890" r:id="rId21"/>
    <p:sldId id="1891" r:id="rId22"/>
    <p:sldId id="1009" r:id="rId23"/>
    <p:sldId id="1892" r:id="rId24"/>
    <p:sldId id="992" r:id="rId25"/>
    <p:sldId id="972" r:id="rId26"/>
    <p:sldId id="1000" r:id="rId27"/>
    <p:sldId id="1001" r:id="rId28"/>
    <p:sldId id="1002" r:id="rId29"/>
    <p:sldId id="1003" r:id="rId30"/>
    <p:sldId id="974" r:id="rId31"/>
    <p:sldId id="979" r:id="rId32"/>
    <p:sldId id="973" r:id="rId33"/>
    <p:sldId id="975" r:id="rId34"/>
    <p:sldId id="999" r:id="rId35"/>
    <p:sldId id="976" r:id="rId36"/>
    <p:sldId id="977" r:id="rId37"/>
    <p:sldId id="1893" r:id="rId38"/>
    <p:sldId id="981" r:id="rId39"/>
    <p:sldId id="1894" r:id="rId40"/>
    <p:sldId id="1025" r:id="rId41"/>
    <p:sldId id="978" r:id="rId42"/>
    <p:sldId id="990" r:id="rId43"/>
    <p:sldId id="980" r:id="rId44"/>
    <p:sldId id="1895" r:id="rId45"/>
    <p:sldId id="1026" r:id="rId46"/>
    <p:sldId id="902" r:id="rId47"/>
    <p:sldId id="1029" r:id="rId48"/>
    <p:sldId id="1004" r:id="rId49"/>
    <p:sldId id="1030" r:id="rId50"/>
    <p:sldId id="954" r:id="rId51"/>
    <p:sldId id="991" r:id="rId52"/>
    <p:sldId id="1010" r:id="rId53"/>
    <p:sldId id="901" r:id="rId54"/>
    <p:sldId id="993" r:id="rId55"/>
    <p:sldId id="1006" r:id="rId56"/>
    <p:sldId id="1896" r:id="rId57"/>
    <p:sldId id="997" r:id="rId58"/>
    <p:sldId id="998" r:id="rId59"/>
    <p:sldId id="996" r:id="rId60"/>
    <p:sldId id="1007" r:id="rId61"/>
    <p:sldId id="1027" r:id="rId62"/>
    <p:sldId id="1028"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9" autoAdjust="0"/>
    <p:restoredTop sz="94660"/>
  </p:normalViewPr>
  <p:slideViewPr>
    <p:cSldViewPr snapToGrid="0">
      <p:cViewPr varScale="1">
        <p:scale>
          <a:sx n="78" d="100"/>
          <a:sy n="78" d="100"/>
        </p:scale>
        <p:origin x="9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B97D26-BF9D-410E-B410-FBEC38F4959A}" type="datetimeFigureOut">
              <a:rPr lang="en-GB" smtClean="0"/>
              <a:t>20/08/2022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66370-DA8A-4BF8-AD68-7CD91D9AB906}" type="slidenum">
              <a:rPr lang="en-GB" smtClean="0"/>
              <a:t>‹#›</a:t>
            </a:fld>
            <a:endParaRPr lang="en-GB"/>
          </a:p>
        </p:txBody>
      </p:sp>
    </p:spTree>
    <p:extLst>
      <p:ext uri="{BB962C8B-B14F-4D97-AF65-F5344CB8AC3E}">
        <p14:creationId xmlns:p14="http://schemas.microsoft.com/office/powerpoint/2010/main" val="2686611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en.wikipedia.org/wiki/Comintern#cite_note-0"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en.wikipedia.org/wiki/Alexandra_Kollontai#cite_note-18"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en.wikipedia.org/wiki/Cold_War#cite_note-98"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en.wikipedia.org/wiki/Cold_War#cite_note-Puddington7-100" TargetMode="External"/><Relationship Id="rId4" Type="http://schemas.openxmlformats.org/officeDocument/2006/relationships/hyperlink" Target="http://en.wikipedia.org/wiki/Cold_War#cite_note-Puddington9-99"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en.wikipedia.org/wiki/Cold_War#cite_note-LaFeber_1991-18"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en.wikipedia.org/wiki/Cold_War#cite_note-179"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yalebooks.yale.edu/book/9780300192049/deadly-legacy"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en.wikipedia.org/wiki/Franklin_D._Roosevelt#cite_note-112"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BFEF32F3-6E29-4159-BA6B-F0ACEE343750}" type="slidenum">
              <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
        <p:nvSpPr>
          <p:cNvPr id="270338"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fld id="{FBA9E3D6-339D-4C09-BD26-C66CC91F1683}" type="slidenum">
              <a:rPr kumimoji="0" lang="en-GB" sz="1200" b="0" i="0" u="none" strike="noStrike" kern="1200" cap="none" spc="0" normalizeH="0" baseline="0" noProof="0">
                <a:ln>
                  <a:noFill/>
                </a:ln>
                <a:solidFill>
                  <a:srgbClr val="000000"/>
                </a:solidFill>
                <a:effectLst/>
                <a:uLnTx/>
                <a:uFillTx/>
                <a:latin typeface="Franklin Gothic Medium" pitchFamily="-6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GB" sz="1200" b="0" i="0" u="none" strike="noStrike" kern="1200" cap="none" spc="0" normalizeH="0" baseline="0" noProof="0">
              <a:ln>
                <a:noFill/>
              </a:ln>
              <a:solidFill>
                <a:srgbClr val="000000"/>
              </a:solidFill>
              <a:effectLst/>
              <a:uLnTx/>
              <a:uFillTx/>
              <a:latin typeface="Franklin Gothic Medium" pitchFamily="-68" charset="0"/>
              <a:ea typeface="ＭＳ Ｐゴシック" pitchFamily="-128" charset="-128"/>
            </a:endParaRPr>
          </a:p>
        </p:txBody>
      </p:sp>
      <p:sp>
        <p:nvSpPr>
          <p:cNvPr id="270339"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70340"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endParaRPr lang="en-US" dirty="0"/>
          </a:p>
        </p:txBody>
      </p:sp>
    </p:spTree>
    <p:extLst>
      <p:ext uri="{BB962C8B-B14F-4D97-AF65-F5344CB8AC3E}">
        <p14:creationId xmlns:p14="http://schemas.microsoft.com/office/powerpoint/2010/main" val="2689363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1942, U.S. Ambassador to the Soviet Union William Christian Bullitt, </a:t>
            </a:r>
            <a:r>
              <a:rPr lang="en-US" dirty="0" err="1"/>
              <a:t>Jr.'s</a:t>
            </a:r>
            <a:r>
              <a:rPr lang="en-US" dirty="0"/>
              <a:t> thesis prophesied the "flow of the Red amoeba into Europe". Roosevelt responded to Bullitt, Jr. with a statement summarizing his rationale for war time relations with Stalin</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783720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954651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Soviet</a:t>
            </a:r>
            <a:r>
              <a:rPr lang="en-US" baseline="0" dirty="0"/>
              <a:t> Union – Japan: At the Tehran Conference in November 1943, Stalin agreed that the Soviet Union would enter the war against Japan once Nazi Germany was defeated. At the Yalta Conference in February 1945, Stalin agreed to Allied pleas to enter World War II's Pacific Theater within three months of the end of the war in Europe. On July 26, the US, UK and China made the Potsdam Declaration, an ultimatum calling for the Japanese surrender which if ignored would lead to their "prompt and utter destruction". The invasion began on August 8, 1945, precisely three months after the German surrender on May 8 (May 9, 0:43 Moscow time).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The commencement of the invasion fell between the atomic bombings of Hiroshima on August 6 and Nagasaki on August 9. Although Soviet leader Joseph Stalin had not been told much detail of the Western Allies' atomic bomb program by Allied governments, he was nonetheless well aware of its existence and purpose by means of Soviet intelligence sources.[citation needed] However, by virtue of the timing of the agreements at Tehran and Yalta, and the long term buildup of Soviet forces in the Far East since Tehran, it is clear that news of the attacks on the two cities played no major role in the timing of the Soviet invasion; the date of the invasion was foreshadowed by the Yalta agreement, the date of the German surrender, and the fact that on August 3, Marshal </a:t>
            </a:r>
            <a:r>
              <a:rPr lang="en-US" baseline="0" dirty="0" err="1"/>
              <a:t>Vasilevsky</a:t>
            </a:r>
            <a:r>
              <a:rPr lang="en-US" baseline="0" dirty="0"/>
              <a:t> reported to Stalin that, if necessary, he could attack on the morning of August 5. Furthermore, while Stalin could reasonably have concluded that an atomic bombing of Japan was imminent, it does not appear he was overly impressed with the atomic bomb's potential, certainly not so much so as to think it might compel a nation as averse to surrender as Japan into an earlier capitulation.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387030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Spiritual</a:t>
            </a:r>
            <a:r>
              <a:rPr lang="en-US" baseline="0" dirty="0"/>
              <a:t> phenomena from end WW2</a:t>
            </a:r>
          </a:p>
          <a:p>
            <a:endParaRPr lang="en-US" baseline="0" dirty="0"/>
          </a:p>
          <a:p>
            <a:r>
              <a:rPr lang="en-US" sz="1200" kern="1200" dirty="0">
                <a:solidFill>
                  <a:schemeClr val="tx1"/>
                </a:solidFill>
                <a:effectLst/>
                <a:latin typeface="Arial" charset="0"/>
                <a:ea typeface="+mn-ea"/>
                <a:cs typeface="+mn-cs"/>
              </a:rPr>
              <a:t>The indemnity paid by the Nazi persecution of the Jews made possible the restoration of the nation of Israel. </a:t>
            </a:r>
            <a:r>
              <a:rPr lang="en-US" sz="1200" kern="1200">
                <a:solidFill>
                  <a:schemeClr val="tx1"/>
                </a:solidFill>
                <a:effectLst/>
                <a:latin typeface="Arial" charset="0"/>
                <a:ea typeface="+mn-ea"/>
                <a:cs typeface="+mn-cs"/>
              </a:rPr>
              <a:t>Father 18 May 1978</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2429257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Churchill called a war monger and extremist</a:t>
            </a:r>
            <a:r>
              <a:rPr lang="en-US" baseline="0" dirty="0"/>
              <a:t> but proved right. Speech given in Westminster College Fulton, Missouri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438686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Still not over. Finished in the west.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840777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People</a:t>
            </a:r>
            <a:r>
              <a:rPr lang="en-US" baseline="0" dirty="0"/>
              <a:t> make decisions depending on their circumstances and environment to achieve a purpose -&gt; event. Not deterministic. Not pre-destined.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637415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935113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a:t>
            </a:r>
            <a:r>
              <a:rPr lang="en-US" b="1" dirty="0"/>
              <a:t>Communist International</a:t>
            </a:r>
            <a:r>
              <a:rPr lang="en-US" dirty="0"/>
              <a:t> (abbreviated as </a:t>
            </a:r>
            <a:r>
              <a:rPr lang="en-US" b="1" dirty="0" err="1"/>
              <a:t>Comintern</a:t>
            </a:r>
            <a:r>
              <a:rPr lang="en-US" dirty="0"/>
              <a:t>, also known as the </a:t>
            </a:r>
            <a:r>
              <a:rPr lang="en-US" b="1" dirty="0"/>
              <a:t>Third International</a:t>
            </a:r>
            <a:r>
              <a:rPr lang="en-US" dirty="0"/>
              <a:t>) was an international communist organization founded in Moscow in March 1919. The International intended to fight "by all available means, including armed force, for the overthrow of the international bourgeoisie and for the creation of an international Soviet republic as a transition stage to the complete abolition of the State.</a:t>
            </a:r>
            <a:r>
              <a:rPr lang="en-US" baseline="0" dirty="0"/>
              <a:t> </a:t>
            </a:r>
            <a:r>
              <a:rPr lang="en-US" dirty="0"/>
              <a:t>The </a:t>
            </a:r>
            <a:r>
              <a:rPr lang="en-US" dirty="0" err="1"/>
              <a:t>Comintern</a:t>
            </a:r>
            <a:r>
              <a:rPr lang="en-US" dirty="0"/>
              <a:t> was founded in these conditions at a congress held in Moscow March 2-6, 1919, against the backdrop of the Russian Civil War. There were 52 delegates present from 34 parties</a:t>
            </a:r>
            <a:r>
              <a:rPr lang="en-US" baseline="30000" dirty="0">
                <a:hlinkClick r:id="rId3"/>
              </a:rPr>
              <a:t>]</a:t>
            </a:r>
            <a:endParaRPr lang="en-US" dirty="0"/>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As early as 1925, Stalin stated that he viewed international politics as a bipolar world in which the Soviet Union would attract countries gravitating to socialism and capitalist countries would attract states gravitating toward capitalism while the world was in a period of "temporary stabilization of capitalism" preceding its eventual collapse. Several events fueled suspicion and distrust between the western powers and the Soviet Union: the Bolsheviks' challenge to capitalism; the Polish-Soviet War; the 1926 Soviet funding of a British general workers strike causing Britain to break relations with the Soviet Union; Stalin's 1927 declaration that peaceful coexistence with "the capitalist countries . . . is receding into the past”; conspiratorial allegations in the Shakhty show trial of a planned French and British-led coup d'etat; the Great Purge involving a series of campaigns of political repression and persecution in which over half a million Soviets were executed; the Moscow show trials including allegations of British, French, Japanese and German espionage; the controversial death of 6–8 million people in the Ukrainian Soviet Socialist Republic in the 1932–3 Ukrainian famine; western support of the White Army in the Russian Civil War; the US refusal to recognize the Soviet Union until 1933; and the Soviet entry into the Treaty of Rapallo. This outcome rendered Russian–American relations a matter of major long-term concern for leaders in both countries.</a:t>
            </a:r>
            <a:endParaRPr lang="en-US" baseline="3000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3000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Both sides, held very dissimilar ideas regarding the establishment and maintenance of post-war security. The Americans tended to understand security in situational terms, assuming that, if US-style governments and markets were established as widely as possible, countries could resolve their differences peacefully, through international organizations. The key to the US vision of security was a post-war world shaped according to the principles laid out in the 1941 Atlantic Charter — in other words, a liberal international system based on free trade and open markets. This vision would require a rebuilt capitalist Europe, with a healthy Germany at its center, to serve once more as a hub in global affairs.</a:t>
            </a:r>
            <a:endParaRPr lang="en-US" baseline="30000" dirty="0"/>
          </a:p>
          <a:p>
            <a:r>
              <a:rPr lang="en-US" dirty="0"/>
              <a:t>This would also require US economic and political leadership of the postwar world. Europe needed the USA's assistance if it was to rebuild its domestic production and finance its international trade. The USA was the only world power not economically devastated by the fighting. By the end of the war, it was producing around fifty percent of the world's industrial goods.</a:t>
            </a:r>
          </a:p>
          <a:p>
            <a:r>
              <a:rPr lang="en-US" dirty="0"/>
              <a:t>Soviet leaders, however, tended to understand security in terms of space. This reasoning was conditioned by Russia's historical experiences, given the frequency with which the country had been invaded over the last 150 years. The Second World War experience was particularly dramatic for the Russians: the Soviet Union suffered unprecedented devastation as a result of the Nazi onslaught, and over 20 million Soviet citizens died during the war; tens of thousands of Soviet cities, towns, and villages were leveled; and 30,100 Soviet factories were destroyed. In order to prevent a similar assault in the future, Stalin was determined to use the Red Army to gain control of Poland, to dominate the Balkans and to destroy utterly Germany's capacity to engage in another war. The problem was that Stalin's strategy risked confrontation with the equally powerful United States, who viewed Stalin's actions as a flagrant violation of the Yalta agreement.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275884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Alexandra </a:t>
            </a:r>
            <a:r>
              <a:rPr lang="en-US" b="1" dirty="0" err="1"/>
              <a:t>Mikhailovna</a:t>
            </a:r>
            <a:r>
              <a:rPr lang="en-US" b="1" dirty="0"/>
              <a:t> "</a:t>
            </a:r>
            <a:r>
              <a:rPr lang="en-US" b="1" dirty="0" err="1"/>
              <a:t>Shura</a:t>
            </a:r>
            <a:r>
              <a:rPr lang="en-US" b="1" dirty="0"/>
              <a:t>” </a:t>
            </a:r>
            <a:r>
              <a:rPr lang="en-US" dirty="0"/>
              <a:t>(1872 –1952) was a Russian Communist revolutionary, first as a member of the Mensheviks, then from 1914 on as a Bolshevik. In 1923, she was appointed Soviet Ambassador to Norway, becoming the world's first female ambassador. After the Bolshevik revolution in October 1917, Kollontai became People's Commissar for Social Welfare. She was the most prominent woman in the Soviet administration and was best known for founding the Zhenotdel or "Women's Department" in 1919 . This organization worked to improve the conditions of women's lives in the Soviet Union, fighting illiteracy and educating women about the new marriage, education, and working laws put in place by the Revolution. As a foremost champion of women's equality like the other Marxists of her time, she opposed the bourgeois ideology of liberal feminism; though later feminists have claimed her legacy. The </a:t>
            </a:r>
            <a:r>
              <a:rPr lang="en-US" dirty="0" err="1"/>
              <a:t>Zhenotdel</a:t>
            </a:r>
            <a:r>
              <a:rPr lang="en-US" dirty="0"/>
              <a:t> was eventually closed in 1930.</a:t>
            </a:r>
          </a:p>
          <a:p>
            <a:r>
              <a:rPr lang="en-US" dirty="0"/>
              <a:t>Kollontai raised eyebrows with her unflinching advocacy of free love. However, this does not mean that she advocated casual sexual encounters; indeed, she believed that due to the inequality between men and women that persisted under socialism, such encounters would lead to women being exploited, and being left to raise children alone. Instead she believed that true socialism could not be achieved without a radical change in attitudes to sexuality, so that it might be freed from the oppressive norms that she saw as a continuation of bourgeois ideas about property. It is a myth that she said that "...the satisfaction of one's sexual desires should be as simple as getting a glass of water"; what she actually said, in number 18 of her </a:t>
            </a:r>
            <a:r>
              <a:rPr lang="en-US" i="1" dirty="0"/>
              <a:t>Theses on Communist Morality in the Sphere of Marital Relations</a:t>
            </a:r>
            <a:r>
              <a:rPr lang="en-US" dirty="0"/>
              <a:t>, was that "...sexuality is a human instinct as natural as hunger or thirst."</a:t>
            </a:r>
          </a:p>
          <a:p>
            <a:r>
              <a:rPr lang="en-US" dirty="0"/>
              <a:t>Kollontai's views on the role of marriage and the family under Communism were arguably more subversive and more influential on today's society than her advocacy of "free love." Kollontai believed that, like the state, the family unit would wither away once the second stage of communism became a reality. She viewed marriage and traditional families as legacies of the oppressive, property-rights-based, egoist past. Under Communism, both men and women would work for, and be supported by, society, not their families. Similarly, their children would be wards of, and reared basically by society.</a:t>
            </a:r>
          </a:p>
          <a:p>
            <a:r>
              <a:rPr lang="en-US" dirty="0"/>
              <a:t>Kollontai admonished men and women to discard their nostalgia for traditional family life. "The worker-mother must learn not to differentiate between yours and mine; she must remember that there are only our children, the children of Russia’s communist workers." However, she also praised maternal attachment: "Communist society will take upon itself all the duties involved in the education of the child, but the joys of parenthood will not be taken away from those who are capable of appreciating them."</a:t>
            </a:r>
            <a:r>
              <a:rPr lang="en-US" baseline="30000" dirty="0">
                <a:hlinkClick r:id="rId3"/>
              </a:rPr>
              <a:t>[19]</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598333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Solution: The Fate of the Jews 1933-1949 by David Cesarani, review: 'authoritative and urgent'     Medical examination of Jewish refugees in the Netherlands, autumn 1938Medical examination of Jewish refugees in the Netherlands, autumn 1938 CREDIT: THE WIENER LIBRARY, LONDON Sarah Helm 14 FEBRUARY 2016 • 7:00AM</a:t>
            </a:r>
          </a:p>
          <a:p>
            <a:endParaRPr lang="en-US" dirty="0"/>
          </a:p>
          <a:p>
            <a:r>
              <a:rPr lang="en-US" dirty="0"/>
              <a:t>Early in what he calls his “reappraisal” of Adolf Hitler’s Final Solution, David Cesarani details the absurdity of an earlier “solution” to the “Jewish question”. In May 1940, nine months into the war, Hitler still had no concerted plan for ridding Europe of its Jews, particularly the two million Polish Jews who had come under his rule since the invasion of Poland in 1939. When the SS chief, Heinrich Himmler, produced “some thoughts”,  including “the large-scale emigration of all Jews to Africa or some colony”, the idea was seized on. The imminent defeat of France meant French colonies would soon become available, including the island of Madagascar, which was to be turned into “an open-air prison… like a parody of the Zionist enterprise in Palestine”. The transfer could start within a month, with millions of Jews sent by ship. Such was the Germans’ confidence that the building of ghettos in Poland was halted, and the SS started learning Swahili. Madagascar, like so many other improvised “solutions”, was a non-starter, not least because 25,000 French still lived there and no Axis ships could reach it through the British-controlled sea lanes. Once France collapsed, Hitler believed, Britain would sue for peace. But Hitler’s “ham-fisted” offers didn’t even warrant a response from Winston Churchill and, Cesarani writes, the Germans were left “to continue to fumble their way towards a solution according to their racial-biological precepts, but under circumstances they could not entirely control”. This detailed presentation of the Madagascar episode gives an early taste of the form Cesarani’s “reappraisal” takes. Over the next 800 pages, he traces a path across a vast mass of material – new and old – demonstrating with urgency and verve how Hitler’s progress towards mass extermination of the Jews was never pre-planned or preordained. This tale of false starts and botches finally leads to the building of the gas chambers; far from being conceived on an industrial scale, they were themselves, at first, “jerry built”. Cesarani challenges the widely held view that the extermination of the Jews was ever Hitler’s first priority. Of course, his “Jew hatred” was never in question. But his plan for a Europe rid entirely of Jews was always secondary to military aims, and had to be adapted to strategic realities. Under the cover of war, mass slaughter first became possible, but still plans were only “hatched”, “brashly conceived” or “dreamt up”. Even as Himmler’s death squads began to kill off Russia’s three million Jews – 8,200 were shot within the first few weeks – it was “a contest of arms rather than a preconceived agenda for the murder of Jews” that provoked the savagery. By killing hungry Jews, scarce food was also preserved for Aryan mouths. Another fallacy challenged here is that the “Holocaust” was implemented by ranks of well-</a:t>
            </a:r>
            <a:r>
              <a:rPr lang="en-US" dirty="0" err="1"/>
              <a:t>organised</a:t>
            </a:r>
            <a:r>
              <a:rPr lang="en-US" dirty="0"/>
              <a:t> Nazis. Much of the work, Cesarani reminds us, was done by collaborators who were recruited hastily and motivated as much by fear or greed as by anti-Semitism. It is no coincidence that Cesarani doesn’t delve into the monstrous horror of Auschwitz until page 520. By this time, he has already reset the received “lopsided” story of the genocide by recounting in extensive detail how a million Jews were slaughtered – both in the Russian killing fields and in the often sidelined death camps of Treblinka, </a:t>
            </a:r>
            <a:r>
              <a:rPr lang="en-US" dirty="0" err="1"/>
              <a:t>Belzec</a:t>
            </a:r>
            <a:r>
              <a:rPr lang="en-US" dirty="0"/>
              <a:t> and </a:t>
            </a:r>
            <a:r>
              <a:rPr lang="en-US" dirty="0" err="1"/>
              <a:t>Sobibor</a:t>
            </a:r>
            <a:r>
              <a:rPr lang="en-US" dirty="0"/>
              <a:t> – before the Auschwitz gas chambers were fully operating. Indeed, so frustrated is Cesarani with public “misconceptions” that he proposes “retiring” the word Holocaust, which has “passed its sell-by date” due to the false picture it summons of </a:t>
            </a:r>
            <a:r>
              <a:rPr lang="en-US" dirty="0" err="1"/>
              <a:t>industrialised</a:t>
            </a:r>
            <a:r>
              <a:rPr lang="en-US" dirty="0"/>
              <a:t> efficiency. Rather, Cesarani says – </a:t>
            </a:r>
            <a:r>
              <a:rPr lang="en-US" dirty="0" err="1"/>
              <a:t>apologising</a:t>
            </a:r>
            <a:r>
              <a:rPr lang="en-US" dirty="0"/>
              <a:t> for the crassness of the term – it was a “cock-up”, a catastrophe that unfolded in the manner it did because the other paths Hitler’s henchmen might have taken to find a “solution” were closed off. Cesarani is not the first person to challenge the view that the Final Solution was scientifically planned and enacted with industrial efficiency. But, to date, his is the most authoritative and urgent voice to present the story this way – all the more urgent, perhaps, because, as he wrote the last chapters, </a:t>
            </a:r>
            <a:r>
              <a:rPr lang="en-US" dirty="0" err="1"/>
              <a:t>Cesarani</a:t>
            </a:r>
            <a:r>
              <a:rPr lang="en-US" dirty="0"/>
              <a:t> knew this would be his last chance to set the record straight. The acclaimed British scholar died in October at the age of just 58. For me, Cesarani’s reappraisal seems utterly convincing, not least because it fits entirely with evidence I uncovered while working on the story of </a:t>
            </a:r>
            <a:r>
              <a:rPr lang="en-US" dirty="0" err="1"/>
              <a:t>Ravensbrück</a:t>
            </a:r>
            <a:r>
              <a:rPr lang="en-US" dirty="0"/>
              <a:t>, the only Nazi camp built for women. Here, testimony often referred to the “chaos” and “insanity”, to the “nonsensical” and “improvised” nature of the day-to-day rule in the camp. For example, when there were not enough doctors to abort unwanted babies, a sudden decision was taken to let the babies be born, in the sure knowledge that they would starve to death, albeit under their already-starved mothers’ eyes. This sort of story occurs again and again across Cesarani’s vast canvas. However, to my mind his canvas is not wide enough; he barely mentions the non-Jewish victims, holding fast to his own preconceived notion that the slaughter of the Jews should be considered by historians as an entirely separate operation to the slaughter of non-Jews. It is not in dispute that only the Jews were singled out by Hitler for total annihilation on the grounds of their race, and that the number of Jewish dead vastly exceeded non-Jewish deaths. But the suffering of “</a:t>
            </a:r>
            <a:r>
              <a:rPr lang="en-US" dirty="0" err="1"/>
              <a:t>asocials</a:t>
            </a:r>
            <a:r>
              <a:rPr lang="en-US" dirty="0"/>
              <a:t>” – homosexuals, </a:t>
            </a:r>
            <a:r>
              <a:rPr lang="en-US" dirty="0" err="1"/>
              <a:t>gipsies</a:t>
            </a:r>
            <a:r>
              <a:rPr lang="en-US" dirty="0"/>
              <a:t>, Jehovah’s Witnesses and hundreds of thousands of so-called “useless mouths” – was no less than that of the Jewish victims. Moreover, the killers at the camps where most of the non-Jews died were from the same SS stable as the killers at the Jewish death camps; and the Führer’s rationale for ordering these murders was in essence the same – to achieve racial purity. One of Cesarani’s most remarkable achievements is to reinvigorate this monstrous narrative. As he shows again and again, the responses of the Allies to the racial war were also marked from the start by misjudgment, denial and errors. Churchill was advised by the military chiefs against a plan to bomb the gas chambers at Auschwitz, and so backed off. Cesarani clearly believes that the chance to bomb the gas chambers could and should have been taken, averting several more hundreds of thousands of deaths. But such a decision would have meant diverting military resources to prevent a humanitarian catastrophe, a change of priorities that – as Churchill discovered – was unthinkable to the military men. </a:t>
            </a:r>
            <a:r>
              <a:rPr lang="en-US" dirty="0" err="1"/>
              <a:t>Prioritising</a:t>
            </a:r>
            <a:r>
              <a:rPr lang="en-US" dirty="0"/>
              <a:t> humanitarian relief still seems a hard choice for world leaders today. Nowhere are the echoes of the past more poignant to us now than in Cesarani’s accounts of the failure of the West to accept Jewish refugees – either on the eve of war, or as the disaster unfolded. At one point, as more and more visa restrictions were imposed on Jewish immigrants, Hitler ridiculed the West for its hypocrisy in attacking his attitude to the </a:t>
            </a:r>
            <a:r>
              <a:rPr lang="en-US" err="1"/>
              <a:t>Jews</a:t>
            </a:r>
            <a:r>
              <a:rPr lang="en-US"/>
              <a:t>. The </a:t>
            </a:r>
            <a:r>
              <a:rPr lang="en-US" dirty="0"/>
              <a:t>importance of this “reappraisal”, however, lies first and foremost in </a:t>
            </a:r>
            <a:r>
              <a:rPr lang="en-US" dirty="0" err="1"/>
              <a:t>Cesarani’s</a:t>
            </a:r>
            <a:r>
              <a:rPr lang="en-US" dirty="0"/>
              <a:t> incontestable demonstration of the chaotic and ramshackle way the world’s greatest ever crime against humanity came about. The Final Solution would not have been enacted without Hitler’s coming to power, but from then on it didn’t need a master plan; it unfolded in large part thanks to improvisation and chance, as the world looked elsewhere. This makes it all the more possible that something similar could unfold again.</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9787790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Think one thing, say another, do a third</a:t>
            </a:r>
          </a:p>
          <a:p>
            <a:endParaRPr lang="en-US" dirty="0"/>
          </a:p>
          <a:p>
            <a:r>
              <a:rPr lang="en-US" dirty="0"/>
              <a:t>The Soviet Union was the first state to have as an ideological objective the elimination of religion</a:t>
            </a:r>
            <a:r>
              <a:rPr lang="en-US" baseline="30000" dirty="0"/>
              <a:t> </a:t>
            </a:r>
            <a:r>
              <a:rPr lang="en-US" dirty="0"/>
              <a:t>and its replacement with atheism as a fundamental ideological goal of the state. Toward that end, the communist regime confiscated church property, ridiculed religion, harassed believers, and propagated atheism in the schools. </a:t>
            </a:r>
          </a:p>
          <a:p>
            <a:r>
              <a:rPr lang="en-US" dirty="0"/>
              <a:t>Marxism-Leninism has consistently advocated the control, suppression, and, ultimately, the elimination of religious beliefs. Within about a year of the revolution the state expropriated all church property, including the churches themselves, and in the period from 1922 to 1926, 28 Russian Orthodox bishops and more than 1,200 priests were killed (a much greater number was subjected to persecution).</a:t>
            </a:r>
            <a:r>
              <a:rPr lang="en-US" baseline="30000" dirty="0"/>
              <a: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Marxism-Leninism has consistently advocated for the suppression, and, ultimately, the disappearance of religious beliefs, considering them to be "unscientific" and "superstitious". In the 1920s and 1930s, such organizations as the League of the Militant Godless were active in anti-religious propaganda. Atheism was the norm in schools, communist organizations (such as the Young Pioneer Organization), and the media Most seminaries were closed, and publication of most religious material was prohibited. By 1941 only 500 churches remained open out of about 54,000 in existence prior to World War 1.</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985438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b="0" i="0" kern="1200" dirty="0">
                <a:solidFill>
                  <a:schemeClr val="tx1"/>
                </a:solidFill>
                <a:effectLst/>
                <a:latin typeface="Arial" charset="0"/>
                <a:ea typeface="+mn-ea"/>
                <a:cs typeface="+mn-cs"/>
              </a:rPr>
              <a:t>Just past 1pm on Wednesday March 12, 1947, President Harry Truman stood before Congress and delivered a speech that </a:t>
            </a:r>
            <a:r>
              <a:rPr lang="en-US" sz="1200" b="0" i="1" kern="1200" dirty="0">
                <a:solidFill>
                  <a:schemeClr val="tx1"/>
                </a:solidFill>
                <a:effectLst/>
                <a:latin typeface="Arial" charset="0"/>
                <a:ea typeface="+mn-ea"/>
                <a:cs typeface="+mn-cs"/>
              </a:rPr>
              <a:t>Life </a:t>
            </a:r>
            <a:r>
              <a:rPr lang="en-US" sz="1200" b="0" i="0" kern="1200" dirty="0">
                <a:solidFill>
                  <a:schemeClr val="tx1"/>
                </a:solidFill>
                <a:effectLst/>
                <a:latin typeface="Arial" charset="0"/>
                <a:ea typeface="+mn-ea"/>
                <a:cs typeface="+mn-cs"/>
              </a:rPr>
              <a:t>magazine described as “like a bolt of lightning [that] cut through the confused international atmosphere”.</a:t>
            </a:r>
          </a:p>
          <a:p>
            <a:r>
              <a:rPr lang="en-US" sz="1200" b="0" i="0" kern="1200" dirty="0">
                <a:solidFill>
                  <a:schemeClr val="tx1"/>
                </a:solidFill>
                <a:effectLst/>
                <a:latin typeface="Arial" charset="0"/>
                <a:ea typeface="+mn-ea"/>
                <a:cs typeface="+mn-cs"/>
              </a:rPr>
              <a:t>The speech had been prompted by the decision of the UK to stop providing financial support for Greece. Without funds, Greece would surely become part of the Soviet sphere of influence. Was it America’s role — not one that it had traditionally accepted — to step in financially and militarily to prevent oppression in faraway countries?</a:t>
            </a:r>
          </a:p>
          <a:p>
            <a:r>
              <a:rPr lang="en-US" sz="1200" b="0" i="0" kern="1200" dirty="0">
                <a:solidFill>
                  <a:schemeClr val="tx1"/>
                </a:solidFill>
                <a:effectLst/>
                <a:latin typeface="Arial" charset="0"/>
                <a:ea typeface="+mn-ea"/>
                <a:cs typeface="+mn-cs"/>
              </a:rPr>
              <a:t>Truman determined that, despite strong domestic resistance, it was indeed America’s role. “It must be the policy of the United States to support free people who are resisting attempted subjugation by armed minorities or by outside pressures,” he said, establishing what became known as the Truman Doctrine.</a:t>
            </a:r>
          </a:p>
          <a:p>
            <a:r>
              <a:rPr lang="en-US" dirty="0"/>
              <a:t>More than half of America’s deployed troops were in </a:t>
            </a:r>
            <a:r>
              <a:rPr lang="en-US" dirty="0" err="1"/>
              <a:t>Europe</a:t>
            </a:r>
            <a:r>
              <a:rPr lang="en-US" sz="1200" b="0" i="0" kern="1200" dirty="0" err="1">
                <a:solidFill>
                  <a:schemeClr val="tx1"/>
                </a:solidFill>
                <a:effectLst/>
                <a:latin typeface="Arial" charset="0"/>
                <a:ea typeface="+mn-ea"/>
                <a:cs typeface="+mn-cs"/>
              </a:rPr>
              <a:t>He</a:t>
            </a:r>
            <a:r>
              <a:rPr lang="en-US" sz="1200" b="0" i="0" kern="1200" dirty="0">
                <a:solidFill>
                  <a:schemeClr val="tx1"/>
                </a:solidFill>
                <a:effectLst/>
                <a:latin typeface="Arial" charset="0"/>
                <a:ea typeface="+mn-ea"/>
                <a:cs typeface="+mn-cs"/>
              </a:rPr>
              <a:t> sought from Congress, and gained, funds to support Greece and Turkey. The commitment he had really sought and achieved, however, was a far bigger one. America became the protector of a free Europe. From the Truman Doctrine flowed the great funds of the Marshall Plan that propped up European economies. From it flowed the Berlin airlift, 300,000 flights to deliver food and supplies and break the Soviet blockade. And from it flowed the creation of </a:t>
            </a:r>
            <a:r>
              <a:rPr lang="en-US" sz="1200" b="0" i="0" kern="1200" dirty="0" err="1">
                <a:solidFill>
                  <a:schemeClr val="tx1"/>
                </a:solidFill>
                <a:effectLst/>
                <a:latin typeface="Arial" charset="0"/>
                <a:ea typeface="+mn-ea"/>
                <a:cs typeface="+mn-cs"/>
              </a:rPr>
              <a:t>Nato</a:t>
            </a:r>
            <a:r>
              <a:rPr lang="en-US" sz="1200" b="0" i="0" kern="1200" dirty="0">
                <a:solidFill>
                  <a:schemeClr val="tx1"/>
                </a:solidFill>
                <a:effectLst/>
                <a:latin typeface="Arial" charset="0"/>
                <a:ea typeface="+mn-ea"/>
                <a:cs typeface="+mn-cs"/>
              </a:rPr>
              <a:t>, the pact that guaranteed western freedom.</a:t>
            </a:r>
          </a:p>
          <a:p>
            <a:r>
              <a:rPr lang="en-US" sz="1200" b="0" i="0" kern="1200" dirty="0">
                <a:solidFill>
                  <a:schemeClr val="tx1"/>
                </a:solidFill>
                <a:effectLst/>
                <a:latin typeface="Arial" charset="0"/>
                <a:ea typeface="+mn-ea"/>
                <a:cs typeface="+mn-cs"/>
              </a:rPr>
              <a:t>The announcement of the Truman Doctrine was one of the most important moments in American history and changed that country fundamentally. </a:t>
            </a:r>
            <a:r>
              <a:rPr lang="en-US" sz="1200" b="0" i="0" kern="1200">
                <a:solidFill>
                  <a:schemeClr val="tx1"/>
                </a:solidFill>
                <a:effectLst/>
                <a:latin typeface="Arial" charset="0"/>
                <a:ea typeface="+mn-ea"/>
                <a:cs typeface="+mn-cs"/>
              </a:rPr>
              <a:t>Modern America — with its military might and its international outlook — is largely the product of its decision to come to our rescue after the war.</a:t>
            </a:r>
          </a:p>
          <a:p>
            <a:r>
              <a:rPr lang="en-US"/>
              <a:t>Marshall </a:t>
            </a:r>
            <a:r>
              <a:rPr lang="en-US" dirty="0"/>
              <a:t>Plan offered to ALL</a:t>
            </a:r>
            <a:r>
              <a:rPr lang="en-US" baseline="0" dirty="0"/>
              <a:t> </a:t>
            </a:r>
            <a:r>
              <a:rPr lang="en-US" baseline="0" dirty="0" err="1"/>
              <a:t>european</a:t>
            </a:r>
            <a:r>
              <a:rPr lang="en-US" baseline="0" dirty="0"/>
              <a:t> countries including USSR</a:t>
            </a:r>
          </a:p>
          <a:p>
            <a:endParaRPr lang="en-US" baseline="0" dirty="0"/>
          </a:p>
          <a:p>
            <a:r>
              <a:rPr lang="en-US" dirty="0"/>
              <a:t>After the Marshall Plan, the introduction of a new currency to Western Germany to replace the debased Reichsmark and massive electoral losses for communist parties, On July 20, 1948, President Truman issued the second peacetime military draft in U.S. history.</a:t>
            </a:r>
          </a:p>
          <a:p>
            <a:endParaRPr lang="en-US" dirty="0"/>
          </a:p>
          <a:p>
            <a:r>
              <a:rPr lang="en-US" dirty="0"/>
              <a:t>Truman delivered a speech that called for the allocation of $400 million to intervene in the war and unveiled the Truman Doctrine, which framed the conflict as a contest between free peoples and totalitarian regimes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3433606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RFE was developed out of a belief that the Cold War would eventually be fought by political rather than military means. American policymakers such as George Kennan and John Foster Dulles acknowledged that the Cold War was essentially a war of ideas. The United States, acting through the CIA, funded a long list of projects to counter the Communist appeal among intellectuals in Europe and the developing world.</a:t>
            </a:r>
            <a:endParaRPr lang="en-US" baseline="3000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On February 21, 1981, RFE/</a:t>
            </a:r>
            <a:r>
              <a:rPr lang="en-US" dirty="0" err="1"/>
              <a:t>RL's</a:t>
            </a:r>
            <a:r>
              <a:rPr lang="en-US" dirty="0"/>
              <a:t> headquarters in Munich was struck by a massive bomb, causing $2 million in damage. Several employees were injured, but there were no fatalities. Stasi files opened after 1989 indicated that the bombing was carried out by a group of international terrorists under the direction of Ilich Ramirez Sanchez, the arch-terrorist known by the alias Carlos the Jackal, and paid for by Nicolae Ceauşescu, president of Romania.</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Funding for RFE/RL increased during the Reagan Administration. President Ronald Reagan, a fervent opponent of Communism, urged the radios to be more critical of the communist regimes. This presented a challenge to RFE/</a:t>
            </a:r>
            <a:r>
              <a:rPr lang="en-US" dirty="0" err="1"/>
              <a:t>RL's</a:t>
            </a:r>
            <a:r>
              <a:rPr lang="en-US" dirty="0"/>
              <a:t> broadcast strategy, which had been very cautious since the controversy over its alleged role in the Hungarian Revolution.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During the Mikhail Gorbachev era in the Soviet Union, the radios worked hand in hand with Glasnost and benefited significantly from the Soviet regime's new openness. Gorbachev stopped the practice of jamming the radios' broadcasts, and dissident politicians and officials could be freely interviewed by the radios for the first time without fearing persecution or imprisonment. By 1990 Radio Liberty had become the most listened-to Western radio station broadcasting to the Soviet Union. Its coverage of the 1991 August coup enriched sparse domestic coverage of the event and drew in a wide audience from throughout the region. The broadcasts allowed Gorbachev and Boris Yeltsin to stay in touch with the Russian people during this turbulent period. Boris Yeltsin later expressed his gratitude through a presidential decree allowing Radio Liberty to open a permanent bureau in Moscow.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With the arrival of the Reagan administration, the Heritage Foundation and other conservative foreign policy think tanks saw a political opportunity to significantly expand Carter's Afghanistan policy into a more global "doctrine," including U.S. support to anti-communist resistance movements in Soviet-allied nations in Africa, Asia and Latin America. According to the book </a:t>
            </a:r>
            <a:r>
              <a:rPr lang="en-US" i="1" dirty="0"/>
              <a:t>Rollback</a:t>
            </a:r>
            <a:r>
              <a:rPr lang="en-US" dirty="0"/>
              <a:t>, "it was the Heritage Foundation that translated theory into concrete policy. Heritage targeted nine nations for rollback: Afghanistan, Angola, Cambodia, Ethiopia, Iran, Laos, Libya, Nicaragua and Vietnam.”</a:t>
            </a:r>
          </a:p>
          <a:p>
            <a:endParaRPr lang="en-US" dirty="0"/>
          </a:p>
          <a:p>
            <a:r>
              <a:rPr lang="en-US" dirty="0"/>
              <a:t>Along with the broadcasts of the British Broadcasting Corporation and the Voice of America to Eastern Europe,</a:t>
            </a:r>
            <a:r>
              <a:rPr lang="en-US" baseline="30000" dirty="0">
                <a:hlinkClick r:id="rId3"/>
              </a:rPr>
              <a:t>[99]</a:t>
            </a:r>
            <a:r>
              <a:rPr lang="en-US" dirty="0"/>
              <a:t> a major propaganda effort begun in 1949 was Radio Free Europe/Radio Liberty, dedicated to bringing about the peaceful demise of the Communist system in the Eastern Bloc.</a:t>
            </a:r>
            <a:r>
              <a:rPr lang="en-US" baseline="30000" dirty="0">
                <a:hlinkClick r:id="rId4"/>
              </a:rPr>
              <a:t>[100]</a:t>
            </a:r>
            <a:r>
              <a:rPr lang="en-US" dirty="0"/>
              <a:t> Radio Free Europe attempted to achieve these goals by serving as a surrogate home radio station, an alternative to the controlled and party-dominated domestic press.</a:t>
            </a:r>
            <a:r>
              <a:rPr lang="en-US" baseline="30000" dirty="0">
                <a:hlinkClick r:id="rId4"/>
              </a:rPr>
              <a:t>[100]</a:t>
            </a:r>
            <a:r>
              <a:rPr lang="en-US" dirty="0"/>
              <a:t> Radio Free Europe was a product of some of the most prominent architects of America's early Cold War strategy, especially those who believed that the Cold War would eventually be fought by political rather than military means, such as George F. Kennan.</a:t>
            </a:r>
            <a:r>
              <a:rPr lang="en-US" baseline="30000" dirty="0">
                <a:hlinkClick r:id="rId5"/>
              </a:rPr>
              <a:t>[101]</a:t>
            </a:r>
            <a:endParaRPr lang="en-US" dirty="0"/>
          </a:p>
          <a:p>
            <a:r>
              <a:rPr lang="en-US" dirty="0"/>
              <a:t>American policymakers, including Kennan and John Foster Dulles, acknowledged that the Cold War was in its essence a war of ideas.</a:t>
            </a:r>
            <a:r>
              <a:rPr lang="en-US" baseline="30000" dirty="0">
                <a:hlinkClick r:id="rId5"/>
              </a:rPr>
              <a:t>[101]</a:t>
            </a:r>
            <a:r>
              <a:rPr lang="en-US" dirty="0"/>
              <a:t> The United States, acting through the CIA, funded a long list of projects to counter the Communist appeal among intellectuals in Europe and the developing world.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626713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dirty="0"/>
              <a:t>The </a:t>
            </a:r>
            <a:r>
              <a:rPr lang="en-US" b="1" dirty="0"/>
              <a:t>Berlin Blockade</a:t>
            </a:r>
            <a:r>
              <a:rPr lang="en-US" dirty="0"/>
              <a:t> (24 June 1948 – 12 May 1949) was one of the first major international crises of the Cold War and the first resulting in casualties. in June 1948, the Soviet Union cut off surface road access to Berlin, initiating the Berlin Blockade, which cut off all non-Soviet food, water and other supplies for the citizens of the non-Soviet sectors of Berlin. Because Berlin was located within the Soviet-occupied zone of Germany, the only available methods of supplying the city were three limited air corridors.</a:t>
            </a:r>
            <a:r>
              <a:rPr lang="en-US" baseline="0" dirty="0"/>
              <a:t> </a:t>
            </a:r>
            <a:r>
              <a:rPr lang="en-US" dirty="0"/>
              <a:t>By February 1948, because of massive post-war military cuts, the entire United States army had been reduced to 552,000 men. Military forces in non-Soviet Berlin sectors totaled only 8,973 Americans, 7,606 British and 6,100 French. Soviet military forces in the Soviet sector that surrounded Berlin totaled one and a half million men. The two United States regiments in Berlin would have provided little resistance against a Soviet attack. Therefore, a massive aerial supply campaign was initiated by the United States, Britain, France and other countries, the success of which caused the Soviets to lift their blockade in May 1949.</a:t>
            </a:r>
          </a:p>
          <a:p>
            <a:r>
              <a:rPr lang="en-US" dirty="0"/>
              <a:t> During the multinational occupation of post-World War II Germany, the Soviet Union blocked the Western Allies' railway and road access to the sectors of Berlin under Allied control. Their aim was to force the western powers to allow the Soviet zone to start supplying Berlin with food and fuel, thereby giving the Soviets practical control over the entire city.</a:t>
            </a:r>
          </a:p>
          <a:p>
            <a:r>
              <a:rPr lang="en-US" dirty="0"/>
              <a:t>In response, the Western Allies organized the </a:t>
            </a:r>
            <a:r>
              <a:rPr lang="en-US" b="1" dirty="0"/>
              <a:t>Berlin Airlift</a:t>
            </a:r>
            <a:r>
              <a:rPr lang="en-US" dirty="0"/>
              <a:t> to carry supplies to the people in West Berlin. The United Kingdom's Royal Air Force and the recently formed United States Air Force, flew over 200,000 flights in one year that provided 13,000 tons of daily necessities such as fuel and food to the Berliners. By the spring of 1949, the effort was clearly succeeding, and by April, the airlift was delivering more cargo than had previously flowed into the city by rail.</a:t>
            </a:r>
          </a:p>
          <a:p>
            <a:r>
              <a:rPr lang="en-US" dirty="0"/>
              <a:t>The success of the Berlin Airlift brought humiliation to the Soviets who had refused to believe it could make a difference. The blockade was lifted in May 1949 and resulted in the creation of two separate German states</a:t>
            </a:r>
          </a:p>
          <a:p>
            <a:r>
              <a:rPr lang="en-US" dirty="0"/>
              <a:t>North Korea refused to participate in a United Nations–supervised election held in the south in 1948, which led to the creation of separate Korean governments for the two occupation zones.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9042996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a:t>
            </a:r>
            <a:r>
              <a:rPr lang="en-US" b="1" dirty="0"/>
              <a:t>Prague Spring</a:t>
            </a:r>
            <a:r>
              <a:rPr lang="en-US" dirty="0"/>
              <a:t> was a period of political liberalization in Czechoslovakia during the era of its domination by the Soviet Union after World War II. It began on 5 January 1968, when reformist Slovak Alexander Dubček came to power, and continued until 21 August when the Soviet Union and members of its Warsaw Pact allies (except Romania) invaded the country to halt the reforms.</a:t>
            </a:r>
          </a:p>
          <a:p>
            <a:endParaRPr lang="en-US" dirty="0"/>
          </a:p>
          <a:p>
            <a:r>
              <a:rPr lang="en-US" dirty="0"/>
              <a:t>The </a:t>
            </a:r>
            <a:r>
              <a:rPr lang="en-US" b="1" dirty="0"/>
              <a:t>Brezhnev Doctrine</a:t>
            </a:r>
            <a:r>
              <a:rPr lang="en-US" dirty="0"/>
              <a:t> was a Soviet Union foreign policy</a:t>
            </a:r>
          </a:p>
          <a:p>
            <a:endParaRPr lang="en-US" dirty="0"/>
          </a:p>
          <a:p>
            <a:r>
              <a:rPr lang="en-US" dirty="0"/>
              <a:t>"</a:t>
            </a:r>
            <a:r>
              <a:rPr lang="en-US" i="1" dirty="0"/>
              <a:t>When forces that are hostile to socialism try to turn the development of some socialist country towards capitalism, it becomes not only a problem of the country concerned, but a common problem and concern of all socialist countries.</a:t>
            </a:r>
            <a:r>
              <a:rPr lang="en-US" dirty="0"/>
              <a:t>" This doctrine was announced to retroactively justify the Soviet invasion of Czechoslovakia in August 1968 that ended the Prague Spring, along with earlier Soviet military interventions, such as the invasion of Hungary in 1956. These interventions were meant to put an end to democratic liberalization efforts and uprisings that had the potential to compromise Soviet hegemony inside the Eastern bloc, which was considered by the Soviets to be an essential defensive and strategic buffer in case hostilities with NATO were to break out.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809667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US continued to spend heavily on supporting friendly Third World regimes in Asia. Conflicts in peripheral regions and client states—most prominently in Vietnam—continued. Johnson stationed 575,000 troops in Southeast Asia to defeat the National Front for the Liberation of South Vietnam (NLF) and their North Vietnamese allies in the Vietnam War, but his costly policy weakened the US economy and, by 1975, ultimately culminated in what most of the world saw as a humiliating defeat of the world's most powerful superpower at the hands of one of the world's poorest nations.</a:t>
            </a:r>
            <a:r>
              <a:rPr lang="en-US" baseline="30000" dirty="0">
                <a:hlinkClick r:id="rId3"/>
              </a:rPr>
              <a:t>[19]</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9280556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visit ushered in a new era of Sino-American relations. Fearing the possibility of a Sino-American alliance, the Soviet Union yielded to American pressure for détente.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US continued to spend heavily on supporting friendly Third World regimes in Asia. Conflicts in peripheral regions and client states—most prominently in Vietnam—continued.</a:t>
            </a:r>
            <a:r>
              <a:rPr lang="en-US" baseline="30000" dirty="0"/>
              <a:t> </a:t>
            </a:r>
            <a:r>
              <a:rPr lang="en-US" dirty="0"/>
              <a:t>Johnson stationed 575,000 troops in Southeast Asia to defeat the National Front for the Liberation of South Vietnam (NLF) and their North Vietnamese allies in the Vietnam War, but his costly policy weakened the US economy and, by 1975, ultimately culminated in what most of the world saw as a humiliating defeat of the world's most powerful superpower at the hands of one of the world's poorest nations.</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16691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During December 1979, approximately 75,000 Soviet troops invaded Afghanistan in order to support the Marxist government formed by ex-Prime-minister Nur Muhammad Taraki, assassinated that September by one of his party rivals.</a:t>
            </a:r>
            <a:r>
              <a:rPr lang="en-US" baseline="30000" dirty="0">
                <a:hlinkClick r:id="rId3"/>
              </a:rPr>
              <a:t>[180]</a:t>
            </a:r>
            <a:r>
              <a:rPr lang="en-US" dirty="0"/>
              <a:t> As a result, US President Jimmy Carter withdrew the SALT II treaty from the Senate, imposed embargoes on grain and technology shipments to the USSR, demanded a significant increase in military spending, and further announced that the United States would boycott the 1980 Moscow Summer Olympics. He described the Soviet intervention in Afghanistan as "the most serious threat to the peace since the Second World War.</a:t>
            </a:r>
            <a:r>
              <a:rPr lang="en-US" baseline="0" dirty="0"/>
              <a:t> </a:t>
            </a:r>
          </a:p>
          <a:p>
            <a:r>
              <a:rPr lang="en-US" sz="1800" baseline="0" dirty="0"/>
              <a:t>Grenada first time country went communist had been returned to democracy</a:t>
            </a:r>
          </a:p>
          <a:p>
            <a:endParaRPr lang="en-US" sz="1800" baseline="0" dirty="0"/>
          </a:p>
          <a:p>
            <a:endParaRPr lang="en-US" sz="1800" baseline="300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13616580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 1990, Reverend Moon organized a major meeting of government and media figures in Moscow. During this conference, Reverend and Mrs. Moon met with Soviet President Mikhail Gorbachev. Through several interviews, televised and in print, they gave a message of hope to the Soviet people, urging them to turn toward God.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7144059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Aleksandr</a:t>
            </a:r>
            <a:r>
              <a:rPr lang="en-US" dirty="0"/>
              <a:t> </a:t>
            </a:r>
            <a:r>
              <a:rPr lang="en-US" dirty="0" err="1"/>
              <a:t>Isayevich</a:t>
            </a:r>
            <a:r>
              <a:rPr lang="en-US" dirty="0"/>
              <a:t>[a] Solzhenitsyn 11 December 1918 – 3 August 2008) was a Russian novelist, historian, and short story writer. He was an outspoken critic of the Soviet Union and communism and helped to raise global awareness of its Gulag forced labor camp system. He was allowed to publish only one work in the Soviet Union, One Day in the Life of Ivan </a:t>
            </a:r>
            <a:r>
              <a:rPr lang="en-US" dirty="0" err="1"/>
              <a:t>Denisovich</a:t>
            </a:r>
            <a:r>
              <a:rPr lang="en-US" dirty="0"/>
              <a:t> (1962), in the periodical </a:t>
            </a:r>
            <a:r>
              <a:rPr lang="en-US" dirty="0" err="1"/>
              <a:t>Novy</a:t>
            </a:r>
            <a:r>
              <a:rPr lang="en-US" dirty="0"/>
              <a:t> Mir. After this he had to publish in the West, most notably Cancer Ward (1968), August 1914 (1971), and The Gulag Archipelago (1973). Solzhenitsyn was awarded the 1970 Nobel Prize in Literature "for the ethical force with which he has pursued the indispensable traditions of Russian literature".[6] Solzhenitsyn was afraid to go to Stockholm to receive his award for fear that he would not be allowed to reenter. He was eventually expelled from the Soviet Union in 1974, but returned to Russia in 1994 after the state's dissolution.</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49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55844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981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pPr fontAlgn="base"/>
            <a:r>
              <a:rPr lang="en-US" sz="1200" b="0" i="0" kern="1200" dirty="0">
                <a:solidFill>
                  <a:schemeClr val="tx1"/>
                </a:solidFill>
                <a:effectLst/>
                <a:latin typeface="Arial" charset="0"/>
                <a:ea typeface="+mn-ea"/>
                <a:cs typeface="+mn-cs"/>
              </a:rPr>
              <a:t>A similar bewilderment afflicted Germany at the end of World War I. The first stab-in-the-back story—</a:t>
            </a:r>
            <a:r>
              <a:rPr lang="en-US" sz="1200" b="0" i="1" kern="1200" dirty="0" err="1">
                <a:solidFill>
                  <a:schemeClr val="tx1"/>
                </a:solidFill>
                <a:effectLst/>
                <a:latin typeface="Arial" charset="0"/>
                <a:ea typeface="+mn-ea"/>
                <a:cs typeface="+mn-cs"/>
              </a:rPr>
              <a:t>Dolchstoss</a:t>
            </a:r>
            <a:r>
              <a:rPr lang="en-US" sz="1200" b="0" i="0" kern="1200" dirty="0">
                <a:solidFill>
                  <a:schemeClr val="tx1"/>
                </a:solidFill>
                <a:effectLst/>
                <a:latin typeface="Arial" charset="0"/>
                <a:ea typeface="+mn-ea"/>
                <a:cs typeface="+mn-cs"/>
              </a:rPr>
              <a:t> in German—happened when the German army returned home in defeat in November 1918. The reason for their surrender was obscure to many Germans: the enemy had never touched German soil, and both at the beginning and the end of the war—at least according to German newspapers—the Kaiser’s forces appeared to be winning. So there was only one possible explanation: Germany had been betrayed by Socialists and (you guessed it) Jews, 1918’s equivalent of the traitorous Sixties counterculture.</a:t>
            </a:r>
          </a:p>
          <a:p>
            <a:pPr fontAlgn="base"/>
            <a:r>
              <a:rPr lang="en-US" sz="1200" b="0" i="0" kern="1200" dirty="0">
                <a:solidFill>
                  <a:schemeClr val="tx1"/>
                </a:solidFill>
                <a:effectLst/>
                <a:latin typeface="Arial" charset="0"/>
                <a:ea typeface="+mn-ea"/>
                <a:cs typeface="+mn-cs"/>
              </a:rPr>
              <a:t>Historians have often remembered that right-wing Germans let their Jewish compatriots take the rap for Germany’s defeat and for the shame of Versailles’ punitive peace. They have been less inclined to remember that for most of the war German Jews and gentiles stood proudly together in defense of their country. Jews welcomed the war as a fight for justice, freedom and, most important of all, German culture.</a:t>
            </a:r>
          </a:p>
          <a:p>
            <a:pPr fontAlgn="base"/>
            <a:r>
              <a:rPr lang="en-US" sz="1200" b="0" i="0" kern="1200" dirty="0">
                <a:solidFill>
                  <a:schemeClr val="tx1"/>
                </a:solidFill>
                <a:effectLst/>
                <a:latin typeface="Arial" charset="0"/>
                <a:ea typeface="+mn-ea"/>
                <a:cs typeface="+mn-cs"/>
              </a:rPr>
              <a:t>Gertrud </a:t>
            </a:r>
            <a:r>
              <a:rPr lang="en-US" sz="1200" b="0" i="0" kern="1200" dirty="0" err="1">
                <a:solidFill>
                  <a:schemeClr val="tx1"/>
                </a:solidFill>
                <a:effectLst/>
                <a:latin typeface="Arial" charset="0"/>
                <a:ea typeface="+mn-ea"/>
                <a:cs typeface="+mn-cs"/>
              </a:rPr>
              <a:t>Kantorowicz</a:t>
            </a:r>
            <a:r>
              <a:rPr lang="en-US" sz="1200" b="0" i="0" kern="1200" dirty="0">
                <a:solidFill>
                  <a:schemeClr val="tx1"/>
                </a:solidFill>
                <a:effectLst/>
                <a:latin typeface="Arial" charset="0"/>
                <a:ea typeface="+mn-ea"/>
                <a:cs typeface="+mn-cs"/>
              </a:rPr>
              <a:t> wrote in August 1914, when the conflict broke out, that “the war itself is pure greatness … my being relates to Germany as a life’s breath relates to the body out of which it arises.” Gertrud was the cousin of the historian Ernst </a:t>
            </a:r>
            <a:r>
              <a:rPr lang="en-US" sz="1200" b="0" i="0" kern="1200" dirty="0" err="1">
                <a:solidFill>
                  <a:schemeClr val="tx1"/>
                </a:solidFill>
                <a:effectLst/>
                <a:latin typeface="Arial" charset="0"/>
                <a:ea typeface="+mn-ea"/>
                <a:cs typeface="+mn-cs"/>
              </a:rPr>
              <a:t>Kantorowicz</a:t>
            </a:r>
            <a:r>
              <a:rPr lang="en-US" sz="1200" b="0" i="0" kern="1200" dirty="0">
                <a:solidFill>
                  <a:schemeClr val="tx1"/>
                </a:solidFill>
                <a:effectLst/>
                <a:latin typeface="Arial" charset="0"/>
                <a:ea typeface="+mn-ea"/>
                <a:cs typeface="+mn-cs"/>
              </a:rPr>
              <a:t>, who earned the Iron Cross on the Western front and after the war joined the </a:t>
            </a:r>
            <a:r>
              <a:rPr lang="en-US" sz="1200" b="0" i="1" kern="1200" dirty="0">
                <a:solidFill>
                  <a:schemeClr val="tx1"/>
                </a:solidFill>
                <a:effectLst/>
                <a:latin typeface="Arial" charset="0"/>
                <a:ea typeface="+mn-ea"/>
                <a:cs typeface="+mn-cs"/>
              </a:rPr>
              <a:t>Freikorps</a:t>
            </a:r>
            <a:r>
              <a:rPr lang="en-US" sz="1200" b="0" i="0" kern="1200" dirty="0">
                <a:solidFill>
                  <a:schemeClr val="tx1"/>
                </a:solidFill>
                <a:effectLst/>
                <a:latin typeface="Arial" charset="0"/>
                <a:ea typeface="+mn-ea"/>
                <a:cs typeface="+mn-cs"/>
              </a:rPr>
              <a:t>, the right wing militia that battled Communists and Socialists in the streets of German cities. Both of them were Jews, and proud Germans.</a:t>
            </a:r>
          </a:p>
          <a:p>
            <a:pPr fontAlgn="base"/>
            <a:r>
              <a:rPr lang="en-US" sz="1200" b="0" i="0" kern="1200" dirty="0">
                <a:solidFill>
                  <a:schemeClr val="tx1"/>
                </a:solidFill>
                <a:effectLst/>
                <a:latin typeface="Arial" charset="0"/>
                <a:ea typeface="+mn-ea"/>
                <a:cs typeface="+mn-cs"/>
              </a:rPr>
              <a:t>Ernst and Gertrud </a:t>
            </a:r>
            <a:r>
              <a:rPr lang="en-US" sz="1200" b="0" i="0" kern="1200" dirty="0" err="1">
                <a:solidFill>
                  <a:schemeClr val="tx1"/>
                </a:solidFill>
                <a:effectLst/>
                <a:latin typeface="Arial" charset="0"/>
                <a:ea typeface="+mn-ea"/>
                <a:cs typeface="+mn-cs"/>
              </a:rPr>
              <a:t>Kantorowicz</a:t>
            </a:r>
            <a:r>
              <a:rPr lang="en-US" sz="1200" b="0" i="0" kern="1200" dirty="0">
                <a:solidFill>
                  <a:schemeClr val="tx1"/>
                </a:solidFill>
                <a:effectLst/>
                <a:latin typeface="Arial" charset="0"/>
                <a:ea typeface="+mn-ea"/>
                <a:cs typeface="+mn-cs"/>
              </a:rPr>
              <a:t> were typical of German Jews, Tim Grady demonstrates in his new book </a:t>
            </a:r>
            <a:r>
              <a:rPr lang="en-US" sz="1200" b="0" i="1" u="none" strike="noStrike" kern="1200" dirty="0">
                <a:solidFill>
                  <a:schemeClr val="tx1"/>
                </a:solidFill>
                <a:effectLst/>
                <a:latin typeface="Arial" charset="0"/>
                <a:ea typeface="+mn-ea"/>
                <a:cs typeface="+mn-cs"/>
                <a:hlinkClick r:id="rId3"/>
              </a:rPr>
              <a:t>A Deadly Legacy: German Jews and the Great War</a:t>
            </a:r>
            <a:r>
              <a:rPr lang="en-US" sz="1200" b="0" i="0" kern="1200" dirty="0">
                <a:solidFill>
                  <a:schemeClr val="tx1"/>
                </a:solidFill>
                <a:effectLst/>
                <a:latin typeface="Arial" charset="0"/>
                <a:ea typeface="+mn-ea"/>
                <a:cs typeface="+mn-cs"/>
              </a:rPr>
              <a:t>. They were passionate nationalists, as </a:t>
            </a:r>
            <a:r>
              <a:rPr lang="en-US" sz="1200" b="0" i="1" kern="1200" dirty="0" err="1">
                <a:solidFill>
                  <a:schemeClr val="tx1"/>
                </a:solidFill>
                <a:effectLst/>
                <a:latin typeface="Arial" charset="0"/>
                <a:ea typeface="+mn-ea"/>
                <a:cs typeface="+mn-cs"/>
              </a:rPr>
              <a:t>völkisch</a:t>
            </a:r>
            <a:r>
              <a:rPr lang="en-US" sz="1200" b="0" i="0" kern="1200" dirty="0">
                <a:solidFill>
                  <a:schemeClr val="tx1"/>
                </a:solidFill>
                <a:effectLst/>
                <a:latin typeface="Arial" charset="0"/>
                <a:ea typeface="+mn-ea"/>
                <a:cs typeface="+mn-cs"/>
              </a:rPr>
              <a:t> as you could get. Like other Germans, they celebrated the outbreak of war as a momentous chance for national renewal. The late historian Fritz Stern remarked that the passionate German response to the war went beyond mere patriotism. Many intellectuals, especially, saw the guns of August as a triumphant release from dead-end bourgeois culture, a call to a new nobility and manliness.</a:t>
            </a:r>
          </a:p>
          <a:p>
            <a:pPr fontAlgn="base"/>
            <a:r>
              <a:rPr lang="en-US" sz="1200" b="0" i="0" kern="1200" dirty="0">
                <a:solidFill>
                  <a:schemeClr val="tx1"/>
                </a:solidFill>
                <a:effectLst/>
                <a:latin typeface="Arial" charset="0"/>
                <a:ea typeface="+mn-ea"/>
                <a:cs typeface="+mn-cs"/>
              </a:rPr>
              <a:t>In summer 1914, during the first frenzy of battle, even German Zionists declared that there was “no difference” between Jews and other Germans. Martin Buber wrote enthusiastically in August, “Never has the concept of the Volk been such a reality to me than during these last weeks.” The Jewish politician Ludwig Haas remarked that Russia, when it entered the war, had committed “the greatest crime in world history.” Never mind that Germany had in effect set off hostilities by giving a green light to Austria-Hungary’s attack on Serbia. Germans were eager to cast their fatherland as the victim of France, England and, most of all, Russia.</a:t>
            </a:r>
          </a:p>
          <a:p>
            <a:pPr fontAlgn="base"/>
            <a:r>
              <a:rPr lang="en-US" sz="1200" b="0" i="0" kern="1200" dirty="0">
                <a:solidFill>
                  <a:schemeClr val="tx1"/>
                </a:solidFill>
                <a:effectLst/>
                <a:latin typeface="Arial" charset="0"/>
                <a:ea typeface="+mn-ea"/>
                <a:cs typeface="+mn-cs"/>
              </a:rPr>
              <a:t>Russia had a deep meaning for Jews worldwide: it was their oppressor, their enemy. And so for many German Jews WWI became a holy war against Russia. The Zionist </a:t>
            </a:r>
            <a:r>
              <a:rPr lang="en-US" sz="1200" b="0" i="1" kern="1200" dirty="0" err="1">
                <a:solidFill>
                  <a:schemeClr val="tx1"/>
                </a:solidFill>
                <a:effectLst/>
                <a:latin typeface="Arial" charset="0"/>
                <a:ea typeface="+mn-ea"/>
                <a:cs typeface="+mn-cs"/>
              </a:rPr>
              <a:t>Jüdische</a:t>
            </a:r>
            <a:r>
              <a:rPr lang="en-US" sz="1200" b="0" i="1" kern="1200" dirty="0">
                <a:solidFill>
                  <a:schemeClr val="tx1"/>
                </a:solidFill>
                <a:effectLst/>
                <a:latin typeface="Arial" charset="0"/>
                <a:ea typeface="+mn-ea"/>
                <a:cs typeface="+mn-cs"/>
              </a:rPr>
              <a:t> </a:t>
            </a:r>
            <a:r>
              <a:rPr lang="en-US" sz="1200" b="0" i="1" kern="1200" dirty="0" err="1">
                <a:solidFill>
                  <a:schemeClr val="tx1"/>
                </a:solidFill>
                <a:effectLst/>
                <a:latin typeface="Arial" charset="0"/>
                <a:ea typeface="+mn-ea"/>
                <a:cs typeface="+mn-cs"/>
              </a:rPr>
              <a:t>Rundschau</a:t>
            </a:r>
            <a:r>
              <a:rPr lang="en-US" sz="1200" b="0" i="0" kern="1200" dirty="0">
                <a:solidFill>
                  <a:schemeClr val="tx1"/>
                </a:solidFill>
                <a:effectLst/>
                <a:latin typeface="Arial" charset="0"/>
                <a:ea typeface="+mn-ea"/>
                <a:cs typeface="+mn-cs"/>
              </a:rPr>
              <a:t> proclaimed that Germany was fighting “to free Russia and the world from unprecedented tyranny.” Jewish artists like Max Liebermann drew fierce caricatures of the bloodthirsty, slobbering Russian beast.</a:t>
            </a:r>
          </a:p>
          <a:p>
            <a:pPr fontAlgn="base"/>
            <a:r>
              <a:rPr lang="en-US" sz="1200" b="0" i="0" kern="1200" dirty="0">
                <a:solidFill>
                  <a:schemeClr val="tx1"/>
                </a:solidFill>
                <a:effectLst/>
                <a:latin typeface="Arial" charset="0"/>
                <a:ea typeface="+mn-ea"/>
                <a:cs typeface="+mn-cs"/>
              </a:rPr>
              <a:t>German Jews were prominent supporters of the army’s efforts to colonize the East. The territory won from Russia, they argued, properly belonged to Germany. Since the </a:t>
            </a:r>
            <a:r>
              <a:rPr lang="en-US" sz="1200" b="0" i="0" kern="1200" dirty="0" err="1">
                <a:solidFill>
                  <a:schemeClr val="tx1"/>
                </a:solidFill>
                <a:effectLst/>
                <a:latin typeface="Arial" charset="0"/>
                <a:ea typeface="+mn-ea"/>
                <a:cs typeface="+mn-cs"/>
              </a:rPr>
              <a:t>Ostjuden</a:t>
            </a:r>
            <a:r>
              <a:rPr lang="en-US" sz="1200" b="0" i="0" kern="1200" dirty="0">
                <a:solidFill>
                  <a:schemeClr val="tx1"/>
                </a:solidFill>
                <a:effectLst/>
                <a:latin typeface="Arial" charset="0"/>
                <a:ea typeface="+mn-ea"/>
                <a:cs typeface="+mn-cs"/>
              </a:rPr>
              <a:t> spoke Yiddish, a dialect of German, they were Germany’s racial compatriots.</a:t>
            </a:r>
          </a:p>
          <a:p>
            <a:pPr fontAlgn="base"/>
            <a:r>
              <a:rPr lang="en-US" sz="1200" b="0" i="0" kern="1200" dirty="0">
                <a:solidFill>
                  <a:schemeClr val="tx1"/>
                </a:solidFill>
                <a:effectLst/>
                <a:latin typeface="Arial" charset="0"/>
                <a:ea typeface="+mn-ea"/>
                <a:cs typeface="+mn-cs"/>
              </a:rPr>
              <a:t>Not that German Jewish soldiers felt a kinship with Russian Jews: the invaders were often appalled by the squalor of shtetl existence. These were exotic foreigners, alien to German Jewish culture. When refugee Jews from the East began flooding into Germany, Grady remarks, German Jews mostly recoiled from them instead of welcoming them with open arms. Grady quotes Victor Klemperer’s comment about eastern Jews: he did not “belong to these people,” Klemperer wrote: “I thanked my creator that I was German.” In spite of this cultural friction, Eastern Jews mostly welcomed the Germans who had delivered them from Russian rule.</a:t>
            </a:r>
          </a:p>
          <a:p>
            <a:pPr fontAlgn="base"/>
            <a:r>
              <a:rPr lang="en-US" sz="1200" b="0" i="0" kern="1200" dirty="0">
                <a:solidFill>
                  <a:schemeClr val="tx1"/>
                </a:solidFill>
                <a:effectLst/>
                <a:latin typeface="Arial" charset="0"/>
                <a:ea typeface="+mn-ea"/>
                <a:cs typeface="+mn-cs"/>
              </a:rPr>
              <a:t>When the Germans marched through Belgium in 1914, the Allies were quick to promote tales of German beastliness: the Belgian baby speared on a Hun’s bayonet was an image guaranteed to rouse indignation. One French journalist claimed that the Kaiser’s troops had cut off the hands of 4,000 children. Faced with such made-up atrocities, German Jews, like other Germans, leaped to the defense of their nation’s soldiers. They also went on the attack, inventing atrocities of their own. The Jewish writer Arnold Zweig published a short story about a Belgian farmer who cuts the throats of three peaceful German soldiers, then butchers them and feeds them to his pigs. In October 1914 the Jewish playwright Ludwig Fulda drafted a petition claiming that Germany had not destroyed “the life and property of a single Belgian citizen”; and he added, “We shall fight this war to the very end as a cultured people to whom the legacy of Goethe, Beethoven and Kant is as sacred as hearth and home.”</a:t>
            </a:r>
          </a:p>
          <a:p>
            <a:pPr fontAlgn="base"/>
            <a:r>
              <a:rPr lang="en-US" sz="1200" b="0" i="0" kern="1200" dirty="0">
                <a:solidFill>
                  <a:schemeClr val="tx1"/>
                </a:solidFill>
                <a:effectLst/>
                <a:latin typeface="Arial" charset="0"/>
                <a:ea typeface="+mn-ea"/>
                <a:cs typeface="+mn-cs"/>
              </a:rPr>
              <a:t>Fulda was mistaken in his defense of Germany’s soldiers. Although the German army didn’t cut off hands or shish-kebab babies, they did often murder Belgian prisoners and civilians, as the historian Max Hastings has shown. “How could [German soldiers] expect to be shot at from windows and cellars?” the </a:t>
            </a:r>
            <a:r>
              <a:rPr lang="en-US" sz="1200" b="0" i="1" kern="1200" dirty="0" err="1">
                <a:solidFill>
                  <a:schemeClr val="tx1"/>
                </a:solidFill>
                <a:effectLst/>
                <a:latin typeface="Arial" charset="0"/>
                <a:ea typeface="+mn-ea"/>
                <a:cs typeface="+mn-cs"/>
              </a:rPr>
              <a:t>Kölnische</a:t>
            </a:r>
            <a:r>
              <a:rPr lang="en-US" sz="1200" b="0" i="1" kern="1200" dirty="0">
                <a:solidFill>
                  <a:schemeClr val="tx1"/>
                </a:solidFill>
                <a:effectLst/>
                <a:latin typeface="Arial" charset="0"/>
                <a:ea typeface="+mn-ea"/>
                <a:cs typeface="+mn-cs"/>
              </a:rPr>
              <a:t> </a:t>
            </a:r>
            <a:r>
              <a:rPr lang="en-US" sz="1200" b="0" i="1" kern="1200" dirty="0" err="1">
                <a:solidFill>
                  <a:schemeClr val="tx1"/>
                </a:solidFill>
                <a:effectLst/>
                <a:latin typeface="Arial" charset="0"/>
                <a:ea typeface="+mn-ea"/>
                <a:cs typeface="+mn-cs"/>
              </a:rPr>
              <a:t>Zeitung</a:t>
            </a:r>
            <a:r>
              <a:rPr lang="en-US" sz="1200" b="0" i="0" kern="1200" dirty="0" err="1">
                <a:solidFill>
                  <a:schemeClr val="tx1"/>
                </a:solidFill>
                <a:effectLst/>
                <a:latin typeface="Arial" charset="0"/>
                <a:ea typeface="+mn-ea"/>
                <a:cs typeface="+mn-cs"/>
              </a:rPr>
              <a:t>asked</a:t>
            </a:r>
            <a:r>
              <a:rPr lang="en-US" sz="1200" b="0" i="0" kern="1200" dirty="0">
                <a:solidFill>
                  <a:schemeClr val="tx1"/>
                </a:solidFill>
                <a:effectLst/>
                <a:latin typeface="Arial" charset="0"/>
                <a:ea typeface="+mn-ea"/>
                <a:cs typeface="+mn-cs"/>
              </a:rPr>
              <a:t> in 1914, tacitly admitting that Germany had broken the rules of war. Out of self-defense the Kaiser’s troops had to “adopt punitive measures, burn houses, execute civilians,” the newspaper concluded.</a:t>
            </a:r>
          </a:p>
          <a:p>
            <a:pPr fontAlgn="base"/>
            <a:r>
              <a:rPr lang="en-US" sz="1200" b="0" i="0" kern="1200" dirty="0">
                <a:solidFill>
                  <a:schemeClr val="tx1"/>
                </a:solidFill>
                <a:effectLst/>
                <a:latin typeface="Arial" charset="0"/>
                <a:ea typeface="+mn-ea"/>
                <a:cs typeface="+mn-cs"/>
              </a:rPr>
              <a:t>In August 1914 the German army was riding high, and Berlin was convinced that the fighting would soon be over. Then came the stumbling block of the Marne in September, which stopped Germany’s advance and turned the war into an excruciating game of attrition. Now Germany was fighting on two fronts, cheated of its fantasy about quickly defeating France. The horrendous specter of trench warfare arose, and with it the desire for new weapons that would deal the enemy a decisive blow.</a:t>
            </a:r>
          </a:p>
          <a:p>
            <a:pPr fontAlgn="base"/>
            <a:r>
              <a:rPr lang="en-US" sz="1200" b="0" i="0" kern="1200" dirty="0">
                <a:solidFill>
                  <a:schemeClr val="tx1"/>
                </a:solidFill>
                <a:effectLst/>
                <a:latin typeface="Arial" charset="0"/>
                <a:ea typeface="+mn-ea"/>
                <a:cs typeface="+mn-cs"/>
              </a:rPr>
              <a:t>Grady recounts the well-known story of the German Jew Fritz Haber, the Nobel Prize winner and inventor of chemical weapons. Shortly after the Germans first used Haber’s chlorine gas in defiance of the Geneva Convention in April 1915, Haber’s wife committed suicide; undeterred, he traveled to the eastern front the next day to oversee more gas attacks. Haber’s godson Fritz Stern wrote that Haber was “German in every </a:t>
            </a:r>
            <a:r>
              <a:rPr lang="en-US" sz="1200" b="0" i="0" kern="1200" dirty="0" err="1">
                <a:solidFill>
                  <a:schemeClr val="tx1"/>
                </a:solidFill>
                <a:effectLst/>
                <a:latin typeface="Arial" charset="0"/>
                <a:ea typeface="+mn-ea"/>
                <a:cs typeface="+mn-cs"/>
              </a:rPr>
              <a:t>fibre</a:t>
            </a:r>
            <a:r>
              <a:rPr lang="en-US" sz="1200" b="0" i="0" kern="1200" dirty="0">
                <a:solidFill>
                  <a:schemeClr val="tx1"/>
                </a:solidFill>
                <a:effectLst/>
                <a:latin typeface="Arial" charset="0"/>
                <a:ea typeface="+mn-ea"/>
                <a:cs typeface="+mn-cs"/>
              </a:rPr>
              <a:t> of his being, in his restless, thorough striving … in his very soul and spirit.”</a:t>
            </a:r>
          </a:p>
          <a:p>
            <a:pPr fontAlgn="base"/>
            <a:r>
              <a:rPr lang="en-US" sz="1200" b="0" i="0" kern="1200" dirty="0">
                <a:solidFill>
                  <a:schemeClr val="tx1"/>
                </a:solidFill>
                <a:effectLst/>
                <a:latin typeface="Arial" charset="0"/>
                <a:ea typeface="+mn-ea"/>
                <a:cs typeface="+mn-cs"/>
              </a:rPr>
              <a:t>Unlike African-Americans in the American army, German Jews were integrated into their country’s forces, and anti-Jewish insults were rare. Grady writes that the Bavarian List regiment, “which counted fifty-nine German Jews as well as a young Adolf Hitler, showed few signs of </a:t>
            </a:r>
            <a:r>
              <a:rPr lang="en-US" sz="1200" b="0" i="0" kern="1200" dirty="0" err="1">
                <a:solidFill>
                  <a:schemeClr val="tx1"/>
                </a:solidFill>
                <a:effectLst/>
                <a:latin typeface="Arial" charset="0"/>
                <a:ea typeface="+mn-ea"/>
                <a:cs typeface="+mn-cs"/>
              </a:rPr>
              <a:t>harbouring</a:t>
            </a:r>
            <a:r>
              <a:rPr lang="en-US" sz="1200" b="0" i="0" kern="1200" dirty="0">
                <a:solidFill>
                  <a:schemeClr val="tx1"/>
                </a:solidFill>
                <a:effectLst/>
                <a:latin typeface="Arial" charset="0"/>
                <a:ea typeface="+mn-ea"/>
                <a:cs typeface="+mn-cs"/>
              </a:rPr>
              <a:t> any form of anti-Semitic spirit.” Rabbis served the religious needs of Germany’s Jewish soldiers and, military circumstances permitting, they were allowed to return home for Jewish holidays. Kaiser Wilhelm had decided that Jews could become officers, and so they did, though the higher-ups were sometimes reluctant to promote them.</a:t>
            </a:r>
          </a:p>
          <a:p>
            <a:pPr fontAlgn="base"/>
            <a:r>
              <a:rPr lang="en-US" sz="1200" b="0" i="0" kern="1200" dirty="0">
                <a:solidFill>
                  <a:schemeClr val="tx1"/>
                </a:solidFill>
                <a:effectLst/>
                <a:latin typeface="Arial" charset="0"/>
                <a:ea typeface="+mn-ea"/>
                <a:cs typeface="+mn-cs"/>
              </a:rPr>
              <a:t>But as the war ground relentlessly on, anti-Semitic rumors started circulating among the German people: Jews were shirkers, they were profiting from the war rather than fighting in it. The Wehrmacht gave in to the anti-Semitic canard with the census of November 1916, designed to find out how many Jews were serving at the front. The military insisted, implausibly, that the census had no anti-Semitic intent. Jews, who were fighting and dying for Germany like any other Germans, were disheartened.</a:t>
            </a:r>
          </a:p>
          <a:p>
            <a:pPr fontAlgn="base"/>
            <a:r>
              <a:rPr lang="en-US" sz="1200" b="0" i="0" kern="1200" dirty="0">
                <a:solidFill>
                  <a:schemeClr val="tx1"/>
                </a:solidFill>
                <a:effectLst/>
                <a:latin typeface="Arial" charset="0"/>
                <a:ea typeface="+mn-ea"/>
                <a:cs typeface="+mn-cs"/>
              </a:rPr>
              <a:t>Grady writes that Jewish and non-Jewish soldiers fought together on the German front lines with very little tension. But on the home front, the imaginary Jew was culpable for Germany’s loss.</a:t>
            </a:r>
          </a:p>
          <a:p>
            <a:pPr fontAlgn="base"/>
            <a:r>
              <a:rPr lang="en-US" sz="1200" b="0" i="0" kern="1200" dirty="0">
                <a:solidFill>
                  <a:schemeClr val="tx1"/>
                </a:solidFill>
                <a:effectLst/>
                <a:latin typeface="Arial" charset="0"/>
                <a:ea typeface="+mn-ea"/>
                <a:cs typeface="+mn-cs"/>
              </a:rPr>
              <a:t>In January 1918, strikes broke out across Germany; workers demanded peace, more food and more democracy. Two prominent Jews, Hugo </a:t>
            </a:r>
            <a:r>
              <a:rPr lang="en-US" sz="1200" b="0" i="0" kern="1200" dirty="0" err="1">
                <a:solidFill>
                  <a:schemeClr val="tx1"/>
                </a:solidFill>
                <a:effectLst/>
                <a:latin typeface="Arial" charset="0"/>
                <a:ea typeface="+mn-ea"/>
                <a:cs typeface="+mn-cs"/>
              </a:rPr>
              <a:t>Haase</a:t>
            </a:r>
            <a:r>
              <a:rPr lang="en-US" sz="1200" b="0" i="0" kern="1200" dirty="0">
                <a:solidFill>
                  <a:schemeClr val="tx1"/>
                </a:solidFill>
                <a:effectLst/>
                <a:latin typeface="Arial" charset="0"/>
                <a:ea typeface="+mn-ea"/>
                <a:cs typeface="+mn-cs"/>
              </a:rPr>
              <a:t> and Kurt Eisner, were among the leaders of the strikes. Afraid of a revolution like the Bolsheviks’ in Russia, the government quickly arrested the striking workers—and sent many of them to the front. In Berlin, flyers were handed around blaming the Jews for the uprising, though most Jews—and most soldiers—had little sympathy for the strikers. One Jewish newspaper, the </a:t>
            </a:r>
            <a:r>
              <a:rPr lang="en-US" sz="1200" b="0" i="1" kern="1200" dirty="0" err="1">
                <a:solidFill>
                  <a:schemeClr val="tx1"/>
                </a:solidFill>
                <a:effectLst/>
                <a:latin typeface="Arial" charset="0"/>
                <a:ea typeface="+mn-ea"/>
                <a:cs typeface="+mn-cs"/>
              </a:rPr>
              <a:t>Allgemeine</a:t>
            </a:r>
            <a:r>
              <a:rPr lang="en-US" sz="1200" b="0" i="1" kern="1200" dirty="0">
                <a:solidFill>
                  <a:schemeClr val="tx1"/>
                </a:solidFill>
                <a:effectLst/>
                <a:latin typeface="Arial" charset="0"/>
                <a:ea typeface="+mn-ea"/>
                <a:cs typeface="+mn-cs"/>
              </a:rPr>
              <a:t> </a:t>
            </a:r>
            <a:r>
              <a:rPr lang="en-US" sz="1200" b="0" i="1" kern="1200" dirty="0" err="1">
                <a:solidFill>
                  <a:schemeClr val="tx1"/>
                </a:solidFill>
                <a:effectLst/>
                <a:latin typeface="Arial" charset="0"/>
                <a:ea typeface="+mn-ea"/>
                <a:cs typeface="+mn-cs"/>
              </a:rPr>
              <a:t>Zeitung</a:t>
            </a:r>
            <a:r>
              <a:rPr lang="en-US" sz="1200" b="0" i="1" kern="1200" dirty="0">
                <a:solidFill>
                  <a:schemeClr val="tx1"/>
                </a:solidFill>
                <a:effectLst/>
                <a:latin typeface="Arial" charset="0"/>
                <a:ea typeface="+mn-ea"/>
                <a:cs typeface="+mn-cs"/>
              </a:rPr>
              <a:t> des </a:t>
            </a:r>
            <a:r>
              <a:rPr lang="en-US" sz="1200" b="0" i="1" kern="1200" dirty="0" err="1">
                <a:solidFill>
                  <a:schemeClr val="tx1"/>
                </a:solidFill>
                <a:effectLst/>
                <a:latin typeface="Arial" charset="0"/>
                <a:ea typeface="+mn-ea"/>
                <a:cs typeface="+mn-cs"/>
              </a:rPr>
              <a:t>Judentums</a:t>
            </a:r>
            <a:r>
              <a:rPr lang="en-US" sz="1200" b="0" i="0" kern="1200" dirty="0">
                <a:solidFill>
                  <a:schemeClr val="tx1"/>
                </a:solidFill>
                <a:effectLst/>
                <a:latin typeface="Arial" charset="0"/>
                <a:ea typeface="+mn-ea"/>
                <a:cs typeface="+mn-cs"/>
              </a:rPr>
              <a:t>, proclaimed that the strikers had “weaken[</a:t>
            </a:r>
            <a:r>
              <a:rPr lang="en-US" sz="1200" b="0" i="0" kern="1200" dirty="0" err="1">
                <a:solidFill>
                  <a:schemeClr val="tx1"/>
                </a:solidFill>
                <a:effectLst/>
                <a:latin typeface="Arial" charset="0"/>
                <a:ea typeface="+mn-ea"/>
                <a:cs typeface="+mn-cs"/>
              </a:rPr>
              <a:t>ed</a:t>
            </a:r>
            <a:r>
              <a:rPr lang="en-US" sz="1200" b="0" i="0" kern="1200" dirty="0">
                <a:solidFill>
                  <a:schemeClr val="tx1"/>
                </a:solidFill>
                <a:effectLst/>
                <a:latin typeface="Arial" charset="0"/>
                <a:ea typeface="+mn-ea"/>
                <a:cs typeface="+mn-cs"/>
              </a:rPr>
              <a:t>] the army’s military clout” and added that they were “stabbing the frontline army in the back.” Jewish writers, like other Germans, freely employed the fatal figure of speech.</a:t>
            </a:r>
          </a:p>
          <a:p>
            <a:pPr fontAlgn="base"/>
            <a:r>
              <a:rPr lang="en-US" sz="1200" b="0" i="0" kern="1200" dirty="0">
                <a:solidFill>
                  <a:schemeClr val="tx1"/>
                </a:solidFill>
                <a:effectLst/>
                <a:latin typeface="Arial" charset="0"/>
                <a:ea typeface="+mn-ea"/>
                <a:cs typeface="+mn-cs"/>
              </a:rPr>
              <a:t>The last gasp of Germany’s wartime ambition occurred in the spring of 1918. The treaty of Brest-Litovsk had awarded a huge chunk of Russian territory to Germany; the war in the East was over. In the West, German forces under General Ludendorff pushed the British and French armies back thirty-seven miles, but their advance cost half a million casualties. The French counterattacked in the summer, and by September the jig was up. Ludendorff, a broken man, admitted privately that “victory is out of the question,” but the German public still found defeat unimaginable. When news of the armistice broke in November, Joseph Levy, an orthodox Frankfurt cantor who led services in full military uniform, was like most Germans deeply shocked. The fatherland, he lamented, was “lost.” But who had lost it?</a:t>
            </a:r>
          </a:p>
          <a:p>
            <a:pPr fontAlgn="base"/>
            <a:r>
              <a:rPr lang="en-US" sz="1200" b="0" i="0" kern="1200" dirty="0">
                <a:solidFill>
                  <a:schemeClr val="tx1"/>
                </a:solidFill>
                <a:effectLst/>
                <a:latin typeface="Arial" charset="0"/>
                <a:ea typeface="+mn-ea"/>
                <a:cs typeface="+mn-cs"/>
              </a:rPr>
              <a:t>The main gift of Grady’s meticulously researched book is its lesson about how poisonous and long-lasting a stab-in-the-back legend can be, and what damage it can do to a country. In 1922 Weimar foreign minister Walter </a:t>
            </a:r>
            <a:r>
              <a:rPr lang="en-US" sz="1200" b="0" i="0" kern="1200" dirty="0" err="1">
                <a:solidFill>
                  <a:schemeClr val="tx1"/>
                </a:solidFill>
                <a:effectLst/>
                <a:latin typeface="Arial" charset="0"/>
                <a:ea typeface="+mn-ea"/>
                <a:cs typeface="+mn-cs"/>
              </a:rPr>
              <a:t>Rathenau</a:t>
            </a:r>
            <a:r>
              <a:rPr lang="en-US" sz="1200" b="0" i="0" kern="1200" dirty="0">
                <a:solidFill>
                  <a:schemeClr val="tx1"/>
                </a:solidFill>
                <a:effectLst/>
                <a:latin typeface="Arial" charset="0"/>
                <a:ea typeface="+mn-ea"/>
                <a:cs typeface="+mn-cs"/>
              </a:rPr>
              <a:t>, who had put Germany’s economy on a war footing in late 1914, was nicknamed “</a:t>
            </a:r>
            <a:r>
              <a:rPr lang="en-US" sz="1200" b="0" i="1" kern="1200" dirty="0" err="1">
                <a:solidFill>
                  <a:schemeClr val="tx1"/>
                </a:solidFill>
                <a:effectLst/>
                <a:latin typeface="Arial" charset="0"/>
                <a:ea typeface="+mn-ea"/>
                <a:cs typeface="+mn-cs"/>
              </a:rPr>
              <a:t>Gottverfluchte</a:t>
            </a:r>
            <a:r>
              <a:rPr lang="en-US" sz="1200" b="0" i="1" kern="1200" dirty="0">
                <a:solidFill>
                  <a:schemeClr val="tx1"/>
                </a:solidFill>
                <a:effectLst/>
                <a:latin typeface="Arial" charset="0"/>
                <a:ea typeface="+mn-ea"/>
                <a:cs typeface="+mn-cs"/>
              </a:rPr>
              <a:t> </a:t>
            </a:r>
            <a:r>
              <a:rPr lang="en-US" sz="1200" b="0" i="1" kern="1200" dirty="0" err="1">
                <a:solidFill>
                  <a:schemeClr val="tx1"/>
                </a:solidFill>
                <a:effectLst/>
                <a:latin typeface="Arial" charset="0"/>
                <a:ea typeface="+mn-ea"/>
                <a:cs typeface="+mn-cs"/>
              </a:rPr>
              <a:t>Judensau</a:t>
            </a:r>
            <a:r>
              <a:rPr lang="en-US" sz="1200" b="0" i="0" kern="1200" dirty="0">
                <a:solidFill>
                  <a:schemeClr val="tx1"/>
                </a:solidFill>
                <a:effectLst/>
                <a:latin typeface="Arial" charset="0"/>
                <a:ea typeface="+mn-ea"/>
                <a:cs typeface="+mn-cs"/>
              </a:rPr>
              <a:t>” (“goddamned Jewish pig”) and killed in the streets. </a:t>
            </a:r>
            <a:r>
              <a:rPr lang="en-US" sz="1200" b="0" i="0" kern="1200" dirty="0" err="1">
                <a:solidFill>
                  <a:schemeClr val="tx1"/>
                </a:solidFill>
                <a:effectLst/>
                <a:latin typeface="Arial" charset="0"/>
                <a:ea typeface="+mn-ea"/>
                <a:cs typeface="+mn-cs"/>
              </a:rPr>
              <a:t>Rathenau</a:t>
            </a:r>
            <a:r>
              <a:rPr lang="en-US" sz="1200" b="0" i="0" kern="1200" dirty="0">
                <a:solidFill>
                  <a:schemeClr val="tx1"/>
                </a:solidFill>
                <a:effectLst/>
                <a:latin typeface="Arial" charset="0"/>
                <a:ea typeface="+mn-ea"/>
                <a:cs typeface="+mn-cs"/>
              </a:rPr>
              <a:t> had just signed the Treaty of Rapallo with the Soviets, which gave up Germany’s land claims from WWI. A few years later, the idea of Jewish betrayal during and after the war paved the way for a political party that saw Jews as not merely traitors, but a poisonous, subhuman riff-raff.</a:t>
            </a:r>
          </a:p>
          <a:p>
            <a:pPr fontAlgn="base"/>
            <a:r>
              <a:rPr lang="en-US" sz="1200" b="0" i="0" kern="1200" dirty="0">
                <a:solidFill>
                  <a:schemeClr val="tx1"/>
                </a:solidFill>
                <a:effectLst/>
                <a:latin typeface="Arial" charset="0"/>
                <a:ea typeface="+mn-ea"/>
                <a:cs typeface="+mn-cs"/>
              </a:rPr>
              <a:t>Stern in his book about the intellectual roots of Nazism, </a:t>
            </a:r>
            <a:r>
              <a:rPr lang="en-US" sz="1200" b="0" i="1" kern="1200" dirty="0">
                <a:solidFill>
                  <a:schemeClr val="tx1"/>
                </a:solidFill>
                <a:effectLst/>
                <a:latin typeface="Arial" charset="0"/>
                <a:ea typeface="+mn-ea"/>
                <a:cs typeface="+mn-cs"/>
              </a:rPr>
              <a:t>The Politics of Cultural Despair</a:t>
            </a:r>
            <a:r>
              <a:rPr lang="en-US" sz="1200" b="0" i="0" kern="1200" dirty="0">
                <a:solidFill>
                  <a:schemeClr val="tx1"/>
                </a:solidFill>
                <a:effectLst/>
                <a:latin typeface="Arial" charset="0"/>
                <a:ea typeface="+mn-ea"/>
                <a:cs typeface="+mn-cs"/>
              </a:rPr>
              <a:t>, wrote that “No single idea played so powerful and so pernicious a role in postwar Germany as the notion that an undefeated army had voluntarily laid down its arms in the hope of a just peace. Because of it, Germans were able to feel that the Allies had tricked, not defeated them,” and that sinister elements of German society had aided this betrayal: “socialists, liberals, and Jews.”</a:t>
            </a:r>
          </a:p>
          <a:p>
            <a:pPr fontAlgn="base"/>
            <a:r>
              <a:rPr lang="en-US" sz="1200" b="0" i="0" kern="1200" dirty="0">
                <a:solidFill>
                  <a:schemeClr val="tx1"/>
                </a:solidFill>
                <a:effectLst/>
                <a:latin typeface="Arial" charset="0"/>
                <a:ea typeface="+mn-ea"/>
                <a:cs typeface="+mn-cs"/>
              </a:rPr>
              <a:t>The Weimar republic had been “fathered by traitors.” And so when the republic was swept away by the Nazis, Germans swallowed their reservations. They were certain that, whatever Hitler’s shortcomings, at least he would never double-cross them and lead their homeland to ruin.</a:t>
            </a:r>
          </a:p>
        </p:txBody>
      </p:sp>
    </p:spTree>
    <p:extLst>
      <p:ext uri="{BB962C8B-B14F-4D97-AF65-F5344CB8AC3E}">
        <p14:creationId xmlns:p14="http://schemas.microsoft.com/office/powerpoint/2010/main" val="11781756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Cain and Abel relative.</a:t>
            </a:r>
            <a:r>
              <a:rPr lang="en-US" baseline="0" dirty="0"/>
              <a:t> Which closest to God’s will and Abel-type view of life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54</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7103211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Multiple international human rights organizations, including Amnesty International and Human Rights Watch, accuse North Korea of having one of the worst human rights records of any nation</a:t>
            </a:r>
            <a:r>
              <a:rPr lang="en-US" baseline="0" dirty="0"/>
              <a:t>. </a:t>
            </a:r>
            <a:r>
              <a:rPr lang="en-US" dirty="0"/>
              <a:t>North Koreans have been referred to as "some of the world's most brutalized people" by Human Rights Watch, due to the severe restrictions placed on their political and economic freedoms.</a:t>
            </a:r>
          </a:p>
          <a:p>
            <a:r>
              <a:rPr lang="en-US" dirty="0"/>
              <a:t>North Korean defectors have testified to the existence of prisons and concentration camps</a:t>
            </a:r>
            <a:r>
              <a:rPr lang="en-US" baseline="0" dirty="0"/>
              <a:t> </a:t>
            </a:r>
            <a:r>
              <a:rPr lang="en-US" dirty="0"/>
              <a:t>with an estimated 150,000 to 200,000 inmates (about 0.85% of the population), and have reported torture, starvation, rape, murder, medical experimentation, forced </a:t>
            </a:r>
            <a:r>
              <a:rPr lang="en-US" dirty="0" err="1"/>
              <a:t>labour</a:t>
            </a:r>
            <a:r>
              <a:rPr lang="en-US" dirty="0"/>
              <a:t>, and forced abortions.</a:t>
            </a:r>
            <a:r>
              <a:rPr lang="en-US" baseline="30000" dirty="0"/>
              <a:t> </a:t>
            </a:r>
            <a:r>
              <a:rPr lang="en-US" dirty="0"/>
              <a:t>Convicted political prisoners and their families are sent to these camps, where they are prohibited from marrying, required to grow their own food, and cut off from external communication (which was previously allowed)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57</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21054271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Kim Il Sung was raised in a Presbyterian family; his maternal grandfather was a Protestant minister, his father had gone to a missionary school and was an elder in the Presbyterian Church, and both his parents were reportedly very active in the religious community. Kim was an accomplished church organist</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58</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8579328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The </a:t>
            </a:r>
            <a:r>
              <a:rPr lang="en-US" b="1" dirty="0" err="1"/>
              <a:t>Juche</a:t>
            </a:r>
            <a:r>
              <a:rPr lang="en-US" b="1" dirty="0"/>
              <a:t> Idea</a:t>
            </a:r>
            <a:r>
              <a:rPr lang="en-US" dirty="0"/>
              <a:t> is the official state ideology of North Korea (</a:t>
            </a:r>
            <a:r>
              <a:rPr lang="en-US" b="1" dirty="0"/>
              <a:t>Democratic People's Republic of Korea</a:t>
            </a:r>
            <a:r>
              <a:rPr lang="en-US" dirty="0"/>
              <a:t>). It teaches that "man is the master of everything and decides everything," and that the Korean people are the masters of Korea's revolution. </a:t>
            </a:r>
            <a:r>
              <a:rPr lang="en-US" dirty="0" err="1"/>
              <a:t>Juche</a:t>
            </a:r>
            <a:r>
              <a:rPr lang="en-US" dirty="0"/>
              <a:t> is a component of North Korea's political system.</a:t>
            </a:r>
            <a:r>
              <a:rPr lang="en-US" baseline="0" dirty="0"/>
              <a:t> </a:t>
            </a:r>
            <a:r>
              <a:rPr lang="en-US" baseline="30000" dirty="0"/>
              <a:t> </a:t>
            </a:r>
            <a:r>
              <a:rPr lang="en-US" i="1" dirty="0" err="1"/>
              <a:t>Juche</a:t>
            </a:r>
            <a:r>
              <a:rPr lang="en-US" dirty="0"/>
              <a:t> literally means "main body" or "subject"; it has also been translated in North Korean sources as "independent stand" and the "spirit of self-reliance".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In 1972, </a:t>
            </a:r>
            <a:r>
              <a:rPr lang="en-US" dirty="0" err="1"/>
              <a:t>Juche</a:t>
            </a:r>
            <a:r>
              <a:rPr lang="en-US" dirty="0"/>
              <a:t> replaced Marxism-Leninism in the revised North Korean constitution as the official state ideology, this being a response to the Sino-Soviet split. </a:t>
            </a:r>
            <a:r>
              <a:rPr lang="en-US" dirty="0" err="1"/>
              <a:t>Juche</a:t>
            </a:r>
            <a:r>
              <a:rPr lang="en-US" dirty="0"/>
              <a:t> was nonetheless defined as a creative application of Marxism-Leninism. Kim Il-sung also explained that </a:t>
            </a:r>
            <a:r>
              <a:rPr lang="en-US" dirty="0" err="1"/>
              <a:t>Juche</a:t>
            </a:r>
            <a:r>
              <a:rPr lang="en-US" dirty="0"/>
              <a:t> was not original to North Korea and that in formulating it he only laid stress on a programmatic orientation that is inherent to all Marxist-Leninist states.</a:t>
            </a:r>
          </a:p>
          <a:p>
            <a:r>
              <a:rPr lang="en-US" dirty="0"/>
              <a:t>"independence in politics" (</a:t>
            </a:r>
            <a:r>
              <a:rPr lang="en-US" i="1" dirty="0" err="1"/>
              <a:t>chaju</a:t>
            </a:r>
            <a:r>
              <a:rPr lang="en-US" dirty="0"/>
              <a:t>)</a:t>
            </a:r>
          </a:p>
          <a:p>
            <a:r>
              <a:rPr lang="en-US" dirty="0"/>
              <a:t>"self-sustenance in the economy" (</a:t>
            </a:r>
            <a:r>
              <a:rPr lang="en-US" i="1" dirty="0" err="1"/>
              <a:t>charip</a:t>
            </a:r>
            <a:r>
              <a:rPr lang="en-US" dirty="0"/>
              <a:t>)</a:t>
            </a:r>
          </a:p>
          <a:p>
            <a:r>
              <a:rPr lang="en-US" dirty="0"/>
              <a:t>"self-defense in national defense" (</a:t>
            </a:r>
            <a:r>
              <a:rPr lang="en-US" i="1" dirty="0" err="1"/>
              <a:t>chawi</a:t>
            </a:r>
            <a:r>
              <a:rPr lang="en-US"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59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9187211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December 1991</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61</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388891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Grand </a:t>
            </a:r>
            <a:r>
              <a:rPr lang="en-US" i="1" dirty="0"/>
              <a:t>Mufti</a:t>
            </a:r>
            <a:r>
              <a:rPr lang="en-US" dirty="0"/>
              <a:t> of Syria 1990</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62</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01322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1859"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a:t>In the 1920s, most German Jews were fully integrated into German society as German citizens. They served in the German army and navy and contributed to every field of German science, business and culture. Conditions for the Jews began to change after the appointment of Adolf Hitler</a:t>
            </a:r>
            <a:r>
              <a:rPr lang="en-US" baseline="0" dirty="0"/>
              <a:t> </a:t>
            </a:r>
            <a:r>
              <a:rPr lang="en-US" dirty="0"/>
              <a:t>as Chancellor of Germany on 30 January 1933 and the assumption of power by Hitler after the Reichstag fire.</a:t>
            </a:r>
            <a:r>
              <a:rPr lang="en-US" baseline="0" dirty="0"/>
              <a:t> </a:t>
            </a:r>
            <a:r>
              <a:rPr lang="en-US" dirty="0"/>
              <a:t>From its inception, Hitler's regime moved quickly to introduce anti-Jewish policies. The 500,000 Jews in Germany, who accounted for only 0.76% of the overall population, were singled out by the Nazi propaganda machine as an enemy within who were responsible for Germany's defeat in the First World War and for its subsequent economic difficulties, such as the 1920s hyperinflation and Great Depression. Beginning in 1933, the German government enacted a series of anti-Jewish laws restricting the rights of German Jews to earn a living, to enjoy full citizenship and to educate themselves, including the </a:t>
            </a:r>
            <a:r>
              <a:rPr lang="en-US" i="1" dirty="0"/>
              <a:t>Law for the Restoration of the Professional Civil Service</a:t>
            </a:r>
            <a:r>
              <a:rPr lang="en-US" dirty="0"/>
              <a:t>, which forbade Jews to work in the civil service.</a:t>
            </a:r>
            <a:r>
              <a:rPr lang="en-US" baseline="0" dirty="0"/>
              <a:t> </a:t>
            </a:r>
            <a:r>
              <a:rPr lang="en-US" dirty="0"/>
              <a:t>The subsequent 1935 Nuremberg Laws stripped German Jews of their citizenship and forbade Jews to marry non-Jewish Germans.</a:t>
            </a:r>
            <a:r>
              <a:rPr lang="en-US" baseline="0" dirty="0"/>
              <a:t> </a:t>
            </a:r>
            <a:r>
              <a:rPr lang="en-US" dirty="0"/>
              <a:t>The result of these laws was the exclusion of Jews from German social and political life.</a:t>
            </a:r>
          </a:p>
          <a:p>
            <a:endParaRPr lang="en-US" dirty="0">
              <a:latin typeface="Arial" pitchFamily="-128" charset="0"/>
            </a:endParaRPr>
          </a:p>
          <a:p>
            <a:r>
              <a:rPr lang="en-US" dirty="0">
                <a:latin typeface="Arial" pitchFamily="-128" charset="0"/>
              </a:rPr>
              <a:t>After Hitler came to power many Jews left Germany</a:t>
            </a:r>
          </a:p>
          <a:p>
            <a:endParaRPr lang="en-US" dirty="0">
              <a:latin typeface="Arial" pitchFamily="-128" charset="0"/>
            </a:endParaRPr>
          </a:p>
          <a:p>
            <a:r>
              <a:rPr lang="en-US" b="1" dirty="0" err="1"/>
              <a:t>Kristallnacht</a:t>
            </a:r>
            <a:r>
              <a:rPr lang="en-US" dirty="0"/>
              <a:t>, also referred to as the </a:t>
            </a:r>
            <a:r>
              <a:rPr lang="en-US" b="1" dirty="0"/>
              <a:t>Night of Broken Glass</a:t>
            </a:r>
            <a:r>
              <a:rPr lang="en-US" dirty="0"/>
              <a:t>, was a pogrom or series of coordinated attacks against Jews throughout Nazi Germany and parts of Austria on 9–10 November 1938, (Berlin Wall came down 9/11/89 carried out by SA stormtroopers and civilians. German authorities looked on without intervening. The attacks left the streets covered with broken glass from the windows of Jewish-owned stores, buildings, and synagogues.</a:t>
            </a:r>
            <a:r>
              <a:rPr lang="en-US" baseline="0" dirty="0"/>
              <a:t> </a:t>
            </a:r>
            <a:r>
              <a:rPr lang="en-US" dirty="0"/>
              <a:t>At least 91 Jews were killed in the attacks, and a further 30,000 arrested and incarcerated in concentration camps. Jewish homes, hospitals, and schools were ransacked, as the attackers demolished buildings with sledgehammers. Over 1,000 synagogues were burned (95 in Vienna alone), and over 7,000 Jewish businesses destroyed or damaged.</a:t>
            </a:r>
          </a:p>
          <a:p>
            <a:endParaRPr lang="en-US" dirty="0">
              <a:latin typeface="Arial" pitchFamily="-128" charset="0"/>
            </a:endParaRPr>
          </a:p>
        </p:txBody>
      </p:sp>
    </p:spTree>
    <p:extLst>
      <p:ext uri="{BB962C8B-B14F-4D97-AF65-F5344CB8AC3E}">
        <p14:creationId xmlns:p14="http://schemas.microsoft.com/office/powerpoint/2010/main" val="4270096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595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dirty="0">
                <a:latin typeface="Arial" pitchFamily="-128" charset="0"/>
              </a:rPr>
              <a:t>Churches all silent except Church</a:t>
            </a:r>
            <a:r>
              <a:rPr lang="en-US" baseline="0" dirty="0">
                <a:latin typeface="Arial" pitchFamily="-128" charset="0"/>
              </a:rPr>
              <a:t> of England. </a:t>
            </a:r>
            <a:r>
              <a:rPr lang="en-US" dirty="0"/>
              <a:t>The Archbishop of Canterbury, Temple, at the behest of the CCJ, made a broadcast to the Hungarian people using the BBC World Service and appealed:</a:t>
            </a:r>
          </a:p>
          <a:p>
            <a:endParaRPr lang="en-US" dirty="0"/>
          </a:p>
          <a:p>
            <a:r>
              <a:rPr lang="en-US" dirty="0"/>
              <a:t>"do your utmost to save from persecution, it may be from massacre, those who are now threatened as a result of German occupation...Help them to hide from their tormentors, help them, if possible, to escape. Do all you can to prevent the extermination of people whose only fault is the race from which they are born or the independence of their minds and constancy of their convictions”</a:t>
            </a:r>
          </a:p>
          <a:p>
            <a:endParaRPr lang="en-US" dirty="0">
              <a:latin typeface="Arial" pitchFamily="-128" charset="0"/>
            </a:endParaRPr>
          </a:p>
        </p:txBody>
      </p:sp>
    </p:spTree>
    <p:extLst>
      <p:ext uri="{BB962C8B-B14F-4D97-AF65-F5344CB8AC3E}">
        <p14:creationId xmlns:p14="http://schemas.microsoft.com/office/powerpoint/2010/main" val="1278941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3907"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GB">
                <a:latin typeface="Arial" pitchFamily="-128" charset="0"/>
              </a:rPr>
              <a:t>Source: Cited in Landau, The Nazi Holocaust, Chicago: Ivan R. Dee, 1994. These data originally appeared in Poliakov and Wulf (eds), Das Dritte Reich und die Juden: Documente und Aufsatze (Arani Verlag, GmbH, Berlin, 1955) </a:t>
            </a:r>
          </a:p>
        </p:txBody>
      </p:sp>
    </p:spTree>
    <p:extLst>
      <p:ext uri="{BB962C8B-B14F-4D97-AF65-F5344CB8AC3E}">
        <p14:creationId xmlns:p14="http://schemas.microsoft.com/office/powerpoint/2010/main" val="1662109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800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latin typeface="Arial" pitchFamily="-128" charset="0"/>
              </a:rPr>
              <a:t>Tikkum olam</a:t>
            </a:r>
          </a:p>
        </p:txBody>
      </p:sp>
    </p:spTree>
    <p:extLst>
      <p:ext uri="{BB962C8B-B14F-4D97-AF65-F5344CB8AC3E}">
        <p14:creationId xmlns:p14="http://schemas.microsoft.com/office/powerpoint/2010/main" val="3834453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0051" name="Rectangle 3"/>
          <p:cNvSpPr>
            <a:spLocks noGrp="1" noChangeArrowheads="1"/>
          </p:cNvSpPr>
          <p:nvPr>
            <p:ph type="body" idx="1"/>
          </p:nvPr>
        </p:nvSpPr>
        <p:spPr bwMode="auto">
          <a:xfrm>
            <a:off x="685800" y="4343400"/>
            <a:ext cx="54864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latin typeface="Arial" pitchFamily="-128" charset="0"/>
              </a:rPr>
              <a:t>After the Holocaust many Jews wanted to go to Israel. They were not welcome and had no desire to go back to their homes which had often been confiscated and the new inhabitants would not give them back.</a:t>
            </a:r>
          </a:p>
        </p:txBody>
      </p:sp>
    </p:spTree>
    <p:extLst>
      <p:ext uri="{BB962C8B-B14F-4D97-AF65-F5344CB8AC3E}">
        <p14:creationId xmlns:p14="http://schemas.microsoft.com/office/powerpoint/2010/main" val="3766601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Churchill and Roosevelt met at Cairo.</a:t>
            </a:r>
            <a:r>
              <a:rPr lang="en-US" baseline="0" dirty="0"/>
              <a:t> Churchill wanted to work out a joint approach to Stalin. Roosevelt wanted to deal with Stalin alone. Roosevelt very anti-British empire</a:t>
            </a:r>
          </a:p>
          <a:p>
            <a:r>
              <a:rPr lang="en-US" baseline="0" dirty="0"/>
              <a:t>Stalin wanted 2</a:t>
            </a:r>
            <a:r>
              <a:rPr lang="en-US" baseline="30000" dirty="0"/>
              <a:t>nd</a:t>
            </a:r>
            <a:r>
              <a:rPr lang="en-US" baseline="0" dirty="0"/>
              <a:t> front</a:t>
            </a:r>
          </a:p>
          <a:p>
            <a:endParaRPr lang="en-US" baseline="0" dirty="0"/>
          </a:p>
          <a:p>
            <a:r>
              <a:rPr lang="en-US" dirty="0"/>
              <a:t>The main objective of the United States and Great Britain was to ensure full cooperation and assistance from the Soviet Union for their war policies. Stalin agreed, but at a price: Roosevelt and Churchill would have to support his reign and the partisans in Yugoslavia, and also allow for the manipulation of the border between Poland and the USSR.</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Despite accepting the above arrangements, Stalin dominated the conference, using the Soviet victory at the Battle of Kursk and military might, as well as key positions on the German front, to get his way. Roosevelt attempted to cope with Stalin's onslaught of demands, but was able to do little except appease Stalin. Churchill mostly argued for his Mediterranean plan instead of Operation Overlord, to the annoyance of diplomats and officials. These weaknesses and divisions played into Stalin's hands.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One of Roosevelt and Churchill's main concessions concerned post-war Poland. Stalin wished for an area in the Eastern part of Poland to be added to the USSR, and for the border to be lengthened elsewhere in the country. Roosevelt and Churchill agreed to this demand, and Poland’s borders were declared to lie along the Oder and Neisse rivers and the Curzon line, despite protests of the Polish government-in-exile in London. Churchill and Roosevelt also gave Stalin free rein in his own country, and consented to the USSR setting up puppet communist governments in Poland, Czechoslovakia, the Baltic states, Romania, and other Eastern European countries which would result in a loss of freedom by these countries for the next fifty years and would be the genesis of the Cold War. After the conference it was agreed that military leaders of the three countries would meet together often, for further discussion.</a:t>
            </a:r>
          </a:p>
          <a:p>
            <a:endParaRPr lang="en-US" dirty="0"/>
          </a:p>
          <a:p>
            <a:r>
              <a:rPr lang="en-US" dirty="0"/>
              <a:t>Roosevelt acknowledged that the U.S. had a traditional antipathy towards the British Empire. In </a:t>
            </a:r>
            <a:r>
              <a:rPr lang="en-US" i="1" dirty="0"/>
              <a:t>One Christmas in Washington</a:t>
            </a:r>
            <a:r>
              <a:rPr lang="en-US" dirty="0"/>
              <a:t>,</a:t>
            </a:r>
            <a:r>
              <a:rPr lang="en-US" baseline="30000" dirty="0">
                <a:hlinkClick r:id="rId3"/>
              </a:rPr>
              <a:t>[113]</a:t>
            </a:r>
            <a:r>
              <a:rPr lang="en-US" dirty="0"/>
              <a:t> a dinner meeting between Roosevelt and Churchill is described, in which Roosevelt is quoted as saying:</a:t>
            </a:r>
          </a:p>
          <a:p>
            <a:r>
              <a:rPr lang="en-US" dirty="0"/>
              <a:t>"It's in the American tradition, this distrust, this dislike and even hatred of Britain– the Revolution, you know, and 1812; and India and the Boer War, and all that. There are many kinds of Americans of course, but as a people, as a country, we're opposed to Imperialism—we can't stomach it." </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D6CAE066-EBE4-486E-9D17-79C845E27237}" type="slidenum">
              <a:rPr kumimoji="0" lang="en-US" sz="1200" b="0" i="0" u="none" strike="noStrike" kern="1200" cap="none" spc="0" normalizeH="0" baseline="0" noProof="0" smtClean="0">
                <a:ln>
                  <a:noFill/>
                </a:ln>
                <a:solidFill>
                  <a:srgbClr val="000000"/>
                </a:solidFill>
                <a:effectLst/>
                <a:uLnTx/>
                <a:uFillTx/>
                <a:latin typeface="Arial" pitchFamily="-128" charset="0"/>
                <a:ea typeface="ＭＳ Ｐゴシック" pitchFamily="-128" charset="-128"/>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pitchFamily="-128" charset="0"/>
              <a:ea typeface="ＭＳ Ｐゴシック" pitchFamily="-128" charset="-128"/>
            </a:endParaRPr>
          </a:p>
        </p:txBody>
      </p:sp>
    </p:spTree>
    <p:extLst>
      <p:ext uri="{BB962C8B-B14F-4D97-AF65-F5344CB8AC3E}">
        <p14:creationId xmlns:p14="http://schemas.microsoft.com/office/powerpoint/2010/main" val="4035507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16589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65892" name="Rectangle 4"/>
          <p:cNvSpPr>
            <a:spLocks noGrp="1" noChangeArrowheads="1"/>
          </p:cNvSpPr>
          <p:nvPr>
            <p:ph type="dt" sz="half" idx="2"/>
          </p:nvPr>
        </p:nvSpPr>
        <p:spPr/>
        <p:txBody>
          <a:bodyPr/>
          <a:lstStyle>
            <a:lvl1pPr>
              <a:defRPr/>
            </a:lvl1pPr>
          </a:lstStyle>
          <a:p>
            <a:endParaRPr lang="en-US"/>
          </a:p>
        </p:txBody>
      </p:sp>
      <p:sp>
        <p:nvSpPr>
          <p:cNvPr id="165893" name="Rectangle 5"/>
          <p:cNvSpPr>
            <a:spLocks noGrp="1" noChangeArrowheads="1"/>
          </p:cNvSpPr>
          <p:nvPr>
            <p:ph type="ftr" sz="quarter" idx="3"/>
          </p:nvPr>
        </p:nvSpPr>
        <p:spPr/>
        <p:txBody>
          <a:bodyPr/>
          <a:lstStyle>
            <a:lvl1pPr>
              <a:defRPr/>
            </a:lvl1pPr>
          </a:lstStyle>
          <a:p>
            <a:endParaRPr lang="en-US"/>
          </a:p>
        </p:txBody>
      </p:sp>
      <p:sp>
        <p:nvSpPr>
          <p:cNvPr id="165894" name="Rectangle 6"/>
          <p:cNvSpPr>
            <a:spLocks noGrp="1" noChangeArrowheads="1"/>
          </p:cNvSpPr>
          <p:nvPr>
            <p:ph type="sldNum" sz="quarter" idx="4"/>
          </p:nvPr>
        </p:nvSpPr>
        <p:spPr/>
        <p:txBody>
          <a:bodyPr/>
          <a:lstStyle>
            <a:lvl1pPr>
              <a:defRPr/>
            </a:lvl1pPr>
          </a:lstStyle>
          <a:p>
            <a:fld id="{B1FDD559-B340-4888-AC3D-B7713DC7CB2E}" type="slidenum">
              <a:rPr lang="en-US"/>
              <a:pPr/>
              <a:t>‹#›</a:t>
            </a:fld>
            <a:endParaRPr lang="en-US"/>
          </a:p>
        </p:txBody>
      </p:sp>
    </p:spTree>
    <p:extLst>
      <p:ext uri="{BB962C8B-B14F-4D97-AF65-F5344CB8AC3E}">
        <p14:creationId xmlns:p14="http://schemas.microsoft.com/office/powerpoint/2010/main" val="283869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F3F628F-D265-4608-AD3E-C98EBE00253C}" type="slidenum">
              <a:rPr lang="en-US"/>
              <a:pPr/>
              <a:t>‹#›</a:t>
            </a:fld>
            <a:endParaRPr lang="en-US"/>
          </a:p>
        </p:txBody>
      </p:sp>
    </p:spTree>
    <p:extLst>
      <p:ext uri="{BB962C8B-B14F-4D97-AF65-F5344CB8AC3E}">
        <p14:creationId xmlns:p14="http://schemas.microsoft.com/office/powerpoint/2010/main" val="1305768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0A968B55-CBE0-4D9C-BC25-86F1F67BB897}" type="slidenum">
              <a:rPr lang="en-US"/>
              <a:pPr/>
              <a:t>‹#›</a:t>
            </a:fld>
            <a:endParaRPr lang="en-US"/>
          </a:p>
        </p:txBody>
      </p:sp>
    </p:spTree>
    <p:extLst>
      <p:ext uri="{BB962C8B-B14F-4D97-AF65-F5344CB8AC3E}">
        <p14:creationId xmlns:p14="http://schemas.microsoft.com/office/powerpoint/2010/main" val="121253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smtClean="0"/>
            </a:lvl1pPr>
          </a:lstStyle>
          <a:p>
            <a:fld id="{700A9F90-1DFB-4D7D-9427-D9A96D379674}" type="slidenum">
              <a:rPr lang="en-US"/>
              <a:pPr/>
              <a:t>‹#›</a:t>
            </a:fld>
            <a:endParaRPr lang="en-US"/>
          </a:p>
        </p:txBody>
      </p:sp>
    </p:spTree>
    <p:extLst>
      <p:ext uri="{BB962C8B-B14F-4D97-AF65-F5344CB8AC3E}">
        <p14:creationId xmlns:p14="http://schemas.microsoft.com/office/powerpoint/2010/main" val="42691214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849F192B-BDF1-48DE-8EFA-3EB1D12B8D44}" type="slidenum">
              <a:rPr lang="en-US"/>
              <a:pPr/>
              <a:t>‹#›</a:t>
            </a:fld>
            <a:endParaRPr lang="en-US"/>
          </a:p>
        </p:txBody>
      </p:sp>
    </p:spTree>
    <p:extLst>
      <p:ext uri="{BB962C8B-B14F-4D97-AF65-F5344CB8AC3E}">
        <p14:creationId xmlns:p14="http://schemas.microsoft.com/office/powerpoint/2010/main" val="473381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858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4648200" y="41148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685800" y="6248400"/>
            <a:ext cx="1905000" cy="457200"/>
          </a:xfrm>
        </p:spPr>
        <p:txBody>
          <a:bodyPr/>
          <a:lstStyle>
            <a:lvl1pPr>
              <a:defRPr/>
            </a:lvl1pPr>
          </a:lstStyle>
          <a:p>
            <a:endParaRPr lang="en-US"/>
          </a:p>
        </p:txBody>
      </p:sp>
      <p:sp>
        <p:nvSpPr>
          <p:cNvPr id="8" name="Footer Placeholder 7"/>
          <p:cNvSpPr>
            <a:spLocks noGrp="1"/>
          </p:cNvSpPr>
          <p:nvPr>
            <p:ph type="ftr" sz="quarter" idx="11"/>
          </p:nvPr>
        </p:nvSpPr>
        <p:spPr>
          <a:xfrm>
            <a:off x="3124200" y="6248400"/>
            <a:ext cx="2895600" cy="45720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8400"/>
            <a:ext cx="1905000" cy="457200"/>
          </a:xfrm>
        </p:spPr>
        <p:txBody>
          <a:bodyPr/>
          <a:lstStyle>
            <a:lvl1pPr>
              <a:defRPr smtClean="0"/>
            </a:lvl1pPr>
          </a:lstStyle>
          <a:p>
            <a:fld id="{A9644D3C-B89B-49C1-A0B5-FAC49C7A6F2A}" type="slidenum">
              <a:rPr lang="en-US"/>
              <a:pPr/>
              <a:t>‹#›</a:t>
            </a:fld>
            <a:endParaRPr lang="en-US"/>
          </a:p>
        </p:txBody>
      </p:sp>
    </p:spTree>
    <p:extLst>
      <p:ext uri="{BB962C8B-B14F-4D97-AF65-F5344CB8AC3E}">
        <p14:creationId xmlns:p14="http://schemas.microsoft.com/office/powerpoint/2010/main" val="156726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GB"/>
              <a:t>Click to edit Master title style</a:t>
            </a:r>
            <a:endParaRPr lang="en-US"/>
          </a:p>
        </p:txBody>
      </p:sp>
      <p:sp>
        <p:nvSpPr>
          <p:cNvPr id="3" name="Content Placeholder 2"/>
          <p:cNvSpPr>
            <a:spLocks noGrp="1"/>
          </p:cNvSpPr>
          <p:nvPr>
            <p:ph sz="quarter" idx="1"/>
          </p:nvPr>
        </p:nvSpPr>
        <p:spPr>
          <a:xfrm>
            <a:off x="6858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half" idx="3"/>
          </p:nvPr>
        </p:nvSpPr>
        <p:spPr>
          <a:xfrm>
            <a:off x="685800" y="4114800"/>
            <a:ext cx="7772400" cy="19812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685800" y="6248400"/>
            <a:ext cx="19050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1905000" cy="457200"/>
          </a:xfrm>
        </p:spPr>
        <p:txBody>
          <a:bodyPr/>
          <a:lstStyle>
            <a:lvl1pPr>
              <a:defRPr smtClean="0"/>
            </a:lvl1pPr>
          </a:lstStyle>
          <a:p>
            <a:fld id="{065B05F4-655D-488B-9481-72D7AB77FC2E}" type="slidenum">
              <a:rPr lang="en-US"/>
              <a:pPr/>
              <a:t>‹#›</a:t>
            </a:fld>
            <a:endParaRPr lang="en-US"/>
          </a:p>
        </p:txBody>
      </p:sp>
    </p:spTree>
    <p:extLst>
      <p:ext uri="{BB962C8B-B14F-4D97-AF65-F5344CB8AC3E}">
        <p14:creationId xmlns:p14="http://schemas.microsoft.com/office/powerpoint/2010/main" val="3919520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Rectangle 2"/>
          <p:cNvSpPr>
            <a:spLocks noGrp="1" noChangeArrowheads="1"/>
          </p:cNvSpPr>
          <p:nvPr>
            <p:ph type="dt" sz="half" idx="10"/>
          </p:nvPr>
        </p:nvSpPr>
        <p:spPr>
          <a:ln/>
        </p:spPr>
        <p:txBody>
          <a:bodyPr/>
          <a:lstStyle>
            <a:lvl1pPr>
              <a:defRPr/>
            </a:lvl1pPr>
          </a:lstStyle>
          <a:p>
            <a:pPr>
              <a:defRPr/>
            </a:pPr>
            <a:endParaRPr lang="en-GB"/>
          </a:p>
        </p:txBody>
      </p:sp>
      <p:sp>
        <p:nvSpPr>
          <p:cNvPr id="4" name="Rectangle 3"/>
          <p:cNvSpPr>
            <a:spLocks noGrp="1" noChangeArrowheads="1"/>
          </p:cNvSpPr>
          <p:nvPr>
            <p:ph type="sldNum" sz="quarter" idx="11"/>
          </p:nvPr>
        </p:nvSpPr>
        <p:spPr>
          <a:ln/>
        </p:spPr>
        <p:txBody>
          <a:bodyPr/>
          <a:lstStyle>
            <a:lvl1pPr>
              <a:defRPr/>
            </a:lvl1pPr>
          </a:lstStyle>
          <a:p>
            <a:pPr>
              <a:defRPr/>
            </a:pPr>
            <a:fld id="{6210F8C1-30AF-47BB-BB2D-74DBBA7BE418}" type="slidenum">
              <a:rPr lang="en-GB"/>
              <a:pPr>
                <a:defRPr/>
              </a:pPr>
              <a:t>‹#›</a:t>
            </a:fld>
            <a:endParaRPr lang="en-GB"/>
          </a:p>
        </p:txBody>
      </p:sp>
      <p:sp>
        <p:nvSpPr>
          <p:cNvPr id="5"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75011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60796D8A-ED98-4C83-95C8-63B20CAB7CDE}" type="slidenum">
              <a:rPr lang="en-US"/>
              <a:pPr/>
              <a:t>‹#›</a:t>
            </a:fld>
            <a:endParaRPr lang="en-US"/>
          </a:p>
        </p:txBody>
      </p:sp>
    </p:spTree>
    <p:extLst>
      <p:ext uri="{BB962C8B-B14F-4D97-AF65-F5344CB8AC3E}">
        <p14:creationId xmlns:p14="http://schemas.microsoft.com/office/powerpoint/2010/main" val="4099178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E7235444-46F4-4FB6-AB49-9F2F9FBF9941}" type="slidenum">
              <a:rPr lang="en-US"/>
              <a:pPr/>
              <a:t>‹#›</a:t>
            </a:fld>
            <a:endParaRPr lang="en-US"/>
          </a:p>
        </p:txBody>
      </p:sp>
    </p:spTree>
    <p:extLst>
      <p:ext uri="{BB962C8B-B14F-4D97-AF65-F5344CB8AC3E}">
        <p14:creationId xmlns:p14="http://schemas.microsoft.com/office/powerpoint/2010/main" val="2514660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0B4B87D-090D-437F-B6C0-8A1D35E9A66B}" type="slidenum">
              <a:rPr lang="en-US"/>
              <a:pPr/>
              <a:t>‹#›</a:t>
            </a:fld>
            <a:endParaRPr lang="en-US"/>
          </a:p>
        </p:txBody>
      </p:sp>
    </p:spTree>
    <p:extLst>
      <p:ext uri="{BB962C8B-B14F-4D97-AF65-F5344CB8AC3E}">
        <p14:creationId xmlns:p14="http://schemas.microsoft.com/office/powerpoint/2010/main" val="546166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smtClean="0"/>
            </a:lvl1pPr>
          </a:lstStyle>
          <a:p>
            <a:fld id="{14BDAD40-4C64-40D0-A71E-1418EFB4399B}" type="slidenum">
              <a:rPr lang="en-US"/>
              <a:pPr/>
              <a:t>‹#›</a:t>
            </a:fld>
            <a:endParaRPr lang="en-US"/>
          </a:p>
        </p:txBody>
      </p:sp>
    </p:spTree>
    <p:extLst>
      <p:ext uri="{BB962C8B-B14F-4D97-AF65-F5344CB8AC3E}">
        <p14:creationId xmlns:p14="http://schemas.microsoft.com/office/powerpoint/2010/main" val="2012830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16E3408D-27A9-4C79-B456-4A63D03FE93B}" type="slidenum">
              <a:rPr lang="en-US"/>
              <a:pPr/>
              <a:t>‹#›</a:t>
            </a:fld>
            <a:endParaRPr lang="en-US"/>
          </a:p>
        </p:txBody>
      </p:sp>
    </p:spTree>
    <p:extLst>
      <p:ext uri="{BB962C8B-B14F-4D97-AF65-F5344CB8AC3E}">
        <p14:creationId xmlns:p14="http://schemas.microsoft.com/office/powerpoint/2010/main" val="2368848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smtClean="0"/>
            </a:lvl1pPr>
          </a:lstStyle>
          <a:p>
            <a:fld id="{1DFD6C87-9B2C-4AE3-8AA2-9D2E3B4AE2C2}" type="slidenum">
              <a:rPr lang="en-US"/>
              <a:pPr/>
              <a:t>‹#›</a:t>
            </a:fld>
            <a:endParaRPr lang="en-US"/>
          </a:p>
        </p:txBody>
      </p:sp>
    </p:spTree>
    <p:extLst>
      <p:ext uri="{BB962C8B-B14F-4D97-AF65-F5344CB8AC3E}">
        <p14:creationId xmlns:p14="http://schemas.microsoft.com/office/powerpoint/2010/main" val="3807963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EF9BC1F1-A8F0-470E-8AA5-200A41853107}" type="slidenum">
              <a:rPr lang="en-US"/>
              <a:pPr/>
              <a:t>‹#›</a:t>
            </a:fld>
            <a:endParaRPr lang="en-US"/>
          </a:p>
        </p:txBody>
      </p:sp>
    </p:spTree>
    <p:extLst>
      <p:ext uri="{BB962C8B-B14F-4D97-AF65-F5344CB8AC3E}">
        <p14:creationId xmlns:p14="http://schemas.microsoft.com/office/powerpoint/2010/main" val="205149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smtClean="0"/>
            </a:lvl1pPr>
          </a:lstStyle>
          <a:p>
            <a:fld id="{372114E5-6BCA-4BC4-835A-E2D40F2080D9}" type="slidenum">
              <a:rPr lang="en-US"/>
              <a:pPr/>
              <a:t>‹#›</a:t>
            </a:fld>
            <a:endParaRPr lang="en-US"/>
          </a:p>
        </p:txBody>
      </p:sp>
    </p:spTree>
    <p:extLst>
      <p:ext uri="{BB962C8B-B14F-4D97-AF65-F5344CB8AC3E}">
        <p14:creationId xmlns:p14="http://schemas.microsoft.com/office/powerpoint/2010/main" val="2248402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648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486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cs typeface="+mn-cs"/>
              </a:defRPr>
            </a:lvl1pPr>
          </a:lstStyle>
          <a:p>
            <a:endParaRPr lang="en-US"/>
          </a:p>
        </p:txBody>
      </p:sp>
      <p:sp>
        <p:nvSpPr>
          <p:cNvPr id="16486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cs typeface="+mn-cs"/>
              </a:defRPr>
            </a:lvl1pPr>
          </a:lstStyle>
          <a:p>
            <a:endParaRPr lang="en-US"/>
          </a:p>
        </p:txBody>
      </p:sp>
      <p:sp>
        <p:nvSpPr>
          <p:cNvPr id="16487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mn-ea"/>
                <a:cs typeface="+mn-cs"/>
              </a:defRPr>
            </a:lvl1pPr>
          </a:lstStyle>
          <a:p>
            <a:fld id="{08318809-60BC-401A-A53A-18AC476B88D9}" type="slidenum">
              <a:rPr lang="en-US"/>
              <a:pPr/>
              <a:t>‹#›</a:t>
            </a:fld>
            <a:endParaRPr lang="en-US"/>
          </a:p>
        </p:txBody>
      </p:sp>
    </p:spTree>
    <p:extLst>
      <p:ext uri="{BB962C8B-B14F-4D97-AF65-F5344CB8AC3E}">
        <p14:creationId xmlns:p14="http://schemas.microsoft.com/office/powerpoint/2010/main" val="2781775754"/>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ctr" rtl="0" fontAlgn="base">
        <a:spcBef>
          <a:spcPct val="0"/>
        </a:spcBef>
        <a:spcAft>
          <a:spcPct val="0"/>
        </a:spcAft>
        <a:defRPr sz="4400">
          <a:solidFill>
            <a:srgbClr val="FDFDA2"/>
          </a:solidFill>
          <a:latin typeface="+mj-lt"/>
          <a:ea typeface="+mj-ea"/>
          <a:cs typeface="+mj-cs"/>
        </a:defRPr>
      </a:lvl1pPr>
      <a:lvl2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2pPr>
      <a:lvl3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3pPr>
      <a:lvl4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4pPr>
      <a:lvl5pPr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5pPr>
      <a:lvl6pPr marL="4572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6pPr>
      <a:lvl7pPr marL="9144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7pPr>
      <a:lvl8pPr marL="13716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8pPr>
      <a:lvl9pPr marL="1828800" algn="ctr" rtl="0" fontAlgn="base">
        <a:spcBef>
          <a:spcPct val="0"/>
        </a:spcBef>
        <a:spcAft>
          <a:spcPct val="0"/>
        </a:spcAft>
        <a:defRPr sz="4400">
          <a:solidFill>
            <a:srgbClr val="FDFDA2"/>
          </a:solidFill>
          <a:latin typeface="Arial Rounded MT Bold" pitchFamily="-128" charset="0"/>
          <a:ea typeface="Osaka" pitchFamily="-128" charset="-128"/>
          <a:cs typeface="Osaka" pitchFamily="-128"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28.jpg"/><Relationship Id="rId4" Type="http://schemas.openxmlformats.org/officeDocument/2006/relationships/image" Target="../media/image27.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55" name="Picture 19" descr="images"/>
          <p:cNvPicPr>
            <a:picLocks noChangeAspect="1" noChangeArrowheads="1"/>
          </p:cNvPicPr>
          <p:nvPr/>
        </p:nvPicPr>
        <p:blipFill>
          <a:blip r:embed="rId3"/>
          <a:srcRect/>
          <a:stretch>
            <a:fillRect/>
          </a:stretch>
        </p:blipFill>
        <p:spPr bwMode="auto">
          <a:xfrm>
            <a:off x="4065588" y="838200"/>
            <a:ext cx="1008062" cy="2033588"/>
          </a:xfrm>
          <a:prstGeom prst="rect">
            <a:avLst/>
          </a:prstGeom>
          <a:noFill/>
          <a:ln w="9525">
            <a:noFill/>
            <a:miter lim="800000"/>
            <a:headEnd/>
            <a:tailEnd/>
          </a:ln>
        </p:spPr>
      </p:pic>
      <p:sp>
        <p:nvSpPr>
          <p:cNvPr id="193538" name="Rectangle 2"/>
          <p:cNvSpPr>
            <a:spLocks noGrp="1" noChangeArrowheads="1"/>
          </p:cNvSpPr>
          <p:nvPr>
            <p:ph type="title" idx="4294967295"/>
          </p:nvPr>
        </p:nvSpPr>
        <p:spPr>
          <a:xfrm>
            <a:off x="457200" y="-19050"/>
            <a:ext cx="8229600" cy="790575"/>
          </a:xfrm>
        </p:spPr>
        <p:txBody>
          <a:bodyPr/>
          <a:lstStyle/>
          <a:p>
            <a:r>
              <a:rPr lang="en-US" sz="4000" dirty="0">
                <a:solidFill>
                  <a:schemeClr val="folHlink"/>
                </a:solidFill>
                <a:latin typeface="Century Gothic" panose="020B0502020202020204" pitchFamily="34" charset="0"/>
              </a:rPr>
              <a:t>The last four hundred years</a:t>
            </a:r>
            <a:endParaRPr lang="en-US" sz="2800" dirty="0">
              <a:latin typeface="Century Gothic" panose="020B0502020202020204" pitchFamily="34" charset="0"/>
            </a:endParaRPr>
          </a:p>
        </p:txBody>
      </p:sp>
      <p:sp>
        <p:nvSpPr>
          <p:cNvPr id="193539" name="Text Box 3"/>
          <p:cNvSpPr txBox="1">
            <a:spLocks noChangeArrowheads="1"/>
          </p:cNvSpPr>
          <p:nvPr/>
        </p:nvSpPr>
        <p:spPr bwMode="auto">
          <a:xfrm>
            <a:off x="3714750" y="5848350"/>
            <a:ext cx="1832553" cy="52322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Germany</a:t>
            </a:r>
          </a:p>
        </p:txBody>
      </p:sp>
      <p:sp>
        <p:nvSpPr>
          <p:cNvPr id="193540" name="Text Box 4"/>
          <p:cNvSpPr txBox="1">
            <a:spLocks noChangeArrowheads="1"/>
          </p:cNvSpPr>
          <p:nvPr/>
        </p:nvSpPr>
        <p:spPr bwMode="auto">
          <a:xfrm>
            <a:off x="1589777" y="6019800"/>
            <a:ext cx="2122697" cy="830997"/>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Martin Luther</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1517</a:t>
            </a:r>
          </a:p>
        </p:txBody>
      </p:sp>
      <p:sp>
        <p:nvSpPr>
          <p:cNvPr id="193541" name="Text Box 5"/>
          <p:cNvSpPr txBox="1">
            <a:spLocks noChangeArrowheads="1"/>
          </p:cNvSpPr>
          <p:nvPr/>
        </p:nvSpPr>
        <p:spPr bwMode="auto">
          <a:xfrm>
            <a:off x="5393627" y="6048375"/>
            <a:ext cx="1588897" cy="830997"/>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Karl Marx</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1848</a:t>
            </a:r>
          </a:p>
        </p:txBody>
      </p:sp>
      <p:sp>
        <p:nvSpPr>
          <p:cNvPr id="193542" name="Text Box 6"/>
          <p:cNvSpPr txBox="1">
            <a:spLocks noChangeArrowheads="1"/>
          </p:cNvSpPr>
          <p:nvPr/>
        </p:nvSpPr>
        <p:spPr bwMode="auto">
          <a:xfrm>
            <a:off x="2051050" y="4419600"/>
            <a:ext cx="1088760"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Britain</a:t>
            </a:r>
          </a:p>
        </p:txBody>
      </p:sp>
      <p:sp>
        <p:nvSpPr>
          <p:cNvPr id="193543" name="Text Box 7"/>
          <p:cNvSpPr txBox="1">
            <a:spLocks noChangeArrowheads="1"/>
          </p:cNvSpPr>
          <p:nvPr/>
        </p:nvSpPr>
        <p:spPr bwMode="auto">
          <a:xfrm>
            <a:off x="1905000" y="2895600"/>
            <a:ext cx="1470274"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America</a:t>
            </a:r>
          </a:p>
        </p:txBody>
      </p:sp>
      <p:sp>
        <p:nvSpPr>
          <p:cNvPr id="193544" name="Text Box 8"/>
          <p:cNvSpPr txBox="1">
            <a:spLocks noChangeArrowheads="1"/>
          </p:cNvSpPr>
          <p:nvPr/>
        </p:nvSpPr>
        <p:spPr bwMode="auto">
          <a:xfrm>
            <a:off x="3971925" y="2833688"/>
            <a:ext cx="1218603" cy="52322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Korea</a:t>
            </a:r>
            <a:endParaRPr kumimoji="0" lang="en-US" sz="20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93545" name="Text Box 9"/>
          <p:cNvSpPr txBox="1">
            <a:spLocks noChangeArrowheads="1"/>
          </p:cNvSpPr>
          <p:nvPr/>
        </p:nvSpPr>
        <p:spPr bwMode="auto">
          <a:xfrm>
            <a:off x="5791200" y="4419600"/>
            <a:ext cx="1093569"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Russia</a:t>
            </a:r>
          </a:p>
        </p:txBody>
      </p:sp>
      <p:sp>
        <p:nvSpPr>
          <p:cNvPr id="193546" name="Text Box 10"/>
          <p:cNvSpPr txBox="1">
            <a:spLocks noChangeArrowheads="1"/>
          </p:cNvSpPr>
          <p:nvPr/>
        </p:nvSpPr>
        <p:spPr bwMode="auto">
          <a:xfrm>
            <a:off x="6019800" y="2895600"/>
            <a:ext cx="1071127"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China</a:t>
            </a:r>
          </a:p>
        </p:txBody>
      </p:sp>
      <p:sp>
        <p:nvSpPr>
          <p:cNvPr id="193547" name="Text Box 11"/>
          <p:cNvSpPr txBox="1">
            <a:spLocks noChangeArrowheads="1"/>
          </p:cNvSpPr>
          <p:nvPr/>
        </p:nvSpPr>
        <p:spPr bwMode="auto">
          <a:xfrm>
            <a:off x="240921" y="3343275"/>
            <a:ext cx="1194559" cy="830997"/>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Travels</a:t>
            </a:r>
            <a:b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b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WEST</a:t>
            </a:r>
          </a:p>
        </p:txBody>
      </p:sp>
      <p:sp>
        <p:nvSpPr>
          <p:cNvPr id="193548" name="Text Box 12"/>
          <p:cNvSpPr txBox="1">
            <a:spLocks noChangeArrowheads="1"/>
          </p:cNvSpPr>
          <p:nvPr/>
        </p:nvSpPr>
        <p:spPr bwMode="auto">
          <a:xfrm>
            <a:off x="7571996" y="3343275"/>
            <a:ext cx="1194559" cy="830997"/>
          </a:xfrm>
          <a:prstGeom prst="rect">
            <a:avLst/>
          </a:prstGeom>
          <a:noFill/>
          <a:ln w="9525">
            <a:noFill/>
            <a:miter lim="800000"/>
            <a:headEnd/>
            <a:tailEnd/>
          </a:ln>
        </p:spPr>
        <p:txBody>
          <a:bodyPr wrap="non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Travels</a:t>
            </a:r>
            <a:b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b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EAST</a:t>
            </a:r>
          </a:p>
        </p:txBody>
      </p:sp>
      <p:sp>
        <p:nvSpPr>
          <p:cNvPr id="193549" name="Text Box 13"/>
          <p:cNvSpPr txBox="1">
            <a:spLocks noChangeArrowheads="1"/>
          </p:cNvSpPr>
          <p:nvPr/>
        </p:nvSpPr>
        <p:spPr bwMode="auto">
          <a:xfrm>
            <a:off x="609600" y="1600200"/>
            <a:ext cx="1670650" cy="40011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Free market</a:t>
            </a:r>
          </a:p>
        </p:txBody>
      </p:sp>
      <p:sp>
        <p:nvSpPr>
          <p:cNvPr id="193550" name="Text Box 14"/>
          <p:cNvSpPr txBox="1">
            <a:spLocks noChangeArrowheads="1"/>
          </p:cNvSpPr>
          <p:nvPr/>
        </p:nvSpPr>
        <p:spPr bwMode="auto">
          <a:xfrm>
            <a:off x="152400" y="2209800"/>
            <a:ext cx="1659429" cy="707886"/>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Liberal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Democracy</a:t>
            </a:r>
          </a:p>
        </p:txBody>
      </p:sp>
      <p:sp>
        <p:nvSpPr>
          <p:cNvPr id="193551" name="Text Box 15"/>
          <p:cNvSpPr txBox="1">
            <a:spLocks noChangeArrowheads="1"/>
          </p:cNvSpPr>
          <p:nvPr/>
        </p:nvSpPr>
        <p:spPr bwMode="auto">
          <a:xfrm>
            <a:off x="76200" y="5500687"/>
            <a:ext cx="2148345"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Protestantism</a:t>
            </a:r>
          </a:p>
        </p:txBody>
      </p:sp>
      <p:sp>
        <p:nvSpPr>
          <p:cNvPr id="193552" name="Text Box 16"/>
          <p:cNvSpPr txBox="1">
            <a:spLocks noChangeArrowheads="1"/>
          </p:cNvSpPr>
          <p:nvPr/>
        </p:nvSpPr>
        <p:spPr bwMode="auto">
          <a:xfrm>
            <a:off x="7010400" y="5453063"/>
            <a:ext cx="2064989"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Communism</a:t>
            </a:r>
          </a:p>
        </p:txBody>
      </p:sp>
      <p:sp>
        <p:nvSpPr>
          <p:cNvPr id="193553" name="Text Box 17"/>
          <p:cNvSpPr txBox="1">
            <a:spLocks noChangeArrowheads="1"/>
          </p:cNvSpPr>
          <p:nvPr/>
        </p:nvSpPr>
        <p:spPr bwMode="auto">
          <a:xfrm>
            <a:off x="7086600" y="2209800"/>
            <a:ext cx="1989923" cy="40011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Totalitarianism</a:t>
            </a:r>
          </a:p>
        </p:txBody>
      </p:sp>
      <p:sp>
        <p:nvSpPr>
          <p:cNvPr id="193554" name="Text Box 18"/>
          <p:cNvSpPr txBox="1">
            <a:spLocks noChangeArrowheads="1"/>
          </p:cNvSpPr>
          <p:nvPr/>
        </p:nvSpPr>
        <p:spPr bwMode="auto">
          <a:xfrm>
            <a:off x="6608763" y="1600200"/>
            <a:ext cx="1779904" cy="400110"/>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State control</a:t>
            </a:r>
          </a:p>
        </p:txBody>
      </p:sp>
      <p:pic>
        <p:nvPicPr>
          <p:cNvPr id="193556" name="Picture 20" descr="images-1"/>
          <p:cNvPicPr>
            <a:picLocks noChangeAspect="1" noChangeArrowheads="1"/>
          </p:cNvPicPr>
          <p:nvPr/>
        </p:nvPicPr>
        <p:blipFill>
          <a:blip r:embed="rId4"/>
          <a:srcRect/>
          <a:stretch>
            <a:fillRect/>
          </a:stretch>
        </p:blipFill>
        <p:spPr bwMode="auto">
          <a:xfrm>
            <a:off x="4086225" y="4495800"/>
            <a:ext cx="1008063" cy="1317625"/>
          </a:xfrm>
          <a:prstGeom prst="rect">
            <a:avLst/>
          </a:prstGeom>
          <a:noFill/>
          <a:ln w="9525">
            <a:noFill/>
            <a:miter lim="800000"/>
            <a:headEnd/>
            <a:tailEnd/>
          </a:ln>
        </p:spPr>
      </p:pic>
      <p:sp>
        <p:nvSpPr>
          <p:cNvPr id="269333" name="AutoShape 21"/>
          <p:cNvSpPr>
            <a:spLocks noChangeArrowheads="1"/>
          </p:cNvSpPr>
          <p:nvPr/>
        </p:nvSpPr>
        <p:spPr bwMode="auto">
          <a:xfrm rot="10800000">
            <a:off x="1676400" y="1143000"/>
            <a:ext cx="1905000" cy="4953000"/>
          </a:xfrm>
          <a:prstGeom prst="curvedLeftArrow">
            <a:avLst>
              <a:gd name="adj1" fmla="val 22353"/>
              <a:gd name="adj2" fmla="val 71344"/>
              <a:gd name="adj3" fmla="val 28838"/>
            </a:avLst>
          </a:prstGeom>
          <a:solidFill>
            <a:srgbClr val="00FFFF">
              <a:alpha val="70000"/>
            </a:srgbClr>
          </a:solidFill>
          <a:ln w="9525">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69334" name="AutoShape 22"/>
          <p:cNvSpPr>
            <a:spLocks noChangeArrowheads="1"/>
          </p:cNvSpPr>
          <p:nvPr/>
        </p:nvSpPr>
        <p:spPr bwMode="auto">
          <a:xfrm rot="10800000" flipH="1">
            <a:off x="5486401" y="1143000"/>
            <a:ext cx="1903412" cy="4953000"/>
          </a:xfrm>
          <a:prstGeom prst="curvedLeftArrow">
            <a:avLst>
              <a:gd name="adj1" fmla="val 22371"/>
              <a:gd name="adj2" fmla="val 71403"/>
              <a:gd name="adj3" fmla="val 28838"/>
            </a:avLst>
          </a:prstGeom>
          <a:solidFill>
            <a:srgbClr val="FF0000">
              <a:alpha val="70000"/>
            </a:srgbClr>
          </a:solidFill>
          <a:ln w="9525">
            <a:noFill/>
            <a:miter lim="800000"/>
            <a:headEnd/>
            <a:tailEnd/>
          </a:ln>
          <a:effectLst/>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269335" name="Text Box 23"/>
          <p:cNvSpPr txBox="1">
            <a:spLocks noChangeArrowheads="1"/>
          </p:cNvSpPr>
          <p:nvPr/>
        </p:nvSpPr>
        <p:spPr bwMode="auto">
          <a:xfrm>
            <a:off x="1889125" y="3552825"/>
            <a:ext cx="2127505" cy="461665"/>
          </a:xfrm>
          <a:prstGeom prst="rect">
            <a:avLst/>
          </a:prstGeom>
          <a:noFill/>
          <a:ln w="9525">
            <a:noFill/>
            <a:miter lim="800000"/>
            <a:headEnd/>
            <a:tailEnd/>
          </a:ln>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British Empire</a:t>
            </a:r>
          </a:p>
        </p:txBody>
      </p:sp>
      <p:sp>
        <p:nvSpPr>
          <p:cNvPr id="269336" name="Text Box 24"/>
          <p:cNvSpPr txBox="1">
            <a:spLocks noChangeArrowheads="1"/>
          </p:cNvSpPr>
          <p:nvPr/>
        </p:nvSpPr>
        <p:spPr bwMode="auto">
          <a:xfrm>
            <a:off x="7483475" y="4205288"/>
            <a:ext cx="1364476" cy="46166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Fascism</a:t>
            </a:r>
          </a:p>
        </p:txBody>
      </p:sp>
      <p:sp>
        <p:nvSpPr>
          <p:cNvPr id="269337" name="Text Box 25"/>
          <p:cNvSpPr txBox="1">
            <a:spLocks noChangeArrowheads="1"/>
          </p:cNvSpPr>
          <p:nvPr/>
        </p:nvSpPr>
        <p:spPr bwMode="auto">
          <a:xfrm>
            <a:off x="7696200" y="4843463"/>
            <a:ext cx="1253869" cy="461665"/>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rPr>
              <a:t>Nazism</a:t>
            </a:r>
          </a:p>
        </p:txBody>
      </p:sp>
    </p:spTree>
    <p:extLst>
      <p:ext uri="{BB962C8B-B14F-4D97-AF65-F5344CB8AC3E}">
        <p14:creationId xmlns:p14="http://schemas.microsoft.com/office/powerpoint/2010/main" val="97810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35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5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5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35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35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93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35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93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35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355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354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35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354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354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6933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355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9354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9354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6933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6933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19355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9355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9355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935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8" grpId="0"/>
      <p:bldP spid="193539" grpId="0"/>
      <p:bldP spid="193540" grpId="0"/>
      <p:bldP spid="193541" grpId="0"/>
      <p:bldP spid="193542" grpId="0"/>
      <p:bldP spid="193543" grpId="0"/>
      <p:bldP spid="193544" grpId="0"/>
      <p:bldP spid="193545" grpId="0"/>
      <p:bldP spid="193546" grpId="0"/>
      <p:bldP spid="193547" grpId="0"/>
      <p:bldP spid="193548" grpId="0"/>
      <p:bldP spid="193549" grpId="0"/>
      <p:bldP spid="193550" grpId="0"/>
      <p:bldP spid="193551" grpId="0"/>
      <p:bldP spid="193552" grpId="0"/>
      <p:bldP spid="193553" grpId="0"/>
      <p:bldP spid="193554" grpId="0"/>
      <p:bldP spid="269333" grpId="0" animBg="1"/>
      <p:bldP spid="269334" grpId="0" animBg="1"/>
      <p:bldP spid="269335" grpId="0"/>
      <p:bldP spid="269336" grpId="0"/>
      <p:bldP spid="26933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260648"/>
            <a:ext cx="7772400" cy="1143000"/>
          </a:xfrm>
        </p:spPr>
        <p:txBody>
          <a:bodyPr/>
          <a:lstStyle/>
          <a:p>
            <a:r>
              <a:rPr lang="en-US" dirty="0">
                <a:solidFill>
                  <a:srgbClr val="FFFF00"/>
                </a:solidFill>
                <a:latin typeface="Century Gothic" panose="020B0502020202020204" pitchFamily="34" charset="0"/>
                <a:cs typeface="Arial Rounded MT Bold"/>
              </a:rPr>
              <a:t>Roosevelt on Stalin</a:t>
            </a:r>
          </a:p>
        </p:txBody>
      </p:sp>
      <p:sp>
        <p:nvSpPr>
          <p:cNvPr id="6" name="Content Placeholder 5"/>
          <p:cNvSpPr>
            <a:spLocks noGrp="1"/>
          </p:cNvSpPr>
          <p:nvPr>
            <p:ph idx="1"/>
          </p:nvPr>
        </p:nvSpPr>
        <p:spPr>
          <a:xfrm>
            <a:off x="457200" y="1676400"/>
            <a:ext cx="8229600" cy="4525963"/>
          </a:xfrm>
        </p:spPr>
        <p:txBody>
          <a:bodyPr/>
          <a:lstStyle/>
          <a:p>
            <a:pPr>
              <a:buNone/>
            </a:pPr>
            <a:r>
              <a:rPr lang="en-US" sz="2800" dirty="0">
                <a:solidFill>
                  <a:srgbClr val="FFFFFA"/>
                </a:solidFill>
                <a:latin typeface="Century Gothic" panose="020B0502020202020204" pitchFamily="34" charset="0"/>
              </a:rPr>
              <a:t>	“I just have a hunch that Stalin is not that kind of a man. . . . I think that if I give him everything I possibly can and ask for nothing from him in return, </a:t>
            </a:r>
            <a:r>
              <a:rPr lang="en-US" sz="2800" i="1" dirty="0">
                <a:solidFill>
                  <a:srgbClr val="FFFFFA"/>
                </a:solidFill>
                <a:latin typeface="Century Gothic" panose="020B0502020202020204" pitchFamily="34" charset="0"/>
              </a:rPr>
              <a:t>noblesse oblige</a:t>
            </a:r>
            <a:r>
              <a:rPr lang="en-US" sz="2800" dirty="0">
                <a:solidFill>
                  <a:srgbClr val="FFFFFA"/>
                </a:solidFill>
                <a:latin typeface="Century Gothic" panose="020B0502020202020204" pitchFamily="34" charset="0"/>
              </a:rPr>
              <a:t>, he won't try to annex anything and will work with me for a world of democracy and peace.”</a:t>
            </a:r>
          </a:p>
          <a:p>
            <a:pPr>
              <a:buNone/>
            </a:pPr>
            <a:r>
              <a:rPr lang="en-US" sz="2800" dirty="0">
                <a:solidFill>
                  <a:srgbClr val="FFFFFA"/>
                </a:solidFill>
                <a:latin typeface="Century Gothic" panose="020B0502020202020204" pitchFamily="34" charset="0"/>
              </a:rPr>
              <a:t>		</a:t>
            </a:r>
            <a:r>
              <a:rPr lang="en-US" sz="2400" dirty="0">
                <a:solidFill>
                  <a:srgbClr val="FFFFFA"/>
                </a:solidFill>
                <a:latin typeface="Century Gothic" panose="020B0502020202020204" pitchFamily="34" charset="0"/>
              </a:rPr>
              <a:t>President Franklin D. Roosevelt, 1943</a:t>
            </a:r>
            <a:endParaRPr lang="en-US" sz="2800" dirty="0">
              <a:solidFill>
                <a:srgbClr val="FFFFFA"/>
              </a:solidFill>
              <a:latin typeface="Century Gothic" panose="020B0502020202020204" pitchFamily="34" charset="0"/>
            </a:endParaRPr>
          </a:p>
        </p:txBody>
      </p:sp>
    </p:spTree>
    <p:extLst>
      <p:ext uri="{BB962C8B-B14F-4D97-AF65-F5344CB8AC3E}">
        <p14:creationId xmlns:p14="http://schemas.microsoft.com/office/powerpoint/2010/main" val="200903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7990656" cy="1143000"/>
          </a:xfrm>
        </p:spPr>
        <p:txBody>
          <a:bodyPr/>
          <a:lstStyle/>
          <a:p>
            <a:r>
              <a:rPr lang="en-US" dirty="0">
                <a:solidFill>
                  <a:srgbClr val="FFFF00"/>
                </a:solidFill>
                <a:latin typeface="Century Gothic" panose="020B0502020202020204" pitchFamily="34" charset="0"/>
                <a:cs typeface="Arial Rounded MT Bold"/>
              </a:rPr>
              <a:t>Yalta Conference – </a:t>
            </a:r>
            <a:r>
              <a:rPr lang="en-US" sz="4000" dirty="0">
                <a:solidFill>
                  <a:srgbClr val="FFFF00"/>
                </a:solidFill>
                <a:latin typeface="Century Gothic" panose="020B0502020202020204" pitchFamily="34" charset="0"/>
                <a:cs typeface="Arial Rounded MT Bold"/>
              </a:rPr>
              <a:t>Feb 1945</a:t>
            </a:r>
            <a:endParaRPr lang="en-US" dirty="0">
              <a:solidFill>
                <a:srgbClr val="FFFF00"/>
              </a:solidFill>
              <a:latin typeface="Century Gothic" panose="020B0502020202020204" pitchFamily="34" charset="0"/>
              <a:cs typeface="Arial Rounded MT Bold"/>
            </a:endParaRPr>
          </a:p>
        </p:txBody>
      </p:sp>
      <p:sp>
        <p:nvSpPr>
          <p:cNvPr id="3" name="Content Placeholder 2"/>
          <p:cNvSpPr>
            <a:spLocks noGrp="1"/>
          </p:cNvSpPr>
          <p:nvPr>
            <p:ph sz="half" idx="1"/>
          </p:nvPr>
        </p:nvSpPr>
        <p:spPr>
          <a:xfrm>
            <a:off x="228601" y="1600200"/>
            <a:ext cx="4352846" cy="4525963"/>
          </a:xfrm>
        </p:spPr>
        <p:txBody>
          <a:bodyPr/>
          <a:lstStyle/>
          <a:p>
            <a:r>
              <a:rPr lang="en-US" dirty="0" err="1">
                <a:solidFill>
                  <a:schemeClr val="tx2"/>
                </a:solidFill>
                <a:latin typeface="Century Gothic" panose="020B0502020202020204" pitchFamily="34" charset="0"/>
              </a:rPr>
              <a:t>Reorganisation</a:t>
            </a:r>
            <a:r>
              <a:rPr lang="en-US" dirty="0">
                <a:solidFill>
                  <a:schemeClr val="tx2"/>
                </a:solidFill>
                <a:latin typeface="Century Gothic" panose="020B0502020202020204" pitchFamily="34" charset="0"/>
              </a:rPr>
              <a:t> of Europe after the war</a:t>
            </a:r>
          </a:p>
          <a:p>
            <a:r>
              <a:rPr lang="en-US" dirty="0">
                <a:solidFill>
                  <a:schemeClr val="tx2"/>
                </a:solidFill>
                <a:latin typeface="Century Gothic" panose="020B0502020202020204" pitchFamily="34" charset="0"/>
              </a:rPr>
              <a:t>Red Army 40 miles </a:t>
            </a:r>
            <a:br>
              <a:rPr lang="en-US" dirty="0">
                <a:solidFill>
                  <a:schemeClr val="tx2"/>
                </a:solidFill>
                <a:latin typeface="Century Gothic" panose="020B0502020202020204" pitchFamily="34" charset="0"/>
              </a:rPr>
            </a:br>
            <a:r>
              <a:rPr lang="en-US" dirty="0">
                <a:solidFill>
                  <a:schemeClr val="tx2"/>
                </a:solidFill>
                <a:latin typeface="Century Gothic" panose="020B0502020202020204" pitchFamily="34" charset="0"/>
              </a:rPr>
              <a:t>from Berlin</a:t>
            </a:r>
          </a:p>
          <a:p>
            <a:r>
              <a:rPr lang="en-US" dirty="0">
                <a:solidFill>
                  <a:schemeClr val="tx2"/>
                </a:solidFill>
                <a:latin typeface="Century Gothic" panose="020B0502020202020204" pitchFamily="34" charset="0"/>
              </a:rPr>
              <a:t>Free democratic elections promised in East Europe</a:t>
            </a:r>
          </a:p>
          <a:p>
            <a:r>
              <a:rPr lang="en-US" dirty="0">
                <a:solidFill>
                  <a:schemeClr val="tx2"/>
                </a:solidFill>
                <a:latin typeface="Century Gothic" panose="020B0502020202020204" pitchFamily="34" charset="0"/>
              </a:rPr>
              <a:t>Polish self government to be respected by Soviet Union</a:t>
            </a:r>
          </a:p>
          <a:p>
            <a:endParaRPr lang="en-US" dirty="0">
              <a:solidFill>
                <a:schemeClr val="tx2"/>
              </a:solidFill>
              <a:latin typeface="Century Gothic" panose="020B0502020202020204" pitchFamily="34" charset="0"/>
            </a:endParaRPr>
          </a:p>
          <a:p>
            <a:endParaRPr lang="en-US" dirty="0">
              <a:solidFill>
                <a:schemeClr val="tx2"/>
              </a:solidFill>
              <a:latin typeface="Century Gothic" panose="020B0502020202020204" pitchFamily="34" charset="0"/>
            </a:endParaRPr>
          </a:p>
        </p:txBody>
      </p:sp>
      <p:pic>
        <p:nvPicPr>
          <p:cNvPr id="10" name="Content Placeholder 9" descr="Yalta_Conference_(Churchill,_Roosevelt,_Stalin)_(B&amp;W).jpg"/>
          <p:cNvPicPr>
            <a:picLocks noGrp="1" noChangeAspect="1"/>
          </p:cNvPicPr>
          <p:nvPr>
            <p:ph sz="half" idx="2"/>
          </p:nvPr>
        </p:nvPicPr>
        <p:blipFill>
          <a:blip r:embed="rId3"/>
          <a:srcRect t="-18071" b="-18071"/>
          <a:stretch>
            <a:fillRect/>
          </a:stretch>
        </p:blipFill>
        <p:spPr/>
      </p:pic>
      <p:sp>
        <p:nvSpPr>
          <p:cNvPr id="11" name="TextBox 10"/>
          <p:cNvSpPr txBox="1"/>
          <p:nvPr/>
        </p:nvSpPr>
        <p:spPr>
          <a:xfrm>
            <a:off x="4581447" y="5638800"/>
            <a:ext cx="390523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A"/>
                </a:solidFill>
                <a:effectLst/>
                <a:uLnTx/>
                <a:uFillTx/>
                <a:latin typeface="Century Gothic" panose="020B0502020202020204" pitchFamily="34" charset="0"/>
                <a:ea typeface="ＭＳ Ｐゴシック" pitchFamily="-128" charset="-128"/>
              </a:rPr>
              <a:t>Churchill, Roosevelt and Stalin</a:t>
            </a:r>
          </a:p>
        </p:txBody>
      </p:sp>
    </p:spTree>
    <p:extLst>
      <p:ext uri="{BB962C8B-B14F-4D97-AF65-F5344CB8AC3E}">
        <p14:creationId xmlns:p14="http://schemas.microsoft.com/office/powerpoint/2010/main" val="2598393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latin typeface="Century Gothic" panose="020B0502020202020204" pitchFamily="34" charset="0"/>
                <a:cs typeface="Arial Rounded MT Bold"/>
              </a:rPr>
              <a:t>Churchill on Stalin</a:t>
            </a:r>
          </a:p>
        </p:txBody>
      </p:sp>
      <p:sp>
        <p:nvSpPr>
          <p:cNvPr id="5" name="Content Placeholder 4"/>
          <p:cNvSpPr>
            <a:spLocks noGrp="1"/>
          </p:cNvSpPr>
          <p:nvPr>
            <p:ph idx="1"/>
          </p:nvPr>
        </p:nvSpPr>
        <p:spPr>
          <a:xfrm>
            <a:off x="395536" y="1981200"/>
            <a:ext cx="8062664" cy="4114800"/>
          </a:xfrm>
        </p:spPr>
        <p:txBody>
          <a:bodyPr/>
          <a:lstStyle/>
          <a:p>
            <a:pPr>
              <a:buNone/>
            </a:pPr>
            <a:r>
              <a:rPr lang="en-US" sz="2800" dirty="0">
                <a:solidFill>
                  <a:schemeClr val="tx2"/>
                </a:solidFill>
                <a:latin typeface="Century Gothic" panose="020B0502020202020204" pitchFamily="34" charset="0"/>
              </a:rPr>
              <a:t>	“Stalin I’m sure means well to the world and Poland. Stalin has offered the Polish people a free and more broadly based government to bring about an election . . . My hopes lie in a single man, he will not embark on bad adventures.”</a:t>
            </a:r>
          </a:p>
          <a:p>
            <a:pPr>
              <a:buNone/>
            </a:pPr>
            <a:r>
              <a:rPr lang="en-US" sz="2800" dirty="0">
                <a:solidFill>
                  <a:schemeClr val="tx2"/>
                </a:solidFill>
                <a:latin typeface="Century Gothic" panose="020B0502020202020204" pitchFamily="34" charset="0"/>
              </a:rPr>
              <a:t>				</a:t>
            </a:r>
            <a:r>
              <a:rPr lang="en-US" sz="2400" dirty="0">
                <a:solidFill>
                  <a:schemeClr val="tx2"/>
                </a:solidFill>
                <a:latin typeface="Century Gothic" panose="020B0502020202020204" pitchFamily="34" charset="0"/>
              </a:rPr>
              <a:t>Winston Churchill, after Yalta </a:t>
            </a:r>
            <a:endParaRPr lang="en-US" sz="28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3202808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7938"/>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rPr>
              <a:t>Second World War ends - 1945</a:t>
            </a:r>
            <a:endParaRPr kumimoji="0" lang="sk-SK"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endParaRPr>
          </a:p>
        </p:txBody>
      </p:sp>
      <p:sp>
        <p:nvSpPr>
          <p:cNvPr id="1423363" name="Oval 3"/>
          <p:cNvSpPr>
            <a:spLocks noChangeAspect="1" noChangeArrowheads="1"/>
          </p:cNvSpPr>
          <p:nvPr/>
        </p:nvSpPr>
        <p:spPr bwMode="auto">
          <a:xfrm>
            <a:off x="685800" y="1808163"/>
            <a:ext cx="2806701" cy="2160587"/>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endParaRPr>
          </a:p>
        </p:txBody>
      </p:sp>
      <p:sp>
        <p:nvSpPr>
          <p:cNvPr id="1423365" name="Oval 5"/>
          <p:cNvSpPr>
            <a:spLocks noChangeAspect="1" noChangeArrowheads="1"/>
          </p:cNvSpPr>
          <p:nvPr/>
        </p:nvSpPr>
        <p:spPr bwMode="auto">
          <a:xfrm>
            <a:off x="5651500" y="1808163"/>
            <a:ext cx="2162175" cy="2160587"/>
          </a:xfrm>
          <a:prstGeom prst="ellipse">
            <a:avLst/>
          </a:prstGeom>
          <a:gradFill rotWithShape="1">
            <a:gsLst>
              <a:gs pos="0">
                <a:srgbClr val="FF9191"/>
              </a:gs>
              <a:gs pos="100000">
                <a:srgbClr val="E60000"/>
              </a:gs>
            </a:gsLst>
            <a:path path="shape">
              <a:fillToRect l="50000" t="50000" r="50000" b="50000"/>
            </a:path>
          </a:gradFill>
          <a:ln w="9525" algn="ctr">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endParaRPr>
          </a:p>
        </p:txBody>
      </p:sp>
      <p:sp>
        <p:nvSpPr>
          <p:cNvPr id="1423367" name="Rectangle 7"/>
          <p:cNvSpPr>
            <a:spLocks noChangeArrowheads="1"/>
          </p:cNvSpPr>
          <p:nvPr/>
        </p:nvSpPr>
        <p:spPr bwMode="auto">
          <a:xfrm>
            <a:off x="903288" y="1223963"/>
            <a:ext cx="3016250" cy="549275"/>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0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Allies</a:t>
            </a:r>
            <a:endParaRPr kumimoji="0" lang="sk-SK" sz="30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23368" name="Rectangle 8"/>
          <p:cNvSpPr>
            <a:spLocks noChangeArrowheads="1"/>
          </p:cNvSpPr>
          <p:nvPr/>
        </p:nvSpPr>
        <p:spPr bwMode="auto">
          <a:xfrm>
            <a:off x="5195888" y="1223963"/>
            <a:ext cx="3016250" cy="549275"/>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0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Axis Powers</a:t>
            </a:r>
            <a:endParaRPr kumimoji="0" lang="sk-SK" sz="30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grpSp>
        <p:nvGrpSpPr>
          <p:cNvPr id="2" name="Group 9"/>
          <p:cNvGrpSpPr>
            <a:grpSpLocks noChangeAspect="1"/>
          </p:cNvGrpSpPr>
          <p:nvPr/>
        </p:nvGrpSpPr>
        <p:grpSpPr bwMode="auto">
          <a:xfrm>
            <a:off x="3576638" y="2224088"/>
            <a:ext cx="1990725" cy="1422400"/>
            <a:chOff x="2515" y="994"/>
            <a:chExt cx="1045" cy="747"/>
          </a:xfrm>
        </p:grpSpPr>
        <p:sp>
          <p:nvSpPr>
            <p:cNvPr id="37900" name="Freeform 10"/>
            <p:cNvSpPr>
              <a:spLocks noChangeAspect="1"/>
            </p:cNvSpPr>
            <p:nvPr/>
          </p:nvSpPr>
          <p:spPr bwMode="auto">
            <a:xfrm>
              <a:off x="2515" y="994"/>
              <a:ext cx="1045" cy="239"/>
            </a:xfrm>
            <a:custGeom>
              <a:avLst/>
              <a:gdLst>
                <a:gd name="T0" fmla="*/ 0 w 861"/>
                <a:gd name="T1" fmla="*/ 128 h 197"/>
                <a:gd name="T2" fmla="*/ 408 w 861"/>
                <a:gd name="T3" fmla="*/ 0 h 197"/>
                <a:gd name="T4" fmla="*/ 752 w 861"/>
                <a:gd name="T5" fmla="*/ 96 h 197"/>
                <a:gd name="T6" fmla="*/ 771 w 861"/>
                <a:gd name="T7" fmla="*/ 66 h 197"/>
                <a:gd name="T8" fmla="*/ 861 w 861"/>
                <a:gd name="T9" fmla="*/ 195 h 197"/>
                <a:gd name="T10" fmla="*/ 701 w 861"/>
                <a:gd name="T11" fmla="*/ 192 h 197"/>
                <a:gd name="T12" fmla="*/ 719 w 861"/>
                <a:gd name="T13" fmla="*/ 161 h 197"/>
                <a:gd name="T14" fmla="*/ 408 w 861"/>
                <a:gd name="T15" fmla="*/ 77 h 197"/>
                <a:gd name="T16" fmla="*/ 41 w 861"/>
                <a:gd name="T17" fmla="*/ 197 h 197"/>
                <a:gd name="T18" fmla="*/ 0 w 861"/>
                <a:gd name="T19" fmla="*/ 128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uLnTx/>
                <a:uFillTx/>
                <a:latin typeface="Century Gothic" panose="020B0502020202020204" pitchFamily="34" charset="0"/>
                <a:ea typeface="Arial" pitchFamily="-68" charset="0"/>
              </a:endParaRPr>
            </a:p>
          </p:txBody>
        </p:sp>
        <p:sp>
          <p:nvSpPr>
            <p:cNvPr id="37901" name="Freeform 11"/>
            <p:cNvSpPr>
              <a:spLocks noChangeAspect="1"/>
            </p:cNvSpPr>
            <p:nvPr/>
          </p:nvSpPr>
          <p:spPr bwMode="auto">
            <a:xfrm rot="10800000">
              <a:off x="2515" y="1502"/>
              <a:ext cx="1045" cy="239"/>
            </a:xfrm>
            <a:custGeom>
              <a:avLst/>
              <a:gdLst>
                <a:gd name="T0" fmla="*/ 0 w 861"/>
                <a:gd name="T1" fmla="*/ 128 h 197"/>
                <a:gd name="T2" fmla="*/ 408 w 861"/>
                <a:gd name="T3" fmla="*/ 0 h 197"/>
                <a:gd name="T4" fmla="*/ 752 w 861"/>
                <a:gd name="T5" fmla="*/ 96 h 197"/>
                <a:gd name="T6" fmla="*/ 771 w 861"/>
                <a:gd name="T7" fmla="*/ 66 h 197"/>
                <a:gd name="T8" fmla="*/ 861 w 861"/>
                <a:gd name="T9" fmla="*/ 195 h 197"/>
                <a:gd name="T10" fmla="*/ 701 w 861"/>
                <a:gd name="T11" fmla="*/ 192 h 197"/>
                <a:gd name="T12" fmla="*/ 719 w 861"/>
                <a:gd name="T13" fmla="*/ 161 h 197"/>
                <a:gd name="T14" fmla="*/ 408 w 861"/>
                <a:gd name="T15" fmla="*/ 77 h 197"/>
                <a:gd name="T16" fmla="*/ 41 w 861"/>
                <a:gd name="T17" fmla="*/ 197 h 197"/>
                <a:gd name="T18" fmla="*/ 0 w 861"/>
                <a:gd name="T19" fmla="*/ 128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uLnTx/>
                <a:uFillTx/>
                <a:latin typeface="Century Gothic" panose="020B0502020202020204" pitchFamily="34" charset="0"/>
                <a:ea typeface="Arial" pitchFamily="-68" charset="0"/>
              </a:endParaRPr>
            </a:p>
          </p:txBody>
        </p:sp>
      </p:grpSp>
      <p:sp>
        <p:nvSpPr>
          <p:cNvPr id="37896" name="AutoShape 12"/>
          <p:cNvSpPr>
            <a:spLocks noChangeAspect="1" noChangeArrowheads="1"/>
          </p:cNvSpPr>
          <p:nvPr/>
        </p:nvSpPr>
        <p:spPr bwMode="auto">
          <a:xfrm rot="5400000">
            <a:off x="4121150" y="4049713"/>
            <a:ext cx="900113" cy="471487"/>
          </a:xfrm>
          <a:prstGeom prst="rightArrow">
            <a:avLst>
              <a:gd name="adj1" fmla="val 44111"/>
              <a:gd name="adj2" fmla="val 67684"/>
            </a:avLst>
          </a:prstGeom>
          <a:solidFill>
            <a:schemeClr val="bg1"/>
          </a:solidFill>
          <a:ln w="9525">
            <a:noFill/>
            <a:miter lim="800000"/>
            <a:headEnd/>
            <a:tailEn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uLnTx/>
              <a:uFillTx/>
              <a:latin typeface="Century Gothic" panose="020B0502020202020204" pitchFamily="34" charset="0"/>
              <a:ea typeface="Arial" pitchFamily="-68" charset="0"/>
            </a:endParaRPr>
          </a:p>
        </p:txBody>
      </p:sp>
      <p:sp>
        <p:nvSpPr>
          <p:cNvPr id="37897" name="Text Box 13"/>
          <p:cNvSpPr txBox="1">
            <a:spLocks noChangeAspect="1" noChangeArrowheads="1"/>
          </p:cNvSpPr>
          <p:nvPr/>
        </p:nvSpPr>
        <p:spPr bwMode="auto">
          <a:xfrm>
            <a:off x="2389188" y="5284180"/>
            <a:ext cx="4365625" cy="1241164"/>
          </a:xfrm>
          <a:prstGeom prst="rect">
            <a:avLst/>
          </a:prstGeom>
          <a:noFill/>
          <a:ln w="9525">
            <a:noFill/>
            <a:miter lim="800000"/>
            <a:headEnd/>
            <a:tailEnd/>
          </a:ln>
        </p:spPr>
        <p:txBody>
          <a:bodyPr lIns="36000" tIns="25200" rIns="36000">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Arial" pitchFamily="-68" charset="0"/>
              </a:rPr>
              <a:t>Peace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Arial" pitchFamily="-68" charset="0"/>
              </a:rPr>
              <a:t>1945</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Arial" pitchFamily="-68" charset="0"/>
              </a:rPr>
              <a:t>United Nations</a:t>
            </a:r>
          </a:p>
        </p:txBody>
      </p:sp>
      <p:sp>
        <p:nvSpPr>
          <p:cNvPr id="1423374" name="Text Box 14"/>
          <p:cNvSpPr txBox="1">
            <a:spLocks noChangeAspect="1" noChangeArrowheads="1"/>
          </p:cNvSpPr>
          <p:nvPr/>
        </p:nvSpPr>
        <p:spPr bwMode="auto">
          <a:xfrm>
            <a:off x="685800" y="2079625"/>
            <a:ext cx="2825750" cy="1641984"/>
          </a:xfrm>
          <a:prstGeom prst="rect">
            <a:avLst/>
          </a:prstGeom>
          <a:noFill/>
          <a:ln w="9525">
            <a:noFill/>
            <a:miter lim="800000"/>
            <a:headEnd/>
            <a:tailEnd/>
          </a:ln>
          <a:effectLst/>
        </p:spPr>
        <p:txBody>
          <a:bodyPr wrap="square" lIns="36000" tIns="0" rIns="36000" bIns="82800">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rPr>
              <a:t>USA</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rPr>
              <a:t>USSR</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rPr>
              <a:t>Britain &amp; Empire</a:t>
            </a:r>
          </a:p>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rPr>
              <a:t>France</a:t>
            </a:r>
          </a:p>
        </p:txBody>
      </p:sp>
      <p:sp>
        <p:nvSpPr>
          <p:cNvPr id="1423375" name="Text Box 15"/>
          <p:cNvSpPr txBox="1">
            <a:spLocks noChangeAspect="1" noChangeArrowheads="1"/>
          </p:cNvSpPr>
          <p:nvPr/>
        </p:nvSpPr>
        <p:spPr bwMode="auto">
          <a:xfrm>
            <a:off x="5630863" y="2120900"/>
            <a:ext cx="2201862" cy="1620838"/>
          </a:xfrm>
          <a:prstGeom prst="rect">
            <a:avLst/>
          </a:prstGeom>
          <a:noFill/>
          <a:ln w="9525">
            <a:noFill/>
            <a:miter lim="800000"/>
            <a:headEnd/>
            <a:tailEnd/>
          </a:ln>
          <a:effectLst/>
        </p:spPr>
        <p:txBody>
          <a:bodyPr lIns="36000" tIns="0" rIns="36000" bIns="82800">
            <a:prstTxWarp prst="textNoShape">
              <a:avLst/>
            </a:prstTxWarp>
            <a:spAutoFit/>
          </a:bodyPr>
          <a:lstStyle/>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28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rPr>
              <a:t>Germany</a:t>
            </a:r>
          </a:p>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28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rPr>
              <a:t>Japan</a:t>
            </a:r>
          </a:p>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28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68" charset="0"/>
              </a:rPr>
              <a:t>Italy</a:t>
            </a:r>
          </a:p>
        </p:txBody>
      </p:sp>
      <p:sp>
        <p:nvSpPr>
          <p:cNvPr id="14" name="TextBox 13"/>
          <p:cNvSpPr txBox="1"/>
          <p:nvPr/>
        </p:nvSpPr>
        <p:spPr>
          <a:xfrm>
            <a:off x="304800" y="4419600"/>
            <a:ext cx="3659976" cy="120032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cs typeface="Arial"/>
              </a:rPr>
              <a:t>Military dead 16 million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cs typeface="Arial"/>
              </a:rPr>
              <a:t>Civilian dead 45 million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cs typeface="Arial"/>
            </a:endParaRPr>
          </a:p>
        </p:txBody>
      </p:sp>
      <p:sp>
        <p:nvSpPr>
          <p:cNvPr id="15" name="TextBox 14"/>
          <p:cNvSpPr txBox="1"/>
          <p:nvPr/>
        </p:nvSpPr>
        <p:spPr>
          <a:xfrm>
            <a:off x="5486400" y="4419600"/>
            <a:ext cx="3486852" cy="156966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Military dead 8 million</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Civilian dead 4 million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endParaRPr>
          </a:p>
        </p:txBody>
      </p:sp>
    </p:spTree>
    <p:extLst>
      <p:ext uri="{BB962C8B-B14F-4D97-AF65-F5344CB8AC3E}">
        <p14:creationId xmlns:p14="http://schemas.microsoft.com/office/powerpoint/2010/main" val="1398875657"/>
      </p:ext>
    </p:extLst>
  </p:cSld>
  <p:clrMapOvr>
    <a:masterClrMapping/>
  </p:clrMapOvr>
  <p:transition spd="med">
    <p:zoom dir="in"/>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686800" cy="1143000"/>
          </a:xfrm>
        </p:spPr>
        <p:txBody>
          <a:bodyPr/>
          <a:lstStyle/>
          <a:p>
            <a:r>
              <a:rPr lang="en-US" sz="4000" dirty="0">
                <a:solidFill>
                  <a:srgbClr val="FFFF00"/>
                </a:solidFill>
                <a:latin typeface="Century Gothic" panose="020B0502020202020204" pitchFamily="34" charset="0"/>
                <a:cs typeface="Arial Rounded MT Bold"/>
              </a:rPr>
              <a:t>What were the providential results?</a:t>
            </a:r>
          </a:p>
        </p:txBody>
      </p:sp>
      <p:sp>
        <p:nvSpPr>
          <p:cNvPr id="3" name="Content Placeholder 2"/>
          <p:cNvSpPr>
            <a:spLocks noGrp="1"/>
          </p:cNvSpPr>
          <p:nvPr>
            <p:ph idx="1"/>
          </p:nvPr>
        </p:nvSpPr>
        <p:spPr>
          <a:xfrm>
            <a:off x="457200" y="1711349"/>
            <a:ext cx="8229600" cy="4525963"/>
          </a:xfrm>
        </p:spPr>
        <p:txBody>
          <a:bodyPr/>
          <a:lstStyle/>
          <a:p>
            <a:r>
              <a:rPr lang="en-US" sz="2800" dirty="0">
                <a:solidFill>
                  <a:srgbClr val="FFFFF7"/>
                </a:solidFill>
                <a:latin typeface="Century Gothic" panose="020B0502020202020204" pitchFamily="34" charset="0"/>
              </a:rPr>
              <a:t>Victory of God’s side over Satan’s side</a:t>
            </a:r>
          </a:p>
          <a:p>
            <a:pPr lvl="1"/>
            <a:r>
              <a:rPr lang="en-US" sz="2400" dirty="0">
                <a:solidFill>
                  <a:srgbClr val="FFFFF7"/>
                </a:solidFill>
                <a:latin typeface="Century Gothic" panose="020B0502020202020204" pitchFamily="34" charset="0"/>
              </a:rPr>
              <a:t>Restored three blessings</a:t>
            </a:r>
          </a:p>
          <a:p>
            <a:pPr lvl="1"/>
            <a:r>
              <a:rPr lang="en-US" sz="2400" dirty="0">
                <a:solidFill>
                  <a:srgbClr val="FFFFF7"/>
                </a:solidFill>
                <a:latin typeface="Century Gothic" panose="020B0502020202020204" pitchFamily="34" charset="0"/>
              </a:rPr>
              <a:t>Overcame second temptation of Jesus: indemnity condition to restore 2</a:t>
            </a:r>
            <a:r>
              <a:rPr lang="en-US" sz="2400" baseline="30000" dirty="0">
                <a:solidFill>
                  <a:srgbClr val="FFFFF7"/>
                </a:solidFill>
                <a:latin typeface="Century Gothic" panose="020B0502020202020204" pitchFamily="34" charset="0"/>
              </a:rPr>
              <a:t>nd</a:t>
            </a:r>
            <a:r>
              <a:rPr lang="en-US" sz="2400" dirty="0">
                <a:solidFill>
                  <a:srgbClr val="FFFFF7"/>
                </a:solidFill>
                <a:latin typeface="Century Gothic" panose="020B0502020202020204" pitchFamily="34" charset="0"/>
              </a:rPr>
              <a:t> blessing</a:t>
            </a:r>
          </a:p>
          <a:p>
            <a:pPr lvl="1"/>
            <a:r>
              <a:rPr lang="en-US" sz="2400" dirty="0">
                <a:solidFill>
                  <a:srgbClr val="FFFFF7"/>
                </a:solidFill>
                <a:latin typeface="Century Gothic" panose="020B0502020202020204" pitchFamily="34" charset="0"/>
              </a:rPr>
              <a:t>Messiah could marry and start his mission</a:t>
            </a:r>
          </a:p>
          <a:p>
            <a:pPr lvl="1"/>
            <a:r>
              <a:rPr lang="en-US" sz="2400" dirty="0">
                <a:solidFill>
                  <a:srgbClr val="FFFFF7"/>
                </a:solidFill>
                <a:latin typeface="Century Gothic" panose="020B0502020202020204" pitchFamily="34" charset="0"/>
              </a:rPr>
              <a:t>Restoration of God’s sovereignty through democracy on growth stage</a:t>
            </a:r>
          </a:p>
          <a:p>
            <a:pPr lvl="1"/>
            <a:r>
              <a:rPr lang="en-US" sz="2400" dirty="0">
                <a:solidFill>
                  <a:srgbClr val="FFFFF7"/>
                </a:solidFill>
                <a:latin typeface="Century Gothic" panose="020B0502020202020204" pitchFamily="34" charset="0"/>
              </a:rPr>
              <a:t>Establishment of the State of Israel</a:t>
            </a:r>
          </a:p>
          <a:p>
            <a:r>
              <a:rPr lang="en-US" sz="2800" dirty="0">
                <a:solidFill>
                  <a:srgbClr val="FFFFF7"/>
                </a:solidFill>
                <a:latin typeface="Century Gothic" panose="020B0502020202020204" pitchFamily="34" charset="0"/>
              </a:rPr>
              <a:t>On Satan’s side communism strengthened</a:t>
            </a:r>
          </a:p>
          <a:p>
            <a:pPr lvl="1"/>
            <a:endParaRPr lang="en-US" sz="2400" dirty="0">
              <a:solidFill>
                <a:srgbClr val="FFFFF7"/>
              </a:solidFill>
              <a:latin typeface="Century Gothic" panose="020B0502020202020204" pitchFamily="34" charset="0"/>
            </a:endParaRPr>
          </a:p>
        </p:txBody>
      </p:sp>
    </p:spTree>
    <p:extLst>
      <p:ext uri="{BB962C8B-B14F-4D97-AF65-F5344CB8AC3E}">
        <p14:creationId xmlns:p14="http://schemas.microsoft.com/office/powerpoint/2010/main" val="272781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Churchill’s ‘Iron Curtain’ speech March 1946</a:t>
            </a:r>
          </a:p>
        </p:txBody>
      </p:sp>
      <p:sp>
        <p:nvSpPr>
          <p:cNvPr id="3" name="Content Placeholder 2"/>
          <p:cNvSpPr>
            <a:spLocks noGrp="1"/>
          </p:cNvSpPr>
          <p:nvPr>
            <p:ph idx="1"/>
          </p:nvPr>
        </p:nvSpPr>
        <p:spPr>
          <a:xfrm>
            <a:off x="457200" y="1874837"/>
            <a:ext cx="8229600" cy="4525963"/>
          </a:xfrm>
        </p:spPr>
        <p:txBody>
          <a:bodyPr/>
          <a:lstStyle/>
          <a:p>
            <a:pPr>
              <a:buNone/>
            </a:pPr>
            <a:r>
              <a:rPr lang="en-US" sz="2800" dirty="0">
                <a:solidFill>
                  <a:srgbClr val="FFFFFA"/>
                </a:solidFill>
                <a:latin typeface="Century Gothic" panose="020B0502020202020204" pitchFamily="34" charset="0"/>
              </a:rPr>
              <a:t>	“An iron curtain has descended across the Continent. Behind that line lie all the capitals of the ancient states of Central and Eastern Europe. . . All these famous cities and the populations around them lie in what I must call the Soviet sphere, and all are subject in one form or another, not only to Soviet influence but to a very high and increasing measure of control from Moscow.”</a:t>
            </a:r>
          </a:p>
        </p:txBody>
      </p:sp>
    </p:spTree>
    <p:extLst>
      <p:ext uri="{BB962C8B-B14F-4D97-AF65-F5344CB8AC3E}">
        <p14:creationId xmlns:p14="http://schemas.microsoft.com/office/powerpoint/2010/main" val="1048077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solidFill>
                  <a:srgbClr val="FFFF00"/>
                </a:solidFill>
                <a:latin typeface="Century Gothic" panose="020B0502020202020204" pitchFamily="34" charset="0"/>
                <a:cs typeface="Arial Rounded MT Bold"/>
              </a:rPr>
              <a:t>The Third World War</a:t>
            </a:r>
          </a:p>
        </p:txBody>
      </p:sp>
      <p:sp>
        <p:nvSpPr>
          <p:cNvPr id="5" name="Subtitle 4"/>
          <p:cNvSpPr>
            <a:spLocks noGrp="1"/>
          </p:cNvSpPr>
          <p:nvPr>
            <p:ph type="subTitle" idx="1"/>
          </p:nvPr>
        </p:nvSpPr>
        <p:spPr/>
        <p:txBody>
          <a:bodyPr/>
          <a:lstStyle/>
          <a:p>
            <a:r>
              <a:rPr lang="en-US" sz="3600" dirty="0">
                <a:solidFill>
                  <a:srgbClr val="FFFF00"/>
                </a:solidFill>
                <a:latin typeface="Century Gothic" panose="020B0502020202020204" pitchFamily="34" charset="0"/>
                <a:cs typeface="Arial Rounded MT Bold"/>
              </a:rPr>
              <a:t>1945-</a:t>
            </a:r>
          </a:p>
        </p:txBody>
      </p:sp>
    </p:spTree>
    <p:extLst>
      <p:ext uri="{BB962C8B-B14F-4D97-AF65-F5344CB8AC3E}">
        <p14:creationId xmlns:p14="http://schemas.microsoft.com/office/powerpoint/2010/main" val="4125048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ChangeArrowheads="1"/>
          </p:cNvSpPr>
          <p:nvPr/>
        </p:nvSpPr>
        <p:spPr bwMode="auto">
          <a:xfrm>
            <a:off x="431800" y="0"/>
            <a:ext cx="8262938" cy="1538288"/>
          </a:xfrm>
          <a:prstGeom prst="rect">
            <a:avLst/>
          </a:prstGeom>
          <a:noFill/>
          <a:ln w="9525">
            <a:noFill/>
            <a:miter lim="800000"/>
            <a:headEnd/>
            <a:tailEnd/>
          </a:ln>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k-SK" sz="3600" b="0" i="0" u="none" strike="noStrike" kern="1200" cap="none" spc="0" normalizeH="0" baseline="0" noProof="0" dirty="0">
              <a:ln>
                <a:noFill/>
              </a:ln>
              <a:solidFill>
                <a:srgbClr val="FFFF99"/>
              </a:solidFill>
              <a:effectLst/>
              <a:uLnTx/>
              <a:uFillTx/>
              <a:latin typeface="Arial Rounded MT Bold" pitchFamily="-128" charset="0"/>
              <a:ea typeface="宋体" pitchFamily="-128" charset="-122"/>
              <a:cs typeface="宋体" pitchFamily="-128" charset="-122"/>
            </a:endParaRPr>
          </a:p>
        </p:txBody>
      </p:sp>
      <p:sp>
        <p:nvSpPr>
          <p:cNvPr id="4" name="Oval 3"/>
          <p:cNvSpPr/>
          <p:nvPr/>
        </p:nvSpPr>
        <p:spPr>
          <a:xfrm>
            <a:off x="1524000" y="2971800"/>
            <a:ext cx="21336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entury Gothic" panose="020B0502020202020204" pitchFamily="34" charset="0"/>
              </a:rPr>
              <a:t>Free will</a:t>
            </a:r>
          </a:p>
        </p:txBody>
      </p:sp>
      <p:sp>
        <p:nvSpPr>
          <p:cNvPr id="5" name="Oval 4"/>
          <p:cNvSpPr/>
          <p:nvPr/>
        </p:nvSpPr>
        <p:spPr>
          <a:xfrm>
            <a:off x="3505200" y="4724400"/>
            <a:ext cx="24384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rPr>
              <a:t>Historical event</a:t>
            </a:r>
          </a:p>
        </p:txBody>
      </p:sp>
      <p:sp>
        <p:nvSpPr>
          <p:cNvPr id="6" name="Oval 5"/>
          <p:cNvSpPr/>
          <p:nvPr/>
        </p:nvSpPr>
        <p:spPr>
          <a:xfrm>
            <a:off x="5867400" y="2971800"/>
            <a:ext cx="21336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entury Gothic" panose="020B0502020202020204" pitchFamily="34" charset="0"/>
              </a:rPr>
              <a:t>Real situation</a:t>
            </a:r>
          </a:p>
        </p:txBody>
      </p:sp>
      <p:sp>
        <p:nvSpPr>
          <p:cNvPr id="7" name="Oval 6"/>
          <p:cNvSpPr/>
          <p:nvPr/>
        </p:nvSpPr>
        <p:spPr>
          <a:xfrm>
            <a:off x="3733800" y="1524000"/>
            <a:ext cx="2133600" cy="1295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entury Gothic" panose="020B0502020202020204" pitchFamily="34" charset="0"/>
              </a:rPr>
              <a:t>Purpose</a:t>
            </a:r>
          </a:p>
        </p:txBody>
      </p:sp>
      <p:sp>
        <p:nvSpPr>
          <p:cNvPr id="8" name="Title 7"/>
          <p:cNvSpPr>
            <a:spLocks noGrp="1"/>
          </p:cNvSpPr>
          <p:nvPr>
            <p:ph type="title"/>
          </p:nvPr>
        </p:nvSpPr>
        <p:spPr>
          <a:xfrm>
            <a:off x="685800" y="260648"/>
            <a:ext cx="7772400" cy="1143000"/>
          </a:xfrm>
        </p:spPr>
        <p:txBody>
          <a:bodyPr/>
          <a:lstStyle/>
          <a:p>
            <a:r>
              <a:rPr lang="en-US" sz="4000" dirty="0">
                <a:solidFill>
                  <a:srgbClr val="FFFF00"/>
                </a:solidFill>
                <a:latin typeface="Century Gothic" panose="020B0502020202020204" pitchFamily="34" charset="0"/>
                <a:cs typeface="Arial Rounded MT Bold"/>
              </a:rPr>
              <a:t>What causes historical events?</a:t>
            </a:r>
          </a:p>
        </p:txBody>
      </p:sp>
      <p:grpSp>
        <p:nvGrpSpPr>
          <p:cNvPr id="2" name="Group 10"/>
          <p:cNvGrpSpPr>
            <a:grpSpLocks/>
          </p:cNvGrpSpPr>
          <p:nvPr/>
        </p:nvGrpSpPr>
        <p:grpSpPr bwMode="auto">
          <a:xfrm>
            <a:off x="3922713" y="2932113"/>
            <a:ext cx="1716087" cy="1716087"/>
            <a:chOff x="2339" y="1729"/>
            <a:chExt cx="1081" cy="1081"/>
          </a:xfrm>
        </p:grpSpPr>
        <p:sp>
          <p:nvSpPr>
            <p:cNvPr id="10" name="Freeform 11"/>
            <p:cNvSpPr>
              <a:spLocks noChangeAspect="1"/>
            </p:cNvSpPr>
            <p:nvPr/>
          </p:nvSpPr>
          <p:spPr bwMode="auto">
            <a:xfrm>
              <a:off x="2339" y="1933"/>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nvGrpSpPr>
            <p:cNvPr id="3" name="Group 12"/>
            <p:cNvGrpSpPr>
              <a:grpSpLocks/>
            </p:cNvGrpSpPr>
            <p:nvPr/>
          </p:nvGrpSpPr>
          <p:grpSpPr bwMode="auto">
            <a:xfrm rot="5400000">
              <a:off x="2339" y="1929"/>
              <a:ext cx="1081" cy="681"/>
              <a:chOff x="128" y="1933"/>
              <a:chExt cx="1081" cy="681"/>
            </a:xfrm>
          </p:grpSpPr>
          <p:sp>
            <p:nvSpPr>
              <p:cNvPr id="13" name="Freeform 13"/>
              <p:cNvSpPr>
                <a:spLocks noChangeAspect="1"/>
              </p:cNvSpPr>
              <p:nvPr/>
            </p:nvSpPr>
            <p:spPr bwMode="auto">
              <a:xfrm>
                <a:off x="128" y="1933"/>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FF7832"/>
                  </a:gs>
                  <a:gs pos="100000">
                    <a:srgbClr val="FFE7D7"/>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14" name="Freeform 14"/>
              <p:cNvSpPr>
                <a:spLocks noChangeAspect="1"/>
              </p:cNvSpPr>
              <p:nvPr/>
            </p:nvSpPr>
            <p:spPr bwMode="auto">
              <a:xfrm rot="10800000">
                <a:off x="128" y="2367"/>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AA87"/>
                  </a:gs>
                  <a:gs pos="100000">
                    <a:srgbClr val="D7FFF6"/>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
          <p:nvSpPr>
            <p:cNvPr id="12" name="Freeform 15"/>
            <p:cNvSpPr>
              <a:spLocks noChangeAspect="1"/>
            </p:cNvSpPr>
            <p:nvPr/>
          </p:nvSpPr>
          <p:spPr bwMode="auto">
            <a:xfrm rot="10800000">
              <a:off x="2339" y="2367"/>
              <a:ext cx="1081" cy="247"/>
            </a:xfrm>
            <a:custGeom>
              <a:avLst/>
              <a:gdLst>
                <a:gd name="T0" fmla="*/ 0 w 861"/>
                <a:gd name="T1" fmla="*/ 623 h 197"/>
                <a:gd name="T2" fmla="*/ 2005 w 861"/>
                <a:gd name="T3" fmla="*/ 0 h 197"/>
                <a:gd name="T4" fmla="*/ 3696 w 861"/>
                <a:gd name="T5" fmla="*/ 465 h 197"/>
                <a:gd name="T6" fmla="*/ 3789 w 861"/>
                <a:gd name="T7" fmla="*/ 321 h 197"/>
                <a:gd name="T8" fmla="*/ 4234 w 861"/>
                <a:gd name="T9" fmla="*/ 948 h 197"/>
                <a:gd name="T10" fmla="*/ 3446 w 861"/>
                <a:gd name="T11" fmla="*/ 937 h 197"/>
                <a:gd name="T12" fmla="*/ 3539 w 861"/>
                <a:gd name="T13" fmla="*/ 782 h 197"/>
                <a:gd name="T14" fmla="*/ 2005 w 861"/>
                <a:gd name="T15" fmla="*/ 379 h 197"/>
                <a:gd name="T16" fmla="*/ 198 w 861"/>
                <a:gd name="T17" fmla="*/ 962 h 197"/>
                <a:gd name="T18" fmla="*/ 0 w 861"/>
                <a:gd name="T19" fmla="*/ 623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grpSp>
    </p:spTree>
    <p:extLst>
      <p:ext uri="{BB962C8B-B14F-4D97-AF65-F5344CB8AC3E}">
        <p14:creationId xmlns:p14="http://schemas.microsoft.com/office/powerpoint/2010/main" val="1918000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Internal and external causes</a:t>
            </a:r>
          </a:p>
        </p:txBody>
      </p:sp>
      <p:sp>
        <p:nvSpPr>
          <p:cNvPr id="3" name="AutoShape 2"/>
          <p:cNvSpPr>
            <a:spLocks noChangeArrowheads="1"/>
          </p:cNvSpPr>
          <p:nvPr/>
        </p:nvSpPr>
        <p:spPr bwMode="auto">
          <a:xfrm>
            <a:off x="858838" y="2732088"/>
            <a:ext cx="2227262" cy="1393825"/>
          </a:xfrm>
          <a:prstGeom prst="roundRect">
            <a:avLst>
              <a:gd name="adj" fmla="val 16667"/>
            </a:avLst>
          </a:prstGeom>
          <a:gradFill rotWithShape="1">
            <a:gsLst>
              <a:gs pos="0">
                <a:srgbClr val="00B900"/>
              </a:gs>
              <a:gs pos="100000">
                <a:srgbClr val="007300"/>
              </a:gs>
            </a:gsLst>
            <a:lin ang="5400000" scaled="1"/>
          </a:gradFill>
          <a:ln w="76200" algn="ctr">
            <a:solidFill>
              <a:schemeClr val="bg1"/>
            </a:solid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Century Gothic" panose="020B0502020202020204" pitchFamily="34" charset="0"/>
                <a:ea typeface="Arial" pitchFamily="-68" charset="0"/>
              </a:rPr>
              <a:t>Historical event</a:t>
            </a:r>
          </a:p>
        </p:txBody>
      </p:sp>
      <p:sp>
        <p:nvSpPr>
          <p:cNvPr id="4" name="Line 4"/>
          <p:cNvSpPr>
            <a:spLocks noChangeShapeType="1"/>
          </p:cNvSpPr>
          <p:nvPr/>
        </p:nvSpPr>
        <p:spPr bwMode="auto">
          <a:xfrm flipV="1">
            <a:off x="3311525" y="2259013"/>
            <a:ext cx="1081088" cy="720725"/>
          </a:xfrm>
          <a:prstGeom prst="line">
            <a:avLst/>
          </a:prstGeom>
          <a:noFill/>
          <a:ln w="139700">
            <a:solidFill>
              <a:schemeClr val="bg1"/>
            </a:solidFill>
            <a:round/>
            <a:headEnd/>
            <a:tailEnd type="triangle" w="med" len="sm"/>
          </a:ln>
          <a:effectLst>
            <a:outerShdw blurRad="63500" dist="38099" dir="2700000" algn="ctr" rotWithShape="0">
              <a:schemeClr val="tx1">
                <a:alpha val="74998"/>
              </a:schemeClr>
            </a:outerShdw>
          </a:effectLst>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5" name="Line 5"/>
          <p:cNvSpPr>
            <a:spLocks noChangeShapeType="1"/>
          </p:cNvSpPr>
          <p:nvPr/>
        </p:nvSpPr>
        <p:spPr bwMode="auto">
          <a:xfrm>
            <a:off x="3311525" y="3878263"/>
            <a:ext cx="1081088" cy="719137"/>
          </a:xfrm>
          <a:prstGeom prst="line">
            <a:avLst/>
          </a:prstGeom>
          <a:noFill/>
          <a:ln w="139700">
            <a:solidFill>
              <a:schemeClr val="bg1"/>
            </a:solidFill>
            <a:round/>
            <a:headEnd/>
            <a:tailEnd type="triangle" w="med" len="sm"/>
          </a:ln>
          <a:effectLst>
            <a:outerShdw dist="35921" dir="2700000" algn="ctr" rotWithShape="0">
              <a:schemeClr val="tx1"/>
            </a:outerShdw>
          </a:effec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6" name="Text Box 6"/>
          <p:cNvSpPr txBox="1">
            <a:spLocks noChangeArrowheads="1"/>
          </p:cNvSpPr>
          <p:nvPr/>
        </p:nvSpPr>
        <p:spPr bwMode="auto">
          <a:xfrm>
            <a:off x="4481513" y="1763713"/>
            <a:ext cx="4456112" cy="1114151"/>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Internal cause</a:t>
            </a: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 </a:t>
            </a: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a:t>
            </a:r>
            <a:endPar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God’s providence</a:t>
            </a:r>
            <a:endPar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p:txBody>
      </p:sp>
      <p:sp>
        <p:nvSpPr>
          <p:cNvPr id="7" name="Text Box 7"/>
          <p:cNvSpPr txBox="1">
            <a:spLocks noChangeArrowheads="1"/>
          </p:cNvSpPr>
          <p:nvPr/>
        </p:nvSpPr>
        <p:spPr bwMode="auto">
          <a:xfrm>
            <a:off x="4481513" y="4284663"/>
            <a:ext cx="3762375" cy="1975926"/>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External cause</a:t>
            </a:r>
            <a:r>
              <a:rPr kumimoji="0" lang="en-US" altLang="zh-CN" sz="14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 </a:t>
            </a: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a:t>
            </a:r>
            <a:endPar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a:p>
            <a:pPr marL="0" marR="0" lvl="0" indent="0" algn="l" defTabSz="914400" rtl="0" eaLnBrk="0" fontAlgn="base" latinLnBrk="0" hangingPunct="0">
              <a:lnSpc>
                <a:spcPct val="100000"/>
              </a:lnSpc>
              <a:spcBef>
                <a:spcPct val="0"/>
              </a:spcBef>
              <a:spcAft>
                <a:spcPct val="20000"/>
              </a:spcAft>
              <a:buClrTx/>
              <a:buSzTx/>
              <a:buFontTx/>
              <a:buNone/>
              <a:tabLst/>
              <a:defRPr/>
            </a:pPr>
            <a:r>
              <a:rPr kumimoji="0" lang="en-US" altLang="zh-CN"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rPr>
              <a:t>Clash of political and economic interests</a:t>
            </a:r>
            <a:endPar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68" charset="-122"/>
              <a:cs typeface="宋体" pitchFamily="-68" charset="-122"/>
            </a:endParaRPr>
          </a:p>
        </p:txBody>
      </p:sp>
      <p:sp>
        <p:nvSpPr>
          <p:cNvPr id="8" name="TextBox 7"/>
          <p:cNvSpPr txBox="1"/>
          <p:nvPr/>
        </p:nvSpPr>
        <p:spPr>
          <a:xfrm>
            <a:off x="4481513" y="3352800"/>
            <a:ext cx="409439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Which is expressed as:</a:t>
            </a:r>
          </a:p>
        </p:txBody>
      </p:sp>
      <p:cxnSp>
        <p:nvCxnSpPr>
          <p:cNvPr id="10" name="Straight Arrow Connector 9"/>
          <p:cNvCxnSpPr/>
          <p:nvPr/>
        </p:nvCxnSpPr>
        <p:spPr>
          <a:xfrm rot="5400000">
            <a:off x="5554923" y="3191929"/>
            <a:ext cx="626542" cy="1588"/>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rot="5400000">
            <a:off x="5554923" y="4105535"/>
            <a:ext cx="626542" cy="1588"/>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3677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441325" y="0"/>
            <a:ext cx="8226425" cy="1089025"/>
          </a:xfrm>
          <a:prstGeom prst="rect">
            <a:avLst/>
          </a:prstGeom>
          <a:noFill/>
          <a:ln w="9525">
            <a:noFill/>
            <a:miter lim="800000"/>
            <a:headEnd/>
            <a:tailEnd/>
          </a:ln>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rPr>
              <a:t>Third World War</a:t>
            </a:r>
            <a:endParaRPr kumimoji="0" lang="sk-SK"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endParaRPr>
          </a:p>
        </p:txBody>
      </p:sp>
      <p:sp>
        <p:nvSpPr>
          <p:cNvPr id="45059" name="Text Box 6"/>
          <p:cNvSpPr txBox="1">
            <a:spLocks noChangeArrowheads="1"/>
          </p:cNvSpPr>
          <p:nvPr/>
        </p:nvSpPr>
        <p:spPr bwMode="auto">
          <a:xfrm>
            <a:off x="4211638" y="4152900"/>
            <a:ext cx="3151187" cy="535531"/>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Responsibility</a:t>
            </a:r>
            <a:endPar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0" name="Line 7"/>
          <p:cNvSpPr>
            <a:spLocks noChangeShapeType="1"/>
          </p:cNvSpPr>
          <p:nvPr/>
        </p:nvSpPr>
        <p:spPr bwMode="auto">
          <a:xfrm rot="16200000" flipV="1">
            <a:off x="5426869" y="3604419"/>
            <a:ext cx="719138" cy="0"/>
          </a:xfrm>
          <a:prstGeom prst="line">
            <a:avLst/>
          </a:prstGeom>
          <a:noFill/>
          <a:ln w="114300">
            <a:solidFill>
              <a:schemeClr val="bg1"/>
            </a:solidFill>
            <a:round/>
            <a:headEnd/>
            <a:tailEnd type="triangl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45061" name="Text Box 8"/>
          <p:cNvSpPr txBox="1">
            <a:spLocks noChangeArrowheads="1"/>
          </p:cNvSpPr>
          <p:nvPr/>
        </p:nvSpPr>
        <p:spPr bwMode="auto">
          <a:xfrm>
            <a:off x="5924550" y="3473450"/>
            <a:ext cx="1438275" cy="441325"/>
          </a:xfrm>
          <a:prstGeom prst="rect">
            <a:avLst/>
          </a:prstGeom>
          <a:noFill/>
          <a:ln w="9525">
            <a:noFill/>
            <a:miter lim="800000"/>
            <a:headEnd/>
            <a:tailEnd/>
          </a:ln>
        </p:spPr>
        <p:txBody>
          <a:bodyPr tIns="10800">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t>Fail</a:t>
            </a:r>
          </a:p>
        </p:txBody>
      </p:sp>
      <p:sp>
        <p:nvSpPr>
          <p:cNvPr id="45062" name="Text Box 9"/>
          <p:cNvSpPr txBox="1">
            <a:spLocks noChangeArrowheads="1"/>
          </p:cNvSpPr>
          <p:nvPr/>
        </p:nvSpPr>
        <p:spPr bwMode="auto">
          <a:xfrm>
            <a:off x="5930900" y="4959350"/>
            <a:ext cx="1431925" cy="441325"/>
          </a:xfrm>
          <a:prstGeom prst="rect">
            <a:avLst/>
          </a:prstGeom>
          <a:noFill/>
          <a:ln w="9525">
            <a:noFill/>
            <a:miter lim="800000"/>
            <a:headEnd/>
            <a:tailEnd/>
          </a:ln>
        </p:spPr>
        <p:txBody>
          <a:bodyPr tIns="10800">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Fulfil</a:t>
            </a:r>
          </a:p>
        </p:txBody>
      </p:sp>
      <p:sp>
        <p:nvSpPr>
          <p:cNvPr id="45063" name="Line 10"/>
          <p:cNvSpPr>
            <a:spLocks noChangeShapeType="1"/>
          </p:cNvSpPr>
          <p:nvPr/>
        </p:nvSpPr>
        <p:spPr bwMode="auto">
          <a:xfrm rot="5400000" flipV="1">
            <a:off x="5423694" y="5237957"/>
            <a:ext cx="719137" cy="0"/>
          </a:xfrm>
          <a:prstGeom prst="line">
            <a:avLst/>
          </a:prstGeom>
          <a:noFill/>
          <a:ln w="114300">
            <a:solidFill>
              <a:schemeClr val="bg1"/>
            </a:solidFill>
            <a:round/>
            <a:headEnd/>
            <a:tailEnd type="triangl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45064" name="Freeform 11"/>
          <p:cNvSpPr>
            <a:spLocks/>
          </p:cNvSpPr>
          <p:nvPr/>
        </p:nvSpPr>
        <p:spPr bwMode="auto">
          <a:xfrm>
            <a:off x="2997200" y="3203575"/>
            <a:ext cx="4456113" cy="2430463"/>
          </a:xfrm>
          <a:custGeom>
            <a:avLst/>
            <a:gdLst>
              <a:gd name="T0" fmla="*/ 2949 w 2949"/>
              <a:gd name="T1" fmla="*/ 0 h 1531"/>
              <a:gd name="T2" fmla="*/ 907 w 2949"/>
              <a:gd name="T3" fmla="*/ 0 h 1531"/>
              <a:gd name="T4" fmla="*/ 0 w 2949"/>
              <a:gd name="T5" fmla="*/ 765 h 1531"/>
              <a:gd name="T6" fmla="*/ 907 w 2949"/>
              <a:gd name="T7" fmla="*/ 1531 h 1531"/>
              <a:gd name="T8" fmla="*/ 2949 w 2949"/>
              <a:gd name="T9" fmla="*/ 1531 h 1531"/>
              <a:gd name="T10" fmla="*/ 0 60000 65536"/>
              <a:gd name="T11" fmla="*/ 0 60000 65536"/>
              <a:gd name="T12" fmla="*/ 0 60000 65536"/>
              <a:gd name="T13" fmla="*/ 0 60000 65536"/>
              <a:gd name="T14" fmla="*/ 0 60000 65536"/>
              <a:gd name="T15" fmla="*/ 0 w 2949"/>
              <a:gd name="T16" fmla="*/ 0 h 1531"/>
              <a:gd name="T17" fmla="*/ 2949 w 2949"/>
              <a:gd name="T18" fmla="*/ 1531 h 1531"/>
            </a:gdLst>
            <a:ahLst/>
            <a:cxnLst>
              <a:cxn ang="T10">
                <a:pos x="T0" y="T1"/>
              </a:cxn>
              <a:cxn ang="T11">
                <a:pos x="T2" y="T3"/>
              </a:cxn>
              <a:cxn ang="T12">
                <a:pos x="T4" y="T5"/>
              </a:cxn>
              <a:cxn ang="T13">
                <a:pos x="T6" y="T7"/>
              </a:cxn>
              <a:cxn ang="T14">
                <a:pos x="T8" y="T9"/>
              </a:cxn>
            </a:cxnLst>
            <a:rect l="T15" t="T16" r="T17" b="T18"/>
            <a:pathLst>
              <a:path w="2949" h="1531">
                <a:moveTo>
                  <a:pt x="2949" y="0"/>
                </a:moveTo>
                <a:lnTo>
                  <a:pt x="907" y="0"/>
                </a:lnTo>
                <a:lnTo>
                  <a:pt x="0" y="765"/>
                </a:lnTo>
                <a:lnTo>
                  <a:pt x="907" y="1531"/>
                </a:lnTo>
                <a:lnTo>
                  <a:pt x="2949" y="1531"/>
                </a:lnTo>
              </a:path>
            </a:pathLst>
          </a:custGeom>
          <a:noFill/>
          <a:ln w="76200">
            <a:solidFill>
              <a:schemeClr val="bg1"/>
            </a:solid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endParaRPr>
          </a:p>
        </p:txBody>
      </p:sp>
      <p:sp>
        <p:nvSpPr>
          <p:cNvPr id="45065" name="Text Box 12"/>
          <p:cNvSpPr txBox="1">
            <a:spLocks noChangeArrowheads="1"/>
          </p:cNvSpPr>
          <p:nvPr/>
        </p:nvSpPr>
        <p:spPr bwMode="auto">
          <a:xfrm>
            <a:off x="431800" y="3562350"/>
            <a:ext cx="2792413" cy="1618905"/>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
                <a:srgbClr val="3399FF"/>
              </a:buClr>
              <a:buSzTx/>
              <a:buFont typeface="Courier New" pitchFamily="-128" charset="0"/>
              <a:buNone/>
              <a:tabLst/>
              <a:defRPr/>
            </a:pP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t>Cain - Abel</a:t>
            </a:r>
            <a:b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br>
            <a:r>
              <a:rPr kumimoji="0" lang="en-US" altLang="zh-CN"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t>Struggle</a:t>
            </a:r>
          </a:p>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endParaRPr kumimoji="0" lang="en-US" sz="32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6" name="Text Box 13"/>
          <p:cNvSpPr txBox="1">
            <a:spLocks noChangeArrowheads="1"/>
          </p:cNvSpPr>
          <p:nvPr/>
        </p:nvSpPr>
        <p:spPr bwMode="auto">
          <a:xfrm>
            <a:off x="3851275" y="5768975"/>
            <a:ext cx="4456113" cy="535531"/>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Ideological conflict</a:t>
            </a:r>
            <a:endPar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7" name="Text Box 14"/>
          <p:cNvSpPr txBox="1">
            <a:spLocks noChangeArrowheads="1"/>
          </p:cNvSpPr>
          <p:nvPr/>
        </p:nvSpPr>
        <p:spPr bwMode="auto">
          <a:xfrm>
            <a:off x="4211638" y="2528888"/>
            <a:ext cx="3151187" cy="535531"/>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Military conflict</a:t>
            </a:r>
            <a:endPar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8" name="Text Box 15"/>
          <p:cNvSpPr txBox="1">
            <a:spLocks noChangeArrowheads="1"/>
          </p:cNvSpPr>
          <p:nvPr/>
        </p:nvSpPr>
        <p:spPr bwMode="auto">
          <a:xfrm>
            <a:off x="927100" y="1268413"/>
            <a:ext cx="7289800" cy="978729"/>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Nature of conflict depends on human responsibility</a:t>
            </a:r>
            <a:endParaRPr kumimoji="0" lang="en-US" sz="32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Tree>
    <p:extLst>
      <p:ext uri="{BB962C8B-B14F-4D97-AF65-F5344CB8AC3E}">
        <p14:creationId xmlns:p14="http://schemas.microsoft.com/office/powerpoint/2010/main" val="15171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solidFill>
                  <a:srgbClr val="FFFF00"/>
                </a:solidFill>
                <a:latin typeface="Century Gothic" panose="020B0502020202020204" pitchFamily="34" charset="0"/>
                <a:cs typeface="Arial Rounded MT Bold"/>
              </a:rPr>
              <a:t>What happened to the </a:t>
            </a:r>
            <a:br>
              <a:rPr lang="en-US" dirty="0">
                <a:solidFill>
                  <a:srgbClr val="FFFF00"/>
                </a:solidFill>
                <a:latin typeface="Century Gothic" panose="020B0502020202020204" pitchFamily="34" charset="0"/>
                <a:cs typeface="Arial Rounded MT Bold"/>
              </a:rPr>
            </a:br>
            <a:r>
              <a:rPr lang="en-US" dirty="0">
                <a:solidFill>
                  <a:srgbClr val="FFFF00"/>
                </a:solidFill>
                <a:latin typeface="Century Gothic" panose="020B0502020202020204" pitchFamily="34" charset="0"/>
                <a:cs typeface="Arial Rounded MT Bold"/>
              </a:rPr>
              <a:t>Jews of Europe?</a:t>
            </a:r>
          </a:p>
        </p:txBody>
      </p:sp>
      <p:sp>
        <p:nvSpPr>
          <p:cNvPr id="5" name="Subtitle 4"/>
          <p:cNvSpPr>
            <a:spLocks noGrp="1"/>
          </p:cNvSpPr>
          <p:nvPr>
            <p:ph type="subTitle" idx="1"/>
          </p:nvPr>
        </p:nvSpPr>
        <p:spPr/>
        <p:txBody>
          <a:bodyPr/>
          <a:lstStyle/>
          <a:p>
            <a:endParaRPr lang="en-US">
              <a:latin typeface="Century Gothic" panose="020B0502020202020204" pitchFamily="34" charset="0"/>
            </a:endParaRPr>
          </a:p>
        </p:txBody>
      </p:sp>
    </p:spTree>
    <p:extLst>
      <p:ext uri="{BB962C8B-B14F-4D97-AF65-F5344CB8AC3E}">
        <p14:creationId xmlns:p14="http://schemas.microsoft.com/office/powerpoint/2010/main" val="2104343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9144000" cy="1143000"/>
          </a:xfrm>
        </p:spPr>
        <p:txBody>
          <a:bodyPr/>
          <a:lstStyle/>
          <a:p>
            <a:r>
              <a:rPr lang="en-US" sz="4000" dirty="0">
                <a:solidFill>
                  <a:srgbClr val="FFFF00"/>
                </a:solidFill>
                <a:latin typeface="Century Gothic" panose="020B0502020202020204" pitchFamily="34" charset="0"/>
                <a:cs typeface="Arial Rounded MT Bold"/>
              </a:rPr>
              <a:t>What is this ideological conflict?</a:t>
            </a:r>
          </a:p>
        </p:txBody>
      </p:sp>
      <p:sp>
        <p:nvSpPr>
          <p:cNvPr id="5" name="TextBox 4"/>
          <p:cNvSpPr txBox="1"/>
          <p:nvPr/>
        </p:nvSpPr>
        <p:spPr>
          <a:xfrm>
            <a:off x="848318" y="1752600"/>
            <a:ext cx="2550699" cy="1200329"/>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Abel-type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view of life</a:t>
            </a:r>
          </a:p>
        </p:txBody>
      </p:sp>
      <p:sp>
        <p:nvSpPr>
          <p:cNvPr id="6" name="TextBox 5"/>
          <p:cNvSpPr txBox="1"/>
          <p:nvPr/>
        </p:nvSpPr>
        <p:spPr>
          <a:xfrm>
            <a:off x="5725118" y="1752600"/>
            <a:ext cx="2550699" cy="1200329"/>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Cain-type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view of life</a:t>
            </a:r>
          </a:p>
        </p:txBody>
      </p:sp>
      <p:sp>
        <p:nvSpPr>
          <p:cNvPr id="7" name="TextBox 6"/>
          <p:cNvSpPr txBox="1"/>
          <p:nvPr/>
        </p:nvSpPr>
        <p:spPr>
          <a:xfrm>
            <a:off x="914400" y="3352800"/>
            <a:ext cx="2268570"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Democracy</a:t>
            </a:r>
          </a:p>
        </p:txBody>
      </p:sp>
      <p:sp>
        <p:nvSpPr>
          <p:cNvPr id="8" name="TextBox 7"/>
          <p:cNvSpPr txBox="1"/>
          <p:nvPr/>
        </p:nvSpPr>
        <p:spPr>
          <a:xfrm flipH="1">
            <a:off x="5764790" y="3962400"/>
            <a:ext cx="2767650"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Totalitarianism</a:t>
            </a:r>
          </a:p>
        </p:txBody>
      </p:sp>
      <p:sp>
        <p:nvSpPr>
          <p:cNvPr id="9" name="TextBox 8"/>
          <p:cNvSpPr txBox="1"/>
          <p:nvPr/>
        </p:nvSpPr>
        <p:spPr>
          <a:xfrm>
            <a:off x="5847535" y="3352800"/>
            <a:ext cx="2371162"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Communism</a:t>
            </a:r>
          </a:p>
        </p:txBody>
      </p:sp>
      <p:sp>
        <p:nvSpPr>
          <p:cNvPr id="10" name="TextBox 9"/>
          <p:cNvSpPr txBox="1"/>
          <p:nvPr/>
        </p:nvSpPr>
        <p:spPr>
          <a:xfrm>
            <a:off x="5029200" y="5257800"/>
            <a:ext cx="4134465"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Dialectical materialism</a:t>
            </a:r>
          </a:p>
        </p:txBody>
      </p:sp>
      <p:sp>
        <p:nvSpPr>
          <p:cNvPr id="11" name="TextBox 10"/>
          <p:cNvSpPr txBox="1"/>
          <p:nvPr/>
        </p:nvSpPr>
        <p:spPr>
          <a:xfrm>
            <a:off x="6223371" y="4648200"/>
            <a:ext cx="1574470"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Atheism</a:t>
            </a:r>
          </a:p>
        </p:txBody>
      </p:sp>
      <p:sp>
        <p:nvSpPr>
          <p:cNvPr id="12" name="TextBox 11"/>
          <p:cNvSpPr txBox="1"/>
          <p:nvPr/>
        </p:nvSpPr>
        <p:spPr>
          <a:xfrm>
            <a:off x="5297845" y="5943600"/>
            <a:ext cx="3810659"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Historical materialism</a:t>
            </a:r>
          </a:p>
        </p:txBody>
      </p:sp>
      <p:sp>
        <p:nvSpPr>
          <p:cNvPr id="13" name="TextBox 12"/>
          <p:cNvSpPr txBox="1"/>
          <p:nvPr/>
        </p:nvSpPr>
        <p:spPr>
          <a:xfrm>
            <a:off x="1121259" y="3962400"/>
            <a:ext cx="1752403"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Freedom</a:t>
            </a:r>
          </a:p>
        </p:txBody>
      </p:sp>
      <p:sp>
        <p:nvSpPr>
          <p:cNvPr id="14" name="TextBox 13"/>
          <p:cNvSpPr txBox="1"/>
          <p:nvPr/>
        </p:nvSpPr>
        <p:spPr>
          <a:xfrm>
            <a:off x="381000" y="4648200"/>
            <a:ext cx="3549370"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Religious worldview</a:t>
            </a:r>
          </a:p>
        </p:txBody>
      </p:sp>
      <p:sp>
        <p:nvSpPr>
          <p:cNvPr id="15" name="TextBox 14"/>
          <p:cNvSpPr txBox="1"/>
          <p:nvPr/>
        </p:nvSpPr>
        <p:spPr>
          <a:xfrm>
            <a:off x="381000" y="5257800"/>
            <a:ext cx="3610284"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Dual characteristics</a:t>
            </a:r>
          </a:p>
        </p:txBody>
      </p:sp>
      <p:sp>
        <p:nvSpPr>
          <p:cNvPr id="16" name="TextBox 15"/>
          <p:cNvSpPr txBox="1"/>
          <p:nvPr/>
        </p:nvSpPr>
        <p:spPr>
          <a:xfrm>
            <a:off x="-36512" y="5943600"/>
            <a:ext cx="5391219"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Co-operation &amp; reconciliation</a:t>
            </a:r>
          </a:p>
        </p:txBody>
      </p:sp>
    </p:spTree>
    <p:extLst>
      <p:ext uri="{BB962C8B-B14F-4D97-AF65-F5344CB8AC3E}">
        <p14:creationId xmlns:p14="http://schemas.microsoft.com/office/powerpoint/2010/main" val="3732886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A new ideology is required</a:t>
            </a:r>
          </a:p>
        </p:txBody>
      </p:sp>
      <p:sp>
        <p:nvSpPr>
          <p:cNvPr id="3" name="Content Placeholder 2"/>
          <p:cNvSpPr>
            <a:spLocks noGrp="1"/>
          </p:cNvSpPr>
          <p:nvPr>
            <p:ph idx="1"/>
          </p:nvPr>
        </p:nvSpPr>
        <p:spPr/>
        <p:txBody>
          <a:bodyPr/>
          <a:lstStyle/>
          <a:p>
            <a:r>
              <a:rPr lang="en-US" sz="2800" dirty="0">
                <a:solidFill>
                  <a:schemeClr val="tx2"/>
                </a:solidFill>
                <a:latin typeface="Century Gothic" panose="020B0502020202020204" pitchFamily="34" charset="0"/>
              </a:rPr>
              <a:t>A new ideology to resolve conflict must arise out of the democratic world which is rooted in the Abel-type view of life</a:t>
            </a:r>
          </a:p>
          <a:p>
            <a:r>
              <a:rPr lang="en-US" sz="2800" dirty="0">
                <a:solidFill>
                  <a:schemeClr val="tx2"/>
                </a:solidFill>
                <a:latin typeface="Century Gothic" panose="020B0502020202020204" pitchFamily="34" charset="0"/>
              </a:rPr>
              <a:t>This new truth is the essence of the Abel-view of life and the core of democracy</a:t>
            </a:r>
          </a:p>
          <a:p>
            <a:r>
              <a:rPr lang="en-US" sz="2800" dirty="0">
                <a:solidFill>
                  <a:schemeClr val="tx2"/>
                </a:solidFill>
                <a:latin typeface="Century Gothic" panose="020B0502020202020204" pitchFamily="34" charset="0"/>
              </a:rPr>
              <a:t>The new truth will conquer the communist ideology and unify the world        </a:t>
            </a:r>
            <a:r>
              <a:rPr lang="en-US" sz="2000" dirty="0">
                <a:solidFill>
                  <a:schemeClr val="tx2"/>
                </a:solidFill>
                <a:latin typeface="Century Gothic" panose="020B0502020202020204" pitchFamily="34" charset="0"/>
              </a:rPr>
              <a:t>EDP, 377</a:t>
            </a:r>
            <a:endParaRPr lang="en-US" sz="28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45333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EFE6E"/>
                </a:solidFill>
                <a:latin typeface="Century Gothic" panose="020B0502020202020204" pitchFamily="34" charset="0"/>
                <a:cs typeface="Arial Rounded MT Bold"/>
              </a:rPr>
              <a:t>What is this ‘new ideology’?</a:t>
            </a:r>
          </a:p>
        </p:txBody>
      </p:sp>
      <p:sp>
        <p:nvSpPr>
          <p:cNvPr id="3" name="Content Placeholder 2"/>
          <p:cNvSpPr>
            <a:spLocks noGrp="1"/>
          </p:cNvSpPr>
          <p:nvPr>
            <p:ph idx="1"/>
          </p:nvPr>
        </p:nvSpPr>
        <p:spPr/>
        <p:txBody>
          <a:bodyPr/>
          <a:lstStyle/>
          <a:p>
            <a:r>
              <a:rPr lang="en-US" dirty="0">
                <a:solidFill>
                  <a:schemeClr val="tx2"/>
                </a:solidFill>
                <a:latin typeface="Century Gothic" panose="020B0502020202020204" pitchFamily="34" charset="0"/>
              </a:rPr>
              <a:t>Judeo-Christian liberal democracy</a:t>
            </a:r>
          </a:p>
          <a:p>
            <a:pPr lvl="1"/>
            <a:r>
              <a:rPr lang="en-US" dirty="0">
                <a:solidFill>
                  <a:schemeClr val="tx2"/>
                </a:solidFill>
                <a:latin typeface="Century Gothic" panose="020B0502020202020204" pitchFamily="34" charset="0"/>
              </a:rPr>
              <a:t>Yoram </a:t>
            </a:r>
            <a:r>
              <a:rPr lang="en-US" dirty="0" err="1">
                <a:solidFill>
                  <a:schemeClr val="tx2"/>
                </a:solidFill>
                <a:latin typeface="Century Gothic" panose="020B0502020202020204" pitchFamily="34" charset="0"/>
              </a:rPr>
              <a:t>Hazony</a:t>
            </a:r>
            <a:r>
              <a:rPr lang="en-US" dirty="0">
                <a:solidFill>
                  <a:schemeClr val="tx2"/>
                </a:solidFill>
                <a:latin typeface="Century Gothic" panose="020B0502020202020204" pitchFamily="34" charset="0"/>
              </a:rPr>
              <a:t>, </a:t>
            </a:r>
            <a:r>
              <a:rPr lang="en-US" i="1" dirty="0">
                <a:solidFill>
                  <a:schemeClr val="tx2"/>
                </a:solidFill>
                <a:latin typeface="Century Gothic" panose="020B0502020202020204" pitchFamily="34" charset="0"/>
              </a:rPr>
              <a:t>The Virtue of Nationalism </a:t>
            </a:r>
          </a:p>
          <a:p>
            <a:pPr lvl="1"/>
            <a:r>
              <a:rPr lang="en-US" dirty="0">
                <a:solidFill>
                  <a:schemeClr val="tx2"/>
                </a:solidFill>
                <a:latin typeface="Century Gothic" panose="020B0502020202020204" pitchFamily="34" charset="0"/>
              </a:rPr>
              <a:t>F.A. Hayek, </a:t>
            </a:r>
            <a:r>
              <a:rPr lang="en-US" i="1" dirty="0">
                <a:solidFill>
                  <a:schemeClr val="tx2"/>
                </a:solidFill>
                <a:latin typeface="Century Gothic" panose="020B0502020202020204" pitchFamily="34" charset="0"/>
              </a:rPr>
              <a:t>Constitution of Liberty</a:t>
            </a:r>
            <a:endParaRPr lang="en-US" dirty="0">
              <a:solidFill>
                <a:schemeClr val="tx2"/>
              </a:solidFill>
              <a:latin typeface="Century Gothic" panose="020B0502020202020204" pitchFamily="34" charset="0"/>
            </a:endParaRPr>
          </a:p>
          <a:p>
            <a:pPr lvl="1"/>
            <a:r>
              <a:rPr lang="en-US" dirty="0">
                <a:solidFill>
                  <a:schemeClr val="tx2"/>
                </a:solidFill>
                <a:latin typeface="Century Gothic" panose="020B0502020202020204" pitchFamily="34" charset="0"/>
              </a:rPr>
              <a:t>Michael </a:t>
            </a:r>
            <a:r>
              <a:rPr lang="en-US" dirty="0" err="1">
                <a:solidFill>
                  <a:schemeClr val="tx2"/>
                </a:solidFill>
                <a:latin typeface="Century Gothic" panose="020B0502020202020204" pitchFamily="34" charset="0"/>
              </a:rPr>
              <a:t>Oakeshott</a:t>
            </a:r>
            <a:r>
              <a:rPr lang="en-US" dirty="0">
                <a:solidFill>
                  <a:schemeClr val="tx2"/>
                </a:solidFill>
                <a:latin typeface="Century Gothic" panose="020B0502020202020204" pitchFamily="34" charset="0"/>
              </a:rPr>
              <a:t>, </a:t>
            </a:r>
            <a:r>
              <a:rPr lang="en-US" i="1" dirty="0">
                <a:solidFill>
                  <a:schemeClr val="tx2"/>
                </a:solidFill>
                <a:latin typeface="Century Gothic" panose="020B0502020202020204" pitchFamily="34" charset="0"/>
              </a:rPr>
              <a:t>On Human Conduct</a:t>
            </a:r>
          </a:p>
          <a:p>
            <a:pPr lvl="1"/>
            <a:r>
              <a:rPr lang="en-US" dirty="0">
                <a:solidFill>
                  <a:schemeClr val="tx2"/>
                </a:solidFill>
                <a:latin typeface="Century Gothic" panose="020B0502020202020204" pitchFamily="34" charset="0"/>
              </a:rPr>
              <a:t>Karl Popper, </a:t>
            </a:r>
            <a:r>
              <a:rPr lang="en-US" i="1" dirty="0">
                <a:solidFill>
                  <a:schemeClr val="tx2"/>
                </a:solidFill>
                <a:latin typeface="Century Gothic" panose="020B0502020202020204" pitchFamily="34" charset="0"/>
              </a:rPr>
              <a:t>The Open Society and its Enemies</a:t>
            </a:r>
            <a:endParaRPr lang="en-US" dirty="0">
              <a:solidFill>
                <a:schemeClr val="tx2"/>
              </a:solidFill>
              <a:latin typeface="Century Gothic" panose="020B0502020202020204" pitchFamily="34" charset="0"/>
            </a:endParaRPr>
          </a:p>
          <a:p>
            <a:pPr lvl="1"/>
            <a:endParaRPr lang="en-US"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2404905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1143000"/>
          </a:xfrm>
        </p:spPr>
        <p:txBody>
          <a:bodyPr/>
          <a:lstStyle/>
          <a:p>
            <a:r>
              <a:rPr lang="en-US" sz="4000" dirty="0">
                <a:solidFill>
                  <a:srgbClr val="FFFF00"/>
                </a:solidFill>
                <a:latin typeface="Century Gothic" panose="020B0502020202020204" pitchFamily="34" charset="0"/>
                <a:cs typeface="Arial Rounded MT Bold"/>
              </a:rPr>
              <a:t>What was the providential cause of the Third World War?</a:t>
            </a:r>
          </a:p>
        </p:txBody>
      </p:sp>
      <p:sp>
        <p:nvSpPr>
          <p:cNvPr id="3" name="Content Placeholder 2"/>
          <p:cNvSpPr>
            <a:spLocks noGrp="1"/>
          </p:cNvSpPr>
          <p:nvPr>
            <p:ph idx="1"/>
          </p:nvPr>
        </p:nvSpPr>
        <p:spPr>
          <a:xfrm>
            <a:off x="457200" y="1783357"/>
            <a:ext cx="8229600" cy="4525963"/>
          </a:xfrm>
        </p:spPr>
        <p:txBody>
          <a:bodyPr/>
          <a:lstStyle/>
          <a:p>
            <a:r>
              <a:rPr lang="en-US" sz="2800" dirty="0">
                <a:solidFill>
                  <a:schemeClr val="tx2"/>
                </a:solidFill>
                <a:latin typeface="Century Gothic" panose="020B0502020202020204" pitchFamily="34" charset="0"/>
              </a:rPr>
              <a:t>Completion stage restoration of the three blessings</a:t>
            </a:r>
          </a:p>
          <a:p>
            <a:pPr lvl="1"/>
            <a:r>
              <a:rPr lang="en-US" sz="2400" dirty="0">
                <a:solidFill>
                  <a:schemeClr val="tx2"/>
                </a:solidFill>
                <a:latin typeface="Century Gothic" panose="020B0502020202020204" pitchFamily="34" charset="0"/>
              </a:rPr>
              <a:t>Anti-type of Christ – Stalin</a:t>
            </a:r>
          </a:p>
          <a:p>
            <a:pPr lvl="1"/>
            <a:r>
              <a:rPr lang="en-US" sz="2400" dirty="0">
                <a:solidFill>
                  <a:schemeClr val="tx2"/>
                </a:solidFill>
                <a:latin typeface="Century Gothic" panose="020B0502020202020204" pitchFamily="34" charset="0"/>
              </a:rPr>
              <a:t>Class struggle and proletariat</a:t>
            </a:r>
          </a:p>
          <a:p>
            <a:pPr lvl="1"/>
            <a:r>
              <a:rPr lang="en-US" sz="2400" dirty="0">
                <a:solidFill>
                  <a:schemeClr val="tx2"/>
                </a:solidFill>
                <a:latin typeface="Century Gothic" panose="020B0502020202020204" pitchFamily="34" charset="0"/>
              </a:rPr>
              <a:t>World domination/state ownership of economy</a:t>
            </a:r>
          </a:p>
          <a:p>
            <a:r>
              <a:rPr lang="en-US" sz="2800" dirty="0">
                <a:solidFill>
                  <a:schemeClr val="tx2"/>
                </a:solidFill>
                <a:latin typeface="Century Gothic" panose="020B0502020202020204" pitchFamily="34" charset="0"/>
              </a:rPr>
              <a:t>Communism is unprincipled flawed imitation of God’s ideal</a:t>
            </a:r>
          </a:p>
          <a:p>
            <a:r>
              <a:rPr lang="en-US" sz="2800" dirty="0">
                <a:solidFill>
                  <a:schemeClr val="tx2"/>
                </a:solidFill>
                <a:latin typeface="Century Gothic" panose="020B0502020202020204" pitchFamily="34" charset="0"/>
              </a:rPr>
              <a:t>Overcome Jesus third temptation</a:t>
            </a:r>
          </a:p>
          <a:p>
            <a:r>
              <a:rPr lang="en-US" sz="2800" dirty="0">
                <a:solidFill>
                  <a:schemeClr val="tx2"/>
                </a:solidFill>
                <a:latin typeface="Century Gothic" panose="020B0502020202020204" pitchFamily="34" charset="0"/>
              </a:rPr>
              <a:t>Restoration of God’s sovereignty</a:t>
            </a:r>
          </a:p>
        </p:txBody>
      </p:sp>
    </p:spTree>
    <p:extLst>
      <p:ext uri="{BB962C8B-B14F-4D97-AF65-F5344CB8AC3E}">
        <p14:creationId xmlns:p14="http://schemas.microsoft.com/office/powerpoint/2010/main" val="197207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19266" name="Group 2"/>
          <p:cNvGraphicFramePr>
            <a:graphicFrameLocks noGrp="1"/>
          </p:cNvGraphicFramePr>
          <p:nvPr/>
        </p:nvGraphicFramePr>
        <p:xfrm>
          <a:off x="458786" y="2441575"/>
          <a:ext cx="8228014" cy="3773488"/>
        </p:xfrm>
        <a:graphic>
          <a:graphicData uri="http://schemas.openxmlformats.org/drawingml/2006/table">
            <a:tbl>
              <a:tblPr/>
              <a:tblGrid>
                <a:gridCol w="3122614">
                  <a:extLst>
                    <a:ext uri="{9D8B030D-6E8A-4147-A177-3AD203B41FA5}">
                      <a16:colId xmlns:a16="http://schemas.microsoft.com/office/drawing/2014/main" val="20000"/>
                    </a:ext>
                  </a:extLst>
                </a:gridCol>
                <a:gridCol w="2112645">
                  <a:extLst>
                    <a:ext uri="{9D8B030D-6E8A-4147-A177-3AD203B41FA5}">
                      <a16:colId xmlns:a16="http://schemas.microsoft.com/office/drawing/2014/main" val="20001"/>
                    </a:ext>
                  </a:extLst>
                </a:gridCol>
                <a:gridCol w="2992755">
                  <a:extLst>
                    <a:ext uri="{9D8B030D-6E8A-4147-A177-3AD203B41FA5}">
                      <a16:colId xmlns:a16="http://schemas.microsoft.com/office/drawing/2014/main" val="20002"/>
                    </a:ext>
                  </a:extLst>
                </a:gridCol>
              </a:tblGrid>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South Korea</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West Germany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Adam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North Korea</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East Germany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extLst>
                  <a:ext uri="{0D108BD9-81ED-4DB2-BD59-A6C34878D82A}">
                    <a16:rowId xmlns:a16="http://schemas.microsoft.com/office/drawing/2014/main" val="10000"/>
                  </a:ext>
                </a:extLst>
              </a:tr>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Japan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Great Britain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Eve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China</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extLst>
                  <a:ext uri="{0D108BD9-81ED-4DB2-BD59-A6C34878D82A}">
                    <a16:rowId xmlns:a16="http://schemas.microsoft.com/office/drawing/2014/main" val="10001"/>
                  </a:ext>
                </a:extLst>
              </a:tr>
              <a:tr h="125253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rgbClr val="000000"/>
                          </a:solidFill>
                          <a:effectLst/>
                          <a:latin typeface="Century Gothic" panose="020B0502020202020204" pitchFamily="34" charset="0"/>
                          <a:ea typeface="Arial" pitchFamily="-68" charset="0"/>
                          <a:cs typeface="Arial" pitchFamily="-68" charset="0"/>
                        </a:rPr>
                        <a:t>USA</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entury Gothic" panose="020B0502020202020204" pitchFamily="34" charset="0"/>
                          <a:ea typeface="Arial" pitchFamily="-68" charset="0"/>
                          <a:cs typeface="Arial" pitchFamily="-68" charset="0"/>
                        </a:rPr>
                        <a:t>Archangel Position</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200" b="0" i="0" u="none" strike="noStrike" cap="none" normalizeH="0" baseline="0" dirty="0">
                          <a:ln>
                            <a:noFill/>
                          </a:ln>
                          <a:solidFill>
                            <a:srgbClr val="000000"/>
                          </a:solidFill>
                          <a:effectLst/>
                          <a:latin typeface="Century Gothic" panose="020B0502020202020204" pitchFamily="34" charset="0"/>
                          <a:ea typeface="Arial" pitchFamily="-68" charset="0"/>
                          <a:cs typeface="Arial" pitchFamily="-68" charset="0"/>
                        </a:rPr>
                        <a:t>USSR</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extLst>
                  <a:ext uri="{0D108BD9-81ED-4DB2-BD59-A6C34878D82A}">
                    <a16:rowId xmlns:a16="http://schemas.microsoft.com/office/drawing/2014/main" val="10002"/>
                  </a:ext>
                </a:extLst>
              </a:tr>
            </a:tbl>
          </a:graphicData>
        </a:graphic>
      </p:graphicFrame>
      <p:sp>
        <p:nvSpPr>
          <p:cNvPr id="1419286" name="Rectangle 22"/>
          <p:cNvSpPr>
            <a:spLocks noChangeArrowheads="1"/>
          </p:cNvSpPr>
          <p:nvPr/>
        </p:nvSpPr>
        <p:spPr bwMode="auto">
          <a:xfrm>
            <a:off x="562927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Cain side</a:t>
            </a:r>
            <a:endParaRPr kumimoji="0" lang="sk-SK"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19287" name="Rectangle 23"/>
          <p:cNvSpPr>
            <a:spLocks noChangeArrowheads="1"/>
          </p:cNvSpPr>
          <p:nvPr/>
        </p:nvSpPr>
        <p:spPr bwMode="auto">
          <a:xfrm>
            <a:off x="50482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Abel side</a:t>
            </a:r>
            <a:endParaRPr kumimoji="0" lang="sk-SK"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32790" name="Rectangle 24"/>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68" charset="-122"/>
                <a:cs typeface="宋体" pitchFamily="-68" charset="-122"/>
              </a:rPr>
              <a:t>God’s side and Satan’s side</a:t>
            </a:r>
            <a:endParaRPr kumimoji="0" lang="sk-SK"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68" charset="-122"/>
              <a:cs typeface="宋体" pitchFamily="-68" charset="-122"/>
            </a:endParaRPr>
          </a:p>
        </p:txBody>
      </p:sp>
      <p:sp>
        <p:nvSpPr>
          <p:cNvPr id="1419289" name="Rectangle 25"/>
          <p:cNvSpPr>
            <a:spLocks noChangeArrowheads="1"/>
          </p:cNvSpPr>
          <p:nvPr/>
        </p:nvSpPr>
        <p:spPr bwMode="auto">
          <a:xfrm>
            <a:off x="3536950" y="1381125"/>
            <a:ext cx="2070100" cy="9869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Adam’s family</a:t>
            </a:r>
            <a:endParaRPr kumimoji="0" lang="sk-SK"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Tree>
    <p:extLst>
      <p:ext uri="{BB962C8B-B14F-4D97-AF65-F5344CB8AC3E}">
        <p14:creationId xmlns:p14="http://schemas.microsoft.com/office/powerpoint/2010/main" val="2689641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were the origins of the third world war?</a:t>
            </a:r>
          </a:p>
        </p:txBody>
      </p:sp>
      <p:sp>
        <p:nvSpPr>
          <p:cNvPr id="3" name="Content Placeholder 2"/>
          <p:cNvSpPr>
            <a:spLocks noGrp="1"/>
          </p:cNvSpPr>
          <p:nvPr>
            <p:ph idx="1"/>
          </p:nvPr>
        </p:nvSpPr>
        <p:spPr/>
        <p:txBody>
          <a:bodyPr/>
          <a:lstStyle/>
          <a:p>
            <a:r>
              <a:rPr lang="en-US" sz="2800" dirty="0">
                <a:solidFill>
                  <a:schemeClr val="tx2"/>
                </a:solidFill>
                <a:latin typeface="Century Gothic" panose="020B0502020202020204" pitchFamily="34" charset="0"/>
              </a:rPr>
              <a:t>Bolshevik seizure of power in Russia </a:t>
            </a:r>
            <a:r>
              <a:rPr lang="en-US" sz="2400" dirty="0">
                <a:solidFill>
                  <a:schemeClr val="tx2"/>
                </a:solidFill>
                <a:latin typeface="Century Gothic" panose="020B0502020202020204" pitchFamily="34" charset="0"/>
              </a:rPr>
              <a:t>1917</a:t>
            </a:r>
            <a:endParaRPr lang="en-US" sz="28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Allied intervention in Russian Civil War</a:t>
            </a:r>
          </a:p>
          <a:p>
            <a:r>
              <a:rPr lang="en-US" sz="2800" dirty="0">
                <a:solidFill>
                  <a:schemeClr val="tx2"/>
                </a:solidFill>
                <a:latin typeface="Century Gothic" panose="020B0502020202020204" pitchFamily="34" charset="0"/>
              </a:rPr>
              <a:t>Establishment of Third International </a:t>
            </a:r>
            <a:r>
              <a:rPr lang="en-US" sz="2400" dirty="0">
                <a:solidFill>
                  <a:schemeClr val="tx2"/>
                </a:solidFill>
                <a:latin typeface="Century Gothic" panose="020B0502020202020204" pitchFamily="34" charset="0"/>
              </a:rPr>
              <a:t>1919</a:t>
            </a:r>
            <a:endParaRPr lang="en-US" sz="28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Foment revolution in Europe and world</a:t>
            </a:r>
          </a:p>
          <a:p>
            <a:r>
              <a:rPr lang="en-US" sz="2800" dirty="0">
                <a:solidFill>
                  <a:schemeClr val="tx2"/>
                </a:solidFill>
                <a:latin typeface="Century Gothic" panose="020B0502020202020204" pitchFamily="34" charset="0"/>
              </a:rPr>
              <a:t>Molotov-Ribbentrop Pact </a:t>
            </a:r>
            <a:r>
              <a:rPr lang="en-US" sz="2400" dirty="0">
                <a:solidFill>
                  <a:schemeClr val="tx2"/>
                </a:solidFill>
                <a:latin typeface="Century Gothic" panose="020B0502020202020204" pitchFamily="34" charset="0"/>
              </a:rPr>
              <a:t>1939-41</a:t>
            </a:r>
            <a:endParaRPr lang="en-US" sz="28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Wartime Alliance </a:t>
            </a:r>
            <a:r>
              <a:rPr lang="en-US" sz="2400" dirty="0">
                <a:solidFill>
                  <a:schemeClr val="tx2"/>
                </a:solidFill>
                <a:latin typeface="Century Gothic" panose="020B0502020202020204" pitchFamily="34" charset="0"/>
              </a:rPr>
              <a:t>1941-45</a:t>
            </a:r>
            <a:endParaRPr lang="en-US" sz="28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Different visions of post-war Europe</a:t>
            </a:r>
          </a:p>
          <a:p>
            <a:pPr lvl="1"/>
            <a:r>
              <a:rPr lang="en-US" sz="2400" dirty="0">
                <a:solidFill>
                  <a:schemeClr val="tx2"/>
                </a:solidFill>
                <a:latin typeface="Century Gothic" panose="020B0502020202020204" pitchFamily="34" charset="0"/>
              </a:rPr>
              <a:t>Democracy vs. one party Communist state</a:t>
            </a:r>
          </a:p>
          <a:p>
            <a:pPr lvl="1"/>
            <a:r>
              <a:rPr lang="en-US" sz="2400" dirty="0">
                <a:solidFill>
                  <a:schemeClr val="tx2"/>
                </a:solidFill>
                <a:latin typeface="Century Gothic" panose="020B0502020202020204" pitchFamily="34" charset="0"/>
              </a:rPr>
              <a:t>Free market vs. state control of economy </a:t>
            </a:r>
          </a:p>
          <a:p>
            <a:endParaRPr lang="en-US" sz="28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903023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is communism 1?</a:t>
            </a:r>
          </a:p>
        </p:txBody>
      </p:sp>
      <p:sp>
        <p:nvSpPr>
          <p:cNvPr id="3" name="Content Placeholder 2"/>
          <p:cNvSpPr>
            <a:spLocks noGrp="1"/>
          </p:cNvSpPr>
          <p:nvPr>
            <p:ph idx="1"/>
          </p:nvPr>
        </p:nvSpPr>
        <p:spPr/>
        <p:txBody>
          <a:bodyPr/>
          <a:lstStyle/>
          <a:p>
            <a:r>
              <a:rPr lang="en-US" sz="2800" dirty="0">
                <a:solidFill>
                  <a:schemeClr val="tx2"/>
                </a:solidFill>
                <a:latin typeface="Century Gothic" panose="020B0502020202020204" pitchFamily="34" charset="0"/>
              </a:rPr>
              <a:t>Abolition of the third blessing</a:t>
            </a:r>
          </a:p>
          <a:p>
            <a:pPr lvl="1"/>
            <a:r>
              <a:rPr lang="en-US" sz="2400" dirty="0">
                <a:solidFill>
                  <a:schemeClr val="tx2"/>
                </a:solidFill>
                <a:latin typeface="Century Gothic" panose="020B0502020202020204" pitchFamily="34" charset="0"/>
              </a:rPr>
              <a:t>“Communism is the abolition of private property.” </a:t>
            </a:r>
            <a:r>
              <a:rPr lang="en-US" sz="2000" i="1" dirty="0">
                <a:solidFill>
                  <a:schemeClr val="tx2"/>
                </a:solidFill>
                <a:latin typeface="Century Gothic" panose="020B0502020202020204" pitchFamily="34" charset="0"/>
              </a:rPr>
              <a:t>Communist Manifesto </a:t>
            </a:r>
            <a:r>
              <a:rPr lang="en-US" sz="2000" dirty="0">
                <a:solidFill>
                  <a:schemeClr val="tx2"/>
                </a:solidFill>
                <a:latin typeface="Century Gothic" panose="020B0502020202020204" pitchFamily="34" charset="0"/>
              </a:rPr>
              <a:t>1848</a:t>
            </a:r>
            <a:endParaRPr lang="en-US" sz="18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State control and ownership of all property</a:t>
            </a:r>
          </a:p>
          <a:p>
            <a:pPr lvl="1"/>
            <a:r>
              <a:rPr lang="en-US" sz="2400" dirty="0">
                <a:solidFill>
                  <a:schemeClr val="tx2"/>
                </a:solidFill>
                <a:latin typeface="Century Gothic" panose="020B0502020202020204" pitchFamily="34" charset="0"/>
              </a:rPr>
              <a:t>No free markets; planned economy</a:t>
            </a:r>
          </a:p>
          <a:p>
            <a:r>
              <a:rPr lang="en-US" sz="2800" dirty="0">
                <a:solidFill>
                  <a:schemeClr val="tx2"/>
                </a:solidFill>
                <a:latin typeface="Century Gothic" panose="020B0502020202020204" pitchFamily="34" charset="0"/>
              </a:rPr>
              <a:t>Cannot become a true owner</a:t>
            </a:r>
          </a:p>
          <a:p>
            <a:r>
              <a:rPr lang="en-US" sz="2800" dirty="0">
                <a:solidFill>
                  <a:schemeClr val="tx2"/>
                </a:solidFill>
                <a:latin typeface="Century Gothic" panose="020B0502020202020204" pitchFamily="34" charset="0"/>
              </a:rPr>
              <a:t>Cannot become Lord of Creation</a:t>
            </a:r>
          </a:p>
          <a:p>
            <a:r>
              <a:rPr lang="en-US" sz="2800" dirty="0">
                <a:solidFill>
                  <a:schemeClr val="tx2"/>
                </a:solidFill>
                <a:latin typeface="Century Gothic" panose="020B0502020202020204" pitchFamily="34" charset="0"/>
              </a:rPr>
              <a:t>Cannot inherit God’s creativity </a:t>
            </a:r>
          </a:p>
        </p:txBody>
      </p:sp>
    </p:spTree>
    <p:extLst>
      <p:ext uri="{BB962C8B-B14F-4D97-AF65-F5344CB8AC3E}">
        <p14:creationId xmlns:p14="http://schemas.microsoft.com/office/powerpoint/2010/main" val="3102645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is communism 2?</a:t>
            </a:r>
          </a:p>
        </p:txBody>
      </p:sp>
      <p:sp>
        <p:nvSpPr>
          <p:cNvPr id="3" name="Content Placeholder 2"/>
          <p:cNvSpPr>
            <a:spLocks noGrp="1"/>
          </p:cNvSpPr>
          <p:nvPr>
            <p:ph idx="1"/>
          </p:nvPr>
        </p:nvSpPr>
        <p:spPr/>
        <p:txBody>
          <a:bodyPr/>
          <a:lstStyle/>
          <a:p>
            <a:r>
              <a:rPr lang="en-US" sz="2400" dirty="0">
                <a:solidFill>
                  <a:schemeClr val="tx2"/>
                </a:solidFill>
                <a:latin typeface="Century Gothic" panose="020B0502020202020204" pitchFamily="34" charset="0"/>
              </a:rPr>
              <a:t>Abolition of the second blessing</a:t>
            </a:r>
          </a:p>
          <a:p>
            <a:pPr lvl="1"/>
            <a:r>
              <a:rPr lang="en-US" sz="2000" dirty="0">
                <a:solidFill>
                  <a:schemeClr val="tx2"/>
                </a:solidFill>
                <a:latin typeface="Century Gothic" panose="020B0502020202020204" pitchFamily="34" charset="0"/>
              </a:rPr>
              <a:t>“The workers’ state will come to replace the family.”</a:t>
            </a:r>
          </a:p>
          <a:p>
            <a:pPr lvl="1"/>
            <a:r>
              <a:rPr lang="en-US" sz="2000" dirty="0">
                <a:solidFill>
                  <a:schemeClr val="tx2"/>
                </a:solidFill>
                <a:latin typeface="Century Gothic" panose="020B0502020202020204" pitchFamily="34" charset="0"/>
              </a:rPr>
              <a:t>“The obligations of parents to their children will   wither away gradually until finally society assumes  the full responsibility.”</a:t>
            </a:r>
          </a:p>
          <a:p>
            <a:pPr lvl="1"/>
            <a:r>
              <a:rPr lang="en-US" sz="2000" dirty="0">
                <a:solidFill>
                  <a:schemeClr val="tx2"/>
                </a:solidFill>
                <a:latin typeface="Century Gothic" panose="020B0502020202020204" pitchFamily="34" charset="0"/>
              </a:rPr>
              <a:t>“Marriage . . . has given way to the free and honest union of men and women who are lovers and comrades.” Alexandra Kollontai, 1920</a:t>
            </a:r>
          </a:p>
          <a:p>
            <a:r>
              <a:rPr lang="en-US" sz="2400" dirty="0">
                <a:solidFill>
                  <a:schemeClr val="tx2"/>
                </a:solidFill>
                <a:latin typeface="Century Gothic" panose="020B0502020202020204" pitchFamily="34" charset="0"/>
              </a:rPr>
              <a:t>State takes over law, education, health, welfare and civil society</a:t>
            </a:r>
          </a:p>
          <a:p>
            <a:endParaRPr lang="en-US" sz="28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2445578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640"/>
            <a:ext cx="7772400" cy="1143000"/>
          </a:xfrm>
        </p:spPr>
        <p:txBody>
          <a:bodyPr/>
          <a:lstStyle/>
          <a:p>
            <a:r>
              <a:rPr lang="en-US" sz="4000" dirty="0">
                <a:solidFill>
                  <a:srgbClr val="FFFF00"/>
                </a:solidFill>
                <a:latin typeface="Century Gothic" panose="020B0502020202020204" pitchFamily="34" charset="0"/>
                <a:cs typeface="Arial Rounded MT Bold"/>
              </a:rPr>
              <a:t>What is communism 3?</a:t>
            </a:r>
            <a:endParaRPr lang="en-US" sz="4000" dirty="0">
              <a:solidFill>
                <a:srgbClr val="FFFF00"/>
              </a:solidFill>
              <a:latin typeface="Century Gothic" panose="020B0502020202020204" pitchFamily="34" charset="0"/>
            </a:endParaRPr>
          </a:p>
        </p:txBody>
      </p:sp>
      <p:sp>
        <p:nvSpPr>
          <p:cNvPr id="3" name="Content Placeholder 2"/>
          <p:cNvSpPr>
            <a:spLocks noGrp="1"/>
          </p:cNvSpPr>
          <p:nvPr>
            <p:ph idx="1"/>
          </p:nvPr>
        </p:nvSpPr>
        <p:spPr>
          <a:xfrm>
            <a:off x="685800" y="1560240"/>
            <a:ext cx="7772400" cy="4114800"/>
          </a:xfrm>
        </p:spPr>
        <p:txBody>
          <a:bodyPr/>
          <a:lstStyle/>
          <a:p>
            <a:r>
              <a:rPr lang="en-US" sz="2800" dirty="0">
                <a:solidFill>
                  <a:srgbClr val="FFFFFA"/>
                </a:solidFill>
                <a:latin typeface="Century Gothic" panose="020B0502020202020204" pitchFamily="34" charset="0"/>
              </a:rPr>
              <a:t>Abolition of the first blessing</a:t>
            </a:r>
          </a:p>
          <a:p>
            <a:pPr lvl="1"/>
            <a:r>
              <a:rPr lang="en-US" sz="2400" dirty="0">
                <a:solidFill>
                  <a:srgbClr val="FFFFFA"/>
                </a:solidFill>
                <a:latin typeface="Century Gothic" panose="020B0502020202020204" pitchFamily="34" charset="0"/>
              </a:rPr>
              <a:t>“Atheism is a natural and inseparable part of Marxism, of the theory and practice of scientific socialism.” </a:t>
            </a:r>
            <a:r>
              <a:rPr lang="en-US" sz="2000" dirty="0">
                <a:solidFill>
                  <a:srgbClr val="FFFFFA"/>
                </a:solidFill>
                <a:latin typeface="Century Gothic" panose="020B0502020202020204" pitchFamily="34" charset="0"/>
              </a:rPr>
              <a:t>Vladimir Lenin</a:t>
            </a:r>
          </a:p>
          <a:p>
            <a:pPr lvl="1"/>
            <a:r>
              <a:rPr lang="en-US" sz="2400" dirty="0">
                <a:solidFill>
                  <a:srgbClr val="FFFFFA"/>
                </a:solidFill>
                <a:latin typeface="Century Gothic" panose="020B0502020202020204" pitchFamily="34" charset="0"/>
              </a:rPr>
              <a:t>“Communism is incompatible with religious faith.” </a:t>
            </a:r>
            <a:r>
              <a:rPr lang="en-US" sz="2000" dirty="0">
                <a:solidFill>
                  <a:srgbClr val="FFFFFA"/>
                </a:solidFill>
                <a:latin typeface="Century Gothic" panose="020B0502020202020204" pitchFamily="34" charset="0"/>
              </a:rPr>
              <a:t>Nikolai Bukharin</a:t>
            </a:r>
          </a:p>
          <a:p>
            <a:pPr lvl="1"/>
            <a:r>
              <a:rPr lang="en-US" sz="2400" dirty="0">
                <a:solidFill>
                  <a:srgbClr val="FFFFFA"/>
                </a:solidFill>
                <a:latin typeface="Century Gothic" panose="020B0502020202020204" pitchFamily="34" charset="0"/>
              </a:rPr>
              <a:t>“In our country, the lie has become not just a moral category but a pillar of the State.” </a:t>
            </a:r>
            <a:r>
              <a:rPr lang="en-US" sz="2000" dirty="0">
                <a:solidFill>
                  <a:srgbClr val="FFFFFA"/>
                </a:solidFill>
                <a:latin typeface="Century Gothic" panose="020B0502020202020204" pitchFamily="34" charset="0"/>
              </a:rPr>
              <a:t>Alexander </a:t>
            </a:r>
            <a:r>
              <a:rPr lang="en-US" sz="2000" dirty="0" err="1">
                <a:solidFill>
                  <a:srgbClr val="FFFFFA"/>
                </a:solidFill>
                <a:latin typeface="Century Gothic" panose="020B0502020202020204" pitchFamily="34" charset="0"/>
              </a:rPr>
              <a:t>Solzenitsyn</a:t>
            </a:r>
            <a:endParaRPr lang="en-US" sz="2400" dirty="0">
              <a:solidFill>
                <a:srgbClr val="FFFFFA"/>
              </a:solidFill>
              <a:latin typeface="Century Gothic" panose="020B0502020202020204" pitchFamily="34" charset="0"/>
            </a:endParaRPr>
          </a:p>
          <a:p>
            <a:r>
              <a:rPr lang="en-US" sz="2800" dirty="0">
                <a:solidFill>
                  <a:srgbClr val="FFFFFA"/>
                </a:solidFill>
                <a:latin typeface="Century Gothic" panose="020B0502020202020204" pitchFamily="34" charset="0"/>
              </a:rPr>
              <a:t>No freedom of speech or religion</a:t>
            </a:r>
          </a:p>
          <a:p>
            <a:r>
              <a:rPr lang="en-US" sz="2800" dirty="0">
                <a:solidFill>
                  <a:srgbClr val="FFFFFA"/>
                </a:solidFill>
                <a:latin typeface="Century Gothic" panose="020B0502020202020204" pitchFamily="34" charset="0"/>
              </a:rPr>
              <a:t>Persecution and suppression of religion</a:t>
            </a:r>
          </a:p>
          <a:p>
            <a:pPr lvl="1"/>
            <a:endParaRPr lang="en-US" dirty="0">
              <a:solidFill>
                <a:srgbClr val="FFFFFA"/>
              </a:solidFill>
              <a:latin typeface="Century Gothic" panose="020B0502020202020204" pitchFamily="34" charset="0"/>
            </a:endParaRPr>
          </a:p>
        </p:txBody>
      </p:sp>
    </p:spTree>
    <p:extLst>
      <p:ext uri="{BB962C8B-B14F-4D97-AF65-F5344CB8AC3E}">
        <p14:creationId xmlns:p14="http://schemas.microsoft.com/office/powerpoint/2010/main" val="7928286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09600"/>
            <a:ext cx="8134672" cy="1143000"/>
          </a:xfrm>
        </p:spPr>
        <p:txBody>
          <a:bodyPr/>
          <a:lstStyle/>
          <a:p>
            <a:r>
              <a:rPr lang="en-US" dirty="0">
                <a:solidFill>
                  <a:srgbClr val="FFFF00"/>
                </a:solidFill>
                <a:latin typeface="Century Gothic" panose="020B0502020202020204" pitchFamily="34" charset="0"/>
                <a:cs typeface="Arial Rounded MT Bold"/>
              </a:rPr>
              <a:t>What is communist ideology?</a:t>
            </a:r>
          </a:p>
        </p:txBody>
      </p:sp>
      <p:sp>
        <p:nvSpPr>
          <p:cNvPr id="3" name="Content Placeholder 2"/>
          <p:cNvSpPr>
            <a:spLocks noGrp="1"/>
          </p:cNvSpPr>
          <p:nvPr>
            <p:ph idx="1"/>
          </p:nvPr>
        </p:nvSpPr>
        <p:spPr/>
        <p:txBody>
          <a:bodyPr/>
          <a:lstStyle/>
          <a:p>
            <a:r>
              <a:rPr lang="en-US" dirty="0">
                <a:solidFill>
                  <a:schemeClr val="tx2"/>
                </a:solidFill>
                <a:latin typeface="Century Gothic" panose="020B0502020202020204" pitchFamily="34" charset="0"/>
              </a:rPr>
              <a:t>Dialectical materialism</a:t>
            </a:r>
          </a:p>
          <a:p>
            <a:pPr lvl="1"/>
            <a:r>
              <a:rPr lang="en-US" dirty="0">
                <a:solidFill>
                  <a:schemeClr val="tx2"/>
                </a:solidFill>
                <a:latin typeface="Century Gothic" panose="020B0502020202020204" pitchFamily="34" charset="0"/>
              </a:rPr>
              <a:t>Only matter exists - No God or spirit</a:t>
            </a:r>
          </a:p>
          <a:p>
            <a:pPr lvl="1"/>
            <a:r>
              <a:rPr lang="en-US" dirty="0">
                <a:solidFill>
                  <a:schemeClr val="tx2"/>
                </a:solidFill>
                <a:latin typeface="Century Gothic" panose="020B0502020202020204" pitchFamily="34" charset="0"/>
              </a:rPr>
              <a:t>Progress based on dialectical conflict between thesis and anti-thesis</a:t>
            </a:r>
          </a:p>
          <a:p>
            <a:r>
              <a:rPr lang="en-US" dirty="0">
                <a:solidFill>
                  <a:schemeClr val="tx2"/>
                </a:solidFill>
                <a:latin typeface="Century Gothic" panose="020B0502020202020204" pitchFamily="34" charset="0"/>
              </a:rPr>
              <a:t>Historical materialism</a:t>
            </a:r>
          </a:p>
          <a:p>
            <a:pPr lvl="1"/>
            <a:r>
              <a:rPr lang="en-US" dirty="0">
                <a:solidFill>
                  <a:schemeClr val="tx2"/>
                </a:solidFill>
                <a:latin typeface="Century Gothic" panose="020B0502020202020204" pitchFamily="34" charset="0"/>
              </a:rPr>
              <a:t>Productive forces determine society</a:t>
            </a:r>
          </a:p>
          <a:p>
            <a:pPr lvl="1"/>
            <a:r>
              <a:rPr lang="en-US" dirty="0">
                <a:solidFill>
                  <a:schemeClr val="tx2"/>
                </a:solidFill>
                <a:latin typeface="Century Gothic" panose="020B0502020202020204" pitchFamily="34" charset="0"/>
              </a:rPr>
              <a:t>Progress through class struggle</a:t>
            </a:r>
          </a:p>
          <a:p>
            <a:pPr lvl="1"/>
            <a:r>
              <a:rPr lang="en-US" dirty="0">
                <a:solidFill>
                  <a:schemeClr val="tx2"/>
                </a:solidFill>
                <a:latin typeface="Century Gothic" panose="020B0502020202020204" pitchFamily="34" charset="0"/>
              </a:rPr>
              <a:t>Violent revolution justified </a:t>
            </a:r>
          </a:p>
        </p:txBody>
      </p:sp>
    </p:spTree>
    <p:extLst>
      <p:ext uri="{BB962C8B-B14F-4D97-AF65-F5344CB8AC3E}">
        <p14:creationId xmlns:p14="http://schemas.microsoft.com/office/powerpoint/2010/main" val="957821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idx="4294967295"/>
          </p:nvPr>
        </p:nvSpPr>
        <p:spPr>
          <a:xfrm>
            <a:off x="685800" y="-76200"/>
            <a:ext cx="7772400" cy="1295400"/>
          </a:xfrm>
        </p:spPr>
        <p:txBody>
          <a:bodyPr/>
          <a:lstStyle/>
          <a:p>
            <a:r>
              <a:rPr lang="en-GB" dirty="0">
                <a:solidFill>
                  <a:srgbClr val="FFFF00"/>
                </a:solidFill>
                <a:latin typeface="Century Gothic" panose="020B0502020202020204" pitchFamily="34" charset="0"/>
                <a:cs typeface="Arial Rounded MT Bold"/>
              </a:rPr>
              <a:t>Jews in Europe in 1933</a:t>
            </a:r>
          </a:p>
        </p:txBody>
      </p:sp>
      <p:pic>
        <p:nvPicPr>
          <p:cNvPr id="118787" name="Picture 3" descr="jewseurope"/>
          <p:cNvPicPr>
            <a:picLocks noChangeAspect="1" noChangeArrowheads="1"/>
          </p:cNvPicPr>
          <p:nvPr/>
        </p:nvPicPr>
        <p:blipFill>
          <a:blip r:embed="rId3"/>
          <a:srcRect/>
          <a:stretch>
            <a:fillRect/>
          </a:stretch>
        </p:blipFill>
        <p:spPr bwMode="auto">
          <a:xfrm>
            <a:off x="684213" y="1412875"/>
            <a:ext cx="7621587" cy="5002213"/>
          </a:xfrm>
          <a:prstGeom prst="rect">
            <a:avLst/>
          </a:prstGeom>
          <a:noFill/>
        </p:spPr>
      </p:pic>
    </p:spTree>
    <p:extLst>
      <p:ext uri="{BB962C8B-B14F-4D97-AF65-F5344CB8AC3E}">
        <p14:creationId xmlns:p14="http://schemas.microsoft.com/office/powerpoint/2010/main" val="2927651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143000"/>
          </a:xfrm>
        </p:spPr>
        <p:txBody>
          <a:bodyPr/>
          <a:lstStyle/>
          <a:p>
            <a:r>
              <a:rPr lang="en-US" sz="4000" dirty="0">
                <a:solidFill>
                  <a:srgbClr val="FFFF00"/>
                </a:solidFill>
                <a:latin typeface="Century Gothic" panose="020B0502020202020204" pitchFamily="34" charset="0"/>
                <a:cs typeface="Arial Rounded MT Bold"/>
              </a:rPr>
              <a:t>Beginnings of the conflict</a:t>
            </a:r>
          </a:p>
        </p:txBody>
      </p:sp>
      <p:sp>
        <p:nvSpPr>
          <p:cNvPr id="3" name="Content Placeholder 2"/>
          <p:cNvSpPr>
            <a:spLocks noGrp="1"/>
          </p:cNvSpPr>
          <p:nvPr>
            <p:ph sz="half" idx="1"/>
          </p:nvPr>
        </p:nvSpPr>
        <p:spPr>
          <a:xfrm>
            <a:off x="457200" y="1568152"/>
            <a:ext cx="5334000" cy="5029200"/>
          </a:xfrm>
        </p:spPr>
        <p:txBody>
          <a:bodyPr/>
          <a:lstStyle/>
          <a:p>
            <a:r>
              <a:rPr lang="en-US" sz="2400" dirty="0">
                <a:solidFill>
                  <a:srgbClr val="FFFFFA"/>
                </a:solidFill>
                <a:latin typeface="Century Gothic" panose="020B0502020202020204" pitchFamily="34" charset="0"/>
              </a:rPr>
              <a:t>Establishment of Eastern </a:t>
            </a:r>
            <a:br>
              <a:rPr lang="en-US" sz="2400" dirty="0">
                <a:solidFill>
                  <a:srgbClr val="FFFFFA"/>
                </a:solidFill>
                <a:latin typeface="Century Gothic" panose="020B0502020202020204" pitchFamily="34" charset="0"/>
              </a:rPr>
            </a:br>
            <a:r>
              <a:rPr lang="en-US" sz="2400" dirty="0">
                <a:solidFill>
                  <a:srgbClr val="FFFFFA"/>
                </a:solidFill>
                <a:latin typeface="Century Gothic" panose="020B0502020202020204" pitchFamily="34" charset="0"/>
              </a:rPr>
              <a:t>Bloc based on M-R Pact</a:t>
            </a:r>
          </a:p>
          <a:p>
            <a:pPr lvl="1"/>
            <a:r>
              <a:rPr lang="en-US" sz="2000" dirty="0">
                <a:solidFill>
                  <a:srgbClr val="FFFFFA"/>
                </a:solidFill>
                <a:latin typeface="Century Gothic" panose="020B0502020202020204" pitchFamily="34" charset="0"/>
              </a:rPr>
              <a:t>States incorporated into </a:t>
            </a:r>
            <a:br>
              <a:rPr lang="en-US" sz="2000" dirty="0">
                <a:solidFill>
                  <a:srgbClr val="FFFFFA"/>
                </a:solidFill>
                <a:latin typeface="Century Gothic" panose="020B0502020202020204" pitchFamily="34" charset="0"/>
              </a:rPr>
            </a:br>
            <a:r>
              <a:rPr lang="en-US" sz="2000" dirty="0">
                <a:solidFill>
                  <a:srgbClr val="FFFFFA"/>
                </a:solidFill>
                <a:latin typeface="Century Gothic" panose="020B0502020202020204" pitchFamily="34" charset="0"/>
              </a:rPr>
              <a:t>Soviet Union</a:t>
            </a:r>
          </a:p>
          <a:p>
            <a:pPr lvl="1"/>
            <a:r>
              <a:rPr lang="en-US" sz="2000" dirty="0">
                <a:solidFill>
                  <a:srgbClr val="FFFFFA"/>
                </a:solidFill>
                <a:latin typeface="Century Gothic" panose="020B0502020202020204" pitchFamily="34" charset="0"/>
              </a:rPr>
              <a:t>East European countries become satellites</a:t>
            </a:r>
          </a:p>
          <a:p>
            <a:r>
              <a:rPr lang="en-US" sz="2400" dirty="0">
                <a:solidFill>
                  <a:srgbClr val="FFFFFA"/>
                </a:solidFill>
                <a:latin typeface="Century Gothic" panose="020B0502020202020204" pitchFamily="34" charset="0"/>
              </a:rPr>
              <a:t>Marshall Plan </a:t>
            </a:r>
            <a:r>
              <a:rPr lang="en-US" sz="2000" dirty="0">
                <a:solidFill>
                  <a:srgbClr val="FFFFFA"/>
                </a:solidFill>
                <a:latin typeface="Century Gothic" panose="020B0502020202020204" pitchFamily="34" charset="0"/>
              </a:rPr>
              <a:t>1947</a:t>
            </a:r>
            <a:endParaRPr lang="en-US" sz="2400" dirty="0">
              <a:solidFill>
                <a:srgbClr val="FFFFFA"/>
              </a:solidFill>
              <a:latin typeface="Century Gothic" panose="020B0502020202020204" pitchFamily="34" charset="0"/>
            </a:endParaRPr>
          </a:p>
          <a:p>
            <a:pPr lvl="1"/>
            <a:r>
              <a:rPr lang="en-US" sz="2000" dirty="0">
                <a:solidFill>
                  <a:srgbClr val="FFFFFA"/>
                </a:solidFill>
                <a:latin typeface="Century Gothic" panose="020B0502020202020204" pitchFamily="34" charset="0"/>
              </a:rPr>
              <a:t>Revive Germany &amp; economies</a:t>
            </a:r>
          </a:p>
          <a:p>
            <a:pPr lvl="1"/>
            <a:r>
              <a:rPr lang="en-US" sz="2000" dirty="0">
                <a:solidFill>
                  <a:srgbClr val="FFFFFA"/>
                </a:solidFill>
                <a:latin typeface="Century Gothic" panose="020B0502020202020204" pitchFamily="34" charset="0"/>
              </a:rPr>
              <a:t>Rejected by USSR</a:t>
            </a:r>
          </a:p>
          <a:p>
            <a:r>
              <a:rPr lang="en-US" sz="2400" dirty="0">
                <a:solidFill>
                  <a:srgbClr val="FFFFFA"/>
                </a:solidFill>
                <a:latin typeface="Century Gothic" panose="020B0502020202020204" pitchFamily="34" charset="0"/>
              </a:rPr>
              <a:t>Truman Doctrine </a:t>
            </a:r>
            <a:r>
              <a:rPr lang="en-US" sz="2000" dirty="0">
                <a:solidFill>
                  <a:srgbClr val="FFFFFA"/>
                </a:solidFill>
                <a:latin typeface="Century Gothic" panose="020B0502020202020204" pitchFamily="34" charset="0"/>
              </a:rPr>
              <a:t>1947</a:t>
            </a:r>
            <a:endParaRPr lang="en-US" sz="2400" dirty="0">
              <a:solidFill>
                <a:srgbClr val="FFFFFA"/>
              </a:solidFill>
              <a:latin typeface="Century Gothic" panose="020B0502020202020204" pitchFamily="34" charset="0"/>
            </a:endParaRPr>
          </a:p>
          <a:p>
            <a:pPr lvl="1"/>
            <a:r>
              <a:rPr lang="en-US" sz="2000" dirty="0">
                <a:solidFill>
                  <a:srgbClr val="FFFFFA"/>
                </a:solidFill>
                <a:latin typeface="Century Gothic" panose="020B0502020202020204" pitchFamily="34" charset="0"/>
              </a:rPr>
              <a:t>Containment and deterrence</a:t>
            </a:r>
          </a:p>
        </p:txBody>
      </p:sp>
      <p:pic>
        <p:nvPicPr>
          <p:cNvPr id="6" name="Content Placeholder 5" descr="200px-EasternBloc_BorderChange38-48.svg.png"/>
          <p:cNvPicPr>
            <a:picLocks noGrp="1" noChangeAspect="1"/>
          </p:cNvPicPr>
          <p:nvPr>
            <p:ph sz="half" idx="2"/>
          </p:nvPr>
        </p:nvPicPr>
        <p:blipFill>
          <a:blip r:embed="rId3"/>
          <a:srcRect l="-22501" r="-22501"/>
          <a:stretch>
            <a:fillRect/>
          </a:stretch>
        </p:blipFill>
        <p:spPr>
          <a:xfrm>
            <a:off x="5334000" y="1570037"/>
            <a:ext cx="4038600" cy="4525963"/>
          </a:xfrm>
        </p:spPr>
      </p:pic>
    </p:spTree>
    <p:extLst>
      <p:ext uri="{BB962C8B-B14F-4D97-AF65-F5344CB8AC3E}">
        <p14:creationId xmlns:p14="http://schemas.microsoft.com/office/powerpoint/2010/main" val="15582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The war of ideas</a:t>
            </a:r>
          </a:p>
        </p:txBody>
      </p:sp>
      <p:sp>
        <p:nvSpPr>
          <p:cNvPr id="5" name="Content Placeholder 4"/>
          <p:cNvSpPr>
            <a:spLocks noGrp="1"/>
          </p:cNvSpPr>
          <p:nvPr>
            <p:ph idx="1"/>
          </p:nvPr>
        </p:nvSpPr>
        <p:spPr>
          <a:xfrm>
            <a:off x="457200" y="1600200"/>
            <a:ext cx="8229600" cy="4648199"/>
          </a:xfrm>
        </p:spPr>
        <p:txBody>
          <a:bodyPr/>
          <a:lstStyle/>
          <a:p>
            <a:r>
              <a:rPr lang="en-US" dirty="0">
                <a:latin typeface="Century Gothic" panose="020B0502020202020204" pitchFamily="34" charset="0"/>
              </a:rPr>
              <a:t>Radio Free Europe </a:t>
            </a:r>
            <a:r>
              <a:rPr lang="en-US" sz="2800" dirty="0">
                <a:latin typeface="Century Gothic" panose="020B0502020202020204" pitchFamily="34" charset="0"/>
              </a:rPr>
              <a:t>1949</a:t>
            </a:r>
            <a:endParaRPr lang="en-US" dirty="0">
              <a:latin typeface="Century Gothic" panose="020B0502020202020204" pitchFamily="34" charset="0"/>
            </a:endParaRPr>
          </a:p>
          <a:p>
            <a:r>
              <a:rPr lang="en-US" dirty="0">
                <a:latin typeface="Century Gothic" panose="020B0502020202020204" pitchFamily="34" charset="0"/>
              </a:rPr>
              <a:t>Radio Liberty </a:t>
            </a:r>
            <a:r>
              <a:rPr lang="en-US" sz="2800" dirty="0">
                <a:latin typeface="Century Gothic" panose="020B0502020202020204" pitchFamily="34" charset="0"/>
              </a:rPr>
              <a:t>1951</a:t>
            </a:r>
            <a:endParaRPr lang="en-US" dirty="0">
              <a:latin typeface="Century Gothic" panose="020B0502020202020204" pitchFamily="34" charset="0"/>
            </a:endParaRPr>
          </a:p>
          <a:p>
            <a:r>
              <a:rPr lang="en-US" dirty="0">
                <a:latin typeface="Century Gothic" panose="020B0502020202020204" pitchFamily="34" charset="0"/>
              </a:rPr>
              <a:t>Voice of America</a:t>
            </a:r>
          </a:p>
          <a:p>
            <a:r>
              <a:rPr lang="en-US" dirty="0">
                <a:latin typeface="Century Gothic" panose="020B0502020202020204" pitchFamily="34" charset="0"/>
              </a:rPr>
              <a:t>BBC</a:t>
            </a:r>
          </a:p>
          <a:p>
            <a:r>
              <a:rPr lang="en-US" dirty="0">
                <a:latin typeface="Century Gothic" panose="020B0502020202020204" pitchFamily="34" charset="0"/>
              </a:rPr>
              <a:t>Washington Times </a:t>
            </a:r>
          </a:p>
          <a:p>
            <a:r>
              <a:rPr lang="en-US" dirty="0">
                <a:latin typeface="Century Gothic" panose="020B0502020202020204" pitchFamily="34" charset="0"/>
              </a:rPr>
              <a:t>CAUSA, VOC</a:t>
            </a:r>
          </a:p>
          <a:p>
            <a:r>
              <a:rPr lang="en-US" dirty="0">
                <a:latin typeface="Century Gothic" panose="020B0502020202020204" pitchFamily="34" charset="0"/>
              </a:rPr>
              <a:t>Heritage Foundation </a:t>
            </a:r>
          </a:p>
        </p:txBody>
      </p:sp>
    </p:spTree>
    <p:extLst>
      <p:ext uri="{BB962C8B-B14F-4D97-AF65-F5344CB8AC3E}">
        <p14:creationId xmlns:p14="http://schemas.microsoft.com/office/powerpoint/2010/main" val="128756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0648"/>
            <a:ext cx="7772400" cy="1143000"/>
          </a:xfrm>
        </p:spPr>
        <p:txBody>
          <a:bodyPr/>
          <a:lstStyle/>
          <a:p>
            <a:r>
              <a:rPr lang="en-US" sz="4000" dirty="0">
                <a:solidFill>
                  <a:srgbClr val="FFFF00"/>
                </a:solidFill>
                <a:latin typeface="Century Gothic" panose="020B0502020202020204" pitchFamily="34" charset="0"/>
                <a:cs typeface="Arial Rounded MT Bold"/>
              </a:rPr>
              <a:t>Communist expansion</a:t>
            </a:r>
          </a:p>
        </p:txBody>
      </p:sp>
      <p:sp>
        <p:nvSpPr>
          <p:cNvPr id="3" name="Content Placeholder 2"/>
          <p:cNvSpPr>
            <a:spLocks noGrp="1"/>
          </p:cNvSpPr>
          <p:nvPr>
            <p:ph idx="1"/>
          </p:nvPr>
        </p:nvSpPr>
        <p:spPr>
          <a:xfrm>
            <a:off x="228600" y="1600200"/>
            <a:ext cx="8686800" cy="4525963"/>
          </a:xfrm>
        </p:spPr>
        <p:txBody>
          <a:bodyPr/>
          <a:lstStyle/>
          <a:p>
            <a:r>
              <a:rPr lang="en-US" sz="2800" dirty="0">
                <a:solidFill>
                  <a:schemeClr val="tx2"/>
                </a:solidFill>
                <a:latin typeface="Century Gothic" panose="020B0502020202020204" pitchFamily="34" charset="0"/>
              </a:rPr>
              <a:t>Berlin blockade and airlift </a:t>
            </a:r>
            <a:r>
              <a:rPr lang="en-US" sz="2400" dirty="0">
                <a:solidFill>
                  <a:schemeClr val="tx2"/>
                </a:solidFill>
                <a:latin typeface="Century Gothic" panose="020B0502020202020204" pitchFamily="34" charset="0"/>
              </a:rPr>
              <a:t>June ‘48- May ’49</a:t>
            </a:r>
            <a:endParaRPr lang="en-US" sz="28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Division of Germany</a:t>
            </a:r>
          </a:p>
          <a:p>
            <a:r>
              <a:rPr lang="en-US" sz="2800" dirty="0">
                <a:solidFill>
                  <a:schemeClr val="tx2"/>
                </a:solidFill>
                <a:latin typeface="Century Gothic" panose="020B0502020202020204" pitchFamily="34" charset="0"/>
              </a:rPr>
              <a:t>Establishment of NATO </a:t>
            </a:r>
            <a:r>
              <a:rPr lang="en-US" sz="2400" dirty="0">
                <a:solidFill>
                  <a:schemeClr val="tx2"/>
                </a:solidFill>
                <a:latin typeface="Century Gothic" panose="020B0502020202020204" pitchFamily="34" charset="0"/>
              </a:rPr>
              <a:t>April 1949</a:t>
            </a:r>
            <a:endParaRPr lang="en-US" sz="28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12 countries North America and Western Europe </a:t>
            </a:r>
          </a:p>
          <a:p>
            <a:r>
              <a:rPr lang="en-US" sz="2800" dirty="0">
                <a:solidFill>
                  <a:schemeClr val="tx2"/>
                </a:solidFill>
                <a:latin typeface="Century Gothic" panose="020B0502020202020204" pitchFamily="34" charset="0"/>
              </a:rPr>
              <a:t>China becomes communist </a:t>
            </a:r>
            <a:r>
              <a:rPr lang="en-US" sz="2400" dirty="0">
                <a:solidFill>
                  <a:schemeClr val="tx2"/>
                </a:solidFill>
                <a:latin typeface="Century Gothic" panose="020B0502020202020204" pitchFamily="34" charset="0"/>
              </a:rPr>
              <a:t>1949</a:t>
            </a:r>
            <a:endParaRPr lang="en-US" sz="2800" dirty="0">
              <a:solidFill>
                <a:schemeClr val="tx2"/>
              </a:solidFill>
              <a:latin typeface="Century Gothic" panose="020B0502020202020204" pitchFamily="34" charset="0"/>
            </a:endParaRPr>
          </a:p>
          <a:p>
            <a:pPr marL="342900" lvl="1" indent="-342900">
              <a:buFontTx/>
              <a:buChar char="•"/>
            </a:pPr>
            <a:r>
              <a:rPr lang="en-US" dirty="0">
                <a:solidFill>
                  <a:schemeClr val="tx2"/>
                </a:solidFill>
                <a:latin typeface="Century Gothic" panose="020B0502020202020204" pitchFamily="34" charset="0"/>
              </a:rPr>
              <a:t>North Korea becomes communist </a:t>
            </a:r>
            <a:r>
              <a:rPr lang="en-US" sz="2400" dirty="0">
                <a:solidFill>
                  <a:schemeClr val="tx2"/>
                </a:solidFill>
                <a:latin typeface="Century Gothic" panose="020B0502020202020204" pitchFamily="34" charset="0"/>
              </a:rPr>
              <a:t>1945-49</a:t>
            </a:r>
            <a:endParaRPr lang="en-US" dirty="0">
              <a:solidFill>
                <a:schemeClr val="tx2"/>
              </a:solidFill>
              <a:latin typeface="Century Gothic" panose="020B0502020202020204" pitchFamily="34" charset="0"/>
            </a:endParaRPr>
          </a:p>
          <a:p>
            <a:pPr marL="342900" lvl="1" indent="-342900">
              <a:buFontTx/>
              <a:buChar char="•"/>
            </a:pPr>
            <a:r>
              <a:rPr lang="en-US" dirty="0">
                <a:solidFill>
                  <a:schemeClr val="tx2"/>
                </a:solidFill>
                <a:latin typeface="Century Gothic" panose="020B0502020202020204" pitchFamily="34" charset="0"/>
              </a:rPr>
              <a:t>South Korea holds elections</a:t>
            </a:r>
          </a:p>
          <a:p>
            <a:pPr marL="342900" lvl="1" indent="-342900">
              <a:buFontTx/>
              <a:buChar char="•"/>
            </a:pPr>
            <a:r>
              <a:rPr lang="en-US" dirty="0">
                <a:solidFill>
                  <a:schemeClr val="tx2"/>
                </a:solidFill>
                <a:latin typeface="Century Gothic" panose="020B0502020202020204" pitchFamily="34" charset="0"/>
              </a:rPr>
              <a:t>Korean War </a:t>
            </a:r>
            <a:r>
              <a:rPr lang="en-US" sz="2400" dirty="0">
                <a:solidFill>
                  <a:schemeClr val="tx2"/>
                </a:solidFill>
                <a:latin typeface="Century Gothic" panose="020B0502020202020204" pitchFamily="34" charset="0"/>
              </a:rPr>
              <a:t>1950-53</a:t>
            </a:r>
            <a:endParaRPr lang="en-US" dirty="0">
              <a:solidFill>
                <a:schemeClr val="tx2"/>
              </a:solidFill>
              <a:latin typeface="Century Gothic" panose="020B0502020202020204" pitchFamily="34" charset="0"/>
            </a:endParaRPr>
          </a:p>
          <a:p>
            <a:pPr marL="342900" lvl="1" indent="-342900">
              <a:buFontTx/>
              <a:buChar char="•"/>
            </a:pPr>
            <a:endParaRPr lang="en-US" sz="24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268757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60648"/>
            <a:ext cx="7772400" cy="1143000"/>
          </a:xfrm>
        </p:spPr>
        <p:txBody>
          <a:bodyPr/>
          <a:lstStyle/>
          <a:p>
            <a:r>
              <a:rPr lang="en-US" sz="4000" dirty="0">
                <a:solidFill>
                  <a:srgbClr val="FFFF00"/>
                </a:solidFill>
                <a:latin typeface="Century Gothic" panose="020B0502020202020204" pitchFamily="34" charset="0"/>
                <a:cs typeface="Arial Rounded MT Bold"/>
              </a:rPr>
              <a:t>Continuing conflict</a:t>
            </a:r>
          </a:p>
        </p:txBody>
      </p:sp>
      <p:sp>
        <p:nvSpPr>
          <p:cNvPr id="3" name="Content Placeholder 2"/>
          <p:cNvSpPr>
            <a:spLocks noGrp="1"/>
          </p:cNvSpPr>
          <p:nvPr>
            <p:ph idx="1"/>
          </p:nvPr>
        </p:nvSpPr>
        <p:spPr>
          <a:xfrm>
            <a:off x="457200" y="1600200"/>
            <a:ext cx="8229600" cy="4876800"/>
          </a:xfrm>
        </p:spPr>
        <p:txBody>
          <a:bodyPr/>
          <a:lstStyle/>
          <a:p>
            <a:pPr marL="342900" lvl="1" indent="-342900">
              <a:buFontTx/>
              <a:buChar char="•"/>
            </a:pPr>
            <a:r>
              <a:rPr lang="en-US" dirty="0">
                <a:solidFill>
                  <a:schemeClr val="tx2"/>
                </a:solidFill>
                <a:latin typeface="Century Gothic" panose="020B0502020202020204" pitchFamily="34" charset="0"/>
              </a:rPr>
              <a:t>Warsaw Pact established </a:t>
            </a:r>
            <a:r>
              <a:rPr lang="en-US" sz="2400" dirty="0">
                <a:solidFill>
                  <a:schemeClr val="tx2"/>
                </a:solidFill>
                <a:latin typeface="Century Gothic" panose="020B0502020202020204" pitchFamily="34" charset="0"/>
              </a:rPr>
              <a:t>1955</a:t>
            </a:r>
            <a:endParaRPr lang="en-US" dirty="0">
              <a:solidFill>
                <a:schemeClr val="tx2"/>
              </a:solidFill>
              <a:latin typeface="Century Gothic" panose="020B0502020202020204" pitchFamily="34" charset="0"/>
            </a:endParaRPr>
          </a:p>
          <a:p>
            <a:pPr marL="342900" lvl="1" indent="-342900">
              <a:buFontTx/>
              <a:buChar char="•"/>
            </a:pPr>
            <a:r>
              <a:rPr lang="en-US" dirty="0">
                <a:solidFill>
                  <a:schemeClr val="tx2"/>
                </a:solidFill>
                <a:latin typeface="Century Gothic" panose="020B0502020202020204" pitchFamily="34" charset="0"/>
              </a:rPr>
              <a:t>Start of Vietnam War </a:t>
            </a:r>
            <a:r>
              <a:rPr lang="en-US" sz="2400" dirty="0">
                <a:solidFill>
                  <a:schemeClr val="tx2"/>
                </a:solidFill>
                <a:latin typeface="Century Gothic" panose="020B0502020202020204" pitchFamily="34" charset="0"/>
              </a:rPr>
              <a:t>1955-75</a:t>
            </a:r>
            <a:endParaRPr lang="en-US"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Hungarian independence uprising </a:t>
            </a:r>
            <a:r>
              <a:rPr lang="en-US" sz="2400" dirty="0">
                <a:solidFill>
                  <a:schemeClr val="tx2"/>
                </a:solidFill>
                <a:latin typeface="Century Gothic" panose="020B0502020202020204" pitchFamily="34" charset="0"/>
              </a:rPr>
              <a:t>1956</a:t>
            </a:r>
            <a:endParaRPr lang="en-US" sz="28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Cuban Revolution </a:t>
            </a:r>
            <a:r>
              <a:rPr lang="en-US" sz="2400" dirty="0">
                <a:solidFill>
                  <a:schemeClr val="tx2"/>
                </a:solidFill>
                <a:latin typeface="Century Gothic" panose="020B0502020202020204" pitchFamily="34" charset="0"/>
              </a:rPr>
              <a:t>1959</a:t>
            </a:r>
            <a:endParaRPr lang="en-US" sz="28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Competition by proxy in Third World</a:t>
            </a:r>
          </a:p>
          <a:p>
            <a:r>
              <a:rPr lang="en-US" sz="2800" dirty="0">
                <a:solidFill>
                  <a:schemeClr val="tx2"/>
                </a:solidFill>
                <a:latin typeface="Century Gothic" panose="020B0502020202020204" pitchFamily="34" charset="0"/>
              </a:rPr>
              <a:t>Sino-Soviet split </a:t>
            </a:r>
            <a:r>
              <a:rPr lang="en-US" sz="2400" dirty="0">
                <a:solidFill>
                  <a:schemeClr val="tx2"/>
                </a:solidFill>
                <a:latin typeface="Century Gothic" panose="020B0502020202020204" pitchFamily="34" charset="0"/>
              </a:rPr>
              <a:t>1956</a:t>
            </a:r>
            <a:endParaRPr lang="en-US" sz="28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Berlin Crisis and Wall </a:t>
            </a:r>
            <a:r>
              <a:rPr lang="en-US" sz="2400" dirty="0">
                <a:solidFill>
                  <a:schemeClr val="tx2"/>
                </a:solidFill>
                <a:latin typeface="Century Gothic" panose="020B0502020202020204" pitchFamily="34" charset="0"/>
              </a:rPr>
              <a:t>1961</a:t>
            </a:r>
            <a:endParaRPr lang="en-US" sz="28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Cuban Missile Crisis </a:t>
            </a:r>
            <a:r>
              <a:rPr lang="en-US" sz="2400" dirty="0">
                <a:solidFill>
                  <a:schemeClr val="tx2"/>
                </a:solidFill>
                <a:latin typeface="Century Gothic" panose="020B0502020202020204" pitchFamily="34" charset="0"/>
              </a:rPr>
              <a:t>1962</a:t>
            </a:r>
            <a:endParaRPr lang="en-US" sz="2800" dirty="0">
              <a:solidFill>
                <a:schemeClr val="tx2"/>
              </a:solidFill>
              <a:latin typeface="Century Gothic" panose="020B0502020202020204" pitchFamily="34" charset="0"/>
            </a:endParaRPr>
          </a:p>
          <a:p>
            <a:endParaRPr lang="en-US" sz="28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269883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Berlin Wall scenes</a:t>
            </a:r>
          </a:p>
        </p:txBody>
      </p:sp>
      <p:pic>
        <p:nvPicPr>
          <p:cNvPr id="7" name="Content Placeholder 6" descr="Berlinermauer.jpg"/>
          <p:cNvPicPr>
            <a:picLocks noGrp="1" noChangeAspect="1"/>
          </p:cNvPicPr>
          <p:nvPr>
            <p:ph sz="half" idx="1"/>
          </p:nvPr>
        </p:nvPicPr>
        <p:blipFill>
          <a:blip r:embed="rId2"/>
          <a:srcRect t="-24712" b="-24712"/>
          <a:stretch>
            <a:fillRect/>
          </a:stretch>
        </p:blipFill>
        <p:spPr/>
      </p:pic>
      <p:pic>
        <p:nvPicPr>
          <p:cNvPr id="9" name="Content Placeholder 8" descr="full.jpg"/>
          <p:cNvPicPr>
            <a:picLocks noGrp="1" noChangeAspect="1"/>
          </p:cNvPicPr>
          <p:nvPr>
            <p:ph sz="half" idx="2"/>
          </p:nvPr>
        </p:nvPicPr>
        <p:blipFill>
          <a:blip r:embed="rId3"/>
          <a:srcRect l="-17816" r="-17816"/>
          <a:stretch>
            <a:fillRect/>
          </a:stretch>
        </p:blipFill>
        <p:spPr/>
      </p:pic>
      <p:sp>
        <p:nvSpPr>
          <p:cNvPr id="8" name="TextBox 7"/>
          <p:cNvSpPr txBox="1"/>
          <p:nvPr/>
        </p:nvSpPr>
        <p:spPr>
          <a:xfrm>
            <a:off x="1505845" y="5486400"/>
            <a:ext cx="1930337"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7"/>
                </a:solidFill>
                <a:effectLst/>
                <a:uLnTx/>
                <a:uFillTx/>
                <a:latin typeface="Century Gothic" panose="020B0502020202020204" pitchFamily="34" charset="0"/>
                <a:ea typeface="ＭＳ Ｐゴシック" pitchFamily="-128" charset="-128"/>
              </a:rPr>
              <a:t>Berlin Wall</a:t>
            </a:r>
          </a:p>
        </p:txBody>
      </p:sp>
      <p:sp>
        <p:nvSpPr>
          <p:cNvPr id="10" name="TextBox 9"/>
          <p:cNvSpPr txBox="1"/>
          <p:nvPr/>
        </p:nvSpPr>
        <p:spPr>
          <a:xfrm>
            <a:off x="4724400" y="6248400"/>
            <a:ext cx="4067139"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7"/>
                </a:solidFill>
                <a:effectLst/>
                <a:uLnTx/>
                <a:uFillTx/>
                <a:latin typeface="Century Gothic" panose="020B0502020202020204" pitchFamily="34" charset="0"/>
                <a:ea typeface="ＭＳ Ｐゴシック" pitchFamily="-128" charset="-128"/>
              </a:rPr>
              <a:t>Peter </a:t>
            </a:r>
            <a:r>
              <a:rPr kumimoji="0" lang="en-US" sz="2400" b="0" i="0" u="none" strike="noStrike" kern="1200" cap="none" spc="0" normalizeH="0" baseline="0" noProof="0" dirty="0" err="1">
                <a:ln>
                  <a:noFill/>
                </a:ln>
                <a:solidFill>
                  <a:srgbClr val="FFFFF7"/>
                </a:solidFill>
                <a:effectLst/>
                <a:uLnTx/>
                <a:uFillTx/>
                <a:latin typeface="Century Gothic" panose="020B0502020202020204" pitchFamily="34" charset="0"/>
                <a:ea typeface="ＭＳ Ｐゴシック" pitchFamily="-128" charset="-128"/>
              </a:rPr>
              <a:t>Fechter</a:t>
            </a:r>
            <a:r>
              <a:rPr kumimoji="0" lang="en-US" sz="2400" b="0" i="0" u="none" strike="noStrike" kern="1200" cap="none" spc="0" normalizeH="0" baseline="0" noProof="0" dirty="0">
                <a:ln>
                  <a:noFill/>
                </a:ln>
                <a:solidFill>
                  <a:srgbClr val="FFFFF7"/>
                </a:solidFill>
                <a:effectLst/>
                <a:uLnTx/>
                <a:uFillTx/>
                <a:latin typeface="Century Gothic" panose="020B0502020202020204" pitchFamily="34" charset="0"/>
                <a:ea typeface="ＭＳ Ｐゴシック" pitchFamily="-128" charset="-128"/>
              </a:rPr>
              <a:t> August 1962</a:t>
            </a:r>
          </a:p>
        </p:txBody>
      </p:sp>
    </p:spTree>
    <p:extLst>
      <p:ext uri="{BB962C8B-B14F-4D97-AF65-F5344CB8AC3E}">
        <p14:creationId xmlns:p14="http://schemas.microsoft.com/office/powerpoint/2010/main" val="20852880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Communist expansion</a:t>
            </a:r>
          </a:p>
        </p:txBody>
      </p:sp>
      <p:sp>
        <p:nvSpPr>
          <p:cNvPr id="3" name="Content Placeholder 2"/>
          <p:cNvSpPr>
            <a:spLocks noGrp="1"/>
          </p:cNvSpPr>
          <p:nvPr>
            <p:ph idx="1"/>
          </p:nvPr>
        </p:nvSpPr>
        <p:spPr/>
        <p:txBody>
          <a:bodyPr/>
          <a:lstStyle/>
          <a:p>
            <a:r>
              <a:rPr lang="en-US" dirty="0">
                <a:solidFill>
                  <a:srgbClr val="FFFFF7"/>
                </a:solidFill>
                <a:latin typeface="Century Gothic" panose="020B0502020202020204" pitchFamily="34" charset="0"/>
              </a:rPr>
              <a:t>Prague Spring and Soviet invasion of Czechoslovakia </a:t>
            </a:r>
            <a:r>
              <a:rPr lang="en-US" sz="2800" dirty="0">
                <a:solidFill>
                  <a:srgbClr val="FFFFF7"/>
                </a:solidFill>
                <a:latin typeface="Century Gothic" panose="020B0502020202020204" pitchFamily="34" charset="0"/>
              </a:rPr>
              <a:t>1968</a:t>
            </a:r>
            <a:endParaRPr lang="en-US" dirty="0">
              <a:solidFill>
                <a:srgbClr val="FFFFF7"/>
              </a:solidFill>
              <a:latin typeface="Century Gothic" panose="020B0502020202020204" pitchFamily="34" charset="0"/>
            </a:endParaRPr>
          </a:p>
          <a:p>
            <a:r>
              <a:rPr lang="en-US" dirty="0">
                <a:solidFill>
                  <a:srgbClr val="FFFFF7"/>
                </a:solidFill>
                <a:latin typeface="Century Gothic" panose="020B0502020202020204" pitchFamily="34" charset="0"/>
              </a:rPr>
              <a:t>Brezhnev Doctrine</a:t>
            </a:r>
          </a:p>
          <a:p>
            <a:pPr lvl="1"/>
            <a:r>
              <a:rPr lang="en-US" dirty="0">
                <a:solidFill>
                  <a:srgbClr val="FFFFF7"/>
                </a:solidFill>
                <a:latin typeface="Century Gothic" panose="020B0502020202020204" pitchFamily="34" charset="0"/>
              </a:rPr>
              <a:t>Right to invade a socialist state to stop it adopting capitalism</a:t>
            </a:r>
          </a:p>
          <a:p>
            <a:r>
              <a:rPr lang="en-US" dirty="0">
                <a:solidFill>
                  <a:srgbClr val="FFFFF7"/>
                </a:solidFill>
                <a:latin typeface="Century Gothic" panose="020B0502020202020204" pitchFamily="34" charset="0"/>
              </a:rPr>
              <a:t>Soviet support for Arab nations against Israel</a:t>
            </a:r>
          </a:p>
        </p:txBody>
      </p:sp>
    </p:spTree>
    <p:extLst>
      <p:ext uri="{BB962C8B-B14F-4D97-AF65-F5344CB8AC3E}">
        <p14:creationId xmlns:p14="http://schemas.microsoft.com/office/powerpoint/2010/main" val="345727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656"/>
            <a:ext cx="7772400" cy="1143000"/>
          </a:xfrm>
        </p:spPr>
        <p:txBody>
          <a:bodyPr/>
          <a:lstStyle/>
          <a:p>
            <a:r>
              <a:rPr lang="en-US" sz="4000" dirty="0">
                <a:solidFill>
                  <a:srgbClr val="FFFF00"/>
                </a:solidFill>
                <a:latin typeface="Century Gothic" panose="020B0502020202020204" pitchFamily="34" charset="0"/>
                <a:cs typeface="Arial Rounded MT Bold"/>
              </a:rPr>
              <a:t>Détente and Peaceful Co-existence </a:t>
            </a:r>
          </a:p>
        </p:txBody>
      </p:sp>
      <p:sp>
        <p:nvSpPr>
          <p:cNvPr id="3" name="Content Placeholder 2"/>
          <p:cNvSpPr>
            <a:spLocks noGrp="1"/>
          </p:cNvSpPr>
          <p:nvPr>
            <p:ph idx="1"/>
          </p:nvPr>
        </p:nvSpPr>
        <p:spPr>
          <a:xfrm>
            <a:off x="457200" y="1600200"/>
            <a:ext cx="8229600" cy="4953000"/>
          </a:xfrm>
        </p:spPr>
        <p:txBody>
          <a:bodyPr/>
          <a:lstStyle/>
          <a:p>
            <a:r>
              <a:rPr lang="en-US" sz="2800" dirty="0">
                <a:solidFill>
                  <a:schemeClr val="tx2"/>
                </a:solidFill>
                <a:latin typeface="Century Gothic" panose="020B0502020202020204" pitchFamily="34" charset="0"/>
              </a:rPr>
              <a:t>Chinese – American relations</a:t>
            </a:r>
          </a:p>
          <a:p>
            <a:pPr lvl="1"/>
            <a:r>
              <a:rPr lang="en-US" sz="2400" dirty="0">
                <a:solidFill>
                  <a:schemeClr val="tx2"/>
                </a:solidFill>
                <a:latin typeface="Century Gothic" panose="020B0502020202020204" pitchFamily="34" charset="0"/>
              </a:rPr>
              <a:t>President Nixon visits China </a:t>
            </a:r>
            <a:r>
              <a:rPr lang="en-US" sz="2000" dirty="0">
                <a:solidFill>
                  <a:schemeClr val="tx2"/>
                </a:solidFill>
                <a:latin typeface="Century Gothic" panose="020B0502020202020204" pitchFamily="34" charset="0"/>
              </a:rPr>
              <a:t>1972</a:t>
            </a:r>
            <a:endParaRPr lang="en-US" sz="24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Sino-Soviet split deepens</a:t>
            </a:r>
          </a:p>
        </p:txBody>
      </p:sp>
    </p:spTree>
    <p:extLst>
      <p:ext uri="{BB962C8B-B14F-4D97-AF65-F5344CB8AC3E}">
        <p14:creationId xmlns:p14="http://schemas.microsoft.com/office/powerpoint/2010/main" val="3928958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Mao Zedong and Richard Nixon </a:t>
            </a:r>
            <a:r>
              <a:rPr lang="en-US" sz="3600" dirty="0">
                <a:solidFill>
                  <a:srgbClr val="FFFF00"/>
                </a:solidFill>
                <a:latin typeface="Century Gothic" panose="020B0502020202020204" pitchFamily="34" charset="0"/>
                <a:cs typeface="Arial Rounded MT Bold"/>
              </a:rPr>
              <a:t>1972</a:t>
            </a:r>
            <a:endParaRPr lang="en-US" sz="4000" dirty="0">
              <a:solidFill>
                <a:srgbClr val="FFFF00"/>
              </a:solidFill>
              <a:latin typeface="Century Gothic" panose="020B0502020202020204" pitchFamily="34" charset="0"/>
              <a:cs typeface="Arial Rounded MT Bold"/>
            </a:endParaRPr>
          </a:p>
        </p:txBody>
      </p:sp>
      <p:pic>
        <p:nvPicPr>
          <p:cNvPr id="6" name="Content Placeholder 5" descr="Nixon_Mao_1972-02-29.png"/>
          <p:cNvPicPr>
            <a:picLocks noGrp="1" noChangeAspect="1"/>
          </p:cNvPicPr>
          <p:nvPr>
            <p:ph idx="1"/>
          </p:nvPr>
        </p:nvPicPr>
        <p:blipFill>
          <a:blip r:embed="rId2"/>
          <a:srcRect l="-20421" r="-20421"/>
          <a:stretch>
            <a:fillRect/>
          </a:stretch>
        </p:blipFill>
        <p:spPr/>
      </p:pic>
    </p:spTree>
    <p:extLst>
      <p:ext uri="{BB962C8B-B14F-4D97-AF65-F5344CB8AC3E}">
        <p14:creationId xmlns:p14="http://schemas.microsoft.com/office/powerpoint/2010/main" val="725502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Détente and Peaceful Co-existence </a:t>
            </a:r>
          </a:p>
        </p:txBody>
      </p:sp>
      <p:sp>
        <p:nvSpPr>
          <p:cNvPr id="3" name="Content Placeholder 2"/>
          <p:cNvSpPr>
            <a:spLocks noGrp="1"/>
          </p:cNvSpPr>
          <p:nvPr>
            <p:ph idx="1"/>
          </p:nvPr>
        </p:nvSpPr>
        <p:spPr>
          <a:xfrm>
            <a:off x="457200" y="2004392"/>
            <a:ext cx="8229600" cy="4953000"/>
          </a:xfrm>
        </p:spPr>
        <p:txBody>
          <a:bodyPr/>
          <a:lstStyle/>
          <a:p>
            <a:r>
              <a:rPr lang="en-US" sz="2800" dirty="0">
                <a:solidFill>
                  <a:schemeClr val="tx2"/>
                </a:solidFill>
                <a:latin typeface="Century Gothic" panose="020B0502020202020204" pitchFamily="34" charset="0"/>
              </a:rPr>
              <a:t>Chinese – American relations</a:t>
            </a:r>
          </a:p>
          <a:p>
            <a:pPr lvl="1"/>
            <a:r>
              <a:rPr lang="en-US" sz="2400" dirty="0">
                <a:solidFill>
                  <a:schemeClr val="tx2"/>
                </a:solidFill>
                <a:latin typeface="Century Gothic" panose="020B0502020202020204" pitchFamily="34" charset="0"/>
              </a:rPr>
              <a:t>President Nixon visits China </a:t>
            </a:r>
            <a:r>
              <a:rPr lang="en-US" sz="2000" dirty="0">
                <a:solidFill>
                  <a:schemeClr val="tx2"/>
                </a:solidFill>
                <a:latin typeface="Century Gothic" panose="020B0502020202020204" pitchFamily="34" charset="0"/>
              </a:rPr>
              <a:t>1972</a:t>
            </a:r>
            <a:endParaRPr lang="en-US" sz="24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Sino-Soviet split deepens</a:t>
            </a:r>
          </a:p>
          <a:p>
            <a:r>
              <a:rPr lang="en-US" sz="2800" dirty="0">
                <a:solidFill>
                  <a:schemeClr val="tx2"/>
                </a:solidFill>
                <a:latin typeface="Century Gothic" panose="020B0502020202020204" pitchFamily="34" charset="0"/>
              </a:rPr>
              <a:t>American – Soviet Relations</a:t>
            </a:r>
          </a:p>
          <a:p>
            <a:pPr lvl="1"/>
            <a:r>
              <a:rPr lang="en-US" sz="2400" dirty="0">
                <a:solidFill>
                  <a:schemeClr val="tx2"/>
                </a:solidFill>
                <a:latin typeface="Century Gothic" panose="020B0502020202020204" pitchFamily="34" charset="0"/>
              </a:rPr>
              <a:t>Nixon visits Moscow </a:t>
            </a:r>
            <a:r>
              <a:rPr lang="en-US" sz="2000" dirty="0">
                <a:solidFill>
                  <a:schemeClr val="tx2"/>
                </a:solidFill>
                <a:latin typeface="Century Gothic" panose="020B0502020202020204" pitchFamily="34" charset="0"/>
              </a:rPr>
              <a:t>1972</a:t>
            </a:r>
            <a:endParaRPr lang="en-US" sz="24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Anti-Ballistic Missile Treaty </a:t>
            </a:r>
            <a:r>
              <a:rPr lang="en-US" sz="2000" dirty="0">
                <a:solidFill>
                  <a:schemeClr val="tx2"/>
                </a:solidFill>
                <a:latin typeface="Century Gothic" panose="020B0502020202020204" pitchFamily="34" charset="0"/>
              </a:rPr>
              <a:t>1972</a:t>
            </a:r>
            <a:endParaRPr lang="en-US" sz="24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Strategic Arms Limitation Talks </a:t>
            </a:r>
            <a:r>
              <a:rPr lang="en-US" sz="2000" dirty="0">
                <a:solidFill>
                  <a:schemeClr val="tx2"/>
                </a:solidFill>
                <a:latin typeface="Century Gothic" panose="020B0502020202020204" pitchFamily="34" charset="0"/>
              </a:rPr>
              <a:t>1974</a:t>
            </a:r>
            <a:endParaRPr lang="en-US" sz="2400" dirty="0">
              <a:solidFill>
                <a:schemeClr val="tx2"/>
              </a:solidFill>
              <a:latin typeface="Century Gothic" panose="020B0502020202020204" pitchFamily="34" charset="0"/>
            </a:endParaRPr>
          </a:p>
          <a:p>
            <a:pPr lvl="1"/>
            <a:r>
              <a:rPr lang="en-US" sz="2400" dirty="0">
                <a:solidFill>
                  <a:schemeClr val="tx2"/>
                </a:solidFill>
                <a:latin typeface="Century Gothic" panose="020B0502020202020204" pitchFamily="34" charset="0"/>
              </a:rPr>
              <a:t>Helsinki Accords </a:t>
            </a:r>
            <a:r>
              <a:rPr lang="en-US" sz="2000" dirty="0">
                <a:solidFill>
                  <a:schemeClr val="tx2"/>
                </a:solidFill>
                <a:latin typeface="Century Gothic" panose="020B0502020202020204" pitchFamily="34" charset="0"/>
              </a:rPr>
              <a:t>1975</a:t>
            </a:r>
            <a:endParaRPr lang="en-US" sz="2400" dirty="0">
              <a:solidFill>
                <a:schemeClr val="tx2"/>
              </a:solidFill>
              <a:latin typeface="Century Gothic" panose="020B0502020202020204" pitchFamily="34" charset="0"/>
            </a:endParaRPr>
          </a:p>
          <a:p>
            <a:r>
              <a:rPr lang="en-US" sz="2800" dirty="0">
                <a:solidFill>
                  <a:schemeClr val="tx2"/>
                </a:solidFill>
                <a:latin typeface="Century Gothic" panose="020B0502020202020204" pitchFamily="34" charset="0"/>
              </a:rPr>
              <a:t>American defeated in Vietnam </a:t>
            </a:r>
            <a:r>
              <a:rPr lang="en-US" sz="2400" dirty="0">
                <a:solidFill>
                  <a:schemeClr val="tx2"/>
                </a:solidFill>
                <a:latin typeface="Century Gothic" panose="020B0502020202020204" pitchFamily="34" charset="0"/>
              </a:rPr>
              <a:t>1975 </a:t>
            </a:r>
            <a:endParaRPr lang="en-US" sz="28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271199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Leonid Brezhnev and Richard Nixon</a:t>
            </a:r>
          </a:p>
        </p:txBody>
      </p:sp>
      <p:pic>
        <p:nvPicPr>
          <p:cNvPr id="6" name="Content Placeholder 5" descr="Leonid_Brezhnev_and_Richard_Nixon_talks_in_1973.png"/>
          <p:cNvPicPr>
            <a:picLocks noGrp="1" noChangeAspect="1"/>
          </p:cNvPicPr>
          <p:nvPr>
            <p:ph idx="1"/>
          </p:nvPr>
        </p:nvPicPr>
        <p:blipFill>
          <a:blip r:embed="rId2"/>
          <a:srcRect l="-12126" r="-12126"/>
          <a:stretch>
            <a:fillRect/>
          </a:stretch>
        </p:blipFill>
        <p:spPr/>
      </p:pic>
    </p:spTree>
    <p:extLst>
      <p:ext uri="{BB962C8B-B14F-4D97-AF65-F5344CB8AC3E}">
        <p14:creationId xmlns:p14="http://schemas.microsoft.com/office/powerpoint/2010/main" val="3438754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idx="4294967295"/>
          </p:nvPr>
        </p:nvSpPr>
        <p:spPr>
          <a:xfrm>
            <a:off x="685800" y="152400"/>
            <a:ext cx="7772400" cy="1295400"/>
          </a:xfrm>
        </p:spPr>
        <p:txBody>
          <a:bodyPr/>
          <a:lstStyle/>
          <a:p>
            <a:r>
              <a:rPr lang="en-GB" sz="4000" dirty="0">
                <a:solidFill>
                  <a:srgbClr val="FFFF00"/>
                </a:solidFill>
                <a:latin typeface="Century Gothic" panose="020B0502020202020204" pitchFamily="34" charset="0"/>
                <a:cs typeface="Arial Rounded MT Bold"/>
              </a:rPr>
              <a:t>Jewish emigration after Hitler came to power</a:t>
            </a:r>
          </a:p>
        </p:txBody>
      </p:sp>
      <p:pic>
        <p:nvPicPr>
          <p:cNvPr id="120835" name="Picture 3" descr="emigrationmap"/>
          <p:cNvPicPr>
            <a:picLocks noChangeAspect="1" noChangeArrowheads="1"/>
          </p:cNvPicPr>
          <p:nvPr/>
        </p:nvPicPr>
        <p:blipFill>
          <a:blip r:embed="rId3"/>
          <a:srcRect/>
          <a:stretch>
            <a:fillRect/>
          </a:stretch>
        </p:blipFill>
        <p:spPr bwMode="auto">
          <a:xfrm>
            <a:off x="914400" y="1608137"/>
            <a:ext cx="7308523" cy="4868863"/>
          </a:xfrm>
          <a:prstGeom prst="rect">
            <a:avLst/>
          </a:prstGeom>
          <a:noFill/>
        </p:spPr>
      </p:pic>
    </p:spTree>
    <p:extLst>
      <p:ext uri="{BB962C8B-B14F-4D97-AF65-F5344CB8AC3E}">
        <p14:creationId xmlns:p14="http://schemas.microsoft.com/office/powerpoint/2010/main" val="32311263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188640"/>
            <a:ext cx="8206680" cy="1143000"/>
          </a:xfrm>
        </p:spPr>
        <p:txBody>
          <a:bodyPr/>
          <a:lstStyle/>
          <a:p>
            <a:r>
              <a:rPr lang="en-US" sz="4000" dirty="0">
                <a:solidFill>
                  <a:srgbClr val="FFFF00"/>
                </a:solidFill>
                <a:latin typeface="Century Gothic" panose="020B0502020202020204" pitchFamily="34" charset="0"/>
                <a:cs typeface="Arial Rounded MT Bold"/>
              </a:rPr>
              <a:t>President Nixon and Rev. Moon  </a:t>
            </a:r>
          </a:p>
        </p:txBody>
      </p:sp>
      <p:pic>
        <p:nvPicPr>
          <p:cNvPr id="4" name="Content Placeholder 3" descr="Nixon_Moon.gif"/>
          <p:cNvPicPr>
            <a:picLocks noGrp="1" noChangeAspect="1"/>
          </p:cNvPicPr>
          <p:nvPr>
            <p:ph idx="1"/>
          </p:nvPr>
        </p:nvPicPr>
        <p:blipFill rotWithShape="1">
          <a:blip r:embed="rId2">
            <a:extLst>
              <a:ext uri="{28A0092B-C50C-407E-A947-70E740481C1C}">
                <a14:useLocalDpi xmlns:a14="http://schemas.microsoft.com/office/drawing/2010/main" val="0"/>
              </a:ext>
            </a:extLst>
          </a:blip>
          <a:srcRect t="195" b="14621"/>
          <a:stretch/>
        </p:blipFill>
        <p:spPr>
          <a:xfrm>
            <a:off x="1033264" y="1484784"/>
            <a:ext cx="7211144" cy="4774390"/>
          </a:xfrm>
        </p:spPr>
      </p:pic>
    </p:spTree>
    <p:extLst>
      <p:ext uri="{BB962C8B-B14F-4D97-AF65-F5344CB8AC3E}">
        <p14:creationId xmlns:p14="http://schemas.microsoft.com/office/powerpoint/2010/main" val="15092568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z="4000" dirty="0">
                <a:solidFill>
                  <a:srgbClr val="FFFF00"/>
                </a:solidFill>
                <a:latin typeface="Century Gothic" panose="020B0502020202020204" pitchFamily="34" charset="0"/>
                <a:cs typeface="Arial Rounded MT Bold"/>
              </a:rPr>
              <a:t>Renewed conflict</a:t>
            </a:r>
          </a:p>
        </p:txBody>
      </p:sp>
      <p:sp>
        <p:nvSpPr>
          <p:cNvPr id="3" name="Content Placeholder 2"/>
          <p:cNvSpPr>
            <a:spLocks noGrp="1"/>
          </p:cNvSpPr>
          <p:nvPr>
            <p:ph idx="1"/>
          </p:nvPr>
        </p:nvSpPr>
        <p:spPr>
          <a:xfrm>
            <a:off x="457200" y="1276746"/>
            <a:ext cx="8229600" cy="5608638"/>
          </a:xfrm>
        </p:spPr>
        <p:txBody>
          <a:bodyPr/>
          <a:lstStyle/>
          <a:p>
            <a:r>
              <a:rPr lang="en-US" sz="2800" dirty="0">
                <a:solidFill>
                  <a:srgbClr val="FFFFFA"/>
                </a:solidFill>
                <a:latin typeface="Century Gothic" panose="020B0502020202020204" pitchFamily="34" charset="0"/>
              </a:rPr>
              <a:t>Soviet invasion of Afghanistan </a:t>
            </a:r>
            <a:r>
              <a:rPr lang="en-US" sz="2400" dirty="0">
                <a:solidFill>
                  <a:srgbClr val="FFFFFA"/>
                </a:solidFill>
                <a:latin typeface="Century Gothic" panose="020B0502020202020204" pitchFamily="34" charset="0"/>
              </a:rPr>
              <a:t>1979</a:t>
            </a:r>
            <a:endParaRPr lang="en-US" sz="2800" dirty="0">
              <a:solidFill>
                <a:srgbClr val="FFFFFA"/>
              </a:solidFill>
              <a:latin typeface="Century Gothic" panose="020B0502020202020204" pitchFamily="34" charset="0"/>
            </a:endParaRPr>
          </a:p>
          <a:p>
            <a:r>
              <a:rPr lang="en-US" sz="2800" dirty="0">
                <a:solidFill>
                  <a:srgbClr val="FFFFFA"/>
                </a:solidFill>
                <a:latin typeface="Century Gothic" panose="020B0502020202020204" pitchFamily="34" charset="0"/>
              </a:rPr>
              <a:t>Solidarity in Poland </a:t>
            </a:r>
            <a:r>
              <a:rPr lang="en-US" sz="2400" dirty="0">
                <a:solidFill>
                  <a:srgbClr val="FFFFFA"/>
                </a:solidFill>
                <a:latin typeface="Century Gothic" panose="020B0502020202020204" pitchFamily="34" charset="0"/>
              </a:rPr>
              <a:t>1980-81</a:t>
            </a:r>
            <a:endParaRPr lang="en-US" sz="2800" dirty="0">
              <a:solidFill>
                <a:srgbClr val="FFFFFA"/>
              </a:solidFill>
              <a:latin typeface="Century Gothic" panose="020B0502020202020204" pitchFamily="34" charset="0"/>
            </a:endParaRPr>
          </a:p>
          <a:p>
            <a:r>
              <a:rPr lang="en-US" sz="2800" dirty="0">
                <a:solidFill>
                  <a:srgbClr val="FFFFFA"/>
                </a:solidFill>
                <a:latin typeface="Century Gothic" panose="020B0502020202020204" pitchFamily="34" charset="0"/>
              </a:rPr>
              <a:t>Thatcher </a:t>
            </a:r>
            <a:r>
              <a:rPr lang="en-US" sz="2400" dirty="0">
                <a:solidFill>
                  <a:srgbClr val="FFFFFA"/>
                </a:solidFill>
                <a:latin typeface="Century Gothic" panose="020B0502020202020204" pitchFamily="34" charset="0"/>
              </a:rPr>
              <a:t>(‘79) </a:t>
            </a:r>
            <a:r>
              <a:rPr lang="en-US" sz="2800" dirty="0">
                <a:solidFill>
                  <a:srgbClr val="FFFFFA"/>
                </a:solidFill>
                <a:latin typeface="Century Gothic" panose="020B0502020202020204" pitchFamily="34" charset="0"/>
              </a:rPr>
              <a:t>and Reagan </a:t>
            </a:r>
            <a:r>
              <a:rPr lang="en-US" sz="2400" dirty="0">
                <a:solidFill>
                  <a:srgbClr val="FFFFFA"/>
                </a:solidFill>
                <a:latin typeface="Century Gothic" panose="020B0502020202020204" pitchFamily="34" charset="0"/>
              </a:rPr>
              <a:t>(‘81) </a:t>
            </a:r>
            <a:r>
              <a:rPr lang="en-US" sz="2800" dirty="0">
                <a:solidFill>
                  <a:srgbClr val="FFFFFA"/>
                </a:solidFill>
                <a:latin typeface="Century Gothic" panose="020B0502020202020204" pitchFamily="34" charset="0"/>
              </a:rPr>
              <a:t>elected</a:t>
            </a:r>
          </a:p>
          <a:p>
            <a:pPr lvl="1"/>
            <a:r>
              <a:rPr lang="en-US" sz="2400" dirty="0">
                <a:solidFill>
                  <a:srgbClr val="FFFFFA"/>
                </a:solidFill>
                <a:latin typeface="Century Gothic" panose="020B0502020202020204" pitchFamily="34" charset="0"/>
              </a:rPr>
              <a:t>Falklands conflict </a:t>
            </a:r>
            <a:r>
              <a:rPr lang="en-US" sz="2000" dirty="0">
                <a:solidFill>
                  <a:srgbClr val="FFFFFA"/>
                </a:solidFill>
                <a:latin typeface="Century Gothic" panose="020B0502020202020204" pitchFamily="34" charset="0"/>
              </a:rPr>
              <a:t>1982</a:t>
            </a:r>
            <a:endParaRPr lang="en-US" sz="2400" dirty="0">
              <a:solidFill>
                <a:srgbClr val="FFFFFA"/>
              </a:solidFill>
              <a:latin typeface="Century Gothic" panose="020B0502020202020204" pitchFamily="34" charset="0"/>
            </a:endParaRPr>
          </a:p>
          <a:p>
            <a:r>
              <a:rPr lang="en-US" sz="2800" dirty="0">
                <a:solidFill>
                  <a:srgbClr val="FFFFFA"/>
                </a:solidFill>
                <a:latin typeface="Century Gothic" panose="020B0502020202020204" pitchFamily="34" charset="0"/>
              </a:rPr>
              <a:t>Arms build up by USA</a:t>
            </a:r>
          </a:p>
          <a:p>
            <a:pPr lvl="1"/>
            <a:r>
              <a:rPr lang="en-US" sz="2400" dirty="0">
                <a:solidFill>
                  <a:srgbClr val="FFFFFA"/>
                </a:solidFill>
                <a:latin typeface="Century Gothic" panose="020B0502020202020204" pitchFamily="34" charset="0"/>
              </a:rPr>
              <a:t>‘Stars Wars’, B-1 bomber etc.</a:t>
            </a:r>
          </a:p>
          <a:p>
            <a:pPr lvl="1"/>
            <a:r>
              <a:rPr lang="en-US" sz="2400" dirty="0">
                <a:solidFill>
                  <a:srgbClr val="FFFFFA"/>
                </a:solidFill>
                <a:latin typeface="Century Gothic" panose="020B0502020202020204" pitchFamily="34" charset="0"/>
              </a:rPr>
              <a:t>Invasion of Grenada </a:t>
            </a:r>
            <a:r>
              <a:rPr lang="en-US" sz="2000" dirty="0">
                <a:solidFill>
                  <a:srgbClr val="FFFFFA"/>
                </a:solidFill>
                <a:latin typeface="Century Gothic" panose="020B0502020202020204" pitchFamily="34" charset="0"/>
              </a:rPr>
              <a:t>1983</a:t>
            </a:r>
            <a:endParaRPr lang="en-US" sz="2400" dirty="0">
              <a:solidFill>
                <a:srgbClr val="FFFFFA"/>
              </a:solidFill>
              <a:latin typeface="Century Gothic" panose="020B0502020202020204" pitchFamily="34" charset="0"/>
            </a:endParaRPr>
          </a:p>
          <a:p>
            <a:pPr marL="342900" lvl="1" indent="-342900">
              <a:buFontTx/>
              <a:buChar char="•"/>
            </a:pPr>
            <a:r>
              <a:rPr lang="en-US" dirty="0">
                <a:solidFill>
                  <a:srgbClr val="FFFFFA"/>
                </a:solidFill>
                <a:latin typeface="Century Gothic" panose="020B0502020202020204" pitchFamily="34" charset="0"/>
              </a:rPr>
              <a:t>Reagan Doctrine</a:t>
            </a:r>
            <a:endParaRPr lang="en-US" sz="2400" dirty="0">
              <a:solidFill>
                <a:srgbClr val="FFFFFA"/>
              </a:solidFill>
              <a:latin typeface="Century Gothic" panose="020B0502020202020204" pitchFamily="34" charset="0"/>
            </a:endParaRPr>
          </a:p>
          <a:p>
            <a:pPr lvl="1"/>
            <a:r>
              <a:rPr lang="en-US" sz="2400" dirty="0">
                <a:solidFill>
                  <a:srgbClr val="FFFFFA"/>
                </a:solidFill>
                <a:latin typeface="Century Gothic" panose="020B0502020202020204" pitchFamily="34" charset="0"/>
              </a:rPr>
              <a:t>Support for Contras in Nicaragua</a:t>
            </a:r>
          </a:p>
          <a:p>
            <a:pPr lvl="1"/>
            <a:r>
              <a:rPr lang="en-US" sz="2400" dirty="0">
                <a:solidFill>
                  <a:srgbClr val="FFFFFA"/>
                </a:solidFill>
                <a:latin typeface="Century Gothic" panose="020B0502020202020204" pitchFamily="34" charset="0"/>
              </a:rPr>
              <a:t> Support for </a:t>
            </a:r>
            <a:r>
              <a:rPr lang="en-US" sz="2400" dirty="0" err="1">
                <a:solidFill>
                  <a:srgbClr val="FFFFFA"/>
                </a:solidFill>
                <a:latin typeface="Century Gothic" panose="020B0502020202020204" pitchFamily="34" charset="0"/>
              </a:rPr>
              <a:t>Mujihadeen</a:t>
            </a:r>
            <a:r>
              <a:rPr lang="en-US" sz="2400" dirty="0">
                <a:solidFill>
                  <a:srgbClr val="FFFFFA"/>
                </a:solidFill>
                <a:latin typeface="Century Gothic" panose="020B0502020202020204" pitchFamily="34" charset="0"/>
              </a:rPr>
              <a:t> in Afghanistan  </a:t>
            </a:r>
          </a:p>
          <a:p>
            <a:endParaRPr lang="en-US" sz="2800" dirty="0">
              <a:solidFill>
                <a:srgbClr val="FFFFFA"/>
              </a:solidFill>
              <a:latin typeface="Century Gothic" panose="020B0502020202020204" pitchFamily="34" charset="0"/>
            </a:endParaRPr>
          </a:p>
        </p:txBody>
      </p:sp>
    </p:spTree>
    <p:extLst>
      <p:ext uri="{BB962C8B-B14F-4D97-AF65-F5344CB8AC3E}">
        <p14:creationId xmlns:p14="http://schemas.microsoft.com/office/powerpoint/2010/main" val="4097089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264" y="609600"/>
            <a:ext cx="8458200" cy="1143000"/>
          </a:xfrm>
        </p:spPr>
        <p:txBody>
          <a:bodyPr/>
          <a:lstStyle/>
          <a:p>
            <a:r>
              <a:rPr lang="en-US" dirty="0">
                <a:solidFill>
                  <a:srgbClr val="FFFF00"/>
                </a:solidFill>
                <a:latin typeface="Century Gothic" panose="020B0502020202020204" pitchFamily="34" charset="0"/>
                <a:cs typeface="Arial Rounded MT Bold"/>
              </a:rPr>
              <a:t>The war against communism</a:t>
            </a:r>
          </a:p>
        </p:txBody>
      </p:sp>
      <p:sp>
        <p:nvSpPr>
          <p:cNvPr id="3" name="Content Placeholder 2"/>
          <p:cNvSpPr>
            <a:spLocks noGrp="1"/>
          </p:cNvSpPr>
          <p:nvPr>
            <p:ph idx="1"/>
          </p:nvPr>
        </p:nvSpPr>
        <p:spPr/>
        <p:txBody>
          <a:bodyPr/>
          <a:lstStyle/>
          <a:p>
            <a:pPr>
              <a:buNone/>
            </a:pPr>
            <a:r>
              <a:rPr lang="en-US" sz="2600" dirty="0">
                <a:solidFill>
                  <a:schemeClr val="tx2"/>
                </a:solidFill>
                <a:latin typeface="Century Gothic" panose="020B0502020202020204" pitchFamily="34" charset="0"/>
              </a:rPr>
              <a:t>	“The Reagan Doctrine proclaimed that the truce with communism was over. The West would henceforth regard no area of the world as destined to forego its liberty simply because the Soviets claimed it to be within their sphere of influence. We would fight a battle of ideas against communism, and we would give material support to those who fought to recover their nations from tyranny.”</a:t>
            </a:r>
            <a:endParaRPr lang="en-US" sz="2600" baseline="30000" dirty="0">
              <a:solidFill>
                <a:schemeClr val="tx2"/>
              </a:solidFill>
              <a:latin typeface="Century Gothic" panose="020B0502020202020204" pitchFamily="34" charset="0"/>
            </a:endParaRPr>
          </a:p>
          <a:p>
            <a:pPr>
              <a:buNone/>
            </a:pPr>
            <a:r>
              <a:rPr lang="en-US" sz="2000" dirty="0">
                <a:solidFill>
                  <a:schemeClr val="tx2"/>
                </a:solidFill>
                <a:latin typeface="Century Gothic" panose="020B0502020202020204" pitchFamily="34" charset="0"/>
              </a:rPr>
              <a:t>				Margaret Thatcher, December 1997</a:t>
            </a:r>
          </a:p>
        </p:txBody>
      </p:sp>
    </p:spTree>
    <p:extLst>
      <p:ext uri="{BB962C8B-B14F-4D97-AF65-F5344CB8AC3E}">
        <p14:creationId xmlns:p14="http://schemas.microsoft.com/office/powerpoint/2010/main" val="2633320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160"/>
            <a:ext cx="8229600" cy="1143000"/>
          </a:xfrm>
        </p:spPr>
        <p:txBody>
          <a:bodyPr/>
          <a:lstStyle/>
          <a:p>
            <a:r>
              <a:rPr lang="en-US" sz="4000" dirty="0">
                <a:solidFill>
                  <a:srgbClr val="FFFF00"/>
                </a:solidFill>
                <a:latin typeface="Century Gothic" panose="020B0502020202020204" pitchFamily="34" charset="0"/>
                <a:cs typeface="Arial Rounded MT Bold"/>
              </a:rPr>
              <a:t>Final years</a:t>
            </a:r>
          </a:p>
        </p:txBody>
      </p:sp>
      <p:sp>
        <p:nvSpPr>
          <p:cNvPr id="3" name="Content Placeholder 2"/>
          <p:cNvSpPr>
            <a:spLocks noGrp="1"/>
          </p:cNvSpPr>
          <p:nvPr>
            <p:ph idx="1"/>
          </p:nvPr>
        </p:nvSpPr>
        <p:spPr>
          <a:xfrm>
            <a:off x="457200" y="1289322"/>
            <a:ext cx="8229600" cy="5380038"/>
          </a:xfrm>
        </p:spPr>
        <p:txBody>
          <a:bodyPr/>
          <a:lstStyle/>
          <a:p>
            <a:r>
              <a:rPr lang="en-US" sz="2800" dirty="0">
                <a:solidFill>
                  <a:srgbClr val="FFFFF7"/>
                </a:solidFill>
                <a:latin typeface="Century Gothic" panose="020B0502020202020204" pitchFamily="34" charset="0"/>
              </a:rPr>
              <a:t>Gorbachev elected </a:t>
            </a:r>
            <a:r>
              <a:rPr lang="en-US" sz="2400" dirty="0">
                <a:solidFill>
                  <a:srgbClr val="FFFFF7"/>
                </a:solidFill>
                <a:latin typeface="Century Gothic" panose="020B0502020202020204" pitchFamily="34" charset="0"/>
              </a:rPr>
              <a:t>1985</a:t>
            </a:r>
            <a:endParaRPr lang="en-US" sz="2800" dirty="0">
              <a:solidFill>
                <a:srgbClr val="FFFFF7"/>
              </a:solidFill>
              <a:latin typeface="Century Gothic" panose="020B0502020202020204" pitchFamily="34" charset="0"/>
            </a:endParaRPr>
          </a:p>
          <a:p>
            <a:pPr lvl="1"/>
            <a:r>
              <a:rPr lang="en-US" sz="2400" dirty="0">
                <a:solidFill>
                  <a:srgbClr val="FFFFF7"/>
                </a:solidFill>
                <a:latin typeface="Century Gothic" panose="020B0502020202020204" pitchFamily="34" charset="0"/>
              </a:rPr>
              <a:t>Perestroika </a:t>
            </a:r>
          </a:p>
          <a:p>
            <a:pPr lvl="1"/>
            <a:r>
              <a:rPr lang="en-US" sz="2400" dirty="0">
                <a:solidFill>
                  <a:srgbClr val="FFFFF7"/>
                </a:solidFill>
                <a:latin typeface="Century Gothic" panose="020B0502020202020204" pitchFamily="34" charset="0"/>
              </a:rPr>
              <a:t>Glasnost</a:t>
            </a:r>
          </a:p>
          <a:p>
            <a:r>
              <a:rPr lang="en-US" sz="2800" dirty="0">
                <a:solidFill>
                  <a:srgbClr val="FFFFF7"/>
                </a:solidFill>
                <a:latin typeface="Century Gothic" panose="020B0502020202020204" pitchFamily="34" charset="0"/>
              </a:rPr>
              <a:t>Gorbachev – Reagan talks </a:t>
            </a:r>
            <a:r>
              <a:rPr lang="en-US" sz="2400" dirty="0">
                <a:solidFill>
                  <a:srgbClr val="FFFFF7"/>
                </a:solidFill>
                <a:latin typeface="Century Gothic" panose="020B0502020202020204" pitchFamily="34" charset="0"/>
              </a:rPr>
              <a:t>1985-87</a:t>
            </a:r>
            <a:endParaRPr lang="en-US" sz="2800" dirty="0">
              <a:solidFill>
                <a:srgbClr val="FFFFF7"/>
              </a:solidFill>
              <a:latin typeface="Century Gothic" panose="020B0502020202020204" pitchFamily="34" charset="0"/>
            </a:endParaRPr>
          </a:p>
          <a:p>
            <a:r>
              <a:rPr lang="en-US" sz="2800" dirty="0">
                <a:solidFill>
                  <a:srgbClr val="FFFFF7"/>
                </a:solidFill>
                <a:latin typeface="Century Gothic" panose="020B0502020202020204" pitchFamily="34" charset="0"/>
              </a:rPr>
              <a:t>End of Cold War</a:t>
            </a:r>
          </a:p>
          <a:p>
            <a:pPr lvl="1"/>
            <a:r>
              <a:rPr lang="en-US" sz="2400" dirty="0">
                <a:solidFill>
                  <a:srgbClr val="FFFFF7"/>
                </a:solidFill>
                <a:latin typeface="Century Gothic" panose="020B0502020202020204" pitchFamily="34" charset="0"/>
              </a:rPr>
              <a:t>Withdrawal from Afghanistan </a:t>
            </a:r>
            <a:r>
              <a:rPr lang="en-US" sz="2000" dirty="0">
                <a:solidFill>
                  <a:srgbClr val="FFFFF7"/>
                </a:solidFill>
                <a:latin typeface="Century Gothic" panose="020B0502020202020204" pitchFamily="34" charset="0"/>
              </a:rPr>
              <a:t>1989</a:t>
            </a:r>
            <a:endParaRPr lang="en-US" sz="2400" dirty="0">
              <a:solidFill>
                <a:srgbClr val="FFFFF7"/>
              </a:solidFill>
              <a:latin typeface="Century Gothic" panose="020B0502020202020204" pitchFamily="34" charset="0"/>
            </a:endParaRPr>
          </a:p>
          <a:p>
            <a:pPr lvl="1"/>
            <a:r>
              <a:rPr lang="en-US" sz="2400" dirty="0">
                <a:solidFill>
                  <a:srgbClr val="FFFFF7"/>
                </a:solidFill>
                <a:latin typeface="Century Gothic" panose="020B0502020202020204" pitchFamily="34" charset="0"/>
              </a:rPr>
              <a:t>End of the Angolan conflict </a:t>
            </a:r>
            <a:r>
              <a:rPr lang="en-US" sz="2000" dirty="0">
                <a:solidFill>
                  <a:srgbClr val="FFFFF7"/>
                </a:solidFill>
                <a:latin typeface="Century Gothic" panose="020B0502020202020204" pitchFamily="34" charset="0"/>
              </a:rPr>
              <a:t>1989</a:t>
            </a:r>
            <a:endParaRPr lang="en-US" sz="2400" dirty="0">
              <a:solidFill>
                <a:srgbClr val="FFFFF7"/>
              </a:solidFill>
              <a:latin typeface="Century Gothic" panose="020B0502020202020204" pitchFamily="34" charset="0"/>
            </a:endParaRPr>
          </a:p>
          <a:p>
            <a:pPr lvl="1"/>
            <a:r>
              <a:rPr lang="en-US" sz="2400" dirty="0">
                <a:solidFill>
                  <a:srgbClr val="FFFFF7"/>
                </a:solidFill>
                <a:latin typeface="Century Gothic" panose="020B0502020202020204" pitchFamily="34" charset="0"/>
              </a:rPr>
              <a:t>Fall of Berlin Wall and revolutions in East Europe </a:t>
            </a:r>
            <a:r>
              <a:rPr lang="en-US" sz="2000" dirty="0">
                <a:solidFill>
                  <a:srgbClr val="FFFFF7"/>
                </a:solidFill>
                <a:latin typeface="Century Gothic" panose="020B0502020202020204" pitchFamily="34" charset="0"/>
              </a:rPr>
              <a:t>1989</a:t>
            </a:r>
            <a:endParaRPr lang="en-US" sz="2400" dirty="0">
              <a:solidFill>
                <a:srgbClr val="FFFFF7"/>
              </a:solidFill>
              <a:latin typeface="Century Gothic" panose="020B0502020202020204" pitchFamily="34" charset="0"/>
            </a:endParaRPr>
          </a:p>
          <a:p>
            <a:r>
              <a:rPr lang="en-US" sz="2800" dirty="0">
                <a:solidFill>
                  <a:srgbClr val="FFFFF7"/>
                </a:solidFill>
                <a:latin typeface="Century Gothic" panose="020B0502020202020204" pitchFamily="34" charset="0"/>
              </a:rPr>
              <a:t>End of Soviet Union </a:t>
            </a:r>
            <a:r>
              <a:rPr lang="en-US" sz="2400" dirty="0">
                <a:solidFill>
                  <a:srgbClr val="FFFFF7"/>
                </a:solidFill>
                <a:latin typeface="Century Gothic" panose="020B0502020202020204" pitchFamily="34" charset="0"/>
              </a:rPr>
              <a:t>1991</a:t>
            </a:r>
            <a:endParaRPr lang="en-US" sz="2800" dirty="0">
              <a:solidFill>
                <a:srgbClr val="FFFFF7"/>
              </a:solidFill>
              <a:latin typeface="Century Gothic" panose="020B0502020202020204" pitchFamily="34" charset="0"/>
            </a:endParaRPr>
          </a:p>
        </p:txBody>
      </p:sp>
    </p:spTree>
    <p:extLst>
      <p:ext uri="{BB962C8B-B14F-4D97-AF65-F5344CB8AC3E}">
        <p14:creationId xmlns:p14="http://schemas.microsoft.com/office/powerpoint/2010/main" val="59669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Reagan and Gorbachev</a:t>
            </a:r>
          </a:p>
        </p:txBody>
      </p:sp>
      <p:pic>
        <p:nvPicPr>
          <p:cNvPr id="4" name="Content Placeholder 3" descr="Reagan_and_Gorbachev_hold_discussions.jpg"/>
          <p:cNvPicPr>
            <a:picLocks noGrp="1" noChangeAspect="1"/>
          </p:cNvPicPr>
          <p:nvPr>
            <p:ph idx="1"/>
          </p:nvPr>
        </p:nvPicPr>
        <p:blipFill>
          <a:blip r:embed="rId2"/>
          <a:srcRect l="-11216" r="-11216"/>
          <a:stretch>
            <a:fillRect/>
          </a:stretch>
        </p:blipFill>
        <p:spPr/>
      </p:pic>
    </p:spTree>
    <p:extLst>
      <p:ext uri="{BB962C8B-B14F-4D97-AF65-F5344CB8AC3E}">
        <p14:creationId xmlns:p14="http://schemas.microsoft.com/office/powerpoint/2010/main" val="33011208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sz="3200" dirty="0">
                <a:solidFill>
                  <a:srgbClr val="FFFF00"/>
                </a:solidFill>
                <a:latin typeface="Century Gothic" panose="020B0502020202020204" pitchFamily="34" charset="0"/>
                <a:cs typeface="Arial Rounded MT Bold"/>
              </a:rPr>
              <a:t>Rev. Moon with </a:t>
            </a:r>
            <a:r>
              <a:rPr lang="en-US" sz="3200" dirty="0" err="1">
                <a:solidFill>
                  <a:srgbClr val="FFFF00"/>
                </a:solidFill>
                <a:latin typeface="Century Gothic" panose="020B0502020202020204" pitchFamily="34" charset="0"/>
                <a:cs typeface="Arial Rounded MT Bold"/>
              </a:rPr>
              <a:t>Mr</a:t>
            </a:r>
            <a:r>
              <a:rPr lang="en-US" sz="3200" dirty="0">
                <a:solidFill>
                  <a:srgbClr val="FFFF00"/>
                </a:solidFill>
                <a:latin typeface="Century Gothic" panose="020B0502020202020204" pitchFamily="34" charset="0"/>
                <a:cs typeface="Arial Rounded MT Bold"/>
              </a:rPr>
              <a:t> and </a:t>
            </a:r>
            <a:r>
              <a:rPr lang="en-US" sz="3200" dirty="0" err="1">
                <a:solidFill>
                  <a:srgbClr val="FFFF00"/>
                </a:solidFill>
                <a:latin typeface="Century Gothic" panose="020B0502020202020204" pitchFamily="34" charset="0"/>
                <a:cs typeface="Arial Rounded MT Bold"/>
              </a:rPr>
              <a:t>Mrs</a:t>
            </a:r>
            <a:r>
              <a:rPr lang="en-US" sz="3200" dirty="0">
                <a:solidFill>
                  <a:srgbClr val="FFFF00"/>
                </a:solidFill>
                <a:latin typeface="Century Gothic" panose="020B0502020202020204" pitchFamily="34" charset="0"/>
                <a:cs typeface="Arial Rounded MT Bold"/>
              </a:rPr>
              <a:t> Gorbachev</a:t>
            </a:r>
          </a:p>
        </p:txBody>
      </p:sp>
      <p:pic>
        <p:nvPicPr>
          <p:cNvPr id="4" name="Content Placeholder 3" descr="250px-Smm029.jpg"/>
          <p:cNvPicPr>
            <a:picLocks noGrp="1" noChangeAspect="1"/>
          </p:cNvPicPr>
          <p:nvPr>
            <p:ph idx="1"/>
          </p:nvPr>
        </p:nvPicPr>
        <p:blipFill rotWithShape="1">
          <a:blip r:embed="rId3">
            <a:extLst>
              <a:ext uri="{28A0092B-C50C-407E-A947-70E740481C1C}">
                <a14:useLocalDpi xmlns:a14="http://schemas.microsoft.com/office/drawing/2010/main" val="0"/>
              </a:ext>
            </a:extLst>
          </a:blip>
          <a:srcRect t="-159" b="15626"/>
          <a:stretch/>
        </p:blipFill>
        <p:spPr>
          <a:xfrm>
            <a:off x="961256" y="1409429"/>
            <a:ext cx="7139136" cy="4827883"/>
          </a:xfrm>
        </p:spPr>
      </p:pic>
    </p:spTree>
    <p:extLst>
      <p:ext uri="{BB962C8B-B14F-4D97-AF65-F5344CB8AC3E}">
        <p14:creationId xmlns:p14="http://schemas.microsoft.com/office/powerpoint/2010/main" val="4155929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905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rPr>
              <a:t>Third World War in the West over</a:t>
            </a:r>
            <a:endParaRPr kumimoji="0" lang="sk-SK"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128" charset="-122"/>
              <a:cs typeface="宋体" pitchFamily="-128" charset="-122"/>
            </a:endParaRPr>
          </a:p>
        </p:txBody>
      </p:sp>
      <p:sp>
        <p:nvSpPr>
          <p:cNvPr id="1434627" name="Oval 3"/>
          <p:cNvSpPr>
            <a:spLocks noChangeAspect="1" noChangeArrowheads="1"/>
          </p:cNvSpPr>
          <p:nvPr/>
        </p:nvSpPr>
        <p:spPr bwMode="auto">
          <a:xfrm>
            <a:off x="1331913" y="1808163"/>
            <a:ext cx="2162175" cy="2160587"/>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1434628" name="Text Box 4"/>
          <p:cNvSpPr txBox="1">
            <a:spLocks noChangeAspect="1" noChangeArrowheads="1"/>
          </p:cNvSpPr>
          <p:nvPr/>
        </p:nvSpPr>
        <p:spPr bwMode="auto">
          <a:xfrm>
            <a:off x="1115616" y="2241037"/>
            <a:ext cx="2373709" cy="1333181"/>
          </a:xfrm>
          <a:prstGeom prst="rect">
            <a:avLst/>
          </a:prstGeom>
          <a:noFill/>
          <a:ln w="9525">
            <a:noFill/>
            <a:miter lim="800000"/>
            <a:headEnd/>
            <a:tailEnd/>
          </a:ln>
          <a:effectLst/>
        </p:spPr>
        <p:txBody>
          <a:bodyPr wrap="square" lIns="36000" tIns="0" rIns="36000" bIns="82800">
            <a:prstTxWarp prst="textNoShape">
              <a:avLst/>
            </a:prstTxWarp>
            <a:spAutoFit/>
          </a:bodyPr>
          <a:lstStyle/>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USA</a:t>
            </a:r>
          </a:p>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West Europe</a:t>
            </a:r>
          </a:p>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Turkey</a:t>
            </a:r>
            <a:endParaRPr kumimoji="0" lang="en-US" sz="26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1434632" name="Oval 8"/>
          <p:cNvSpPr>
            <a:spLocks noChangeAspect="1" noChangeArrowheads="1"/>
          </p:cNvSpPr>
          <p:nvPr/>
        </p:nvSpPr>
        <p:spPr bwMode="auto">
          <a:xfrm>
            <a:off x="5653088" y="1808163"/>
            <a:ext cx="2162175" cy="2160587"/>
          </a:xfrm>
          <a:prstGeom prst="ellipse">
            <a:avLst/>
          </a:prstGeom>
          <a:gradFill rotWithShape="1">
            <a:gsLst>
              <a:gs pos="0">
                <a:srgbClr val="FF9191"/>
              </a:gs>
              <a:gs pos="100000">
                <a:srgbClr val="E60000"/>
              </a:gs>
            </a:gsLst>
            <a:path path="shape">
              <a:fillToRect l="50000" t="50000" r="50000" b="50000"/>
            </a:path>
          </a:gradFill>
          <a:ln w="9525" algn="ctr">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1434634" name="Text Box 10"/>
          <p:cNvSpPr txBox="1">
            <a:spLocks noChangeAspect="1" noChangeArrowheads="1"/>
          </p:cNvSpPr>
          <p:nvPr/>
        </p:nvSpPr>
        <p:spPr bwMode="auto">
          <a:xfrm>
            <a:off x="5608638" y="2305050"/>
            <a:ext cx="2201862" cy="863600"/>
          </a:xfrm>
          <a:prstGeom prst="rect">
            <a:avLst/>
          </a:prstGeom>
          <a:noFill/>
          <a:ln w="9525">
            <a:noFill/>
            <a:miter lim="800000"/>
            <a:headEnd/>
            <a:tailEnd/>
          </a:ln>
          <a:effectLst/>
        </p:spPr>
        <p:txBody>
          <a:bodyPr lIns="36000" tIns="0" rIns="36000" bIns="82800">
            <a:prstTxWarp prst="textNoShape">
              <a:avLst/>
            </a:prstTxWarp>
            <a:spAutoFit/>
          </a:bodyPr>
          <a:lstStyle/>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USSR</a:t>
            </a:r>
            <a:endParaRPr kumimoji="0" lang="en-US" sz="36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endParaRPr>
          </a:p>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6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East Europe</a:t>
            </a:r>
          </a:p>
        </p:txBody>
      </p:sp>
      <p:grpSp>
        <p:nvGrpSpPr>
          <p:cNvPr id="47111" name="Group 11"/>
          <p:cNvGrpSpPr>
            <a:grpSpLocks noChangeAspect="1"/>
          </p:cNvGrpSpPr>
          <p:nvPr/>
        </p:nvGrpSpPr>
        <p:grpSpPr bwMode="auto">
          <a:xfrm>
            <a:off x="3581400" y="2168525"/>
            <a:ext cx="1990725" cy="1422400"/>
            <a:chOff x="2515" y="994"/>
            <a:chExt cx="1045" cy="747"/>
          </a:xfrm>
        </p:grpSpPr>
        <p:sp>
          <p:nvSpPr>
            <p:cNvPr id="47114" name="Freeform 12"/>
            <p:cNvSpPr>
              <a:spLocks noChangeAspect="1"/>
            </p:cNvSpPr>
            <p:nvPr/>
          </p:nvSpPr>
          <p:spPr bwMode="auto">
            <a:xfrm>
              <a:off x="2515" y="994"/>
              <a:ext cx="1045" cy="239"/>
            </a:xfrm>
            <a:custGeom>
              <a:avLst/>
              <a:gdLst>
                <a:gd name="T0" fmla="*/ 0 w 861"/>
                <a:gd name="T1" fmla="*/ 128 h 197"/>
                <a:gd name="T2" fmla="*/ 408 w 861"/>
                <a:gd name="T3" fmla="*/ 0 h 197"/>
                <a:gd name="T4" fmla="*/ 752 w 861"/>
                <a:gd name="T5" fmla="*/ 96 h 197"/>
                <a:gd name="T6" fmla="*/ 771 w 861"/>
                <a:gd name="T7" fmla="*/ 66 h 197"/>
                <a:gd name="T8" fmla="*/ 861 w 861"/>
                <a:gd name="T9" fmla="*/ 195 h 197"/>
                <a:gd name="T10" fmla="*/ 701 w 861"/>
                <a:gd name="T11" fmla="*/ 192 h 197"/>
                <a:gd name="T12" fmla="*/ 719 w 861"/>
                <a:gd name="T13" fmla="*/ 161 h 197"/>
                <a:gd name="T14" fmla="*/ 408 w 861"/>
                <a:gd name="T15" fmla="*/ 77 h 197"/>
                <a:gd name="T16" fmla="*/ 41 w 861"/>
                <a:gd name="T17" fmla="*/ 197 h 197"/>
                <a:gd name="T18" fmla="*/ 0 w 861"/>
                <a:gd name="T19" fmla="*/ 128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005AD7"/>
                </a:gs>
                <a:gs pos="100000">
                  <a:srgbClr val="CBE1F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uLnTx/>
                <a:uFillTx/>
                <a:latin typeface="Century Gothic" panose="020B0502020202020204" pitchFamily="34" charset="0"/>
                <a:ea typeface="Arial" pitchFamily="-128" charset="0"/>
              </a:endParaRPr>
            </a:p>
          </p:txBody>
        </p:sp>
        <p:sp>
          <p:nvSpPr>
            <p:cNvPr id="47115" name="Freeform 13"/>
            <p:cNvSpPr>
              <a:spLocks noChangeAspect="1"/>
            </p:cNvSpPr>
            <p:nvPr/>
          </p:nvSpPr>
          <p:spPr bwMode="auto">
            <a:xfrm rot="10800000">
              <a:off x="2515" y="1502"/>
              <a:ext cx="1045" cy="239"/>
            </a:xfrm>
            <a:custGeom>
              <a:avLst/>
              <a:gdLst>
                <a:gd name="T0" fmla="*/ 0 w 861"/>
                <a:gd name="T1" fmla="*/ 128 h 197"/>
                <a:gd name="T2" fmla="*/ 408 w 861"/>
                <a:gd name="T3" fmla="*/ 0 h 197"/>
                <a:gd name="T4" fmla="*/ 752 w 861"/>
                <a:gd name="T5" fmla="*/ 96 h 197"/>
                <a:gd name="T6" fmla="*/ 771 w 861"/>
                <a:gd name="T7" fmla="*/ 66 h 197"/>
                <a:gd name="T8" fmla="*/ 861 w 861"/>
                <a:gd name="T9" fmla="*/ 195 h 197"/>
                <a:gd name="T10" fmla="*/ 701 w 861"/>
                <a:gd name="T11" fmla="*/ 192 h 197"/>
                <a:gd name="T12" fmla="*/ 719 w 861"/>
                <a:gd name="T13" fmla="*/ 161 h 197"/>
                <a:gd name="T14" fmla="*/ 408 w 861"/>
                <a:gd name="T15" fmla="*/ 77 h 197"/>
                <a:gd name="T16" fmla="*/ 41 w 861"/>
                <a:gd name="T17" fmla="*/ 197 h 197"/>
                <a:gd name="T18" fmla="*/ 0 w 861"/>
                <a:gd name="T19" fmla="*/ 128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E60000"/>
                </a:gs>
                <a:gs pos="100000">
                  <a:srgbClr val="FFDFDF"/>
                </a:gs>
              </a:gsLst>
              <a:lin ang="0" scaled="1"/>
            </a:gradFill>
            <a:ln w="3175">
              <a:no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uLnTx/>
                <a:uFillTx/>
                <a:latin typeface="Century Gothic" panose="020B0502020202020204" pitchFamily="34" charset="0"/>
                <a:ea typeface="Arial" pitchFamily="-128" charset="0"/>
              </a:endParaRPr>
            </a:p>
          </p:txBody>
        </p:sp>
      </p:grpSp>
      <p:sp>
        <p:nvSpPr>
          <p:cNvPr id="47112" name="AutoShape 14"/>
          <p:cNvSpPr>
            <a:spLocks noChangeAspect="1" noChangeArrowheads="1"/>
          </p:cNvSpPr>
          <p:nvPr/>
        </p:nvSpPr>
        <p:spPr bwMode="auto">
          <a:xfrm rot="5400000">
            <a:off x="4016375" y="4176713"/>
            <a:ext cx="1119187" cy="471488"/>
          </a:xfrm>
          <a:prstGeom prst="rightArrow">
            <a:avLst>
              <a:gd name="adj1" fmla="val 43287"/>
              <a:gd name="adj2" fmla="val 65223"/>
            </a:avLst>
          </a:prstGeom>
          <a:solidFill>
            <a:schemeClr val="bg1"/>
          </a:solidFill>
          <a:ln w="9525">
            <a:noFill/>
            <a:miter lim="800000"/>
            <a:headEnd/>
            <a:tailEnd/>
          </a:ln>
        </p:spPr>
        <p:txBody>
          <a:bodyPr wrap="none" anchor="ct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uLnTx/>
              <a:uFillTx/>
              <a:latin typeface="Century Gothic" panose="020B0502020202020204" pitchFamily="34" charset="0"/>
              <a:ea typeface="Arial" pitchFamily="-128" charset="0"/>
            </a:endParaRPr>
          </a:p>
        </p:txBody>
      </p:sp>
      <p:sp>
        <p:nvSpPr>
          <p:cNvPr id="47113" name="Text Box 15"/>
          <p:cNvSpPr txBox="1">
            <a:spLocks noChangeAspect="1" noChangeArrowheads="1"/>
          </p:cNvSpPr>
          <p:nvPr/>
        </p:nvSpPr>
        <p:spPr bwMode="auto">
          <a:xfrm>
            <a:off x="2393950" y="5202238"/>
            <a:ext cx="4365625" cy="565150"/>
          </a:xfrm>
          <a:prstGeom prst="rect">
            <a:avLst/>
          </a:prstGeom>
          <a:noFill/>
          <a:ln w="9525">
            <a:noFill/>
            <a:miter lim="800000"/>
            <a:headEnd/>
            <a:tailEnd/>
          </a:ln>
        </p:spPr>
        <p:txBody>
          <a:bodyPr lIns="36000" tIns="25200" rIns="36000">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US" sz="3600" b="0" i="0" u="none" strike="noStrike" kern="1200" cap="none" spc="0" normalizeH="0" baseline="0" noProof="0">
                <a:ln>
                  <a:noFill/>
                </a:ln>
                <a:solidFill>
                  <a:srgbClr val="CCFFFF"/>
                </a:solidFill>
                <a:effectLst/>
                <a:uLnTx/>
                <a:uFillTx/>
                <a:latin typeface="Century Gothic" panose="020B0502020202020204" pitchFamily="34" charset="0"/>
                <a:ea typeface="Arial" pitchFamily="-128" charset="0"/>
              </a:rPr>
              <a:t>Peace</a:t>
            </a:r>
          </a:p>
        </p:txBody>
      </p:sp>
    </p:spTree>
    <p:extLst>
      <p:ext uri="{BB962C8B-B14F-4D97-AF65-F5344CB8AC3E}">
        <p14:creationId xmlns:p14="http://schemas.microsoft.com/office/powerpoint/2010/main" val="28521259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504" y="116632"/>
            <a:ext cx="9052478" cy="70788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00"/>
                </a:solidFill>
                <a:effectLst/>
                <a:uLnTx/>
                <a:uFillTx/>
                <a:latin typeface="Century Gothic" panose="020B0502020202020204" pitchFamily="34" charset="0"/>
                <a:ea typeface="Century Gothic" charset="0"/>
                <a:cs typeface="Century Gothic" charset="0"/>
              </a:rPr>
              <a:t>The rise and decline of Communism</a:t>
            </a:r>
          </a:p>
        </p:txBody>
      </p:sp>
      <p:pic>
        <p:nvPicPr>
          <p:cNvPr id="8" name="Animated Communism Map.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51520" y="983727"/>
            <a:ext cx="8640960" cy="5759967"/>
          </a:xfrm>
        </p:spPr>
      </p:pic>
    </p:spTree>
    <p:extLst>
      <p:ext uri="{BB962C8B-B14F-4D97-AF65-F5344CB8AC3E}">
        <p14:creationId xmlns:p14="http://schemas.microsoft.com/office/powerpoint/2010/main" val="28979659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04664"/>
            <a:ext cx="7772400" cy="1143000"/>
          </a:xfrm>
        </p:spPr>
        <p:txBody>
          <a:bodyPr/>
          <a:lstStyle/>
          <a:p>
            <a:r>
              <a:rPr lang="en-US" sz="4000" dirty="0">
                <a:solidFill>
                  <a:srgbClr val="FFFF00"/>
                </a:solidFill>
                <a:latin typeface="Century Gothic" panose="020B0502020202020204" pitchFamily="34" charset="0"/>
                <a:cs typeface="Arial Rounded MT Bold"/>
              </a:rPr>
              <a:t>What was the human cost of communism?</a:t>
            </a:r>
          </a:p>
        </p:txBody>
      </p:sp>
      <p:sp>
        <p:nvSpPr>
          <p:cNvPr id="3" name="Content Placeholder 2"/>
          <p:cNvSpPr>
            <a:spLocks noGrp="1"/>
          </p:cNvSpPr>
          <p:nvPr>
            <p:ph idx="1"/>
          </p:nvPr>
        </p:nvSpPr>
        <p:spPr>
          <a:xfrm>
            <a:off x="457200" y="1927373"/>
            <a:ext cx="8229600" cy="4525963"/>
          </a:xfrm>
        </p:spPr>
        <p:txBody>
          <a:bodyPr/>
          <a:lstStyle/>
          <a:p>
            <a:pPr>
              <a:buNone/>
            </a:pPr>
            <a:r>
              <a:rPr lang="en-US" sz="2400" dirty="0">
                <a:solidFill>
                  <a:schemeClr val="tx2"/>
                </a:solidFill>
                <a:latin typeface="Century Gothic" panose="020B0502020202020204" pitchFamily="34" charset="0"/>
              </a:rPr>
              <a:t>	20-60 million in the Soviet Union</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65 million in the People's Republic of China</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1 million in Vietnam</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2 million in North Korea</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2 million in Cambodia</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1 million in communist Eastern Europe</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150,000 in Latin America</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1.7 million in Africa</a:t>
            </a:r>
            <a:br>
              <a:rPr lang="en-US" sz="2400" dirty="0">
                <a:solidFill>
                  <a:schemeClr val="tx2"/>
                </a:solidFill>
                <a:latin typeface="Century Gothic" panose="020B0502020202020204" pitchFamily="34" charset="0"/>
              </a:rPr>
            </a:br>
            <a:r>
              <a:rPr lang="en-US" sz="2400" dirty="0">
                <a:solidFill>
                  <a:schemeClr val="tx2"/>
                </a:solidFill>
                <a:latin typeface="Century Gothic" panose="020B0502020202020204" pitchFamily="34" charset="0"/>
              </a:rPr>
              <a:t>1.5 million in Afghanistan</a:t>
            </a:r>
          </a:p>
          <a:p>
            <a:pPr>
              <a:buNone/>
            </a:pPr>
            <a:endParaRPr lang="en-US" sz="900" dirty="0">
              <a:solidFill>
                <a:schemeClr val="tx2"/>
              </a:solidFill>
              <a:latin typeface="Century Gothic" panose="020B0502020202020204" pitchFamily="34" charset="0"/>
            </a:endParaRPr>
          </a:p>
          <a:p>
            <a:pPr>
              <a:buNone/>
            </a:pPr>
            <a:r>
              <a:rPr lang="en-US" sz="2000" dirty="0">
                <a:solidFill>
                  <a:schemeClr val="tx2"/>
                </a:solidFill>
                <a:latin typeface="Century Gothic" panose="020B0502020202020204" pitchFamily="34" charset="0"/>
              </a:rPr>
              <a:t>    </a:t>
            </a:r>
            <a:r>
              <a:rPr lang="en-US" sz="2000" dirty="0" err="1">
                <a:solidFill>
                  <a:schemeClr val="tx2"/>
                </a:solidFill>
                <a:latin typeface="Century Gothic" panose="020B0502020202020204" pitchFamily="34" charset="0"/>
              </a:rPr>
              <a:t>Stéphane</a:t>
            </a:r>
            <a:r>
              <a:rPr lang="en-US" sz="2000" dirty="0">
                <a:solidFill>
                  <a:schemeClr val="tx2"/>
                </a:solidFill>
                <a:latin typeface="Century Gothic" panose="020B0502020202020204" pitchFamily="34" charset="0"/>
              </a:rPr>
              <a:t> </a:t>
            </a:r>
            <a:r>
              <a:rPr lang="en-US" sz="2000" dirty="0" err="1">
                <a:solidFill>
                  <a:schemeClr val="tx2"/>
                </a:solidFill>
                <a:latin typeface="Century Gothic" panose="020B0502020202020204" pitchFamily="34" charset="0"/>
              </a:rPr>
              <a:t>Courtois</a:t>
            </a:r>
            <a:r>
              <a:rPr lang="en-US" sz="2000" dirty="0">
                <a:solidFill>
                  <a:schemeClr val="tx2"/>
                </a:solidFill>
                <a:latin typeface="Century Gothic" panose="020B0502020202020204" pitchFamily="34" charset="0"/>
              </a:rPr>
              <a:t> (</a:t>
            </a:r>
            <a:r>
              <a:rPr lang="en-US" sz="2000" dirty="0" err="1">
                <a:solidFill>
                  <a:schemeClr val="tx2"/>
                </a:solidFill>
                <a:latin typeface="Century Gothic" panose="020B0502020202020204" pitchFamily="34" charset="0"/>
              </a:rPr>
              <a:t>ed</a:t>
            </a:r>
            <a:r>
              <a:rPr lang="en-US" sz="2000" dirty="0">
                <a:solidFill>
                  <a:schemeClr val="tx2"/>
                </a:solidFill>
                <a:latin typeface="Century Gothic" panose="020B0502020202020204" pitchFamily="34" charset="0"/>
              </a:rPr>
              <a:t>) </a:t>
            </a:r>
            <a:r>
              <a:rPr lang="en-US" sz="2000" i="1" dirty="0">
                <a:solidFill>
                  <a:schemeClr val="tx2"/>
                </a:solidFill>
                <a:latin typeface="Century Gothic" panose="020B0502020202020204" pitchFamily="34" charset="0"/>
              </a:rPr>
              <a:t>The Black Book of Communism: Crimes, Terror, Repression. </a:t>
            </a:r>
            <a:r>
              <a:rPr lang="en-US" sz="2000" dirty="0">
                <a:solidFill>
                  <a:schemeClr val="tx2"/>
                </a:solidFill>
                <a:latin typeface="Century Gothic" panose="020B0502020202020204" pitchFamily="34" charset="0"/>
              </a:rPr>
              <a:t>Harvard University, 1999 </a:t>
            </a:r>
          </a:p>
        </p:txBody>
      </p:sp>
    </p:spTree>
    <p:extLst>
      <p:ext uri="{BB962C8B-B14F-4D97-AF65-F5344CB8AC3E}">
        <p14:creationId xmlns:p14="http://schemas.microsoft.com/office/powerpoint/2010/main" val="34260520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332656"/>
            <a:ext cx="3886200" cy="60325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332656"/>
            <a:ext cx="3567503" cy="5373216"/>
          </a:xfrm>
          <a:prstGeom prst="rect">
            <a:avLst/>
          </a:prstGeom>
        </p:spPr>
      </p:pic>
      <p:sp>
        <p:nvSpPr>
          <p:cNvPr id="7" name="TextBox 6"/>
          <p:cNvSpPr txBox="1"/>
          <p:nvPr/>
        </p:nvSpPr>
        <p:spPr>
          <a:xfrm>
            <a:off x="971600" y="6093296"/>
            <a:ext cx="3655168"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CCFFFF"/>
                </a:solidFill>
                <a:effectLst/>
                <a:uLnTx/>
                <a:uFillTx/>
                <a:latin typeface="Century Gothic" charset="0"/>
                <a:ea typeface="Century Gothic" charset="0"/>
                <a:cs typeface="Century Gothic" charset="0"/>
              </a:rPr>
              <a:t>Alexander Solzhenitsyn </a:t>
            </a:r>
          </a:p>
        </p:txBody>
      </p:sp>
    </p:spTree>
    <p:extLst>
      <p:ext uri="{BB962C8B-B14F-4D97-AF65-F5344CB8AC3E}">
        <p14:creationId xmlns:p14="http://schemas.microsoft.com/office/powerpoint/2010/main" val="913316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eg3"/>
          <p:cNvPicPr>
            <a:picLocks noChangeAspect="1" noChangeArrowheads="1"/>
          </p:cNvPicPr>
          <p:nvPr/>
        </p:nvPicPr>
        <p:blipFill>
          <a:blip r:embed="rId3"/>
          <a:srcRect/>
          <a:stretch>
            <a:fillRect/>
          </a:stretch>
        </p:blipFill>
        <p:spPr bwMode="auto">
          <a:xfrm>
            <a:off x="228600" y="3170238"/>
            <a:ext cx="3376613" cy="2308225"/>
          </a:xfrm>
          <a:prstGeom prst="rect">
            <a:avLst/>
          </a:prstGeom>
          <a:noFill/>
        </p:spPr>
      </p:pic>
      <p:pic>
        <p:nvPicPr>
          <p:cNvPr id="124931" name="Picture 3" descr="Holocaust123"/>
          <p:cNvPicPr>
            <a:picLocks noChangeAspect="1" noChangeArrowheads="1"/>
          </p:cNvPicPr>
          <p:nvPr/>
        </p:nvPicPr>
        <p:blipFill>
          <a:blip r:embed="rId4"/>
          <a:srcRect/>
          <a:stretch>
            <a:fillRect/>
          </a:stretch>
        </p:blipFill>
        <p:spPr bwMode="auto">
          <a:xfrm>
            <a:off x="5257800" y="304800"/>
            <a:ext cx="2762250" cy="2265363"/>
          </a:xfrm>
          <a:prstGeom prst="rect">
            <a:avLst/>
          </a:prstGeom>
          <a:noFill/>
        </p:spPr>
      </p:pic>
      <p:pic>
        <p:nvPicPr>
          <p:cNvPr id="124932" name="Picture 4" descr="elie-wiesel"/>
          <p:cNvPicPr>
            <a:picLocks noChangeAspect="1" noChangeArrowheads="1"/>
          </p:cNvPicPr>
          <p:nvPr/>
        </p:nvPicPr>
        <p:blipFill>
          <a:blip r:embed="rId5"/>
          <a:srcRect/>
          <a:stretch>
            <a:fillRect/>
          </a:stretch>
        </p:blipFill>
        <p:spPr bwMode="auto">
          <a:xfrm>
            <a:off x="685800" y="228600"/>
            <a:ext cx="2784475" cy="2262188"/>
          </a:xfrm>
          <a:prstGeom prst="rect">
            <a:avLst/>
          </a:prstGeom>
          <a:noFill/>
        </p:spPr>
      </p:pic>
      <p:pic>
        <p:nvPicPr>
          <p:cNvPr id="124933" name="Picture 5" descr="auschwitz_l"/>
          <p:cNvPicPr>
            <a:picLocks noChangeAspect="1" noChangeArrowheads="1"/>
          </p:cNvPicPr>
          <p:nvPr/>
        </p:nvPicPr>
        <p:blipFill>
          <a:blip r:embed="rId6">
            <a:lum contrast="6000"/>
          </a:blip>
          <a:srcRect/>
          <a:stretch>
            <a:fillRect/>
          </a:stretch>
        </p:blipFill>
        <p:spPr bwMode="auto">
          <a:xfrm>
            <a:off x="2743200" y="2057400"/>
            <a:ext cx="2971800" cy="2266950"/>
          </a:xfrm>
          <a:prstGeom prst="rect">
            <a:avLst/>
          </a:prstGeom>
          <a:noFill/>
        </p:spPr>
      </p:pic>
      <p:pic>
        <p:nvPicPr>
          <p:cNvPr id="124934" name="Picture 6" descr="Auschwitz4_600"/>
          <p:cNvPicPr>
            <a:picLocks noChangeAspect="1" noChangeArrowheads="1"/>
          </p:cNvPicPr>
          <p:nvPr/>
        </p:nvPicPr>
        <p:blipFill>
          <a:blip r:embed="rId7"/>
          <a:srcRect/>
          <a:stretch>
            <a:fillRect/>
          </a:stretch>
        </p:blipFill>
        <p:spPr bwMode="auto">
          <a:xfrm>
            <a:off x="5257800" y="3170238"/>
            <a:ext cx="3605213" cy="2403475"/>
          </a:xfrm>
          <a:prstGeom prst="rect">
            <a:avLst/>
          </a:prstGeom>
          <a:noFill/>
        </p:spPr>
      </p:pic>
      <p:sp>
        <p:nvSpPr>
          <p:cNvPr id="124935" name="Text Box 7"/>
          <p:cNvSpPr txBox="1">
            <a:spLocks noChangeArrowheads="1"/>
          </p:cNvSpPr>
          <p:nvPr/>
        </p:nvSpPr>
        <p:spPr bwMode="auto">
          <a:xfrm>
            <a:off x="35496" y="5638800"/>
            <a:ext cx="9241632" cy="1323439"/>
          </a:xfrm>
          <a:prstGeom prst="rect">
            <a:avLst/>
          </a:prstGeom>
          <a:noFill/>
          <a:ln w="9525">
            <a:noFill/>
            <a:miter lim="800000"/>
            <a:headEnd/>
            <a:tailEnd/>
          </a:ln>
          <a:effectLst/>
        </p:spPr>
        <p:txBody>
          <a:bodyPr wrap="none">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"The Holocaust was a Cain inspired action, one of Hitler’s satanic designs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and plans which should have been prevented by a unified front of all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Christian and Jewish forces.”		Sun </a:t>
            </a:r>
            <a:r>
              <a:rPr kumimoji="0" lang="en-US" sz="2000" b="0" i="0" u="none" strike="noStrike" kern="1200" cap="none" spc="0" normalizeH="0" baseline="0" noProof="0" dirty="0" err="1">
                <a:ln>
                  <a:noFill/>
                </a:ln>
                <a:solidFill>
                  <a:srgbClr val="CCFFFF"/>
                </a:solidFill>
                <a:effectLst/>
                <a:uLnTx/>
                <a:uFillTx/>
                <a:latin typeface="Century Gothic" panose="020B0502020202020204" pitchFamily="34" charset="0"/>
                <a:ea typeface="ＭＳ Ｐゴシック" pitchFamily="-128" charset="-128"/>
              </a:rPr>
              <a:t>Myung</a:t>
            </a:r>
            <a:r>
              <a:rPr kumimoji="0" lang="en-US" sz="20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rPr>
              <a:t> Moon 1975</a:t>
            </a:r>
            <a:endParaRPr kumimoji="0" lang="en-US" sz="24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CCFFFF"/>
              </a:solidFill>
              <a:effectLst/>
              <a:uLnTx/>
              <a:uFillTx/>
              <a:latin typeface="Century Gothic" panose="020B0502020202020204" pitchFamily="34" charset="0"/>
              <a:ea typeface="ＭＳ Ｐゴシック" pitchFamily="-128" charset="-128"/>
            </a:endParaRPr>
          </a:p>
        </p:txBody>
      </p:sp>
    </p:spTree>
    <p:extLst>
      <p:ext uri="{BB962C8B-B14F-4D97-AF65-F5344CB8AC3E}">
        <p14:creationId xmlns:p14="http://schemas.microsoft.com/office/powerpoint/2010/main" val="9866339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8B5592-7C58-C743-8EA5-866A99AD36F6}"/>
              </a:ext>
            </a:extLst>
          </p:cNvPr>
          <p:cNvSpPr>
            <a:spLocks noGrp="1"/>
          </p:cNvSpPr>
          <p:nvPr>
            <p:ph type="title"/>
          </p:nvPr>
        </p:nvSpPr>
        <p:spPr/>
        <p:txBody>
          <a:bodyPr/>
          <a:lstStyle/>
          <a:p>
            <a:endParaRPr lang="en-GB"/>
          </a:p>
        </p:txBody>
      </p:sp>
      <p:sp>
        <p:nvSpPr>
          <p:cNvPr id="8" name="Content Placeholder 7">
            <a:extLst>
              <a:ext uri="{FF2B5EF4-FFF2-40B4-BE49-F238E27FC236}">
                <a16:creationId xmlns:a16="http://schemas.microsoft.com/office/drawing/2014/main" id="{7BA2EF60-B3A9-604C-AA77-FFD71017A946}"/>
              </a:ext>
            </a:extLst>
          </p:cNvPr>
          <p:cNvSpPr>
            <a:spLocks noGrp="1"/>
          </p:cNvSpPr>
          <p:nvPr>
            <p:ph sz="half" idx="1"/>
          </p:nvPr>
        </p:nvSpPr>
        <p:spPr>
          <a:xfrm>
            <a:off x="179512" y="1600200"/>
            <a:ext cx="4316288" cy="4525963"/>
          </a:xfrm>
        </p:spPr>
        <p:txBody>
          <a:bodyPr/>
          <a:lstStyle/>
          <a:p>
            <a:r>
              <a:rPr lang="en-GB" sz="2400" dirty="0">
                <a:solidFill>
                  <a:schemeClr val="tx2"/>
                </a:solidFill>
                <a:latin typeface="Century Gothic" panose="020B0502020202020204" pitchFamily="34" charset="0"/>
              </a:rPr>
              <a:t>A portrait of everyday Russian life during the repression of the Stalin years, </a:t>
            </a:r>
            <a:r>
              <a:rPr lang="en-GB" sz="2400" dirty="0" err="1">
                <a:solidFill>
                  <a:schemeClr val="tx2"/>
                </a:solidFill>
                <a:latin typeface="Century Gothic" panose="020B0502020202020204" pitchFamily="34" charset="0"/>
              </a:rPr>
              <a:t>analyzing</a:t>
            </a:r>
            <a:r>
              <a:rPr lang="en-GB" sz="2400" dirty="0">
                <a:solidFill>
                  <a:schemeClr val="tx2"/>
                </a:solidFill>
                <a:latin typeface="Century Gothic" panose="020B0502020202020204" pitchFamily="34" charset="0"/>
              </a:rPr>
              <a:t> the regime's effect on people's personal lives as they struggled to survive in the middle of the fear, mistrust, betrayal, and compromise of the world in which they lived.</a:t>
            </a:r>
          </a:p>
        </p:txBody>
      </p:sp>
      <p:sp>
        <p:nvSpPr>
          <p:cNvPr id="9" name="Content Placeholder 8">
            <a:extLst>
              <a:ext uri="{FF2B5EF4-FFF2-40B4-BE49-F238E27FC236}">
                <a16:creationId xmlns:a16="http://schemas.microsoft.com/office/drawing/2014/main" id="{9B6B7E1E-A72D-A241-BD54-8240D9CE1203}"/>
              </a:ext>
            </a:extLst>
          </p:cNvPr>
          <p:cNvSpPr>
            <a:spLocks noGrp="1"/>
          </p:cNvSpPr>
          <p:nvPr>
            <p:ph sz="half" idx="2"/>
          </p:nvPr>
        </p:nvSpPr>
        <p:spPr/>
        <p:txBody>
          <a:bodyPr/>
          <a:lstStyle/>
          <a:p>
            <a:endParaRPr lang="en-GB"/>
          </a:p>
        </p:txBody>
      </p:sp>
      <p:pic>
        <p:nvPicPr>
          <p:cNvPr id="4" name="Picture 3">
            <a:extLst>
              <a:ext uri="{FF2B5EF4-FFF2-40B4-BE49-F238E27FC236}">
                <a16:creationId xmlns:a16="http://schemas.microsoft.com/office/drawing/2014/main" id="{99F32A3C-0135-524F-8790-1D0C4DFBF5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9084" y="116632"/>
            <a:ext cx="4320480" cy="6562546"/>
          </a:xfrm>
          <a:prstGeom prst="rect">
            <a:avLst/>
          </a:prstGeom>
        </p:spPr>
      </p:pic>
    </p:spTree>
    <p:extLst>
      <p:ext uri="{BB962C8B-B14F-4D97-AF65-F5344CB8AC3E}">
        <p14:creationId xmlns:p14="http://schemas.microsoft.com/office/powerpoint/2010/main" val="5509509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Results of the end of the war</a:t>
            </a:r>
          </a:p>
        </p:txBody>
      </p:sp>
      <p:sp>
        <p:nvSpPr>
          <p:cNvPr id="3" name="Content Placeholder 2"/>
          <p:cNvSpPr>
            <a:spLocks noGrp="1"/>
          </p:cNvSpPr>
          <p:nvPr>
            <p:ph idx="1"/>
          </p:nvPr>
        </p:nvSpPr>
        <p:spPr/>
        <p:txBody>
          <a:bodyPr/>
          <a:lstStyle/>
          <a:p>
            <a:r>
              <a:rPr lang="en-US" dirty="0">
                <a:solidFill>
                  <a:schemeClr val="tx2"/>
                </a:solidFill>
                <a:latin typeface="Century Gothic" panose="020B0502020202020204" pitchFamily="34" charset="0"/>
              </a:rPr>
              <a:t>Peaceful restoration of Cain and Abel on the worldwide level</a:t>
            </a:r>
          </a:p>
          <a:p>
            <a:r>
              <a:rPr lang="en-US" dirty="0">
                <a:solidFill>
                  <a:schemeClr val="tx2"/>
                </a:solidFill>
                <a:latin typeface="Century Gothic" panose="020B0502020202020204" pitchFamily="34" charset="0"/>
              </a:rPr>
              <a:t>Restoration of the third blessing possible</a:t>
            </a:r>
          </a:p>
          <a:p>
            <a:pPr lvl="1"/>
            <a:r>
              <a:rPr lang="en-US" dirty="0" err="1">
                <a:solidFill>
                  <a:schemeClr val="tx2"/>
                </a:solidFill>
                <a:latin typeface="Century Gothic" panose="020B0502020202020204" pitchFamily="34" charset="0"/>
              </a:rPr>
              <a:t>Privatisation</a:t>
            </a:r>
            <a:r>
              <a:rPr lang="en-US" dirty="0">
                <a:solidFill>
                  <a:schemeClr val="tx2"/>
                </a:solidFill>
                <a:latin typeface="Century Gothic" panose="020B0502020202020204" pitchFamily="34" charset="0"/>
              </a:rPr>
              <a:t>, free market</a:t>
            </a:r>
          </a:p>
          <a:p>
            <a:r>
              <a:rPr lang="en-US" dirty="0">
                <a:solidFill>
                  <a:schemeClr val="tx2"/>
                </a:solidFill>
                <a:latin typeface="Century Gothic" panose="020B0502020202020204" pitchFamily="34" charset="0"/>
              </a:rPr>
              <a:t>World wide expansion of democracy</a:t>
            </a:r>
          </a:p>
          <a:p>
            <a:endParaRPr lang="en-US"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94914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How did we contribute to the fall of communism?</a:t>
            </a:r>
          </a:p>
        </p:txBody>
      </p:sp>
      <p:sp>
        <p:nvSpPr>
          <p:cNvPr id="3" name="Content Placeholder 2"/>
          <p:cNvSpPr>
            <a:spLocks noGrp="1"/>
          </p:cNvSpPr>
          <p:nvPr>
            <p:ph idx="1"/>
          </p:nvPr>
        </p:nvSpPr>
        <p:spPr/>
        <p:txBody>
          <a:bodyPr/>
          <a:lstStyle/>
          <a:p>
            <a:r>
              <a:rPr lang="en-US" sz="2800" dirty="0">
                <a:solidFill>
                  <a:schemeClr val="tx2"/>
                </a:solidFill>
                <a:latin typeface="Century Gothic" panose="020B0502020202020204" pitchFamily="34" charset="0"/>
              </a:rPr>
              <a:t>VOC</a:t>
            </a:r>
          </a:p>
          <a:p>
            <a:r>
              <a:rPr lang="en-US" sz="2800" dirty="0">
                <a:solidFill>
                  <a:schemeClr val="tx2"/>
                </a:solidFill>
                <a:latin typeface="Century Gothic" panose="020B0502020202020204" pitchFamily="34" charset="0"/>
              </a:rPr>
              <a:t>CAUSA</a:t>
            </a:r>
          </a:p>
          <a:p>
            <a:r>
              <a:rPr lang="en-US" sz="2800" dirty="0">
                <a:solidFill>
                  <a:schemeClr val="tx2"/>
                </a:solidFill>
                <a:latin typeface="Century Gothic" panose="020B0502020202020204" pitchFamily="34" charset="0"/>
              </a:rPr>
              <a:t>Washington Times</a:t>
            </a:r>
          </a:p>
          <a:p>
            <a:r>
              <a:rPr lang="en-US" sz="2800" dirty="0">
                <a:solidFill>
                  <a:schemeClr val="tx2"/>
                </a:solidFill>
                <a:latin typeface="Century Gothic" panose="020B0502020202020204" pitchFamily="34" charset="0"/>
              </a:rPr>
              <a:t>Star Wars</a:t>
            </a:r>
          </a:p>
          <a:p>
            <a:r>
              <a:rPr lang="en-US" sz="2800" dirty="0">
                <a:solidFill>
                  <a:schemeClr val="tx2"/>
                </a:solidFill>
                <a:latin typeface="Century Gothic" panose="020B0502020202020204" pitchFamily="34" charset="0"/>
              </a:rPr>
              <a:t>Rallies</a:t>
            </a:r>
          </a:p>
          <a:p>
            <a:r>
              <a:rPr lang="en-US" sz="2800" dirty="0">
                <a:solidFill>
                  <a:schemeClr val="tx2"/>
                </a:solidFill>
                <a:latin typeface="Century Gothic" panose="020B0502020202020204" pitchFamily="34" charset="0"/>
              </a:rPr>
              <a:t>CARP</a:t>
            </a:r>
          </a:p>
          <a:p>
            <a:r>
              <a:rPr lang="en-US" sz="2800" dirty="0">
                <a:solidFill>
                  <a:schemeClr val="tx2"/>
                </a:solidFill>
                <a:latin typeface="Century Gothic" panose="020B0502020202020204" pitchFamily="34" charset="0"/>
              </a:rPr>
              <a:t>PWPA</a:t>
            </a:r>
          </a:p>
          <a:p>
            <a:r>
              <a:rPr lang="en-US" sz="2800" dirty="0">
                <a:solidFill>
                  <a:schemeClr val="tx2"/>
                </a:solidFill>
                <a:latin typeface="Century Gothic" panose="020B0502020202020204" pitchFamily="34" charset="0"/>
              </a:rPr>
              <a:t>http://</a:t>
            </a:r>
            <a:r>
              <a:rPr lang="en-US" sz="2800" dirty="0" err="1">
                <a:solidFill>
                  <a:schemeClr val="tx2"/>
                </a:solidFill>
                <a:latin typeface="Century Gothic" panose="020B0502020202020204" pitchFamily="34" charset="0"/>
              </a:rPr>
              <a:t>www.reverendsunmyungmoon.org</a:t>
            </a:r>
            <a:r>
              <a:rPr lang="en-US" sz="2800" dirty="0">
                <a:solidFill>
                  <a:schemeClr val="tx2"/>
                </a:solidFill>
                <a:latin typeface="Century Gothic" panose="020B0502020202020204" pitchFamily="34" charset="0"/>
              </a:rPr>
              <a:t>/</a:t>
            </a:r>
            <a:r>
              <a:rPr lang="en-US" sz="2800" dirty="0" err="1">
                <a:solidFill>
                  <a:schemeClr val="tx2"/>
                </a:solidFill>
                <a:latin typeface="Century Gothic" panose="020B0502020202020204" pitchFamily="34" charset="0"/>
              </a:rPr>
              <a:t>works_communism.html</a:t>
            </a:r>
            <a:endParaRPr lang="en-US" sz="28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39786970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rPr>
              <a:t>Third World War in the East</a:t>
            </a:r>
            <a:endParaRPr kumimoji="0" lang="sk-SK"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endParaRPr>
          </a:p>
        </p:txBody>
      </p:sp>
      <p:sp>
        <p:nvSpPr>
          <p:cNvPr id="1433603" name="Oval 3"/>
          <p:cNvSpPr>
            <a:spLocks noChangeAspect="1" noChangeArrowheads="1"/>
          </p:cNvSpPr>
          <p:nvPr/>
        </p:nvSpPr>
        <p:spPr bwMode="auto">
          <a:xfrm>
            <a:off x="1331913" y="1808163"/>
            <a:ext cx="2162175" cy="2160587"/>
          </a:xfrm>
          <a:prstGeom prst="ellipse">
            <a:avLst/>
          </a:prstGeom>
          <a:gradFill rotWithShape="1">
            <a:gsLst>
              <a:gs pos="0">
                <a:srgbClr val="5AA0FF"/>
              </a:gs>
              <a:gs pos="100000">
                <a:srgbClr val="005AD7"/>
              </a:gs>
            </a:gsLst>
            <a:path path="shape">
              <a:fillToRect l="50000" t="50000" r="50000" b="50000"/>
            </a:path>
          </a:gradFill>
          <a:ln w="9525">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1433604" name="Text Box 4"/>
          <p:cNvSpPr txBox="1">
            <a:spLocks noChangeAspect="1" noChangeArrowheads="1"/>
          </p:cNvSpPr>
          <p:nvPr/>
        </p:nvSpPr>
        <p:spPr bwMode="auto">
          <a:xfrm>
            <a:off x="1287463" y="2241037"/>
            <a:ext cx="2201862" cy="1340363"/>
          </a:xfrm>
          <a:prstGeom prst="rect">
            <a:avLst/>
          </a:prstGeom>
          <a:noFill/>
          <a:ln w="9525">
            <a:noFill/>
            <a:miter lim="800000"/>
            <a:headEnd/>
            <a:tailEnd/>
          </a:ln>
          <a:effectLst/>
        </p:spPr>
        <p:txBody>
          <a:bodyPr lIns="36000" tIns="0" rIns="36000" bIns="82800">
            <a:prstTxWarp prst="textNoShape">
              <a:avLst/>
            </a:prstTxWarp>
            <a:spAutoFit/>
          </a:bodyPr>
          <a:lstStyle/>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USA</a:t>
            </a:r>
          </a:p>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Japan</a:t>
            </a:r>
          </a:p>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S. Korea</a:t>
            </a:r>
            <a:endParaRPr kumimoji="0" lang="en-US" sz="20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46085" name="Line 5"/>
          <p:cNvSpPr>
            <a:spLocks noChangeShapeType="1"/>
          </p:cNvSpPr>
          <p:nvPr/>
        </p:nvSpPr>
        <p:spPr bwMode="auto">
          <a:xfrm>
            <a:off x="4752975" y="2889250"/>
            <a:ext cx="855663" cy="0"/>
          </a:xfrm>
          <a:prstGeom prst="line">
            <a:avLst/>
          </a:prstGeom>
          <a:noFill/>
          <a:ln w="177800">
            <a:solidFill>
              <a:schemeClr val="bg1"/>
            </a:solidFill>
            <a:round/>
            <a:headEnd type="triangle" w="med" len="sm"/>
            <a:tailEnd type="non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CFFFF"/>
              </a:solidFill>
              <a:effectLst/>
              <a:uLnTx/>
              <a:uFillTx/>
              <a:latin typeface="Century Gothic" panose="020B0502020202020204" pitchFamily="34" charset="0"/>
              <a:ea typeface="ＭＳ Ｐゴシック" pitchFamily="-128" charset="-128"/>
            </a:endParaRPr>
          </a:p>
        </p:txBody>
      </p:sp>
      <p:sp>
        <p:nvSpPr>
          <p:cNvPr id="46086" name="Line 6"/>
          <p:cNvSpPr>
            <a:spLocks noChangeShapeType="1"/>
          </p:cNvSpPr>
          <p:nvPr/>
        </p:nvSpPr>
        <p:spPr bwMode="auto">
          <a:xfrm>
            <a:off x="3538538" y="2889250"/>
            <a:ext cx="809625" cy="0"/>
          </a:xfrm>
          <a:prstGeom prst="line">
            <a:avLst/>
          </a:prstGeom>
          <a:noFill/>
          <a:ln w="177800">
            <a:solidFill>
              <a:schemeClr val="bg1"/>
            </a:solidFill>
            <a:round/>
            <a:headEnd/>
            <a:tailEnd type="triangl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CCFFFF"/>
              </a:solidFill>
              <a:effectLst/>
              <a:uLnTx/>
              <a:uFillTx/>
              <a:latin typeface="Century Gothic" panose="020B0502020202020204" pitchFamily="34" charset="0"/>
              <a:ea typeface="ＭＳ Ｐゴシック" pitchFamily="-128" charset="-128"/>
            </a:endParaRPr>
          </a:p>
        </p:txBody>
      </p:sp>
      <p:sp>
        <p:nvSpPr>
          <p:cNvPr id="46087" name="Freeform 7"/>
          <p:cNvSpPr>
            <a:spLocks noChangeAspect="1"/>
          </p:cNvSpPr>
          <p:nvPr/>
        </p:nvSpPr>
        <p:spPr bwMode="auto">
          <a:xfrm>
            <a:off x="3948113" y="2389188"/>
            <a:ext cx="1249362" cy="911225"/>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E20267"/>
          </a:solidFill>
          <a:ln w="3175">
            <a:solidFill>
              <a:srgbClr val="E20267"/>
            </a:solid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CCFFFF"/>
              </a:solidFill>
              <a:effectLst/>
              <a:uLnTx/>
              <a:uFillTx/>
              <a:latin typeface="Century Gothic" panose="020B0502020202020204" pitchFamily="34" charset="0"/>
              <a:ea typeface="Arial" pitchFamily="-128" charset="0"/>
            </a:endParaRPr>
          </a:p>
        </p:txBody>
      </p:sp>
      <p:sp>
        <p:nvSpPr>
          <p:cNvPr id="1433608" name="Oval 8"/>
          <p:cNvSpPr>
            <a:spLocks noChangeAspect="1" noChangeArrowheads="1"/>
          </p:cNvSpPr>
          <p:nvPr/>
        </p:nvSpPr>
        <p:spPr bwMode="auto">
          <a:xfrm>
            <a:off x="5653088" y="1808163"/>
            <a:ext cx="2162175" cy="2160587"/>
          </a:xfrm>
          <a:prstGeom prst="ellipse">
            <a:avLst/>
          </a:prstGeom>
          <a:gradFill rotWithShape="1">
            <a:gsLst>
              <a:gs pos="0">
                <a:srgbClr val="FF9191"/>
              </a:gs>
              <a:gs pos="100000">
                <a:srgbClr val="E60000"/>
              </a:gs>
            </a:gsLst>
            <a:path path="shape">
              <a:fillToRect l="50000" t="50000" r="50000" b="50000"/>
            </a:path>
          </a:gradFill>
          <a:ln w="9525" algn="ctr">
            <a:noFill/>
            <a:round/>
            <a:headEnd/>
            <a:tailEnd/>
          </a:ln>
          <a:effectLst/>
        </p:spPr>
        <p:txBody>
          <a:bodyPr lIns="0" rIns="0" anchor="ctr">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2800" b="0" i="0" u="none" strike="noStrike" kern="1200" cap="none" spc="0" normalizeH="0" baseline="0" noProof="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endParaRPr>
          </a:p>
        </p:txBody>
      </p:sp>
      <p:sp>
        <p:nvSpPr>
          <p:cNvPr id="46089" name="Text Box 12"/>
          <p:cNvSpPr txBox="1">
            <a:spLocks noChangeAspect="1" noChangeArrowheads="1"/>
          </p:cNvSpPr>
          <p:nvPr/>
        </p:nvSpPr>
        <p:spPr bwMode="auto">
          <a:xfrm>
            <a:off x="2366963" y="4419600"/>
            <a:ext cx="4365625" cy="1335677"/>
          </a:xfrm>
          <a:prstGeom prst="rect">
            <a:avLst/>
          </a:prstGeom>
          <a:noFill/>
          <a:ln w="9525">
            <a:noFill/>
            <a:miter lim="800000"/>
            <a:headEnd/>
            <a:tailEnd/>
          </a:ln>
        </p:spPr>
        <p:txBody>
          <a:bodyPr lIns="36000" tIns="25200" rIns="36000">
            <a:prstTxWarp prst="textNoShape">
              <a:avLst/>
            </a:prstTxWarp>
            <a:spAutoFit/>
          </a:bodyPr>
          <a:lstStyle/>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CCFFFF"/>
                </a:solidFill>
                <a:effectLst/>
                <a:uLnTx/>
                <a:uFillTx/>
                <a:latin typeface="Century Gothic" panose="020B0502020202020204" pitchFamily="34" charset="0"/>
                <a:ea typeface="Arial" pitchFamily="-128" charset="0"/>
                <a:cs typeface="Arial"/>
              </a:rPr>
              <a:t>Ideological War</a:t>
            </a:r>
          </a:p>
          <a:p>
            <a:pPr marL="0" marR="0" lvl="0" indent="0" algn="ctr" defTabSz="914400" rtl="0" eaLnBrk="0" fontAlgn="base" latinLnBrk="0" hangingPunct="0">
              <a:lnSpc>
                <a:spcPct val="12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CCFFFF"/>
                </a:solidFill>
                <a:effectLst/>
                <a:uLnTx/>
                <a:uFillTx/>
                <a:latin typeface="Century Gothic" panose="020B0502020202020204" pitchFamily="34" charset="0"/>
                <a:ea typeface="Arial" pitchFamily="-128" charset="0"/>
                <a:cs typeface="Arial"/>
              </a:rPr>
              <a:t>‘Cold War’</a:t>
            </a:r>
          </a:p>
        </p:txBody>
      </p:sp>
      <p:sp>
        <p:nvSpPr>
          <p:cNvPr id="1433613" name="Text Box 13"/>
          <p:cNvSpPr txBox="1">
            <a:spLocks noChangeAspect="1" noChangeArrowheads="1"/>
          </p:cNvSpPr>
          <p:nvPr/>
        </p:nvSpPr>
        <p:spPr bwMode="auto">
          <a:xfrm>
            <a:off x="5608638" y="2305050"/>
            <a:ext cx="2201862" cy="1340363"/>
          </a:xfrm>
          <a:prstGeom prst="rect">
            <a:avLst/>
          </a:prstGeom>
          <a:noFill/>
          <a:ln w="9525">
            <a:noFill/>
            <a:miter lim="800000"/>
            <a:headEnd/>
            <a:tailEnd/>
          </a:ln>
          <a:effectLst/>
        </p:spPr>
        <p:txBody>
          <a:bodyPr lIns="36000" tIns="0" rIns="36000" bIns="82800">
            <a:prstTxWarp prst="textNoShape">
              <a:avLst/>
            </a:prstTxWarp>
            <a:spAutoFit/>
          </a:bodyPr>
          <a:lstStyle/>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USSR</a:t>
            </a:r>
          </a:p>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China</a:t>
            </a:r>
          </a:p>
          <a:p>
            <a:pPr marL="0" marR="0" lvl="0" indent="0" algn="ctr" defTabSz="914400" rtl="0" eaLnBrk="0" fontAlgn="base" latinLnBrk="0" hangingPunct="0">
              <a:lnSpc>
                <a:spcPct val="90000"/>
              </a:lnSpc>
              <a:spcBef>
                <a:spcPct val="10000"/>
              </a:spcBef>
              <a:spcAft>
                <a:spcPct val="0"/>
              </a:spcAft>
              <a:buClrTx/>
              <a:buSzTx/>
              <a:buFontTx/>
              <a:buNone/>
              <a:tabLst/>
              <a:defRPr/>
            </a:pPr>
            <a:r>
              <a:rPr kumimoji="0" lang="en-US" sz="28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Arial" pitchFamily="-128" charset="0"/>
              </a:rPr>
              <a:t>N. Korea</a:t>
            </a:r>
          </a:p>
        </p:txBody>
      </p:sp>
    </p:spTree>
    <p:extLst>
      <p:ext uri="{BB962C8B-B14F-4D97-AF65-F5344CB8AC3E}">
        <p14:creationId xmlns:p14="http://schemas.microsoft.com/office/powerpoint/2010/main" val="41044533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19266" name="Group 2"/>
          <p:cNvGraphicFramePr>
            <a:graphicFrameLocks noGrp="1"/>
          </p:cNvGraphicFramePr>
          <p:nvPr/>
        </p:nvGraphicFramePr>
        <p:xfrm>
          <a:off x="458786" y="2441575"/>
          <a:ext cx="8228014" cy="3773488"/>
        </p:xfrm>
        <a:graphic>
          <a:graphicData uri="http://schemas.openxmlformats.org/drawingml/2006/table">
            <a:tbl>
              <a:tblPr/>
              <a:tblGrid>
                <a:gridCol w="3122614">
                  <a:extLst>
                    <a:ext uri="{9D8B030D-6E8A-4147-A177-3AD203B41FA5}">
                      <a16:colId xmlns:a16="http://schemas.microsoft.com/office/drawing/2014/main" val="20000"/>
                    </a:ext>
                  </a:extLst>
                </a:gridCol>
                <a:gridCol w="2112645">
                  <a:extLst>
                    <a:ext uri="{9D8B030D-6E8A-4147-A177-3AD203B41FA5}">
                      <a16:colId xmlns:a16="http://schemas.microsoft.com/office/drawing/2014/main" val="20001"/>
                    </a:ext>
                  </a:extLst>
                </a:gridCol>
                <a:gridCol w="2992755">
                  <a:extLst>
                    <a:ext uri="{9D8B030D-6E8A-4147-A177-3AD203B41FA5}">
                      <a16:colId xmlns:a16="http://schemas.microsoft.com/office/drawing/2014/main" val="20002"/>
                    </a:ext>
                  </a:extLst>
                </a:gridCol>
              </a:tblGrid>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Israel</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First Israel</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Iran, Syria, Hamas, ISIS</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extLst>
                  <a:ext uri="{0D108BD9-81ED-4DB2-BD59-A6C34878D82A}">
                    <a16:rowId xmlns:a16="http://schemas.microsoft.com/office/drawing/2014/main" val="10000"/>
                  </a:ext>
                </a:extLst>
              </a:tr>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Christian world</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Second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Israel</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1"/>
                          </a:solidFill>
                          <a:effectLst/>
                          <a:latin typeface="Century Gothic" panose="020B0502020202020204" pitchFamily="34" charset="0"/>
                          <a:ea typeface="Arial" pitchFamily="-68" charset="0"/>
                          <a:cs typeface="Arial" pitchFamily="-68" charset="0"/>
                        </a:rPr>
                        <a:t>China</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extLst>
                  <a:ext uri="{0D108BD9-81ED-4DB2-BD59-A6C34878D82A}">
                    <a16:rowId xmlns:a16="http://schemas.microsoft.com/office/drawing/2014/main" val="10001"/>
                  </a:ext>
                </a:extLst>
              </a:tr>
              <a:tr h="125253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bg1"/>
                          </a:solidFill>
                          <a:effectLst/>
                          <a:latin typeface="Century Gothic" panose="020B0502020202020204" pitchFamily="34" charset="0"/>
                          <a:ea typeface="Arial" pitchFamily="-68" charset="0"/>
                          <a:cs typeface="Arial" pitchFamily="-68" charset="0"/>
                        </a:rPr>
                        <a:t>South Korea</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bg1"/>
                          </a:solidFill>
                          <a:effectLst/>
                          <a:latin typeface="Century Gothic" panose="020B0502020202020204" pitchFamily="34" charset="0"/>
                          <a:ea typeface="Arial" pitchFamily="-68" charset="0"/>
                          <a:cs typeface="Arial" pitchFamily="-68" charset="0"/>
                        </a:rPr>
                        <a:t>Third Israel</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bg1"/>
                          </a:solidFill>
                          <a:effectLst/>
                          <a:latin typeface="Century Gothic" panose="020B0502020202020204" pitchFamily="34" charset="0"/>
                          <a:ea typeface="Arial" pitchFamily="-68" charset="0"/>
                          <a:cs typeface="Arial" pitchFamily="-68" charset="0"/>
                        </a:rPr>
                        <a:t>North Korea</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extLst>
                  <a:ext uri="{0D108BD9-81ED-4DB2-BD59-A6C34878D82A}">
                    <a16:rowId xmlns:a16="http://schemas.microsoft.com/office/drawing/2014/main" val="10002"/>
                  </a:ext>
                </a:extLst>
              </a:tr>
            </a:tbl>
          </a:graphicData>
        </a:graphic>
      </p:graphicFrame>
      <p:sp>
        <p:nvSpPr>
          <p:cNvPr id="1419286" name="Rectangle 22"/>
          <p:cNvSpPr>
            <a:spLocks noChangeArrowheads="1"/>
          </p:cNvSpPr>
          <p:nvPr/>
        </p:nvSpPr>
        <p:spPr bwMode="auto">
          <a:xfrm>
            <a:off x="562927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Cain side</a:t>
            </a:r>
            <a:endParaRPr kumimoji="0" lang="sk-SK"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19287" name="Rectangle 23"/>
          <p:cNvSpPr>
            <a:spLocks noChangeArrowheads="1"/>
          </p:cNvSpPr>
          <p:nvPr/>
        </p:nvSpPr>
        <p:spPr bwMode="auto">
          <a:xfrm>
            <a:off x="50482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Abel side</a:t>
            </a:r>
            <a:endParaRPr kumimoji="0" lang="sk-SK"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32790" name="Rectangle 24"/>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rPr>
              <a:t>God’s side and Satan’s side</a:t>
            </a:r>
            <a:endParaRPr kumimoji="0" lang="sk-SK"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endParaRPr>
          </a:p>
        </p:txBody>
      </p:sp>
    </p:spTree>
    <p:extLst>
      <p:ext uri="{BB962C8B-B14F-4D97-AF65-F5344CB8AC3E}">
        <p14:creationId xmlns:p14="http://schemas.microsoft.com/office/powerpoint/2010/main" val="1470682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19266" name="Group 2"/>
          <p:cNvGraphicFramePr>
            <a:graphicFrameLocks noGrp="1"/>
          </p:cNvGraphicFramePr>
          <p:nvPr/>
        </p:nvGraphicFramePr>
        <p:xfrm>
          <a:off x="458786" y="2441575"/>
          <a:ext cx="8228014" cy="3773488"/>
        </p:xfrm>
        <a:graphic>
          <a:graphicData uri="http://schemas.openxmlformats.org/drawingml/2006/table">
            <a:tbl>
              <a:tblPr/>
              <a:tblGrid>
                <a:gridCol w="3122614">
                  <a:extLst>
                    <a:ext uri="{9D8B030D-6E8A-4147-A177-3AD203B41FA5}">
                      <a16:colId xmlns:a16="http://schemas.microsoft.com/office/drawing/2014/main" val="20000"/>
                    </a:ext>
                  </a:extLst>
                </a:gridCol>
                <a:gridCol w="2112645">
                  <a:extLst>
                    <a:ext uri="{9D8B030D-6E8A-4147-A177-3AD203B41FA5}">
                      <a16:colId xmlns:a16="http://schemas.microsoft.com/office/drawing/2014/main" val="20001"/>
                    </a:ext>
                  </a:extLst>
                </a:gridCol>
                <a:gridCol w="2992755">
                  <a:extLst>
                    <a:ext uri="{9D8B030D-6E8A-4147-A177-3AD203B41FA5}">
                      <a16:colId xmlns:a16="http://schemas.microsoft.com/office/drawing/2014/main" val="20002"/>
                    </a:ext>
                  </a:extLst>
                </a:gridCol>
              </a:tblGrid>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Judaism</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First Israel</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Islamism</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005AD7"/>
                    </a:solidFill>
                  </a:tcPr>
                </a:tc>
                <a:extLst>
                  <a:ext uri="{0D108BD9-81ED-4DB2-BD59-A6C34878D82A}">
                    <a16:rowId xmlns:a16="http://schemas.microsoft.com/office/drawing/2014/main" val="10000"/>
                  </a:ext>
                </a:extLst>
              </a:tr>
              <a:tr h="1260475">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Christianity</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Second </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Israel</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a:ln>
                            <a:noFill/>
                          </a:ln>
                          <a:solidFill>
                            <a:schemeClr val="tx2"/>
                          </a:solidFill>
                          <a:effectLst/>
                          <a:latin typeface="Century Gothic" panose="020B0502020202020204" pitchFamily="34" charset="0"/>
                          <a:ea typeface="Arial" pitchFamily="-68" charset="0"/>
                          <a:cs typeface="Arial" pitchFamily="-68" charset="0"/>
                        </a:rPr>
                        <a:t>Communism</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FF005A"/>
                    </a:solidFill>
                  </a:tcPr>
                </a:tc>
                <a:extLst>
                  <a:ext uri="{0D108BD9-81ED-4DB2-BD59-A6C34878D82A}">
                    <a16:rowId xmlns:a16="http://schemas.microsoft.com/office/drawing/2014/main" val="10001"/>
                  </a:ext>
                </a:extLst>
              </a:tr>
              <a:tr h="125253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err="1">
                          <a:ln>
                            <a:noFill/>
                          </a:ln>
                          <a:solidFill>
                            <a:srgbClr val="000000"/>
                          </a:solidFill>
                          <a:effectLst/>
                          <a:latin typeface="Century Gothic" panose="020B0502020202020204" pitchFamily="34" charset="0"/>
                          <a:ea typeface="Arial" pitchFamily="-68" charset="0"/>
                          <a:cs typeface="Arial" pitchFamily="-68" charset="0"/>
                        </a:rPr>
                        <a:t>Unificationism</a:t>
                      </a:r>
                      <a:endParaRPr kumimoji="0" lang="en-US" sz="3600" b="0" i="0" u="none" strike="noStrike" cap="none" normalizeH="0" baseline="0" dirty="0">
                        <a:ln>
                          <a:noFill/>
                        </a:ln>
                        <a:solidFill>
                          <a:srgbClr val="000000"/>
                        </a:solidFill>
                        <a:effectLst/>
                        <a:latin typeface="Century Gothic" panose="020B0502020202020204" pitchFamily="34" charset="0"/>
                        <a:ea typeface="Arial" pitchFamily="-68" charset="0"/>
                        <a:cs typeface="Arial" pitchFamily="-68" charset="0"/>
                      </a:endParaRP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2800" b="0" i="0" u="none" strike="noStrike" cap="none" normalizeH="0" baseline="0" dirty="0">
                          <a:ln>
                            <a:noFill/>
                          </a:ln>
                          <a:solidFill>
                            <a:srgbClr val="000000"/>
                          </a:solidFill>
                          <a:effectLst/>
                          <a:latin typeface="Century Gothic" panose="020B0502020202020204" pitchFamily="34" charset="0"/>
                          <a:ea typeface="Arial" pitchFamily="-68" charset="0"/>
                          <a:cs typeface="Arial" pitchFamily="-68" charset="0"/>
                        </a:rPr>
                        <a:t>Third Israel</a:t>
                      </a: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3600" b="0" i="0" u="none" strike="noStrike" cap="none" normalizeH="0" baseline="0" dirty="0" err="1">
                          <a:ln>
                            <a:noFill/>
                          </a:ln>
                          <a:solidFill>
                            <a:srgbClr val="000000"/>
                          </a:solidFill>
                          <a:effectLst/>
                          <a:latin typeface="Century Gothic" panose="020B0502020202020204" pitchFamily="34" charset="0"/>
                          <a:ea typeface="Arial" pitchFamily="-68" charset="0"/>
                          <a:cs typeface="Arial" pitchFamily="-68" charset="0"/>
                        </a:rPr>
                        <a:t>Juche</a:t>
                      </a:r>
                      <a:endParaRPr kumimoji="0" lang="en-US" sz="3600" b="0" i="0" u="none" strike="noStrike" cap="none" normalizeH="0" baseline="0" dirty="0">
                        <a:ln>
                          <a:noFill/>
                        </a:ln>
                        <a:solidFill>
                          <a:srgbClr val="000000"/>
                        </a:solidFill>
                        <a:effectLst/>
                        <a:latin typeface="Century Gothic" panose="020B0502020202020204" pitchFamily="34" charset="0"/>
                        <a:ea typeface="Arial" pitchFamily="-68" charset="0"/>
                        <a:cs typeface="Arial" pitchFamily="-68" charset="0"/>
                      </a:endParaRPr>
                    </a:p>
                  </a:txBody>
                  <a:tcPr marL="0" marR="0" marT="0" marB="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2EFE6E"/>
                    </a:solidFill>
                  </a:tcPr>
                </a:tc>
                <a:extLst>
                  <a:ext uri="{0D108BD9-81ED-4DB2-BD59-A6C34878D82A}">
                    <a16:rowId xmlns:a16="http://schemas.microsoft.com/office/drawing/2014/main" val="10002"/>
                  </a:ext>
                </a:extLst>
              </a:tr>
            </a:tbl>
          </a:graphicData>
        </a:graphic>
      </p:graphicFrame>
      <p:sp>
        <p:nvSpPr>
          <p:cNvPr id="1419286" name="Rectangle 22"/>
          <p:cNvSpPr>
            <a:spLocks noChangeArrowheads="1"/>
          </p:cNvSpPr>
          <p:nvPr/>
        </p:nvSpPr>
        <p:spPr bwMode="auto">
          <a:xfrm>
            <a:off x="562927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Cain side</a:t>
            </a:r>
            <a:endParaRPr kumimoji="0" lang="sk-SK"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1419287" name="Rectangle 23"/>
          <p:cNvSpPr>
            <a:spLocks noChangeArrowheads="1"/>
          </p:cNvSpPr>
          <p:nvPr/>
        </p:nvSpPr>
        <p:spPr bwMode="auto">
          <a:xfrm>
            <a:off x="504825" y="1719263"/>
            <a:ext cx="3016250" cy="579437"/>
          </a:xfrm>
          <a:prstGeom prst="rect">
            <a:avLst/>
          </a:prstGeom>
          <a:noFill/>
          <a:ln w="9525" algn="ctr">
            <a:noFill/>
            <a:miter lim="800000"/>
            <a:headEnd/>
            <a:tailEnd/>
          </a:ln>
          <a:effectLst/>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rPr>
              <a:t>Abel side</a:t>
            </a:r>
            <a:endParaRPr kumimoji="0" lang="sk-SK" sz="3200" b="0" i="0" u="none" strike="noStrike" kern="1200" cap="none" spc="0" normalizeH="0" baseline="0" noProof="0" dirty="0">
              <a:ln>
                <a:noFill/>
              </a:ln>
              <a:solidFill>
                <a:srgbClr val="CCFFFF"/>
              </a:solidFill>
              <a:effectLst>
                <a:outerShdw blurRad="38100" dist="38100" dir="2700000" algn="tl">
                  <a:srgbClr val="000000"/>
                </a:outerShdw>
              </a:effectLst>
              <a:uLnTx/>
              <a:uFillTx/>
              <a:latin typeface="Century Gothic" panose="020B0502020202020204" pitchFamily="34" charset="0"/>
              <a:ea typeface="宋体" pitchFamily="-68" charset="-122"/>
              <a:cs typeface="宋体" pitchFamily="-68" charset="-122"/>
            </a:endParaRPr>
          </a:p>
        </p:txBody>
      </p:sp>
      <p:sp>
        <p:nvSpPr>
          <p:cNvPr id="32790" name="Rectangle 24"/>
          <p:cNvSpPr>
            <a:spLocks noChangeArrowheads="1"/>
          </p:cNvSpPr>
          <p:nvPr/>
        </p:nvSpPr>
        <p:spPr bwMode="auto">
          <a:xfrm>
            <a:off x="0" y="76200"/>
            <a:ext cx="9144000" cy="1012825"/>
          </a:xfrm>
          <a:prstGeom prst="rect">
            <a:avLst/>
          </a:prstGeom>
          <a:noFill/>
          <a:ln w="9525">
            <a:noFill/>
            <a:miter lim="800000"/>
            <a:headEnd/>
            <a:tailEnd/>
          </a:ln>
        </p:spPr>
        <p:txBody>
          <a:bodyPr anchor="ctr" anchorCtr="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rPr>
              <a:t>God’s side and Satan’s side</a:t>
            </a:r>
            <a:endParaRPr kumimoji="0" lang="sk-SK" sz="4000" b="0" i="0" u="none" strike="noStrike" kern="1200" cap="none" spc="0" normalizeH="0" baseline="0" noProof="0" dirty="0">
              <a:ln>
                <a:noFill/>
              </a:ln>
              <a:solidFill>
                <a:srgbClr val="FFFF99"/>
              </a:solidFill>
              <a:effectLst/>
              <a:uLnTx/>
              <a:uFillTx/>
              <a:latin typeface="Century Gothic" panose="020B0502020202020204" pitchFamily="34" charset="0"/>
              <a:ea typeface="宋体" pitchFamily="-68" charset="-122"/>
              <a:cs typeface="宋体" pitchFamily="-68" charset="-122"/>
            </a:endParaRPr>
          </a:p>
        </p:txBody>
      </p:sp>
    </p:spTree>
    <p:extLst>
      <p:ext uri="{BB962C8B-B14F-4D97-AF65-F5344CB8AC3E}">
        <p14:creationId xmlns:p14="http://schemas.microsoft.com/office/powerpoint/2010/main" val="4163369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solidFill>
                  <a:srgbClr val="FFFF00"/>
                </a:solidFill>
                <a:latin typeface="Century Gothic" panose="020B0502020202020204" pitchFamily="34" charset="0"/>
                <a:cs typeface="Arial Rounded MT Bold"/>
              </a:rPr>
              <a:t>Three religions, three nations</a:t>
            </a:r>
          </a:p>
        </p:txBody>
      </p:sp>
      <p:sp>
        <p:nvSpPr>
          <p:cNvPr id="3" name="Content Placeholder 2"/>
          <p:cNvSpPr>
            <a:spLocks noGrp="1"/>
          </p:cNvSpPr>
          <p:nvPr>
            <p:ph idx="1"/>
          </p:nvPr>
        </p:nvSpPr>
        <p:spPr>
          <a:xfrm>
            <a:off x="457200" y="1477962"/>
            <a:ext cx="8229600" cy="4525963"/>
          </a:xfrm>
        </p:spPr>
        <p:txBody>
          <a:bodyPr/>
          <a:lstStyle/>
          <a:p>
            <a:pPr>
              <a:buNone/>
            </a:pPr>
            <a:r>
              <a:rPr lang="en-US" sz="2400" dirty="0">
                <a:solidFill>
                  <a:schemeClr val="tx2"/>
                </a:solidFill>
                <a:latin typeface="Century Gothic" panose="020B0502020202020204" pitchFamily="34" charset="0"/>
              </a:rPr>
              <a:t>	Judaism, is in an elder brother's position. Christianity, is in the position of the second brother. The Unification Church, is in the position of the youngest brother. Israel, the United States and Korea, the nations where these three religions are based must be brothers. Because these three nations have a common destiny representing God's side, the Communist bloc as Satan's representative is trying to isolate and destroy them at the U.N. </a:t>
            </a:r>
          </a:p>
          <a:p>
            <a:pPr>
              <a:buNone/>
            </a:pPr>
            <a:r>
              <a:rPr lang="en-US" sz="2400" dirty="0">
                <a:solidFill>
                  <a:schemeClr val="tx2"/>
                </a:solidFill>
                <a:latin typeface="Century Gothic" panose="020B0502020202020204" pitchFamily="34" charset="0"/>
              </a:rPr>
              <a:t>	</a:t>
            </a:r>
            <a:r>
              <a:rPr lang="en-US" sz="2000" dirty="0">
                <a:solidFill>
                  <a:schemeClr val="tx2"/>
                </a:solidFill>
                <a:latin typeface="Century Gothic" panose="020B0502020202020204" pitchFamily="34" charset="0"/>
              </a:rPr>
              <a:t>Sun </a:t>
            </a:r>
            <a:r>
              <a:rPr lang="en-US" sz="2000" dirty="0" err="1">
                <a:solidFill>
                  <a:schemeClr val="tx2"/>
                </a:solidFill>
                <a:latin typeface="Century Gothic" panose="020B0502020202020204" pitchFamily="34" charset="0"/>
              </a:rPr>
              <a:t>Myung</a:t>
            </a:r>
            <a:r>
              <a:rPr lang="en-US" sz="2000" dirty="0">
                <a:solidFill>
                  <a:schemeClr val="tx2"/>
                </a:solidFill>
                <a:latin typeface="Century Gothic" panose="020B0502020202020204" pitchFamily="34" charset="0"/>
              </a:rPr>
              <a:t> Moon, Washington Monument, 1976</a:t>
            </a:r>
            <a:endParaRPr lang="en-US" sz="24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9796772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is North Korea like?</a:t>
            </a:r>
          </a:p>
        </p:txBody>
      </p:sp>
      <p:sp>
        <p:nvSpPr>
          <p:cNvPr id="3" name="Content Placeholder 2"/>
          <p:cNvSpPr>
            <a:spLocks noGrp="1"/>
          </p:cNvSpPr>
          <p:nvPr>
            <p:ph sz="half" idx="1"/>
          </p:nvPr>
        </p:nvSpPr>
        <p:spPr>
          <a:xfrm>
            <a:off x="35496" y="1981200"/>
            <a:ext cx="3810000" cy="4114800"/>
          </a:xfrm>
        </p:spPr>
        <p:txBody>
          <a:bodyPr/>
          <a:lstStyle/>
          <a:p>
            <a:r>
              <a:rPr lang="en-US" sz="2400" dirty="0">
                <a:latin typeface="Century Gothic" panose="020B0502020202020204" pitchFamily="34" charset="0"/>
              </a:rPr>
              <a:t>Communist one party state</a:t>
            </a:r>
          </a:p>
          <a:p>
            <a:pPr lvl="1"/>
            <a:r>
              <a:rPr lang="en-US" sz="2200" dirty="0">
                <a:latin typeface="Century Gothic" panose="020B0502020202020204" pitchFamily="34" charset="0"/>
              </a:rPr>
              <a:t>Planned economy</a:t>
            </a:r>
          </a:p>
          <a:p>
            <a:pPr lvl="1"/>
            <a:r>
              <a:rPr lang="en-US" sz="2200" dirty="0">
                <a:latin typeface="Century Gothic" panose="020B0502020202020204" pitchFamily="34" charset="0"/>
              </a:rPr>
              <a:t>Most </a:t>
            </a:r>
            <a:r>
              <a:rPr lang="en-US" sz="2200" dirty="0" err="1">
                <a:latin typeface="Century Gothic" panose="020B0502020202020204" pitchFamily="34" charset="0"/>
              </a:rPr>
              <a:t>militarised</a:t>
            </a:r>
            <a:r>
              <a:rPr lang="en-US" sz="2200" dirty="0">
                <a:latin typeface="Century Gothic" panose="020B0502020202020204" pitchFamily="34" charset="0"/>
              </a:rPr>
              <a:t> nation in the world</a:t>
            </a:r>
          </a:p>
          <a:p>
            <a:pPr lvl="1"/>
            <a:r>
              <a:rPr lang="en-US" sz="2200" dirty="0">
                <a:latin typeface="Century Gothic" panose="020B0502020202020204" pitchFamily="34" charset="0"/>
              </a:rPr>
              <a:t>Nuclear state</a:t>
            </a:r>
          </a:p>
          <a:p>
            <a:pPr lvl="1"/>
            <a:r>
              <a:rPr lang="en-US" sz="2200" dirty="0">
                <a:latin typeface="Century Gothic" panose="020B0502020202020204" pitchFamily="34" charset="0"/>
              </a:rPr>
              <a:t>Worst human rights</a:t>
            </a:r>
          </a:p>
          <a:p>
            <a:pPr lvl="1"/>
            <a:r>
              <a:rPr lang="en-US" sz="2200" dirty="0">
                <a:latin typeface="Century Gothic" panose="020B0502020202020204" pitchFamily="34" charset="0"/>
              </a:rPr>
              <a:t>Religious persecution</a:t>
            </a:r>
          </a:p>
        </p:txBody>
      </p:sp>
      <p:pic>
        <p:nvPicPr>
          <p:cNvPr id="5" name="Content Placeholder 4" descr="Korean_peninsula_at_night.jpg"/>
          <p:cNvPicPr>
            <a:picLocks noGrp="1" noChangeAspect="1"/>
          </p:cNvPicPr>
          <p:nvPr>
            <p:ph sz="half" idx="2"/>
          </p:nvPr>
        </p:nvPicPr>
        <p:blipFill>
          <a:blip r:embed="rId3"/>
          <a:srcRect l="-3812" r="-3812"/>
          <a:stretch>
            <a:fillRect/>
          </a:stretch>
        </p:blipFill>
        <p:spPr/>
      </p:pic>
      <p:sp>
        <p:nvSpPr>
          <p:cNvPr id="6" name="TextBox 5"/>
          <p:cNvSpPr txBox="1"/>
          <p:nvPr/>
        </p:nvSpPr>
        <p:spPr>
          <a:xfrm>
            <a:off x="5638800" y="6126163"/>
            <a:ext cx="2302233"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7"/>
                </a:solidFill>
                <a:effectLst/>
                <a:uLnTx/>
                <a:uFillTx/>
                <a:latin typeface="Century Gothic" panose="020B0502020202020204" pitchFamily="34" charset="0"/>
                <a:ea typeface="ＭＳ Ｐゴシック" pitchFamily="-128" charset="-128"/>
              </a:rPr>
              <a:t>Korea at night</a:t>
            </a:r>
          </a:p>
        </p:txBody>
      </p:sp>
      <p:sp>
        <p:nvSpPr>
          <p:cNvPr id="7" name="TextBox 6"/>
          <p:cNvSpPr txBox="1"/>
          <p:nvPr/>
        </p:nvSpPr>
        <p:spPr>
          <a:xfrm>
            <a:off x="3733800" y="3733800"/>
            <a:ext cx="998991" cy="461665"/>
          </a:xfrm>
          <a:prstGeom prst="rect">
            <a:avLst/>
          </a:prstGeom>
          <a:noFill/>
          <a:ln>
            <a:solidFill>
              <a:schemeClr val="accent5"/>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ＭＳ Ｐゴシック" pitchFamily="-128" charset="-128"/>
              </a:rPr>
              <a:t>North</a:t>
            </a:r>
          </a:p>
        </p:txBody>
      </p:sp>
      <p:cxnSp>
        <p:nvCxnSpPr>
          <p:cNvPr id="9" name="Straight Arrow Connector 8"/>
          <p:cNvCxnSpPr/>
          <p:nvPr/>
        </p:nvCxnSpPr>
        <p:spPr>
          <a:xfrm flipV="1">
            <a:off x="4648200" y="3276601"/>
            <a:ext cx="1828800" cy="761999"/>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3657600" y="5181600"/>
            <a:ext cx="1019831" cy="461665"/>
          </a:xfrm>
          <a:prstGeom prst="rect">
            <a:avLst/>
          </a:prstGeom>
          <a:noFill/>
          <a:ln>
            <a:solidFill>
              <a:schemeClr val="accent5"/>
            </a:solidFill>
          </a:ln>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E9"/>
                </a:solidFill>
                <a:effectLst/>
                <a:uLnTx/>
                <a:uFillTx/>
                <a:latin typeface="Century Gothic" panose="020B0502020202020204" pitchFamily="34" charset="0"/>
                <a:ea typeface="ＭＳ Ｐゴシック" pitchFamily="-128" charset="-128"/>
              </a:rPr>
              <a:t>South</a:t>
            </a:r>
          </a:p>
        </p:txBody>
      </p:sp>
      <p:cxnSp>
        <p:nvCxnSpPr>
          <p:cNvPr id="12" name="Straight Arrow Connector 11"/>
          <p:cNvCxnSpPr/>
          <p:nvPr/>
        </p:nvCxnSpPr>
        <p:spPr>
          <a:xfrm flipV="1">
            <a:off x="4648200" y="4724401"/>
            <a:ext cx="2209800" cy="761999"/>
          </a:xfrm>
          <a:prstGeom prst="straightConnector1">
            <a:avLst/>
          </a:prstGeom>
          <a:ln w="50800">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19048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srgbClr val="FFFF00"/>
                </a:solidFill>
                <a:latin typeface="Century Gothic" panose="020B0502020202020204" pitchFamily="34" charset="0"/>
                <a:cs typeface="Arial Rounded MT Bold"/>
              </a:rPr>
              <a:t>What is North Korea like?</a:t>
            </a:r>
          </a:p>
        </p:txBody>
      </p:sp>
      <p:sp>
        <p:nvSpPr>
          <p:cNvPr id="3" name="Content Placeholder 2"/>
          <p:cNvSpPr>
            <a:spLocks noGrp="1"/>
          </p:cNvSpPr>
          <p:nvPr>
            <p:ph sz="half" idx="1"/>
          </p:nvPr>
        </p:nvSpPr>
        <p:spPr>
          <a:xfrm>
            <a:off x="323528" y="2060848"/>
            <a:ext cx="3810000" cy="4114800"/>
          </a:xfrm>
        </p:spPr>
        <p:txBody>
          <a:bodyPr/>
          <a:lstStyle/>
          <a:p>
            <a:r>
              <a:rPr lang="en-US" sz="2400" dirty="0">
                <a:latin typeface="Century Gothic" panose="020B0502020202020204" pitchFamily="34" charset="0"/>
              </a:rPr>
              <a:t>Communist one party state</a:t>
            </a:r>
          </a:p>
          <a:p>
            <a:r>
              <a:rPr lang="en-US" sz="2400" dirty="0">
                <a:latin typeface="Century Gothic" panose="020B0502020202020204" pitchFamily="34" charset="0"/>
              </a:rPr>
              <a:t>Hereditary dynasty</a:t>
            </a:r>
          </a:p>
          <a:p>
            <a:pPr lvl="1"/>
            <a:r>
              <a:rPr lang="en-US" sz="2000" dirty="0">
                <a:latin typeface="Century Gothic" panose="020B0502020202020204" pitchFamily="34" charset="0"/>
              </a:rPr>
              <a:t>Kim Il Sung – “Great Leader” is the ‘Eternal President’</a:t>
            </a:r>
          </a:p>
          <a:p>
            <a:pPr lvl="1"/>
            <a:r>
              <a:rPr lang="en-US" sz="2000" dirty="0">
                <a:latin typeface="Century Gothic" panose="020B0502020202020204" pitchFamily="34" charset="0"/>
              </a:rPr>
              <a:t>Kim </a:t>
            </a:r>
            <a:r>
              <a:rPr lang="en-US" sz="2000" dirty="0" err="1">
                <a:latin typeface="Century Gothic" panose="020B0502020202020204" pitchFamily="34" charset="0"/>
              </a:rPr>
              <a:t>Jong</a:t>
            </a:r>
            <a:r>
              <a:rPr lang="en-US" sz="2000" dirty="0">
                <a:latin typeface="Century Gothic" panose="020B0502020202020204" pitchFamily="34" charset="0"/>
              </a:rPr>
              <a:t> Il – “Dear Leader”</a:t>
            </a:r>
          </a:p>
          <a:p>
            <a:pPr lvl="1"/>
            <a:r>
              <a:rPr lang="en-US" sz="2000" dirty="0">
                <a:latin typeface="Century Gothic" panose="020B0502020202020204" pitchFamily="34" charset="0"/>
              </a:rPr>
              <a:t>Kim </a:t>
            </a:r>
            <a:r>
              <a:rPr lang="en-US" sz="2000" dirty="0" err="1">
                <a:latin typeface="Century Gothic" panose="020B0502020202020204" pitchFamily="34" charset="0"/>
              </a:rPr>
              <a:t>Jong</a:t>
            </a:r>
            <a:r>
              <a:rPr lang="en-US" sz="2000" dirty="0">
                <a:latin typeface="Century Gothic" panose="020B0502020202020204" pitchFamily="34" charset="0"/>
              </a:rPr>
              <a:t> Un – “Brilliant Comrade”</a:t>
            </a:r>
          </a:p>
        </p:txBody>
      </p:sp>
      <p:pic>
        <p:nvPicPr>
          <p:cNvPr id="8" name="Content Placeholder 7" descr="Kim_il_sung.jpg"/>
          <p:cNvPicPr>
            <a:picLocks noGrp="1" noChangeAspect="1"/>
          </p:cNvPicPr>
          <p:nvPr>
            <p:ph sz="half" idx="2"/>
          </p:nvPr>
        </p:nvPicPr>
        <p:blipFill>
          <a:blip r:embed="rId3"/>
          <a:srcRect l="-9105" r="-9105"/>
          <a:stretch>
            <a:fillRect/>
          </a:stretch>
        </p:blipFill>
        <p:spPr>
          <a:xfrm>
            <a:off x="4648201" y="1600201"/>
            <a:ext cx="1981200" cy="2220284"/>
          </a:xfrm>
        </p:spPr>
      </p:pic>
      <p:pic>
        <p:nvPicPr>
          <p:cNvPr id="9" name="Picture 8" descr="Kim.Jong.Il.jpg"/>
          <p:cNvPicPr>
            <a:picLocks noChangeAspect="1"/>
          </p:cNvPicPr>
          <p:nvPr/>
        </p:nvPicPr>
        <p:blipFill>
          <a:blip r:embed="rId4"/>
          <a:stretch>
            <a:fillRect/>
          </a:stretch>
        </p:blipFill>
        <p:spPr>
          <a:xfrm>
            <a:off x="6374965" y="2671135"/>
            <a:ext cx="2311835" cy="2298700"/>
          </a:xfrm>
          <a:prstGeom prst="rect">
            <a:avLst/>
          </a:prstGeom>
        </p:spPr>
      </p:pic>
      <p:pic>
        <p:nvPicPr>
          <p:cNvPr id="6" name="Picture 5">
            <a:extLst>
              <a:ext uri="{FF2B5EF4-FFF2-40B4-BE49-F238E27FC236}">
                <a16:creationId xmlns:a16="http://schemas.microsoft.com/office/drawing/2014/main" id="{EE1C5AAF-D8BD-0147-91ED-B70413BF9F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4576" y="4293096"/>
            <a:ext cx="1807988" cy="2204864"/>
          </a:xfrm>
          <a:prstGeom prst="rect">
            <a:avLst/>
          </a:prstGeom>
        </p:spPr>
      </p:pic>
    </p:spTree>
    <p:extLst>
      <p:ext uri="{BB962C8B-B14F-4D97-AF65-F5344CB8AC3E}">
        <p14:creationId xmlns:p14="http://schemas.microsoft.com/office/powerpoint/2010/main" val="268324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z="4000" dirty="0">
                <a:solidFill>
                  <a:srgbClr val="FFFF00"/>
                </a:solidFill>
                <a:latin typeface="Century Gothic" panose="020B0502020202020204" pitchFamily="34" charset="0"/>
                <a:cs typeface="Arial Rounded MT Bold"/>
              </a:rPr>
              <a:t>What is North Korea like?</a:t>
            </a:r>
          </a:p>
        </p:txBody>
      </p:sp>
      <p:sp>
        <p:nvSpPr>
          <p:cNvPr id="3" name="Content Placeholder 2"/>
          <p:cNvSpPr>
            <a:spLocks noGrp="1"/>
          </p:cNvSpPr>
          <p:nvPr>
            <p:ph idx="1"/>
          </p:nvPr>
        </p:nvSpPr>
        <p:spPr>
          <a:xfrm>
            <a:off x="457200" y="1678632"/>
            <a:ext cx="8229600" cy="5638800"/>
          </a:xfrm>
        </p:spPr>
        <p:txBody>
          <a:bodyPr/>
          <a:lstStyle/>
          <a:p>
            <a:r>
              <a:rPr lang="en-US" sz="2800" dirty="0">
                <a:latin typeface="Century Gothic" panose="020B0502020202020204" pitchFamily="34" charset="0"/>
              </a:rPr>
              <a:t>Communist one party state</a:t>
            </a:r>
          </a:p>
          <a:p>
            <a:r>
              <a:rPr lang="en-US" sz="2800" dirty="0">
                <a:latin typeface="Century Gothic" panose="020B0502020202020204" pitchFamily="34" charset="0"/>
              </a:rPr>
              <a:t>Hereditary dynasty</a:t>
            </a:r>
          </a:p>
          <a:p>
            <a:r>
              <a:rPr lang="en-US" sz="2800" dirty="0">
                <a:latin typeface="Century Gothic" panose="020B0502020202020204" pitchFamily="34" charset="0"/>
              </a:rPr>
              <a:t>Personality cult</a:t>
            </a:r>
          </a:p>
          <a:p>
            <a:pPr lvl="1"/>
            <a:r>
              <a:rPr lang="en-US" sz="2400" dirty="0">
                <a:latin typeface="Century Gothic" panose="020B0502020202020204" pitchFamily="34" charset="0"/>
              </a:rPr>
              <a:t>“Adore Kim </a:t>
            </a:r>
            <a:r>
              <a:rPr lang="en-US" sz="2400" dirty="0" err="1">
                <a:latin typeface="Century Gothic" panose="020B0502020202020204" pitchFamily="34" charset="0"/>
              </a:rPr>
              <a:t>Jong</a:t>
            </a:r>
            <a:r>
              <a:rPr lang="en-US" sz="2400" dirty="0">
                <a:latin typeface="Century Gothic" panose="020B0502020202020204" pitchFamily="34" charset="0"/>
              </a:rPr>
              <a:t> Il with all your heart”</a:t>
            </a:r>
          </a:p>
          <a:p>
            <a:r>
              <a:rPr lang="en-US" sz="2800" dirty="0">
                <a:latin typeface="Century Gothic" panose="020B0502020202020204" pitchFamily="34" charset="0"/>
              </a:rPr>
              <a:t>Divine ruler</a:t>
            </a:r>
          </a:p>
          <a:p>
            <a:pPr lvl="1"/>
            <a:r>
              <a:rPr lang="en-US" sz="2400" dirty="0">
                <a:latin typeface="Century Gothic" panose="020B0502020202020204" pitchFamily="34" charset="0"/>
              </a:rPr>
              <a:t>“Do not believe in God. Believe in the Great Man.”</a:t>
            </a:r>
          </a:p>
          <a:p>
            <a:r>
              <a:rPr lang="en-US" sz="2800" dirty="0">
                <a:latin typeface="Century Gothic" panose="020B0502020202020204" pitchFamily="34" charset="0"/>
              </a:rPr>
              <a:t>Ruling ideology of </a:t>
            </a:r>
            <a:r>
              <a:rPr lang="en-US" sz="2800" dirty="0" err="1">
                <a:latin typeface="Century Gothic" panose="020B0502020202020204" pitchFamily="34" charset="0"/>
              </a:rPr>
              <a:t>Juche</a:t>
            </a:r>
            <a:endParaRPr lang="en-US" sz="2800" dirty="0">
              <a:latin typeface="Century Gothic" panose="020B0502020202020204" pitchFamily="34" charset="0"/>
            </a:endParaRPr>
          </a:p>
          <a:p>
            <a:pPr lvl="1"/>
            <a:r>
              <a:rPr lang="en-US" sz="2400" dirty="0" err="1">
                <a:latin typeface="Century Gothic" panose="020B0502020202020204" pitchFamily="34" charset="0"/>
              </a:rPr>
              <a:t>Juche</a:t>
            </a:r>
            <a:r>
              <a:rPr lang="en-US" sz="2400" dirty="0">
                <a:latin typeface="Century Gothic" panose="020B0502020202020204" pitchFamily="34" charset="0"/>
              </a:rPr>
              <a:t> calendar began </a:t>
            </a:r>
            <a:r>
              <a:rPr lang="en-US" sz="2000" dirty="0">
                <a:latin typeface="Century Gothic" panose="020B0502020202020204" pitchFamily="34" charset="0"/>
              </a:rPr>
              <a:t>1912 </a:t>
            </a:r>
            <a:endParaRPr lang="en-US" sz="2400" dirty="0">
              <a:latin typeface="Century Gothic" panose="020B0502020202020204" pitchFamily="34" charset="0"/>
            </a:endParaRPr>
          </a:p>
        </p:txBody>
      </p:sp>
    </p:spTree>
    <p:extLst>
      <p:ext uri="{BB962C8B-B14F-4D97-AF65-F5344CB8AC3E}">
        <p14:creationId xmlns:p14="http://schemas.microsoft.com/office/powerpoint/2010/main" val="3403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idx="4294967295"/>
          </p:nvPr>
        </p:nvSpPr>
        <p:spPr>
          <a:xfrm>
            <a:off x="323850" y="217170"/>
            <a:ext cx="8540750" cy="1143000"/>
          </a:xfrm>
        </p:spPr>
        <p:txBody>
          <a:bodyPr/>
          <a:lstStyle/>
          <a:p>
            <a:r>
              <a:rPr lang="en-GB" sz="4000" dirty="0">
                <a:solidFill>
                  <a:srgbClr val="FFFF00"/>
                </a:solidFill>
                <a:latin typeface="Century Gothic" panose="020B0502020202020204" pitchFamily="34" charset="0"/>
                <a:cs typeface="Arial Rounded MT Bold"/>
              </a:rPr>
              <a:t>How many perished in the Holocaust?</a:t>
            </a:r>
          </a:p>
        </p:txBody>
      </p:sp>
      <p:graphicFrame>
        <p:nvGraphicFramePr>
          <p:cNvPr id="123328" name="Group 448"/>
          <p:cNvGraphicFramePr>
            <a:graphicFrameLocks noGrp="1"/>
          </p:cNvGraphicFramePr>
          <p:nvPr>
            <p:ph idx="4294967295"/>
          </p:nvPr>
        </p:nvGraphicFramePr>
        <p:xfrm>
          <a:off x="609601" y="1493520"/>
          <a:ext cx="7772400" cy="5059680"/>
        </p:xfrm>
        <a:graphic>
          <a:graphicData uri="http://schemas.openxmlformats.org/drawingml/2006/table">
            <a:tbl>
              <a:tblPr/>
              <a:tblGrid>
                <a:gridCol w="2060575">
                  <a:extLst>
                    <a:ext uri="{9D8B030D-6E8A-4147-A177-3AD203B41FA5}">
                      <a16:colId xmlns:a16="http://schemas.microsoft.com/office/drawing/2014/main" val="20000"/>
                    </a:ext>
                  </a:extLst>
                </a:gridCol>
                <a:gridCol w="1679575">
                  <a:extLst>
                    <a:ext uri="{9D8B030D-6E8A-4147-A177-3AD203B41FA5}">
                      <a16:colId xmlns:a16="http://schemas.microsoft.com/office/drawing/2014/main" val="20001"/>
                    </a:ext>
                  </a:extLst>
                </a:gridCol>
                <a:gridCol w="1847850">
                  <a:extLst>
                    <a:ext uri="{9D8B030D-6E8A-4147-A177-3AD203B41FA5}">
                      <a16:colId xmlns:a16="http://schemas.microsoft.com/office/drawing/2014/main" val="20002"/>
                    </a:ext>
                  </a:extLst>
                </a:gridCol>
                <a:gridCol w="2184400">
                  <a:extLst>
                    <a:ext uri="{9D8B030D-6E8A-4147-A177-3AD203B41FA5}">
                      <a16:colId xmlns:a16="http://schemas.microsoft.com/office/drawing/2014/main" val="20003"/>
                    </a:ext>
                  </a:extLst>
                </a:gridCol>
              </a:tblGrid>
              <a:tr h="633413">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Country</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Jewish pop. </a:t>
                      </a:r>
                      <a:endParaRPr kumimoji="0" lang="en-US" sz="2000" b="0" i="0" u="none" strike="noStrike" cap="none" normalizeH="0" baseline="0">
                        <a:ln>
                          <a:noFill/>
                        </a:ln>
                        <a:solidFill>
                          <a:schemeClr val="tx2"/>
                        </a:solidFill>
                        <a:effectLst/>
                        <a:latin typeface="Arial" pitchFamily="-12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Sept. 1939</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Number Jews </a:t>
                      </a:r>
                      <a:endParaRPr kumimoji="0" lang="en-US" sz="2000" b="0" i="0" u="none" strike="noStrike" cap="none" normalizeH="0" baseline="0">
                        <a:ln>
                          <a:noFill/>
                        </a:ln>
                        <a:solidFill>
                          <a:schemeClr val="tx2"/>
                        </a:solidFill>
                        <a:effectLst/>
                        <a:latin typeface="Arial" pitchFamily="-12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murdered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Percentage of</a:t>
                      </a:r>
                      <a:endParaRPr kumimoji="0" lang="en-US" sz="2000" b="0" i="0" u="none" strike="noStrike" cap="none" normalizeH="0" baseline="0">
                        <a:ln>
                          <a:noFill/>
                        </a:ln>
                        <a:solidFill>
                          <a:schemeClr val="tx2"/>
                        </a:solidFill>
                        <a:effectLst/>
                        <a:latin typeface="Arial" pitchFamily="-128"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Jews murdered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5877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Poland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3,300,000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2,800,000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85</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718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Soviet Union</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2,100,000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1,500,000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71</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877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Romania</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850,000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425,000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50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5718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2"/>
                          </a:solidFill>
                          <a:effectLst/>
                          <a:latin typeface="Arial" pitchFamily="-128" charset="0"/>
                        </a:rPr>
                        <a:t>Hungary</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404,000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200,000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50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877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2"/>
                          </a:solidFill>
                          <a:effectLst/>
                          <a:latin typeface="Arial" pitchFamily="-128" charset="0"/>
                        </a:rPr>
                        <a:t>Czechoslovakia</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315,000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260,000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82</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718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France</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300,000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2"/>
                          </a:solidFill>
                          <a:effectLst/>
                          <a:latin typeface="Arial" pitchFamily="-128" charset="0"/>
                        </a:rPr>
                        <a:t>90,000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30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5877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Germany</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210,000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171,000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81</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5718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Lithuania</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150,000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135,000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90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5877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Holland</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150,000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90,000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rPr>
                        <a:t>60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57188">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ea typeface="Arial" pitchFamily="-128" charset="0"/>
                          <a:cs typeface="Arial" pitchFamily="-128" charset="0"/>
                        </a:rPr>
                        <a:t>Others</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ea typeface="Arial" pitchFamily="-128" charset="0"/>
                          <a:cs typeface="Arial" pitchFamily="-128" charset="0"/>
                        </a:rPr>
                        <a:t>522,000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ea typeface="Arial" pitchFamily="-128" charset="0"/>
                          <a:cs typeface="Arial" pitchFamily="-128" charset="0"/>
                        </a:rPr>
                        <a:t>313,000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0" i="0" u="none" strike="noStrike" cap="none" normalizeH="0" baseline="0">
                          <a:ln>
                            <a:noFill/>
                          </a:ln>
                          <a:solidFill>
                            <a:schemeClr val="tx2"/>
                          </a:solidFill>
                          <a:effectLst/>
                          <a:latin typeface="Arial" pitchFamily="-128" charset="0"/>
                          <a:ea typeface="Arial" pitchFamily="-128" charset="0"/>
                          <a:cs typeface="Arial" pitchFamily="-128" charset="0"/>
                        </a:rPr>
                        <a:t>60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58775">
                <a:tc>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a:ln>
                            <a:noFill/>
                          </a:ln>
                          <a:solidFill>
                            <a:schemeClr val="tx2"/>
                          </a:solidFill>
                          <a:effectLst/>
                          <a:latin typeface="Arial" pitchFamily="-128" charset="0"/>
                          <a:ea typeface="Arial" pitchFamily="-128" charset="0"/>
                          <a:cs typeface="Arial" pitchFamily="-128" charset="0"/>
                        </a:rPr>
                        <a:t>Total</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a:ln>
                            <a:noFill/>
                          </a:ln>
                          <a:solidFill>
                            <a:schemeClr val="tx2"/>
                          </a:solidFill>
                          <a:effectLst/>
                          <a:latin typeface="Arial" pitchFamily="-128" charset="0"/>
                          <a:ea typeface="Arial" pitchFamily="-128" charset="0"/>
                          <a:cs typeface="Arial" pitchFamily="-128" charset="0"/>
                        </a:rPr>
                        <a:t>8,301,000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a:ln>
                            <a:noFill/>
                          </a:ln>
                          <a:solidFill>
                            <a:schemeClr val="tx2"/>
                          </a:solidFill>
                          <a:effectLst/>
                          <a:latin typeface="Arial" pitchFamily="-128" charset="0"/>
                          <a:ea typeface="Arial" pitchFamily="-128" charset="0"/>
                          <a:cs typeface="Arial" pitchFamily="-128" charset="0"/>
                        </a:rPr>
                        <a:t>5,978,000</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GB" sz="2000" b="1" i="0" u="none" strike="noStrike" cap="none" normalizeH="0" baseline="0" dirty="0">
                          <a:ln>
                            <a:noFill/>
                          </a:ln>
                          <a:solidFill>
                            <a:schemeClr val="tx2"/>
                          </a:solidFill>
                          <a:effectLst/>
                          <a:latin typeface="Arial" pitchFamily="-128" charset="0"/>
                          <a:ea typeface="Arial" pitchFamily="-128" charset="0"/>
                          <a:cs typeface="Arial" pitchFamily="-128" charset="0"/>
                        </a:rPr>
                        <a:t>72</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40065189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441325" y="0"/>
            <a:ext cx="8226425" cy="1089025"/>
          </a:xfrm>
          <a:prstGeom prst="rect">
            <a:avLst/>
          </a:prstGeom>
          <a:noFill/>
          <a:ln w="9525">
            <a:noFill/>
            <a:miter lim="800000"/>
            <a:headEnd/>
            <a:tailEnd/>
          </a:ln>
        </p:spPr>
        <p:txBody>
          <a:bodyPr anchor="ctr" anchorCtr="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CN"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rPr>
              <a:t>Third World War</a:t>
            </a:r>
            <a:endParaRPr kumimoji="0" lang="sk-SK" sz="4000" b="0" i="0" u="none" strike="noStrike" kern="1200" cap="none" spc="0" normalizeH="0" baseline="0" noProof="0" dirty="0">
              <a:ln>
                <a:noFill/>
              </a:ln>
              <a:solidFill>
                <a:srgbClr val="FFFF00"/>
              </a:solidFill>
              <a:effectLst/>
              <a:uLnTx/>
              <a:uFillTx/>
              <a:latin typeface="Century Gothic" panose="020B0502020202020204" pitchFamily="34" charset="0"/>
              <a:ea typeface="宋体" pitchFamily="-128" charset="-122"/>
              <a:cs typeface="宋体" pitchFamily="-128" charset="-122"/>
            </a:endParaRPr>
          </a:p>
        </p:txBody>
      </p:sp>
      <p:sp>
        <p:nvSpPr>
          <p:cNvPr id="45059" name="Text Box 6"/>
          <p:cNvSpPr txBox="1">
            <a:spLocks noChangeArrowheads="1"/>
          </p:cNvSpPr>
          <p:nvPr/>
        </p:nvSpPr>
        <p:spPr bwMode="auto">
          <a:xfrm>
            <a:off x="4211638" y="4152900"/>
            <a:ext cx="3151187" cy="480131"/>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Responsibility</a:t>
            </a:r>
            <a:endPar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0" name="Line 7"/>
          <p:cNvSpPr>
            <a:spLocks noChangeShapeType="1"/>
          </p:cNvSpPr>
          <p:nvPr/>
        </p:nvSpPr>
        <p:spPr bwMode="auto">
          <a:xfrm rot="16200000" flipV="1">
            <a:off x="5426869" y="3604419"/>
            <a:ext cx="719138" cy="0"/>
          </a:xfrm>
          <a:prstGeom prst="line">
            <a:avLst/>
          </a:prstGeom>
          <a:noFill/>
          <a:ln w="114300">
            <a:solidFill>
              <a:schemeClr val="bg1"/>
            </a:solidFill>
            <a:round/>
            <a:headEnd/>
            <a:tailEnd type="triangl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45061" name="Text Box 8"/>
          <p:cNvSpPr txBox="1">
            <a:spLocks noChangeArrowheads="1"/>
          </p:cNvSpPr>
          <p:nvPr/>
        </p:nvSpPr>
        <p:spPr bwMode="auto">
          <a:xfrm>
            <a:off x="5924550" y="3473450"/>
            <a:ext cx="1438275" cy="389471"/>
          </a:xfrm>
          <a:prstGeom prst="rect">
            <a:avLst/>
          </a:prstGeom>
          <a:noFill/>
          <a:ln w="9525">
            <a:noFill/>
            <a:miter lim="800000"/>
            <a:headEnd/>
            <a:tailEnd/>
          </a:ln>
        </p:spPr>
        <p:txBody>
          <a:bodyPr tIns="10800">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t>Fail</a:t>
            </a:r>
          </a:p>
        </p:txBody>
      </p:sp>
      <p:sp>
        <p:nvSpPr>
          <p:cNvPr id="45062" name="Text Box 9"/>
          <p:cNvSpPr txBox="1">
            <a:spLocks noChangeArrowheads="1"/>
          </p:cNvSpPr>
          <p:nvPr/>
        </p:nvSpPr>
        <p:spPr bwMode="auto">
          <a:xfrm>
            <a:off x="5930900" y="4959350"/>
            <a:ext cx="1431925" cy="389471"/>
          </a:xfrm>
          <a:prstGeom prst="rect">
            <a:avLst/>
          </a:prstGeom>
          <a:noFill/>
          <a:ln w="9525">
            <a:noFill/>
            <a:miter lim="800000"/>
            <a:headEnd/>
            <a:tailEnd/>
          </a:ln>
        </p:spPr>
        <p:txBody>
          <a:bodyPr tIns="10800">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Fulfil</a:t>
            </a:r>
          </a:p>
        </p:txBody>
      </p:sp>
      <p:sp>
        <p:nvSpPr>
          <p:cNvPr id="45063" name="Line 10"/>
          <p:cNvSpPr>
            <a:spLocks noChangeShapeType="1"/>
          </p:cNvSpPr>
          <p:nvPr/>
        </p:nvSpPr>
        <p:spPr bwMode="auto">
          <a:xfrm rot="5400000" flipV="1">
            <a:off x="5423694" y="5237957"/>
            <a:ext cx="719137" cy="0"/>
          </a:xfrm>
          <a:prstGeom prst="line">
            <a:avLst/>
          </a:prstGeom>
          <a:noFill/>
          <a:ln w="114300">
            <a:solidFill>
              <a:schemeClr val="bg1"/>
            </a:solidFill>
            <a:round/>
            <a:headEnd/>
            <a:tailEnd type="triangle" w="med" len="sm"/>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Century Gothic" panose="020B0502020202020204" pitchFamily="34" charset="0"/>
              <a:ea typeface="ＭＳ Ｐゴシック" pitchFamily="-128" charset="-128"/>
            </a:endParaRPr>
          </a:p>
        </p:txBody>
      </p:sp>
      <p:sp>
        <p:nvSpPr>
          <p:cNvPr id="45064" name="Freeform 11"/>
          <p:cNvSpPr>
            <a:spLocks/>
          </p:cNvSpPr>
          <p:nvPr/>
        </p:nvSpPr>
        <p:spPr bwMode="auto">
          <a:xfrm>
            <a:off x="2997200" y="3203575"/>
            <a:ext cx="4456113" cy="2430463"/>
          </a:xfrm>
          <a:custGeom>
            <a:avLst/>
            <a:gdLst>
              <a:gd name="T0" fmla="*/ 2949 w 2949"/>
              <a:gd name="T1" fmla="*/ 0 h 1531"/>
              <a:gd name="T2" fmla="*/ 907 w 2949"/>
              <a:gd name="T3" fmla="*/ 0 h 1531"/>
              <a:gd name="T4" fmla="*/ 0 w 2949"/>
              <a:gd name="T5" fmla="*/ 765 h 1531"/>
              <a:gd name="T6" fmla="*/ 907 w 2949"/>
              <a:gd name="T7" fmla="*/ 1531 h 1531"/>
              <a:gd name="T8" fmla="*/ 2949 w 2949"/>
              <a:gd name="T9" fmla="*/ 1531 h 1531"/>
              <a:gd name="T10" fmla="*/ 0 60000 65536"/>
              <a:gd name="T11" fmla="*/ 0 60000 65536"/>
              <a:gd name="T12" fmla="*/ 0 60000 65536"/>
              <a:gd name="T13" fmla="*/ 0 60000 65536"/>
              <a:gd name="T14" fmla="*/ 0 60000 65536"/>
              <a:gd name="T15" fmla="*/ 0 w 2949"/>
              <a:gd name="T16" fmla="*/ 0 h 1531"/>
              <a:gd name="T17" fmla="*/ 2949 w 2949"/>
              <a:gd name="T18" fmla="*/ 1531 h 1531"/>
            </a:gdLst>
            <a:ahLst/>
            <a:cxnLst>
              <a:cxn ang="T10">
                <a:pos x="T0" y="T1"/>
              </a:cxn>
              <a:cxn ang="T11">
                <a:pos x="T2" y="T3"/>
              </a:cxn>
              <a:cxn ang="T12">
                <a:pos x="T4" y="T5"/>
              </a:cxn>
              <a:cxn ang="T13">
                <a:pos x="T6" y="T7"/>
              </a:cxn>
              <a:cxn ang="T14">
                <a:pos x="T8" y="T9"/>
              </a:cxn>
            </a:cxnLst>
            <a:rect l="T15" t="T16" r="T17" b="T18"/>
            <a:pathLst>
              <a:path w="2949" h="1531">
                <a:moveTo>
                  <a:pt x="2949" y="0"/>
                </a:moveTo>
                <a:lnTo>
                  <a:pt x="907" y="0"/>
                </a:lnTo>
                <a:lnTo>
                  <a:pt x="0" y="765"/>
                </a:lnTo>
                <a:lnTo>
                  <a:pt x="907" y="1531"/>
                </a:lnTo>
                <a:lnTo>
                  <a:pt x="2949" y="1531"/>
                </a:lnTo>
              </a:path>
            </a:pathLst>
          </a:custGeom>
          <a:noFill/>
          <a:ln w="76200">
            <a:solidFill>
              <a:schemeClr val="bg1"/>
            </a:solidFill>
            <a:round/>
            <a:headEnd/>
            <a:tailEnd/>
          </a:ln>
        </p:spPr>
        <p:txBody>
          <a:bodyPr>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000" b="0" i="0" u="none" strike="noStrike" kern="1200" cap="none" spc="0" normalizeH="0" baseline="0" noProof="0">
              <a:ln>
                <a:noFill/>
              </a:ln>
              <a:solidFill>
                <a:srgbClr val="FFFFFF"/>
              </a:solidFill>
              <a:effectLst/>
              <a:uLnTx/>
              <a:uFillTx/>
              <a:latin typeface="Century Gothic" panose="020B0502020202020204" pitchFamily="34" charset="0"/>
              <a:ea typeface="Arial" pitchFamily="-128" charset="0"/>
            </a:endParaRPr>
          </a:p>
        </p:txBody>
      </p:sp>
      <p:sp>
        <p:nvSpPr>
          <p:cNvPr id="45065" name="Text Box 12"/>
          <p:cNvSpPr txBox="1">
            <a:spLocks noChangeArrowheads="1"/>
          </p:cNvSpPr>
          <p:nvPr/>
        </p:nvSpPr>
        <p:spPr bwMode="auto">
          <a:xfrm>
            <a:off x="431800" y="3562350"/>
            <a:ext cx="2792413" cy="1809726"/>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110000"/>
              </a:lnSpc>
              <a:spcBef>
                <a:spcPct val="0"/>
              </a:spcBef>
              <a:spcAft>
                <a:spcPct val="0"/>
              </a:spcAft>
              <a:buClr>
                <a:srgbClr val="3399FF"/>
              </a:buClr>
              <a:buSzTx/>
              <a:buFont typeface="Courier New" pitchFamily="-128" charset="0"/>
              <a:buNone/>
              <a:tabLst/>
              <a:defRPr/>
            </a:pPr>
            <a:r>
              <a:rPr kumimoji="0" lang="en-US" altLang="zh-CN" sz="36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t>Cain – Abel</a:t>
            </a:r>
            <a:br>
              <a:rPr kumimoji="0" lang="en-US" altLang="zh-CN" sz="36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br>
            <a:r>
              <a:rPr kumimoji="0" lang="en-US" altLang="zh-CN" sz="36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rPr>
              <a:t>struggle</a:t>
            </a:r>
          </a:p>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endParaRPr kumimoji="0" lang="en-US" sz="3600" b="0" i="0" u="none" strike="noStrike" kern="1200" cap="none" spc="0" normalizeH="0" baseline="0" noProof="0" dirty="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6" name="Text Box 13"/>
          <p:cNvSpPr txBox="1">
            <a:spLocks noChangeArrowheads="1"/>
          </p:cNvSpPr>
          <p:nvPr/>
        </p:nvSpPr>
        <p:spPr bwMode="auto">
          <a:xfrm>
            <a:off x="3851275" y="5768975"/>
            <a:ext cx="4456113" cy="480131"/>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Ideological conflict</a:t>
            </a:r>
            <a:endPar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7" name="Text Box 14"/>
          <p:cNvSpPr txBox="1">
            <a:spLocks noChangeArrowheads="1"/>
          </p:cNvSpPr>
          <p:nvPr/>
        </p:nvSpPr>
        <p:spPr bwMode="auto">
          <a:xfrm>
            <a:off x="4211638" y="2528888"/>
            <a:ext cx="3151187" cy="480131"/>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Military conflict</a:t>
            </a:r>
            <a:endPar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
        <p:nvSpPr>
          <p:cNvPr id="45068" name="Text Box 15"/>
          <p:cNvSpPr txBox="1">
            <a:spLocks noChangeArrowheads="1"/>
          </p:cNvSpPr>
          <p:nvPr/>
        </p:nvSpPr>
        <p:spPr bwMode="auto">
          <a:xfrm>
            <a:off x="927100" y="1268413"/>
            <a:ext cx="7289800" cy="867930"/>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
                <a:srgbClr val="3399FF"/>
              </a:buClr>
              <a:buSzTx/>
              <a:buFont typeface="Courier New" pitchFamily="-128" charset="0"/>
              <a:buNone/>
              <a:tabLst/>
              <a:defRPr/>
            </a:pPr>
            <a:r>
              <a:rPr kumimoji="0" lang="en-US" altLang="zh-CN"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rPr>
              <a:t>Nature of conflict depends on human responsibility</a:t>
            </a:r>
            <a:endParaRPr kumimoji="0" lang="en-US" sz="2800" b="0" i="0" u="none" strike="noStrike" kern="1200" cap="none" spc="0" normalizeH="0" baseline="0" noProof="0">
              <a:ln>
                <a:noFill/>
              </a:ln>
              <a:solidFill>
                <a:srgbClr val="FFFFFF"/>
              </a:solidFill>
              <a:effectLst/>
              <a:uLnTx/>
              <a:uFillTx/>
              <a:latin typeface="Century Gothic" panose="020B0502020202020204" pitchFamily="34" charset="0"/>
              <a:ea typeface="宋体" pitchFamily="-128" charset="-122"/>
              <a:cs typeface="宋体" pitchFamily="-128" charset="-122"/>
            </a:endParaRPr>
          </a:p>
        </p:txBody>
      </p:sp>
    </p:spTree>
    <p:extLst>
      <p:ext uri="{BB962C8B-B14F-4D97-AF65-F5344CB8AC3E}">
        <p14:creationId xmlns:p14="http://schemas.microsoft.com/office/powerpoint/2010/main" val="26313609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US" dirty="0">
                <a:solidFill>
                  <a:srgbClr val="FFFF00"/>
                </a:solidFill>
                <a:latin typeface="Century Gothic" panose="020B0502020202020204" pitchFamily="34" charset="0"/>
                <a:cs typeface="Arial Rounded MT Bold"/>
              </a:rPr>
              <a:t>Rev Moon and President Kim</a:t>
            </a:r>
          </a:p>
        </p:txBody>
      </p:sp>
      <p:pic>
        <p:nvPicPr>
          <p:cNvPr id="4" name="Content Placeholder 3" descr="article-2197242-0042092500000258-725_634x642.jpg"/>
          <p:cNvPicPr>
            <a:picLocks noGrp="1" noChangeAspect="1"/>
          </p:cNvPicPr>
          <p:nvPr>
            <p:ph idx="1"/>
          </p:nvPr>
        </p:nvPicPr>
        <p:blipFill rotWithShape="1">
          <a:blip r:embed="rId3">
            <a:extLst>
              <a:ext uri="{28A0092B-C50C-407E-A947-70E740481C1C}">
                <a14:useLocalDpi xmlns:a14="http://schemas.microsoft.com/office/drawing/2010/main" val="0"/>
              </a:ext>
            </a:extLst>
          </a:blip>
          <a:srcRect l="1" t="882" r="290" b="-125"/>
          <a:stretch/>
        </p:blipFill>
        <p:spPr>
          <a:xfrm>
            <a:off x="1763688" y="1408499"/>
            <a:ext cx="5219651" cy="5260861"/>
          </a:xfrm>
        </p:spPr>
      </p:pic>
    </p:spTree>
    <p:extLst>
      <p:ext uri="{BB962C8B-B14F-4D97-AF65-F5344CB8AC3E}">
        <p14:creationId xmlns:p14="http://schemas.microsoft.com/office/powerpoint/2010/main" val="31606057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784" y="609600"/>
            <a:ext cx="8134672" cy="1143000"/>
          </a:xfrm>
        </p:spPr>
        <p:txBody>
          <a:bodyPr/>
          <a:lstStyle/>
          <a:p>
            <a:r>
              <a:rPr lang="en-US" sz="3600" dirty="0">
                <a:solidFill>
                  <a:srgbClr val="FFFF00"/>
                </a:solidFill>
                <a:latin typeface="Century Gothic" panose="020B0502020202020204" pitchFamily="34" charset="0"/>
                <a:cs typeface="Arial Rounded MT Bold"/>
              </a:rPr>
              <a:t>Rev Moon and Grand Mufti of Syria</a:t>
            </a:r>
          </a:p>
        </p:txBody>
      </p:sp>
      <p:pic>
        <p:nvPicPr>
          <p:cNvPr id="4" name="Content Placeholder 3" descr="kuftaro-moon.jpg"/>
          <p:cNvPicPr>
            <a:picLocks noGrp="1" noChangeAspect="1"/>
          </p:cNvPicPr>
          <p:nvPr>
            <p:ph idx="1"/>
          </p:nvPr>
        </p:nvPicPr>
        <p:blipFill rotWithShape="1">
          <a:blip r:embed="rId3">
            <a:extLst>
              <a:ext uri="{28A0092B-C50C-407E-A947-70E740481C1C}">
                <a14:useLocalDpi xmlns:a14="http://schemas.microsoft.com/office/drawing/2010/main" val="0"/>
              </a:ext>
            </a:extLst>
          </a:blip>
          <a:srcRect t="4915" b="5652"/>
          <a:stretch/>
        </p:blipFill>
        <p:spPr>
          <a:xfrm>
            <a:off x="1321296" y="1700808"/>
            <a:ext cx="6563072" cy="4816521"/>
          </a:xfrm>
        </p:spPr>
      </p:pic>
    </p:spTree>
    <p:extLst>
      <p:ext uri="{BB962C8B-B14F-4D97-AF65-F5344CB8AC3E}">
        <p14:creationId xmlns:p14="http://schemas.microsoft.com/office/powerpoint/2010/main" val="2690815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idx="4294967295"/>
          </p:nvPr>
        </p:nvSpPr>
        <p:spPr>
          <a:xfrm>
            <a:off x="152400" y="228600"/>
            <a:ext cx="8686800" cy="1295400"/>
          </a:xfrm>
        </p:spPr>
        <p:txBody>
          <a:bodyPr/>
          <a:lstStyle/>
          <a:p>
            <a:r>
              <a:rPr lang="en-US" sz="3600" dirty="0">
                <a:solidFill>
                  <a:srgbClr val="FFFF00"/>
                </a:solidFill>
                <a:latin typeface="Century Gothic" panose="020B0502020202020204" pitchFamily="34" charset="0"/>
                <a:cs typeface="Arial Rounded MT Bold"/>
              </a:rPr>
              <a:t>Letter found near a dead child at </a:t>
            </a:r>
            <a:r>
              <a:rPr lang="en-GB" sz="3600" dirty="0" err="1">
                <a:solidFill>
                  <a:srgbClr val="FFFF00"/>
                </a:solidFill>
                <a:latin typeface="Century Gothic" panose="020B0502020202020204" pitchFamily="34" charset="0"/>
                <a:cs typeface="Arial Rounded MT Bold"/>
              </a:rPr>
              <a:t>Ravensbruch</a:t>
            </a:r>
            <a:r>
              <a:rPr lang="en-GB" sz="3600" dirty="0">
                <a:solidFill>
                  <a:srgbClr val="FFFF00"/>
                </a:solidFill>
                <a:latin typeface="Century Gothic" panose="020B0502020202020204" pitchFamily="34" charset="0"/>
                <a:cs typeface="Arial Rounded MT Bold"/>
              </a:rPr>
              <a:t> concentration camp</a:t>
            </a:r>
            <a:endParaRPr lang="en-US" b="1" dirty="0">
              <a:solidFill>
                <a:srgbClr val="FFFF00"/>
              </a:solidFill>
              <a:latin typeface="Century Gothic" panose="020B0502020202020204" pitchFamily="34" charset="0"/>
              <a:cs typeface="Arial Rounded MT Bold"/>
            </a:endParaRPr>
          </a:p>
        </p:txBody>
      </p:sp>
      <p:sp>
        <p:nvSpPr>
          <p:cNvPr id="126979" name="Rectangle 3"/>
          <p:cNvSpPr>
            <a:spLocks noGrp="1" noChangeArrowheads="1"/>
          </p:cNvSpPr>
          <p:nvPr>
            <p:ph type="body" idx="4294967295"/>
          </p:nvPr>
        </p:nvSpPr>
        <p:spPr>
          <a:xfrm>
            <a:off x="-468560" y="1600200"/>
            <a:ext cx="9307760" cy="5257800"/>
          </a:xfrm>
        </p:spPr>
        <p:txBody>
          <a:bodyPr/>
          <a:lstStyle/>
          <a:p>
            <a:pPr lvl="2">
              <a:lnSpc>
                <a:spcPct val="90000"/>
              </a:lnSpc>
              <a:spcAft>
                <a:spcPts val="400"/>
              </a:spcAft>
              <a:buFontTx/>
              <a:buNone/>
            </a:pPr>
            <a:r>
              <a:rPr lang="en-GB" i="1" dirty="0">
                <a:solidFill>
                  <a:schemeClr val="tx2"/>
                </a:solidFill>
                <a:latin typeface="Century Gothic" panose="020B0502020202020204" pitchFamily="34" charset="0"/>
              </a:rPr>
              <a:t>	O, Lord,</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remember not only the men and women of good will,</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but also those of evil will.</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But do not remember all the suffering</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they have inflicted upon us;</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remember the fruits we have borne thanks to this suffering—</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our comradeship, our loyalty, our humility,</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our courage, our generosity,</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the greatness of heart</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which has grown out of all this;</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and when they come to the judgement,</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let all the fruits that we have borne</a:t>
            </a:r>
            <a:br>
              <a:rPr lang="en-GB" i="1" dirty="0">
                <a:solidFill>
                  <a:schemeClr val="tx2"/>
                </a:solidFill>
                <a:latin typeface="Century Gothic" panose="020B0502020202020204" pitchFamily="34" charset="0"/>
              </a:rPr>
            </a:br>
            <a:r>
              <a:rPr lang="en-GB" i="1" dirty="0">
                <a:solidFill>
                  <a:schemeClr val="tx2"/>
                </a:solidFill>
                <a:latin typeface="Century Gothic" panose="020B0502020202020204" pitchFamily="34" charset="0"/>
              </a:rPr>
              <a:t>be their forgiveness.</a:t>
            </a:r>
            <a:endParaRPr lang="en-GB" dirty="0">
              <a:solidFill>
                <a:schemeClr val="tx2"/>
              </a:solidFill>
              <a:latin typeface="Century Gothic" panose="020B0502020202020204" pitchFamily="34" charset="0"/>
            </a:endParaRPr>
          </a:p>
          <a:p>
            <a:pPr>
              <a:lnSpc>
                <a:spcPct val="90000"/>
              </a:lnSpc>
            </a:pPr>
            <a:endParaRPr lang="en-US"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739583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idx="4294967295"/>
          </p:nvPr>
        </p:nvSpPr>
        <p:spPr>
          <a:xfrm>
            <a:off x="685800" y="-76200"/>
            <a:ext cx="7772400" cy="1295400"/>
          </a:xfrm>
        </p:spPr>
        <p:txBody>
          <a:bodyPr/>
          <a:lstStyle/>
          <a:p>
            <a:r>
              <a:rPr lang="en-GB" sz="4000" dirty="0">
                <a:solidFill>
                  <a:srgbClr val="FFFF00"/>
                </a:solidFill>
                <a:latin typeface="Century Gothic" panose="020B0502020202020204" pitchFamily="34" charset="0"/>
                <a:cs typeface="Arial Rounded MT Bold"/>
              </a:rPr>
              <a:t>Jews in Europe in 1950</a:t>
            </a:r>
          </a:p>
        </p:txBody>
      </p:sp>
      <p:pic>
        <p:nvPicPr>
          <p:cNvPr id="129027" name="Picture 3" descr="jewseurope1950"/>
          <p:cNvPicPr>
            <a:picLocks noChangeAspect="1" noChangeArrowheads="1"/>
          </p:cNvPicPr>
          <p:nvPr/>
        </p:nvPicPr>
        <p:blipFill>
          <a:blip r:embed="rId3"/>
          <a:srcRect/>
          <a:stretch>
            <a:fillRect/>
          </a:stretch>
        </p:blipFill>
        <p:spPr bwMode="auto">
          <a:xfrm>
            <a:off x="762000" y="1295400"/>
            <a:ext cx="7848600" cy="5149850"/>
          </a:xfrm>
          <a:prstGeom prst="rect">
            <a:avLst/>
          </a:prstGeom>
          <a:noFill/>
        </p:spPr>
      </p:pic>
    </p:spTree>
    <p:extLst>
      <p:ext uri="{BB962C8B-B14F-4D97-AF65-F5344CB8AC3E}">
        <p14:creationId xmlns:p14="http://schemas.microsoft.com/office/powerpoint/2010/main" val="1824330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09600"/>
            <a:ext cx="8134672" cy="1143000"/>
          </a:xfrm>
        </p:spPr>
        <p:txBody>
          <a:bodyPr/>
          <a:lstStyle/>
          <a:p>
            <a:r>
              <a:rPr lang="en-US" sz="4000" dirty="0">
                <a:solidFill>
                  <a:srgbClr val="FFFF00"/>
                </a:solidFill>
                <a:latin typeface="Century Gothic" panose="020B0502020202020204" pitchFamily="34" charset="0"/>
                <a:cs typeface="Arial Rounded MT Bold"/>
              </a:rPr>
              <a:t>Tehran Conference – Dec 1943</a:t>
            </a:r>
          </a:p>
        </p:txBody>
      </p:sp>
      <p:sp>
        <p:nvSpPr>
          <p:cNvPr id="4" name="Content Placeholder 3"/>
          <p:cNvSpPr>
            <a:spLocks noGrp="1"/>
          </p:cNvSpPr>
          <p:nvPr>
            <p:ph sz="half" idx="1"/>
          </p:nvPr>
        </p:nvSpPr>
        <p:spPr>
          <a:xfrm>
            <a:off x="457200" y="2179637"/>
            <a:ext cx="4038600" cy="4525963"/>
          </a:xfrm>
        </p:spPr>
        <p:txBody>
          <a:bodyPr/>
          <a:lstStyle/>
          <a:p>
            <a:r>
              <a:rPr lang="en-US" dirty="0">
                <a:solidFill>
                  <a:schemeClr val="tx2"/>
                </a:solidFill>
                <a:latin typeface="Century Gothic" panose="020B0502020202020204" pitchFamily="34" charset="0"/>
              </a:rPr>
              <a:t>Plan the war</a:t>
            </a:r>
          </a:p>
          <a:p>
            <a:r>
              <a:rPr lang="en-US" dirty="0">
                <a:solidFill>
                  <a:schemeClr val="tx2"/>
                </a:solidFill>
                <a:latin typeface="Century Gothic" panose="020B0502020202020204" pitchFamily="34" charset="0"/>
              </a:rPr>
              <a:t>Roosevelt weak</a:t>
            </a:r>
          </a:p>
          <a:p>
            <a:r>
              <a:rPr lang="en-US" dirty="0">
                <a:solidFill>
                  <a:schemeClr val="tx2"/>
                </a:solidFill>
                <a:latin typeface="Century Gothic" panose="020B0502020202020204" pitchFamily="34" charset="0"/>
              </a:rPr>
              <a:t>UK &amp; USA disunited</a:t>
            </a:r>
          </a:p>
          <a:p>
            <a:r>
              <a:rPr lang="en-US" dirty="0">
                <a:solidFill>
                  <a:schemeClr val="tx2"/>
                </a:solidFill>
                <a:latin typeface="Century Gothic" panose="020B0502020202020204" pitchFamily="34" charset="0"/>
              </a:rPr>
              <a:t>Stalin confident</a:t>
            </a:r>
          </a:p>
          <a:p>
            <a:r>
              <a:rPr lang="en-US" dirty="0">
                <a:solidFill>
                  <a:schemeClr val="tx2"/>
                </a:solidFill>
                <a:latin typeface="Century Gothic" panose="020B0502020202020204" pitchFamily="34" charset="0"/>
              </a:rPr>
              <a:t>Soviet Union ‘given’ East Europe</a:t>
            </a:r>
          </a:p>
        </p:txBody>
      </p:sp>
      <p:pic>
        <p:nvPicPr>
          <p:cNvPr id="6" name="Content Placeholder 5" descr="Teheran_conference-1943.jpg"/>
          <p:cNvPicPr>
            <a:picLocks noGrp="1" noChangeAspect="1"/>
          </p:cNvPicPr>
          <p:nvPr>
            <p:ph sz="half" idx="2"/>
          </p:nvPr>
        </p:nvPicPr>
        <p:blipFill>
          <a:blip r:embed="rId3"/>
          <a:srcRect t="-24486" b="-24486"/>
          <a:stretch>
            <a:fillRect/>
          </a:stretch>
        </p:blipFill>
        <p:spPr/>
      </p:pic>
      <p:sp>
        <p:nvSpPr>
          <p:cNvPr id="7" name="TextBox 6"/>
          <p:cNvSpPr txBox="1"/>
          <p:nvPr/>
        </p:nvSpPr>
        <p:spPr>
          <a:xfrm>
            <a:off x="4572000" y="5486400"/>
            <a:ext cx="3905236" cy="40011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FFFFFA"/>
                </a:solidFill>
                <a:effectLst/>
                <a:uLnTx/>
                <a:uFillTx/>
                <a:latin typeface="Century Gothic" panose="020B0502020202020204" pitchFamily="34" charset="0"/>
                <a:ea typeface="ＭＳ Ｐゴシック" pitchFamily="-128" charset="-128"/>
              </a:rPr>
              <a:t>Stalin, Roosevelt and Churchill</a:t>
            </a:r>
          </a:p>
        </p:txBody>
      </p:sp>
    </p:spTree>
    <p:extLst>
      <p:ext uri="{BB962C8B-B14F-4D97-AF65-F5344CB8AC3E}">
        <p14:creationId xmlns:p14="http://schemas.microsoft.com/office/powerpoint/2010/main" val="1719247256"/>
      </p:ext>
    </p:extLst>
  </p:cSld>
  <p:clrMapOvr>
    <a:masterClrMapping/>
  </p:clrMapOvr>
</p:sld>
</file>

<file path=ppt/theme/theme1.xml><?xml version="1.0" encoding="utf-8"?>
<a:theme xmlns:a="http://schemas.openxmlformats.org/drawingml/2006/main" name="Blank Presentation">
  <a:themeElements>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Blank Presentation">
      <a:majorFont>
        <a:latin typeface="Arial Rounded MT Bold"/>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28" charset="0"/>
            <a:ea typeface="ＭＳ Ｐゴシック" pitchFamily="-128" charset="-128"/>
            <a:cs typeface="ＭＳ Ｐゴシック" pitchFamily="-128"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11422</Words>
  <Application>Microsoft Office PowerPoint</Application>
  <PresentationFormat>On-screen Show (4:3)</PresentationFormat>
  <Paragraphs>576</Paragraphs>
  <Slides>62</Slides>
  <Notes>35</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62</vt:i4>
      </vt:variant>
    </vt:vector>
  </HeadingPairs>
  <TitlesOfParts>
    <vt:vector size="69" baseType="lpstr">
      <vt:lpstr>Arial</vt:lpstr>
      <vt:lpstr>Arial Rounded MT Bold</vt:lpstr>
      <vt:lpstr>Calibri</vt:lpstr>
      <vt:lpstr>Century Gothic</vt:lpstr>
      <vt:lpstr>Courier New</vt:lpstr>
      <vt:lpstr>Franklin Gothic Medium</vt:lpstr>
      <vt:lpstr>Blank Presentation</vt:lpstr>
      <vt:lpstr>The last four hundred years</vt:lpstr>
      <vt:lpstr>What happened to the  Jews of Europe?</vt:lpstr>
      <vt:lpstr>Jews in Europe in 1933</vt:lpstr>
      <vt:lpstr>Jewish emigration after Hitler came to power</vt:lpstr>
      <vt:lpstr>PowerPoint Presentation</vt:lpstr>
      <vt:lpstr>How many perished in the Holocaust?</vt:lpstr>
      <vt:lpstr>Letter found near a dead child at Ravensbruch concentration camp</vt:lpstr>
      <vt:lpstr>Jews in Europe in 1950</vt:lpstr>
      <vt:lpstr>Tehran Conference – Dec 1943</vt:lpstr>
      <vt:lpstr>Roosevelt on Stalin</vt:lpstr>
      <vt:lpstr>Yalta Conference – Feb 1945</vt:lpstr>
      <vt:lpstr>Churchill on Stalin</vt:lpstr>
      <vt:lpstr>PowerPoint Presentation</vt:lpstr>
      <vt:lpstr>What were the providential results?</vt:lpstr>
      <vt:lpstr>Churchill’s ‘Iron Curtain’ speech March 1946</vt:lpstr>
      <vt:lpstr>The Third World War</vt:lpstr>
      <vt:lpstr>What causes historical events?</vt:lpstr>
      <vt:lpstr>Internal and external causes</vt:lpstr>
      <vt:lpstr>PowerPoint Presentation</vt:lpstr>
      <vt:lpstr>What is this ideological conflict?</vt:lpstr>
      <vt:lpstr>A new ideology is required</vt:lpstr>
      <vt:lpstr>What is this ‘new ideology’?</vt:lpstr>
      <vt:lpstr>What was the providential cause of the Third World War?</vt:lpstr>
      <vt:lpstr>PowerPoint Presentation</vt:lpstr>
      <vt:lpstr>What were the origins of the third world war?</vt:lpstr>
      <vt:lpstr>What is communism 1?</vt:lpstr>
      <vt:lpstr>What is communism 2?</vt:lpstr>
      <vt:lpstr>What is communism 3?</vt:lpstr>
      <vt:lpstr>What is communist ideology?</vt:lpstr>
      <vt:lpstr>Beginnings of the conflict</vt:lpstr>
      <vt:lpstr>The war of ideas</vt:lpstr>
      <vt:lpstr>Communist expansion</vt:lpstr>
      <vt:lpstr>Continuing conflict</vt:lpstr>
      <vt:lpstr>Berlin Wall scenes</vt:lpstr>
      <vt:lpstr>Communist expansion</vt:lpstr>
      <vt:lpstr>Détente and Peaceful Co-existence </vt:lpstr>
      <vt:lpstr>Mao Zedong and Richard Nixon 1972</vt:lpstr>
      <vt:lpstr>Détente and Peaceful Co-existence </vt:lpstr>
      <vt:lpstr>Leonid Brezhnev and Richard Nixon</vt:lpstr>
      <vt:lpstr>President Nixon and Rev. Moon  </vt:lpstr>
      <vt:lpstr>Renewed conflict</vt:lpstr>
      <vt:lpstr>The war against communism</vt:lpstr>
      <vt:lpstr>Final years</vt:lpstr>
      <vt:lpstr>Reagan and Gorbachev</vt:lpstr>
      <vt:lpstr>Rev. Moon with Mr and Mrs Gorbachev</vt:lpstr>
      <vt:lpstr>PowerPoint Presentation</vt:lpstr>
      <vt:lpstr>PowerPoint Presentation</vt:lpstr>
      <vt:lpstr>What was the human cost of communism?</vt:lpstr>
      <vt:lpstr>PowerPoint Presentation</vt:lpstr>
      <vt:lpstr>PowerPoint Presentation</vt:lpstr>
      <vt:lpstr>Results of the end of the war</vt:lpstr>
      <vt:lpstr>How did we contribute to the fall of communism?</vt:lpstr>
      <vt:lpstr>PowerPoint Presentation</vt:lpstr>
      <vt:lpstr>PowerPoint Presentation</vt:lpstr>
      <vt:lpstr>PowerPoint Presentation</vt:lpstr>
      <vt:lpstr>Three religions, three nations</vt:lpstr>
      <vt:lpstr>What is North Korea like?</vt:lpstr>
      <vt:lpstr>What is North Korea like?</vt:lpstr>
      <vt:lpstr>What is North Korea like?</vt:lpstr>
      <vt:lpstr>PowerPoint Presentation</vt:lpstr>
      <vt:lpstr>Rev Moon and President Kim</vt:lpstr>
      <vt:lpstr>Rev Moon and Grand Mufti of Syria</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last four hundred years</dc:title>
  <dc:creator>Chris Le Bas</dc:creator>
  <cp:lastModifiedBy>Chris Le Bas</cp:lastModifiedBy>
  <cp:revision>1</cp:revision>
  <dcterms:created xsi:type="dcterms:W3CDTF">2022-08-20T14:15:45Z</dcterms:created>
  <dcterms:modified xsi:type="dcterms:W3CDTF">2022-08-20T14:16:20Z</dcterms:modified>
</cp:coreProperties>
</file>