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1876" r:id="rId2"/>
    <p:sldId id="1877" r:id="rId3"/>
    <p:sldId id="1878" r:id="rId4"/>
    <p:sldId id="1875" r:id="rId5"/>
    <p:sldId id="277" r:id="rId6"/>
    <p:sldId id="1880" r:id="rId7"/>
    <p:sldId id="274" r:id="rId8"/>
    <p:sldId id="275" r:id="rId9"/>
    <p:sldId id="1879" r:id="rId10"/>
    <p:sldId id="1881" r:id="rId11"/>
    <p:sldId id="1882" r:id="rId12"/>
    <p:sldId id="1883" r:id="rId13"/>
    <p:sldId id="276" r:id="rId14"/>
    <p:sldId id="1884" r:id="rId15"/>
    <p:sldId id="1885" r:id="rId16"/>
    <p:sldId id="281" r:id="rId17"/>
    <p:sldId id="1873" r:id="rId18"/>
    <p:sldId id="283" r:id="rId19"/>
    <p:sldId id="1874"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9" autoAdjust="0"/>
    <p:restoredTop sz="94660"/>
  </p:normalViewPr>
  <p:slideViewPr>
    <p:cSldViewPr snapToGrid="0">
      <p:cViewPr varScale="1">
        <p:scale>
          <a:sx n="78" d="100"/>
          <a:sy n="78" d="100"/>
        </p:scale>
        <p:origin x="9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4F3538-3807-4622-B09F-E4F43E77E6BD}" type="datetimeFigureOut">
              <a:rPr lang="en-GB" smtClean="0"/>
              <a:t>20/08/2022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05E78C-2544-4B54-877E-BFC3A23FF782}" type="slidenum">
              <a:rPr lang="en-GB" smtClean="0"/>
              <a:t>‹#›</a:t>
            </a:fld>
            <a:endParaRPr lang="en-GB"/>
          </a:p>
        </p:txBody>
      </p:sp>
    </p:spTree>
    <p:extLst>
      <p:ext uri="{BB962C8B-B14F-4D97-AF65-F5344CB8AC3E}">
        <p14:creationId xmlns:p14="http://schemas.microsoft.com/office/powerpoint/2010/main" val="282577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n.wikipedia.org/wiki/Old_Style_and_New_Style_dates"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en.wikipedia.org/wiki/Fellowship_of_Saint_Alban_and_Saint_Sergius" TargetMode="External"/><Relationship Id="rId5" Type="http://schemas.openxmlformats.org/officeDocument/2006/relationships/hyperlink" Target="https://en.wikipedia.org/wiki/White_Emigre" TargetMode="External"/><Relationship Id="rId4" Type="http://schemas.openxmlformats.org/officeDocument/2006/relationships/hyperlink" Target="https://en.wikipedia.org/wiki/Nicholas_Zernov#cite_note-Oxford_Dictionary-1"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Long before the Beit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HaMikdash</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was built, two brothers lived and farmed on that same site. One was married and had a large family, while the other was single. They lived in close proximity to each other, and each worked his land, growing wheat. When harvest time arrived, each was blessed with a bountiful crop and piled up his grain for long-term storage.</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The unmarried brother, observing his good fortune, thought to himself that God had blessed him with more than he needed, whereas his brother, who was father to a large family, could surely use more. He arose in the middle of the night and secretly took from his grain and put it in his brother’s pile.</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Similarly, the married brother thought to himself that he was blessed to have children who would care for him in his old age, while his brother must depend on what he saved. He, too, arose in the middle of the night and quietly transferred grain from his pile to his brother’s.</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In the morning, each wondered why there was no noticeable decrease in his own pile, and so they repeated the transfer the next night. These nocturnal activities continued, until one night the brothers bumped into each other. In that instant, in the dark of night, the glow of brotherly love lit up the mountain sky; they each understood what the other had been doing and they fell into a warm embrace. According to the legend, when God saw that display of brotherly love, He selected the site for His Temple.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endParaRPr>
          </a:p>
        </p:txBody>
      </p:sp>
    </p:spTree>
    <p:extLst>
      <p:ext uri="{BB962C8B-B14F-4D97-AF65-F5344CB8AC3E}">
        <p14:creationId xmlns:p14="http://schemas.microsoft.com/office/powerpoint/2010/main" val="3783733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u="none" strike="noStrike" kern="1200" dirty="0">
                <a:solidFill>
                  <a:schemeClr val="tx1"/>
                </a:solidFill>
                <a:effectLst/>
                <a:latin typeface="+mn-lt"/>
                <a:ea typeface="+mn-ea"/>
                <a:cs typeface="+mn-cs"/>
              </a:rPr>
              <a:t>Nicolas </a:t>
            </a:r>
            <a:r>
              <a:rPr lang="en-GB" sz="1200" b="1" i="0" u="none" strike="noStrike" kern="1200" dirty="0" err="1">
                <a:solidFill>
                  <a:schemeClr val="tx1"/>
                </a:solidFill>
                <a:effectLst/>
                <a:latin typeface="+mn-lt"/>
                <a:ea typeface="+mn-ea"/>
                <a:cs typeface="+mn-cs"/>
              </a:rPr>
              <a:t>Michaelovich</a:t>
            </a:r>
            <a:r>
              <a:rPr lang="en-GB" sz="1200" b="1" i="0" u="none" strike="noStrike" kern="1200" dirty="0">
                <a:solidFill>
                  <a:schemeClr val="tx1"/>
                </a:solidFill>
                <a:effectLst/>
                <a:latin typeface="+mn-lt"/>
                <a:ea typeface="+mn-ea"/>
                <a:cs typeface="+mn-cs"/>
              </a:rPr>
              <a:t> Zernov</a:t>
            </a:r>
            <a:r>
              <a:rPr lang="en-GB" sz="1200" b="0" i="0" u="none" strike="noStrike" kern="1200" dirty="0">
                <a:solidFill>
                  <a:schemeClr val="tx1"/>
                </a:solidFill>
                <a:effectLst/>
                <a:latin typeface="+mn-lt"/>
                <a:ea typeface="+mn-ea"/>
                <a:cs typeface="+mn-cs"/>
              </a:rPr>
              <a:t> (9 October 1898 [</a:t>
            </a:r>
            <a:r>
              <a:rPr lang="en-GB" sz="1200" b="0" i="0" u="none" strike="noStrike" kern="1200" dirty="0">
                <a:solidFill>
                  <a:schemeClr val="tx1"/>
                </a:solidFill>
                <a:effectLst/>
                <a:latin typeface="+mn-lt"/>
                <a:ea typeface="+mn-ea"/>
                <a:cs typeface="+mn-cs"/>
                <a:hlinkClick r:id="rId3" tooltip="Old Style and New Style dates"/>
              </a:rPr>
              <a:t>O.S.</a:t>
            </a:r>
            <a:r>
              <a:rPr lang="en-GB" sz="1200" b="0" i="0" u="none" strike="noStrike" kern="1200" dirty="0">
                <a:solidFill>
                  <a:schemeClr val="tx1"/>
                </a:solidFill>
                <a:effectLst/>
                <a:latin typeface="+mn-lt"/>
                <a:ea typeface="+mn-ea"/>
                <a:cs typeface="+mn-cs"/>
              </a:rPr>
              <a:t> 21 September] - 25 August 1980)</a:t>
            </a:r>
            <a:r>
              <a:rPr lang="en-GB" sz="1200" b="0" i="0" u="none" strike="noStrike" kern="1200" baseline="30000" dirty="0">
                <a:solidFill>
                  <a:schemeClr val="tx1"/>
                </a:solidFill>
                <a:effectLst/>
                <a:latin typeface="+mn-lt"/>
                <a:ea typeface="+mn-ea"/>
                <a:cs typeface="+mn-cs"/>
                <a:hlinkClick r:id="rId4"/>
              </a:rPr>
              <a:t>[1]</a:t>
            </a:r>
            <a:r>
              <a:rPr lang="en-GB" sz="1200" b="0" i="0" u="none" strike="noStrike" kern="1200" dirty="0">
                <a:solidFill>
                  <a:schemeClr val="tx1"/>
                </a:solidFill>
                <a:effectLst/>
                <a:latin typeface="+mn-lt"/>
                <a:ea typeface="+mn-ea"/>
                <a:cs typeface="+mn-cs"/>
              </a:rPr>
              <a:t> (Cyrillic: </a:t>
            </a:r>
            <a:r>
              <a:rPr lang="ru" sz="1200" b="0" i="0" u="none" strike="noStrike" kern="1200" dirty="0">
                <a:solidFill>
                  <a:schemeClr val="tx1"/>
                </a:solidFill>
                <a:effectLst/>
                <a:latin typeface="+mn-lt"/>
                <a:ea typeface="+mn-ea"/>
                <a:cs typeface="+mn-cs"/>
              </a:rPr>
              <a:t>Николай Михайлович Зернов) </a:t>
            </a:r>
            <a:r>
              <a:rPr lang="en-GB" sz="1200" b="0" i="0" u="none" strike="noStrike" kern="1200" dirty="0">
                <a:solidFill>
                  <a:schemeClr val="tx1"/>
                </a:solidFill>
                <a:effectLst/>
                <a:latin typeface="+mn-lt"/>
                <a:ea typeface="+mn-ea"/>
                <a:cs typeface="+mn-cs"/>
              </a:rPr>
              <a:t>was a Christian </a:t>
            </a:r>
            <a:r>
              <a:rPr lang="en-GB" sz="1200" b="0" i="0" u="none" strike="noStrike" kern="1200" dirty="0">
                <a:solidFill>
                  <a:schemeClr val="tx1"/>
                </a:solidFill>
                <a:effectLst/>
                <a:latin typeface="+mn-lt"/>
                <a:ea typeface="+mn-ea"/>
                <a:cs typeface="+mn-cs"/>
                <a:hlinkClick r:id="rId5" tooltip="White Emigre"/>
              </a:rPr>
              <a:t>Russian émigré</a:t>
            </a:r>
            <a:r>
              <a:rPr lang="en-GB" sz="1200" b="0" i="0" u="none" strike="noStrike" kern="1200" dirty="0">
                <a:solidFill>
                  <a:schemeClr val="tx1"/>
                </a:solidFill>
                <a:effectLst/>
                <a:latin typeface="+mn-lt"/>
                <a:ea typeface="+mn-ea"/>
                <a:cs typeface="+mn-cs"/>
              </a:rPr>
              <a:t> who settled in Britain, and taught theology at Oxford University. He wrote many books about the Orthodox Church, and about Christianity in Russia, of which the best known is </a:t>
            </a:r>
            <a:r>
              <a:rPr lang="en-GB" sz="1200" b="0" i="1" u="none" strike="noStrike" kern="1200" dirty="0">
                <a:solidFill>
                  <a:schemeClr val="tx1"/>
                </a:solidFill>
                <a:effectLst/>
                <a:latin typeface="+mn-lt"/>
                <a:ea typeface="+mn-ea"/>
                <a:cs typeface="+mn-cs"/>
              </a:rPr>
              <a:t>The Russian Religious Renaissance of the Twentieth Century</a:t>
            </a:r>
            <a:r>
              <a:rPr lang="en-GB" sz="1200" b="0" i="0" u="none" strike="noStrike" kern="1200" dirty="0">
                <a:solidFill>
                  <a:schemeClr val="tx1"/>
                </a:solidFill>
                <a:effectLst/>
                <a:latin typeface="+mn-lt"/>
                <a:ea typeface="+mn-ea"/>
                <a:cs typeface="+mn-cs"/>
              </a:rPr>
              <a:t> (1963). He worked continuously for the unity of Christians, and from 1935 to 1947 was secretary of the ecumenical </a:t>
            </a:r>
            <a:r>
              <a:rPr lang="en-GB" sz="1200" b="0" i="0" u="none" strike="noStrike" kern="1200" dirty="0">
                <a:solidFill>
                  <a:schemeClr val="tx1"/>
                </a:solidFill>
                <a:effectLst/>
                <a:latin typeface="+mn-lt"/>
                <a:ea typeface="+mn-ea"/>
                <a:cs typeface="+mn-cs"/>
                <a:hlinkClick r:id="rId6" tooltip="Fellowship of Saint Alban and Saint Sergius"/>
              </a:rPr>
              <a:t>Fellowship of Saint Alban and Saint Sergius</a:t>
            </a:r>
            <a:r>
              <a:rPr lang="en-GB" sz="1200" b="0" i="0" u="none" strike="noStrike" kern="1200" dirty="0">
                <a:solidFill>
                  <a:schemeClr val="tx1"/>
                </a:solidFill>
                <a:effectLst/>
                <a:latin typeface="+mn-lt"/>
                <a:ea typeface="+mn-ea"/>
                <a:cs typeface="+mn-cs"/>
              </a:rPr>
              <a:t>, which he helped to found in 1928.</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E6E8798-6F48-3342-A80B-318314BCF754}" type="slidenum">
              <a:rPr kumimoji="0" lang="en-GB"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en-GB"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endParaRPr>
          </a:p>
        </p:txBody>
      </p:sp>
    </p:spTree>
    <p:extLst>
      <p:ext uri="{BB962C8B-B14F-4D97-AF65-F5344CB8AC3E}">
        <p14:creationId xmlns:p14="http://schemas.microsoft.com/office/powerpoint/2010/main" val="2151948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Tsar Alexis married twice</a:t>
            </a:r>
          </a:p>
          <a:p>
            <a:r>
              <a:rPr lang="en-GB" sz="1200" kern="1200" dirty="0" err="1">
                <a:solidFill>
                  <a:schemeClr val="tx1"/>
                </a:solidFill>
                <a:effectLst/>
                <a:latin typeface="+mn-lt"/>
                <a:ea typeface="+mn-ea"/>
                <a:cs typeface="+mn-cs"/>
              </a:rPr>
              <a:t>Miloslavskaia</a:t>
            </a:r>
            <a:r>
              <a:rPr lang="en-GB" sz="1200" kern="1200" dirty="0">
                <a:solidFill>
                  <a:schemeClr val="tx1"/>
                </a:solidFill>
                <a:effectLst/>
                <a:latin typeface="+mn-lt"/>
                <a:ea typeface="+mn-ea"/>
                <a:cs typeface="+mn-cs"/>
              </a:rPr>
              <a:t>=Alexis=</a:t>
            </a:r>
            <a:r>
              <a:rPr lang="en-GB" sz="1200" kern="1200" dirty="0" err="1">
                <a:solidFill>
                  <a:schemeClr val="tx1"/>
                </a:solidFill>
                <a:effectLst/>
                <a:latin typeface="+mn-lt"/>
                <a:ea typeface="+mn-ea"/>
                <a:cs typeface="+mn-cs"/>
              </a:rPr>
              <a:t>Nayshkina</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9 children                  Peter</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Sophia(daughter became Regent)</a:t>
            </a:r>
          </a:p>
          <a:p>
            <a:r>
              <a:rPr lang="en-GB" sz="1200" kern="1200" dirty="0">
                <a:solidFill>
                  <a:schemeClr val="tx1"/>
                </a:solidFill>
                <a:effectLst/>
                <a:latin typeface="+mn-lt"/>
                <a:ea typeface="+mn-ea"/>
                <a:cs typeface="+mn-cs"/>
              </a:rPr>
              <a:t>Ivan       Peter</a:t>
            </a:r>
          </a:p>
          <a:p>
            <a:r>
              <a:rPr lang="en-GB" sz="1200" kern="1200" dirty="0">
                <a:solidFill>
                  <a:schemeClr val="tx1"/>
                </a:solidFill>
                <a:effectLst/>
                <a:latin typeface="+mn-lt"/>
                <a:ea typeface="+mn-ea"/>
                <a:cs typeface="+mn-cs"/>
              </a:rPr>
              <a:t>Oldest son Theodor died young.  Next Ivan slow witted. Peter vigorous. struggle between factions. First N won then M -&gt; N family murdered in front of Peter. Peter estranged from court &amp; Russian church &amp; culture. Admired west -&gt; </a:t>
            </a:r>
            <a:r>
              <a:rPr lang="en-GB" sz="1200" kern="1200" dirty="0" err="1">
                <a:solidFill>
                  <a:schemeClr val="tx1"/>
                </a:solidFill>
                <a:effectLst/>
                <a:latin typeface="+mn-lt"/>
                <a:ea typeface="+mn-ea"/>
                <a:cs typeface="+mn-cs"/>
              </a:rPr>
              <a:t>traveled</a:t>
            </a:r>
            <a:r>
              <a:rPr lang="en-GB" sz="1200" kern="1200" dirty="0">
                <a:solidFill>
                  <a:schemeClr val="tx1"/>
                </a:solidFill>
                <a:effectLst/>
                <a:latin typeface="+mn-lt"/>
                <a:ea typeface="+mn-ea"/>
                <a:cs typeface="+mn-cs"/>
              </a:rPr>
              <a:t> &amp; imported ideas. Liked Lutheran Church. wore military uniform instead of sacred vestments. mocked religious tradition</a:t>
            </a:r>
          </a:p>
          <a:p>
            <a:r>
              <a:rPr lang="en-GB" sz="1200" kern="1200" dirty="0">
                <a:solidFill>
                  <a:schemeClr val="tx1"/>
                </a:solidFill>
                <a:effectLst/>
                <a:latin typeface="+mn-lt"/>
                <a:ea typeface="+mn-ea"/>
                <a:cs typeface="+mn-cs"/>
              </a:rPr>
              <a:t>Broke theocratic tradition and replaced with western state absolutism</a:t>
            </a:r>
          </a:p>
          <a:p>
            <a:r>
              <a:rPr lang="en-GB" sz="1200" kern="1200" dirty="0">
                <a:solidFill>
                  <a:schemeClr val="tx1"/>
                </a:solidFill>
                <a:effectLst/>
                <a:latin typeface="+mn-lt"/>
                <a:ea typeface="+mn-ea"/>
                <a:cs typeface="+mn-cs"/>
              </a:rPr>
              <a:t>Reforms were necessary. Muscovy was too closed, introverted, suffocating and totalitarian. No spiritual freedom. Peter did it clumsily and with mixed motivation. Russia needed air and light from the west for its cultural development</a:t>
            </a:r>
          </a:p>
          <a:p>
            <a:r>
              <a:rPr lang="en-GB" sz="1200" kern="1200" dirty="0">
                <a:solidFill>
                  <a:schemeClr val="tx1"/>
                </a:solidFill>
                <a:effectLst/>
                <a:latin typeface="+mn-lt"/>
                <a:ea typeface="+mn-ea"/>
                <a:cs typeface="+mn-cs"/>
              </a:rPr>
              <a:t>[Western forms imbued with new content and force of which Orthodoxy was the wellspring for the depth of literature and music of Dostoyevsky, Tolstoy &amp; </a:t>
            </a:r>
            <a:r>
              <a:rPr lang="en-GB" sz="1200" kern="1200" dirty="0" err="1">
                <a:solidFill>
                  <a:schemeClr val="tx1"/>
                </a:solidFill>
                <a:effectLst/>
                <a:latin typeface="+mn-lt"/>
                <a:ea typeface="+mn-ea"/>
                <a:cs typeface="+mn-cs"/>
              </a:rPr>
              <a:t>Tsaikovsky</a:t>
            </a:r>
            <a:r>
              <a:rPr lang="en-GB" sz="1200" kern="1200" dirty="0">
                <a:solidFill>
                  <a:schemeClr val="tx1"/>
                </a:solidFill>
                <a:effectLst/>
                <a:latin typeface="+mn-lt"/>
                <a:ea typeface="+mn-ea"/>
                <a:cs typeface="+mn-cs"/>
              </a:rPr>
              <a:t>. Russians didn't merely imitate. Transformed and deepened what received but still without West, Russian culture not develop. Best Russian culture synthesis of East and West]</a:t>
            </a:r>
          </a:p>
          <a:p>
            <a:r>
              <a:rPr lang="en-GB" sz="1200" kern="1200" dirty="0">
                <a:solidFill>
                  <a:schemeClr val="tx1"/>
                </a:solidFill>
                <a:effectLst/>
                <a:latin typeface="+mn-lt"/>
                <a:ea typeface="+mn-ea"/>
                <a:cs typeface="+mn-cs"/>
              </a:rPr>
              <a:t>Peter destroyed unity of Russian people. attacked Orthodox ritual of life &amp; tried to replace with Prussian efficiency. Replaced family ideal of Tsar &amp; people by bureaucratic &amp; militaristic state. introduced alien form of govt. Gulf appeared between upper classes &amp; people. enslaved peasants &amp; paralysed church.</a:t>
            </a:r>
          </a:p>
          <a:p>
            <a:r>
              <a:rPr lang="en-GB" sz="1200" kern="1200" dirty="0">
                <a:solidFill>
                  <a:schemeClr val="tx1"/>
                </a:solidFill>
                <a:effectLst/>
                <a:latin typeface="+mn-lt"/>
                <a:ea typeface="+mn-ea"/>
                <a:cs typeface="+mn-cs"/>
              </a:rPr>
              <a:t>Problem not so much western ideas as way in which they were introduced.</a:t>
            </a:r>
          </a:p>
          <a:p>
            <a:r>
              <a:rPr lang="en-GB" sz="1200" kern="1200" dirty="0">
                <a:solidFill>
                  <a:schemeClr val="tx1"/>
                </a:solidFill>
                <a:effectLst/>
                <a:latin typeface="+mn-lt"/>
                <a:ea typeface="+mn-ea"/>
                <a:cs typeface="+mn-cs"/>
              </a:rPr>
              <a:t>succeeded throne. </a:t>
            </a:r>
          </a:p>
          <a:p>
            <a:r>
              <a:rPr lang="en-GB" sz="1200" kern="1200" dirty="0">
                <a:solidFill>
                  <a:schemeClr val="tx1"/>
                </a:solidFill>
                <a:effectLst/>
                <a:latin typeface="+mn-lt"/>
                <a:ea typeface="+mn-ea"/>
                <a:cs typeface="+mn-cs"/>
              </a:rPr>
              <a:t>When Pat asked him to show mercy declared Bishops no authority over military. —&gt; distinction secular &amp; ecclesiastical. destroyed harmony</a:t>
            </a:r>
          </a:p>
          <a:p>
            <a:r>
              <a:rPr lang="en-GB" sz="1200" kern="1200" dirty="0">
                <a:solidFill>
                  <a:schemeClr val="tx1"/>
                </a:solidFill>
                <a:effectLst/>
                <a:latin typeface="+mn-lt"/>
                <a:ea typeface="+mn-ea"/>
                <a:cs typeface="+mn-cs"/>
              </a:rPr>
              <a:t>When Patriarch Adrian died 1700 didn't replace. Remembered Nikon and didn't want anyone to be able to challenge authority as autocrat. Issued </a:t>
            </a:r>
            <a:r>
              <a:rPr lang="en-GB" sz="1200" i="1" kern="1200" dirty="0">
                <a:solidFill>
                  <a:schemeClr val="tx1"/>
                </a:solidFill>
                <a:effectLst/>
                <a:latin typeface="+mn-lt"/>
                <a:ea typeface="+mn-ea"/>
                <a:cs typeface="+mn-cs"/>
              </a:rPr>
              <a:t>Spiritual Regulation</a:t>
            </a:r>
            <a:r>
              <a:rPr lang="en-GB" sz="1200" kern="1200" dirty="0">
                <a:solidFill>
                  <a:schemeClr val="tx1"/>
                </a:solidFill>
                <a:effectLst/>
                <a:latin typeface="+mn-lt"/>
                <a:ea typeface="+mn-ea"/>
                <a:cs typeface="+mn-cs"/>
              </a:rPr>
              <a:t> to regulate Church. He was Lutheran. Not afraid of power of Church. A consequence of possessors ideology was their complete subservience to Tsar. He used that to destroy Church. Couldn't accept that Church had moral right to judge him as Philip did Ivan IV. Didn't want Church to be the conscience of the nation representing a higher truth and a higher law, a transcendental universal judge.</a:t>
            </a:r>
          </a:p>
          <a:p>
            <a:r>
              <a:rPr lang="en-GB" sz="1200" kern="1200" dirty="0">
                <a:solidFill>
                  <a:schemeClr val="tx1"/>
                </a:solidFill>
                <a:effectLst/>
                <a:latin typeface="+mn-lt"/>
                <a:ea typeface="+mn-ea"/>
                <a:cs typeface="+mn-cs"/>
              </a:rPr>
              <a:t>1721 established Holy Governing Synod presided by secular Procurator. Members picked. Swore allegiance to Tsar.</a:t>
            </a:r>
          </a:p>
          <a:p>
            <a:r>
              <a:rPr lang="en-GB" sz="1200" kern="1200" dirty="0">
                <a:solidFill>
                  <a:schemeClr val="tx1"/>
                </a:solidFill>
                <a:effectLst/>
                <a:latin typeface="+mn-lt"/>
                <a:ea typeface="+mn-ea"/>
                <a:cs typeface="+mn-cs"/>
              </a:rPr>
              <a:t>Church became department of State. "Department of the Orthodox Confession"  Didn't resist. Priests had to inform on parishioners. Used Church for ideological uniformity. Priest had to force people in or inform. The purpose of the Church was given by the State. State responsible for everything. Apportioned care of soul to Church.</a:t>
            </a:r>
          </a:p>
          <a:p>
            <a:r>
              <a:rPr lang="en-GB" sz="1200" kern="1200" dirty="0">
                <a:solidFill>
                  <a:schemeClr val="tx1"/>
                </a:solidFill>
                <a:effectLst/>
                <a:latin typeface="+mn-lt"/>
                <a:ea typeface="+mn-ea"/>
                <a:cs typeface="+mn-cs"/>
              </a:rPr>
              <a:t>Peter killed own son —&gt; no successor—&gt; Germans took over</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E6E8798-6F48-3342-A80B-318314BCF754}" type="slidenum">
              <a:rPr kumimoji="0" lang="en-GB"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GB"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endParaRPr>
          </a:p>
        </p:txBody>
      </p:sp>
    </p:spTree>
    <p:extLst>
      <p:ext uri="{BB962C8B-B14F-4D97-AF65-F5344CB8AC3E}">
        <p14:creationId xmlns:p14="http://schemas.microsoft.com/office/powerpoint/2010/main" val="31908599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Elizabeth confiscated monastic lands.</a:t>
            </a:r>
          </a:p>
          <a:p>
            <a:r>
              <a:rPr lang="en-GB" sz="1200" kern="1200" dirty="0">
                <a:solidFill>
                  <a:schemeClr val="tx1"/>
                </a:solidFill>
                <a:effectLst/>
                <a:latin typeface="+mn-lt"/>
                <a:ea typeface="+mn-ea"/>
                <a:cs typeface="+mn-cs"/>
              </a:rPr>
              <a:t>Under Catherine Great 1764 much land—&gt; State control. Protesters imprisoned. Atheist made procurator of synod</a:t>
            </a:r>
          </a:p>
          <a:p>
            <a:r>
              <a:rPr lang="en-GB" sz="1200" kern="1200" dirty="0">
                <a:solidFill>
                  <a:schemeClr val="tx1"/>
                </a:solidFill>
                <a:effectLst/>
                <a:latin typeface="+mn-lt"/>
                <a:ea typeface="+mn-ea"/>
                <a:cs typeface="+mn-cs"/>
              </a:rPr>
              <a:t>Church more and more under state control yet demanded allegiance to it. Insincere. Old Believers persecuted.</a:t>
            </a:r>
          </a:p>
          <a:p>
            <a:r>
              <a:rPr lang="en-GB" sz="1200" kern="1200" dirty="0">
                <a:solidFill>
                  <a:schemeClr val="tx1"/>
                </a:solidFill>
                <a:effectLst/>
                <a:latin typeface="+mn-lt"/>
                <a:ea typeface="+mn-ea"/>
                <a:cs typeface="+mn-cs"/>
              </a:rPr>
              <a:t>Attempted to eradicate/convert Muslims of Kazan 1613-1762</a:t>
            </a:r>
          </a:p>
          <a:p>
            <a:r>
              <a:rPr lang="en-GB" sz="1200" kern="1200" dirty="0">
                <a:solidFill>
                  <a:schemeClr val="tx1"/>
                </a:solidFill>
                <a:effectLst/>
                <a:latin typeface="+mn-lt"/>
                <a:ea typeface="+mn-ea"/>
                <a:cs typeface="+mn-cs"/>
              </a:rPr>
              <a:t>Development of sects </a:t>
            </a:r>
            <a:r>
              <a:rPr lang="en-GB" sz="1200" kern="1200" dirty="0" err="1">
                <a:solidFill>
                  <a:schemeClr val="tx1"/>
                </a:solidFill>
                <a:effectLst/>
                <a:latin typeface="+mn-lt"/>
                <a:ea typeface="+mn-ea"/>
                <a:cs typeface="+mn-cs"/>
              </a:rPr>
              <a:t>Khlysts</a:t>
            </a:r>
            <a:r>
              <a:rPr lang="en-GB" sz="1200" kern="1200" dirty="0">
                <a:solidFill>
                  <a:schemeClr val="tx1"/>
                </a:solidFill>
                <a:effectLst/>
                <a:latin typeface="+mn-lt"/>
                <a:ea typeface="+mn-ea"/>
                <a:cs typeface="+mn-cs"/>
              </a:rPr>
              <a:t>: flagellants, mystics; Spiritual </a:t>
            </a:r>
            <a:r>
              <a:rPr lang="en-GB" sz="1200" kern="1200" dirty="0" err="1">
                <a:solidFill>
                  <a:schemeClr val="tx1"/>
                </a:solidFill>
                <a:effectLst/>
                <a:latin typeface="+mn-lt"/>
                <a:ea typeface="+mn-ea"/>
                <a:cs typeface="+mn-cs"/>
              </a:rPr>
              <a:t>Xty</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Dukhobars</a:t>
            </a:r>
            <a:r>
              <a:rPr lang="en-GB" sz="1200" kern="1200" dirty="0">
                <a:solidFill>
                  <a:schemeClr val="tx1"/>
                </a:solidFill>
                <a:effectLst/>
                <a:latin typeface="+mn-lt"/>
                <a:ea typeface="+mn-ea"/>
                <a:cs typeface="+mn-cs"/>
              </a:rPr>
              <a:t>)</a:t>
            </a:r>
          </a:p>
          <a:p>
            <a:r>
              <a:rPr lang="en-GB" sz="1200" kern="1200" dirty="0">
                <a:solidFill>
                  <a:schemeClr val="tx1"/>
                </a:solidFill>
                <a:effectLst/>
                <a:latin typeface="+mn-lt"/>
                <a:ea typeface="+mn-ea"/>
                <a:cs typeface="+mn-cs"/>
              </a:rPr>
              <a:t>Church lost position as chief source of cultural life. Aristocracy turned to French Enlightenment &amp; </a:t>
            </a:r>
            <a:r>
              <a:rPr lang="en-GB" sz="1200" kern="1200" dirty="0" err="1">
                <a:solidFill>
                  <a:schemeClr val="tx1"/>
                </a:solidFill>
                <a:effectLst/>
                <a:latin typeface="+mn-lt"/>
                <a:ea typeface="+mn-ea"/>
                <a:cs typeface="+mn-cs"/>
              </a:rPr>
              <a:t>Voltairism</a:t>
            </a:r>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No theology or tradition of rebellion or resistance. Not even the most mild. </a:t>
            </a:r>
          </a:p>
          <a:p>
            <a:r>
              <a:rPr lang="en-GB" sz="1200" kern="1200" dirty="0">
                <a:solidFill>
                  <a:schemeClr val="tx1"/>
                </a:solidFill>
                <a:effectLst/>
                <a:latin typeface="+mn-lt"/>
                <a:ea typeface="+mn-ea"/>
                <a:cs typeface="+mn-cs"/>
              </a:rPr>
              <a:t>Under Nicholas even more dominated by secular procurator. New Church regulations for governing. Not canon law. Lay bureaucrats controlled every aspect of church including sermons. Priest who stepped out of line sent to prison. </a:t>
            </a:r>
            <a:r>
              <a:rPr lang="en-GB" sz="1200" kern="1200" dirty="0" err="1">
                <a:solidFill>
                  <a:schemeClr val="tx1"/>
                </a:solidFill>
                <a:effectLst/>
                <a:latin typeface="+mn-lt"/>
                <a:ea typeface="+mn-ea"/>
                <a:cs typeface="+mn-cs"/>
              </a:rPr>
              <a:t>Pobedonostoev</a:t>
            </a:r>
            <a:r>
              <a:rPr lang="en-GB" sz="1200" kern="1200" dirty="0">
                <a:solidFill>
                  <a:schemeClr val="tx1"/>
                </a:solidFill>
                <a:effectLst/>
                <a:latin typeface="+mn-lt"/>
                <a:ea typeface="+mn-ea"/>
                <a:cs typeface="+mn-cs"/>
              </a:rPr>
              <a:t> most notorious. Church serve political ideology of the State.</a:t>
            </a:r>
          </a:p>
          <a:p>
            <a:r>
              <a:rPr lang="en-GB" sz="1200" kern="1200" dirty="0">
                <a:solidFill>
                  <a:schemeClr val="tx1"/>
                </a:solidFill>
                <a:effectLst/>
                <a:latin typeface="+mn-lt"/>
                <a:ea typeface="+mn-ea"/>
                <a:cs typeface="+mn-cs"/>
              </a:rPr>
              <a:t>Parish schools established to indoctrinate populace -&gt; keep in place</a:t>
            </a:r>
          </a:p>
          <a:p>
            <a:br>
              <a:rPr lang="en-GB" sz="1200" kern="1200" dirty="0">
                <a:solidFill>
                  <a:schemeClr val="tx1"/>
                </a:solidFill>
                <a:effectLst/>
                <a:latin typeface="+mn-lt"/>
                <a:ea typeface="+mn-ea"/>
                <a:cs typeface="+mn-cs"/>
              </a:rPr>
            </a:b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E6E8798-6F48-3342-A80B-318314BCF754}" type="slidenum">
              <a:rPr kumimoji="0" lang="en-GB"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en-GB"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endParaRPr>
          </a:p>
        </p:txBody>
      </p:sp>
    </p:spTree>
    <p:extLst>
      <p:ext uri="{BB962C8B-B14F-4D97-AF65-F5344CB8AC3E}">
        <p14:creationId xmlns:p14="http://schemas.microsoft.com/office/powerpoint/2010/main" val="3518981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E6E8798-6F48-3342-A80B-318314BCF754}" type="slidenum">
              <a:rPr kumimoji="0" lang="en-GB"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en-GB"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endParaRPr>
          </a:p>
        </p:txBody>
      </p:sp>
    </p:spTree>
    <p:extLst>
      <p:ext uri="{BB962C8B-B14F-4D97-AF65-F5344CB8AC3E}">
        <p14:creationId xmlns:p14="http://schemas.microsoft.com/office/powerpoint/2010/main" val="1662038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b="0" i="0" u="none" strike="noStrike" kern="1200" dirty="0" err="1">
                <a:solidFill>
                  <a:schemeClr val="tx1"/>
                </a:solidFill>
                <a:effectLst/>
                <a:latin typeface="+mn-lt"/>
                <a:ea typeface="+mn-ea"/>
                <a:cs typeface="+mn-cs"/>
              </a:rPr>
              <a:t>Khomyakov</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Kireyevsky</a:t>
            </a:r>
            <a:r>
              <a:rPr lang="en-GB" sz="1200" b="0" i="0" u="none" strike="noStrike" kern="1200" dirty="0">
                <a:solidFill>
                  <a:schemeClr val="tx1"/>
                </a:solidFill>
                <a:effectLst/>
                <a:latin typeface="+mn-lt"/>
                <a:ea typeface="+mn-ea"/>
                <a:cs typeface="+mn-cs"/>
              </a:rPr>
              <a:t> and </a:t>
            </a:r>
            <a:r>
              <a:rPr lang="en-GB" sz="1200" b="0" i="0" u="none" strike="noStrike" kern="1200" dirty="0" err="1">
                <a:solidFill>
                  <a:schemeClr val="tx1"/>
                </a:solidFill>
                <a:effectLst/>
                <a:latin typeface="+mn-lt"/>
                <a:ea typeface="+mn-ea"/>
                <a:cs typeface="+mn-cs"/>
              </a:rPr>
              <a:t>Samarin</a:t>
            </a:r>
            <a:r>
              <a:rPr lang="en-GB" sz="1200" b="0" i="0" u="none" strike="noStrike" kern="1200" dirty="0">
                <a:solidFill>
                  <a:schemeClr val="tx1"/>
                </a:solidFill>
                <a:effectLst/>
                <a:latin typeface="+mn-lt"/>
                <a:ea typeface="+mn-ea"/>
                <a:cs typeface="+mn-cs"/>
              </a:rPr>
              <a:t>, the main Slavophile philosophers, created their own philosophical doctrine. The Slavophiles believed that the true East Orthodox faith borrowed by Rus predetermined the Russian nation’s special historical mission. East Orthodoxy was marked by </a:t>
            </a:r>
            <a:r>
              <a:rPr lang="en-GB" sz="1200" b="0" i="0" u="none" strike="noStrike" kern="1200" dirty="0" err="1">
                <a:solidFill>
                  <a:schemeClr val="tx1"/>
                </a:solidFill>
                <a:effectLst/>
                <a:latin typeface="+mn-lt"/>
                <a:ea typeface="+mn-ea"/>
                <a:cs typeface="+mn-cs"/>
              </a:rPr>
              <a:t>Sobornost</a:t>
            </a:r>
            <a:r>
              <a:rPr lang="en-GB" sz="1200" b="0" i="0" u="none" strike="noStrike" kern="1200" dirty="0">
                <a:solidFill>
                  <a:schemeClr val="tx1"/>
                </a:solidFill>
                <a:effectLst/>
                <a:latin typeface="+mn-lt"/>
                <a:ea typeface="+mn-ea"/>
                <a:cs typeface="+mn-cs"/>
              </a:rPr>
              <a:t>, the term for organic unity and integration and the salient feature of Russian society’s life. The innermost foundations of the Russian soul were formed by Orthodoxy and traditional peasant communes.</a:t>
            </a:r>
          </a:p>
          <a:p>
            <a:pPr fontAlgn="base"/>
            <a:r>
              <a:rPr lang="en-GB" sz="1200" b="0" i="0" u="none" strike="noStrike" kern="1200" dirty="0">
                <a:solidFill>
                  <a:schemeClr val="tx1"/>
                </a:solidFill>
                <a:effectLst/>
                <a:latin typeface="+mn-lt"/>
                <a:ea typeface="+mn-ea"/>
                <a:cs typeface="+mn-cs"/>
              </a:rPr>
              <a:t>The Slavophiles idealized the Russian nation’s patriarchal nature and the principles of traditionalism and perceived it in the spirit of conservative romanticism. At the same time, they called on intellectuals to merge with the people and to study their way of life, culture and language.</a:t>
            </a:r>
          </a:p>
          <a:p>
            <a:pPr fontAlgn="base"/>
            <a:r>
              <a:rPr lang="en-GB" sz="1200" b="0" i="0" u="none" strike="noStrike" kern="1200" dirty="0">
                <a:solidFill>
                  <a:schemeClr val="tx1"/>
                </a:solidFill>
                <a:effectLst/>
                <a:latin typeface="+mn-lt"/>
                <a:ea typeface="+mn-ea"/>
                <a:cs typeface="+mn-cs"/>
              </a:rPr>
              <a:t>Slavophile concepts were reflected in the philosophical doctrines advanced by Vladimir Solovyov, Nikolai </a:t>
            </a:r>
            <a:r>
              <a:rPr lang="en-GB" sz="1200" b="0" i="0" u="none" strike="noStrike" kern="1200" dirty="0" err="1">
                <a:solidFill>
                  <a:schemeClr val="tx1"/>
                </a:solidFill>
                <a:effectLst/>
                <a:latin typeface="+mn-lt"/>
                <a:ea typeface="+mn-ea"/>
                <a:cs typeface="+mn-cs"/>
              </a:rPr>
              <a:t>Berdyayev</a:t>
            </a:r>
            <a:r>
              <a:rPr lang="en-GB" sz="1200" b="0" i="0" u="none" strike="noStrike" kern="1200" dirty="0">
                <a:solidFill>
                  <a:schemeClr val="tx1"/>
                </a:solidFill>
                <a:effectLst/>
                <a:latin typeface="+mn-lt"/>
                <a:ea typeface="+mn-ea"/>
                <a:cs typeface="+mn-cs"/>
              </a:rPr>
              <a:t>, Sergei </a:t>
            </a:r>
            <a:r>
              <a:rPr lang="en-GB" sz="1200" b="0" i="0" u="none" strike="noStrike" kern="1200" dirty="0" err="1">
                <a:solidFill>
                  <a:schemeClr val="tx1"/>
                </a:solidFill>
                <a:effectLst/>
                <a:latin typeface="+mn-lt"/>
                <a:ea typeface="+mn-ea"/>
                <a:cs typeface="+mn-cs"/>
              </a:rPr>
              <a:t>Bulgakov</a:t>
            </a:r>
            <a:r>
              <a:rPr lang="en-GB" sz="1200" b="0" i="0" u="none" strike="noStrike" kern="1200" dirty="0">
                <a:solidFill>
                  <a:schemeClr val="tx1"/>
                </a:solidFill>
                <a:effectLst/>
                <a:latin typeface="+mn-lt"/>
                <a:ea typeface="+mn-ea"/>
                <a:cs typeface="+mn-cs"/>
              </a:rPr>
              <a:t>, Lev </a:t>
            </a:r>
            <a:r>
              <a:rPr lang="en-GB" sz="1200" b="0" i="0" u="none" strike="noStrike" kern="1200" dirty="0" err="1">
                <a:solidFill>
                  <a:schemeClr val="tx1"/>
                </a:solidFill>
                <a:effectLst/>
                <a:latin typeface="+mn-lt"/>
                <a:ea typeface="+mn-ea"/>
                <a:cs typeface="+mn-cs"/>
              </a:rPr>
              <a:t>Karsavin</a:t>
            </a:r>
            <a:r>
              <a:rPr lang="en-GB" sz="1200" b="0" i="0" u="none" strike="noStrike" kern="1200" dirty="0">
                <a:solidFill>
                  <a:schemeClr val="tx1"/>
                </a:solidFill>
                <a:effectLst/>
                <a:latin typeface="+mn-lt"/>
                <a:ea typeface="+mn-ea"/>
                <a:cs typeface="+mn-cs"/>
              </a:rPr>
              <a:t> and Pavel </a:t>
            </a:r>
            <a:r>
              <a:rPr lang="en-GB" sz="1200" b="0" i="0" u="none" strike="noStrike" kern="1200" dirty="0" err="1">
                <a:solidFill>
                  <a:schemeClr val="tx1"/>
                </a:solidFill>
                <a:effectLst/>
                <a:latin typeface="+mn-lt"/>
                <a:ea typeface="+mn-ea"/>
                <a:cs typeface="+mn-cs"/>
              </a:rPr>
              <a:t>Florensky</a:t>
            </a:r>
            <a:r>
              <a:rPr lang="en-GB" sz="1200" b="0" i="0" u="none" strike="noStrike" kern="1200" dirty="0">
                <a:solidFill>
                  <a:schemeClr val="tx1"/>
                </a:solidFill>
                <a:effectLst/>
                <a:latin typeface="+mn-lt"/>
                <a:ea typeface="+mn-ea"/>
                <a:cs typeface="+mn-cs"/>
              </a:rPr>
              <a:t> in the late 19th century and the early 20th century.</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Split between W and S over Peter's reforms.</a:t>
            </a:r>
          </a:p>
          <a:p>
            <a:r>
              <a:rPr lang="en-GB" sz="1200" kern="1200" dirty="0">
                <a:solidFill>
                  <a:schemeClr val="tx1"/>
                </a:solidFill>
                <a:effectLst/>
                <a:latin typeface="+mn-lt"/>
                <a:ea typeface="+mn-ea"/>
                <a:cs typeface="+mn-cs"/>
              </a:rPr>
              <a:t>•	W accepted them entirely and saw future in the western path. Confused their ideal for Russia with Western Europe in own day</a:t>
            </a:r>
          </a:p>
          <a:p>
            <a:r>
              <a:rPr lang="en-GB" sz="1200" kern="1200" dirty="0">
                <a:solidFill>
                  <a:schemeClr val="tx1"/>
                </a:solidFill>
                <a:effectLst/>
                <a:latin typeface="+mn-lt"/>
                <a:ea typeface="+mn-ea"/>
                <a:cs typeface="+mn-cs"/>
              </a:rPr>
              <a:t>•	S regarded Peter as betrayal of Russia and saw special type of culture springing out of spiritual soil of Orthodoxy. Influenced by Hegel and applied to Russian history.</a:t>
            </a:r>
          </a:p>
          <a:p>
            <a:r>
              <a:rPr lang="en-GB" sz="1200" kern="1200" dirty="0">
                <a:solidFill>
                  <a:schemeClr val="tx1"/>
                </a:solidFill>
                <a:effectLst/>
                <a:latin typeface="+mn-lt"/>
                <a:ea typeface="+mn-ea"/>
                <a:cs typeface="+mn-cs"/>
              </a:rPr>
              <a:t>Neither had a clear view. Both distorted. Neither could see good and bad. Lack of balance.</a:t>
            </a:r>
          </a:p>
          <a:p>
            <a:r>
              <a:rPr lang="en-GB" sz="1200" kern="1200" dirty="0">
                <a:solidFill>
                  <a:schemeClr val="tx1"/>
                </a:solidFill>
                <a:effectLst/>
                <a:latin typeface="+mn-lt"/>
                <a:ea typeface="+mn-ea"/>
                <a:cs typeface="+mn-cs"/>
              </a:rPr>
              <a:t>Great Debate 1840's</a:t>
            </a:r>
          </a:p>
          <a:p>
            <a:r>
              <a:rPr lang="en-GB" sz="1200" b="1" kern="1200" dirty="0" err="1">
                <a:solidFill>
                  <a:schemeClr val="tx1"/>
                </a:solidFill>
                <a:effectLst/>
                <a:latin typeface="+mn-lt"/>
                <a:ea typeface="+mn-ea"/>
                <a:cs typeface="+mn-cs"/>
              </a:rPr>
              <a:t>Slavophils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Classical S not anti-western. </a:t>
            </a:r>
            <a:r>
              <a:rPr lang="en-GB" sz="1200" kern="1200" dirty="0" err="1">
                <a:solidFill>
                  <a:schemeClr val="tx1"/>
                </a:solidFill>
                <a:effectLst/>
                <a:latin typeface="+mn-lt"/>
                <a:ea typeface="+mn-ea"/>
                <a:cs typeface="+mn-cs"/>
              </a:rPr>
              <a:t>Kh</a:t>
            </a:r>
            <a:r>
              <a:rPr lang="en-GB" sz="1200" kern="1200" dirty="0">
                <a:solidFill>
                  <a:schemeClr val="tx1"/>
                </a:solidFill>
                <a:effectLst/>
                <a:latin typeface="+mn-lt"/>
                <a:ea typeface="+mn-ea"/>
                <a:cs typeface="+mn-cs"/>
              </a:rPr>
              <a:t> called Western Europe land of miracles. Merely thought that Russia different. Confused ideal of Russia, ideal utopia of perfect order of society with historical past. The S loved freedom but there was no freedom in Muscovite Russia.</a:t>
            </a:r>
          </a:p>
          <a:p>
            <a:r>
              <a:rPr lang="en-GB" sz="1200" kern="1200" dirty="0">
                <a:solidFill>
                  <a:schemeClr val="tx1"/>
                </a:solidFill>
                <a:effectLst/>
                <a:latin typeface="+mn-lt"/>
                <a:ea typeface="+mn-ea"/>
                <a:cs typeface="+mn-cs"/>
              </a:rPr>
              <a:t>Organic conception of life and history and society. Linked to the soil. Family basis of society. Society should be constructed on familial relationships.</a:t>
            </a:r>
          </a:p>
          <a:p>
            <a:r>
              <a:rPr lang="en-GB" sz="1200" kern="1200" dirty="0">
                <a:solidFill>
                  <a:schemeClr val="tx1"/>
                </a:solidFill>
                <a:effectLst/>
                <a:latin typeface="+mn-lt"/>
                <a:ea typeface="+mn-ea"/>
                <a:cs typeface="+mn-cs"/>
              </a:rPr>
              <a:t>3 basic principles of Russia: Orthodoxy, autocracy, nationhood</a:t>
            </a:r>
          </a:p>
          <a:p>
            <a:r>
              <a:rPr lang="en-GB" sz="1200" b="1" kern="1200" dirty="0" err="1">
                <a:solidFill>
                  <a:schemeClr val="tx1"/>
                </a:solidFill>
                <a:effectLst/>
                <a:latin typeface="+mn-lt"/>
                <a:ea typeface="+mn-ea"/>
                <a:cs typeface="+mn-cs"/>
              </a:rPr>
              <a:t>Khomiakov</a:t>
            </a:r>
            <a:r>
              <a:rPr lang="en-GB" sz="1200" kern="1200" dirty="0">
                <a:solidFill>
                  <a:schemeClr val="tx1"/>
                </a:solidFill>
                <a:effectLst/>
                <a:latin typeface="+mn-lt"/>
                <a:ea typeface="+mn-ea"/>
                <a:cs typeface="+mn-cs"/>
              </a:rPr>
              <a:t> (1804-60) First Russian theologian. Guards officer. Brilliant debater. Wrote little. Developed notion of </a:t>
            </a:r>
            <a:r>
              <a:rPr lang="en-GB" sz="1200" i="1" kern="1200" dirty="0" err="1">
                <a:solidFill>
                  <a:schemeClr val="tx1"/>
                </a:solidFill>
                <a:effectLst/>
                <a:latin typeface="+mn-lt"/>
                <a:ea typeface="+mn-ea"/>
                <a:cs typeface="+mn-cs"/>
              </a:rPr>
              <a:t>sobornost</a:t>
            </a:r>
            <a:r>
              <a:rPr lang="en-GB" sz="1200" kern="1200" dirty="0">
                <a:solidFill>
                  <a:schemeClr val="tx1"/>
                </a:solidFill>
                <a:effectLst/>
                <a:latin typeface="+mn-lt"/>
                <a:ea typeface="+mn-ea"/>
                <a:cs typeface="+mn-cs"/>
              </a:rPr>
              <a:t>. unity-in-freedom pursuing </a:t>
            </a:r>
            <a:r>
              <a:rPr lang="en-GB" sz="1200" kern="1200" dirty="0" err="1">
                <a:solidFill>
                  <a:schemeClr val="tx1"/>
                </a:solidFill>
                <a:effectLst/>
                <a:latin typeface="+mn-lt"/>
                <a:ea typeface="+mn-ea"/>
                <a:cs typeface="+mn-cs"/>
              </a:rPr>
              <a:t>ht</a:t>
            </a:r>
            <a:r>
              <a:rPr lang="en-GB" sz="1200" kern="1200" dirty="0">
                <a:solidFill>
                  <a:schemeClr val="tx1"/>
                </a:solidFill>
                <a:effectLst/>
                <a:latin typeface="+mn-lt"/>
                <a:ea typeface="+mn-ea"/>
                <a:cs typeface="+mn-cs"/>
              </a:rPr>
              <a:t> truth.</a:t>
            </a:r>
          </a:p>
          <a:p>
            <a:r>
              <a:rPr lang="en-GB" sz="1200" kern="1200" dirty="0">
                <a:solidFill>
                  <a:schemeClr val="tx1"/>
                </a:solidFill>
                <a:effectLst/>
                <a:latin typeface="+mn-lt"/>
                <a:ea typeface="+mn-ea"/>
                <a:cs typeface="+mn-cs"/>
              </a:rPr>
              <a:t>2 different spiritual types: Iranian and Kushite. </a:t>
            </a:r>
          </a:p>
          <a:p>
            <a:r>
              <a:rPr lang="en-GB" sz="1200" kern="1200" dirty="0">
                <a:solidFill>
                  <a:schemeClr val="tx1"/>
                </a:solidFill>
                <a:effectLst/>
                <a:latin typeface="+mn-lt"/>
                <a:ea typeface="+mn-ea"/>
                <a:cs typeface="+mn-cs"/>
              </a:rPr>
              <a:t>Iranian seeks freedom and spirituality and tries to establish complete freedom in the world, free community of faith and reason—&gt; Orthodox Church. Iranian—&gt; Jewish—&gt; Russia</a:t>
            </a:r>
          </a:p>
          <a:p>
            <a:r>
              <a:rPr lang="en-GB" sz="1200" kern="1200" dirty="0">
                <a:solidFill>
                  <a:schemeClr val="tx1"/>
                </a:solidFill>
                <a:effectLst/>
                <a:latin typeface="+mn-lt"/>
                <a:ea typeface="+mn-ea"/>
                <a:cs typeface="+mn-cs"/>
              </a:rPr>
              <a:t>Kushite </a:t>
            </a:r>
            <a:r>
              <a:rPr lang="en-GB" sz="1200" kern="1200" dirty="0" err="1">
                <a:solidFill>
                  <a:schemeClr val="tx1"/>
                </a:solidFill>
                <a:effectLst/>
                <a:latin typeface="+mn-lt"/>
                <a:ea typeface="+mn-ea"/>
                <a:cs typeface="+mn-cs"/>
              </a:rPr>
              <a:t>tres</a:t>
            </a:r>
            <a:r>
              <a:rPr lang="en-GB" sz="1200" kern="1200" dirty="0">
                <a:solidFill>
                  <a:schemeClr val="tx1"/>
                </a:solidFill>
                <a:effectLst/>
                <a:latin typeface="+mn-lt"/>
                <a:ea typeface="+mn-ea"/>
                <a:cs typeface="+mn-cs"/>
              </a:rPr>
              <a:t> to escape responsibility of freedom—&gt; realm of necessity and materiality—&gt; fragmentation, disunity of will, reason, faith, subordination to external authority. Kushite —&gt; Egypt—&gt; Roman —&gt; Catholicism. Fragmentation of western Europe, Protestantism, science etc.</a:t>
            </a:r>
          </a:p>
          <a:p>
            <a:r>
              <a:rPr lang="en-GB" sz="1200" kern="1200" dirty="0">
                <a:solidFill>
                  <a:schemeClr val="tx1"/>
                </a:solidFill>
                <a:effectLst/>
                <a:latin typeface="+mn-lt"/>
                <a:ea typeface="+mn-ea"/>
                <a:cs typeface="+mn-cs"/>
              </a:rPr>
              <a:t>Pursuit of wholeness, community integral</a:t>
            </a:r>
          </a:p>
          <a:p>
            <a:r>
              <a:rPr lang="en-GB" sz="1200" b="1" kern="1200" dirty="0">
                <a:solidFill>
                  <a:schemeClr val="tx1"/>
                </a:solidFill>
                <a:effectLst/>
                <a:latin typeface="+mn-lt"/>
                <a:ea typeface="+mn-ea"/>
                <a:cs typeface="+mn-cs"/>
              </a:rPr>
              <a:t>Ivan </a:t>
            </a:r>
            <a:r>
              <a:rPr lang="en-GB" sz="1200" b="1" kern="1200" dirty="0" err="1">
                <a:solidFill>
                  <a:schemeClr val="tx1"/>
                </a:solidFill>
                <a:effectLst/>
                <a:latin typeface="+mn-lt"/>
                <a:ea typeface="+mn-ea"/>
                <a:cs typeface="+mn-cs"/>
              </a:rPr>
              <a:t>Kireevsky</a:t>
            </a:r>
            <a:r>
              <a:rPr lang="en-GB" sz="1200" kern="1200" dirty="0">
                <a:solidFill>
                  <a:schemeClr val="tx1"/>
                </a:solidFill>
                <a:effectLst/>
                <a:latin typeface="+mn-lt"/>
                <a:ea typeface="+mn-ea"/>
                <a:cs typeface="+mn-cs"/>
              </a:rPr>
              <a:t>. distinguished west from Russia.</a:t>
            </a:r>
          </a:p>
          <a:p>
            <a:r>
              <a:rPr lang="en-GB" sz="1200" kern="1200" dirty="0">
                <a:solidFill>
                  <a:schemeClr val="tx1"/>
                </a:solidFill>
                <a:effectLst/>
                <a:latin typeface="+mn-lt"/>
                <a:ea typeface="+mn-ea"/>
                <a:cs typeface="+mn-cs"/>
              </a:rPr>
              <a:t>3 main elements of west absent from Russia: Roman Catholic Church, ancient Roman culture, political government originating in violent conquest.</a:t>
            </a:r>
          </a:p>
          <a:p>
            <a:r>
              <a:rPr lang="en-GB" sz="1200" kern="1200" dirty="0">
                <a:solidFill>
                  <a:schemeClr val="tx1"/>
                </a:solidFill>
                <a:effectLst/>
                <a:latin typeface="+mn-lt"/>
                <a:ea typeface="+mn-ea"/>
                <a:cs typeface="+mn-cs"/>
              </a:rPr>
              <a:t>West triumph of formal reason—&gt; fragmentation, rational abstraction</a:t>
            </a:r>
          </a:p>
          <a:p>
            <a:r>
              <a:rPr lang="en-GB" sz="1200" kern="1200" dirty="0" err="1">
                <a:solidFill>
                  <a:schemeClr val="tx1"/>
                </a:solidFill>
                <a:effectLst/>
                <a:latin typeface="+mn-lt"/>
                <a:ea typeface="+mn-ea"/>
                <a:cs typeface="+mn-cs"/>
              </a:rPr>
              <a:t>Orhtodoxy</a:t>
            </a:r>
            <a:r>
              <a:rPr lang="en-GB" sz="1200" kern="1200" dirty="0">
                <a:solidFill>
                  <a:schemeClr val="tx1"/>
                </a:solidFill>
                <a:effectLst/>
                <a:latin typeface="+mn-lt"/>
                <a:ea typeface="+mn-ea"/>
                <a:cs typeface="+mn-cs"/>
              </a:rPr>
              <a:t> striving after truth by inward raising of consciousness towards </a:t>
            </a:r>
            <a:r>
              <a:rPr lang="en-GB" sz="1200" kern="1200" dirty="0" err="1">
                <a:solidFill>
                  <a:schemeClr val="tx1"/>
                </a:solidFill>
                <a:effectLst/>
                <a:latin typeface="+mn-lt"/>
                <a:ea typeface="+mn-ea"/>
                <a:cs typeface="+mn-cs"/>
              </a:rPr>
              <a:t>integrality</a:t>
            </a:r>
            <a:r>
              <a:rPr lang="en-GB" sz="1200" kern="1200" dirty="0">
                <a:solidFill>
                  <a:schemeClr val="tx1"/>
                </a:solidFill>
                <a:effectLst/>
                <a:latin typeface="+mn-lt"/>
                <a:ea typeface="+mn-ea"/>
                <a:cs typeface="+mn-cs"/>
              </a:rPr>
              <a:t> of the heart, instead of external and lifeless unity striving towards something living and inward.</a:t>
            </a:r>
          </a:p>
          <a:p>
            <a:r>
              <a:rPr lang="en-GB" sz="1200" kern="1200" dirty="0">
                <a:solidFill>
                  <a:schemeClr val="tx1"/>
                </a:solidFill>
                <a:effectLst/>
                <a:latin typeface="+mn-lt"/>
                <a:ea typeface="+mn-ea"/>
                <a:cs typeface="+mn-cs"/>
              </a:rPr>
              <a:t>Russian culture is only the highest degree of Western culture.</a:t>
            </a:r>
          </a:p>
          <a:p>
            <a:r>
              <a:rPr lang="en-GB" sz="1200" b="1" kern="1200" dirty="0" err="1">
                <a:solidFill>
                  <a:schemeClr val="tx1"/>
                </a:solidFill>
                <a:effectLst/>
                <a:latin typeface="+mn-lt"/>
                <a:ea typeface="+mn-ea"/>
                <a:cs typeface="+mn-cs"/>
              </a:rPr>
              <a:t>Aksakov</a:t>
            </a:r>
            <a:r>
              <a:rPr lang="en-GB" sz="1200" kern="1200" dirty="0">
                <a:solidFill>
                  <a:schemeClr val="tx1"/>
                </a:solidFill>
                <a:effectLst/>
                <a:latin typeface="+mn-lt"/>
                <a:ea typeface="+mn-ea"/>
                <a:cs typeface="+mn-cs"/>
              </a:rPr>
              <a:t> In the west they kill soul and replace them with perfecting of political forms and establishment of good order by police action. Conscience replaced by law, regulations instead of inward impulse. At foundations of Russian state spontaneity, freedom, peace.</a:t>
            </a:r>
          </a:p>
          <a:p>
            <a:r>
              <a:rPr lang="en-GB" sz="1200" kern="1200" dirty="0">
                <a:solidFill>
                  <a:schemeClr val="tx1"/>
                </a:solidFill>
                <a:effectLst/>
                <a:latin typeface="+mn-lt"/>
                <a:ea typeface="+mn-ea"/>
                <a:cs typeface="+mn-cs"/>
              </a:rPr>
              <a:t>Not historical but ideal types. Spiritual history.</a:t>
            </a:r>
          </a:p>
          <a:p>
            <a:r>
              <a:rPr lang="en-GB" sz="1200" kern="1200" dirty="0" err="1">
                <a:solidFill>
                  <a:schemeClr val="tx1"/>
                </a:solidFill>
                <a:effectLst/>
                <a:latin typeface="+mn-lt"/>
                <a:ea typeface="+mn-ea"/>
                <a:cs typeface="+mn-cs"/>
              </a:rPr>
              <a:t>Samarin</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Pan-Slavism</a:t>
            </a:r>
            <a:endParaRPr lang="en-GB" sz="1200" kern="1200" dirty="0">
              <a:solidFill>
                <a:schemeClr val="tx1"/>
              </a:solidFill>
              <a:effectLst/>
              <a:latin typeface="+mn-lt"/>
              <a:ea typeface="+mn-ea"/>
              <a:cs typeface="+mn-cs"/>
            </a:endParaRPr>
          </a:p>
          <a:p>
            <a:r>
              <a:rPr lang="en-GB" sz="1200" kern="1200" dirty="0" err="1">
                <a:solidFill>
                  <a:schemeClr val="tx1"/>
                </a:solidFill>
                <a:effectLst/>
                <a:latin typeface="+mn-lt"/>
                <a:ea typeface="+mn-ea"/>
                <a:cs typeface="+mn-cs"/>
              </a:rPr>
              <a:t>Pogodin</a:t>
            </a:r>
            <a:r>
              <a:rPr lang="en-GB" sz="1200" kern="1200" dirty="0">
                <a:solidFill>
                  <a:schemeClr val="tx1"/>
                </a:solidFill>
                <a:effectLst/>
                <a:latin typeface="+mn-lt"/>
                <a:ea typeface="+mn-ea"/>
                <a:cs typeface="+mn-cs"/>
              </a:rPr>
              <a:t>, Prof History at Moscow. One of chief upholders of Official Nationality</a:t>
            </a:r>
          </a:p>
          <a:p>
            <a:r>
              <a:rPr lang="en-GB" sz="1200" kern="1200" dirty="0" err="1">
                <a:solidFill>
                  <a:schemeClr val="tx1"/>
                </a:solidFill>
                <a:effectLst/>
                <a:latin typeface="+mn-lt"/>
                <a:ea typeface="+mn-ea"/>
                <a:cs typeface="+mn-cs"/>
              </a:rPr>
              <a:t>Danilevsky</a:t>
            </a:r>
            <a:r>
              <a:rPr lang="en-GB" sz="1200" kern="1200" dirty="0">
                <a:solidFill>
                  <a:schemeClr val="tx1"/>
                </a:solidFill>
                <a:effectLst/>
                <a:latin typeface="+mn-lt"/>
                <a:ea typeface="+mn-ea"/>
                <a:cs typeface="+mn-cs"/>
              </a:rPr>
              <a:t> (1822-85) Theory of cultural types. Each self contained. Each cultural type could excel in one area. </a:t>
            </a:r>
            <a:r>
              <a:rPr lang="en-GB" sz="1200" kern="1200" dirty="0" err="1">
                <a:solidFill>
                  <a:schemeClr val="tx1"/>
                </a:solidFill>
                <a:effectLst/>
                <a:latin typeface="+mn-lt"/>
                <a:ea typeface="+mn-ea"/>
                <a:cs typeface="+mn-cs"/>
              </a:rPr>
              <a:t>rel</a:t>
            </a:r>
            <a:r>
              <a:rPr lang="en-GB" sz="1200" kern="1200" dirty="0">
                <a:solidFill>
                  <a:schemeClr val="tx1"/>
                </a:solidFill>
                <a:effectLst/>
                <a:latin typeface="+mn-lt"/>
                <a:ea typeface="+mn-ea"/>
                <a:cs typeface="+mn-cs"/>
              </a:rPr>
              <a:t>, cult, </a:t>
            </a:r>
            <a:r>
              <a:rPr lang="en-GB" sz="1200" kern="1200" dirty="0" err="1">
                <a:solidFill>
                  <a:schemeClr val="tx1"/>
                </a:solidFill>
                <a:effectLst/>
                <a:latin typeface="+mn-lt"/>
                <a:ea typeface="+mn-ea"/>
                <a:cs typeface="+mn-cs"/>
              </a:rPr>
              <a:t>soc</a:t>
            </a:r>
            <a:r>
              <a:rPr lang="en-GB" sz="1200" kern="1200" dirty="0">
                <a:solidFill>
                  <a:schemeClr val="tx1"/>
                </a:solidFill>
                <a:effectLst/>
                <a:latin typeface="+mn-lt"/>
                <a:ea typeface="+mn-ea"/>
                <a:cs typeface="+mn-cs"/>
              </a:rPr>
              <a:t>, or economic. Only Slavs had potentiality to excel in all directions —&gt; create balanced civilization</a:t>
            </a:r>
          </a:p>
          <a:p>
            <a:r>
              <a:rPr lang="en-GB" sz="1200" b="1" kern="1200" dirty="0">
                <a:solidFill>
                  <a:schemeClr val="tx1"/>
                </a:solidFill>
                <a:effectLst/>
                <a:latin typeface="+mn-lt"/>
                <a:ea typeface="+mn-ea"/>
                <a:cs typeface="+mn-cs"/>
              </a:rPr>
              <a:t>Soil-Bound School</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Russians should know own country and return of upper classes to soil. Bridge division come from Peter.</a:t>
            </a:r>
          </a:p>
          <a:p>
            <a:r>
              <a:rPr lang="en-GB" sz="1200" kern="1200" dirty="0">
                <a:solidFill>
                  <a:schemeClr val="tx1"/>
                </a:solidFill>
                <a:effectLst/>
                <a:latin typeface="+mn-lt"/>
                <a:ea typeface="+mn-ea"/>
                <a:cs typeface="+mn-cs"/>
              </a:rPr>
              <a:t>Freedom</a:t>
            </a:r>
          </a:p>
          <a:p>
            <a:r>
              <a:rPr lang="en-GB" sz="1200" kern="1200" dirty="0" err="1">
                <a:solidFill>
                  <a:schemeClr val="tx1"/>
                </a:solidFill>
                <a:effectLst/>
                <a:latin typeface="+mn-lt"/>
                <a:ea typeface="+mn-ea"/>
                <a:cs typeface="+mn-cs"/>
              </a:rPr>
              <a:t>Grigorev</a:t>
            </a:r>
            <a:r>
              <a:rPr lang="en-GB" sz="1200" kern="1200" dirty="0">
                <a:solidFill>
                  <a:schemeClr val="tx1"/>
                </a:solidFill>
                <a:effectLst/>
                <a:latin typeface="+mn-lt"/>
                <a:ea typeface="+mn-ea"/>
                <a:cs typeface="+mn-cs"/>
              </a:rPr>
              <a:t> (1822-64)</a:t>
            </a:r>
          </a:p>
          <a:p>
            <a:r>
              <a:rPr lang="en-GB" sz="1200" kern="1200" dirty="0">
                <a:solidFill>
                  <a:schemeClr val="tx1"/>
                </a:solidFill>
                <a:effectLst/>
                <a:latin typeface="+mn-lt"/>
                <a:ea typeface="+mn-ea"/>
                <a:cs typeface="+mn-cs"/>
              </a:rPr>
              <a:t>Dostoyevsky</a:t>
            </a:r>
          </a:p>
          <a:p>
            <a:r>
              <a:rPr lang="en-GB" sz="1200" kern="1200" dirty="0">
                <a:solidFill>
                  <a:schemeClr val="tx1"/>
                </a:solidFill>
                <a:effectLst/>
                <a:latin typeface="+mn-lt"/>
                <a:ea typeface="+mn-ea"/>
                <a:cs typeface="+mn-cs"/>
              </a:rPr>
              <a:t>compassion for suffering—&gt; </a:t>
            </a:r>
            <a:r>
              <a:rPr lang="en-GB" sz="1200" kern="1200" dirty="0" err="1">
                <a:solidFill>
                  <a:schemeClr val="tx1"/>
                </a:solidFill>
                <a:effectLst/>
                <a:latin typeface="+mn-lt"/>
                <a:ea typeface="+mn-ea"/>
                <a:cs typeface="+mn-cs"/>
              </a:rPr>
              <a:t>Penkovsky</a:t>
            </a:r>
            <a:r>
              <a:rPr lang="en-GB" sz="1200" kern="1200" dirty="0">
                <a:solidFill>
                  <a:schemeClr val="tx1"/>
                </a:solidFill>
                <a:effectLst/>
                <a:latin typeface="+mn-lt"/>
                <a:ea typeface="+mn-ea"/>
                <a:cs typeface="+mn-cs"/>
              </a:rPr>
              <a:t> Circle. Sentenced. In prison recognized human nature. Wrong </a:t>
            </a:r>
            <a:r>
              <a:rPr lang="en-GB" sz="1200" kern="1200" dirty="0" err="1">
                <a:solidFill>
                  <a:schemeClr val="tx1"/>
                </a:solidFill>
                <a:effectLst/>
                <a:latin typeface="+mn-lt"/>
                <a:ea typeface="+mn-ea"/>
                <a:cs typeface="+mn-cs"/>
              </a:rPr>
              <a:t>fro</a:t>
            </a:r>
            <a:r>
              <a:rPr lang="en-GB" sz="1200" kern="1200" dirty="0">
                <a:solidFill>
                  <a:schemeClr val="tx1"/>
                </a:solidFill>
                <a:effectLst/>
                <a:latin typeface="+mn-lt"/>
                <a:ea typeface="+mn-ea"/>
                <a:cs typeface="+mn-cs"/>
              </a:rPr>
              <a:t> an individual to make up social ideal and impose on others. Constructing an ideal of one's own is self-deification. Return to Christian ideal of the people. Church. Spiritual brotherhood even though external social inequality.  Didn't idealize Russia but recognized special mission. 2 valuable features of Russian character:</a:t>
            </a:r>
          </a:p>
          <a:p>
            <a:r>
              <a:rPr lang="en-GB" sz="1200" kern="1200" dirty="0">
                <a:solidFill>
                  <a:schemeClr val="tx1"/>
                </a:solidFill>
                <a:effectLst/>
                <a:latin typeface="+mn-lt"/>
                <a:ea typeface="+mn-ea"/>
                <a:cs typeface="+mn-cs"/>
              </a:rPr>
              <a:t>1. unusual ability to absorb spirit and ideas of others</a:t>
            </a:r>
          </a:p>
          <a:p>
            <a:r>
              <a:rPr lang="en-GB" sz="1200" kern="1200" dirty="0">
                <a:solidFill>
                  <a:schemeClr val="tx1"/>
                </a:solidFill>
                <a:effectLst/>
                <a:latin typeface="+mn-lt"/>
                <a:ea typeface="+mn-ea"/>
                <a:cs typeface="+mn-cs"/>
              </a:rPr>
              <a:t>2. recognition of own sinfulness, thirst for purification</a:t>
            </a:r>
          </a:p>
          <a:p>
            <a:r>
              <a:rPr lang="en-GB" sz="1200" kern="1200" dirty="0">
                <a:solidFill>
                  <a:schemeClr val="tx1"/>
                </a:solidFill>
                <a:effectLst/>
                <a:latin typeface="+mn-lt"/>
                <a:ea typeface="+mn-ea"/>
                <a:cs typeface="+mn-cs"/>
              </a:rPr>
              <a:t>Image of </a:t>
            </a:r>
            <a:r>
              <a:rPr lang="en-GB" sz="1200" kern="1200" dirty="0" err="1">
                <a:solidFill>
                  <a:schemeClr val="tx1"/>
                </a:solidFill>
                <a:effectLst/>
                <a:latin typeface="+mn-lt"/>
                <a:ea typeface="+mn-ea"/>
                <a:cs typeface="+mn-cs"/>
              </a:rPr>
              <a:t>Xt</a:t>
            </a:r>
            <a:r>
              <a:rPr lang="en-GB" sz="1200" kern="1200" dirty="0">
                <a:solidFill>
                  <a:schemeClr val="tx1"/>
                </a:solidFill>
                <a:effectLst/>
                <a:latin typeface="+mn-lt"/>
                <a:ea typeface="+mn-ea"/>
                <a:cs typeface="+mn-cs"/>
              </a:rPr>
              <a:t> in Russian soul which would be recognized by others and draw them into voluntary unity.</a:t>
            </a:r>
          </a:p>
          <a:p>
            <a:r>
              <a:rPr lang="en-GB" sz="1200" kern="1200" dirty="0">
                <a:solidFill>
                  <a:schemeClr val="tx1"/>
                </a:solidFill>
                <a:effectLst/>
                <a:latin typeface="+mn-lt"/>
                <a:ea typeface="+mn-ea"/>
                <a:cs typeface="+mn-cs"/>
              </a:rPr>
              <a:t>Wanted replacement of externally imposed law by </a:t>
            </a:r>
            <a:r>
              <a:rPr lang="en-GB" sz="1200" kern="1200" dirty="0" err="1">
                <a:solidFill>
                  <a:schemeClr val="tx1"/>
                </a:solidFill>
                <a:effectLst/>
                <a:latin typeface="+mn-lt"/>
                <a:ea typeface="+mn-ea"/>
                <a:cs typeface="+mn-cs"/>
              </a:rPr>
              <a:t>innerly</a:t>
            </a:r>
            <a:r>
              <a:rPr lang="en-GB" sz="1200" kern="1200" dirty="0">
                <a:solidFill>
                  <a:schemeClr val="tx1"/>
                </a:solidFill>
                <a:effectLst/>
                <a:latin typeface="+mn-lt"/>
                <a:ea typeface="+mn-ea"/>
                <a:cs typeface="+mn-cs"/>
              </a:rPr>
              <a:t> accepted truth.</a:t>
            </a:r>
          </a:p>
          <a:p>
            <a:r>
              <a:rPr lang="en-GB" sz="1200" kern="1200" dirty="0">
                <a:solidFill>
                  <a:schemeClr val="tx1"/>
                </a:solidFill>
                <a:effectLst/>
                <a:latin typeface="+mn-lt"/>
                <a:ea typeface="+mn-ea"/>
                <a:cs typeface="+mn-cs"/>
              </a:rPr>
              <a:t>Dostoyevsky</a:t>
            </a:r>
          </a:p>
          <a:p>
            <a:r>
              <a:rPr lang="en-GB" sz="1200" kern="1200" dirty="0">
                <a:solidFill>
                  <a:schemeClr val="tx1"/>
                </a:solidFill>
                <a:effectLst/>
                <a:latin typeface="+mn-lt"/>
                <a:ea typeface="+mn-ea"/>
                <a:cs typeface="+mn-cs"/>
              </a:rPr>
              <a:t>Solovyov</a:t>
            </a:r>
          </a:p>
          <a:p>
            <a:r>
              <a:rPr lang="en-GB" sz="1200" kern="1200" dirty="0" err="1">
                <a:solidFill>
                  <a:schemeClr val="tx1"/>
                </a:solidFill>
                <a:effectLst/>
                <a:latin typeface="+mn-lt"/>
                <a:ea typeface="+mn-ea"/>
                <a:cs typeface="+mn-cs"/>
              </a:rPr>
              <a:t>Vekhi</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E6E8798-6F48-3342-A80B-318314BCF754}" type="slidenum">
              <a:rPr kumimoji="0" lang="en-GB"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en-GB"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endParaRPr>
          </a:p>
        </p:txBody>
      </p:sp>
    </p:spTree>
    <p:extLst>
      <p:ext uri="{BB962C8B-B14F-4D97-AF65-F5344CB8AC3E}">
        <p14:creationId xmlns:p14="http://schemas.microsoft.com/office/powerpoint/2010/main" val="1795627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b="0" i="0" u="none" strike="noStrike" kern="1200" dirty="0">
                <a:solidFill>
                  <a:schemeClr val="tx1"/>
                </a:solidFill>
                <a:effectLst/>
                <a:latin typeface="+mn-lt"/>
                <a:ea typeface="+mn-ea"/>
                <a:cs typeface="+mn-cs"/>
              </a:rPr>
              <a:t>The Westernizers were a group of 19th century Russian intellectuals who opposed feudalism and the Slavophiles in the 1840s. Writer Alexander Herzen described their ideological disputes, held at Moscow’s literary salons, in his book My Past and Thoughts. Alexander Herzen, </a:t>
            </a:r>
            <a:r>
              <a:rPr lang="en-GB" sz="1200" b="0" i="0" u="none" strike="noStrike" kern="1200" dirty="0" err="1">
                <a:solidFill>
                  <a:schemeClr val="tx1"/>
                </a:solidFill>
                <a:effectLst/>
                <a:latin typeface="+mn-lt"/>
                <a:ea typeface="+mn-ea"/>
                <a:cs typeface="+mn-cs"/>
              </a:rPr>
              <a:t>Timofei</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Granovsky</a:t>
            </a:r>
            <a:r>
              <a:rPr lang="en-GB" sz="1200" b="0" i="0" u="none" strike="noStrike" kern="1200" dirty="0">
                <a:solidFill>
                  <a:schemeClr val="tx1"/>
                </a:solidFill>
                <a:effectLst/>
                <a:latin typeface="+mn-lt"/>
                <a:ea typeface="+mn-ea"/>
                <a:cs typeface="+mn-cs"/>
              </a:rPr>
              <a:t>, Nikolai </a:t>
            </a:r>
            <a:r>
              <a:rPr lang="en-GB" sz="1200" b="0" i="0" u="none" strike="noStrike" kern="1200" dirty="0" err="1">
                <a:solidFill>
                  <a:schemeClr val="tx1"/>
                </a:solidFill>
                <a:effectLst/>
                <a:latin typeface="+mn-lt"/>
                <a:ea typeface="+mn-ea"/>
                <a:cs typeface="+mn-cs"/>
              </a:rPr>
              <a:t>Ogaryov</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Vasily</a:t>
            </a:r>
            <a:r>
              <a:rPr lang="en-GB" sz="1200" b="0" i="0" u="none" strike="noStrike" kern="1200" dirty="0">
                <a:solidFill>
                  <a:schemeClr val="tx1"/>
                </a:solidFill>
                <a:effectLst/>
                <a:latin typeface="+mn-lt"/>
                <a:ea typeface="+mn-ea"/>
                <a:cs typeface="+mn-cs"/>
              </a:rPr>
              <a:t> Botkin, Nikolai </a:t>
            </a:r>
            <a:r>
              <a:rPr lang="en-GB" sz="1200" b="0" i="0" u="none" strike="noStrike" kern="1200" dirty="0" err="1">
                <a:solidFill>
                  <a:schemeClr val="tx1"/>
                </a:solidFill>
                <a:effectLst/>
                <a:latin typeface="+mn-lt"/>
                <a:ea typeface="+mn-ea"/>
                <a:cs typeface="+mn-cs"/>
              </a:rPr>
              <a:t>Ketcher</a:t>
            </a:r>
            <a:r>
              <a:rPr lang="en-GB" sz="1200" b="0" i="0" u="none" strike="noStrike" kern="1200" dirty="0">
                <a:solidFill>
                  <a:schemeClr val="tx1"/>
                </a:solidFill>
                <a:effectLst/>
                <a:latin typeface="+mn-lt"/>
                <a:ea typeface="+mn-ea"/>
                <a:cs typeface="+mn-cs"/>
              </a:rPr>
              <a:t>, Yevgeny </a:t>
            </a:r>
            <a:r>
              <a:rPr lang="en-GB" sz="1200" b="0" i="0" u="none" strike="noStrike" kern="1200" dirty="0" err="1">
                <a:solidFill>
                  <a:schemeClr val="tx1"/>
                </a:solidFill>
                <a:effectLst/>
                <a:latin typeface="+mn-lt"/>
                <a:ea typeface="+mn-ea"/>
                <a:cs typeface="+mn-cs"/>
              </a:rPr>
              <a:t>Korsh</a:t>
            </a:r>
            <a:r>
              <a:rPr lang="en-GB" sz="1200" b="0" i="0" u="none" strike="noStrike" kern="1200" dirty="0">
                <a:solidFill>
                  <a:schemeClr val="tx1"/>
                </a:solidFill>
                <a:effectLst/>
                <a:latin typeface="+mn-lt"/>
                <a:ea typeface="+mn-ea"/>
                <a:cs typeface="+mn-cs"/>
              </a:rPr>
              <a:t>, Konstantin </a:t>
            </a:r>
            <a:r>
              <a:rPr lang="en-GB" sz="1200" b="0" i="0" u="none" strike="noStrike" kern="1200" dirty="0" err="1">
                <a:solidFill>
                  <a:schemeClr val="tx1"/>
                </a:solidFill>
                <a:effectLst/>
                <a:latin typeface="+mn-lt"/>
                <a:ea typeface="+mn-ea"/>
                <a:cs typeface="+mn-cs"/>
              </a:rPr>
              <a:t>Kavelin</a:t>
            </a:r>
            <a:r>
              <a:rPr lang="en-GB" sz="1200" b="0" i="0" u="none" strike="noStrike" kern="1200" dirty="0">
                <a:solidFill>
                  <a:schemeClr val="tx1"/>
                </a:solidFill>
                <a:effectLst/>
                <a:latin typeface="+mn-lt"/>
                <a:ea typeface="+mn-ea"/>
                <a:cs typeface="+mn-cs"/>
              </a:rPr>
              <a:t> and some others comprised the Moscow Westernizers group. Belinsky, who lived in St. Petersburg, maintained close ties with the group.</a:t>
            </a:r>
          </a:p>
          <a:p>
            <a:pPr fontAlgn="base"/>
            <a:r>
              <a:rPr lang="en-GB" sz="1200" b="0" i="0" u="none" strike="noStrike" kern="1200" dirty="0">
                <a:solidFill>
                  <a:schemeClr val="tx1"/>
                </a:solidFill>
                <a:effectLst/>
                <a:latin typeface="+mn-lt"/>
                <a:ea typeface="+mn-ea"/>
                <a:cs typeface="+mn-cs"/>
              </a:rPr>
              <a:t>Writer Ivan Turgenev was also a Westernizer. Representatives of the movement rejected feudalism and serfdom in the economy, political life and culture, and demanded Western-style socio-economic reforms. The Westernizers deemed it possible to establish a bourgeois democratic system by peaceful means. They believed that education and propaganda could forge Russian public opinion and force the Tsar to launch bourgeois reforms. Also, they had a high opinion of Peter the Great’s reforms.</a:t>
            </a:r>
          </a:p>
          <a:p>
            <a:pPr fontAlgn="base"/>
            <a:r>
              <a:rPr lang="en-GB" sz="1200" b="0" i="0" u="none" strike="noStrike" kern="1200" dirty="0">
                <a:solidFill>
                  <a:schemeClr val="tx1"/>
                </a:solidFill>
                <a:effectLst/>
                <a:latin typeface="+mn-lt"/>
                <a:ea typeface="+mn-ea"/>
                <a:cs typeface="+mn-cs"/>
              </a:rPr>
              <a:t>The Westernizers called for overcoming Russia’s socio-economic backwardness on the basis of progressive European experience, rather than promoting unique elements of national culture. They prioritized the common aspects of Russian-Western historical and cultural destinies, rather than mutual disagreements.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Asserted Russia was European and should follow and imitate it.</a:t>
            </a:r>
          </a:p>
          <a:p>
            <a:r>
              <a:rPr lang="en-GB" sz="1200" b="1" kern="1200" dirty="0">
                <a:solidFill>
                  <a:schemeClr val="tx1"/>
                </a:solidFill>
                <a:effectLst/>
                <a:latin typeface="+mn-lt"/>
                <a:ea typeface="+mn-ea"/>
                <a:cs typeface="+mn-cs"/>
              </a:rPr>
              <a:t>Conservatism:</a:t>
            </a:r>
            <a:endParaRPr lang="en-GB" sz="1200" kern="1200" dirty="0">
              <a:solidFill>
                <a:schemeClr val="tx1"/>
              </a:solidFill>
              <a:effectLst/>
              <a:latin typeface="+mn-lt"/>
              <a:ea typeface="+mn-ea"/>
              <a:cs typeface="+mn-cs"/>
            </a:endParaRPr>
          </a:p>
          <a:p>
            <a:r>
              <a:rPr lang="en-GB" sz="1200" kern="1200" dirty="0" err="1">
                <a:solidFill>
                  <a:schemeClr val="tx1"/>
                </a:solidFill>
                <a:effectLst/>
                <a:latin typeface="+mn-lt"/>
                <a:ea typeface="+mn-ea"/>
                <a:cs typeface="+mn-cs"/>
              </a:rPr>
              <a:t>Katkov</a:t>
            </a:r>
            <a:r>
              <a:rPr lang="en-GB" sz="1200" kern="1200" dirty="0">
                <a:solidFill>
                  <a:schemeClr val="tx1"/>
                </a:solidFill>
                <a:effectLst/>
                <a:latin typeface="+mn-lt"/>
                <a:ea typeface="+mn-ea"/>
                <a:cs typeface="+mn-cs"/>
              </a:rPr>
              <a:t> (1818-87). </a:t>
            </a:r>
          </a:p>
          <a:p>
            <a:r>
              <a:rPr lang="en-GB" sz="1200" kern="1200" dirty="0">
                <a:solidFill>
                  <a:schemeClr val="tx1"/>
                </a:solidFill>
                <a:effectLst/>
                <a:latin typeface="+mn-lt"/>
                <a:ea typeface="+mn-ea"/>
                <a:cs typeface="+mn-cs"/>
              </a:rPr>
              <a:t>K.P. </a:t>
            </a:r>
            <a:r>
              <a:rPr lang="en-GB" sz="1200" kern="1200" dirty="0" err="1">
                <a:solidFill>
                  <a:schemeClr val="tx1"/>
                </a:solidFill>
                <a:effectLst/>
                <a:latin typeface="+mn-lt"/>
                <a:ea typeface="+mn-ea"/>
                <a:cs typeface="+mn-cs"/>
              </a:rPr>
              <a:t>Pobedonostsev</a:t>
            </a:r>
            <a:r>
              <a:rPr lang="en-GB" sz="1200" kern="1200" dirty="0">
                <a:solidFill>
                  <a:schemeClr val="tx1"/>
                </a:solidFill>
                <a:effectLst/>
                <a:latin typeface="+mn-lt"/>
                <a:ea typeface="+mn-ea"/>
                <a:cs typeface="+mn-cs"/>
              </a:rPr>
              <a:t> (1827-1907) Lawyer. MU. Procurator of Holy Synod.  Very influential. Devout. </a:t>
            </a:r>
            <a:r>
              <a:rPr lang="en-GB" sz="1200" i="1" kern="1200" dirty="0">
                <a:solidFill>
                  <a:schemeClr val="tx1"/>
                </a:solidFill>
                <a:effectLst/>
                <a:latin typeface="+mn-lt"/>
                <a:ea typeface="+mn-ea"/>
                <a:cs typeface="+mn-cs"/>
              </a:rPr>
              <a:t>Moscow Collection</a:t>
            </a:r>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Church: gathering of </a:t>
            </a:r>
            <a:r>
              <a:rPr lang="en-GB" sz="1200" kern="1200" dirty="0" err="1">
                <a:solidFill>
                  <a:schemeClr val="tx1"/>
                </a:solidFill>
                <a:effectLst/>
                <a:latin typeface="+mn-lt"/>
                <a:ea typeface="+mn-ea"/>
                <a:cs typeface="+mn-cs"/>
              </a:rPr>
              <a:t>Xns</a:t>
            </a:r>
            <a:r>
              <a:rPr lang="en-GB" sz="1200" kern="1200" dirty="0">
                <a:solidFill>
                  <a:schemeClr val="tx1"/>
                </a:solidFill>
                <a:effectLst/>
                <a:latin typeface="+mn-lt"/>
                <a:ea typeface="+mn-ea"/>
                <a:cs typeface="+mn-cs"/>
              </a:rPr>
              <a:t> who are organically bound together by unity of belief into a God-establish union.</a:t>
            </a:r>
          </a:p>
          <a:p>
            <a:r>
              <a:rPr lang="en-GB" sz="1200" kern="1200" dirty="0">
                <a:solidFill>
                  <a:schemeClr val="tx1"/>
                </a:solidFill>
                <a:effectLst/>
                <a:latin typeface="+mn-lt"/>
                <a:ea typeface="+mn-ea"/>
                <a:cs typeface="+mn-cs"/>
              </a:rPr>
              <a:t>State: society organised into a civic union.</a:t>
            </a:r>
          </a:p>
          <a:p>
            <a:r>
              <a:rPr lang="en-GB" sz="1200" kern="1200" dirty="0">
                <a:solidFill>
                  <a:schemeClr val="tx1"/>
                </a:solidFill>
                <a:effectLst/>
                <a:latin typeface="+mn-lt"/>
                <a:ea typeface="+mn-ea"/>
                <a:cs typeface="+mn-cs"/>
              </a:rPr>
              <a:t>State should be on guard form sectional interests. Monarchy best.</a:t>
            </a:r>
          </a:p>
          <a:p>
            <a:r>
              <a:rPr lang="en-GB" sz="1200" kern="1200" dirty="0">
                <a:solidFill>
                  <a:schemeClr val="tx1"/>
                </a:solidFill>
                <a:effectLst/>
                <a:latin typeface="+mn-lt"/>
                <a:ea typeface="+mn-ea"/>
                <a:cs typeface="+mn-cs"/>
              </a:rPr>
              <a:t>Law: external regulation, commandment —moral consciousness. Law guard people's freedom, respond to sense of justice in people soul. few laws better. Custom more important than written law. Laws should be simple and comprehensible.  Disliked French rev. —&gt; swept custom away and organic society. Things should develop spontaneously out of custom and not plan or principle.</a:t>
            </a:r>
          </a:p>
          <a:p>
            <a:r>
              <a:rPr lang="en-GB" sz="1200" kern="1200" dirty="0">
                <a:solidFill>
                  <a:schemeClr val="tx1"/>
                </a:solidFill>
                <a:effectLst/>
                <a:latin typeface="+mn-lt"/>
                <a:ea typeface="+mn-ea"/>
                <a:cs typeface="+mn-cs"/>
              </a:rPr>
              <a:t>Sceptical about democracy. Party seize power and use for own selfish ends.</a:t>
            </a:r>
          </a:p>
          <a:p>
            <a:r>
              <a:rPr lang="en-GB" sz="1200" kern="1200" dirty="0" err="1">
                <a:solidFill>
                  <a:schemeClr val="tx1"/>
                </a:solidFill>
                <a:effectLst/>
                <a:latin typeface="+mn-lt"/>
                <a:ea typeface="+mn-ea"/>
                <a:cs typeface="+mn-cs"/>
              </a:rPr>
              <a:t>Tikhomirv</a:t>
            </a:r>
            <a:r>
              <a:rPr lang="en-GB" sz="1200" kern="1200" dirty="0">
                <a:solidFill>
                  <a:schemeClr val="tx1"/>
                </a:solidFill>
                <a:effectLst/>
                <a:latin typeface="+mn-lt"/>
                <a:ea typeface="+mn-ea"/>
                <a:cs typeface="+mn-cs"/>
              </a:rPr>
              <a:t> (1852-1923)</a:t>
            </a:r>
          </a:p>
          <a:p>
            <a:r>
              <a:rPr lang="en-GB" sz="1200" kern="1200" dirty="0">
                <a:solidFill>
                  <a:schemeClr val="tx1"/>
                </a:solidFill>
                <a:effectLst/>
                <a:latin typeface="+mn-lt"/>
                <a:ea typeface="+mn-ea"/>
                <a:cs typeface="+mn-cs"/>
              </a:rPr>
              <a:t>Progressive:</a:t>
            </a:r>
          </a:p>
          <a:p>
            <a:r>
              <a:rPr lang="en-GB" sz="1200" kern="1200" dirty="0">
                <a:solidFill>
                  <a:schemeClr val="tx1"/>
                </a:solidFill>
                <a:effectLst/>
                <a:latin typeface="+mn-lt"/>
                <a:ea typeface="+mn-ea"/>
                <a:cs typeface="+mn-cs"/>
              </a:rPr>
              <a:t>S. Yu. Witte (1849-1915)</a:t>
            </a:r>
          </a:p>
          <a:p>
            <a:r>
              <a:rPr lang="en-GB" sz="1200" kern="1200" dirty="0">
                <a:solidFill>
                  <a:schemeClr val="tx1"/>
                </a:solidFill>
                <a:effectLst/>
                <a:latin typeface="+mn-lt"/>
                <a:ea typeface="+mn-ea"/>
                <a:cs typeface="+mn-cs"/>
              </a:rPr>
              <a:t>Stolypin ((1862-1911)</a:t>
            </a:r>
          </a:p>
          <a:p>
            <a:r>
              <a:rPr lang="en-GB" sz="1200" b="1" kern="1200" dirty="0">
                <a:solidFill>
                  <a:schemeClr val="tx1"/>
                </a:solidFill>
                <a:effectLst/>
                <a:latin typeface="+mn-lt"/>
                <a:ea typeface="+mn-ea"/>
                <a:cs typeface="+mn-cs"/>
              </a:rPr>
              <a:t>Liberalism</a:t>
            </a:r>
            <a:endParaRPr lang="en-GB" sz="1200" kern="1200" dirty="0">
              <a:solidFill>
                <a:schemeClr val="tx1"/>
              </a:solidFill>
              <a:effectLst/>
              <a:latin typeface="+mn-lt"/>
              <a:ea typeface="+mn-ea"/>
              <a:cs typeface="+mn-cs"/>
            </a:endParaRPr>
          </a:p>
          <a:p>
            <a:r>
              <a:rPr lang="en-GB" sz="1200" kern="1200" dirty="0" err="1">
                <a:solidFill>
                  <a:schemeClr val="tx1"/>
                </a:solidFill>
                <a:effectLst/>
                <a:latin typeface="+mn-lt"/>
                <a:ea typeface="+mn-ea"/>
                <a:cs typeface="+mn-cs"/>
              </a:rPr>
              <a:t>Kavelin</a:t>
            </a:r>
            <a:r>
              <a:rPr lang="en-GB" sz="1200" kern="1200" dirty="0">
                <a:solidFill>
                  <a:schemeClr val="tx1"/>
                </a:solidFill>
                <a:effectLst/>
                <a:latin typeface="+mn-lt"/>
                <a:ea typeface="+mn-ea"/>
                <a:cs typeface="+mn-cs"/>
              </a:rPr>
              <a:t> (1818-85)</a:t>
            </a:r>
          </a:p>
          <a:p>
            <a:r>
              <a:rPr lang="en-GB" sz="1200" kern="1200" dirty="0" err="1">
                <a:solidFill>
                  <a:schemeClr val="tx1"/>
                </a:solidFill>
                <a:effectLst/>
                <a:latin typeface="+mn-lt"/>
                <a:ea typeface="+mn-ea"/>
                <a:cs typeface="+mn-cs"/>
              </a:rPr>
              <a:t>Chicherin</a:t>
            </a:r>
            <a:r>
              <a:rPr lang="en-GB" sz="1200" kern="1200" dirty="0">
                <a:solidFill>
                  <a:schemeClr val="tx1"/>
                </a:solidFill>
                <a:effectLst/>
                <a:latin typeface="+mn-lt"/>
                <a:ea typeface="+mn-ea"/>
                <a:cs typeface="+mn-cs"/>
              </a:rPr>
              <a:t> (1828-1904). Classical liberal. Freedom—&gt; law. distinction state and society. Argued for freedom within law, no state interference in religion, autonomous universities.  Independent courts.</a:t>
            </a:r>
          </a:p>
          <a:p>
            <a:r>
              <a:rPr lang="en-GB" sz="1200" kern="1200" dirty="0" err="1">
                <a:solidFill>
                  <a:schemeClr val="tx1"/>
                </a:solidFill>
                <a:effectLst/>
                <a:latin typeface="+mn-lt"/>
                <a:ea typeface="+mn-ea"/>
                <a:cs typeface="+mn-cs"/>
              </a:rPr>
              <a:t>Granovsky</a:t>
            </a:r>
            <a:r>
              <a:rPr lang="en-GB" sz="1200" kern="1200" dirty="0">
                <a:solidFill>
                  <a:schemeClr val="tx1"/>
                </a:solidFill>
                <a:effectLst/>
                <a:latin typeface="+mn-lt"/>
                <a:ea typeface="+mn-ea"/>
                <a:cs typeface="+mn-cs"/>
              </a:rPr>
              <a:t> (1813-55)</a:t>
            </a:r>
          </a:p>
          <a:p>
            <a:r>
              <a:rPr lang="en-GB" sz="1200" kern="1200" dirty="0">
                <a:solidFill>
                  <a:schemeClr val="tx1"/>
                </a:solidFill>
                <a:effectLst/>
                <a:latin typeface="+mn-lt"/>
                <a:ea typeface="+mn-ea"/>
                <a:cs typeface="+mn-cs"/>
              </a:rPr>
              <a:t>Later splitting parties:</a:t>
            </a:r>
          </a:p>
          <a:p>
            <a:r>
              <a:rPr lang="en-GB" sz="1200" kern="1200" dirty="0" err="1">
                <a:solidFill>
                  <a:schemeClr val="tx1"/>
                </a:solidFill>
                <a:effectLst/>
                <a:latin typeface="+mn-lt"/>
                <a:ea typeface="+mn-ea"/>
                <a:cs typeface="+mn-cs"/>
              </a:rPr>
              <a:t>Octobrists</a:t>
            </a:r>
            <a:r>
              <a:rPr lang="en-GB" sz="1200" kern="1200" dirty="0">
                <a:solidFill>
                  <a:schemeClr val="tx1"/>
                </a:solidFill>
                <a:effectLst/>
                <a:latin typeface="+mn-lt"/>
                <a:ea typeface="+mn-ea"/>
                <a:cs typeface="+mn-cs"/>
              </a:rPr>
              <a:t>, Cadets, Progressive Party</a:t>
            </a:r>
          </a:p>
          <a:p>
            <a:r>
              <a:rPr lang="en-GB" sz="1200" kern="1200" dirty="0" err="1">
                <a:solidFill>
                  <a:schemeClr val="tx1"/>
                </a:solidFill>
                <a:effectLst/>
                <a:latin typeface="+mn-lt"/>
                <a:ea typeface="+mn-ea"/>
                <a:cs typeface="+mn-cs"/>
              </a:rPr>
              <a:t>Zemstovo</a:t>
            </a:r>
            <a:r>
              <a:rPr lang="en-GB" sz="1200" kern="1200" dirty="0">
                <a:solidFill>
                  <a:schemeClr val="tx1"/>
                </a:solidFill>
                <a:effectLst/>
                <a:latin typeface="+mn-lt"/>
                <a:ea typeface="+mn-ea"/>
                <a:cs typeface="+mn-cs"/>
              </a:rPr>
              <a:t> movement</a:t>
            </a:r>
          </a:p>
          <a:p>
            <a:r>
              <a:rPr lang="en-GB" sz="1200" kern="1200" dirty="0">
                <a:solidFill>
                  <a:schemeClr val="tx1"/>
                </a:solidFill>
                <a:effectLst/>
                <a:latin typeface="+mn-lt"/>
                <a:ea typeface="+mn-ea"/>
                <a:cs typeface="+mn-cs"/>
              </a:rPr>
              <a:t>Peter Struve, </a:t>
            </a:r>
          </a:p>
          <a:p>
            <a:r>
              <a:rPr lang="en-GB" sz="1200" kern="1200" dirty="0">
                <a:solidFill>
                  <a:schemeClr val="tx1"/>
                </a:solidFill>
                <a:effectLst/>
                <a:latin typeface="+mn-lt"/>
                <a:ea typeface="+mn-ea"/>
                <a:cs typeface="+mn-cs"/>
              </a:rPr>
              <a:t>Cadets, (constitutional democratic party)  main party of liberal intelligentsia</a:t>
            </a:r>
          </a:p>
          <a:p>
            <a:r>
              <a:rPr lang="en-GB" sz="1200" kern="1200" dirty="0" err="1">
                <a:solidFill>
                  <a:schemeClr val="tx1"/>
                </a:solidFill>
                <a:effectLst/>
                <a:latin typeface="+mn-lt"/>
                <a:ea typeface="+mn-ea"/>
                <a:cs typeface="+mn-cs"/>
              </a:rPr>
              <a:t>Milyukov</a:t>
            </a:r>
            <a:r>
              <a:rPr lang="en-GB" sz="1200" kern="1200" dirty="0">
                <a:solidFill>
                  <a:schemeClr val="tx1"/>
                </a:solidFill>
                <a:effectLst/>
                <a:latin typeface="+mn-lt"/>
                <a:ea typeface="+mn-ea"/>
                <a:cs typeface="+mn-cs"/>
              </a:rPr>
              <a:t> (1859-1943)</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Socialism</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Bakunin</a:t>
            </a:r>
          </a:p>
          <a:p>
            <a:r>
              <a:rPr lang="en-GB" sz="1200" kern="1200" dirty="0">
                <a:solidFill>
                  <a:schemeClr val="tx1"/>
                </a:solidFill>
                <a:effectLst/>
                <a:latin typeface="+mn-lt"/>
                <a:ea typeface="+mn-ea"/>
                <a:cs typeface="+mn-cs"/>
              </a:rPr>
              <a:t>Belinsky (1811-48). literary critic. </a:t>
            </a:r>
          </a:p>
          <a:p>
            <a:r>
              <a:rPr lang="en-GB" sz="1200" kern="1200" dirty="0">
                <a:solidFill>
                  <a:schemeClr val="tx1"/>
                </a:solidFill>
                <a:effectLst/>
                <a:latin typeface="+mn-lt"/>
                <a:ea typeface="+mn-ea"/>
                <a:cs typeface="+mn-cs"/>
              </a:rPr>
              <a:t>Herzen (1812-70)</a:t>
            </a:r>
          </a:p>
          <a:p>
            <a:r>
              <a:rPr lang="en-GB" sz="1200" kern="1200" dirty="0">
                <a:solidFill>
                  <a:schemeClr val="tx1"/>
                </a:solidFill>
                <a:effectLst/>
                <a:latin typeface="+mn-lt"/>
                <a:ea typeface="+mn-ea"/>
                <a:cs typeface="+mn-cs"/>
              </a:rPr>
              <a:t>Emigrated. Published </a:t>
            </a:r>
            <a:r>
              <a:rPr lang="en-GB" sz="1200" i="1" kern="1200" dirty="0">
                <a:solidFill>
                  <a:schemeClr val="tx1"/>
                </a:solidFill>
                <a:effectLst/>
                <a:latin typeface="+mn-lt"/>
                <a:ea typeface="+mn-ea"/>
                <a:cs typeface="+mn-cs"/>
              </a:rPr>
              <a:t>The Bell</a:t>
            </a:r>
            <a:r>
              <a:rPr lang="en-GB" sz="1200" kern="1200" dirty="0">
                <a:solidFill>
                  <a:schemeClr val="tx1"/>
                </a:solidFill>
                <a:effectLst/>
                <a:latin typeface="+mn-lt"/>
                <a:ea typeface="+mn-ea"/>
                <a:cs typeface="+mn-cs"/>
              </a:rPr>
              <a:t>. Lived in London. Russian socialism</a:t>
            </a:r>
          </a:p>
          <a:p>
            <a:r>
              <a:rPr lang="en-GB" sz="1200" kern="1200" dirty="0">
                <a:solidFill>
                  <a:schemeClr val="tx1"/>
                </a:solidFill>
                <a:effectLst/>
                <a:latin typeface="+mn-lt"/>
                <a:ea typeface="+mn-ea"/>
                <a:cs typeface="+mn-cs"/>
              </a:rPr>
              <a:t>Herzen etc.</a:t>
            </a:r>
          </a:p>
          <a:p>
            <a:r>
              <a:rPr lang="en-GB" sz="1200" kern="1200" dirty="0">
                <a:solidFill>
                  <a:schemeClr val="tx1"/>
                </a:solidFill>
                <a:effectLst/>
                <a:latin typeface="+mn-lt"/>
                <a:ea typeface="+mn-ea"/>
                <a:cs typeface="+mn-cs"/>
              </a:rPr>
              <a:t>Church could not &amp; did not engage in debate. Intellectually dead. Couldn't deal with atheism, Marxism. Didn't enter the debate/ideological struggle</a:t>
            </a:r>
          </a:p>
          <a:p>
            <a:r>
              <a:rPr lang="en-GB" sz="1200" kern="1200" dirty="0">
                <a:solidFill>
                  <a:schemeClr val="tx1"/>
                </a:solidFill>
                <a:effectLst/>
                <a:latin typeface="+mn-lt"/>
                <a:ea typeface="+mn-ea"/>
                <a:cs typeface="+mn-cs"/>
              </a:rPr>
              <a:t>Rejected </a:t>
            </a:r>
            <a:r>
              <a:rPr lang="en-GB" sz="1200" kern="1200" dirty="0" err="1">
                <a:solidFill>
                  <a:schemeClr val="tx1"/>
                </a:solidFill>
                <a:effectLst/>
                <a:latin typeface="+mn-lt"/>
                <a:ea typeface="+mn-ea"/>
                <a:cs typeface="+mn-cs"/>
              </a:rPr>
              <a:t>Khomiakov</a:t>
            </a:r>
            <a:r>
              <a:rPr lang="en-GB" sz="1200" kern="1200" dirty="0">
                <a:solidFill>
                  <a:schemeClr val="tx1"/>
                </a:solidFill>
                <a:effectLst/>
                <a:latin typeface="+mn-lt"/>
                <a:ea typeface="+mn-ea"/>
                <a:cs typeface="+mn-cs"/>
              </a:rPr>
              <a:t>, Dostoyevsky, </a:t>
            </a:r>
            <a:r>
              <a:rPr lang="en-GB" sz="1200" kern="1200" dirty="0" err="1">
                <a:solidFill>
                  <a:schemeClr val="tx1"/>
                </a:solidFill>
                <a:effectLst/>
                <a:latin typeface="+mn-lt"/>
                <a:ea typeface="+mn-ea"/>
                <a:cs typeface="+mn-cs"/>
              </a:rPr>
              <a:t>Soloviev</a:t>
            </a:r>
            <a:r>
              <a:rPr lang="en-GB" sz="1200" kern="1200" dirty="0">
                <a:solidFill>
                  <a:schemeClr val="tx1"/>
                </a:solidFill>
                <a:effectLst/>
                <a:latin typeface="+mn-lt"/>
                <a:ea typeface="+mn-ea"/>
                <a:cs typeface="+mn-cs"/>
              </a:rPr>
              <a:t>, Tolstoy etc.</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E6E8798-6F48-3342-A80B-318314BCF754}" type="slidenum">
              <a:rPr kumimoji="0" lang="en-GB"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en-GB"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endParaRPr>
          </a:p>
        </p:txBody>
      </p:sp>
    </p:spTree>
    <p:extLst>
      <p:ext uri="{BB962C8B-B14F-4D97-AF65-F5344CB8AC3E}">
        <p14:creationId xmlns:p14="http://schemas.microsoft.com/office/powerpoint/2010/main" val="3070538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The Russian Religious-Philosophical Renaissance was created by lay intellectuals who found rationalism, positivism and Marxism inadequate as explanations of the world or guides to life. They were deeply engaged in finding solutions to the problems of their time, which they saw as moral or spiritual/cultural in nature. Some were already devout Christians; others became so later on. Collectively known as the God-seekers, they propounded their ideas in numerous publications and in the Religious-Philosophical Societies of St Petersburg and Moscow. The meetings of these societies attracted capacity audiences and helped disassociate religion from reaction. Branches were founded in Kiev and Vladimir. The founding members were mainly Symbolist writers and idealist philosophers. Both groups sought a new understanding of Christianity, but the Symbolists emphasized psychological and literary/aesthetic issues and the idealists focused on ethics, epistemology and political and social reform. The Revolution of 1905 was a watershed for all of them. The hitherto apolitical Symbolists perceived it as the start of the apocalypse and championed anarchistic political doctrines. The idealists continued to champion reform. After the revolution, some of them called for a new religious intelligentsia that respected culture and the creation of wealth, spiritual/cultural and material. Both groups began to talk about national identity and destiny. The Bolshevik Revolution signalled the end of the Religious-Philosophical Renaissance. In 1922–3, over 160 non-Marxist intellectuals were forced into exile, where they continued their work. Inside Russia private religious-philosophic study circles carried on illegally.</a:t>
            </a:r>
          </a:p>
          <a:p>
            <a:pPr fontAlgn="base"/>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The Religious-Philosophical Renaissance had a profound impact on Russian thought and culture. It inspired attempts to ground metaphysics and political doctrines in Christianity, demands for church reform, visions of a new culture,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sophiology</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religious existentialism and new interpretations of Orthodox ritual and dogma. Its proponents made people aware of the needs of the ‘inner man’, the soul or the psyche, and the importance of art and myth. Symbolism became the dominant aesthetic, shaping literature, poetry, painting and theatre. Theorists of Symbolism tried to make it the basis of a new cosmological worldview. The Religious-Philosophical Renaissance was rediscovered by Soviet intellectuals in the 1960s, nourished the dissident movement from then on, and is extensively discussed in Russia today.</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endParaRPr>
          </a:p>
        </p:txBody>
      </p:sp>
    </p:spTree>
    <p:extLst>
      <p:ext uri="{BB962C8B-B14F-4D97-AF65-F5344CB8AC3E}">
        <p14:creationId xmlns:p14="http://schemas.microsoft.com/office/powerpoint/2010/main" val="1531874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E6E8798-6F48-3342-A80B-318314BCF754}" type="slidenum">
              <a:rPr kumimoji="0" lang="en-GB"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19</a:t>
            </a:fld>
            <a:endParaRPr kumimoji="0" lang="en-GB" sz="1200" b="0" i="0" u="none" strike="noStrike" kern="1200" cap="none" spc="0" normalizeH="0" baseline="0" noProof="0">
              <a:ln>
                <a:noFill/>
              </a:ln>
              <a:solidFill>
                <a:srgbClr val="000000"/>
              </a:solidFill>
              <a:effectLst/>
              <a:uLnTx/>
              <a:uFillTx/>
              <a:latin typeface="Arial" pitchFamily="-128" charset="0"/>
              <a:ea typeface="ＭＳ Ｐゴシック" pitchFamily="-128" charset="-128"/>
              <a:cs typeface="+mn-cs"/>
            </a:endParaRPr>
          </a:p>
        </p:txBody>
      </p:sp>
    </p:spTree>
    <p:extLst>
      <p:ext uri="{BB962C8B-B14F-4D97-AF65-F5344CB8AC3E}">
        <p14:creationId xmlns:p14="http://schemas.microsoft.com/office/powerpoint/2010/main" val="2365088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65890" name="Rectangle 2"/>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165891"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165892" name="Rectangle 4"/>
          <p:cNvSpPr>
            <a:spLocks noGrp="1" noChangeArrowheads="1"/>
          </p:cNvSpPr>
          <p:nvPr>
            <p:ph type="dt" sz="half" idx="2"/>
          </p:nvPr>
        </p:nvSpPr>
        <p:spPr/>
        <p:txBody>
          <a:bodyPr/>
          <a:lstStyle>
            <a:lvl1pPr>
              <a:defRPr/>
            </a:lvl1pPr>
          </a:lstStyle>
          <a:p>
            <a:endParaRPr lang="en-US"/>
          </a:p>
        </p:txBody>
      </p:sp>
      <p:sp>
        <p:nvSpPr>
          <p:cNvPr id="165893" name="Rectangle 5"/>
          <p:cNvSpPr>
            <a:spLocks noGrp="1" noChangeArrowheads="1"/>
          </p:cNvSpPr>
          <p:nvPr>
            <p:ph type="ftr" sz="quarter" idx="3"/>
          </p:nvPr>
        </p:nvSpPr>
        <p:spPr/>
        <p:txBody>
          <a:bodyPr/>
          <a:lstStyle>
            <a:lvl1pPr>
              <a:defRPr/>
            </a:lvl1pPr>
          </a:lstStyle>
          <a:p>
            <a:endParaRPr lang="en-US"/>
          </a:p>
        </p:txBody>
      </p:sp>
      <p:sp>
        <p:nvSpPr>
          <p:cNvPr id="165894" name="Rectangle 6"/>
          <p:cNvSpPr>
            <a:spLocks noGrp="1" noChangeArrowheads="1"/>
          </p:cNvSpPr>
          <p:nvPr>
            <p:ph type="sldNum" sz="quarter" idx="4"/>
          </p:nvPr>
        </p:nvSpPr>
        <p:spPr/>
        <p:txBody>
          <a:bodyPr/>
          <a:lstStyle>
            <a:lvl1pPr>
              <a:defRPr/>
            </a:lvl1pPr>
          </a:lstStyle>
          <a:p>
            <a:fld id="{B1FDD559-B340-4888-AC3D-B7713DC7CB2E}" type="slidenum">
              <a:rPr lang="en-US"/>
              <a:pPr/>
              <a:t>‹#›</a:t>
            </a:fld>
            <a:endParaRPr lang="en-US"/>
          </a:p>
        </p:txBody>
      </p:sp>
    </p:spTree>
    <p:extLst>
      <p:ext uri="{BB962C8B-B14F-4D97-AF65-F5344CB8AC3E}">
        <p14:creationId xmlns:p14="http://schemas.microsoft.com/office/powerpoint/2010/main" val="4017494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EF3F628F-D265-4608-AD3E-C98EBE00253C}" type="slidenum">
              <a:rPr lang="en-US"/>
              <a:pPr/>
              <a:t>‹#›</a:t>
            </a:fld>
            <a:endParaRPr lang="en-US"/>
          </a:p>
        </p:txBody>
      </p:sp>
    </p:spTree>
    <p:extLst>
      <p:ext uri="{BB962C8B-B14F-4D97-AF65-F5344CB8AC3E}">
        <p14:creationId xmlns:p14="http://schemas.microsoft.com/office/powerpoint/2010/main" val="3224950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0A968B55-CBE0-4D9C-BC25-86F1F67BB897}" type="slidenum">
              <a:rPr lang="en-US"/>
              <a:pPr/>
              <a:t>‹#›</a:t>
            </a:fld>
            <a:endParaRPr lang="en-US"/>
          </a:p>
        </p:txBody>
      </p:sp>
    </p:spTree>
    <p:extLst>
      <p:ext uri="{BB962C8B-B14F-4D97-AF65-F5344CB8AC3E}">
        <p14:creationId xmlns:p14="http://schemas.microsoft.com/office/powerpoint/2010/main" val="5684020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1905000" cy="457200"/>
          </a:xfrm>
        </p:spPr>
        <p:txBody>
          <a:bodyPr/>
          <a:lstStyle>
            <a:lvl1pPr>
              <a:defRPr smtClean="0"/>
            </a:lvl1pPr>
          </a:lstStyle>
          <a:p>
            <a:fld id="{700A9F90-1DFB-4D7D-9427-D9A96D379674}" type="slidenum">
              <a:rPr lang="en-US"/>
              <a:pPr/>
              <a:t>‹#›</a:t>
            </a:fld>
            <a:endParaRPr lang="en-US"/>
          </a:p>
        </p:txBody>
      </p:sp>
    </p:spTree>
    <p:extLst>
      <p:ext uri="{BB962C8B-B14F-4D97-AF65-F5344CB8AC3E}">
        <p14:creationId xmlns:p14="http://schemas.microsoft.com/office/powerpoint/2010/main" val="1513383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685800" y="6248400"/>
            <a:ext cx="19050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1905000" cy="457200"/>
          </a:xfrm>
        </p:spPr>
        <p:txBody>
          <a:bodyPr/>
          <a:lstStyle>
            <a:lvl1pPr>
              <a:defRPr smtClean="0"/>
            </a:lvl1pPr>
          </a:lstStyle>
          <a:p>
            <a:fld id="{849F192B-BDF1-48DE-8EFA-3EB1D12B8D44}" type="slidenum">
              <a:rPr lang="en-US"/>
              <a:pPr/>
              <a:t>‹#›</a:t>
            </a:fld>
            <a:endParaRPr lang="en-US"/>
          </a:p>
        </p:txBody>
      </p:sp>
    </p:spTree>
    <p:extLst>
      <p:ext uri="{BB962C8B-B14F-4D97-AF65-F5344CB8AC3E}">
        <p14:creationId xmlns:p14="http://schemas.microsoft.com/office/powerpoint/2010/main" val="255122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GB"/>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6858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46482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685800" y="6248400"/>
            <a:ext cx="1905000" cy="457200"/>
          </a:xfrm>
        </p:spPr>
        <p:txBody>
          <a:bodyPr/>
          <a:lstStyle>
            <a:lvl1pPr>
              <a:defRPr/>
            </a:lvl1pPr>
          </a:lstStyle>
          <a:p>
            <a:endParaRPr lang="en-US"/>
          </a:p>
        </p:txBody>
      </p:sp>
      <p:sp>
        <p:nvSpPr>
          <p:cNvPr id="8" name="Footer Placeholder 7"/>
          <p:cNvSpPr>
            <a:spLocks noGrp="1"/>
          </p:cNvSpPr>
          <p:nvPr>
            <p:ph type="ftr" sz="quarter" idx="11"/>
          </p:nvPr>
        </p:nvSpPr>
        <p:spPr>
          <a:xfrm>
            <a:off x="3124200" y="6248400"/>
            <a:ext cx="2895600" cy="457200"/>
          </a:xfrm>
        </p:spPr>
        <p:txBody>
          <a:bodyPr/>
          <a:lstStyle>
            <a:lvl1pPr>
              <a:defRPr/>
            </a:lvl1pPr>
          </a:lstStyle>
          <a:p>
            <a:endParaRPr lang="en-US"/>
          </a:p>
        </p:txBody>
      </p:sp>
      <p:sp>
        <p:nvSpPr>
          <p:cNvPr id="9" name="Slide Number Placeholder 8"/>
          <p:cNvSpPr>
            <a:spLocks noGrp="1"/>
          </p:cNvSpPr>
          <p:nvPr>
            <p:ph type="sldNum" sz="quarter" idx="12"/>
          </p:nvPr>
        </p:nvSpPr>
        <p:spPr>
          <a:xfrm>
            <a:off x="6553200" y="6248400"/>
            <a:ext cx="1905000" cy="457200"/>
          </a:xfrm>
        </p:spPr>
        <p:txBody>
          <a:bodyPr/>
          <a:lstStyle>
            <a:lvl1pPr>
              <a:defRPr smtClean="0"/>
            </a:lvl1pPr>
          </a:lstStyle>
          <a:p>
            <a:fld id="{A9644D3C-B89B-49C1-A0B5-FAC49C7A6F2A}" type="slidenum">
              <a:rPr lang="en-US"/>
              <a:pPr/>
              <a:t>‹#›</a:t>
            </a:fld>
            <a:endParaRPr lang="en-US"/>
          </a:p>
        </p:txBody>
      </p:sp>
    </p:spTree>
    <p:extLst>
      <p:ext uri="{BB962C8B-B14F-4D97-AF65-F5344CB8AC3E}">
        <p14:creationId xmlns:p14="http://schemas.microsoft.com/office/powerpoint/2010/main" val="18657284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half" idx="3"/>
          </p:nvPr>
        </p:nvSpPr>
        <p:spPr>
          <a:xfrm>
            <a:off x="685800" y="4114800"/>
            <a:ext cx="77724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685800" y="6248400"/>
            <a:ext cx="19050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1905000" cy="457200"/>
          </a:xfrm>
        </p:spPr>
        <p:txBody>
          <a:bodyPr/>
          <a:lstStyle>
            <a:lvl1pPr>
              <a:defRPr smtClean="0"/>
            </a:lvl1pPr>
          </a:lstStyle>
          <a:p>
            <a:fld id="{065B05F4-655D-488B-9481-72D7AB77FC2E}" type="slidenum">
              <a:rPr lang="en-US"/>
              <a:pPr/>
              <a:t>‹#›</a:t>
            </a:fld>
            <a:endParaRPr lang="en-US"/>
          </a:p>
        </p:txBody>
      </p:sp>
    </p:spTree>
    <p:extLst>
      <p:ext uri="{BB962C8B-B14F-4D97-AF65-F5344CB8AC3E}">
        <p14:creationId xmlns:p14="http://schemas.microsoft.com/office/powerpoint/2010/main" val="10774303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GB"/>
          </a:p>
        </p:txBody>
      </p:sp>
      <p:sp>
        <p:nvSpPr>
          <p:cNvPr id="4" name="Rectangle 3"/>
          <p:cNvSpPr>
            <a:spLocks noGrp="1" noChangeArrowheads="1"/>
          </p:cNvSpPr>
          <p:nvPr>
            <p:ph type="sldNum" sz="quarter" idx="11"/>
          </p:nvPr>
        </p:nvSpPr>
        <p:spPr>
          <a:ln/>
        </p:spPr>
        <p:txBody>
          <a:bodyPr/>
          <a:lstStyle>
            <a:lvl1pPr>
              <a:defRPr/>
            </a:lvl1pPr>
          </a:lstStyle>
          <a:p>
            <a:pPr>
              <a:defRPr/>
            </a:pPr>
            <a:fld id="{6210F8C1-30AF-47BB-BB2D-74DBBA7BE418}" type="slidenum">
              <a:rPr lang="en-GB"/>
              <a:pPr>
                <a:defRPr/>
              </a:pPr>
              <a:t>‹#›</a:t>
            </a:fld>
            <a:endParaRPr lang="en-GB"/>
          </a:p>
        </p:txBody>
      </p:sp>
      <p:sp>
        <p:nvSpPr>
          <p:cNvPr id="5"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38756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60796D8A-ED98-4C83-95C8-63B20CAB7CDE}" type="slidenum">
              <a:rPr lang="en-US"/>
              <a:pPr/>
              <a:t>‹#›</a:t>
            </a:fld>
            <a:endParaRPr lang="en-US"/>
          </a:p>
        </p:txBody>
      </p:sp>
    </p:spTree>
    <p:extLst>
      <p:ext uri="{BB962C8B-B14F-4D97-AF65-F5344CB8AC3E}">
        <p14:creationId xmlns:p14="http://schemas.microsoft.com/office/powerpoint/2010/main" val="3119411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E7235444-46F4-4FB6-AB49-9F2F9FBF9941}" type="slidenum">
              <a:rPr lang="en-US"/>
              <a:pPr/>
              <a:t>‹#›</a:t>
            </a:fld>
            <a:endParaRPr lang="en-US"/>
          </a:p>
        </p:txBody>
      </p:sp>
    </p:spTree>
    <p:extLst>
      <p:ext uri="{BB962C8B-B14F-4D97-AF65-F5344CB8AC3E}">
        <p14:creationId xmlns:p14="http://schemas.microsoft.com/office/powerpoint/2010/main" val="1756532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smtClean="0"/>
            </a:lvl1pPr>
          </a:lstStyle>
          <a:p>
            <a:fld id="{E0B4B87D-090D-437F-B6C0-8A1D35E9A66B}" type="slidenum">
              <a:rPr lang="en-US"/>
              <a:pPr/>
              <a:t>‹#›</a:t>
            </a:fld>
            <a:endParaRPr lang="en-US"/>
          </a:p>
        </p:txBody>
      </p:sp>
    </p:spTree>
    <p:extLst>
      <p:ext uri="{BB962C8B-B14F-4D97-AF65-F5344CB8AC3E}">
        <p14:creationId xmlns:p14="http://schemas.microsoft.com/office/powerpoint/2010/main" val="494412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smtClean="0"/>
            </a:lvl1pPr>
          </a:lstStyle>
          <a:p>
            <a:fld id="{14BDAD40-4C64-40D0-A71E-1418EFB4399B}" type="slidenum">
              <a:rPr lang="en-US"/>
              <a:pPr/>
              <a:t>‹#›</a:t>
            </a:fld>
            <a:endParaRPr lang="en-US"/>
          </a:p>
        </p:txBody>
      </p:sp>
    </p:spTree>
    <p:extLst>
      <p:ext uri="{BB962C8B-B14F-4D97-AF65-F5344CB8AC3E}">
        <p14:creationId xmlns:p14="http://schemas.microsoft.com/office/powerpoint/2010/main" val="1328456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smtClean="0"/>
            </a:lvl1pPr>
          </a:lstStyle>
          <a:p>
            <a:fld id="{16E3408D-27A9-4C79-B456-4A63D03FE93B}" type="slidenum">
              <a:rPr lang="en-US"/>
              <a:pPr/>
              <a:t>‹#›</a:t>
            </a:fld>
            <a:endParaRPr lang="en-US"/>
          </a:p>
        </p:txBody>
      </p:sp>
    </p:spTree>
    <p:extLst>
      <p:ext uri="{BB962C8B-B14F-4D97-AF65-F5344CB8AC3E}">
        <p14:creationId xmlns:p14="http://schemas.microsoft.com/office/powerpoint/2010/main" val="497632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smtClean="0"/>
            </a:lvl1pPr>
          </a:lstStyle>
          <a:p>
            <a:fld id="{1DFD6C87-9B2C-4AE3-8AA2-9D2E3B4AE2C2}" type="slidenum">
              <a:rPr lang="en-US"/>
              <a:pPr/>
              <a:t>‹#›</a:t>
            </a:fld>
            <a:endParaRPr lang="en-US"/>
          </a:p>
        </p:txBody>
      </p:sp>
    </p:spTree>
    <p:extLst>
      <p:ext uri="{BB962C8B-B14F-4D97-AF65-F5344CB8AC3E}">
        <p14:creationId xmlns:p14="http://schemas.microsoft.com/office/powerpoint/2010/main" val="3464495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smtClean="0"/>
            </a:lvl1pPr>
          </a:lstStyle>
          <a:p>
            <a:fld id="{EF9BC1F1-A8F0-470E-8AA5-200A41853107}" type="slidenum">
              <a:rPr lang="en-US"/>
              <a:pPr/>
              <a:t>‹#›</a:t>
            </a:fld>
            <a:endParaRPr lang="en-US"/>
          </a:p>
        </p:txBody>
      </p:sp>
    </p:spTree>
    <p:extLst>
      <p:ext uri="{BB962C8B-B14F-4D97-AF65-F5344CB8AC3E}">
        <p14:creationId xmlns:p14="http://schemas.microsoft.com/office/powerpoint/2010/main" val="978366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smtClean="0"/>
            </a:lvl1pPr>
          </a:lstStyle>
          <a:p>
            <a:fld id="{372114E5-6BCA-4BC4-835A-E2D40F2080D9}" type="slidenum">
              <a:rPr lang="en-US"/>
              <a:pPr/>
              <a:t>‹#›</a:t>
            </a:fld>
            <a:endParaRPr lang="en-US"/>
          </a:p>
        </p:txBody>
      </p:sp>
    </p:spTree>
    <p:extLst>
      <p:ext uri="{BB962C8B-B14F-4D97-AF65-F5344CB8AC3E}">
        <p14:creationId xmlns:p14="http://schemas.microsoft.com/office/powerpoint/2010/main" val="502177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6486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486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mn-ea"/>
                <a:cs typeface="+mn-cs"/>
              </a:defRPr>
            </a:lvl1pPr>
          </a:lstStyle>
          <a:p>
            <a:endParaRPr lang="en-US"/>
          </a:p>
        </p:txBody>
      </p:sp>
      <p:sp>
        <p:nvSpPr>
          <p:cNvPr id="16486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mn-ea"/>
                <a:cs typeface="+mn-cs"/>
              </a:defRPr>
            </a:lvl1pPr>
          </a:lstStyle>
          <a:p>
            <a:endParaRPr lang="en-US"/>
          </a:p>
        </p:txBody>
      </p:sp>
      <p:sp>
        <p:nvSpPr>
          <p:cNvPr id="16487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mn-ea"/>
                <a:cs typeface="+mn-cs"/>
              </a:defRPr>
            </a:lvl1pPr>
          </a:lstStyle>
          <a:p>
            <a:fld id="{08318809-60BC-401A-A53A-18AC476B88D9}" type="slidenum">
              <a:rPr lang="en-US"/>
              <a:pPr/>
              <a:t>‹#›</a:t>
            </a:fld>
            <a:endParaRPr lang="en-US"/>
          </a:p>
        </p:txBody>
      </p:sp>
    </p:spTree>
    <p:extLst>
      <p:ext uri="{BB962C8B-B14F-4D97-AF65-F5344CB8AC3E}">
        <p14:creationId xmlns:p14="http://schemas.microsoft.com/office/powerpoint/2010/main" val="3438930594"/>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ctr" rtl="0" fontAlgn="base">
        <a:spcBef>
          <a:spcPct val="0"/>
        </a:spcBef>
        <a:spcAft>
          <a:spcPct val="0"/>
        </a:spcAft>
        <a:defRPr sz="4400">
          <a:solidFill>
            <a:srgbClr val="FDFDA2"/>
          </a:solidFill>
          <a:latin typeface="+mj-lt"/>
          <a:ea typeface="+mj-ea"/>
          <a:cs typeface="+mj-cs"/>
        </a:defRPr>
      </a:lvl1pPr>
      <a:lvl2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2pPr>
      <a:lvl3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3pPr>
      <a:lvl4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4pPr>
      <a:lvl5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5pPr>
      <a:lvl6pPr marL="4572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6pPr>
      <a:lvl7pPr marL="9144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7pPr>
      <a:lvl8pPr marL="13716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8pPr>
      <a:lvl9pPr marL="18288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cs typeface="+mn-cs"/>
        </a:defRPr>
      </a:lvl2pPr>
      <a:lvl3pPr marL="1143000" indent="-228600" algn="l" rtl="0" fontAlgn="base">
        <a:spcBef>
          <a:spcPct val="20000"/>
        </a:spcBef>
        <a:spcAft>
          <a:spcPct val="0"/>
        </a:spcAft>
        <a:buChar char="•"/>
        <a:defRPr sz="2400">
          <a:solidFill>
            <a:schemeClr val="tx1"/>
          </a:solidFill>
          <a:latin typeface="+mn-lt"/>
          <a:ea typeface="+mn-ea"/>
          <a:cs typeface="+mn-cs"/>
        </a:defRPr>
      </a:lvl3pPr>
      <a:lvl4pPr marL="1600200" indent="-228600" algn="l" rtl="0" fontAlgn="base">
        <a:spcBef>
          <a:spcPct val="20000"/>
        </a:spcBef>
        <a:spcAft>
          <a:spcPct val="0"/>
        </a:spcAft>
        <a:buChar char="–"/>
        <a:defRPr sz="2000">
          <a:solidFill>
            <a:schemeClr val="tx1"/>
          </a:solidFill>
          <a:latin typeface="+mn-lt"/>
          <a:ea typeface="+mn-ea"/>
          <a:cs typeface="+mn-cs"/>
        </a:defRPr>
      </a:lvl4pPr>
      <a:lvl5pPr marL="2057400" indent="-228600" algn="l" rtl="0" fontAlgn="base">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32656"/>
            <a:ext cx="7772400" cy="1143000"/>
          </a:xfrm>
        </p:spPr>
        <p:txBody>
          <a:bodyPr/>
          <a:lstStyle/>
          <a:p>
            <a:r>
              <a:rPr lang="en-US" sz="4000" dirty="0">
                <a:solidFill>
                  <a:srgbClr val="FFFF00"/>
                </a:solidFill>
                <a:latin typeface="Century Gothic" panose="020B0502020202020204" pitchFamily="34" charset="0"/>
                <a:ea typeface="Arial Rounded MT Bold" charset="0"/>
                <a:cs typeface="Arial Rounded MT Bold" charset="0"/>
              </a:rPr>
              <a:t>What does a foundation to receive the messiah look like?</a:t>
            </a:r>
          </a:p>
        </p:txBody>
      </p:sp>
      <p:sp>
        <p:nvSpPr>
          <p:cNvPr id="3" name="Content Placeholder 2"/>
          <p:cNvSpPr>
            <a:spLocks noGrp="1"/>
          </p:cNvSpPr>
          <p:nvPr>
            <p:ph idx="1"/>
          </p:nvPr>
        </p:nvSpPr>
        <p:spPr>
          <a:xfrm>
            <a:off x="395536" y="1704256"/>
            <a:ext cx="8062664" cy="4114800"/>
          </a:xfrm>
        </p:spPr>
        <p:txBody>
          <a:bodyPr/>
          <a:lstStyle/>
          <a:p>
            <a:r>
              <a:rPr lang="en-US" dirty="0">
                <a:latin typeface="Century Gothic" panose="020B0502020202020204" pitchFamily="34" charset="0"/>
              </a:rPr>
              <a:t>Foundation of faith</a:t>
            </a:r>
          </a:p>
          <a:p>
            <a:pPr lvl="1"/>
            <a:r>
              <a:rPr lang="en-US" dirty="0">
                <a:latin typeface="Century Gothic" panose="020B0502020202020204" pitchFamily="34" charset="0"/>
              </a:rPr>
              <a:t>Spiritual community</a:t>
            </a:r>
          </a:p>
          <a:p>
            <a:pPr lvl="1"/>
            <a:r>
              <a:rPr lang="en-US" dirty="0">
                <a:latin typeface="Century Gothic" panose="020B0502020202020204" pitchFamily="34" charset="0"/>
              </a:rPr>
              <a:t>Life of prayer, study and worship</a:t>
            </a:r>
          </a:p>
          <a:p>
            <a:r>
              <a:rPr lang="en-US" dirty="0">
                <a:latin typeface="Century Gothic" panose="020B0502020202020204" pitchFamily="34" charset="0"/>
              </a:rPr>
              <a:t>Foundation of substance</a:t>
            </a:r>
          </a:p>
          <a:p>
            <a:pPr lvl="1"/>
            <a:r>
              <a:rPr lang="en-US" dirty="0">
                <a:latin typeface="Century Gothic" panose="020B0502020202020204" pitchFamily="34" charset="0"/>
              </a:rPr>
              <a:t>Freedom of thought and speech</a:t>
            </a:r>
          </a:p>
          <a:p>
            <a:pPr lvl="1"/>
            <a:r>
              <a:rPr lang="en-US" dirty="0">
                <a:latin typeface="Century Gothic" panose="020B0502020202020204" pitchFamily="34" charset="0"/>
              </a:rPr>
              <a:t>Rule of law</a:t>
            </a:r>
          </a:p>
          <a:p>
            <a:r>
              <a:rPr lang="en-US" dirty="0">
                <a:latin typeface="Century Gothic" panose="020B0502020202020204" pitchFamily="34" charset="0"/>
              </a:rPr>
              <a:t>Foundation to receive the messiah</a:t>
            </a:r>
          </a:p>
          <a:p>
            <a:pPr lvl="1"/>
            <a:r>
              <a:rPr lang="en-US" dirty="0">
                <a:latin typeface="Century Gothic" panose="020B0502020202020204" pitchFamily="34" charset="0"/>
              </a:rPr>
              <a:t>Spiritual community who can respond to the messiah and be able to protect him</a:t>
            </a:r>
          </a:p>
        </p:txBody>
      </p:sp>
    </p:spTree>
    <p:extLst>
      <p:ext uri="{BB962C8B-B14F-4D97-AF65-F5344CB8AC3E}">
        <p14:creationId xmlns:p14="http://schemas.microsoft.com/office/powerpoint/2010/main" val="58484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1A51C-A95E-7F42-88EA-6DC7117799BA}"/>
              </a:ext>
            </a:extLst>
          </p:cNvPr>
          <p:cNvSpPr>
            <a:spLocks noGrp="1"/>
          </p:cNvSpPr>
          <p:nvPr>
            <p:ph type="title"/>
          </p:nvPr>
        </p:nvSpPr>
        <p:spPr>
          <a:xfrm>
            <a:off x="685800" y="188640"/>
            <a:ext cx="7772400" cy="1143000"/>
          </a:xfrm>
        </p:spPr>
        <p:txBody>
          <a:bodyPr/>
          <a:lstStyle/>
          <a:p>
            <a:r>
              <a:rPr lang="en-GB" dirty="0">
                <a:latin typeface="Century Gothic" panose="020B0502020202020204" pitchFamily="34" charset="0"/>
              </a:rPr>
              <a:t>Russian icons</a:t>
            </a:r>
          </a:p>
        </p:txBody>
      </p:sp>
      <p:pic>
        <p:nvPicPr>
          <p:cNvPr id="6" name="Content Placeholder 5">
            <a:extLst>
              <a:ext uri="{FF2B5EF4-FFF2-40B4-BE49-F238E27FC236}">
                <a16:creationId xmlns:a16="http://schemas.microsoft.com/office/drawing/2014/main" id="{3FFB3527-8078-E54C-A2F8-03AD3C139400}"/>
              </a:ext>
            </a:extLst>
          </p:cNvPr>
          <p:cNvPicPr>
            <a:picLocks noGrp="1" noChangeAspect="1"/>
          </p:cNvPicPr>
          <p:nvPr>
            <p:ph sz="half" idx="1"/>
          </p:nvPr>
        </p:nvPicPr>
        <p:blipFill>
          <a:blip r:embed="rId2"/>
          <a:stretch>
            <a:fillRect/>
          </a:stretch>
        </p:blipFill>
        <p:spPr>
          <a:xfrm>
            <a:off x="395537" y="1340768"/>
            <a:ext cx="3766424" cy="4932049"/>
          </a:xfrm>
        </p:spPr>
      </p:pic>
      <p:pic>
        <p:nvPicPr>
          <p:cNvPr id="8" name="Content Placeholder 7">
            <a:extLst>
              <a:ext uri="{FF2B5EF4-FFF2-40B4-BE49-F238E27FC236}">
                <a16:creationId xmlns:a16="http://schemas.microsoft.com/office/drawing/2014/main" id="{F3F4AB8B-0C02-1F4D-B133-2001AFE0129E}"/>
              </a:ext>
            </a:extLst>
          </p:cNvPr>
          <p:cNvPicPr>
            <a:picLocks noGrp="1" noChangeAspect="1"/>
          </p:cNvPicPr>
          <p:nvPr>
            <p:ph sz="half" idx="2"/>
          </p:nvPr>
        </p:nvPicPr>
        <p:blipFill>
          <a:blip r:embed="rId3"/>
          <a:stretch>
            <a:fillRect/>
          </a:stretch>
        </p:blipFill>
        <p:spPr>
          <a:xfrm>
            <a:off x="4914899" y="1366169"/>
            <a:ext cx="3955985" cy="4906648"/>
          </a:xfrm>
        </p:spPr>
      </p:pic>
      <p:sp>
        <p:nvSpPr>
          <p:cNvPr id="10" name="TextBox 9">
            <a:extLst>
              <a:ext uri="{FF2B5EF4-FFF2-40B4-BE49-F238E27FC236}">
                <a16:creationId xmlns:a16="http://schemas.microsoft.com/office/drawing/2014/main" id="{5122F8C2-2999-5740-9B38-7DFB2C1A2DFE}"/>
              </a:ext>
            </a:extLst>
          </p:cNvPr>
          <p:cNvSpPr txBox="1"/>
          <p:nvPr/>
        </p:nvSpPr>
        <p:spPr>
          <a:xfrm>
            <a:off x="251520" y="6279703"/>
            <a:ext cx="4633663"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The Holy Trinity, Andrei </a:t>
            </a:r>
            <a:r>
              <a:rPr kumimoji="0" lang="en-GB" sz="1800" b="0" i="0" u="none" strike="noStrike" kern="1200" cap="none" spc="0" normalizeH="0" baseline="0" noProof="0" dirty="0" err="1">
                <a:ln>
                  <a:noFill/>
                </a:ln>
                <a:solidFill>
                  <a:srgbClr val="FFFFFF"/>
                </a:solidFill>
                <a:effectLst/>
                <a:uLnTx/>
                <a:uFillTx/>
                <a:latin typeface="Century Gothic" panose="020B0502020202020204" pitchFamily="34" charset="0"/>
                <a:ea typeface="ＭＳ Ｐゴシック" pitchFamily="-128" charset="-128"/>
              </a:rPr>
              <a:t>Rublev</a:t>
            </a: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 1411</a:t>
            </a:r>
          </a:p>
        </p:txBody>
      </p:sp>
      <p:sp>
        <p:nvSpPr>
          <p:cNvPr id="11" name="TextBox 10">
            <a:extLst>
              <a:ext uri="{FF2B5EF4-FFF2-40B4-BE49-F238E27FC236}">
                <a16:creationId xmlns:a16="http://schemas.microsoft.com/office/drawing/2014/main" id="{0F004C5E-71CC-8242-A541-EC1ABD7D5128}"/>
              </a:ext>
            </a:extLst>
          </p:cNvPr>
          <p:cNvSpPr txBox="1"/>
          <p:nvPr/>
        </p:nvSpPr>
        <p:spPr>
          <a:xfrm>
            <a:off x="4114800" y="2974693"/>
            <a:ext cx="914400" cy="91440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dirty="0">
              <a:ln>
                <a:noFill/>
              </a:ln>
              <a:solidFill>
                <a:srgbClr val="FFFFFF"/>
              </a:solidFill>
              <a:effectLst/>
              <a:uLnTx/>
              <a:uFillTx/>
              <a:latin typeface="Arial" pitchFamily="-128" charset="0"/>
              <a:ea typeface="ＭＳ Ｐゴシック" pitchFamily="-128" charset="-128"/>
            </a:endParaRPr>
          </a:p>
        </p:txBody>
      </p:sp>
      <p:sp>
        <p:nvSpPr>
          <p:cNvPr id="12" name="TextBox 11">
            <a:extLst>
              <a:ext uri="{FF2B5EF4-FFF2-40B4-BE49-F238E27FC236}">
                <a16:creationId xmlns:a16="http://schemas.microsoft.com/office/drawing/2014/main" id="{7E6FF0A6-1B12-1A4B-BB5D-D6CF1128A9AB}"/>
              </a:ext>
            </a:extLst>
          </p:cNvPr>
          <p:cNvSpPr txBox="1"/>
          <p:nvPr/>
        </p:nvSpPr>
        <p:spPr>
          <a:xfrm>
            <a:off x="5842992" y="6300028"/>
            <a:ext cx="4201616"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The Virgin of Vladimir</a:t>
            </a:r>
          </a:p>
        </p:txBody>
      </p:sp>
    </p:spTree>
    <p:extLst>
      <p:ext uri="{BB962C8B-B14F-4D97-AF65-F5344CB8AC3E}">
        <p14:creationId xmlns:p14="http://schemas.microsoft.com/office/powerpoint/2010/main" val="3542132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F131D-2A3D-0F46-947A-1E19F4ED7091}"/>
              </a:ext>
            </a:extLst>
          </p:cNvPr>
          <p:cNvSpPr>
            <a:spLocks noGrp="1"/>
          </p:cNvSpPr>
          <p:nvPr>
            <p:ph type="title"/>
          </p:nvPr>
        </p:nvSpPr>
        <p:spPr>
          <a:xfrm>
            <a:off x="685800" y="188640"/>
            <a:ext cx="7772400" cy="1143000"/>
          </a:xfrm>
        </p:spPr>
        <p:txBody>
          <a:bodyPr/>
          <a:lstStyle/>
          <a:p>
            <a:r>
              <a:rPr lang="en-GB" dirty="0">
                <a:latin typeface="Century Gothic" panose="020B0502020202020204" pitchFamily="34" charset="0"/>
              </a:rPr>
              <a:t>Later Russian art</a:t>
            </a:r>
          </a:p>
        </p:txBody>
      </p:sp>
      <p:pic>
        <p:nvPicPr>
          <p:cNvPr id="6" name="Content Placeholder 5">
            <a:extLst>
              <a:ext uri="{FF2B5EF4-FFF2-40B4-BE49-F238E27FC236}">
                <a16:creationId xmlns:a16="http://schemas.microsoft.com/office/drawing/2014/main" id="{4F13F328-34F8-964F-B672-A02199011E7A}"/>
              </a:ext>
            </a:extLst>
          </p:cNvPr>
          <p:cNvPicPr>
            <a:picLocks noGrp="1" noChangeAspect="1"/>
          </p:cNvPicPr>
          <p:nvPr>
            <p:ph sz="half" idx="1"/>
          </p:nvPr>
        </p:nvPicPr>
        <p:blipFill>
          <a:blip r:embed="rId2"/>
          <a:stretch>
            <a:fillRect/>
          </a:stretch>
        </p:blipFill>
        <p:spPr>
          <a:xfrm>
            <a:off x="611560" y="1560239"/>
            <a:ext cx="3498910" cy="4736987"/>
          </a:xfrm>
        </p:spPr>
      </p:pic>
      <p:pic>
        <p:nvPicPr>
          <p:cNvPr id="8" name="Content Placeholder 7">
            <a:extLst>
              <a:ext uri="{FF2B5EF4-FFF2-40B4-BE49-F238E27FC236}">
                <a16:creationId xmlns:a16="http://schemas.microsoft.com/office/drawing/2014/main" id="{C3D09A11-BB82-6543-932F-864C538143B6}"/>
              </a:ext>
            </a:extLst>
          </p:cNvPr>
          <p:cNvPicPr>
            <a:picLocks noGrp="1" noChangeAspect="1"/>
          </p:cNvPicPr>
          <p:nvPr>
            <p:ph sz="half" idx="2"/>
          </p:nvPr>
        </p:nvPicPr>
        <p:blipFill>
          <a:blip r:embed="rId3"/>
          <a:stretch>
            <a:fillRect/>
          </a:stretch>
        </p:blipFill>
        <p:spPr>
          <a:xfrm>
            <a:off x="4814696" y="1560240"/>
            <a:ext cx="4002753" cy="4736986"/>
          </a:xfrm>
        </p:spPr>
      </p:pic>
      <p:sp>
        <p:nvSpPr>
          <p:cNvPr id="9" name="TextBox 8">
            <a:extLst>
              <a:ext uri="{FF2B5EF4-FFF2-40B4-BE49-F238E27FC236}">
                <a16:creationId xmlns:a16="http://schemas.microsoft.com/office/drawing/2014/main" id="{2D5BC975-F664-3349-BFE9-DFDF333960D0}"/>
              </a:ext>
            </a:extLst>
          </p:cNvPr>
          <p:cNvSpPr txBox="1"/>
          <p:nvPr/>
        </p:nvSpPr>
        <p:spPr>
          <a:xfrm>
            <a:off x="4355976" y="6322094"/>
            <a:ext cx="5029200" cy="63094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7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Ivan </a:t>
            </a:r>
            <a:r>
              <a:rPr kumimoji="0" lang="en-GB" sz="1700" b="0" i="0" u="none" strike="noStrike" kern="1200" cap="none" spc="0" normalizeH="0" baseline="0" noProof="0" dirty="0" err="1">
                <a:ln>
                  <a:noFill/>
                </a:ln>
                <a:solidFill>
                  <a:srgbClr val="FFFFFF"/>
                </a:solidFill>
                <a:effectLst/>
                <a:uLnTx/>
                <a:uFillTx/>
                <a:latin typeface="Century Gothic" panose="020B0502020202020204" pitchFamily="34" charset="0"/>
                <a:ea typeface="ＭＳ Ｐゴシック" pitchFamily="-128" charset="-128"/>
              </a:rPr>
              <a:t>Kramskoy</a:t>
            </a:r>
            <a:r>
              <a:rPr kumimoji="0" lang="en-GB" sz="17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 Christ in the Wilderness. 1872</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endParaRPr>
          </a:p>
        </p:txBody>
      </p:sp>
      <p:sp>
        <p:nvSpPr>
          <p:cNvPr id="10" name="TextBox 9">
            <a:extLst>
              <a:ext uri="{FF2B5EF4-FFF2-40B4-BE49-F238E27FC236}">
                <a16:creationId xmlns:a16="http://schemas.microsoft.com/office/drawing/2014/main" id="{C31AD809-F91B-304B-B108-63AF978C4A08}"/>
              </a:ext>
            </a:extLst>
          </p:cNvPr>
          <p:cNvSpPr txBox="1"/>
          <p:nvPr/>
        </p:nvSpPr>
        <p:spPr>
          <a:xfrm>
            <a:off x="536882" y="6381328"/>
            <a:ext cx="4971222" cy="64633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Nikolay Ge. What is Truth? 1890</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endParaRPr>
          </a:p>
        </p:txBody>
      </p:sp>
    </p:spTree>
    <p:extLst>
      <p:ext uri="{BB962C8B-B14F-4D97-AF65-F5344CB8AC3E}">
        <p14:creationId xmlns:p14="http://schemas.microsoft.com/office/powerpoint/2010/main" val="1445248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FD36C-3D07-554F-8D09-508EFF5E84D4}"/>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A31867EF-C7BE-BF48-B147-07A0E7E7E24A}"/>
              </a:ext>
            </a:extLst>
          </p:cNvPr>
          <p:cNvPicPr>
            <a:picLocks noGrp="1" noChangeAspect="1"/>
          </p:cNvPicPr>
          <p:nvPr>
            <p:ph idx="1"/>
          </p:nvPr>
        </p:nvPicPr>
        <p:blipFill>
          <a:blip r:embed="rId2"/>
          <a:stretch>
            <a:fillRect/>
          </a:stretch>
        </p:blipFill>
        <p:spPr>
          <a:xfrm>
            <a:off x="762000" y="1981200"/>
            <a:ext cx="7620000" cy="4114800"/>
          </a:xfrm>
        </p:spPr>
      </p:pic>
      <p:sp>
        <p:nvSpPr>
          <p:cNvPr id="6" name="TextBox 5">
            <a:extLst>
              <a:ext uri="{FF2B5EF4-FFF2-40B4-BE49-F238E27FC236}">
                <a16:creationId xmlns:a16="http://schemas.microsoft.com/office/drawing/2014/main" id="{C9217C90-8C41-054B-B232-2F9128E83ACB}"/>
              </a:ext>
            </a:extLst>
          </p:cNvPr>
          <p:cNvSpPr txBox="1"/>
          <p:nvPr/>
        </p:nvSpPr>
        <p:spPr>
          <a:xfrm>
            <a:off x="762000" y="6311061"/>
            <a:ext cx="7842448" cy="64633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err="1">
                <a:ln>
                  <a:noFill/>
                </a:ln>
                <a:solidFill>
                  <a:srgbClr val="FFFFFF"/>
                </a:solidFill>
                <a:effectLst/>
                <a:uLnTx/>
                <a:uFillTx/>
                <a:latin typeface="Century Gothic" panose="020B0502020202020204" pitchFamily="34" charset="0"/>
                <a:ea typeface="ＭＳ Ｐゴシック" pitchFamily="-128" charset="-128"/>
              </a:rPr>
              <a:t>Vasily</a:t>
            </a: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 </a:t>
            </a:r>
            <a:r>
              <a:rPr kumimoji="0" lang="en-GB" sz="1800" b="0" i="0" u="none" strike="noStrike" kern="1200" cap="none" spc="0" normalizeH="0" baseline="0" noProof="0" dirty="0" err="1">
                <a:ln>
                  <a:noFill/>
                </a:ln>
                <a:solidFill>
                  <a:srgbClr val="FFFFFF"/>
                </a:solidFill>
                <a:effectLst/>
                <a:uLnTx/>
                <a:uFillTx/>
                <a:latin typeface="Century Gothic" panose="020B0502020202020204" pitchFamily="34" charset="0"/>
                <a:ea typeface="ＭＳ Ｐゴシック" pitchFamily="-128" charset="-128"/>
              </a:rPr>
              <a:t>Polenov</a:t>
            </a: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 Christ and the Adulteress (Who is without Sin?), 1888</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endParaRPr>
          </a:p>
        </p:txBody>
      </p:sp>
    </p:spTree>
    <p:extLst>
      <p:ext uri="{BB962C8B-B14F-4D97-AF65-F5344CB8AC3E}">
        <p14:creationId xmlns:p14="http://schemas.microsoft.com/office/powerpoint/2010/main" val="218360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D52B1-4965-7541-8089-A98D87EB3BD9}"/>
              </a:ext>
            </a:extLst>
          </p:cNvPr>
          <p:cNvSpPr>
            <a:spLocks noGrp="1"/>
          </p:cNvSpPr>
          <p:nvPr>
            <p:ph type="title"/>
          </p:nvPr>
        </p:nvSpPr>
        <p:spPr>
          <a:xfrm>
            <a:off x="628650" y="116632"/>
            <a:ext cx="7886700" cy="994172"/>
          </a:xfrm>
        </p:spPr>
        <p:txBody>
          <a:bodyPr/>
          <a:lstStyle/>
          <a:p>
            <a:r>
              <a:rPr lang="en-GB" dirty="0">
                <a:latin typeface="Century Gothic" panose="020B0502020202020204" pitchFamily="34" charset="0"/>
              </a:rPr>
              <a:t>19</a:t>
            </a:r>
            <a:r>
              <a:rPr lang="en-GB" baseline="30000" dirty="0">
                <a:latin typeface="Century Gothic" panose="020B0502020202020204" pitchFamily="34" charset="0"/>
              </a:rPr>
              <a:t>th</a:t>
            </a:r>
            <a:r>
              <a:rPr lang="en-GB" dirty="0">
                <a:latin typeface="Century Gothic" panose="020B0502020202020204" pitchFamily="34" charset="0"/>
              </a:rPr>
              <a:t> century</a:t>
            </a:r>
          </a:p>
        </p:txBody>
      </p:sp>
      <p:sp>
        <p:nvSpPr>
          <p:cNvPr id="3" name="Content Placeholder 2">
            <a:extLst>
              <a:ext uri="{FF2B5EF4-FFF2-40B4-BE49-F238E27FC236}">
                <a16:creationId xmlns:a16="http://schemas.microsoft.com/office/drawing/2014/main" id="{9BB3AFCC-8429-1A43-B895-BA9AC102368C}"/>
              </a:ext>
            </a:extLst>
          </p:cNvPr>
          <p:cNvSpPr>
            <a:spLocks noGrp="1"/>
          </p:cNvSpPr>
          <p:nvPr>
            <p:ph idx="1"/>
          </p:nvPr>
        </p:nvSpPr>
        <p:spPr>
          <a:xfrm>
            <a:off x="395536" y="1412777"/>
            <a:ext cx="8119814" cy="5112568"/>
          </a:xfrm>
        </p:spPr>
        <p:txBody>
          <a:bodyPr>
            <a:normAutofit/>
          </a:bodyPr>
          <a:lstStyle/>
          <a:p>
            <a:pPr>
              <a:lnSpc>
                <a:spcPct val="120000"/>
              </a:lnSpc>
            </a:pPr>
            <a:r>
              <a:rPr lang="en-GB" sz="2400" dirty="0">
                <a:latin typeface="Century Gothic" panose="020B0502020202020204" pitchFamily="34" charset="0"/>
              </a:rPr>
              <a:t> French revolution and Napoleon </a:t>
            </a:r>
          </a:p>
          <a:p>
            <a:pPr lvl="1">
              <a:lnSpc>
                <a:spcPct val="120000"/>
              </a:lnSpc>
            </a:pPr>
            <a:r>
              <a:rPr lang="en-GB" sz="2000" dirty="0">
                <a:latin typeface="Century Gothic" panose="020B0502020202020204" pitchFamily="34" charset="0"/>
              </a:rPr>
              <a:t>Germany – counter enlightenment, romanticism, Bismarck</a:t>
            </a:r>
          </a:p>
          <a:p>
            <a:pPr lvl="1">
              <a:lnSpc>
                <a:spcPct val="120000"/>
              </a:lnSpc>
            </a:pPr>
            <a:r>
              <a:rPr lang="en-GB" sz="2000" dirty="0">
                <a:latin typeface="Century Gothic" panose="020B0502020202020204" pitchFamily="34" charset="0"/>
              </a:rPr>
              <a:t>Russia – re-introduction of western ideas</a:t>
            </a:r>
          </a:p>
          <a:p>
            <a:pPr>
              <a:lnSpc>
                <a:spcPct val="120000"/>
              </a:lnSpc>
            </a:pPr>
            <a:r>
              <a:rPr lang="en-GB" sz="2400" dirty="0">
                <a:latin typeface="Century Gothic" panose="020B0502020202020204" pitchFamily="34" charset="0"/>
              </a:rPr>
              <a:t>Decembrists 1815</a:t>
            </a:r>
          </a:p>
          <a:p>
            <a:pPr>
              <a:lnSpc>
                <a:spcPct val="120000"/>
              </a:lnSpc>
            </a:pPr>
            <a:r>
              <a:rPr lang="en-GB" sz="2400" dirty="0" err="1">
                <a:latin typeface="Century Gothic" panose="020B0502020202020204" pitchFamily="34" charset="0"/>
              </a:rPr>
              <a:t>Stankovich</a:t>
            </a:r>
            <a:r>
              <a:rPr lang="en-GB" sz="2400" dirty="0">
                <a:latin typeface="Century Gothic" panose="020B0502020202020204" pitchFamily="34" charset="0"/>
              </a:rPr>
              <a:t> Circle 1830s</a:t>
            </a:r>
          </a:p>
          <a:p>
            <a:pPr lvl="1">
              <a:lnSpc>
                <a:spcPct val="120000"/>
              </a:lnSpc>
            </a:pPr>
            <a:r>
              <a:rPr lang="en-GB" sz="2000" dirty="0" err="1">
                <a:latin typeface="Century Gothic" panose="020B0502020202020204" pitchFamily="34" charset="0"/>
              </a:rPr>
              <a:t>Akaskov</a:t>
            </a:r>
            <a:r>
              <a:rPr lang="en-GB" sz="2000" dirty="0">
                <a:latin typeface="Century Gothic" panose="020B0502020202020204" pitchFamily="34" charset="0"/>
              </a:rPr>
              <a:t>, </a:t>
            </a:r>
            <a:r>
              <a:rPr lang="en-GB" sz="2000" dirty="0" err="1">
                <a:latin typeface="Century Gothic" panose="020B0502020202020204" pitchFamily="34" charset="0"/>
              </a:rPr>
              <a:t>Samarin</a:t>
            </a:r>
            <a:r>
              <a:rPr lang="en-GB" sz="2000" dirty="0">
                <a:latin typeface="Century Gothic" panose="020B0502020202020204" pitchFamily="34" charset="0"/>
              </a:rPr>
              <a:t>, </a:t>
            </a:r>
            <a:r>
              <a:rPr lang="en-GB" sz="2000" dirty="0" err="1">
                <a:latin typeface="Century Gothic" panose="020B0502020202020204" pitchFamily="34" charset="0"/>
              </a:rPr>
              <a:t>Katkov</a:t>
            </a:r>
            <a:r>
              <a:rPr lang="en-GB" sz="2000" dirty="0">
                <a:latin typeface="Century Gothic" panose="020B0502020202020204" pitchFamily="34" charset="0"/>
              </a:rPr>
              <a:t>, </a:t>
            </a:r>
            <a:r>
              <a:rPr lang="en-GB" sz="2000" dirty="0" err="1">
                <a:latin typeface="Century Gothic" panose="020B0502020202020204" pitchFamily="34" charset="0"/>
              </a:rPr>
              <a:t>Granovsky</a:t>
            </a:r>
            <a:r>
              <a:rPr lang="en-GB" sz="2000" dirty="0">
                <a:latin typeface="Century Gothic" panose="020B0502020202020204" pitchFamily="34" charset="0"/>
              </a:rPr>
              <a:t>, Herzen, </a:t>
            </a:r>
            <a:r>
              <a:rPr lang="en-GB" sz="2000" dirty="0" err="1">
                <a:latin typeface="Century Gothic" panose="020B0502020202020204" pitchFamily="34" charset="0"/>
              </a:rPr>
              <a:t>Khomiakov</a:t>
            </a:r>
            <a:r>
              <a:rPr lang="en-GB" sz="2000" dirty="0">
                <a:latin typeface="Century Gothic" panose="020B0502020202020204" pitchFamily="34" charset="0"/>
              </a:rPr>
              <a:t>, </a:t>
            </a:r>
            <a:r>
              <a:rPr lang="en-GB" sz="2000" dirty="0" err="1">
                <a:latin typeface="Century Gothic" panose="020B0502020202020204" pitchFamily="34" charset="0"/>
              </a:rPr>
              <a:t>Radishchev</a:t>
            </a:r>
            <a:r>
              <a:rPr lang="en-GB" sz="2000" dirty="0">
                <a:latin typeface="Century Gothic" panose="020B0502020202020204" pitchFamily="34" charset="0"/>
              </a:rPr>
              <a:t> </a:t>
            </a:r>
          </a:p>
          <a:p>
            <a:pPr lvl="1">
              <a:lnSpc>
                <a:spcPct val="120000"/>
              </a:lnSpc>
            </a:pPr>
            <a:endParaRPr lang="en-GB" sz="2000" dirty="0">
              <a:latin typeface="Century Gothic" panose="020B0502020202020204" pitchFamily="34" charset="0"/>
            </a:endParaRPr>
          </a:p>
        </p:txBody>
      </p:sp>
    </p:spTree>
    <p:extLst>
      <p:ext uri="{BB962C8B-B14F-4D97-AF65-F5344CB8AC3E}">
        <p14:creationId xmlns:p14="http://schemas.microsoft.com/office/powerpoint/2010/main" val="569006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AA18D-AF96-5F42-B588-F2C9D2DF6F73}"/>
              </a:ext>
            </a:extLst>
          </p:cNvPr>
          <p:cNvSpPr>
            <a:spLocks noGrp="1"/>
          </p:cNvSpPr>
          <p:nvPr>
            <p:ph type="title"/>
          </p:nvPr>
        </p:nvSpPr>
        <p:spPr>
          <a:xfrm>
            <a:off x="685800" y="116632"/>
            <a:ext cx="7772400" cy="1143000"/>
          </a:xfrm>
        </p:spPr>
        <p:txBody>
          <a:bodyPr/>
          <a:lstStyle/>
          <a:p>
            <a:r>
              <a:rPr lang="en-GB" dirty="0" err="1">
                <a:latin typeface="Century Gothic" panose="020B0502020202020204" pitchFamily="34" charset="0"/>
              </a:rPr>
              <a:t>Chaadaev</a:t>
            </a:r>
            <a:endParaRPr lang="en-GB" dirty="0"/>
          </a:p>
        </p:txBody>
      </p:sp>
      <p:sp>
        <p:nvSpPr>
          <p:cNvPr id="3" name="Content Placeholder 2">
            <a:extLst>
              <a:ext uri="{FF2B5EF4-FFF2-40B4-BE49-F238E27FC236}">
                <a16:creationId xmlns:a16="http://schemas.microsoft.com/office/drawing/2014/main" id="{B60FA8D3-DDD8-054C-9943-D4818F6C153A}"/>
              </a:ext>
            </a:extLst>
          </p:cNvPr>
          <p:cNvSpPr>
            <a:spLocks noGrp="1"/>
          </p:cNvSpPr>
          <p:nvPr>
            <p:ph idx="1"/>
          </p:nvPr>
        </p:nvSpPr>
        <p:spPr>
          <a:xfrm>
            <a:off x="395536" y="1488232"/>
            <a:ext cx="8280920" cy="5037112"/>
          </a:xfrm>
        </p:spPr>
        <p:txBody>
          <a:bodyPr/>
          <a:lstStyle/>
          <a:p>
            <a:r>
              <a:rPr lang="en-GB" sz="2400" dirty="0" err="1">
                <a:latin typeface="Century Gothic" panose="020B0502020202020204" pitchFamily="34" charset="0"/>
              </a:rPr>
              <a:t>Chaadaev</a:t>
            </a:r>
            <a:r>
              <a:rPr lang="en-GB" sz="2400" dirty="0">
                <a:latin typeface="Century Gothic" panose="020B0502020202020204" pitchFamily="34" charset="0"/>
              </a:rPr>
              <a:t>, (1793-1856) </a:t>
            </a:r>
          </a:p>
          <a:p>
            <a:pPr lvl="1"/>
            <a:r>
              <a:rPr lang="en-GB" sz="2000" dirty="0">
                <a:latin typeface="Century Gothic" panose="020B0502020202020204" pitchFamily="34" charset="0"/>
              </a:rPr>
              <a:t>Is Russia East or West? </a:t>
            </a:r>
          </a:p>
          <a:p>
            <a:pPr lvl="1"/>
            <a:r>
              <a:rPr lang="en-GB" sz="2000" dirty="0">
                <a:latin typeface="Century Gothic" panose="020B0502020202020204" pitchFamily="34" charset="0"/>
              </a:rPr>
              <a:t>Follow Peter's path or return to Muscovy? </a:t>
            </a:r>
          </a:p>
          <a:p>
            <a:pPr lvl="1"/>
            <a:r>
              <a:rPr lang="en-GB" sz="2000" dirty="0">
                <a:latin typeface="Century Gothic" panose="020B0502020202020204" pitchFamily="34" charset="0"/>
              </a:rPr>
              <a:t>What did God think about Russia?</a:t>
            </a:r>
          </a:p>
          <a:p>
            <a:pPr lvl="1"/>
            <a:r>
              <a:rPr lang="en-GB" sz="2000" dirty="0">
                <a:latin typeface="Century Gothic" panose="020B0502020202020204" pitchFamily="34" charset="0"/>
              </a:rPr>
              <a:t>”Love of one's native land is a beautiful thing but there is something still more beautiful, and that is love of truth."</a:t>
            </a:r>
          </a:p>
          <a:p>
            <a:pPr lvl="1"/>
            <a:r>
              <a:rPr lang="en-GB" sz="2000" dirty="0">
                <a:latin typeface="Century Gothic" panose="020B0502020202020204" pitchFamily="34" charset="0"/>
              </a:rPr>
              <a:t>"I have a profound conviction that we have a vocation to solve a great many of the problems of social order, to bring about the fulfilment of a great many ideas which have taken their rise in societies of the past and to give an answer to questions of great importance with which mankind is concerned.”</a:t>
            </a:r>
          </a:p>
          <a:p>
            <a:r>
              <a:rPr lang="en-GB" sz="2400" dirty="0">
                <a:latin typeface="Century Gothic" panose="020B0502020202020204" pitchFamily="34" charset="0"/>
              </a:rPr>
              <a:t>Split 1840s</a:t>
            </a:r>
          </a:p>
          <a:p>
            <a:pPr lvl="1"/>
            <a:r>
              <a:rPr lang="en-GB" sz="2000" dirty="0">
                <a:latin typeface="Century Gothic" panose="020B0502020202020204" pitchFamily="34" charset="0"/>
              </a:rPr>
              <a:t>Slavophiles and Westernisers</a:t>
            </a:r>
          </a:p>
          <a:p>
            <a:endParaRPr lang="en-GB" sz="4000" dirty="0"/>
          </a:p>
        </p:txBody>
      </p:sp>
    </p:spTree>
    <p:extLst>
      <p:ext uri="{BB962C8B-B14F-4D97-AF65-F5344CB8AC3E}">
        <p14:creationId xmlns:p14="http://schemas.microsoft.com/office/powerpoint/2010/main" val="2611538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0A5D0-E764-9043-B580-CF9EEF1C12E3}"/>
              </a:ext>
            </a:extLst>
          </p:cNvPr>
          <p:cNvSpPr>
            <a:spLocks noGrp="1"/>
          </p:cNvSpPr>
          <p:nvPr>
            <p:ph type="title"/>
          </p:nvPr>
        </p:nvSpPr>
        <p:spPr>
          <a:xfrm>
            <a:off x="685800" y="188640"/>
            <a:ext cx="7772400" cy="1143000"/>
          </a:xfrm>
        </p:spPr>
        <p:txBody>
          <a:bodyPr/>
          <a:lstStyle/>
          <a:p>
            <a:r>
              <a:rPr lang="en-GB" dirty="0">
                <a:latin typeface="Century Gothic" panose="020B0502020202020204" pitchFamily="34" charset="0"/>
              </a:rPr>
              <a:t>Basis for the split</a:t>
            </a:r>
          </a:p>
        </p:txBody>
      </p:sp>
      <p:sp>
        <p:nvSpPr>
          <p:cNvPr id="3" name="Content Placeholder 2">
            <a:extLst>
              <a:ext uri="{FF2B5EF4-FFF2-40B4-BE49-F238E27FC236}">
                <a16:creationId xmlns:a16="http://schemas.microsoft.com/office/drawing/2014/main" id="{6B481B06-0325-B641-A08B-2F4A9DC0DF50}"/>
              </a:ext>
            </a:extLst>
          </p:cNvPr>
          <p:cNvSpPr>
            <a:spLocks noGrp="1"/>
          </p:cNvSpPr>
          <p:nvPr>
            <p:ph idx="1"/>
          </p:nvPr>
        </p:nvSpPr>
        <p:spPr>
          <a:xfrm>
            <a:off x="685800" y="1560240"/>
            <a:ext cx="7772400" cy="4893096"/>
          </a:xfrm>
        </p:spPr>
        <p:txBody>
          <a:bodyPr/>
          <a:lstStyle/>
          <a:p>
            <a:r>
              <a:rPr lang="en-GB" sz="2400" kern="1200" dirty="0">
                <a:latin typeface="Century Gothic" panose="020B0502020202020204" pitchFamily="34" charset="0"/>
              </a:rPr>
              <a:t>Split between Westernisers and Slavophiles over Peter's reforms.</a:t>
            </a:r>
          </a:p>
          <a:p>
            <a:pPr lvl="1"/>
            <a:r>
              <a:rPr lang="en-GB" sz="2000" kern="1200" dirty="0">
                <a:latin typeface="Century Gothic" panose="020B0502020202020204" pitchFamily="34" charset="0"/>
              </a:rPr>
              <a:t>Westernisers accepted them entirely and saw future in the western path. Confused their ideal for Russia with Western Europe in own day</a:t>
            </a:r>
          </a:p>
          <a:p>
            <a:pPr lvl="1"/>
            <a:r>
              <a:rPr lang="en-GB" sz="2000" kern="1200" dirty="0">
                <a:latin typeface="Century Gothic" panose="020B0502020202020204" pitchFamily="34" charset="0"/>
              </a:rPr>
              <a:t>Slavophiles regarded Peter as betrayal of Russia and saw special type of culture springing out of spiritual soil of Orthodoxy. Influenced by Hegel and applied to Russian history.</a:t>
            </a:r>
          </a:p>
          <a:p>
            <a:r>
              <a:rPr lang="en-GB" sz="2400" kern="1200" dirty="0">
                <a:latin typeface="Century Gothic" panose="020B0502020202020204" pitchFamily="34" charset="0"/>
              </a:rPr>
              <a:t>Neither had a clear view. Both distorted. Neither could see good and bad of the other. Lack of balance.</a:t>
            </a:r>
          </a:p>
          <a:p>
            <a:endParaRPr lang="en-GB" sz="2400" kern="1200" dirty="0">
              <a:latin typeface="Century Gothic" panose="020B0502020202020204" pitchFamily="34" charset="0"/>
            </a:endParaRP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799676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9D3BD-A225-B242-9420-BC266C8F06DE}"/>
              </a:ext>
            </a:extLst>
          </p:cNvPr>
          <p:cNvSpPr>
            <a:spLocks noGrp="1"/>
          </p:cNvSpPr>
          <p:nvPr>
            <p:ph type="title"/>
          </p:nvPr>
        </p:nvSpPr>
        <p:spPr>
          <a:xfrm>
            <a:off x="628650" y="188640"/>
            <a:ext cx="7886700" cy="994172"/>
          </a:xfrm>
        </p:spPr>
        <p:txBody>
          <a:bodyPr/>
          <a:lstStyle/>
          <a:p>
            <a:r>
              <a:rPr lang="en-GB" dirty="0">
                <a:latin typeface="Century Gothic" panose="020B0502020202020204" pitchFamily="34" charset="0"/>
              </a:rPr>
              <a:t>Slavophiles </a:t>
            </a:r>
          </a:p>
        </p:txBody>
      </p:sp>
      <p:sp>
        <p:nvSpPr>
          <p:cNvPr id="3" name="Content Placeholder 2">
            <a:extLst>
              <a:ext uri="{FF2B5EF4-FFF2-40B4-BE49-F238E27FC236}">
                <a16:creationId xmlns:a16="http://schemas.microsoft.com/office/drawing/2014/main" id="{DBA8DADD-CD46-B34D-8A36-ECEBDA80123D}"/>
              </a:ext>
            </a:extLst>
          </p:cNvPr>
          <p:cNvSpPr>
            <a:spLocks noGrp="1"/>
          </p:cNvSpPr>
          <p:nvPr>
            <p:ph idx="1"/>
          </p:nvPr>
        </p:nvSpPr>
        <p:spPr>
          <a:xfrm>
            <a:off x="628650" y="1484784"/>
            <a:ext cx="8030718" cy="4752527"/>
          </a:xfrm>
        </p:spPr>
        <p:txBody>
          <a:bodyPr>
            <a:normAutofit fontScale="70000" lnSpcReduction="20000"/>
          </a:bodyPr>
          <a:lstStyle/>
          <a:p>
            <a:pPr>
              <a:lnSpc>
                <a:spcPct val="120000"/>
              </a:lnSpc>
            </a:pPr>
            <a:r>
              <a:rPr lang="en-GB" dirty="0">
                <a:latin typeface="Century Gothic" panose="020B0502020202020204" pitchFamily="34" charset="0"/>
              </a:rPr>
              <a:t>Russia is different (not anti-western)</a:t>
            </a:r>
          </a:p>
          <a:p>
            <a:pPr>
              <a:lnSpc>
                <a:spcPct val="120000"/>
              </a:lnSpc>
            </a:pPr>
            <a:r>
              <a:rPr lang="en-GB" dirty="0">
                <a:latin typeface="Century Gothic" panose="020B0502020202020204" pitchFamily="34" charset="0"/>
              </a:rPr>
              <a:t>Confused ideal of Russia, ideal utopia of perfect order of society with historical past. </a:t>
            </a:r>
          </a:p>
          <a:p>
            <a:pPr>
              <a:lnSpc>
                <a:spcPct val="120000"/>
              </a:lnSpc>
            </a:pPr>
            <a:r>
              <a:rPr lang="en-GB" dirty="0">
                <a:latin typeface="Century Gothic" panose="020B0502020202020204" pitchFamily="34" charset="0"/>
              </a:rPr>
              <a:t>3 basic principles of Russia: Orthodoxy, autocracy, nationhood</a:t>
            </a:r>
          </a:p>
          <a:p>
            <a:pPr>
              <a:lnSpc>
                <a:spcPct val="120000"/>
              </a:lnSpc>
            </a:pPr>
            <a:r>
              <a:rPr lang="en-GB" dirty="0" err="1">
                <a:latin typeface="Century Gothic" panose="020B0502020202020204" pitchFamily="34" charset="0"/>
              </a:rPr>
              <a:t>Khomiakov</a:t>
            </a:r>
            <a:r>
              <a:rPr lang="en-GB" dirty="0">
                <a:latin typeface="Century Gothic" panose="020B0502020202020204" pitchFamily="34" charset="0"/>
              </a:rPr>
              <a:t> (1804-60) – </a:t>
            </a:r>
            <a:r>
              <a:rPr lang="en-GB" i="1" dirty="0" err="1">
                <a:latin typeface="Century Gothic" panose="020B0502020202020204" pitchFamily="34" charset="0"/>
              </a:rPr>
              <a:t>sobornost</a:t>
            </a:r>
            <a:r>
              <a:rPr lang="en-GB" i="1" dirty="0">
                <a:latin typeface="Century Gothic" panose="020B0502020202020204" pitchFamily="34" charset="0"/>
              </a:rPr>
              <a:t>:</a:t>
            </a:r>
            <a:r>
              <a:rPr lang="en-GB" dirty="0">
                <a:latin typeface="Century Gothic" panose="020B0502020202020204" pitchFamily="34" charset="0"/>
              </a:rPr>
              <a:t> unity-in-freedom pursuing the truth</a:t>
            </a:r>
          </a:p>
          <a:p>
            <a:pPr>
              <a:lnSpc>
                <a:spcPct val="120000"/>
              </a:lnSpc>
            </a:pPr>
            <a:r>
              <a:rPr lang="en-GB" dirty="0">
                <a:latin typeface="Century Gothic" panose="020B0502020202020204" pitchFamily="34" charset="0"/>
              </a:rPr>
              <a:t>Ivan </a:t>
            </a:r>
            <a:r>
              <a:rPr lang="en-GB" dirty="0" err="1">
                <a:latin typeface="Century Gothic" panose="020B0502020202020204" pitchFamily="34" charset="0"/>
              </a:rPr>
              <a:t>Kireevsky</a:t>
            </a:r>
            <a:r>
              <a:rPr lang="en-GB" dirty="0">
                <a:latin typeface="Century Gothic" panose="020B0502020202020204" pitchFamily="34" charset="0"/>
              </a:rPr>
              <a:t>, </a:t>
            </a:r>
            <a:r>
              <a:rPr lang="en-GB" dirty="0" err="1">
                <a:latin typeface="Century Gothic" panose="020B0502020202020204" pitchFamily="34" charset="0"/>
              </a:rPr>
              <a:t>Aksakov</a:t>
            </a:r>
            <a:r>
              <a:rPr lang="en-GB" dirty="0">
                <a:latin typeface="Century Gothic" panose="020B0502020202020204" pitchFamily="34" charset="0"/>
              </a:rPr>
              <a:t>, </a:t>
            </a:r>
            <a:r>
              <a:rPr lang="en-GB" dirty="0" err="1">
                <a:latin typeface="Century Gothic" panose="020B0502020202020204" pitchFamily="34" charset="0"/>
              </a:rPr>
              <a:t>Samarin</a:t>
            </a:r>
            <a:endParaRPr lang="en-GB" dirty="0">
              <a:effectLst/>
              <a:latin typeface="Century Gothic" panose="020B0502020202020204" pitchFamily="34" charset="0"/>
            </a:endParaRPr>
          </a:p>
          <a:p>
            <a:pPr>
              <a:lnSpc>
                <a:spcPct val="120000"/>
              </a:lnSpc>
            </a:pPr>
            <a:r>
              <a:rPr lang="en-GB" dirty="0" err="1">
                <a:latin typeface="Century Gothic" panose="020B0502020202020204" pitchFamily="34" charset="0"/>
              </a:rPr>
              <a:t>Aksakov</a:t>
            </a:r>
            <a:endParaRPr lang="en-GB" dirty="0">
              <a:latin typeface="Century Gothic" panose="020B0502020202020204" pitchFamily="34" charset="0"/>
            </a:endParaRPr>
          </a:p>
          <a:p>
            <a:pPr>
              <a:lnSpc>
                <a:spcPct val="120000"/>
              </a:lnSpc>
            </a:pPr>
            <a:r>
              <a:rPr lang="en-GB" dirty="0">
                <a:latin typeface="Century Gothic" panose="020B0502020202020204" pitchFamily="34" charset="0"/>
              </a:rPr>
              <a:t>Pan-Slavism</a:t>
            </a:r>
          </a:p>
          <a:p>
            <a:pPr>
              <a:lnSpc>
                <a:spcPct val="120000"/>
              </a:lnSpc>
            </a:pPr>
            <a:r>
              <a:rPr lang="en-GB" dirty="0">
                <a:latin typeface="Century Gothic" panose="020B0502020202020204" pitchFamily="34" charset="0"/>
              </a:rPr>
              <a:t>Soil bound school</a:t>
            </a:r>
          </a:p>
          <a:p>
            <a:pPr>
              <a:lnSpc>
                <a:spcPct val="120000"/>
              </a:lnSpc>
            </a:pPr>
            <a:r>
              <a:rPr lang="en-GB" dirty="0">
                <a:latin typeface="Century Gothic" panose="020B0502020202020204" pitchFamily="34" charset="0"/>
              </a:rPr>
              <a:t>Dostoyevsky, Solovyov</a:t>
            </a:r>
          </a:p>
        </p:txBody>
      </p:sp>
    </p:spTree>
    <p:extLst>
      <p:ext uri="{BB962C8B-B14F-4D97-AF65-F5344CB8AC3E}">
        <p14:creationId xmlns:p14="http://schemas.microsoft.com/office/powerpoint/2010/main" val="2648429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0A68C-D756-8B42-82E7-702E3DC825A5}"/>
              </a:ext>
            </a:extLst>
          </p:cNvPr>
          <p:cNvSpPr>
            <a:spLocks noGrp="1"/>
          </p:cNvSpPr>
          <p:nvPr>
            <p:ph type="title"/>
          </p:nvPr>
        </p:nvSpPr>
        <p:spPr>
          <a:xfrm>
            <a:off x="628650" y="260648"/>
            <a:ext cx="7886700" cy="994172"/>
          </a:xfrm>
        </p:spPr>
        <p:txBody>
          <a:bodyPr/>
          <a:lstStyle/>
          <a:p>
            <a:r>
              <a:rPr lang="en-GB" dirty="0">
                <a:latin typeface="Century Gothic" panose="020B0502020202020204" pitchFamily="34" charset="0"/>
              </a:rPr>
              <a:t>Westernisers - 1840s  </a:t>
            </a:r>
          </a:p>
        </p:txBody>
      </p:sp>
      <p:sp>
        <p:nvSpPr>
          <p:cNvPr id="3" name="Content Placeholder 2">
            <a:extLst>
              <a:ext uri="{FF2B5EF4-FFF2-40B4-BE49-F238E27FC236}">
                <a16:creationId xmlns:a16="http://schemas.microsoft.com/office/drawing/2014/main" id="{4A52EBEE-1139-674A-900A-40183BDD94EE}"/>
              </a:ext>
            </a:extLst>
          </p:cNvPr>
          <p:cNvSpPr>
            <a:spLocks noGrp="1"/>
          </p:cNvSpPr>
          <p:nvPr>
            <p:ph idx="1"/>
          </p:nvPr>
        </p:nvSpPr>
        <p:spPr>
          <a:xfrm>
            <a:off x="395536" y="1484784"/>
            <a:ext cx="8119814" cy="5040560"/>
          </a:xfrm>
        </p:spPr>
        <p:txBody>
          <a:bodyPr>
            <a:normAutofit fontScale="70000" lnSpcReduction="20000"/>
          </a:bodyPr>
          <a:lstStyle/>
          <a:p>
            <a:pPr>
              <a:lnSpc>
                <a:spcPct val="120000"/>
              </a:lnSpc>
            </a:pPr>
            <a:r>
              <a:rPr lang="en-GB" dirty="0">
                <a:latin typeface="Century Gothic" panose="020B0502020202020204" pitchFamily="34" charset="0"/>
              </a:rPr>
              <a:t>Russia was European and should follow and imitate it</a:t>
            </a:r>
          </a:p>
          <a:p>
            <a:pPr>
              <a:lnSpc>
                <a:spcPct val="120000"/>
              </a:lnSpc>
            </a:pPr>
            <a:r>
              <a:rPr lang="en-GB" dirty="0">
                <a:latin typeface="Century Gothic" panose="020B0502020202020204" pitchFamily="34" charset="0"/>
              </a:rPr>
              <a:t>Herzen, </a:t>
            </a:r>
            <a:r>
              <a:rPr lang="en-GB" dirty="0" err="1">
                <a:latin typeface="Century Gothic" panose="020B0502020202020204" pitchFamily="34" charset="0"/>
              </a:rPr>
              <a:t>Granovsky</a:t>
            </a:r>
            <a:r>
              <a:rPr lang="en-GB" dirty="0">
                <a:latin typeface="Century Gothic" panose="020B0502020202020204" pitchFamily="34" charset="0"/>
              </a:rPr>
              <a:t>, </a:t>
            </a:r>
            <a:r>
              <a:rPr lang="en-GB" dirty="0" err="1">
                <a:latin typeface="Century Gothic" panose="020B0502020202020204" pitchFamily="34" charset="0"/>
              </a:rPr>
              <a:t>Ogarov</a:t>
            </a:r>
            <a:r>
              <a:rPr lang="en-GB" dirty="0">
                <a:latin typeface="Century Gothic" panose="020B0502020202020204" pitchFamily="34" charset="0"/>
              </a:rPr>
              <a:t>, </a:t>
            </a:r>
            <a:r>
              <a:rPr lang="en-GB" dirty="0" err="1">
                <a:latin typeface="Century Gothic" panose="020B0502020202020204" pitchFamily="34" charset="0"/>
              </a:rPr>
              <a:t>Kavelin</a:t>
            </a:r>
            <a:r>
              <a:rPr lang="en-GB" dirty="0">
                <a:latin typeface="Century Gothic" panose="020B0502020202020204" pitchFamily="34" charset="0"/>
              </a:rPr>
              <a:t>, Belinsky, Turgenev</a:t>
            </a:r>
          </a:p>
          <a:p>
            <a:pPr>
              <a:lnSpc>
                <a:spcPct val="120000"/>
              </a:lnSpc>
            </a:pPr>
            <a:r>
              <a:rPr lang="en-GB" dirty="0">
                <a:latin typeface="Century Gothic" panose="020B0502020202020204" pitchFamily="34" charset="0"/>
              </a:rPr>
              <a:t>Split in 1840s </a:t>
            </a:r>
          </a:p>
          <a:p>
            <a:pPr>
              <a:lnSpc>
                <a:spcPct val="120000"/>
              </a:lnSpc>
            </a:pPr>
            <a:r>
              <a:rPr lang="en-GB" dirty="0">
                <a:latin typeface="Century Gothic" panose="020B0502020202020204" pitchFamily="34" charset="0"/>
              </a:rPr>
              <a:t>Liberal</a:t>
            </a:r>
          </a:p>
          <a:p>
            <a:pPr lvl="1">
              <a:lnSpc>
                <a:spcPct val="120000"/>
              </a:lnSpc>
            </a:pPr>
            <a:r>
              <a:rPr lang="en-GB" dirty="0" err="1">
                <a:latin typeface="Century Gothic" panose="020B0502020202020204" pitchFamily="34" charset="0"/>
              </a:rPr>
              <a:t>Annenkov</a:t>
            </a:r>
            <a:r>
              <a:rPr lang="en-GB" dirty="0">
                <a:latin typeface="Century Gothic" panose="020B0502020202020204" pitchFamily="34" charset="0"/>
              </a:rPr>
              <a:t>, </a:t>
            </a:r>
            <a:r>
              <a:rPr lang="en-GB" dirty="0" err="1">
                <a:latin typeface="Century Gothic" panose="020B0502020202020204" pitchFamily="34" charset="0"/>
              </a:rPr>
              <a:t>Granovsky</a:t>
            </a:r>
            <a:r>
              <a:rPr lang="en-GB" dirty="0">
                <a:latin typeface="Century Gothic" panose="020B0502020202020204" pitchFamily="34" charset="0"/>
              </a:rPr>
              <a:t>, </a:t>
            </a:r>
            <a:r>
              <a:rPr lang="en-GB" dirty="0" err="1">
                <a:latin typeface="Century Gothic" panose="020B0502020202020204" pitchFamily="34" charset="0"/>
              </a:rPr>
              <a:t>Chicherin</a:t>
            </a:r>
            <a:r>
              <a:rPr lang="en-GB" dirty="0">
                <a:latin typeface="Century Gothic" panose="020B0502020202020204" pitchFamily="34" charset="0"/>
              </a:rPr>
              <a:t>, </a:t>
            </a:r>
            <a:r>
              <a:rPr lang="en-GB" dirty="0" err="1">
                <a:latin typeface="Century Gothic" panose="020B0502020202020204" pitchFamily="34" charset="0"/>
              </a:rPr>
              <a:t>Kavelin</a:t>
            </a:r>
            <a:r>
              <a:rPr lang="en-GB" dirty="0">
                <a:latin typeface="Century Gothic" panose="020B0502020202020204" pitchFamily="34" charset="0"/>
              </a:rPr>
              <a:t> – religious </a:t>
            </a:r>
          </a:p>
          <a:p>
            <a:pPr>
              <a:lnSpc>
                <a:spcPct val="120000"/>
              </a:lnSpc>
            </a:pPr>
            <a:r>
              <a:rPr lang="en-GB" dirty="0">
                <a:latin typeface="Century Gothic" panose="020B0502020202020204" pitchFamily="34" charset="0"/>
              </a:rPr>
              <a:t>Revolutionary </a:t>
            </a:r>
          </a:p>
          <a:p>
            <a:pPr lvl="1">
              <a:lnSpc>
                <a:spcPct val="120000"/>
              </a:lnSpc>
            </a:pPr>
            <a:r>
              <a:rPr lang="en-GB" dirty="0" err="1">
                <a:latin typeface="Century Gothic" panose="020B0502020202020204" pitchFamily="34" charset="0"/>
              </a:rPr>
              <a:t>Ogaryov</a:t>
            </a:r>
            <a:r>
              <a:rPr lang="en-GB" dirty="0">
                <a:latin typeface="Century Gothic" panose="020B0502020202020204" pitchFamily="34" charset="0"/>
              </a:rPr>
              <a:t>, Belinsky, Herzen, Botkin – atheists </a:t>
            </a:r>
          </a:p>
          <a:p>
            <a:pPr>
              <a:lnSpc>
                <a:spcPct val="120000"/>
              </a:lnSpc>
            </a:pPr>
            <a:r>
              <a:rPr lang="en-GB" dirty="0">
                <a:latin typeface="Century Gothic" panose="020B0502020202020204" pitchFamily="34" charset="0"/>
              </a:rPr>
              <a:t>Anarchism</a:t>
            </a:r>
          </a:p>
          <a:p>
            <a:pPr lvl="1">
              <a:lnSpc>
                <a:spcPct val="120000"/>
              </a:lnSpc>
            </a:pPr>
            <a:r>
              <a:rPr lang="en-GB" dirty="0">
                <a:latin typeface="Century Gothic" panose="020B0502020202020204" pitchFamily="34" charset="0"/>
              </a:rPr>
              <a:t>Bakunin, Kropotkin, </a:t>
            </a:r>
            <a:r>
              <a:rPr lang="en-GB" dirty="0" err="1">
                <a:latin typeface="Century Gothic" panose="020B0502020202020204" pitchFamily="34" charset="0"/>
              </a:rPr>
              <a:t>Nechayev</a:t>
            </a:r>
            <a:r>
              <a:rPr lang="en-GB" dirty="0">
                <a:latin typeface="Century Gothic" panose="020B0502020202020204" pitchFamily="34" charset="0"/>
              </a:rPr>
              <a:t>, Tolstoy, </a:t>
            </a:r>
          </a:p>
          <a:p>
            <a:pPr>
              <a:lnSpc>
                <a:spcPct val="120000"/>
              </a:lnSpc>
            </a:pPr>
            <a:r>
              <a:rPr lang="en-GB" dirty="0">
                <a:latin typeface="Century Gothic" panose="020B0502020202020204" pitchFamily="34" charset="0"/>
              </a:rPr>
              <a:t>Marxism</a:t>
            </a:r>
          </a:p>
          <a:p>
            <a:pPr lvl="1">
              <a:lnSpc>
                <a:spcPct val="120000"/>
              </a:lnSpc>
            </a:pPr>
            <a:r>
              <a:rPr lang="en-GB" dirty="0">
                <a:latin typeface="Century Gothic" panose="020B0502020202020204" pitchFamily="34" charset="0"/>
              </a:rPr>
              <a:t>Plekhanov, Lenin, Trotsky, Bukharin, Stalin</a:t>
            </a:r>
          </a:p>
          <a:p>
            <a:pPr lvl="1">
              <a:lnSpc>
                <a:spcPct val="120000"/>
              </a:lnSpc>
            </a:pPr>
            <a:r>
              <a:rPr lang="en-GB" dirty="0">
                <a:latin typeface="Century Gothic" panose="020B0502020202020204" pitchFamily="34" charset="0"/>
              </a:rPr>
              <a:t>Mensheviks, Bolsheviks </a:t>
            </a:r>
          </a:p>
          <a:p>
            <a:pPr lvl="1">
              <a:lnSpc>
                <a:spcPct val="120000"/>
              </a:lnSpc>
            </a:pPr>
            <a:endParaRPr lang="en-GB" dirty="0">
              <a:latin typeface="Century Gothic" panose="020B0502020202020204" pitchFamily="34" charset="0"/>
            </a:endParaRPr>
          </a:p>
          <a:p>
            <a:pPr lvl="1">
              <a:lnSpc>
                <a:spcPct val="120000"/>
              </a:lnSpc>
            </a:pPr>
            <a:endParaRPr lang="en-GB" dirty="0">
              <a:latin typeface="Century Gothic" panose="020B0502020202020204" pitchFamily="34" charset="0"/>
            </a:endParaRPr>
          </a:p>
          <a:p>
            <a:pPr>
              <a:lnSpc>
                <a:spcPct val="120000"/>
              </a:lnSpc>
            </a:pPr>
            <a:endParaRPr lang="en-GB" dirty="0">
              <a:latin typeface="Century Gothic" panose="020B0502020202020204" pitchFamily="34" charset="0"/>
            </a:endParaRPr>
          </a:p>
        </p:txBody>
      </p:sp>
    </p:spTree>
    <p:extLst>
      <p:ext uri="{BB962C8B-B14F-4D97-AF65-F5344CB8AC3E}">
        <p14:creationId xmlns:p14="http://schemas.microsoft.com/office/powerpoint/2010/main" val="1273703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5AE35-B514-7B48-AC21-6FE152C78ECB}"/>
              </a:ext>
            </a:extLst>
          </p:cNvPr>
          <p:cNvSpPr>
            <a:spLocks noGrp="1"/>
          </p:cNvSpPr>
          <p:nvPr>
            <p:ph type="title"/>
          </p:nvPr>
        </p:nvSpPr>
        <p:spPr>
          <a:xfrm>
            <a:off x="685800" y="260648"/>
            <a:ext cx="7772400" cy="1143000"/>
          </a:xfrm>
        </p:spPr>
        <p:txBody>
          <a:bodyPr/>
          <a:lstStyle/>
          <a:p>
            <a:r>
              <a:rPr lang="en-GB" dirty="0">
                <a:latin typeface="Century Gothic" panose="020B0502020202020204" pitchFamily="34" charset="0"/>
              </a:rPr>
              <a:t>20</a:t>
            </a:r>
            <a:r>
              <a:rPr lang="en-GB" baseline="30000" dirty="0">
                <a:latin typeface="Century Gothic" panose="020B0502020202020204" pitchFamily="34" charset="0"/>
              </a:rPr>
              <a:t>th</a:t>
            </a:r>
            <a:r>
              <a:rPr lang="en-GB" dirty="0">
                <a:latin typeface="Century Gothic" panose="020B0502020202020204" pitchFamily="34" charset="0"/>
              </a:rPr>
              <a:t> Century </a:t>
            </a:r>
          </a:p>
        </p:txBody>
      </p:sp>
      <p:sp>
        <p:nvSpPr>
          <p:cNvPr id="3" name="Content Placeholder 2">
            <a:extLst>
              <a:ext uri="{FF2B5EF4-FFF2-40B4-BE49-F238E27FC236}">
                <a16:creationId xmlns:a16="http://schemas.microsoft.com/office/drawing/2014/main" id="{E75427DD-D050-5E46-BF1D-E143BE3919F2}"/>
              </a:ext>
            </a:extLst>
          </p:cNvPr>
          <p:cNvSpPr>
            <a:spLocks noGrp="1"/>
          </p:cNvSpPr>
          <p:nvPr>
            <p:ph idx="1"/>
          </p:nvPr>
        </p:nvSpPr>
        <p:spPr>
          <a:xfrm>
            <a:off x="685800" y="1556792"/>
            <a:ext cx="7772400" cy="4114800"/>
          </a:xfrm>
        </p:spPr>
        <p:txBody>
          <a:bodyPr/>
          <a:lstStyle/>
          <a:p>
            <a:r>
              <a:rPr lang="en-GB" sz="2400" kern="1200" dirty="0">
                <a:latin typeface="Century Gothic" panose="020B0502020202020204" pitchFamily="34" charset="0"/>
                <a:ea typeface="ＭＳ Ｐゴシック" pitchFamily="-128" charset="-128"/>
                <a:cs typeface="ＭＳ Ｐゴシック" pitchFamily="-128" charset="-128"/>
              </a:rPr>
              <a:t>Religious-Philosophical Renaissance </a:t>
            </a:r>
          </a:p>
          <a:p>
            <a:r>
              <a:rPr lang="en-GB" sz="2400" dirty="0">
                <a:latin typeface="Century Gothic" panose="020B0502020202020204" pitchFamily="34" charset="0"/>
              </a:rPr>
              <a:t>1905 revolution </a:t>
            </a:r>
          </a:p>
          <a:p>
            <a:r>
              <a:rPr lang="en-GB" sz="2400" i="1" dirty="0" err="1">
                <a:latin typeface="Century Gothic" panose="020B0502020202020204" pitchFamily="34" charset="0"/>
              </a:rPr>
              <a:t>Vekhi</a:t>
            </a:r>
            <a:r>
              <a:rPr lang="en-GB" sz="2400" dirty="0">
                <a:latin typeface="Century Gothic" panose="020B0502020202020204" pitchFamily="34" charset="0"/>
              </a:rPr>
              <a:t> (1909) </a:t>
            </a:r>
            <a:r>
              <a:rPr lang="en-GB" sz="2400" dirty="0" err="1">
                <a:latin typeface="Century Gothic" panose="020B0502020202020204" pitchFamily="34" charset="0"/>
              </a:rPr>
              <a:t>Berdyayev</a:t>
            </a:r>
            <a:r>
              <a:rPr lang="en-GB" sz="2400" dirty="0">
                <a:latin typeface="Century Gothic" panose="020B0502020202020204" pitchFamily="34" charset="0"/>
              </a:rPr>
              <a:t>, </a:t>
            </a:r>
            <a:r>
              <a:rPr lang="en-GB" sz="2400" dirty="0" err="1">
                <a:latin typeface="Century Gothic" panose="020B0502020202020204" pitchFamily="34" charset="0"/>
              </a:rPr>
              <a:t>Lossky</a:t>
            </a:r>
            <a:r>
              <a:rPr lang="en-GB" sz="2400" dirty="0">
                <a:latin typeface="Century Gothic" panose="020B0502020202020204" pitchFamily="34" charset="0"/>
              </a:rPr>
              <a:t>, Frank, </a:t>
            </a:r>
            <a:r>
              <a:rPr lang="en-GB" sz="2400" dirty="0" err="1">
                <a:latin typeface="Century Gothic" panose="020B0502020202020204" pitchFamily="34" charset="0"/>
              </a:rPr>
              <a:t>Kistyakovsky</a:t>
            </a:r>
            <a:r>
              <a:rPr lang="en-GB" sz="2400" dirty="0">
                <a:latin typeface="Century Gothic" panose="020B0502020202020204" pitchFamily="34" charset="0"/>
              </a:rPr>
              <a:t>, Struve, </a:t>
            </a:r>
            <a:r>
              <a:rPr lang="en-GB" sz="2400" dirty="0" err="1">
                <a:latin typeface="Century Gothic" panose="020B0502020202020204" pitchFamily="34" charset="0"/>
              </a:rPr>
              <a:t>Bulgakov</a:t>
            </a:r>
            <a:endParaRPr lang="en-GB" sz="2400" i="1" dirty="0">
              <a:latin typeface="Century Gothic" panose="020B0502020202020204" pitchFamily="34" charset="0"/>
            </a:endParaRPr>
          </a:p>
          <a:p>
            <a:r>
              <a:rPr lang="en-GB" sz="2400" dirty="0">
                <a:latin typeface="Century Gothic" panose="020B0502020202020204" pitchFamily="34" charset="0"/>
              </a:rPr>
              <a:t>1917</a:t>
            </a:r>
          </a:p>
          <a:p>
            <a:pPr lvl="1"/>
            <a:r>
              <a:rPr lang="en-GB" sz="2000" dirty="0">
                <a:latin typeface="Century Gothic" panose="020B0502020202020204" pitchFamily="34" charset="0"/>
              </a:rPr>
              <a:t>February revolution</a:t>
            </a:r>
          </a:p>
          <a:p>
            <a:pPr lvl="1"/>
            <a:r>
              <a:rPr lang="en-GB" sz="2000" dirty="0">
                <a:latin typeface="Century Gothic" panose="020B0502020202020204" pitchFamily="34" charset="0"/>
              </a:rPr>
              <a:t>Re-establishment patriarchate </a:t>
            </a:r>
          </a:p>
          <a:p>
            <a:pPr lvl="1"/>
            <a:r>
              <a:rPr lang="en-GB" sz="2000" dirty="0">
                <a:latin typeface="Century Gothic" panose="020B0502020202020204" pitchFamily="34" charset="0"/>
              </a:rPr>
              <a:t>October coup</a:t>
            </a:r>
          </a:p>
          <a:p>
            <a:r>
              <a:rPr lang="en-GB" sz="2400" dirty="0">
                <a:latin typeface="Century Gothic" panose="020B0502020202020204" pitchFamily="34" charset="0"/>
              </a:rPr>
              <a:t>Totalitarian communism – Possessor mentality</a:t>
            </a:r>
          </a:p>
          <a:p>
            <a:r>
              <a:rPr lang="en-GB" sz="2400" dirty="0">
                <a:latin typeface="Century Gothic" panose="020B0502020202020204" pitchFamily="34" charset="0"/>
              </a:rPr>
              <a:t>Dissidents – Non Possessor mentality</a:t>
            </a: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7916972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9063F-549A-E044-B085-E9D0679D8C60}"/>
              </a:ext>
            </a:extLst>
          </p:cNvPr>
          <p:cNvSpPr>
            <a:spLocks noGrp="1"/>
          </p:cNvSpPr>
          <p:nvPr>
            <p:ph type="title"/>
          </p:nvPr>
        </p:nvSpPr>
        <p:spPr>
          <a:xfrm>
            <a:off x="685800" y="332656"/>
            <a:ext cx="7772400" cy="1143000"/>
          </a:xfrm>
        </p:spPr>
        <p:txBody>
          <a:bodyPr/>
          <a:lstStyle/>
          <a:p>
            <a:r>
              <a:rPr lang="en-GB" dirty="0">
                <a:latin typeface="Century Gothic" panose="020B0502020202020204" pitchFamily="34" charset="0"/>
              </a:rPr>
              <a:t>Providential analysis?</a:t>
            </a:r>
          </a:p>
        </p:txBody>
      </p:sp>
      <p:sp>
        <p:nvSpPr>
          <p:cNvPr id="3" name="Content Placeholder 2">
            <a:extLst>
              <a:ext uri="{FF2B5EF4-FFF2-40B4-BE49-F238E27FC236}">
                <a16:creationId xmlns:a16="http://schemas.microsoft.com/office/drawing/2014/main" id="{29810167-64C5-C64D-8031-14FDDFCB8482}"/>
              </a:ext>
            </a:extLst>
          </p:cNvPr>
          <p:cNvSpPr>
            <a:spLocks noGrp="1"/>
          </p:cNvSpPr>
          <p:nvPr>
            <p:ph idx="1"/>
          </p:nvPr>
        </p:nvSpPr>
        <p:spPr>
          <a:xfrm>
            <a:off x="685800" y="1704256"/>
            <a:ext cx="7772400" cy="4616152"/>
          </a:xfrm>
        </p:spPr>
        <p:txBody>
          <a:bodyPr>
            <a:normAutofit fontScale="55000" lnSpcReduction="20000"/>
          </a:bodyPr>
          <a:lstStyle/>
          <a:p>
            <a:r>
              <a:rPr lang="en-GB" dirty="0">
                <a:latin typeface="Century Gothic" panose="020B0502020202020204" pitchFamily="34" charset="0"/>
              </a:rPr>
              <a:t>980-1380       		400  years (slavery/patriarchs?) (</a:t>
            </a:r>
            <a:r>
              <a:rPr lang="en-GB" dirty="0" err="1">
                <a:latin typeface="Century Gothic" panose="020B0502020202020204" pitchFamily="34" charset="0"/>
              </a:rPr>
              <a:t>Kievan</a:t>
            </a:r>
            <a:r>
              <a:rPr lang="en-GB" dirty="0">
                <a:latin typeface="Century Gothic" panose="020B0502020202020204" pitchFamily="34" charset="0"/>
              </a:rPr>
              <a:t> Rus)</a:t>
            </a:r>
          </a:p>
          <a:p>
            <a:pPr marL="0" indent="0">
              <a:buNone/>
            </a:pPr>
            <a:r>
              <a:rPr lang="en-GB" dirty="0">
                <a:latin typeface="Century Gothic" panose="020B0502020202020204" pitchFamily="34" charset="0"/>
              </a:rPr>
              <a:t>     988 (conversion of Vladimir) - 1380 (</a:t>
            </a:r>
            <a:r>
              <a:rPr lang="en-GB" dirty="0" err="1">
                <a:latin typeface="Century Gothic" panose="020B0502020202020204" pitchFamily="34" charset="0"/>
              </a:rPr>
              <a:t>Kulikovo</a:t>
            </a:r>
            <a:r>
              <a:rPr lang="en-GB" dirty="0">
                <a:latin typeface="Century Gothic" panose="020B0502020202020204" pitchFamily="34" charset="0"/>
              </a:rPr>
              <a:t> Pole)</a:t>
            </a:r>
          </a:p>
          <a:p>
            <a:endParaRPr lang="en-GB" dirty="0">
              <a:latin typeface="Century Gothic" panose="020B0502020202020204" pitchFamily="34" charset="0"/>
            </a:endParaRPr>
          </a:p>
          <a:p>
            <a:r>
              <a:rPr lang="en-GB" dirty="0">
                <a:latin typeface="Century Gothic" panose="020B0502020202020204" pitchFamily="34" charset="0"/>
              </a:rPr>
              <a:t>1380-1502   		 	120  years (united?)</a:t>
            </a:r>
          </a:p>
          <a:p>
            <a:pPr marL="0" indent="0">
              <a:buNone/>
            </a:pPr>
            <a:r>
              <a:rPr lang="en-GB" dirty="0">
                <a:latin typeface="Century Gothic" panose="020B0502020202020204" pitchFamily="34" charset="0"/>
              </a:rPr>
              <a:t>     (Muscovy)     </a:t>
            </a:r>
          </a:p>
          <a:p>
            <a:pPr marL="0" indent="0">
              <a:buNone/>
            </a:pPr>
            <a:r>
              <a:rPr lang="en-GB" dirty="0">
                <a:latin typeface="Century Gothic" panose="020B0502020202020204" pitchFamily="34" charset="0"/>
              </a:rPr>
              <a:t>     1380 (</a:t>
            </a:r>
            <a:r>
              <a:rPr lang="en-GB" dirty="0" err="1">
                <a:latin typeface="Century Gothic" panose="020B0502020202020204" pitchFamily="34" charset="0"/>
              </a:rPr>
              <a:t>Sergius</a:t>
            </a:r>
            <a:r>
              <a:rPr lang="en-GB" dirty="0">
                <a:latin typeface="Century Gothic" panose="020B0502020202020204" pitchFamily="34" charset="0"/>
              </a:rPr>
              <a:t> </a:t>
            </a:r>
            <a:r>
              <a:rPr lang="en-GB" dirty="0" err="1">
                <a:latin typeface="Century Gothic" panose="020B0502020202020204" pitchFamily="34" charset="0"/>
              </a:rPr>
              <a:t>Radonezh</a:t>
            </a:r>
            <a:r>
              <a:rPr lang="en-GB" dirty="0">
                <a:latin typeface="Century Gothic" panose="020B0502020202020204" pitchFamily="34" charset="0"/>
              </a:rPr>
              <a:t>) 1502 (Council division Nil and Joseph)</a:t>
            </a:r>
          </a:p>
          <a:p>
            <a:pPr marL="0" indent="0">
              <a:buNone/>
            </a:pPr>
            <a:endParaRPr lang="en-GB" dirty="0">
              <a:latin typeface="Century Gothic" panose="020B0502020202020204" pitchFamily="34" charset="0"/>
            </a:endParaRPr>
          </a:p>
          <a:p>
            <a:r>
              <a:rPr lang="en-GB" dirty="0">
                <a:latin typeface="Century Gothic" panose="020B0502020202020204" pitchFamily="34" charset="0"/>
              </a:rPr>
              <a:t>1503-1917    		400 years (divided?)</a:t>
            </a:r>
          </a:p>
          <a:p>
            <a:pPr marL="0" indent="0">
              <a:buNone/>
            </a:pPr>
            <a:r>
              <a:rPr lang="en-GB" dirty="0">
                <a:latin typeface="Century Gothic" panose="020B0502020202020204" pitchFamily="34" charset="0"/>
              </a:rPr>
              <a:t>      (Petrine Russia)</a:t>
            </a:r>
          </a:p>
          <a:p>
            <a:endParaRPr lang="en-GB" dirty="0">
              <a:latin typeface="Century Gothic" panose="020B0502020202020204" pitchFamily="34" charset="0"/>
            </a:endParaRPr>
          </a:p>
          <a:p>
            <a:r>
              <a:rPr lang="en-GB" dirty="0">
                <a:latin typeface="Century Gothic" panose="020B0502020202020204" pitchFamily="34" charset="0"/>
              </a:rPr>
              <a:t>1917-1988    		70 years  (Papal captivity?)</a:t>
            </a:r>
          </a:p>
          <a:p>
            <a:pPr marL="0" indent="0">
              <a:buNone/>
            </a:pPr>
            <a:r>
              <a:rPr lang="en-GB" dirty="0">
                <a:latin typeface="Century Gothic" panose="020B0502020202020204" pitchFamily="34" charset="0"/>
              </a:rPr>
              <a:t>      (Communism)</a:t>
            </a:r>
          </a:p>
          <a:p>
            <a:endParaRPr lang="en-GB" dirty="0">
              <a:latin typeface="Century Gothic" panose="020B0502020202020204" pitchFamily="34" charset="0"/>
            </a:endParaRPr>
          </a:p>
          <a:p>
            <a:r>
              <a:rPr lang="en-GB" dirty="0">
                <a:latin typeface="Century Gothic" panose="020B0502020202020204" pitchFamily="34" charset="0"/>
              </a:rPr>
              <a:t>1989-2129   		140 years  (return, confusion?)</a:t>
            </a:r>
            <a:r>
              <a:rPr lang="en-GB" dirty="0">
                <a:effectLst/>
                <a:latin typeface="Century Gothic" panose="020B0502020202020204" pitchFamily="34" charset="0"/>
              </a:rPr>
              <a:t> </a:t>
            </a:r>
            <a:endParaRPr lang="en-GB" dirty="0">
              <a:latin typeface="Century Gothic" panose="020B0502020202020204" pitchFamily="34" charset="0"/>
            </a:endParaRPr>
          </a:p>
        </p:txBody>
      </p:sp>
    </p:spTree>
    <p:extLst>
      <p:ext uri="{BB962C8B-B14F-4D97-AF65-F5344CB8AC3E}">
        <p14:creationId xmlns:p14="http://schemas.microsoft.com/office/powerpoint/2010/main" val="571176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690F5-6FE2-804B-A147-7A92815ADB2D}"/>
              </a:ext>
            </a:extLst>
          </p:cNvPr>
          <p:cNvSpPr>
            <a:spLocks noGrp="1"/>
          </p:cNvSpPr>
          <p:nvPr>
            <p:ph type="title"/>
          </p:nvPr>
        </p:nvSpPr>
        <p:spPr>
          <a:xfrm>
            <a:off x="395536" y="609600"/>
            <a:ext cx="8062664" cy="1143000"/>
          </a:xfrm>
        </p:spPr>
        <p:txBody>
          <a:bodyPr/>
          <a:lstStyle/>
          <a:p>
            <a:r>
              <a:rPr lang="en-GB" sz="4200" dirty="0">
                <a:latin typeface="Century Gothic" panose="020B0502020202020204" pitchFamily="34" charset="0"/>
              </a:rPr>
              <a:t>The foundation to receive the Lord of the Second Advent</a:t>
            </a:r>
          </a:p>
        </p:txBody>
      </p:sp>
      <p:sp>
        <p:nvSpPr>
          <p:cNvPr id="3" name="Content Placeholder 2">
            <a:extLst>
              <a:ext uri="{FF2B5EF4-FFF2-40B4-BE49-F238E27FC236}">
                <a16:creationId xmlns:a16="http://schemas.microsoft.com/office/drawing/2014/main" id="{5DC1BFB8-A3ED-E34A-B1B8-B169B1E02494}"/>
              </a:ext>
            </a:extLst>
          </p:cNvPr>
          <p:cNvSpPr>
            <a:spLocks noGrp="1"/>
          </p:cNvSpPr>
          <p:nvPr>
            <p:ph idx="1"/>
          </p:nvPr>
        </p:nvSpPr>
        <p:spPr>
          <a:xfrm>
            <a:off x="685800" y="2698576"/>
            <a:ext cx="7772400" cy="4114800"/>
          </a:xfrm>
        </p:spPr>
        <p:txBody>
          <a:bodyPr/>
          <a:lstStyle/>
          <a:p>
            <a:r>
              <a:rPr kumimoji="1" lang="en-US" dirty="0">
                <a:latin typeface="Century Gothic" panose="020B0502020202020204" pitchFamily="34" charset="0"/>
                <a:ea typeface="Osaka" pitchFamily="-128" charset="-128"/>
                <a:cs typeface="Osaka" pitchFamily="-128" charset="-128"/>
              </a:rPr>
              <a:t>God’s 2000 years providence has prepared a democratic social and legal environment which will protect Christ at the Second Advent. </a:t>
            </a:r>
            <a:r>
              <a:rPr kumimoji="1" lang="en-US" sz="2400" dirty="0">
                <a:latin typeface="Century Gothic" panose="020B0502020202020204" pitchFamily="34" charset="0"/>
                <a:ea typeface="Osaka" pitchFamily="-128" charset="-128"/>
                <a:cs typeface="Osaka" pitchFamily="-128" charset="-128"/>
              </a:rPr>
              <a:t>EDP, 282</a:t>
            </a:r>
          </a:p>
          <a:p>
            <a:endParaRPr lang="en-GB" dirty="0">
              <a:latin typeface="Century Gothic" panose="020B0502020202020204" pitchFamily="34" charset="0"/>
            </a:endParaRPr>
          </a:p>
        </p:txBody>
      </p:sp>
    </p:spTree>
    <p:extLst>
      <p:ext uri="{BB962C8B-B14F-4D97-AF65-F5344CB8AC3E}">
        <p14:creationId xmlns:p14="http://schemas.microsoft.com/office/powerpoint/2010/main" val="222563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4BEC9-0D23-7940-973B-479BFE8BD2AB}"/>
              </a:ext>
            </a:extLst>
          </p:cNvPr>
          <p:cNvSpPr>
            <a:spLocks noGrp="1"/>
          </p:cNvSpPr>
          <p:nvPr>
            <p:ph type="title"/>
          </p:nvPr>
        </p:nvSpPr>
        <p:spPr>
          <a:xfrm>
            <a:off x="685800" y="390872"/>
            <a:ext cx="7772400" cy="1143000"/>
          </a:xfrm>
        </p:spPr>
        <p:txBody>
          <a:bodyPr/>
          <a:lstStyle/>
          <a:p>
            <a:r>
              <a:rPr lang="en-GB" dirty="0">
                <a:latin typeface="Century Gothic" panose="020B0502020202020204" pitchFamily="34" charset="0"/>
              </a:rPr>
              <a:t>Hellenism – Hebraism </a:t>
            </a:r>
          </a:p>
        </p:txBody>
      </p:sp>
      <p:sp>
        <p:nvSpPr>
          <p:cNvPr id="3" name="Content Placeholder 2">
            <a:extLst>
              <a:ext uri="{FF2B5EF4-FFF2-40B4-BE49-F238E27FC236}">
                <a16:creationId xmlns:a16="http://schemas.microsoft.com/office/drawing/2014/main" id="{F840721C-931F-9847-8A5C-6A75154634F1}"/>
              </a:ext>
            </a:extLst>
          </p:cNvPr>
          <p:cNvSpPr>
            <a:spLocks noGrp="1"/>
          </p:cNvSpPr>
          <p:nvPr>
            <p:ph idx="1"/>
          </p:nvPr>
        </p:nvSpPr>
        <p:spPr>
          <a:xfrm>
            <a:off x="685800" y="1762472"/>
            <a:ext cx="7772400" cy="4114800"/>
          </a:xfrm>
        </p:spPr>
        <p:txBody>
          <a:bodyPr/>
          <a:lstStyle/>
          <a:p>
            <a:r>
              <a:rPr lang="en-GB" sz="2400" dirty="0">
                <a:latin typeface="Century Gothic" panose="020B0502020202020204" pitchFamily="34" charset="0"/>
              </a:rPr>
              <a:t>Only by Cain-type Hellenism submitting to Abel-type Hebraism could Satan be separated from the prevailing spirit of the age. Then the foundation of substance necessary for receiving Christ at the Second Advent could be established worldwide. 		EDP, 350</a:t>
            </a:r>
          </a:p>
          <a:p>
            <a:pPr lvl="1"/>
            <a:r>
              <a:rPr lang="en-GB" sz="2000" dirty="0">
                <a:latin typeface="Century Gothic" panose="020B0502020202020204" pitchFamily="34" charset="0"/>
              </a:rPr>
              <a:t>Movements to restore original human nature</a:t>
            </a:r>
          </a:p>
          <a:p>
            <a:pPr lvl="1"/>
            <a:r>
              <a:rPr lang="en-GB" sz="2000" dirty="0">
                <a:latin typeface="Century Gothic" panose="020B0502020202020204" pitchFamily="34" charset="0"/>
              </a:rPr>
              <a:t>Both are good and necessary</a:t>
            </a:r>
          </a:p>
          <a:p>
            <a:pPr lvl="1"/>
            <a:r>
              <a:rPr lang="en-GB" sz="2000" dirty="0">
                <a:latin typeface="Century Gothic" panose="020B0502020202020204" pitchFamily="34" charset="0"/>
              </a:rPr>
              <a:t>Both need to be integrated with Hebraism in subject position</a:t>
            </a:r>
          </a:p>
          <a:p>
            <a:pPr lvl="1"/>
            <a:endParaRPr lang="en-GB" sz="2000" dirty="0">
              <a:latin typeface="Century Gothic" panose="020B0502020202020204" pitchFamily="34" charset="0"/>
            </a:endParaRPr>
          </a:p>
          <a:p>
            <a:pPr lvl="1"/>
            <a:endParaRPr lang="en-GB" sz="2000" dirty="0">
              <a:latin typeface="Century Gothic" panose="020B0502020202020204" pitchFamily="34" charset="0"/>
            </a:endParaRPr>
          </a:p>
          <a:p>
            <a:pPr lvl="1"/>
            <a:endParaRPr lang="en-GB" sz="2000" dirty="0">
              <a:latin typeface="Century Gothic" panose="020B0502020202020204" pitchFamily="34" charset="0"/>
            </a:endParaRPr>
          </a:p>
          <a:p>
            <a:pPr lvl="1"/>
            <a:endParaRPr lang="en-GB" sz="2000" dirty="0">
              <a:latin typeface="Century Gothic" panose="020B0502020202020204" pitchFamily="34" charset="0"/>
            </a:endParaRPr>
          </a:p>
          <a:p>
            <a:pPr lvl="1"/>
            <a:endParaRPr lang="en-GB" sz="2000" dirty="0">
              <a:latin typeface="Century Gothic" panose="020B0502020202020204" pitchFamily="34" charset="0"/>
            </a:endParaRPr>
          </a:p>
          <a:p>
            <a:endParaRPr lang="en-GB" sz="2400" dirty="0">
              <a:latin typeface="Century Gothic" panose="020B0502020202020204" pitchFamily="34" charset="0"/>
            </a:endParaRPr>
          </a:p>
          <a:p>
            <a:endParaRPr lang="en-GB" sz="2400" dirty="0">
              <a:latin typeface="Century Gothic" panose="020B0502020202020204" pitchFamily="34" charset="0"/>
            </a:endParaRP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1876739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0FE41-84CE-E047-BB42-88331882838D}"/>
              </a:ext>
            </a:extLst>
          </p:cNvPr>
          <p:cNvSpPr>
            <a:spLocks noGrp="1"/>
          </p:cNvSpPr>
          <p:nvPr>
            <p:ph type="title"/>
          </p:nvPr>
        </p:nvSpPr>
        <p:spPr>
          <a:xfrm>
            <a:off x="685800" y="116632"/>
            <a:ext cx="7772400" cy="1143000"/>
          </a:xfrm>
        </p:spPr>
        <p:txBody>
          <a:bodyPr/>
          <a:lstStyle/>
          <a:p>
            <a:r>
              <a:rPr lang="en-GB" sz="4200" dirty="0">
                <a:solidFill>
                  <a:srgbClr val="FFFF00"/>
                </a:solidFill>
                <a:latin typeface="Century Gothic" panose="020B0502020202020204" pitchFamily="34" charset="0"/>
              </a:rPr>
              <a:t>The Enlightenment in Russia</a:t>
            </a:r>
          </a:p>
        </p:txBody>
      </p:sp>
      <p:sp>
        <p:nvSpPr>
          <p:cNvPr id="3" name="Content Placeholder 2">
            <a:extLst>
              <a:ext uri="{FF2B5EF4-FFF2-40B4-BE49-F238E27FC236}">
                <a16:creationId xmlns:a16="http://schemas.microsoft.com/office/drawing/2014/main" id="{14C54289-A65B-FF43-A4C8-B27C9EAE9268}"/>
              </a:ext>
            </a:extLst>
          </p:cNvPr>
          <p:cNvSpPr>
            <a:spLocks noGrp="1"/>
          </p:cNvSpPr>
          <p:nvPr>
            <p:ph idx="1"/>
          </p:nvPr>
        </p:nvSpPr>
        <p:spPr>
          <a:xfrm>
            <a:off x="539552" y="1488232"/>
            <a:ext cx="7918648" cy="4114800"/>
          </a:xfrm>
        </p:spPr>
        <p:txBody>
          <a:bodyPr/>
          <a:lstStyle/>
          <a:p>
            <a:r>
              <a:rPr lang="en-GB" sz="2400" dirty="0">
                <a:latin typeface="Century Gothic" panose="020B0502020202020204" pitchFamily="34" charset="0"/>
              </a:rPr>
              <a:t>Byzantine inheritance</a:t>
            </a:r>
          </a:p>
          <a:p>
            <a:pPr lvl="1"/>
            <a:r>
              <a:rPr lang="en-GB" sz="2000" dirty="0">
                <a:latin typeface="Century Gothic" panose="020B0502020202020204" pitchFamily="34" charset="0"/>
              </a:rPr>
              <a:t>Church - State</a:t>
            </a:r>
          </a:p>
          <a:p>
            <a:r>
              <a:rPr lang="en-GB" sz="2400" dirty="0">
                <a:latin typeface="Century Gothic" panose="020B0502020202020204" pitchFamily="34" charset="0"/>
              </a:rPr>
              <a:t>St </a:t>
            </a:r>
            <a:r>
              <a:rPr lang="en-GB" sz="2400" dirty="0" err="1">
                <a:latin typeface="Century Gothic" panose="020B0502020202020204" pitchFamily="34" charset="0"/>
              </a:rPr>
              <a:t>Sergius</a:t>
            </a:r>
            <a:r>
              <a:rPr lang="en-GB" sz="2400" dirty="0">
                <a:latin typeface="Century Gothic" panose="020B0502020202020204" pitchFamily="34" charset="0"/>
              </a:rPr>
              <a:t> of </a:t>
            </a:r>
            <a:r>
              <a:rPr lang="en-GB" sz="2400" dirty="0" err="1">
                <a:latin typeface="Century Gothic" panose="020B0502020202020204" pitchFamily="34" charset="0"/>
              </a:rPr>
              <a:t>Radonezh</a:t>
            </a:r>
            <a:r>
              <a:rPr lang="en-GB" sz="2400" dirty="0">
                <a:latin typeface="Century Gothic" panose="020B0502020202020204" pitchFamily="34" charset="0"/>
              </a:rPr>
              <a:t> </a:t>
            </a:r>
            <a:r>
              <a:rPr lang="en-GB" sz="2000" dirty="0">
                <a:latin typeface="Century Gothic" panose="020B0502020202020204" pitchFamily="34" charset="0"/>
              </a:rPr>
              <a:t>(1314-92)</a:t>
            </a:r>
          </a:p>
          <a:p>
            <a:pPr lvl="1"/>
            <a:r>
              <a:rPr lang="en-GB" sz="2000" dirty="0" err="1">
                <a:latin typeface="Century Gothic" panose="020B0502020202020204" pitchFamily="34" charset="0"/>
              </a:rPr>
              <a:t>Sobornost</a:t>
            </a:r>
            <a:r>
              <a:rPr lang="en-GB" sz="2000" dirty="0">
                <a:latin typeface="Century Gothic" panose="020B0502020202020204" pitchFamily="34" charset="0"/>
              </a:rPr>
              <a:t> – Unity-in-Freedom</a:t>
            </a:r>
          </a:p>
          <a:p>
            <a:r>
              <a:rPr lang="en-GB" sz="2400" dirty="0">
                <a:latin typeface="Century Gothic" panose="020B0502020202020204" pitchFamily="34" charset="0"/>
              </a:rPr>
              <a:t>Split between Possessors and non-Possessors </a:t>
            </a:r>
            <a:r>
              <a:rPr lang="en-GB" sz="2000" dirty="0">
                <a:latin typeface="Century Gothic" panose="020B0502020202020204" pitchFamily="34" charset="0"/>
              </a:rPr>
              <a:t>(1503)</a:t>
            </a:r>
          </a:p>
          <a:p>
            <a:pPr lvl="1"/>
            <a:r>
              <a:rPr lang="en-GB" sz="2000" dirty="0">
                <a:latin typeface="Century Gothic" panose="020B0502020202020204" pitchFamily="34" charset="0"/>
              </a:rPr>
              <a:t>Ideology of the Possessors dominant</a:t>
            </a:r>
          </a:p>
          <a:p>
            <a:r>
              <a:rPr lang="en-GB" sz="2400" dirty="0">
                <a:latin typeface="Century Gothic" panose="020B0502020202020204" pitchFamily="34" charset="0"/>
              </a:rPr>
              <a:t>Great schism – Old Believers </a:t>
            </a:r>
            <a:r>
              <a:rPr lang="en-GB" sz="2000" dirty="0">
                <a:latin typeface="Century Gothic" panose="020B0502020202020204" pitchFamily="34" charset="0"/>
              </a:rPr>
              <a:t>(1666)</a:t>
            </a:r>
          </a:p>
          <a:p>
            <a:pPr lvl="1"/>
            <a:r>
              <a:rPr lang="en-GB" sz="2000" dirty="0">
                <a:latin typeface="Century Gothic" panose="020B0502020202020204" pitchFamily="34" charset="0"/>
              </a:rPr>
              <a:t>Church greatly weakened</a:t>
            </a:r>
          </a:p>
          <a:p>
            <a:r>
              <a:rPr lang="en-GB" sz="2400" dirty="0">
                <a:latin typeface="Century Gothic" panose="020B0502020202020204" pitchFamily="34" charset="0"/>
              </a:rPr>
              <a:t>When changes happen in Russia there is a sharp break or fracture</a:t>
            </a:r>
          </a:p>
        </p:txBody>
      </p:sp>
    </p:spTree>
    <p:extLst>
      <p:ext uri="{BB962C8B-B14F-4D97-AF65-F5344CB8AC3E}">
        <p14:creationId xmlns:p14="http://schemas.microsoft.com/office/powerpoint/2010/main" val="1129934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F80F2-2CDF-A441-AB8B-5B92FD583BE3}"/>
              </a:ext>
            </a:extLst>
          </p:cNvPr>
          <p:cNvSpPr>
            <a:spLocks noGrp="1"/>
          </p:cNvSpPr>
          <p:nvPr>
            <p:ph type="title"/>
          </p:nvPr>
        </p:nvSpPr>
        <p:spPr>
          <a:xfrm>
            <a:off x="685800" y="-27384"/>
            <a:ext cx="7772400" cy="1143000"/>
          </a:xfrm>
        </p:spPr>
        <p:txBody>
          <a:bodyPr/>
          <a:lstStyle/>
          <a:p>
            <a:r>
              <a:rPr lang="en-GB" dirty="0">
                <a:latin typeface="Century Gothic" panose="020B0502020202020204" pitchFamily="34" charset="0"/>
              </a:rPr>
              <a:t>Old Russia - </a:t>
            </a:r>
            <a:r>
              <a:rPr lang="en-GB" sz="4000" dirty="0">
                <a:latin typeface="Century Gothic" panose="020B0502020202020204" pitchFamily="34" charset="0"/>
              </a:rPr>
              <a:t>Nicholas Zernov</a:t>
            </a:r>
            <a:endParaRPr lang="en-GB" dirty="0">
              <a:latin typeface="Century Gothic" panose="020B0502020202020204" pitchFamily="34" charset="0"/>
            </a:endParaRPr>
          </a:p>
        </p:txBody>
      </p:sp>
      <p:sp>
        <p:nvSpPr>
          <p:cNvPr id="3" name="Content Placeholder 2">
            <a:extLst>
              <a:ext uri="{FF2B5EF4-FFF2-40B4-BE49-F238E27FC236}">
                <a16:creationId xmlns:a16="http://schemas.microsoft.com/office/drawing/2014/main" id="{18DAEC81-8C5B-9C4F-A95F-954D14900FEB}"/>
              </a:ext>
            </a:extLst>
          </p:cNvPr>
          <p:cNvSpPr>
            <a:spLocks noGrp="1"/>
          </p:cNvSpPr>
          <p:nvPr>
            <p:ph idx="1"/>
          </p:nvPr>
        </p:nvSpPr>
        <p:spPr>
          <a:xfrm>
            <a:off x="179512" y="1042392"/>
            <a:ext cx="8784976" cy="4114800"/>
          </a:xfrm>
        </p:spPr>
        <p:txBody>
          <a:bodyPr>
            <a:noAutofit/>
          </a:bodyPr>
          <a:lstStyle/>
          <a:p>
            <a:pPr marL="0" indent="0">
              <a:spcBef>
                <a:spcPts val="300"/>
              </a:spcBef>
              <a:buNone/>
            </a:pPr>
            <a:r>
              <a:rPr lang="en-GB" sz="2200" dirty="0">
                <a:latin typeface="Century Gothic" panose="020B0502020202020204" pitchFamily="34" charset="0"/>
              </a:rPr>
              <a:t>"Thus Russian culture from that period bears the marks of the exclusive influence of the Possessor's mentality. It became excessively ritualistic, stagnant intellectually, and too ready to sacrifice an individual for the sake of the community. The cost of strong communal sense was paid in the evasion of personal responsibility, in the failure to breed men of moral courage, and in the rarity of outstanding personalities. Any man who wanted to think for himself was in danger of departing from the traditional pattern, and therefore was suspected and discouraged by others. Everyone who dared to raise his voice in protest against accepted custom was ostracised. Cruelty and crime, if committed, not by the individual, but by the collective body, were excused. The Tsars, the heads of the community, were treated, Oriental fashion, as persons responsible only to God for their conduct; their actions were not judged by the standards of the ordinary man.”</a:t>
            </a:r>
          </a:p>
          <a:p>
            <a:pPr>
              <a:lnSpc>
                <a:spcPct val="120000"/>
              </a:lnSpc>
            </a:pPr>
            <a:endParaRPr lang="en-GB" sz="2200" dirty="0">
              <a:latin typeface="Century Gothic" panose="020B0502020202020204" pitchFamily="34" charset="0"/>
            </a:endParaRPr>
          </a:p>
        </p:txBody>
      </p:sp>
    </p:spTree>
    <p:extLst>
      <p:ext uri="{BB962C8B-B14F-4D97-AF65-F5344CB8AC3E}">
        <p14:creationId xmlns:p14="http://schemas.microsoft.com/office/powerpoint/2010/main" val="929270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300FF8-41EC-9442-9014-616D0FCDF9C0}"/>
              </a:ext>
            </a:extLst>
          </p:cNvPr>
          <p:cNvSpPr>
            <a:spLocks noGrp="1"/>
          </p:cNvSpPr>
          <p:nvPr>
            <p:ph idx="1"/>
          </p:nvPr>
        </p:nvSpPr>
        <p:spPr>
          <a:xfrm>
            <a:off x="342900" y="188640"/>
            <a:ext cx="8693596" cy="4849586"/>
          </a:xfrm>
        </p:spPr>
        <p:txBody>
          <a:bodyPr>
            <a:noAutofit/>
          </a:bodyPr>
          <a:lstStyle/>
          <a:p>
            <a:pPr marL="0" indent="0">
              <a:buNone/>
            </a:pPr>
            <a:r>
              <a:rPr lang="en-GB" sz="2200" dirty="0">
                <a:latin typeface="Century Gothic" panose="020B0502020202020204" pitchFamily="34" charset="0"/>
              </a:rPr>
              <a:t>The centuries of the Tartar yoke had left a deep trace on Russian mentality. They encouraged the growth of passive resignation before the supreme power, and readiness to submit unconditionally to the rule of the autocrat. It was not by chance that Russian legend crowned the Moscow Tsars with the insignia of the Babylonian despots. Russia was not only a Christian family; she was also an Oriental monarchy which required from its people blind obedience to the sovereign. Russia was deplorably lacking in legal notions. Her people had little sense of their rights and obligations; their adherence to the family ideal exposed them to the danger of domestic tyranny and arbitrary oppression. Her people aspired to holiness, but were inclined to disregard more prosaic but nevertheless all-important virtues of honesty, sobriety and truthfulness. These shortcomings led to the clumsiness of  the administration, the inferiority of the army organisation, the pitiful neglect of the proper organisation of industry, and a low standard of production. But the main social defect was the reduction of the free peasantry to serfdom.”</a:t>
            </a:r>
          </a:p>
        </p:txBody>
      </p:sp>
    </p:spTree>
    <p:extLst>
      <p:ext uri="{BB962C8B-B14F-4D97-AF65-F5344CB8AC3E}">
        <p14:creationId xmlns:p14="http://schemas.microsoft.com/office/powerpoint/2010/main" val="927200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5A8AE-68D1-CD42-86FF-2DA6AAE642E0}"/>
              </a:ext>
            </a:extLst>
          </p:cNvPr>
          <p:cNvSpPr>
            <a:spLocks noGrp="1"/>
          </p:cNvSpPr>
          <p:nvPr>
            <p:ph type="title"/>
          </p:nvPr>
        </p:nvSpPr>
        <p:spPr>
          <a:xfrm>
            <a:off x="628650" y="44624"/>
            <a:ext cx="7886700" cy="994172"/>
          </a:xfrm>
        </p:spPr>
        <p:txBody>
          <a:bodyPr/>
          <a:lstStyle/>
          <a:p>
            <a:r>
              <a:rPr lang="en-US" dirty="0">
                <a:latin typeface="Century Gothic" panose="020B0502020202020204" pitchFamily="34" charset="0"/>
              </a:rPr>
              <a:t>Peter the Great (1682-1725)</a:t>
            </a:r>
            <a:endParaRPr lang="en-GB" dirty="0">
              <a:latin typeface="Century Gothic" panose="020B0502020202020204" pitchFamily="34" charset="0"/>
            </a:endParaRPr>
          </a:p>
        </p:txBody>
      </p:sp>
      <p:sp>
        <p:nvSpPr>
          <p:cNvPr id="3" name="Content Placeholder 2">
            <a:extLst>
              <a:ext uri="{FF2B5EF4-FFF2-40B4-BE49-F238E27FC236}">
                <a16:creationId xmlns:a16="http://schemas.microsoft.com/office/drawing/2014/main" id="{20D06DDC-AE42-394B-9FF3-8660F9959D0C}"/>
              </a:ext>
            </a:extLst>
          </p:cNvPr>
          <p:cNvSpPr>
            <a:spLocks noGrp="1"/>
          </p:cNvSpPr>
          <p:nvPr>
            <p:ph idx="1"/>
          </p:nvPr>
        </p:nvSpPr>
        <p:spPr>
          <a:xfrm>
            <a:off x="628650" y="1268760"/>
            <a:ext cx="7886700" cy="5544616"/>
          </a:xfrm>
        </p:spPr>
        <p:txBody>
          <a:bodyPr>
            <a:normAutofit fontScale="62500" lnSpcReduction="20000"/>
          </a:bodyPr>
          <a:lstStyle/>
          <a:p>
            <a:pPr>
              <a:lnSpc>
                <a:spcPct val="120000"/>
              </a:lnSpc>
            </a:pPr>
            <a:r>
              <a:rPr lang="en-GB" dirty="0">
                <a:latin typeface="Century Gothic" panose="020B0502020202020204" pitchFamily="34" charset="0"/>
              </a:rPr>
              <a:t>Childhood trauma</a:t>
            </a:r>
          </a:p>
          <a:p>
            <a:pPr lvl="1">
              <a:lnSpc>
                <a:spcPct val="120000"/>
              </a:lnSpc>
            </a:pPr>
            <a:r>
              <a:rPr lang="en-GB" dirty="0">
                <a:latin typeface="Century Gothic" panose="020B0502020202020204" pitchFamily="34" charset="0"/>
              </a:rPr>
              <a:t>Mother’s family murdered in front of him</a:t>
            </a:r>
          </a:p>
          <a:p>
            <a:pPr>
              <a:lnSpc>
                <a:spcPct val="120000"/>
              </a:lnSpc>
            </a:pPr>
            <a:r>
              <a:rPr lang="en-US" dirty="0">
                <a:latin typeface="Century Gothic" panose="020B0502020202020204" pitchFamily="34" charset="0"/>
              </a:rPr>
              <a:t>Peter hostile to Russian church &amp; culture</a:t>
            </a:r>
            <a:endParaRPr lang="en-GB" dirty="0">
              <a:latin typeface="Century Gothic" panose="020B0502020202020204" pitchFamily="34" charset="0"/>
            </a:endParaRPr>
          </a:p>
          <a:p>
            <a:pPr>
              <a:lnSpc>
                <a:spcPct val="120000"/>
              </a:lnSpc>
            </a:pPr>
            <a:r>
              <a:rPr lang="en-GB" dirty="0">
                <a:latin typeface="Century Gothic" panose="020B0502020202020204" pitchFamily="34" charset="0"/>
              </a:rPr>
              <a:t>Travelled to Europe. </a:t>
            </a:r>
            <a:r>
              <a:rPr lang="en-US" dirty="0">
                <a:latin typeface="Century Gothic" panose="020B0502020202020204" pitchFamily="34" charset="0"/>
              </a:rPr>
              <a:t>Admired west &amp; imported ideas and technology to modernize Russia</a:t>
            </a:r>
            <a:endParaRPr lang="en-GB" dirty="0">
              <a:latin typeface="Century Gothic" panose="020B0502020202020204" pitchFamily="34" charset="0"/>
            </a:endParaRPr>
          </a:p>
          <a:p>
            <a:pPr>
              <a:lnSpc>
                <a:spcPct val="120000"/>
              </a:lnSpc>
            </a:pPr>
            <a:r>
              <a:rPr lang="en-US" dirty="0">
                <a:latin typeface="Century Gothic" panose="020B0502020202020204" pitchFamily="34" charset="0"/>
              </a:rPr>
              <a:t>Replaced theocracy by state absolutism</a:t>
            </a:r>
          </a:p>
          <a:p>
            <a:pPr lvl="1">
              <a:lnSpc>
                <a:spcPct val="120000"/>
              </a:lnSpc>
            </a:pPr>
            <a:r>
              <a:rPr lang="en-US" dirty="0">
                <a:latin typeface="Century Gothic" panose="020B0502020202020204" pitchFamily="34" charset="0"/>
              </a:rPr>
              <a:t>Family by bureaucratic and militaristic state</a:t>
            </a:r>
            <a:endParaRPr lang="en-GB" dirty="0">
              <a:latin typeface="Century Gothic" panose="020B0502020202020204" pitchFamily="34" charset="0"/>
            </a:endParaRPr>
          </a:p>
          <a:p>
            <a:pPr>
              <a:lnSpc>
                <a:spcPct val="120000"/>
              </a:lnSpc>
            </a:pPr>
            <a:r>
              <a:rPr lang="en-US" dirty="0">
                <a:latin typeface="Century Gothic" panose="020B0502020202020204" pitchFamily="34" charset="0"/>
              </a:rPr>
              <a:t>Destroyed unity of Russian people</a:t>
            </a:r>
          </a:p>
          <a:p>
            <a:pPr lvl="1">
              <a:lnSpc>
                <a:spcPct val="120000"/>
              </a:lnSpc>
            </a:pPr>
            <a:r>
              <a:rPr lang="en-GB" dirty="0">
                <a:latin typeface="Century Gothic" panose="020B0502020202020204" pitchFamily="34" charset="0"/>
              </a:rPr>
              <a:t>Moved capital to St Petersburg</a:t>
            </a:r>
          </a:p>
          <a:p>
            <a:pPr>
              <a:lnSpc>
                <a:spcPct val="120000"/>
              </a:lnSpc>
            </a:pPr>
            <a:r>
              <a:rPr lang="en-US" dirty="0">
                <a:latin typeface="Century Gothic" panose="020B0502020202020204" pitchFamily="34" charset="0"/>
              </a:rPr>
              <a:t>Used Church for ideological uniformity</a:t>
            </a:r>
          </a:p>
          <a:p>
            <a:pPr lvl="1">
              <a:lnSpc>
                <a:spcPct val="120000"/>
              </a:lnSpc>
            </a:pPr>
            <a:r>
              <a:rPr lang="en-US" dirty="0">
                <a:latin typeface="Century Gothic" panose="020B0502020202020204" pitchFamily="34" charset="0"/>
              </a:rPr>
              <a:t>Patriarch Adrian died 1700 didn't replace</a:t>
            </a:r>
            <a:endParaRPr lang="en-GB" dirty="0">
              <a:latin typeface="Century Gothic" panose="020B0502020202020204" pitchFamily="34" charset="0"/>
            </a:endParaRPr>
          </a:p>
          <a:p>
            <a:pPr lvl="1">
              <a:lnSpc>
                <a:spcPct val="120000"/>
              </a:lnSpc>
            </a:pPr>
            <a:r>
              <a:rPr lang="en-US" dirty="0">
                <a:latin typeface="Century Gothic" panose="020B0502020202020204" pitchFamily="34" charset="0"/>
              </a:rPr>
              <a:t>Became department of State – Lutheran model</a:t>
            </a:r>
            <a:endParaRPr lang="en-GB" dirty="0">
              <a:latin typeface="Century Gothic" panose="020B0502020202020204" pitchFamily="34" charset="0"/>
            </a:endParaRPr>
          </a:p>
          <a:p>
            <a:pPr lvl="1">
              <a:lnSpc>
                <a:spcPct val="120000"/>
              </a:lnSpc>
            </a:pPr>
            <a:r>
              <a:rPr lang="en-US" dirty="0">
                <a:latin typeface="Century Gothic" panose="020B0502020202020204" pitchFamily="34" charset="0"/>
              </a:rPr>
              <a:t>1721 Holy Governing Synod presided by secular Procurator</a:t>
            </a:r>
            <a:endParaRPr lang="en-GB" dirty="0">
              <a:latin typeface="Century Gothic" panose="020B0502020202020204" pitchFamily="34" charset="0"/>
            </a:endParaRPr>
          </a:p>
          <a:p>
            <a:pPr>
              <a:lnSpc>
                <a:spcPct val="120000"/>
              </a:lnSpc>
            </a:pPr>
            <a:r>
              <a:rPr lang="en-US" dirty="0">
                <a:latin typeface="Century Gothic" panose="020B0502020202020204" pitchFamily="34" charset="0"/>
              </a:rPr>
              <a:t>Hellenism dominating Hebraism</a:t>
            </a:r>
          </a:p>
        </p:txBody>
      </p:sp>
    </p:spTree>
    <p:extLst>
      <p:ext uri="{BB962C8B-B14F-4D97-AF65-F5344CB8AC3E}">
        <p14:creationId xmlns:p14="http://schemas.microsoft.com/office/powerpoint/2010/main" val="462087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3F8A5-1AD9-2D43-AF93-532B52175CE7}"/>
              </a:ext>
            </a:extLst>
          </p:cNvPr>
          <p:cNvSpPr>
            <a:spLocks noGrp="1"/>
          </p:cNvSpPr>
          <p:nvPr>
            <p:ph type="title"/>
          </p:nvPr>
        </p:nvSpPr>
        <p:spPr>
          <a:xfrm>
            <a:off x="685800" y="116632"/>
            <a:ext cx="7772400" cy="1143000"/>
          </a:xfrm>
        </p:spPr>
        <p:txBody>
          <a:bodyPr/>
          <a:lstStyle/>
          <a:p>
            <a:r>
              <a:rPr lang="en-GB" dirty="0">
                <a:solidFill>
                  <a:srgbClr val="FFFF00"/>
                </a:solidFill>
                <a:latin typeface="Century Gothic" panose="020B0502020202020204" pitchFamily="34" charset="0"/>
              </a:rPr>
              <a:t>Russian enlightenment</a:t>
            </a:r>
          </a:p>
        </p:txBody>
      </p:sp>
      <p:sp>
        <p:nvSpPr>
          <p:cNvPr id="3" name="Content Placeholder 2">
            <a:extLst>
              <a:ext uri="{FF2B5EF4-FFF2-40B4-BE49-F238E27FC236}">
                <a16:creationId xmlns:a16="http://schemas.microsoft.com/office/drawing/2014/main" id="{4F98D0AA-E0B6-864B-A189-C4E16FFC736C}"/>
              </a:ext>
            </a:extLst>
          </p:cNvPr>
          <p:cNvSpPr>
            <a:spLocks noGrp="1"/>
          </p:cNvSpPr>
          <p:nvPr>
            <p:ph idx="1"/>
          </p:nvPr>
        </p:nvSpPr>
        <p:spPr>
          <a:xfrm>
            <a:off x="323528" y="1340768"/>
            <a:ext cx="8424936" cy="5040559"/>
          </a:xfrm>
        </p:spPr>
        <p:txBody>
          <a:bodyPr>
            <a:normAutofit/>
          </a:bodyPr>
          <a:lstStyle/>
          <a:p>
            <a:r>
              <a:rPr lang="en-US" sz="2400" dirty="0">
                <a:latin typeface="Century Gothic" panose="020B0502020202020204" pitchFamily="34" charset="0"/>
              </a:rPr>
              <a:t>Elizabeth continued westernization</a:t>
            </a:r>
          </a:p>
          <a:p>
            <a:pPr lvl="1"/>
            <a:r>
              <a:rPr lang="en-GB" sz="2000" dirty="0">
                <a:latin typeface="Century Gothic" panose="020B0502020202020204" pitchFamily="34" charset="0"/>
              </a:rPr>
              <a:t>Enlightened absolutism</a:t>
            </a:r>
          </a:p>
          <a:p>
            <a:r>
              <a:rPr lang="en-US" sz="2400" dirty="0">
                <a:latin typeface="Century Gothic" panose="020B0502020202020204" pitchFamily="34" charset="0"/>
              </a:rPr>
              <a:t>Catherine Great </a:t>
            </a:r>
          </a:p>
          <a:p>
            <a:pPr lvl="1"/>
            <a:r>
              <a:rPr lang="en-GB" sz="2000" dirty="0">
                <a:latin typeface="Century Gothic" panose="020B0502020202020204" pitchFamily="34" charset="0"/>
              </a:rPr>
              <a:t>Enlightened despot</a:t>
            </a:r>
          </a:p>
          <a:p>
            <a:pPr lvl="1"/>
            <a:r>
              <a:rPr lang="en-GB" sz="2000" dirty="0">
                <a:latin typeface="Century Gothic" panose="020B0502020202020204" pitchFamily="34" charset="0"/>
              </a:rPr>
              <a:t>Corresponded with Voltaire</a:t>
            </a:r>
          </a:p>
          <a:p>
            <a:pPr lvl="1"/>
            <a:r>
              <a:rPr lang="en-GB" sz="2000" dirty="0">
                <a:latin typeface="Century Gothic" panose="020B0502020202020204" pitchFamily="34" charset="0"/>
              </a:rPr>
              <a:t>Expanded Russia. Division of Poland</a:t>
            </a:r>
          </a:p>
          <a:p>
            <a:r>
              <a:rPr lang="en-US" sz="2400" dirty="0">
                <a:latin typeface="Century Gothic" panose="020B0502020202020204" pitchFamily="34" charset="0"/>
              </a:rPr>
              <a:t>Church lost position as chief source of cultural life</a:t>
            </a:r>
            <a:endParaRPr lang="en-GB" sz="2400" dirty="0">
              <a:latin typeface="Century Gothic" panose="020B0502020202020204" pitchFamily="34" charset="0"/>
            </a:endParaRPr>
          </a:p>
          <a:p>
            <a:pPr lvl="1"/>
            <a:r>
              <a:rPr lang="en-US" sz="2000" dirty="0">
                <a:latin typeface="Century Gothic" panose="020B0502020202020204" pitchFamily="34" charset="0"/>
              </a:rPr>
              <a:t>Parish schools established to indoctrinate populace</a:t>
            </a:r>
            <a:endParaRPr lang="en-GB" sz="2000" dirty="0">
              <a:latin typeface="Century Gothic" panose="020B0502020202020204" pitchFamily="34" charset="0"/>
            </a:endParaRPr>
          </a:p>
          <a:p>
            <a:r>
              <a:rPr lang="en-US" sz="2400" dirty="0">
                <a:latin typeface="Century Gothic" panose="020B0502020202020204" pitchFamily="34" charset="0"/>
              </a:rPr>
              <a:t>Spiritual confusion</a:t>
            </a:r>
          </a:p>
          <a:p>
            <a:pPr lvl="1"/>
            <a:r>
              <a:rPr lang="en-US" sz="2000" dirty="0">
                <a:latin typeface="Century Gothic" panose="020B0502020202020204" pitchFamily="34" charset="0"/>
              </a:rPr>
              <a:t>Development of sects </a:t>
            </a:r>
            <a:r>
              <a:rPr lang="en-US" sz="2000" dirty="0" err="1">
                <a:latin typeface="Century Gothic" panose="020B0502020202020204" pitchFamily="34" charset="0"/>
              </a:rPr>
              <a:t>Khlysts</a:t>
            </a:r>
            <a:r>
              <a:rPr lang="en-US" sz="2000" dirty="0">
                <a:latin typeface="Century Gothic" panose="020B0502020202020204" pitchFamily="34" charset="0"/>
              </a:rPr>
              <a:t>: flagellants, mystics; </a:t>
            </a:r>
            <a:r>
              <a:rPr lang="en-US" sz="2000" dirty="0" err="1">
                <a:latin typeface="Century Gothic" panose="020B0502020202020204" pitchFamily="34" charset="0"/>
              </a:rPr>
              <a:t>Dukhobars</a:t>
            </a:r>
            <a:endParaRPr lang="en-GB" sz="2000" dirty="0">
              <a:latin typeface="Century Gothic" panose="020B0502020202020204" pitchFamily="34" charset="0"/>
            </a:endParaRPr>
          </a:p>
          <a:p>
            <a:r>
              <a:rPr lang="en-US" sz="2400" dirty="0">
                <a:latin typeface="Century Gothic" panose="020B0502020202020204" pitchFamily="34" charset="0"/>
              </a:rPr>
              <a:t>Aristocracy turned to French Enlightenment</a:t>
            </a:r>
          </a:p>
          <a:p>
            <a:pPr lvl="1"/>
            <a:r>
              <a:rPr lang="en-US" sz="2000" dirty="0">
                <a:latin typeface="Century Gothic" panose="020B0502020202020204" pitchFamily="34" charset="0"/>
              </a:rPr>
              <a:t>Atheism and materialism   </a:t>
            </a:r>
            <a:endParaRPr lang="en-GB" sz="2000" dirty="0">
              <a:latin typeface="Century Gothic" panose="020B0502020202020204" pitchFamily="34" charset="0"/>
            </a:endParaRPr>
          </a:p>
        </p:txBody>
      </p:sp>
    </p:spTree>
    <p:extLst>
      <p:ext uri="{BB962C8B-B14F-4D97-AF65-F5344CB8AC3E}">
        <p14:creationId xmlns:p14="http://schemas.microsoft.com/office/powerpoint/2010/main" val="4288286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2CABC-8C0E-B940-8BCA-1088350EF710}"/>
              </a:ext>
            </a:extLst>
          </p:cNvPr>
          <p:cNvSpPr>
            <a:spLocks noGrp="1"/>
          </p:cNvSpPr>
          <p:nvPr>
            <p:ph type="title"/>
          </p:nvPr>
        </p:nvSpPr>
        <p:spPr>
          <a:xfrm>
            <a:off x="685800" y="188640"/>
            <a:ext cx="7772400" cy="1143000"/>
          </a:xfrm>
        </p:spPr>
        <p:txBody>
          <a:bodyPr/>
          <a:lstStyle/>
          <a:p>
            <a:r>
              <a:rPr lang="en-GB" dirty="0">
                <a:latin typeface="Century Gothic" panose="020B0502020202020204" pitchFamily="34" charset="0"/>
              </a:rPr>
              <a:t>Culture </a:t>
            </a:r>
          </a:p>
        </p:txBody>
      </p:sp>
      <p:sp>
        <p:nvSpPr>
          <p:cNvPr id="3" name="Content Placeholder 2">
            <a:extLst>
              <a:ext uri="{FF2B5EF4-FFF2-40B4-BE49-F238E27FC236}">
                <a16:creationId xmlns:a16="http://schemas.microsoft.com/office/drawing/2014/main" id="{4BCF94D1-DDA8-7B4E-B778-75164C2F2FC2}"/>
              </a:ext>
            </a:extLst>
          </p:cNvPr>
          <p:cNvSpPr>
            <a:spLocks noGrp="1"/>
          </p:cNvSpPr>
          <p:nvPr>
            <p:ph idx="1"/>
          </p:nvPr>
        </p:nvSpPr>
        <p:spPr>
          <a:xfrm>
            <a:off x="685800" y="1268760"/>
            <a:ext cx="7772400" cy="4749080"/>
          </a:xfrm>
        </p:spPr>
        <p:txBody>
          <a:bodyPr/>
          <a:lstStyle/>
          <a:p>
            <a:r>
              <a:rPr lang="en-GB" sz="2400" dirty="0">
                <a:latin typeface="Century Gothic" panose="020B0502020202020204" pitchFamily="34" charset="0"/>
              </a:rPr>
              <a:t>Muscovy – closed. Ossified. </a:t>
            </a:r>
          </a:p>
          <a:p>
            <a:r>
              <a:rPr lang="en-GB" sz="2400" dirty="0">
                <a:latin typeface="Century Gothic" panose="020B0502020202020204" pitchFamily="34" charset="0"/>
              </a:rPr>
              <a:t>Western forms imbued with new content and force of which Orthodoxy was the wellspring for the depth of literature, art and music of Pushkin, Dostoyevsky, Tolstoy, Chekhov, Rachmaninov, Tchaikovsky, Stravinsky. </a:t>
            </a:r>
          </a:p>
          <a:p>
            <a:pPr lvl="1"/>
            <a:r>
              <a:rPr lang="en-GB" sz="2000" dirty="0">
                <a:latin typeface="Century Gothic" panose="020B0502020202020204" pitchFamily="34" charset="0"/>
              </a:rPr>
              <a:t>Synthesis of Hebraism and Hellenism</a:t>
            </a:r>
          </a:p>
          <a:p>
            <a:pPr lvl="1"/>
            <a:r>
              <a:rPr lang="en-GB" sz="2000" dirty="0">
                <a:latin typeface="Century Gothic" panose="020B0502020202020204" pitchFamily="34" charset="0"/>
              </a:rPr>
              <a:t>Recovery of non-possessor tradition (</a:t>
            </a:r>
            <a:r>
              <a:rPr lang="en-GB" sz="2000" dirty="0" err="1">
                <a:latin typeface="Century Gothic" panose="020B0502020202020204" pitchFamily="34" charset="0"/>
              </a:rPr>
              <a:t>starets</a:t>
            </a:r>
            <a:r>
              <a:rPr lang="en-GB" sz="2000" dirty="0">
                <a:latin typeface="Century Gothic" panose="020B0502020202020204" pitchFamily="34" charset="0"/>
              </a:rPr>
              <a:t>)</a:t>
            </a:r>
          </a:p>
          <a:p>
            <a:pPr lvl="1"/>
            <a:r>
              <a:rPr lang="en-GB" sz="2000" dirty="0">
                <a:latin typeface="Century Gothic" panose="020B0502020202020204" pitchFamily="34" charset="0"/>
              </a:rPr>
              <a:t>Happening outside the church</a:t>
            </a:r>
          </a:p>
          <a:p>
            <a:r>
              <a:rPr lang="en-GB" sz="2400" dirty="0">
                <a:latin typeface="Century Gothic" panose="020B0502020202020204" pitchFamily="34" charset="0"/>
              </a:rPr>
              <a:t>Russians didn't merely imitate. Transformed and deepened what received</a:t>
            </a:r>
          </a:p>
          <a:p>
            <a:r>
              <a:rPr lang="en-GB" sz="2400" dirty="0">
                <a:latin typeface="Century Gothic" panose="020B0502020202020204" pitchFamily="34" charset="0"/>
              </a:rPr>
              <a:t>Without the west, Russian culture not develop.</a:t>
            </a:r>
          </a:p>
          <a:p>
            <a:r>
              <a:rPr lang="en-GB" sz="2400" dirty="0">
                <a:latin typeface="Century Gothic" panose="020B0502020202020204" pitchFamily="34" charset="0"/>
              </a:rPr>
              <a:t>Best Russian culture synthesis of East and West</a:t>
            </a:r>
          </a:p>
        </p:txBody>
      </p:sp>
    </p:spTree>
    <p:extLst>
      <p:ext uri="{BB962C8B-B14F-4D97-AF65-F5344CB8AC3E}">
        <p14:creationId xmlns:p14="http://schemas.microsoft.com/office/powerpoint/2010/main" val="1220510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Blank Presentation">
  <a:themeElements>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Blank Presentation">
      <a:majorFont>
        <a:latin typeface="Arial Rounded MT Bold"/>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28" charset="0"/>
            <a:ea typeface="ＭＳ Ｐゴシック" pitchFamily="-128" charset="-128"/>
            <a:cs typeface="ＭＳ Ｐゴシック" pitchFamily="-12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28" charset="0"/>
            <a:ea typeface="ＭＳ Ｐゴシック" pitchFamily="-128" charset="-128"/>
            <a:cs typeface="ＭＳ Ｐゴシック" pitchFamily="-128"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TotalTime>
  <Words>4152</Words>
  <Application>Microsoft Office PowerPoint</Application>
  <PresentationFormat>On-screen Show (4:3)</PresentationFormat>
  <Paragraphs>271</Paragraphs>
  <Slides>19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Arial Rounded MT Bold</vt:lpstr>
      <vt:lpstr>Calibri</vt:lpstr>
      <vt:lpstr>Century Gothic</vt:lpstr>
      <vt:lpstr>Blank Presentation</vt:lpstr>
      <vt:lpstr>What does a foundation to receive the messiah look like?</vt:lpstr>
      <vt:lpstr>The foundation to receive the Lord of the Second Advent</vt:lpstr>
      <vt:lpstr>Hellenism – Hebraism </vt:lpstr>
      <vt:lpstr>The Enlightenment in Russia</vt:lpstr>
      <vt:lpstr>Old Russia - Nicholas Zernov</vt:lpstr>
      <vt:lpstr>PowerPoint Presentation</vt:lpstr>
      <vt:lpstr>Peter the Great (1682-1725)</vt:lpstr>
      <vt:lpstr>Russian enlightenment</vt:lpstr>
      <vt:lpstr>Culture </vt:lpstr>
      <vt:lpstr>Russian icons</vt:lpstr>
      <vt:lpstr>Later Russian art</vt:lpstr>
      <vt:lpstr>PowerPoint Presentation</vt:lpstr>
      <vt:lpstr>19th century</vt:lpstr>
      <vt:lpstr>Chaadaev</vt:lpstr>
      <vt:lpstr>Basis for the split</vt:lpstr>
      <vt:lpstr>Slavophiles </vt:lpstr>
      <vt:lpstr>Westernisers - 1840s  </vt:lpstr>
      <vt:lpstr>20th Century </vt:lpstr>
      <vt:lpstr>Providential analysis?</vt:lpstr>
    </vt:vector>
  </TitlesOfParts>
  <Company>Brampton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does a foundation to receive the messiah look like?</dc:title>
  <dc:creator>Chris Le Bas</dc:creator>
  <cp:lastModifiedBy>Chris Le Bas</cp:lastModifiedBy>
  <cp:revision>1</cp:revision>
  <dcterms:created xsi:type="dcterms:W3CDTF">2022-08-20T16:48:36Z</dcterms:created>
  <dcterms:modified xsi:type="dcterms:W3CDTF">2022-08-20T16:49:37Z</dcterms:modified>
</cp:coreProperties>
</file>