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1855" r:id="rId2"/>
    <p:sldId id="1845" r:id="rId3"/>
    <p:sldId id="1846" r:id="rId4"/>
    <p:sldId id="1847" r:id="rId5"/>
    <p:sldId id="1849" r:id="rId6"/>
    <p:sldId id="1850" r:id="rId7"/>
    <p:sldId id="1851" r:id="rId8"/>
    <p:sldId id="317" r:id="rId9"/>
    <p:sldId id="1853" r:id="rId10"/>
    <p:sldId id="1852" r:id="rId11"/>
    <p:sldId id="300" r:id="rId12"/>
    <p:sldId id="358" r:id="rId13"/>
    <p:sldId id="301" r:id="rId14"/>
    <p:sldId id="318"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78" d="100"/>
          <a:sy n="78"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EC04E-B5E0-405E-A340-92CADA35A45B}"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FCB02-66CD-4CEC-B03D-8965121B0FA0}" type="slidenum">
              <a:rPr lang="en-GB" smtClean="0"/>
              <a:t>‹#›</a:t>
            </a:fld>
            <a:endParaRPr lang="en-GB"/>
          </a:p>
        </p:txBody>
      </p:sp>
    </p:spTree>
    <p:extLst>
      <p:ext uri="{BB962C8B-B14F-4D97-AF65-F5344CB8AC3E}">
        <p14:creationId xmlns:p14="http://schemas.microsoft.com/office/powerpoint/2010/main" val="1044158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3" Type="http://schemas.openxmlformats.org/officeDocument/2006/relationships/hyperlink" Target="https://en.wikipedia.org/wiki/Roanoke_Island" TargetMode="External"/><Relationship Id="rId18" Type="http://schemas.openxmlformats.org/officeDocument/2006/relationships/hyperlink" Target="https://en.wikipedia.org/wiki/Germans" TargetMode="External"/><Relationship Id="rId26" Type="http://schemas.openxmlformats.org/officeDocument/2006/relationships/hyperlink" Target="https://en.wikipedia.org/wiki/Old_Point_Comfort" TargetMode="External"/><Relationship Id="rId3" Type="http://schemas.openxmlformats.org/officeDocument/2006/relationships/hyperlink" Target="https://en.wikipedia.org/wiki/Jamestown,_Virginia#cite_note-1" TargetMode="External"/><Relationship Id="rId21" Type="http://schemas.openxmlformats.org/officeDocument/2006/relationships/hyperlink" Target="https://en.wikipedia.org/wiki/Jamestown,_Virginia#cite_note-Horn123-8" TargetMode="External"/><Relationship Id="rId34" Type="http://schemas.openxmlformats.org/officeDocument/2006/relationships/hyperlink" Target="https://en.wikipedia.org/wiki/John_Punch_(slave)" TargetMode="External"/><Relationship Id="rId7" Type="http://schemas.openxmlformats.org/officeDocument/2006/relationships/hyperlink" Target="https://en.wikipedia.org/wiki/Williamsburg,_Virginia" TargetMode="External"/><Relationship Id="rId12" Type="http://schemas.openxmlformats.org/officeDocument/2006/relationships/hyperlink" Target="https://en.wikipedia.org/wiki/Roanoke_Colony" TargetMode="External"/><Relationship Id="rId17" Type="http://schemas.openxmlformats.org/officeDocument/2006/relationships/hyperlink" Target="https://en.wikipedia.org/wiki/Jamestown,_Virginia#cite_note-JamestownColony-5" TargetMode="External"/><Relationship Id="rId25" Type="http://schemas.openxmlformats.org/officeDocument/2006/relationships/hyperlink" Target="https://en.wikipedia.org/wiki/British_North_America" TargetMode="External"/><Relationship Id="rId33" Type="http://schemas.openxmlformats.org/officeDocument/2006/relationships/hyperlink" Target="https://en.wikipedia.org/wiki/Slavery_in_the_colonial_United_States" TargetMode="External"/><Relationship Id="rId2" Type="http://schemas.openxmlformats.org/officeDocument/2006/relationships/slide" Target="../slides/slide5.xml"/><Relationship Id="rId16" Type="http://schemas.openxmlformats.org/officeDocument/2006/relationships/hyperlink" Target="https://en.wikipedia.org/wiki/Jamestown,_Virginia#cite_note-Jamestown_Pioneers-4" TargetMode="External"/><Relationship Id="rId20" Type="http://schemas.openxmlformats.org/officeDocument/2006/relationships/hyperlink" Target="https://en.wikipedia.org/wiki/Jamestown,_Virginia#cite_note-Billings35-7" TargetMode="External"/><Relationship Id="rId29" Type="http://schemas.openxmlformats.org/officeDocument/2006/relationships/hyperlink" Target="https://en.wikipedia.org/wiki/Jamestown,_Virginia#cite_note-11" TargetMode="External"/><Relationship Id="rId1" Type="http://schemas.openxmlformats.org/officeDocument/2006/relationships/notesMaster" Target="../notesMasters/notesMaster1.xml"/><Relationship Id="rId6" Type="http://schemas.openxmlformats.org/officeDocument/2006/relationships/hyperlink" Target="https://en.wikipedia.org/wiki/James_River" TargetMode="External"/><Relationship Id="rId11" Type="http://schemas.openxmlformats.org/officeDocument/2006/relationships/hyperlink" Target="https://en.wikipedia.org/wiki/Jamestown,_Virginia#cite_note-3" TargetMode="External"/><Relationship Id="rId24" Type="http://schemas.openxmlformats.org/officeDocument/2006/relationships/hyperlink" Target="https://en.wikipedia.org/wiki/Jamestown,_Virginia#cite_note-10" TargetMode="External"/><Relationship Id="rId32" Type="http://schemas.openxmlformats.org/officeDocument/2006/relationships/hyperlink" Target="https://en.wikipedia.org/wiki/Jamestown,_Virginia#cite_note-13" TargetMode="External"/><Relationship Id="rId5" Type="http://schemas.openxmlformats.org/officeDocument/2006/relationships/hyperlink" Target="https://en.wikipedia.org/wiki/British_colonization_of_the_Americas" TargetMode="External"/><Relationship Id="rId15" Type="http://schemas.openxmlformats.org/officeDocument/2006/relationships/hyperlink" Target="https://en.wikipedia.org/wiki/Poles" TargetMode="External"/><Relationship Id="rId23" Type="http://schemas.openxmlformats.org/officeDocument/2006/relationships/hyperlink" Target="https://en.wikipedia.org/wiki/Starving_Time" TargetMode="External"/><Relationship Id="rId28" Type="http://schemas.openxmlformats.org/officeDocument/2006/relationships/hyperlink" Target="https://en.wikipedia.org/wiki/Angola" TargetMode="External"/><Relationship Id="rId10" Type="http://schemas.openxmlformats.org/officeDocument/2006/relationships/hyperlink" Target="https://en.wikipedia.org/wiki/Old_Style_and_New_Style_dates" TargetMode="External"/><Relationship Id="rId19" Type="http://schemas.openxmlformats.org/officeDocument/2006/relationships/hyperlink" Target="https://en.wikipedia.org/wiki/Jamestown,_Virginia#cite_note-Timeline-6" TargetMode="External"/><Relationship Id="rId31" Type="http://schemas.openxmlformats.org/officeDocument/2006/relationships/hyperlink" Target="https://en.wikipedia.org/wiki/Indentured_servitude" TargetMode="External"/><Relationship Id="rId4" Type="http://schemas.openxmlformats.org/officeDocument/2006/relationships/hyperlink" Target="https://en.wikipedia.org/wiki/Colony_of_Virginia" TargetMode="External"/><Relationship Id="rId9" Type="http://schemas.openxmlformats.org/officeDocument/2006/relationships/hyperlink" Target="https://en.wikipedia.org/wiki/Virginia_Company_of_London" TargetMode="External"/><Relationship Id="rId14" Type="http://schemas.openxmlformats.org/officeDocument/2006/relationships/hyperlink" Target="https://en.wikipedia.org/wiki/North_Carolina" TargetMode="External"/><Relationship Id="rId22" Type="http://schemas.openxmlformats.org/officeDocument/2006/relationships/hyperlink" Target="https://en.wikipedia.org/wiki/Jamestown,_Virginia#cite_note-Horn127-9" TargetMode="External"/><Relationship Id="rId27" Type="http://schemas.openxmlformats.org/officeDocument/2006/relationships/hyperlink" Target="https://en.wikipedia.org/wiki/Privateer" TargetMode="External"/><Relationship Id="rId30" Type="http://schemas.openxmlformats.org/officeDocument/2006/relationships/hyperlink" Target="https://en.wikipedia.org/wiki/Jamestown,_Virginia#cite_note-auto1-12" TargetMode="External"/><Relationship Id="rId35" Type="http://schemas.openxmlformats.org/officeDocument/2006/relationships/hyperlink" Target="https://en.wikipedia.org/wiki/Jamestown,_Virginia#cite_note-14" TargetMode="External"/><Relationship Id="rId8" Type="http://schemas.openxmlformats.org/officeDocument/2006/relationships/hyperlink" Target="https://en.wikipedia.org/wiki/Jamestown,_Virginia#cite_note-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Matins" TargetMode="External"/><Relationship Id="rId3" Type="http://schemas.openxmlformats.org/officeDocument/2006/relationships/hyperlink" Target="https://en.wikipedia.org/wiki/Latin" TargetMode="External"/><Relationship Id="rId7" Type="http://schemas.openxmlformats.org/officeDocument/2006/relationships/hyperlink" Target="https://en.wikipedia.org/wiki/Sistine_Chapel" TargetMode="External"/><Relationship Id="rId12" Type="http://schemas.openxmlformats.org/officeDocument/2006/relationships/hyperlink" Target="https://en.wikipedia.org/wiki/Holy_Week"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n.wikipedia.org/wiki/Pope_Urban_VIII" TargetMode="External"/><Relationship Id="rId11" Type="http://schemas.openxmlformats.org/officeDocument/2006/relationships/hyperlink" Target="https://en.wikipedia.org/wiki/Good_Friday" TargetMode="External"/><Relationship Id="rId5" Type="http://schemas.openxmlformats.org/officeDocument/2006/relationships/hyperlink" Target="https://en.wikipedia.org/wiki/Gregorio_Allegri" TargetMode="External"/><Relationship Id="rId10" Type="http://schemas.openxmlformats.org/officeDocument/2006/relationships/hyperlink" Target="https://en.wikipedia.org/wiki/Holy_Wednesday" TargetMode="External"/><Relationship Id="rId4" Type="http://schemas.openxmlformats.org/officeDocument/2006/relationships/hyperlink" Target="https://en.wikipedia.org/wiki/Psalm_51" TargetMode="External"/><Relationship Id="rId9" Type="http://schemas.openxmlformats.org/officeDocument/2006/relationships/hyperlink" Target="https://en.wikipedia.org/wiki/Tenebra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a:t>
            </a:r>
            <a:r>
              <a:rPr lang="en-GB" sz="1200" b="1" i="0" u="none" strike="noStrike" kern="1200" dirty="0">
                <a:solidFill>
                  <a:schemeClr val="tx1"/>
                </a:solidFill>
                <a:effectLst/>
                <a:latin typeface="Arial" pitchFamily="-128" charset="0"/>
                <a:ea typeface="ＭＳ Ｐゴシック" pitchFamily="-128" charset="-128"/>
                <a:cs typeface="ＭＳ Ｐゴシック" pitchFamily="-128" charset="-128"/>
              </a:rPr>
              <a:t>Jamestown</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3"/>
              </a:rPr>
              <a:t>[a]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settlement in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tooltip="Colony of Virginia"/>
              </a:rPr>
              <a:t>Colony of Virginia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the first permanent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5" tooltip="British colonization of the Americas"/>
              </a:rPr>
              <a:t>English settlement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in the Americas. It was located on the northeast bank of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6" tooltip="James River"/>
              </a:rPr>
              <a:t>James (Powhatan) River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about 2.5 mi (4 km) southwest of the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center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of modern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7" tooltip="Williamsburg, Virginia"/>
              </a:rPr>
              <a:t>Williamsburg</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8"/>
              </a:rPr>
              <a:t>[1]</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It was established by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9" tooltip="Virginia Company of London"/>
              </a:rPr>
              <a:t>Virginia Company of London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as "James Fort" on May 4, 1607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0" tooltip="Old Style and New Style dates"/>
              </a:rPr>
              <a:t>O.S.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(May 14, 1607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0" tooltip="Old Style and New Style dates"/>
              </a:rPr>
              <a:t>N.S.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1"/>
              </a:rPr>
              <a:t>[2]</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was considered permanent after a brief abandonment in 1610. It followed several failed attempts, including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2" tooltip="Roanoke Colony"/>
              </a:rPr>
              <a:t>Lost Colony of Roanoke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established in 1585 on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3" tooltip="Roanoke Island"/>
              </a:rPr>
              <a:t>Roanoke Island</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later part of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4" tooltip="North Carolina"/>
              </a:rPr>
              <a:t>North Carolina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Jamestown served as the colonial capital from 1616 until 1699.</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Colonial Jamestown About 1614</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Despite the dispatch of more settlers and supplies, including the 1608 arrival of eight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5" tooltip="Poles"/>
              </a:rPr>
              <a:t>Polish</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6"/>
              </a:rPr>
              <a:t>[3]</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7"/>
              </a:rPr>
              <a:t>[4]</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8" tooltip="Germans"/>
              </a:rPr>
              <a:t>German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colonists</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9"/>
              </a:rPr>
              <a:t>[5]</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0"/>
              </a:rPr>
              <a:t>[6]</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1"/>
              </a:rPr>
              <a:t>[7]</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2"/>
              </a:rPr>
              <a:t>[8]</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the first two European women,</a:t>
            </a:r>
            <a:r>
              <a:rPr lang="en-GB" sz="1200" b="0" i="0" u="sng"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9"/>
              </a:rPr>
              <a:t>[5]</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0"/>
              </a:rPr>
              <a:t>[6]</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more than 80 percent of the colonists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23" tooltip="Starving Time"/>
              </a:rPr>
              <a:t>died in 1609–10</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mostly from starvation and disease.</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4"/>
              </a:rPr>
              <a:t>[9]</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In mid-1610, the survivors abandoned Jamestown, though they returned after meeting a resupply convoy in the James River.</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In August 1619, the first recorded slaves from Africa to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25" tooltip="British North America"/>
              </a:rPr>
              <a:t>British North America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arrived in what is now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26" tooltip="Old Point Comfort"/>
              </a:rPr>
              <a:t>Old Point Comfort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near the Jamestown colony, on a British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27" tooltip="Privateer"/>
              </a:rPr>
              <a:t>privateer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ship flying a Dutch flag. The approximately 20 Africans from the present-day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28" tooltip="Angola"/>
              </a:rPr>
              <a:t>Angola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had been removed by the British crew from a Portuguese slave ship, the "São João Bautista".</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29"/>
              </a:rPr>
              <a:t>[10]</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30"/>
              </a:rPr>
              <a:t>[11]</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They most likely worked in the tobacco fields as slaves under a system of race-based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1" tooltip="Indentured servitude"/>
              </a:rPr>
              <a:t>indentured servitude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32"/>
              </a:rPr>
              <a:t>[12]</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modern conception of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3" tooltip="Slavery in the colonial United States"/>
              </a:rPr>
              <a:t>slavery in the colonial United States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formalized in 1640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4" tooltip="John Punch (slave)"/>
              </a:rPr>
              <a:t>John Punch</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hearing) and was fully entrenched in Virginia by 1660.</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35"/>
              </a:rPr>
              <a:t>[13]</a:t>
            </a:r>
            <a:endPar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21104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BF57FB2-8B32-4B5B-88BE-073EDD75D426}"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r>
              <a:rPr lang="en-US" dirty="0"/>
              <a:t>The </a:t>
            </a:r>
            <a:r>
              <a:rPr lang="en-US" b="1" dirty="0"/>
              <a:t>European wars of religion</a:t>
            </a:r>
            <a:r>
              <a:rPr lang="en-US" dirty="0"/>
              <a:t> were a series of wars waged in Europe from ca. 1524 to 1648, following the onset of the Protestant Reformation in Western and Northern Europe. Although sometimes unconnected, all of these wars were strongly influenced by the religious change of the period, and the conflict and rivalry that it produced. Spanish Armada 1588</a:t>
            </a:r>
          </a:p>
          <a:p>
            <a:endParaRPr lang="en-US" dirty="0"/>
          </a:p>
          <a:p>
            <a:r>
              <a:rPr lang="en-US" dirty="0"/>
              <a:t>The </a:t>
            </a:r>
            <a:r>
              <a:rPr lang="en-US" b="1" dirty="0"/>
              <a:t>Thirty Years' War</a:t>
            </a:r>
            <a:r>
              <a:rPr lang="en-US" dirty="0"/>
              <a:t> (1618–1648) was fought primarily in what is now Germany, and at various points involved most countries in Europe. It was one of the most destructive conflicts in European history.</a:t>
            </a:r>
          </a:p>
          <a:p>
            <a:r>
              <a:rPr lang="en-US" dirty="0"/>
              <a:t>The origins of the conflict and goals of the participants were complex, and no single cause can accurately be described as the main reason for the fighting. Initially, the war was fought largely as a religious conflict between Protestants and Catholics in the Holy Roman Empire, although disputes over the internal politics and balance of power within the Empire played a significant part. Gradually, the war developed into a more general conflict involving most of the European powers.</a:t>
            </a:r>
          </a:p>
          <a:p>
            <a:r>
              <a:rPr lang="en-US" dirty="0"/>
              <a:t>The male population of the German states was reduced by almost half.  The population of the Czech lands declined by a third due to war, disease, famine and the expulsion of Protestant Czechs</a:t>
            </a:r>
          </a:p>
          <a:p>
            <a:r>
              <a:rPr lang="en-US" dirty="0"/>
              <a:t>The Swedish armies alone may have destroyed up to 2,000 castles, 18,000 villages and 1,500 towns in Germany, one-third of all German towns</a:t>
            </a:r>
          </a:p>
          <a:p>
            <a:r>
              <a:rPr lang="en-US" dirty="0"/>
              <a:t>One result of the war was the division of Germany into many territories — all of which, despite their membership in the Empire, won de facto  sovereignty. This limited the power of the Holy Roman Empire and decentralized German power.</a:t>
            </a:r>
          </a:p>
          <a:p>
            <a:r>
              <a:rPr lang="en-US" dirty="0"/>
              <a:t>Treaty of Westphalia</a:t>
            </a:r>
            <a:r>
              <a:rPr lang="en-US" baseline="0" dirty="0"/>
              <a:t> allowed </a:t>
            </a:r>
            <a:r>
              <a:rPr lang="en-US" dirty="0"/>
              <a:t>the rulers of the Imperial States to independently decide their religious worship. Protestants and Catholics were redefined as equal before the law, and Calvinism  was given legal recognition. Also, each of the 400 or so princes of the Holy Roman Empire were given equal authority to that of the Emperor, de-centralizing the government and effectively ending the power of the Holy Roman Empire.</a:t>
            </a:r>
          </a:p>
        </p:txBody>
      </p:sp>
    </p:spTree>
    <p:extLst>
      <p:ext uri="{BB962C8B-B14F-4D97-AF65-F5344CB8AC3E}">
        <p14:creationId xmlns:p14="http://schemas.microsoft.com/office/powerpoint/2010/main" val="106552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origins of the conflict and goals of the participants were complex, and no single cause can accurately be described as the main reason for the fighting. Initially, the war was fought largely as a religious conflict between Protestants and Catholics in the Holy Roman Empire, although disputes over the internal politics and balance of power within the Empire played a significant part. Gradually, the war developed into a more general conflict involving most of the European powers.</a:t>
            </a:r>
          </a:p>
          <a:p>
            <a:r>
              <a:rPr lang="en-US" dirty="0"/>
              <a:t>The male population of the German states was reduced by almost half.  The population of the Czech lands declined by a third due to war, disease, famine and the expulsion of Protestant Czechs</a:t>
            </a:r>
          </a:p>
          <a:p>
            <a:r>
              <a:rPr lang="en-US" dirty="0"/>
              <a:t>The Swedish armies alone may have destroyed up to 2,000 castles, 18,000 villages and 1,500 towns in Germany, one-third of all German towns</a:t>
            </a:r>
          </a:p>
          <a:p>
            <a:r>
              <a:rPr lang="en-US" dirty="0"/>
              <a:t>One result of the war was the division of Germany into many territories — all of which, despite their membership in the Empire, won de facto  sovereignty. This limited the power of the Holy Roman Empire and decentralized German power.</a:t>
            </a:r>
          </a:p>
          <a:p>
            <a:r>
              <a:rPr lang="en-US" dirty="0"/>
              <a:t>Treaty of Westphalia</a:t>
            </a:r>
            <a:r>
              <a:rPr lang="en-US" baseline="0" dirty="0"/>
              <a:t> allowed </a:t>
            </a:r>
            <a:r>
              <a:rPr lang="en-US" dirty="0"/>
              <a:t>the rulers of the Imperial States to independently decide their religious worship. Protestants and Catholics were redefined as equal before the law, and Calvinism  was given legal recognition. Also, each of the 400 or so princes of the Holy Roman Empire were given equal authority to that of the Emperor, de-centralizing the government and effectively ending the power of the Holy Roman Empire.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655808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F2A31EF-08E6-4BC2-BE60-449C7D8F7DFA}"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9011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011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t>The </a:t>
            </a:r>
            <a:r>
              <a:rPr lang="en-US" b="1" dirty="0"/>
              <a:t>Counter-Reformation</a:t>
            </a:r>
            <a:r>
              <a:rPr lang="en-US" dirty="0"/>
              <a:t> (also the </a:t>
            </a:r>
            <a:r>
              <a:rPr lang="en-US" b="1" dirty="0"/>
              <a:t>Catholic Revival</a:t>
            </a:r>
            <a:r>
              <a:rPr lang="en-US" b="0" baseline="30000" dirty="0"/>
              <a:t> </a:t>
            </a:r>
            <a:r>
              <a:rPr lang="en-US" dirty="0"/>
              <a:t>or </a:t>
            </a:r>
            <a:r>
              <a:rPr lang="en-US" b="1" dirty="0"/>
              <a:t>Catholic Reformation</a:t>
            </a:r>
            <a:r>
              <a:rPr lang="en-US" dirty="0"/>
              <a:t>) denotes the period of Catholic revival beginning with the Council of Trent (1545–1563) and ending at the close of the Thirty Years' War, 1648 as a response to the Protestant Reformation. The Counter-Reformation was a comprehensive effort, composed of four major elements:</a:t>
            </a:r>
          </a:p>
          <a:p>
            <a:r>
              <a:rPr lang="en-US" dirty="0"/>
              <a:t>Ecclesiastical or structural reconfiguration</a:t>
            </a:r>
          </a:p>
          <a:p>
            <a:r>
              <a:rPr lang="en-US" dirty="0"/>
              <a:t>Religious orders</a:t>
            </a:r>
          </a:p>
          <a:p>
            <a:r>
              <a:rPr lang="en-US" dirty="0"/>
              <a:t>Spiritual movements</a:t>
            </a:r>
          </a:p>
          <a:p>
            <a:r>
              <a:rPr lang="en-US" dirty="0"/>
              <a:t>Political dimensions</a:t>
            </a:r>
          </a:p>
          <a:p>
            <a:r>
              <a:rPr lang="en-US" dirty="0"/>
              <a:t>Such reforms included the foundation of seminaries for the proper training of priests in the spiritual life and the theological traditions of the Church, the reform of religious life by returning orders to their spiritual foundations, and new spiritual movements focusing on the devotional life and a personal relationship with Christ, including the Spanish mystics and the French school of spirituality. It also involved political activities that included the Roman Inquisition.</a:t>
            </a:r>
          </a:p>
          <a:p>
            <a:r>
              <a:rPr lang="en-US" dirty="0"/>
              <a:t>However, in this movement to strengthen the authority of the Catholic Church, it has been argued that it also inadvertently helped set the stage for the Scientific Revolution, which would eventually present a more fundamental challenge to that authority.</a:t>
            </a:r>
          </a:p>
          <a:p>
            <a:endParaRPr lang="en-GB" dirty="0"/>
          </a:p>
          <a:p>
            <a:endParaRPr lang="en-GB" dirty="0"/>
          </a:p>
          <a:p>
            <a:r>
              <a:rPr lang="en-GB" dirty="0"/>
              <a:t>RC retrenched. Saint Ignatius of Loyola, 1491-1556. Founder of Jesuits – direct service to the Pope. Complied ‘Spiritual Exercises’ . Fought against the Protestant Reformation. Key companion – Francis Xavier (went to Japan)</a:t>
            </a:r>
          </a:p>
        </p:txBody>
      </p:sp>
    </p:spTree>
    <p:extLst>
      <p:ext uri="{BB962C8B-B14F-4D97-AF65-F5344CB8AC3E}">
        <p14:creationId xmlns:p14="http://schemas.microsoft.com/office/powerpoint/2010/main" val="39590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u="none" strike="noStrike" kern="1200" dirty="0">
                <a:solidFill>
                  <a:schemeClr val="tx1"/>
                </a:solidFill>
                <a:effectLst/>
                <a:latin typeface="Arial" pitchFamily="-128" charset="0"/>
                <a:ea typeface="ＭＳ Ｐゴシック" pitchFamily="-128" charset="-128"/>
                <a:cs typeface="ＭＳ Ｐゴシック" pitchFamily="-128" charset="-128"/>
              </a:rPr>
              <a:t>Miserere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(full title: </a:t>
            </a:r>
            <a:r>
              <a:rPr lang="en-GB" sz="1200" b="1" i="1" u="none" strike="noStrike" kern="1200" dirty="0">
                <a:solidFill>
                  <a:schemeClr val="tx1"/>
                </a:solidFill>
                <a:effectLst/>
                <a:latin typeface="Arial" pitchFamily="-128" charset="0"/>
                <a:ea typeface="ＭＳ Ｐゴシック" pitchFamily="-128" charset="-128"/>
                <a:cs typeface="ＭＳ Ｐゴシック" pitchFamily="-128" charset="-128"/>
              </a:rPr>
              <a:t>Miserere </a:t>
            </a:r>
            <a:r>
              <a:rPr lang="en-GB" sz="1200" b="1" i="1" u="none" strike="noStrike" kern="1200" dirty="0" err="1">
                <a:solidFill>
                  <a:schemeClr val="tx1"/>
                </a:solidFill>
                <a:effectLst/>
                <a:latin typeface="Arial" pitchFamily="-128" charset="0"/>
                <a:ea typeface="ＭＳ Ｐゴシック" pitchFamily="-128" charset="-128"/>
                <a:cs typeface="ＭＳ Ｐゴシック" pitchFamily="-128" charset="-128"/>
              </a:rPr>
              <a:t>mei</a:t>
            </a:r>
            <a:r>
              <a:rPr lang="en-GB" sz="1200" b="1" i="1" u="none" strike="noStrike" kern="1200" dirty="0">
                <a:solidFill>
                  <a:schemeClr val="tx1"/>
                </a:solidFill>
                <a:effectLst/>
                <a:latin typeface="Arial" pitchFamily="-128" charset="0"/>
                <a:ea typeface="ＭＳ Ｐゴシック" pitchFamily="-128" charset="-128"/>
                <a:cs typeface="ＭＳ Ｐゴシック" pitchFamily="-128" charset="-128"/>
              </a:rPr>
              <a:t>, Deus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tooltip="Latin"/>
              </a:rPr>
              <a:t>Latin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for "Have mercy on me, O God") is a setting of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tooltip="Psalm 51"/>
              </a:rPr>
              <a:t>Psalm 51 (50)</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by Italian composer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5" tooltip="Gregorio Allegri"/>
              </a:rPr>
              <a:t>Gregorio Allegri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It was composed during the reign of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6" tooltip="Pope Urban VIII"/>
              </a:rPr>
              <a:t>Pope Urban VIII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probably during the 1630s, for use in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7" tooltip="Sistine Chapel"/>
              </a:rPr>
              <a:t>Sistine Chapel</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during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8" tooltip="Matins"/>
              </a:rPr>
              <a:t>matins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as part of the exclusive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9" tooltip="Tenebrae"/>
              </a:rPr>
              <a:t>Tenebrae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service on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0" tooltip="Holy Wednesday"/>
              </a:rPr>
              <a:t>Holy Wednesday</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1" tooltip="Good Friday"/>
              </a:rPr>
              <a:t>Good Friday</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of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2" tooltip="Holy Week"/>
              </a:rPr>
              <a:t>Holy Week</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p>
          <a:p>
            <a:br>
              <a:rPr lang="en-GB" dirty="0"/>
            </a:b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078710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398C7D5-85D2-4388-BCCA-4836C55154F7}"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9216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216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extLst>
      <p:ext uri="{BB962C8B-B14F-4D97-AF65-F5344CB8AC3E}">
        <p14:creationId xmlns:p14="http://schemas.microsoft.com/office/powerpoint/2010/main" val="1895355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2E78CE6-A017-4DE8-857C-1C2A304DFBE4}"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r>
              <a:rPr lang="en-US" dirty="0"/>
              <a:t>God and</a:t>
            </a:r>
            <a:r>
              <a:rPr lang="en-US" baseline="0" dirty="0"/>
              <a:t> religion pushed a little to the edge. Pendulum swung too far</a:t>
            </a:r>
            <a:endParaRPr lang="en-US" dirty="0"/>
          </a:p>
        </p:txBody>
      </p:sp>
    </p:spTree>
    <p:extLst>
      <p:ext uri="{BB962C8B-B14F-4D97-AF65-F5344CB8AC3E}">
        <p14:creationId xmlns:p14="http://schemas.microsoft.com/office/powerpoint/2010/main" val="1619423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56597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976996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182040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3310950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4151378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1096416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905338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993818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45091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2826799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376377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3061564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205196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48216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402428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27927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344301147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685800" y="2698576"/>
            <a:ext cx="7772400" cy="4114800"/>
          </a:xfrm>
        </p:spPr>
        <p:txBody>
          <a:bodyPr/>
          <a:lstStyle/>
          <a:p>
            <a:r>
              <a:rPr kumimoji="1" lang="en-US"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a:t>
            </a:r>
            <a:r>
              <a:rPr kumimoji="1" lang="en-US" sz="2400" dirty="0">
                <a:latin typeface="Century Gothic" panose="020B0502020202020204" pitchFamily="34" charset="0"/>
                <a:ea typeface="Osaka" pitchFamily="-128" charset="-128"/>
                <a:cs typeface="Osaka" pitchFamily="-128" charset="-128"/>
              </a:rPr>
              <a:t>EDP, 282</a:t>
            </a:r>
          </a:p>
          <a:p>
            <a:endParaRPr lang="en-GB" dirty="0">
              <a:latin typeface="Century Gothic" panose="020B0502020202020204" pitchFamily="34" charset="0"/>
            </a:endParaRPr>
          </a:p>
        </p:txBody>
      </p:sp>
    </p:spTree>
    <p:extLst>
      <p:ext uri="{BB962C8B-B14F-4D97-AF65-F5344CB8AC3E}">
        <p14:creationId xmlns:p14="http://schemas.microsoft.com/office/powerpoint/2010/main" val="3335004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24922-0A01-9E43-A5AC-20317B07ACF4}"/>
              </a:ext>
            </a:extLst>
          </p:cNvPr>
          <p:cNvSpPr>
            <a:spLocks noGrp="1"/>
          </p:cNvSpPr>
          <p:nvPr>
            <p:ph type="title"/>
          </p:nvPr>
        </p:nvSpPr>
        <p:spPr/>
        <p:txBody>
          <a:bodyPr/>
          <a:lstStyle/>
          <a:p>
            <a:r>
              <a:rPr kumimoji="1" lang="en-US" dirty="0">
                <a:solidFill>
                  <a:srgbClr val="FFFF00"/>
                </a:solidFill>
                <a:latin typeface="Century Gothic" panose="020B0502020202020204" pitchFamily="34" charset="0"/>
              </a:rPr>
              <a:t>Treaty of Westphalia</a:t>
            </a:r>
            <a:r>
              <a:rPr kumimoji="1" lang="en-US" dirty="0">
                <a:latin typeface="Century Gothic" panose="020B0502020202020204" pitchFamily="34" charset="0"/>
              </a:rPr>
              <a:t> </a:t>
            </a:r>
            <a:r>
              <a:rPr kumimoji="1" lang="en-US" sz="4000" dirty="0">
                <a:latin typeface="Century Gothic" panose="020B0502020202020204" pitchFamily="34" charset="0"/>
              </a:rPr>
              <a:t>1648</a:t>
            </a:r>
            <a:endParaRPr lang="en-GB" dirty="0"/>
          </a:p>
        </p:txBody>
      </p:sp>
      <p:sp>
        <p:nvSpPr>
          <p:cNvPr id="3" name="Content Placeholder 2">
            <a:extLst>
              <a:ext uri="{FF2B5EF4-FFF2-40B4-BE49-F238E27FC236}">
                <a16:creationId xmlns:a16="http://schemas.microsoft.com/office/drawing/2014/main" id="{5BAECCA4-D945-404E-8E7D-636B7ECC553B}"/>
              </a:ext>
            </a:extLst>
          </p:cNvPr>
          <p:cNvSpPr>
            <a:spLocks noGrp="1"/>
          </p:cNvSpPr>
          <p:nvPr>
            <p:ph idx="1"/>
          </p:nvPr>
        </p:nvSpPr>
        <p:spPr/>
        <p:txBody>
          <a:bodyPr/>
          <a:lstStyle/>
          <a:p>
            <a:pPr>
              <a:lnSpc>
                <a:spcPct val="90000"/>
              </a:lnSpc>
            </a:pPr>
            <a:r>
              <a:rPr kumimoji="1" lang="en-US" sz="2400" dirty="0">
                <a:latin typeface="Century Gothic" panose="020B0502020202020204" pitchFamily="34" charset="0"/>
              </a:rPr>
              <a:t>End of Habsburg attempt to control Holy Roman Empire – absolutist state</a:t>
            </a:r>
          </a:p>
          <a:p>
            <a:pPr>
              <a:lnSpc>
                <a:spcPct val="90000"/>
              </a:lnSpc>
            </a:pPr>
            <a:r>
              <a:rPr kumimoji="1" lang="en-US" sz="2400" dirty="0">
                <a:latin typeface="Century Gothic" panose="020B0502020202020204" pitchFamily="34" charset="0"/>
              </a:rPr>
              <a:t>New political order </a:t>
            </a:r>
          </a:p>
          <a:p>
            <a:pPr lvl="1">
              <a:lnSpc>
                <a:spcPct val="90000"/>
              </a:lnSpc>
            </a:pPr>
            <a:r>
              <a:rPr kumimoji="1" lang="en-US" sz="2000" dirty="0">
                <a:latin typeface="Century Gothic" panose="020B0502020202020204" pitchFamily="34" charset="0"/>
              </a:rPr>
              <a:t>Sovereign states</a:t>
            </a:r>
          </a:p>
          <a:p>
            <a:pPr lvl="1">
              <a:lnSpc>
                <a:spcPct val="90000"/>
              </a:lnSpc>
            </a:pPr>
            <a:r>
              <a:rPr kumimoji="1" lang="en-US" sz="2000" dirty="0">
                <a:latin typeface="Century Gothic" panose="020B0502020202020204" pitchFamily="34" charset="0"/>
              </a:rPr>
              <a:t>Non-interference in domestic affairs</a:t>
            </a:r>
          </a:p>
          <a:p>
            <a:pPr lvl="1">
              <a:lnSpc>
                <a:spcPct val="90000"/>
              </a:lnSpc>
            </a:pPr>
            <a:r>
              <a:rPr kumimoji="1" lang="en-US" sz="2000" dirty="0">
                <a:latin typeface="Century Gothic" panose="020B0502020202020204" pitchFamily="34" charset="0"/>
              </a:rPr>
              <a:t> Inviolability of borders</a:t>
            </a:r>
          </a:p>
          <a:p>
            <a:pPr>
              <a:lnSpc>
                <a:spcPct val="90000"/>
              </a:lnSpc>
            </a:pPr>
            <a:r>
              <a:rPr kumimoji="1" lang="en-US" sz="2400" dirty="0">
                <a:latin typeface="Century Gothic" panose="020B0502020202020204" pitchFamily="34" charset="0"/>
              </a:rPr>
              <a:t>Fragmentation of Germany</a:t>
            </a:r>
          </a:p>
          <a:p>
            <a:pPr>
              <a:lnSpc>
                <a:spcPct val="90000"/>
              </a:lnSpc>
            </a:pPr>
            <a:r>
              <a:rPr kumimoji="1" lang="en-US" sz="2400" dirty="0">
                <a:latin typeface="Century Gothic" panose="020B0502020202020204" pitchFamily="34" charset="0"/>
              </a:rPr>
              <a:t>Equality of Catholics and Protestants</a:t>
            </a:r>
          </a:p>
          <a:p>
            <a:endParaRPr lang="en-GB" dirty="0"/>
          </a:p>
        </p:txBody>
      </p:sp>
    </p:spTree>
    <p:extLst>
      <p:ext uri="{BB962C8B-B14F-4D97-AF65-F5344CB8AC3E}">
        <p14:creationId xmlns:p14="http://schemas.microsoft.com/office/powerpoint/2010/main" val="358615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5" name="Text Box 7"/>
          <p:cNvSpPr txBox="1">
            <a:spLocks noChangeArrowheads="1"/>
          </p:cNvSpPr>
          <p:nvPr/>
        </p:nvSpPr>
        <p:spPr bwMode="auto">
          <a:xfrm>
            <a:off x="6012160" y="5819056"/>
            <a:ext cx="2568575" cy="754053"/>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Ignatius Loyola</a:t>
            </a: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1491-1556</a:t>
            </a:r>
          </a:p>
        </p:txBody>
      </p:sp>
      <p:sp>
        <p:nvSpPr>
          <p:cNvPr id="12" name="Title 11"/>
          <p:cNvSpPr>
            <a:spLocks noGrp="1"/>
          </p:cNvSpPr>
          <p:nvPr>
            <p:ph type="title"/>
          </p:nvPr>
        </p:nvSpPr>
        <p:spPr>
          <a:xfrm>
            <a:off x="685800" y="332656"/>
            <a:ext cx="7772400" cy="1143000"/>
          </a:xfrm>
        </p:spPr>
        <p:txBody>
          <a:bodyPr/>
          <a:lstStyle/>
          <a:p>
            <a:r>
              <a:rPr lang="en-US" altLang="zh-CN" sz="4000" dirty="0">
                <a:solidFill>
                  <a:srgbClr val="FFFF99"/>
                </a:solidFill>
                <a:latin typeface="Century Gothic" panose="020B0502020202020204" pitchFamily="34" charset="0"/>
                <a:ea typeface="宋体" pitchFamily="-128" charset="-122"/>
                <a:cs typeface="宋体" pitchFamily="-128" charset="-122"/>
              </a:rPr>
              <a:t>Counter/Catholic Reformation </a:t>
            </a:r>
            <a:endParaRPr lang="en-US" sz="4000" dirty="0">
              <a:latin typeface="Century Gothic" panose="020B0502020202020204" pitchFamily="34" charset="0"/>
            </a:endParaRPr>
          </a:p>
        </p:txBody>
      </p:sp>
      <p:sp>
        <p:nvSpPr>
          <p:cNvPr id="13" name="Text Placeholder 12"/>
          <p:cNvSpPr>
            <a:spLocks noGrp="1"/>
          </p:cNvSpPr>
          <p:nvPr>
            <p:ph type="body" sz="half" idx="1"/>
          </p:nvPr>
        </p:nvSpPr>
        <p:spPr>
          <a:xfrm>
            <a:off x="539552" y="1704256"/>
            <a:ext cx="5251648" cy="4114800"/>
          </a:xfrm>
        </p:spPr>
        <p:txBody>
          <a:bodyPr/>
          <a:lstStyle/>
          <a:p>
            <a:r>
              <a:rPr lang="en-US" sz="2400" dirty="0">
                <a:latin typeface="Century Gothic" panose="020B0502020202020204" pitchFamily="34" charset="0"/>
              </a:rPr>
              <a:t>Council of Trent 1545-63</a:t>
            </a:r>
          </a:p>
          <a:p>
            <a:r>
              <a:rPr lang="en-US" sz="2400" dirty="0">
                <a:latin typeface="Century Gothic" panose="020B0502020202020204" pitchFamily="34" charset="0"/>
              </a:rPr>
              <a:t>Church restructuring</a:t>
            </a:r>
          </a:p>
          <a:p>
            <a:r>
              <a:rPr lang="en-US" sz="2400" dirty="0">
                <a:latin typeface="Century Gothic" panose="020B0502020202020204" pitchFamily="34" charset="0"/>
              </a:rPr>
              <a:t>New religious orders</a:t>
            </a:r>
          </a:p>
          <a:p>
            <a:pPr lvl="1"/>
            <a:r>
              <a:rPr lang="en-US" sz="2000" dirty="0">
                <a:latin typeface="Century Gothic" panose="020B0502020202020204" pitchFamily="34" charset="0"/>
              </a:rPr>
              <a:t>Jesuits </a:t>
            </a:r>
          </a:p>
          <a:p>
            <a:r>
              <a:rPr lang="en-US" sz="2400" dirty="0">
                <a:latin typeface="Century Gothic" panose="020B0502020202020204" pitchFamily="34" charset="0"/>
              </a:rPr>
              <a:t>Missionary work</a:t>
            </a:r>
          </a:p>
          <a:p>
            <a:r>
              <a:rPr lang="en-US" sz="2400" dirty="0">
                <a:latin typeface="Century Gothic" panose="020B0502020202020204" pitchFamily="34" charset="0"/>
              </a:rPr>
              <a:t>Spiritual movements</a:t>
            </a:r>
          </a:p>
          <a:p>
            <a:r>
              <a:rPr lang="en-US" sz="2400" dirty="0">
                <a:latin typeface="Century Gothic" panose="020B0502020202020204" pitchFamily="34" charset="0"/>
              </a:rPr>
              <a:t>Forcible conversion of Protestants</a:t>
            </a:r>
          </a:p>
          <a:p>
            <a:r>
              <a:rPr lang="en-US" sz="2400" dirty="0">
                <a:latin typeface="Century Gothic" panose="020B0502020202020204" pitchFamily="34" charset="0"/>
              </a:rPr>
              <a:t>Spanish Inquisition </a:t>
            </a:r>
          </a:p>
          <a:p>
            <a:r>
              <a:rPr lang="en-US" sz="2400" dirty="0">
                <a:latin typeface="Century Gothic" panose="020B0502020202020204" pitchFamily="34" charset="0"/>
              </a:rPr>
              <a:t>Heresy trials</a:t>
            </a:r>
          </a:p>
          <a:p>
            <a:r>
              <a:rPr lang="en-US" sz="2400" dirty="0">
                <a:latin typeface="Century Gothic" panose="020B0502020202020204" pitchFamily="34" charset="0"/>
              </a:rPr>
              <a:t>Gregorian calendar</a:t>
            </a:r>
          </a:p>
          <a:p>
            <a:endParaRPr lang="en-US" sz="2400" dirty="0">
              <a:latin typeface="Century Gothic" panose="020B0502020202020204" pitchFamily="34" charset="0"/>
            </a:endParaRPr>
          </a:p>
        </p:txBody>
      </p:sp>
      <p:pic>
        <p:nvPicPr>
          <p:cNvPr id="15" name="Content Placeholder 14" descr="St_Ignatius_of_Loyola_(1491-1556)_Founder_of_the_Jesuits.jpg"/>
          <p:cNvPicPr>
            <a:picLocks noGrp="1" noChangeAspect="1"/>
          </p:cNvPicPr>
          <p:nvPr>
            <p:ph sz="half" idx="2"/>
          </p:nvPr>
        </p:nvPicPr>
        <p:blipFill>
          <a:blip r:embed="rId3"/>
          <a:srcRect l="-28802" r="-28802"/>
          <a:stretch>
            <a:fillRect/>
          </a:stretch>
        </p:blipFill>
        <p:spPr>
          <a:xfrm>
            <a:off x="5410200" y="1704256"/>
            <a:ext cx="3810000" cy="4114800"/>
          </a:xfrm>
        </p:spPr>
      </p:pic>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909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5" grpId="0"/>
      <p:bldP spid="1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5806DB-6020-744B-8C55-6FCBA90AE4D4}"/>
              </a:ext>
            </a:extLst>
          </p:cNvPr>
          <p:cNvSpPr>
            <a:spLocks noGrp="1"/>
          </p:cNvSpPr>
          <p:nvPr>
            <p:ph type="title"/>
          </p:nvPr>
        </p:nvSpPr>
        <p:spPr/>
        <p:txBody>
          <a:bodyPr/>
          <a:lstStyle/>
          <a:p>
            <a:r>
              <a:rPr lang="en-GB" dirty="0">
                <a:solidFill>
                  <a:srgbClr val="FFFF00"/>
                </a:solidFill>
                <a:latin typeface="Century Gothic" panose="020B0502020202020204" pitchFamily="34" charset="0"/>
              </a:rPr>
              <a:t>Allegri Miserere</a:t>
            </a:r>
          </a:p>
        </p:txBody>
      </p:sp>
      <p:pic>
        <p:nvPicPr>
          <p:cNvPr id="7" name="Allegri Miserere -Tallis Scholars ( Legendary 1980 recording.mp4">
            <a:hlinkClick r:id="" action="ppaction://media"/>
            <a:extLst>
              <a:ext uri="{FF2B5EF4-FFF2-40B4-BE49-F238E27FC236}">
                <a16:creationId xmlns:a16="http://schemas.microsoft.com/office/drawing/2014/main" id="{5E732C73-17D1-ED45-810E-50E7F8AA32D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11225" y="1981200"/>
            <a:ext cx="7321550" cy="4114800"/>
          </a:xfrm>
        </p:spPr>
      </p:pic>
    </p:spTree>
    <p:extLst>
      <p:ext uri="{BB962C8B-B14F-4D97-AF65-F5344CB8AC3E}">
        <p14:creationId xmlns:p14="http://schemas.microsoft.com/office/powerpoint/2010/main" val="281420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4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138" name="Group 2"/>
          <p:cNvGraphicFramePr>
            <a:graphicFrameLocks noGrp="1"/>
          </p:cNvGraphicFramePr>
          <p:nvPr/>
        </p:nvGraphicFramePr>
        <p:xfrm>
          <a:off x="1092200" y="1997075"/>
          <a:ext cx="4921250" cy="2746375"/>
        </p:xfrm>
        <a:graphic>
          <a:graphicData uri="http://schemas.openxmlformats.org/drawingml/2006/table">
            <a:tbl>
              <a:tblPr/>
              <a:tblGrid>
                <a:gridCol w="2459038">
                  <a:extLst>
                    <a:ext uri="{9D8B030D-6E8A-4147-A177-3AD203B41FA5}">
                      <a16:colId xmlns:a16="http://schemas.microsoft.com/office/drawing/2014/main" val="20000"/>
                    </a:ext>
                  </a:extLst>
                </a:gridCol>
                <a:gridCol w="2462212">
                  <a:extLst>
                    <a:ext uri="{9D8B030D-6E8A-4147-A177-3AD203B41FA5}">
                      <a16:colId xmlns:a16="http://schemas.microsoft.com/office/drawing/2014/main" val="20001"/>
                    </a:ext>
                  </a:extLst>
                </a:gridCol>
              </a:tblGrid>
              <a:tr h="13970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Renaissance</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6E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Enlightenment</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9100"/>
                    </a:solidFill>
                  </a:tcPr>
                </a:tc>
                <a:extLst>
                  <a:ext uri="{0D108BD9-81ED-4DB2-BD59-A6C34878D82A}">
                    <a16:rowId xmlns:a16="http://schemas.microsoft.com/office/drawing/2014/main" val="10000"/>
                  </a:ext>
                </a:extLst>
              </a:tr>
              <a:tr h="13493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Reformation</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6E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Second Reformation</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9100"/>
                    </a:solidFill>
                  </a:tcPr>
                </a:tc>
                <a:extLst>
                  <a:ext uri="{0D108BD9-81ED-4DB2-BD59-A6C34878D82A}">
                    <a16:rowId xmlns:a16="http://schemas.microsoft.com/office/drawing/2014/main" val="10001"/>
                  </a:ext>
                </a:extLst>
              </a:tr>
            </a:tbl>
          </a:graphicData>
        </a:graphic>
      </p:graphicFrame>
      <p:sp>
        <p:nvSpPr>
          <p:cNvPr id="91149" name="Rectangle 13"/>
          <p:cNvSpPr>
            <a:spLocks noChangeArrowheads="1"/>
          </p:cNvSpPr>
          <p:nvPr/>
        </p:nvSpPr>
        <p:spPr bwMode="auto">
          <a:xfrm>
            <a:off x="0" y="0"/>
            <a:ext cx="9144000" cy="998538"/>
          </a:xfrm>
          <a:prstGeom prst="rect">
            <a:avLst/>
          </a:prstGeom>
          <a:noFill/>
          <a:ln w="9525">
            <a:noFill/>
            <a:miter lim="800000"/>
            <a:headEnd/>
            <a:tailEnd/>
          </a:ln>
          <a:effectLst/>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k-SK" sz="3600" b="0" i="0" u="none" strike="noStrike" kern="1200" cap="none" spc="0" normalizeH="0" baseline="0" noProof="0">
              <a:ln>
                <a:noFill/>
              </a:ln>
              <a:solidFill>
                <a:srgbClr val="FFFF99"/>
              </a:solidFill>
              <a:effectLst/>
              <a:uLnTx/>
              <a:uFillTx/>
              <a:latin typeface="Century Gothic" panose="020B0502020202020204" pitchFamily="34" charset="0"/>
              <a:ea typeface="宋体" pitchFamily="-128" charset="-122"/>
              <a:cs typeface="宋体" pitchFamily="-128" charset="-122"/>
            </a:endParaRPr>
          </a:p>
        </p:txBody>
      </p:sp>
      <p:sp>
        <p:nvSpPr>
          <p:cNvPr id="91150" name="Rectangle 14"/>
          <p:cNvSpPr>
            <a:spLocks noChangeArrowheads="1"/>
          </p:cNvSpPr>
          <p:nvPr/>
        </p:nvSpPr>
        <p:spPr bwMode="auto">
          <a:xfrm>
            <a:off x="3460750" y="4832350"/>
            <a:ext cx="2641600" cy="1923796"/>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Freedom of thought led to conflict between religion and philosophies</a:t>
            </a:r>
          </a:p>
        </p:txBody>
      </p:sp>
      <p:sp>
        <p:nvSpPr>
          <p:cNvPr id="91151" name="Rectangle 15"/>
          <p:cNvSpPr>
            <a:spLocks noChangeArrowheads="1"/>
          </p:cNvSpPr>
          <p:nvPr/>
        </p:nvSpPr>
        <p:spPr bwMode="auto">
          <a:xfrm>
            <a:off x="927100" y="4832350"/>
            <a:ext cx="2624138" cy="828675"/>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Reformation and Renaissance</a:t>
            </a:r>
          </a:p>
        </p:txBody>
      </p:sp>
      <p:sp>
        <p:nvSpPr>
          <p:cNvPr id="91152" name="Line 16"/>
          <p:cNvSpPr>
            <a:spLocks noChangeShapeType="1"/>
          </p:cNvSpPr>
          <p:nvPr/>
        </p:nvSpPr>
        <p:spPr bwMode="auto">
          <a:xfrm>
            <a:off x="1466850" y="4832350"/>
            <a:ext cx="1588" cy="1169988"/>
          </a:xfrm>
          <a:prstGeom prst="line">
            <a:avLst/>
          </a:prstGeom>
          <a:noFill/>
          <a:ln w="28575" cap="sq">
            <a:noFill/>
            <a:round/>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91153" name="Line 17"/>
          <p:cNvSpPr>
            <a:spLocks noChangeShapeType="1"/>
          </p:cNvSpPr>
          <p:nvPr/>
        </p:nvSpPr>
        <p:spPr bwMode="auto">
          <a:xfrm>
            <a:off x="8667750" y="4832350"/>
            <a:ext cx="1588" cy="1169988"/>
          </a:xfrm>
          <a:prstGeom prst="line">
            <a:avLst/>
          </a:prstGeom>
          <a:noFill/>
          <a:ln w="28575" cap="sq">
            <a:noFill/>
            <a:round/>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91154" name="Rectangle 18"/>
          <p:cNvSpPr>
            <a:spLocks noChangeArrowheads="1"/>
          </p:cNvSpPr>
          <p:nvPr/>
        </p:nvSpPr>
        <p:spPr bwMode="auto">
          <a:xfrm>
            <a:off x="0" y="1997075"/>
            <a:ext cx="1012825" cy="129698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Cain-type view</a:t>
            </a:r>
          </a:p>
        </p:txBody>
      </p:sp>
      <p:sp>
        <p:nvSpPr>
          <p:cNvPr id="91155" name="Rectangle 19"/>
          <p:cNvSpPr>
            <a:spLocks noChangeArrowheads="1"/>
          </p:cNvSpPr>
          <p:nvPr/>
        </p:nvSpPr>
        <p:spPr bwMode="auto">
          <a:xfrm>
            <a:off x="0" y="3446463"/>
            <a:ext cx="1012825" cy="1296987"/>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Abel-type view</a:t>
            </a:r>
          </a:p>
        </p:txBody>
      </p:sp>
      <p:sp>
        <p:nvSpPr>
          <p:cNvPr id="91156" name="Rectangle 20"/>
          <p:cNvSpPr>
            <a:spLocks noGrp="1" noChangeArrowheads="1"/>
          </p:cNvSpPr>
          <p:nvPr>
            <p:ph type="title"/>
          </p:nvPr>
        </p:nvSpPr>
        <p:spPr>
          <a:xfrm>
            <a:off x="533400" y="381000"/>
            <a:ext cx="8382000" cy="1143000"/>
          </a:xfrm>
        </p:spPr>
        <p:txBody>
          <a:bodyPr/>
          <a:lstStyle/>
          <a:p>
            <a:r>
              <a:rPr kumimoji="1" lang="en-US" altLang="zh-CN" dirty="0">
                <a:solidFill>
                  <a:srgbClr val="FFFF99"/>
                </a:solidFill>
                <a:latin typeface="Century Gothic" panose="020B0502020202020204" pitchFamily="34" charset="0"/>
                <a:ea typeface="宋体" pitchFamily="-128" charset="-122"/>
                <a:cs typeface="宋体" pitchFamily="-128" charset="-122"/>
              </a:rPr>
              <a:t>Period of religious and ideological conflict - </a:t>
            </a:r>
            <a:r>
              <a:rPr kumimoji="1" lang="en-US" altLang="zh-CN" sz="2800" dirty="0">
                <a:solidFill>
                  <a:srgbClr val="FFFF99"/>
                </a:solidFill>
                <a:latin typeface="Century Gothic" panose="020B0502020202020204" pitchFamily="34" charset="0"/>
                <a:ea typeface="宋体" pitchFamily="-128" charset="-122"/>
                <a:cs typeface="宋体" pitchFamily="-128" charset="-122"/>
              </a:rPr>
              <a:t>1648-1789</a:t>
            </a:r>
            <a:endParaRPr kumimoji="1" lang="en-US" sz="3200" dirty="0">
              <a:solidFill>
                <a:srgbClr val="FFFF99"/>
              </a:solidFill>
              <a:latin typeface="Century Gothic" panose="020B0502020202020204" pitchFamily="34" charset="0"/>
              <a:ea typeface="宋体" pitchFamily="-128" charset="-122"/>
              <a:cs typeface="宋体" pitchFamily="-128" charset="-122"/>
            </a:endParaRPr>
          </a:p>
        </p:txBody>
      </p:sp>
      <p:sp>
        <p:nvSpPr>
          <p:cNvPr id="91158" name="Text Box 22"/>
          <p:cNvSpPr txBox="1">
            <a:spLocks noChangeArrowheads="1"/>
          </p:cNvSpPr>
          <p:nvPr/>
        </p:nvSpPr>
        <p:spPr bwMode="auto">
          <a:xfrm>
            <a:off x="6151563" y="2579688"/>
            <a:ext cx="2946640" cy="1723549"/>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Cain-type world is 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submit to the Abel-type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World to establish the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worldwide foundation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of substance.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EDP, 353</a:t>
            </a:r>
          </a:p>
        </p:txBody>
      </p:sp>
    </p:spTree>
  </p:cSld>
  <p:clrMapOvr>
    <a:masterClrMapping/>
  </p:clrMapOvr>
  <p:transition spd="med">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76200" y="52536"/>
            <a:ext cx="8915400" cy="1143000"/>
          </a:xfrm>
        </p:spPr>
        <p:txBody>
          <a:bodyPr/>
          <a:lstStyle/>
          <a:p>
            <a:r>
              <a:rPr kumimoji="1" lang="en-US" dirty="0">
                <a:solidFill>
                  <a:srgbClr val="FFFF00"/>
                </a:solidFill>
                <a:latin typeface="Century Gothic" panose="020B0502020202020204" pitchFamily="34" charset="0"/>
              </a:rPr>
              <a:t>What led to the Enlightenment?</a:t>
            </a:r>
          </a:p>
        </p:txBody>
      </p:sp>
      <p:sp>
        <p:nvSpPr>
          <p:cNvPr id="128003" name="Rectangle 3"/>
          <p:cNvSpPr>
            <a:spLocks noGrp="1" noChangeArrowheads="1"/>
          </p:cNvSpPr>
          <p:nvPr>
            <p:ph type="body" idx="1"/>
          </p:nvPr>
        </p:nvSpPr>
        <p:spPr>
          <a:xfrm>
            <a:off x="685800" y="1203920"/>
            <a:ext cx="7772400" cy="5105400"/>
          </a:xfrm>
        </p:spPr>
        <p:txBody>
          <a:bodyPr/>
          <a:lstStyle/>
          <a:p>
            <a:pPr>
              <a:lnSpc>
                <a:spcPct val="90000"/>
              </a:lnSpc>
            </a:pPr>
            <a:r>
              <a:rPr kumimoji="1" lang="en-GB" sz="2400" dirty="0">
                <a:solidFill>
                  <a:schemeClr val="tx2"/>
                </a:solidFill>
                <a:latin typeface="Century Gothic" panose="020B0502020202020204" pitchFamily="34" charset="0"/>
              </a:rPr>
              <a:t>Continuation of providence to establish foundation to receive the messiah</a:t>
            </a:r>
          </a:p>
          <a:p>
            <a:pPr>
              <a:lnSpc>
                <a:spcPct val="90000"/>
              </a:lnSpc>
            </a:pPr>
            <a:r>
              <a:rPr kumimoji="1" lang="en-GB" sz="2400" dirty="0">
                <a:solidFill>
                  <a:schemeClr val="tx2"/>
                </a:solidFill>
                <a:latin typeface="Century Gothic" panose="020B0502020202020204" pitchFamily="34" charset="0"/>
              </a:rPr>
              <a:t>Religious wars</a:t>
            </a:r>
          </a:p>
          <a:p>
            <a:pPr lvl="1">
              <a:lnSpc>
                <a:spcPct val="90000"/>
              </a:lnSpc>
            </a:pPr>
            <a:r>
              <a:rPr kumimoji="1" lang="en-GB" sz="2000" dirty="0">
                <a:latin typeface="Century Gothic" panose="020B0502020202020204" pitchFamily="34" charset="0"/>
              </a:rPr>
              <a:t>Scepticism about religion</a:t>
            </a:r>
          </a:p>
          <a:p>
            <a:pPr lvl="1">
              <a:lnSpc>
                <a:spcPct val="90000"/>
              </a:lnSpc>
            </a:pPr>
            <a:r>
              <a:rPr kumimoji="1" lang="en-GB" sz="2000" dirty="0">
                <a:latin typeface="Century Gothic" panose="020B0502020202020204" pitchFamily="34" charset="0"/>
              </a:rPr>
              <a:t>Alternatives to religious authority</a:t>
            </a:r>
          </a:p>
          <a:p>
            <a:pPr lvl="1">
              <a:lnSpc>
                <a:spcPct val="120000"/>
              </a:lnSpc>
            </a:pPr>
            <a:r>
              <a:rPr lang="en-GB" sz="2000" dirty="0">
                <a:latin typeface="Century Gothic" panose="020B0502020202020204" pitchFamily="34" charset="0"/>
              </a:rPr>
              <a:t>Rational basis to ethics and science as source of knowledge</a:t>
            </a:r>
            <a:endParaRPr kumimoji="1" lang="en-GB" sz="2000" dirty="0">
              <a:latin typeface="Century Gothic" panose="020B0502020202020204" pitchFamily="34" charset="0"/>
            </a:endParaRPr>
          </a:p>
          <a:p>
            <a:pPr>
              <a:lnSpc>
                <a:spcPct val="90000"/>
              </a:lnSpc>
            </a:pPr>
            <a:r>
              <a:rPr kumimoji="1" lang="en-GB" sz="2400" dirty="0">
                <a:solidFill>
                  <a:schemeClr val="tx2"/>
                </a:solidFill>
                <a:latin typeface="Century Gothic" panose="020B0502020202020204" pitchFamily="34" charset="0"/>
              </a:rPr>
              <a:t>Rationalism and Empiricism</a:t>
            </a:r>
          </a:p>
          <a:p>
            <a:pPr lvl="1">
              <a:lnSpc>
                <a:spcPct val="90000"/>
              </a:lnSpc>
            </a:pPr>
            <a:r>
              <a:rPr kumimoji="1" lang="en-GB" sz="2000" dirty="0">
                <a:latin typeface="Century Gothic" panose="020B0502020202020204" pitchFamily="34" charset="0"/>
              </a:rPr>
              <a:t>Breakdown of medieval synthesis</a:t>
            </a:r>
          </a:p>
          <a:p>
            <a:pPr lvl="1">
              <a:lnSpc>
                <a:spcPct val="90000"/>
              </a:lnSpc>
            </a:pPr>
            <a:r>
              <a:rPr kumimoji="1" lang="en-GB" sz="2000" dirty="0">
                <a:latin typeface="Century Gothic" panose="020B0502020202020204" pitchFamily="34" charset="0"/>
              </a:rPr>
              <a:t>Questioning of values, traditions, doctrines</a:t>
            </a:r>
          </a:p>
          <a:p>
            <a:pPr lvl="1">
              <a:lnSpc>
                <a:spcPct val="90000"/>
              </a:lnSpc>
            </a:pPr>
            <a:r>
              <a:rPr kumimoji="1" lang="en-GB" sz="2000" dirty="0">
                <a:latin typeface="Century Gothic" panose="020B0502020202020204" pitchFamily="34" charset="0"/>
              </a:rPr>
              <a:t>Rejection of revelation as sole authority</a:t>
            </a:r>
          </a:p>
          <a:p>
            <a:pPr>
              <a:lnSpc>
                <a:spcPct val="90000"/>
              </a:lnSpc>
            </a:pPr>
            <a:r>
              <a:rPr kumimoji="1" lang="en-GB" sz="2400" dirty="0">
                <a:latin typeface="Century Gothic" panose="020B0502020202020204" pitchFamily="34" charset="0"/>
              </a:rPr>
              <a:t>Some streams of Enlightenment ‘invaded by Satan by becoming materialistic and atheistic’</a:t>
            </a:r>
          </a:p>
          <a:p>
            <a:pPr lvl="1">
              <a:lnSpc>
                <a:spcPct val="90000"/>
              </a:lnSpc>
            </a:pPr>
            <a:r>
              <a:rPr kumimoji="1" lang="en-GB" sz="2000" dirty="0">
                <a:latin typeface="Century Gothic" panose="020B0502020202020204" pitchFamily="34" charset="0"/>
              </a:rPr>
              <a:t>England, Scotland, France, Germany, Russia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0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800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800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800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800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800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800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800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800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800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B9DBC-DD70-3147-8A0C-A79C5F58067B}"/>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English reformation</a:t>
            </a:r>
          </a:p>
        </p:txBody>
      </p:sp>
      <p:sp>
        <p:nvSpPr>
          <p:cNvPr id="5" name="Content Placeholder 4">
            <a:extLst>
              <a:ext uri="{FF2B5EF4-FFF2-40B4-BE49-F238E27FC236}">
                <a16:creationId xmlns:a16="http://schemas.microsoft.com/office/drawing/2014/main" id="{032E7D30-8D98-4342-B65D-038E234688C2}"/>
              </a:ext>
            </a:extLst>
          </p:cNvPr>
          <p:cNvSpPr>
            <a:spLocks noGrp="1"/>
          </p:cNvSpPr>
          <p:nvPr>
            <p:ph idx="1"/>
          </p:nvPr>
        </p:nvSpPr>
        <p:spPr>
          <a:xfrm>
            <a:off x="685800" y="1196752"/>
            <a:ext cx="7772400" cy="4893096"/>
          </a:xfrm>
        </p:spPr>
        <p:txBody>
          <a:bodyPr/>
          <a:lstStyle/>
          <a:p>
            <a:r>
              <a:rPr lang="en-GB" sz="2400" dirty="0">
                <a:latin typeface="Century Gothic" panose="020B0502020202020204" pitchFamily="34" charset="0"/>
              </a:rPr>
              <a:t>England a Catholic nation</a:t>
            </a:r>
          </a:p>
          <a:p>
            <a:r>
              <a:rPr lang="en-GB" sz="2400" dirty="0">
                <a:latin typeface="Century Gothic" panose="020B0502020202020204" pitchFamily="34" charset="0"/>
              </a:rPr>
              <a:t>Henry VIII</a:t>
            </a:r>
          </a:p>
          <a:p>
            <a:pPr lvl="1"/>
            <a:r>
              <a:rPr lang="en-GB" sz="2000" dirty="0">
                <a:latin typeface="Century Gothic" panose="020B0502020202020204" pitchFamily="34" charset="0"/>
              </a:rPr>
              <a:t>Change of leadership of the church</a:t>
            </a:r>
          </a:p>
          <a:p>
            <a:pPr lvl="1"/>
            <a:r>
              <a:rPr lang="en-GB" sz="2000" dirty="0">
                <a:latin typeface="Century Gothic" panose="020B0502020202020204" pitchFamily="34" charset="0"/>
              </a:rPr>
              <a:t>Structure and theology remain Catholic</a:t>
            </a:r>
          </a:p>
          <a:p>
            <a:pPr lvl="1"/>
            <a:r>
              <a:rPr lang="en-GB" sz="2000" dirty="0">
                <a:latin typeface="Century Gothic" panose="020B0502020202020204" pitchFamily="34" charset="0"/>
              </a:rPr>
              <a:t>Church in England becomes Church of England</a:t>
            </a:r>
          </a:p>
          <a:p>
            <a:r>
              <a:rPr lang="en-GB" sz="2400" dirty="0">
                <a:latin typeface="Century Gothic" panose="020B0502020202020204" pitchFamily="34" charset="0"/>
              </a:rPr>
              <a:t>Edward VI</a:t>
            </a:r>
          </a:p>
          <a:p>
            <a:pPr lvl="1"/>
            <a:r>
              <a:rPr lang="en-GB" sz="2000" dirty="0">
                <a:latin typeface="Century Gothic" panose="020B0502020202020204" pitchFamily="34" charset="0"/>
              </a:rPr>
              <a:t>Structure remains Catholic </a:t>
            </a:r>
          </a:p>
          <a:p>
            <a:pPr lvl="1"/>
            <a:r>
              <a:rPr lang="en-GB" sz="2000" dirty="0">
                <a:latin typeface="Century Gothic" panose="020B0502020202020204" pitchFamily="34" charset="0"/>
              </a:rPr>
              <a:t>Theology and practices become protestant</a:t>
            </a:r>
          </a:p>
          <a:p>
            <a:pPr lvl="1"/>
            <a:r>
              <a:rPr lang="en-GB" sz="2000" dirty="0">
                <a:latin typeface="Century Gothic" panose="020B0502020202020204" pitchFamily="34" charset="0"/>
              </a:rPr>
              <a:t>Controversy between catholic and protestant wings</a:t>
            </a:r>
          </a:p>
          <a:p>
            <a:r>
              <a:rPr lang="en-GB" sz="2400" dirty="0">
                <a:latin typeface="Century Gothic" panose="020B0502020202020204" pitchFamily="34" charset="0"/>
              </a:rPr>
              <a:t>Mary I</a:t>
            </a:r>
          </a:p>
          <a:p>
            <a:pPr lvl="1"/>
            <a:r>
              <a:rPr lang="en-GB" sz="2000" dirty="0">
                <a:latin typeface="Century Gothic" panose="020B0502020202020204" pitchFamily="34" charset="0"/>
              </a:rPr>
              <a:t>Returned church to Papal authority and doctrine</a:t>
            </a:r>
          </a:p>
          <a:p>
            <a:pPr lvl="1"/>
            <a:r>
              <a:rPr lang="en-GB" sz="2000" dirty="0">
                <a:latin typeface="Century Gothic" panose="020B0502020202020204" pitchFamily="34" charset="0"/>
              </a:rPr>
              <a:t>283 protestants burned</a:t>
            </a:r>
          </a:p>
          <a:p>
            <a:pPr lvl="1"/>
            <a:r>
              <a:rPr lang="en-GB" sz="2000" dirty="0">
                <a:latin typeface="Century Gothic" panose="020B0502020202020204" pitchFamily="34" charset="0"/>
              </a:rPr>
              <a:t>800 protestants went into exile</a:t>
            </a: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p:txBody>
      </p:sp>
    </p:spTree>
    <p:extLst>
      <p:ext uri="{BB962C8B-B14F-4D97-AF65-F5344CB8AC3E}">
        <p14:creationId xmlns:p14="http://schemas.microsoft.com/office/powerpoint/2010/main" val="27805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A8C3E-DC12-FC47-BBF6-866491224BD9}"/>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The Elizabethan settlement</a:t>
            </a:r>
            <a:endParaRPr lang="en-GB" dirty="0"/>
          </a:p>
        </p:txBody>
      </p:sp>
      <p:sp>
        <p:nvSpPr>
          <p:cNvPr id="3" name="Content Placeholder 2">
            <a:extLst>
              <a:ext uri="{FF2B5EF4-FFF2-40B4-BE49-F238E27FC236}">
                <a16:creationId xmlns:a16="http://schemas.microsoft.com/office/drawing/2014/main" id="{0D3C2F76-3DF7-084D-9591-55EC8530D4A0}"/>
              </a:ext>
            </a:extLst>
          </p:cNvPr>
          <p:cNvSpPr>
            <a:spLocks noGrp="1"/>
          </p:cNvSpPr>
          <p:nvPr>
            <p:ph idx="1"/>
          </p:nvPr>
        </p:nvSpPr>
        <p:spPr>
          <a:xfrm>
            <a:off x="323528" y="1488232"/>
            <a:ext cx="8568952" cy="4965104"/>
          </a:xfrm>
        </p:spPr>
        <p:txBody>
          <a:bodyPr/>
          <a:lstStyle/>
          <a:p>
            <a:r>
              <a:rPr lang="en-GB" sz="2400" dirty="0">
                <a:latin typeface="Century Gothic" panose="020B0502020202020204" pitchFamily="34" charset="0"/>
              </a:rPr>
              <a:t>Elizabeth I</a:t>
            </a:r>
          </a:p>
          <a:p>
            <a:pPr lvl="1"/>
            <a:r>
              <a:rPr lang="en-GB" sz="2000" dirty="0">
                <a:latin typeface="Century Gothic" panose="020B0502020202020204" pitchFamily="34" charset="0"/>
              </a:rPr>
              <a:t>Anglican</a:t>
            </a:r>
          </a:p>
          <a:p>
            <a:pPr lvl="2"/>
            <a:r>
              <a:rPr lang="en-GB" sz="1800" dirty="0">
                <a:latin typeface="Century Gothic" panose="020B0502020202020204" pitchFamily="34" charset="0"/>
              </a:rPr>
              <a:t>Catholic in structure</a:t>
            </a:r>
          </a:p>
          <a:p>
            <a:pPr lvl="2"/>
            <a:r>
              <a:rPr lang="en-GB" sz="1800" dirty="0">
                <a:latin typeface="Century Gothic" panose="020B0502020202020204" pitchFamily="34" charset="0"/>
              </a:rPr>
              <a:t>Protestant in theology</a:t>
            </a:r>
          </a:p>
          <a:p>
            <a:pPr lvl="2"/>
            <a:r>
              <a:rPr lang="en-GB" sz="1800" dirty="0">
                <a:latin typeface="Century Gothic" panose="020B0502020202020204" pitchFamily="34" charset="0"/>
              </a:rPr>
              <a:t>Act of Supremacy 1559 – Monarch the ‘supreme governor’</a:t>
            </a:r>
          </a:p>
          <a:p>
            <a:pPr lvl="2"/>
            <a:r>
              <a:rPr lang="en-GB" sz="1800" dirty="0">
                <a:latin typeface="Century Gothic" panose="020B0502020202020204" pitchFamily="34" charset="0"/>
              </a:rPr>
              <a:t>Act of Uniformity 1559 – opposed by Catholics</a:t>
            </a:r>
          </a:p>
          <a:p>
            <a:pPr lvl="3"/>
            <a:r>
              <a:rPr lang="en-GB" sz="1600" dirty="0">
                <a:latin typeface="Century Gothic" panose="020B0502020202020204" pitchFamily="34" charset="0"/>
              </a:rPr>
              <a:t>Book of Common Prayer</a:t>
            </a:r>
          </a:p>
          <a:p>
            <a:pPr lvl="3"/>
            <a:r>
              <a:rPr lang="en-GB" sz="1600" dirty="0">
                <a:latin typeface="Century Gothic" panose="020B0502020202020204" pitchFamily="34" charset="0"/>
              </a:rPr>
              <a:t>“I have no desire to make windows into men's souls.”</a:t>
            </a:r>
          </a:p>
          <a:p>
            <a:r>
              <a:rPr lang="en-GB" sz="2400" dirty="0">
                <a:latin typeface="Century Gothic" panose="020B0502020202020204" pitchFamily="34" charset="0"/>
              </a:rPr>
              <a:t>Catholic subversion and rebellions</a:t>
            </a:r>
          </a:p>
          <a:p>
            <a:pPr lvl="1"/>
            <a:r>
              <a:rPr lang="en-GB" sz="2000" dirty="0">
                <a:latin typeface="Century Gothic" panose="020B0502020202020204" pitchFamily="34" charset="0"/>
              </a:rPr>
              <a:t>Pope declared Elizabeth a heretic and excommunicated her</a:t>
            </a:r>
          </a:p>
          <a:p>
            <a:pPr lvl="1"/>
            <a:r>
              <a:rPr lang="en-GB" sz="2000" dirty="0">
                <a:latin typeface="Century Gothic" panose="020B0502020202020204" pitchFamily="34" charset="0"/>
              </a:rPr>
              <a:t>The Pope declared she was not Queen of England – 1570 </a:t>
            </a:r>
          </a:p>
          <a:p>
            <a:pPr lvl="2"/>
            <a:r>
              <a:rPr lang="en-GB" sz="1600" dirty="0">
                <a:latin typeface="Century Gothic" panose="020B0502020202020204" pitchFamily="34" charset="0"/>
              </a:rPr>
              <a:t>Her subjects were told not to obey her</a:t>
            </a:r>
          </a:p>
          <a:p>
            <a:pPr lvl="1"/>
            <a:r>
              <a:rPr lang="en-GB" sz="2000" dirty="0">
                <a:latin typeface="Century Gothic" panose="020B0502020202020204" pitchFamily="34" charset="0"/>
              </a:rPr>
              <a:t>Major plots to overthrow her – 1558, 1569, 1571, 1583, 1586</a:t>
            </a:r>
          </a:p>
          <a:p>
            <a:pPr lvl="1"/>
            <a:r>
              <a:rPr lang="en-GB" sz="2000" dirty="0">
                <a:latin typeface="Century Gothic" panose="020B0502020202020204" pitchFamily="34" charset="0"/>
              </a:rPr>
              <a:t>Spanish Armada 1588</a:t>
            </a:r>
          </a:p>
        </p:txBody>
      </p:sp>
    </p:spTree>
    <p:extLst>
      <p:ext uri="{BB962C8B-B14F-4D97-AF65-F5344CB8AC3E}">
        <p14:creationId xmlns:p14="http://schemas.microsoft.com/office/powerpoint/2010/main" val="294142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94DB-3FF9-3E49-B80F-204B5F8FB1BE}"/>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Rise of the puritans</a:t>
            </a:r>
          </a:p>
        </p:txBody>
      </p:sp>
      <p:sp>
        <p:nvSpPr>
          <p:cNvPr id="3" name="Content Placeholder 2">
            <a:extLst>
              <a:ext uri="{FF2B5EF4-FFF2-40B4-BE49-F238E27FC236}">
                <a16:creationId xmlns:a16="http://schemas.microsoft.com/office/drawing/2014/main" id="{8F4A18AE-797B-774C-BECD-6CB553C78BFF}"/>
              </a:ext>
            </a:extLst>
          </p:cNvPr>
          <p:cNvSpPr>
            <a:spLocks noGrp="1"/>
          </p:cNvSpPr>
          <p:nvPr>
            <p:ph idx="1"/>
          </p:nvPr>
        </p:nvSpPr>
        <p:spPr>
          <a:xfrm>
            <a:off x="323528" y="1196752"/>
            <a:ext cx="8568952" cy="4114800"/>
          </a:xfrm>
        </p:spPr>
        <p:txBody>
          <a:bodyPr/>
          <a:lstStyle/>
          <a:p>
            <a:r>
              <a:rPr lang="en-GB" sz="2400" dirty="0">
                <a:latin typeface="Century Gothic" panose="020B0502020202020204" pitchFamily="34" charset="0"/>
              </a:rPr>
              <a:t>Protestant exiles return</a:t>
            </a:r>
          </a:p>
          <a:p>
            <a:pPr lvl="1"/>
            <a:r>
              <a:rPr lang="en-GB" sz="2000" dirty="0">
                <a:latin typeface="Century Gothic" panose="020B0502020202020204" pitchFamily="34" charset="0"/>
              </a:rPr>
              <a:t>Demand further reform</a:t>
            </a:r>
          </a:p>
          <a:p>
            <a:pPr lvl="2"/>
            <a:r>
              <a:rPr lang="en-GB" sz="1800" dirty="0">
                <a:latin typeface="Century Gothic" panose="020B0502020202020204" pitchFamily="34" charset="0"/>
              </a:rPr>
              <a:t>Abolish the episcopate, vestments, official prayer books, English edition of the Bible</a:t>
            </a:r>
          </a:p>
          <a:p>
            <a:pPr lvl="1"/>
            <a:r>
              <a:rPr lang="en-GB" sz="2000" dirty="0">
                <a:latin typeface="Century Gothic" panose="020B0502020202020204" pitchFamily="34" charset="0"/>
              </a:rPr>
              <a:t>Separatists</a:t>
            </a:r>
          </a:p>
          <a:p>
            <a:pPr lvl="2"/>
            <a:r>
              <a:rPr lang="en-GB" sz="1800" dirty="0">
                <a:latin typeface="Century Gothic" panose="020B0502020202020204" pitchFamily="34" charset="0"/>
              </a:rPr>
              <a:t>Independent congregations worship in according to conscience</a:t>
            </a:r>
          </a:p>
          <a:p>
            <a:pPr lvl="2"/>
            <a:r>
              <a:rPr lang="en-GB" sz="1800" dirty="0">
                <a:latin typeface="Century Gothic" panose="020B0502020202020204" pitchFamily="34" charset="0"/>
              </a:rPr>
              <a:t>Cambridge university graduates</a:t>
            </a:r>
          </a:p>
          <a:p>
            <a:pPr lvl="2"/>
            <a:r>
              <a:rPr lang="en-GB" sz="1800" dirty="0">
                <a:latin typeface="Century Gothic" panose="020B0502020202020204" pitchFamily="34" charset="0"/>
              </a:rPr>
              <a:t>Thought church </a:t>
            </a:r>
            <a:r>
              <a:rPr lang="en-GB" sz="1800" dirty="0" err="1">
                <a:latin typeface="Century Gothic" panose="020B0502020202020204" pitchFamily="34" charset="0"/>
              </a:rPr>
              <a:t>unreformable</a:t>
            </a:r>
            <a:r>
              <a:rPr lang="en-GB" sz="1800" dirty="0">
                <a:latin typeface="Century Gothic" panose="020B0502020202020204" pitchFamily="34" charset="0"/>
              </a:rPr>
              <a:t> from within</a:t>
            </a:r>
          </a:p>
          <a:p>
            <a:pPr lvl="2"/>
            <a:r>
              <a:rPr lang="en-GB" sz="1800" dirty="0">
                <a:latin typeface="Century Gothic" panose="020B0502020202020204" pitchFamily="34" charset="0"/>
              </a:rPr>
              <a:t>Ministers to be elected by congregation </a:t>
            </a:r>
          </a:p>
          <a:p>
            <a:pPr lvl="2"/>
            <a:r>
              <a:rPr lang="en-GB" sz="1800" dirty="0">
                <a:latin typeface="Century Gothic" panose="020B0502020202020204" pitchFamily="34" charset="0"/>
              </a:rPr>
              <a:t>Imprisoned – 1593 fled to Holland</a:t>
            </a:r>
          </a:p>
          <a:p>
            <a:pPr lvl="2"/>
            <a:r>
              <a:rPr lang="en-GB" sz="1800" dirty="0">
                <a:latin typeface="Century Gothic" panose="020B0502020202020204" pitchFamily="34" charset="0"/>
              </a:rPr>
              <a:t>2 executed for sedition not heresy</a:t>
            </a:r>
          </a:p>
          <a:p>
            <a:pPr lvl="2"/>
            <a:r>
              <a:rPr lang="en-GB" sz="1800" dirty="0">
                <a:latin typeface="Century Gothic" panose="020B0502020202020204" pitchFamily="34" charset="0"/>
              </a:rPr>
              <a:t>Banished from the country</a:t>
            </a:r>
          </a:p>
          <a:p>
            <a:pPr lvl="1"/>
            <a:r>
              <a:rPr lang="en-GB" sz="2200" dirty="0">
                <a:latin typeface="Century Gothic" panose="020B0502020202020204" pitchFamily="34" charset="0"/>
              </a:rPr>
              <a:t>James VI and I </a:t>
            </a:r>
            <a:r>
              <a:rPr lang="en-GB" sz="2000" dirty="0">
                <a:latin typeface="Century Gothic" panose="020B0502020202020204" pitchFamily="34" charset="0"/>
              </a:rPr>
              <a:t>–</a:t>
            </a:r>
            <a:r>
              <a:rPr lang="en-GB" sz="2200" dirty="0">
                <a:latin typeface="Century Gothic" panose="020B0502020202020204" pitchFamily="34" charset="0"/>
              </a:rPr>
              <a:t> 1603</a:t>
            </a:r>
          </a:p>
          <a:p>
            <a:pPr lvl="2"/>
            <a:r>
              <a:rPr lang="en-GB" sz="1800" dirty="0">
                <a:latin typeface="Century Gothic" panose="020B0502020202020204" pitchFamily="34" charset="0"/>
              </a:rPr>
              <a:t>King James Bible</a:t>
            </a:r>
          </a:p>
          <a:p>
            <a:pPr lvl="2"/>
            <a:r>
              <a:rPr lang="en-GB" sz="1800" dirty="0">
                <a:latin typeface="Century Gothic" panose="020B0502020202020204" pitchFamily="34" charset="0"/>
              </a:rPr>
              <a:t>“No Bishop, no King”</a:t>
            </a:r>
          </a:p>
          <a:p>
            <a:pPr lvl="2"/>
            <a:r>
              <a:rPr lang="en-GB" sz="1800" dirty="0">
                <a:latin typeface="Century Gothic" panose="020B0502020202020204" pitchFamily="34" charset="0"/>
              </a:rPr>
              <a:t>Further migration to Holland</a:t>
            </a:r>
          </a:p>
          <a:p>
            <a:pPr lvl="2"/>
            <a:endParaRPr lang="en-GB" sz="1800" dirty="0">
              <a:latin typeface="Century Gothic" panose="020B0502020202020204" pitchFamily="34" charset="0"/>
            </a:endParaRPr>
          </a:p>
          <a:p>
            <a:pPr lvl="2"/>
            <a:endParaRPr lang="en-GB" sz="1800" dirty="0">
              <a:latin typeface="Century Gothic" panose="020B0502020202020204" pitchFamily="34" charset="0"/>
            </a:endParaRPr>
          </a:p>
        </p:txBody>
      </p:sp>
    </p:spTree>
    <p:extLst>
      <p:ext uri="{BB962C8B-B14F-4D97-AF65-F5344CB8AC3E}">
        <p14:creationId xmlns:p14="http://schemas.microsoft.com/office/powerpoint/2010/main" val="376412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C8F7E-8B77-754B-B995-549DB588BF8D}"/>
              </a:ext>
            </a:extLst>
          </p:cNvPr>
          <p:cNvSpPr>
            <a:spLocks noGrp="1"/>
          </p:cNvSpPr>
          <p:nvPr>
            <p:ph type="title"/>
          </p:nvPr>
        </p:nvSpPr>
        <p:spPr>
          <a:xfrm>
            <a:off x="685800" y="260648"/>
            <a:ext cx="7772400" cy="1143000"/>
          </a:xfrm>
        </p:spPr>
        <p:txBody>
          <a:bodyPr/>
          <a:lstStyle/>
          <a:p>
            <a:r>
              <a:rPr lang="en-GB" sz="4000" dirty="0">
                <a:latin typeface="Century Gothic" panose="020B0502020202020204" pitchFamily="34" charset="0"/>
              </a:rPr>
              <a:t>Settlement of the New World </a:t>
            </a:r>
          </a:p>
        </p:txBody>
      </p:sp>
      <p:sp>
        <p:nvSpPr>
          <p:cNvPr id="3" name="Content Placeholder 2">
            <a:extLst>
              <a:ext uri="{FF2B5EF4-FFF2-40B4-BE49-F238E27FC236}">
                <a16:creationId xmlns:a16="http://schemas.microsoft.com/office/drawing/2014/main" id="{D77E555A-F6BF-E048-A78B-8C5CE49BA991}"/>
              </a:ext>
            </a:extLst>
          </p:cNvPr>
          <p:cNvSpPr>
            <a:spLocks noGrp="1"/>
          </p:cNvSpPr>
          <p:nvPr>
            <p:ph idx="1"/>
          </p:nvPr>
        </p:nvSpPr>
        <p:spPr>
          <a:xfrm>
            <a:off x="685800" y="1412776"/>
            <a:ext cx="8134672" cy="4114800"/>
          </a:xfrm>
        </p:spPr>
        <p:txBody>
          <a:bodyPr/>
          <a:lstStyle/>
          <a:p>
            <a:r>
              <a:rPr lang="en-GB" sz="2400" dirty="0">
                <a:latin typeface="Century Gothic" panose="020B0502020202020204" pitchFamily="34" charset="0"/>
              </a:rPr>
              <a:t>Gunpowder Plot – 1605</a:t>
            </a:r>
          </a:p>
          <a:p>
            <a:pPr lvl="1"/>
            <a:r>
              <a:rPr lang="en-GB" sz="2000" dirty="0">
                <a:latin typeface="Century Gothic" panose="020B0502020202020204" pitchFamily="34" charset="0"/>
              </a:rPr>
              <a:t>English Catholics attempt to blow up King and Parliament </a:t>
            </a:r>
          </a:p>
          <a:p>
            <a:r>
              <a:rPr lang="en-GB" sz="2400" dirty="0">
                <a:latin typeface="Century Gothic" panose="020B0502020202020204" pitchFamily="34" charset="0"/>
              </a:rPr>
              <a:t>Jamestown – 1607</a:t>
            </a:r>
          </a:p>
          <a:p>
            <a:pPr lvl="1"/>
            <a:r>
              <a:rPr lang="en-GB" sz="2000" dirty="0">
                <a:latin typeface="Century Gothic" panose="020B0502020202020204" pitchFamily="34" charset="0"/>
              </a:rPr>
              <a:t>First English settlement </a:t>
            </a:r>
          </a:p>
          <a:p>
            <a:pPr lvl="1"/>
            <a:r>
              <a:rPr lang="en-GB" sz="2000" dirty="0">
                <a:latin typeface="Century Gothic" panose="020B0502020202020204" pitchFamily="34" charset="0"/>
              </a:rPr>
              <a:t>Tobacco</a:t>
            </a:r>
          </a:p>
          <a:p>
            <a:pPr lvl="1"/>
            <a:r>
              <a:rPr lang="en-GB" sz="2000" dirty="0">
                <a:latin typeface="Century Gothic" panose="020B0502020202020204" pitchFamily="34" charset="0"/>
              </a:rPr>
              <a:t>First slaves – 1619</a:t>
            </a:r>
          </a:p>
          <a:p>
            <a:r>
              <a:rPr lang="en-GB" sz="2400" dirty="0">
                <a:latin typeface="Century Gothic" panose="020B0502020202020204" pitchFamily="34" charset="0"/>
              </a:rPr>
              <a:t>Mayflower – 1620</a:t>
            </a:r>
          </a:p>
          <a:p>
            <a:pPr lvl="1"/>
            <a:r>
              <a:rPr lang="en-GB" sz="2000" dirty="0">
                <a:latin typeface="Century Gothic" panose="020B0502020202020204" pitchFamily="34" charset="0"/>
              </a:rPr>
              <a:t>Separatists</a:t>
            </a:r>
          </a:p>
          <a:p>
            <a:pPr lvl="1"/>
            <a:r>
              <a:rPr lang="en-GB" sz="2000" dirty="0">
                <a:latin typeface="Century Gothic" panose="020B0502020202020204" pitchFamily="34" charset="0"/>
              </a:rPr>
              <a:t>London Company</a:t>
            </a:r>
          </a:p>
          <a:p>
            <a:pPr lvl="1"/>
            <a:r>
              <a:rPr lang="en-GB" sz="2000" dirty="0">
                <a:latin typeface="Century Gothic" panose="020B0502020202020204" pitchFamily="34" charset="0"/>
              </a:rPr>
              <a:t>Permission granted by James I</a:t>
            </a:r>
          </a:p>
          <a:p>
            <a:r>
              <a:rPr lang="en-GB" sz="2400" dirty="0">
                <a:latin typeface="Century Gothic" panose="020B0502020202020204" pitchFamily="34" charset="0"/>
              </a:rPr>
              <a:t>Disputes on the way as no patent</a:t>
            </a:r>
          </a:p>
          <a:p>
            <a:pPr lvl="1"/>
            <a:r>
              <a:rPr lang="en-GB" sz="2000" dirty="0">
                <a:latin typeface="Century Gothic" panose="020B0502020202020204" pitchFamily="34" charset="0"/>
              </a:rPr>
              <a:t>Who is in charge?</a:t>
            </a:r>
          </a:p>
          <a:p>
            <a:pPr lvl="1"/>
            <a:r>
              <a:rPr lang="en-GB" sz="2000" dirty="0">
                <a:latin typeface="Century Gothic" panose="020B0502020202020204" pitchFamily="34" charset="0"/>
              </a:rPr>
              <a:t>Legitimate authority  </a:t>
            </a:r>
          </a:p>
        </p:txBody>
      </p:sp>
    </p:spTree>
    <p:extLst>
      <p:ext uri="{BB962C8B-B14F-4D97-AF65-F5344CB8AC3E}">
        <p14:creationId xmlns:p14="http://schemas.microsoft.com/office/powerpoint/2010/main" val="60037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C583-928B-6A43-8D91-6414D34363A6}"/>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Mayflower Compact</a:t>
            </a:r>
          </a:p>
        </p:txBody>
      </p:sp>
      <p:sp>
        <p:nvSpPr>
          <p:cNvPr id="3" name="Content Placeholder 2">
            <a:extLst>
              <a:ext uri="{FF2B5EF4-FFF2-40B4-BE49-F238E27FC236}">
                <a16:creationId xmlns:a16="http://schemas.microsoft.com/office/drawing/2014/main" id="{77324E34-DF52-6642-B9DD-5857EC5E50AC}"/>
              </a:ext>
            </a:extLst>
          </p:cNvPr>
          <p:cNvSpPr>
            <a:spLocks noGrp="1"/>
          </p:cNvSpPr>
          <p:nvPr>
            <p:ph idx="1"/>
          </p:nvPr>
        </p:nvSpPr>
        <p:spPr>
          <a:xfrm>
            <a:off x="467544" y="1556792"/>
            <a:ext cx="8208912" cy="4824536"/>
          </a:xfrm>
        </p:spPr>
        <p:txBody>
          <a:bodyPr/>
          <a:lstStyle/>
          <a:p>
            <a:pPr marL="0" indent="0">
              <a:buNone/>
            </a:pPr>
            <a:r>
              <a:rPr lang="en-GB" sz="2100" dirty="0">
                <a:latin typeface="Century Gothic" panose="020B0502020202020204" pitchFamily="34" charset="0"/>
              </a:rPr>
              <a:t>In the name of God, Amen. We, the loyal subjects of our Sovereign Lord King James, having undertaken, for the Glory of God and advancement of the Christian Faith and Honour of our King and Country, a Voyage to plant the First Colony in the Northern Parts of Virginia, do solemnly and mutually in the presence of God and one of another, Covenant and Combine ourselves together into a Civil Body Politic; and to enact, constitute such just and equal Laws, as shall be thought most convenient for the general good of the Colony, to which we promise all due submission and obedience. In witness we have subscribed our names at Cape Cod, the 11th of November, in the year of the reign of our Sovereign Lord King James, of England, France and Ireland the eighteenth, and of Scotland. Anno Domini 1620.</a:t>
            </a:r>
          </a:p>
          <a:p>
            <a:endParaRPr lang="en-GB" sz="2000" dirty="0">
              <a:latin typeface="Century Gothic" panose="020B0502020202020204" pitchFamily="34" charset="0"/>
            </a:endParaRPr>
          </a:p>
          <a:p>
            <a:endParaRPr lang="en-GB" sz="2000" dirty="0">
              <a:latin typeface="Century Gothic" panose="020B0502020202020204" pitchFamily="34" charset="0"/>
            </a:endParaRPr>
          </a:p>
        </p:txBody>
      </p:sp>
    </p:spTree>
    <p:extLst>
      <p:ext uri="{BB962C8B-B14F-4D97-AF65-F5344CB8AC3E}">
        <p14:creationId xmlns:p14="http://schemas.microsoft.com/office/powerpoint/2010/main" val="347002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51B5C-37CA-354B-BBFC-46BDA3D476E5}"/>
              </a:ext>
            </a:extLst>
          </p:cNvPr>
          <p:cNvSpPr>
            <a:spLocks noGrp="1"/>
          </p:cNvSpPr>
          <p:nvPr>
            <p:ph type="title"/>
          </p:nvPr>
        </p:nvSpPr>
        <p:spPr>
          <a:xfrm>
            <a:off x="685800" y="260648"/>
            <a:ext cx="7772400" cy="1143000"/>
          </a:xfrm>
        </p:spPr>
        <p:txBody>
          <a:bodyPr/>
          <a:lstStyle/>
          <a:p>
            <a:r>
              <a:rPr lang="en-GB" sz="4000" dirty="0">
                <a:latin typeface="Century Gothic" panose="020B0502020202020204" pitchFamily="34" charset="0"/>
              </a:rPr>
              <a:t>Further political developments</a:t>
            </a:r>
          </a:p>
        </p:txBody>
      </p:sp>
      <p:sp>
        <p:nvSpPr>
          <p:cNvPr id="3" name="Content Placeholder 2">
            <a:extLst>
              <a:ext uri="{FF2B5EF4-FFF2-40B4-BE49-F238E27FC236}">
                <a16:creationId xmlns:a16="http://schemas.microsoft.com/office/drawing/2014/main" id="{861B4E7A-208E-F245-8A85-51B98DD9FE78}"/>
              </a:ext>
            </a:extLst>
          </p:cNvPr>
          <p:cNvSpPr>
            <a:spLocks noGrp="1"/>
          </p:cNvSpPr>
          <p:nvPr>
            <p:ph idx="1"/>
          </p:nvPr>
        </p:nvSpPr>
        <p:spPr>
          <a:xfrm>
            <a:off x="685800" y="1632248"/>
            <a:ext cx="7772400" cy="4114800"/>
          </a:xfrm>
        </p:spPr>
        <p:txBody>
          <a:bodyPr/>
          <a:lstStyle/>
          <a:p>
            <a:r>
              <a:rPr lang="en-GB" sz="2200" dirty="0">
                <a:latin typeface="Century Gothic" panose="020B0502020202020204" pitchFamily="34" charset="0"/>
              </a:rPr>
              <a:t>1621 – </a:t>
            </a:r>
            <a:r>
              <a:rPr lang="en-US" sz="2200" dirty="0">
                <a:latin typeface="Century Gothic" panose="020B0502020202020204" pitchFamily="34" charset="0"/>
              </a:rPr>
              <a:t>Parliament asserted its right to control its own elections and that its privileges are of right and not grace;</a:t>
            </a:r>
          </a:p>
          <a:p>
            <a:r>
              <a:rPr lang="en-US" sz="2200" dirty="0">
                <a:latin typeface="Century Gothic" panose="020B0502020202020204" pitchFamily="34" charset="0"/>
              </a:rPr>
              <a:t> The declaration by the Commons that their privileges were not the gift of the Crown, but the natural birthright of Englishmen, that they could discuss matters of public interest and that they had the right to liberty of speech </a:t>
            </a:r>
          </a:p>
          <a:p>
            <a:r>
              <a:rPr lang="en-GB" sz="2200" dirty="0">
                <a:latin typeface="Century Gothic" panose="020B0502020202020204" pitchFamily="34" charset="0"/>
              </a:rPr>
              <a:t>1628 – Petition of Right</a:t>
            </a:r>
          </a:p>
          <a:p>
            <a:pPr lvl="1"/>
            <a:r>
              <a:rPr lang="en-US" sz="2200" dirty="0">
                <a:latin typeface="Century Gothic" panose="020B0502020202020204" pitchFamily="34" charset="0"/>
              </a:rPr>
              <a:t>No man could be taxed without consent</a:t>
            </a:r>
          </a:p>
          <a:p>
            <a:pPr lvl="1"/>
            <a:r>
              <a:rPr lang="en-US" sz="2200" dirty="0">
                <a:latin typeface="Century Gothic" panose="020B0502020202020204" pitchFamily="34" charset="0"/>
              </a:rPr>
              <a:t>No subject imprisoned without just cause</a:t>
            </a:r>
          </a:p>
          <a:p>
            <a:endParaRPr lang="en-GB" sz="2200" dirty="0"/>
          </a:p>
        </p:txBody>
      </p:sp>
    </p:spTree>
    <p:extLst>
      <p:ext uri="{BB962C8B-B14F-4D97-AF65-F5344CB8AC3E}">
        <p14:creationId xmlns:p14="http://schemas.microsoft.com/office/powerpoint/2010/main" val="207285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kumimoji="1" lang="en-US" dirty="0">
                <a:latin typeface="Century Gothic" panose="020B0502020202020204" pitchFamily="34" charset="0"/>
              </a:rPr>
              <a:t>What happened next?</a:t>
            </a:r>
            <a:br>
              <a:rPr kumimoji="1" lang="en-US" dirty="0">
                <a:latin typeface="Century Gothic" panose="020B0502020202020204" pitchFamily="34" charset="0"/>
              </a:rPr>
            </a:br>
            <a:r>
              <a:rPr kumimoji="1" lang="en-US" dirty="0">
                <a:latin typeface="Century Gothic" panose="020B0502020202020204" pitchFamily="34" charset="0"/>
              </a:rPr>
              <a:t> European wars of religion</a:t>
            </a:r>
          </a:p>
        </p:txBody>
      </p:sp>
      <p:sp>
        <p:nvSpPr>
          <p:cNvPr id="125955" name="Rectangle 3"/>
          <p:cNvSpPr>
            <a:spLocks noGrp="1" noChangeArrowheads="1"/>
          </p:cNvSpPr>
          <p:nvPr>
            <p:ph type="body" idx="1"/>
          </p:nvPr>
        </p:nvSpPr>
        <p:spPr>
          <a:xfrm>
            <a:off x="395536" y="2245568"/>
            <a:ext cx="8215064" cy="4495800"/>
          </a:xfrm>
        </p:spPr>
        <p:txBody>
          <a:bodyPr/>
          <a:lstStyle/>
          <a:p>
            <a:r>
              <a:rPr kumimoji="1" lang="en-US" sz="2400" dirty="0">
                <a:solidFill>
                  <a:schemeClr val="tx2"/>
                </a:solidFill>
                <a:latin typeface="Century Gothic" panose="020B0502020202020204" pitchFamily="34" charset="0"/>
              </a:rPr>
              <a:t>The Reformation split Germany </a:t>
            </a:r>
          </a:p>
          <a:p>
            <a:pPr lvl="1"/>
            <a:r>
              <a:rPr kumimoji="1" lang="en-US" sz="2000" dirty="0">
                <a:latin typeface="Century Gothic" panose="020B0502020202020204" pitchFamily="34" charset="0"/>
              </a:rPr>
              <a:t>Conflict between Catholics and Protestants</a:t>
            </a:r>
          </a:p>
          <a:p>
            <a:pPr lvl="1"/>
            <a:r>
              <a:rPr kumimoji="1" lang="en-US" sz="2000" dirty="0">
                <a:latin typeface="Century Gothic" panose="020B0502020202020204" pitchFamily="34" charset="0"/>
              </a:rPr>
              <a:t>Peace of Augsburg </a:t>
            </a:r>
            <a:r>
              <a:rPr kumimoji="1" lang="en-US" sz="1800" dirty="0">
                <a:latin typeface="Century Gothic" panose="020B0502020202020204" pitchFamily="34" charset="0"/>
              </a:rPr>
              <a:t>1555</a:t>
            </a:r>
          </a:p>
          <a:p>
            <a:pPr lvl="2"/>
            <a:r>
              <a:rPr kumimoji="1" lang="en-US" sz="1800" dirty="0">
                <a:latin typeface="Century Gothic" panose="020B0502020202020204" pitchFamily="34" charset="0"/>
              </a:rPr>
              <a:t>Princes could choose Roman Catholicism or Lutheranism for their subjects</a:t>
            </a:r>
          </a:p>
          <a:p>
            <a:r>
              <a:rPr kumimoji="1" lang="en-US" sz="2400" dirty="0">
                <a:solidFill>
                  <a:schemeClr val="tx2"/>
                </a:solidFill>
                <a:latin typeface="Century Gothic" panose="020B0502020202020204" pitchFamily="34" charset="0"/>
              </a:rPr>
              <a:t>Division of Europe</a:t>
            </a:r>
          </a:p>
          <a:p>
            <a:pPr lvl="1"/>
            <a:r>
              <a:rPr kumimoji="1" lang="en-US" sz="2000" dirty="0">
                <a:latin typeface="Century Gothic" panose="020B0502020202020204" pitchFamily="34" charset="0"/>
              </a:rPr>
              <a:t>Thirty Years War 1618-1648</a:t>
            </a:r>
          </a:p>
          <a:p>
            <a:pPr lvl="1"/>
            <a:r>
              <a:rPr kumimoji="1" lang="en-US" sz="2000" dirty="0">
                <a:latin typeface="Century Gothic" panose="020B0502020202020204" pitchFamily="34" charset="0"/>
              </a:rPr>
              <a:t>Catholicism and Protestantism</a:t>
            </a:r>
          </a:p>
          <a:p>
            <a:pPr lvl="1"/>
            <a:r>
              <a:rPr kumimoji="1" lang="en-US" sz="2000" dirty="0">
                <a:latin typeface="Century Gothic" panose="020B0502020202020204" pitchFamily="34" charset="0"/>
              </a:rPr>
              <a:t> Austro-Spanish Habsburgs and French Bourbons</a:t>
            </a:r>
          </a:p>
          <a:p>
            <a:pPr lvl="1"/>
            <a:r>
              <a:rPr kumimoji="1" lang="en-US" sz="2000" dirty="0">
                <a:latin typeface="Century Gothic" panose="020B0502020202020204" pitchFamily="34" charset="0"/>
              </a:rPr>
              <a:t>Most destructive war in European history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5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595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595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595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595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5955">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5955">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595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595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595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p:bldP spid="12595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243105-103F-5E4E-A6A0-71698A4FD804}"/>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Consequences of war</a:t>
            </a:r>
          </a:p>
        </p:txBody>
      </p:sp>
      <p:sp>
        <p:nvSpPr>
          <p:cNvPr id="5" name="Content Placeholder 4">
            <a:extLst>
              <a:ext uri="{FF2B5EF4-FFF2-40B4-BE49-F238E27FC236}">
                <a16:creationId xmlns:a16="http://schemas.microsoft.com/office/drawing/2014/main" id="{D8E0AAFC-7E98-9047-94D9-5173C45A9B43}"/>
              </a:ext>
            </a:extLst>
          </p:cNvPr>
          <p:cNvSpPr>
            <a:spLocks noGrp="1"/>
          </p:cNvSpPr>
          <p:nvPr>
            <p:ph sz="half" idx="1"/>
          </p:nvPr>
        </p:nvSpPr>
        <p:spPr>
          <a:xfrm>
            <a:off x="323528" y="1556792"/>
            <a:ext cx="4172272" cy="4114800"/>
          </a:xfrm>
        </p:spPr>
        <p:txBody>
          <a:bodyPr/>
          <a:lstStyle/>
          <a:p>
            <a:r>
              <a:rPr lang="en-GB" sz="2400" dirty="0">
                <a:latin typeface="Century Gothic" panose="020B0502020202020204" pitchFamily="34" charset="0"/>
              </a:rPr>
              <a:t>Population decline</a:t>
            </a:r>
          </a:p>
          <a:p>
            <a:pPr lvl="1"/>
            <a:r>
              <a:rPr lang="en-GB" sz="2000" dirty="0">
                <a:latin typeface="Century Gothic" panose="020B0502020202020204" pitchFamily="34" charset="0"/>
              </a:rPr>
              <a:t>8 million killed</a:t>
            </a:r>
          </a:p>
          <a:p>
            <a:pPr lvl="1"/>
            <a:r>
              <a:rPr lang="en-GB" sz="2000" dirty="0">
                <a:latin typeface="Century Gothic" panose="020B0502020202020204" pitchFamily="34" charset="0"/>
              </a:rPr>
              <a:t>Male population in Germany – 50%</a:t>
            </a:r>
          </a:p>
          <a:p>
            <a:pPr lvl="1"/>
            <a:r>
              <a:rPr lang="en-GB" sz="2000" dirty="0">
                <a:latin typeface="Century Gothic" panose="020B0502020202020204" pitchFamily="34" charset="0"/>
              </a:rPr>
              <a:t>Czech – 30%</a:t>
            </a:r>
          </a:p>
          <a:p>
            <a:pPr lvl="1"/>
            <a:r>
              <a:rPr lang="en-GB" sz="2000" dirty="0">
                <a:latin typeface="Century Gothic" panose="020B0502020202020204" pitchFamily="34" charset="0"/>
              </a:rPr>
              <a:t> Fighting, disease, starvation</a:t>
            </a:r>
          </a:p>
          <a:p>
            <a:r>
              <a:rPr lang="en-GB" sz="2400" dirty="0">
                <a:latin typeface="Century Gothic" panose="020B0502020202020204" pitchFamily="34" charset="0"/>
              </a:rPr>
              <a:t>Destruction</a:t>
            </a:r>
          </a:p>
          <a:p>
            <a:pPr lvl="1"/>
            <a:r>
              <a:rPr lang="en-GB" sz="2000" dirty="0">
                <a:latin typeface="Century Gothic" panose="020B0502020202020204" pitchFamily="34" charset="0"/>
              </a:rPr>
              <a:t>Swedish armies 2000 castles, 18000 villages 1500 towns in Germany</a:t>
            </a:r>
          </a:p>
          <a:p>
            <a:r>
              <a:rPr lang="en-GB" sz="2400" dirty="0">
                <a:latin typeface="Century Gothic" panose="020B0502020202020204" pitchFamily="34" charset="0"/>
              </a:rPr>
              <a:t>Social dislocation</a:t>
            </a:r>
          </a:p>
          <a:p>
            <a:r>
              <a:rPr lang="en-GB" sz="2400" dirty="0">
                <a:latin typeface="Century Gothic" panose="020B0502020202020204" pitchFamily="34" charset="0"/>
              </a:rPr>
              <a:t>Financial problems</a:t>
            </a:r>
          </a:p>
        </p:txBody>
      </p:sp>
      <p:pic>
        <p:nvPicPr>
          <p:cNvPr id="8" name="Content Placeholder 7">
            <a:extLst>
              <a:ext uri="{FF2B5EF4-FFF2-40B4-BE49-F238E27FC236}">
                <a16:creationId xmlns:a16="http://schemas.microsoft.com/office/drawing/2014/main" id="{76605CCB-C8EE-224B-A907-296392CB9127}"/>
              </a:ext>
            </a:extLst>
          </p:cNvPr>
          <p:cNvPicPr>
            <a:picLocks noGrp="1" noChangeAspect="1"/>
          </p:cNvPicPr>
          <p:nvPr>
            <p:ph sz="half" idx="2"/>
          </p:nvPr>
        </p:nvPicPr>
        <p:blipFill>
          <a:blip r:embed="rId3"/>
          <a:stretch>
            <a:fillRect/>
          </a:stretch>
        </p:blipFill>
        <p:spPr>
          <a:xfrm>
            <a:off x="4355976" y="1579952"/>
            <a:ext cx="4569022" cy="4516048"/>
          </a:xfrm>
        </p:spPr>
      </p:pic>
      <p:sp>
        <p:nvSpPr>
          <p:cNvPr id="9" name="TextBox 8">
            <a:extLst>
              <a:ext uri="{FF2B5EF4-FFF2-40B4-BE49-F238E27FC236}">
                <a16:creationId xmlns:a16="http://schemas.microsoft.com/office/drawing/2014/main" id="{88C8F14E-57BA-2B47-9A3C-FD0663F0EA47}"/>
              </a:ext>
            </a:extLst>
          </p:cNvPr>
          <p:cNvSpPr txBox="1"/>
          <p:nvPr/>
        </p:nvSpPr>
        <p:spPr>
          <a:xfrm>
            <a:off x="4617331" y="6237312"/>
            <a:ext cx="4059125"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Population decline in Germany</a:t>
            </a:r>
          </a:p>
        </p:txBody>
      </p:sp>
    </p:spTree>
    <p:extLst>
      <p:ext uri="{BB962C8B-B14F-4D97-AF65-F5344CB8AC3E}">
        <p14:creationId xmlns:p14="http://schemas.microsoft.com/office/powerpoint/2010/main" val="174908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2177</Words>
  <Application>Microsoft Office PowerPoint</Application>
  <PresentationFormat>On-screen Show (4:3)</PresentationFormat>
  <Paragraphs>178</Paragraphs>
  <Slides>14</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Rounded MT Bold</vt:lpstr>
      <vt:lpstr>Calibri</vt:lpstr>
      <vt:lpstr>Century Gothic</vt:lpstr>
      <vt:lpstr>Franklin Gothic Medium</vt:lpstr>
      <vt:lpstr>Blank Presentation</vt:lpstr>
      <vt:lpstr>The foundation to receive the Lord of the Second Advent</vt:lpstr>
      <vt:lpstr>English reformation</vt:lpstr>
      <vt:lpstr>The Elizabethan settlement</vt:lpstr>
      <vt:lpstr>Rise of the puritans</vt:lpstr>
      <vt:lpstr>Settlement of the New World </vt:lpstr>
      <vt:lpstr>Mayflower Compact</vt:lpstr>
      <vt:lpstr>Further political developments</vt:lpstr>
      <vt:lpstr>What happened next?  European wars of religion</vt:lpstr>
      <vt:lpstr>Consequences of war</vt:lpstr>
      <vt:lpstr>Treaty of Westphalia 1648</vt:lpstr>
      <vt:lpstr>Counter/Catholic Reformation </vt:lpstr>
      <vt:lpstr>Allegri Miserere</vt:lpstr>
      <vt:lpstr>Period of religious and ideological conflict - 1648-1789</vt:lpstr>
      <vt:lpstr>What led to the Enlightenment?</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 to receive the Lord of the Second Advent</dc:title>
  <dc:creator>Chris Le Bas</dc:creator>
  <cp:lastModifiedBy>Chris Le Bas</cp:lastModifiedBy>
  <cp:revision>1</cp:revision>
  <dcterms:created xsi:type="dcterms:W3CDTF">2022-08-20T14:03:53Z</dcterms:created>
  <dcterms:modified xsi:type="dcterms:W3CDTF">2022-08-20T14:04:31Z</dcterms:modified>
</cp:coreProperties>
</file>