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1410" r:id="rId2"/>
    <p:sldId id="1831" r:id="rId3"/>
    <p:sldId id="1823" r:id="rId4"/>
    <p:sldId id="1829" r:id="rId5"/>
    <p:sldId id="1836" r:id="rId6"/>
    <p:sldId id="1834" r:id="rId7"/>
    <p:sldId id="1835" r:id="rId8"/>
    <p:sldId id="1837" r:id="rId9"/>
    <p:sldId id="1838" r:id="rId10"/>
    <p:sldId id="1839" r:id="rId11"/>
    <p:sldId id="1833" r:id="rId12"/>
    <p:sldId id="1822" r:id="rId13"/>
    <p:sldId id="1820" r:id="rId14"/>
    <p:sldId id="1821" r:id="rId15"/>
    <p:sldId id="1819" r:id="rId16"/>
    <p:sldId id="1832" r:id="rId17"/>
    <p:sldId id="315" r:id="rId18"/>
    <p:sldId id="316" r:id="rId19"/>
    <p:sldId id="297" r:id="rId20"/>
    <p:sldId id="1841" r:id="rId21"/>
    <p:sldId id="1840" r:id="rId22"/>
    <p:sldId id="1842" r:id="rId23"/>
    <p:sldId id="1843" r:id="rId24"/>
    <p:sldId id="360" r:id="rId25"/>
    <p:sldId id="1586" r:id="rId26"/>
    <p:sldId id="36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D9DBDD-0ADC-4F64-AFD6-6EA52609C7BA}"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EA2E2-1683-45B3-8AA0-F939739656E8}" type="slidenum">
              <a:rPr lang="en-GB" smtClean="0"/>
              <a:t>‹#›</a:t>
            </a:fld>
            <a:endParaRPr lang="en-GB"/>
          </a:p>
        </p:txBody>
      </p:sp>
    </p:spTree>
    <p:extLst>
      <p:ext uri="{BB962C8B-B14F-4D97-AF65-F5344CB8AC3E}">
        <p14:creationId xmlns:p14="http://schemas.microsoft.com/office/powerpoint/2010/main" val="3383376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Henry_II_of_England"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en.wikipedia.org/wiki/Canterbury_Cathedra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en.wikipedia.org/wiki/Niccol%C3%B2_Machiavelli#cite_note-5" TargetMode="External"/><Relationship Id="rId3" Type="http://schemas.openxmlformats.org/officeDocument/2006/relationships/hyperlink" Target="https://en.wikipedia.org/wiki/Help:IPA/English" TargetMode="External"/><Relationship Id="rId7" Type="http://schemas.openxmlformats.org/officeDocument/2006/relationships/hyperlink" Target="https://en.wikipedia.org/wiki/The_Prince"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wikipedia.org/wiki/Renaissance" TargetMode="External"/><Relationship Id="rId11" Type="http://schemas.openxmlformats.org/officeDocument/2006/relationships/hyperlink" Target="https://en.wikipedia.org/wiki/Niccol%C3%B2_Machiavelli#cite_note-6" TargetMode="External"/><Relationship Id="rId5" Type="http://schemas.openxmlformats.org/officeDocument/2006/relationships/hyperlink" Target="https://en.wikipedia.org/wiki/Help:IPA/Italian" TargetMode="External"/><Relationship Id="rId10" Type="http://schemas.openxmlformats.org/officeDocument/2006/relationships/hyperlink" Target="https://en.wikipedia.org/wiki/Political_science" TargetMode="External"/><Relationship Id="rId4" Type="http://schemas.openxmlformats.org/officeDocument/2006/relationships/hyperlink" Target="https://en.wikipedia.org/wiki/American_English" TargetMode="External"/><Relationship Id="rId9" Type="http://schemas.openxmlformats.org/officeDocument/2006/relationships/hyperlink" Target="https://en.wikipedia.org/wiki/Political_philosoph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Bacon has been called the father of empiricism.[7] He argued for the possibility of scientific knowledge based only upon inductive reasoning and careful observation of events in nature. Most importantly, he argued science could be achieved by use of a sceptical and methodical approach whereby scientists aim to avoid misleading themselves. Although his most specific proposals about such a method, the Baconian method, did not have long-lasting influence, the general idea of the importance and possibility of a sceptical methodology makes Bacon the father of the scientific method. This method was a new rhetorical and theoretical framework for science, whose practical details are still central to debates on science and methodology.</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801466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He engaged in conflict with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 tooltip="Henry II of England"/>
              </a:rPr>
              <a:t>Henry II, King of England</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over the rights and privileges of the Church and was murdered by followers of the king in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4" tooltip="Canterbury Cathedral"/>
              </a:rPr>
              <a:t>Canterbury Cathedral</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p>
          <a:p>
            <a:r>
              <a:rPr lang="en-US" sz="1200" kern="1200" dirty="0">
                <a:solidFill>
                  <a:schemeClr val="tx1"/>
                </a:solidFill>
                <a:effectLst/>
                <a:latin typeface="+mn-lt"/>
                <a:ea typeface="+mn-ea"/>
                <a:cs typeface="+mn-cs"/>
              </a:rPr>
              <a:t>English history has been a long struggle to reassert the Anglo-Saxon principles of government against foreign ideas and armies from the continent. Some landmarks in this not always progressive struggle are: the attempt to bring the Church under the law of the land so that priests who committed murder could be punished (1164); the </a:t>
            </a:r>
            <a:r>
              <a:rPr lang="en-US" sz="1200" kern="1200" dirty="0" err="1">
                <a:solidFill>
                  <a:schemeClr val="tx1"/>
                </a:solidFill>
                <a:effectLst/>
                <a:latin typeface="+mn-lt"/>
                <a:ea typeface="+mn-ea"/>
                <a:cs typeface="+mn-cs"/>
              </a:rPr>
              <a:t>crystallisation</a:t>
            </a:r>
            <a:r>
              <a:rPr lang="en-US" sz="1200" kern="1200" dirty="0">
                <a:solidFill>
                  <a:schemeClr val="tx1"/>
                </a:solidFill>
                <a:effectLst/>
                <a:latin typeface="+mn-lt"/>
                <a:ea typeface="+mn-ea"/>
                <a:cs typeface="+mn-cs"/>
              </a:rPr>
              <a:t> of trial by jury (1166); the Magna Carta, issued by King John under pressure from the barons lead by the Archbishop of Canterbury (1215), which restated the ancient principle that no person should be imprisoned, deprived of his property or outlawed but by the judgment of his equals or by the law of the land; the Provisions of Oxford and the Mad Parliament which demanded that there should be three Parliaments a year and that the King could not act without the authority of his appointed advisors (1258); the first House of Commons summoned by Simon de </a:t>
            </a:r>
            <a:r>
              <a:rPr lang="en-US" sz="1200" kern="1200" dirty="0" err="1">
                <a:solidFill>
                  <a:schemeClr val="tx1"/>
                </a:solidFill>
                <a:effectLst/>
                <a:latin typeface="+mn-lt"/>
                <a:ea typeface="+mn-ea"/>
                <a:cs typeface="+mn-cs"/>
              </a:rPr>
              <a:t>Montefort</a:t>
            </a:r>
            <a:r>
              <a:rPr lang="en-US" sz="1200" kern="1200" dirty="0">
                <a:solidFill>
                  <a:schemeClr val="tx1"/>
                </a:solidFill>
                <a:effectLst/>
                <a:latin typeface="+mn-lt"/>
                <a:ea typeface="+mn-ea"/>
                <a:cs typeface="+mn-cs"/>
              </a:rPr>
              <a:t> with representa­tives from all classes of the kingdom (1265); the First Complete Parliament (1297) summoned by Edward I on the principle that, "it was right that what concerned all, should be approved by all," which passed the Statute that there was to be no taxation without the consent of the realm; the right of the Commons to impeach any servant of the Crown who had done wrong (1376) and the necessity that the two Houses of Parliament should concur for the law to be changed; the abolition of the authority of the Pope in England (1534); the growth of non conformity and the notion that a congregation should be able to elect its own minister; Parliament asserted its right to control its own elections and that its privileges are of right and not grace; the declaration by the Commons that their privileges were not the gift of the Crown, but the natural birthright of Englishmen, that they could discuss matters of public interest and that they had the right to liberty of speech (1621); the Petition of Right (1628) which demanded that no man could be taxed without consent of Parliament, no subject imprisoned without just cause, and that sailors and soldiers not be billeted in private houses; the National Covenant (1637) signed in Scotland to resist the imposition of Popery and Episco­pacy; the abolition of the Star Chamber (1640) and the Civil War which arose because of the arbitrary government of Charles I who tried to rule without Parliament; there was extraordinary amount of religious freedom and an outpouring of spirituality at this time; the Putney debates at which every theory of political economy conceivable was discussed and argued about; the Habeas Corpus Act (1679) restated the ancient principle that indefinite and illegal imprisonment was unlawful and that no person could be recommitted for the same offence; the Glorious Revolution in which William of Orange was invited to defend the rights and liberties of the people of England from James II who wanted to rule absolutely and impose Catholicism on the country; the Toleration Act (1689) allowing freedom of worship to all Protestants; the Declaration of Right (1689) that declared illegal: the pretended power to suspend or dispense the law, levying of money without consent of parliament and the maintaining of a standing army without the consent of parliament; there continued fierce debate between the Tories who believed in the divine right of kings and the Whigs who regarded the King as an official answerable to the people and who could be dethroned if he acted illegally; the Declaration of Independence (1776) and the expansion of the franchise in England in the mid 19th Century while expanding democracy was the result of the input of a rationalism which did not understand fully the nature of society and the importance of tradition and custom and has been the downfall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main point of this potted history is that people demanded representation because it was thought that a democratically accountable government was the best way to preserve freedom and prevent the King from usurping his position and acting arbitrarily and contrary to the law of the land. However with the expansion of the franchise came the growth of government as politicians pandered to the electorate so as to be elected and the reversal of many of the gains of previous centuries. It is wrongly thought that the will of a democratically elected government should not be constrained because this would be undemocratic whereas the whole raison </a:t>
            </a:r>
            <a:r>
              <a:rPr lang="en-US" sz="1200" kern="1200" dirty="0" err="1">
                <a:solidFill>
                  <a:schemeClr val="tx1"/>
                </a:solidFill>
                <a:effectLst/>
                <a:latin typeface="+mn-lt"/>
                <a:ea typeface="+mn-ea"/>
                <a:cs typeface="+mn-cs"/>
              </a:rPr>
              <a:t>d'etre</a:t>
            </a:r>
            <a:r>
              <a:rPr lang="en-US" sz="1200" kern="1200" dirty="0">
                <a:solidFill>
                  <a:schemeClr val="tx1"/>
                </a:solidFill>
                <a:effectLst/>
                <a:latin typeface="+mn-lt"/>
                <a:ea typeface="+mn-ea"/>
                <a:cs typeface="+mn-cs"/>
              </a:rPr>
              <a:t> of democracy was to preserve not to justify the destruction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On the continent a different type of democracy evolved reflecting a very different political culture. For many centuries envious of the liberty of Englishmen the French finally revolted against their government in the name of abstract ideals and values. On the continent reason was king. Anything that did not conform to reason was rejected and debased. Not </a:t>
            </a:r>
            <a:r>
              <a:rPr lang="en-US" sz="1200" kern="1200" dirty="0" err="1">
                <a:solidFill>
                  <a:schemeClr val="tx1"/>
                </a:solidFill>
                <a:effectLst/>
                <a:latin typeface="+mn-lt"/>
                <a:ea typeface="+mn-ea"/>
                <a:cs typeface="+mn-cs"/>
              </a:rPr>
              <a:t>realising</a:t>
            </a:r>
            <a:r>
              <a:rPr lang="en-US" sz="1200" kern="1200" dirty="0">
                <a:solidFill>
                  <a:schemeClr val="tx1"/>
                </a:solidFill>
                <a:effectLst/>
                <a:latin typeface="+mn-lt"/>
                <a:ea typeface="+mn-ea"/>
                <a:cs typeface="+mn-cs"/>
              </a:rPr>
              <a:t> that the rules of morality, language, family, religion and indeed all the most significant institutions of society are not the product of reason they rejected it all and enslaved themselves and others.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Roman law came to replace Common Law in every country. It was only in England that the Abel-type traditions of the Germanic tribes persisted in the long struggle between the people who used to be represented by Parliament and the King.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source of authority in Roman Law was the Emperor who was regarded as God. When Roman Law was reintroduced into western Europe it supported absolutism. This view culminated in Hegel's assertion that the State was the living embodiment of God on the earth. (In England the state is a servant and anyone who works for it is looked down upon. In Germany government jobs are very prestigious). Thus on the continent there was seldom any questioning of the power and authority of the state, but only who should wield that power. Thus people came to power suffering from the fatal conceit that society was the product of design and then tried to redesign it. Thus began the two centuries of social engineering and arbitrary government which finally culminated in totalitarianism. The will of the people was sovereign and knew no bounds. How could the people be wrong? Why should their will be thwarted as the representatives of the people knew better than they what was good for them. On the continent people are free to do whatever the law says they can do. In England people are free to do whatever they like as long as they do not break the law.</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Anglo-Saxon democracy evolved as an attempt to preserve liberty, the rule of law and ancient rights and customs of the people. Continental democracy as a reaction against natural order and an attempt to create a new order based on general will of the people which by definition was right and should therefore not be limited.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9DF057-41E4-3F40-A76A-DB8A94F5B2F2}"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749507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English history has been a long struggle to reassert the Anglo-Saxon principles of government against foreign ideas and armies from the continent. Some landmarks in this not always progressive struggle are: the attempt to bring the Church under the law of the land so that priests who committed murder could be punished (1164); the </a:t>
            </a:r>
            <a:r>
              <a:rPr lang="en-US" sz="1200" kern="1200" dirty="0" err="1">
                <a:solidFill>
                  <a:schemeClr val="tx1"/>
                </a:solidFill>
                <a:effectLst/>
                <a:latin typeface="+mn-lt"/>
                <a:ea typeface="+mn-ea"/>
                <a:cs typeface="+mn-cs"/>
              </a:rPr>
              <a:t>crystallisation</a:t>
            </a:r>
            <a:r>
              <a:rPr lang="en-US" sz="1200" kern="1200" dirty="0">
                <a:solidFill>
                  <a:schemeClr val="tx1"/>
                </a:solidFill>
                <a:effectLst/>
                <a:latin typeface="+mn-lt"/>
                <a:ea typeface="+mn-ea"/>
                <a:cs typeface="+mn-cs"/>
              </a:rPr>
              <a:t> of trial by jury (1166); the Magna Carta, issued by King John under pressure from the barons lead by the Archbishop of Canterbury (1215), which restated the ancient principle that no person should be imprisoned, deprived of his property or outlawed but by the judgment of his equals or by the law of the land; the Provisions of Oxford and the Mad Parliament which demanded that there should be three Parliaments a year and that the King could not act without the authority of his appointed advisors (1258); the first House of Commons summoned by Simon de </a:t>
            </a:r>
            <a:r>
              <a:rPr lang="en-US" sz="1200" kern="1200" dirty="0" err="1">
                <a:solidFill>
                  <a:schemeClr val="tx1"/>
                </a:solidFill>
                <a:effectLst/>
                <a:latin typeface="+mn-lt"/>
                <a:ea typeface="+mn-ea"/>
                <a:cs typeface="+mn-cs"/>
              </a:rPr>
              <a:t>Montefort</a:t>
            </a:r>
            <a:r>
              <a:rPr lang="en-US" sz="1200" kern="1200" dirty="0">
                <a:solidFill>
                  <a:schemeClr val="tx1"/>
                </a:solidFill>
                <a:effectLst/>
                <a:latin typeface="+mn-lt"/>
                <a:ea typeface="+mn-ea"/>
                <a:cs typeface="+mn-cs"/>
              </a:rPr>
              <a:t> with representa­tives from all classes of the kingdom (1265); the First Complete Parliament (1297) summoned by Edward I on the principle that, "it was right that what concerned all, should be approved by all," which passed the Statute that there was to be no taxation without the consent of the realm; the right of the Commons to impeach any servant of the Crown who had done wrong (1376) and the necessity that the two Houses of Parliament should concur for the law to be changed; the abolition of the authority of the Pope in England (1534); the growth of non conformity and the notion that a congregation should be able to elect its own minister; Parliament asserted its right to control its own elections and that its privileges are of right and not grace; the declaration by the Commons that their privileges were not the gift of the Crown, but the natural birthright of Englishmen, that they could discuss matters of public interest and that they had the right to liberty of speech (1621); the Petition of Right (1628) which demanded that no man could be taxed without consent of Parliament, no subject imprisoned without just cause, and that sailors and soldiers not be billeted in private houses; the National Covenant (1637) signed in Scotland to resist the imposition of Popery and Episco­pacy; the abolition of the Star Chamber (1640) and the Civil War which arose because of the arbitrary government of Charles I who tried to rule without Parliament; there was extraordinary amount of religious freedom and an outpouring of spirituality at this time; the Putney debates at which every theory of political economy conceivable was discussed and argued about; the Habeas Corpus Act (1679) restated the ancient principle that indefinite and illegal imprisonment was unlawful and that no person could be recommitted for the same offence; the Glorious Revolution in which William of Orange was invited to defend the rights and liberties of the people of England from James II who wanted to rule absolutely and impose Catholicism on the country; the Toleration Act (1689) allowing freedom of worship to all Protestants; the Declaration of Right (1689) that declared illegal: the pretended power to suspend or dispense the law, levying of money without consent of parliament and the maintaining of a standing army without the consent of parliament; there continued fierce debate between the Tories who believed in the divine right of kings and the Whigs who regarded the King as an official answerable to the people and who could be dethroned if he acted illegally; the Declaration of Independence (1776) and the expansion of the franchise in England in the mid 19th Century while expanding democracy was the result of the input of a rationalism which did not understand fully the nature of society and the importance of tradition and custom and has been the downfall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main point of this potted history is that people demanded representation because it was thought that a democratically accountable government was the best way to preserve freedom and prevent the King from usurping his position and acting arbitrarily and contrary to the law of the land. However with the expansion of the franchise came the growth of government as politicians pandered to the electorate so as to be elected and the reversal of many of the gains of previous centuries. It is wrongly thought that the will of a democratically elected government should not be constrained because this would be undemocratic whereas the whole raison </a:t>
            </a:r>
            <a:r>
              <a:rPr lang="en-US" sz="1200" kern="1200" dirty="0" err="1">
                <a:solidFill>
                  <a:schemeClr val="tx1"/>
                </a:solidFill>
                <a:effectLst/>
                <a:latin typeface="+mn-lt"/>
                <a:ea typeface="+mn-ea"/>
                <a:cs typeface="+mn-cs"/>
              </a:rPr>
              <a:t>d'etre</a:t>
            </a:r>
            <a:r>
              <a:rPr lang="en-US" sz="1200" kern="1200" dirty="0">
                <a:solidFill>
                  <a:schemeClr val="tx1"/>
                </a:solidFill>
                <a:effectLst/>
                <a:latin typeface="+mn-lt"/>
                <a:ea typeface="+mn-ea"/>
                <a:cs typeface="+mn-cs"/>
              </a:rPr>
              <a:t> of democracy was to preserve not to justify the destruction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On the continent a different type of democracy evolved reflecting a very different political culture. For many centuries envious of the liberty of Englishmen the French finally revolted against their government in the name of abstract ideals and values. On the continent reason was king. Anything that did not conform to reason was rejected and debased. Not </a:t>
            </a:r>
            <a:r>
              <a:rPr lang="en-US" sz="1200" kern="1200" dirty="0" err="1">
                <a:solidFill>
                  <a:schemeClr val="tx1"/>
                </a:solidFill>
                <a:effectLst/>
                <a:latin typeface="+mn-lt"/>
                <a:ea typeface="+mn-ea"/>
                <a:cs typeface="+mn-cs"/>
              </a:rPr>
              <a:t>realising</a:t>
            </a:r>
            <a:r>
              <a:rPr lang="en-US" sz="1200" kern="1200" dirty="0">
                <a:solidFill>
                  <a:schemeClr val="tx1"/>
                </a:solidFill>
                <a:effectLst/>
                <a:latin typeface="+mn-lt"/>
                <a:ea typeface="+mn-ea"/>
                <a:cs typeface="+mn-cs"/>
              </a:rPr>
              <a:t> that the rules of morality, language, family, religion and indeed all the most significant institutions of society are not the product of reason they rejected it all and enslaved themselves and others.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Roman law came to replace Common Law in every country. It was only in England that the Abel-type traditions of the Germanic tribes persisted in the long struggle between the people who used to be represented by Parliament and the King.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source of authority in Roman Law was the Emperor who was regarded as God. When Roman Law was reintroduced into western Europe it supported absolutism. This view culminated in Hegel's assertion that the State was the living embodiment of God on the earth. (In England the state is a servant and anyone who works for it is looked down upon. In Germany government jobs are very prestigious). Thus on the continent there was seldom any questioning of the power and authority of the state, but only who should wield that power. Thus people came to power suffering from the fatal conceit that society was the product of design and then tried to redesign it. Thus began the two centuries of social engineering and arbitrary government which finally culminated in totalitarianism. The will of the people was sovereign and knew no bounds. How could the people be wrong? Why should their will be thwarted as the representatives of the people knew better than they what was good for them. On the continent people are free to do whatever the law says they can do. In England people are free to do whatever they like as long as they do not break the law.</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Anglo-Saxon democracy evolved as an attempt to preserve liberty, the rule of law and ancient rights and customs of the people. Continental democracy as a reaction against natural order and an attempt to create a new order based on general will of the people which by definition was right and should therefore not be limited.</a:t>
            </a: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8FB232-C209-B445-ACB3-067054AB162C}"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94537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English history has been a long struggle to reassert the Anglo-Saxon principles of government against foreign ideas and armies from the continent. Some landmarks in this not always progressive struggle are: the attempt to bring the Church under the law of the land so that priests who committed murder could be punished (1164); the </a:t>
            </a:r>
            <a:r>
              <a:rPr lang="en-US" sz="1200" kern="1200" dirty="0" err="1">
                <a:solidFill>
                  <a:schemeClr val="tx1"/>
                </a:solidFill>
                <a:effectLst/>
                <a:latin typeface="+mn-lt"/>
                <a:ea typeface="+mn-ea"/>
                <a:cs typeface="+mn-cs"/>
              </a:rPr>
              <a:t>crystallisation</a:t>
            </a:r>
            <a:r>
              <a:rPr lang="en-US" sz="1200" kern="1200" dirty="0">
                <a:solidFill>
                  <a:schemeClr val="tx1"/>
                </a:solidFill>
                <a:effectLst/>
                <a:latin typeface="+mn-lt"/>
                <a:ea typeface="+mn-ea"/>
                <a:cs typeface="+mn-cs"/>
              </a:rPr>
              <a:t> of trial by jury (1166); the Magna Carta, issued by King John under pressure from the barons lead by the Archbishop of Canterbury (1215), which restated the ancient principle that no person should be imprisoned, deprived of his property or outlawed but by the judgment of his equals or by the law of the land; the Provisions of Oxford and the Mad Parliament which demanded that there should be three Parliaments a year and that the King could not act without the authority of his appointed advisors (1258); the first House of Commons summoned by Simon de </a:t>
            </a:r>
            <a:r>
              <a:rPr lang="en-US" sz="1200" kern="1200" dirty="0" err="1">
                <a:solidFill>
                  <a:schemeClr val="tx1"/>
                </a:solidFill>
                <a:effectLst/>
                <a:latin typeface="+mn-lt"/>
                <a:ea typeface="+mn-ea"/>
                <a:cs typeface="+mn-cs"/>
              </a:rPr>
              <a:t>Montefort</a:t>
            </a:r>
            <a:r>
              <a:rPr lang="en-US" sz="1200" kern="1200" dirty="0">
                <a:solidFill>
                  <a:schemeClr val="tx1"/>
                </a:solidFill>
                <a:effectLst/>
                <a:latin typeface="+mn-lt"/>
                <a:ea typeface="+mn-ea"/>
                <a:cs typeface="+mn-cs"/>
              </a:rPr>
              <a:t> with representa­tives from all classes of the kingdom (1265); the First Complete Parliament (1297) summoned by Edward I on the principle that, "it was right that what concerned all, should be approved by all," which passed the Statute that there was to be no taxation without the consent of the realm; the right of the Commons to impeach any servant of the Crown who had done wrong (1376) and the necessity that the two Houses of Parliament should concur for the law to be changed; the abolition of the authority of the Pope in England (1534); the growth of non conformity and the notion that a congregation should be able to elect its own minister; Parliament asserted its right to control its own elections and that its privileges are of right and not grace; the declaration by the Commons that their privileges were not the gift of the Crown, but the natural birthright of Englishmen, that they could discuss matters of public interest and that they had the right to liberty of speech (1621); the Petition of Right (1628) which demanded that no man could be taxed without consent of Parliament, no subject imprisoned without just cause, and that sailors and soldiers not be billeted in private houses; the National Covenant (1637) signed in Scotland to resist the imposition of Popery and Episco­pacy; the abolition of the Star Chamber (1640) and the Civil War which arose because of the arbitrary government of Charles I who tried to rule without Parliament; there was extraordinary amount of religious freedom and an outpouring of spirituality at this time; the Putney debates at which every theory of political economy conceivable was discussed and argued about; the Habeas Corpus Act (1679) restated the ancient principle that indefinite and illegal imprisonment was unlawful and that no person could be recommitted for the same offence; the Glorious Revolution in which William of Orange was invited to defend the rights and liberties of the people of England from James II who wanted to rule absolutely and impose Catholicism on the country; the Toleration Act (1689) allowing freedom of worship to all Protestants; the Declaration of Right (1689) that declared illegal: the pretended power to suspend or dispense the law, levying of money without consent of parliament and the maintaining of a standing army without the consent of parliament; there continued fierce debate between the Tories who believed in the divine right of kings and the Whigs who regarded the King as an official answerable to the people and who could be dethroned if he acted illegally; the Declaration of Independence (1776) and the expansion of the franchise in England in the mid 19th Century while expanding democracy was the result of the input of a rationalism which did not understand fully the nature of society and the importance of tradition and custom and has been the downfall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main point of this potted history is that people demanded representation because it was thought that a democratically accountable government was the best way to preserve freedom and prevent the King from usurping his position and acting arbitrarily and contrary to the law of the land. However with the expansion of the franchise came the growth of government as politicians pandered to the electorate so as to be elected and the reversal of many of the gains of previous centuries. It is wrongly thought that the will of a democratically elected government should not be constrained because this would be undemocratic whereas the whole raison </a:t>
            </a:r>
            <a:r>
              <a:rPr lang="en-US" sz="1200" kern="1200" dirty="0" err="1">
                <a:solidFill>
                  <a:schemeClr val="tx1"/>
                </a:solidFill>
                <a:effectLst/>
                <a:latin typeface="+mn-lt"/>
                <a:ea typeface="+mn-ea"/>
                <a:cs typeface="+mn-cs"/>
              </a:rPr>
              <a:t>d'etre</a:t>
            </a:r>
            <a:r>
              <a:rPr lang="en-US" sz="1200" kern="1200" dirty="0">
                <a:solidFill>
                  <a:schemeClr val="tx1"/>
                </a:solidFill>
                <a:effectLst/>
                <a:latin typeface="+mn-lt"/>
                <a:ea typeface="+mn-ea"/>
                <a:cs typeface="+mn-cs"/>
              </a:rPr>
              <a:t> of democracy was to preserve not to justify the destruction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On the continent a different type of democracy evolved reflecting a very different political culture. For many centuries envious of the liberty of Englishmen the French finally revolted against their government in the name of abstract ideals and values. On the continent reason was king. Anything that did not conform to reason was rejected and debased. Not </a:t>
            </a:r>
            <a:r>
              <a:rPr lang="en-US" sz="1200" kern="1200" dirty="0" err="1">
                <a:solidFill>
                  <a:schemeClr val="tx1"/>
                </a:solidFill>
                <a:effectLst/>
                <a:latin typeface="+mn-lt"/>
                <a:ea typeface="+mn-ea"/>
                <a:cs typeface="+mn-cs"/>
              </a:rPr>
              <a:t>realising</a:t>
            </a:r>
            <a:r>
              <a:rPr lang="en-US" sz="1200" kern="1200" dirty="0">
                <a:solidFill>
                  <a:schemeClr val="tx1"/>
                </a:solidFill>
                <a:effectLst/>
                <a:latin typeface="+mn-lt"/>
                <a:ea typeface="+mn-ea"/>
                <a:cs typeface="+mn-cs"/>
              </a:rPr>
              <a:t> that the rules of morality, language, family, religion and indeed all the most significant institutions of society are not the product of reason they rejected it all and enslaved themselves and others.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Roman law came to replace Common Law in every country. It was only in England that the Abel-type traditions of the Germanic tribes persisted in the long struggle between the people who used to be represented by Parliament and the King.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source of authority in Roman Law was the Emperor who was regarded as God. When Roman Law was reintroduced into western Europe it supported absolutism. This view culminated in Hegel's assertion that the State was the living embodiment of God on the earth. (In England the state is a servant and anyone who works for it is looked down upon. In Germany government jobs are very prestigious). Thus on the continent there was seldom any questioning of the power and authority of the state, but only who should wield that power. Thus people came to power suffering from the fatal conceit that society was the product of design and then tried to redesign it. Thus began the two centuries of social engineering and arbitrary government which finally culminated in totalitarianism. The will of the people was sovereign and knew no bounds. How could the people be wrong? Why should their will be thwarted as the representatives of the people knew better than they what was good for them. On the continent people are free to do whatever the law says they can do. In England people are free to do whatever they like as long as they do not break the law.</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Anglo-Saxon democracy evolved as an attempt to preserve liberty, the rule of law and ancient rights and customs of the people. Continental democracy as a reaction against natural order and an attempt to create a new order based on general will of the people which by definition was right and should therefore not be limited.</a:t>
            </a: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9DF057-41E4-3F40-A76A-DB8A94F5B2F2}"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956005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34667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Areopagitica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was an attack directed against the Licensing Order Act of 1643, which demanded that an author’s work be approved by the government in order for it to be published. The details of the Act include: pre-publication licensing; the search, seizure and destruction of any books ‘offensive’ to the government; and the arrest and imprisonment of any ‘offensive’ writers, printers and publishers.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615173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a:t>
            </a:r>
            <a:r>
              <a:rPr lang="en-GB" sz="1200" b="1" i="0" u="none" strike="noStrike" kern="1200" dirty="0" err="1">
                <a:solidFill>
                  <a:schemeClr val="tx1"/>
                </a:solidFill>
                <a:effectLst/>
                <a:latin typeface="Arial" pitchFamily="-128" charset="0"/>
                <a:ea typeface="ＭＳ Ｐゴシック" pitchFamily="-128" charset="-128"/>
                <a:cs typeface="ＭＳ Ｐゴシック" pitchFamily="-128" charset="-128"/>
              </a:rPr>
              <a:t>Niccolò</a:t>
            </a:r>
            <a:r>
              <a:rPr lang="en-GB" sz="1200" b="1" i="0" u="none" strike="noStrike" kern="1200" dirty="0">
                <a:solidFill>
                  <a:schemeClr val="tx1"/>
                </a:solidFill>
                <a:effectLst/>
                <a:latin typeface="Arial" pitchFamily="-128" charset="0"/>
                <a:ea typeface="ＭＳ Ｐゴシック" pitchFamily="-128" charset="-128"/>
                <a:cs typeface="ＭＳ Ｐゴシック" pitchFamily="-128" charset="-128"/>
              </a:rPr>
              <a:t> di Bernardo </a:t>
            </a:r>
            <a:r>
              <a:rPr lang="en-GB" sz="1200" b="1" i="0" u="none" strike="noStrike" kern="1200" dirty="0" err="1">
                <a:solidFill>
                  <a:schemeClr val="tx1"/>
                </a:solidFill>
                <a:effectLst/>
                <a:latin typeface="Arial" pitchFamily="-128" charset="0"/>
                <a:ea typeface="ＭＳ Ｐゴシック" pitchFamily="-128" charset="-128"/>
                <a:cs typeface="ＭＳ Ｐゴシック" pitchFamily="-128" charset="-128"/>
              </a:rPr>
              <a:t>dei</a:t>
            </a:r>
            <a:r>
              <a:rPr lang="en-GB" sz="1200" b="1" i="0" u="none" strike="noStrike" kern="1200" dirty="0">
                <a:solidFill>
                  <a:schemeClr val="tx1"/>
                </a:solidFill>
                <a:effectLst/>
                <a:latin typeface="Arial" pitchFamily="-128" charset="0"/>
                <a:ea typeface="ＭＳ Ｐゴシック" pitchFamily="-128" charset="-128"/>
                <a:cs typeface="ＭＳ Ｐゴシック" pitchFamily="-128" charset="-128"/>
              </a:rPr>
              <a:t> Machiavelli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 tooltip="Help:IPA/English"/>
              </a:rPr>
              <a:t>/ˌmækiəˈvɛli/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also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4" tooltip="American English"/>
              </a:rPr>
              <a:t>US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 tooltip="Help:IPA/English"/>
              </a:rPr>
              <a:t>/ˌmɑːk-/</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Italian: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5" tooltip="Help:IPA/Italian"/>
              </a:rPr>
              <a:t>[nikkoˈlɔ mmakjaˈvɛlli]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3 May 1469 – 21 June 1527) was an Italian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6" tooltip="Renaissance"/>
              </a:rPr>
              <a:t>Renaissance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diplomat, philosopher and writer, best known for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hlinkClick r:id="rId7" tooltip="The Prince"/>
              </a:rPr>
              <a:t>The Prince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Il Principe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written in 1513.</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8"/>
              </a:rPr>
              <a:t>[5]</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He has often been called the father of modern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9" tooltip="Political philosophy"/>
              </a:rPr>
              <a:t>political philosophy</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10" tooltip="Political science"/>
              </a:rPr>
              <a:t>political science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baseline="30000" dirty="0">
                <a:solidFill>
                  <a:schemeClr val="tx1"/>
                </a:solidFill>
                <a:effectLst/>
                <a:latin typeface="Arial" pitchFamily="-128" charset="0"/>
                <a:ea typeface="ＭＳ Ｐゴシック" pitchFamily="-128" charset="-128"/>
                <a:cs typeface="ＭＳ Ｐゴシック" pitchFamily="-128" charset="-128"/>
                <a:hlinkClick r:id="rId11"/>
              </a:rPr>
              <a:t>[6]</a:t>
            </a:r>
            <a:endPar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endParaRPr>
          </a:p>
          <a:p>
            <a:br>
              <a:rPr lang="en-GB"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1970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A632A43-3E6A-459A-8B9C-18A2B2338667}"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US"/>
              <a:t>The Renaissance began in times of religious turmoil. The late Middle Ages saw a period of political intrigue surrounding the Papacy, culminating in the Western Schism, in which three men simultaneously claimed to be true Bishop  of Rome</a:t>
            </a:r>
          </a:p>
          <a:p>
            <a:endParaRPr lang="en-US"/>
          </a:p>
          <a:p>
            <a:r>
              <a:rPr lang="en-US"/>
              <a:t>the Renaissance had a profound effect on contemporary theology, particularly in the way people perceived the relationship between man and God.[14]  Many of the period's foremost theologians were followers of the humanist method, including Erasmus, Zwingli, Thomas More, Martin Luther, and John Calvin.</a:t>
            </a:r>
          </a:p>
          <a:p>
            <a:endParaRPr lang="en-US"/>
          </a:p>
          <a:p>
            <a:r>
              <a:rPr lang="en-US"/>
              <a:t>Churchmen such as Erasmus and Luther proposed reform to the Church, often based on humanist textual criticism of the New Testament.</a:t>
            </a:r>
          </a:p>
          <a:p>
            <a:endParaRPr lang="en-US"/>
          </a:p>
          <a:p>
            <a:r>
              <a:rPr lang="en-US"/>
              <a:t>However, a subtle shift took place in the way that intellectuals approached religion that was reflected in many other areas of cultural life.[14]  In addition, many Greek Christian works, including the Greek New Testament, were brought back from Byzantium to Western Europe and engaged Western scholars for the first time since late antiquity. This new engagement with Greek Christian works, and particularly the return to the original Greek of the New Testament promoted by humanists Lorenzo Valla and Erasmus, would help pave the way for the Protestant Reformation.</a:t>
            </a:r>
          </a:p>
          <a:p>
            <a:endParaRPr lang="en-US"/>
          </a:p>
          <a:p>
            <a:r>
              <a:rPr lang="en-US"/>
              <a:t>Erasmus of Rotteram was a classical scholar who wrote in a "pure" Latin style and enjoyed the sobriquet  "Prince of the Humanists." He has been called "the crowning glory of the Christian humanists."[2]  Using humanist techniques for working on texts, he prepared important new Latin and Greek editions of the New Testament. These raised questions that would be influential in the Protestant Reformation and Catholic Counter-Reformation. He also wrote The Praise of Folly, Handbook of a Christian Knight, On Civility in Children, Copia: Foundations of the Abundant Style, Julius Exclusus, and many other works.</a:t>
            </a:r>
          </a:p>
        </p:txBody>
      </p:sp>
    </p:spTree>
    <p:extLst>
      <p:ext uri="{BB962C8B-B14F-4D97-AF65-F5344CB8AC3E}">
        <p14:creationId xmlns:p14="http://schemas.microsoft.com/office/powerpoint/2010/main" val="1561221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88E4CC6A-88C9-400B-83C7-900EEB38188E}"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en-US" dirty="0"/>
              <a:t>Pursued repressed internal aspirations</a:t>
            </a:r>
          </a:p>
          <a:p>
            <a:endParaRPr lang="en-US" dirty="0"/>
          </a:p>
          <a:p>
            <a:r>
              <a:rPr lang="en-US" dirty="0"/>
              <a:t>Also desire for political independence </a:t>
            </a:r>
          </a:p>
          <a:p>
            <a:endParaRPr lang="en-US" dirty="0"/>
          </a:p>
          <a:p>
            <a:r>
              <a:rPr lang="en-US" dirty="0"/>
              <a:t>2 popes</a:t>
            </a:r>
            <a:r>
              <a:rPr lang="en-US" baseline="0" dirty="0"/>
              <a:t> -&gt; confusion</a:t>
            </a:r>
            <a:endParaRPr lang="en-US" dirty="0"/>
          </a:p>
        </p:txBody>
      </p:sp>
    </p:spTree>
    <p:extLst>
      <p:ext uri="{BB962C8B-B14F-4D97-AF65-F5344CB8AC3E}">
        <p14:creationId xmlns:p14="http://schemas.microsoft.com/office/powerpoint/2010/main" val="1492215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56096F6-2D41-49CE-ACB6-024A84FC2A8B}"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8397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397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Accordingly, as medieval Europeans sought to realize the external aspirations of their original nature, they also began to pursue its repressed internal aspirations. They called for the revival of the spirit of early Christianity, when believers zealously lived for the Will of God, guided by the words of Jesus and the apostles. This medieval movement to revive Hebraism began with John Wycliffe (1324-1384), Master Balliol, a professor of theology at Oxford University, who translated the Bible into English. He asserted that neither the papacy nor the priesthood could determine the standard of faith, but only the Bible itself. Demonstrating that many of the dogmas, ceremonies and rules of the Church had no basis in Scripture, he denounced the priesthood for its decadence, exploitation of the people and abuse of power. </a:t>
            </a:r>
            <a:r>
              <a:rPr lang="en-US" dirty="0" err="1"/>
              <a:t>Lollards</a:t>
            </a:r>
            <a:endParaRPr lang="en-US" dirty="0"/>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 Council of Constance declared Wycliffe (on 4 May 1415) a stiff-necked heretic and under the ban of the Church. It was decreed that his books be burned and his remains be exhumed. The exhumation was carried out in 1428 when, at the command of Pope Martin V, his remains were dug up, burned, and the ashes cast into the River Swift, which flows through </a:t>
            </a:r>
            <a:r>
              <a:rPr lang="en-US" dirty="0" err="1"/>
              <a:t>Lutterworth</a:t>
            </a:r>
            <a:r>
              <a:rPr lang="en-US" dirty="0"/>
              <a:t>.</a:t>
            </a:r>
          </a:p>
          <a:p>
            <a:endParaRPr lang="en-US" dirty="0"/>
          </a:p>
          <a:p>
            <a:r>
              <a:rPr lang="en-US" dirty="0"/>
              <a:t>The false doctrine and scandalous conduct of the "pardoners" were an immediate occasion of the Protestant Reformation. In 1517, Pope Leo X offered indulgences for those who gave alms to rebuild St. Peter's Basilica in Rome. The aggressive marketing practices of Johann Tetzel in promoting this cause provoked Martin Luther to write his Ninety-Five Theses, condemning what he saw as the purchase and sale of salvation. In Thesis 28 Luther objected to a saying attributed </a:t>
            </a:r>
            <a:r>
              <a:rPr lang="en-US" b="1" dirty="0"/>
              <a:t>to Tetzel: "As soon as a coin in the coffer rings, a soul from purgatory springs”</a:t>
            </a:r>
            <a:r>
              <a:rPr lang="en-US" dirty="0"/>
              <a:t>. The Ninety-Five Theses not only denounced such transactions as worldly but denied the Pope's right to grant pardons on God's behalf in the first place: the only thing indulgences guaranteed, Luther said, was an increase in profit and greed, because the pardon of the Church was in God's power alone.</a:t>
            </a:r>
            <a:endParaRPr lang="en-US" baseline="30000" dirty="0"/>
          </a:p>
          <a:p>
            <a:endParaRPr lang="en-GB" dirty="0"/>
          </a:p>
          <a:p>
            <a:r>
              <a:rPr lang="en-GB" dirty="0"/>
              <a:t>Martin Luther – German monk, theologian, church reformer. 1883-1546</a:t>
            </a:r>
          </a:p>
          <a:p>
            <a:r>
              <a:rPr lang="en-GB" dirty="0"/>
              <a:t>challenged authority of Papacy – Bible source of religious authority. Church as priesthood of ALL believers. Salvation through faith in Jesus – does not need mediation of the church. Translated Bible into German vernacular. Justification by faith alone. 95 theses nailed to door of church in Wittenberg. Church had over 5,000 relics including vials of the milk of the virgin Mary, straw from the manger of Jesus and the body of one of the innocents massacred by Herod. Leo X sold indulgence for St Peter’s remit penalty for sin in next life</a:t>
            </a:r>
          </a:p>
          <a:p>
            <a:endParaRPr lang="en-GB" dirty="0"/>
          </a:p>
          <a:p>
            <a:r>
              <a:rPr lang="en-GB" dirty="0"/>
              <a:t>He was supported by Prussian princes because he said state should be above the church. </a:t>
            </a:r>
            <a:r>
              <a:rPr lang="en-GB" dirty="0" err="1"/>
              <a:t>Erastianism</a:t>
            </a:r>
            <a:r>
              <a:rPr lang="en-GB" dirty="0"/>
              <a:t>. This led to state </a:t>
            </a:r>
            <a:r>
              <a:rPr lang="en-GB" dirty="0" err="1"/>
              <a:t>idolatory</a:t>
            </a:r>
            <a:r>
              <a:rPr lang="en-GB" dirty="0"/>
              <a:t> and enabled the rise of Nazism and Fascism. The chief factor distinguishing between Germans who voted for or against Nazis was whether they were Protestant or Catholic. </a:t>
            </a:r>
          </a:p>
        </p:txBody>
      </p:sp>
    </p:spTree>
    <p:extLst>
      <p:ext uri="{BB962C8B-B14F-4D97-AF65-F5344CB8AC3E}">
        <p14:creationId xmlns:p14="http://schemas.microsoft.com/office/powerpoint/2010/main" val="1348198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56096F6-2D41-49CE-ACB6-024A84FC2A8B}"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8397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397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Accordingly, as medieval Europeans sought to realize the external aspirations of their original nature, they also began to pursue its repressed internal aspirations. They called for the revival of the spirit of early Christianity, when believers zealously lived for the Will of God, guided by the words of Jesus and the apostles. This medieval movement to revive Hebraism began with John Wycliffe (1324-1384), Master Balliol, a professor of theology at Oxford University, who translated the Bible into English. He asserted that neither the papacy nor the priesthood could determine the standard of faith, but only the Bible itself. Demonstrating that many of the dogmas, ceremonies and rules of the Church had no basis in Scripture, he denounced the priesthood for its decadence, exploitation of the people and abuse of power. </a:t>
            </a:r>
            <a:r>
              <a:rPr lang="en-US" dirty="0" err="1"/>
              <a:t>Lollards</a:t>
            </a:r>
            <a:endParaRPr lang="en-US" dirty="0"/>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 Council of Constance declared Wycliffe (on 4 May 1415) a stiff-necked heretic and under the ban of the Church. It was decreed that his books be burned and his remains be exhumed. The exhumation was carried out in 1428 when, at the command of Pope Martin V, his remains were dug up, burned, and the ashes cast into the River Swift, which flows through </a:t>
            </a:r>
            <a:r>
              <a:rPr lang="en-US" dirty="0" err="1"/>
              <a:t>Lutterworth</a:t>
            </a:r>
            <a:r>
              <a:rPr lang="en-US" dirty="0"/>
              <a:t>.</a:t>
            </a:r>
          </a:p>
          <a:p>
            <a:endParaRPr lang="en-US" dirty="0"/>
          </a:p>
          <a:p>
            <a:r>
              <a:rPr lang="en-US" dirty="0"/>
              <a:t>The false doctrine and scandalous conduct of the "pardoners" were an immediate occasion of the Protestant Reformation. In 1517, Pope Leo X offered indulgences for those who gave alms to rebuild St. Peter's Basilica in Rome. The aggressive marketing practices of Johann Tetzel in promoting this cause provoked Martin Luther to write his Ninety-Five Theses, condemning what he saw as the purchase and sale of salvation. In Thesis 28 Luther objected to a saying attributed </a:t>
            </a:r>
            <a:r>
              <a:rPr lang="en-US" b="1" dirty="0"/>
              <a:t>to Tetzel: "As soon as a coin in the coffer rings, a soul from purgatory springs”</a:t>
            </a:r>
            <a:r>
              <a:rPr lang="en-US" dirty="0"/>
              <a:t>. The Ninety-Five Theses not only denounced such transactions as worldly but denied the Pope's right to grant pardons on God's behalf in the first place: the only thing indulgences guaranteed, Luther said, was an increase in profit and greed, because the pardon of the Church was in God's power alone.</a:t>
            </a:r>
            <a:endParaRPr lang="en-US" baseline="30000" dirty="0"/>
          </a:p>
          <a:p>
            <a:endParaRPr lang="en-GB" dirty="0"/>
          </a:p>
          <a:p>
            <a:r>
              <a:rPr lang="en-GB" dirty="0"/>
              <a:t>Martin Luther – German monk, theologian, church reformer. 1883-1546</a:t>
            </a:r>
          </a:p>
          <a:p>
            <a:r>
              <a:rPr lang="en-GB" dirty="0"/>
              <a:t>challenged authority of Papacy – Bible source of religious authority. Church as priesthood of ALL believers. Salvation through faith in Jesus – does not need mediation of the church. Translated Bible into German vernacular. Justification by faith alone. 95 theses nailed to door of church in Wittenberg. Church had over 5,000 relics including vials of the milk of the virgin Mary, straw from the manger of Jesus and the body of one of the innocents massacred by Herod. Leo X sold indulgence for St Peter’s remit penalty for sin in next life</a:t>
            </a:r>
          </a:p>
          <a:p>
            <a:endParaRPr lang="en-GB" dirty="0"/>
          </a:p>
          <a:p>
            <a:r>
              <a:rPr lang="en-GB" dirty="0"/>
              <a:t>He was supported by Prussian princes because he said state should be above the church. </a:t>
            </a:r>
            <a:r>
              <a:rPr lang="en-GB" dirty="0" err="1"/>
              <a:t>Erastianism</a:t>
            </a:r>
            <a:r>
              <a:rPr lang="en-GB" dirty="0"/>
              <a:t>. This led to state </a:t>
            </a:r>
            <a:r>
              <a:rPr lang="en-GB" dirty="0" err="1"/>
              <a:t>idolatory</a:t>
            </a:r>
            <a:r>
              <a:rPr lang="en-GB" dirty="0"/>
              <a:t> and enabled the rise of Nazism and Fascism. The chief factor distinguishing between Germans who voted for or against Nazis was whether they were Protestant or Catholic. </a:t>
            </a:r>
          </a:p>
        </p:txBody>
      </p:sp>
    </p:spTree>
    <p:extLst>
      <p:ext uri="{BB962C8B-B14F-4D97-AF65-F5344CB8AC3E}">
        <p14:creationId xmlns:p14="http://schemas.microsoft.com/office/powerpoint/2010/main" val="2727617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Normans were led into battle by a cross banner, which is shown twice in the Bayeux Tapestry. This banner was personally blessed and sent to William by Pope Alexander II, the head of the Church to which all Christians belonged.</a:t>
            </a:r>
          </a:p>
          <a:p>
            <a:r>
              <a:rPr lang="en-GB" sz="1200" b="0" i="0" u="none" strike="noStrike" kern="1200" dirty="0">
                <a:solidFill>
                  <a:schemeClr val="tx1"/>
                </a:solidFill>
                <a:effectLst/>
                <a:latin typeface="+mn-lt"/>
                <a:ea typeface="+mn-ea"/>
                <a:cs typeface="+mn-cs"/>
              </a:rPr>
              <a:t>William had got it by persuading the Pope that King Harold Godwinson was an oath-breaker, and by promising to modernise the old-fashioned Anglo-Saxon Church if he won. It symbolically turned the invasion into a sort of holy war. Under it the Normans could see themselves not as aggressors but as crusaders, guaranteed to go straight to Heaven if they died in battle.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When the Normans under William the Conqueror invaded England the feudal system which worked from the top down was imposed. The King owned all the land and gave it to his knights, earls, and barons under mutual conditions. In this way he gathered up, and concentrated in himself, the whole power of the state. The celebrated Doomsday Book was nothing other than a register of property so that the king could steal the money from his subjects, a practice now known by the euphemism taxation.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Battle of Hastings is the most famous event of the Norman Conquest, but it was only the opening engagement in the invaders' consolidation of power in England. For several years afterwards, the country was riven by internal conflict as the Normans fought to extend their rule, climaxing in a notorious campaign known today as the ‘Harrying of the North’.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Harrying, which took place over the winter of 1069–70, saw William’s knights lay waste to Yorkshire and neighbouring shires. Entire villages were razed and their inhabitants killed, livestock slaughtered and stores of food destroyed. This scorched-earth operation is one of the defining episodes of the Conquest, not just from a military-political perspective but also in terms of how it has shaped modern perceptions of the Normans as a tyrannical and merciless warrior class. But why were such brutal measures considered necessary and why was the north in particular targeted?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By the winter of 1069, the Norman war machine had been active in the field for more than three years. Throughout 1067 and 1068 there had been a succession of localised revolts and incursions by foreign foes in various corners of the country – Devon, Kent, Herefordshire and the midland earldom of Mercia – although each of these was swiftly put down. Castles were established, including in the major towns of Warwick, Nottingham, York, Lincoln, Huntingdon and Cambridge, in an effort to quell the disturbances and impose control. Nevertheless, it is important to recognise that, even by the beginning of 1069, William was still not master of the entire kingdom. His authority extended no further north than York and it was in the region beyond that the greatest threat to his rule lay.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William’s early attempts to bring the northerners under his heel had involved appointing native English earls to govern them: first </a:t>
            </a:r>
            <a:r>
              <a:rPr lang="en-GB" sz="1200" kern="1200" dirty="0" err="1">
                <a:solidFill>
                  <a:schemeClr val="tx1"/>
                </a:solidFill>
                <a:effectLst/>
                <a:latin typeface="+mn-lt"/>
                <a:ea typeface="+mn-ea"/>
                <a:cs typeface="+mn-cs"/>
              </a:rPr>
              <a:t>Copsig</a:t>
            </a:r>
            <a:r>
              <a:rPr lang="en-GB" sz="1200" kern="1200" dirty="0">
                <a:solidFill>
                  <a:schemeClr val="tx1"/>
                </a:solidFill>
                <a:effectLst/>
                <a:latin typeface="+mn-lt"/>
                <a:ea typeface="+mn-ea"/>
                <a:cs typeface="+mn-cs"/>
              </a:rPr>
              <a:t> and then </a:t>
            </a:r>
            <a:r>
              <a:rPr lang="en-GB" sz="1200" kern="1200" dirty="0" err="1">
                <a:solidFill>
                  <a:schemeClr val="tx1"/>
                </a:solidFill>
                <a:effectLst/>
                <a:latin typeface="+mn-lt"/>
                <a:ea typeface="+mn-ea"/>
                <a:cs typeface="+mn-cs"/>
              </a:rPr>
              <a:t>Gospatric</a:t>
            </a:r>
            <a:r>
              <a:rPr lang="en-GB" sz="1200" kern="1200" dirty="0">
                <a:solidFill>
                  <a:schemeClr val="tx1"/>
                </a:solidFill>
                <a:effectLst/>
                <a:latin typeface="+mn-lt"/>
                <a:ea typeface="+mn-ea"/>
                <a:cs typeface="+mn-cs"/>
              </a:rPr>
              <a:t>. Both appointments had been dismal failures: the former was assassinated by a rival in 1067; the latter defected in 1068 to the midland rebels. Finally, in January 1069, William sent one of his own men, Robert Cumin, at the head of an army to conquer the region by force, only for them to be ambushed and slaughtered at Durham.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Worse was to come. That summer the Normans found themselves at the centre of a perfect storm, as their enemies all began marching at once.  Foremost among them was a coalition of Northumbrian noblemen, including </a:t>
            </a:r>
            <a:r>
              <a:rPr lang="en-GB" sz="1200" kern="1200" dirty="0" err="1">
                <a:solidFill>
                  <a:schemeClr val="tx1"/>
                </a:solidFill>
                <a:effectLst/>
                <a:latin typeface="+mn-lt"/>
                <a:ea typeface="+mn-ea"/>
                <a:cs typeface="+mn-cs"/>
              </a:rPr>
              <a:t>Gospatric</a:t>
            </a:r>
            <a:r>
              <a:rPr lang="en-GB" sz="1200" kern="1200" dirty="0">
                <a:solidFill>
                  <a:schemeClr val="tx1"/>
                </a:solidFill>
                <a:effectLst/>
                <a:latin typeface="+mn-lt"/>
                <a:ea typeface="+mn-ea"/>
                <a:cs typeface="+mn-cs"/>
              </a:rPr>
              <a:t> but led by Edgar </a:t>
            </a:r>
            <a:r>
              <a:rPr lang="en-GB" sz="1200" kern="1200" dirty="0" err="1">
                <a:solidFill>
                  <a:schemeClr val="tx1"/>
                </a:solidFill>
                <a:effectLst/>
                <a:latin typeface="+mn-lt"/>
                <a:ea typeface="+mn-ea"/>
                <a:cs typeface="+mn-cs"/>
              </a:rPr>
              <a:t>Ætheling</a:t>
            </a:r>
            <a:r>
              <a:rPr lang="en-GB" sz="1200" kern="1200" dirty="0">
                <a:solidFill>
                  <a:schemeClr val="tx1"/>
                </a:solidFill>
                <a:effectLst/>
                <a:latin typeface="+mn-lt"/>
                <a:ea typeface="+mn-ea"/>
                <a:cs typeface="+mn-cs"/>
              </a:rPr>
              <a:t>, then around 17 years old and making a fresh bid for the crown, having already been briefly acclaimed king in London following Harold’s death in 1066.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Northumbrian threat was compounded in August when a Danish invasion fleet numbering some 240 or 300 ships – depending on which source we believe – arrived in the Humber. The two forces swiftly formed an alliance and together attacked York. Meanwhile there was further trouble on the Welsh border, where a rebellious </a:t>
            </a:r>
            <a:r>
              <a:rPr lang="en-GB" sz="1200" kern="1200" dirty="0" err="1">
                <a:solidFill>
                  <a:schemeClr val="tx1"/>
                </a:solidFill>
                <a:effectLst/>
                <a:latin typeface="+mn-lt"/>
                <a:ea typeface="+mn-ea"/>
                <a:cs typeface="+mn-cs"/>
              </a:rPr>
              <a:t>thegn</a:t>
            </a:r>
            <a:r>
              <a:rPr lang="en-GB" sz="1200" kern="1200" dirty="0">
                <a:solidFill>
                  <a:schemeClr val="tx1"/>
                </a:solidFill>
                <a:effectLst/>
                <a:latin typeface="+mn-lt"/>
                <a:ea typeface="+mn-ea"/>
                <a:cs typeface="+mn-cs"/>
              </a:rPr>
              <a:t> named </a:t>
            </a:r>
            <a:r>
              <a:rPr lang="en-GB" sz="1200" kern="1200" dirty="0" err="1">
                <a:solidFill>
                  <a:schemeClr val="tx1"/>
                </a:solidFill>
                <a:effectLst/>
                <a:latin typeface="+mn-lt"/>
                <a:ea typeface="+mn-ea"/>
                <a:cs typeface="+mn-cs"/>
              </a:rPr>
              <a:t>Eadric</a:t>
            </a:r>
            <a:r>
              <a:rPr lang="en-GB" sz="1200" kern="1200" dirty="0">
                <a:solidFill>
                  <a:schemeClr val="tx1"/>
                </a:solidFill>
                <a:effectLst/>
                <a:latin typeface="+mn-lt"/>
                <a:ea typeface="+mn-ea"/>
                <a:cs typeface="+mn-cs"/>
              </a:rPr>
              <a:t> had joined forces with the Welsh kings and the men of Chester. In the south-west, the men of Devon and Cornwall were in revolt.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unlikely that these risings were co-ordinated; the impression given by the sources is that their timing was coincidental. But the crisis nonetheless tested the Normans to the limit and marked a crucial turning point in the Conquest.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Leaving the problem of the south-western insurrection to his deputies, William first confronted the Welsh and their allies, crushing them at Stafford, before marching north. He eventually reached York a little before Christmas, only to find that, on hearing of his approach, the Northumbrians and their Danish allies had strategically withdrawn: the former to their hiding-places in the hills and woods; the latter to their ships in the Humber.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Frustrated by his inability to meet his principal enemies in battle, William was forced to adopt a new strategy. He secretly approached the Danes, promising them a vast amount of silver and gold if they would leave England in the spring, to which they readily agreed. That accomplished, William then turned his attention to the recalcitrant Northumbrians, who had proven a perennial thorn in his side. Shortly after Christmas in 1069 he divided his army into raiding-parties, which he dispatched to carry out the Harrying.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object of the campaign was two-fold. First, William sought to flush out and eliminate the Northumbrian rebels. More importantly, by destroying the region’s resources so comprehensively, he sought to put an end to the cycle of rebellions by ensuring that any future insurgents would lack the means to support themselves. The campaign was as efficient as it was effective. William’s armies spread out over more than one hundred miles of territory, as far north as the River Tyne. The 12th-century chronicler John of Worcester writes that food was so scarce in the aftermath that people were reduced to eating not just horses, dogs and cats but also human flesh.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Another historian, </a:t>
            </a:r>
            <a:r>
              <a:rPr lang="en-GB" sz="1200" kern="1200" dirty="0" err="1">
                <a:solidFill>
                  <a:schemeClr val="tx1"/>
                </a:solidFill>
                <a:effectLst/>
                <a:latin typeface="+mn-lt"/>
                <a:ea typeface="+mn-ea"/>
                <a:cs typeface="+mn-cs"/>
              </a:rPr>
              <a:t>Orderic</a:t>
            </a:r>
            <a:r>
              <a:rPr lang="en-GB" sz="1200" kern="1200" dirty="0">
                <a:solidFill>
                  <a:schemeClr val="tx1"/>
                </a:solidFill>
                <a:effectLst/>
                <a:latin typeface="+mn-lt"/>
                <a:ea typeface="+mn-ea"/>
                <a:cs typeface="+mn-cs"/>
              </a:rPr>
              <a:t> Vitalis – a contemporary of John’s – claims that as many as 100,000 people died as a result of famine in the following months. While we are rightly suspicious of such a round figure, a death toll somewhere in the tens of thousands is not hard to believe: this at a time when the total population of England was probably little more than two million.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affected region took a long time to recover. </a:t>
            </a:r>
            <a:r>
              <a:rPr lang="en-GB" sz="1200" kern="1200" dirty="0" err="1">
                <a:solidFill>
                  <a:schemeClr val="tx1"/>
                </a:solidFill>
                <a:effectLst/>
                <a:latin typeface="+mn-lt"/>
                <a:ea typeface="+mn-ea"/>
                <a:cs typeface="+mn-cs"/>
              </a:rPr>
              <a:t>Symeon</a:t>
            </a:r>
            <a:r>
              <a:rPr lang="en-GB" sz="1200" kern="1200" dirty="0">
                <a:solidFill>
                  <a:schemeClr val="tx1"/>
                </a:solidFill>
                <a:effectLst/>
                <a:latin typeface="+mn-lt"/>
                <a:ea typeface="+mn-ea"/>
                <a:cs typeface="+mn-cs"/>
              </a:rPr>
              <a:t> of Durham writes that no village remained inhabited between York and Durham and that the countryside remained empty and uncultivated for nine years. Even by 1086, when Domesday was compiled, one third of the available land in Yorkshire was still recorded as </a:t>
            </a:r>
            <a:r>
              <a:rPr lang="en-GB" sz="1200" kern="1200" dirty="0" err="1">
                <a:solidFill>
                  <a:schemeClr val="tx1"/>
                </a:solidFill>
                <a:effectLst/>
                <a:latin typeface="+mn-lt"/>
                <a:ea typeface="+mn-ea"/>
                <a:cs typeface="+mn-cs"/>
              </a:rPr>
              <a:t>vasta</a:t>
            </a:r>
            <a:r>
              <a:rPr lang="en-GB" sz="1200" kern="1200" dirty="0">
                <a:solidFill>
                  <a:schemeClr val="tx1"/>
                </a:solidFill>
                <a:effectLst/>
                <a:latin typeface="+mn-lt"/>
                <a:ea typeface="+mn-ea"/>
                <a:cs typeface="+mn-cs"/>
              </a:rPr>
              <a:t> ('waste').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the course of just a few weeks William had not only clearly demonstrated the punishment that awaited those who rose against him, but he had also snuffed out what lingering hopes the rebels might have had of driving out the invaders. There were further risings in the years to come, but William never again faced a crisis of the same magnitude as he had in 1069. What Hastings had heralded, the Harrying confirmed. The Normans were here to stay.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9DF057-41E4-3F40-A76A-DB8A94F5B2F2}"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268647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2258902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3997010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1113675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1468968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3833224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36867920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3043133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40972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3314560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855401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793063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2718907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34475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128406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982874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3143282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977171895"/>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8.jp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D9E4B-CADC-C04D-84C7-2994B3D7CD96}"/>
              </a:ext>
            </a:extLst>
          </p:cNvPr>
          <p:cNvSpPr>
            <a:spLocks noGrp="1"/>
          </p:cNvSpPr>
          <p:nvPr>
            <p:ph type="title"/>
          </p:nvPr>
        </p:nvSpPr>
        <p:spPr>
          <a:xfrm>
            <a:off x="685800" y="260648"/>
            <a:ext cx="7772400" cy="1143000"/>
          </a:xfrm>
        </p:spPr>
        <p:txBody>
          <a:bodyPr/>
          <a:lstStyle/>
          <a:p>
            <a:r>
              <a:rPr lang="en-GB" dirty="0">
                <a:solidFill>
                  <a:srgbClr val="FFFF00"/>
                </a:solidFill>
                <a:latin typeface="Century Gothic" panose="020B0502020202020204" pitchFamily="34" charset="0"/>
              </a:rPr>
              <a:t>Francis Bacon </a:t>
            </a:r>
            <a:r>
              <a:rPr lang="en-GB" sz="4000" dirty="0">
                <a:solidFill>
                  <a:srgbClr val="FFFF00"/>
                </a:solidFill>
                <a:latin typeface="Century Gothic" panose="020B0502020202020204" pitchFamily="34" charset="0"/>
              </a:rPr>
              <a:t>(1561-1626) </a:t>
            </a:r>
            <a:endParaRPr lang="en-GB"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5B1D49E2-B8C9-8D48-8B9E-8032E0B2701F}"/>
              </a:ext>
            </a:extLst>
          </p:cNvPr>
          <p:cNvSpPr>
            <a:spLocks noGrp="1"/>
          </p:cNvSpPr>
          <p:nvPr>
            <p:ph idx="1"/>
          </p:nvPr>
        </p:nvSpPr>
        <p:spPr>
          <a:xfrm>
            <a:off x="685800" y="1632248"/>
            <a:ext cx="7772400" cy="4114800"/>
          </a:xfrm>
        </p:spPr>
        <p:txBody>
          <a:bodyPr/>
          <a:lstStyle/>
          <a:p>
            <a:r>
              <a:rPr lang="en-GB" sz="2800" dirty="0">
                <a:latin typeface="Century Gothic" panose="020B0502020202020204" pitchFamily="34" charset="0"/>
              </a:rPr>
              <a:t>Father of empiricism</a:t>
            </a:r>
          </a:p>
          <a:p>
            <a:pPr lvl="1"/>
            <a:r>
              <a:rPr lang="en-GB" sz="2400" dirty="0">
                <a:latin typeface="Century Gothic" panose="020B0502020202020204" pitchFamily="34" charset="0"/>
              </a:rPr>
              <a:t>Scientific method</a:t>
            </a:r>
          </a:p>
          <a:p>
            <a:pPr lvl="2"/>
            <a:r>
              <a:rPr lang="en-GB" sz="2000" dirty="0">
                <a:latin typeface="Century Gothic" panose="020B0502020202020204" pitchFamily="34" charset="0"/>
              </a:rPr>
              <a:t>Careful observation</a:t>
            </a:r>
          </a:p>
          <a:p>
            <a:pPr lvl="2"/>
            <a:r>
              <a:rPr lang="en-GB" sz="2000" dirty="0">
                <a:latin typeface="Century Gothic" panose="020B0502020202020204" pitchFamily="34" charset="0"/>
              </a:rPr>
              <a:t>Inductive reasoning </a:t>
            </a:r>
          </a:p>
          <a:p>
            <a:pPr lvl="2"/>
            <a:r>
              <a:rPr lang="en-GB" sz="2000" dirty="0">
                <a:latin typeface="Century Gothic" panose="020B0502020202020204" pitchFamily="34" charset="0"/>
              </a:rPr>
              <a:t>Experimentation</a:t>
            </a:r>
          </a:p>
          <a:p>
            <a:pPr lvl="1"/>
            <a:r>
              <a:rPr lang="en-GB" sz="2400" dirty="0">
                <a:latin typeface="Century Gothic" panose="020B0502020202020204" pitchFamily="34" charset="0"/>
              </a:rPr>
              <a:t>Sceptical methodical approach</a:t>
            </a:r>
          </a:p>
          <a:p>
            <a:r>
              <a:rPr lang="en-GB" sz="2800" dirty="0">
                <a:latin typeface="Century Gothic" panose="020B0502020202020204" pitchFamily="34" charset="0"/>
              </a:rPr>
              <a:t>Devout Anglican</a:t>
            </a:r>
          </a:p>
          <a:p>
            <a:pPr lvl="1"/>
            <a:r>
              <a:rPr lang="en-GB" sz="2400" dirty="0">
                <a:latin typeface="Century Gothic" panose="020B0502020202020204" pitchFamily="34" charset="0"/>
              </a:rPr>
              <a:t>“God has, in fact, written two books, not just one. Of course, we are all familiar with the first book he wrote, namely Scripture. But he has written a second book called creation.”</a:t>
            </a:r>
          </a:p>
        </p:txBody>
      </p:sp>
    </p:spTree>
    <p:extLst>
      <p:ext uri="{BB962C8B-B14F-4D97-AF65-F5344CB8AC3E}">
        <p14:creationId xmlns:p14="http://schemas.microsoft.com/office/powerpoint/2010/main" val="321908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334EF-17AB-824A-AC86-65CD7FAEECC5}"/>
              </a:ext>
            </a:extLst>
          </p:cNvPr>
          <p:cNvSpPr>
            <a:spLocks noGrp="1"/>
          </p:cNvSpPr>
          <p:nvPr>
            <p:ph type="title"/>
          </p:nvPr>
        </p:nvSpPr>
        <p:spPr>
          <a:xfrm>
            <a:off x="685800" y="178296"/>
            <a:ext cx="7772400" cy="1143000"/>
          </a:xfrm>
        </p:spPr>
        <p:txBody>
          <a:bodyPr/>
          <a:lstStyle/>
          <a:p>
            <a:r>
              <a:rPr lang="en-GB" dirty="0">
                <a:latin typeface="Century Gothic" panose="020B0502020202020204" pitchFamily="34" charset="0"/>
              </a:rPr>
              <a:t>English renaissance</a:t>
            </a:r>
          </a:p>
        </p:txBody>
      </p:sp>
      <p:sp>
        <p:nvSpPr>
          <p:cNvPr id="3" name="Content Placeholder 2">
            <a:extLst>
              <a:ext uri="{FF2B5EF4-FFF2-40B4-BE49-F238E27FC236}">
                <a16:creationId xmlns:a16="http://schemas.microsoft.com/office/drawing/2014/main" id="{39BEBA53-9E58-3D43-9E4E-8615E571C58D}"/>
              </a:ext>
            </a:extLst>
          </p:cNvPr>
          <p:cNvSpPr>
            <a:spLocks noGrp="1"/>
          </p:cNvSpPr>
          <p:nvPr>
            <p:ph idx="1"/>
          </p:nvPr>
        </p:nvSpPr>
        <p:spPr>
          <a:xfrm>
            <a:off x="685800" y="1258416"/>
            <a:ext cx="7772400" cy="4114800"/>
          </a:xfrm>
        </p:spPr>
        <p:txBody>
          <a:bodyPr/>
          <a:lstStyle/>
          <a:p>
            <a:r>
              <a:rPr lang="en-GB" sz="2400" dirty="0">
                <a:latin typeface="Century Gothic" panose="020B0502020202020204" pitchFamily="34" charset="0"/>
              </a:rPr>
              <a:t>Sir Thomas More (1478-1535)</a:t>
            </a:r>
          </a:p>
          <a:p>
            <a:pPr lvl="1"/>
            <a:r>
              <a:rPr lang="en-GB" sz="2000" i="1" dirty="0">
                <a:latin typeface="Century Gothic" panose="020B0502020202020204" pitchFamily="34" charset="0"/>
              </a:rPr>
              <a:t>Utopia</a:t>
            </a:r>
          </a:p>
          <a:p>
            <a:r>
              <a:rPr lang="en-GB" sz="2400" dirty="0">
                <a:latin typeface="Century Gothic" panose="020B0502020202020204" pitchFamily="34" charset="0"/>
              </a:rPr>
              <a:t>Sir Walter Raleigh (1552-1618)</a:t>
            </a:r>
          </a:p>
          <a:p>
            <a:r>
              <a:rPr lang="en-GB" sz="2400" dirty="0">
                <a:latin typeface="Century Gothic" panose="020B0502020202020204" pitchFamily="34" charset="0"/>
              </a:rPr>
              <a:t>Christopher Marlowe (1564-1593)</a:t>
            </a:r>
          </a:p>
          <a:p>
            <a:pPr lvl="1"/>
            <a:r>
              <a:rPr lang="en-GB" sz="2000" i="1" dirty="0">
                <a:latin typeface="Century Gothic" panose="020B0502020202020204" pitchFamily="34" charset="0"/>
              </a:rPr>
              <a:t>Doctor Faustus</a:t>
            </a:r>
          </a:p>
          <a:p>
            <a:r>
              <a:rPr lang="en-GB" sz="2400" dirty="0">
                <a:latin typeface="Century Gothic" panose="020B0502020202020204" pitchFamily="34" charset="0"/>
              </a:rPr>
              <a:t>William Shakespeare (1564 –1616)</a:t>
            </a:r>
          </a:p>
          <a:p>
            <a:pPr lvl="1"/>
            <a:r>
              <a:rPr lang="en-GB" sz="2000" dirty="0">
                <a:latin typeface="Century Gothic" panose="020B0502020202020204" pitchFamily="34" charset="0"/>
              </a:rPr>
              <a:t>Plays, poetry</a:t>
            </a:r>
          </a:p>
          <a:p>
            <a:r>
              <a:rPr lang="en-GB" sz="2400" dirty="0">
                <a:latin typeface="Century Gothic" panose="020B0502020202020204" pitchFamily="34" charset="0"/>
              </a:rPr>
              <a:t>Edmund Spenser (1552-1599)</a:t>
            </a:r>
          </a:p>
          <a:p>
            <a:pPr lvl="1"/>
            <a:r>
              <a:rPr lang="en-GB" sz="2000" i="1" dirty="0">
                <a:latin typeface="Century Gothic" panose="020B0502020202020204" pitchFamily="34" charset="0"/>
              </a:rPr>
              <a:t>Faerie Queen</a:t>
            </a:r>
          </a:p>
          <a:p>
            <a:r>
              <a:rPr lang="en-GB" sz="2400" dirty="0">
                <a:latin typeface="Century Gothic" panose="020B0502020202020204" pitchFamily="34" charset="0"/>
              </a:rPr>
              <a:t>John Milton (1608-1674)</a:t>
            </a:r>
          </a:p>
          <a:p>
            <a:pPr lvl="1"/>
            <a:r>
              <a:rPr lang="en-GB" sz="2000" i="1" dirty="0">
                <a:latin typeface="Century Gothic" panose="020B0502020202020204" pitchFamily="34" charset="0"/>
              </a:rPr>
              <a:t>Paradise Lost</a:t>
            </a:r>
          </a:p>
          <a:p>
            <a:r>
              <a:rPr lang="en-GB" sz="2400" dirty="0">
                <a:latin typeface="Century Gothic" panose="020B0502020202020204" pitchFamily="34" charset="0"/>
              </a:rPr>
              <a:t>John Donne (1572-1631)</a:t>
            </a:r>
          </a:p>
        </p:txBody>
      </p:sp>
    </p:spTree>
    <p:extLst>
      <p:ext uri="{BB962C8B-B14F-4D97-AF65-F5344CB8AC3E}">
        <p14:creationId xmlns:p14="http://schemas.microsoft.com/office/powerpoint/2010/main" val="3690230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9BB1-FD0B-A542-850E-E07D68D6173E}"/>
              </a:ext>
            </a:extLst>
          </p:cNvPr>
          <p:cNvSpPr>
            <a:spLocks noGrp="1"/>
          </p:cNvSpPr>
          <p:nvPr>
            <p:ph type="title"/>
          </p:nvPr>
        </p:nvSpPr>
        <p:spPr>
          <a:xfrm>
            <a:off x="395536" y="260648"/>
            <a:ext cx="8208912" cy="1143000"/>
          </a:xfrm>
        </p:spPr>
        <p:txBody>
          <a:bodyPr/>
          <a:lstStyle/>
          <a:p>
            <a:r>
              <a:rPr lang="en-GB" sz="3600" dirty="0">
                <a:latin typeface="Century Gothic" panose="020B0502020202020204" pitchFamily="34" charset="0"/>
              </a:rPr>
              <a:t>No Man is an Island – John Donne</a:t>
            </a:r>
          </a:p>
        </p:txBody>
      </p:sp>
      <p:sp>
        <p:nvSpPr>
          <p:cNvPr id="3" name="Content Placeholder 2">
            <a:extLst>
              <a:ext uri="{FF2B5EF4-FFF2-40B4-BE49-F238E27FC236}">
                <a16:creationId xmlns:a16="http://schemas.microsoft.com/office/drawing/2014/main" id="{E1B3E825-1CB0-CE41-A1A0-670D711FD8B0}"/>
              </a:ext>
            </a:extLst>
          </p:cNvPr>
          <p:cNvSpPr>
            <a:spLocks noGrp="1"/>
          </p:cNvSpPr>
          <p:nvPr>
            <p:ph idx="1"/>
          </p:nvPr>
        </p:nvSpPr>
        <p:spPr>
          <a:xfrm>
            <a:off x="395536" y="1628800"/>
            <a:ext cx="8424936" cy="4114800"/>
          </a:xfrm>
        </p:spPr>
        <p:txBody>
          <a:bodyPr/>
          <a:lstStyle/>
          <a:p>
            <a:pPr marL="0" indent="0">
              <a:spcBef>
                <a:spcPts val="0"/>
              </a:spcBef>
              <a:buNone/>
            </a:pPr>
            <a:r>
              <a:rPr lang="en-GB" sz="2300" dirty="0">
                <a:latin typeface="Century Gothic" panose="020B0502020202020204" pitchFamily="34" charset="0"/>
              </a:rPr>
              <a:t>No man is an island, </a:t>
            </a:r>
          </a:p>
          <a:p>
            <a:pPr marL="0" indent="0">
              <a:spcBef>
                <a:spcPts val="0"/>
              </a:spcBef>
              <a:buNone/>
            </a:pPr>
            <a:r>
              <a:rPr lang="en-GB" sz="2300" dirty="0">
                <a:latin typeface="Century Gothic" panose="020B0502020202020204" pitchFamily="34" charset="0"/>
              </a:rPr>
              <a:t>Entire of itself, </a:t>
            </a:r>
          </a:p>
          <a:p>
            <a:pPr marL="0" indent="0">
              <a:spcBef>
                <a:spcPts val="0"/>
              </a:spcBef>
              <a:buNone/>
            </a:pPr>
            <a:r>
              <a:rPr lang="en-GB" sz="2300" dirty="0">
                <a:latin typeface="Century Gothic" panose="020B0502020202020204" pitchFamily="34" charset="0"/>
              </a:rPr>
              <a:t>Every man is a piece of the continent, </a:t>
            </a:r>
          </a:p>
          <a:p>
            <a:pPr marL="0" indent="0">
              <a:spcBef>
                <a:spcPts val="0"/>
              </a:spcBef>
              <a:buNone/>
            </a:pPr>
            <a:r>
              <a:rPr lang="en-GB" sz="2300" dirty="0">
                <a:latin typeface="Century Gothic" panose="020B0502020202020204" pitchFamily="34" charset="0"/>
              </a:rPr>
              <a:t>A part of the main. </a:t>
            </a:r>
          </a:p>
          <a:p>
            <a:pPr marL="0" indent="0">
              <a:spcBef>
                <a:spcPts val="0"/>
              </a:spcBef>
              <a:buNone/>
            </a:pPr>
            <a:r>
              <a:rPr lang="en-GB" sz="2300" dirty="0">
                <a:latin typeface="Century Gothic" panose="020B0502020202020204" pitchFamily="34" charset="0"/>
              </a:rPr>
              <a:t>If a clod be washed away by the sea, </a:t>
            </a:r>
          </a:p>
          <a:p>
            <a:pPr marL="0" indent="0">
              <a:spcBef>
                <a:spcPts val="0"/>
              </a:spcBef>
              <a:buNone/>
            </a:pPr>
            <a:r>
              <a:rPr lang="en-GB" sz="2300" dirty="0">
                <a:latin typeface="Century Gothic" panose="020B0502020202020204" pitchFamily="34" charset="0"/>
              </a:rPr>
              <a:t>Europe is the less. </a:t>
            </a:r>
          </a:p>
          <a:p>
            <a:pPr marL="0" indent="0">
              <a:spcBef>
                <a:spcPts val="0"/>
              </a:spcBef>
              <a:buNone/>
            </a:pPr>
            <a:r>
              <a:rPr lang="en-GB" sz="2300" dirty="0">
                <a:latin typeface="Century Gothic" panose="020B0502020202020204" pitchFamily="34" charset="0"/>
              </a:rPr>
              <a:t>As well as if a promontory were. </a:t>
            </a:r>
          </a:p>
          <a:p>
            <a:pPr marL="0" indent="0">
              <a:spcBef>
                <a:spcPts val="0"/>
              </a:spcBef>
              <a:buNone/>
            </a:pPr>
            <a:r>
              <a:rPr lang="en-GB" sz="2300" dirty="0">
                <a:latin typeface="Century Gothic" panose="020B0502020202020204" pitchFamily="34" charset="0"/>
              </a:rPr>
              <a:t>As well as if a manor of thy friend's </a:t>
            </a:r>
          </a:p>
          <a:p>
            <a:pPr marL="0" indent="0">
              <a:spcBef>
                <a:spcPts val="0"/>
              </a:spcBef>
              <a:buNone/>
            </a:pPr>
            <a:r>
              <a:rPr lang="en-GB" sz="2300" dirty="0">
                <a:latin typeface="Century Gothic" panose="020B0502020202020204" pitchFamily="34" charset="0"/>
              </a:rPr>
              <a:t>Or of thine own were: </a:t>
            </a:r>
          </a:p>
          <a:p>
            <a:pPr marL="0" indent="0">
              <a:spcBef>
                <a:spcPts val="0"/>
              </a:spcBef>
              <a:buNone/>
            </a:pPr>
            <a:r>
              <a:rPr lang="en-GB" sz="2300" dirty="0">
                <a:latin typeface="Century Gothic" panose="020B0502020202020204" pitchFamily="34" charset="0"/>
              </a:rPr>
              <a:t>Any man's death diminishes me, </a:t>
            </a:r>
          </a:p>
          <a:p>
            <a:pPr marL="0" indent="0">
              <a:spcBef>
                <a:spcPts val="0"/>
              </a:spcBef>
              <a:buNone/>
            </a:pPr>
            <a:r>
              <a:rPr lang="en-GB" sz="2300" dirty="0">
                <a:latin typeface="Century Gothic" panose="020B0502020202020204" pitchFamily="34" charset="0"/>
              </a:rPr>
              <a:t>Because I am involved in mankind, </a:t>
            </a:r>
          </a:p>
          <a:p>
            <a:pPr marL="0" indent="0">
              <a:spcBef>
                <a:spcPts val="0"/>
              </a:spcBef>
              <a:buNone/>
            </a:pPr>
            <a:r>
              <a:rPr lang="en-GB" sz="2300" dirty="0">
                <a:latin typeface="Century Gothic" panose="020B0502020202020204" pitchFamily="34" charset="0"/>
              </a:rPr>
              <a:t>And therefore never send to know for whom the bell tolls; </a:t>
            </a:r>
          </a:p>
          <a:p>
            <a:pPr marL="0" indent="0">
              <a:spcBef>
                <a:spcPts val="0"/>
              </a:spcBef>
              <a:buNone/>
            </a:pPr>
            <a:r>
              <a:rPr lang="en-GB" sz="2300" dirty="0">
                <a:latin typeface="Century Gothic" panose="020B0502020202020204" pitchFamily="34" charset="0"/>
              </a:rPr>
              <a:t>It tolls for thee.</a:t>
            </a:r>
          </a:p>
        </p:txBody>
      </p:sp>
    </p:spTree>
    <p:extLst>
      <p:ext uri="{BB962C8B-B14F-4D97-AF65-F5344CB8AC3E}">
        <p14:creationId xmlns:p14="http://schemas.microsoft.com/office/powerpoint/2010/main" val="2620747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03342-DC26-874F-BBDB-76F7C9C59EE6}"/>
              </a:ext>
            </a:extLst>
          </p:cNvPr>
          <p:cNvSpPr>
            <a:spLocks noGrp="1"/>
          </p:cNvSpPr>
          <p:nvPr>
            <p:ph type="title"/>
          </p:nvPr>
        </p:nvSpPr>
        <p:spPr>
          <a:xfrm>
            <a:off x="0" y="116632"/>
            <a:ext cx="9144000" cy="1143000"/>
          </a:xfrm>
        </p:spPr>
        <p:txBody>
          <a:bodyPr/>
          <a:lstStyle/>
          <a:p>
            <a:r>
              <a:rPr lang="en-GB" sz="4000" dirty="0">
                <a:latin typeface="Century Gothic" panose="020B0502020202020204" pitchFamily="34" charset="0"/>
              </a:rPr>
              <a:t>Assumptions of the Western tradition</a:t>
            </a:r>
          </a:p>
        </p:txBody>
      </p:sp>
      <p:sp>
        <p:nvSpPr>
          <p:cNvPr id="3" name="Content Placeholder 2">
            <a:extLst>
              <a:ext uri="{FF2B5EF4-FFF2-40B4-BE49-F238E27FC236}">
                <a16:creationId xmlns:a16="http://schemas.microsoft.com/office/drawing/2014/main" id="{0141128F-CCFA-FD4E-B30A-250C78EE1204}"/>
              </a:ext>
            </a:extLst>
          </p:cNvPr>
          <p:cNvSpPr>
            <a:spLocks noGrp="1"/>
          </p:cNvSpPr>
          <p:nvPr>
            <p:ph idx="1"/>
          </p:nvPr>
        </p:nvSpPr>
        <p:spPr>
          <a:xfrm>
            <a:off x="395536" y="1268760"/>
            <a:ext cx="8208912" cy="4114800"/>
          </a:xfrm>
        </p:spPr>
        <p:txBody>
          <a:bodyPr/>
          <a:lstStyle/>
          <a:p>
            <a:r>
              <a:rPr lang="en-GB" sz="2400" dirty="0">
                <a:latin typeface="Century Gothic" panose="020B0502020202020204" pitchFamily="34" charset="0"/>
              </a:rPr>
              <a:t>Man is conceivable only in social terms (anything not social is not human)</a:t>
            </a:r>
          </a:p>
          <a:p>
            <a:r>
              <a:rPr lang="en-GB" sz="2400" dirty="0">
                <a:latin typeface="Century Gothic" panose="020B0502020202020204" pitchFamily="34" charset="0"/>
              </a:rPr>
              <a:t>All questions of value, and in particular questions about the ends of life – what one should do, how one should live, individually or collectively – were genuine questions. That is, each was capable of one true answer only, and this answer was, in principle, knowable.</a:t>
            </a:r>
          </a:p>
          <a:p>
            <a:r>
              <a:rPr lang="en-GB" sz="2400" dirty="0">
                <a:latin typeface="Century Gothic" panose="020B0502020202020204" pitchFamily="34" charset="0"/>
              </a:rPr>
              <a:t>All the true answers to these questions were interrelated, or at least not incompatible with one another. There was one world, one humanity, one set of answers to the central questions, and one set of rules derivable from them for the conduct of life.</a:t>
            </a:r>
          </a:p>
          <a:p>
            <a:r>
              <a:rPr lang="en-GB" sz="2400" dirty="0">
                <a:latin typeface="Century Gothic" panose="020B0502020202020204" pitchFamily="34" charset="0"/>
              </a:rPr>
              <a:t>Isaiah Berlin </a:t>
            </a:r>
          </a:p>
        </p:txBody>
      </p:sp>
    </p:spTree>
    <p:extLst>
      <p:ext uri="{BB962C8B-B14F-4D97-AF65-F5344CB8AC3E}">
        <p14:creationId xmlns:p14="http://schemas.microsoft.com/office/powerpoint/2010/main" val="198927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86B9B-191E-1540-8F9E-3DFDF8389C0F}"/>
              </a:ext>
            </a:extLst>
          </p:cNvPr>
          <p:cNvSpPr>
            <a:spLocks noGrp="1"/>
          </p:cNvSpPr>
          <p:nvPr>
            <p:ph type="title"/>
          </p:nvPr>
        </p:nvSpPr>
        <p:spPr>
          <a:xfrm>
            <a:off x="251520" y="188640"/>
            <a:ext cx="8496944" cy="1143000"/>
          </a:xfrm>
        </p:spPr>
        <p:txBody>
          <a:bodyPr/>
          <a:lstStyle/>
          <a:p>
            <a:r>
              <a:rPr lang="en-GB" dirty="0">
                <a:latin typeface="Century Gothic" panose="020B0502020202020204" pitchFamily="34" charset="0"/>
              </a:rPr>
              <a:t>Machiavelli </a:t>
            </a:r>
            <a:r>
              <a:rPr lang="en-GB" sz="4000" dirty="0">
                <a:latin typeface="Century Gothic" panose="020B0502020202020204" pitchFamily="34" charset="0"/>
              </a:rPr>
              <a:t>(1469-1527)</a:t>
            </a:r>
            <a:endParaRPr lang="en-GB" dirty="0"/>
          </a:p>
        </p:txBody>
      </p:sp>
      <p:sp>
        <p:nvSpPr>
          <p:cNvPr id="3" name="Content Placeholder 2">
            <a:extLst>
              <a:ext uri="{FF2B5EF4-FFF2-40B4-BE49-F238E27FC236}">
                <a16:creationId xmlns:a16="http://schemas.microsoft.com/office/drawing/2014/main" id="{3C0E757B-ADE5-9E4C-8A33-CBFE9D8E8632}"/>
              </a:ext>
            </a:extLst>
          </p:cNvPr>
          <p:cNvSpPr>
            <a:spLocks noGrp="1"/>
          </p:cNvSpPr>
          <p:nvPr>
            <p:ph idx="1"/>
          </p:nvPr>
        </p:nvSpPr>
        <p:spPr>
          <a:xfrm>
            <a:off x="107504" y="1340768"/>
            <a:ext cx="8856984" cy="4114800"/>
          </a:xfrm>
        </p:spPr>
        <p:txBody>
          <a:bodyPr/>
          <a:lstStyle/>
          <a:p>
            <a:r>
              <a:rPr lang="en-GB" sz="2300" dirty="0">
                <a:latin typeface="Century Gothic" panose="020B0502020202020204" pitchFamily="34" charset="0"/>
              </a:rPr>
              <a:t>Florentine diplomat</a:t>
            </a:r>
          </a:p>
          <a:p>
            <a:r>
              <a:rPr lang="en-GB" sz="2300" dirty="0">
                <a:latin typeface="Century Gothic" panose="020B0502020202020204" pitchFamily="34" charset="0"/>
              </a:rPr>
              <a:t>Father of modern political philosophy </a:t>
            </a:r>
          </a:p>
          <a:p>
            <a:r>
              <a:rPr lang="en-GB" sz="2300" dirty="0">
                <a:latin typeface="Century Gothic" panose="020B0502020202020204" pitchFamily="34" charset="0"/>
              </a:rPr>
              <a:t>Author </a:t>
            </a:r>
            <a:r>
              <a:rPr lang="en-GB" sz="2300" i="1" dirty="0">
                <a:latin typeface="Century Gothic" panose="020B0502020202020204" pitchFamily="34" charset="0"/>
              </a:rPr>
              <a:t>The Prince</a:t>
            </a:r>
          </a:p>
          <a:p>
            <a:r>
              <a:rPr lang="en-GB" sz="2300" dirty="0">
                <a:latin typeface="Century Gothic" panose="020B0502020202020204" pitchFamily="34" charset="0"/>
              </a:rPr>
              <a:t>Isaiah Berlin:</a:t>
            </a:r>
          </a:p>
          <a:p>
            <a:r>
              <a:rPr lang="en-GB" sz="2200" dirty="0">
                <a:latin typeface="Century Gothic" panose="020B0502020202020204" pitchFamily="34" charset="0"/>
              </a:rPr>
              <a:t>Machiavelli's cardinal achievement is his uncovering of an insoluble dilemma, the planting of a permanent question mark in the path of posterity. It stems from his </a:t>
            </a:r>
            <a:r>
              <a:rPr lang="en-GB" sz="2200" i="1" dirty="0">
                <a:latin typeface="Century Gothic" panose="020B0502020202020204" pitchFamily="34" charset="0"/>
              </a:rPr>
              <a:t>de facto </a:t>
            </a:r>
            <a:r>
              <a:rPr lang="en-GB" sz="2200" dirty="0">
                <a:latin typeface="Century Gothic" panose="020B0502020202020204" pitchFamily="34" charset="0"/>
              </a:rPr>
              <a:t>recognition that ends equally ultimate, equally sacred, may contradict each other, that entire systems of value may come into collision without possibility of rational arbitration, and that not merely in exceptional circumstances, as a result of abnormality or accident or error—the clash of Antigone and Creon or in the story of Tristan—but (this was surely new) as part of the normal human situation.</a:t>
            </a:r>
          </a:p>
          <a:p>
            <a:endParaRPr lang="en-GB" sz="2300" dirty="0">
              <a:latin typeface="Century Gothic" panose="020B0502020202020204" pitchFamily="34" charset="0"/>
            </a:endParaRPr>
          </a:p>
        </p:txBody>
      </p:sp>
      <p:pic>
        <p:nvPicPr>
          <p:cNvPr id="4" name="Picture 6" descr="machiavelli">
            <a:extLst>
              <a:ext uri="{FF2B5EF4-FFF2-40B4-BE49-F238E27FC236}">
                <a16:creationId xmlns:a16="http://schemas.microsoft.com/office/drawing/2014/main" id="{76FB47BC-FC20-6D43-870F-715442DE1A33}"/>
              </a:ext>
            </a:extLst>
          </p:cNvPr>
          <p:cNvPicPr>
            <a:picLocks noChangeAspect="1" noChangeArrowheads="1"/>
          </p:cNvPicPr>
          <p:nvPr/>
        </p:nvPicPr>
        <p:blipFill>
          <a:blip r:embed="rId3"/>
          <a:srcRect/>
          <a:stretch>
            <a:fillRect/>
          </a:stretch>
        </p:blipFill>
        <p:spPr bwMode="auto">
          <a:xfrm>
            <a:off x="6804248" y="1124744"/>
            <a:ext cx="1869852" cy="1869853"/>
          </a:xfrm>
          <a:prstGeom prst="rect">
            <a:avLst/>
          </a:prstGeom>
          <a:noFill/>
        </p:spPr>
      </p:pic>
    </p:spTree>
    <p:extLst>
      <p:ext uri="{BB962C8B-B14F-4D97-AF65-F5344CB8AC3E}">
        <p14:creationId xmlns:p14="http://schemas.microsoft.com/office/powerpoint/2010/main" val="24169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200B3E-5A5D-A649-A7EC-A58AAAFD8CE2}"/>
              </a:ext>
            </a:extLst>
          </p:cNvPr>
          <p:cNvSpPr>
            <a:spLocks noGrp="1"/>
          </p:cNvSpPr>
          <p:nvPr>
            <p:ph idx="1"/>
          </p:nvPr>
        </p:nvSpPr>
        <p:spPr>
          <a:xfrm>
            <a:off x="107504" y="692696"/>
            <a:ext cx="8856984" cy="4114800"/>
          </a:xfrm>
        </p:spPr>
        <p:txBody>
          <a:bodyPr/>
          <a:lstStyle/>
          <a:p>
            <a:r>
              <a:rPr lang="en-GB" sz="2200" dirty="0">
                <a:latin typeface="Century Gothic" panose="020B0502020202020204" pitchFamily="34" charset="0"/>
              </a:rPr>
              <a:t>For those who look on such collisions as rare, exceptional, and disastrous, the choice to be made is necessarily an agonizing experience for which, as a rational being, one cannot prepare (since no rules apply). But for Machiavelli, at least in </a:t>
            </a:r>
            <a:r>
              <a:rPr lang="en-GB" sz="2200" i="1" dirty="0">
                <a:latin typeface="Century Gothic" panose="020B0502020202020204" pitchFamily="34" charset="0"/>
              </a:rPr>
              <a:t>The Prince, </a:t>
            </a:r>
            <a:r>
              <a:rPr lang="en-GB" sz="2200" dirty="0">
                <a:latin typeface="Century Gothic" panose="020B0502020202020204" pitchFamily="34" charset="0"/>
              </a:rPr>
              <a:t>there is no agony. </a:t>
            </a:r>
            <a:r>
              <a:rPr lang="en-GB" sz="2200" b="1" dirty="0">
                <a:latin typeface="Century Gothic" panose="020B0502020202020204" pitchFamily="34" charset="0"/>
              </a:rPr>
              <a:t>One chooses as one chooses because one knows what one wants, and is ready to pay the price. </a:t>
            </a:r>
            <a:r>
              <a:rPr lang="en-GB" sz="2200" dirty="0">
                <a:latin typeface="Century Gothic" panose="020B0502020202020204" pitchFamily="34" charset="0"/>
              </a:rPr>
              <a:t>One chooses classical civilization rather than the Theban desert, Rome and not Jerusalem, whatever the priests may say, because such is one's nature, because it is that of men in general, at all times, everywhere. If others prefer solitude or martyrdom, he shrugs his shoulders. Such men are not for him. He has nothing to say to them, nothing to argue with them about. All that matters to him and those who agree with him is that such men be not allowed to meddle with politics or education or any of the cardinal factors in human life; their outlook unfits them for such tasks.</a:t>
            </a: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2883788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43E18-A40D-C049-8108-BCA55D0115A8}"/>
              </a:ext>
            </a:extLst>
          </p:cNvPr>
          <p:cNvSpPr>
            <a:spLocks noGrp="1"/>
          </p:cNvSpPr>
          <p:nvPr>
            <p:ph type="title"/>
          </p:nvPr>
        </p:nvSpPr>
        <p:spPr>
          <a:xfrm>
            <a:off x="685800" y="332656"/>
            <a:ext cx="7772400" cy="1143000"/>
          </a:xfrm>
        </p:spPr>
        <p:txBody>
          <a:bodyPr/>
          <a:lstStyle/>
          <a:p>
            <a:r>
              <a:rPr lang="en-GB" dirty="0">
                <a:latin typeface="Century Gothic" panose="020B0502020202020204" pitchFamily="34" charset="0"/>
              </a:rPr>
              <a:t>Consequences </a:t>
            </a:r>
          </a:p>
        </p:txBody>
      </p:sp>
      <p:sp>
        <p:nvSpPr>
          <p:cNvPr id="3" name="Content Placeholder 2">
            <a:extLst>
              <a:ext uri="{FF2B5EF4-FFF2-40B4-BE49-F238E27FC236}">
                <a16:creationId xmlns:a16="http://schemas.microsoft.com/office/drawing/2014/main" id="{A46F7E0E-A5E5-B740-8F08-11B0E21ACDFB}"/>
              </a:ext>
            </a:extLst>
          </p:cNvPr>
          <p:cNvSpPr>
            <a:spLocks noGrp="1"/>
          </p:cNvSpPr>
          <p:nvPr>
            <p:ph idx="1"/>
          </p:nvPr>
        </p:nvSpPr>
        <p:spPr>
          <a:xfrm>
            <a:off x="467544" y="1704256"/>
            <a:ext cx="8064896" cy="4114800"/>
          </a:xfrm>
        </p:spPr>
        <p:txBody>
          <a:bodyPr/>
          <a:lstStyle/>
          <a:p>
            <a:r>
              <a:rPr lang="en-GB" sz="2200" dirty="0">
                <a:latin typeface="Century Gothic" panose="020B0502020202020204" pitchFamily="34" charset="0"/>
              </a:rPr>
              <a:t>If what Machiavelli believed is true, this undermines one major assumption of Western thought: namely, that somewhere in the past or the future, in this world or the next, in the church or the laboratory, in the speculations of the metaphysician or the findings of the social scientist or in the uncorrupted heart of the simple good man, there is to be found the final solution of the question of how men should live. If this is false (and if more than one equally valid answer to the question can be returned, then it is false) </a:t>
            </a:r>
            <a:r>
              <a:rPr lang="en-GB" sz="2200" b="1" dirty="0">
                <a:latin typeface="Century Gothic" panose="020B0502020202020204" pitchFamily="34" charset="0"/>
              </a:rPr>
              <a:t>the idea of the sole true, objective, universal human ideal crumbles. The very search for it becomes not merely utopian in practice, but conceptually incoherent.</a:t>
            </a:r>
          </a:p>
          <a:p>
            <a:endParaRPr lang="en-GB" sz="2000" dirty="0">
              <a:latin typeface="Century Gothic" panose="020B0502020202020204" pitchFamily="34" charset="0"/>
            </a:endParaRPr>
          </a:p>
        </p:txBody>
      </p:sp>
    </p:spTree>
    <p:extLst>
      <p:ext uri="{BB962C8B-B14F-4D97-AF65-F5344CB8AC3E}">
        <p14:creationId xmlns:p14="http://schemas.microsoft.com/office/powerpoint/2010/main" val="2629409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E3A3F-B1F1-B94A-909A-53A8E88B26E1}"/>
              </a:ext>
            </a:extLst>
          </p:cNvPr>
          <p:cNvSpPr>
            <a:spLocks noGrp="1"/>
          </p:cNvSpPr>
          <p:nvPr>
            <p:ph type="title"/>
          </p:nvPr>
        </p:nvSpPr>
        <p:spPr/>
        <p:txBody>
          <a:bodyPr/>
          <a:lstStyle/>
          <a:p>
            <a:r>
              <a:rPr lang="en-GB" dirty="0">
                <a:latin typeface="Century Gothic" panose="020B0502020202020204" pitchFamily="34" charset="0"/>
              </a:rPr>
              <a:t> Nostradamus </a:t>
            </a:r>
            <a:r>
              <a:rPr lang="en-GB" sz="4000" dirty="0">
                <a:latin typeface="Century Gothic" panose="020B0502020202020204" pitchFamily="34" charset="0"/>
              </a:rPr>
              <a:t>(1503 – 1566)</a:t>
            </a:r>
            <a:endParaRPr lang="en-GB" dirty="0">
              <a:latin typeface="Century Gothic" panose="020B0502020202020204" pitchFamily="34" charset="0"/>
            </a:endParaRPr>
          </a:p>
        </p:txBody>
      </p:sp>
      <p:pic>
        <p:nvPicPr>
          <p:cNvPr id="5" name="Content Placeholder 4">
            <a:extLst>
              <a:ext uri="{FF2B5EF4-FFF2-40B4-BE49-F238E27FC236}">
                <a16:creationId xmlns:a16="http://schemas.microsoft.com/office/drawing/2014/main" id="{697DCDB6-9A3E-FF41-9C01-3071F5CFC05C}"/>
              </a:ext>
            </a:extLst>
          </p:cNvPr>
          <p:cNvPicPr>
            <a:picLocks noGrp="1" noChangeAspect="1"/>
          </p:cNvPicPr>
          <p:nvPr>
            <p:ph idx="1"/>
          </p:nvPr>
        </p:nvPicPr>
        <p:blipFill>
          <a:blip r:embed="rId2"/>
          <a:stretch>
            <a:fillRect/>
          </a:stretch>
        </p:blipFill>
        <p:spPr>
          <a:xfrm>
            <a:off x="685800" y="2095500"/>
            <a:ext cx="7772400" cy="3886200"/>
          </a:xfrm>
        </p:spPr>
      </p:pic>
    </p:spTree>
    <p:extLst>
      <p:ext uri="{BB962C8B-B14F-4D97-AF65-F5344CB8AC3E}">
        <p14:creationId xmlns:p14="http://schemas.microsoft.com/office/powerpoint/2010/main" val="3458173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685800" y="462880"/>
            <a:ext cx="7772400" cy="1143000"/>
          </a:xfrm>
        </p:spPr>
        <p:txBody>
          <a:bodyPr/>
          <a:lstStyle/>
          <a:p>
            <a:r>
              <a:rPr kumimoji="1" lang="en-US" dirty="0">
                <a:solidFill>
                  <a:srgbClr val="FFFF00"/>
                </a:solidFill>
                <a:latin typeface="Century Gothic" panose="020B0502020202020204" pitchFamily="34" charset="0"/>
              </a:rPr>
              <a:t>How did the Renaissance lead to the Reformation?</a:t>
            </a:r>
          </a:p>
        </p:txBody>
      </p:sp>
      <p:sp>
        <p:nvSpPr>
          <p:cNvPr id="2" name="Content Placeholder 1">
            <a:extLst>
              <a:ext uri="{FF2B5EF4-FFF2-40B4-BE49-F238E27FC236}">
                <a16:creationId xmlns:a16="http://schemas.microsoft.com/office/drawing/2014/main" id="{CEC9BC26-2558-7E4B-A950-722A5E8DE3A7}"/>
              </a:ext>
            </a:extLst>
          </p:cNvPr>
          <p:cNvSpPr>
            <a:spLocks noGrp="1"/>
          </p:cNvSpPr>
          <p:nvPr>
            <p:ph idx="1"/>
          </p:nvPr>
        </p:nvSpPr>
        <p:spPr>
          <a:xfrm>
            <a:off x="685800" y="1834480"/>
            <a:ext cx="7772400" cy="4114800"/>
          </a:xfrm>
        </p:spPr>
        <p:txBody>
          <a:bodyPr/>
          <a:lstStyle/>
          <a:p>
            <a:pPr>
              <a:spcBef>
                <a:spcPct val="50000"/>
              </a:spcBef>
            </a:pPr>
            <a:r>
              <a:rPr lang="en-US" sz="2400" dirty="0">
                <a:latin typeface="Century Gothic" panose="020B0502020202020204" pitchFamily="34" charset="0"/>
              </a:rPr>
              <a:t>Fall of Constantinople 1453</a:t>
            </a:r>
          </a:p>
          <a:p>
            <a:pPr>
              <a:spcBef>
                <a:spcPct val="50000"/>
              </a:spcBef>
            </a:pPr>
            <a:r>
              <a:rPr lang="en-US" sz="2400" dirty="0">
                <a:latin typeface="Century Gothic" panose="020B0502020202020204" pitchFamily="34" charset="0"/>
              </a:rPr>
              <a:t>Byzantine scholars</a:t>
            </a:r>
          </a:p>
          <a:p>
            <a:pPr>
              <a:spcBef>
                <a:spcPct val="50000"/>
              </a:spcBef>
            </a:pPr>
            <a:r>
              <a:rPr lang="en-US" sz="2400" dirty="0">
                <a:latin typeface="Century Gothic" panose="020B0502020202020204" pitchFamily="34" charset="0"/>
              </a:rPr>
              <a:t>‘Back to the text’</a:t>
            </a:r>
          </a:p>
          <a:p>
            <a:pPr>
              <a:spcBef>
                <a:spcPct val="50000"/>
              </a:spcBef>
            </a:pPr>
            <a:r>
              <a:rPr lang="en-US" sz="2400" dirty="0">
                <a:latin typeface="Century Gothic" panose="020B0502020202020204" pitchFamily="34" charset="0"/>
              </a:rPr>
              <a:t>Erasmus – Greek New Testament</a:t>
            </a:r>
          </a:p>
          <a:p>
            <a:pPr>
              <a:spcBef>
                <a:spcPct val="50000"/>
              </a:spcBef>
            </a:pPr>
            <a:r>
              <a:rPr lang="en-US" sz="2400" dirty="0">
                <a:latin typeface="Century Gothic" panose="020B0502020202020204" pitchFamily="34" charset="0"/>
              </a:rPr>
              <a:t>Translations of the Bible</a:t>
            </a:r>
          </a:p>
          <a:p>
            <a:pPr lvl="1">
              <a:spcBef>
                <a:spcPct val="50000"/>
              </a:spcBef>
            </a:pPr>
            <a:r>
              <a:rPr lang="en-US" sz="2000" dirty="0">
                <a:latin typeface="Century Gothic" panose="020B0502020202020204" pitchFamily="34" charset="0"/>
              </a:rPr>
              <a:t>Wycliffe – death penalty</a:t>
            </a:r>
          </a:p>
          <a:p>
            <a:pPr lvl="1">
              <a:spcBef>
                <a:spcPct val="50000"/>
              </a:spcBef>
            </a:pPr>
            <a:r>
              <a:rPr lang="en-US" sz="2000" dirty="0">
                <a:latin typeface="Century Gothic" panose="020B0502020202020204" pitchFamily="34" charset="0"/>
              </a:rPr>
              <a:t>Tyndale – executed 1536 Coverdale</a:t>
            </a:r>
          </a:p>
          <a:p>
            <a:pPr>
              <a:spcBef>
                <a:spcPct val="50000"/>
              </a:spcBef>
            </a:pPr>
            <a:r>
              <a:rPr lang="en-US" sz="2400" dirty="0">
                <a:latin typeface="Century Gothic" panose="020B0502020202020204" pitchFamily="34" charset="0"/>
              </a:rPr>
              <a:t>Corruption of the church</a:t>
            </a:r>
          </a:p>
          <a:p>
            <a:pPr>
              <a:spcBef>
                <a:spcPct val="50000"/>
              </a:spcBef>
            </a:pPr>
            <a:r>
              <a:rPr lang="en-US" sz="2400" dirty="0">
                <a:latin typeface="Century Gothic" panose="020B0502020202020204" pitchFamily="34" charset="0"/>
              </a:rPr>
              <a:t>Revival of spirit of early Christianity</a:t>
            </a:r>
          </a:p>
          <a:p>
            <a:endParaRPr lang="en-GB" sz="2400" dirty="0"/>
          </a:p>
        </p:txBody>
      </p:sp>
      <p:pic>
        <p:nvPicPr>
          <p:cNvPr id="9" name="Picture 5" descr="Holbein-erasmus">
            <a:extLst>
              <a:ext uri="{FF2B5EF4-FFF2-40B4-BE49-F238E27FC236}">
                <a16:creationId xmlns:a16="http://schemas.microsoft.com/office/drawing/2014/main" id="{406BAF35-1502-2840-A60F-905036ED0D63}"/>
              </a:ext>
            </a:extLst>
          </p:cNvPr>
          <p:cNvPicPr>
            <a:picLocks noChangeAspect="1" noChangeArrowheads="1"/>
          </p:cNvPicPr>
          <p:nvPr/>
        </p:nvPicPr>
        <p:blipFill>
          <a:blip r:embed="rId3"/>
          <a:srcRect/>
          <a:stretch>
            <a:fillRect/>
          </a:stretch>
        </p:blipFill>
        <p:spPr bwMode="auto">
          <a:xfrm>
            <a:off x="6372200" y="2146423"/>
            <a:ext cx="2465388" cy="3490913"/>
          </a:xfrm>
          <a:prstGeom prst="rect">
            <a:avLst/>
          </a:prstGeom>
          <a:noFill/>
        </p:spPr>
      </p:pic>
      <p:sp>
        <p:nvSpPr>
          <p:cNvPr id="10" name="Text Box 8">
            <a:extLst>
              <a:ext uri="{FF2B5EF4-FFF2-40B4-BE49-F238E27FC236}">
                <a16:creationId xmlns:a16="http://schemas.microsoft.com/office/drawing/2014/main" id="{9F148A1E-C954-904C-BCA0-4E58D7AAD34B}"/>
              </a:ext>
            </a:extLst>
          </p:cNvPr>
          <p:cNvSpPr txBox="1">
            <a:spLocks noChangeArrowheads="1"/>
          </p:cNvSpPr>
          <p:nvPr/>
        </p:nvSpPr>
        <p:spPr bwMode="auto">
          <a:xfrm>
            <a:off x="6882457" y="5853831"/>
            <a:ext cx="1577975" cy="671513"/>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Erasmus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1466-1536</a:t>
            </a: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685800" y="188640"/>
            <a:ext cx="7772400" cy="1143000"/>
          </a:xfrm>
        </p:spPr>
        <p:txBody>
          <a:bodyPr/>
          <a:lstStyle/>
          <a:p>
            <a:r>
              <a:rPr kumimoji="1" lang="en-US" dirty="0">
                <a:solidFill>
                  <a:srgbClr val="FFFF00"/>
                </a:solidFill>
                <a:latin typeface="Century Gothic" panose="020B0502020202020204" pitchFamily="34" charset="0"/>
              </a:rPr>
              <a:t>What was the impetus behind the Reformation?</a:t>
            </a:r>
          </a:p>
        </p:txBody>
      </p:sp>
      <p:sp>
        <p:nvSpPr>
          <p:cNvPr id="123907" name="Rectangle 3"/>
          <p:cNvSpPr>
            <a:spLocks noGrp="1" noChangeArrowheads="1"/>
          </p:cNvSpPr>
          <p:nvPr>
            <p:ph type="body" idx="1"/>
          </p:nvPr>
        </p:nvSpPr>
        <p:spPr>
          <a:xfrm>
            <a:off x="179512" y="1788840"/>
            <a:ext cx="8496944" cy="4114800"/>
          </a:xfrm>
        </p:spPr>
        <p:txBody>
          <a:bodyPr/>
          <a:lstStyle/>
          <a:p>
            <a:pPr>
              <a:buFontTx/>
              <a:buNone/>
            </a:pPr>
            <a:r>
              <a:rPr kumimoji="1" lang="en-US" sz="2200" dirty="0">
                <a:latin typeface="Century Gothic" panose="020B0502020202020204" pitchFamily="34" charset="0"/>
              </a:rPr>
              <a:t>	As the people advocated humanism, they also rebelled against the </a:t>
            </a:r>
            <a:r>
              <a:rPr kumimoji="1" lang="en-US" sz="2200" b="1" dirty="0">
                <a:latin typeface="Century Gothic" panose="020B0502020202020204" pitchFamily="34" charset="0"/>
              </a:rPr>
              <a:t>ritualism and rules</a:t>
            </a:r>
            <a:r>
              <a:rPr kumimoji="1" lang="en-US" sz="2200" dirty="0">
                <a:latin typeface="Century Gothic" panose="020B0502020202020204" pitchFamily="34" charset="0"/>
              </a:rPr>
              <a:t> of the Church which were constraining their free devotion. They fought against the </a:t>
            </a:r>
            <a:r>
              <a:rPr kumimoji="1" lang="en-US" sz="2200" b="1" dirty="0">
                <a:latin typeface="Century Gothic" panose="020B0502020202020204" pitchFamily="34" charset="0"/>
              </a:rPr>
              <a:t>stratified feudal system</a:t>
            </a:r>
            <a:r>
              <a:rPr kumimoji="1" lang="en-US" sz="2200" dirty="0">
                <a:latin typeface="Century Gothic" panose="020B0502020202020204" pitchFamily="34" charset="0"/>
              </a:rPr>
              <a:t> and </a:t>
            </a:r>
            <a:r>
              <a:rPr kumimoji="1" lang="en-US" sz="2200" b="1" dirty="0">
                <a:latin typeface="Century Gothic" panose="020B0502020202020204" pitchFamily="34" charset="0"/>
              </a:rPr>
              <a:t>papal authority</a:t>
            </a:r>
            <a:r>
              <a:rPr kumimoji="1" lang="en-US" sz="2200" dirty="0">
                <a:latin typeface="Century Gothic" panose="020B0502020202020204" pitchFamily="34" charset="0"/>
              </a:rPr>
              <a:t> which deprived them of autonomy. They protested the medieval view that faith required </a:t>
            </a:r>
            <a:r>
              <a:rPr kumimoji="1" lang="en-US" sz="2200" b="1" dirty="0">
                <a:latin typeface="Century Gothic" panose="020B0502020202020204" pitchFamily="34" charset="0"/>
              </a:rPr>
              <a:t>unquestioning obedience</a:t>
            </a:r>
            <a:r>
              <a:rPr kumimoji="1" lang="en-US" sz="2200" dirty="0">
                <a:latin typeface="Century Gothic" panose="020B0502020202020204" pitchFamily="34" charset="0"/>
              </a:rPr>
              <a:t> to the dictates of the Church in all areas of life, which denied them the right to worship God according to the dictates of </a:t>
            </a:r>
            <a:r>
              <a:rPr kumimoji="1" lang="en-US" sz="2200" b="1" dirty="0">
                <a:latin typeface="Century Gothic" panose="020B0502020202020204" pitchFamily="34" charset="0"/>
              </a:rPr>
              <a:t>conscience</a:t>
            </a:r>
            <a:r>
              <a:rPr kumimoji="1" lang="en-US" sz="2200" dirty="0">
                <a:latin typeface="Century Gothic" panose="020B0502020202020204" pitchFamily="34" charset="0"/>
              </a:rPr>
              <a:t> based on their own reading of the Bible. They also questioned the other-worldly and ascetic monastic ideal which </a:t>
            </a:r>
            <a:r>
              <a:rPr kumimoji="1" lang="en-US" sz="2200" b="1" dirty="0">
                <a:latin typeface="Century Gothic" panose="020B0502020202020204" pitchFamily="34" charset="0"/>
              </a:rPr>
              <a:t>devalued the natural world</a:t>
            </a:r>
            <a:r>
              <a:rPr kumimoji="1" lang="en-US" sz="2200" dirty="0">
                <a:latin typeface="Century Gothic" panose="020B0502020202020204" pitchFamily="34" charset="0"/>
              </a:rPr>
              <a:t>, science and the practical affairs of life. Out of these grievances, many medieval Christians revolted against the rule of the papacy. 				</a:t>
            </a:r>
            <a:r>
              <a:rPr kumimoji="1" lang="en-US" sz="2000" dirty="0">
                <a:latin typeface="Century Gothic" panose="020B0502020202020204" pitchFamily="34" charset="0"/>
              </a:rPr>
              <a:t>EDP, 352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460375" y="44624"/>
            <a:ext cx="8226425" cy="1089025"/>
          </a:xfrm>
          <a:prstGeom prst="rect">
            <a:avLst/>
          </a:prstGeom>
          <a:noFill/>
          <a:ln w="9525">
            <a:noFill/>
            <a:miter lim="800000"/>
            <a:headEnd/>
            <a:tailEnd/>
          </a:ln>
          <a:effectLst/>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rPr>
              <a:t>Martin Luther (</a:t>
            </a:r>
            <a:r>
              <a:rPr kumimoji="0" lang="en-US" sz="36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1483-1546)</a:t>
            </a:r>
          </a:p>
        </p:txBody>
      </p:sp>
      <p:sp>
        <p:nvSpPr>
          <p:cNvPr id="82953" name="Text Box 9"/>
          <p:cNvSpPr txBox="1">
            <a:spLocks noChangeArrowheads="1"/>
          </p:cNvSpPr>
          <p:nvPr/>
        </p:nvSpPr>
        <p:spPr bwMode="auto">
          <a:xfrm>
            <a:off x="467544" y="1349673"/>
            <a:ext cx="8352928" cy="5262979"/>
          </a:xfrm>
          <a:prstGeom prst="rect">
            <a:avLst/>
          </a:prstGeom>
          <a:noFill/>
          <a:ln w="9525">
            <a:noFill/>
            <a:miter lim="800000"/>
            <a:headEnd/>
            <a:tailEnd/>
          </a:ln>
        </p:spPr>
        <p:txBody>
          <a:bodyPr wrap="squar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In 1517, Pope Leo X offered indulgences for those who gave alms to rebuild St. Peter's Basilica in Rome. The aggressive marketing practices of Johann Tetzel in promoting this cause provoked Martin Luther to write his Ninety-Five Theses, condemning what he saw as the purchase and sale of salvation. In Thesis 28 Luther objected to a saying attributed </a:t>
            </a:r>
            <a:r>
              <a:rPr kumimoji="0" lang="en-US" sz="2400" b="1"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to Tetzel: "As soon as a coin in the coffer rings, a soul from purgatory springs”</a:t>
            </a: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The 95 Theses not only denounced such transactions as worldly but denied the Pope's right to grant pardons on God's behalf in the first place: the only thing indulgences guaranteed, Luther said, was an increase in profit and greed, because the pardon of the Church was in God's power alone.</a:t>
            </a:r>
            <a:endParaRPr kumimoji="0" lang="en-US" sz="2400" b="0" i="0" u="none" strike="noStrike" kern="1200" cap="none" spc="0" normalizeH="0" baseline="30000" noProof="0" dirty="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ransition spd="med">
    <p:zoom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1FD9A-4C79-C34A-8D77-7C15F52E59C7}"/>
              </a:ext>
            </a:extLst>
          </p:cNvPr>
          <p:cNvSpPr>
            <a:spLocks noGrp="1"/>
          </p:cNvSpPr>
          <p:nvPr>
            <p:ph type="title"/>
          </p:nvPr>
        </p:nvSpPr>
        <p:spPr>
          <a:xfrm>
            <a:off x="685800" y="332656"/>
            <a:ext cx="7772400" cy="1143000"/>
          </a:xfrm>
        </p:spPr>
        <p:txBody>
          <a:bodyPr/>
          <a:lstStyle/>
          <a:p>
            <a:r>
              <a:rPr lang="en-GB" dirty="0">
                <a:latin typeface="Century Gothic" panose="020B0502020202020204" pitchFamily="34" charset="0"/>
              </a:rPr>
              <a:t>Renaissance </a:t>
            </a:r>
          </a:p>
        </p:txBody>
      </p:sp>
      <p:sp>
        <p:nvSpPr>
          <p:cNvPr id="3" name="Content Placeholder 2">
            <a:extLst>
              <a:ext uri="{FF2B5EF4-FFF2-40B4-BE49-F238E27FC236}">
                <a16:creationId xmlns:a16="http://schemas.microsoft.com/office/drawing/2014/main" id="{5817D742-12D8-804A-93FD-C4436ED93DAD}"/>
              </a:ext>
            </a:extLst>
          </p:cNvPr>
          <p:cNvSpPr>
            <a:spLocks noGrp="1"/>
          </p:cNvSpPr>
          <p:nvPr>
            <p:ph idx="1"/>
          </p:nvPr>
        </p:nvSpPr>
        <p:spPr>
          <a:xfrm>
            <a:off x="539552" y="1704256"/>
            <a:ext cx="8064896" cy="4114800"/>
          </a:xfrm>
        </p:spPr>
        <p:txBody>
          <a:bodyPr/>
          <a:lstStyle/>
          <a:p>
            <a:r>
              <a:rPr lang="en-GB" sz="2400" dirty="0">
                <a:latin typeface="Century Gothic" panose="020B0502020202020204" pitchFamily="34" charset="0"/>
              </a:rPr>
              <a:t>Rediscovery and birth of classical learning</a:t>
            </a:r>
          </a:p>
          <a:p>
            <a:r>
              <a:rPr lang="en-GB" sz="2400" dirty="0">
                <a:latin typeface="Century Gothic" panose="020B0502020202020204" pitchFamily="34" charset="0"/>
              </a:rPr>
              <a:t>Different forms in different places</a:t>
            </a:r>
          </a:p>
          <a:p>
            <a:r>
              <a:rPr lang="en-GB" sz="2400" dirty="0">
                <a:latin typeface="Century Gothic" panose="020B0502020202020204" pitchFamily="34" charset="0"/>
              </a:rPr>
              <a:t>Different times – 1400-1600 </a:t>
            </a:r>
          </a:p>
          <a:p>
            <a:r>
              <a:rPr lang="en-GB" sz="2400" dirty="0">
                <a:latin typeface="Century Gothic" panose="020B0502020202020204" pitchFamily="34" charset="0"/>
              </a:rPr>
              <a:t>Renewal and reform of art, literature, science, commerce, architecture, sculpture, institutions, education</a:t>
            </a:r>
          </a:p>
          <a:p>
            <a:r>
              <a:rPr lang="en-GB" sz="2400" dirty="0">
                <a:latin typeface="Century Gothic" panose="020B0502020202020204" pitchFamily="34" charset="0"/>
              </a:rPr>
              <a:t>The Renaissance began in times of religious turmoil. It had a profound effect on contemporary theology, particularly in the way people perceived the relationship between man and God.</a:t>
            </a:r>
          </a:p>
        </p:txBody>
      </p:sp>
    </p:spTree>
    <p:extLst>
      <p:ext uri="{BB962C8B-B14F-4D97-AF65-F5344CB8AC3E}">
        <p14:creationId xmlns:p14="http://schemas.microsoft.com/office/powerpoint/2010/main" val="366398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460375" y="251743"/>
            <a:ext cx="8226425" cy="1089025"/>
          </a:xfrm>
          <a:prstGeom prst="rect">
            <a:avLst/>
          </a:prstGeom>
          <a:noFill/>
          <a:ln w="9525">
            <a:noFill/>
            <a:miter lim="800000"/>
            <a:headEnd/>
            <a:tailEnd/>
          </a:ln>
          <a:effectLst/>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rPr>
              <a:t>Martin Luther (</a:t>
            </a:r>
            <a:r>
              <a:rPr kumimoji="0" lang="en-US" sz="36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1483-1546)</a:t>
            </a:r>
          </a:p>
        </p:txBody>
      </p:sp>
      <p:pic>
        <p:nvPicPr>
          <p:cNvPr id="82949" name="Picture 5" descr="luther"/>
          <p:cNvPicPr>
            <a:picLocks noChangeAspect="1" noChangeArrowheads="1"/>
          </p:cNvPicPr>
          <p:nvPr/>
        </p:nvPicPr>
        <p:blipFill>
          <a:blip r:embed="rId3"/>
          <a:srcRect/>
          <a:stretch>
            <a:fillRect/>
          </a:stretch>
        </p:blipFill>
        <p:spPr bwMode="auto">
          <a:xfrm>
            <a:off x="5580112" y="2060848"/>
            <a:ext cx="2808312" cy="4104988"/>
          </a:xfrm>
          <a:prstGeom prst="rect">
            <a:avLst/>
          </a:prstGeom>
          <a:noFill/>
        </p:spPr>
      </p:pic>
      <p:sp>
        <p:nvSpPr>
          <p:cNvPr id="3" name="Content Placeholder 2">
            <a:extLst>
              <a:ext uri="{FF2B5EF4-FFF2-40B4-BE49-F238E27FC236}">
                <a16:creationId xmlns:a16="http://schemas.microsoft.com/office/drawing/2014/main" id="{083F8E0F-E4E0-AB40-84C0-02736F10A5D5}"/>
              </a:ext>
            </a:extLst>
          </p:cNvPr>
          <p:cNvSpPr>
            <a:spLocks noGrp="1"/>
          </p:cNvSpPr>
          <p:nvPr>
            <p:ph sz="half" idx="1"/>
          </p:nvPr>
        </p:nvSpPr>
        <p:spPr>
          <a:xfrm>
            <a:off x="251520" y="1124744"/>
            <a:ext cx="4968552" cy="4114800"/>
          </a:xfrm>
        </p:spPr>
        <p:txBody>
          <a:bodyPr/>
          <a:lstStyle/>
          <a:p>
            <a:pPr marL="0" indent="0">
              <a:spcBef>
                <a:spcPct val="50000"/>
              </a:spcBef>
              <a:buNone/>
            </a:pPr>
            <a:endParaRPr lang="en-US" sz="2400" dirty="0">
              <a:latin typeface="Century Gothic" panose="020B0502020202020204" pitchFamily="34" charset="0"/>
            </a:endParaRPr>
          </a:p>
          <a:p>
            <a:pPr>
              <a:spcBef>
                <a:spcPct val="50000"/>
              </a:spcBef>
            </a:pPr>
            <a:r>
              <a:rPr lang="en-US" sz="2400" dirty="0">
                <a:latin typeface="Century Gothic" panose="020B0502020202020204" pitchFamily="34" charset="0"/>
              </a:rPr>
              <a:t>95 theses 1517</a:t>
            </a:r>
          </a:p>
          <a:p>
            <a:pPr>
              <a:spcBef>
                <a:spcPct val="50000"/>
              </a:spcBef>
            </a:pPr>
            <a:r>
              <a:rPr lang="en-US" sz="2400" dirty="0" err="1">
                <a:latin typeface="Century Gothic" panose="020B0502020202020204" pitchFamily="34" charset="0"/>
              </a:rPr>
              <a:t>Criticised</a:t>
            </a:r>
            <a:r>
              <a:rPr lang="en-US" sz="2400" dirty="0">
                <a:latin typeface="Century Gothic" panose="020B0502020202020204" pitchFamily="34" charset="0"/>
              </a:rPr>
              <a:t> indulgences</a:t>
            </a:r>
          </a:p>
          <a:p>
            <a:pPr>
              <a:spcBef>
                <a:spcPct val="50000"/>
              </a:spcBef>
            </a:pPr>
            <a:r>
              <a:rPr lang="en-US" sz="2400" dirty="0">
                <a:latin typeface="Century Gothic" panose="020B0502020202020204" pitchFamily="34" charset="0"/>
              </a:rPr>
              <a:t>Justification by faith</a:t>
            </a:r>
          </a:p>
          <a:p>
            <a:pPr>
              <a:spcBef>
                <a:spcPct val="50000"/>
              </a:spcBef>
            </a:pPr>
            <a:r>
              <a:rPr lang="en-US" sz="2400" dirty="0">
                <a:latin typeface="Century Gothic" panose="020B0502020202020204" pitchFamily="34" charset="0"/>
              </a:rPr>
              <a:t>Bible source of authority</a:t>
            </a:r>
          </a:p>
          <a:p>
            <a:pPr>
              <a:spcBef>
                <a:spcPct val="50000"/>
              </a:spcBef>
            </a:pPr>
            <a:r>
              <a:rPr lang="en-US" sz="2400" dirty="0">
                <a:latin typeface="Century Gothic" panose="020B0502020202020204" pitchFamily="34" charset="0"/>
              </a:rPr>
              <a:t>Supported by German princes </a:t>
            </a:r>
          </a:p>
          <a:p>
            <a:pPr>
              <a:spcBef>
                <a:spcPct val="50000"/>
              </a:spcBef>
            </a:pPr>
            <a:r>
              <a:rPr lang="en-US" sz="2400" dirty="0">
                <a:latin typeface="Century Gothic" panose="020B0502020202020204" pitchFamily="34" charset="0"/>
              </a:rPr>
              <a:t>Translated Bible</a:t>
            </a:r>
          </a:p>
          <a:p>
            <a:pPr>
              <a:spcBef>
                <a:spcPct val="50000"/>
              </a:spcBef>
            </a:pPr>
            <a:r>
              <a:rPr lang="en-US" sz="2400" dirty="0">
                <a:latin typeface="Century Gothic" panose="020B0502020202020204" pitchFamily="34" charset="0"/>
              </a:rPr>
              <a:t>Married priests</a:t>
            </a:r>
          </a:p>
          <a:p>
            <a:pPr>
              <a:spcBef>
                <a:spcPct val="50000"/>
              </a:spcBef>
            </a:pPr>
            <a:r>
              <a:rPr lang="en-US" sz="2400" dirty="0">
                <a:latin typeface="Century Gothic" panose="020B0502020202020204" pitchFamily="34" charset="0"/>
              </a:rPr>
              <a:t>Anti-Semitic</a:t>
            </a:r>
          </a:p>
          <a:p>
            <a:pPr>
              <a:spcBef>
                <a:spcPct val="50000"/>
              </a:spcBef>
            </a:pPr>
            <a:endParaRPr lang="en-US" sz="2400" dirty="0">
              <a:latin typeface="Century Gothic" panose="020B0502020202020204" pitchFamily="34" charset="0"/>
            </a:endParaRPr>
          </a:p>
          <a:p>
            <a:endParaRPr lang="en-GB" sz="2400" dirty="0"/>
          </a:p>
        </p:txBody>
      </p:sp>
    </p:spTree>
    <p:extLst>
      <p:ext uri="{BB962C8B-B14F-4D97-AF65-F5344CB8AC3E}">
        <p14:creationId xmlns:p14="http://schemas.microsoft.com/office/powerpoint/2010/main" val="1568564185"/>
      </p:ext>
    </p:extLst>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6158-BE47-244B-9589-636357C6334F}"/>
              </a:ext>
            </a:extLst>
          </p:cNvPr>
          <p:cNvSpPr>
            <a:spLocks noGrp="1"/>
          </p:cNvSpPr>
          <p:nvPr>
            <p:ph type="title"/>
          </p:nvPr>
        </p:nvSpPr>
        <p:spPr>
          <a:xfrm>
            <a:off x="685800" y="44624"/>
            <a:ext cx="7772400" cy="1143000"/>
          </a:xfrm>
        </p:spPr>
        <p:txBody>
          <a:bodyPr/>
          <a:lstStyle/>
          <a:p>
            <a:r>
              <a:rPr lang="en-GB" dirty="0">
                <a:latin typeface="Century Gothic" panose="020B0502020202020204" pitchFamily="34" charset="0"/>
              </a:rPr>
              <a:t>John Calvin </a:t>
            </a:r>
            <a:r>
              <a:rPr lang="en-GB" sz="4000" dirty="0">
                <a:latin typeface="Century Gothic" panose="020B0502020202020204" pitchFamily="34" charset="0"/>
              </a:rPr>
              <a:t>(1509 – 1564)</a:t>
            </a:r>
            <a:endParaRPr lang="en-GB"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D0DD0F36-EB88-ED4F-A429-C1EC07CA08B3}"/>
              </a:ext>
            </a:extLst>
          </p:cNvPr>
          <p:cNvSpPr>
            <a:spLocks noGrp="1"/>
          </p:cNvSpPr>
          <p:nvPr>
            <p:ph idx="1"/>
          </p:nvPr>
        </p:nvSpPr>
        <p:spPr>
          <a:xfrm>
            <a:off x="685800" y="1416224"/>
            <a:ext cx="7772400" cy="4114800"/>
          </a:xfrm>
        </p:spPr>
        <p:txBody>
          <a:bodyPr/>
          <a:lstStyle/>
          <a:p>
            <a:r>
              <a:rPr lang="en-GB" sz="2800" dirty="0">
                <a:latin typeface="Century Gothic" panose="020B0502020202020204" pitchFamily="34" charset="0"/>
              </a:rPr>
              <a:t>Reformer based in Geneva</a:t>
            </a:r>
          </a:p>
          <a:p>
            <a:pPr lvl="1"/>
            <a:r>
              <a:rPr lang="en-GB" sz="2400" dirty="0">
                <a:latin typeface="Century Gothic" panose="020B0502020202020204" pitchFamily="34" charset="0"/>
              </a:rPr>
              <a:t>Predestination</a:t>
            </a:r>
          </a:p>
          <a:p>
            <a:pPr lvl="1"/>
            <a:r>
              <a:rPr lang="en-GB" sz="2400" dirty="0">
                <a:latin typeface="Century Gothic" panose="020B0502020202020204" pitchFamily="34" charset="0"/>
              </a:rPr>
              <a:t>Absolute sovereignty of God</a:t>
            </a:r>
          </a:p>
          <a:p>
            <a:pPr lvl="1"/>
            <a:r>
              <a:rPr lang="en-GB" sz="2400" i="1" dirty="0">
                <a:latin typeface="Century Gothic" panose="020B0502020202020204" pitchFamily="34" charset="0"/>
              </a:rPr>
              <a:t> Institutes of the Christian Religion </a:t>
            </a:r>
            <a:r>
              <a:rPr lang="en-GB" sz="2400" dirty="0">
                <a:latin typeface="Century Gothic" panose="020B0502020202020204" pitchFamily="34" charset="0"/>
              </a:rPr>
              <a:t>(1536)</a:t>
            </a:r>
          </a:p>
          <a:p>
            <a:pPr lvl="1"/>
            <a:r>
              <a:rPr lang="en-GB" sz="2400" dirty="0">
                <a:latin typeface="Century Gothic" panose="020B0502020202020204" pitchFamily="34" charset="0"/>
              </a:rPr>
              <a:t>Bible based sermons</a:t>
            </a:r>
          </a:p>
          <a:p>
            <a:pPr lvl="1"/>
            <a:r>
              <a:rPr lang="en-GB" sz="2400" dirty="0">
                <a:latin typeface="Century Gothic" panose="020B0502020202020204" pitchFamily="34" charset="0"/>
              </a:rPr>
              <a:t>Theocracy? </a:t>
            </a:r>
          </a:p>
          <a:p>
            <a:r>
              <a:rPr lang="en-GB" sz="2800" dirty="0">
                <a:latin typeface="Century Gothic" panose="020B0502020202020204" pitchFamily="34" charset="0"/>
              </a:rPr>
              <a:t>Michael Servetus</a:t>
            </a:r>
          </a:p>
          <a:p>
            <a:pPr lvl="1"/>
            <a:r>
              <a:rPr lang="en-GB" sz="2400" dirty="0">
                <a:latin typeface="Century Gothic" panose="020B0502020202020204" pitchFamily="34" charset="0"/>
              </a:rPr>
              <a:t>‘Heretic’ and critic burned at the stake 1553</a:t>
            </a:r>
          </a:p>
          <a:p>
            <a:r>
              <a:rPr lang="en-GB" sz="2800" dirty="0">
                <a:latin typeface="Century Gothic" panose="020B0502020202020204" pitchFamily="34" charset="0"/>
              </a:rPr>
              <a:t>English and Scottish reformers</a:t>
            </a:r>
          </a:p>
          <a:p>
            <a:pPr lvl="1"/>
            <a:r>
              <a:rPr lang="en-GB" sz="2400" dirty="0">
                <a:latin typeface="Century Gothic" panose="020B0502020202020204" pitchFamily="34" charset="0"/>
              </a:rPr>
              <a:t>John Knox</a:t>
            </a:r>
          </a:p>
          <a:p>
            <a:pPr lvl="1"/>
            <a:r>
              <a:rPr lang="en-GB" sz="2400" dirty="0">
                <a:latin typeface="Century Gothic" panose="020B0502020202020204" pitchFamily="34" charset="0"/>
              </a:rPr>
              <a:t>Cambridge Separatists</a:t>
            </a:r>
          </a:p>
        </p:txBody>
      </p:sp>
    </p:spTree>
    <p:extLst>
      <p:ext uri="{BB962C8B-B14F-4D97-AF65-F5344CB8AC3E}">
        <p14:creationId xmlns:p14="http://schemas.microsoft.com/office/powerpoint/2010/main" val="244367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C4D0-8CAF-0045-B85A-1E79479BDF6E}"/>
              </a:ext>
            </a:extLst>
          </p:cNvPr>
          <p:cNvSpPr>
            <a:spLocks noGrp="1"/>
          </p:cNvSpPr>
          <p:nvPr>
            <p:ph type="title"/>
          </p:nvPr>
        </p:nvSpPr>
        <p:spPr/>
        <p:txBody>
          <a:bodyPr/>
          <a:lstStyle/>
          <a:p>
            <a:r>
              <a:rPr lang="en-GB" dirty="0">
                <a:latin typeface="Century Gothic" panose="020B0502020202020204" pitchFamily="34" charset="0"/>
              </a:rPr>
              <a:t>Ulrich Zwingli </a:t>
            </a:r>
            <a:r>
              <a:rPr lang="en-GB" sz="4000" dirty="0">
                <a:latin typeface="Century Gothic" panose="020B0502020202020204" pitchFamily="34" charset="0"/>
              </a:rPr>
              <a:t>(1484 – 1531)</a:t>
            </a:r>
            <a:endParaRPr lang="en-GB"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47D3788B-9F60-314F-B25F-9ED91E164271}"/>
              </a:ext>
            </a:extLst>
          </p:cNvPr>
          <p:cNvSpPr>
            <a:spLocks noGrp="1"/>
          </p:cNvSpPr>
          <p:nvPr>
            <p:ph idx="1"/>
          </p:nvPr>
        </p:nvSpPr>
        <p:spPr/>
        <p:txBody>
          <a:bodyPr/>
          <a:lstStyle/>
          <a:p>
            <a:r>
              <a:rPr lang="en-GB" dirty="0">
                <a:latin typeface="Century Gothic" panose="020B0502020202020204" pitchFamily="34" charset="0"/>
              </a:rPr>
              <a:t>Swiss reformer - Zurich</a:t>
            </a:r>
          </a:p>
          <a:p>
            <a:r>
              <a:rPr lang="en-GB" dirty="0">
                <a:latin typeface="Century Gothic" panose="020B0502020202020204" pitchFamily="34" charset="0"/>
              </a:rPr>
              <a:t>Criticised church corruption</a:t>
            </a:r>
          </a:p>
          <a:p>
            <a:r>
              <a:rPr lang="en-GB" dirty="0">
                <a:latin typeface="Century Gothic" panose="020B0502020202020204" pitchFamily="34" charset="0"/>
              </a:rPr>
              <a:t>Encouraged priests to marry</a:t>
            </a:r>
          </a:p>
          <a:p>
            <a:r>
              <a:rPr lang="en-GB" dirty="0">
                <a:latin typeface="Century Gothic" panose="020B0502020202020204" pitchFamily="34" charset="0"/>
              </a:rPr>
              <a:t>Bible based preaching</a:t>
            </a:r>
          </a:p>
          <a:p>
            <a:r>
              <a:rPr lang="en-GB" dirty="0">
                <a:latin typeface="Century Gothic" panose="020B0502020202020204" pitchFamily="34" charset="0"/>
              </a:rPr>
              <a:t>Split Switzerland along confessional lines</a:t>
            </a:r>
          </a:p>
        </p:txBody>
      </p:sp>
    </p:spTree>
    <p:extLst>
      <p:ext uri="{BB962C8B-B14F-4D97-AF65-F5344CB8AC3E}">
        <p14:creationId xmlns:p14="http://schemas.microsoft.com/office/powerpoint/2010/main" val="2623769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1CBE-A7E9-4B40-9E09-F5722526D14F}"/>
              </a:ext>
            </a:extLst>
          </p:cNvPr>
          <p:cNvSpPr>
            <a:spLocks noGrp="1"/>
          </p:cNvSpPr>
          <p:nvPr>
            <p:ph type="title"/>
          </p:nvPr>
        </p:nvSpPr>
        <p:spPr>
          <a:xfrm>
            <a:off x="685800" y="116632"/>
            <a:ext cx="7772400" cy="1143000"/>
          </a:xfrm>
        </p:spPr>
        <p:txBody>
          <a:bodyPr/>
          <a:lstStyle/>
          <a:p>
            <a:r>
              <a:rPr lang="en-GB" dirty="0">
                <a:latin typeface="Century Gothic" panose="020B0502020202020204" pitchFamily="34" charset="0"/>
              </a:rPr>
              <a:t>Norman conquest 1066</a:t>
            </a:r>
          </a:p>
        </p:txBody>
      </p:sp>
      <p:sp>
        <p:nvSpPr>
          <p:cNvPr id="3" name="Text Placeholder 2">
            <a:extLst>
              <a:ext uri="{FF2B5EF4-FFF2-40B4-BE49-F238E27FC236}">
                <a16:creationId xmlns:a16="http://schemas.microsoft.com/office/drawing/2014/main" id="{65DE67D1-98C5-6D40-BF63-0B28B221E613}"/>
              </a:ext>
            </a:extLst>
          </p:cNvPr>
          <p:cNvSpPr>
            <a:spLocks noGrp="1"/>
          </p:cNvSpPr>
          <p:nvPr>
            <p:ph type="body" sz="half" idx="1"/>
          </p:nvPr>
        </p:nvSpPr>
        <p:spPr>
          <a:xfrm>
            <a:off x="457200" y="1711349"/>
            <a:ext cx="4267200" cy="4525963"/>
          </a:xfrm>
        </p:spPr>
        <p:txBody>
          <a:bodyPr>
            <a:normAutofit lnSpcReduction="10000"/>
          </a:bodyPr>
          <a:lstStyle/>
          <a:p>
            <a:r>
              <a:rPr lang="en-GB" sz="2400" dirty="0">
                <a:latin typeface="Century Gothic" panose="020B0502020202020204" pitchFamily="34" charset="0"/>
              </a:rPr>
              <a:t>William the Conqueror</a:t>
            </a:r>
          </a:p>
          <a:p>
            <a:pPr lvl="1"/>
            <a:r>
              <a:rPr lang="en-GB" sz="2200" dirty="0">
                <a:latin typeface="Century Gothic" panose="020B0502020202020204" pitchFamily="34" charset="0"/>
              </a:rPr>
              <a:t>Authorised by Pope</a:t>
            </a:r>
          </a:p>
          <a:p>
            <a:r>
              <a:rPr lang="en-GB" sz="2400" dirty="0">
                <a:latin typeface="Century Gothic" panose="020B0502020202020204" pitchFamily="34" charset="0"/>
              </a:rPr>
              <a:t>All land became property of the Crown</a:t>
            </a:r>
          </a:p>
          <a:p>
            <a:pPr lvl="1"/>
            <a:r>
              <a:rPr lang="en-GB" sz="2200" dirty="0">
                <a:latin typeface="Century Gothic" panose="020B0502020202020204" pitchFamily="34" charset="0"/>
              </a:rPr>
              <a:t>Absolute authority</a:t>
            </a:r>
          </a:p>
          <a:p>
            <a:r>
              <a:rPr lang="en-GB" sz="2400" dirty="0">
                <a:latin typeface="Century Gothic" panose="020B0502020202020204" pitchFamily="34" charset="0"/>
              </a:rPr>
              <a:t>Imposition of feudalism</a:t>
            </a:r>
          </a:p>
          <a:p>
            <a:pPr lvl="1"/>
            <a:r>
              <a:rPr lang="en-GB" sz="2200" dirty="0">
                <a:latin typeface="Century Gothic" panose="020B0502020202020204" pitchFamily="34" charset="0"/>
              </a:rPr>
              <a:t>‘Harrying of the North’</a:t>
            </a:r>
          </a:p>
          <a:p>
            <a:r>
              <a:rPr lang="en-GB" sz="2400" dirty="0">
                <a:latin typeface="Century Gothic" panose="020B0502020202020204" pitchFamily="34" charset="0"/>
              </a:rPr>
              <a:t>200+ years ruling class spoke French</a:t>
            </a:r>
          </a:p>
          <a:p>
            <a:r>
              <a:rPr lang="en-GB" sz="2400" dirty="0">
                <a:latin typeface="Century Gothic" panose="020B0502020202020204" pitchFamily="34" charset="0"/>
              </a:rPr>
              <a:t>Castles built</a:t>
            </a:r>
          </a:p>
          <a:p>
            <a:r>
              <a:rPr lang="en-GB" sz="2400" dirty="0">
                <a:latin typeface="Century Gothic" panose="020B0502020202020204" pitchFamily="34" charset="0"/>
              </a:rPr>
              <a:t>Militaristic expansion</a:t>
            </a:r>
          </a:p>
          <a:p>
            <a:endParaRPr lang="en-GB" sz="2400" dirty="0">
              <a:latin typeface="Century Gothic" panose="020B0502020202020204" pitchFamily="34" charset="0"/>
            </a:endParaRPr>
          </a:p>
        </p:txBody>
      </p:sp>
      <p:pic>
        <p:nvPicPr>
          <p:cNvPr id="7" name="Content Placeholder 6">
            <a:extLst>
              <a:ext uri="{FF2B5EF4-FFF2-40B4-BE49-F238E27FC236}">
                <a16:creationId xmlns:a16="http://schemas.microsoft.com/office/drawing/2014/main" id="{17FB7918-71F4-5047-8597-D113C2AB8A42}"/>
              </a:ext>
            </a:extLst>
          </p:cNvPr>
          <p:cNvPicPr>
            <a:picLocks noGrp="1" noChangeAspect="1"/>
          </p:cNvPicPr>
          <p:nvPr>
            <p:ph sz="half" idx="4294967295"/>
          </p:nvPr>
        </p:nvPicPr>
        <p:blipFill>
          <a:blip r:embed="rId3"/>
          <a:stretch>
            <a:fillRect/>
          </a:stretch>
        </p:blipFill>
        <p:spPr>
          <a:xfrm>
            <a:off x="5606075" y="1460132"/>
            <a:ext cx="3244850" cy="4357687"/>
          </a:xfrm>
        </p:spPr>
      </p:pic>
      <p:sp>
        <p:nvSpPr>
          <p:cNvPr id="8" name="TextBox 7">
            <a:extLst>
              <a:ext uri="{FF2B5EF4-FFF2-40B4-BE49-F238E27FC236}">
                <a16:creationId xmlns:a16="http://schemas.microsoft.com/office/drawing/2014/main" id="{94911120-901C-EA42-9988-14D54D85D8AE}"/>
              </a:ext>
            </a:extLst>
          </p:cNvPr>
          <p:cNvSpPr txBox="1"/>
          <p:nvPr/>
        </p:nvSpPr>
        <p:spPr>
          <a:xfrm>
            <a:off x="6082581" y="5871794"/>
            <a:ext cx="2324675" cy="4154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1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Doomsday Book</a:t>
            </a:r>
          </a:p>
        </p:txBody>
      </p:sp>
    </p:spTree>
    <p:extLst>
      <p:ext uri="{BB962C8B-B14F-4D97-AF65-F5344CB8AC3E}">
        <p14:creationId xmlns:p14="http://schemas.microsoft.com/office/powerpoint/2010/main" val="3296365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5010D-D951-BA42-8434-1477164BB21C}"/>
              </a:ext>
            </a:extLst>
          </p:cNvPr>
          <p:cNvSpPr>
            <a:spLocks noGrp="1"/>
          </p:cNvSpPr>
          <p:nvPr>
            <p:ph type="title"/>
          </p:nvPr>
        </p:nvSpPr>
        <p:spPr>
          <a:xfrm>
            <a:off x="179512" y="44624"/>
            <a:ext cx="8640960" cy="1143000"/>
          </a:xfrm>
        </p:spPr>
        <p:txBody>
          <a:bodyPr/>
          <a:lstStyle/>
          <a:p>
            <a:r>
              <a:rPr lang="en-GB" dirty="0">
                <a:latin typeface="Century Gothic" panose="020B0502020202020204" pitchFamily="34" charset="0"/>
              </a:rPr>
              <a:t>Restoration of English liberties</a:t>
            </a:r>
          </a:p>
        </p:txBody>
      </p:sp>
      <p:sp>
        <p:nvSpPr>
          <p:cNvPr id="4" name="Text Placeholder 3">
            <a:extLst>
              <a:ext uri="{FF2B5EF4-FFF2-40B4-BE49-F238E27FC236}">
                <a16:creationId xmlns:a16="http://schemas.microsoft.com/office/drawing/2014/main" id="{B759E2EE-460B-5147-A54F-0F0FB0037B47}"/>
              </a:ext>
            </a:extLst>
          </p:cNvPr>
          <p:cNvSpPr>
            <a:spLocks noGrp="1"/>
          </p:cNvSpPr>
          <p:nvPr>
            <p:ph type="body" sz="half" idx="1"/>
          </p:nvPr>
        </p:nvSpPr>
        <p:spPr>
          <a:xfrm>
            <a:off x="0" y="1177636"/>
            <a:ext cx="5113743" cy="5417128"/>
          </a:xfrm>
        </p:spPr>
        <p:txBody>
          <a:bodyPr>
            <a:normAutofit/>
          </a:bodyPr>
          <a:lstStyle/>
          <a:p>
            <a:pPr>
              <a:lnSpc>
                <a:spcPct val="120000"/>
              </a:lnSpc>
            </a:pPr>
            <a:r>
              <a:rPr lang="en-GB" sz="2300" dirty="0">
                <a:latin typeface="Century Gothic" panose="020B0502020202020204" pitchFamily="34" charset="0"/>
              </a:rPr>
              <a:t>1164 Constitutions of Clarendon</a:t>
            </a:r>
          </a:p>
          <a:p>
            <a:pPr lvl="1">
              <a:lnSpc>
                <a:spcPct val="120000"/>
              </a:lnSpc>
            </a:pPr>
            <a:r>
              <a:rPr lang="en-GB" sz="2000" dirty="0">
                <a:latin typeface="Century Gothic" panose="020B0502020202020204" pitchFamily="34" charset="0"/>
              </a:rPr>
              <a:t>Church under law of the land</a:t>
            </a:r>
          </a:p>
          <a:p>
            <a:pPr lvl="1">
              <a:lnSpc>
                <a:spcPct val="120000"/>
              </a:lnSpc>
            </a:pPr>
            <a:r>
              <a:rPr lang="en-GB" sz="2000" dirty="0">
                <a:latin typeface="Century Gothic" panose="020B0502020202020204" pitchFamily="34" charset="0"/>
              </a:rPr>
              <a:t>Thomas Becket 1170</a:t>
            </a:r>
          </a:p>
          <a:p>
            <a:pPr>
              <a:lnSpc>
                <a:spcPct val="120000"/>
              </a:lnSpc>
            </a:pPr>
            <a:r>
              <a:rPr lang="en-GB" sz="2400" dirty="0">
                <a:latin typeface="Century Gothic" panose="020B0502020202020204" pitchFamily="34" charset="0"/>
              </a:rPr>
              <a:t>1166 – Trial by jury</a:t>
            </a:r>
          </a:p>
          <a:p>
            <a:pPr>
              <a:lnSpc>
                <a:spcPct val="120000"/>
              </a:lnSpc>
            </a:pPr>
            <a:r>
              <a:rPr lang="en-GB" sz="2400" dirty="0">
                <a:latin typeface="Century Gothic" panose="020B0502020202020204" pitchFamily="34" charset="0"/>
              </a:rPr>
              <a:t>1215 – Magna Carta</a:t>
            </a:r>
          </a:p>
          <a:p>
            <a:pPr lvl="1">
              <a:lnSpc>
                <a:spcPct val="120000"/>
              </a:lnSpc>
            </a:pPr>
            <a:r>
              <a:rPr lang="en-US" sz="2000" dirty="0">
                <a:latin typeface="Century Gothic" panose="020B0502020202020204" pitchFamily="34" charset="0"/>
              </a:rPr>
              <a:t>No person should be imprisoned, deprived of his property or outlawed but by the judgment of his equals or by the law of the land</a:t>
            </a:r>
          </a:p>
          <a:p>
            <a:pPr lvl="1">
              <a:lnSpc>
                <a:spcPct val="120000"/>
              </a:lnSpc>
            </a:pPr>
            <a:r>
              <a:rPr lang="en-US" sz="2000" dirty="0">
                <a:latin typeface="Century Gothic" panose="020B0502020202020204" pitchFamily="34" charset="0"/>
              </a:rPr>
              <a:t>Protects freedom</a:t>
            </a:r>
            <a:endParaRPr lang="en-GB" sz="2000" dirty="0">
              <a:latin typeface="Century Gothic" panose="020B0502020202020204" pitchFamily="34" charset="0"/>
            </a:endParaRPr>
          </a:p>
          <a:p>
            <a:endParaRPr lang="en-GB" sz="2400" dirty="0">
              <a:latin typeface="Century Gothic" panose="020B0502020202020204" pitchFamily="34" charset="0"/>
            </a:endParaRPr>
          </a:p>
        </p:txBody>
      </p:sp>
      <p:pic>
        <p:nvPicPr>
          <p:cNvPr id="11" name="Content Placeholder 10">
            <a:extLst>
              <a:ext uri="{FF2B5EF4-FFF2-40B4-BE49-F238E27FC236}">
                <a16:creationId xmlns:a16="http://schemas.microsoft.com/office/drawing/2014/main" id="{EBEA7DFA-E4DD-4D45-8F37-B9A2FD724CCF}"/>
              </a:ext>
            </a:extLst>
          </p:cNvPr>
          <p:cNvPicPr>
            <a:picLocks noGrp="1" noChangeAspect="1"/>
          </p:cNvPicPr>
          <p:nvPr>
            <p:ph sz="half" idx="4294967295"/>
          </p:nvPr>
        </p:nvPicPr>
        <p:blipFill>
          <a:blip r:embed="rId3"/>
          <a:stretch>
            <a:fillRect/>
          </a:stretch>
        </p:blipFill>
        <p:spPr>
          <a:xfrm>
            <a:off x="5200050" y="3750774"/>
            <a:ext cx="3744097" cy="2495183"/>
          </a:xfrm>
        </p:spPr>
      </p:pic>
      <p:sp>
        <p:nvSpPr>
          <p:cNvPr id="7" name="TextBox 6">
            <a:extLst>
              <a:ext uri="{FF2B5EF4-FFF2-40B4-BE49-F238E27FC236}">
                <a16:creationId xmlns:a16="http://schemas.microsoft.com/office/drawing/2014/main" id="{1D31EB24-EB86-0C4C-899A-72CBDC8F42AC}"/>
              </a:ext>
            </a:extLst>
          </p:cNvPr>
          <p:cNvSpPr txBox="1"/>
          <p:nvPr/>
        </p:nvSpPr>
        <p:spPr>
          <a:xfrm>
            <a:off x="6043613" y="6245957"/>
            <a:ext cx="2056973" cy="4154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1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Magna Carta </a:t>
            </a:r>
          </a:p>
        </p:txBody>
      </p:sp>
      <p:pic>
        <p:nvPicPr>
          <p:cNvPr id="5" name="Picture 4">
            <a:extLst>
              <a:ext uri="{FF2B5EF4-FFF2-40B4-BE49-F238E27FC236}">
                <a16:creationId xmlns:a16="http://schemas.microsoft.com/office/drawing/2014/main" id="{84B7C8F5-6480-7D4E-BDA4-EC2B441FD9D1}"/>
              </a:ext>
            </a:extLst>
          </p:cNvPr>
          <p:cNvPicPr>
            <a:picLocks noChangeAspect="1"/>
          </p:cNvPicPr>
          <p:nvPr/>
        </p:nvPicPr>
        <p:blipFill>
          <a:blip r:embed="rId4"/>
          <a:stretch>
            <a:fillRect/>
          </a:stretch>
        </p:blipFill>
        <p:spPr>
          <a:xfrm>
            <a:off x="5148064" y="1048780"/>
            <a:ext cx="2053911" cy="2483365"/>
          </a:xfrm>
          <a:prstGeom prst="rect">
            <a:avLst/>
          </a:prstGeom>
        </p:spPr>
      </p:pic>
      <p:sp>
        <p:nvSpPr>
          <p:cNvPr id="6" name="TextBox 5">
            <a:extLst>
              <a:ext uri="{FF2B5EF4-FFF2-40B4-BE49-F238E27FC236}">
                <a16:creationId xmlns:a16="http://schemas.microsoft.com/office/drawing/2014/main" id="{0BFFC4F6-B087-CC4D-997F-3609448FAFD5}"/>
              </a:ext>
            </a:extLst>
          </p:cNvPr>
          <p:cNvSpPr txBox="1"/>
          <p:nvPr/>
        </p:nvSpPr>
        <p:spPr>
          <a:xfrm>
            <a:off x="7236296" y="1532238"/>
            <a:ext cx="1737976"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Archbishop</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Stephen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Langton</a:t>
            </a:r>
          </a:p>
        </p:txBody>
      </p:sp>
    </p:spTree>
    <p:extLst>
      <p:ext uri="{BB962C8B-B14F-4D97-AF65-F5344CB8AC3E}">
        <p14:creationId xmlns:p14="http://schemas.microsoft.com/office/powerpoint/2010/main" val="44529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0CCD-AFB1-E74C-912A-7BA4590BB5E5}"/>
              </a:ext>
            </a:extLst>
          </p:cNvPr>
          <p:cNvSpPr>
            <a:spLocks noGrp="1"/>
          </p:cNvSpPr>
          <p:nvPr>
            <p:ph type="title"/>
          </p:nvPr>
        </p:nvSpPr>
        <p:spPr>
          <a:xfrm>
            <a:off x="685800" y="44624"/>
            <a:ext cx="7772400" cy="1143000"/>
          </a:xfrm>
        </p:spPr>
        <p:txBody>
          <a:bodyPr/>
          <a:lstStyle/>
          <a:p>
            <a:r>
              <a:rPr lang="en-GB" dirty="0">
                <a:latin typeface="Century Gothic" panose="020B0502020202020204" pitchFamily="34" charset="0"/>
              </a:rPr>
              <a:t>Development of Parliament</a:t>
            </a:r>
          </a:p>
        </p:txBody>
      </p:sp>
      <p:sp>
        <p:nvSpPr>
          <p:cNvPr id="3" name="Text Placeholder 2">
            <a:extLst>
              <a:ext uri="{FF2B5EF4-FFF2-40B4-BE49-F238E27FC236}">
                <a16:creationId xmlns:a16="http://schemas.microsoft.com/office/drawing/2014/main" id="{08FF7230-3DA9-2048-BCB2-261E2B810636}"/>
              </a:ext>
            </a:extLst>
          </p:cNvPr>
          <p:cNvSpPr>
            <a:spLocks noGrp="1"/>
          </p:cNvSpPr>
          <p:nvPr>
            <p:ph type="body" sz="half" idx="1"/>
          </p:nvPr>
        </p:nvSpPr>
        <p:spPr>
          <a:xfrm>
            <a:off x="179512" y="1196752"/>
            <a:ext cx="5256584" cy="5700291"/>
          </a:xfrm>
        </p:spPr>
        <p:txBody>
          <a:bodyPr>
            <a:normAutofit fontScale="62500" lnSpcReduction="20000"/>
          </a:bodyPr>
          <a:lstStyle/>
          <a:p>
            <a:pPr>
              <a:lnSpc>
                <a:spcPct val="120000"/>
              </a:lnSpc>
            </a:pPr>
            <a:r>
              <a:rPr lang="en-GB" sz="3500" dirty="0">
                <a:latin typeface="Century Gothic" panose="020B0502020202020204" pitchFamily="34" charset="0"/>
              </a:rPr>
              <a:t>1258 – the Provisions of Oxford </a:t>
            </a:r>
          </a:p>
          <a:p>
            <a:pPr lvl="1">
              <a:lnSpc>
                <a:spcPct val="120000"/>
              </a:lnSpc>
            </a:pPr>
            <a:r>
              <a:rPr lang="en-GB" sz="3200" dirty="0">
                <a:latin typeface="Century Gothic" panose="020B0502020202020204" pitchFamily="34" charset="0"/>
              </a:rPr>
              <a:t>3 Parliaments a year</a:t>
            </a:r>
          </a:p>
          <a:p>
            <a:pPr lvl="1">
              <a:lnSpc>
                <a:spcPct val="120000"/>
              </a:lnSpc>
            </a:pPr>
            <a:r>
              <a:rPr lang="en-GB" sz="3200" dirty="0">
                <a:latin typeface="Century Gothic" panose="020B0502020202020204" pitchFamily="34" charset="0"/>
              </a:rPr>
              <a:t>King cannot act without authority of appointed advisors </a:t>
            </a:r>
          </a:p>
          <a:p>
            <a:pPr>
              <a:lnSpc>
                <a:spcPct val="120000"/>
              </a:lnSpc>
            </a:pPr>
            <a:r>
              <a:rPr lang="en-GB" sz="3500" dirty="0">
                <a:latin typeface="Century Gothic" panose="020B0502020202020204" pitchFamily="34" charset="0"/>
              </a:rPr>
              <a:t>1265 – First House of Commons</a:t>
            </a:r>
          </a:p>
          <a:p>
            <a:pPr>
              <a:lnSpc>
                <a:spcPct val="120000"/>
              </a:lnSpc>
            </a:pPr>
            <a:r>
              <a:rPr lang="en-GB" sz="3500" dirty="0">
                <a:latin typeface="Century Gothic" panose="020B0502020202020204" pitchFamily="34" charset="0"/>
              </a:rPr>
              <a:t>1297 – First Complete Parliament – Edward I</a:t>
            </a:r>
          </a:p>
          <a:p>
            <a:pPr lvl="1">
              <a:lnSpc>
                <a:spcPct val="120000"/>
              </a:lnSpc>
            </a:pPr>
            <a:r>
              <a:rPr lang="en-US" sz="3200" dirty="0">
                <a:latin typeface="Century Gothic" panose="020B0502020202020204" pitchFamily="34" charset="0"/>
              </a:rPr>
              <a:t>"it was right that what concerned all, should be approved by all,"</a:t>
            </a:r>
            <a:r>
              <a:rPr lang="en-GB" sz="3200" dirty="0">
                <a:latin typeface="Century Gothic" panose="020B0502020202020204" pitchFamily="34" charset="0"/>
              </a:rPr>
              <a:t> </a:t>
            </a:r>
          </a:p>
          <a:p>
            <a:pPr>
              <a:lnSpc>
                <a:spcPct val="120000"/>
              </a:lnSpc>
            </a:pPr>
            <a:r>
              <a:rPr lang="en-GB" sz="3500" dirty="0">
                <a:latin typeface="Century Gothic" panose="020B0502020202020204" pitchFamily="34" charset="0"/>
              </a:rPr>
              <a:t>1376 - The right of the Commons to impeach any servant of the Crown who had done wrong </a:t>
            </a:r>
          </a:p>
          <a:p>
            <a:pPr lvl="1">
              <a:lnSpc>
                <a:spcPct val="120000"/>
              </a:lnSpc>
            </a:pPr>
            <a:r>
              <a:rPr lang="en-GB" sz="3200" dirty="0">
                <a:latin typeface="Century Gothic" panose="020B0502020202020204" pitchFamily="34" charset="0"/>
              </a:rPr>
              <a:t>Both Houses of Parliament needed to change the law</a:t>
            </a:r>
          </a:p>
          <a:p>
            <a:pPr>
              <a:lnSpc>
                <a:spcPct val="120000"/>
              </a:lnSpc>
            </a:pPr>
            <a:endParaRPr lang="en-GB" dirty="0">
              <a:latin typeface="Century Gothic" panose="020B0502020202020204" pitchFamily="34" charset="0"/>
            </a:endParaRPr>
          </a:p>
          <a:p>
            <a:pPr>
              <a:lnSpc>
                <a:spcPct val="120000"/>
              </a:lnSpc>
            </a:pPr>
            <a:endParaRPr lang="en-GB" sz="2000" dirty="0">
              <a:latin typeface="Century Gothic" panose="020B0502020202020204" pitchFamily="34" charset="0"/>
            </a:endParaRPr>
          </a:p>
        </p:txBody>
      </p:sp>
      <p:pic>
        <p:nvPicPr>
          <p:cNvPr id="8" name="Content Placeholder 7">
            <a:extLst>
              <a:ext uri="{FF2B5EF4-FFF2-40B4-BE49-F238E27FC236}">
                <a16:creationId xmlns:a16="http://schemas.microsoft.com/office/drawing/2014/main" id="{CE688CC8-420C-4245-953B-1C231035DF24}"/>
              </a:ext>
            </a:extLst>
          </p:cNvPr>
          <p:cNvPicPr>
            <a:picLocks noGrp="1" noChangeAspect="1"/>
          </p:cNvPicPr>
          <p:nvPr>
            <p:ph sz="half" idx="2"/>
          </p:nvPr>
        </p:nvPicPr>
        <p:blipFill>
          <a:blip r:embed="rId3"/>
          <a:stretch>
            <a:fillRect/>
          </a:stretch>
        </p:blipFill>
        <p:spPr>
          <a:xfrm>
            <a:off x="5582809" y="1600200"/>
            <a:ext cx="3165655" cy="4525963"/>
          </a:xfrm>
        </p:spPr>
      </p:pic>
      <p:sp>
        <p:nvSpPr>
          <p:cNvPr id="9" name="TextBox 8">
            <a:extLst>
              <a:ext uri="{FF2B5EF4-FFF2-40B4-BE49-F238E27FC236}">
                <a16:creationId xmlns:a16="http://schemas.microsoft.com/office/drawing/2014/main" id="{610A8635-531B-4240-B088-4876815EA3D6}"/>
              </a:ext>
            </a:extLst>
          </p:cNvPr>
          <p:cNvSpPr txBox="1"/>
          <p:nvPr/>
        </p:nvSpPr>
        <p:spPr>
          <a:xfrm>
            <a:off x="5999883" y="6264872"/>
            <a:ext cx="2930610"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Simon de Montfort</a:t>
            </a:r>
          </a:p>
        </p:txBody>
      </p:sp>
    </p:spTree>
    <p:extLst>
      <p:ext uri="{BB962C8B-B14F-4D97-AF65-F5344CB8AC3E}">
        <p14:creationId xmlns:p14="http://schemas.microsoft.com/office/powerpoint/2010/main" val="369058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3CBB-AFF7-AD45-B5F7-99A466ED4AA6}"/>
              </a:ext>
            </a:extLst>
          </p:cNvPr>
          <p:cNvSpPr>
            <a:spLocks noGrp="1"/>
          </p:cNvSpPr>
          <p:nvPr>
            <p:ph type="title"/>
          </p:nvPr>
        </p:nvSpPr>
        <p:spPr>
          <a:xfrm>
            <a:off x="685800" y="116632"/>
            <a:ext cx="7772400" cy="1143000"/>
          </a:xfrm>
        </p:spPr>
        <p:txBody>
          <a:bodyPr/>
          <a:lstStyle/>
          <a:p>
            <a:r>
              <a:rPr lang="en-GB" sz="4200" dirty="0">
                <a:latin typeface="Century Gothic" panose="020B0502020202020204" pitchFamily="34" charset="0"/>
              </a:rPr>
              <a:t>English reformation</a:t>
            </a:r>
          </a:p>
        </p:txBody>
      </p:sp>
      <p:sp>
        <p:nvSpPr>
          <p:cNvPr id="4" name="Text Placeholder 3">
            <a:extLst>
              <a:ext uri="{FF2B5EF4-FFF2-40B4-BE49-F238E27FC236}">
                <a16:creationId xmlns:a16="http://schemas.microsoft.com/office/drawing/2014/main" id="{CB47B303-032C-B54F-A068-EB6DCC74B80E}"/>
              </a:ext>
            </a:extLst>
          </p:cNvPr>
          <p:cNvSpPr>
            <a:spLocks noGrp="1"/>
          </p:cNvSpPr>
          <p:nvPr>
            <p:ph sz="half" idx="1"/>
          </p:nvPr>
        </p:nvSpPr>
        <p:spPr>
          <a:xfrm>
            <a:off x="395536" y="1124744"/>
            <a:ext cx="4774614" cy="5040560"/>
          </a:xfrm>
        </p:spPr>
        <p:txBody>
          <a:bodyPr>
            <a:noAutofit/>
          </a:bodyPr>
          <a:lstStyle/>
          <a:p>
            <a:r>
              <a:rPr lang="en-GB" sz="2000" dirty="0">
                <a:latin typeface="Century Gothic" panose="020B0502020202020204" pitchFamily="34" charset="0"/>
              </a:rPr>
              <a:t>Henry VIII</a:t>
            </a:r>
          </a:p>
          <a:p>
            <a:pPr lvl="1"/>
            <a:r>
              <a:rPr lang="en-GB" sz="1800" dirty="0">
                <a:latin typeface="Century Gothic" panose="020B0502020202020204" pitchFamily="34" charset="0"/>
              </a:rPr>
              <a:t>Catherine of Aragon</a:t>
            </a:r>
          </a:p>
          <a:p>
            <a:pPr lvl="1"/>
            <a:r>
              <a:rPr lang="en-GB" sz="1800" dirty="0">
                <a:latin typeface="Century Gothic" panose="020B0502020202020204" pitchFamily="34" charset="0"/>
              </a:rPr>
              <a:t>Divorce </a:t>
            </a:r>
          </a:p>
          <a:p>
            <a:r>
              <a:rPr lang="en-GB" sz="2000" dirty="0">
                <a:latin typeface="Century Gothic" panose="020B0502020202020204" pitchFamily="34" charset="0"/>
              </a:rPr>
              <a:t>1534 – Authority of the Pope in England ended</a:t>
            </a:r>
          </a:p>
          <a:p>
            <a:pPr lvl="1"/>
            <a:r>
              <a:rPr lang="en-GB" sz="1800" dirty="0">
                <a:latin typeface="Century Gothic" panose="020B0502020202020204" pitchFamily="34" charset="0"/>
              </a:rPr>
              <a:t>Henry ‘Supreme Head on earth of the Church of England’</a:t>
            </a:r>
          </a:p>
          <a:p>
            <a:pPr lvl="1"/>
            <a:r>
              <a:rPr lang="en-GB" sz="1800" dirty="0">
                <a:latin typeface="Century Gothic" panose="020B0502020202020204" pitchFamily="34" charset="0"/>
              </a:rPr>
              <a:t>Dissolution of monasteries</a:t>
            </a:r>
          </a:p>
          <a:p>
            <a:r>
              <a:rPr lang="en-GB" sz="2000" dirty="0">
                <a:latin typeface="Century Gothic" panose="020B0502020202020204" pitchFamily="34" charset="0"/>
              </a:rPr>
              <a:t>Edward VI</a:t>
            </a:r>
          </a:p>
          <a:p>
            <a:pPr lvl="1"/>
            <a:r>
              <a:rPr lang="en-GB" sz="1800" dirty="0">
                <a:latin typeface="Century Gothic" panose="020B0502020202020204" pitchFamily="34" charset="0"/>
              </a:rPr>
              <a:t>Protestantism </a:t>
            </a:r>
          </a:p>
          <a:p>
            <a:r>
              <a:rPr lang="en-GB" sz="2000" dirty="0">
                <a:latin typeface="Century Gothic" panose="020B0502020202020204" pitchFamily="34" charset="0"/>
              </a:rPr>
              <a:t>Mary</a:t>
            </a:r>
          </a:p>
          <a:p>
            <a:pPr lvl="1"/>
            <a:r>
              <a:rPr lang="en-GB" sz="1800" dirty="0">
                <a:latin typeface="Century Gothic" panose="020B0502020202020204" pitchFamily="34" charset="0"/>
              </a:rPr>
              <a:t>Catholicism </a:t>
            </a:r>
          </a:p>
          <a:p>
            <a:r>
              <a:rPr lang="en-GB" sz="2000" dirty="0">
                <a:latin typeface="Century Gothic" panose="020B0502020202020204" pitchFamily="34" charset="0"/>
              </a:rPr>
              <a:t>Religious divisions</a:t>
            </a:r>
          </a:p>
          <a:p>
            <a:r>
              <a:rPr lang="en-GB" sz="2000" dirty="0">
                <a:latin typeface="Century Gothic" panose="020B0502020202020204" pitchFamily="34" charset="0"/>
              </a:rPr>
              <a:t>Elizabeth I</a:t>
            </a:r>
          </a:p>
          <a:p>
            <a:pPr lvl="1"/>
            <a:r>
              <a:rPr lang="en-GB" sz="2000" dirty="0">
                <a:latin typeface="Century Gothic" panose="020B0502020202020204" pitchFamily="34" charset="0"/>
              </a:rPr>
              <a:t>Anglican settlement</a:t>
            </a:r>
          </a:p>
          <a:p>
            <a:pPr lvl="1"/>
            <a:r>
              <a:rPr lang="en-GB" sz="2000" dirty="0">
                <a:latin typeface="Century Gothic" panose="020B0502020202020204" pitchFamily="34" charset="0"/>
              </a:rPr>
              <a:t>Armada </a:t>
            </a:r>
          </a:p>
        </p:txBody>
      </p:sp>
      <p:sp>
        <p:nvSpPr>
          <p:cNvPr id="7" name="TextBox 6">
            <a:extLst>
              <a:ext uri="{FF2B5EF4-FFF2-40B4-BE49-F238E27FC236}">
                <a16:creationId xmlns:a16="http://schemas.microsoft.com/office/drawing/2014/main" id="{69A70B9C-9621-264A-9A80-56DA24B39773}"/>
              </a:ext>
            </a:extLst>
          </p:cNvPr>
          <p:cNvSpPr txBox="1"/>
          <p:nvPr/>
        </p:nvSpPr>
        <p:spPr>
          <a:xfrm>
            <a:off x="6147709" y="6258798"/>
            <a:ext cx="1210588"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Henry VIII</a:t>
            </a:r>
          </a:p>
        </p:txBody>
      </p:sp>
      <p:pic>
        <p:nvPicPr>
          <p:cNvPr id="12" name="Content Placeholder 11">
            <a:extLst>
              <a:ext uri="{FF2B5EF4-FFF2-40B4-BE49-F238E27FC236}">
                <a16:creationId xmlns:a16="http://schemas.microsoft.com/office/drawing/2014/main" id="{0DA55572-14DB-EA49-91FC-4981DBDA8E26}"/>
              </a:ext>
            </a:extLst>
          </p:cNvPr>
          <p:cNvPicPr>
            <a:picLocks noGrp="1" noChangeAspect="1"/>
          </p:cNvPicPr>
          <p:nvPr>
            <p:ph sz="half" idx="2"/>
          </p:nvPr>
        </p:nvPicPr>
        <p:blipFill>
          <a:blip r:embed="rId3"/>
          <a:stretch>
            <a:fillRect/>
          </a:stretch>
        </p:blipFill>
        <p:spPr>
          <a:xfrm>
            <a:off x="5383942" y="1189492"/>
            <a:ext cx="2860466" cy="5033212"/>
          </a:xfrm>
        </p:spPr>
      </p:pic>
    </p:spTree>
    <p:extLst>
      <p:ext uri="{BB962C8B-B14F-4D97-AF65-F5344CB8AC3E}">
        <p14:creationId xmlns:p14="http://schemas.microsoft.com/office/powerpoint/2010/main" val="126695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8E78F-C2AC-1D44-9FD9-5D7B74C91512}"/>
              </a:ext>
            </a:extLst>
          </p:cNvPr>
          <p:cNvSpPr>
            <a:spLocks noGrp="1"/>
          </p:cNvSpPr>
          <p:nvPr>
            <p:ph type="title"/>
          </p:nvPr>
        </p:nvSpPr>
        <p:spPr>
          <a:xfrm>
            <a:off x="685800" y="246856"/>
            <a:ext cx="7772400" cy="1143000"/>
          </a:xfrm>
        </p:spPr>
        <p:txBody>
          <a:bodyPr/>
          <a:lstStyle/>
          <a:p>
            <a:r>
              <a:rPr lang="en-GB" dirty="0">
                <a:latin typeface="Century Gothic" panose="020B0502020202020204" pitchFamily="34" charset="0"/>
              </a:rPr>
              <a:t>Renaissance in literature</a:t>
            </a:r>
          </a:p>
        </p:txBody>
      </p:sp>
      <p:sp>
        <p:nvSpPr>
          <p:cNvPr id="3" name="Content Placeholder 2">
            <a:extLst>
              <a:ext uri="{FF2B5EF4-FFF2-40B4-BE49-F238E27FC236}">
                <a16:creationId xmlns:a16="http://schemas.microsoft.com/office/drawing/2014/main" id="{53E37134-9650-A441-92E9-312F2258C2D5}"/>
              </a:ext>
            </a:extLst>
          </p:cNvPr>
          <p:cNvSpPr>
            <a:spLocks noGrp="1"/>
          </p:cNvSpPr>
          <p:nvPr>
            <p:ph idx="1"/>
          </p:nvPr>
        </p:nvSpPr>
        <p:spPr>
          <a:xfrm>
            <a:off x="685800" y="1618456"/>
            <a:ext cx="7772400" cy="4114800"/>
          </a:xfrm>
        </p:spPr>
        <p:txBody>
          <a:bodyPr/>
          <a:lstStyle/>
          <a:p>
            <a:r>
              <a:rPr lang="en-GB" sz="2800" dirty="0">
                <a:latin typeface="Century Gothic" panose="020B0502020202020204" pitchFamily="34" charset="0"/>
              </a:rPr>
              <a:t>Dante (1265-1321)</a:t>
            </a:r>
          </a:p>
          <a:p>
            <a:pPr lvl="1"/>
            <a:r>
              <a:rPr lang="en-GB" sz="2400" i="1" dirty="0">
                <a:latin typeface="Century Gothic" panose="020B0502020202020204" pitchFamily="34" charset="0"/>
              </a:rPr>
              <a:t>Divine Comedy</a:t>
            </a:r>
          </a:p>
          <a:p>
            <a:r>
              <a:rPr lang="en-GB" sz="2800" dirty="0">
                <a:latin typeface="Century Gothic" panose="020B0502020202020204" pitchFamily="34" charset="0"/>
              </a:rPr>
              <a:t>Petrarch (1304-74)</a:t>
            </a:r>
          </a:p>
          <a:p>
            <a:r>
              <a:rPr lang="en-GB" sz="2800" dirty="0">
                <a:latin typeface="Century Gothic" panose="020B0502020202020204" pitchFamily="34" charset="0"/>
              </a:rPr>
              <a:t>Giovanni Boccaccio (1313-75)</a:t>
            </a:r>
          </a:p>
          <a:p>
            <a:pPr lvl="1"/>
            <a:r>
              <a:rPr lang="en-GB" sz="2400" i="1" dirty="0">
                <a:latin typeface="Century Gothic" panose="020B0502020202020204" pitchFamily="34" charset="0"/>
              </a:rPr>
              <a:t>Decameron</a:t>
            </a:r>
            <a:r>
              <a:rPr lang="en-GB" sz="2400" dirty="0">
                <a:latin typeface="Century Gothic" panose="020B0502020202020204" pitchFamily="34" charset="0"/>
              </a:rPr>
              <a:t> </a:t>
            </a:r>
          </a:p>
          <a:p>
            <a:r>
              <a:rPr lang="en-GB" sz="2800" dirty="0">
                <a:latin typeface="Century Gothic" panose="020B0502020202020204" pitchFamily="34" charset="0"/>
              </a:rPr>
              <a:t>Geoffrey Chaucer (1340s –1400)</a:t>
            </a:r>
          </a:p>
          <a:p>
            <a:pPr lvl="1"/>
            <a:r>
              <a:rPr lang="en-GB" sz="2400" i="1" dirty="0">
                <a:latin typeface="Century Gothic" panose="020B0502020202020204" pitchFamily="34" charset="0"/>
              </a:rPr>
              <a:t>Canterbury Tales</a:t>
            </a:r>
            <a:endParaRPr lang="en-GB" i="1" dirty="0">
              <a:latin typeface="Century Gothic" panose="020B0502020202020204" pitchFamily="34" charset="0"/>
            </a:endParaRPr>
          </a:p>
          <a:p>
            <a:r>
              <a:rPr lang="en-GB" sz="2800" dirty="0">
                <a:latin typeface="Century Gothic" panose="020B0502020202020204" pitchFamily="34" charset="0"/>
              </a:rPr>
              <a:t>Miguel de Cervantes (1547 –1616)</a:t>
            </a:r>
          </a:p>
          <a:p>
            <a:pPr lvl="1"/>
            <a:r>
              <a:rPr lang="en-GB" sz="2400" i="1" dirty="0">
                <a:latin typeface="Century Gothic" panose="020B0502020202020204" pitchFamily="34" charset="0"/>
              </a:rPr>
              <a:t>Don Quixote</a:t>
            </a:r>
          </a:p>
        </p:txBody>
      </p:sp>
    </p:spTree>
    <p:extLst>
      <p:ext uri="{BB962C8B-B14F-4D97-AF65-F5344CB8AC3E}">
        <p14:creationId xmlns:p14="http://schemas.microsoft.com/office/powerpoint/2010/main" val="965668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8CDA4-C374-FA49-9BE8-396A0ED344A7}"/>
              </a:ext>
            </a:extLst>
          </p:cNvPr>
          <p:cNvSpPr>
            <a:spLocks noGrp="1"/>
          </p:cNvSpPr>
          <p:nvPr>
            <p:ph type="title"/>
          </p:nvPr>
        </p:nvSpPr>
        <p:spPr>
          <a:xfrm>
            <a:off x="685800" y="260648"/>
            <a:ext cx="7772400" cy="1143000"/>
          </a:xfrm>
        </p:spPr>
        <p:txBody>
          <a:bodyPr/>
          <a:lstStyle/>
          <a:p>
            <a:r>
              <a:rPr lang="en-GB" sz="4000" dirty="0">
                <a:latin typeface="Century Gothic" panose="020B0502020202020204" pitchFamily="34" charset="0"/>
              </a:rPr>
              <a:t>Invention of the printing press</a:t>
            </a:r>
          </a:p>
        </p:txBody>
      </p:sp>
      <p:sp>
        <p:nvSpPr>
          <p:cNvPr id="3" name="Content Placeholder 2">
            <a:extLst>
              <a:ext uri="{FF2B5EF4-FFF2-40B4-BE49-F238E27FC236}">
                <a16:creationId xmlns:a16="http://schemas.microsoft.com/office/drawing/2014/main" id="{D0475FD0-2F7D-7548-9BC0-A961157730A5}"/>
              </a:ext>
            </a:extLst>
          </p:cNvPr>
          <p:cNvSpPr>
            <a:spLocks noGrp="1"/>
          </p:cNvSpPr>
          <p:nvPr>
            <p:ph sz="half" idx="1"/>
          </p:nvPr>
        </p:nvSpPr>
        <p:spPr/>
        <p:txBody>
          <a:bodyPr/>
          <a:lstStyle/>
          <a:p>
            <a:r>
              <a:rPr lang="en-GB" dirty="0">
                <a:latin typeface="Century Gothic" panose="020B0502020202020204" pitchFamily="34" charset="0"/>
              </a:rPr>
              <a:t>1440 by Johannes Gutenberg</a:t>
            </a:r>
          </a:p>
        </p:txBody>
      </p:sp>
      <p:pic>
        <p:nvPicPr>
          <p:cNvPr id="6" name="Content Placeholder 5">
            <a:extLst>
              <a:ext uri="{FF2B5EF4-FFF2-40B4-BE49-F238E27FC236}">
                <a16:creationId xmlns:a16="http://schemas.microsoft.com/office/drawing/2014/main" id="{7FCC0858-6870-A242-A7A4-352FC8FC0E19}"/>
              </a:ext>
            </a:extLst>
          </p:cNvPr>
          <p:cNvPicPr>
            <a:picLocks noGrp="1" noChangeAspect="1"/>
          </p:cNvPicPr>
          <p:nvPr>
            <p:ph sz="half" idx="2"/>
          </p:nvPr>
        </p:nvPicPr>
        <p:blipFill>
          <a:blip r:embed="rId2"/>
          <a:stretch>
            <a:fillRect/>
          </a:stretch>
        </p:blipFill>
        <p:spPr>
          <a:xfrm>
            <a:off x="3269654" y="2823446"/>
            <a:ext cx="5478810" cy="3701898"/>
          </a:xfrm>
        </p:spPr>
      </p:pic>
    </p:spTree>
    <p:extLst>
      <p:ext uri="{BB962C8B-B14F-4D97-AF65-F5344CB8AC3E}">
        <p14:creationId xmlns:p14="http://schemas.microsoft.com/office/powerpoint/2010/main" val="421378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334EF-17AB-824A-AC86-65CD7FAEECC5}"/>
              </a:ext>
            </a:extLst>
          </p:cNvPr>
          <p:cNvSpPr>
            <a:spLocks noGrp="1"/>
          </p:cNvSpPr>
          <p:nvPr>
            <p:ph type="title"/>
          </p:nvPr>
        </p:nvSpPr>
        <p:spPr>
          <a:xfrm>
            <a:off x="685800" y="178296"/>
            <a:ext cx="7772400" cy="1143000"/>
          </a:xfrm>
        </p:spPr>
        <p:txBody>
          <a:bodyPr/>
          <a:lstStyle/>
          <a:p>
            <a:r>
              <a:rPr lang="en-GB" dirty="0">
                <a:latin typeface="Century Gothic" panose="020B0502020202020204" pitchFamily="34" charset="0"/>
              </a:rPr>
              <a:t>English renaissance</a:t>
            </a:r>
          </a:p>
        </p:txBody>
      </p:sp>
      <p:sp>
        <p:nvSpPr>
          <p:cNvPr id="3" name="Content Placeholder 2">
            <a:extLst>
              <a:ext uri="{FF2B5EF4-FFF2-40B4-BE49-F238E27FC236}">
                <a16:creationId xmlns:a16="http://schemas.microsoft.com/office/drawing/2014/main" id="{39BEBA53-9E58-3D43-9E4E-8615E571C58D}"/>
              </a:ext>
            </a:extLst>
          </p:cNvPr>
          <p:cNvSpPr>
            <a:spLocks noGrp="1"/>
          </p:cNvSpPr>
          <p:nvPr>
            <p:ph idx="1"/>
          </p:nvPr>
        </p:nvSpPr>
        <p:spPr>
          <a:xfrm>
            <a:off x="685800" y="1258416"/>
            <a:ext cx="7772400" cy="4114800"/>
          </a:xfrm>
        </p:spPr>
        <p:txBody>
          <a:bodyPr/>
          <a:lstStyle/>
          <a:p>
            <a:r>
              <a:rPr lang="en-GB" sz="2400" dirty="0">
                <a:latin typeface="Century Gothic" panose="020B0502020202020204" pitchFamily="34" charset="0"/>
              </a:rPr>
              <a:t>Sir Thomas More (1478-1535)</a:t>
            </a:r>
          </a:p>
          <a:p>
            <a:pPr lvl="1"/>
            <a:r>
              <a:rPr lang="en-GB" sz="2000" i="1" dirty="0">
                <a:latin typeface="Century Gothic" panose="020B0502020202020204" pitchFamily="34" charset="0"/>
              </a:rPr>
              <a:t>Utopia</a:t>
            </a:r>
          </a:p>
          <a:p>
            <a:r>
              <a:rPr lang="en-GB" sz="2400" dirty="0">
                <a:latin typeface="Century Gothic" panose="020B0502020202020204" pitchFamily="34" charset="0"/>
              </a:rPr>
              <a:t>Sir Walter Raleigh (1552-1618)</a:t>
            </a:r>
          </a:p>
          <a:p>
            <a:r>
              <a:rPr lang="en-GB" sz="2400" dirty="0">
                <a:latin typeface="Century Gothic" panose="020B0502020202020204" pitchFamily="34" charset="0"/>
              </a:rPr>
              <a:t>Christopher Marlowe (1564-1593)</a:t>
            </a:r>
          </a:p>
          <a:p>
            <a:pPr lvl="1"/>
            <a:r>
              <a:rPr lang="en-GB" sz="2000" i="1" dirty="0">
                <a:latin typeface="Century Gothic" panose="020B0502020202020204" pitchFamily="34" charset="0"/>
              </a:rPr>
              <a:t>Doctor Faustus</a:t>
            </a:r>
          </a:p>
          <a:p>
            <a:r>
              <a:rPr lang="en-GB" sz="2400" dirty="0">
                <a:latin typeface="Century Gothic" panose="020B0502020202020204" pitchFamily="34" charset="0"/>
              </a:rPr>
              <a:t>William Shakespeare (1564 –1616)</a:t>
            </a:r>
          </a:p>
          <a:p>
            <a:pPr lvl="1"/>
            <a:r>
              <a:rPr lang="en-GB" sz="2000" dirty="0">
                <a:latin typeface="Century Gothic" panose="020B0502020202020204" pitchFamily="34" charset="0"/>
              </a:rPr>
              <a:t>Plays, poetry</a:t>
            </a:r>
          </a:p>
        </p:txBody>
      </p:sp>
    </p:spTree>
    <p:extLst>
      <p:ext uri="{BB962C8B-B14F-4D97-AF65-F5344CB8AC3E}">
        <p14:creationId xmlns:p14="http://schemas.microsoft.com/office/powerpoint/2010/main" val="167512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6AAE-A420-CD41-8011-681301798330}"/>
              </a:ext>
            </a:extLst>
          </p:cNvPr>
          <p:cNvSpPr>
            <a:spLocks noGrp="1"/>
          </p:cNvSpPr>
          <p:nvPr>
            <p:ph type="title"/>
          </p:nvPr>
        </p:nvSpPr>
        <p:spPr>
          <a:xfrm>
            <a:off x="685800" y="332656"/>
            <a:ext cx="7772400" cy="1143000"/>
          </a:xfrm>
        </p:spPr>
        <p:txBody>
          <a:bodyPr/>
          <a:lstStyle/>
          <a:p>
            <a:r>
              <a:rPr lang="en-GB" dirty="0">
                <a:solidFill>
                  <a:srgbClr val="FFFF00"/>
                </a:solidFill>
                <a:latin typeface="Century Gothic" panose="020B0502020202020204" pitchFamily="34" charset="0"/>
              </a:rPr>
              <a:t>Shakespeare - </a:t>
            </a:r>
            <a:r>
              <a:rPr lang="en-GB" i="1" dirty="0">
                <a:solidFill>
                  <a:srgbClr val="FFFF00"/>
                </a:solidFill>
                <a:latin typeface="Century Gothic" panose="020B0502020202020204" pitchFamily="34" charset="0"/>
              </a:rPr>
              <a:t>Sonnet 130</a:t>
            </a:r>
          </a:p>
        </p:txBody>
      </p:sp>
      <p:sp>
        <p:nvSpPr>
          <p:cNvPr id="3" name="Content Placeholder 2">
            <a:extLst>
              <a:ext uri="{FF2B5EF4-FFF2-40B4-BE49-F238E27FC236}">
                <a16:creationId xmlns:a16="http://schemas.microsoft.com/office/drawing/2014/main" id="{EB7A9B3E-05E1-E143-9DCE-B0FDE409FF71}"/>
              </a:ext>
            </a:extLst>
          </p:cNvPr>
          <p:cNvSpPr>
            <a:spLocks noGrp="1"/>
          </p:cNvSpPr>
          <p:nvPr>
            <p:ph idx="1"/>
          </p:nvPr>
        </p:nvSpPr>
        <p:spPr>
          <a:xfrm>
            <a:off x="685800" y="1556792"/>
            <a:ext cx="7772400" cy="4114800"/>
          </a:xfrm>
        </p:spPr>
        <p:txBody>
          <a:bodyPr/>
          <a:lstStyle/>
          <a:p>
            <a:pPr marL="0" indent="0">
              <a:spcBef>
                <a:spcPts val="0"/>
              </a:spcBef>
              <a:buNone/>
            </a:pPr>
            <a:r>
              <a:rPr lang="en-GB" sz="2400" dirty="0">
                <a:latin typeface="Century Gothic" panose="020B0502020202020204" pitchFamily="34" charset="0"/>
              </a:rPr>
              <a:t>Coral is far more red than her lips’ red</a:t>
            </a:r>
          </a:p>
          <a:p>
            <a:pPr marL="0" indent="0">
              <a:spcBef>
                <a:spcPts val="0"/>
              </a:spcBef>
              <a:buNone/>
            </a:pPr>
            <a:r>
              <a:rPr lang="en-GB" sz="2400" dirty="0">
                <a:latin typeface="Century Gothic" panose="020B0502020202020204" pitchFamily="34" charset="0"/>
              </a:rPr>
              <a:t>If snow be white, why then her breasts are dun;</a:t>
            </a:r>
          </a:p>
          <a:p>
            <a:pPr marL="0" indent="0">
              <a:spcBef>
                <a:spcPts val="0"/>
              </a:spcBef>
              <a:buNone/>
            </a:pPr>
            <a:r>
              <a:rPr lang="en-GB" sz="2400" dirty="0">
                <a:latin typeface="Century Gothic" panose="020B0502020202020204" pitchFamily="34" charset="0"/>
              </a:rPr>
              <a:t>If hairs be wires, black wires grow on her head.</a:t>
            </a:r>
          </a:p>
          <a:p>
            <a:pPr marL="0" indent="0">
              <a:spcBef>
                <a:spcPts val="0"/>
              </a:spcBef>
              <a:buNone/>
            </a:pPr>
            <a:r>
              <a:rPr lang="en-GB" sz="2400" dirty="0">
                <a:latin typeface="Century Gothic" panose="020B0502020202020204" pitchFamily="34" charset="0"/>
              </a:rPr>
              <a:t>I have seen roses </a:t>
            </a:r>
            <a:r>
              <a:rPr lang="en-GB" sz="2400" dirty="0" err="1">
                <a:latin typeface="Century Gothic" panose="020B0502020202020204" pitchFamily="34" charset="0"/>
              </a:rPr>
              <a:t>damask’d</a:t>
            </a:r>
            <a:r>
              <a:rPr lang="en-GB" sz="2400" dirty="0">
                <a:latin typeface="Century Gothic" panose="020B0502020202020204" pitchFamily="34" charset="0"/>
              </a:rPr>
              <a:t>, red and white,</a:t>
            </a:r>
          </a:p>
          <a:p>
            <a:pPr marL="0" indent="0">
              <a:spcBef>
                <a:spcPts val="0"/>
              </a:spcBef>
              <a:buNone/>
            </a:pPr>
            <a:r>
              <a:rPr lang="en-GB" sz="2400" dirty="0">
                <a:latin typeface="Century Gothic" panose="020B0502020202020204" pitchFamily="34" charset="0"/>
              </a:rPr>
              <a:t>But no such roses see I in her cheeks;</a:t>
            </a:r>
          </a:p>
          <a:p>
            <a:pPr marL="0" indent="0">
              <a:spcBef>
                <a:spcPts val="0"/>
              </a:spcBef>
              <a:buNone/>
            </a:pPr>
            <a:r>
              <a:rPr lang="en-GB" sz="2400" dirty="0">
                <a:latin typeface="Century Gothic" panose="020B0502020202020204" pitchFamily="34" charset="0"/>
              </a:rPr>
              <a:t>And in some perfumes is there more delight</a:t>
            </a:r>
          </a:p>
          <a:p>
            <a:pPr marL="0" indent="0">
              <a:spcBef>
                <a:spcPts val="0"/>
              </a:spcBef>
              <a:buNone/>
            </a:pPr>
            <a:r>
              <a:rPr lang="en-GB" sz="2400" dirty="0">
                <a:latin typeface="Century Gothic" panose="020B0502020202020204" pitchFamily="34" charset="0"/>
              </a:rPr>
              <a:t>Than in the breath that from my mistress reeks.</a:t>
            </a:r>
          </a:p>
          <a:p>
            <a:pPr marL="0" indent="0">
              <a:spcBef>
                <a:spcPts val="0"/>
              </a:spcBef>
              <a:buNone/>
            </a:pPr>
            <a:r>
              <a:rPr lang="en-GB" sz="2400" dirty="0">
                <a:latin typeface="Century Gothic" panose="020B0502020202020204" pitchFamily="34" charset="0"/>
              </a:rPr>
              <a:t>I love to hear her speak, yet well I know</a:t>
            </a:r>
          </a:p>
          <a:p>
            <a:pPr marL="0" indent="0">
              <a:spcBef>
                <a:spcPts val="0"/>
              </a:spcBef>
              <a:buNone/>
            </a:pPr>
            <a:r>
              <a:rPr lang="en-GB" sz="2400" dirty="0">
                <a:latin typeface="Century Gothic" panose="020B0502020202020204" pitchFamily="34" charset="0"/>
              </a:rPr>
              <a:t>That music hath a far more pleasing sound;</a:t>
            </a:r>
          </a:p>
          <a:p>
            <a:pPr marL="0" indent="0">
              <a:spcBef>
                <a:spcPts val="0"/>
              </a:spcBef>
              <a:buNone/>
            </a:pPr>
            <a:r>
              <a:rPr lang="en-GB" sz="2400" dirty="0">
                <a:latin typeface="Century Gothic" panose="020B0502020202020204" pitchFamily="34" charset="0"/>
              </a:rPr>
              <a:t>I grant I never saw a goddess go;</a:t>
            </a:r>
          </a:p>
          <a:p>
            <a:pPr marL="0" indent="0">
              <a:spcBef>
                <a:spcPts val="0"/>
              </a:spcBef>
              <a:buNone/>
            </a:pPr>
            <a:r>
              <a:rPr lang="en-GB" sz="2400" dirty="0">
                <a:latin typeface="Century Gothic" panose="020B0502020202020204" pitchFamily="34" charset="0"/>
              </a:rPr>
              <a:t>My mistress, when she walks, treads on the ground:</a:t>
            </a:r>
          </a:p>
          <a:p>
            <a:pPr marL="0" indent="0">
              <a:spcBef>
                <a:spcPts val="0"/>
              </a:spcBef>
              <a:buNone/>
            </a:pPr>
            <a:r>
              <a:rPr lang="en-GB" sz="2400" dirty="0">
                <a:latin typeface="Century Gothic" panose="020B0502020202020204" pitchFamily="34" charset="0"/>
              </a:rPr>
              <a:t>And yet, by heaven, I think my love as rare</a:t>
            </a:r>
          </a:p>
          <a:p>
            <a:pPr marL="0" indent="0">
              <a:spcBef>
                <a:spcPts val="0"/>
              </a:spcBef>
              <a:buNone/>
            </a:pPr>
            <a:r>
              <a:rPr lang="en-GB" sz="2400" dirty="0">
                <a:latin typeface="Century Gothic" panose="020B0502020202020204" pitchFamily="34" charset="0"/>
              </a:rPr>
              <a:t>As any she belied with false compare.</a:t>
            </a:r>
          </a:p>
        </p:txBody>
      </p:sp>
    </p:spTree>
    <p:extLst>
      <p:ext uri="{BB962C8B-B14F-4D97-AF65-F5344CB8AC3E}">
        <p14:creationId xmlns:p14="http://schemas.microsoft.com/office/powerpoint/2010/main" val="919298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334EF-17AB-824A-AC86-65CD7FAEECC5}"/>
              </a:ext>
            </a:extLst>
          </p:cNvPr>
          <p:cNvSpPr>
            <a:spLocks noGrp="1"/>
          </p:cNvSpPr>
          <p:nvPr>
            <p:ph type="title"/>
          </p:nvPr>
        </p:nvSpPr>
        <p:spPr>
          <a:xfrm>
            <a:off x="685800" y="178296"/>
            <a:ext cx="7772400" cy="1143000"/>
          </a:xfrm>
        </p:spPr>
        <p:txBody>
          <a:bodyPr/>
          <a:lstStyle/>
          <a:p>
            <a:r>
              <a:rPr lang="en-GB" dirty="0">
                <a:latin typeface="Century Gothic" panose="020B0502020202020204" pitchFamily="34" charset="0"/>
              </a:rPr>
              <a:t>English renaissance</a:t>
            </a:r>
          </a:p>
        </p:txBody>
      </p:sp>
      <p:sp>
        <p:nvSpPr>
          <p:cNvPr id="3" name="Content Placeholder 2">
            <a:extLst>
              <a:ext uri="{FF2B5EF4-FFF2-40B4-BE49-F238E27FC236}">
                <a16:creationId xmlns:a16="http://schemas.microsoft.com/office/drawing/2014/main" id="{39BEBA53-9E58-3D43-9E4E-8615E571C58D}"/>
              </a:ext>
            </a:extLst>
          </p:cNvPr>
          <p:cNvSpPr>
            <a:spLocks noGrp="1"/>
          </p:cNvSpPr>
          <p:nvPr>
            <p:ph idx="1"/>
          </p:nvPr>
        </p:nvSpPr>
        <p:spPr>
          <a:xfrm>
            <a:off x="685800" y="1258416"/>
            <a:ext cx="7772400" cy="4114800"/>
          </a:xfrm>
        </p:spPr>
        <p:txBody>
          <a:bodyPr/>
          <a:lstStyle/>
          <a:p>
            <a:r>
              <a:rPr lang="en-GB" sz="2400" dirty="0">
                <a:latin typeface="Century Gothic" panose="020B0502020202020204" pitchFamily="34" charset="0"/>
              </a:rPr>
              <a:t>Sir Thomas More (1478-1535)</a:t>
            </a:r>
          </a:p>
          <a:p>
            <a:pPr lvl="1"/>
            <a:r>
              <a:rPr lang="en-GB" sz="2000" i="1" dirty="0">
                <a:latin typeface="Century Gothic" panose="020B0502020202020204" pitchFamily="34" charset="0"/>
              </a:rPr>
              <a:t>Utopia</a:t>
            </a:r>
          </a:p>
          <a:p>
            <a:r>
              <a:rPr lang="en-GB" sz="2400" dirty="0">
                <a:latin typeface="Century Gothic" panose="020B0502020202020204" pitchFamily="34" charset="0"/>
              </a:rPr>
              <a:t>Sir Walter Raleigh (1552-1618)</a:t>
            </a:r>
          </a:p>
          <a:p>
            <a:r>
              <a:rPr lang="en-GB" sz="2400" dirty="0">
                <a:latin typeface="Century Gothic" panose="020B0502020202020204" pitchFamily="34" charset="0"/>
              </a:rPr>
              <a:t>Christopher Marlowe (1564-1593)</a:t>
            </a:r>
          </a:p>
          <a:p>
            <a:pPr lvl="1"/>
            <a:r>
              <a:rPr lang="en-GB" sz="2000" i="1" dirty="0">
                <a:latin typeface="Century Gothic" panose="020B0502020202020204" pitchFamily="34" charset="0"/>
              </a:rPr>
              <a:t>Doctor Faustus</a:t>
            </a:r>
          </a:p>
          <a:p>
            <a:r>
              <a:rPr lang="en-GB" sz="2400" dirty="0">
                <a:latin typeface="Century Gothic" panose="020B0502020202020204" pitchFamily="34" charset="0"/>
              </a:rPr>
              <a:t>William Shakespeare (1564 –1616)</a:t>
            </a:r>
          </a:p>
          <a:p>
            <a:pPr lvl="1"/>
            <a:r>
              <a:rPr lang="en-GB" sz="2000" dirty="0">
                <a:latin typeface="Century Gothic" panose="020B0502020202020204" pitchFamily="34" charset="0"/>
              </a:rPr>
              <a:t>Plays, poetry</a:t>
            </a:r>
          </a:p>
          <a:p>
            <a:r>
              <a:rPr lang="en-GB" sz="2400" dirty="0">
                <a:latin typeface="Century Gothic" panose="020B0502020202020204" pitchFamily="34" charset="0"/>
              </a:rPr>
              <a:t>Edmund Spenser (1552-1599)</a:t>
            </a:r>
          </a:p>
          <a:p>
            <a:pPr lvl="1"/>
            <a:r>
              <a:rPr lang="en-GB" sz="2000" i="1" dirty="0">
                <a:latin typeface="Century Gothic" panose="020B0502020202020204" pitchFamily="34" charset="0"/>
              </a:rPr>
              <a:t>Faerie Queen</a:t>
            </a:r>
          </a:p>
          <a:p>
            <a:r>
              <a:rPr lang="en-GB" sz="2400" dirty="0">
                <a:latin typeface="Century Gothic" panose="020B0502020202020204" pitchFamily="34" charset="0"/>
              </a:rPr>
              <a:t>John Milton (1608-1674)</a:t>
            </a:r>
          </a:p>
          <a:p>
            <a:pPr lvl="1"/>
            <a:r>
              <a:rPr lang="en-GB" sz="2000" i="1" dirty="0">
                <a:latin typeface="Century Gothic" panose="020B0502020202020204" pitchFamily="34" charset="0"/>
              </a:rPr>
              <a:t>Paradise Lost</a:t>
            </a:r>
          </a:p>
        </p:txBody>
      </p:sp>
    </p:spTree>
    <p:extLst>
      <p:ext uri="{BB962C8B-B14F-4D97-AF65-F5344CB8AC3E}">
        <p14:creationId xmlns:p14="http://schemas.microsoft.com/office/powerpoint/2010/main" val="429912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19345-D39E-C044-AC67-CF4F6A3E178A}"/>
              </a:ext>
            </a:extLst>
          </p:cNvPr>
          <p:cNvSpPr>
            <a:spLocks noGrp="1"/>
          </p:cNvSpPr>
          <p:nvPr>
            <p:ph type="title"/>
          </p:nvPr>
        </p:nvSpPr>
        <p:spPr>
          <a:xfrm>
            <a:off x="685800" y="174848"/>
            <a:ext cx="7772400" cy="1143000"/>
          </a:xfrm>
        </p:spPr>
        <p:txBody>
          <a:bodyPr/>
          <a:lstStyle/>
          <a:p>
            <a:r>
              <a:rPr lang="en-GB" dirty="0">
                <a:latin typeface="Century Gothic" panose="020B0502020202020204" pitchFamily="34" charset="0"/>
              </a:rPr>
              <a:t>John Milton - </a:t>
            </a:r>
            <a:r>
              <a:rPr lang="en-GB" i="1" dirty="0">
                <a:latin typeface="Century Gothic" panose="020B0502020202020204" pitchFamily="34" charset="0"/>
              </a:rPr>
              <a:t>Paradise Lost</a:t>
            </a:r>
          </a:p>
        </p:txBody>
      </p:sp>
      <p:sp>
        <p:nvSpPr>
          <p:cNvPr id="3" name="Content Placeholder 2">
            <a:extLst>
              <a:ext uri="{FF2B5EF4-FFF2-40B4-BE49-F238E27FC236}">
                <a16:creationId xmlns:a16="http://schemas.microsoft.com/office/drawing/2014/main" id="{40254B86-AE91-A54A-BDC5-1393F2CE9E69}"/>
              </a:ext>
            </a:extLst>
          </p:cNvPr>
          <p:cNvSpPr>
            <a:spLocks noGrp="1"/>
          </p:cNvSpPr>
          <p:nvPr>
            <p:ph idx="1"/>
          </p:nvPr>
        </p:nvSpPr>
        <p:spPr>
          <a:xfrm>
            <a:off x="685800" y="1546448"/>
            <a:ext cx="7772400" cy="4114800"/>
          </a:xfrm>
        </p:spPr>
        <p:txBody>
          <a:bodyPr/>
          <a:lstStyle/>
          <a:p>
            <a:r>
              <a:rPr lang="en-GB" sz="2400" dirty="0">
                <a:latin typeface="Century Gothic" panose="020B0502020202020204" pitchFamily="34" charset="0"/>
              </a:rPr>
              <a:t>“The mind is its own place, and in itself can make a heaven of hell, a hell of heaven..”</a:t>
            </a:r>
          </a:p>
          <a:p>
            <a:r>
              <a:rPr lang="en-GB" sz="2400" dirty="0">
                <a:latin typeface="Century Gothic" panose="020B0502020202020204" pitchFamily="34" charset="0"/>
              </a:rPr>
              <a:t>“Better to reign in Hell, than to serve in Heaven.” </a:t>
            </a:r>
          </a:p>
          <a:p>
            <a:r>
              <a:rPr lang="en-GB" sz="2400" dirty="0">
                <a:latin typeface="Century Gothic" panose="020B0502020202020204" pitchFamily="34" charset="0"/>
              </a:rPr>
              <a:t>“Me miserable! Which way shall I fly</a:t>
            </a:r>
            <a:br>
              <a:rPr lang="en-GB" sz="2400" dirty="0">
                <a:latin typeface="Century Gothic" panose="020B0502020202020204" pitchFamily="34" charset="0"/>
              </a:rPr>
            </a:br>
            <a:r>
              <a:rPr lang="en-GB" sz="2400" dirty="0">
                <a:latin typeface="Century Gothic" panose="020B0502020202020204" pitchFamily="34" charset="0"/>
              </a:rPr>
              <a:t>Infinite wrath and infinite despair?</a:t>
            </a:r>
            <a:br>
              <a:rPr lang="en-GB" sz="2400" dirty="0">
                <a:latin typeface="Century Gothic" panose="020B0502020202020204" pitchFamily="34" charset="0"/>
              </a:rPr>
            </a:br>
            <a:r>
              <a:rPr lang="en-GB" sz="2400" dirty="0">
                <a:latin typeface="Century Gothic" panose="020B0502020202020204" pitchFamily="34" charset="0"/>
              </a:rPr>
              <a:t>Which way I fly is hell; myself am hell;</a:t>
            </a:r>
            <a:br>
              <a:rPr lang="en-GB" sz="2400" dirty="0">
                <a:latin typeface="Century Gothic" panose="020B0502020202020204" pitchFamily="34" charset="0"/>
              </a:rPr>
            </a:br>
            <a:r>
              <a:rPr lang="en-GB" sz="2400" dirty="0">
                <a:latin typeface="Century Gothic" panose="020B0502020202020204" pitchFamily="34" charset="0"/>
              </a:rPr>
              <a:t>And in the lowest deep a lower deep,</a:t>
            </a:r>
            <a:br>
              <a:rPr lang="en-GB" sz="2400" dirty="0">
                <a:latin typeface="Century Gothic" panose="020B0502020202020204" pitchFamily="34" charset="0"/>
              </a:rPr>
            </a:br>
            <a:r>
              <a:rPr lang="en-GB" sz="2400" dirty="0">
                <a:latin typeface="Century Gothic" panose="020B0502020202020204" pitchFamily="34" charset="0"/>
              </a:rPr>
              <a:t>Still </a:t>
            </a:r>
            <a:r>
              <a:rPr lang="en-GB" sz="2400" dirty="0" err="1">
                <a:latin typeface="Century Gothic" panose="020B0502020202020204" pitchFamily="34" charset="0"/>
              </a:rPr>
              <a:t>threat'ning</a:t>
            </a:r>
            <a:r>
              <a:rPr lang="en-GB" sz="2400" dirty="0">
                <a:latin typeface="Century Gothic" panose="020B0502020202020204" pitchFamily="34" charset="0"/>
              </a:rPr>
              <a:t> to devour me, opens wide,</a:t>
            </a:r>
            <a:br>
              <a:rPr lang="en-GB" sz="2400" dirty="0">
                <a:latin typeface="Century Gothic" panose="020B0502020202020204" pitchFamily="34" charset="0"/>
              </a:rPr>
            </a:br>
            <a:r>
              <a:rPr lang="en-GB" sz="2400" dirty="0">
                <a:latin typeface="Century Gothic" panose="020B0502020202020204" pitchFamily="34" charset="0"/>
              </a:rPr>
              <a:t>To which the hell I suffer seems a heaven.” </a:t>
            </a:r>
          </a:p>
          <a:p>
            <a:r>
              <a:rPr lang="en-GB" sz="2400" dirty="0">
                <a:latin typeface="Century Gothic" panose="020B0502020202020204" pitchFamily="34" charset="0"/>
              </a:rPr>
              <a:t>“Yet he who reigns within himself, and rules</a:t>
            </a:r>
            <a:br>
              <a:rPr lang="en-GB" sz="2400" dirty="0">
                <a:latin typeface="Century Gothic" panose="020B0502020202020204" pitchFamily="34" charset="0"/>
              </a:rPr>
            </a:br>
            <a:r>
              <a:rPr lang="en-GB" sz="2400" dirty="0">
                <a:latin typeface="Century Gothic" panose="020B0502020202020204" pitchFamily="34" charset="0"/>
              </a:rPr>
              <a:t>Passions, desires, and fears, is more a king.” </a:t>
            </a:r>
            <a:r>
              <a:rPr lang="en-GB" sz="2400" i="1" dirty="0">
                <a:latin typeface="Century Gothic" panose="020B0502020202020204" pitchFamily="34" charset="0"/>
              </a:rPr>
              <a:t>(Paradise Regained</a:t>
            </a:r>
            <a:r>
              <a:rPr lang="en-GB" sz="2400" dirty="0">
                <a:latin typeface="Century Gothic" panose="020B0502020202020204" pitchFamily="34" charset="0"/>
              </a:rPr>
              <a:t>)</a:t>
            </a:r>
            <a:br>
              <a:rPr lang="en-GB" sz="2400" dirty="0">
                <a:latin typeface="Century Gothic" panose="020B0502020202020204" pitchFamily="34" charset="0"/>
              </a:rPr>
            </a:br>
            <a:endParaRPr lang="en-GB" sz="2400" dirty="0">
              <a:latin typeface="Century Gothic" panose="020B0502020202020204" pitchFamily="34" charset="0"/>
            </a:endParaRPr>
          </a:p>
        </p:txBody>
      </p:sp>
    </p:spTree>
    <p:extLst>
      <p:ext uri="{BB962C8B-B14F-4D97-AF65-F5344CB8AC3E}">
        <p14:creationId xmlns:p14="http://schemas.microsoft.com/office/powerpoint/2010/main" val="267841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9EF13-DAB6-B14E-860D-76288F1932E3}"/>
              </a:ext>
            </a:extLst>
          </p:cNvPr>
          <p:cNvSpPr>
            <a:spLocks noGrp="1"/>
          </p:cNvSpPr>
          <p:nvPr>
            <p:ph type="title"/>
          </p:nvPr>
        </p:nvSpPr>
        <p:spPr>
          <a:xfrm>
            <a:off x="685800" y="246856"/>
            <a:ext cx="7772400" cy="1143000"/>
          </a:xfrm>
        </p:spPr>
        <p:txBody>
          <a:bodyPr/>
          <a:lstStyle/>
          <a:p>
            <a:r>
              <a:rPr lang="en-GB" sz="3600" i="1" dirty="0" err="1">
                <a:latin typeface="Century Gothic" panose="020B0502020202020204" pitchFamily="34" charset="0"/>
              </a:rPr>
              <a:t>Areopagitica</a:t>
            </a:r>
            <a:r>
              <a:rPr lang="en-GB" sz="3600" i="1" dirty="0">
                <a:latin typeface="Century Gothic" panose="020B0502020202020204" pitchFamily="34" charset="0"/>
              </a:rPr>
              <a:t>: A Speech for the Liberty of Unlicensed Printing</a:t>
            </a:r>
          </a:p>
        </p:txBody>
      </p:sp>
      <p:sp>
        <p:nvSpPr>
          <p:cNvPr id="3" name="Content Placeholder 2">
            <a:extLst>
              <a:ext uri="{FF2B5EF4-FFF2-40B4-BE49-F238E27FC236}">
                <a16:creationId xmlns:a16="http://schemas.microsoft.com/office/drawing/2014/main" id="{0FCBB74F-6343-1741-8233-DA938A4563E2}"/>
              </a:ext>
            </a:extLst>
          </p:cNvPr>
          <p:cNvSpPr>
            <a:spLocks noGrp="1"/>
          </p:cNvSpPr>
          <p:nvPr>
            <p:ph idx="1"/>
          </p:nvPr>
        </p:nvSpPr>
        <p:spPr>
          <a:xfrm>
            <a:off x="467544" y="1618456"/>
            <a:ext cx="8280920" cy="4114800"/>
          </a:xfrm>
        </p:spPr>
        <p:txBody>
          <a:bodyPr/>
          <a:lstStyle/>
          <a:p>
            <a:r>
              <a:rPr lang="en-GB" sz="2400" dirty="0">
                <a:latin typeface="Century Gothic" panose="020B0502020202020204" pitchFamily="34" charset="0"/>
              </a:rPr>
              <a:t>“For so I created them free and free they must remain.” </a:t>
            </a:r>
            <a:r>
              <a:rPr lang="en-GB" sz="2400" i="1" dirty="0">
                <a:latin typeface="Century Gothic" panose="020B0502020202020204" pitchFamily="34" charset="0"/>
              </a:rPr>
              <a:t>(Paradise Lost)</a:t>
            </a:r>
          </a:p>
          <a:p>
            <a:r>
              <a:rPr lang="en-GB" sz="2400" dirty="0">
                <a:latin typeface="Century Gothic" panose="020B0502020202020204" pitchFamily="34" charset="0"/>
              </a:rPr>
              <a:t>“Give me the liberty to know, to utter, and to argue freely according to conscience, above all liberties.” </a:t>
            </a:r>
          </a:p>
          <a:p>
            <a:r>
              <a:rPr lang="en-GB" sz="2400" dirty="0">
                <a:latin typeface="Century Gothic" panose="020B0502020202020204" pitchFamily="34" charset="0"/>
              </a:rPr>
              <a:t>“Thou canst not touch the freedom of my mind.”</a:t>
            </a:r>
          </a:p>
          <a:p>
            <a:r>
              <a:rPr lang="en-GB" sz="2400" dirty="0">
                <a:latin typeface="Century Gothic" panose="020B0502020202020204" pitchFamily="34" charset="0"/>
              </a:rPr>
              <a:t>“Let her and Falsehood grapple; who ever knew Truth put to the worse in a free and open encounter?”</a:t>
            </a:r>
          </a:p>
          <a:p>
            <a:r>
              <a:rPr lang="en-GB" sz="2400" dirty="0">
                <a:latin typeface="Century Gothic" panose="020B0502020202020204" pitchFamily="34" charset="0"/>
              </a:rPr>
              <a:t>“Who kills a Man kills a reasonable creature, God's Image; but he who destroys a good Book, kills reason itself, kills the Image of God, as it were in the eye.”</a:t>
            </a:r>
            <a:br>
              <a:rPr lang="en-GB" sz="2400" dirty="0">
                <a:latin typeface="Century Gothic" panose="020B0502020202020204" pitchFamily="34" charset="0"/>
              </a:rPr>
            </a:br>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25762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8863</Words>
  <Application>Microsoft Office PowerPoint</Application>
  <PresentationFormat>On-screen Show (4:3)</PresentationFormat>
  <Paragraphs>307</Paragraphs>
  <Slides>26</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 Rounded MT Bold</vt:lpstr>
      <vt:lpstr>Calibri</vt:lpstr>
      <vt:lpstr>Century Gothic</vt:lpstr>
      <vt:lpstr>Blank Presentation</vt:lpstr>
      <vt:lpstr>Francis Bacon (1561-1626) </vt:lpstr>
      <vt:lpstr>Renaissance </vt:lpstr>
      <vt:lpstr>Renaissance in literature</vt:lpstr>
      <vt:lpstr>Invention of the printing press</vt:lpstr>
      <vt:lpstr>English renaissance</vt:lpstr>
      <vt:lpstr>Shakespeare - Sonnet 130</vt:lpstr>
      <vt:lpstr>English renaissance</vt:lpstr>
      <vt:lpstr>John Milton - Paradise Lost</vt:lpstr>
      <vt:lpstr>Areopagitica: A Speech for the Liberty of Unlicensed Printing</vt:lpstr>
      <vt:lpstr>English renaissance</vt:lpstr>
      <vt:lpstr>No Man is an Island – John Donne</vt:lpstr>
      <vt:lpstr>Assumptions of the Western tradition</vt:lpstr>
      <vt:lpstr>Machiavelli (1469-1527)</vt:lpstr>
      <vt:lpstr>PowerPoint Presentation</vt:lpstr>
      <vt:lpstr>Consequences </vt:lpstr>
      <vt:lpstr> Nostradamus (1503 – 1566)</vt:lpstr>
      <vt:lpstr>How did the Renaissance lead to the Reformation?</vt:lpstr>
      <vt:lpstr>What was the impetus behind the Reformation?</vt:lpstr>
      <vt:lpstr>PowerPoint Presentation</vt:lpstr>
      <vt:lpstr>PowerPoint Presentation</vt:lpstr>
      <vt:lpstr>John Calvin (1509 – 1564)</vt:lpstr>
      <vt:lpstr>Ulrich Zwingli (1484 – 1531)</vt:lpstr>
      <vt:lpstr>Norman conquest 1066</vt:lpstr>
      <vt:lpstr>Restoration of English liberties</vt:lpstr>
      <vt:lpstr>Development of Parliament</vt:lpstr>
      <vt:lpstr>English reformation</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Francis Bacon (1561-1626) </dc:title>
  <dc:creator>Chris Le Bas</dc:creator>
  <cp:lastModifiedBy>Chris Le Bas</cp:lastModifiedBy>
  <cp:revision>1</cp:revision>
  <dcterms:created xsi:type="dcterms:W3CDTF">2022-08-20T14:01:21Z</dcterms:created>
  <dcterms:modified xsi:type="dcterms:W3CDTF">2022-08-20T14:01:46Z</dcterms:modified>
</cp:coreProperties>
</file>