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7" r:id="rId2"/>
    <p:sldId id="982" r:id="rId3"/>
    <p:sldId id="395" r:id="rId4"/>
    <p:sldId id="562" r:id="rId5"/>
    <p:sldId id="264" r:id="rId6"/>
    <p:sldId id="268" r:id="rId7"/>
    <p:sldId id="269" r:id="rId8"/>
    <p:sldId id="270" r:id="rId9"/>
    <p:sldId id="307" r:id="rId10"/>
    <p:sldId id="1402" r:id="rId11"/>
    <p:sldId id="1403" r:id="rId12"/>
    <p:sldId id="1404" r:id="rId13"/>
    <p:sldId id="1405" r:id="rId14"/>
    <p:sldId id="288" r:id="rId15"/>
    <p:sldId id="1406" r:id="rId16"/>
    <p:sldId id="279" r:id="rId17"/>
    <p:sldId id="1805" r:id="rId18"/>
    <p:sldId id="381" r:id="rId19"/>
    <p:sldId id="284" r:id="rId20"/>
    <p:sldId id="1799" r:id="rId21"/>
    <p:sldId id="1813" r:id="rId22"/>
    <p:sldId id="1814" r:id="rId23"/>
    <p:sldId id="1815" r:id="rId24"/>
    <p:sldId id="1816" r:id="rId25"/>
    <p:sldId id="289" r:id="rId26"/>
    <p:sldId id="314" r:id="rId27"/>
    <p:sldId id="1817" r:id="rId28"/>
    <p:sldId id="290" r:id="rId29"/>
    <p:sldId id="291" r:id="rId30"/>
    <p:sldId id="328" r:id="rId31"/>
    <p:sldId id="1824" r:id="rId32"/>
    <p:sldId id="1818" r:id="rId33"/>
    <p:sldId id="295" r:id="rId34"/>
    <p:sldId id="1409" r:id="rId35"/>
    <p:sldId id="1408" r:id="rId36"/>
    <p:sldId id="1407" r:id="rId37"/>
    <p:sldId id="1825"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3A60F1-422E-46B7-80B2-AD9586CD99D5}"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804983-808D-47F9-819A-9DD3839D4626}" type="slidenum">
              <a:rPr lang="en-GB" smtClean="0"/>
              <a:t>‹#›</a:t>
            </a:fld>
            <a:endParaRPr lang="en-GB"/>
          </a:p>
        </p:txBody>
      </p:sp>
    </p:spTree>
    <p:extLst>
      <p:ext uri="{BB962C8B-B14F-4D97-AF65-F5344CB8AC3E}">
        <p14:creationId xmlns:p14="http://schemas.microsoft.com/office/powerpoint/2010/main" val="1021048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en.wikipedia.org/wiki/Pythia" TargetMode="External"/><Relationship Id="rId13" Type="http://schemas.openxmlformats.org/officeDocument/2006/relationships/hyperlink" Target="http://en.wikipedia.org/wiki/Antigone" TargetMode="External"/><Relationship Id="rId3" Type="http://schemas.openxmlformats.org/officeDocument/2006/relationships/hyperlink" Target="http://en.wikipedia.org/wiki/Laius" TargetMode="External"/><Relationship Id="rId7" Type="http://schemas.openxmlformats.org/officeDocument/2006/relationships/hyperlink" Target="http://en.wikipedia.org/wiki/Corinth" TargetMode="External"/><Relationship Id="rId12" Type="http://schemas.openxmlformats.org/officeDocument/2006/relationships/hyperlink" Target="http://en.wikipedia.org/wiki/Polynices" TargetMode="External"/><Relationship Id="rId2" Type="http://schemas.openxmlformats.org/officeDocument/2006/relationships/slide" Target="../slides/slide15.xml"/><Relationship Id="rId16" Type="http://schemas.openxmlformats.org/officeDocument/2006/relationships/hyperlink" Target="http://en.wikipedia.org/wiki/Colonus" TargetMode="External"/><Relationship Id="rId1" Type="http://schemas.openxmlformats.org/officeDocument/2006/relationships/notesMaster" Target="../notesMasters/notesMaster1.xml"/><Relationship Id="rId6" Type="http://schemas.openxmlformats.org/officeDocument/2006/relationships/hyperlink" Target="http://en.wikipedia.org/wiki/Polybus_of_Corinth" TargetMode="External"/><Relationship Id="rId11" Type="http://schemas.openxmlformats.org/officeDocument/2006/relationships/hyperlink" Target="http://en.wikipedia.org/wiki/Eteocles" TargetMode="External"/><Relationship Id="rId5" Type="http://schemas.openxmlformats.org/officeDocument/2006/relationships/hyperlink" Target="http://en.wikipedia.org/wiki/Kithairon" TargetMode="External"/><Relationship Id="rId15" Type="http://schemas.openxmlformats.org/officeDocument/2006/relationships/hyperlink" Target="http://en.wikipedia.org/wiki/Athens" TargetMode="External"/><Relationship Id="rId10" Type="http://schemas.openxmlformats.org/officeDocument/2006/relationships/hyperlink" Target="http://en.wikipedia.org/wiki/Sphinx#The_Riddle_of_the_Sphinx" TargetMode="External"/><Relationship Id="rId4" Type="http://schemas.openxmlformats.org/officeDocument/2006/relationships/hyperlink" Target="http://en.wikipedia.org/wiki/Jocasta" TargetMode="External"/><Relationship Id="rId9" Type="http://schemas.openxmlformats.org/officeDocument/2006/relationships/hyperlink" Target="http://en.wikipedia.org/wiki/Sphinx#Greek_traditions" TargetMode="External"/><Relationship Id="rId14" Type="http://schemas.openxmlformats.org/officeDocument/2006/relationships/hyperlink" Target="http://en.wikipedia.org/wiki/Ismen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en.wikipedia.org/wiki/Schism_(religio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en.wikipedia.org/wiki/Heretics"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en.wikipedia.org/wiki/Schism_(religion)"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en.wikipedia.org/wiki/Heretic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n.wikipedia.org/wiki/Ellipse"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en.wikipedia.org/wiki/Semi-major_and_semi-minor_axes" TargetMode="External"/><Relationship Id="rId4" Type="http://schemas.openxmlformats.org/officeDocument/2006/relationships/hyperlink" Target="https://en.wikipedia.org/wiki/Orbital_period"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efaria.org/Genesis.24.62?lang=he-en&amp;utm_source=rabbisacks.org&amp;utm_medium=sefaria_linker"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sefaria.org/Psalms.145.9?lang=he-en&amp;utm_source=rabbisacks.org&amp;utm_medium=sefaria_linker" TargetMode="External"/><Relationship Id="rId4" Type="http://schemas.openxmlformats.org/officeDocument/2006/relationships/hyperlink" Target="https://www.sefaria.org/Genesis.16.14?lang=he-en&amp;utm_source=rabbisacks.org&amp;utm_medium=sefaria_linker"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145574F-34F8-4D48-999C-4C086E15ABA5}"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58485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According to the medieval age of Ethiopian book of the </a:t>
            </a:r>
            <a:r>
              <a:rPr lang="en-GB" dirty="0" err="1"/>
              <a:t>Kebra</a:t>
            </a:r>
            <a:r>
              <a:rPr lang="en-GB" dirty="0"/>
              <a:t> </a:t>
            </a:r>
            <a:r>
              <a:rPr lang="en-GB" dirty="0" err="1"/>
              <a:t>Nagast</a:t>
            </a:r>
            <a:r>
              <a:rPr lang="en-GB" dirty="0"/>
              <a:t>, translated into </a:t>
            </a:r>
            <a:r>
              <a:rPr lang="en-GB" dirty="0" err="1"/>
              <a:t>Geʽez</a:t>
            </a:r>
            <a:r>
              <a:rPr lang="en-GB" dirty="0"/>
              <a:t> in 1321 CE,[3] [4][5] this man's name was </a:t>
            </a:r>
            <a:r>
              <a:rPr lang="en-GB" dirty="0" err="1"/>
              <a:t>Bäynä</a:t>
            </a:r>
            <a:r>
              <a:rPr lang="en-GB" dirty="0"/>
              <a:t> </a:t>
            </a:r>
            <a:r>
              <a:rPr lang="en-GB" dirty="0" err="1"/>
              <a:t>Ləḥkəm</a:t>
            </a:r>
            <a:r>
              <a:rPr lang="en-GB" dirty="0"/>
              <a:t> (from Arabic: </a:t>
            </a:r>
            <a:r>
              <a:rPr lang="ar-AE" dirty="0"/>
              <a:t>ابن الحكيم‎, </a:t>
            </a:r>
            <a:r>
              <a:rPr lang="en-GB" dirty="0"/>
              <a:t>Ibn Al-Hakim, "Son of the Wise."[6]). He was conceived when his father Solomon tricked his visiting mother, the Queen of Sheba, into sleeping with him. His mother raised him as a Jew in Ethiopia and he only </a:t>
            </a:r>
            <a:r>
              <a:rPr lang="en-GB" dirty="0" err="1"/>
              <a:t>traveled</a:t>
            </a:r>
            <a:r>
              <a:rPr lang="en-GB" dirty="0"/>
              <a:t> to Jerusalem to meet his father for the first time when he was in his twenties. While his father begged Menelik to stay and rule over Israel, Menelik told him that he wanted to return to Ethiopia. So, Solomon sent many Israelites with him, to aid him in ruling according to biblical standards, and they, aggrieved at being exiled forever, King Solomon gave his Ark of the Covenant to his son as a gift for being his son and being king of Ethiopia. Menelik then became king of Ethiopia, upon the death of his mother.</a:t>
            </a:r>
          </a:p>
          <a:p>
            <a:endParaRPr lang="en-GB" dirty="0"/>
          </a:p>
          <a:p>
            <a:r>
              <a:rPr lang="en-GB" dirty="0"/>
              <a:t>The Solomonic Dynasty’s legendary origins come from an Ethiopian myth called the </a:t>
            </a:r>
            <a:r>
              <a:rPr lang="en-GB" dirty="0" err="1"/>
              <a:t>Kebre</a:t>
            </a:r>
            <a:r>
              <a:rPr lang="en-GB" dirty="0"/>
              <a:t> </a:t>
            </a:r>
            <a:r>
              <a:rPr lang="en-GB" dirty="0" err="1"/>
              <a:t>Negast</a:t>
            </a:r>
            <a:r>
              <a:rPr lang="en-GB" dirty="0"/>
              <a:t>. According to the story, Queen Makeda, who took the Ethiopian throne in the 10th century, B.C., travelled to Jerusalem to learn to be a good ruler from King Solomon, who was famous worldwide for his wisdom and capabilities as a ruler. King Solomon agreed to take Makeda as his student and taught her how to be a good queen. Queen Makeda was so impressed with Solomon that she converted to Judaism and provided Solomon with many gifts. Before Makeda returned home, the two had a son together. Solomon had a dream in which God said that his and Makeda’s son would be the head of a new order. In response, he sent Makeda home but told her to send their son back to Jerusalem when he came of age to be taught Jewish lore and law. Makeda did as she was told and sent </a:t>
            </a:r>
            <a:r>
              <a:rPr lang="en-GB" dirty="0" err="1"/>
              <a:t>Menilek</a:t>
            </a:r>
            <a:r>
              <a:rPr lang="en-GB" dirty="0"/>
              <a:t> I, their son, to Jerusalem to be taught by Solomon, who offered to make him the prince of Jerusalem. However, </a:t>
            </a:r>
            <a:r>
              <a:rPr lang="en-GB" dirty="0" err="1"/>
              <a:t>Menilek</a:t>
            </a:r>
            <a:r>
              <a:rPr lang="en-GB" dirty="0"/>
              <a:t> declined and instead returned to Ethiopia, anointed by his father and God to be the king of Ethiopia.</a:t>
            </a:r>
          </a:p>
          <a:p>
            <a:endParaRPr lang="en-GB" dirty="0"/>
          </a:p>
          <a:p>
            <a:r>
              <a:rPr lang="en-GB" dirty="0"/>
              <a:t>The </a:t>
            </a:r>
            <a:r>
              <a:rPr lang="en-GB" dirty="0" err="1"/>
              <a:t>Kebre</a:t>
            </a:r>
            <a:r>
              <a:rPr lang="en-GB" dirty="0"/>
              <a:t> </a:t>
            </a:r>
            <a:r>
              <a:rPr lang="en-GB" dirty="0" err="1"/>
              <a:t>Negast</a:t>
            </a:r>
            <a:r>
              <a:rPr lang="en-GB" dirty="0"/>
              <a:t> exemplifies the importance of Judaism, and subsequently, of Christianity to the Ethiopian people, serving as a source of Ethiopian national pride and providing a justification for the idea of Ethiopians as a chosen people of God. More importantly to the Solomonic Dynasty however, it provided the grounds for the “restored Solomonic” Empire, so named because of its renewed </a:t>
            </a:r>
            <a:r>
              <a:rPr lang="en-GB" dirty="0" err="1"/>
              <a:t>fervor</a:t>
            </a:r>
            <a:r>
              <a:rPr lang="en-GB" dirty="0"/>
              <a:t> for the connection of King Solomon to Ethiopian royalty, which began under Emperor </a:t>
            </a:r>
            <a:r>
              <a:rPr lang="en-GB" dirty="0" err="1"/>
              <a:t>Yekuno</a:t>
            </a:r>
            <a:r>
              <a:rPr lang="en-GB" dirty="0"/>
              <a:t> </a:t>
            </a:r>
            <a:r>
              <a:rPr lang="en-GB" dirty="0" err="1"/>
              <a:t>Amlak</a:t>
            </a:r>
            <a:r>
              <a:rPr lang="en-GB" dirty="0"/>
              <a:t> (r. 1270-1285) and was ruled and justified by Christianity until the late twentieth century. The Muslim city of </a:t>
            </a:r>
            <a:r>
              <a:rPr lang="en-GB" dirty="0" err="1"/>
              <a:t>Yifat</a:t>
            </a:r>
            <a:r>
              <a:rPr lang="en-GB" dirty="0"/>
              <a:t> was conquered by Ethiopia in 1270, under </a:t>
            </a:r>
            <a:r>
              <a:rPr lang="en-GB" dirty="0" err="1"/>
              <a:t>Yekuno</a:t>
            </a:r>
            <a:r>
              <a:rPr lang="en-GB" dirty="0"/>
              <a:t> </a:t>
            </a:r>
            <a:r>
              <a:rPr lang="en-GB" dirty="0" err="1"/>
              <a:t>Amlak</a:t>
            </a:r>
            <a:r>
              <a:rPr lang="en-GB" dirty="0"/>
              <a:t>, which caused officials in Cairo to use their influence to prevent a new bishop from being sent to Ethiopia. This action crippled the Ethiopian Church as well as the power of the emperor. By the time that </a:t>
            </a:r>
            <a:r>
              <a:rPr lang="en-GB" dirty="0" err="1"/>
              <a:t>Amda</a:t>
            </a:r>
            <a:r>
              <a:rPr lang="en-GB" dirty="0"/>
              <a:t> </a:t>
            </a:r>
            <a:r>
              <a:rPr lang="en-GB" dirty="0" err="1"/>
              <a:t>Siyon</a:t>
            </a:r>
            <a:r>
              <a:rPr lang="en-GB" dirty="0"/>
              <a:t> (r. 1314-1344) took the throne in 1314, </a:t>
            </a:r>
            <a:r>
              <a:rPr lang="en-GB" dirty="0" err="1"/>
              <a:t>Sabradin</a:t>
            </a:r>
            <a:r>
              <a:rPr lang="en-GB" dirty="0"/>
              <a:t> of </a:t>
            </a:r>
            <a:r>
              <a:rPr lang="en-GB" dirty="0" err="1"/>
              <a:t>Yifat</a:t>
            </a:r>
            <a:r>
              <a:rPr lang="en-GB" dirty="0"/>
              <a:t> led a united Muslim front made up of people angered by Christian rule, destroying churches in Ethiopia and forcing Christians to convert to Islam. </a:t>
            </a:r>
            <a:r>
              <a:rPr lang="en-GB" dirty="0" err="1"/>
              <a:t>Siyon</a:t>
            </a:r>
            <a:r>
              <a:rPr lang="en-GB" dirty="0"/>
              <a:t> responded with a savage attack that resulted in the defeat of </a:t>
            </a:r>
            <a:r>
              <a:rPr lang="en-GB" dirty="0" err="1"/>
              <a:t>Yifat</a:t>
            </a:r>
            <a:r>
              <a:rPr lang="en-GB" dirty="0"/>
              <a:t>. Furthermore, </a:t>
            </a:r>
            <a:r>
              <a:rPr lang="en-GB" dirty="0" err="1"/>
              <a:t>Siyon’s</a:t>
            </a:r>
            <a:r>
              <a:rPr lang="en-GB" dirty="0"/>
              <a:t> victory caused the frontier of Christian power in Africa to expand past the Awash valley.</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156299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26 Now an angel of the Lord said to Philip, “Go south to the road—the desert road—that goes down from Jerusalem to Gaza.” 27 So he started out, and on his way he met an Ethiopian[a] eunuch, an important official in charge of all the treasury of the </a:t>
            </a:r>
            <a:r>
              <a:rPr lang="en-GB" dirty="0" err="1"/>
              <a:t>Kandake</a:t>
            </a:r>
            <a:r>
              <a:rPr lang="en-GB" dirty="0"/>
              <a:t> (which means “queen of the Ethiopians”). This man had gone to Jerusalem to worship, 28 and on his way home was sitting in his chariot reading the Book of Isaiah the prophet. 29 The Spirit told Philip, “Go to that chariot and stay near it.”</a:t>
            </a:r>
          </a:p>
          <a:p>
            <a:endParaRPr lang="en-GB" dirty="0"/>
          </a:p>
          <a:p>
            <a:r>
              <a:rPr lang="en-GB" dirty="0"/>
              <a:t>30 Then Philip ran up to the chariot and heard the man reading Isaiah the prophet. “Do you understand what you are reading?” Philip asked.</a:t>
            </a:r>
          </a:p>
          <a:p>
            <a:endParaRPr lang="en-GB" dirty="0"/>
          </a:p>
          <a:p>
            <a:r>
              <a:rPr lang="en-GB" dirty="0"/>
              <a:t>31 “How can I,” he said, “unless someone explains it to me?” So he invited Philip to come up and sit with him.</a:t>
            </a:r>
          </a:p>
          <a:p>
            <a:endParaRPr lang="en-GB" dirty="0"/>
          </a:p>
          <a:p>
            <a:r>
              <a:rPr lang="en-GB" dirty="0"/>
              <a:t>32 This is the passage of Scripture the eunuch was reading:</a:t>
            </a:r>
          </a:p>
          <a:p>
            <a:endParaRPr lang="en-GB" dirty="0"/>
          </a:p>
          <a:p>
            <a:r>
              <a:rPr lang="en-GB" dirty="0"/>
              <a:t>“He was led like a sheep to the slaughter,</a:t>
            </a:r>
          </a:p>
          <a:p>
            <a:r>
              <a:rPr lang="en-GB" dirty="0"/>
              <a:t>    and as a lamb before its shearer is silent,</a:t>
            </a:r>
          </a:p>
          <a:p>
            <a:r>
              <a:rPr lang="en-GB" dirty="0"/>
              <a:t>    so he did not open his mouth.</a:t>
            </a:r>
          </a:p>
          <a:p>
            <a:r>
              <a:rPr lang="en-GB" dirty="0"/>
              <a:t>33 In his humiliation he was deprived of justice.</a:t>
            </a:r>
          </a:p>
          <a:p>
            <a:r>
              <a:rPr lang="en-GB" dirty="0"/>
              <a:t>    Who can speak of his descendants?</a:t>
            </a:r>
          </a:p>
          <a:p>
            <a:r>
              <a:rPr lang="en-GB" dirty="0"/>
              <a:t>    For his life was taken from the earth.”[b]</a:t>
            </a:r>
          </a:p>
          <a:p>
            <a:r>
              <a:rPr lang="en-GB" dirty="0"/>
              <a:t>34 The eunuch asked Philip, “Tell me, please, who is the prophet talking about, himself or someone else?” 35 Then Philip began with that very passage of Scripture and told him the good news about Jesus.</a:t>
            </a:r>
          </a:p>
          <a:p>
            <a:endParaRPr lang="en-GB" dirty="0"/>
          </a:p>
          <a:p>
            <a:r>
              <a:rPr lang="en-GB" dirty="0"/>
              <a:t>36 As they </a:t>
            </a:r>
            <a:r>
              <a:rPr lang="en-GB" dirty="0" err="1"/>
              <a:t>traveled</a:t>
            </a:r>
            <a:r>
              <a:rPr lang="en-GB" dirty="0"/>
              <a:t> along the road, they came to some water and the eunuch said, “Look, here is water. What can stand in the way of my being baptized?” [37] [c] 38 And he gave orders to stop the chariot. Then both Philip and the eunuch went down into the water and Philip baptized him. 39 When they came up out of the water, the Spirit of the Lord suddenly took Philip away, and the eunuch did not see him again, but went on his way rejoicing.</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966393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27FCD68-AFA4-4ED7-82E4-CDEB0716AF2A}"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6553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55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extLst>
      <p:ext uri="{BB962C8B-B14F-4D97-AF65-F5344CB8AC3E}">
        <p14:creationId xmlns:p14="http://schemas.microsoft.com/office/powerpoint/2010/main" val="268172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9E83502-453A-4344-9BB9-72616D1C3C74}"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r>
              <a:rPr lang="en-US" dirty="0"/>
              <a:t>The trends of Hebraism and Hellenism had formed long ago and had encountered each other several times in the course of prior history. From 2000 B.C., the Minoan civilization flourished on the island of Crete, succeeded by the Mycenaean civilization on the Greek mainland. By the eleventh century, these civilizations had created a Cain-type Hellenic civilization, whose guiding ideology was humanism. Around the same time in the Near East, the Abel-type Hebraic civilization was born, with Jewish monotheism as its guiding ideology. This was the period of the united kingdom. Had the kings of Israel in that period laid the foundation for the Messiah and received him, this flourishing Hebraic civilization could have assimilated the waning Hellenic civilization to form one worldwide civilization. However, when the kings failed to fulfill the Will of God, this dispensation was not accomplished. Instead, after the Jews were taken into exile in Babylon, they returned only to be put under subjection to the Greeks in 333 B.C. and then to Rome in 63 B.C. Thus, during the centuries leading up to and including Jesus' time, Hebraism was placed under the dominion of Hellenism. </a:t>
            </a:r>
          </a:p>
          <a:p>
            <a:endParaRPr lang="en-US" dirty="0"/>
          </a:p>
          <a:p>
            <a:r>
              <a:rPr lang="en-US" dirty="0"/>
              <a:t>Gk need to separate from Satan especially sexual stuff</a:t>
            </a:r>
          </a:p>
          <a:p>
            <a:endParaRPr lang="en-US" dirty="0"/>
          </a:p>
          <a:p>
            <a:r>
              <a:rPr lang="en-US" sz="1200" kern="1200" dirty="0">
                <a:solidFill>
                  <a:schemeClr val="tx1"/>
                </a:solidFill>
                <a:latin typeface="Arial" pitchFamily="-128" charset="0"/>
                <a:ea typeface="ＭＳ Ｐゴシック" pitchFamily="-128" charset="-128"/>
                <a:cs typeface="ＭＳ Ｐゴシック" pitchFamily="-128" charset="-128"/>
              </a:rPr>
              <a:t>“How does luck work? Luck, or heavenly fate, always follows </a:t>
            </a:r>
            <a:r>
              <a:rPr lang="en-US" sz="1200" kern="1200" dirty="0" err="1">
                <a:solidFill>
                  <a:schemeClr val="tx1"/>
                </a:solidFill>
                <a:latin typeface="Arial" pitchFamily="-128" charset="0"/>
                <a:ea typeface="ＭＳ Ｐゴシック" pitchFamily="-128" charset="-128"/>
                <a:cs typeface="ＭＳ Ｐゴシック" pitchFamily="-128" charset="-128"/>
              </a:rPr>
              <a:t>th</a:t>
            </a:r>
            <a:r>
              <a:rPr lang="en-US" sz="1200" kern="1200" dirty="0">
                <a:solidFill>
                  <a:schemeClr val="tx1"/>
                </a:solidFill>
                <a:latin typeface="Arial" pitchFamily="-128" charset="0"/>
                <a:ea typeface="ＭＳ Ｐゴシック" pitchFamily="-128" charset="-128"/>
                <a:cs typeface="ＭＳ Ｐゴシック" pitchFamily="-128" charset="-128"/>
              </a:rPr>
              <a:t> </a:t>
            </a:r>
            <a:r>
              <a:rPr lang="en-US" sz="1200" kern="1200" dirty="0" err="1">
                <a:solidFill>
                  <a:schemeClr val="tx1"/>
                </a:solidFill>
                <a:latin typeface="Arial" pitchFamily="-128" charset="0"/>
                <a:ea typeface="ＭＳ Ｐゴシック" pitchFamily="-128" charset="-128"/>
                <a:cs typeface="ＭＳ Ｐゴシック" pitchFamily="-128" charset="-128"/>
              </a:rPr>
              <a:t>eheartistic</a:t>
            </a:r>
            <a:r>
              <a:rPr lang="en-US" sz="1200" kern="1200" dirty="0">
                <a:solidFill>
                  <a:schemeClr val="tx1"/>
                </a:solidFill>
                <a:latin typeface="Arial" pitchFamily="-128" charset="0"/>
                <a:ea typeface="ＭＳ Ｐゴシック" pitchFamily="-128" charset="-128"/>
                <a:cs typeface="ＭＳ Ｐゴシック" pitchFamily="-128" charset="-128"/>
              </a:rPr>
              <a:t> current. Like the black current: if you follow it, you know where you will go. If there is heavenly luck, that means the </a:t>
            </a:r>
            <a:r>
              <a:rPr lang="en-US" sz="1200" kern="1200" dirty="0" err="1">
                <a:solidFill>
                  <a:schemeClr val="tx1"/>
                </a:solidFill>
                <a:latin typeface="Arial" pitchFamily="-128" charset="0"/>
                <a:ea typeface="ＭＳ Ｐゴシック" pitchFamily="-128" charset="-128"/>
                <a:cs typeface="ＭＳ Ｐゴシック" pitchFamily="-128" charset="-128"/>
              </a:rPr>
              <a:t>heartistic</a:t>
            </a:r>
            <a:r>
              <a:rPr lang="en-US" sz="1200" kern="1200" dirty="0">
                <a:solidFill>
                  <a:schemeClr val="tx1"/>
                </a:solidFill>
                <a:latin typeface="Arial" pitchFamily="-128" charset="0"/>
                <a:ea typeface="ＭＳ Ｐゴシック" pitchFamily="-128" charset="-128"/>
                <a:cs typeface="ＭＳ Ｐゴシック" pitchFamily="-128" charset="-128"/>
              </a:rPr>
              <a:t> current is being followed, and you're in luck. “ SMM 1990</a:t>
            </a:r>
          </a:p>
          <a:p>
            <a:endParaRPr lang="en-US" sz="1200" kern="1200" dirty="0">
              <a:solidFill>
                <a:schemeClr val="tx1"/>
              </a:solidFill>
              <a:latin typeface="Arial" pitchFamily="-128" charset="0"/>
              <a:ea typeface="ＭＳ Ｐゴシック" pitchFamily="-128" charset="-128"/>
              <a:cs typeface="ＭＳ Ｐゴシック" pitchFamily="-128" charset="-128"/>
            </a:endParaRPr>
          </a:p>
          <a:p>
            <a:r>
              <a:rPr lang="en-US" dirty="0"/>
              <a:t>Oedipus was born to </a:t>
            </a:r>
            <a:r>
              <a:rPr lang="en-US" dirty="0">
                <a:hlinkClick r:id="rId3" tooltip="Laius"/>
              </a:rPr>
              <a:t>King Laius</a:t>
            </a:r>
            <a:r>
              <a:rPr lang="en-US" dirty="0"/>
              <a:t> and </a:t>
            </a:r>
            <a:r>
              <a:rPr lang="en-US" dirty="0">
                <a:hlinkClick r:id="rId4" tooltip="Jocasta"/>
              </a:rPr>
              <a:t>Queen Jocasta</a:t>
            </a:r>
            <a:r>
              <a:rPr lang="en-US" dirty="0"/>
              <a:t>. In the most well-known version of the myth, Laius wished to thwart a prophecy, which said that his child would grow up to murder his father and marry his mother. Thus, he fastened the infant's feet together with a large pin and left him to die on a mountainside. The baby was found on </a:t>
            </a:r>
            <a:r>
              <a:rPr lang="en-US" dirty="0">
                <a:hlinkClick r:id="rId5" tooltip="Kithairon"/>
              </a:rPr>
              <a:t>Kithairon</a:t>
            </a:r>
            <a:r>
              <a:rPr lang="en-US" dirty="0"/>
              <a:t> by shepherds and raised by </a:t>
            </a:r>
            <a:r>
              <a:rPr lang="en-US" dirty="0">
                <a:hlinkClick r:id="rId6" tooltip="Polybus of Corinth"/>
              </a:rPr>
              <a:t>King Polybus</a:t>
            </a:r>
            <a:r>
              <a:rPr lang="en-US" dirty="0"/>
              <a:t> and Queen </a:t>
            </a:r>
            <a:r>
              <a:rPr lang="en-US" dirty="0" err="1"/>
              <a:t>Merope</a:t>
            </a:r>
            <a:r>
              <a:rPr lang="en-US" dirty="0"/>
              <a:t> in the city of </a:t>
            </a:r>
            <a:r>
              <a:rPr lang="en-US" dirty="0">
                <a:hlinkClick r:id="rId7" tooltip="Corinth"/>
              </a:rPr>
              <a:t>Corinth</a:t>
            </a:r>
            <a:r>
              <a:rPr lang="en-US" dirty="0"/>
              <a:t>. Oedipus learned from the </a:t>
            </a:r>
            <a:r>
              <a:rPr lang="en-US" dirty="0">
                <a:hlinkClick r:id="rId8" tooltip="Pythia"/>
              </a:rPr>
              <a:t>oracle at Delphi</a:t>
            </a:r>
            <a:r>
              <a:rPr lang="en-US" dirty="0"/>
              <a:t> of the prophecy, but believing he was fated to murder </a:t>
            </a:r>
            <a:r>
              <a:rPr lang="en-US" dirty="0" err="1"/>
              <a:t>Polybus</a:t>
            </a:r>
            <a:r>
              <a:rPr lang="en-US" dirty="0"/>
              <a:t> and marry </a:t>
            </a:r>
            <a:r>
              <a:rPr lang="en-US" dirty="0" err="1"/>
              <a:t>Merope</a:t>
            </a:r>
            <a:r>
              <a:rPr lang="en-US" dirty="0"/>
              <a:t>, he left Corinth. Heading to Thebes, Oedipus met an older man in a chariot coming the other way on a narrow road. The two quarreled over who should give way, which resulted in Oedipus killing the stranger and continuing on to Thebes. He found that the king of the city (Laius) had been recently killed and that the city was at the mercy of </a:t>
            </a:r>
            <a:r>
              <a:rPr lang="en-US" dirty="0">
                <a:hlinkClick r:id="rId9" tooltip="Sphinx"/>
              </a:rPr>
              <a:t>the Sphinx</a:t>
            </a:r>
            <a:r>
              <a:rPr lang="en-US" dirty="0"/>
              <a:t>. Oedipus answered </a:t>
            </a:r>
            <a:r>
              <a:rPr lang="en-US" dirty="0">
                <a:hlinkClick r:id="rId10" tooltip="Sphinx"/>
              </a:rPr>
              <a:t>the monster's riddle</a:t>
            </a:r>
            <a:r>
              <a:rPr lang="en-US" dirty="0"/>
              <a:t> correctly, defeating it and winning the throne of the dead king and the hand in marriage of the king's widow, his mother, </a:t>
            </a:r>
            <a:r>
              <a:rPr lang="en-US" dirty="0" err="1"/>
              <a:t>Jocasta</a:t>
            </a:r>
            <a:r>
              <a:rPr lang="en-US" dirty="0"/>
              <a:t>.</a:t>
            </a:r>
          </a:p>
          <a:p>
            <a:r>
              <a:rPr lang="en-US" dirty="0"/>
              <a:t>Oedipus and </a:t>
            </a:r>
            <a:r>
              <a:rPr lang="en-US" dirty="0" err="1"/>
              <a:t>Jocasta</a:t>
            </a:r>
            <a:r>
              <a:rPr lang="en-US" dirty="0"/>
              <a:t> had two sons (</a:t>
            </a:r>
            <a:r>
              <a:rPr lang="en-US" dirty="0">
                <a:hlinkClick r:id="rId11" tooltip="Eteocles"/>
              </a:rPr>
              <a:t>Eteocles</a:t>
            </a:r>
            <a:r>
              <a:rPr lang="en-US" dirty="0"/>
              <a:t> and </a:t>
            </a:r>
            <a:r>
              <a:rPr lang="en-US" dirty="0">
                <a:hlinkClick r:id="rId12" tooltip="Polynices"/>
              </a:rPr>
              <a:t>Polynices</a:t>
            </a:r>
            <a:r>
              <a:rPr lang="en-US" dirty="0"/>
              <a:t>) and two daughters (</a:t>
            </a:r>
            <a:r>
              <a:rPr lang="en-US" dirty="0">
                <a:hlinkClick r:id="rId13" tooltip="Antigone"/>
              </a:rPr>
              <a:t>Antigone</a:t>
            </a:r>
            <a:r>
              <a:rPr lang="en-US" dirty="0"/>
              <a:t> and </a:t>
            </a:r>
            <a:r>
              <a:rPr lang="en-US" dirty="0">
                <a:hlinkClick r:id="rId14" tooltip="Ismene"/>
              </a:rPr>
              <a:t>Ismene</a:t>
            </a:r>
            <a:r>
              <a:rPr lang="en-US" dirty="0"/>
              <a:t>). In his search to determine who killed Laius (and thus end a plague on Thebes), Oedipus discovered it was he who had killed the late king (his father). </a:t>
            </a:r>
            <a:r>
              <a:rPr lang="en-US" dirty="0" err="1"/>
              <a:t>Jocasta</a:t>
            </a:r>
            <a:r>
              <a:rPr lang="en-US" dirty="0"/>
              <a:t>, upon realizing that she had married her own son and Laius's murderer, hanged herself. Oedipus then seized two pins from her dress and blinded himself with them. Oedipus was driven into exile, accompanied by Antigone and </a:t>
            </a:r>
            <a:r>
              <a:rPr lang="en-US" dirty="0" err="1"/>
              <a:t>Ismene</a:t>
            </a:r>
            <a:r>
              <a:rPr lang="en-US" dirty="0"/>
              <a:t>. After years of wandering, he arrived in </a:t>
            </a:r>
            <a:r>
              <a:rPr lang="en-US" dirty="0">
                <a:hlinkClick r:id="rId15" tooltip="Athens"/>
              </a:rPr>
              <a:t>Athens</a:t>
            </a:r>
            <a:r>
              <a:rPr lang="en-US" dirty="0"/>
              <a:t>, where he found refuge in a grove of trees called </a:t>
            </a:r>
            <a:r>
              <a:rPr lang="en-US" dirty="0">
                <a:hlinkClick r:id="rId16" tooltip="Colonus"/>
              </a:rPr>
              <a:t>Colonus</a:t>
            </a:r>
            <a:r>
              <a:rPr lang="en-US" dirty="0"/>
              <a:t>. By this time, warring factions in Thebes wished him to return to that city, believing that his body would bring it luck. However, Oedipus died at </a:t>
            </a:r>
            <a:r>
              <a:rPr lang="en-US" dirty="0" err="1"/>
              <a:t>Colonus</a:t>
            </a:r>
            <a:r>
              <a:rPr lang="en-US" dirty="0"/>
              <a:t>, and the presence of his grave there was said to bring good fortune to Athens.</a:t>
            </a:r>
          </a:p>
          <a:p>
            <a:endParaRPr lang="en-US" dirty="0"/>
          </a:p>
        </p:txBody>
      </p:sp>
    </p:spTree>
    <p:extLst>
      <p:ext uri="{BB962C8B-B14F-4D97-AF65-F5344CB8AC3E}">
        <p14:creationId xmlns:p14="http://schemas.microsoft.com/office/powerpoint/2010/main" val="1756448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420C125-49C1-4922-9555-66D44ACE7D71}"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r>
              <a:rPr lang="en-US"/>
              <a:t>Summa theological</a:t>
            </a:r>
          </a:p>
        </p:txBody>
      </p:sp>
    </p:spTree>
    <p:extLst>
      <p:ext uri="{BB962C8B-B14F-4D97-AF65-F5344CB8AC3E}">
        <p14:creationId xmlns:p14="http://schemas.microsoft.com/office/powerpoint/2010/main" val="759804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pitchFamily="-84" charset="0"/>
                <a:ea typeface="ＭＳ Ｐゴシック" pitchFamily="-84" charset="-128"/>
                <a:cs typeface="ＭＳ Ｐゴシック" pitchFamily="-84" charset="-128"/>
              </a:rPr>
              <a:t>Monastic orders</a:t>
            </a:r>
          </a:p>
          <a:p>
            <a:r>
              <a:rPr lang="en-US" dirty="0">
                <a:latin typeface="Franklin Gothic Medium" pitchFamily="-84" charset="0"/>
                <a:ea typeface="ＭＳ Ｐゴシック" pitchFamily="-84" charset="-128"/>
                <a:cs typeface="ＭＳ Ｐゴシック" pitchFamily="-84" charset="-128"/>
              </a:rPr>
              <a:t>Cluny - ~William of Aquitaine (919) source of most reform movements. The </a:t>
            </a:r>
            <a:r>
              <a:rPr lang="en-US" b="1" dirty="0">
                <a:latin typeface="Franklin Gothic Medium" pitchFamily="-84" charset="0"/>
                <a:ea typeface="ＭＳ Ｐゴシック" pitchFamily="-84" charset="-128"/>
                <a:cs typeface="ＭＳ Ｐゴシック" pitchFamily="-84" charset="-128"/>
              </a:rPr>
              <a:t>Cluniac Reforms</a:t>
            </a:r>
            <a:r>
              <a:rPr lang="en-US" dirty="0">
                <a:latin typeface="Franklin Gothic Medium" pitchFamily="-84" charset="0"/>
                <a:ea typeface="ＭＳ Ｐゴシック" pitchFamily="-84" charset="-128"/>
                <a:cs typeface="ＭＳ Ｐゴシック" pitchFamily="-84" charset="-128"/>
              </a:rPr>
              <a:t> (also called </a:t>
            </a:r>
            <a:r>
              <a:rPr lang="en-US" b="1" dirty="0" err="1">
                <a:latin typeface="Franklin Gothic Medium" pitchFamily="-84" charset="0"/>
                <a:ea typeface="ＭＳ Ｐゴシック" pitchFamily="-84" charset="-128"/>
                <a:cs typeface="ＭＳ Ｐゴシック" pitchFamily="-84" charset="-128"/>
              </a:rPr>
              <a:t>Clunian</a:t>
            </a:r>
            <a:r>
              <a:rPr lang="en-US" b="1" dirty="0">
                <a:latin typeface="Franklin Gothic Medium" pitchFamily="-84" charset="0"/>
                <a:ea typeface="ＭＳ Ｐゴシック" pitchFamily="-84" charset="-128"/>
                <a:cs typeface="ＭＳ Ｐゴシック" pitchFamily="-84" charset="-128"/>
              </a:rPr>
              <a:t> Reforms</a:t>
            </a:r>
            <a:r>
              <a:rPr lang="en-US" dirty="0">
                <a:latin typeface="Franklin Gothic Medium" pitchFamily="-84" charset="0"/>
                <a:ea typeface="ＭＳ Ｐゴシック" pitchFamily="-84" charset="-128"/>
                <a:cs typeface="ＭＳ Ｐゴシック" pitchFamily="-84" charset="-128"/>
              </a:rPr>
              <a:t>) were a series of changes within medieval monasticism of West focused on restoring the traditional monastic life, encouraging art, and caring for the poor. The movement is named for the Abbey of Cluny in Burgundy, where it started within the Benedictine order. The reforms were largely carried out by Saint </a:t>
            </a:r>
            <a:r>
              <a:rPr lang="en-US" dirty="0" err="1">
                <a:latin typeface="Franklin Gothic Medium" pitchFamily="-84" charset="0"/>
                <a:ea typeface="ＭＳ Ｐゴシック" pitchFamily="-84" charset="-128"/>
                <a:cs typeface="ＭＳ Ｐゴシック" pitchFamily="-84" charset="-128"/>
              </a:rPr>
              <a:t>Odo</a:t>
            </a:r>
            <a:r>
              <a:rPr lang="en-US" dirty="0">
                <a:latin typeface="Franklin Gothic Medium" pitchFamily="-84" charset="0"/>
                <a:ea typeface="ＭＳ Ｐゴシック" pitchFamily="-84" charset="-128"/>
                <a:cs typeface="ＭＳ Ｐゴシック" pitchFamily="-84" charset="-128"/>
              </a:rPr>
              <a:t> (c. 878 – 942) and spread throughout France (Burgundy, Provence, Auvergne, Poitou), into England, and through much of Italy and Spain Reformed Benedictines (Benedictines founded Benedict of </a:t>
            </a:r>
            <a:r>
              <a:rPr lang="en-US" dirty="0" err="1">
                <a:latin typeface="Franklin Gothic Medium" pitchFamily="-84" charset="0"/>
                <a:ea typeface="ＭＳ Ｐゴシック" pitchFamily="-84" charset="-128"/>
                <a:cs typeface="ＭＳ Ｐゴシック" pitchFamily="-84" charset="-128"/>
              </a:rPr>
              <a:t>Nursia</a:t>
            </a:r>
            <a:r>
              <a:rPr lang="en-US" dirty="0">
                <a:latin typeface="Franklin Gothic Medium" pitchFamily="-84" charset="0"/>
                <a:ea typeface="ＭＳ Ｐゴシック" pitchFamily="-84" charset="-128"/>
                <a:cs typeface="ＭＳ Ｐゴシック" pitchFamily="-84" charset="-128"/>
              </a:rPr>
              <a:t> in 529) at Monte </a:t>
            </a:r>
            <a:r>
              <a:rPr lang="en-US" dirty="0" err="1">
                <a:latin typeface="Franklin Gothic Medium" pitchFamily="-84" charset="0"/>
                <a:ea typeface="ＭＳ Ｐゴシック" pitchFamily="-84" charset="-128"/>
                <a:cs typeface="ＭＳ Ｐゴシック" pitchFamily="-84" charset="-128"/>
              </a:rPr>
              <a:t>Cassino</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Cistercians (1098), Augustinians, Carthusians (1082), Carmelites (1156), Dominicans (1216) St Dominic, Spaniard (1170-1221) - Dominicans - Order of Preachers. Inquisition</a:t>
            </a:r>
          </a:p>
          <a:p>
            <a:r>
              <a:rPr lang="en-US" dirty="0">
                <a:latin typeface="Franklin Gothic Medium" pitchFamily="-84" charset="0"/>
                <a:ea typeface="ＭＳ Ｐゴシック" pitchFamily="-84" charset="-128"/>
                <a:cs typeface="ＭＳ Ｐゴシック" pitchFamily="-84" charset="-128"/>
              </a:rPr>
              <a:t>Franciscans (1223) St Francis of Assisi (1182-1226) Minor Brethren</a:t>
            </a:r>
          </a:p>
          <a:p>
            <a:r>
              <a:rPr lang="en-US" dirty="0">
                <a:latin typeface="Franklin Gothic Medium" pitchFamily="-84" charset="0"/>
                <a:ea typeface="ＭＳ Ｐゴシック" pitchFamily="-84" charset="-128"/>
                <a:cs typeface="ＭＳ Ｐゴシック" pitchFamily="-84" charset="-128"/>
              </a:rPr>
              <a:t>Bernard of Clairvaux, </a:t>
            </a:r>
            <a:r>
              <a:rPr lang="en-US" dirty="0" err="1">
                <a:latin typeface="Franklin Gothic Medium" pitchFamily="-84" charset="0"/>
                <a:ea typeface="ＭＳ Ｐゴシック" pitchFamily="-84" charset="-128"/>
                <a:cs typeface="ＭＳ Ｐゴシック" pitchFamily="-84" charset="-128"/>
              </a:rPr>
              <a:t>O.Cist</a:t>
            </a:r>
            <a:r>
              <a:rPr lang="en-US" dirty="0">
                <a:latin typeface="Franklin Gothic Medium" pitchFamily="-84" charset="0"/>
                <a:ea typeface="ＭＳ Ｐゴシック" pitchFamily="-84" charset="-128"/>
                <a:cs typeface="ＭＳ Ｐゴシック" pitchFamily="-84" charset="-128"/>
              </a:rPr>
              <a:t> (1090 – August 20, 1153) was a French abbot and the primary builder of the reforming Cistercian monastic order. 350 monasteries in lifetime</a:t>
            </a:r>
          </a:p>
          <a:p>
            <a:r>
              <a:rPr lang="en-US" dirty="0">
                <a:latin typeface="Franklin Gothic Medium" pitchFamily="-84" charset="0"/>
                <a:ea typeface="ＭＳ Ｐゴシック" pitchFamily="-84" charset="-128"/>
                <a:cs typeface="ＭＳ Ｐゴシック" pitchFamily="-84" charset="-128"/>
              </a:rPr>
              <a:t>Hildegard of </a:t>
            </a:r>
            <a:r>
              <a:rPr lang="en-US" dirty="0" err="1">
                <a:latin typeface="Franklin Gothic Medium" pitchFamily="-84" charset="0"/>
                <a:ea typeface="ＭＳ Ｐゴシック" pitchFamily="-84" charset="-128"/>
                <a:cs typeface="ＭＳ Ｐゴシック" pitchFamily="-84" charset="-128"/>
              </a:rPr>
              <a:t>Bingen</a:t>
            </a:r>
            <a:r>
              <a:rPr lang="en-US" dirty="0">
                <a:latin typeface="Franklin Gothic Medium" pitchFamily="-84" charset="0"/>
                <a:ea typeface="ＭＳ Ｐゴシック" pitchFamily="-84" charset="-128"/>
                <a:cs typeface="ＭＳ Ｐゴシック" pitchFamily="-84" charset="-128"/>
              </a:rPr>
              <a:t>, (1098 – 17 September 1179), also known as Saint Hildegard and Sibyl of the Rhine, was a German Benedictine abbess, writer, composer, philosopher, Christian mystic, visionary, and polymath.[1] She is considered to be the founder of scientific natural history in Germany.[2]Hildegard was elected </a:t>
            </a:r>
            <a:r>
              <a:rPr lang="en-US" dirty="0" err="1">
                <a:latin typeface="Franklin Gothic Medium" pitchFamily="-84" charset="0"/>
                <a:ea typeface="ＭＳ Ｐゴシック" pitchFamily="-84" charset="-128"/>
                <a:cs typeface="ＭＳ Ｐゴシック" pitchFamily="-84" charset="-128"/>
              </a:rPr>
              <a:t>magistra</a:t>
            </a:r>
            <a:r>
              <a:rPr lang="en-US" dirty="0">
                <a:latin typeface="Franklin Gothic Medium" pitchFamily="-84" charset="0"/>
                <a:ea typeface="ＭＳ Ｐゴシック" pitchFamily="-84" charset="-128"/>
                <a:cs typeface="ＭＳ Ｐゴシック" pitchFamily="-84" charset="-128"/>
              </a:rPr>
              <a:t> by her fellow nuns in 1136; she founded the monasteries of </a:t>
            </a:r>
            <a:r>
              <a:rPr lang="en-US" dirty="0" err="1">
                <a:latin typeface="Franklin Gothic Medium" pitchFamily="-84" charset="0"/>
                <a:ea typeface="ＭＳ Ｐゴシック" pitchFamily="-84" charset="-128"/>
                <a:cs typeface="ＭＳ Ｐゴシック" pitchFamily="-84" charset="-128"/>
              </a:rPr>
              <a:t>Rupertsberg</a:t>
            </a:r>
            <a:r>
              <a:rPr lang="en-US" dirty="0">
                <a:latin typeface="Franklin Gothic Medium" pitchFamily="-84" charset="0"/>
                <a:ea typeface="ＭＳ Ｐゴシック" pitchFamily="-84" charset="-128"/>
                <a:cs typeface="ＭＳ Ｐゴシック" pitchFamily="-84" charset="-128"/>
              </a:rPr>
              <a:t> in 1150 and </a:t>
            </a:r>
            <a:r>
              <a:rPr lang="en-US" dirty="0" err="1">
                <a:latin typeface="Franklin Gothic Medium" pitchFamily="-84" charset="0"/>
                <a:ea typeface="ＭＳ Ｐゴシック" pitchFamily="-84" charset="-128"/>
                <a:cs typeface="ＭＳ Ｐゴシック" pitchFamily="-84" charset="-128"/>
              </a:rPr>
              <a:t>Eibingen</a:t>
            </a:r>
            <a:r>
              <a:rPr lang="en-US" dirty="0">
                <a:latin typeface="Franklin Gothic Medium" pitchFamily="-84" charset="0"/>
                <a:ea typeface="ＭＳ Ｐゴシック" pitchFamily="-84" charset="-128"/>
                <a:cs typeface="ＭＳ Ｐゴシック" pitchFamily="-84" charset="-128"/>
              </a:rPr>
              <a:t> in 1165. One of her works as a composer, the Ordo </a:t>
            </a:r>
            <a:r>
              <a:rPr lang="en-US" dirty="0" err="1">
                <a:latin typeface="Franklin Gothic Medium" pitchFamily="-84" charset="0"/>
                <a:ea typeface="ＭＳ Ｐゴシック" pitchFamily="-84" charset="-128"/>
                <a:cs typeface="ＭＳ Ｐゴシック" pitchFamily="-84" charset="-128"/>
              </a:rPr>
              <a:t>Virtutum</a:t>
            </a:r>
            <a:r>
              <a:rPr lang="en-US" dirty="0">
                <a:latin typeface="Franklin Gothic Medium" pitchFamily="-84" charset="0"/>
                <a:ea typeface="ＭＳ Ｐゴシック" pitchFamily="-84" charset="-128"/>
                <a:cs typeface="ＭＳ Ｐゴシック" pitchFamily="-84" charset="-128"/>
              </a:rPr>
              <a:t>, is an early example of liturgical drama and arguably the oldest surviving morality play.[3] She wrote theological, botanical, and medicinal texts, as well as letters, liturgical songs, and poems, while supervising miniature illuminations in the </a:t>
            </a:r>
            <a:r>
              <a:rPr lang="en-US" dirty="0" err="1">
                <a:latin typeface="Franklin Gothic Medium" pitchFamily="-84" charset="0"/>
                <a:ea typeface="ＭＳ Ｐゴシック" pitchFamily="-84" charset="-128"/>
                <a:cs typeface="ＭＳ Ｐゴシック" pitchFamily="-84" charset="-128"/>
              </a:rPr>
              <a:t>Rupertsberg</a:t>
            </a:r>
            <a:r>
              <a:rPr lang="en-US" dirty="0">
                <a:latin typeface="Franklin Gothic Medium" pitchFamily="-84" charset="0"/>
                <a:ea typeface="ＭＳ Ｐゴシック" pitchFamily="-84" charset="-128"/>
                <a:cs typeface="ＭＳ Ｐゴシック" pitchFamily="-84" charset="-128"/>
              </a:rPr>
              <a:t> manuscript of her first work, </a:t>
            </a:r>
            <a:r>
              <a:rPr lang="en-US" dirty="0" err="1">
                <a:latin typeface="Franklin Gothic Medium" pitchFamily="-84" charset="0"/>
                <a:ea typeface="ＭＳ Ｐゴシック" pitchFamily="-84" charset="-128"/>
                <a:cs typeface="ＭＳ Ｐゴシック" pitchFamily="-84" charset="-128"/>
              </a:rPr>
              <a:t>Scivias</a:t>
            </a:r>
            <a:r>
              <a:rPr lang="en-US" dirty="0">
                <a:latin typeface="Franklin Gothic Medium" pitchFamily="-84" charset="0"/>
                <a:ea typeface="ＭＳ Ｐゴシック" pitchFamily="-84" charset="-128"/>
                <a:cs typeface="ＭＳ Ｐゴシック" pitchFamily="-84" charset="-128"/>
              </a:rPr>
              <a:t>.[4] She is also noted for the invention of a constructed language known as Lingua </a:t>
            </a:r>
            <a:r>
              <a:rPr lang="en-US" dirty="0" err="1">
                <a:latin typeface="Franklin Gothic Medium" pitchFamily="-84" charset="0"/>
                <a:ea typeface="ＭＳ Ｐゴシック" pitchFamily="-84" charset="-128"/>
                <a:cs typeface="ＭＳ Ｐゴシック" pitchFamily="-84" charset="-128"/>
              </a:rPr>
              <a:t>Ignota.Although</a:t>
            </a:r>
            <a:r>
              <a:rPr lang="en-US" dirty="0">
                <a:latin typeface="Franklin Gothic Medium" pitchFamily="-84" charset="0"/>
                <a:ea typeface="ＭＳ Ｐゴシック" pitchFamily="-84" charset="-128"/>
                <a:cs typeface="ＭＳ Ｐゴシック" pitchFamily="-84" charset="-128"/>
              </a:rPr>
              <a:t> the history of her formal consideration is complicated, she has been recognized as a saint by branches of the Roman Catholic Church for centuries. On 7 October 2012, Pope Benedict XVI named her a Doctor of the Church.</a:t>
            </a:r>
          </a:p>
          <a:p>
            <a:r>
              <a:rPr lang="en-US" dirty="0">
                <a:latin typeface="Franklin Gothic Medium" pitchFamily="-84" charset="0"/>
                <a:ea typeface="ＭＳ Ｐゴシック" pitchFamily="-84" charset="-128"/>
                <a:cs typeface="ＭＳ Ｐゴシック" pitchFamily="-84" charset="-128"/>
              </a:rPr>
              <a:t>Others called heretics;</a:t>
            </a:r>
          </a:p>
          <a:p>
            <a:r>
              <a:rPr lang="en-US" dirty="0">
                <a:latin typeface="Franklin Gothic Medium" pitchFamily="-84" charset="0"/>
                <a:ea typeface="ＭＳ Ｐゴシック" pitchFamily="-84" charset="-128"/>
                <a:cs typeface="ＭＳ Ｐゴシック" pitchFamily="-84" charset="-128"/>
              </a:rPr>
              <a:t>Waldensians</a:t>
            </a:r>
          </a:p>
          <a:p>
            <a:r>
              <a:rPr lang="en-US" dirty="0">
                <a:latin typeface="Franklin Gothic Medium" pitchFamily="-84" charset="0"/>
                <a:ea typeface="ＭＳ Ｐゴシック" pitchFamily="-84" charset="-128"/>
                <a:cs typeface="ＭＳ Ｐゴシック" pitchFamily="-84" charset="-128"/>
              </a:rPr>
              <a:t>Lollards - followers John Wycliffe</a:t>
            </a:r>
          </a:p>
          <a:p>
            <a:r>
              <a:rPr lang="en-US" dirty="0">
                <a:latin typeface="Franklin Gothic Medium" pitchFamily="-84" charset="0"/>
                <a:ea typeface="ＭＳ Ｐゴシック" pitchFamily="-84" charset="-128"/>
                <a:cs typeface="ＭＳ Ｐゴシック" pitchFamily="-84" charset="-128"/>
              </a:rPr>
              <a:t>Hussites - John Huss</a:t>
            </a:r>
          </a:p>
          <a:p>
            <a:r>
              <a:rPr lang="en-US" dirty="0">
                <a:latin typeface="Franklin Gothic Medium" pitchFamily="-84" charset="0"/>
                <a:ea typeface="ＭＳ Ｐゴシック" pitchFamily="-84" charset="-128"/>
                <a:cs typeface="ＭＳ Ｐゴシック" pitchFamily="-84" charset="-128"/>
              </a:rPr>
              <a:t>Scholars:</a:t>
            </a:r>
          </a:p>
          <a:p>
            <a:r>
              <a:rPr lang="en-US" dirty="0">
                <a:latin typeface="Franklin Gothic Medium" pitchFamily="-84" charset="0"/>
                <a:ea typeface="ＭＳ Ｐゴシック" pitchFamily="-84" charset="-128"/>
                <a:cs typeface="ＭＳ Ｐゴシック" pitchFamily="-84" charset="-128"/>
              </a:rPr>
              <a:t>St Aquinas (1225-74)</a:t>
            </a:r>
          </a:p>
          <a:p>
            <a:r>
              <a:rPr lang="en-US" dirty="0">
                <a:latin typeface="Franklin Gothic Medium" pitchFamily="-84" charset="0"/>
                <a:ea typeface="ＭＳ Ｐゴシック" pitchFamily="-84" charset="-128"/>
                <a:cs typeface="ＭＳ Ｐゴシック" pitchFamily="-84" charset="-128"/>
              </a:rPr>
              <a:t>John Scotus (1266-1308)</a:t>
            </a:r>
          </a:p>
          <a:p>
            <a:r>
              <a:rPr lang="en-US" dirty="0">
                <a:latin typeface="Franklin Gothic Medium" pitchFamily="-84" charset="0"/>
                <a:ea typeface="ＭＳ Ｐゴシック" pitchFamily="-84" charset="-128"/>
                <a:cs typeface="ＭＳ Ｐゴシック" pitchFamily="-84" charset="-128"/>
              </a:rPr>
              <a:t>William Ockham (1280-1349)</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598873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r>
              <a:rPr lang="en-US" dirty="0">
                <a:latin typeface="Franklin Gothic Medium" pitchFamily="-84" charset="0"/>
                <a:ea typeface="ＭＳ Ｐゴシック" pitchFamily="-84" charset="-128"/>
                <a:cs typeface="ＭＳ Ｐゴシック" pitchFamily="-84" charset="-128"/>
              </a:rPr>
              <a:t>Monastic orders</a:t>
            </a:r>
          </a:p>
          <a:p>
            <a:r>
              <a:rPr lang="en-US" dirty="0">
                <a:latin typeface="Franklin Gothic Medium" pitchFamily="-84" charset="0"/>
                <a:ea typeface="ＭＳ Ｐゴシック" pitchFamily="-84" charset="-128"/>
                <a:cs typeface="ＭＳ Ｐゴシック" pitchFamily="-84" charset="-128"/>
              </a:rPr>
              <a:t>Cluny - ~William of Aquitaine (919) source of most reform movements. The </a:t>
            </a:r>
            <a:r>
              <a:rPr lang="en-US" b="1" dirty="0" err="1">
                <a:latin typeface="Franklin Gothic Medium" pitchFamily="-84" charset="0"/>
                <a:ea typeface="ＭＳ Ｐゴシック" pitchFamily="-84" charset="-128"/>
                <a:cs typeface="ＭＳ Ｐゴシック" pitchFamily="-84" charset="-128"/>
              </a:rPr>
              <a:t>Cluniac</a:t>
            </a:r>
            <a:r>
              <a:rPr lang="en-US" b="1" dirty="0">
                <a:latin typeface="Franklin Gothic Medium" pitchFamily="-84" charset="0"/>
                <a:ea typeface="ＭＳ Ｐゴシック" pitchFamily="-84" charset="-128"/>
                <a:cs typeface="ＭＳ Ｐゴシック" pitchFamily="-84" charset="-128"/>
              </a:rPr>
              <a:t> Reforms</a:t>
            </a:r>
            <a:r>
              <a:rPr lang="en-US" dirty="0">
                <a:latin typeface="Franklin Gothic Medium" pitchFamily="-84" charset="0"/>
                <a:ea typeface="ＭＳ Ｐゴシック" pitchFamily="-84" charset="-128"/>
                <a:cs typeface="ＭＳ Ｐゴシック" pitchFamily="-84" charset="-128"/>
              </a:rPr>
              <a:t> (also called </a:t>
            </a:r>
            <a:r>
              <a:rPr lang="en-US" b="1" dirty="0" err="1">
                <a:latin typeface="Franklin Gothic Medium" pitchFamily="-84" charset="0"/>
                <a:ea typeface="ＭＳ Ｐゴシック" pitchFamily="-84" charset="-128"/>
                <a:cs typeface="ＭＳ Ｐゴシック" pitchFamily="-84" charset="-128"/>
              </a:rPr>
              <a:t>Clunian</a:t>
            </a:r>
            <a:r>
              <a:rPr lang="en-US" b="1" dirty="0">
                <a:latin typeface="Franklin Gothic Medium" pitchFamily="-84" charset="0"/>
                <a:ea typeface="ＭＳ Ｐゴシック" pitchFamily="-84" charset="-128"/>
                <a:cs typeface="ＭＳ Ｐゴシック" pitchFamily="-84" charset="-128"/>
              </a:rPr>
              <a:t> Reforms</a:t>
            </a:r>
            <a:r>
              <a:rPr lang="en-US" dirty="0">
                <a:latin typeface="Franklin Gothic Medium" pitchFamily="-84" charset="0"/>
                <a:ea typeface="ＭＳ Ｐゴシック" pitchFamily="-84" charset="-128"/>
                <a:cs typeface="ＭＳ Ｐゴシック" pitchFamily="-84" charset="-128"/>
              </a:rPr>
              <a:t>) were a series of changes within medieval monasticism of West focused on restoring the traditional monastic life, encouraging art, and caring for the poor. The movement is named for the Abbey of Cluny in Burgundy, where it started within the Benedictine order. The reforms were largely carried out by Saint </a:t>
            </a:r>
            <a:r>
              <a:rPr lang="en-US" dirty="0" err="1">
                <a:latin typeface="Franklin Gothic Medium" pitchFamily="-84" charset="0"/>
                <a:ea typeface="ＭＳ Ｐゴシック" pitchFamily="-84" charset="-128"/>
                <a:cs typeface="ＭＳ Ｐゴシック" pitchFamily="-84" charset="-128"/>
              </a:rPr>
              <a:t>Odo</a:t>
            </a:r>
            <a:r>
              <a:rPr lang="en-US" dirty="0">
                <a:latin typeface="Franklin Gothic Medium" pitchFamily="-84" charset="0"/>
                <a:ea typeface="ＭＳ Ｐゴシック" pitchFamily="-84" charset="-128"/>
                <a:cs typeface="ＭＳ Ｐゴシック" pitchFamily="-84" charset="-128"/>
              </a:rPr>
              <a:t> (c. 878 – 942) and spread throughout France (Burgundy, Provence, Auvergne, Poitou), into England, and through much of Italy and Spain Reformed Benedictines (Benedictines founded Benedict of </a:t>
            </a:r>
            <a:r>
              <a:rPr lang="en-US" dirty="0" err="1">
                <a:latin typeface="Franklin Gothic Medium" pitchFamily="-84" charset="0"/>
                <a:ea typeface="ＭＳ Ｐゴシック" pitchFamily="-84" charset="-128"/>
                <a:cs typeface="ＭＳ Ｐゴシック" pitchFamily="-84" charset="-128"/>
              </a:rPr>
              <a:t>Nursia</a:t>
            </a:r>
            <a:r>
              <a:rPr lang="en-US" dirty="0">
                <a:latin typeface="Franklin Gothic Medium" pitchFamily="-84" charset="0"/>
                <a:ea typeface="ＭＳ Ｐゴシック" pitchFamily="-84" charset="-128"/>
                <a:cs typeface="ＭＳ Ｐゴシック" pitchFamily="-84" charset="-128"/>
              </a:rPr>
              <a:t> in 529) at Monte </a:t>
            </a:r>
            <a:r>
              <a:rPr lang="en-US" dirty="0" err="1">
                <a:latin typeface="Franklin Gothic Medium" pitchFamily="-84" charset="0"/>
                <a:ea typeface="ＭＳ Ｐゴシック" pitchFamily="-84" charset="-128"/>
                <a:cs typeface="ＭＳ Ｐゴシック" pitchFamily="-84" charset="-128"/>
              </a:rPr>
              <a:t>Cassino</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Cistercians (1098), Augustinians, Carthusians (1082), Carmelites (1156), Dominicans (1216) St Dominic, Spaniard (1170-1221) - Dominicans - Order of Preachers. Inquisition</a:t>
            </a:r>
          </a:p>
          <a:p>
            <a:r>
              <a:rPr lang="en-US" dirty="0">
                <a:latin typeface="Franklin Gothic Medium" pitchFamily="-84" charset="0"/>
                <a:ea typeface="ＭＳ Ｐゴシック" pitchFamily="-84" charset="-128"/>
                <a:cs typeface="ＭＳ Ｐゴシック" pitchFamily="-84" charset="-128"/>
              </a:rPr>
              <a:t>Franciscans (1223) St Francis of Assisi (1182-1226) Minor Brethren</a:t>
            </a:r>
          </a:p>
          <a:p>
            <a:r>
              <a:rPr lang="en-US" dirty="0">
                <a:latin typeface="Franklin Gothic Medium" pitchFamily="-84" charset="0"/>
                <a:ea typeface="ＭＳ Ｐゴシック" pitchFamily="-84" charset="-128"/>
                <a:cs typeface="ＭＳ Ｐゴシック" pitchFamily="-84" charset="-128"/>
              </a:rPr>
              <a:t>Bernard of </a:t>
            </a:r>
            <a:r>
              <a:rPr lang="en-US" dirty="0" err="1">
                <a:latin typeface="Franklin Gothic Medium" pitchFamily="-84" charset="0"/>
                <a:ea typeface="ＭＳ Ｐゴシック" pitchFamily="-84" charset="-128"/>
                <a:cs typeface="ＭＳ Ｐゴシック" pitchFamily="-84" charset="-128"/>
              </a:rPr>
              <a:t>Clairvaux</a:t>
            </a:r>
            <a:r>
              <a:rPr lang="en-US" dirty="0">
                <a:latin typeface="Franklin Gothic Medium" pitchFamily="-84" charset="0"/>
                <a:ea typeface="ＭＳ Ｐゴシック" pitchFamily="-84" charset="-128"/>
                <a:cs typeface="ＭＳ Ｐゴシック" pitchFamily="-84" charset="-128"/>
              </a:rPr>
              <a:t>, </a:t>
            </a:r>
            <a:r>
              <a:rPr lang="en-US" dirty="0" err="1">
                <a:latin typeface="Franklin Gothic Medium" pitchFamily="-84" charset="0"/>
                <a:ea typeface="ＭＳ Ｐゴシック" pitchFamily="-84" charset="-128"/>
                <a:cs typeface="ＭＳ Ｐゴシック" pitchFamily="-84" charset="-128"/>
              </a:rPr>
              <a:t>O.Cist</a:t>
            </a:r>
            <a:r>
              <a:rPr lang="en-US" dirty="0">
                <a:latin typeface="Franklin Gothic Medium" pitchFamily="-84" charset="0"/>
                <a:ea typeface="ＭＳ Ｐゴシック" pitchFamily="-84" charset="-128"/>
                <a:cs typeface="ＭＳ Ｐゴシック" pitchFamily="-84" charset="-128"/>
              </a:rPr>
              <a:t> (1090 – August 20, 1153) was a French abbot and the primary builder of the reforming Cistercian monastic order. 350 monasteries in lifetime</a:t>
            </a:r>
          </a:p>
          <a:p>
            <a:r>
              <a:rPr lang="en-US" dirty="0">
                <a:latin typeface="Franklin Gothic Medium" pitchFamily="-84" charset="0"/>
                <a:ea typeface="ＭＳ Ｐゴシック" pitchFamily="-84" charset="-128"/>
                <a:cs typeface="ＭＳ Ｐゴシック" pitchFamily="-84" charset="-128"/>
              </a:rPr>
              <a:t>Hildegard of </a:t>
            </a:r>
            <a:r>
              <a:rPr lang="en-US" dirty="0" err="1">
                <a:latin typeface="Franklin Gothic Medium" pitchFamily="-84" charset="0"/>
                <a:ea typeface="ＭＳ Ｐゴシック" pitchFamily="-84" charset="-128"/>
                <a:cs typeface="ＭＳ Ｐゴシック" pitchFamily="-84" charset="-128"/>
              </a:rPr>
              <a:t>Bingen</a:t>
            </a:r>
            <a:r>
              <a:rPr lang="en-US" dirty="0">
                <a:latin typeface="Franklin Gothic Medium" pitchFamily="-84" charset="0"/>
                <a:ea typeface="ＭＳ Ｐゴシック" pitchFamily="-84" charset="-128"/>
                <a:cs typeface="ＭＳ Ｐゴシック" pitchFamily="-84" charset="-128"/>
              </a:rPr>
              <a:t>, (1098 – 17 September 1179), also known as Saint Hildegard and Sibyl of the Rhine, was a German Benedictine abbess, writer, composer, philosopher, Christian mystic, visionary, and polymath.[1] She is considered to be the founder of scientific natural history in Germany.[2]Hildegard was elected </a:t>
            </a:r>
            <a:r>
              <a:rPr lang="en-US" dirty="0" err="1">
                <a:latin typeface="Franklin Gothic Medium" pitchFamily="-84" charset="0"/>
                <a:ea typeface="ＭＳ Ｐゴシック" pitchFamily="-84" charset="-128"/>
                <a:cs typeface="ＭＳ Ｐゴシック" pitchFamily="-84" charset="-128"/>
              </a:rPr>
              <a:t>magistra</a:t>
            </a:r>
            <a:r>
              <a:rPr lang="en-US" dirty="0">
                <a:latin typeface="Franklin Gothic Medium" pitchFamily="-84" charset="0"/>
                <a:ea typeface="ＭＳ Ｐゴシック" pitchFamily="-84" charset="-128"/>
                <a:cs typeface="ＭＳ Ｐゴシック" pitchFamily="-84" charset="-128"/>
              </a:rPr>
              <a:t> by her fellow nuns in 1136; she founded the monasteries of </a:t>
            </a:r>
            <a:r>
              <a:rPr lang="en-US" dirty="0" err="1">
                <a:latin typeface="Franklin Gothic Medium" pitchFamily="-84" charset="0"/>
                <a:ea typeface="ＭＳ Ｐゴシック" pitchFamily="-84" charset="-128"/>
                <a:cs typeface="ＭＳ Ｐゴシック" pitchFamily="-84" charset="-128"/>
              </a:rPr>
              <a:t>Rupertsberg</a:t>
            </a:r>
            <a:r>
              <a:rPr lang="en-US" dirty="0">
                <a:latin typeface="Franklin Gothic Medium" pitchFamily="-84" charset="0"/>
                <a:ea typeface="ＭＳ Ｐゴシック" pitchFamily="-84" charset="-128"/>
                <a:cs typeface="ＭＳ Ｐゴシック" pitchFamily="-84" charset="-128"/>
              </a:rPr>
              <a:t> in 1150 and </a:t>
            </a:r>
            <a:r>
              <a:rPr lang="en-US" dirty="0" err="1">
                <a:latin typeface="Franklin Gothic Medium" pitchFamily="-84" charset="0"/>
                <a:ea typeface="ＭＳ Ｐゴシック" pitchFamily="-84" charset="-128"/>
                <a:cs typeface="ＭＳ Ｐゴシック" pitchFamily="-84" charset="-128"/>
              </a:rPr>
              <a:t>Eibingen</a:t>
            </a:r>
            <a:r>
              <a:rPr lang="en-US" dirty="0">
                <a:latin typeface="Franklin Gothic Medium" pitchFamily="-84" charset="0"/>
                <a:ea typeface="ＭＳ Ｐゴシック" pitchFamily="-84" charset="-128"/>
                <a:cs typeface="ＭＳ Ｐゴシック" pitchFamily="-84" charset="-128"/>
              </a:rPr>
              <a:t> in 1165. One of her works as a composer, the </a:t>
            </a:r>
            <a:r>
              <a:rPr lang="en-US" dirty="0" err="1">
                <a:latin typeface="Franklin Gothic Medium" pitchFamily="-84" charset="0"/>
                <a:ea typeface="ＭＳ Ｐゴシック" pitchFamily="-84" charset="-128"/>
                <a:cs typeface="ＭＳ Ｐゴシック" pitchFamily="-84" charset="-128"/>
              </a:rPr>
              <a:t>Ordo</a:t>
            </a:r>
            <a:r>
              <a:rPr lang="en-US" dirty="0">
                <a:latin typeface="Franklin Gothic Medium" pitchFamily="-84" charset="0"/>
                <a:ea typeface="ＭＳ Ｐゴシック" pitchFamily="-84" charset="-128"/>
                <a:cs typeface="ＭＳ Ｐゴシック" pitchFamily="-84" charset="-128"/>
              </a:rPr>
              <a:t> </a:t>
            </a:r>
            <a:r>
              <a:rPr lang="en-US" dirty="0" err="1">
                <a:latin typeface="Franklin Gothic Medium" pitchFamily="-84" charset="0"/>
                <a:ea typeface="ＭＳ Ｐゴシック" pitchFamily="-84" charset="-128"/>
                <a:cs typeface="ＭＳ Ｐゴシック" pitchFamily="-84" charset="-128"/>
              </a:rPr>
              <a:t>Virtutum</a:t>
            </a:r>
            <a:r>
              <a:rPr lang="en-US" dirty="0">
                <a:latin typeface="Franklin Gothic Medium" pitchFamily="-84" charset="0"/>
                <a:ea typeface="ＭＳ Ｐゴシック" pitchFamily="-84" charset="-128"/>
                <a:cs typeface="ＭＳ Ｐゴシック" pitchFamily="-84" charset="-128"/>
              </a:rPr>
              <a:t>, is an early example of liturgical drama and arguably the oldest surviving morality play.[3] She wrote theological, botanical, and medicinal texts, as well as letters, liturgical songs, and poems, while supervising miniature illuminations in the </a:t>
            </a:r>
            <a:r>
              <a:rPr lang="en-US" dirty="0" err="1">
                <a:latin typeface="Franklin Gothic Medium" pitchFamily="-84" charset="0"/>
                <a:ea typeface="ＭＳ Ｐゴシック" pitchFamily="-84" charset="-128"/>
                <a:cs typeface="ＭＳ Ｐゴシック" pitchFamily="-84" charset="-128"/>
              </a:rPr>
              <a:t>Rupertsberg</a:t>
            </a:r>
            <a:r>
              <a:rPr lang="en-US" dirty="0">
                <a:latin typeface="Franklin Gothic Medium" pitchFamily="-84" charset="0"/>
                <a:ea typeface="ＭＳ Ｐゴシック" pitchFamily="-84" charset="-128"/>
                <a:cs typeface="ＭＳ Ｐゴシック" pitchFamily="-84" charset="-128"/>
              </a:rPr>
              <a:t> manuscript of her first work, </a:t>
            </a:r>
            <a:r>
              <a:rPr lang="en-US" dirty="0" err="1">
                <a:latin typeface="Franklin Gothic Medium" pitchFamily="-84" charset="0"/>
                <a:ea typeface="ＭＳ Ｐゴシック" pitchFamily="-84" charset="-128"/>
                <a:cs typeface="ＭＳ Ｐゴシック" pitchFamily="-84" charset="-128"/>
              </a:rPr>
              <a:t>Scivias</a:t>
            </a:r>
            <a:r>
              <a:rPr lang="en-US" dirty="0">
                <a:latin typeface="Franklin Gothic Medium" pitchFamily="-84" charset="0"/>
                <a:ea typeface="ＭＳ Ｐゴシック" pitchFamily="-84" charset="-128"/>
                <a:cs typeface="ＭＳ Ｐゴシック" pitchFamily="-84" charset="-128"/>
              </a:rPr>
              <a:t>.[4] She is also noted for the invention of a constructed language known as Lingua </a:t>
            </a:r>
            <a:r>
              <a:rPr lang="en-US" dirty="0" err="1">
                <a:latin typeface="Franklin Gothic Medium" pitchFamily="-84" charset="0"/>
                <a:ea typeface="ＭＳ Ｐゴシック" pitchFamily="-84" charset="-128"/>
                <a:cs typeface="ＭＳ Ｐゴシック" pitchFamily="-84" charset="-128"/>
              </a:rPr>
              <a:t>Ignota.Although</a:t>
            </a:r>
            <a:r>
              <a:rPr lang="en-US" dirty="0">
                <a:latin typeface="Franklin Gothic Medium" pitchFamily="-84" charset="0"/>
                <a:ea typeface="ＭＳ Ｐゴシック" pitchFamily="-84" charset="-128"/>
                <a:cs typeface="ＭＳ Ｐゴシック" pitchFamily="-84" charset="-128"/>
              </a:rPr>
              <a:t> the history of her formal consideration is complicated, she has been recognized as a saint by branches of the Roman Catholic Church for centuries. On 7 October 2012, Pope Benedict XVI named her a Doctor of the Church.</a:t>
            </a:r>
          </a:p>
          <a:p>
            <a:r>
              <a:rPr lang="en-US" dirty="0">
                <a:latin typeface="Franklin Gothic Medium" pitchFamily="-84" charset="0"/>
                <a:ea typeface="ＭＳ Ｐゴシック" pitchFamily="-84" charset="-128"/>
                <a:cs typeface="ＭＳ Ｐゴシック" pitchFamily="-84" charset="-128"/>
              </a:rPr>
              <a:t>Others called heretics;</a:t>
            </a:r>
          </a:p>
          <a:p>
            <a:r>
              <a:rPr lang="en-US" dirty="0" err="1">
                <a:latin typeface="Franklin Gothic Medium" pitchFamily="-84" charset="0"/>
                <a:ea typeface="ＭＳ Ｐゴシック" pitchFamily="-84" charset="-128"/>
                <a:cs typeface="ＭＳ Ｐゴシック" pitchFamily="-84" charset="-128"/>
              </a:rPr>
              <a:t>Waldensians</a:t>
            </a:r>
            <a:endParaRPr lang="en-US" dirty="0">
              <a:latin typeface="Franklin Gothic Medium" pitchFamily="-84" charset="0"/>
              <a:ea typeface="ＭＳ Ｐゴシック" pitchFamily="-84" charset="-128"/>
              <a:cs typeface="ＭＳ Ｐゴシック" pitchFamily="-84" charset="-128"/>
            </a:endParaRPr>
          </a:p>
          <a:p>
            <a:r>
              <a:rPr lang="en-US" dirty="0" err="1">
                <a:latin typeface="Franklin Gothic Medium" pitchFamily="-84" charset="0"/>
                <a:ea typeface="ＭＳ Ｐゴシック" pitchFamily="-84" charset="-128"/>
                <a:cs typeface="ＭＳ Ｐゴシック" pitchFamily="-84" charset="-128"/>
              </a:rPr>
              <a:t>Lollards</a:t>
            </a:r>
            <a:r>
              <a:rPr lang="en-US" dirty="0">
                <a:latin typeface="Franklin Gothic Medium" pitchFamily="-84" charset="0"/>
                <a:ea typeface="ＭＳ Ｐゴシック" pitchFamily="-84" charset="-128"/>
                <a:cs typeface="ＭＳ Ｐゴシック" pitchFamily="-84" charset="-128"/>
              </a:rPr>
              <a:t> - followers John Wycliffe</a:t>
            </a:r>
          </a:p>
          <a:p>
            <a:r>
              <a:rPr lang="en-US" dirty="0" err="1">
                <a:latin typeface="Franklin Gothic Medium" pitchFamily="-84" charset="0"/>
                <a:ea typeface="ＭＳ Ｐゴシック" pitchFamily="-84" charset="-128"/>
                <a:cs typeface="ＭＳ Ｐゴシック" pitchFamily="-84" charset="-128"/>
              </a:rPr>
              <a:t>Hussites</a:t>
            </a:r>
            <a:r>
              <a:rPr lang="en-US" dirty="0">
                <a:latin typeface="Franklin Gothic Medium" pitchFamily="-84" charset="0"/>
                <a:ea typeface="ＭＳ Ｐゴシック" pitchFamily="-84" charset="-128"/>
                <a:cs typeface="ＭＳ Ｐゴシック" pitchFamily="-84" charset="-128"/>
              </a:rPr>
              <a:t> - John Huss</a:t>
            </a:r>
          </a:p>
          <a:p>
            <a:r>
              <a:rPr lang="en-US" dirty="0">
                <a:latin typeface="Franklin Gothic Medium" pitchFamily="-84" charset="0"/>
                <a:ea typeface="ＭＳ Ｐゴシック" pitchFamily="-84" charset="-128"/>
                <a:cs typeface="ＭＳ Ｐゴシック" pitchFamily="-84" charset="-128"/>
              </a:rPr>
              <a:t>Scholars:</a:t>
            </a:r>
          </a:p>
          <a:p>
            <a:r>
              <a:rPr lang="en-US" dirty="0">
                <a:latin typeface="Franklin Gothic Medium" pitchFamily="-84" charset="0"/>
                <a:ea typeface="ＭＳ Ｐゴシック" pitchFamily="-84" charset="-128"/>
                <a:cs typeface="ＭＳ Ｐゴシック" pitchFamily="-84" charset="-128"/>
              </a:rPr>
              <a:t>St Aquinas (1225-74)</a:t>
            </a:r>
          </a:p>
          <a:p>
            <a:r>
              <a:rPr lang="en-US" dirty="0">
                <a:latin typeface="Franklin Gothic Medium" pitchFamily="-84" charset="0"/>
                <a:ea typeface="ＭＳ Ｐゴシック" pitchFamily="-84" charset="-128"/>
                <a:cs typeface="ＭＳ Ｐゴシック" pitchFamily="-84" charset="-128"/>
              </a:rPr>
              <a:t>John </a:t>
            </a:r>
            <a:r>
              <a:rPr lang="en-US" dirty="0" err="1">
                <a:latin typeface="Franklin Gothic Medium" pitchFamily="-84" charset="0"/>
                <a:ea typeface="ＭＳ Ｐゴシック" pitchFamily="-84" charset="-128"/>
                <a:cs typeface="ＭＳ Ｐゴシック" pitchFamily="-84" charset="-128"/>
              </a:rPr>
              <a:t>Scotus</a:t>
            </a:r>
            <a:r>
              <a:rPr lang="en-US" dirty="0">
                <a:latin typeface="Franklin Gothic Medium" pitchFamily="-84" charset="0"/>
                <a:ea typeface="ＭＳ Ｐゴシック" pitchFamily="-84" charset="-128"/>
                <a:cs typeface="ＭＳ Ｐゴシック" pitchFamily="-84" charset="-128"/>
              </a:rPr>
              <a:t> (1266-1308)</a:t>
            </a:r>
          </a:p>
          <a:p>
            <a:r>
              <a:rPr lang="en-US" dirty="0">
                <a:latin typeface="Franklin Gothic Medium" pitchFamily="-84" charset="0"/>
                <a:ea typeface="ＭＳ Ｐゴシック" pitchFamily="-84" charset="-128"/>
                <a:cs typeface="ＭＳ Ｐゴシック" pitchFamily="-84" charset="-128"/>
              </a:rPr>
              <a:t>William Ockham (1280-1349)</a:t>
            </a:r>
          </a:p>
        </p:txBody>
      </p:sp>
    </p:spTree>
    <p:extLst>
      <p:ext uri="{BB962C8B-B14F-4D97-AF65-F5344CB8AC3E}">
        <p14:creationId xmlns:p14="http://schemas.microsoft.com/office/powerpoint/2010/main" val="963895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C589605-CE52-4B34-A5D2-5E908163B40F}"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02315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pitchFamily="-84" charset="0"/>
                <a:ea typeface="ＭＳ Ｐゴシック" pitchFamily="-84" charset="-128"/>
                <a:cs typeface="ＭＳ Ｐゴシック" pitchFamily="-84" charset="-128"/>
              </a:rPr>
              <a:t>Pope Boniface VIII issued the bull </a:t>
            </a:r>
            <a:r>
              <a:rPr lang="en-US" dirty="0" err="1">
                <a:latin typeface="Franklin Gothic Medium" pitchFamily="-84" charset="0"/>
                <a:ea typeface="ＭＳ Ｐゴシック" pitchFamily="-84" charset="-128"/>
                <a:cs typeface="ＭＳ Ｐゴシック" pitchFamily="-84" charset="-128"/>
              </a:rPr>
              <a:t>Salvator</a:t>
            </a:r>
            <a:r>
              <a:rPr lang="en-US" dirty="0">
                <a:latin typeface="Franklin Gothic Medium" pitchFamily="-84" charset="0"/>
                <a:ea typeface="ＭＳ Ｐゴシック" pitchFamily="-84" charset="-128"/>
                <a:cs typeface="ＭＳ Ｐゴシック" pitchFamily="-84" charset="-128"/>
              </a:rPr>
              <a:t> Mundi, retracting all privileges granted to the French king by previous popes, and a few weeks later issued charges against the king, summoning him before a council to Rome. In a bold assertion of Papal sovereignty, Boniface declared that "God has placed us over the Kings and Kingdoms."</a:t>
            </a:r>
          </a:p>
          <a:p>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In response, Philippe wrote "Your venerable conceitedness may know, that we are nobody's vassal in temporal matters," and called for a meeting of the Estates General, a council of the lords of France, who supported his position. The King of France issued charges of sodomy, simony, sorcery, and heresy against the pope and summoned him before the council. The pope's response was the strongest affirmation to date of papal sovereignty. In </a:t>
            </a:r>
            <a:r>
              <a:rPr lang="en-US" dirty="0" err="1">
                <a:latin typeface="Franklin Gothic Medium" pitchFamily="-84" charset="0"/>
                <a:ea typeface="ＭＳ Ｐゴシック" pitchFamily="-84" charset="-128"/>
                <a:cs typeface="ＭＳ Ｐゴシック" pitchFamily="-84" charset="-128"/>
              </a:rPr>
              <a:t>Unam</a:t>
            </a:r>
            <a:r>
              <a:rPr lang="en-US" dirty="0">
                <a:latin typeface="Franklin Gothic Medium" pitchFamily="-84" charset="0"/>
                <a:ea typeface="ＭＳ Ｐゴシック" pitchFamily="-84" charset="-128"/>
                <a:cs typeface="ＭＳ Ｐゴシック" pitchFamily="-84" charset="-128"/>
              </a:rPr>
              <a:t> </a:t>
            </a:r>
            <a:r>
              <a:rPr lang="en-US" dirty="0" err="1">
                <a:latin typeface="Franklin Gothic Medium" pitchFamily="-84" charset="0"/>
                <a:ea typeface="ＭＳ Ｐゴシック" pitchFamily="-84" charset="-128"/>
                <a:cs typeface="ＭＳ Ｐゴシック" pitchFamily="-84" charset="-128"/>
              </a:rPr>
              <a:t>Sanctam</a:t>
            </a:r>
            <a:r>
              <a:rPr lang="en-US" dirty="0">
                <a:latin typeface="Franklin Gothic Medium" pitchFamily="-84" charset="0"/>
                <a:ea typeface="ＭＳ Ｐゴシック" pitchFamily="-84" charset="-128"/>
                <a:cs typeface="ＭＳ Ｐゴシック" pitchFamily="-84" charset="-128"/>
              </a:rPr>
              <a:t> (November 18, 1302), he decreed that </a:t>
            </a:r>
            <a:r>
              <a:rPr lang="en-US" b="1" dirty="0">
                <a:latin typeface="Franklin Gothic Medium" pitchFamily="-84" charset="0"/>
                <a:ea typeface="ＭＳ Ｐゴシック" pitchFamily="-84" charset="-128"/>
                <a:cs typeface="ＭＳ Ｐゴシック" pitchFamily="-84" charset="-128"/>
              </a:rPr>
              <a:t>"it is necessary to salvation that every human creature be subject to the Roman pontiff." </a:t>
            </a:r>
            <a:r>
              <a:rPr lang="en-US" dirty="0">
                <a:latin typeface="Franklin Gothic Medium" pitchFamily="-84" charset="0"/>
                <a:ea typeface="ＭＳ Ｐゴシック" pitchFamily="-84" charset="-128"/>
                <a:cs typeface="ＭＳ Ｐゴシック" pitchFamily="-84" charset="-128"/>
              </a:rPr>
              <a:t>He was preparing a bull that would excommunicate the King of France and put the interdict over France, and to depose the entire clergy of France, when in September of 1303, William </a:t>
            </a:r>
            <a:r>
              <a:rPr lang="en-US" dirty="0" err="1">
                <a:latin typeface="Franklin Gothic Medium" pitchFamily="-84" charset="0"/>
                <a:ea typeface="ＭＳ Ｐゴシック" pitchFamily="-84" charset="-128"/>
                <a:cs typeface="ＭＳ Ｐゴシック" pitchFamily="-84" charset="-128"/>
              </a:rPr>
              <a:t>Nogaret</a:t>
            </a:r>
            <a:r>
              <a:rPr lang="en-US" dirty="0">
                <a:latin typeface="Franklin Gothic Medium" pitchFamily="-84" charset="0"/>
                <a:ea typeface="ＭＳ Ｐゴシック" pitchFamily="-84" charset="-128"/>
                <a:cs typeface="ＭＳ Ｐゴシック" pitchFamily="-84" charset="-128"/>
              </a:rPr>
              <a:t>, the strongest critic of the Papacy in the French inner circle, led a delegation to Rome, with intentionally loose orders by the king to bring the pope, if necessary by force, before a council to rule on the charges brought against him. </a:t>
            </a:r>
            <a:r>
              <a:rPr lang="en-US" dirty="0" err="1">
                <a:latin typeface="Franklin Gothic Medium" pitchFamily="-84" charset="0"/>
                <a:ea typeface="ＭＳ Ｐゴシック" pitchFamily="-84" charset="-128"/>
                <a:cs typeface="ＭＳ Ｐゴシック" pitchFamily="-84" charset="-128"/>
              </a:rPr>
              <a:t>Nogaret</a:t>
            </a:r>
            <a:r>
              <a:rPr lang="en-US" dirty="0">
                <a:latin typeface="Franklin Gothic Medium" pitchFamily="-84" charset="0"/>
                <a:ea typeface="ＭＳ Ｐゴシック" pitchFamily="-84" charset="-128"/>
                <a:cs typeface="ＭＳ Ｐゴシック" pitchFamily="-84" charset="-128"/>
              </a:rPr>
              <a:t> coordinated with the cardinals of the Colonna family, long standing rivals against whom the pope had even preached a crusade earlier in his Papacy. In 1303 French and Italian troops attacked the pope in </a:t>
            </a:r>
            <a:r>
              <a:rPr lang="en-US" dirty="0" err="1">
                <a:latin typeface="Franklin Gothic Medium" pitchFamily="-84" charset="0"/>
                <a:ea typeface="ＭＳ Ｐゴシック" pitchFamily="-84" charset="-128"/>
                <a:cs typeface="ＭＳ Ｐゴシック" pitchFamily="-84" charset="-128"/>
              </a:rPr>
              <a:t>Anagni</a:t>
            </a:r>
            <a:r>
              <a:rPr lang="en-US" dirty="0">
                <a:latin typeface="Franklin Gothic Medium" pitchFamily="-84" charset="0"/>
                <a:ea typeface="ＭＳ Ｐゴシック" pitchFamily="-84" charset="-128"/>
                <a:cs typeface="ＭＳ Ｐゴシック" pitchFamily="-84" charset="-128"/>
              </a:rPr>
              <a:t>, his home town, and arrested him. He was freed three days later by the population of </a:t>
            </a:r>
            <a:r>
              <a:rPr lang="en-US" dirty="0" err="1">
                <a:latin typeface="Franklin Gothic Medium" pitchFamily="-84" charset="0"/>
                <a:ea typeface="ＭＳ Ｐゴシック" pitchFamily="-84" charset="-128"/>
                <a:cs typeface="ＭＳ Ｐゴシック" pitchFamily="-84" charset="-128"/>
              </a:rPr>
              <a:t>Anagni</a:t>
            </a:r>
            <a:r>
              <a:rPr lang="en-US" dirty="0">
                <a:latin typeface="Franklin Gothic Medium" pitchFamily="-84" charset="0"/>
                <a:ea typeface="ＭＳ Ｐゴシック" pitchFamily="-84" charset="-128"/>
                <a:cs typeface="ＭＳ Ｐゴシック" pitchFamily="-84" charset="-128"/>
              </a:rPr>
              <a:t>. However, Boniface VIII, then 68 years of age, was deeply shattered by this attack on his own person and died a few weeks later.</a:t>
            </a:r>
          </a:p>
          <a:p>
            <a:r>
              <a:rPr lang="en-US" dirty="0">
                <a:solidFill>
                  <a:schemeClr val="bg2"/>
                </a:solidFill>
                <a:latin typeface="Franklin Gothic Medium" pitchFamily="-84" charset="0"/>
                <a:ea typeface="ＭＳ Ｐゴシック" pitchFamily="-84" charset="-128"/>
                <a:cs typeface="ＭＳ Ｐゴシック" pitchFamily="-84" charset="-128"/>
              </a:rPr>
              <a:t>Pope Cement V 1305</a:t>
            </a:r>
            <a:r>
              <a:rPr lang="en-GB" dirty="0">
                <a:solidFill>
                  <a:schemeClr val="bg2"/>
                </a:solidFill>
                <a:latin typeface="Franklin Gothic Medium" pitchFamily="-84" charset="0"/>
                <a:ea typeface="ＭＳ Ｐゴシック" pitchFamily="-84" charset="-128"/>
                <a:cs typeface="ＭＳ Ｐゴシック" pitchFamily="-84" charset="-128"/>
              </a:rPr>
              <a:t>-1</a:t>
            </a:r>
            <a:r>
              <a:rPr lang="en-US" dirty="0">
                <a:solidFill>
                  <a:schemeClr val="bg2"/>
                </a:solidFill>
                <a:latin typeface="Franklin Gothic Medium" pitchFamily="-84" charset="0"/>
                <a:ea typeface="ＭＳ Ｐゴシック" pitchFamily="-84" charset="-128"/>
                <a:cs typeface="ＭＳ Ｐゴシック" pitchFamily="-84" charset="-128"/>
              </a:rPr>
              <a:t>314 decided to move to Avignon</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Move of the Roman Curia from Rome  to Avignon  in 1305. Following the impasse during the previous conclave and to escape from the infighting of the powerful families that had produced earlier Popes, such as the Colonna and the Orsini, the Roman Church looked for a safer place and found it in Avignon, under the influence of the French king. During its time in Avignon the Papacy adopted many features of the Royal court: the life-style of its cardinals was more reminiscent of princes than clerics; more and more French cardinals, often relatives of the ruling pope, took key positions; and the proximity of French troops was a constant reminder of where secular power lay, with the memory of Boniface VIII still fresh.</a:t>
            </a:r>
            <a:endParaRPr lang="en-US" dirty="0">
              <a:solidFill>
                <a:schemeClr val="bg2"/>
              </a:solidFill>
              <a:latin typeface="Franklin Gothic Medium" pitchFamily="-84" charset="0"/>
              <a:ea typeface="ＭＳ Ｐゴシック" pitchFamily="-84" charset="-128"/>
              <a:cs typeface="ＭＳ Ｐゴシック" pitchFamily="-84" charset="-128"/>
            </a:endParaRP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The </a:t>
            </a:r>
            <a:r>
              <a:rPr lang="en-US" b="1" dirty="0">
                <a:solidFill>
                  <a:schemeClr val="bg2"/>
                </a:solidFill>
                <a:latin typeface="Franklin Gothic Medium" pitchFamily="-84" charset="0"/>
                <a:ea typeface="ＭＳ Ｐゴシック" pitchFamily="-84" charset="-128"/>
                <a:cs typeface="ＭＳ Ｐゴシック" pitchFamily="-84" charset="-128"/>
              </a:rPr>
              <a:t>Great Schism of Western Christianity</a:t>
            </a:r>
            <a:r>
              <a:rPr lang="en-US" dirty="0">
                <a:solidFill>
                  <a:schemeClr val="bg2"/>
                </a:solidFill>
                <a:latin typeface="Franklin Gothic Medium" pitchFamily="-84" charset="0"/>
                <a:ea typeface="ＭＳ Ｐゴシック" pitchFamily="-84" charset="-128"/>
                <a:cs typeface="ＭＳ Ｐゴシック" pitchFamily="-84" charset="-128"/>
              </a:rPr>
              <a:t> or </a:t>
            </a:r>
            <a:r>
              <a:rPr lang="en-US" b="1" dirty="0">
                <a:solidFill>
                  <a:schemeClr val="bg2"/>
                </a:solidFill>
                <a:latin typeface="Franklin Gothic Medium" pitchFamily="-84" charset="0"/>
                <a:ea typeface="ＭＳ Ｐゴシック" pitchFamily="-84" charset="-128"/>
                <a:cs typeface="ＭＳ Ｐゴシック" pitchFamily="-84" charset="-128"/>
              </a:rPr>
              <a:t>Papal Schism</a:t>
            </a:r>
            <a:r>
              <a:rPr lang="en-US" dirty="0">
                <a:solidFill>
                  <a:schemeClr val="bg2"/>
                </a:solidFill>
                <a:latin typeface="Franklin Gothic Medium" pitchFamily="-84" charset="0"/>
                <a:ea typeface="ＭＳ Ｐゴシック" pitchFamily="-84" charset="-128"/>
                <a:cs typeface="ＭＳ Ｐゴシック" pitchFamily="-84" charset="-128"/>
              </a:rPr>
              <a:t> (also known as the </a:t>
            </a:r>
            <a:r>
              <a:rPr lang="en-US" b="1" dirty="0">
                <a:solidFill>
                  <a:schemeClr val="bg2"/>
                </a:solidFill>
                <a:latin typeface="Franklin Gothic Medium" pitchFamily="-84" charset="0"/>
                <a:ea typeface="ＭＳ Ｐゴシック" pitchFamily="-84" charset="-128"/>
                <a:cs typeface="ＭＳ Ｐゴシック" pitchFamily="-84" charset="-128"/>
              </a:rPr>
              <a:t>Western Schism</a:t>
            </a:r>
            <a:r>
              <a:rPr lang="en-US" dirty="0">
                <a:solidFill>
                  <a:schemeClr val="bg2"/>
                </a:solidFill>
                <a:latin typeface="Franklin Gothic Medium" pitchFamily="-84" charset="0"/>
                <a:ea typeface="ＭＳ Ｐゴシック" pitchFamily="-84" charset="-128"/>
                <a:cs typeface="ＭＳ Ｐゴシック" pitchFamily="-84" charset="-128"/>
              </a:rPr>
              <a:t>) was a split within the Roman Catholic Church from 1378 to 1417. After Gregory XI died, the Romans rioted to ensure the election of a Roman for pope. The cardinals, fearing the crowds, elected a Neapolitan when no viable Roman candidates presented themselves. Pope Urban VI, born Bartolomeo </a:t>
            </a:r>
            <a:r>
              <a:rPr lang="en-US" dirty="0" err="1">
                <a:solidFill>
                  <a:schemeClr val="bg2"/>
                </a:solidFill>
                <a:latin typeface="Franklin Gothic Medium" pitchFamily="-84" charset="0"/>
                <a:ea typeface="ＭＳ Ｐゴシック" pitchFamily="-84" charset="-128"/>
                <a:cs typeface="ＭＳ Ｐゴシック" pitchFamily="-84" charset="-128"/>
              </a:rPr>
              <a:t>Prignano</a:t>
            </a:r>
            <a:r>
              <a:rPr lang="en-US" dirty="0">
                <a:solidFill>
                  <a:schemeClr val="bg2"/>
                </a:solidFill>
                <a:latin typeface="Franklin Gothic Medium" pitchFamily="-84" charset="0"/>
                <a:ea typeface="ＭＳ Ｐゴシック" pitchFamily="-84" charset="-128"/>
                <a:cs typeface="ＭＳ Ｐゴシック" pitchFamily="-84" charset="-128"/>
              </a:rPr>
              <a:t>, the Archbishop of Bari, was elected in 1378. Urban had been a respected administrator in the papal chancery at Avignon, but as pope he proved suspicious, overbearing, and prone to violent outbursts of temper. The cardinals who had elected him soon regretted their decision: the majority removed themselves from Rome to </a:t>
            </a:r>
            <a:r>
              <a:rPr lang="en-US" dirty="0" err="1">
                <a:solidFill>
                  <a:schemeClr val="bg2"/>
                </a:solidFill>
                <a:latin typeface="Franklin Gothic Medium" pitchFamily="-84" charset="0"/>
                <a:ea typeface="ＭＳ Ｐゴシック" pitchFamily="-84" charset="-128"/>
                <a:cs typeface="ＭＳ Ｐゴシック" pitchFamily="-84" charset="-128"/>
              </a:rPr>
              <a:t>Anagni</a:t>
            </a:r>
            <a:r>
              <a:rPr lang="en-US" dirty="0">
                <a:solidFill>
                  <a:schemeClr val="bg2"/>
                </a:solidFill>
                <a:latin typeface="Franklin Gothic Medium" pitchFamily="-84" charset="0"/>
                <a:ea typeface="ＭＳ Ｐゴシック" pitchFamily="-84" charset="-128"/>
                <a:cs typeface="ＭＳ Ｐゴシック" pitchFamily="-84" charset="-128"/>
              </a:rPr>
              <a:t>, where they elected Robert of Geneva as a rival pope on September 20 of the same year. Robert took the name Pope Clement VII and reestablished a papal court in Avignon. The second election threw the Church into turmoil. There had been antipopes--rival claimants to the papacy--before, but most of them had been appointed by various rival factions; in this case, a single group of leaders of the Church had created both the pope and the anti-pope. </a:t>
            </a: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Council Pisa 1409 deposed </a:t>
            </a:r>
            <a:r>
              <a:rPr lang="en-US" dirty="0">
                <a:latin typeface="Franklin Gothic Medium" pitchFamily="-84" charset="0"/>
                <a:ea typeface="ＭＳ Ｐゴシック" pitchFamily="-84" charset="-128"/>
                <a:cs typeface="ＭＳ Ｐゴシック" pitchFamily="-84" charset="-128"/>
              </a:rPr>
              <a:t>"Benedict XIII and Gregory XII” -  "are </a:t>
            </a:r>
            <a:r>
              <a:rPr lang="en-US" dirty="0" err="1">
                <a:latin typeface="Franklin Gothic Medium" pitchFamily="-84" charset="0"/>
                <a:ea typeface="ＭＳ Ｐゴシック" pitchFamily="-84" charset="-128"/>
                <a:cs typeface="ＭＳ Ｐゴシック" pitchFamily="-84" charset="-128"/>
              </a:rPr>
              <a:t>recognised</a:t>
            </a:r>
            <a:r>
              <a:rPr lang="en-US" dirty="0">
                <a:latin typeface="Franklin Gothic Medium" pitchFamily="-84" charset="0"/>
                <a:ea typeface="ＭＳ Ｐゴシック" pitchFamily="-84" charset="-128"/>
                <a:cs typeface="ＭＳ Ｐゴシック" pitchFamily="-84" charset="-128"/>
              </a:rPr>
              <a:t> as schismatics, the approvers and makers of </a:t>
            </a:r>
            <a:r>
              <a:rPr lang="en-US" dirty="0">
                <a:latin typeface="Franklin Gothic Medium" pitchFamily="-84" charset="0"/>
                <a:ea typeface="ＭＳ Ｐゴシック" pitchFamily="-84" charset="-128"/>
                <a:cs typeface="ＭＳ Ｐゴシック" pitchFamily="-84" charset="-128"/>
                <a:hlinkClick r:id="rId3" tooltip="Schism (religion)"/>
              </a:rPr>
              <a:t>schism</a:t>
            </a:r>
            <a:r>
              <a:rPr lang="en-US" dirty="0">
                <a:latin typeface="Franklin Gothic Medium" pitchFamily="-84" charset="0"/>
                <a:ea typeface="ＭＳ Ｐゴシック" pitchFamily="-84" charset="-128"/>
                <a:cs typeface="ＭＳ Ｐゴシック" pitchFamily="-84" charset="-128"/>
              </a:rPr>
              <a:t>, notorious </a:t>
            </a:r>
            <a:r>
              <a:rPr lang="en-US" dirty="0">
                <a:latin typeface="Franklin Gothic Medium" pitchFamily="-84" charset="0"/>
                <a:ea typeface="ＭＳ Ｐゴシック" pitchFamily="-84" charset="-128"/>
                <a:cs typeface="ＭＳ Ｐゴシック" pitchFamily="-84" charset="-128"/>
                <a:hlinkClick r:id="rId4" tooltip="Heretics"/>
              </a:rPr>
              <a:t>heretics</a:t>
            </a:r>
            <a:r>
              <a:rPr lang="en-US" dirty="0">
                <a:latin typeface="Franklin Gothic Medium" pitchFamily="-84" charset="0"/>
                <a:ea typeface="ＭＳ Ｐゴシック" pitchFamily="-84" charset="-128"/>
                <a:cs typeface="ＭＳ Ｐゴシック" pitchFamily="-84" charset="-128"/>
              </a:rPr>
              <a:t>, guilty of perjury and violation of solemn promises, and openly </a:t>
            </a:r>
            <a:r>
              <a:rPr lang="en-US" dirty="0" err="1">
                <a:latin typeface="Franklin Gothic Medium" pitchFamily="-84" charset="0"/>
                <a:ea typeface="ＭＳ Ｐゴシック" pitchFamily="-84" charset="-128"/>
                <a:cs typeface="ＭＳ Ｐゴシック" pitchFamily="-84" charset="-128"/>
              </a:rPr>
              <a:t>scandalising</a:t>
            </a:r>
            <a:r>
              <a:rPr lang="en-US" dirty="0">
                <a:latin typeface="Franklin Gothic Medium" pitchFamily="-84" charset="0"/>
                <a:ea typeface="ＭＳ Ｐゴシック" pitchFamily="-84" charset="-128"/>
                <a:cs typeface="ＭＳ Ｐゴシック" pitchFamily="-84" charset="-128"/>
              </a:rPr>
              <a:t> the universal Church. </a:t>
            </a:r>
            <a:r>
              <a:rPr lang="en-US" dirty="0">
                <a:solidFill>
                  <a:schemeClr val="bg2"/>
                </a:solidFill>
                <a:latin typeface="Franklin Gothic Medium" pitchFamily="-84" charset="0"/>
                <a:ea typeface="ＭＳ Ｐゴシック" pitchFamily="-84" charset="-128"/>
                <a:cs typeface="ＭＳ Ｐゴシック" pitchFamily="-84" charset="-128"/>
              </a:rPr>
              <a:t> elected another -&gt; </a:t>
            </a:r>
            <a:r>
              <a:rPr lang="en-US" dirty="0">
                <a:latin typeface="Franklin Gothic Medium" pitchFamily="-84" charset="0"/>
                <a:ea typeface="ＭＳ Ｐゴシック" pitchFamily="-84" charset="-128"/>
                <a:cs typeface="ＭＳ Ｐゴシック" pitchFamily="-84" charset="-128"/>
              </a:rPr>
              <a:t>votes were unanimously cast in the </a:t>
            </a:r>
            <a:r>
              <a:rPr lang="en-US" dirty="0" err="1">
                <a:latin typeface="Franklin Gothic Medium" pitchFamily="-84" charset="0"/>
                <a:ea typeface="ＭＳ Ｐゴシック" pitchFamily="-84" charset="-128"/>
                <a:cs typeface="ＭＳ Ｐゴシック" pitchFamily="-84" charset="-128"/>
              </a:rPr>
              <a:t>favour</a:t>
            </a:r>
            <a:r>
              <a:rPr lang="en-US" dirty="0">
                <a:latin typeface="Franklin Gothic Medium" pitchFamily="-84" charset="0"/>
                <a:ea typeface="ＭＳ Ｐゴシック" pitchFamily="-84" charset="-128"/>
                <a:cs typeface="ＭＳ Ｐゴシック" pitchFamily="-84" charset="-128"/>
              </a:rPr>
              <a:t> of Cardinal Peter </a:t>
            </a:r>
            <a:r>
              <a:rPr lang="en-US" dirty="0" err="1">
                <a:latin typeface="Franklin Gothic Medium" pitchFamily="-84" charset="0"/>
                <a:ea typeface="ＭＳ Ｐゴシック" pitchFamily="-84" charset="-128"/>
                <a:cs typeface="ＭＳ Ｐゴシック" pitchFamily="-84" charset="-128"/>
              </a:rPr>
              <a:t>Philarghi</a:t>
            </a:r>
            <a:r>
              <a:rPr lang="en-US" dirty="0">
                <a:latin typeface="Franklin Gothic Medium" pitchFamily="-84" charset="0"/>
                <a:ea typeface="ＭＳ Ｐゴシック" pitchFamily="-84" charset="-128"/>
                <a:cs typeface="ＭＳ Ｐゴシック" pitchFamily="-84" charset="-128"/>
              </a:rPr>
              <a:t>, who took the name of Pope Alexander V. other Popes refused to stand down.</a:t>
            </a: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Finally, the Council of Constance in 1414, advised by the theologian Jean Gerson, secured the resignations of John XXIII and the successor in Rome of Urban VI, Pope Gregory XII (who had abdicated in 1415, but not before formally empowering the Council of Constance to elect the new pope, thus ensuring the legitimacy of the Roman line), and excommunicated the claimant who refused to step down, Avignon Pope Benedict XIII. The Council then elected Pope Martin V, essentially ending the schism. Nonetheless, the Kingdom of Aragon did not recognize Martin V and continued to recognize Benedict XIII. A follower of Benedict XIII subsequently elected Antipope Benedict XIV (Bernard Garnier) and three followers simultaneously elected Antipope Clement VIII, but the Western Schism was by then practically over. (Clement VIII resigned in 1429 and apparently recognized Martin V.)</a:t>
            </a: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Wycliffe 1329-84) denied transubstantiation, </a:t>
            </a:r>
            <a:r>
              <a:rPr lang="en-US" dirty="0" err="1">
                <a:solidFill>
                  <a:schemeClr val="bg2"/>
                </a:solidFill>
                <a:latin typeface="Franklin Gothic Medium" pitchFamily="-84" charset="0"/>
                <a:ea typeface="ＭＳ Ｐゴシック" pitchFamily="-84" charset="-128"/>
                <a:cs typeface="ＭＳ Ｐゴシック" pitchFamily="-84" charset="-128"/>
              </a:rPr>
              <a:t>criticised</a:t>
            </a:r>
            <a:r>
              <a:rPr lang="en-US" dirty="0">
                <a:solidFill>
                  <a:schemeClr val="bg2"/>
                </a:solidFill>
                <a:latin typeface="Franklin Gothic Medium" pitchFamily="-84" charset="0"/>
                <a:ea typeface="ＭＳ Ｐゴシック" pitchFamily="-84" charset="-128"/>
                <a:cs typeface="ＭＳ Ｐゴシック" pitchFamily="-84" charset="-128"/>
              </a:rPr>
              <a:t> wealth of church and indulgences. Peasants revolt</a:t>
            </a:r>
          </a:p>
          <a:p>
            <a:r>
              <a:rPr lang="en-US" dirty="0">
                <a:solidFill>
                  <a:schemeClr val="bg2"/>
                </a:solidFill>
                <a:latin typeface="Franklin Gothic Medium" pitchFamily="-84" charset="0"/>
                <a:ea typeface="ＭＳ Ｐゴシック" pitchFamily="-84" charset="-128"/>
                <a:cs typeface="ＭＳ Ｐゴシック" pitchFamily="-84" charset="-128"/>
              </a:rPr>
              <a:t>Huss (1373-1415) opposed indulgences, images. Burned at Council of Constance.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534784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Pope Cement V 1305</a:t>
            </a:r>
            <a:r>
              <a:rPr lang="en-GB" dirty="0">
                <a:solidFill>
                  <a:schemeClr val="bg2"/>
                </a:solidFill>
                <a:latin typeface="Franklin Gothic Medium" pitchFamily="-84" charset="0"/>
                <a:ea typeface="ＭＳ Ｐゴシック" pitchFamily="-84" charset="-128"/>
                <a:cs typeface="ＭＳ Ｐゴシック" pitchFamily="-84" charset="-128"/>
              </a:rPr>
              <a:t>-1</a:t>
            </a:r>
            <a:r>
              <a:rPr lang="en-US" dirty="0">
                <a:solidFill>
                  <a:schemeClr val="bg2"/>
                </a:solidFill>
                <a:latin typeface="Franklin Gothic Medium" pitchFamily="-84" charset="0"/>
                <a:ea typeface="ＭＳ Ｐゴシック" pitchFamily="-84" charset="-128"/>
                <a:cs typeface="ＭＳ Ｐゴシック" pitchFamily="-84" charset="-128"/>
              </a:rPr>
              <a:t>314 decided to move to Avignon</a:t>
            </a:r>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Move of the Roman Curia from Rome  to Avignon  in 1305. Following the impasse during the previous conclave and to escape from the infighting of the powerful families that had produced earlier Popes, such as the Colonna and the Orsini, the Roman Church looked for a safer place and found it in Avignon, under the influence of the French king. During its time in Avignon the Papacy adopted many features of the Royal court: the life-style of its cardinals was more reminiscent of princes than clerics; more and more French cardinals, often relatives of the ruling pope, took key positions; and the proximity of French troops was a constant reminder of where secular power lay, with the memory of Boniface VIII still fresh.</a:t>
            </a:r>
            <a:endParaRPr lang="en-US" dirty="0">
              <a:solidFill>
                <a:schemeClr val="bg2"/>
              </a:solidFill>
              <a:latin typeface="Franklin Gothic Medium" pitchFamily="-84" charset="0"/>
              <a:ea typeface="ＭＳ Ｐゴシック" pitchFamily="-84" charset="-128"/>
              <a:cs typeface="ＭＳ Ｐゴシック" pitchFamily="-84" charset="-128"/>
            </a:endParaRP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The </a:t>
            </a:r>
            <a:r>
              <a:rPr lang="en-US" b="1" dirty="0">
                <a:solidFill>
                  <a:schemeClr val="bg2"/>
                </a:solidFill>
                <a:latin typeface="Franklin Gothic Medium" pitchFamily="-84" charset="0"/>
                <a:ea typeface="ＭＳ Ｐゴシック" pitchFamily="-84" charset="-128"/>
                <a:cs typeface="ＭＳ Ｐゴシック" pitchFamily="-84" charset="-128"/>
              </a:rPr>
              <a:t>Great Schism of Western Christianity</a:t>
            </a:r>
            <a:r>
              <a:rPr lang="en-US" dirty="0">
                <a:solidFill>
                  <a:schemeClr val="bg2"/>
                </a:solidFill>
                <a:latin typeface="Franklin Gothic Medium" pitchFamily="-84" charset="0"/>
                <a:ea typeface="ＭＳ Ｐゴシック" pitchFamily="-84" charset="-128"/>
                <a:cs typeface="ＭＳ Ｐゴシック" pitchFamily="-84" charset="-128"/>
              </a:rPr>
              <a:t> or </a:t>
            </a:r>
            <a:r>
              <a:rPr lang="en-US" b="1" dirty="0">
                <a:solidFill>
                  <a:schemeClr val="bg2"/>
                </a:solidFill>
                <a:latin typeface="Franklin Gothic Medium" pitchFamily="-84" charset="0"/>
                <a:ea typeface="ＭＳ Ｐゴシック" pitchFamily="-84" charset="-128"/>
                <a:cs typeface="ＭＳ Ｐゴシック" pitchFamily="-84" charset="-128"/>
              </a:rPr>
              <a:t>Papal Schism</a:t>
            </a:r>
            <a:r>
              <a:rPr lang="en-US" dirty="0">
                <a:solidFill>
                  <a:schemeClr val="bg2"/>
                </a:solidFill>
                <a:latin typeface="Franklin Gothic Medium" pitchFamily="-84" charset="0"/>
                <a:ea typeface="ＭＳ Ｐゴシック" pitchFamily="-84" charset="-128"/>
                <a:cs typeface="ＭＳ Ｐゴシック" pitchFamily="-84" charset="-128"/>
              </a:rPr>
              <a:t> (also known as the </a:t>
            </a:r>
            <a:r>
              <a:rPr lang="en-US" b="1" dirty="0">
                <a:solidFill>
                  <a:schemeClr val="bg2"/>
                </a:solidFill>
                <a:latin typeface="Franklin Gothic Medium" pitchFamily="-84" charset="0"/>
                <a:ea typeface="ＭＳ Ｐゴシック" pitchFamily="-84" charset="-128"/>
                <a:cs typeface="ＭＳ Ｐゴシック" pitchFamily="-84" charset="-128"/>
              </a:rPr>
              <a:t>Western Schism</a:t>
            </a:r>
            <a:r>
              <a:rPr lang="en-US" dirty="0">
                <a:solidFill>
                  <a:schemeClr val="bg2"/>
                </a:solidFill>
                <a:latin typeface="Franklin Gothic Medium" pitchFamily="-84" charset="0"/>
                <a:ea typeface="ＭＳ Ｐゴシック" pitchFamily="-84" charset="-128"/>
                <a:cs typeface="ＭＳ Ｐゴシック" pitchFamily="-84" charset="-128"/>
              </a:rPr>
              <a:t>) was a split within the Roman Catholic Church from 1378 to 1417. After Gregory XI died, the Romans rioted to ensure the election of a Roman for pope. The cardinals, fearing the crowds, elected a Neapolitan when no viable Roman candidates presented themselves. Pope Urban VI, born Bartolomeo </a:t>
            </a:r>
            <a:r>
              <a:rPr lang="en-US" dirty="0" err="1">
                <a:solidFill>
                  <a:schemeClr val="bg2"/>
                </a:solidFill>
                <a:latin typeface="Franklin Gothic Medium" pitchFamily="-84" charset="0"/>
                <a:ea typeface="ＭＳ Ｐゴシック" pitchFamily="-84" charset="-128"/>
                <a:cs typeface="ＭＳ Ｐゴシック" pitchFamily="-84" charset="-128"/>
              </a:rPr>
              <a:t>Prignano</a:t>
            </a:r>
            <a:r>
              <a:rPr lang="en-US" dirty="0">
                <a:solidFill>
                  <a:schemeClr val="bg2"/>
                </a:solidFill>
                <a:latin typeface="Franklin Gothic Medium" pitchFamily="-84" charset="0"/>
                <a:ea typeface="ＭＳ Ｐゴシック" pitchFamily="-84" charset="-128"/>
                <a:cs typeface="ＭＳ Ｐゴシック" pitchFamily="-84" charset="-128"/>
              </a:rPr>
              <a:t>, the Archbishop of Bari, was elected in 1378. Urban had been a respected administrator in the papal chancery at Avignon, but as pope he proved suspicious, overbearing, and prone to violent outbursts of temper. The cardinals who had elected him soon regretted their decision: the majority removed themselves from Rome to </a:t>
            </a:r>
            <a:r>
              <a:rPr lang="en-US" dirty="0" err="1">
                <a:solidFill>
                  <a:schemeClr val="bg2"/>
                </a:solidFill>
                <a:latin typeface="Franklin Gothic Medium" pitchFamily="-84" charset="0"/>
                <a:ea typeface="ＭＳ Ｐゴシック" pitchFamily="-84" charset="-128"/>
                <a:cs typeface="ＭＳ Ｐゴシック" pitchFamily="-84" charset="-128"/>
              </a:rPr>
              <a:t>Anagni</a:t>
            </a:r>
            <a:r>
              <a:rPr lang="en-US" dirty="0">
                <a:solidFill>
                  <a:schemeClr val="bg2"/>
                </a:solidFill>
                <a:latin typeface="Franklin Gothic Medium" pitchFamily="-84" charset="0"/>
                <a:ea typeface="ＭＳ Ｐゴシック" pitchFamily="-84" charset="-128"/>
                <a:cs typeface="ＭＳ Ｐゴシック" pitchFamily="-84" charset="-128"/>
              </a:rPr>
              <a:t>, where they elected Robert of Geneva as a rival pope on September 20 of the same year. Robert took the name Pope Clement VII and reestablished a papal court in Avignon. The second election threw the Church into turmoil. There had been antipopes--rival claimants to the papacy--before, but most of them had been appointed by various rival factions; in this case, a single group of leaders of the Church had created both the pope and the anti-pope. </a:t>
            </a: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Council Pisa 1409 deposed </a:t>
            </a:r>
            <a:r>
              <a:rPr lang="en-US" dirty="0">
                <a:latin typeface="Franklin Gothic Medium" pitchFamily="-84" charset="0"/>
                <a:ea typeface="ＭＳ Ｐゴシック" pitchFamily="-84" charset="-128"/>
                <a:cs typeface="ＭＳ Ｐゴシック" pitchFamily="-84" charset="-128"/>
              </a:rPr>
              <a:t>"Benedict XIII and Gregory XII” -  "are </a:t>
            </a:r>
            <a:r>
              <a:rPr lang="en-US" dirty="0" err="1">
                <a:latin typeface="Franklin Gothic Medium" pitchFamily="-84" charset="0"/>
                <a:ea typeface="ＭＳ Ｐゴシック" pitchFamily="-84" charset="-128"/>
                <a:cs typeface="ＭＳ Ｐゴシック" pitchFamily="-84" charset="-128"/>
              </a:rPr>
              <a:t>recognised</a:t>
            </a:r>
            <a:r>
              <a:rPr lang="en-US" dirty="0">
                <a:latin typeface="Franklin Gothic Medium" pitchFamily="-84" charset="0"/>
                <a:ea typeface="ＭＳ Ｐゴシック" pitchFamily="-84" charset="-128"/>
                <a:cs typeface="ＭＳ Ｐゴシック" pitchFamily="-84" charset="-128"/>
              </a:rPr>
              <a:t> as schismatics, the approvers and makers of </a:t>
            </a:r>
            <a:r>
              <a:rPr lang="en-US" dirty="0">
                <a:latin typeface="Franklin Gothic Medium" pitchFamily="-84" charset="0"/>
                <a:ea typeface="ＭＳ Ｐゴシック" pitchFamily="-84" charset="-128"/>
                <a:cs typeface="ＭＳ Ｐゴシック" pitchFamily="-84" charset="-128"/>
                <a:hlinkClick r:id="rId3" tooltip="Schism (religion)"/>
              </a:rPr>
              <a:t>schism</a:t>
            </a:r>
            <a:r>
              <a:rPr lang="en-US" dirty="0">
                <a:latin typeface="Franklin Gothic Medium" pitchFamily="-84" charset="0"/>
                <a:ea typeface="ＭＳ Ｐゴシック" pitchFamily="-84" charset="-128"/>
                <a:cs typeface="ＭＳ Ｐゴシック" pitchFamily="-84" charset="-128"/>
              </a:rPr>
              <a:t>, notorious </a:t>
            </a:r>
            <a:r>
              <a:rPr lang="en-US" dirty="0">
                <a:latin typeface="Franklin Gothic Medium" pitchFamily="-84" charset="0"/>
                <a:ea typeface="ＭＳ Ｐゴシック" pitchFamily="-84" charset="-128"/>
                <a:cs typeface="ＭＳ Ｐゴシック" pitchFamily="-84" charset="-128"/>
                <a:hlinkClick r:id="rId4" tooltip="Heretics"/>
              </a:rPr>
              <a:t>heretics</a:t>
            </a:r>
            <a:r>
              <a:rPr lang="en-US" dirty="0">
                <a:latin typeface="Franklin Gothic Medium" pitchFamily="-84" charset="0"/>
                <a:ea typeface="ＭＳ Ｐゴシック" pitchFamily="-84" charset="-128"/>
                <a:cs typeface="ＭＳ Ｐゴシック" pitchFamily="-84" charset="-128"/>
              </a:rPr>
              <a:t>, guilty of perjury and violation of solemn promises, and openly </a:t>
            </a:r>
            <a:r>
              <a:rPr lang="en-US" dirty="0" err="1">
                <a:latin typeface="Franklin Gothic Medium" pitchFamily="-84" charset="0"/>
                <a:ea typeface="ＭＳ Ｐゴシック" pitchFamily="-84" charset="-128"/>
                <a:cs typeface="ＭＳ Ｐゴシック" pitchFamily="-84" charset="-128"/>
              </a:rPr>
              <a:t>scandalising</a:t>
            </a:r>
            <a:r>
              <a:rPr lang="en-US" dirty="0">
                <a:latin typeface="Franklin Gothic Medium" pitchFamily="-84" charset="0"/>
                <a:ea typeface="ＭＳ Ｐゴシック" pitchFamily="-84" charset="-128"/>
                <a:cs typeface="ＭＳ Ｐゴシック" pitchFamily="-84" charset="-128"/>
              </a:rPr>
              <a:t> the universal Church. </a:t>
            </a:r>
            <a:r>
              <a:rPr lang="en-US" dirty="0">
                <a:solidFill>
                  <a:schemeClr val="bg2"/>
                </a:solidFill>
                <a:latin typeface="Franklin Gothic Medium" pitchFamily="-84" charset="0"/>
                <a:ea typeface="ＭＳ Ｐゴシック" pitchFamily="-84" charset="-128"/>
                <a:cs typeface="ＭＳ Ｐゴシック" pitchFamily="-84" charset="-128"/>
              </a:rPr>
              <a:t> elected another -&gt; </a:t>
            </a:r>
            <a:r>
              <a:rPr lang="en-US" dirty="0">
                <a:latin typeface="Franklin Gothic Medium" pitchFamily="-84" charset="0"/>
                <a:ea typeface="ＭＳ Ｐゴシック" pitchFamily="-84" charset="-128"/>
                <a:cs typeface="ＭＳ Ｐゴシック" pitchFamily="-84" charset="-128"/>
              </a:rPr>
              <a:t>votes were unanimously cast in the </a:t>
            </a:r>
            <a:r>
              <a:rPr lang="en-US" dirty="0" err="1">
                <a:latin typeface="Franklin Gothic Medium" pitchFamily="-84" charset="0"/>
                <a:ea typeface="ＭＳ Ｐゴシック" pitchFamily="-84" charset="-128"/>
                <a:cs typeface="ＭＳ Ｐゴシック" pitchFamily="-84" charset="-128"/>
              </a:rPr>
              <a:t>favour</a:t>
            </a:r>
            <a:r>
              <a:rPr lang="en-US" dirty="0">
                <a:latin typeface="Franklin Gothic Medium" pitchFamily="-84" charset="0"/>
                <a:ea typeface="ＭＳ Ｐゴシック" pitchFamily="-84" charset="-128"/>
                <a:cs typeface="ＭＳ Ｐゴシック" pitchFamily="-84" charset="-128"/>
              </a:rPr>
              <a:t> of Cardinal Peter </a:t>
            </a:r>
            <a:r>
              <a:rPr lang="en-US" dirty="0" err="1">
                <a:latin typeface="Franklin Gothic Medium" pitchFamily="-84" charset="0"/>
                <a:ea typeface="ＭＳ Ｐゴシック" pitchFamily="-84" charset="-128"/>
                <a:cs typeface="ＭＳ Ｐゴシック" pitchFamily="-84" charset="-128"/>
              </a:rPr>
              <a:t>Philarghi</a:t>
            </a:r>
            <a:r>
              <a:rPr lang="en-US" dirty="0">
                <a:latin typeface="Franklin Gothic Medium" pitchFamily="-84" charset="0"/>
                <a:ea typeface="ＭＳ Ｐゴシック" pitchFamily="-84" charset="-128"/>
                <a:cs typeface="ＭＳ Ｐゴシック" pitchFamily="-84" charset="-128"/>
              </a:rPr>
              <a:t>, who took the name of Pope Alexander V. other Popes refused to stand down.</a:t>
            </a:r>
          </a:p>
          <a:p>
            <a:endParaRPr lang="en-US" dirty="0">
              <a:solidFill>
                <a:schemeClr val="bg2"/>
              </a:solidFill>
              <a:latin typeface="Franklin Gothic Medium" pitchFamily="-84" charset="0"/>
              <a:ea typeface="ＭＳ Ｐゴシック" pitchFamily="-84" charset="-128"/>
              <a:cs typeface="ＭＳ Ｐゴシック" pitchFamily="-84" charset="-128"/>
            </a:endParaRPr>
          </a:p>
          <a:p>
            <a:r>
              <a:rPr lang="en-US" dirty="0">
                <a:solidFill>
                  <a:schemeClr val="bg2"/>
                </a:solidFill>
                <a:latin typeface="Franklin Gothic Medium" pitchFamily="-84" charset="0"/>
                <a:ea typeface="ＭＳ Ｐゴシック" pitchFamily="-84" charset="-128"/>
                <a:cs typeface="ＭＳ Ｐゴシック" pitchFamily="-84" charset="-128"/>
              </a:rPr>
              <a:t>Finally, the Council of Constance in 1414, advised by the theologian Jean Gerson, secured the resignations of John XXIII and the successor in Rome of Urban VI, Pope Gregory XII (who had abdicated in 1415, but not before formally empowering the Council of Constance to elect the new pope, thus ensuring the legitimacy of the Roman line), and excommunicated the claimant who refused to step down, Avignon Pope Benedict XIII. The Council then elected Pope Martin V, essentially ending the schism. Nonetheless, the Kingdom of Aragon did not recognize Martin V and continued to recognize Benedict XIII. A follower of Benedict XIII subsequently elected Antipope Benedict XIV (Bernard Garnier) and three followers simultaneously elected Antipope Clement VIII, but the Western Schism was by then practically over. (Clement VIII resigned in 1429 and apparently recognized Martin V.)</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182817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Long before the Beit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HaMikdash</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was built, two brothers lived and farmed on that same site. One was married and had a large family, while the other was single. They lived in close proximity to each other, and each worked his land, growing wheat. When harvest time arrived, each was blessed with a bountiful crop and piled up his grain for long-term storage.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unmarried brother, observing his good fortune, thought to himself that God had blessed him with more than he needed, whereas his brother, who was father to a large family, could surely use more. He arose in the middle of the night and secretly took from his grain and put it in his brother’s pile.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Similarly, the married brother thought to himself that he was blessed to have children who would care for him in his old age, while his brother must depend on what he saved. He, too, arose in the middle of the night and quietly transferred grain from his pile to his brother’s.</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In the morning, each wondered why there was no noticeable decrease in his own pile, and so they repeated the transfer the next night. These nocturnal activities continued, until one night the brothers bumped into each other. In that instant, in the dark of night, the glow of brotherly love lit up the mountain sky; they each understood what the other had been doing and they fell into a warm embrace. According to the legend, when God saw that display of brotherly love, He selected the site for His Temple.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511037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Gregory XI died in the Vatican palace on 27 March 1378,[5] the Romans put into operation a plan to ensure the election of a Roman pope. The pope and his Curia were back in Rome after seventy years in Avignon, and the Romans were prepared to do everything in their power to keep them there. They intended to use intimidation and violence (</a:t>
            </a:r>
            <a:r>
              <a:rPr lang="en-GB" dirty="0" err="1"/>
              <a:t>impressio</a:t>
            </a:r>
            <a:r>
              <a:rPr lang="en-GB" dirty="0"/>
              <a:t> et </a:t>
            </a:r>
            <a:r>
              <a:rPr lang="en-GB" dirty="0" err="1"/>
              <a:t>metus</a:t>
            </a:r>
            <a:r>
              <a:rPr lang="en-GB" dirty="0"/>
              <a:t>) as their weapons.[6] On April 8, 1378 the cardinals elected a Neapolitan when no viable Roman candidate presented himself. Urban VI, born Bartolomeo </a:t>
            </a:r>
            <a:r>
              <a:rPr lang="en-GB" dirty="0" err="1"/>
              <a:t>Prignano</a:t>
            </a:r>
            <a:r>
              <a:rPr lang="en-GB" dirty="0"/>
              <a:t>, the archbishop of Bari, was elected. Urban had been a respected administrator in the papal chancery at Avignon, but as pope he proved suspicious, reformist, and prone to violent outbursts of temper.[7] Many of the cardinals who had elected him soon regretted their decision: the majority removed themselves from Rome to </a:t>
            </a:r>
            <a:r>
              <a:rPr lang="en-GB" dirty="0" err="1"/>
              <a:t>Anagni</a:t>
            </a:r>
            <a:r>
              <a:rPr lang="en-GB" dirty="0"/>
              <a:t>, where, even though Urban was still reigning, they elected Robert of Geneva as a rival pope on September 20 of the same year, claiming that the election of Urban was invalid because it had been done for fear of the rioting Roman crowds.[8] Elected pope at </a:t>
            </a:r>
            <a:r>
              <a:rPr lang="en-GB" dirty="0" err="1"/>
              <a:t>Fondi</a:t>
            </a:r>
            <a:r>
              <a:rPr lang="en-GB" dirty="0"/>
              <a:t> on 20 September 1378 by the cardinals in </a:t>
            </a:r>
            <a:r>
              <a:rPr lang="en-GB" dirty="0" err="1"/>
              <a:t>Anagni</a:t>
            </a:r>
            <a:r>
              <a:rPr lang="en-GB" dirty="0"/>
              <a:t>, unable to maintain himself in Italy, Robert took the name Clement VII and </a:t>
            </a:r>
            <a:r>
              <a:rPr lang="en-GB" dirty="0" err="1"/>
              <a:t>reestablished</a:t>
            </a:r>
            <a:r>
              <a:rPr lang="en-GB" dirty="0"/>
              <a:t> a papal court in Avignon, where he became dependent on the French court.[11] Clement had the immediate support of Queen Joanna I of Naples and of several of the Italian barons. Charles V of France, who seems to have been sounded out beforehand on the choice of the Roman pontiff, soon became his warmest protector. Clement eventually succeeded in winning to his cause Castile, Aragon, Navarre, a great part of the Latin East, Flanders and Scotland.[12]</a:t>
            </a:r>
          </a:p>
          <a:p>
            <a:endParaRPr lang="en-GB" dirty="0"/>
          </a:p>
          <a:p>
            <a:r>
              <a:rPr lang="en-GB" dirty="0"/>
              <a:t>The pair of elections threw the Church into turmoil. There had been rival antipope claimants to the papacy before, but most of them had been appointed by various rival factions; in this case, a single group of leaders of the Church had created both the pope and the antipope.[13]</a:t>
            </a:r>
          </a:p>
          <a:p>
            <a:endParaRPr lang="en-GB" dirty="0"/>
          </a:p>
          <a:p>
            <a:r>
              <a:rPr lang="en-GB" dirty="0"/>
              <a:t>In 1377, while serving as papal legate in upper Italy (1376–1378), in order to put down a rebellion in the Papal States,[7] known as the War of the Eight Saints, Clement VII personally commanded troops to reduce the small city of Cesena in the territory of Forlì.  there he authorized the massacre of 3,000–8,000 civilians, an atrocity even by the rules of war at the time, which earned him the nickname butcher of Cesena.[8]</a:t>
            </a:r>
          </a:p>
          <a:p>
            <a:endParaRPr lang="en-GB" dirty="0"/>
          </a:p>
          <a:p>
            <a:r>
              <a:rPr lang="en-GB" dirty="0"/>
              <a:t>Sustained by such national and factional rivalries throughout Catholic Christianity, the schism continued after the deaths of both Urban VI in 1389 and Clement VII in 1394. Boniface IX, who was crowned at Rome in 1389, and Benedict XIII, who reigned in Avignon from 1394, maintained their rival courts. When Pope Boniface died in 1404, the eight cardinals of the Roman conclave offered to refrain from electing a new pope if Benedict would resign; but when Benedict's legates refused on his behalf, the Roman party then proceeded to elect Pope Innocent VII.</a:t>
            </a:r>
          </a:p>
          <a:p>
            <a:endParaRPr lang="en-GB" dirty="0"/>
          </a:p>
          <a:p>
            <a:r>
              <a:rPr lang="en-GB" dirty="0"/>
              <a:t>In the intense partisanship characteristic of the Middle Ages, the schism engendered a fanatical hatred noted by Johan Huizinga:[14] when the town of Bruges went over to the "obedience" of Avignon, a great number of people left to follow their trade in a city of Urbanist allegiance; in the 1382 Battle of </a:t>
            </a:r>
            <a:r>
              <a:rPr lang="en-GB" dirty="0" err="1"/>
              <a:t>Roosebeke</a:t>
            </a:r>
            <a:r>
              <a:rPr lang="en-GB" dirty="0"/>
              <a:t>, the </a:t>
            </a:r>
            <a:r>
              <a:rPr lang="en-GB" dirty="0" err="1"/>
              <a:t>oriflamme</a:t>
            </a:r>
            <a:r>
              <a:rPr lang="en-GB" dirty="0"/>
              <a:t>, which might only be unfurled in a holy cause, was taken up against the Flemings, because they were Urbanists and thus viewed by the French as schismatics.[citation needed]</a:t>
            </a:r>
          </a:p>
          <a:p>
            <a:endParaRPr lang="en-GB" dirty="0"/>
          </a:p>
          <a:p>
            <a:r>
              <a:rPr lang="en-GB" dirty="0"/>
              <a:t>Efforts were made to end the Schism through force or diplomacy. The French crown even tried to coerce Benedict XIII, whom it supported, into resigning. None of these remedies worked. The suggestion that a church council should resolve the Schism, first made in 1378, was not adopted at first, because canon law required that a pope call a council.[citation needed] Eventually theologians like Pierre </a:t>
            </a:r>
            <a:r>
              <a:rPr lang="en-GB" dirty="0" err="1"/>
              <a:t>d'Ailly</a:t>
            </a:r>
            <a:r>
              <a:rPr lang="en-GB" dirty="0"/>
              <a:t> and Jean Gerson, as well as canon lawyers like Francesco </a:t>
            </a:r>
            <a:r>
              <a:rPr lang="en-GB" dirty="0" err="1"/>
              <a:t>Zabarella</a:t>
            </a:r>
            <a:r>
              <a:rPr lang="en-GB" dirty="0"/>
              <a:t>, adopted arguments that equity permitted the Church to act for its own welfare in defiance of the letter of the law.</a:t>
            </a:r>
          </a:p>
          <a:p>
            <a:endParaRPr lang="en-GB" dirty="0"/>
          </a:p>
          <a:p>
            <a:r>
              <a:rPr lang="en-GB" dirty="0"/>
              <a:t>Eventually the cardinals of both factions secured an agreement that Benedict and Pope Gregory XII (successor to Innocent VII) would meet at Savona. They balked at the last moment, and both groups of cardinals abandoned their preferred leaders. A church council was held at Pisa in 1409 under the auspices of the cardinals to try solving the dispute. At the fifteenth session, 5 June 1409, the Council of Pisa attempted to depose both Pope and antipope as </a:t>
            </a:r>
            <a:r>
              <a:rPr lang="en-GB" dirty="0" err="1"/>
              <a:t>schismatical</a:t>
            </a:r>
            <a:r>
              <a:rPr lang="en-GB" dirty="0"/>
              <a:t>, heretical, perjured and scandalous,[15] but it then added to the problem by electing a second antipope, Alexander V. He reigned briefly from June 26, 1409, to his death in 1410, when he was succeeded by antipope John XXIII, who won some but not universal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047875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was an English scholastic philosopher, theologian, biblical translator, reformer, priest, and a seminary professor at the University of Oxford. He became an influential dissident within the Roman Catholic priesthood during the 14th century and is considered an important predecessor to Protestantism.</a:t>
            </a:r>
          </a:p>
          <a:p>
            <a:endParaRPr lang="en-GB" dirty="0"/>
          </a:p>
          <a:p>
            <a:r>
              <a:rPr lang="en-GB" dirty="0"/>
              <a:t>Wycliffe questioned the privileged status of the clergy which had bolstered their powerful role in England and the luxury and pomp of local parishes and their ceremonies.[3] Wycliffe advocated translation of the Bible into the common vernacular. Wycliffe’s involvement in such translation is disputed; however, according to tradition, Wycliffe is said to have completed a translation directly from the Vulgate into Middle English – a version now known as Wycliffe's Bible. It is probable that he personally translated the Gospels of Matthew, Mark, Luke, and John; and it is possible he translated the entire New Testament, while his associates translated the Old Testament. Wycliffe's Bible appears to have been completed by 1384, additional updated versions being done by Wycliffe's assistant John Purvey and others in 1388 and 1395. More recently, historians of the Wycliffite movement have determined that Wycliffe had, at most, a minor role in the actual translations.[4]</a:t>
            </a:r>
          </a:p>
          <a:p>
            <a:endParaRPr lang="en-GB" dirty="0"/>
          </a:p>
          <a:p>
            <a:r>
              <a:rPr lang="en-GB" dirty="0"/>
              <a:t>Wycliffe's later followers, derogatorily called Lollards by their orthodox contemporaries in the 15th and 16th centuries, adopted many of the beliefs attributed to Wycliffe such as theological virtues, predestination, iconoclasm, and the notion of caesaropapism, while questioning the veneration of saints, the sacraments, requiem masses, transubstantiation, monasticism, and the legitimacy of the Papacy.</a:t>
            </a:r>
          </a:p>
          <a:p>
            <a:endParaRPr lang="en-GB" dirty="0"/>
          </a:p>
          <a:p>
            <a:r>
              <a:rPr lang="en-GB" dirty="0"/>
              <a:t>Like the Paulicians and Waldensians, the Lollard movement is sometimes regarded as a precursor to the Protestant Reformation. Wycliffe was accordingly characterised as the "evening star" of scholasticism and as the morning star or </a:t>
            </a:r>
            <a:r>
              <a:rPr lang="en-GB" dirty="0" err="1"/>
              <a:t>stella</a:t>
            </a:r>
            <a:r>
              <a:rPr lang="en-GB" dirty="0"/>
              <a:t> </a:t>
            </a:r>
            <a:r>
              <a:rPr lang="en-GB" dirty="0" err="1"/>
              <a:t>matutina</a:t>
            </a:r>
            <a:r>
              <a:rPr lang="en-GB" dirty="0"/>
              <a:t> of the English Reformation.[5] An epithet first accorded to the theologian by the 16th century historian and controversialist John Bale in his </a:t>
            </a:r>
            <a:r>
              <a:rPr lang="en-GB" dirty="0" err="1"/>
              <a:t>Illustrium</a:t>
            </a:r>
            <a:r>
              <a:rPr lang="en-GB" dirty="0"/>
              <a:t> </a:t>
            </a:r>
            <a:r>
              <a:rPr lang="en-GB" dirty="0" err="1"/>
              <a:t>maioris</a:t>
            </a:r>
            <a:r>
              <a:rPr lang="en-GB" dirty="0"/>
              <a:t> </a:t>
            </a:r>
            <a:r>
              <a:rPr lang="en-GB" dirty="0" err="1"/>
              <a:t>britanniae</a:t>
            </a:r>
            <a:r>
              <a:rPr lang="en-GB" dirty="0"/>
              <a:t> </a:t>
            </a:r>
            <a:r>
              <a:rPr lang="en-GB" dirty="0" err="1"/>
              <a:t>scriptorum</a:t>
            </a:r>
            <a:r>
              <a:rPr lang="en-GB" dirty="0"/>
              <a:t> (Wesel, 1548).[6] Wycliffe’s writings in Latin greatly influenced the philosophy and teaching of the Czech reformer Jan Hus (c. 1369–1415), whose execution in 1415 sparked a revolt and led to the Hussite Wars of 1419–1434.</a:t>
            </a:r>
          </a:p>
          <a:p>
            <a:endParaRPr lang="en-GB" dirty="0"/>
          </a:p>
          <a:p>
            <a:r>
              <a:rPr lang="en-GB" dirty="0"/>
              <a:t>n 1374 his name appears second, after a bishop, on a commission which the English Government sent to Bruges to discuss with the representatives of Gregory XI a number of points in dispute between the king and the pope.[19] He was no longer satisfied with his chair as the means of propagating his ideas, and soon after his return from Bruges he began to express them in tracts and longer works. In a book concerned with the government of God and the Ten Commandments, he attacked the temporal rule of the clergy, the collection of </a:t>
            </a:r>
            <a:r>
              <a:rPr lang="en-GB" dirty="0" err="1"/>
              <a:t>annates</a:t>
            </a:r>
            <a:r>
              <a:rPr lang="en-GB" dirty="0"/>
              <a:t>, indulgences, and simony.</a:t>
            </a:r>
          </a:p>
          <a:p>
            <a:endParaRPr lang="en-GB" dirty="0"/>
          </a:p>
          <a:p>
            <a:r>
              <a:rPr lang="en-GB" dirty="0"/>
              <a:t>He entered the politics of the day with his great work De </a:t>
            </a:r>
            <a:r>
              <a:rPr lang="en-GB" dirty="0" err="1"/>
              <a:t>civili</a:t>
            </a:r>
            <a:r>
              <a:rPr lang="en-GB" dirty="0"/>
              <a:t> </a:t>
            </a:r>
            <a:r>
              <a:rPr lang="en-GB" dirty="0" err="1"/>
              <a:t>dominio</a:t>
            </a:r>
            <a:r>
              <a:rPr lang="en-GB" dirty="0"/>
              <a:t> ("On Civil Dominion"). This called for the royal divestment of all church property.[20] His ideas on lordship and church wealth caused his first official condemnation in 1377 by Pope Gregory XI, who censured 19 articles. Wycliffe argued that the Church had fallen into sin and that it ought therefore to give up all its property and that the clergy should live in complete poverty. The tendency of the high offices of state to be held by clerics was resented by many of the nobles. John of Gaunt most likely had his own reasons for opposing the wealth and power of the clergy.</a:t>
            </a:r>
          </a:p>
          <a:p>
            <a:endParaRPr lang="en-GB" dirty="0"/>
          </a:p>
          <a:p>
            <a:r>
              <a:rPr lang="en-GB" dirty="0"/>
              <a:t>Conflict with the Church[edit]</a:t>
            </a:r>
          </a:p>
          <a:p>
            <a:r>
              <a:rPr lang="en-GB" dirty="0"/>
              <a:t>Wycliffe was summoned before William Courtenay, Bishop of London, on 19 February 1377. The exact charges are not known, as the matter did not get as far as a definite examination. </a:t>
            </a:r>
            <a:r>
              <a:rPr lang="en-GB" dirty="0" err="1"/>
              <a:t>Lechler</a:t>
            </a:r>
            <a:r>
              <a:rPr lang="en-GB" dirty="0"/>
              <a:t> suggests that Wycliffe was targeted by John of </a:t>
            </a:r>
            <a:r>
              <a:rPr lang="en-GB" dirty="0" err="1"/>
              <a:t>Gaunt's</a:t>
            </a:r>
            <a:r>
              <a:rPr lang="en-GB" dirty="0"/>
              <a:t> opponents among the nobles and church hierarchy.[21] Gaunt, the Earl Marshal Henry Percy, and a number of other supporters accompanied Wycliffe. A crowd gathered at the church, and at the entrance, party animosities began to show, especially in an angry exchange between the bishop and Wycliffe's protectors.[19] Gaunt declared that he would humble the pride of the English clergy and their partisans, hinting at the intent to secularise the possessions of the Church. The assembly broke up and Gaunt and his partisans departed with their protégé.[22]</a:t>
            </a:r>
          </a:p>
          <a:p>
            <a:endParaRPr lang="en-GB" dirty="0"/>
          </a:p>
          <a:p>
            <a:r>
              <a:rPr lang="en-GB" dirty="0"/>
              <a:t>Most of the English clergy were irritated by this encounter, and attacks upon Wycliffe began. The second and third books of his work dealing with civil government carry a sharp polemic. On 22 May 1377 Pope Gregory XI sent five copies of a bull against Wycliffe, dispatching one to the Archbishop of Canterbury, and the others to the Bishop of London, King Edward III, the Chancellor, and the university; among the enclosures were 18 theses of his, which were denounced as erroneous and dangerous to Church and State. Stephen Lahey suggests that Gregory's action against Wycliffe was an attempt to put pressure on King Edward to make peace with France.[20] Edward III died on 21 June 1377, and the bull against Wycliffe did not reach England before December. Wycliffe was asked to give the king's council his opinion on whether it was lawful to withhold traditional payments to Rome, and he responded that it was.[23]</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96595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5CAC5D8-2F87-4982-A529-59DCFF2C72F8}"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675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758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t>Lack of freedom</a:t>
            </a:r>
          </a:p>
        </p:txBody>
      </p:sp>
    </p:spTree>
    <p:extLst>
      <p:ext uri="{BB962C8B-B14F-4D97-AF65-F5344CB8AC3E}">
        <p14:creationId xmlns:p14="http://schemas.microsoft.com/office/powerpoint/2010/main" val="271387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D34D664-08EA-4B0D-B72E-324301203B52}"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a:t>Pope Alexander VI (1 January 1431 – 18 August 1503) Borgia family. 4 children by mistress. Nepotism. Because Alexander needed funds to carry out his various schemes, he began a series of confiscations, of which one of the victims was his own secretary. The process was a simple one: any cardinal, nobleman or official who was known to be rich would be accused of some offence; imprisonment and perhaps murder followed at once, and then the confiscation of his property. The least opposition to the Borgia was punished with death.</a:t>
            </a:r>
          </a:p>
          <a:p>
            <a:endParaRPr lang="en-US"/>
          </a:p>
          <a:p>
            <a:r>
              <a:rPr lang="en-US"/>
              <a:t>Girolamo Savonarola (21 September 1452, Ferrara, Emilia-Romagna – 23 May 1498, Florence) was an Italian  Dominican priest and leader of Florence from 1494 until his execution in 1498. He was known for his book burning, destruction of what he considered immoral art, and hostility to the Renaissance. He vehemently preached against the moral corruption of much of the clergy at the time, and his main opponent was Rodrigo Borgia, who was Pope Alexander VI from 1492, through Savonarola's death, to 1503).</a:t>
            </a:r>
          </a:p>
          <a:p>
            <a:r>
              <a:rPr lang="en-US"/>
              <a:t>Social strat - people do job brn to do. No social mobility. Can’t move. </a:t>
            </a:r>
          </a:p>
          <a:p>
            <a:endParaRPr lang="en-US"/>
          </a:p>
          <a:p>
            <a:r>
              <a:rPr lang="en-US"/>
              <a:t>Let us begin by looking back at medieval society and examining what influences it exerted upon the original nature of the people of that age which led them to embark upon the Renaissance and the Protestant Reformation. In the late Middle Ages, man's original mind was repressed, its free development blocked by the social environment of feudalism and the secularization and corruption of the Roman church. Faith is the path each person must walk in search of God. Faith should be nurtured through a direct vertical relationship between God and each individual. Yet in that age, the papacy and the clergy, with their rituals and dogmas, constrained the people's devotional life. Moreover, the rigid social stratification of feudalism did not allow for religious freedom. Meanwhile, religious offices were bought and sold. Bishops and priests often exploited their offices to lead lives of luxury and decadence. As a consequence, the papacy lost its sanctity and became no different than other institutions of worldly power. It lost the ability to guide the spiritual lives of the people. In this way, the social environment of the late Middle Ages blocked the path through which the original nature of the people could be restored. Fettered by such circumstances, medieval Europeans were prompted by the impulses of their innermost hearts to break down their social environment to open the way for the restoration of their original nature. </a:t>
            </a:r>
          </a:p>
        </p:txBody>
      </p:sp>
    </p:spTree>
    <p:extLst>
      <p:ext uri="{BB962C8B-B14F-4D97-AF65-F5344CB8AC3E}">
        <p14:creationId xmlns:p14="http://schemas.microsoft.com/office/powerpoint/2010/main" val="2101072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1DC1331-B375-4EB0-A65C-C548125FE4B9}"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6963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963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err="1"/>
              <a:t>Fredom</a:t>
            </a:r>
            <a:r>
              <a:rPr lang="en-US" dirty="0"/>
              <a:t> of original mind. Like grass cracking concrete</a:t>
            </a:r>
          </a:p>
          <a:p>
            <a:r>
              <a:rPr lang="en-US" dirty="0"/>
              <a:t>Freedom to become perfect through </a:t>
            </a:r>
            <a:r>
              <a:rPr lang="en-US" dirty="0" err="1"/>
              <a:t>fuliflling</a:t>
            </a:r>
            <a:r>
              <a:rPr lang="en-US" dirty="0"/>
              <a:t> own responsibility</a:t>
            </a:r>
          </a:p>
          <a:p>
            <a:r>
              <a:rPr lang="en-US" dirty="0"/>
              <a:t>Freedom to make mistakes, to learn, to grow</a:t>
            </a:r>
          </a:p>
          <a:p>
            <a:r>
              <a:rPr lang="en-US" dirty="0" err="1"/>
              <a:t>Medieveal</a:t>
            </a:r>
            <a:r>
              <a:rPr lang="en-US" dirty="0"/>
              <a:t> church - don’t have freedom to make mistake</a:t>
            </a:r>
          </a:p>
          <a:p>
            <a:r>
              <a:rPr lang="en-US" dirty="0"/>
              <a:t>Individual truth body -&gt; develop individuality. Reject conformism</a:t>
            </a:r>
          </a:p>
          <a:p>
            <a:endParaRPr lang="en-US" dirty="0"/>
          </a:p>
          <a:p>
            <a:r>
              <a:rPr lang="en-US" dirty="0"/>
              <a:t>God created physical environment first</a:t>
            </a:r>
          </a:p>
          <a:p>
            <a:r>
              <a:rPr lang="en-US" dirty="0"/>
              <a:t>Restoration external first and then internal. </a:t>
            </a:r>
            <a:r>
              <a:rPr lang="en-US" dirty="0" err="1"/>
              <a:t>FofF</a:t>
            </a:r>
            <a:r>
              <a:rPr lang="en-US" dirty="0"/>
              <a:t> which is external and symbolic then </a:t>
            </a:r>
            <a:r>
              <a:rPr lang="en-US" dirty="0" err="1"/>
              <a:t>FofS</a:t>
            </a:r>
            <a:r>
              <a:rPr lang="en-US" dirty="0"/>
              <a:t> which is internal an substantial</a:t>
            </a:r>
          </a:p>
          <a:p>
            <a:endParaRPr lang="en-US" dirty="0"/>
          </a:p>
          <a:p>
            <a:r>
              <a:rPr lang="en-US" dirty="0"/>
              <a:t>So for </a:t>
            </a:r>
            <a:r>
              <a:rPr lang="en-US" dirty="0" err="1"/>
              <a:t>FforM</a:t>
            </a:r>
            <a:r>
              <a:rPr lang="en-US" dirty="0"/>
              <a:t> first </a:t>
            </a:r>
            <a:r>
              <a:rPr lang="en-US" dirty="0" err="1"/>
              <a:t>ext</a:t>
            </a:r>
            <a:r>
              <a:rPr lang="en-US" dirty="0"/>
              <a:t> then </a:t>
            </a:r>
            <a:r>
              <a:rPr lang="en-US" dirty="0" err="1"/>
              <a:t>int</a:t>
            </a:r>
            <a:endParaRPr lang="en-US" dirty="0"/>
          </a:p>
          <a:p>
            <a:r>
              <a:rPr lang="en-US" dirty="0"/>
              <a:t>As people pursued the recovery of the internal and external aspects of their original nature, the thought of the age branched out into two movements to recover the heritage of the past, which we distinguish in relative terms as Abel-type and Cain-type. </a:t>
            </a:r>
          </a:p>
          <a:p>
            <a:endParaRPr lang="en-US" dirty="0"/>
          </a:p>
          <a:p>
            <a:r>
              <a:rPr lang="en-US" dirty="0"/>
              <a:t>Had the popes and emperors who were responsible for restoring the foundation of faith in the Carolingian period not become faithless, the foundation for the Second Advent of the Messiah would have been established at that time. Hebraism would have completely assimilated Hellenism to form one worldwide civilization. Instead, their faithlessness and immorality allowed Satan to corrupt the guiding medieval ideology, which was founded upon Hebraism. As a consequence, God had to conduct a new dispensation for the separation of Satan. Just as God had divided fallen Adam into Cain and Abel to separate Satan, God divided the prevailing ideology of the Middle Ages into two trends of thought: the movements to revive Cain-type Hellenism and Abel-type Hebraism. These bore fruit in the Renaissance and the Reformation, respectively. </a:t>
            </a:r>
          </a:p>
        </p:txBody>
      </p:sp>
    </p:spTree>
    <p:extLst>
      <p:ext uri="{BB962C8B-B14F-4D97-AF65-F5344CB8AC3E}">
        <p14:creationId xmlns:p14="http://schemas.microsoft.com/office/powerpoint/2010/main" val="165630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5C0A804-0940-44E7-B1FA-8DD0420EA031}"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7168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168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t>Renasiaane was an expression of SS pursuit of HS aspect of human nature</a:t>
            </a:r>
          </a:p>
        </p:txBody>
      </p:sp>
    </p:spTree>
    <p:extLst>
      <p:ext uri="{BB962C8B-B14F-4D97-AF65-F5344CB8AC3E}">
        <p14:creationId xmlns:p14="http://schemas.microsoft.com/office/powerpoint/2010/main" val="1806749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A47F769-E237-41D3-8A31-A2ECAE5FF543}"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r>
              <a:rPr lang="en-US" dirty="0"/>
              <a:t>There is a general, but not unchallenged, consensus that the Renaissance began in Florence, Tuscany in the 14th century.  Various theories have been proposed to account for its origins and characteristics, focusing on a variety of factors including the social and civic peculiarities of Florence  at the time; its political structure; the patronage of its dominant family, the Medici;[5]  and the migration of Greek scholars and texts to Italy following the Fall of Constantinople at the hands of the Ottoman Turks.</a:t>
            </a:r>
          </a:p>
          <a:p>
            <a:endParaRPr lang="en-US" dirty="0"/>
          </a:p>
          <a:p>
            <a:r>
              <a:rPr lang="en-US" dirty="0"/>
              <a:t>Historian and political philosopher Quentin Skinner points out that Otto of </a:t>
            </a:r>
            <a:r>
              <a:rPr lang="en-US" dirty="0" err="1"/>
              <a:t>Freising</a:t>
            </a:r>
            <a:r>
              <a:rPr lang="en-US" dirty="0"/>
              <a:t> (</a:t>
            </a:r>
            <a:r>
              <a:rPr lang="en-US" dirty="0" err="1"/>
              <a:t>c</a:t>
            </a:r>
            <a:r>
              <a:rPr lang="en-US" dirty="0"/>
              <a:t>. 1114 - 1158) , a German bishop visiting north Italy during the 12th century, noticed a widespread new form of political and social </a:t>
            </a:r>
            <a:r>
              <a:rPr lang="en-US" dirty="0" err="1"/>
              <a:t>organisation</a:t>
            </a:r>
            <a:r>
              <a:rPr lang="en-US" dirty="0"/>
              <a:t>, observing that Italy appeared to have exited from Feudalism so that its society was based on merchants and commerce. Linked to this was anti-monarchical thinking, represented in the famous early Renaissance fresco cycle Allegory of Good and Bad Government in Siena by </a:t>
            </a:r>
            <a:r>
              <a:rPr lang="en-US" dirty="0" err="1"/>
              <a:t>Ambrogio</a:t>
            </a:r>
            <a:r>
              <a:rPr lang="en-US" dirty="0"/>
              <a:t> Lorenzetti (painted 1338–1340) whose strong message is about the virtues of fairness, justice, republicanism and good administration. Holding both Church and Empire at bay, these city republics were devoted to notions of liberty. Skinner reports that there were many </a:t>
            </a:r>
            <a:r>
              <a:rPr lang="en-US" dirty="0" err="1"/>
              <a:t>defences</a:t>
            </a:r>
            <a:r>
              <a:rPr lang="en-US" dirty="0"/>
              <a:t> of liberty such as </a:t>
            </a:r>
            <a:r>
              <a:rPr lang="en-US" dirty="0" err="1"/>
              <a:t>Matteo</a:t>
            </a:r>
            <a:r>
              <a:rPr lang="en-US" dirty="0"/>
              <a:t> </a:t>
            </a:r>
            <a:r>
              <a:rPr lang="en-US" dirty="0" err="1"/>
              <a:t>Palmieri’s</a:t>
            </a:r>
            <a:r>
              <a:rPr lang="en-US" dirty="0"/>
              <a:t> (1406–1475) celebration of Florentine genius not only in art, sculpture and architecture, but “the remarkable efflorescence of moral, social and political philosophy that occurred in Florence at the same time”.[34]</a:t>
            </a:r>
          </a:p>
          <a:p>
            <a:endParaRPr lang="en-US" dirty="0"/>
          </a:p>
        </p:txBody>
      </p:sp>
    </p:spTree>
    <p:extLst>
      <p:ext uri="{BB962C8B-B14F-4D97-AF65-F5344CB8AC3E}">
        <p14:creationId xmlns:p14="http://schemas.microsoft.com/office/powerpoint/2010/main" val="614649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whose strong message is about the virtues of fairness, justice, republicanism and good administration.</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526727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54702C-6A0C-4D4B-BAD6-26138A01D977}"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7987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987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dirty="0"/>
              <a:t>Started 14c Italy</a:t>
            </a:r>
          </a:p>
          <a:p>
            <a:r>
              <a:rPr lang="en-GB" dirty="0" err="1"/>
              <a:t>Immitated</a:t>
            </a:r>
            <a:r>
              <a:rPr lang="en-GB" dirty="0"/>
              <a:t> </a:t>
            </a:r>
            <a:r>
              <a:rPr lang="en-GB" dirty="0" err="1"/>
              <a:t>Gk</a:t>
            </a:r>
            <a:r>
              <a:rPr lang="en-GB" dirty="0"/>
              <a:t> and Rm </a:t>
            </a:r>
          </a:p>
          <a:p>
            <a:r>
              <a:rPr lang="en-GB" dirty="0"/>
              <a:t>Transformed medieval way of life -&gt; </a:t>
            </a:r>
            <a:r>
              <a:rPr lang="en-GB" dirty="0" err="1"/>
              <a:t>ploitics</a:t>
            </a:r>
            <a:r>
              <a:rPr lang="en-GB" dirty="0"/>
              <a:t>, economics, religion</a:t>
            </a:r>
          </a:p>
          <a:p>
            <a:r>
              <a:rPr lang="en-GB" dirty="0"/>
              <a:t>Construction of modern </a:t>
            </a:r>
            <a:r>
              <a:rPr lang="en-GB" dirty="0" err="1"/>
              <a:t>worl</a:t>
            </a:r>
            <a:endParaRPr lang="en-GB" dirty="0"/>
          </a:p>
          <a:p>
            <a:r>
              <a:rPr lang="en-GB" dirty="0"/>
              <a:t>Michelangelo 1475-1564</a:t>
            </a:r>
          </a:p>
          <a:p>
            <a:r>
              <a:rPr lang="en-GB" dirty="0"/>
              <a:t>Painter, sculptor, architect, poet, engineer</a:t>
            </a:r>
          </a:p>
          <a:p>
            <a:r>
              <a:rPr lang="en-GB" dirty="0"/>
              <a:t>Copernicus 1473-1543, Astronomer – </a:t>
            </a:r>
            <a:r>
              <a:rPr lang="en-GB" dirty="0" err="1"/>
              <a:t>formualted</a:t>
            </a:r>
            <a:r>
              <a:rPr lang="en-GB" dirty="0"/>
              <a:t> the first heliocentric model of the solar system – had been considered by Greek, Indian and Islamic scholars before</a:t>
            </a:r>
          </a:p>
          <a:p>
            <a:r>
              <a:rPr lang="en-US" dirty="0"/>
              <a:t>Perhaps the most significant development of the era was not a specific discovery, but rather a process for discovery, the scientific method.[53]  This revolutionary new way of learning about the world focused on empirical evidence, the importance of mathematics, and discarding the Aristotelian "final cause" in favor of a mechanical philosophy. Early and influential proponents of these ideas included Copernicus and Galileo. </a:t>
            </a:r>
            <a:endParaRPr lang="en-GB" dirty="0"/>
          </a:p>
        </p:txBody>
      </p:sp>
    </p:spTree>
    <p:extLst>
      <p:ext uri="{BB962C8B-B14F-4D97-AF65-F5344CB8AC3E}">
        <p14:creationId xmlns:p14="http://schemas.microsoft.com/office/powerpoint/2010/main" val="10137539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Nicolaus Copernicus (/</a:t>
            </a:r>
            <a:r>
              <a:rPr lang="en-GB" dirty="0" err="1"/>
              <a:t>koʊˈpɜːrnɪkəs</a:t>
            </a:r>
            <a:r>
              <a:rPr lang="en-GB" dirty="0"/>
              <a:t>, </a:t>
            </a:r>
            <a:r>
              <a:rPr lang="en-GB" dirty="0" err="1"/>
              <a:t>kə</a:t>
            </a:r>
            <a:r>
              <a:rPr lang="en-GB" dirty="0"/>
              <a:t>-/;[2][3][4] Polish: </a:t>
            </a:r>
            <a:r>
              <a:rPr lang="en-GB" dirty="0" err="1"/>
              <a:t>Mikołaj</a:t>
            </a:r>
            <a:r>
              <a:rPr lang="en-GB" dirty="0"/>
              <a:t> </a:t>
            </a:r>
            <a:r>
              <a:rPr lang="en-GB" dirty="0" err="1"/>
              <a:t>Kopernik</a:t>
            </a:r>
            <a:r>
              <a:rPr lang="en-GB" dirty="0"/>
              <a:t>;[b] German: </a:t>
            </a:r>
            <a:r>
              <a:rPr lang="en-GB" dirty="0" err="1"/>
              <a:t>Niclas</a:t>
            </a:r>
            <a:r>
              <a:rPr lang="en-GB" dirty="0"/>
              <a:t> </a:t>
            </a:r>
            <a:r>
              <a:rPr lang="en-GB" dirty="0" err="1"/>
              <a:t>Koppernigk</a:t>
            </a:r>
            <a:r>
              <a:rPr lang="en-GB" dirty="0"/>
              <a:t>, modern: Nikolaus </a:t>
            </a:r>
            <a:r>
              <a:rPr lang="en-GB" dirty="0" err="1"/>
              <a:t>Kopernikus</a:t>
            </a:r>
            <a:r>
              <a:rPr lang="en-GB" dirty="0"/>
              <a:t>; 19 February 1473 – 24 May 1543) was a Renaissance-era mathematician, astronomer, and Catholic canon who formulated a model of the universe that placed the Sun rather than Earth at its </a:t>
            </a:r>
            <a:r>
              <a:rPr lang="en-GB" dirty="0" err="1"/>
              <a:t>center</a:t>
            </a:r>
            <a:r>
              <a:rPr lang="en-GB" dirty="0"/>
              <a:t>. In all likelihood, Copernicus developed his model independently of Aristarchus of Samos, an ancient Greek astronomer who had formulated such a model some eighteen centuries earlier.[5][c][d]</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271118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465ADE9-2102-4FAB-8853-2DCABC3C888B}"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536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extLst>
      <p:ext uri="{BB962C8B-B14F-4D97-AF65-F5344CB8AC3E}">
        <p14:creationId xmlns:p14="http://schemas.microsoft.com/office/powerpoint/2010/main" val="9907270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orbit of a planet is an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tooltip="Ellipse"/>
              </a:rPr>
              <a:t>ellipse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with the Sun at one of the two foci.</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 line segment joining a planet and the Sun sweeps out equal areas during equal intervals of time.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square of a planet's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tooltip="Orbital period"/>
              </a:rPr>
              <a:t>orbital period</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is proportional to the cube of the length of the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5" tooltip="Semi-major and semi-minor axes"/>
              </a:rPr>
              <a:t>semi-major axis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of its orbit.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4774090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personality of Galileo, as it emerges from works of popular science, has ever less relation to historic fact than Canon </a:t>
            </a:r>
            <a:r>
              <a:rPr lang="en-GB" dirty="0" err="1"/>
              <a:t>Koppernigk's</a:t>
            </a:r>
            <a:r>
              <a:rPr lang="en-GB" dirty="0"/>
              <a:t>. In his particular case, however, this is not caused by benevolent indifference towards the individual as distinct from his achievement, but by more partisan motives. In works with a theological bias, he appears as the nigger in the woodpile; in rationalist mythography, as the Maid of Orleans of Science, the St. George who slew the dragon of the Inquisition. It is, therefore, hardly surprising that the fame of this outstanding genius rests mostly on discoveries he never made, and of feats he never performed. Contrary to statements in even recent outlines of science, Galileo did not invent the telescope; nor the microscope; nor the thermometer; nor the pendulum clock. He did not discover the law of inertia; nor the </a:t>
            </a:r>
            <a:r>
              <a:rPr lang="en-GB" dirty="0" err="1"/>
              <a:t>parallelogramm</a:t>
            </a:r>
            <a:r>
              <a:rPr lang="en-GB" dirty="0"/>
              <a:t> of forces or motions; nor the sun spots. He made no contribution to theoretical astronomy; he did not throw down weights from the leaning tower of Pisa, and did not prove the truth of the Copernican system. He was not tortured by the Inquisition, did not languish in its dungeons, did not say '</a:t>
            </a:r>
            <a:r>
              <a:rPr lang="en-GB" dirty="0" err="1"/>
              <a:t>eppur</a:t>
            </a:r>
            <a:r>
              <a:rPr lang="en-GB" dirty="0"/>
              <a:t> </a:t>
            </a:r>
            <a:r>
              <a:rPr lang="en-GB" dirty="0" err="1"/>
              <a:t>si</a:t>
            </a:r>
            <a:r>
              <a:rPr lang="en-GB" dirty="0"/>
              <a:t> muove';16 and he was not a martyr of science. What he did was to found the modern science of dynamics, which makes him rank among the men who shaped human destiny.” </a:t>
            </a:r>
            <a:r>
              <a:rPr lang="en-GB" sz="1200" dirty="0">
                <a:latin typeface="Century Gothic" panose="020B0502020202020204" pitchFamily="34" charset="0"/>
              </a:rPr>
              <a:t>Koestler</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5130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D9CBCD8-DB07-4036-BEB9-A87563EB5094}"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2355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355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extLst>
      <p:ext uri="{BB962C8B-B14F-4D97-AF65-F5344CB8AC3E}">
        <p14:creationId xmlns:p14="http://schemas.microsoft.com/office/powerpoint/2010/main" val="170889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FC473E5-7BCA-4DBE-93B9-0313638A70BC}"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2560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560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Beneath the surface of Chayei Sarah is another story, with three important clues waiting in the text.</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first occurs when Abraham’s servant is returning with the woman who is to become Isaac’s wife. As Rebecca sees Isaac in the distance, we are told that he is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“coming from the way of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Be’er-lahai-ro’i</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3"/>
              </a:rPr>
              <a:t>Gen. 24:62</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to meditate in the field. Where is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Be’er-lahai-ro’i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and what is its significance?</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second is the final stage of Abraham’s life. For chapter after chapter we read of the love and faithfulness Abraham and Sarah had for one another. Then Sarah’s life draws to a close. Abraham mourns and weeps for her and buys a cave in which she is buried. We might then expect to read that Abraham lived out the rest of his years alone before being placed beside “Sarah his wife” in the Cave of Machpelah.</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Unexpectedly, however, once Isaac is married, Abraham marries a woman named Keturah and has six children with her. We are told nothing else about this woman, and the significance of the episode is unclear. But the Torah does not include mere incidental details. So what is the significance of Abraham’s second marriage and how is it related to the rest of the story?</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third clue is revealed in the Torah’s description of Abraham’s death – the surprising presence of Ishmael at Abraham’s funeral. The sages pieced together these three puzzling details to form an enthralling story.</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First, they point out that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Be’er-lahai-ro’i</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place from which Isaac was coming, is mentioned once before,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in</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hlinkClick r:id="rId4"/>
              </a:rPr>
              <a:t>Genesis</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4"/>
              </a:rPr>
              <a:t> (16:14)</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It is the spot where Hagar, pregnant and fleeing from Sarah, encountered an angel who told her to return. It is indeed she who gives the place its name, meaning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“the well of the Living One who sees me”</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Midrash says that Isaac was there looking for Hagar, because he said, “Shall I be married while my father lives alone? I will go and return Hagar to him.”</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This also explains the second question: who was Keturah? The sages tell us she was Hagar. Hagar was also called Keturah because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“her acts gave forth fragrance like incense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ketoret</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This together with the Midrash we saw, also answers the third question, and helps complete the challenging narrative of the expulsion of Hagar and Ishmael. Hagar did not end her days as an outcast and Ishmael and Abraham did not remain estranged. Hagar returned, at Isaac’s prompting and with Abraham’s consent, to become the wife of her former master, and Ishmael and Abraham were ultimately reconciled.</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In that Midrash in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Pirkei</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deRabbi</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 Eliezer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name of Ishmael’s second wife, Fatimah, is highly significant. In the Koran, Fatimah is the daughter of Mohammad.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Pirkei</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1" u="none" strike="noStrike" kern="1200" dirty="0" err="1">
                <a:solidFill>
                  <a:schemeClr val="tx1"/>
                </a:solidFill>
                <a:effectLst/>
                <a:latin typeface="Arial" pitchFamily="-128" charset="0"/>
                <a:ea typeface="ＭＳ Ｐゴシック" pitchFamily="-128" charset="-128"/>
                <a:cs typeface="ＭＳ Ｐゴシック" pitchFamily="-128" charset="-128"/>
              </a:rPr>
              <a:t>deRabbi</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 Eliezer</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is making an explicit, and positive, reference to Islam. The hidden story of Chayei Sarah has immense consequence for our time. Jews and Muslims both trace their descent from Abraham – Jews through Isaac, Muslims through Ishmael.</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fact that both sons stood together at their father’s funeral tells us that they too were reunited.</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Beneath the surface of the narrative in Chayei Sarah, the sages read the clues and pieced together a moving story of reconciliation between Abraham and Hagar on the one hand, Isaac and Ishmael on the other.</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Yes, there was conflict and separation; but that was the beginning, not the end. Between Judaism and Islam there can be friendship and mutual respect. Abraham loved both his sons, and was laid to rest by both. There is hope for the future in this story of the past.</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On the surface, the story of Isaac and Ishmael is about sibling rivalry and the displacement of the elder by the younger. Beneath the surface, however, the sages heard a counter-narrative telling the opposite story: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the birth of Isaac does not displace Ishmael</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To be sure, he will have a different destiny. But he too is a beloved son of Abraham, blessed by his father and by God. He becomes a great nation. God stays with him to ensure that his children flourish and become ‘twelve rulers’. Abraham and Isaac both make a journey of reconciliation. The two half-brothers stand together at their father’s grave. There is no hostility between them. Their futures diverge, but they do not compete for God’s affection, which encompasses them both. This reading becomes all the more powerful when, in the Midrash, it is extended to the relationship between Judaism and Islam.</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This is the first indication of what will, in the next few chapters, emerge as a systemic feature of the biblical text. In each narrative of apparent choice-and-rejection, there is a counter-narrative that subverts the surface story and presents a more nuanced, generous picture of divine (and, by implication, human) sympathy. It is never blatant. It never unequivocally announces itself. But it is unmistakably there in the text…</a:t>
            </a:r>
          </a:p>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surface narrative is itself revolutionary. It asserts that the hierarchy of the ancient world – where the elder is destined to rule, the younger to serve – was about to be overthrown. The counter-narrative is more radical still, because it hints at the most radical of monotheism’s truths: that God may choose, but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God does not reject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The logic of scarcity – of alpha males and chosen sons – has no place in a world made by a God whose ‘tender mercies are on </a:t>
            </a:r>
            <a:r>
              <a:rPr lang="en-GB" sz="1200" b="0" i="1" u="none" strike="noStrike" kern="1200" dirty="0">
                <a:solidFill>
                  <a:schemeClr val="tx1"/>
                </a:solidFill>
                <a:effectLst/>
                <a:latin typeface="Arial" pitchFamily="-128" charset="0"/>
                <a:ea typeface="ＭＳ Ｐゴシック" pitchFamily="-128" charset="-128"/>
                <a:cs typeface="ＭＳ Ｐゴシック" pitchFamily="-128" charset="-128"/>
              </a:rPr>
              <a:t>all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His works’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hlinkClick r:id="rId5"/>
              </a:rPr>
              <a:t>Psalm 145:9</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t>
            </a:r>
          </a:p>
          <a:p>
            <a:endParaRPr lang="en-US" dirty="0"/>
          </a:p>
        </p:txBody>
      </p:sp>
    </p:spTree>
    <p:extLst>
      <p:ext uri="{BB962C8B-B14F-4D97-AF65-F5344CB8AC3E}">
        <p14:creationId xmlns:p14="http://schemas.microsoft.com/office/powerpoint/2010/main" val="1005651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2F7A1F4-A453-4637-9F1F-BC5BD3E549AD}"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276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t>According to Islamic tradition, the Stone fell from Heaven to show Adam and Eve where to build an altar and offer a sacrifice to God. The Altar became the first temple on Earth. Muslims believe that the stone was originally pure and dazzling white, but has since turned black because of the sins it has absorbed over the years.[7] Islamic tradition holds that Adam's altar and the stone were lost in the process of Noah's Flood and forgotten. It was Abraham who found the Black Stone at the original site of Adam's altar when the Archangel Gabriel revealed it to him.[8] Abraham ordered his son—and the ancestor of Muhammad--Ishmael to build a new temple in which to imbed the Stone. This new temple is the Kaaba in Mecca.</a:t>
            </a:r>
          </a:p>
        </p:txBody>
      </p:sp>
    </p:spTree>
    <p:extLst>
      <p:ext uri="{BB962C8B-B14F-4D97-AF65-F5344CB8AC3E}">
        <p14:creationId xmlns:p14="http://schemas.microsoft.com/office/powerpoint/2010/main" val="1289803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0F07CDE-07A8-424A-B790-CCC90F3846D8}" type="slidenum">
              <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10547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5475"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Keturah: (Gen. Rabbah 61:4) This is Hagar. She was called Keturah because her deeds were as beautiful as incense (</a:t>
            </a:r>
            <a:r>
              <a:rPr lang="he-IL"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קְטֹרֶת</a:t>
            </a:r>
            <a:r>
              <a:rPr lang="he-IL" sz="1200" b="0" i="0" u="none" strike="noStrike" kern="1200" dirty="0">
                <a:solidFill>
                  <a:schemeClr val="tx1"/>
                </a:solidFill>
                <a:effectLst/>
                <a:latin typeface="Arial" pitchFamily="-128" charset="0"/>
                <a:ea typeface="ＭＳ Ｐゴシック" pitchFamily="-128" charset="-128"/>
                <a:cs typeface="ＭＳ Ｐゴシック" pitchFamily="-128" charset="-128"/>
              </a:rPr>
              <a:t>),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and because she tied (</a:t>
            </a:r>
            <a:r>
              <a:rPr lang="he-IL" sz="1200" b="0" i="0" u="none" strike="noStrike" kern="1200" dirty="0">
                <a:solidFill>
                  <a:schemeClr val="tx1"/>
                </a:solidFill>
                <a:effectLst/>
                <a:latin typeface="Arial" pitchFamily="-128" charset="0"/>
                <a:ea typeface="ＭＳ Ｐゴシック" pitchFamily="-128" charset="-128"/>
                <a:cs typeface="ＭＳ Ｐゴシック" pitchFamily="-128" charset="-128"/>
              </a:rPr>
              <a:t>קָטְרָה, </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the Aramaic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for“tied</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her “opening” (a euphemism), for she was not sexually intimate with any man from the day she separated from Abraham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Tanchuma</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8, Genesis Rabbah 61:4).</a:t>
            </a:r>
          </a:p>
          <a:p>
            <a:endParaRPr lang="en-GB" sz="1200" b="0" i="0" u="none" strike="noStrike" kern="1200" dirty="0">
              <a:solidFill>
                <a:schemeClr val="tx1"/>
              </a:solidFill>
              <a:effectLst/>
              <a:latin typeface="Arial" pitchFamily="-128" charset="0"/>
              <a:ea typeface="ＭＳ Ｐゴシック" pitchFamily="-128" charset="-128"/>
            </a:endParaRPr>
          </a:p>
          <a:p>
            <a:r>
              <a:rPr lang="en-GB" baseline="30000" dirty="0">
                <a:effectLst/>
              </a:rPr>
              <a:t>1</a:t>
            </a:r>
            <a:r>
              <a:rPr lang="en-GB" dirty="0"/>
              <a:t> </a:t>
            </a:r>
            <a:r>
              <a:rPr lang="en-GB" b="1" dirty="0">
                <a:effectLst/>
              </a:rPr>
              <a:t>Abraham took another wife, whose name was Keturah.</a:t>
            </a:r>
            <a:r>
              <a:rPr lang="en-GB" dirty="0"/>
              <a:t> </a:t>
            </a:r>
            <a:r>
              <a:rPr lang="en-GB" baseline="30000" dirty="0">
                <a:effectLst/>
              </a:rPr>
              <a:t>2</a:t>
            </a:r>
            <a:r>
              <a:rPr lang="en-GB" dirty="0"/>
              <a:t> She bore him </a:t>
            </a:r>
            <a:r>
              <a:rPr lang="en-GB" dirty="0" err="1"/>
              <a:t>Zimran</a:t>
            </a:r>
            <a:r>
              <a:rPr lang="en-GB" dirty="0"/>
              <a:t>, </a:t>
            </a:r>
            <a:r>
              <a:rPr lang="en-GB" dirty="0" err="1"/>
              <a:t>Jokshan</a:t>
            </a:r>
            <a:r>
              <a:rPr lang="en-GB" dirty="0"/>
              <a:t>, Medan, Midian, </a:t>
            </a:r>
            <a:r>
              <a:rPr lang="en-GB" dirty="0" err="1"/>
              <a:t>Ishbak</a:t>
            </a:r>
            <a:r>
              <a:rPr lang="en-GB" dirty="0"/>
              <a:t>, and </a:t>
            </a:r>
            <a:r>
              <a:rPr lang="en-GB" dirty="0" err="1"/>
              <a:t>Shuah</a:t>
            </a:r>
            <a:r>
              <a:rPr lang="en-GB" dirty="0"/>
              <a:t>. </a:t>
            </a:r>
            <a:r>
              <a:rPr lang="en-GB" baseline="30000" dirty="0">
                <a:effectLst/>
              </a:rPr>
              <a:t>3</a:t>
            </a:r>
            <a:r>
              <a:rPr lang="en-GB" dirty="0"/>
              <a:t> </a:t>
            </a:r>
            <a:r>
              <a:rPr lang="en-GB" dirty="0" err="1"/>
              <a:t>Jokshan</a:t>
            </a:r>
            <a:r>
              <a:rPr lang="en-GB" dirty="0"/>
              <a:t> begot Sheba and </a:t>
            </a:r>
            <a:r>
              <a:rPr lang="en-GB" dirty="0" err="1"/>
              <a:t>Dedan</a:t>
            </a:r>
            <a:r>
              <a:rPr lang="en-GB" dirty="0"/>
              <a:t>. The descendants of </a:t>
            </a:r>
            <a:r>
              <a:rPr lang="en-GB" dirty="0" err="1"/>
              <a:t>Dedan</a:t>
            </a:r>
            <a:r>
              <a:rPr lang="en-GB" dirty="0"/>
              <a:t> were the </a:t>
            </a:r>
            <a:r>
              <a:rPr lang="en-GB" dirty="0" err="1"/>
              <a:t>Asshurim</a:t>
            </a:r>
            <a:r>
              <a:rPr lang="en-GB" dirty="0"/>
              <a:t>, the </a:t>
            </a:r>
            <a:r>
              <a:rPr lang="en-GB" dirty="0" err="1"/>
              <a:t>Letushim</a:t>
            </a:r>
            <a:r>
              <a:rPr lang="en-GB" dirty="0"/>
              <a:t>, and the </a:t>
            </a:r>
            <a:r>
              <a:rPr lang="en-GB" dirty="0" err="1"/>
              <a:t>Leummim</a:t>
            </a:r>
            <a:r>
              <a:rPr lang="en-GB" dirty="0"/>
              <a:t>. </a:t>
            </a:r>
            <a:r>
              <a:rPr lang="en-GB" baseline="30000" dirty="0">
                <a:effectLst/>
              </a:rPr>
              <a:t>4</a:t>
            </a:r>
            <a:r>
              <a:rPr lang="en-GB" dirty="0"/>
              <a:t> The descendants of Midian were Ephah, </a:t>
            </a:r>
            <a:r>
              <a:rPr lang="en-GB" dirty="0" err="1"/>
              <a:t>Epher</a:t>
            </a:r>
            <a:r>
              <a:rPr lang="en-GB" dirty="0"/>
              <a:t>, Enoch, </a:t>
            </a:r>
            <a:r>
              <a:rPr lang="en-GB" dirty="0" err="1"/>
              <a:t>Abida</a:t>
            </a:r>
            <a:r>
              <a:rPr lang="en-GB" dirty="0"/>
              <a:t>, and </a:t>
            </a:r>
            <a:r>
              <a:rPr lang="en-GB" dirty="0" err="1"/>
              <a:t>Eldaah</a:t>
            </a:r>
            <a:r>
              <a:rPr lang="en-GB" dirty="0"/>
              <a:t>. All these were descendants of Keturah. </a:t>
            </a:r>
            <a:r>
              <a:rPr lang="en-GB" baseline="30000" dirty="0">
                <a:effectLst/>
              </a:rPr>
              <a:t>5</a:t>
            </a:r>
            <a:r>
              <a:rPr lang="en-GB" dirty="0"/>
              <a:t> Abraham willed all that he owned to Isaac; </a:t>
            </a:r>
            <a:r>
              <a:rPr lang="en-GB" baseline="30000" dirty="0">
                <a:effectLst/>
              </a:rPr>
              <a:t>6</a:t>
            </a:r>
            <a:r>
              <a:rPr lang="en-GB" dirty="0"/>
              <a:t> but to Abraham’s sons by concubines Abraham gave gifts while he was still living, and he sent them away from his son Isaac eastward, to the land of the East.</a:t>
            </a:r>
            <a:r>
              <a:rPr lang="en-GB" sz="1200" kern="1200" baseline="30000" dirty="0">
                <a:solidFill>
                  <a:schemeClr val="tx1"/>
                </a:solidFill>
                <a:effectLst/>
                <a:latin typeface="Arial" pitchFamily="-128" charset="0"/>
                <a:ea typeface="ＭＳ Ｐゴシック" pitchFamily="-128" charset="-128"/>
                <a:cs typeface="ＭＳ Ｐゴシック" pitchFamily="-128" charset="-128"/>
              </a:rPr>
              <a:t>[1]</a:t>
            </a:r>
            <a:br>
              <a:rPr lang="en-GB" dirty="0"/>
            </a:br>
            <a:endParaRPr lang="en-US" dirty="0"/>
          </a:p>
        </p:txBody>
      </p:sp>
    </p:spTree>
    <p:extLst>
      <p:ext uri="{BB962C8B-B14F-4D97-AF65-F5344CB8AC3E}">
        <p14:creationId xmlns:p14="http://schemas.microsoft.com/office/powerpoint/2010/main" val="1021945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Abraham married three wives – Sarah, a daughter of Shem; Keturah, a daughter of Japheth; and Hagar, a daughter of Ham. (ibid., </a:t>
            </a:r>
            <a:r>
              <a:rPr lang="en-GB" sz="1200" b="0" i="0" u="none" strike="noStrike" kern="1200" dirty="0" err="1">
                <a:solidFill>
                  <a:schemeClr val="tx1"/>
                </a:solidFill>
                <a:effectLst/>
                <a:latin typeface="Arial" pitchFamily="-128" charset="0"/>
                <a:ea typeface="ＭＳ Ｐゴシック" pitchFamily="-128" charset="-128"/>
                <a:cs typeface="ＭＳ Ｐゴシック" pitchFamily="-128" charset="-128"/>
              </a:rPr>
              <a:t>chpt</a:t>
            </a:r>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 8)</a:t>
            </a: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66356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128" charset="-128"/>
                <a:cs typeface="ＭＳ Ｐゴシック" pitchFamily="-128" charset="-128"/>
              </a:rPr>
              <a:t>And when the Queen of Sheba heard of the fame of Solomon concerning the name of the LORD, she came to prove him with hard questions. And she came to Jerusalem with a very great train, with camels that bore spices, and very much gold, and precious stones: and when she was come to Solomon, she communed with him of all that was in her heart. And King Solomon gave unto the Queen of Sheba all her desire, whatsoever she asked, beside that which Solomon gave her of his royal bounty. So she turned and went to her own country, she and her servants.(I Kings 10 v.1-13)</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88AE155-E946-41CF-A3B9-675692C70E41}"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057400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2507804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2465295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674864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3177423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2731492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411923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998855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40010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305096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2308438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347674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2634249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3390844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4051471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3485697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306296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1753069612"/>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3.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latin typeface="Century Gothic" panose="020B0502020202020204" pitchFamily="34" charset="0"/>
              </a:rPr>
              <a:t>Tracing God’s providence:</a:t>
            </a:r>
            <a:br>
              <a:rPr lang="en-US" dirty="0">
                <a:latin typeface="Century Gothic" panose="020B0502020202020204" pitchFamily="34" charset="0"/>
              </a:rPr>
            </a:br>
            <a:r>
              <a:rPr lang="en-US" dirty="0">
                <a:latin typeface="Century Gothic" panose="020B0502020202020204" pitchFamily="34" charset="0"/>
              </a:rPr>
              <a:t>From the renaissance to the second advent</a:t>
            </a:r>
          </a:p>
        </p:txBody>
      </p:sp>
      <p:sp>
        <p:nvSpPr>
          <p:cNvPr id="2051" name="Rectangle 3"/>
          <p:cNvSpPr>
            <a:spLocks noGrp="1" noChangeArrowheads="1"/>
          </p:cNvSpPr>
          <p:nvPr>
            <p:ph type="subTitle" idx="1"/>
          </p:nvPr>
        </p:nvSpPr>
        <p:spPr/>
        <p:txBody>
          <a:bodyPr/>
          <a:lstStyle/>
          <a:p>
            <a:r>
              <a:rPr lang="en-US" dirty="0">
                <a:latin typeface="Century Gothic" panose="020B0502020202020204" pitchFamily="34" charset="0"/>
              </a:rPr>
              <a:t>The last 600 years</a:t>
            </a:r>
          </a:p>
        </p:txBody>
      </p:sp>
      <p:sp>
        <p:nvSpPr>
          <p:cNvPr id="2" name="TextBox 1"/>
          <p:cNvSpPr txBox="1"/>
          <p:nvPr/>
        </p:nvSpPr>
        <p:spPr>
          <a:xfrm>
            <a:off x="511787" y="5027692"/>
            <a:ext cx="8308685" cy="156966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Century Gothic" charset="0"/>
                <a:cs typeface="Century Gothic" charset="0"/>
              </a:rPr>
              <a:t>If the function of the conscience were absent in fallen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Century Gothic" charset="0"/>
                <a:cs typeface="Century Gothic" charset="0"/>
              </a:rPr>
              <a:t>people, God’s providence of restoration would be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A"/>
                </a:solidFill>
                <a:effectLst/>
                <a:uLnTx/>
                <a:uFillTx/>
                <a:latin typeface="Century Gothic" panose="020B0502020202020204" pitchFamily="34" charset="0"/>
                <a:ea typeface="Century Gothic" charset="0"/>
                <a:cs typeface="Century Gothic" charset="0"/>
              </a:rPr>
              <a:t>impossible. EDP. 36</a:t>
            </a: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charset="0"/>
              <a:cs typeface="Century Gothic"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BC4D0F-F7D7-F743-93CC-3C5CA2E000C4}"/>
              </a:ext>
            </a:extLst>
          </p:cNvPr>
          <p:cNvSpPr>
            <a:spLocks noGrp="1"/>
          </p:cNvSpPr>
          <p:nvPr>
            <p:ph type="title"/>
          </p:nvPr>
        </p:nvSpPr>
        <p:spPr>
          <a:xfrm>
            <a:off x="685800" y="116632"/>
            <a:ext cx="7772400" cy="1143000"/>
          </a:xfrm>
        </p:spPr>
        <p:txBody>
          <a:bodyPr/>
          <a:lstStyle/>
          <a:p>
            <a:r>
              <a:rPr lang="en-GB" dirty="0">
                <a:solidFill>
                  <a:srgbClr val="FFFF00"/>
                </a:solidFill>
                <a:latin typeface="Century Gothic" panose="020B0502020202020204" pitchFamily="34" charset="0"/>
              </a:rPr>
              <a:t>More sons</a:t>
            </a:r>
          </a:p>
        </p:txBody>
      </p:sp>
      <p:sp>
        <p:nvSpPr>
          <p:cNvPr id="4" name="Content Placeholder 3">
            <a:extLst>
              <a:ext uri="{FF2B5EF4-FFF2-40B4-BE49-F238E27FC236}">
                <a16:creationId xmlns:a16="http://schemas.microsoft.com/office/drawing/2014/main" id="{C1DD4089-370E-C944-8C67-88AB022B2784}"/>
              </a:ext>
            </a:extLst>
          </p:cNvPr>
          <p:cNvSpPr>
            <a:spLocks noGrp="1"/>
          </p:cNvSpPr>
          <p:nvPr>
            <p:ph idx="1"/>
          </p:nvPr>
        </p:nvSpPr>
        <p:spPr>
          <a:xfrm>
            <a:off x="685800" y="1488232"/>
            <a:ext cx="7772400" cy="4114800"/>
          </a:xfrm>
        </p:spPr>
        <p:txBody>
          <a:bodyPr/>
          <a:lstStyle/>
          <a:p>
            <a:r>
              <a:rPr lang="en-GB" sz="2400" dirty="0">
                <a:latin typeface="Century Gothic" panose="020B0502020202020204" pitchFamily="34" charset="0"/>
              </a:rPr>
              <a:t>Abraham took another wife, whose name was Keturah. She bore him </a:t>
            </a:r>
            <a:r>
              <a:rPr lang="en-GB" sz="2400" dirty="0" err="1">
                <a:latin typeface="Century Gothic" panose="020B0502020202020204" pitchFamily="34" charset="0"/>
              </a:rPr>
              <a:t>Zimran</a:t>
            </a:r>
            <a:r>
              <a:rPr lang="en-GB" sz="2400" dirty="0">
                <a:latin typeface="Century Gothic" panose="020B0502020202020204" pitchFamily="34" charset="0"/>
              </a:rPr>
              <a:t>, </a:t>
            </a:r>
            <a:r>
              <a:rPr lang="en-GB" sz="2400" dirty="0" err="1">
                <a:latin typeface="Century Gothic" panose="020B0502020202020204" pitchFamily="34" charset="0"/>
              </a:rPr>
              <a:t>Jokshan</a:t>
            </a:r>
            <a:r>
              <a:rPr lang="en-GB" sz="2400" dirty="0">
                <a:latin typeface="Century Gothic" panose="020B0502020202020204" pitchFamily="34" charset="0"/>
              </a:rPr>
              <a:t>, Medan, Midian, </a:t>
            </a:r>
            <a:r>
              <a:rPr lang="en-GB" sz="2400" dirty="0" err="1">
                <a:latin typeface="Century Gothic" panose="020B0502020202020204" pitchFamily="34" charset="0"/>
              </a:rPr>
              <a:t>Ishbak</a:t>
            </a:r>
            <a:r>
              <a:rPr lang="en-GB" sz="2400" dirty="0">
                <a:latin typeface="Century Gothic" panose="020B0502020202020204" pitchFamily="34" charset="0"/>
              </a:rPr>
              <a:t>, and </a:t>
            </a:r>
            <a:r>
              <a:rPr lang="en-GB" sz="2400" dirty="0" err="1">
                <a:latin typeface="Century Gothic" panose="020B0502020202020204" pitchFamily="34" charset="0"/>
              </a:rPr>
              <a:t>Shuah</a:t>
            </a:r>
            <a:r>
              <a:rPr lang="en-GB" sz="2400" dirty="0">
                <a:latin typeface="Century Gothic" panose="020B0502020202020204" pitchFamily="34" charset="0"/>
              </a:rPr>
              <a:t>. Abraham willed all that he owned to Isaac; but to Abraham’s sons by concubines Abraham gave gifts while he was still living, and he sent them away from his son Isaac eastward, to the land of the East. 							Genesis 25:1-6</a:t>
            </a:r>
          </a:p>
          <a:p>
            <a:r>
              <a:rPr lang="en-GB" sz="2400" dirty="0">
                <a:latin typeface="Century Gothic" panose="020B0502020202020204" pitchFamily="34" charset="0"/>
              </a:rPr>
              <a:t>Who was Keturah?</a:t>
            </a:r>
          </a:p>
          <a:p>
            <a:pPr lvl="1"/>
            <a:r>
              <a:rPr lang="en-GB" sz="2000" dirty="0">
                <a:latin typeface="Century Gothic" panose="020B0502020202020204" pitchFamily="34" charset="0"/>
              </a:rPr>
              <a:t>Hagar? – kept sexual purity</a:t>
            </a:r>
          </a:p>
          <a:p>
            <a:pPr lvl="1"/>
            <a:r>
              <a:rPr lang="en-GB" sz="2000" dirty="0">
                <a:latin typeface="Century Gothic" panose="020B0502020202020204" pitchFamily="34" charset="0"/>
              </a:rPr>
              <a:t>Sarah (Shem); Keturah (</a:t>
            </a:r>
            <a:r>
              <a:rPr lang="en-GB" sz="2000" dirty="0" err="1">
                <a:latin typeface="Century Gothic" panose="020B0502020202020204" pitchFamily="34" charset="0"/>
              </a:rPr>
              <a:t>Japeth</a:t>
            </a:r>
            <a:r>
              <a:rPr lang="en-GB" sz="2000" dirty="0">
                <a:latin typeface="Century Gothic" panose="020B0502020202020204" pitchFamily="34" charset="0"/>
              </a:rPr>
              <a:t>); Hagar (Ham)</a:t>
            </a:r>
          </a:p>
          <a:p>
            <a:r>
              <a:rPr lang="en-GB" sz="2400" dirty="0">
                <a:latin typeface="Century Gothic" panose="020B0502020202020204" pitchFamily="34" charset="0"/>
              </a:rPr>
              <a:t>Indian religions? Sanskrit? Brahmins? Aryans?</a:t>
            </a:r>
            <a:br>
              <a:rPr lang="en-GB" sz="2400" dirty="0">
                <a:latin typeface="Century Gothic" panose="020B0502020202020204" pitchFamily="34" charset="0"/>
              </a:rPr>
            </a:br>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90925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9D7BD-D99E-A745-8C7C-34D7F32525A7}"/>
              </a:ext>
            </a:extLst>
          </p:cNvPr>
          <p:cNvSpPr>
            <a:spLocks noGrp="1"/>
          </p:cNvSpPr>
          <p:nvPr>
            <p:ph type="title"/>
          </p:nvPr>
        </p:nvSpPr>
        <p:spPr>
          <a:xfrm>
            <a:off x="685800" y="44624"/>
            <a:ext cx="7772400" cy="1143000"/>
          </a:xfrm>
        </p:spPr>
        <p:txBody>
          <a:bodyPr/>
          <a:lstStyle/>
          <a:p>
            <a:r>
              <a:rPr lang="en-GB" dirty="0">
                <a:solidFill>
                  <a:srgbClr val="FFFF00"/>
                </a:solidFill>
                <a:latin typeface="Century Gothic" panose="020B0502020202020204" pitchFamily="34" charset="0"/>
              </a:rPr>
              <a:t>God’s providence in Africa</a:t>
            </a:r>
          </a:p>
        </p:txBody>
      </p:sp>
      <p:sp>
        <p:nvSpPr>
          <p:cNvPr id="4" name="Content Placeholder 3">
            <a:extLst>
              <a:ext uri="{FF2B5EF4-FFF2-40B4-BE49-F238E27FC236}">
                <a16:creationId xmlns:a16="http://schemas.microsoft.com/office/drawing/2014/main" id="{2EA3B1C1-C016-2740-BD86-1B8A7828751A}"/>
              </a:ext>
            </a:extLst>
          </p:cNvPr>
          <p:cNvSpPr>
            <a:spLocks noGrp="1"/>
          </p:cNvSpPr>
          <p:nvPr>
            <p:ph sz="half" idx="1"/>
          </p:nvPr>
        </p:nvSpPr>
        <p:spPr>
          <a:xfrm>
            <a:off x="0" y="1151497"/>
            <a:ext cx="5508104" cy="4944503"/>
          </a:xfrm>
        </p:spPr>
        <p:txBody>
          <a:bodyPr/>
          <a:lstStyle/>
          <a:p>
            <a:r>
              <a:rPr lang="en-GB" sz="2100" dirty="0">
                <a:latin typeface="Century Gothic" panose="020B0502020202020204" pitchFamily="34" charset="0"/>
              </a:rPr>
              <a:t>And when the Queen of Sheba heard of the fame of Solomon concerning the name of the LORD, she came to prove him with hard questions. And she came to Jerusalem with a very great train, with camels that bore spices, and very much gold, and precious stones: and when she was come to Solomon, she communed with him of all that was in her heart. And King Solomon gave to the Queen of Sheba all her desire, whatsoever she asked, beside that which Solomon gave her of his royal bounty. So she turned and went to her own country, she and her servants. I Kings 10:1-13</a:t>
            </a:r>
          </a:p>
        </p:txBody>
      </p:sp>
      <p:pic>
        <p:nvPicPr>
          <p:cNvPr id="7" name="Content Placeholder 6">
            <a:extLst>
              <a:ext uri="{FF2B5EF4-FFF2-40B4-BE49-F238E27FC236}">
                <a16:creationId xmlns:a16="http://schemas.microsoft.com/office/drawing/2014/main" id="{2D8E458B-969C-9D40-A32A-310FF3104620}"/>
              </a:ext>
            </a:extLst>
          </p:cNvPr>
          <p:cNvPicPr>
            <a:picLocks noGrp="1" noChangeAspect="1"/>
          </p:cNvPicPr>
          <p:nvPr>
            <p:ph sz="half" idx="2"/>
          </p:nvPr>
        </p:nvPicPr>
        <p:blipFill>
          <a:blip r:embed="rId3"/>
          <a:stretch>
            <a:fillRect/>
          </a:stretch>
        </p:blipFill>
        <p:spPr>
          <a:xfrm>
            <a:off x="5636047" y="1151497"/>
            <a:ext cx="3256433" cy="5559136"/>
          </a:xfrm>
        </p:spPr>
      </p:pic>
    </p:spTree>
    <p:extLst>
      <p:ext uri="{BB962C8B-B14F-4D97-AF65-F5344CB8AC3E}">
        <p14:creationId xmlns:p14="http://schemas.microsoft.com/office/powerpoint/2010/main" val="3475188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C40-CC87-2E4C-80C8-12A0999429A9}"/>
              </a:ext>
            </a:extLst>
          </p:cNvPr>
          <p:cNvSpPr>
            <a:spLocks noGrp="1"/>
          </p:cNvSpPr>
          <p:nvPr>
            <p:ph type="title"/>
          </p:nvPr>
        </p:nvSpPr>
        <p:spPr>
          <a:xfrm>
            <a:off x="685800" y="188640"/>
            <a:ext cx="7772400" cy="1143000"/>
          </a:xfrm>
        </p:spPr>
        <p:txBody>
          <a:bodyPr/>
          <a:lstStyle/>
          <a:p>
            <a:r>
              <a:rPr lang="en-GB" dirty="0">
                <a:latin typeface="Century Gothic" panose="020B0502020202020204" pitchFamily="34" charset="0"/>
              </a:rPr>
              <a:t>Jews in Ethiopia</a:t>
            </a:r>
          </a:p>
        </p:txBody>
      </p:sp>
      <p:sp>
        <p:nvSpPr>
          <p:cNvPr id="3" name="Content Placeholder 2">
            <a:extLst>
              <a:ext uri="{FF2B5EF4-FFF2-40B4-BE49-F238E27FC236}">
                <a16:creationId xmlns:a16="http://schemas.microsoft.com/office/drawing/2014/main" id="{5866B998-8308-E64A-B7D0-1E2AEC305903}"/>
              </a:ext>
            </a:extLst>
          </p:cNvPr>
          <p:cNvSpPr>
            <a:spLocks noGrp="1"/>
          </p:cNvSpPr>
          <p:nvPr>
            <p:ph idx="1"/>
          </p:nvPr>
        </p:nvSpPr>
        <p:spPr>
          <a:xfrm>
            <a:off x="251520" y="1560240"/>
            <a:ext cx="8206680" cy="4114800"/>
          </a:xfrm>
        </p:spPr>
        <p:txBody>
          <a:bodyPr/>
          <a:lstStyle/>
          <a:p>
            <a:r>
              <a:rPr lang="en-GB" sz="2400" dirty="0">
                <a:latin typeface="Century Gothic" panose="020B0502020202020204" pitchFamily="34" charset="0"/>
              </a:rPr>
              <a:t>According to Ethiopian scripture </a:t>
            </a:r>
            <a:r>
              <a:rPr lang="en-GB" sz="2400" i="1" dirty="0" err="1">
                <a:latin typeface="Century Gothic" panose="020B0502020202020204" pitchFamily="34" charset="0"/>
              </a:rPr>
              <a:t>Kebra</a:t>
            </a:r>
            <a:r>
              <a:rPr lang="en-GB" sz="2400" i="1" dirty="0">
                <a:latin typeface="Century Gothic" panose="020B0502020202020204" pitchFamily="34" charset="0"/>
              </a:rPr>
              <a:t> </a:t>
            </a:r>
            <a:r>
              <a:rPr lang="en-GB" sz="2400" i="1" dirty="0" err="1">
                <a:latin typeface="Century Gothic" panose="020B0502020202020204" pitchFamily="34" charset="0"/>
              </a:rPr>
              <a:t>Nagast</a:t>
            </a:r>
            <a:r>
              <a:rPr lang="en-GB" sz="2400" i="1" dirty="0">
                <a:latin typeface="Century Gothic" panose="020B0502020202020204" pitchFamily="34" charset="0"/>
              </a:rPr>
              <a:t> </a:t>
            </a:r>
            <a:r>
              <a:rPr lang="en-GB" sz="2400" dirty="0">
                <a:latin typeface="Century Gothic" panose="020B0502020202020204" pitchFamily="34" charset="0"/>
              </a:rPr>
              <a:t>Solomon and Sheba had a son – Menelik</a:t>
            </a:r>
          </a:p>
          <a:p>
            <a:pPr lvl="1"/>
            <a:r>
              <a:rPr lang="en-GB" sz="2000" dirty="0">
                <a:latin typeface="Century Gothic" panose="020B0502020202020204" pitchFamily="34" charset="0"/>
              </a:rPr>
              <a:t>Solomon asked him to be his heir</a:t>
            </a:r>
          </a:p>
          <a:p>
            <a:pPr lvl="1"/>
            <a:r>
              <a:rPr lang="en-GB" sz="2000" dirty="0">
                <a:latin typeface="Century Gothic" panose="020B0502020202020204" pitchFamily="34" charset="0"/>
              </a:rPr>
              <a:t>Ark of the Covenant</a:t>
            </a:r>
          </a:p>
          <a:p>
            <a:pPr lvl="1"/>
            <a:r>
              <a:rPr lang="en-GB" sz="2000" dirty="0">
                <a:latin typeface="Century Gothic" panose="020B0502020202020204" pitchFamily="34" charset="0"/>
              </a:rPr>
              <a:t>Solomonic dynasty</a:t>
            </a:r>
          </a:p>
          <a:p>
            <a:pPr lvl="1"/>
            <a:r>
              <a:rPr lang="en-GB" sz="2000" dirty="0">
                <a:latin typeface="Century Gothic" panose="020B0502020202020204" pitchFamily="34" charset="0"/>
              </a:rPr>
              <a:t>Haile Selassie: “By the Conquering Lion of the Tribe of Judah, His Imperial Majesty Haile Selassie I, King of Kings, Lord of Lords, Elect of God” – 1974 overthrown</a:t>
            </a:r>
          </a:p>
          <a:p>
            <a:r>
              <a:rPr lang="en-GB" sz="2400" dirty="0">
                <a:latin typeface="Century Gothic" panose="020B0502020202020204" pitchFamily="34" charset="0"/>
              </a:rPr>
              <a:t>Tribe of Dan migrated during time of </a:t>
            </a:r>
            <a:r>
              <a:rPr lang="en-GB" sz="2400" dirty="0" err="1">
                <a:latin typeface="Century Gothic" panose="020B0502020202020204" pitchFamily="34" charset="0"/>
              </a:rPr>
              <a:t>Rehaboam</a:t>
            </a:r>
            <a:endParaRPr lang="en-GB" sz="2400" dirty="0">
              <a:latin typeface="Century Gothic" panose="020B0502020202020204" pitchFamily="34" charset="0"/>
            </a:endParaRPr>
          </a:p>
          <a:p>
            <a:r>
              <a:rPr lang="en-GB" sz="2400" dirty="0">
                <a:latin typeface="Century Gothic" panose="020B0502020202020204" pitchFamily="34" charset="0"/>
              </a:rPr>
              <a:t>During reign King </a:t>
            </a:r>
            <a:r>
              <a:rPr lang="en-GB" sz="2400" dirty="0" err="1">
                <a:latin typeface="Century Gothic" panose="020B0502020202020204" pitchFamily="34" charset="0"/>
              </a:rPr>
              <a:t>Mannaseh</a:t>
            </a:r>
            <a:r>
              <a:rPr lang="en-GB" sz="2400" dirty="0">
                <a:latin typeface="Century Gothic" panose="020B0502020202020204" pitchFamily="34" charset="0"/>
              </a:rPr>
              <a:t> Ark taken to Egypt and then Ethiopia (800 BCE)</a:t>
            </a: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71983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381E-16F4-D24F-961F-5753481E427C}"/>
              </a:ext>
            </a:extLst>
          </p:cNvPr>
          <p:cNvSpPr>
            <a:spLocks noGrp="1"/>
          </p:cNvSpPr>
          <p:nvPr>
            <p:ph type="title"/>
          </p:nvPr>
        </p:nvSpPr>
        <p:spPr>
          <a:xfrm>
            <a:off x="251520" y="188640"/>
            <a:ext cx="8496944" cy="1143000"/>
          </a:xfrm>
        </p:spPr>
        <p:txBody>
          <a:bodyPr/>
          <a:lstStyle/>
          <a:p>
            <a:r>
              <a:rPr lang="en-GB" sz="4200" dirty="0">
                <a:latin typeface="Century Gothic" panose="020B0502020202020204" pitchFamily="34" charset="0"/>
              </a:rPr>
              <a:t>Christianity, Islam and Ethiopia</a:t>
            </a:r>
          </a:p>
        </p:txBody>
      </p:sp>
      <p:sp>
        <p:nvSpPr>
          <p:cNvPr id="3" name="Content Placeholder 2">
            <a:extLst>
              <a:ext uri="{FF2B5EF4-FFF2-40B4-BE49-F238E27FC236}">
                <a16:creationId xmlns:a16="http://schemas.microsoft.com/office/drawing/2014/main" id="{CEC9E0D0-9007-E449-8955-CCA29FDAEE1D}"/>
              </a:ext>
            </a:extLst>
          </p:cNvPr>
          <p:cNvSpPr>
            <a:spLocks noGrp="1"/>
          </p:cNvSpPr>
          <p:nvPr>
            <p:ph idx="1"/>
          </p:nvPr>
        </p:nvSpPr>
        <p:spPr>
          <a:xfrm>
            <a:off x="685800" y="1560240"/>
            <a:ext cx="7772400" cy="4114800"/>
          </a:xfrm>
        </p:spPr>
        <p:txBody>
          <a:bodyPr/>
          <a:lstStyle/>
          <a:p>
            <a:r>
              <a:rPr lang="en-GB" sz="2400" dirty="0">
                <a:latin typeface="Century Gothic" panose="020B0502020202020204" pitchFamily="34" charset="0"/>
              </a:rPr>
              <a:t>Philip encounters an Ethiopian official reading Isaiah  </a:t>
            </a:r>
          </a:p>
          <a:p>
            <a:pPr lvl="1"/>
            <a:r>
              <a:rPr lang="en-GB" sz="2000" dirty="0">
                <a:latin typeface="Century Gothic" panose="020B0502020202020204" pitchFamily="34" charset="0"/>
              </a:rPr>
              <a:t>Philip began with that very passage of Scripture and told him the good news about Jesus Acts 8:35</a:t>
            </a:r>
          </a:p>
          <a:p>
            <a:pPr lvl="1"/>
            <a:r>
              <a:rPr lang="en-GB" sz="2000" dirty="0">
                <a:latin typeface="Century Gothic" panose="020B0502020202020204" pitchFamily="34" charset="0"/>
              </a:rPr>
              <a:t>Baptized</a:t>
            </a:r>
          </a:p>
          <a:p>
            <a:pPr lvl="1"/>
            <a:r>
              <a:rPr lang="en-GB" sz="2000" dirty="0">
                <a:latin typeface="Century Gothic" panose="020B0502020202020204" pitchFamily="34" charset="0"/>
              </a:rPr>
              <a:t>Ethiopian Orthodox Church</a:t>
            </a:r>
          </a:p>
          <a:p>
            <a:r>
              <a:rPr lang="en-GB" sz="2400" dirty="0">
                <a:latin typeface="Century Gothic" panose="020B0502020202020204" pitchFamily="34" charset="0"/>
              </a:rPr>
              <a:t>330 Christianity official religion</a:t>
            </a:r>
          </a:p>
          <a:p>
            <a:r>
              <a:rPr lang="en-GB" sz="2400" dirty="0">
                <a:latin typeface="Century Gothic" panose="020B0502020202020204" pitchFamily="34" charset="0"/>
              </a:rPr>
              <a:t>Muslims sent by Muhammad to take refuge in Ethiopia</a:t>
            </a:r>
          </a:p>
          <a:p>
            <a:r>
              <a:rPr lang="en-GB" sz="2400" dirty="0">
                <a:latin typeface="Century Gothic" panose="020B0502020202020204" pitchFamily="34" charset="0"/>
              </a:rPr>
              <a:t>Only Christian African country to resist Islam</a:t>
            </a:r>
          </a:p>
          <a:p>
            <a:r>
              <a:rPr lang="en-GB" sz="2400" dirty="0">
                <a:latin typeface="Century Gothic" panose="020B0502020202020204" pitchFamily="34" charset="0"/>
              </a:rPr>
              <a:t>Did Ethiopian Jews or Christians send missionaries to the rest of Africa?</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8592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2971800" y="76200"/>
            <a:ext cx="2941831" cy="954107"/>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Original nature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of human being</a:t>
            </a:r>
          </a:p>
        </p:txBody>
      </p:sp>
      <p:sp>
        <p:nvSpPr>
          <p:cNvPr id="64515" name="Text Box 3"/>
          <p:cNvSpPr txBox="1">
            <a:spLocks noChangeArrowheads="1"/>
          </p:cNvSpPr>
          <p:nvPr/>
        </p:nvSpPr>
        <p:spPr bwMode="auto">
          <a:xfrm>
            <a:off x="1066800" y="1570038"/>
            <a:ext cx="2803973" cy="52322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Internal aspect</a:t>
            </a:r>
          </a:p>
        </p:txBody>
      </p:sp>
      <p:sp>
        <p:nvSpPr>
          <p:cNvPr id="64516" name="Text Box 4"/>
          <p:cNvSpPr txBox="1">
            <a:spLocks noChangeArrowheads="1"/>
          </p:cNvSpPr>
          <p:nvPr/>
        </p:nvSpPr>
        <p:spPr bwMode="auto">
          <a:xfrm>
            <a:off x="5181600" y="1571625"/>
            <a:ext cx="2868093" cy="52322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External aspect</a:t>
            </a:r>
          </a:p>
        </p:txBody>
      </p:sp>
      <p:sp>
        <p:nvSpPr>
          <p:cNvPr id="64517" name="Text Box 5"/>
          <p:cNvSpPr txBox="1">
            <a:spLocks noChangeArrowheads="1"/>
          </p:cNvSpPr>
          <p:nvPr/>
        </p:nvSpPr>
        <p:spPr bwMode="auto">
          <a:xfrm>
            <a:off x="1295400" y="2957513"/>
            <a:ext cx="1810111" cy="52322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Hebraism</a:t>
            </a:r>
          </a:p>
        </p:txBody>
      </p:sp>
      <p:sp>
        <p:nvSpPr>
          <p:cNvPr id="64518" name="Text Box 6"/>
          <p:cNvSpPr txBox="1">
            <a:spLocks noChangeArrowheads="1"/>
          </p:cNvSpPr>
          <p:nvPr/>
        </p:nvSpPr>
        <p:spPr bwMode="auto">
          <a:xfrm>
            <a:off x="5486400" y="2952750"/>
            <a:ext cx="1810111" cy="523220"/>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Hellenism</a:t>
            </a:r>
          </a:p>
        </p:txBody>
      </p:sp>
      <p:sp>
        <p:nvSpPr>
          <p:cNvPr id="64519" name="AutoShape 7"/>
          <p:cNvSpPr>
            <a:spLocks noChangeArrowheads="1"/>
          </p:cNvSpPr>
          <p:nvPr/>
        </p:nvSpPr>
        <p:spPr bwMode="auto">
          <a:xfrm>
            <a:off x="6172200" y="2043113"/>
            <a:ext cx="485775" cy="976312"/>
          </a:xfrm>
          <a:prstGeom prst="downArrow">
            <a:avLst>
              <a:gd name="adj1" fmla="val 50000"/>
              <a:gd name="adj2" fmla="val 50245"/>
            </a:avLst>
          </a:prstGeom>
          <a:solidFill>
            <a:schemeClr val="tx2"/>
          </a:solidFill>
          <a:ln w="9525">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4520" name="AutoShape 8"/>
          <p:cNvSpPr>
            <a:spLocks noChangeArrowheads="1"/>
          </p:cNvSpPr>
          <p:nvPr/>
        </p:nvSpPr>
        <p:spPr bwMode="auto">
          <a:xfrm>
            <a:off x="1981200" y="2119313"/>
            <a:ext cx="485775" cy="976312"/>
          </a:xfrm>
          <a:prstGeom prst="downArrow">
            <a:avLst>
              <a:gd name="adj1" fmla="val 50000"/>
              <a:gd name="adj2" fmla="val 50245"/>
            </a:avLst>
          </a:prstGeom>
          <a:solidFill>
            <a:schemeClr val="tx1"/>
          </a:solidFill>
          <a:ln w="9525">
            <a:solidFill>
              <a:schemeClr val="tx1"/>
            </a:solid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4521" name="Line 9"/>
          <p:cNvSpPr>
            <a:spLocks noChangeShapeType="1"/>
          </p:cNvSpPr>
          <p:nvPr/>
        </p:nvSpPr>
        <p:spPr bwMode="auto">
          <a:xfrm flipH="1">
            <a:off x="2466975" y="1022350"/>
            <a:ext cx="1952625" cy="547688"/>
          </a:xfrm>
          <a:prstGeom prst="line">
            <a:avLst/>
          </a:prstGeom>
          <a:noFill/>
          <a:ln w="76200">
            <a:solidFill>
              <a:schemeClr val="tx1"/>
            </a:solidFill>
            <a:round/>
            <a:headEnd/>
            <a:tailEnd type="triangle" w="med" len="me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4522" name="Line 10"/>
          <p:cNvSpPr>
            <a:spLocks noChangeShapeType="1"/>
          </p:cNvSpPr>
          <p:nvPr/>
        </p:nvSpPr>
        <p:spPr bwMode="auto">
          <a:xfrm>
            <a:off x="4419600" y="1022350"/>
            <a:ext cx="1981200" cy="547688"/>
          </a:xfrm>
          <a:prstGeom prst="line">
            <a:avLst/>
          </a:prstGeom>
          <a:noFill/>
          <a:ln w="76200">
            <a:solidFill>
              <a:schemeClr val="tx1"/>
            </a:solidFill>
            <a:round/>
            <a:headEnd/>
            <a:tailEnd type="triangle" w="med" len="me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4523" name="Group 11"/>
          <p:cNvGrpSpPr>
            <a:grpSpLocks/>
          </p:cNvGrpSpPr>
          <p:nvPr/>
        </p:nvGrpSpPr>
        <p:grpSpPr bwMode="auto">
          <a:xfrm rot="16200000">
            <a:off x="3792538" y="2532063"/>
            <a:ext cx="865188" cy="1439863"/>
            <a:chOff x="2016" y="1824"/>
            <a:chExt cx="635" cy="909"/>
          </a:xfrm>
        </p:grpSpPr>
        <p:sp>
          <p:nvSpPr>
            <p:cNvPr id="64524" name="Freeform 12"/>
            <p:cNvSpPr>
              <a:spLocks/>
            </p:cNvSpPr>
            <p:nvPr/>
          </p:nvSpPr>
          <p:spPr bwMode="auto">
            <a:xfrm>
              <a:off x="2016" y="1824"/>
              <a:ext cx="203"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chemeClr val="tx2"/>
            </a:solidFill>
            <a:ln w="9525">
              <a:solidFill>
                <a:schemeClr val="tx1"/>
              </a:solidFill>
              <a:round/>
              <a:headEnd/>
              <a:tailEnd/>
            </a:ln>
            <a:effectLst>
              <a:outerShdw blurRad="63500" dist="35921" dir="2700000" algn="ctr" rotWithShape="0">
                <a:schemeClr val="bg2">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4525" name="Freeform 13"/>
            <p:cNvSpPr>
              <a:spLocks/>
            </p:cNvSpPr>
            <p:nvPr/>
          </p:nvSpPr>
          <p:spPr bwMode="auto">
            <a:xfrm>
              <a:off x="2448" y="1835"/>
              <a:ext cx="203"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chemeClr val="tx2"/>
            </a:solidFill>
            <a:ln w="9525">
              <a:solidFill>
                <a:schemeClr val="tx1"/>
              </a:solidFill>
              <a:round/>
              <a:headEnd/>
              <a:tailEnd/>
            </a:ln>
            <a:effectLst>
              <a:outerShdw blurRad="63500" dist="35921" dir="2700000" algn="ctr" rotWithShape="0">
                <a:schemeClr val="bg2">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grpSp>
        <p:nvGrpSpPr>
          <p:cNvPr id="64526" name="Group 14"/>
          <p:cNvGrpSpPr>
            <a:grpSpLocks/>
          </p:cNvGrpSpPr>
          <p:nvPr/>
        </p:nvGrpSpPr>
        <p:grpSpPr bwMode="auto">
          <a:xfrm rot="16200000">
            <a:off x="3944938" y="1131887"/>
            <a:ext cx="865188" cy="1439863"/>
            <a:chOff x="2016" y="1824"/>
            <a:chExt cx="635" cy="909"/>
          </a:xfrm>
        </p:grpSpPr>
        <p:sp>
          <p:nvSpPr>
            <p:cNvPr id="64527" name="Freeform 15"/>
            <p:cNvSpPr>
              <a:spLocks/>
            </p:cNvSpPr>
            <p:nvPr/>
          </p:nvSpPr>
          <p:spPr bwMode="auto">
            <a:xfrm>
              <a:off x="2016" y="1824"/>
              <a:ext cx="203"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solidFill>
              <a:schemeClr val="tx2"/>
            </a:solidFill>
            <a:ln w="9525">
              <a:solidFill>
                <a:schemeClr val="tx1"/>
              </a:solidFill>
              <a:round/>
              <a:headEnd/>
              <a:tailEnd/>
            </a:ln>
            <a:effectLst>
              <a:outerShdw blurRad="63500" dist="35921" dir="2700000" algn="ctr" rotWithShape="0">
                <a:schemeClr val="bg2">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4528" name="Freeform 16"/>
            <p:cNvSpPr>
              <a:spLocks/>
            </p:cNvSpPr>
            <p:nvPr/>
          </p:nvSpPr>
          <p:spPr bwMode="auto">
            <a:xfrm>
              <a:off x="2448" y="1835"/>
              <a:ext cx="203"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solidFill>
              <a:schemeClr val="tx2"/>
            </a:solidFill>
            <a:ln w="9525">
              <a:solidFill>
                <a:schemeClr val="tx1"/>
              </a:solidFill>
              <a:round/>
              <a:headEnd/>
              <a:tailEnd/>
            </a:ln>
            <a:effectLst>
              <a:outerShdw blurRad="63500" dist="35921" dir="2700000" algn="ctr" rotWithShape="0">
                <a:schemeClr val="bg2">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4529" name="Rectangle 17"/>
          <p:cNvSpPr>
            <a:spLocks noChangeArrowheads="1"/>
          </p:cNvSpPr>
          <p:nvPr/>
        </p:nvSpPr>
        <p:spPr bwMode="auto">
          <a:xfrm>
            <a:off x="617484" y="3733800"/>
            <a:ext cx="7693132" cy="1323439"/>
          </a:xfrm>
          <a:prstGeom prst="rect">
            <a:avLst/>
          </a:prstGeom>
          <a:noFill/>
          <a:ln w="9525">
            <a:noFill/>
            <a:miter lim="800000"/>
            <a:headEnd/>
            <a:tailEnd/>
          </a:ln>
          <a:effectLst/>
        </p:spPr>
        <p:txBody>
          <a:bodyPr wrap="none">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Movements to restore original human nature</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Both are good and necessary</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Both need to be integrated with Hebraism in subject position</a:t>
            </a:r>
          </a:p>
        </p:txBody>
      </p:sp>
      <p:sp>
        <p:nvSpPr>
          <p:cNvPr id="64530" name="Text Box 18"/>
          <p:cNvSpPr txBox="1">
            <a:spLocks noChangeArrowheads="1"/>
          </p:cNvSpPr>
          <p:nvPr/>
        </p:nvSpPr>
        <p:spPr bwMode="auto">
          <a:xfrm>
            <a:off x="609600" y="5181600"/>
            <a:ext cx="7848600" cy="1631216"/>
          </a:xfrm>
          <a:prstGeom prst="rect">
            <a:avLst/>
          </a:prstGeom>
          <a:noFill/>
          <a:ln w="28575">
            <a:solidFill>
              <a:schemeClr val="tx1"/>
            </a:solid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Only by Cain-type Hellenism submitting to Abel-type Hebraism could Satan be separated from the prevailing spirit of the age. Then the foundation of substance necessary for receiving Christ at the Second Advent could be established worldwide. 		</a:t>
            </a: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EDP, 350</a:t>
            </a:r>
            <a:endPar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5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5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5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5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45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5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5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5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45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5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45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4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p:bldP spid="64516" grpId="0"/>
      <p:bldP spid="64517" grpId="0"/>
      <p:bldP spid="64518" grpId="0"/>
      <p:bldP spid="64519" grpId="0" animBg="1"/>
      <p:bldP spid="64520" grpId="0" animBg="1"/>
      <p:bldP spid="64521" grpId="0" animBg="1"/>
      <p:bldP spid="64522" grpId="0" animBg="1"/>
      <p:bldP spid="64529" grpId="0"/>
      <p:bldP spid="645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76200"/>
            <a:ext cx="7772400" cy="1143000"/>
          </a:xfrm>
        </p:spPr>
        <p:txBody>
          <a:bodyPr/>
          <a:lstStyle/>
          <a:p>
            <a:r>
              <a:rPr kumimoji="1" lang="en-US" dirty="0">
                <a:latin typeface="Century Gothic" panose="020B0502020202020204" pitchFamily="34" charset="0"/>
              </a:rPr>
              <a:t>Hebraism and Hellenism</a:t>
            </a:r>
          </a:p>
        </p:txBody>
      </p:sp>
      <p:sp>
        <p:nvSpPr>
          <p:cNvPr id="5123" name="Rectangle 3"/>
          <p:cNvSpPr>
            <a:spLocks noGrp="1" noChangeArrowheads="1"/>
          </p:cNvSpPr>
          <p:nvPr>
            <p:ph type="body" sz="half" idx="1"/>
          </p:nvPr>
        </p:nvSpPr>
        <p:spPr>
          <a:xfrm>
            <a:off x="228600" y="1295400"/>
            <a:ext cx="4495800" cy="4876800"/>
          </a:xfrm>
        </p:spPr>
        <p:txBody>
          <a:bodyPr/>
          <a:lstStyle/>
          <a:p>
            <a:r>
              <a:rPr kumimoji="1" lang="en-US" sz="3600" b="1" dirty="0">
                <a:latin typeface="Century Gothic" panose="020B0502020202020204" pitchFamily="34" charset="0"/>
              </a:rPr>
              <a:t>Israel</a:t>
            </a:r>
            <a:endParaRPr kumimoji="1" lang="en-US" dirty="0">
              <a:latin typeface="Century Gothic" panose="020B0502020202020204" pitchFamily="34" charset="0"/>
            </a:endParaRPr>
          </a:p>
          <a:p>
            <a:r>
              <a:rPr kumimoji="1" lang="en-US" sz="2600" dirty="0">
                <a:latin typeface="Century Gothic" panose="020B0502020202020204" pitchFamily="34" charset="0"/>
              </a:rPr>
              <a:t>Spiritual culture, Abel</a:t>
            </a:r>
          </a:p>
          <a:p>
            <a:r>
              <a:rPr kumimoji="1" lang="en-US" sz="2600" dirty="0">
                <a:latin typeface="Century Gothic" panose="020B0502020202020204" pitchFamily="34" charset="0"/>
              </a:rPr>
              <a:t>Listening </a:t>
            </a:r>
          </a:p>
          <a:p>
            <a:r>
              <a:rPr kumimoji="1" lang="en-US" sz="2600" dirty="0">
                <a:latin typeface="Century Gothic" panose="020B0502020202020204" pitchFamily="34" charset="0"/>
              </a:rPr>
              <a:t>Free will</a:t>
            </a:r>
          </a:p>
          <a:p>
            <a:r>
              <a:rPr kumimoji="1" lang="en-US" sz="2600" dirty="0">
                <a:latin typeface="Century Gothic" panose="020B0502020202020204" pitchFamily="34" charset="0"/>
              </a:rPr>
              <a:t>Theist</a:t>
            </a:r>
          </a:p>
          <a:p>
            <a:r>
              <a:rPr kumimoji="1" lang="en-US" sz="2600" dirty="0">
                <a:latin typeface="Century Gothic" panose="020B0502020202020204" pitchFamily="34" charset="0"/>
              </a:rPr>
              <a:t>Divine laws</a:t>
            </a:r>
          </a:p>
          <a:p>
            <a:r>
              <a:rPr kumimoji="1" lang="en-US" sz="2600" dirty="0">
                <a:latin typeface="Century Gothic" panose="020B0502020202020204" pitchFamily="34" charset="0"/>
              </a:rPr>
              <a:t>Revelation, faith</a:t>
            </a:r>
          </a:p>
          <a:p>
            <a:r>
              <a:rPr kumimoji="1" lang="en-US" sz="2600" dirty="0">
                <a:latin typeface="Century Gothic" panose="020B0502020202020204" pitchFamily="34" charset="0"/>
              </a:rPr>
              <a:t>Worshipping community</a:t>
            </a:r>
          </a:p>
          <a:p>
            <a:r>
              <a:rPr kumimoji="1" lang="en-US" sz="2600" dirty="0">
                <a:latin typeface="Century Gothic" panose="020B0502020202020204" pitchFamily="34" charset="0"/>
              </a:rPr>
              <a:t>Modest dress</a:t>
            </a:r>
          </a:p>
          <a:p>
            <a:r>
              <a:rPr kumimoji="1" lang="en-US" sz="2600" dirty="0">
                <a:latin typeface="Century Gothic" panose="020B0502020202020204" pitchFamily="34" charset="0"/>
              </a:rPr>
              <a:t>Sexually conservative</a:t>
            </a:r>
          </a:p>
        </p:txBody>
      </p:sp>
      <p:sp>
        <p:nvSpPr>
          <p:cNvPr id="5124" name="Rectangle 4"/>
          <p:cNvSpPr>
            <a:spLocks noGrp="1" noChangeArrowheads="1"/>
          </p:cNvSpPr>
          <p:nvPr>
            <p:ph type="body" sz="half" idx="2"/>
          </p:nvPr>
        </p:nvSpPr>
        <p:spPr>
          <a:xfrm>
            <a:off x="4953000" y="1295400"/>
            <a:ext cx="4038600" cy="4495800"/>
          </a:xfrm>
        </p:spPr>
        <p:txBody>
          <a:bodyPr/>
          <a:lstStyle/>
          <a:p>
            <a:r>
              <a:rPr kumimoji="1" lang="en-US" sz="3600" b="1" dirty="0">
                <a:latin typeface="Century Gothic" panose="020B0502020202020204" pitchFamily="34" charset="0"/>
              </a:rPr>
              <a:t>Greece</a:t>
            </a:r>
            <a:endParaRPr kumimoji="1" lang="en-US" dirty="0">
              <a:latin typeface="Century Gothic" panose="020B0502020202020204" pitchFamily="34" charset="0"/>
            </a:endParaRPr>
          </a:p>
          <a:p>
            <a:r>
              <a:rPr kumimoji="1" lang="en-US" sz="2600" dirty="0">
                <a:latin typeface="Century Gothic" panose="020B0502020202020204" pitchFamily="34" charset="0"/>
              </a:rPr>
              <a:t>Material culture, Cain</a:t>
            </a:r>
          </a:p>
          <a:p>
            <a:r>
              <a:rPr kumimoji="1" lang="en-US" sz="2600" dirty="0">
                <a:latin typeface="Century Gothic" panose="020B0502020202020204" pitchFamily="34" charset="0"/>
              </a:rPr>
              <a:t>Seeing </a:t>
            </a:r>
          </a:p>
          <a:p>
            <a:r>
              <a:rPr kumimoji="1" lang="en-US" sz="2600" dirty="0">
                <a:latin typeface="Century Gothic" panose="020B0502020202020204" pitchFamily="34" charset="0"/>
              </a:rPr>
              <a:t>Fate </a:t>
            </a:r>
          </a:p>
          <a:p>
            <a:r>
              <a:rPr kumimoji="1" lang="en-US" sz="2600" dirty="0">
                <a:latin typeface="Century Gothic" panose="020B0502020202020204" pitchFamily="34" charset="0"/>
              </a:rPr>
              <a:t>Humanist</a:t>
            </a:r>
          </a:p>
          <a:p>
            <a:r>
              <a:rPr kumimoji="1" lang="en-US" sz="2600" dirty="0">
                <a:latin typeface="Century Gothic" panose="020B0502020202020204" pitchFamily="34" charset="0"/>
              </a:rPr>
              <a:t>Human laws</a:t>
            </a:r>
          </a:p>
          <a:p>
            <a:r>
              <a:rPr kumimoji="1" lang="en-US" sz="2600" dirty="0">
                <a:latin typeface="Century Gothic" panose="020B0502020202020204" pitchFamily="34" charset="0"/>
              </a:rPr>
              <a:t>Reason, science</a:t>
            </a:r>
          </a:p>
          <a:p>
            <a:r>
              <a:rPr kumimoji="1" lang="en-US" sz="2600" dirty="0">
                <a:latin typeface="Century Gothic" panose="020B0502020202020204" pitchFamily="34" charset="0"/>
              </a:rPr>
              <a:t>Political community</a:t>
            </a:r>
          </a:p>
          <a:p>
            <a:r>
              <a:rPr kumimoji="1" lang="en-US" sz="2600" dirty="0">
                <a:latin typeface="Century Gothic" panose="020B0502020202020204" pitchFamily="34" charset="0"/>
              </a:rPr>
              <a:t>Exercise in nude</a:t>
            </a:r>
          </a:p>
          <a:p>
            <a:r>
              <a:rPr kumimoji="1" lang="en-US" sz="2600" dirty="0">
                <a:latin typeface="Century Gothic" panose="020B0502020202020204" pitchFamily="34" charset="0"/>
              </a:rPr>
              <a:t>Sexually liberal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2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12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12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23">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124">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123">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12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uiExpand="1" build="p"/>
      <p:bldP spid="5124"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kumimoji="1" lang="en-US">
                <a:latin typeface="Century Gothic" panose="020B0502020202020204" pitchFamily="34" charset="0"/>
              </a:rPr>
              <a:t>Thomas Aquinas </a:t>
            </a:r>
            <a:r>
              <a:rPr kumimoji="1" lang="en-US" sz="3600">
                <a:latin typeface="Century Gothic" panose="020B0502020202020204" pitchFamily="34" charset="0"/>
              </a:rPr>
              <a:t>(1225-1274)</a:t>
            </a:r>
            <a:endParaRPr kumimoji="1" lang="en-US">
              <a:latin typeface="Century Gothic" panose="020B0502020202020204" pitchFamily="34" charset="0"/>
            </a:endParaRPr>
          </a:p>
        </p:txBody>
      </p:sp>
      <p:sp>
        <p:nvSpPr>
          <p:cNvPr id="49155" name="Rectangle 3"/>
          <p:cNvSpPr>
            <a:spLocks noGrp="1" noChangeArrowheads="1"/>
          </p:cNvSpPr>
          <p:nvPr>
            <p:ph type="body" sz="half" idx="1"/>
          </p:nvPr>
        </p:nvSpPr>
        <p:spPr>
          <a:xfrm>
            <a:off x="381000" y="1981200"/>
            <a:ext cx="4114800" cy="4114800"/>
          </a:xfrm>
        </p:spPr>
        <p:txBody>
          <a:bodyPr/>
          <a:lstStyle/>
          <a:p>
            <a:r>
              <a:rPr kumimoji="1" lang="en-US" sz="2800" dirty="0">
                <a:latin typeface="Century Gothic" panose="020B0502020202020204" pitchFamily="34" charset="0"/>
              </a:rPr>
              <a:t>Philosopher, theologian, monk</a:t>
            </a:r>
          </a:p>
          <a:p>
            <a:r>
              <a:rPr kumimoji="1" lang="en-US" sz="2800" dirty="0">
                <a:latin typeface="Century Gothic" panose="020B0502020202020204" pitchFamily="34" charset="0"/>
              </a:rPr>
              <a:t>Combined Aristotle and Christian thought</a:t>
            </a:r>
          </a:p>
          <a:p>
            <a:r>
              <a:rPr kumimoji="1" lang="en-US" sz="2800" dirty="0">
                <a:latin typeface="Century Gothic" panose="020B0502020202020204" pitchFamily="34" charset="0"/>
              </a:rPr>
              <a:t>Medieval synthesis</a:t>
            </a:r>
          </a:p>
          <a:p>
            <a:r>
              <a:rPr kumimoji="1" lang="en-US" sz="2800" dirty="0">
                <a:latin typeface="Century Gothic" panose="020B0502020202020204" pitchFamily="34" charset="0"/>
              </a:rPr>
              <a:t>Basis of Western Christianity</a:t>
            </a:r>
          </a:p>
        </p:txBody>
      </p:sp>
      <p:pic>
        <p:nvPicPr>
          <p:cNvPr id="49157" name="Picture 5" descr="aquinas"/>
          <p:cNvPicPr>
            <a:picLocks noGrp="1" noChangeAspect="1" noChangeArrowheads="1"/>
          </p:cNvPicPr>
          <p:nvPr>
            <p:ph sz="half" idx="2"/>
          </p:nvPr>
        </p:nvPicPr>
        <p:blipFill>
          <a:blip r:embed="rId3"/>
          <a:srcRect b="3012"/>
          <a:stretch>
            <a:fillRect/>
          </a:stretch>
        </p:blipFill>
        <p:spPr>
          <a:xfrm>
            <a:off x="5070475" y="1981200"/>
            <a:ext cx="2963863" cy="3990975"/>
          </a:xfr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91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8A9D-B4DA-F24C-A5C9-2C9B467014DC}"/>
              </a:ext>
            </a:extLst>
          </p:cNvPr>
          <p:cNvSpPr>
            <a:spLocks noGrp="1"/>
          </p:cNvSpPr>
          <p:nvPr>
            <p:ph type="title"/>
          </p:nvPr>
        </p:nvSpPr>
        <p:spPr>
          <a:xfrm>
            <a:off x="685800" y="332656"/>
            <a:ext cx="7772400" cy="1143000"/>
          </a:xfrm>
        </p:spPr>
        <p:txBody>
          <a:bodyPr/>
          <a:lstStyle/>
          <a:p>
            <a:r>
              <a:rPr lang="en-GB" dirty="0">
                <a:solidFill>
                  <a:srgbClr val="FFFF00"/>
                </a:solidFill>
                <a:latin typeface="Century Gothic" panose="020B0502020202020204" pitchFamily="34" charset="0"/>
              </a:rPr>
              <a:t>Reforming movements</a:t>
            </a:r>
          </a:p>
        </p:txBody>
      </p:sp>
      <p:sp>
        <p:nvSpPr>
          <p:cNvPr id="3" name="Content Placeholder 2">
            <a:extLst>
              <a:ext uri="{FF2B5EF4-FFF2-40B4-BE49-F238E27FC236}">
                <a16:creationId xmlns:a16="http://schemas.microsoft.com/office/drawing/2014/main" id="{CA884D07-7412-4744-8DD7-194B9E3280E7}"/>
              </a:ext>
            </a:extLst>
          </p:cNvPr>
          <p:cNvSpPr>
            <a:spLocks noGrp="1"/>
          </p:cNvSpPr>
          <p:nvPr>
            <p:ph idx="1"/>
          </p:nvPr>
        </p:nvSpPr>
        <p:spPr>
          <a:xfrm>
            <a:off x="685800" y="1700808"/>
            <a:ext cx="7772400" cy="4114800"/>
          </a:xfrm>
        </p:spPr>
        <p:txBody>
          <a:bodyPr/>
          <a:lstStyle/>
          <a:p>
            <a:r>
              <a:rPr lang="en-GB" sz="2800" dirty="0">
                <a:latin typeface="Century Gothic" panose="020B0502020202020204" pitchFamily="34" charset="0"/>
              </a:rPr>
              <a:t>Cluny 10</a:t>
            </a:r>
            <a:r>
              <a:rPr lang="en-GB" sz="2800" baseline="30000" dirty="0">
                <a:latin typeface="Century Gothic" panose="020B0502020202020204" pitchFamily="34" charset="0"/>
              </a:rPr>
              <a:t>th</a:t>
            </a:r>
            <a:r>
              <a:rPr lang="en-GB" sz="2800" dirty="0">
                <a:latin typeface="Century Gothic" panose="020B0502020202020204" pitchFamily="34" charset="0"/>
              </a:rPr>
              <a:t> century</a:t>
            </a:r>
          </a:p>
          <a:p>
            <a:r>
              <a:rPr lang="en-GB" sz="2800" dirty="0">
                <a:latin typeface="Century Gothic" panose="020B0502020202020204" pitchFamily="34" charset="0"/>
              </a:rPr>
              <a:t>Carthusians 1084</a:t>
            </a:r>
          </a:p>
          <a:p>
            <a:r>
              <a:rPr lang="en-GB" sz="2800" dirty="0">
                <a:latin typeface="Century Gothic" panose="020B0502020202020204" pitchFamily="34" charset="0"/>
              </a:rPr>
              <a:t>Cistercians  1098</a:t>
            </a:r>
          </a:p>
          <a:p>
            <a:r>
              <a:rPr lang="en-GB" sz="2800" dirty="0">
                <a:latin typeface="Century Gothic" panose="020B0502020202020204" pitchFamily="34" charset="0"/>
              </a:rPr>
              <a:t>Augustinians 1244</a:t>
            </a:r>
          </a:p>
          <a:p>
            <a:r>
              <a:rPr lang="en-GB" sz="2800" dirty="0">
                <a:latin typeface="Century Gothic" panose="020B0502020202020204" pitchFamily="34" charset="0"/>
              </a:rPr>
              <a:t>Carmelites 12</a:t>
            </a:r>
            <a:r>
              <a:rPr lang="en-GB" sz="2800" baseline="30000" dirty="0">
                <a:latin typeface="Century Gothic" panose="020B0502020202020204" pitchFamily="34" charset="0"/>
              </a:rPr>
              <a:t>th</a:t>
            </a:r>
            <a:r>
              <a:rPr lang="en-GB" sz="2800" dirty="0">
                <a:latin typeface="Century Gothic" panose="020B0502020202020204" pitchFamily="34" charset="0"/>
              </a:rPr>
              <a:t> century </a:t>
            </a:r>
          </a:p>
          <a:p>
            <a:pPr lvl="1"/>
            <a:r>
              <a:rPr lang="en-GB" sz="2400" dirty="0">
                <a:latin typeface="Century Gothic" panose="020B0502020202020204" pitchFamily="34" charset="0"/>
              </a:rPr>
              <a:t>Contemplation: prayer, community, service</a:t>
            </a:r>
          </a:p>
          <a:p>
            <a:r>
              <a:rPr lang="en-GB" sz="2800" dirty="0">
                <a:latin typeface="Century Gothic" panose="020B0502020202020204" pitchFamily="34" charset="0"/>
              </a:rPr>
              <a:t>Franciscans 1209</a:t>
            </a:r>
          </a:p>
          <a:p>
            <a:r>
              <a:rPr lang="en-GB" sz="2800" dirty="0">
                <a:latin typeface="Century Gothic" panose="020B0502020202020204" pitchFamily="34" charset="0"/>
              </a:rPr>
              <a:t>Dominicans 1216 </a:t>
            </a:r>
          </a:p>
          <a:p>
            <a:pPr lvl="1"/>
            <a:r>
              <a:rPr lang="en-GB" sz="2400" dirty="0">
                <a:latin typeface="Century Gothic" panose="020B0502020202020204" pitchFamily="34" charset="0"/>
              </a:rPr>
              <a:t>Preaching and teaching </a:t>
            </a:r>
          </a:p>
        </p:txBody>
      </p:sp>
    </p:spTree>
    <p:extLst>
      <p:ext uri="{BB962C8B-B14F-4D97-AF65-F5344CB8AC3E}">
        <p14:creationId xmlns:p14="http://schemas.microsoft.com/office/powerpoint/2010/main" val="54112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sz="quarter"/>
          </p:nvPr>
        </p:nvSpPr>
        <p:spPr>
          <a:xfrm>
            <a:off x="685800" y="44624"/>
            <a:ext cx="7772400" cy="1143000"/>
          </a:xfrm>
        </p:spPr>
        <p:txBody>
          <a:bodyPr/>
          <a:lstStyle/>
          <a:p>
            <a:r>
              <a:rPr lang="en-US" sz="4000" dirty="0">
                <a:solidFill>
                  <a:srgbClr val="FFFF00"/>
                </a:solidFill>
                <a:latin typeface="Century Gothic" panose="020B0502020202020204" pitchFamily="34" charset="0"/>
                <a:ea typeface="Arial" pitchFamily="-84" charset="0"/>
              </a:rPr>
              <a:t>Who were the reformers?</a:t>
            </a:r>
          </a:p>
        </p:txBody>
      </p:sp>
      <p:pic>
        <p:nvPicPr>
          <p:cNvPr id="68611" name="Picture 7" descr="saint-francis-372x522"/>
          <p:cNvPicPr>
            <a:picLocks noGrp="1" noChangeAspect="1" noChangeArrowheads="1"/>
          </p:cNvPicPr>
          <p:nvPr>
            <p:ph sz="quarter" idx="2"/>
          </p:nvPr>
        </p:nvPicPr>
        <p:blipFill>
          <a:blip r:embed="rId3"/>
          <a:srcRect/>
          <a:stretch>
            <a:fillRect/>
          </a:stretch>
        </p:blipFill>
        <p:spPr>
          <a:xfrm>
            <a:off x="5889625" y="1600200"/>
            <a:ext cx="1555750" cy="2185988"/>
          </a:xfrm>
        </p:spPr>
      </p:pic>
      <p:sp>
        <p:nvSpPr>
          <p:cNvPr id="68612" name="Text Box 8"/>
          <p:cNvSpPr txBox="1">
            <a:spLocks noChangeArrowheads="1"/>
          </p:cNvSpPr>
          <p:nvPr/>
        </p:nvSpPr>
        <p:spPr bwMode="auto">
          <a:xfrm>
            <a:off x="7527925" y="2024063"/>
            <a:ext cx="1433406" cy="769441"/>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St Francis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of Assisi</a:t>
            </a:r>
          </a:p>
        </p:txBody>
      </p:sp>
      <p:pic>
        <p:nvPicPr>
          <p:cNvPr id="68613" name="Picture 9" descr="SaintDominic"/>
          <p:cNvPicPr>
            <a:picLocks noGrp="1" noChangeAspect="1" noChangeArrowheads="1"/>
          </p:cNvPicPr>
          <p:nvPr>
            <p:ph sz="quarter" idx="3"/>
          </p:nvPr>
        </p:nvPicPr>
        <p:blipFill>
          <a:blip r:embed="rId4"/>
          <a:srcRect/>
          <a:stretch>
            <a:fillRect/>
          </a:stretch>
        </p:blipFill>
        <p:spPr>
          <a:xfrm>
            <a:off x="609600" y="4038600"/>
            <a:ext cx="1443038" cy="2187575"/>
          </a:xfrm>
        </p:spPr>
      </p:pic>
      <p:sp>
        <p:nvSpPr>
          <p:cNvPr id="68614" name="Text Box 10"/>
          <p:cNvSpPr txBox="1">
            <a:spLocks noChangeArrowheads="1"/>
          </p:cNvSpPr>
          <p:nvPr/>
        </p:nvSpPr>
        <p:spPr bwMode="auto">
          <a:xfrm>
            <a:off x="152400" y="6324600"/>
            <a:ext cx="1981201" cy="430887"/>
          </a:xfrm>
          <a:prstGeom prst="rect">
            <a:avLst/>
          </a:prstGeom>
          <a:noFill/>
          <a:ln w="9525">
            <a:noFill/>
            <a:miter lim="800000"/>
            <a:headEnd/>
            <a:tailEnd/>
          </a:ln>
        </p:spPr>
        <p:txBody>
          <a:bodyPr wrap="square">
            <a:prstTxWarp prst="textNoShape">
              <a:avLst/>
            </a:prstTxWarp>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St Dominic</a:t>
            </a:r>
          </a:p>
        </p:txBody>
      </p:sp>
      <p:pic>
        <p:nvPicPr>
          <p:cNvPr id="68615" name="Picture 11" descr="saint-bernard-of-clairvaux-02"/>
          <p:cNvPicPr>
            <a:picLocks noGrp="1" noChangeAspect="1" noChangeArrowheads="1"/>
          </p:cNvPicPr>
          <p:nvPr>
            <p:ph sz="quarter" idx="1"/>
          </p:nvPr>
        </p:nvPicPr>
        <p:blipFill>
          <a:blip r:embed="rId5"/>
          <a:srcRect/>
          <a:stretch>
            <a:fillRect/>
          </a:stretch>
        </p:blipFill>
        <p:spPr>
          <a:xfrm>
            <a:off x="2001788" y="1531044"/>
            <a:ext cx="1562100" cy="2185988"/>
          </a:xfrm>
        </p:spPr>
      </p:pic>
      <p:sp>
        <p:nvSpPr>
          <p:cNvPr id="68616" name="Text Box 12"/>
          <p:cNvSpPr txBox="1">
            <a:spLocks noChangeArrowheads="1"/>
          </p:cNvSpPr>
          <p:nvPr/>
        </p:nvSpPr>
        <p:spPr bwMode="auto">
          <a:xfrm>
            <a:off x="152400" y="1795463"/>
            <a:ext cx="1810111" cy="769441"/>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Bernard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of Clairvaux</a:t>
            </a:r>
          </a:p>
        </p:txBody>
      </p:sp>
      <p:pic>
        <p:nvPicPr>
          <p:cNvPr id="68617" name="Picture 13" descr="Saint_Thomas_Aquinas"/>
          <p:cNvPicPr>
            <a:picLocks noGrp="1" noChangeAspect="1" noChangeArrowheads="1"/>
          </p:cNvPicPr>
          <p:nvPr>
            <p:ph sz="quarter" idx="4"/>
          </p:nvPr>
        </p:nvPicPr>
        <p:blipFill>
          <a:blip r:embed="rId6"/>
          <a:srcRect/>
          <a:stretch>
            <a:fillRect/>
          </a:stretch>
        </p:blipFill>
        <p:spPr>
          <a:xfrm>
            <a:off x="6553200" y="3962400"/>
            <a:ext cx="1581150" cy="2187575"/>
          </a:xfrm>
        </p:spPr>
      </p:pic>
      <p:sp>
        <p:nvSpPr>
          <p:cNvPr id="68618" name="Text Box 14"/>
          <p:cNvSpPr txBox="1">
            <a:spLocks noChangeArrowheads="1"/>
          </p:cNvSpPr>
          <p:nvPr/>
        </p:nvSpPr>
        <p:spPr bwMode="auto">
          <a:xfrm>
            <a:off x="6384925" y="6165304"/>
            <a:ext cx="2406428" cy="43088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Thomas Aquinas</a:t>
            </a:r>
          </a:p>
        </p:txBody>
      </p:sp>
      <p:pic>
        <p:nvPicPr>
          <p:cNvPr id="68619" name="Picture 15" descr="William_of_Ockham"/>
          <p:cNvPicPr>
            <a:picLocks noChangeAspect="1" noChangeArrowheads="1"/>
          </p:cNvPicPr>
          <p:nvPr/>
        </p:nvPicPr>
        <p:blipFill>
          <a:blip r:embed="rId7"/>
          <a:srcRect/>
          <a:stretch>
            <a:fillRect/>
          </a:stretch>
        </p:blipFill>
        <p:spPr bwMode="auto">
          <a:xfrm>
            <a:off x="2438400" y="3581400"/>
            <a:ext cx="1716088" cy="2286000"/>
          </a:xfrm>
          <a:prstGeom prst="rect">
            <a:avLst/>
          </a:prstGeom>
          <a:noFill/>
          <a:ln w="9525">
            <a:noFill/>
            <a:miter lim="800000"/>
            <a:headEnd/>
            <a:tailEnd/>
          </a:ln>
        </p:spPr>
      </p:pic>
      <p:sp>
        <p:nvSpPr>
          <p:cNvPr id="68620" name="Text Box 16"/>
          <p:cNvSpPr txBox="1">
            <a:spLocks noChangeArrowheads="1"/>
          </p:cNvSpPr>
          <p:nvPr/>
        </p:nvSpPr>
        <p:spPr bwMode="auto">
          <a:xfrm>
            <a:off x="1979712" y="5910263"/>
            <a:ext cx="2412840" cy="43088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William Ockham</a:t>
            </a:r>
          </a:p>
        </p:txBody>
      </p:sp>
      <p:pic>
        <p:nvPicPr>
          <p:cNvPr id="68621" name="Picture 17" descr="hildegard"/>
          <p:cNvPicPr>
            <a:picLocks noChangeAspect="1" noChangeArrowheads="1"/>
          </p:cNvPicPr>
          <p:nvPr/>
        </p:nvPicPr>
        <p:blipFill>
          <a:blip r:embed="rId8"/>
          <a:srcRect/>
          <a:stretch>
            <a:fillRect/>
          </a:stretch>
        </p:blipFill>
        <p:spPr bwMode="auto">
          <a:xfrm>
            <a:off x="3581400" y="1295400"/>
            <a:ext cx="1981200" cy="1485900"/>
          </a:xfrm>
          <a:prstGeom prst="rect">
            <a:avLst/>
          </a:prstGeom>
          <a:noFill/>
          <a:ln w="9525">
            <a:noFill/>
            <a:miter lim="800000"/>
            <a:headEnd/>
            <a:tailEnd/>
          </a:ln>
        </p:spPr>
      </p:pic>
      <p:sp>
        <p:nvSpPr>
          <p:cNvPr id="68622" name="Text Box 18"/>
          <p:cNvSpPr txBox="1">
            <a:spLocks noChangeArrowheads="1"/>
          </p:cNvSpPr>
          <p:nvPr/>
        </p:nvSpPr>
        <p:spPr bwMode="auto">
          <a:xfrm>
            <a:off x="3657600" y="2862263"/>
            <a:ext cx="2262158" cy="43088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Saint Hildegard</a:t>
            </a:r>
          </a:p>
        </p:txBody>
      </p:sp>
      <p:pic>
        <p:nvPicPr>
          <p:cNvPr id="68623" name="Picture 19" descr="dame-julian-of-norwich-21"/>
          <p:cNvPicPr>
            <a:picLocks noChangeAspect="1" noChangeArrowheads="1"/>
          </p:cNvPicPr>
          <p:nvPr/>
        </p:nvPicPr>
        <p:blipFill>
          <a:blip r:embed="rId9"/>
          <a:srcRect/>
          <a:stretch>
            <a:fillRect/>
          </a:stretch>
        </p:blipFill>
        <p:spPr bwMode="auto">
          <a:xfrm>
            <a:off x="4267200" y="4191000"/>
            <a:ext cx="1709738" cy="2197100"/>
          </a:xfrm>
          <a:prstGeom prst="rect">
            <a:avLst/>
          </a:prstGeom>
          <a:noFill/>
          <a:ln w="9525">
            <a:noFill/>
            <a:miter lim="800000"/>
            <a:headEnd/>
            <a:tailEnd/>
          </a:ln>
        </p:spPr>
      </p:pic>
      <p:sp>
        <p:nvSpPr>
          <p:cNvPr id="68624" name="Text Box 20"/>
          <p:cNvSpPr txBox="1">
            <a:spLocks noChangeArrowheads="1"/>
          </p:cNvSpPr>
          <p:nvPr/>
        </p:nvSpPr>
        <p:spPr bwMode="auto">
          <a:xfrm>
            <a:off x="4114800" y="6415088"/>
            <a:ext cx="2520242" cy="43088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Julian of Norwich</a:t>
            </a:r>
          </a:p>
        </p:txBody>
      </p:sp>
    </p:spTree>
    <p:extLst>
      <p:ext uri="{BB962C8B-B14F-4D97-AF65-F5344CB8AC3E}">
        <p14:creationId xmlns:p14="http://schemas.microsoft.com/office/powerpoint/2010/main" val="187164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a:xfrm>
            <a:off x="685800" y="1752600"/>
            <a:ext cx="7772400" cy="1143000"/>
          </a:xfrm>
        </p:spPr>
        <p:txBody>
          <a:bodyPr/>
          <a:lstStyle/>
          <a:p>
            <a:r>
              <a:rPr kumimoji="1" lang="en-US">
                <a:latin typeface="Century Gothic" panose="020B0502020202020204" pitchFamily="34" charset="0"/>
              </a:rPr>
              <a:t>European Christianity</a:t>
            </a:r>
          </a:p>
        </p:txBody>
      </p:sp>
      <p:sp>
        <p:nvSpPr>
          <p:cNvPr id="57347" name="Rectangle 3"/>
          <p:cNvSpPr>
            <a:spLocks noGrp="1" noChangeArrowheads="1"/>
          </p:cNvSpPr>
          <p:nvPr>
            <p:ph type="subTitle" idx="1"/>
          </p:nvPr>
        </p:nvSpPr>
        <p:spPr>
          <a:xfrm>
            <a:off x="1371600" y="3352800"/>
            <a:ext cx="6400800" cy="1752600"/>
          </a:xfrm>
        </p:spPr>
        <p:txBody>
          <a:bodyPr/>
          <a:lstStyle/>
          <a:p>
            <a:r>
              <a:rPr kumimoji="1" lang="en-US">
                <a:latin typeface="Century Gothic" panose="020B0502020202020204" pitchFamily="34" charset="0"/>
              </a:rPr>
              <a:t>Synthesis of Hebraism and Hellenism</a:t>
            </a:r>
          </a:p>
          <a:p>
            <a:endParaRPr kumimoji="1" lang="en-US">
              <a:latin typeface="Century Gothic" panose="020B0502020202020204" pitchFamily="34" charset="0"/>
            </a:endParaRPr>
          </a:p>
          <a:p>
            <a:r>
              <a:rPr kumimoji="1" lang="en-US">
                <a:latin typeface="Century Gothic" panose="020B0502020202020204" pitchFamily="34" charset="0"/>
              </a:rPr>
              <a:t>Foundation to receive the messiah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73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1143000"/>
          </a:xfrm>
        </p:spPr>
        <p:txBody>
          <a:bodyPr/>
          <a:lstStyle/>
          <a:p>
            <a:r>
              <a:rPr lang="en-US" sz="4000" dirty="0">
                <a:solidFill>
                  <a:srgbClr val="FFFF00"/>
                </a:solidFill>
                <a:latin typeface="Century Gothic" panose="020B0502020202020204" pitchFamily="34" charset="0"/>
                <a:ea typeface="Arial Rounded MT Bold" charset="0"/>
                <a:cs typeface="Arial Rounded MT Bold" charset="0"/>
              </a:rPr>
              <a:t>What does a foundation to receive the messiah look like?</a:t>
            </a:r>
          </a:p>
        </p:txBody>
      </p:sp>
      <p:sp>
        <p:nvSpPr>
          <p:cNvPr id="3" name="Content Placeholder 2"/>
          <p:cNvSpPr>
            <a:spLocks noGrp="1"/>
          </p:cNvSpPr>
          <p:nvPr>
            <p:ph idx="1"/>
          </p:nvPr>
        </p:nvSpPr>
        <p:spPr>
          <a:xfrm>
            <a:off x="395536" y="1704256"/>
            <a:ext cx="8062664" cy="4114800"/>
          </a:xfrm>
        </p:spPr>
        <p:txBody>
          <a:bodyPr/>
          <a:lstStyle/>
          <a:p>
            <a:r>
              <a:rPr lang="en-US" dirty="0">
                <a:latin typeface="Century Gothic" panose="020B0502020202020204" pitchFamily="34" charset="0"/>
              </a:rPr>
              <a:t>Foundation of faith</a:t>
            </a:r>
          </a:p>
          <a:p>
            <a:pPr lvl="1"/>
            <a:r>
              <a:rPr lang="en-US" dirty="0">
                <a:latin typeface="Century Gothic" panose="020B0502020202020204" pitchFamily="34" charset="0"/>
              </a:rPr>
              <a:t>Spiritual community</a:t>
            </a:r>
          </a:p>
          <a:p>
            <a:pPr lvl="1"/>
            <a:r>
              <a:rPr lang="en-US" dirty="0">
                <a:latin typeface="Century Gothic" panose="020B0502020202020204" pitchFamily="34" charset="0"/>
              </a:rPr>
              <a:t>Life of prayer, study and worship</a:t>
            </a:r>
          </a:p>
          <a:p>
            <a:r>
              <a:rPr lang="en-US" dirty="0">
                <a:latin typeface="Century Gothic" panose="020B0502020202020204" pitchFamily="34" charset="0"/>
              </a:rPr>
              <a:t>Foundation of substance</a:t>
            </a:r>
          </a:p>
          <a:p>
            <a:pPr lvl="1"/>
            <a:r>
              <a:rPr lang="en-US" dirty="0">
                <a:latin typeface="Century Gothic" panose="020B0502020202020204" pitchFamily="34" charset="0"/>
              </a:rPr>
              <a:t>Freedom of thought and speech</a:t>
            </a:r>
          </a:p>
          <a:p>
            <a:pPr lvl="1"/>
            <a:r>
              <a:rPr lang="en-US" dirty="0">
                <a:latin typeface="Century Gothic" panose="020B0502020202020204" pitchFamily="34" charset="0"/>
              </a:rPr>
              <a:t>Rule of law</a:t>
            </a:r>
          </a:p>
          <a:p>
            <a:r>
              <a:rPr lang="en-US" dirty="0">
                <a:latin typeface="Century Gothic" panose="020B0502020202020204" pitchFamily="34" charset="0"/>
              </a:rPr>
              <a:t>Foundation to receive the messiah</a:t>
            </a:r>
          </a:p>
          <a:p>
            <a:pPr lvl="1"/>
            <a:r>
              <a:rPr lang="en-US" dirty="0">
                <a:latin typeface="Century Gothic" panose="020B0502020202020204" pitchFamily="34" charset="0"/>
              </a:rPr>
              <a:t>Spiritual community who can respond to the messiah and be able to protect him</a:t>
            </a:r>
          </a:p>
        </p:txBody>
      </p:sp>
    </p:spTree>
    <p:extLst>
      <p:ext uri="{BB962C8B-B14F-4D97-AF65-F5344CB8AC3E}">
        <p14:creationId xmlns:p14="http://schemas.microsoft.com/office/powerpoint/2010/main" val="425706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0A18-C2C8-9445-916C-2B052F7E4097}"/>
              </a:ext>
            </a:extLst>
          </p:cNvPr>
          <p:cNvSpPr>
            <a:spLocks noGrp="1"/>
          </p:cNvSpPr>
          <p:nvPr>
            <p:ph type="title"/>
          </p:nvPr>
        </p:nvSpPr>
        <p:spPr/>
        <p:txBody>
          <a:bodyPr/>
          <a:lstStyle/>
          <a:p>
            <a:r>
              <a:rPr lang="en-GB" dirty="0">
                <a:solidFill>
                  <a:srgbClr val="FFFF00"/>
                </a:solidFill>
                <a:latin typeface="Century Gothic" panose="020B0502020202020204" pitchFamily="34" charset="0"/>
              </a:rPr>
              <a:t>Church – state relations?</a:t>
            </a:r>
          </a:p>
        </p:txBody>
      </p:sp>
      <p:sp>
        <p:nvSpPr>
          <p:cNvPr id="3" name="Content Placeholder 2">
            <a:extLst>
              <a:ext uri="{FF2B5EF4-FFF2-40B4-BE49-F238E27FC236}">
                <a16:creationId xmlns:a16="http://schemas.microsoft.com/office/drawing/2014/main" id="{47482342-5983-9645-90F5-C7016D21F22B}"/>
              </a:ext>
            </a:extLst>
          </p:cNvPr>
          <p:cNvSpPr>
            <a:spLocks noGrp="1"/>
          </p:cNvSpPr>
          <p:nvPr>
            <p:ph idx="1"/>
          </p:nvPr>
        </p:nvSpPr>
        <p:spPr/>
        <p:txBody>
          <a:bodyPr/>
          <a:lstStyle/>
          <a:p>
            <a:r>
              <a:rPr lang="en-US" dirty="0">
                <a:latin typeface="Century Gothic" panose="020B0502020202020204" pitchFamily="34" charset="0"/>
                <a:ea typeface="ＭＳ Ｐゴシック" pitchFamily="-84" charset="-128"/>
                <a:cs typeface="ＭＳ Ｐゴシック" pitchFamily="-84" charset="-128"/>
              </a:rPr>
              <a:t>After crowning and blessing the emperor, the pope was to obey him as one of his subjects in temporal matters. The emperor, in turn, was to lift up and further the spiritual work of the papacy in his realm. </a:t>
            </a:r>
            <a:r>
              <a:rPr lang="en-US" sz="2800" dirty="0">
                <a:latin typeface="Century Gothic" panose="020B0502020202020204" pitchFamily="34" charset="0"/>
                <a:ea typeface="ＭＳ Ｐゴシック" pitchFamily="-84" charset="-128"/>
                <a:cs typeface="ＭＳ Ｐゴシック" pitchFamily="-84" charset="-128"/>
              </a:rPr>
              <a:t>EDP 258</a:t>
            </a:r>
            <a:endParaRPr lang="en-US" dirty="0">
              <a:latin typeface="Century Gothic" panose="020B0502020202020204" pitchFamily="34" charset="0"/>
              <a:ea typeface="ＭＳ Ｐゴシック" pitchFamily="-84" charset="-128"/>
              <a:cs typeface="ＭＳ Ｐゴシック" pitchFamily="-84" charset="-128"/>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166963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1B2FB-4E56-ED44-8C8C-65395917E502}"/>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Conflict papacy and king</a:t>
            </a:r>
          </a:p>
        </p:txBody>
      </p:sp>
      <p:sp>
        <p:nvSpPr>
          <p:cNvPr id="3" name="Content Placeholder 2">
            <a:extLst>
              <a:ext uri="{FF2B5EF4-FFF2-40B4-BE49-F238E27FC236}">
                <a16:creationId xmlns:a16="http://schemas.microsoft.com/office/drawing/2014/main" id="{89B9C4F1-27F0-B842-937C-E121312D9CA0}"/>
              </a:ext>
            </a:extLst>
          </p:cNvPr>
          <p:cNvSpPr>
            <a:spLocks noGrp="1"/>
          </p:cNvSpPr>
          <p:nvPr>
            <p:ph idx="1"/>
          </p:nvPr>
        </p:nvSpPr>
        <p:spPr>
          <a:xfrm>
            <a:off x="457200" y="1298178"/>
            <a:ext cx="8229600" cy="4525963"/>
          </a:xfrm>
        </p:spPr>
        <p:txBody>
          <a:bodyPr/>
          <a:lstStyle/>
          <a:p>
            <a:r>
              <a:rPr lang="en-GB" sz="2400" dirty="0">
                <a:latin typeface="Century Gothic" panose="020B0502020202020204" pitchFamily="34" charset="0"/>
              </a:rPr>
              <a:t>Pope Boniface VIII retracts all privileges granted to kings of France. 1302</a:t>
            </a:r>
          </a:p>
          <a:p>
            <a:pPr lvl="1"/>
            <a:r>
              <a:rPr lang="en-GB" sz="2000" dirty="0">
                <a:latin typeface="Century Gothic" panose="020B0502020202020204" pitchFamily="34" charset="0"/>
              </a:rPr>
              <a:t>Demands Philippe comes before council in Rome</a:t>
            </a:r>
          </a:p>
          <a:p>
            <a:pPr lvl="1"/>
            <a:r>
              <a:rPr lang="en-GB" sz="2000" dirty="0">
                <a:latin typeface="Century Gothic" panose="020B0502020202020204" pitchFamily="34" charset="0"/>
              </a:rPr>
              <a:t>"God has placed us over the Kings and Kingdoms.”</a:t>
            </a:r>
          </a:p>
          <a:p>
            <a:r>
              <a:rPr lang="en-GB" sz="2400" dirty="0">
                <a:latin typeface="Century Gothic" panose="020B0502020202020204" pitchFamily="34" charset="0"/>
              </a:rPr>
              <a:t>Philippe responds</a:t>
            </a:r>
          </a:p>
          <a:p>
            <a:pPr lvl="1"/>
            <a:r>
              <a:rPr lang="en-GB" sz="2000" dirty="0">
                <a:latin typeface="Century Gothic" panose="020B0502020202020204" pitchFamily="34" charset="0"/>
              </a:rPr>
              <a:t>"Your venerable conceitedness may know, that we are nobody's vassal in temporal matters" </a:t>
            </a:r>
          </a:p>
          <a:p>
            <a:pPr lvl="1"/>
            <a:r>
              <a:rPr lang="en-GB" sz="2000" dirty="0">
                <a:latin typeface="Century Gothic" panose="020B0502020202020204" pitchFamily="34" charset="0"/>
              </a:rPr>
              <a:t>Summons the pope to a council to answer charges of sodomy, simony, sorcery, and heresy</a:t>
            </a:r>
          </a:p>
          <a:p>
            <a:r>
              <a:rPr lang="en-GB" sz="2400" dirty="0">
                <a:latin typeface="Century Gothic" panose="020B0502020202020204" pitchFamily="34" charset="0"/>
              </a:rPr>
              <a:t>Pope responds:</a:t>
            </a:r>
          </a:p>
          <a:p>
            <a:pPr lvl="1"/>
            <a:r>
              <a:rPr lang="en-GB" sz="2000" dirty="0">
                <a:latin typeface="Century Gothic" panose="020B0502020202020204" pitchFamily="34" charset="0"/>
              </a:rPr>
              <a:t>”It is necessary to salvation that every human creature be subject to the Roman pontiff." </a:t>
            </a:r>
          </a:p>
          <a:p>
            <a:r>
              <a:rPr lang="en-GB" sz="2400" dirty="0">
                <a:latin typeface="Century Gothic" panose="020B0502020202020204" pitchFamily="34" charset="0"/>
              </a:rPr>
              <a:t>French noble goes to forcibly take pope to France</a:t>
            </a:r>
          </a:p>
          <a:p>
            <a:pPr lvl="1"/>
            <a:r>
              <a:rPr lang="en-GB" sz="2000" dirty="0">
                <a:latin typeface="Century Gothic" panose="020B0502020202020204" pitchFamily="34" charset="0"/>
              </a:rPr>
              <a:t>Boniface shocked and dies</a:t>
            </a:r>
          </a:p>
        </p:txBody>
      </p:sp>
    </p:spTree>
    <p:extLst>
      <p:ext uri="{BB962C8B-B14F-4D97-AF65-F5344CB8AC3E}">
        <p14:creationId xmlns:p14="http://schemas.microsoft.com/office/powerpoint/2010/main" val="76139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A855-FAA0-524E-9416-BC37D762CC6C}"/>
              </a:ext>
            </a:extLst>
          </p:cNvPr>
          <p:cNvSpPr>
            <a:spLocks noGrp="1"/>
          </p:cNvSpPr>
          <p:nvPr>
            <p:ph type="title"/>
          </p:nvPr>
        </p:nvSpPr>
        <p:spPr>
          <a:xfrm>
            <a:off x="685800" y="188640"/>
            <a:ext cx="7772400" cy="1143000"/>
          </a:xfrm>
        </p:spPr>
        <p:txBody>
          <a:bodyPr/>
          <a:lstStyle/>
          <a:p>
            <a:r>
              <a:rPr lang="en-GB" dirty="0">
                <a:solidFill>
                  <a:srgbClr val="FFFF00"/>
                </a:solidFill>
                <a:latin typeface="Century Gothic" panose="020B0502020202020204" pitchFamily="34" charset="0"/>
              </a:rPr>
              <a:t>Papal captivity</a:t>
            </a:r>
          </a:p>
        </p:txBody>
      </p:sp>
      <p:sp>
        <p:nvSpPr>
          <p:cNvPr id="3" name="Content Placeholder 2">
            <a:extLst>
              <a:ext uri="{FF2B5EF4-FFF2-40B4-BE49-F238E27FC236}">
                <a16:creationId xmlns:a16="http://schemas.microsoft.com/office/drawing/2014/main" id="{378B52AB-5C67-374F-95C5-A64B5615D2BC}"/>
              </a:ext>
            </a:extLst>
          </p:cNvPr>
          <p:cNvSpPr>
            <a:spLocks noGrp="1"/>
          </p:cNvSpPr>
          <p:nvPr>
            <p:ph idx="1"/>
          </p:nvPr>
        </p:nvSpPr>
        <p:spPr>
          <a:xfrm>
            <a:off x="685800" y="1700808"/>
            <a:ext cx="7772400" cy="4114800"/>
          </a:xfrm>
        </p:spPr>
        <p:txBody>
          <a:bodyPr/>
          <a:lstStyle/>
          <a:p>
            <a:r>
              <a:rPr lang="en-GB" sz="2400" dirty="0">
                <a:latin typeface="Century Gothic" panose="020B0502020202020204" pitchFamily="34" charset="0"/>
              </a:rPr>
              <a:t>Clement V moves papacy to Avignon 1305</a:t>
            </a:r>
          </a:p>
          <a:p>
            <a:pPr lvl="1"/>
            <a:r>
              <a:rPr lang="en-GB" sz="2000" dirty="0">
                <a:latin typeface="Century Gothic" panose="020B0502020202020204" pitchFamily="34" charset="0"/>
              </a:rPr>
              <a:t>Escape in fighting of families in Rome over papacy</a:t>
            </a:r>
          </a:p>
          <a:p>
            <a:pPr lvl="1"/>
            <a:r>
              <a:rPr lang="en-GB" sz="2000" dirty="0">
                <a:latin typeface="Century Gothic" panose="020B0502020202020204" pitchFamily="34" charset="0"/>
              </a:rPr>
              <a:t>Adopted features of the royal court and lifestyle</a:t>
            </a:r>
          </a:p>
          <a:p>
            <a:pPr lvl="1"/>
            <a:r>
              <a:rPr lang="en-GB" sz="2000" dirty="0">
                <a:latin typeface="Century Gothic" panose="020B0502020202020204" pitchFamily="34" charset="0"/>
              </a:rPr>
              <a:t>Political, centralising, money grabbing, luxury</a:t>
            </a:r>
          </a:p>
          <a:p>
            <a:pPr lvl="1"/>
            <a:r>
              <a:rPr lang="en-GB" sz="2000" dirty="0">
                <a:latin typeface="Century Gothic" panose="020B0502020202020204" pitchFamily="34" charset="0"/>
              </a:rPr>
              <a:t>7 popes</a:t>
            </a:r>
          </a:p>
          <a:p>
            <a:r>
              <a:rPr lang="en-GB" sz="2400" dirty="0">
                <a:latin typeface="Century Gothic" panose="020B0502020202020204" pitchFamily="34" charset="0"/>
              </a:rPr>
              <a:t>Gregory XI moved back to Rome 1376</a:t>
            </a:r>
          </a:p>
          <a:p>
            <a:pPr lvl="1"/>
            <a:r>
              <a:rPr lang="en-GB" sz="2000" dirty="0">
                <a:latin typeface="Century Gothic" panose="020B0502020202020204" pitchFamily="34" charset="0"/>
              </a:rPr>
              <a:t>Reformer</a:t>
            </a:r>
          </a:p>
          <a:p>
            <a:pPr lvl="1"/>
            <a:r>
              <a:rPr lang="en-GB" sz="2000" dirty="0">
                <a:latin typeface="Century Gothic" panose="020B0502020202020204" pitchFamily="34" charset="0"/>
              </a:rPr>
              <a:t>Condemned William Wycliffe</a:t>
            </a:r>
          </a:p>
          <a:p>
            <a:pPr lvl="1"/>
            <a:r>
              <a:rPr lang="en-GB" sz="2000" dirty="0">
                <a:latin typeface="Century Gothic" panose="020B0502020202020204" pitchFamily="34" charset="0"/>
              </a:rPr>
              <a:t>Appointed Frenchmen over Italian provinces resentment</a:t>
            </a:r>
          </a:p>
          <a:p>
            <a:pPr lvl="1"/>
            <a:r>
              <a:rPr lang="en-GB" sz="2000" dirty="0">
                <a:latin typeface="Century Gothic" panose="020B0502020202020204" pitchFamily="34" charset="0"/>
              </a:rPr>
              <a:t>Pressure from St Catherine of Sienna</a:t>
            </a:r>
          </a:p>
          <a:p>
            <a:pPr lvl="1"/>
            <a:r>
              <a:rPr lang="en-GB" sz="2000" dirty="0">
                <a:latin typeface="Century Gothic" panose="020B0502020202020204" pitchFamily="34" charset="0"/>
              </a:rPr>
              <a:t>Died following year</a:t>
            </a:r>
          </a:p>
          <a:p>
            <a:pPr lvl="1"/>
            <a:endParaRPr lang="en-GB" sz="2000" dirty="0">
              <a:latin typeface="Century Gothic" panose="020B0502020202020204" pitchFamily="34" charset="0"/>
            </a:endParaRPr>
          </a:p>
        </p:txBody>
      </p:sp>
    </p:spTree>
    <p:extLst>
      <p:ext uri="{BB962C8B-B14F-4D97-AF65-F5344CB8AC3E}">
        <p14:creationId xmlns:p14="http://schemas.microsoft.com/office/powerpoint/2010/main" val="267695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5DFD91-07DA-9041-BE11-1E3791D156FE}"/>
              </a:ext>
            </a:extLst>
          </p:cNvPr>
          <p:cNvSpPr>
            <a:spLocks noGrp="1"/>
          </p:cNvSpPr>
          <p:nvPr>
            <p:ph type="title"/>
          </p:nvPr>
        </p:nvSpPr>
        <p:spPr>
          <a:xfrm>
            <a:off x="685800" y="260648"/>
            <a:ext cx="7772400" cy="1143000"/>
          </a:xfrm>
        </p:spPr>
        <p:txBody>
          <a:bodyPr/>
          <a:lstStyle/>
          <a:p>
            <a:r>
              <a:rPr lang="en-GB" dirty="0">
                <a:solidFill>
                  <a:srgbClr val="FFFF00"/>
                </a:solidFill>
                <a:latin typeface="Century Gothic" panose="020B0502020202020204" pitchFamily="34" charset="0"/>
              </a:rPr>
              <a:t>Western or Papal schism</a:t>
            </a:r>
          </a:p>
        </p:txBody>
      </p:sp>
      <p:sp>
        <p:nvSpPr>
          <p:cNvPr id="6" name="Content Placeholder 5">
            <a:extLst>
              <a:ext uri="{FF2B5EF4-FFF2-40B4-BE49-F238E27FC236}">
                <a16:creationId xmlns:a16="http://schemas.microsoft.com/office/drawing/2014/main" id="{BAED172B-44A1-6D4D-AB3E-98F6D91F5243}"/>
              </a:ext>
            </a:extLst>
          </p:cNvPr>
          <p:cNvSpPr>
            <a:spLocks noGrp="1"/>
          </p:cNvSpPr>
          <p:nvPr>
            <p:ph sz="half" idx="1"/>
          </p:nvPr>
        </p:nvSpPr>
        <p:spPr>
          <a:xfrm>
            <a:off x="179512" y="1600199"/>
            <a:ext cx="4824536" cy="4525963"/>
          </a:xfrm>
        </p:spPr>
        <p:txBody>
          <a:bodyPr/>
          <a:lstStyle/>
          <a:p>
            <a:r>
              <a:rPr lang="en-GB" sz="2400" dirty="0">
                <a:latin typeface="Century Gothic" panose="020B0502020202020204" pitchFamily="34" charset="0"/>
              </a:rPr>
              <a:t>Roman cardinals elected Urban VI</a:t>
            </a:r>
          </a:p>
          <a:p>
            <a:pPr lvl="1"/>
            <a:r>
              <a:rPr lang="en-GB" sz="2000" dirty="0">
                <a:latin typeface="Century Gothic" panose="020B0502020202020204" pitchFamily="34" charset="0"/>
              </a:rPr>
              <a:t>Upset cardinals </a:t>
            </a:r>
          </a:p>
          <a:p>
            <a:r>
              <a:rPr lang="en-GB" sz="2400" dirty="0">
                <a:latin typeface="Century Gothic" panose="020B0502020202020204" pitchFamily="34" charset="0"/>
              </a:rPr>
              <a:t>Cardinals elected a rival pope – Clement VII</a:t>
            </a:r>
          </a:p>
          <a:p>
            <a:pPr lvl="1"/>
            <a:r>
              <a:rPr lang="en-GB" sz="2000" dirty="0">
                <a:latin typeface="Century Gothic" panose="020B0502020202020204" pitchFamily="34" charset="0"/>
              </a:rPr>
              <a:t>Returned to Avignon</a:t>
            </a:r>
          </a:p>
          <a:p>
            <a:pPr lvl="1"/>
            <a:r>
              <a:rPr lang="en-GB" sz="2000" dirty="0">
                <a:latin typeface="Century Gothic" panose="020B0502020202020204" pitchFamily="34" charset="0"/>
              </a:rPr>
              <a:t> Crisis of legitimacy. Split Europe </a:t>
            </a:r>
          </a:p>
          <a:p>
            <a:r>
              <a:rPr lang="en-GB" sz="2400" dirty="0">
                <a:latin typeface="Century Gothic" panose="020B0502020202020204" pitchFamily="34" charset="0"/>
              </a:rPr>
              <a:t>Council Pisa 1409</a:t>
            </a:r>
          </a:p>
          <a:p>
            <a:pPr lvl="1"/>
            <a:r>
              <a:rPr lang="en-GB" sz="2000" dirty="0">
                <a:latin typeface="Century Gothic" panose="020B0502020202020204" pitchFamily="34" charset="0"/>
              </a:rPr>
              <a:t>2 popes ‘deposed’ 3</a:t>
            </a:r>
            <a:r>
              <a:rPr lang="en-GB" sz="2000" baseline="30000" dirty="0">
                <a:latin typeface="Century Gothic" panose="020B0502020202020204" pitchFamily="34" charset="0"/>
              </a:rPr>
              <a:t>rd</a:t>
            </a:r>
            <a:r>
              <a:rPr lang="en-GB" sz="2000" dirty="0">
                <a:latin typeface="Century Gothic" panose="020B0502020202020204" pitchFamily="34" charset="0"/>
              </a:rPr>
              <a:t> elected</a:t>
            </a:r>
          </a:p>
          <a:p>
            <a:r>
              <a:rPr lang="en-GB" sz="2400" dirty="0">
                <a:latin typeface="Century Gothic" panose="020B0502020202020204" pitchFamily="34" charset="0"/>
              </a:rPr>
              <a:t>Council Constance 1415</a:t>
            </a:r>
          </a:p>
          <a:p>
            <a:pPr lvl="1"/>
            <a:r>
              <a:rPr lang="en-GB" sz="2000" dirty="0">
                <a:latin typeface="Century Gothic" panose="020B0502020202020204" pitchFamily="34" charset="0"/>
              </a:rPr>
              <a:t>2 popes resigned. 1 didn’t</a:t>
            </a:r>
          </a:p>
          <a:p>
            <a:pPr lvl="1"/>
            <a:r>
              <a:rPr lang="en-GB" sz="2000" dirty="0">
                <a:latin typeface="Century Gothic" panose="020B0502020202020204" pitchFamily="34" charset="0"/>
              </a:rPr>
              <a:t>Martin V elected</a:t>
            </a:r>
          </a:p>
        </p:txBody>
      </p:sp>
      <p:pic>
        <p:nvPicPr>
          <p:cNvPr id="9" name="Content Placeholder 8">
            <a:extLst>
              <a:ext uri="{FF2B5EF4-FFF2-40B4-BE49-F238E27FC236}">
                <a16:creationId xmlns:a16="http://schemas.microsoft.com/office/drawing/2014/main" id="{B9388A67-D533-E546-B4EC-95AC1868B480}"/>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8200" y="2309667"/>
            <a:ext cx="4038600" cy="3107029"/>
          </a:xfrm>
        </p:spPr>
      </p:pic>
    </p:spTree>
    <p:extLst>
      <p:ext uri="{BB962C8B-B14F-4D97-AF65-F5344CB8AC3E}">
        <p14:creationId xmlns:p14="http://schemas.microsoft.com/office/powerpoint/2010/main" val="397829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A721C-AEC0-FA44-95D9-F7F93660D923}"/>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Reform movements</a:t>
            </a:r>
          </a:p>
        </p:txBody>
      </p:sp>
      <p:sp>
        <p:nvSpPr>
          <p:cNvPr id="3" name="Content Placeholder 2">
            <a:extLst>
              <a:ext uri="{FF2B5EF4-FFF2-40B4-BE49-F238E27FC236}">
                <a16:creationId xmlns:a16="http://schemas.microsoft.com/office/drawing/2014/main" id="{D1145732-9ACE-5144-9E51-9F1577DD37F9}"/>
              </a:ext>
            </a:extLst>
          </p:cNvPr>
          <p:cNvSpPr>
            <a:spLocks noGrp="1"/>
          </p:cNvSpPr>
          <p:nvPr>
            <p:ph idx="1"/>
          </p:nvPr>
        </p:nvSpPr>
        <p:spPr>
          <a:xfrm>
            <a:off x="457200" y="1298178"/>
            <a:ext cx="8229600" cy="4525963"/>
          </a:xfrm>
        </p:spPr>
        <p:txBody>
          <a:bodyPr/>
          <a:lstStyle/>
          <a:p>
            <a:r>
              <a:rPr lang="en-GB" sz="2400" dirty="0">
                <a:latin typeface="Century Gothic" panose="020B0502020202020204" pitchFamily="34" charset="0"/>
              </a:rPr>
              <a:t>William Wycliffe (1320-1384)</a:t>
            </a:r>
          </a:p>
          <a:p>
            <a:pPr lvl="1"/>
            <a:r>
              <a:rPr lang="en-GB" sz="2000" dirty="0">
                <a:latin typeface="Century Gothic" panose="020B0502020202020204" pitchFamily="34" charset="0"/>
              </a:rPr>
              <a:t>Oxford professor theology</a:t>
            </a:r>
          </a:p>
          <a:p>
            <a:pPr lvl="1"/>
            <a:r>
              <a:rPr lang="en-GB" sz="2000" dirty="0">
                <a:latin typeface="Century Gothic" panose="020B0502020202020204" pitchFamily="34" charset="0"/>
              </a:rPr>
              <a:t>‘The Bible is the only valid source of doctrine and the only pertinent measure of legitimacy.’</a:t>
            </a:r>
          </a:p>
          <a:p>
            <a:r>
              <a:rPr lang="en-GB" sz="2400" dirty="0">
                <a:latin typeface="Century Gothic" panose="020B0502020202020204" pitchFamily="34" charset="0"/>
              </a:rPr>
              <a:t>Lollards </a:t>
            </a:r>
          </a:p>
          <a:p>
            <a:pPr lvl="1"/>
            <a:r>
              <a:rPr lang="en-GB" sz="2000" dirty="0">
                <a:latin typeface="Century Gothic" panose="020B0502020202020204" pitchFamily="34" charset="0"/>
              </a:rPr>
              <a:t>Church doesn’t need temporal wealth</a:t>
            </a:r>
          </a:p>
          <a:p>
            <a:pPr lvl="1"/>
            <a:r>
              <a:rPr lang="en-GB" sz="2000" dirty="0">
                <a:latin typeface="Century Gothic" panose="020B0502020202020204" pitchFamily="34" charset="0"/>
              </a:rPr>
              <a:t>Church officials should interfere in secular matters</a:t>
            </a:r>
          </a:p>
          <a:p>
            <a:pPr lvl="1"/>
            <a:r>
              <a:rPr lang="en-GB" sz="2000" dirty="0">
                <a:latin typeface="Century Gothic" panose="020B0502020202020204" pitchFamily="34" charset="0"/>
              </a:rPr>
              <a:t>Universal priesthood</a:t>
            </a:r>
          </a:p>
          <a:p>
            <a:r>
              <a:rPr lang="en-GB" sz="2400" dirty="0">
                <a:latin typeface="Century Gothic" panose="020B0502020202020204" pitchFamily="34" charset="0"/>
              </a:rPr>
              <a:t>Peasant’s revolt (1381)</a:t>
            </a:r>
          </a:p>
          <a:p>
            <a:pPr lvl="1"/>
            <a:r>
              <a:rPr lang="en-GB" sz="2000" dirty="0">
                <a:latin typeface="Century Gothic" panose="020B0502020202020204" pitchFamily="34" charset="0"/>
              </a:rPr>
              <a:t>John Ball a Lollard</a:t>
            </a:r>
          </a:p>
          <a:p>
            <a:r>
              <a:rPr lang="en-GB" sz="2400" dirty="0">
                <a:latin typeface="Century Gothic" panose="020B0502020202020204" pitchFamily="34" charset="0"/>
              </a:rPr>
              <a:t>Jan Huss – (1369-1415)</a:t>
            </a:r>
          </a:p>
          <a:p>
            <a:pPr lvl="1"/>
            <a:r>
              <a:rPr lang="en-GB" sz="2000" dirty="0">
                <a:latin typeface="Century Gothic" panose="020B0502020202020204" pitchFamily="34" charset="0"/>
              </a:rPr>
              <a:t>Executed at Council of Constance</a:t>
            </a:r>
          </a:p>
          <a:p>
            <a:pPr lvl="1"/>
            <a:r>
              <a:rPr lang="en-GB" sz="2000" dirty="0">
                <a:latin typeface="Century Gothic" panose="020B0502020202020204" pitchFamily="34" charset="0"/>
              </a:rPr>
              <a:t>Hussite Wars in Bohemia 1419-34</a:t>
            </a: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a:p>
            <a:pPr lvl="1"/>
            <a:endParaRPr lang="en-GB" sz="2000" dirty="0">
              <a:latin typeface="Century Gothic" panose="020B0502020202020204" pitchFamily="34" charset="0"/>
            </a:endParaRPr>
          </a:p>
        </p:txBody>
      </p:sp>
    </p:spTree>
    <p:extLst>
      <p:ext uri="{BB962C8B-B14F-4D97-AF65-F5344CB8AC3E}">
        <p14:creationId xmlns:p14="http://schemas.microsoft.com/office/powerpoint/2010/main" val="342434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medieval church"/>
          <p:cNvPicPr>
            <a:picLocks noChangeAspect="1" noChangeArrowheads="1"/>
          </p:cNvPicPr>
          <p:nvPr/>
        </p:nvPicPr>
        <p:blipFill>
          <a:blip r:embed="rId3">
            <a:clrChange>
              <a:clrFrom>
                <a:srgbClr val="00009C"/>
              </a:clrFrom>
              <a:clrTo>
                <a:srgbClr val="00009C">
                  <a:alpha val="0"/>
                </a:srgbClr>
              </a:clrTo>
            </a:clrChange>
          </a:blip>
          <a:srcRect/>
          <a:stretch>
            <a:fillRect/>
          </a:stretch>
        </p:blipFill>
        <p:spPr bwMode="auto">
          <a:xfrm>
            <a:off x="3640138" y="593725"/>
            <a:ext cx="1863725" cy="5324475"/>
          </a:xfrm>
          <a:prstGeom prst="rect">
            <a:avLst/>
          </a:prstGeom>
          <a:noFill/>
          <a:ln w="9525">
            <a:noFill/>
            <a:miter lim="800000"/>
            <a:headEnd/>
            <a:tailEnd/>
          </a:ln>
        </p:spPr>
      </p:pic>
      <p:grpSp>
        <p:nvGrpSpPr>
          <p:cNvPr id="66563" name="Group 3"/>
          <p:cNvGrpSpPr>
            <a:grpSpLocks noChangeAspect="1"/>
          </p:cNvGrpSpPr>
          <p:nvPr/>
        </p:nvGrpSpPr>
        <p:grpSpPr bwMode="auto">
          <a:xfrm>
            <a:off x="5664200" y="2751138"/>
            <a:ext cx="3251200" cy="2095500"/>
            <a:chOff x="2935" y="1476"/>
            <a:chExt cx="2439" cy="1572"/>
          </a:xfrm>
        </p:grpSpPr>
        <p:grpSp>
          <p:nvGrpSpPr>
            <p:cNvPr id="66564" name="Group 4"/>
            <p:cNvGrpSpPr>
              <a:grpSpLocks noChangeAspect="1"/>
            </p:cNvGrpSpPr>
            <p:nvPr/>
          </p:nvGrpSpPr>
          <p:grpSpPr bwMode="auto">
            <a:xfrm>
              <a:off x="3734" y="2114"/>
              <a:ext cx="844" cy="934"/>
              <a:chOff x="1905" y="2047"/>
              <a:chExt cx="1950" cy="2160"/>
            </a:xfrm>
          </p:grpSpPr>
          <p:sp>
            <p:nvSpPr>
              <p:cNvPr id="66565" name="Oval 5"/>
              <p:cNvSpPr>
                <a:spLocks noChangeAspect="1" noChangeArrowheads="1"/>
              </p:cNvSpPr>
              <p:nvPr/>
            </p:nvSpPr>
            <p:spPr bwMode="auto">
              <a:xfrm>
                <a:off x="1905" y="2257"/>
                <a:ext cx="1950" cy="1950"/>
              </a:xfrm>
              <a:prstGeom prst="ellipse">
                <a:avLst/>
              </a:prstGeom>
              <a:solidFill>
                <a:srgbClr val="006B0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66" name="Oval 6"/>
              <p:cNvSpPr>
                <a:spLocks noChangeAspect="1" noChangeArrowheads="1"/>
              </p:cNvSpPr>
              <p:nvPr/>
            </p:nvSpPr>
            <p:spPr bwMode="auto">
              <a:xfrm>
                <a:off x="2086" y="2160"/>
                <a:ext cx="1587" cy="1587"/>
              </a:xfrm>
              <a:prstGeom prst="ellipse">
                <a:avLst/>
              </a:prstGeom>
              <a:solidFill>
                <a:srgbClr val="00780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67" name="Oval 7"/>
              <p:cNvSpPr>
                <a:spLocks noChangeAspect="1" noChangeArrowheads="1"/>
              </p:cNvSpPr>
              <p:nvPr/>
            </p:nvSpPr>
            <p:spPr bwMode="auto">
              <a:xfrm>
                <a:off x="2290" y="2137"/>
                <a:ext cx="1179" cy="1179"/>
              </a:xfrm>
              <a:prstGeom prst="ellipse">
                <a:avLst/>
              </a:prstGeom>
              <a:solidFill>
                <a:srgbClr val="008C28"/>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68" name="Oval 8"/>
              <p:cNvSpPr>
                <a:spLocks noChangeAspect="1" noChangeArrowheads="1"/>
              </p:cNvSpPr>
              <p:nvPr/>
            </p:nvSpPr>
            <p:spPr bwMode="auto">
              <a:xfrm>
                <a:off x="2426" y="2047"/>
                <a:ext cx="907" cy="907"/>
              </a:xfrm>
              <a:prstGeom prst="ellipse">
                <a:avLst/>
              </a:prstGeom>
              <a:solidFill>
                <a:srgbClr val="00A05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569" name="Line 9"/>
            <p:cNvSpPr>
              <a:spLocks noChangeAspect="1" noChangeShapeType="1"/>
            </p:cNvSpPr>
            <p:nvPr/>
          </p:nvSpPr>
          <p:spPr bwMode="auto">
            <a:xfrm flipH="1" flipV="1">
              <a:off x="3814" y="1930"/>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70" name="Line 10"/>
            <p:cNvSpPr>
              <a:spLocks noChangeAspect="1" noChangeShapeType="1"/>
            </p:cNvSpPr>
            <p:nvPr/>
          </p:nvSpPr>
          <p:spPr bwMode="auto">
            <a:xfrm flipV="1">
              <a:off x="4158" y="1930"/>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71" name="Line 11"/>
            <p:cNvSpPr>
              <a:spLocks noChangeAspect="1" noChangeShapeType="1"/>
            </p:cNvSpPr>
            <p:nvPr/>
          </p:nvSpPr>
          <p:spPr bwMode="auto">
            <a:xfrm flipH="1" flipV="1">
              <a:off x="4158" y="1586"/>
              <a:ext cx="343" cy="344"/>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72" name="Line 12"/>
            <p:cNvSpPr>
              <a:spLocks noChangeAspect="1" noChangeShapeType="1"/>
            </p:cNvSpPr>
            <p:nvPr/>
          </p:nvSpPr>
          <p:spPr bwMode="auto">
            <a:xfrm flipV="1">
              <a:off x="3814" y="1586"/>
              <a:ext cx="344" cy="344"/>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73" name="Oval 13"/>
            <p:cNvSpPr>
              <a:spLocks noChangeAspect="1" noChangeArrowheads="1"/>
            </p:cNvSpPr>
            <p:nvPr/>
          </p:nvSpPr>
          <p:spPr bwMode="auto">
            <a:xfrm>
              <a:off x="3698" y="1777"/>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nvGrpSpPr>
            <p:cNvPr id="66574" name="Group 14"/>
            <p:cNvGrpSpPr>
              <a:grpSpLocks noChangeAspect="1"/>
            </p:cNvGrpSpPr>
            <p:nvPr/>
          </p:nvGrpSpPr>
          <p:grpSpPr bwMode="auto">
            <a:xfrm>
              <a:off x="3994" y="1765"/>
              <a:ext cx="328" cy="327"/>
              <a:chOff x="2339" y="1729"/>
              <a:chExt cx="1081" cy="1081"/>
            </a:xfrm>
          </p:grpSpPr>
          <p:sp>
            <p:nvSpPr>
              <p:cNvPr id="66575" name="Freeform 15"/>
              <p:cNvSpPr>
                <a:spLocks noChangeAspect="1"/>
              </p:cNvSpPr>
              <p:nvPr/>
            </p:nvSpPr>
            <p:spPr bwMode="auto">
              <a:xfrm>
                <a:off x="2339"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6576" name="Group 16"/>
              <p:cNvGrpSpPr>
                <a:grpSpLocks noChangeAspect="1"/>
              </p:cNvGrpSpPr>
              <p:nvPr/>
            </p:nvGrpSpPr>
            <p:grpSpPr bwMode="auto">
              <a:xfrm rot="5400000">
                <a:off x="2339" y="1929"/>
                <a:ext cx="1081" cy="681"/>
                <a:chOff x="128" y="1933"/>
                <a:chExt cx="1081" cy="681"/>
              </a:xfrm>
            </p:grpSpPr>
            <p:sp>
              <p:nvSpPr>
                <p:cNvPr id="66577" name="Freeform 17"/>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78" name="Freeform 18"/>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579" name="Freeform 19"/>
              <p:cNvSpPr>
                <a:spLocks noChangeAspect="1"/>
              </p:cNvSpPr>
              <p:nvPr/>
            </p:nvSpPr>
            <p:spPr bwMode="auto">
              <a:xfrm rot="10800000">
                <a:off x="2339"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580" name="Oval 20"/>
            <p:cNvSpPr>
              <a:spLocks noChangeAspect="1" noChangeArrowheads="1"/>
            </p:cNvSpPr>
            <p:nvPr/>
          </p:nvSpPr>
          <p:spPr bwMode="auto">
            <a:xfrm>
              <a:off x="4334" y="1777"/>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81" name="Oval 21"/>
            <p:cNvSpPr>
              <a:spLocks noChangeAspect="1" noChangeArrowheads="1"/>
            </p:cNvSpPr>
            <p:nvPr/>
          </p:nvSpPr>
          <p:spPr bwMode="auto">
            <a:xfrm>
              <a:off x="4011" y="2094"/>
              <a:ext cx="288" cy="289"/>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82" name="Oval 22"/>
            <p:cNvSpPr>
              <a:spLocks noChangeAspect="1" noChangeArrowheads="1"/>
            </p:cNvSpPr>
            <p:nvPr/>
          </p:nvSpPr>
          <p:spPr bwMode="auto">
            <a:xfrm>
              <a:off x="4014" y="1476"/>
              <a:ext cx="288" cy="288"/>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83" name="Line 23"/>
            <p:cNvSpPr>
              <a:spLocks noChangeAspect="1" noChangeShapeType="1"/>
            </p:cNvSpPr>
            <p:nvPr/>
          </p:nvSpPr>
          <p:spPr bwMode="auto">
            <a:xfrm flipH="1" flipV="1">
              <a:off x="4566" y="2231"/>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84" name="Line 24"/>
            <p:cNvSpPr>
              <a:spLocks noChangeAspect="1" noChangeShapeType="1"/>
            </p:cNvSpPr>
            <p:nvPr/>
          </p:nvSpPr>
          <p:spPr bwMode="auto">
            <a:xfrm flipV="1">
              <a:off x="4910" y="2231"/>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85" name="Line 25"/>
            <p:cNvSpPr>
              <a:spLocks noChangeAspect="1" noChangeShapeType="1"/>
            </p:cNvSpPr>
            <p:nvPr/>
          </p:nvSpPr>
          <p:spPr bwMode="auto">
            <a:xfrm flipH="1" flipV="1">
              <a:off x="4910" y="1888"/>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86" name="Line 26"/>
            <p:cNvSpPr>
              <a:spLocks noChangeAspect="1" noChangeShapeType="1"/>
            </p:cNvSpPr>
            <p:nvPr/>
          </p:nvSpPr>
          <p:spPr bwMode="auto">
            <a:xfrm flipV="1">
              <a:off x="4566" y="1888"/>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87" name="Oval 27"/>
            <p:cNvSpPr>
              <a:spLocks noChangeAspect="1" noChangeArrowheads="1"/>
            </p:cNvSpPr>
            <p:nvPr/>
          </p:nvSpPr>
          <p:spPr bwMode="auto">
            <a:xfrm>
              <a:off x="4450" y="2079"/>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88" name="Freeform 28"/>
            <p:cNvSpPr>
              <a:spLocks noChangeAspect="1"/>
            </p:cNvSpPr>
            <p:nvPr/>
          </p:nvSpPr>
          <p:spPr bwMode="auto">
            <a:xfrm>
              <a:off x="4746" y="2128"/>
              <a:ext cx="328" cy="75"/>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6589" name="Group 29"/>
            <p:cNvGrpSpPr>
              <a:grpSpLocks noChangeAspect="1"/>
            </p:cNvGrpSpPr>
            <p:nvPr/>
          </p:nvGrpSpPr>
          <p:grpSpPr bwMode="auto">
            <a:xfrm rot="5400000">
              <a:off x="4746" y="2127"/>
              <a:ext cx="328" cy="206"/>
              <a:chOff x="128" y="1933"/>
              <a:chExt cx="1081" cy="681"/>
            </a:xfrm>
          </p:grpSpPr>
          <p:sp>
            <p:nvSpPr>
              <p:cNvPr id="66590" name="Freeform 30"/>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91" name="Freeform 31"/>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592" name="Freeform 32"/>
            <p:cNvSpPr>
              <a:spLocks noChangeAspect="1"/>
            </p:cNvSpPr>
            <p:nvPr/>
          </p:nvSpPr>
          <p:spPr bwMode="auto">
            <a:xfrm rot="10800000">
              <a:off x="4746" y="2260"/>
              <a:ext cx="328" cy="74"/>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93" name="Oval 33"/>
            <p:cNvSpPr>
              <a:spLocks noChangeAspect="1" noChangeArrowheads="1"/>
            </p:cNvSpPr>
            <p:nvPr/>
          </p:nvSpPr>
          <p:spPr bwMode="auto">
            <a:xfrm>
              <a:off x="5086" y="2079"/>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94" name="Oval 34"/>
            <p:cNvSpPr>
              <a:spLocks noChangeAspect="1" noChangeArrowheads="1"/>
            </p:cNvSpPr>
            <p:nvPr/>
          </p:nvSpPr>
          <p:spPr bwMode="auto">
            <a:xfrm>
              <a:off x="4763" y="2396"/>
              <a:ext cx="288" cy="288"/>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95" name="Oval 35"/>
            <p:cNvSpPr>
              <a:spLocks noChangeAspect="1" noChangeArrowheads="1"/>
            </p:cNvSpPr>
            <p:nvPr/>
          </p:nvSpPr>
          <p:spPr bwMode="auto">
            <a:xfrm>
              <a:off x="4766" y="1777"/>
              <a:ext cx="288" cy="289"/>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596" name="Line 36"/>
            <p:cNvSpPr>
              <a:spLocks noChangeAspect="1" noChangeShapeType="1"/>
            </p:cNvSpPr>
            <p:nvPr/>
          </p:nvSpPr>
          <p:spPr bwMode="auto">
            <a:xfrm flipH="1" flipV="1">
              <a:off x="3052" y="2231"/>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97" name="Line 37"/>
            <p:cNvSpPr>
              <a:spLocks noChangeAspect="1" noChangeShapeType="1"/>
            </p:cNvSpPr>
            <p:nvPr/>
          </p:nvSpPr>
          <p:spPr bwMode="auto">
            <a:xfrm flipV="1">
              <a:off x="3395" y="2231"/>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98" name="Line 38"/>
            <p:cNvSpPr>
              <a:spLocks noChangeAspect="1" noChangeShapeType="1"/>
            </p:cNvSpPr>
            <p:nvPr/>
          </p:nvSpPr>
          <p:spPr bwMode="auto">
            <a:xfrm flipH="1" flipV="1">
              <a:off x="3395" y="1888"/>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599" name="Line 39"/>
            <p:cNvSpPr>
              <a:spLocks noChangeAspect="1" noChangeShapeType="1"/>
            </p:cNvSpPr>
            <p:nvPr/>
          </p:nvSpPr>
          <p:spPr bwMode="auto">
            <a:xfrm flipV="1">
              <a:off x="3052" y="1888"/>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600" name="Oval 40"/>
            <p:cNvSpPr>
              <a:spLocks noChangeAspect="1" noChangeArrowheads="1"/>
            </p:cNvSpPr>
            <p:nvPr/>
          </p:nvSpPr>
          <p:spPr bwMode="auto">
            <a:xfrm>
              <a:off x="2935" y="2079"/>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nvGrpSpPr>
            <p:cNvPr id="66601" name="Group 41"/>
            <p:cNvGrpSpPr>
              <a:grpSpLocks noChangeAspect="1"/>
            </p:cNvGrpSpPr>
            <p:nvPr/>
          </p:nvGrpSpPr>
          <p:grpSpPr bwMode="auto">
            <a:xfrm>
              <a:off x="3232" y="2066"/>
              <a:ext cx="327" cy="328"/>
              <a:chOff x="2339" y="1729"/>
              <a:chExt cx="1081" cy="1081"/>
            </a:xfrm>
          </p:grpSpPr>
          <p:sp>
            <p:nvSpPr>
              <p:cNvPr id="66602" name="Freeform 42"/>
              <p:cNvSpPr>
                <a:spLocks noChangeAspect="1"/>
              </p:cNvSpPr>
              <p:nvPr/>
            </p:nvSpPr>
            <p:spPr bwMode="auto">
              <a:xfrm>
                <a:off x="2339"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6603" name="Group 43"/>
              <p:cNvGrpSpPr>
                <a:grpSpLocks noChangeAspect="1"/>
              </p:cNvGrpSpPr>
              <p:nvPr/>
            </p:nvGrpSpPr>
            <p:grpSpPr bwMode="auto">
              <a:xfrm rot="5400000">
                <a:off x="2339" y="1929"/>
                <a:ext cx="1081" cy="681"/>
                <a:chOff x="128" y="1933"/>
                <a:chExt cx="1081" cy="681"/>
              </a:xfrm>
            </p:grpSpPr>
            <p:sp>
              <p:nvSpPr>
                <p:cNvPr id="66604" name="Freeform 44"/>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605" name="Freeform 45"/>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606" name="Freeform 46"/>
              <p:cNvSpPr>
                <a:spLocks noChangeAspect="1"/>
              </p:cNvSpPr>
              <p:nvPr/>
            </p:nvSpPr>
            <p:spPr bwMode="auto">
              <a:xfrm rot="10800000">
                <a:off x="2339"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6607" name="Oval 47"/>
            <p:cNvSpPr>
              <a:spLocks noChangeAspect="1" noChangeArrowheads="1"/>
            </p:cNvSpPr>
            <p:nvPr/>
          </p:nvSpPr>
          <p:spPr bwMode="auto">
            <a:xfrm>
              <a:off x="3571" y="2079"/>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608" name="Oval 48"/>
            <p:cNvSpPr>
              <a:spLocks noChangeAspect="1" noChangeArrowheads="1"/>
            </p:cNvSpPr>
            <p:nvPr/>
          </p:nvSpPr>
          <p:spPr bwMode="auto">
            <a:xfrm>
              <a:off x="3248" y="2396"/>
              <a:ext cx="288" cy="288"/>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6609" name="Oval 49"/>
            <p:cNvSpPr>
              <a:spLocks noChangeAspect="1" noChangeArrowheads="1"/>
            </p:cNvSpPr>
            <p:nvPr/>
          </p:nvSpPr>
          <p:spPr bwMode="auto">
            <a:xfrm>
              <a:off x="3251" y="1777"/>
              <a:ext cx="288" cy="289"/>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sp>
        <p:nvSpPr>
          <p:cNvPr id="66610" name="Rectangle 50"/>
          <p:cNvSpPr>
            <a:spLocks noChangeArrowheads="1"/>
          </p:cNvSpPr>
          <p:nvPr/>
        </p:nvSpPr>
        <p:spPr bwMode="auto">
          <a:xfrm>
            <a:off x="58738" y="2781489"/>
            <a:ext cx="2725737" cy="1569660"/>
          </a:xfrm>
          <a:prstGeom prst="rect">
            <a:avLst/>
          </a:prstGeom>
          <a:noFill/>
          <a:ln w="9525">
            <a:noFill/>
            <a:miter lim="800000"/>
            <a:headEnd/>
            <a:tailEnd/>
          </a:ln>
          <a:effectLst/>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God’s Work Through History</a:t>
            </a:r>
            <a:endParaRPr kumimoji="0" lang="sk-SK" sz="32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sp>
        <p:nvSpPr>
          <p:cNvPr id="66611" name="Rectangle 51"/>
          <p:cNvSpPr>
            <a:spLocks noChangeArrowheads="1"/>
          </p:cNvSpPr>
          <p:nvPr/>
        </p:nvSpPr>
        <p:spPr bwMode="auto">
          <a:xfrm>
            <a:off x="5524500" y="1905819"/>
            <a:ext cx="3578225" cy="487313"/>
          </a:xfrm>
          <a:prstGeom prst="rect">
            <a:avLst/>
          </a:prstGeom>
          <a:noFill/>
          <a:ln w="9525">
            <a:noFill/>
            <a:miter lim="800000"/>
            <a:headEnd/>
            <a:tailEnd/>
          </a:ln>
          <a:effectLst/>
        </p:spPr>
        <p:txBody>
          <a:bodyPr anchor="ctr" anchorCtr="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The Three Blessings</a:t>
            </a:r>
            <a:endParaRPr kumimoji="0" lang="sk-SK" sz="28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sp>
        <p:nvSpPr>
          <p:cNvPr id="66612" name="Line 52"/>
          <p:cNvSpPr>
            <a:spLocks noChangeShapeType="1"/>
          </p:cNvSpPr>
          <p:nvPr/>
        </p:nvSpPr>
        <p:spPr bwMode="auto">
          <a:xfrm>
            <a:off x="2466975" y="3598863"/>
            <a:ext cx="860425" cy="0"/>
          </a:xfrm>
          <a:prstGeom prst="line">
            <a:avLst/>
          </a:prstGeom>
          <a:noFill/>
          <a:ln w="152400">
            <a:solidFill>
              <a:schemeClr val="tx1"/>
            </a:solidFill>
            <a:round/>
            <a:headEnd/>
            <a:tailEnd type="triangle" w="med" len="sm"/>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6613" name="Freeform 53"/>
          <p:cNvSpPr>
            <a:spLocks noChangeAspect="1"/>
          </p:cNvSpPr>
          <p:nvPr/>
        </p:nvSpPr>
        <p:spPr bwMode="auto">
          <a:xfrm>
            <a:off x="2897188" y="3036888"/>
            <a:ext cx="1433512" cy="1046162"/>
          </a:xfrm>
          <a:custGeom>
            <a:avLst/>
            <a:gdLst/>
            <a:ahLst/>
            <a:cxnLst>
              <a:cxn ang="0">
                <a:pos x="240" y="244"/>
              </a:cxn>
              <a:cxn ang="0">
                <a:pos x="0" y="422"/>
              </a:cxn>
              <a:cxn ang="0">
                <a:pos x="66" y="436"/>
              </a:cxn>
              <a:cxn ang="0">
                <a:pos x="288" y="290"/>
              </a:cxn>
              <a:cxn ang="0">
                <a:pos x="536" y="430"/>
              </a:cxn>
              <a:cxn ang="0">
                <a:pos x="608" y="418"/>
              </a:cxn>
              <a:cxn ang="0">
                <a:pos x="342" y="244"/>
              </a:cxn>
              <a:cxn ang="0">
                <a:pos x="514" y="56"/>
              </a:cxn>
              <a:cxn ang="0">
                <a:pos x="484" y="0"/>
              </a:cxn>
              <a:cxn ang="0">
                <a:pos x="296" y="206"/>
              </a:cxn>
              <a:cxn ang="0">
                <a:pos x="150" y="2"/>
              </a:cxn>
              <a:cxn ang="0">
                <a:pos x="94" y="50"/>
              </a:cxn>
              <a:cxn ang="0">
                <a:pos x="154" y="150"/>
              </a:cxn>
              <a:cxn ang="0">
                <a:pos x="240" y="244"/>
              </a:cxn>
            </a:cxnLst>
            <a:rect l="0" t="0" r="r" b="b"/>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alpha val="70000"/>
            </a:srgbClr>
          </a:solidFill>
          <a:ln w="3175">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188640"/>
            <a:ext cx="7772400" cy="1143000"/>
          </a:xfrm>
        </p:spPr>
        <p:txBody>
          <a:bodyPr/>
          <a:lstStyle/>
          <a:p>
            <a:r>
              <a:rPr kumimoji="1" lang="en-US" dirty="0">
                <a:solidFill>
                  <a:srgbClr val="FFFF00"/>
                </a:solidFill>
                <a:latin typeface="Century Gothic" panose="020B0502020202020204" pitchFamily="34" charset="0"/>
              </a:rPr>
              <a:t>Late medieval society</a:t>
            </a:r>
          </a:p>
        </p:txBody>
      </p:sp>
      <p:sp>
        <p:nvSpPr>
          <p:cNvPr id="118787" name="Rectangle 3"/>
          <p:cNvSpPr>
            <a:spLocks noGrp="1" noChangeArrowheads="1"/>
          </p:cNvSpPr>
          <p:nvPr>
            <p:ph type="body" idx="1"/>
          </p:nvPr>
        </p:nvSpPr>
        <p:spPr>
          <a:xfrm>
            <a:off x="685800" y="1560240"/>
            <a:ext cx="8001000" cy="4648200"/>
          </a:xfrm>
        </p:spPr>
        <p:txBody>
          <a:bodyPr/>
          <a:lstStyle/>
          <a:p>
            <a:pPr>
              <a:lnSpc>
                <a:spcPct val="90000"/>
              </a:lnSpc>
            </a:pPr>
            <a:r>
              <a:rPr kumimoji="1" lang="en-GB" sz="2800" dirty="0">
                <a:latin typeface="Century Gothic" panose="020B0502020202020204" pitchFamily="34" charset="0"/>
              </a:rPr>
              <a:t>Original mind repressed and free development blocked by</a:t>
            </a:r>
          </a:p>
          <a:p>
            <a:pPr lvl="1">
              <a:lnSpc>
                <a:spcPct val="90000"/>
              </a:lnSpc>
            </a:pPr>
            <a:r>
              <a:rPr kumimoji="1" lang="en-GB" sz="2400" dirty="0">
                <a:latin typeface="Century Gothic" panose="020B0502020202020204" pitchFamily="34" charset="0"/>
              </a:rPr>
              <a:t>Feudalism - social stratification</a:t>
            </a:r>
          </a:p>
          <a:p>
            <a:pPr lvl="2">
              <a:lnSpc>
                <a:spcPct val="90000"/>
              </a:lnSpc>
            </a:pPr>
            <a:r>
              <a:rPr kumimoji="1" lang="en-GB" sz="2000" dirty="0">
                <a:latin typeface="Century Gothic" panose="020B0502020202020204" pitchFamily="34" charset="0"/>
              </a:rPr>
              <a:t>Little social or economic freedom</a:t>
            </a:r>
          </a:p>
          <a:p>
            <a:pPr lvl="2">
              <a:lnSpc>
                <a:spcPct val="90000"/>
              </a:lnSpc>
            </a:pPr>
            <a:r>
              <a:rPr kumimoji="1" lang="en-GB" sz="2000" dirty="0">
                <a:latin typeface="Century Gothic" panose="020B0502020202020204" pitchFamily="34" charset="0"/>
              </a:rPr>
              <a:t>Little social mobility</a:t>
            </a:r>
          </a:p>
          <a:p>
            <a:pPr lvl="1">
              <a:lnSpc>
                <a:spcPct val="90000"/>
              </a:lnSpc>
            </a:pPr>
            <a:r>
              <a:rPr kumimoji="1" lang="en-GB" sz="2400" dirty="0">
                <a:latin typeface="Century Gothic" panose="020B0502020202020204" pitchFamily="34" charset="0"/>
              </a:rPr>
              <a:t>Church - secularisation and corruption</a:t>
            </a:r>
          </a:p>
          <a:p>
            <a:pPr lvl="2">
              <a:lnSpc>
                <a:spcPct val="90000"/>
              </a:lnSpc>
            </a:pPr>
            <a:r>
              <a:rPr kumimoji="1" lang="en-GB" sz="2000" dirty="0">
                <a:latin typeface="Century Gothic" panose="020B0502020202020204" pitchFamily="34" charset="0"/>
              </a:rPr>
              <a:t>Ritualistic, dogmatic, simony, loss of spiritual authority</a:t>
            </a:r>
          </a:p>
          <a:p>
            <a:pPr lvl="2">
              <a:lnSpc>
                <a:spcPct val="90000"/>
              </a:lnSpc>
            </a:pPr>
            <a:r>
              <a:rPr kumimoji="1" lang="en-GB" sz="2000" dirty="0">
                <a:latin typeface="Century Gothic" panose="020B0502020202020204" pitchFamily="34" charset="0"/>
              </a:rPr>
              <a:t>No religious freedom</a:t>
            </a:r>
          </a:p>
          <a:p>
            <a:pPr>
              <a:lnSpc>
                <a:spcPct val="90000"/>
              </a:lnSpc>
            </a:pPr>
            <a:r>
              <a:rPr kumimoji="1" lang="en-GB" sz="2800" dirty="0">
                <a:latin typeface="Century Gothic" panose="020B0502020202020204" pitchFamily="34" charset="0"/>
              </a:rPr>
              <a:t>Path of restoration of original nature blocked</a:t>
            </a:r>
          </a:p>
          <a:p>
            <a:pPr lvl="1">
              <a:lnSpc>
                <a:spcPct val="90000"/>
              </a:lnSpc>
            </a:pPr>
            <a:r>
              <a:rPr kumimoji="1" lang="en-GB" sz="2400" dirty="0">
                <a:latin typeface="Century Gothic" panose="020B0502020202020204" pitchFamily="34" charset="0"/>
              </a:rPr>
              <a:t>Impulse of heart to realise 3 blessings irrepressible </a:t>
            </a:r>
          </a:p>
          <a:p>
            <a:pPr lvl="1">
              <a:lnSpc>
                <a:spcPct val="90000"/>
              </a:lnSpc>
              <a:buFontTx/>
              <a:buNone/>
            </a:pPr>
            <a:r>
              <a:rPr kumimoji="1" lang="en-GB" sz="2400" dirty="0">
                <a:latin typeface="Century Gothic" panose="020B0502020202020204" pitchFamily="34" charset="0"/>
              </a:rPr>
              <a:t>			 Breakdown barriers</a:t>
            </a:r>
          </a:p>
          <a:p>
            <a:pPr lvl="1">
              <a:lnSpc>
                <a:spcPct val="90000"/>
              </a:lnSpc>
            </a:pPr>
            <a:endParaRPr kumimoji="1" lang="en-GB" sz="2400" dirty="0">
              <a:latin typeface="Century Gothic" panose="020B0502020202020204" pitchFamily="34" charset="0"/>
            </a:endParaRPr>
          </a:p>
        </p:txBody>
      </p:sp>
      <p:sp>
        <p:nvSpPr>
          <p:cNvPr id="118789" name="Line 5"/>
          <p:cNvSpPr>
            <a:spLocks noChangeShapeType="1"/>
          </p:cNvSpPr>
          <p:nvPr/>
        </p:nvSpPr>
        <p:spPr bwMode="auto">
          <a:xfrm>
            <a:off x="1219200" y="6309320"/>
            <a:ext cx="1371600" cy="0"/>
          </a:xfrm>
          <a:prstGeom prst="line">
            <a:avLst/>
          </a:prstGeom>
          <a:noFill/>
          <a:ln w="57150">
            <a:solidFill>
              <a:schemeClr val="tx1"/>
            </a:solidFill>
            <a:round/>
            <a:headEnd/>
            <a:tailEnd type="triangle" w="med" len="me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87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878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8787">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8787">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87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8787">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8787">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878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878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8787">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8787">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87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P spid="118787" grpId="0" build="p"/>
      <p:bldP spid="11878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8AD14-488C-B546-979B-17A6A8CE701F}"/>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47F31F6-73CF-C640-946B-1521997084FB}"/>
              </a:ext>
            </a:extLst>
          </p:cNvPr>
          <p:cNvPicPr>
            <a:picLocks noGrp="1" noChangeAspect="1"/>
          </p:cNvPicPr>
          <p:nvPr>
            <p:ph idx="1"/>
          </p:nvPr>
        </p:nvPicPr>
        <p:blipFill>
          <a:blip r:embed="rId2"/>
          <a:stretch>
            <a:fillRect/>
          </a:stretch>
        </p:blipFill>
        <p:spPr>
          <a:xfrm>
            <a:off x="762000" y="2038350"/>
            <a:ext cx="7620000" cy="4000500"/>
          </a:xfrm>
        </p:spPr>
      </p:pic>
    </p:spTree>
    <p:extLst>
      <p:ext uri="{BB962C8B-B14F-4D97-AF65-F5344CB8AC3E}">
        <p14:creationId xmlns:p14="http://schemas.microsoft.com/office/powerpoint/2010/main" val="397368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31750" y="2422079"/>
            <a:ext cx="1847850" cy="1077218"/>
          </a:xfrm>
          <a:prstGeom prst="rect">
            <a:avLst/>
          </a:prstGeom>
          <a:noFill/>
          <a:ln w="9525">
            <a:noFill/>
            <a:miter lim="800000"/>
            <a:headEnd/>
            <a:tailEnd/>
          </a:ln>
          <a:effectLst/>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God’s Work</a:t>
            </a:r>
            <a:endParaRPr kumimoji="0" lang="sk-SK" sz="32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sp>
        <p:nvSpPr>
          <p:cNvPr id="68611" name="Line 3"/>
          <p:cNvSpPr>
            <a:spLocks noChangeShapeType="1"/>
          </p:cNvSpPr>
          <p:nvPr/>
        </p:nvSpPr>
        <p:spPr bwMode="auto">
          <a:xfrm>
            <a:off x="4938713" y="2216150"/>
            <a:ext cx="1046162" cy="0"/>
          </a:xfrm>
          <a:prstGeom prst="line">
            <a:avLst/>
          </a:prstGeom>
          <a:noFill/>
          <a:ln w="139700">
            <a:solidFill>
              <a:schemeClr val="tx1"/>
            </a:solidFill>
            <a:round/>
            <a:headEnd/>
            <a:tailEnd type="triangle" w="med" len="sm"/>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pic>
        <p:nvPicPr>
          <p:cNvPr id="68612" name="Picture 4" descr="medieval church broken top"/>
          <p:cNvPicPr>
            <a:picLocks noChangeAspect="1" noChangeArrowheads="1"/>
          </p:cNvPicPr>
          <p:nvPr/>
        </p:nvPicPr>
        <p:blipFill>
          <a:blip r:embed="rId3">
            <a:clrChange>
              <a:clrFrom>
                <a:srgbClr val="010042"/>
              </a:clrFrom>
              <a:clrTo>
                <a:srgbClr val="010042">
                  <a:alpha val="0"/>
                </a:srgbClr>
              </a:clrTo>
            </a:clrChange>
          </a:blip>
          <a:srcRect/>
          <a:stretch>
            <a:fillRect/>
          </a:stretch>
        </p:blipFill>
        <p:spPr bwMode="auto">
          <a:xfrm>
            <a:off x="3124200" y="228600"/>
            <a:ext cx="2130425" cy="1760538"/>
          </a:xfrm>
          <a:prstGeom prst="rect">
            <a:avLst/>
          </a:prstGeom>
          <a:noFill/>
          <a:ln w="9525">
            <a:noFill/>
            <a:miter lim="800000"/>
            <a:headEnd/>
            <a:tailEnd/>
          </a:ln>
        </p:spPr>
      </p:pic>
      <p:pic>
        <p:nvPicPr>
          <p:cNvPr id="68613" name="Picture 5" descr="medieval church broken down"/>
          <p:cNvPicPr>
            <a:picLocks noChangeAspect="1" noChangeArrowheads="1"/>
          </p:cNvPicPr>
          <p:nvPr/>
        </p:nvPicPr>
        <p:blipFill>
          <a:blip r:embed="rId4">
            <a:clrChange>
              <a:clrFrom>
                <a:srgbClr val="00009C"/>
              </a:clrFrom>
              <a:clrTo>
                <a:srgbClr val="00009C">
                  <a:alpha val="0"/>
                </a:srgbClr>
              </a:clrTo>
            </a:clrChange>
          </a:blip>
          <a:srcRect/>
          <a:stretch>
            <a:fillRect/>
          </a:stretch>
        </p:blipFill>
        <p:spPr bwMode="auto">
          <a:xfrm>
            <a:off x="3409950" y="3962400"/>
            <a:ext cx="2087563" cy="1379538"/>
          </a:xfrm>
          <a:prstGeom prst="rect">
            <a:avLst/>
          </a:prstGeom>
          <a:noFill/>
        </p:spPr>
      </p:pic>
      <p:pic>
        <p:nvPicPr>
          <p:cNvPr id="68614" name="Picture 6" descr="medieval church broken mid"/>
          <p:cNvPicPr>
            <a:picLocks noChangeAspect="1" noChangeArrowheads="1"/>
          </p:cNvPicPr>
          <p:nvPr/>
        </p:nvPicPr>
        <p:blipFill>
          <a:blip r:embed="rId5">
            <a:clrChange>
              <a:clrFrom>
                <a:srgbClr val="00007A"/>
              </a:clrFrom>
              <a:clrTo>
                <a:srgbClr val="00007A">
                  <a:alpha val="0"/>
                </a:srgbClr>
              </a:clrTo>
            </a:clrChange>
          </a:blip>
          <a:srcRect/>
          <a:stretch>
            <a:fillRect/>
          </a:stretch>
        </p:blipFill>
        <p:spPr bwMode="auto">
          <a:xfrm>
            <a:off x="3300413" y="2398713"/>
            <a:ext cx="1997075" cy="1289050"/>
          </a:xfrm>
          <a:prstGeom prst="rect">
            <a:avLst/>
          </a:prstGeom>
          <a:noFill/>
        </p:spPr>
      </p:pic>
      <p:sp>
        <p:nvSpPr>
          <p:cNvPr id="68615" name="Line 7"/>
          <p:cNvSpPr>
            <a:spLocks noChangeShapeType="1"/>
          </p:cNvSpPr>
          <p:nvPr/>
        </p:nvSpPr>
        <p:spPr bwMode="auto">
          <a:xfrm flipV="1">
            <a:off x="4938713" y="3835400"/>
            <a:ext cx="1065212" cy="3175"/>
          </a:xfrm>
          <a:prstGeom prst="line">
            <a:avLst/>
          </a:prstGeom>
          <a:noFill/>
          <a:ln w="139700">
            <a:solidFill>
              <a:schemeClr val="tx1"/>
            </a:solidFill>
            <a:round/>
            <a:headEnd/>
            <a:tailEnd type="triangle" w="med" len="sm"/>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16" name="Text Box 8"/>
          <p:cNvSpPr txBox="1">
            <a:spLocks noChangeAspect="1" noChangeArrowheads="1"/>
          </p:cNvSpPr>
          <p:nvPr/>
        </p:nvSpPr>
        <p:spPr bwMode="auto">
          <a:xfrm>
            <a:off x="2474913" y="1987550"/>
            <a:ext cx="2395537" cy="455613"/>
          </a:xfrm>
          <a:prstGeom prst="rect">
            <a:avLst/>
          </a:prstGeom>
          <a:noFill/>
          <a:ln w="9525">
            <a:noFill/>
            <a:miter lim="800000"/>
            <a:headEnd/>
            <a:tailEnd/>
          </a:ln>
          <a:effectLst/>
        </p:spPr>
        <p:txBody>
          <a:bodyPr lIns="36000" tIns="25200" rIns="36000">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ＭＳ Ｐゴシック" pitchFamily="-128" charset="-128"/>
              </a:rPr>
              <a:t>Renaissance</a:t>
            </a:r>
          </a:p>
        </p:txBody>
      </p:sp>
      <p:sp>
        <p:nvSpPr>
          <p:cNvPr id="68617" name="Text Box 9"/>
          <p:cNvSpPr txBox="1">
            <a:spLocks noChangeAspect="1" noChangeArrowheads="1"/>
          </p:cNvSpPr>
          <p:nvPr/>
        </p:nvSpPr>
        <p:spPr bwMode="auto">
          <a:xfrm>
            <a:off x="2454275" y="3586163"/>
            <a:ext cx="2371725" cy="455612"/>
          </a:xfrm>
          <a:prstGeom prst="rect">
            <a:avLst/>
          </a:prstGeom>
          <a:noFill/>
          <a:ln w="9525">
            <a:noFill/>
            <a:miter lim="800000"/>
            <a:headEnd/>
            <a:tailEnd/>
          </a:ln>
          <a:effectLst/>
        </p:spPr>
        <p:txBody>
          <a:bodyPr lIns="36000" tIns="25200" rIns="36000">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ＭＳ Ｐゴシック" pitchFamily="-128" charset="-128"/>
              </a:rPr>
              <a:t>Reformation</a:t>
            </a:r>
          </a:p>
        </p:txBody>
      </p:sp>
      <p:sp>
        <p:nvSpPr>
          <p:cNvPr id="68618" name="Line 10"/>
          <p:cNvSpPr>
            <a:spLocks noChangeShapeType="1"/>
          </p:cNvSpPr>
          <p:nvPr/>
        </p:nvSpPr>
        <p:spPr bwMode="auto">
          <a:xfrm flipV="1">
            <a:off x="1619250" y="2355850"/>
            <a:ext cx="765175" cy="539750"/>
          </a:xfrm>
          <a:prstGeom prst="line">
            <a:avLst/>
          </a:prstGeom>
          <a:noFill/>
          <a:ln w="114300">
            <a:solidFill>
              <a:schemeClr val="tx1"/>
            </a:solidFill>
            <a:round/>
            <a:headEnd/>
            <a:tailEnd type="triangle" w="med" len="sm"/>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19" name="Line 11"/>
          <p:cNvSpPr>
            <a:spLocks noChangeShapeType="1"/>
          </p:cNvSpPr>
          <p:nvPr/>
        </p:nvSpPr>
        <p:spPr bwMode="auto">
          <a:xfrm>
            <a:off x="1619250" y="3124200"/>
            <a:ext cx="765175" cy="579438"/>
          </a:xfrm>
          <a:prstGeom prst="line">
            <a:avLst/>
          </a:prstGeom>
          <a:noFill/>
          <a:ln w="114300">
            <a:solidFill>
              <a:schemeClr val="tx1"/>
            </a:solidFill>
            <a:round/>
            <a:headEnd/>
            <a:tailEnd type="triangle" w="med" len="sm"/>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8620" name="Group 12"/>
          <p:cNvGrpSpPr>
            <a:grpSpLocks noChangeAspect="1"/>
          </p:cNvGrpSpPr>
          <p:nvPr/>
        </p:nvGrpSpPr>
        <p:grpSpPr bwMode="auto">
          <a:xfrm>
            <a:off x="5624513" y="1981200"/>
            <a:ext cx="3251200" cy="2095500"/>
            <a:chOff x="2935" y="1476"/>
            <a:chExt cx="2439" cy="1572"/>
          </a:xfrm>
        </p:grpSpPr>
        <p:grpSp>
          <p:nvGrpSpPr>
            <p:cNvPr id="68621" name="Group 13"/>
            <p:cNvGrpSpPr>
              <a:grpSpLocks noChangeAspect="1"/>
            </p:cNvGrpSpPr>
            <p:nvPr/>
          </p:nvGrpSpPr>
          <p:grpSpPr bwMode="auto">
            <a:xfrm>
              <a:off x="3734" y="2114"/>
              <a:ext cx="844" cy="934"/>
              <a:chOff x="1905" y="2047"/>
              <a:chExt cx="1950" cy="2160"/>
            </a:xfrm>
          </p:grpSpPr>
          <p:sp>
            <p:nvSpPr>
              <p:cNvPr id="68622" name="Oval 14"/>
              <p:cNvSpPr>
                <a:spLocks noChangeAspect="1" noChangeArrowheads="1"/>
              </p:cNvSpPr>
              <p:nvPr/>
            </p:nvSpPr>
            <p:spPr bwMode="auto">
              <a:xfrm>
                <a:off x="1905" y="2257"/>
                <a:ext cx="1950" cy="1950"/>
              </a:xfrm>
              <a:prstGeom prst="ellipse">
                <a:avLst/>
              </a:prstGeom>
              <a:solidFill>
                <a:srgbClr val="006B0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3" name="Oval 15"/>
              <p:cNvSpPr>
                <a:spLocks noChangeAspect="1" noChangeArrowheads="1"/>
              </p:cNvSpPr>
              <p:nvPr/>
            </p:nvSpPr>
            <p:spPr bwMode="auto">
              <a:xfrm>
                <a:off x="2086" y="2160"/>
                <a:ext cx="1587" cy="1587"/>
              </a:xfrm>
              <a:prstGeom prst="ellipse">
                <a:avLst/>
              </a:prstGeom>
              <a:solidFill>
                <a:srgbClr val="00780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4" name="Oval 16"/>
              <p:cNvSpPr>
                <a:spLocks noChangeAspect="1" noChangeArrowheads="1"/>
              </p:cNvSpPr>
              <p:nvPr/>
            </p:nvSpPr>
            <p:spPr bwMode="auto">
              <a:xfrm>
                <a:off x="2290" y="2137"/>
                <a:ext cx="1179" cy="1179"/>
              </a:xfrm>
              <a:prstGeom prst="ellipse">
                <a:avLst/>
              </a:prstGeom>
              <a:solidFill>
                <a:srgbClr val="008C28"/>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5" name="Oval 17"/>
              <p:cNvSpPr>
                <a:spLocks noChangeAspect="1" noChangeArrowheads="1"/>
              </p:cNvSpPr>
              <p:nvPr/>
            </p:nvSpPr>
            <p:spPr bwMode="auto">
              <a:xfrm>
                <a:off x="2426" y="2047"/>
                <a:ext cx="907" cy="907"/>
              </a:xfrm>
              <a:prstGeom prst="ellipse">
                <a:avLst/>
              </a:prstGeom>
              <a:solidFill>
                <a:srgbClr val="00A050"/>
              </a:solidFill>
              <a:ln w="9525">
                <a:noFill/>
                <a:round/>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26" name="Line 18"/>
            <p:cNvSpPr>
              <a:spLocks noChangeAspect="1" noChangeShapeType="1"/>
            </p:cNvSpPr>
            <p:nvPr/>
          </p:nvSpPr>
          <p:spPr bwMode="auto">
            <a:xfrm flipH="1" flipV="1">
              <a:off x="3814" y="1930"/>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7" name="Line 19"/>
            <p:cNvSpPr>
              <a:spLocks noChangeAspect="1" noChangeShapeType="1"/>
            </p:cNvSpPr>
            <p:nvPr/>
          </p:nvSpPr>
          <p:spPr bwMode="auto">
            <a:xfrm flipV="1">
              <a:off x="4158" y="1930"/>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8" name="Line 20"/>
            <p:cNvSpPr>
              <a:spLocks noChangeAspect="1" noChangeShapeType="1"/>
            </p:cNvSpPr>
            <p:nvPr/>
          </p:nvSpPr>
          <p:spPr bwMode="auto">
            <a:xfrm flipH="1" flipV="1">
              <a:off x="4158" y="1586"/>
              <a:ext cx="343" cy="344"/>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29" name="Line 21"/>
            <p:cNvSpPr>
              <a:spLocks noChangeAspect="1" noChangeShapeType="1"/>
            </p:cNvSpPr>
            <p:nvPr/>
          </p:nvSpPr>
          <p:spPr bwMode="auto">
            <a:xfrm flipV="1">
              <a:off x="3814" y="1586"/>
              <a:ext cx="344" cy="344"/>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30" name="Oval 22"/>
            <p:cNvSpPr>
              <a:spLocks noChangeAspect="1" noChangeArrowheads="1"/>
            </p:cNvSpPr>
            <p:nvPr/>
          </p:nvSpPr>
          <p:spPr bwMode="auto">
            <a:xfrm>
              <a:off x="3698" y="1777"/>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nvGrpSpPr>
            <p:cNvPr id="68631" name="Group 23"/>
            <p:cNvGrpSpPr>
              <a:grpSpLocks noChangeAspect="1"/>
            </p:cNvGrpSpPr>
            <p:nvPr/>
          </p:nvGrpSpPr>
          <p:grpSpPr bwMode="auto">
            <a:xfrm>
              <a:off x="3994" y="1765"/>
              <a:ext cx="328" cy="327"/>
              <a:chOff x="2339" y="1729"/>
              <a:chExt cx="1081" cy="1081"/>
            </a:xfrm>
          </p:grpSpPr>
          <p:sp>
            <p:nvSpPr>
              <p:cNvPr id="68632" name="Freeform 24"/>
              <p:cNvSpPr>
                <a:spLocks noChangeAspect="1"/>
              </p:cNvSpPr>
              <p:nvPr/>
            </p:nvSpPr>
            <p:spPr bwMode="auto">
              <a:xfrm>
                <a:off x="2339"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8633" name="Group 25"/>
              <p:cNvGrpSpPr>
                <a:grpSpLocks noChangeAspect="1"/>
              </p:cNvGrpSpPr>
              <p:nvPr/>
            </p:nvGrpSpPr>
            <p:grpSpPr bwMode="auto">
              <a:xfrm rot="5400000">
                <a:off x="2339" y="1929"/>
                <a:ext cx="1081" cy="681"/>
                <a:chOff x="128" y="1933"/>
                <a:chExt cx="1081" cy="681"/>
              </a:xfrm>
            </p:grpSpPr>
            <p:sp>
              <p:nvSpPr>
                <p:cNvPr id="68634" name="Freeform 26"/>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35" name="Freeform 27"/>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36" name="Freeform 28"/>
              <p:cNvSpPr>
                <a:spLocks noChangeAspect="1"/>
              </p:cNvSpPr>
              <p:nvPr/>
            </p:nvSpPr>
            <p:spPr bwMode="auto">
              <a:xfrm rot="10800000">
                <a:off x="2339"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37" name="Oval 29"/>
            <p:cNvSpPr>
              <a:spLocks noChangeAspect="1" noChangeArrowheads="1"/>
            </p:cNvSpPr>
            <p:nvPr/>
          </p:nvSpPr>
          <p:spPr bwMode="auto">
            <a:xfrm>
              <a:off x="4334" y="1777"/>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38" name="Oval 30"/>
            <p:cNvSpPr>
              <a:spLocks noChangeAspect="1" noChangeArrowheads="1"/>
            </p:cNvSpPr>
            <p:nvPr/>
          </p:nvSpPr>
          <p:spPr bwMode="auto">
            <a:xfrm>
              <a:off x="4011" y="2094"/>
              <a:ext cx="288" cy="289"/>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39" name="Oval 31"/>
            <p:cNvSpPr>
              <a:spLocks noChangeAspect="1" noChangeArrowheads="1"/>
            </p:cNvSpPr>
            <p:nvPr/>
          </p:nvSpPr>
          <p:spPr bwMode="auto">
            <a:xfrm>
              <a:off x="4014" y="1476"/>
              <a:ext cx="288" cy="288"/>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40" name="Line 32"/>
            <p:cNvSpPr>
              <a:spLocks noChangeAspect="1" noChangeShapeType="1"/>
            </p:cNvSpPr>
            <p:nvPr/>
          </p:nvSpPr>
          <p:spPr bwMode="auto">
            <a:xfrm flipH="1" flipV="1">
              <a:off x="4566" y="2231"/>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41" name="Line 33"/>
            <p:cNvSpPr>
              <a:spLocks noChangeAspect="1" noChangeShapeType="1"/>
            </p:cNvSpPr>
            <p:nvPr/>
          </p:nvSpPr>
          <p:spPr bwMode="auto">
            <a:xfrm flipV="1">
              <a:off x="4910" y="2231"/>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42" name="Line 34"/>
            <p:cNvSpPr>
              <a:spLocks noChangeAspect="1" noChangeShapeType="1"/>
            </p:cNvSpPr>
            <p:nvPr/>
          </p:nvSpPr>
          <p:spPr bwMode="auto">
            <a:xfrm flipH="1" flipV="1">
              <a:off x="4910" y="1888"/>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43" name="Line 35"/>
            <p:cNvSpPr>
              <a:spLocks noChangeAspect="1" noChangeShapeType="1"/>
            </p:cNvSpPr>
            <p:nvPr/>
          </p:nvSpPr>
          <p:spPr bwMode="auto">
            <a:xfrm flipV="1">
              <a:off x="4566" y="1888"/>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44" name="Oval 36"/>
            <p:cNvSpPr>
              <a:spLocks noChangeAspect="1" noChangeArrowheads="1"/>
            </p:cNvSpPr>
            <p:nvPr/>
          </p:nvSpPr>
          <p:spPr bwMode="auto">
            <a:xfrm>
              <a:off x="4450" y="2079"/>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45" name="Freeform 37"/>
            <p:cNvSpPr>
              <a:spLocks noChangeAspect="1"/>
            </p:cNvSpPr>
            <p:nvPr/>
          </p:nvSpPr>
          <p:spPr bwMode="auto">
            <a:xfrm>
              <a:off x="4746" y="2128"/>
              <a:ext cx="328" cy="75"/>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8646" name="Group 38"/>
            <p:cNvGrpSpPr>
              <a:grpSpLocks noChangeAspect="1"/>
            </p:cNvGrpSpPr>
            <p:nvPr/>
          </p:nvGrpSpPr>
          <p:grpSpPr bwMode="auto">
            <a:xfrm rot="5400000">
              <a:off x="4746" y="2127"/>
              <a:ext cx="328" cy="206"/>
              <a:chOff x="128" y="1933"/>
              <a:chExt cx="1081" cy="681"/>
            </a:xfrm>
          </p:grpSpPr>
          <p:sp>
            <p:nvSpPr>
              <p:cNvPr id="68647" name="Freeform 39"/>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48" name="Freeform 40"/>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49" name="Freeform 41"/>
            <p:cNvSpPr>
              <a:spLocks noChangeAspect="1"/>
            </p:cNvSpPr>
            <p:nvPr/>
          </p:nvSpPr>
          <p:spPr bwMode="auto">
            <a:xfrm rot="10800000">
              <a:off x="4746" y="2260"/>
              <a:ext cx="328" cy="74"/>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50" name="Oval 42"/>
            <p:cNvSpPr>
              <a:spLocks noChangeAspect="1" noChangeArrowheads="1"/>
            </p:cNvSpPr>
            <p:nvPr/>
          </p:nvSpPr>
          <p:spPr bwMode="auto">
            <a:xfrm>
              <a:off x="5086" y="2079"/>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51" name="Oval 43"/>
            <p:cNvSpPr>
              <a:spLocks noChangeAspect="1" noChangeArrowheads="1"/>
            </p:cNvSpPr>
            <p:nvPr/>
          </p:nvSpPr>
          <p:spPr bwMode="auto">
            <a:xfrm>
              <a:off x="4763" y="2396"/>
              <a:ext cx="288" cy="288"/>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52" name="Oval 44"/>
            <p:cNvSpPr>
              <a:spLocks noChangeAspect="1" noChangeArrowheads="1"/>
            </p:cNvSpPr>
            <p:nvPr/>
          </p:nvSpPr>
          <p:spPr bwMode="auto">
            <a:xfrm>
              <a:off x="4766" y="1777"/>
              <a:ext cx="288" cy="289"/>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53" name="Line 45"/>
            <p:cNvSpPr>
              <a:spLocks noChangeAspect="1" noChangeShapeType="1"/>
            </p:cNvSpPr>
            <p:nvPr/>
          </p:nvSpPr>
          <p:spPr bwMode="auto">
            <a:xfrm flipH="1" flipV="1">
              <a:off x="3052" y="2231"/>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54" name="Line 46"/>
            <p:cNvSpPr>
              <a:spLocks noChangeAspect="1" noChangeShapeType="1"/>
            </p:cNvSpPr>
            <p:nvPr/>
          </p:nvSpPr>
          <p:spPr bwMode="auto">
            <a:xfrm flipV="1">
              <a:off x="3395" y="2231"/>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55" name="Line 47"/>
            <p:cNvSpPr>
              <a:spLocks noChangeAspect="1" noChangeShapeType="1"/>
            </p:cNvSpPr>
            <p:nvPr/>
          </p:nvSpPr>
          <p:spPr bwMode="auto">
            <a:xfrm flipH="1" flipV="1">
              <a:off x="3395" y="1888"/>
              <a:ext cx="344"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56" name="Line 48"/>
            <p:cNvSpPr>
              <a:spLocks noChangeAspect="1" noChangeShapeType="1"/>
            </p:cNvSpPr>
            <p:nvPr/>
          </p:nvSpPr>
          <p:spPr bwMode="auto">
            <a:xfrm flipV="1">
              <a:off x="3052" y="1888"/>
              <a:ext cx="343" cy="343"/>
            </a:xfrm>
            <a:prstGeom prst="line">
              <a:avLst/>
            </a:prstGeom>
            <a:noFill/>
            <a:ln w="44450">
              <a:solidFill>
                <a:schemeClr val="bg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57" name="Oval 49"/>
            <p:cNvSpPr>
              <a:spLocks noChangeAspect="1" noChangeArrowheads="1"/>
            </p:cNvSpPr>
            <p:nvPr/>
          </p:nvSpPr>
          <p:spPr bwMode="auto">
            <a:xfrm>
              <a:off x="2935" y="2079"/>
              <a:ext cx="288" cy="288"/>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nvGrpSpPr>
            <p:cNvPr id="68658" name="Group 50"/>
            <p:cNvGrpSpPr>
              <a:grpSpLocks noChangeAspect="1"/>
            </p:cNvGrpSpPr>
            <p:nvPr/>
          </p:nvGrpSpPr>
          <p:grpSpPr bwMode="auto">
            <a:xfrm>
              <a:off x="3232" y="2066"/>
              <a:ext cx="327" cy="328"/>
              <a:chOff x="2339" y="1729"/>
              <a:chExt cx="1081" cy="1081"/>
            </a:xfrm>
          </p:grpSpPr>
          <p:sp>
            <p:nvSpPr>
              <p:cNvPr id="68659" name="Freeform 51"/>
              <p:cNvSpPr>
                <a:spLocks noChangeAspect="1"/>
              </p:cNvSpPr>
              <p:nvPr/>
            </p:nvSpPr>
            <p:spPr bwMode="auto">
              <a:xfrm>
                <a:off x="2339"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68660" name="Group 52"/>
              <p:cNvGrpSpPr>
                <a:grpSpLocks noChangeAspect="1"/>
              </p:cNvGrpSpPr>
              <p:nvPr/>
            </p:nvGrpSpPr>
            <p:grpSpPr bwMode="auto">
              <a:xfrm rot="5400000">
                <a:off x="2339" y="1929"/>
                <a:ext cx="1081" cy="681"/>
                <a:chOff x="128" y="1933"/>
                <a:chExt cx="1081" cy="681"/>
              </a:xfrm>
            </p:grpSpPr>
            <p:sp>
              <p:nvSpPr>
                <p:cNvPr id="68661" name="Freeform 53"/>
                <p:cNvSpPr>
                  <a:spLocks noChangeAspect="1"/>
                </p:cNvSpPr>
                <p:nvPr/>
              </p:nvSpPr>
              <p:spPr bwMode="auto">
                <a:xfrm>
                  <a:off x="128" y="1933"/>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62" name="Freeform 54"/>
                <p:cNvSpPr>
                  <a:spLocks noChangeAspect="1"/>
                </p:cNvSpPr>
                <p:nvPr/>
              </p:nvSpPr>
              <p:spPr bwMode="auto">
                <a:xfrm rot="10800000">
                  <a:off x="128"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63" name="Freeform 55"/>
              <p:cNvSpPr>
                <a:spLocks noChangeAspect="1"/>
              </p:cNvSpPr>
              <p:nvPr/>
            </p:nvSpPr>
            <p:spPr bwMode="auto">
              <a:xfrm rot="10800000">
                <a:off x="2339" y="2367"/>
                <a:ext cx="1081" cy="247"/>
              </a:xfrm>
              <a:custGeom>
                <a:avLst/>
                <a:gdLst/>
                <a:ahLst/>
                <a:cxnLst>
                  <a:cxn ang="0">
                    <a:pos x="0" y="128"/>
                  </a:cxn>
                  <a:cxn ang="0">
                    <a:pos x="408" y="0"/>
                  </a:cxn>
                  <a:cxn ang="0">
                    <a:pos x="752" y="96"/>
                  </a:cxn>
                  <a:cxn ang="0">
                    <a:pos x="771" y="66"/>
                  </a:cxn>
                  <a:cxn ang="0">
                    <a:pos x="861" y="195"/>
                  </a:cxn>
                  <a:cxn ang="0">
                    <a:pos x="701" y="192"/>
                  </a:cxn>
                  <a:cxn ang="0">
                    <a:pos x="719" y="161"/>
                  </a:cxn>
                  <a:cxn ang="0">
                    <a:pos x="408" y="77"/>
                  </a:cxn>
                  <a:cxn ang="0">
                    <a:pos x="41" y="197"/>
                  </a:cxn>
                  <a:cxn ang="0">
                    <a:pos x="0" y="128"/>
                  </a:cxn>
                </a:cxnLst>
                <a:rect l="0" t="0" r="r" b="b"/>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cap="flat" cmpd="sng">
                <a:noFill/>
                <a:prstDash val="solid"/>
                <a:round/>
                <a:headEnd type="none" w="med" len="med"/>
                <a:tailEnd type="none" w="med" len="me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68664" name="Oval 56"/>
            <p:cNvSpPr>
              <a:spLocks noChangeAspect="1" noChangeArrowheads="1"/>
            </p:cNvSpPr>
            <p:nvPr/>
          </p:nvSpPr>
          <p:spPr bwMode="auto">
            <a:xfrm>
              <a:off x="3571" y="2079"/>
              <a:ext cx="288" cy="2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65" name="Oval 57"/>
            <p:cNvSpPr>
              <a:spLocks noChangeAspect="1" noChangeArrowheads="1"/>
            </p:cNvSpPr>
            <p:nvPr/>
          </p:nvSpPr>
          <p:spPr bwMode="auto">
            <a:xfrm>
              <a:off x="3248" y="2396"/>
              <a:ext cx="288" cy="288"/>
            </a:xfrm>
            <a:prstGeom prst="ellipse">
              <a:avLst/>
            </a:prstGeom>
            <a:gradFill rotWithShape="1">
              <a:gsLst>
                <a:gs pos="0">
                  <a:srgbClr val="00FAC8"/>
                </a:gs>
                <a:gs pos="100000">
                  <a:srgbClr val="00AA8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sp>
          <p:nvSpPr>
            <p:cNvPr id="68666" name="Oval 58"/>
            <p:cNvSpPr>
              <a:spLocks noChangeAspect="1" noChangeArrowheads="1"/>
            </p:cNvSpPr>
            <p:nvPr/>
          </p:nvSpPr>
          <p:spPr bwMode="auto">
            <a:xfrm>
              <a:off x="3251" y="1777"/>
              <a:ext cx="288" cy="289"/>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0" i="0" u="none" strike="noStrike" kern="1200" cap="none" spc="0" normalizeH="0" baseline="0" noProof="0">
                <a:ln>
                  <a:noFill/>
                </a:ln>
                <a:solidFill>
                  <a:srgbClr val="000099"/>
                </a:solidFill>
                <a:effectLst>
                  <a:outerShdw blurRad="38100" dist="38100" dir="2700000" algn="tl">
                    <a:srgbClr val="000000"/>
                  </a:outerShdw>
                </a:effectLst>
                <a:uLnTx/>
                <a:uFillTx/>
                <a:latin typeface="Century Gothic" panose="020B0502020202020204" pitchFamily="34" charset="0"/>
                <a:ea typeface="ＭＳ Ｐゴシック" pitchFamily="-128" charset="-128"/>
              </a:endParaRPr>
            </a:p>
          </p:txBody>
        </p:sp>
      </p:grpSp>
      <p:sp>
        <p:nvSpPr>
          <p:cNvPr id="68667" name="Rectangle 59"/>
          <p:cNvSpPr>
            <a:spLocks noChangeArrowheads="1"/>
          </p:cNvSpPr>
          <p:nvPr/>
        </p:nvSpPr>
        <p:spPr bwMode="auto">
          <a:xfrm>
            <a:off x="5489575" y="1294632"/>
            <a:ext cx="3578225" cy="487313"/>
          </a:xfrm>
          <a:prstGeom prst="rect">
            <a:avLst/>
          </a:prstGeom>
          <a:noFill/>
          <a:ln w="9525">
            <a:noFill/>
            <a:miter lim="800000"/>
            <a:headEnd/>
            <a:tailEnd/>
          </a:ln>
          <a:effectLst/>
        </p:spPr>
        <p:txBody>
          <a:bodyPr anchor="ctr" anchorCtr="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rPr>
              <a:t>Three Blessings</a:t>
            </a:r>
            <a:endParaRPr kumimoji="0" lang="sk-SK" sz="2800" b="0" i="0" u="none" strike="noStrike" kern="1200" cap="none" spc="0" normalizeH="0" baseline="0" noProof="0" dirty="0">
              <a:ln>
                <a:noFill/>
              </a:ln>
              <a:solidFill>
                <a:srgbClr val="FFFF00"/>
              </a:solidFill>
              <a:effectLst>
                <a:outerShdw blurRad="38100" dist="38100" dir="2700000" algn="tl">
                  <a:srgbClr val="000000"/>
                </a:outerShdw>
              </a:effectLst>
              <a:uLnTx/>
              <a:uFillTx/>
              <a:latin typeface="Century Gothic" panose="020B0502020202020204" pitchFamily="34" charset="0"/>
              <a:ea typeface="宋体" pitchFamily="-128" charset="-122"/>
              <a:cs typeface="宋体" pitchFamily="-128" charset="-122"/>
            </a:endParaRPr>
          </a:p>
        </p:txBody>
      </p:sp>
      <p:sp>
        <p:nvSpPr>
          <p:cNvPr id="68669" name="Text Box 61"/>
          <p:cNvSpPr txBox="1">
            <a:spLocks noChangeArrowheads="1"/>
          </p:cNvSpPr>
          <p:nvPr/>
        </p:nvSpPr>
        <p:spPr bwMode="auto">
          <a:xfrm>
            <a:off x="681038" y="6308725"/>
            <a:ext cx="184150" cy="457200"/>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8670" name="Text Box 62"/>
          <p:cNvSpPr txBox="1">
            <a:spLocks noChangeArrowheads="1"/>
          </p:cNvSpPr>
          <p:nvPr/>
        </p:nvSpPr>
        <p:spPr bwMode="auto">
          <a:xfrm>
            <a:off x="838200" y="5486400"/>
            <a:ext cx="7669213" cy="1200329"/>
          </a:xfrm>
          <a:prstGeom prst="rect">
            <a:avLst/>
          </a:prstGeom>
          <a:noFill/>
          <a:ln w="38100">
            <a:solidFill>
              <a:schemeClr val="tx1"/>
            </a:solid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Only by Cain-type Hellenism submitting to Abel-type Hebraism could Satan be separated from the prevailing spirit of the age. Then the foundation of substance necessary for receiving Christ at the Second Advent could be established worldwide. 	</a:t>
            </a:r>
            <a:r>
              <a:rPr kumimoji="0" lang="en-US" sz="1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EDP, 351</a:t>
            </a:r>
            <a:endPar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
        <p:nvSpPr>
          <p:cNvPr id="68671" name="Text Box 63"/>
          <p:cNvSpPr txBox="1">
            <a:spLocks noChangeArrowheads="1"/>
          </p:cNvSpPr>
          <p:nvPr/>
        </p:nvSpPr>
        <p:spPr bwMode="auto">
          <a:xfrm>
            <a:off x="5638800" y="4191000"/>
            <a:ext cx="3499676" cy="1200329"/>
          </a:xfrm>
          <a:prstGeom prst="rect">
            <a:avLst/>
          </a:prstGeom>
          <a:noFill/>
          <a:ln w="9525">
            <a:noFill/>
            <a:miter lim="800000"/>
            <a:headEnd/>
            <a:tailEnd/>
          </a:ln>
        </p:spPr>
        <p:txBody>
          <a:bodyPr wrap="none">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Arial" pitchFamily="-128" charset="0"/>
              <a:buAutoNum type="arabicPeriod"/>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Religious freedom</a:t>
            </a:r>
          </a:p>
          <a:p>
            <a:pPr marL="457200" marR="0" lvl="0" indent="-457200" algn="l" defTabSz="914400" rtl="0" eaLnBrk="0" fontAlgn="base" latinLnBrk="0" hangingPunct="0">
              <a:lnSpc>
                <a:spcPct val="100000"/>
              </a:lnSpc>
              <a:spcBef>
                <a:spcPct val="0"/>
              </a:spcBef>
              <a:spcAft>
                <a:spcPct val="0"/>
              </a:spcAft>
              <a:buClrTx/>
              <a:buSzTx/>
              <a:buFont typeface="Arial" pitchFamily="-128" charset="0"/>
              <a:buAutoNum type="arabicPeriod"/>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Rule of law</a:t>
            </a:r>
          </a:p>
          <a:p>
            <a:pPr marL="457200" marR="0" lvl="0" indent="-457200" algn="l" defTabSz="914400" rtl="0" eaLnBrk="0" fontAlgn="base" latinLnBrk="0" hangingPunct="0">
              <a:lnSpc>
                <a:spcPct val="100000"/>
              </a:lnSpc>
              <a:spcBef>
                <a:spcPct val="0"/>
              </a:spcBef>
              <a:spcAft>
                <a:spcPct val="0"/>
              </a:spcAft>
              <a:buClrTx/>
              <a:buSzTx/>
              <a:buFont typeface="Arial" pitchFamily="-128" charset="0"/>
              <a:buAutoNum type="arabicPeriod"/>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Property ownership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86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86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6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86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86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6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86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86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86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867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86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6" grpId="0"/>
      <p:bldP spid="68617" grpId="0"/>
      <p:bldP spid="68618" grpId="0" animBg="1"/>
      <p:bldP spid="68619" grpId="0" animBg="1"/>
      <p:bldP spid="68667" grpId="0"/>
      <p:bldP spid="68670" grpId="0" animBg="1"/>
      <p:bldP spid="6867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304800" y="1447800"/>
            <a:ext cx="8534400" cy="5170646"/>
          </a:xfrm>
          <a:prstGeom prst="rect">
            <a:avLst/>
          </a:prstGeom>
          <a:noFill/>
          <a:ln w="9525">
            <a:noFill/>
            <a:miter lim="800000"/>
            <a:headEnd/>
            <a:tailEnd/>
          </a:ln>
          <a:effectLst/>
        </p:spPr>
        <p:txBody>
          <a:bodyPr>
            <a:prstTxWarp prst="textNoShape">
              <a:avLst/>
            </a:prstTxWarp>
            <a:spAutoFit/>
          </a:bodyPr>
          <a:lstStyle/>
          <a:p>
            <a:pPr marL="365125" marR="0" lvl="0" indent="-365125" algn="l" defTabSz="914400" rtl="0" eaLnBrk="1" fontAlgn="base" latinLnBrk="0" hangingPunct="1">
              <a:lnSpc>
                <a:spcPct val="100000"/>
              </a:lnSpc>
              <a:spcBef>
                <a:spcPct val="30000"/>
              </a:spcBef>
              <a:spcAft>
                <a:spcPct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	We are created to attain perfection by fulfilling our given responsibility of our own free will, without God's direct assistance. We are then to attain oneness with God and acquire true autonomy. Therefore, </a:t>
            </a:r>
            <a:r>
              <a:rPr kumimoji="0" lang="en-US" sz="2200" b="1"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it is the calling of our original nature to pursue freedom and autonomy</a:t>
            </a: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 A person of perfect character understands the Will of God and puts it into practice through his own insight and reason, without the need to rely on revelations from God. Hence, </a:t>
            </a:r>
            <a:r>
              <a:rPr kumimoji="0" lang="en-US" sz="2200" b="1"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it is only natural that we pursue reason and understanding.</a:t>
            </a: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 We also are endowed with the God-given right to </a:t>
            </a:r>
            <a:r>
              <a:rPr kumimoji="0" lang="en-US" sz="2200" b="1"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master the natural world,</a:t>
            </a: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 to tame and cultivate it in order to create a pleasant living environment, by investigating the hidden laws of nature through science. Hence, </a:t>
            </a:r>
            <a:r>
              <a:rPr kumimoji="0" lang="en-US" sz="2200" b="1"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we value the natural world, pursue science, and esteem the practical life.</a:t>
            </a:r>
            <a:r>
              <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 	</a:t>
            </a:r>
            <a:r>
              <a:rPr kumimoji="0" 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EDP, 351</a:t>
            </a:r>
            <a:endParaRPr kumimoji="0" lang="en-US" sz="2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70659" name="Rectangle 3"/>
          <p:cNvSpPr>
            <a:spLocks noChangeArrowheads="1"/>
          </p:cNvSpPr>
          <p:nvPr/>
        </p:nvSpPr>
        <p:spPr bwMode="auto">
          <a:xfrm>
            <a:off x="457200" y="228600"/>
            <a:ext cx="8226425" cy="1089025"/>
          </a:xfrm>
          <a:prstGeom prst="rect">
            <a:avLst/>
          </a:prstGeom>
          <a:noFill/>
          <a:ln w="9525">
            <a:noFill/>
            <a:miter lim="800000"/>
            <a:headEnd/>
            <a:tailEnd/>
          </a:ln>
          <a:effectLst/>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400" b="0" i="0" u="none" strike="noStrike" kern="1200" cap="none" spc="0" normalizeH="0" baseline="0" noProof="0">
                <a:ln>
                  <a:noFill/>
                </a:ln>
                <a:solidFill>
                  <a:srgbClr val="FFFF99"/>
                </a:solidFill>
                <a:effectLst/>
                <a:uLnTx/>
                <a:uFillTx/>
                <a:latin typeface="Century Gothic" panose="020B0502020202020204" pitchFamily="34" charset="0"/>
                <a:ea typeface="宋体" pitchFamily="-128" charset="-122"/>
                <a:cs typeface="宋体" pitchFamily="-128" charset="-122"/>
              </a:rPr>
              <a:t>What was the impetus behind the Renaissance?</a:t>
            </a:r>
            <a:endParaRPr kumimoji="0" lang="sk-SK" sz="3600" b="0" i="0" u="none" strike="noStrike" kern="1200" cap="none" spc="0" normalizeH="0" baseline="0" noProof="0">
              <a:ln>
                <a:noFill/>
              </a:ln>
              <a:solidFill>
                <a:srgbClr val="FFFF99"/>
              </a:solidFill>
              <a:effectLst/>
              <a:uLnTx/>
              <a:uFillTx/>
              <a:latin typeface="Century Gothic" panose="020B0502020202020204" pitchFamily="34" charset="0"/>
              <a:ea typeface="宋体" pitchFamily="-128" charset="-122"/>
              <a:cs typeface="宋体" pitchFamily="-128"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8256" y="609600"/>
            <a:ext cx="8458200" cy="1143000"/>
          </a:xfrm>
        </p:spPr>
        <p:txBody>
          <a:bodyPr/>
          <a:lstStyle/>
          <a:p>
            <a:r>
              <a:rPr lang="en-US" dirty="0">
                <a:solidFill>
                  <a:srgbClr val="FFFF00"/>
                </a:solidFill>
                <a:latin typeface="Century Gothic" panose="020B0502020202020204" pitchFamily="34" charset="0"/>
                <a:cs typeface="Arial Rounded MT Bold"/>
              </a:rPr>
              <a:t>The foundation to receive the messiah in Jesus’ time</a:t>
            </a:r>
          </a:p>
        </p:txBody>
      </p:sp>
      <p:sp>
        <p:nvSpPr>
          <p:cNvPr id="8" name="Content Placeholder 7"/>
          <p:cNvSpPr>
            <a:spLocks noGrp="1"/>
          </p:cNvSpPr>
          <p:nvPr>
            <p:ph idx="1"/>
          </p:nvPr>
        </p:nvSpPr>
        <p:spPr/>
        <p:txBody>
          <a:bodyPr/>
          <a:lstStyle/>
          <a:p>
            <a:r>
              <a:rPr lang="en-US" dirty="0">
                <a:latin typeface="Century Gothic" panose="020B0502020202020204" pitchFamily="34" charset="0"/>
              </a:rPr>
              <a:t>Foundation of faith</a:t>
            </a:r>
          </a:p>
          <a:p>
            <a:pPr lvl="1"/>
            <a:r>
              <a:rPr lang="en-US" dirty="0">
                <a:latin typeface="Century Gothic" panose="020B0502020202020204" pitchFamily="34" charset="0"/>
              </a:rPr>
              <a:t>Spiritual community – Jewish people</a:t>
            </a:r>
          </a:p>
          <a:p>
            <a:pPr lvl="1"/>
            <a:r>
              <a:rPr lang="en-US" dirty="0">
                <a:latin typeface="Century Gothic" panose="020B0502020202020204" pitchFamily="34" charset="0"/>
              </a:rPr>
              <a:t>Temple – sacrificial system</a:t>
            </a:r>
          </a:p>
          <a:p>
            <a:pPr lvl="1"/>
            <a:r>
              <a:rPr lang="en-US" dirty="0">
                <a:latin typeface="Century Gothic" panose="020B0502020202020204" pitchFamily="34" charset="0"/>
              </a:rPr>
              <a:t>Synagogues – study of scriptures</a:t>
            </a:r>
          </a:p>
          <a:p>
            <a:r>
              <a:rPr lang="en-US" dirty="0">
                <a:latin typeface="Century Gothic" panose="020B0502020202020204" pitchFamily="34" charset="0"/>
              </a:rPr>
              <a:t>Foundation of substance</a:t>
            </a:r>
          </a:p>
          <a:p>
            <a:pPr lvl="1"/>
            <a:r>
              <a:rPr lang="en-US" dirty="0">
                <a:latin typeface="Century Gothic" panose="020B0502020202020204" pitchFamily="34" charset="0"/>
              </a:rPr>
              <a:t>Religious pluralism</a:t>
            </a:r>
          </a:p>
          <a:p>
            <a:pPr lvl="1"/>
            <a:r>
              <a:rPr lang="en-US" dirty="0">
                <a:latin typeface="Century Gothic" panose="020B0502020202020204" pitchFamily="34" charset="0"/>
              </a:rPr>
              <a:t>Many spiritual groups</a:t>
            </a:r>
          </a:p>
          <a:p>
            <a:pPr lvl="1"/>
            <a:r>
              <a:rPr lang="en-US" dirty="0">
                <a:latin typeface="Century Gothic" panose="020B0502020202020204" pitchFamily="34" charset="0"/>
              </a:rPr>
              <a:t>Rule of law</a:t>
            </a:r>
          </a:p>
          <a:p>
            <a:pPr lvl="1"/>
            <a:endParaRPr lang="en-US" dirty="0">
              <a:latin typeface="Century Gothic" panose="020B0502020202020204" pitchFamily="34" charset="0"/>
            </a:endParaRPr>
          </a:p>
        </p:txBody>
      </p:sp>
    </p:spTree>
    <p:extLst>
      <p:ext uri="{BB962C8B-B14F-4D97-AF65-F5344CB8AC3E}">
        <p14:creationId xmlns:p14="http://schemas.microsoft.com/office/powerpoint/2010/main" val="305873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n-US">
                <a:latin typeface="Century Gothic" panose="020B0502020202020204" pitchFamily="34" charset="0"/>
              </a:rPr>
              <a:t>Where did it start and why?</a:t>
            </a:r>
          </a:p>
        </p:txBody>
      </p:sp>
      <p:sp>
        <p:nvSpPr>
          <p:cNvPr id="175107" name="Rectangle 3"/>
          <p:cNvSpPr>
            <a:spLocks noGrp="1" noChangeArrowheads="1"/>
          </p:cNvSpPr>
          <p:nvPr>
            <p:ph type="body" idx="1"/>
          </p:nvPr>
        </p:nvSpPr>
        <p:spPr>
          <a:xfrm>
            <a:off x="533400" y="1981200"/>
            <a:ext cx="8153400" cy="4114800"/>
          </a:xfrm>
        </p:spPr>
        <p:txBody>
          <a:bodyPr/>
          <a:lstStyle/>
          <a:p>
            <a:r>
              <a:rPr lang="en-US" sz="2800" dirty="0">
                <a:solidFill>
                  <a:srgbClr val="FFFF00"/>
                </a:solidFill>
                <a:latin typeface="Century Gothic" panose="020B0502020202020204" pitchFamily="34" charset="0"/>
              </a:rPr>
              <a:t>Florence </a:t>
            </a:r>
            <a:r>
              <a:rPr lang="en-US" sz="2800" dirty="0">
                <a:latin typeface="Century Gothic" panose="020B0502020202020204" pitchFamily="34" charset="0"/>
              </a:rPr>
              <a:t>- Italian city-state, 14th century</a:t>
            </a:r>
          </a:p>
          <a:p>
            <a:pPr lvl="1"/>
            <a:r>
              <a:rPr lang="en-US" sz="2400" dirty="0">
                <a:latin typeface="Century Gothic" panose="020B0502020202020204" pitchFamily="34" charset="0"/>
              </a:rPr>
              <a:t>Loved freedom to be creative and pursue beauty, truth, goodness</a:t>
            </a:r>
          </a:p>
          <a:p>
            <a:pPr lvl="2"/>
            <a:r>
              <a:rPr lang="en-US" sz="2000" dirty="0">
                <a:latin typeface="Century Gothic" panose="020B0502020202020204" pitchFamily="34" charset="0"/>
              </a:rPr>
              <a:t>Good governance – exited from feudalism and based on merchants and commerce</a:t>
            </a:r>
          </a:p>
          <a:p>
            <a:pPr lvl="2"/>
            <a:r>
              <a:rPr lang="en-US" sz="2000" dirty="0">
                <a:latin typeface="Century Gothic" panose="020B0502020202020204" pitchFamily="34" charset="0"/>
              </a:rPr>
              <a:t>Medici patronage</a:t>
            </a:r>
          </a:p>
          <a:p>
            <a:pPr lvl="1"/>
            <a:r>
              <a:rPr lang="en-US" sz="2400" dirty="0">
                <a:latin typeface="Century Gothic" panose="020B0502020202020204" pitchFamily="34" charset="0"/>
              </a:rPr>
              <a:t>Greek scholars and texts after the conquest of Constantinople in 1453 by Ottoman Turks</a:t>
            </a:r>
          </a:p>
          <a:p>
            <a:pPr lvl="2"/>
            <a:r>
              <a:rPr lang="en-US" sz="2000" dirty="0">
                <a:latin typeface="Century Gothic" panose="020B0502020202020204" pitchFamily="34" charset="0"/>
              </a:rPr>
              <a:t>Imitating Greek and Roman thought and culture</a:t>
            </a:r>
          </a:p>
          <a:p>
            <a:pPr lvl="1">
              <a:buNone/>
            </a:pPr>
            <a:r>
              <a:rPr lang="en-US" sz="2400" dirty="0">
                <a:latin typeface="Century Gothic" panose="020B0502020202020204" pitchFamily="34" charset="0"/>
              </a:rPr>
              <a:t>        Driving force behind modern world</a:t>
            </a:r>
          </a:p>
        </p:txBody>
      </p:sp>
      <p:cxnSp>
        <p:nvCxnSpPr>
          <p:cNvPr id="5" name="Straight Arrow Connector 4"/>
          <p:cNvCxnSpPr/>
          <p:nvPr/>
        </p:nvCxnSpPr>
        <p:spPr bwMode="auto">
          <a:xfrm>
            <a:off x="914400" y="5731668"/>
            <a:ext cx="762000" cy="1588"/>
          </a:xfrm>
          <a:prstGeom prst="straightConnector1">
            <a:avLst/>
          </a:prstGeom>
          <a:solidFill>
            <a:schemeClr val="accent1"/>
          </a:solidFill>
          <a:ln w="57150" cap="flat" cmpd="sng" algn="ctr">
            <a:solidFill>
              <a:schemeClr val="tx1"/>
            </a:solidFill>
            <a:prstDash val="solid"/>
            <a:round/>
            <a:headEnd type="none" w="med" len="med"/>
            <a:tailEnd type="triangle" w="med" len="lg"/>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510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510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51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510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5107">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5107">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E9B7B-7A78-2844-8E6E-2098C366830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72E83A6-A0CC-1D47-ABC5-CEFF8415744C}"/>
              </a:ext>
            </a:extLst>
          </p:cNvPr>
          <p:cNvSpPr>
            <a:spLocks noGrp="1"/>
          </p:cNvSpPr>
          <p:nvPr>
            <p:ph idx="1"/>
          </p:nvPr>
        </p:nvSpPr>
        <p:spPr/>
        <p:txBody>
          <a:bodyPr/>
          <a:lstStyle/>
          <a:p>
            <a:r>
              <a:rPr lang="en-GB" sz="2400" dirty="0">
                <a:latin typeface="Century Gothic" panose="020B0502020202020204" pitchFamily="34" charset="0"/>
              </a:rPr>
              <a:t>The intellectual basis of the Renaissance was its version of humanism, derived from the concept of Roman </a:t>
            </a:r>
            <a:r>
              <a:rPr lang="en-GB" sz="2400" i="1" dirty="0" err="1">
                <a:latin typeface="Century Gothic" panose="020B0502020202020204" pitchFamily="34" charset="0"/>
              </a:rPr>
              <a:t>humanitas</a:t>
            </a:r>
            <a:r>
              <a:rPr lang="en-GB" sz="2400" dirty="0">
                <a:latin typeface="Century Gothic" panose="020B0502020202020204" pitchFamily="34" charset="0"/>
              </a:rPr>
              <a:t> and the rediscovery of classical Greek philosophy, such as that of Protagoras, who said </a:t>
            </a:r>
            <a:r>
              <a:rPr lang="en-GB" sz="2400" i="1" dirty="0">
                <a:latin typeface="Century Gothic" panose="020B0502020202020204" pitchFamily="34" charset="0"/>
              </a:rPr>
              <a:t>that "man is the measure of all things". </a:t>
            </a:r>
            <a:r>
              <a:rPr lang="en-GB" sz="2400" dirty="0">
                <a:latin typeface="Century Gothic" panose="020B0502020202020204" pitchFamily="34" charset="0"/>
              </a:rPr>
              <a:t>This new thinking became manifest in art, architecture, politics, science and literature. </a:t>
            </a:r>
          </a:p>
          <a:p>
            <a:pPr lvl="1"/>
            <a:r>
              <a:rPr lang="en-GB" sz="2000" dirty="0">
                <a:latin typeface="Century Gothic" panose="020B0502020202020204" pitchFamily="34" charset="0"/>
              </a:rPr>
              <a:t>Perspective and natural reality in art</a:t>
            </a:r>
          </a:p>
          <a:p>
            <a:pPr lvl="1"/>
            <a:r>
              <a:rPr lang="en-GB" sz="2000" dirty="0">
                <a:latin typeface="Century Gothic" panose="020B0502020202020204" pitchFamily="34" charset="0"/>
              </a:rPr>
              <a:t>Vernacular literature</a:t>
            </a:r>
          </a:p>
          <a:p>
            <a:pPr lvl="1"/>
            <a:r>
              <a:rPr lang="en-GB" sz="2000" dirty="0">
                <a:latin typeface="Century Gothic" panose="020B0502020202020204" pitchFamily="34" charset="0"/>
              </a:rPr>
              <a:t>Educational reform,</a:t>
            </a:r>
          </a:p>
          <a:p>
            <a:pPr lvl="1"/>
            <a:r>
              <a:rPr lang="en-GB" sz="2000" dirty="0">
                <a:latin typeface="Century Gothic" panose="020B0502020202020204" pitchFamily="34" charset="0"/>
              </a:rPr>
              <a:t>Banking, accounting</a:t>
            </a:r>
          </a:p>
          <a:p>
            <a:pPr lvl="1"/>
            <a:endParaRPr lang="en-GB" sz="2000" dirty="0">
              <a:latin typeface="Century Gothic" panose="020B0502020202020204" pitchFamily="34" charset="0"/>
            </a:endParaRPr>
          </a:p>
        </p:txBody>
      </p:sp>
    </p:spTree>
    <p:extLst>
      <p:ext uri="{BB962C8B-B14F-4D97-AF65-F5344CB8AC3E}">
        <p14:creationId xmlns:p14="http://schemas.microsoft.com/office/powerpoint/2010/main" val="1473924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ACC16-7E51-F74A-969E-798027003034}"/>
              </a:ext>
            </a:extLst>
          </p:cNvPr>
          <p:cNvSpPr>
            <a:spLocks noGrp="1"/>
          </p:cNvSpPr>
          <p:nvPr>
            <p:ph type="title"/>
          </p:nvPr>
        </p:nvSpPr>
        <p:spPr>
          <a:xfrm>
            <a:off x="107504" y="341784"/>
            <a:ext cx="8856984" cy="1143000"/>
          </a:xfrm>
        </p:spPr>
        <p:txBody>
          <a:bodyPr/>
          <a:lstStyle/>
          <a:p>
            <a:r>
              <a:rPr lang="en-GB" sz="3200" dirty="0">
                <a:latin typeface="Century Gothic" panose="020B0502020202020204" pitchFamily="34" charset="0"/>
              </a:rPr>
              <a:t>Allegory of Good and Bad Government</a:t>
            </a:r>
            <a:br>
              <a:rPr lang="en-GB" sz="3200" dirty="0">
                <a:latin typeface="Century Gothic" panose="020B0502020202020204" pitchFamily="34" charset="0"/>
              </a:rPr>
            </a:br>
            <a:r>
              <a:rPr lang="en-GB" sz="3200" dirty="0" err="1">
                <a:latin typeface="Century Gothic" panose="020B0502020202020204" pitchFamily="34" charset="0"/>
              </a:rPr>
              <a:t>Ambrogio</a:t>
            </a:r>
            <a:r>
              <a:rPr lang="en-GB" sz="3200" dirty="0">
                <a:latin typeface="Century Gothic" panose="020B0502020202020204" pitchFamily="34" charset="0"/>
              </a:rPr>
              <a:t> Lorenzetti (painted 1338–1340) </a:t>
            </a:r>
            <a:br>
              <a:rPr lang="en-GB" sz="3200" dirty="0">
                <a:latin typeface="Century Gothic" panose="020B0502020202020204" pitchFamily="34" charset="0"/>
              </a:rPr>
            </a:br>
            <a:endParaRPr lang="en-GB" sz="3200" dirty="0"/>
          </a:p>
        </p:txBody>
      </p:sp>
      <p:pic>
        <p:nvPicPr>
          <p:cNvPr id="5" name="Content Placeholder 4">
            <a:extLst>
              <a:ext uri="{FF2B5EF4-FFF2-40B4-BE49-F238E27FC236}">
                <a16:creationId xmlns:a16="http://schemas.microsoft.com/office/drawing/2014/main" id="{8B06A293-AD1E-4A4E-AA4A-0B7FB6FC3206}"/>
              </a:ext>
            </a:extLst>
          </p:cNvPr>
          <p:cNvPicPr>
            <a:picLocks noGrp="1" noChangeAspect="1"/>
          </p:cNvPicPr>
          <p:nvPr>
            <p:ph idx="1"/>
          </p:nvPr>
        </p:nvPicPr>
        <p:blipFill>
          <a:blip r:embed="rId3"/>
          <a:stretch>
            <a:fillRect/>
          </a:stretch>
        </p:blipFill>
        <p:spPr>
          <a:xfrm>
            <a:off x="768266" y="1499791"/>
            <a:ext cx="7607468" cy="4114800"/>
          </a:xfrm>
        </p:spPr>
      </p:pic>
      <p:sp>
        <p:nvSpPr>
          <p:cNvPr id="6" name="TextBox 5">
            <a:extLst>
              <a:ext uri="{FF2B5EF4-FFF2-40B4-BE49-F238E27FC236}">
                <a16:creationId xmlns:a16="http://schemas.microsoft.com/office/drawing/2014/main" id="{21C490D9-0AD1-A840-BAF2-1858C6440D5D}"/>
              </a:ext>
            </a:extLst>
          </p:cNvPr>
          <p:cNvSpPr txBox="1"/>
          <p:nvPr/>
        </p:nvSpPr>
        <p:spPr>
          <a:xfrm>
            <a:off x="395536" y="5971927"/>
            <a:ext cx="825578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Virtues of fairness, justice, republicanism and good administration</a:t>
            </a:r>
            <a:endPar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1225446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7" name="Text Box 9"/>
          <p:cNvSpPr txBox="1">
            <a:spLocks noChangeArrowheads="1"/>
          </p:cNvSpPr>
          <p:nvPr/>
        </p:nvSpPr>
        <p:spPr bwMode="auto">
          <a:xfrm>
            <a:off x="2895600" y="4953000"/>
            <a:ext cx="184150" cy="366713"/>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78860" name="Rectangle 12"/>
          <p:cNvSpPr>
            <a:spLocks noGrp="1" noChangeArrowheads="1"/>
          </p:cNvSpPr>
          <p:nvPr>
            <p:ph type="title" sz="quarter"/>
          </p:nvPr>
        </p:nvSpPr>
        <p:spPr>
          <a:xfrm>
            <a:off x="179512" y="404664"/>
            <a:ext cx="8784976" cy="1143000"/>
          </a:xfrm>
        </p:spPr>
        <p:txBody>
          <a:bodyPr/>
          <a:lstStyle/>
          <a:p>
            <a:r>
              <a:rPr lang="en-US" altLang="zh-CN" sz="4000" dirty="0">
                <a:solidFill>
                  <a:srgbClr val="FFFF00"/>
                </a:solidFill>
                <a:latin typeface="Century Gothic" panose="020B0502020202020204" pitchFamily="34" charset="0"/>
                <a:ea typeface="宋体" pitchFamily="-128" charset="-122"/>
                <a:cs typeface="宋体" pitchFamily="-128" charset="-122"/>
              </a:rPr>
              <a:t>How was this expressed in art and science? </a:t>
            </a:r>
            <a:br>
              <a:rPr lang="sk-SK" sz="3200" dirty="0">
                <a:solidFill>
                  <a:srgbClr val="FFFF00"/>
                </a:solidFill>
                <a:latin typeface="Century Gothic" panose="020B0502020202020204" pitchFamily="34" charset="0"/>
                <a:ea typeface="宋体" pitchFamily="-128" charset="-122"/>
                <a:cs typeface="宋体" pitchFamily="-128" charset="-122"/>
              </a:rPr>
            </a:br>
            <a:endParaRPr lang="en-US" sz="3200" dirty="0">
              <a:solidFill>
                <a:srgbClr val="FFFF00"/>
              </a:solidFill>
              <a:latin typeface="Century Gothic" panose="020B0502020202020204" pitchFamily="34" charset="0"/>
              <a:ea typeface="宋体" pitchFamily="-128" charset="-122"/>
              <a:cs typeface="宋体" pitchFamily="-128" charset="-122"/>
            </a:endParaRPr>
          </a:p>
        </p:txBody>
      </p:sp>
      <p:sp>
        <p:nvSpPr>
          <p:cNvPr id="78868" name="Rectangle 20"/>
          <p:cNvSpPr>
            <a:spLocks noChangeArrowheads="1"/>
          </p:cNvSpPr>
          <p:nvPr/>
        </p:nvSpPr>
        <p:spPr bwMode="auto">
          <a:xfrm>
            <a:off x="3429000" y="2571750"/>
            <a:ext cx="184150" cy="45720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pic>
        <p:nvPicPr>
          <p:cNvPr id="78869" name="Picture 21" descr="michelangelo_david2"/>
          <p:cNvPicPr>
            <a:picLocks noGrp="1" noChangeAspect="1" noChangeArrowheads="1"/>
          </p:cNvPicPr>
          <p:nvPr>
            <p:ph sz="quarter" idx="1"/>
          </p:nvPr>
        </p:nvPicPr>
        <p:blipFill>
          <a:blip r:embed="rId3"/>
          <a:srcRect l="52682"/>
          <a:stretch>
            <a:fillRect/>
          </a:stretch>
        </p:blipFill>
        <p:spPr>
          <a:xfrm>
            <a:off x="385763" y="1066800"/>
            <a:ext cx="2128837" cy="5486400"/>
          </a:xfrm>
          <a:ln/>
        </p:spPr>
      </p:pic>
      <p:pic>
        <p:nvPicPr>
          <p:cNvPr id="78871" name="Picture 23" descr="mona-lisa-gioconda-by-leonardo-da-vinci"/>
          <p:cNvPicPr>
            <a:picLocks noGrp="1" noChangeAspect="1" noChangeArrowheads="1"/>
          </p:cNvPicPr>
          <p:nvPr>
            <p:ph sz="quarter" idx="2"/>
          </p:nvPr>
        </p:nvPicPr>
        <p:blipFill>
          <a:blip r:embed="rId4"/>
          <a:srcRect/>
          <a:stretch>
            <a:fillRect/>
          </a:stretch>
        </p:blipFill>
        <p:spPr>
          <a:xfrm>
            <a:off x="5664200" y="1066800"/>
            <a:ext cx="3251200" cy="4648200"/>
          </a:xfrm>
        </p:spPr>
      </p:pic>
      <p:sp>
        <p:nvSpPr>
          <p:cNvPr id="78872" name="Text Box 24"/>
          <p:cNvSpPr txBox="1">
            <a:spLocks noChangeArrowheads="1"/>
          </p:cNvSpPr>
          <p:nvPr/>
        </p:nvSpPr>
        <p:spPr bwMode="auto">
          <a:xfrm>
            <a:off x="5738521" y="5791200"/>
            <a:ext cx="2489784" cy="984885"/>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Leonardo </a:t>
            </a:r>
            <a:r>
              <a:rPr kumimoji="0" lang="en-US" sz="2000" b="0" i="0" u="none" strike="noStrike" kern="1200" cap="none" spc="0" normalizeH="0" baseline="0" noProof="0" dirty="0" err="1">
                <a:ln>
                  <a:noFill/>
                </a:ln>
                <a:solidFill>
                  <a:srgbClr val="FFFF00"/>
                </a:solidFill>
                <a:effectLst/>
                <a:uLnTx/>
                <a:uFillTx/>
                <a:latin typeface="Century Gothic" panose="020B0502020202020204" pitchFamily="34" charset="0"/>
                <a:ea typeface="ＭＳ Ｐゴシック" pitchFamily="-128" charset="-128"/>
              </a:rPr>
              <a:t>da</a:t>
            </a:r>
            <a:r>
              <a:rPr kumimoji="0" lang="en-US" sz="20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 Vinci</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1452-1519</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“Mona Lisa”</a:t>
            </a:r>
          </a:p>
        </p:txBody>
      </p:sp>
      <p:sp>
        <p:nvSpPr>
          <p:cNvPr id="78873" name="Text Box 25"/>
          <p:cNvSpPr txBox="1">
            <a:spLocks noChangeArrowheads="1"/>
          </p:cNvSpPr>
          <p:nvPr/>
        </p:nvSpPr>
        <p:spPr bwMode="auto">
          <a:xfrm>
            <a:off x="2841625" y="2514600"/>
            <a:ext cx="2111375" cy="940770"/>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6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Century Gothic" panose="020B0502020202020204" pitchFamily="34" charset="0"/>
                <a:ea typeface="ＭＳ Ｐゴシック" pitchFamily="-128" charset="-128"/>
              </a:rPr>
              <a:t>Michelangelo</a:t>
            </a:r>
          </a:p>
          <a:p>
            <a:pPr marL="0" marR="0" lvl="0" indent="0" algn="l" defTabSz="914400" rtl="0" eaLnBrk="0" fontAlgn="base" latinLnBrk="0" hangingPunct="0">
              <a:lnSpc>
                <a:spcPct val="60000"/>
              </a:lnSpc>
              <a:spcBef>
                <a:spcPct val="5000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1475-1564</a:t>
            </a:r>
          </a:p>
          <a:p>
            <a:pPr marL="0" marR="0" lvl="0" indent="0" algn="l" defTabSz="914400" rtl="0" eaLnBrk="0" fontAlgn="base" latinLnBrk="0" hangingPunct="0">
              <a:lnSpc>
                <a:spcPct val="6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“David”</a:t>
            </a: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endParaRPr>
          </a:p>
        </p:txBody>
      </p:sp>
      <p:sp>
        <p:nvSpPr>
          <p:cNvPr id="78874" name="Rectangle 26"/>
          <p:cNvSpPr>
            <a:spLocks noChangeArrowheads="1"/>
          </p:cNvSpPr>
          <p:nvPr/>
        </p:nvSpPr>
        <p:spPr bwMode="auto">
          <a:xfrm>
            <a:off x="2590800" y="4572000"/>
            <a:ext cx="3219151" cy="203132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Renaissance humanists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did not reject Christianity;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many of the Renaissance's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greatest works were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devoted to it, and the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Church patronized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Renaissance art</a:t>
            </a:r>
          </a:p>
        </p:txBody>
      </p:sp>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788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BA6524-50C4-F84B-A225-05ADC1F77E56}"/>
              </a:ext>
            </a:extLst>
          </p:cNvPr>
          <p:cNvSpPr>
            <a:spLocks noGrp="1"/>
          </p:cNvSpPr>
          <p:nvPr>
            <p:ph type="title"/>
          </p:nvPr>
        </p:nvSpPr>
        <p:spPr>
          <a:xfrm>
            <a:off x="323528" y="332656"/>
            <a:ext cx="8496944" cy="1143000"/>
          </a:xfrm>
        </p:spPr>
        <p:txBody>
          <a:bodyPr/>
          <a:lstStyle/>
          <a:p>
            <a:r>
              <a:rPr lang="en-GB" sz="4200" dirty="0">
                <a:solidFill>
                  <a:srgbClr val="FFFF00"/>
                </a:solidFill>
                <a:latin typeface="Century Gothic" panose="020B0502020202020204" pitchFamily="34" charset="0"/>
              </a:rPr>
              <a:t>Nicolaus Copernicus </a:t>
            </a:r>
            <a:r>
              <a:rPr lang="en-US" sz="4000" dirty="0">
                <a:latin typeface="Century Gothic" panose="020B0502020202020204" pitchFamily="34" charset="0"/>
              </a:rPr>
              <a:t>(1473-1543)</a:t>
            </a:r>
            <a:endParaRPr lang="en-GB" sz="4200" dirty="0">
              <a:solidFill>
                <a:srgbClr val="FFFF00"/>
              </a:solidFill>
              <a:latin typeface="Century Gothic" panose="020B0502020202020204" pitchFamily="34" charset="0"/>
            </a:endParaRPr>
          </a:p>
        </p:txBody>
      </p:sp>
      <p:sp>
        <p:nvSpPr>
          <p:cNvPr id="6" name="Content Placeholder 5">
            <a:extLst>
              <a:ext uri="{FF2B5EF4-FFF2-40B4-BE49-F238E27FC236}">
                <a16:creationId xmlns:a16="http://schemas.microsoft.com/office/drawing/2014/main" id="{D4409EDA-E400-A14B-8795-F47D6D7C23EE}"/>
              </a:ext>
            </a:extLst>
          </p:cNvPr>
          <p:cNvSpPr>
            <a:spLocks noGrp="1"/>
          </p:cNvSpPr>
          <p:nvPr>
            <p:ph idx="1"/>
          </p:nvPr>
        </p:nvSpPr>
        <p:spPr/>
        <p:txBody>
          <a:bodyPr/>
          <a:lstStyle/>
          <a:p>
            <a:pPr>
              <a:lnSpc>
                <a:spcPct val="90000"/>
              </a:lnSpc>
            </a:pPr>
            <a:r>
              <a:rPr lang="en-US" sz="2400" dirty="0">
                <a:latin typeface="Century Gothic" panose="020B0502020202020204" pitchFamily="34" charset="0"/>
              </a:rPr>
              <a:t>Roman Catholic canon, mathematician, astronomer</a:t>
            </a:r>
          </a:p>
          <a:p>
            <a:r>
              <a:rPr lang="en-GB" sz="2400" dirty="0">
                <a:latin typeface="Century Gothic" panose="020B0502020202020204" pitchFamily="34" charset="0"/>
              </a:rPr>
              <a:t>"All the spheres revolve about the sun as their mid-point, and therefore the sun is the centre of the universe.”</a:t>
            </a:r>
          </a:p>
          <a:p>
            <a:r>
              <a:rPr lang="en-GB" sz="2400" dirty="0">
                <a:latin typeface="Century Gothic" panose="020B0502020202020204" pitchFamily="34" charset="0"/>
              </a:rPr>
              <a:t>"Moreover, since the sun remains stationary, whatever appears as a motion of the sun is really due rather to the motion of the earth.”</a:t>
            </a:r>
          </a:p>
          <a:p>
            <a:r>
              <a:rPr lang="en-GB" sz="2400" dirty="0">
                <a:latin typeface="Century Gothic" panose="020B0502020202020204" pitchFamily="34" charset="0"/>
              </a:rPr>
              <a:t>"To know the mighty works of God, all this must be a pleasing and acceptable mode of worship to the Most High."</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79080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D6125-D1BC-D445-A4B7-5591AD0179E6}"/>
              </a:ext>
            </a:extLst>
          </p:cNvPr>
          <p:cNvSpPr>
            <a:spLocks noGrp="1"/>
          </p:cNvSpPr>
          <p:nvPr>
            <p:ph type="title"/>
          </p:nvPr>
        </p:nvSpPr>
        <p:spPr>
          <a:xfrm>
            <a:off x="685800" y="188640"/>
            <a:ext cx="7772400" cy="1143000"/>
          </a:xfrm>
        </p:spPr>
        <p:txBody>
          <a:bodyPr/>
          <a:lstStyle/>
          <a:p>
            <a:r>
              <a:rPr lang="en-GB" dirty="0">
                <a:solidFill>
                  <a:srgbClr val="FFFF00"/>
                </a:solidFill>
                <a:latin typeface="Century Gothic" panose="020B0502020202020204" pitchFamily="34" charset="0"/>
              </a:rPr>
              <a:t>Johannes Kepler </a:t>
            </a:r>
            <a:r>
              <a:rPr lang="en-US" sz="4000" dirty="0">
                <a:latin typeface="Century Gothic" panose="020B0502020202020204" pitchFamily="34" charset="0"/>
              </a:rPr>
              <a:t>(1571-1630)</a:t>
            </a:r>
            <a:endParaRPr lang="en-GB" dirty="0">
              <a:solidFill>
                <a:srgbClr val="FFFF00"/>
              </a:solidFill>
              <a:latin typeface="Century Gothic" panose="020B0502020202020204" pitchFamily="34" charset="0"/>
            </a:endParaRPr>
          </a:p>
        </p:txBody>
      </p:sp>
      <p:sp>
        <p:nvSpPr>
          <p:cNvPr id="5" name="Content Placeholder 4">
            <a:extLst>
              <a:ext uri="{FF2B5EF4-FFF2-40B4-BE49-F238E27FC236}">
                <a16:creationId xmlns:a16="http://schemas.microsoft.com/office/drawing/2014/main" id="{20565D28-5FDD-FC4B-8677-6ADABA96A592}"/>
              </a:ext>
            </a:extLst>
          </p:cNvPr>
          <p:cNvSpPr>
            <a:spLocks noGrp="1"/>
          </p:cNvSpPr>
          <p:nvPr>
            <p:ph idx="1"/>
          </p:nvPr>
        </p:nvSpPr>
        <p:spPr>
          <a:xfrm>
            <a:off x="467544" y="1981200"/>
            <a:ext cx="8280920" cy="4114800"/>
          </a:xfrm>
        </p:spPr>
        <p:txBody>
          <a:bodyPr/>
          <a:lstStyle/>
          <a:p>
            <a:pPr>
              <a:lnSpc>
                <a:spcPct val="90000"/>
              </a:lnSpc>
            </a:pPr>
            <a:r>
              <a:rPr lang="en-US" sz="2600" dirty="0">
                <a:latin typeface="Century Gothic" panose="020B0502020202020204" pitchFamily="34" charset="0"/>
              </a:rPr>
              <a:t>Laws of planetary motion</a:t>
            </a:r>
            <a:endParaRPr lang="en-GB" sz="2600" dirty="0">
              <a:latin typeface="Century Gothic" panose="020B0502020202020204" pitchFamily="34" charset="0"/>
            </a:endParaRPr>
          </a:p>
          <a:p>
            <a:r>
              <a:rPr lang="en-GB" sz="2400" dirty="0">
                <a:latin typeface="Century Gothic" panose="020B0502020202020204" pitchFamily="34" charset="0"/>
              </a:rPr>
              <a:t>“The chief aim of all investigations of the external world should be to discover the rational order and harmony which has been imposed on it by God and which He revealed to us in the language of mathematics.”</a:t>
            </a:r>
          </a:p>
          <a:p>
            <a:r>
              <a:rPr lang="en-GB" sz="2400" dirty="0">
                <a:latin typeface="Century Gothic" panose="020B0502020202020204" pitchFamily="34" charset="0"/>
              </a:rPr>
              <a:t>“I am merely thinking God’s thoughts after him.”</a:t>
            </a:r>
          </a:p>
          <a:p>
            <a:r>
              <a:rPr lang="en-GB" sz="2400" dirty="0">
                <a:latin typeface="Century Gothic" panose="020B0502020202020204" pitchFamily="34" charset="0"/>
              </a:rPr>
              <a:t>“I wanted to become a theologian. For a long time I was restless. Now, however, behold how through my effort God is being celebrated in astronomy.”</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7994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9CF86A-ECCA-2749-B735-50908F3AC02E}"/>
              </a:ext>
            </a:extLst>
          </p:cNvPr>
          <p:cNvSpPr>
            <a:spLocks noGrp="1"/>
          </p:cNvSpPr>
          <p:nvPr>
            <p:ph type="title"/>
          </p:nvPr>
        </p:nvSpPr>
        <p:spPr>
          <a:xfrm>
            <a:off x="685800" y="116632"/>
            <a:ext cx="7772400" cy="1143000"/>
          </a:xfrm>
        </p:spPr>
        <p:txBody>
          <a:bodyPr/>
          <a:lstStyle/>
          <a:p>
            <a:r>
              <a:rPr lang="en-GB" dirty="0">
                <a:solidFill>
                  <a:srgbClr val="FFFF00"/>
                </a:solidFill>
                <a:latin typeface="Century Gothic" panose="020B0502020202020204" pitchFamily="34" charset="0"/>
              </a:rPr>
              <a:t>Galileo Galilei </a:t>
            </a:r>
            <a:r>
              <a:rPr lang="en-GB" sz="4000" dirty="0">
                <a:solidFill>
                  <a:srgbClr val="FFFF00"/>
                </a:solidFill>
                <a:latin typeface="Century Gothic" panose="020B0502020202020204" pitchFamily="34" charset="0"/>
              </a:rPr>
              <a:t>(1564 -1642)</a:t>
            </a:r>
            <a:endParaRPr lang="en-GB" dirty="0">
              <a:solidFill>
                <a:srgbClr val="FFFF00"/>
              </a:solidFill>
              <a:latin typeface="Century Gothic" panose="020B0502020202020204" pitchFamily="34" charset="0"/>
            </a:endParaRPr>
          </a:p>
        </p:txBody>
      </p:sp>
      <p:sp>
        <p:nvSpPr>
          <p:cNvPr id="6" name="Content Placeholder 5">
            <a:extLst>
              <a:ext uri="{FF2B5EF4-FFF2-40B4-BE49-F238E27FC236}">
                <a16:creationId xmlns:a16="http://schemas.microsoft.com/office/drawing/2014/main" id="{A527D025-D867-934C-8E95-11065B6772A0}"/>
              </a:ext>
            </a:extLst>
          </p:cNvPr>
          <p:cNvSpPr>
            <a:spLocks noGrp="1"/>
          </p:cNvSpPr>
          <p:nvPr>
            <p:ph idx="1"/>
          </p:nvPr>
        </p:nvSpPr>
        <p:spPr>
          <a:xfrm>
            <a:off x="467544" y="1488232"/>
            <a:ext cx="7990656" cy="4605064"/>
          </a:xfrm>
        </p:spPr>
        <p:txBody>
          <a:bodyPr/>
          <a:lstStyle/>
          <a:p>
            <a:pPr>
              <a:lnSpc>
                <a:spcPct val="90000"/>
              </a:lnSpc>
            </a:pPr>
            <a:r>
              <a:rPr lang="en-US" sz="2400" dirty="0">
                <a:latin typeface="Century Gothic" panose="020B0502020202020204" pitchFamily="34" charset="0"/>
              </a:rPr>
              <a:t>Laws of nature are mathematical</a:t>
            </a:r>
          </a:p>
          <a:p>
            <a:pPr>
              <a:lnSpc>
                <a:spcPct val="90000"/>
              </a:lnSpc>
            </a:pPr>
            <a:r>
              <a:rPr lang="en-US" sz="2400" dirty="0">
                <a:latin typeface="Century Gothic" panose="020B0502020202020204" pitchFamily="34" charset="0"/>
              </a:rPr>
              <a:t>Science of dynamics</a:t>
            </a:r>
          </a:p>
          <a:p>
            <a:r>
              <a:rPr lang="en-GB" sz="2400" dirty="0">
                <a:latin typeface="Century Gothic" panose="020B0502020202020204" pitchFamily="34" charset="0"/>
              </a:rPr>
              <a:t>“I do not feel obliged to believe that that same God who has endowed us with senses, reason, and intellect has intended to forgo their use and by some other means to give us knowledge which we can attain by them.”</a:t>
            </a:r>
          </a:p>
          <a:p>
            <a:r>
              <a:rPr lang="en-GB" sz="2400" dirty="0">
                <a:latin typeface="Century Gothic" panose="020B0502020202020204" pitchFamily="34" charset="0"/>
              </a:rPr>
              <a:t>“Mathematics is the language in which God wrote the universe.”</a:t>
            </a:r>
          </a:p>
          <a:p>
            <a:r>
              <a:rPr lang="en-GB" sz="2400" dirty="0">
                <a:latin typeface="Century Gothic" panose="020B0502020202020204" pitchFamily="34" charset="0"/>
              </a:rPr>
              <a:t>“In disputes about natural phenomena one must begin not with the authority of Scriptural passage but with sensory experience and necessary demonstrations.”</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03547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54AE5A-2FE6-574F-9A09-16C2E5F6C80C}"/>
              </a:ext>
            </a:extLst>
          </p:cNvPr>
          <p:cNvSpPr>
            <a:spLocks noGrp="1"/>
          </p:cNvSpPr>
          <p:nvPr>
            <p:ph type="title"/>
          </p:nvPr>
        </p:nvSpPr>
        <p:spPr>
          <a:xfrm>
            <a:off x="107504" y="260648"/>
            <a:ext cx="8784976" cy="1143000"/>
          </a:xfrm>
        </p:spPr>
        <p:txBody>
          <a:bodyPr/>
          <a:lstStyle/>
          <a:p>
            <a:r>
              <a:rPr lang="en-GB" dirty="0">
                <a:solidFill>
                  <a:srgbClr val="FFFF00"/>
                </a:solidFill>
                <a:latin typeface="Century Gothic" panose="020B0502020202020204" pitchFamily="34" charset="0"/>
              </a:rPr>
              <a:t>Galileo’s clash with the church</a:t>
            </a:r>
          </a:p>
        </p:txBody>
      </p:sp>
      <p:sp>
        <p:nvSpPr>
          <p:cNvPr id="3" name="Content Placeholder 2">
            <a:extLst>
              <a:ext uri="{FF2B5EF4-FFF2-40B4-BE49-F238E27FC236}">
                <a16:creationId xmlns:a16="http://schemas.microsoft.com/office/drawing/2014/main" id="{3FBF178F-D797-CC46-896A-591B032065AC}"/>
              </a:ext>
            </a:extLst>
          </p:cNvPr>
          <p:cNvSpPr>
            <a:spLocks noGrp="1"/>
          </p:cNvSpPr>
          <p:nvPr>
            <p:ph idx="1"/>
          </p:nvPr>
        </p:nvSpPr>
        <p:spPr>
          <a:xfrm>
            <a:off x="467544" y="1981200"/>
            <a:ext cx="7990656" cy="4114800"/>
          </a:xfrm>
        </p:spPr>
        <p:txBody>
          <a:bodyPr/>
          <a:lstStyle/>
          <a:p>
            <a:r>
              <a:rPr lang="en-GB" sz="2400" dirty="0">
                <a:latin typeface="Century Gothic" panose="020B0502020202020204" pitchFamily="34" charset="0"/>
              </a:rPr>
              <a:t>“The inertia of the human mind and its resistance to innovation are most clearly demonstrated not, as one might expect, by the ignorant mass – which is easily swayed once its imagination is caught – but by professionals with a vested interest in tradition and in the monopoly of learning. Innovation is a twofold threat to academic mediocrities: it endangers their oracular authority, and it evokes the deeper fear that their whole laboriously constructed edifice might collapse.” Arthur Koestler</a:t>
            </a:r>
            <a:r>
              <a:rPr lang="en-GB" sz="2400" i="1" dirty="0">
                <a:latin typeface="Century Gothic" panose="020B0502020202020204" pitchFamily="34" charset="0"/>
              </a:rPr>
              <a:t>, The Sleepwalkers</a:t>
            </a:r>
          </a:p>
        </p:txBody>
      </p:sp>
    </p:spTree>
    <p:extLst>
      <p:ext uri="{BB962C8B-B14F-4D97-AF65-F5344CB8AC3E}">
        <p14:creationId xmlns:p14="http://schemas.microsoft.com/office/powerpoint/2010/main" val="567545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90F5-6FE2-804B-A147-7A92815ADB2D}"/>
              </a:ext>
            </a:extLst>
          </p:cNvPr>
          <p:cNvSpPr>
            <a:spLocks noGrp="1"/>
          </p:cNvSpPr>
          <p:nvPr>
            <p:ph type="title"/>
          </p:nvPr>
        </p:nvSpPr>
        <p:spPr>
          <a:xfrm>
            <a:off x="395536" y="609600"/>
            <a:ext cx="8062664" cy="1143000"/>
          </a:xfrm>
        </p:spPr>
        <p:txBody>
          <a:bodyPr/>
          <a:lstStyle/>
          <a:p>
            <a:r>
              <a:rPr lang="en-GB" sz="4200" dirty="0">
                <a:latin typeface="Century Gothic" panose="020B0502020202020204" pitchFamily="34" charset="0"/>
              </a:rPr>
              <a:t>The foundation to receive the Lord of the Second Advent</a:t>
            </a:r>
          </a:p>
        </p:txBody>
      </p:sp>
      <p:sp>
        <p:nvSpPr>
          <p:cNvPr id="3" name="Content Placeholder 2">
            <a:extLst>
              <a:ext uri="{FF2B5EF4-FFF2-40B4-BE49-F238E27FC236}">
                <a16:creationId xmlns:a16="http://schemas.microsoft.com/office/drawing/2014/main" id="{5DC1BFB8-A3ED-E34A-B1B8-B169B1E02494}"/>
              </a:ext>
            </a:extLst>
          </p:cNvPr>
          <p:cNvSpPr>
            <a:spLocks noGrp="1"/>
          </p:cNvSpPr>
          <p:nvPr>
            <p:ph idx="1"/>
          </p:nvPr>
        </p:nvSpPr>
        <p:spPr>
          <a:xfrm>
            <a:off x="685800" y="2698576"/>
            <a:ext cx="7772400" cy="4114800"/>
          </a:xfrm>
        </p:spPr>
        <p:txBody>
          <a:bodyPr/>
          <a:lstStyle/>
          <a:p>
            <a:r>
              <a:rPr kumimoji="1" lang="en-US" dirty="0">
                <a:latin typeface="Century Gothic" panose="020B0502020202020204" pitchFamily="34" charset="0"/>
                <a:ea typeface="Osaka" pitchFamily="-128" charset="-128"/>
                <a:cs typeface="Osaka" pitchFamily="-128" charset="-128"/>
              </a:rPr>
              <a:t>God’s 2000 years providence has prepared a democratic social and legal environment which will protect Christ at the Second Advent. </a:t>
            </a:r>
            <a:r>
              <a:rPr kumimoji="1" lang="en-US" sz="2400" dirty="0">
                <a:latin typeface="Century Gothic" panose="020B0502020202020204" pitchFamily="34" charset="0"/>
                <a:ea typeface="Osaka" pitchFamily="-128" charset="-128"/>
                <a:cs typeface="Osaka" pitchFamily="-128" charset="-128"/>
              </a:rPr>
              <a:t>EDP, 282</a:t>
            </a:r>
          </a:p>
          <a:p>
            <a:endParaRPr lang="en-GB" dirty="0">
              <a:latin typeface="Century Gothic" panose="020B0502020202020204" pitchFamily="34" charset="0"/>
            </a:endParaRPr>
          </a:p>
        </p:txBody>
      </p:sp>
    </p:spTree>
    <p:extLst>
      <p:ext uri="{BB962C8B-B14F-4D97-AF65-F5344CB8AC3E}">
        <p14:creationId xmlns:p14="http://schemas.microsoft.com/office/powerpoint/2010/main" val="734989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p:txBody>
          <a:bodyPr/>
          <a:lstStyle/>
          <a:p>
            <a:r>
              <a:rPr kumimoji="1" lang="en-GB">
                <a:latin typeface="Century Gothic" panose="020B0502020202020204" pitchFamily="34" charset="0"/>
              </a:rPr>
              <a:t>Abraham’s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348038" y="1844675"/>
            <a:ext cx="2087562" cy="584775"/>
          </a:xfrm>
          <a:prstGeom prst="rect">
            <a:avLst/>
          </a:prstGeom>
          <a:noFill/>
          <a:ln w="9525">
            <a:noFill/>
            <a:miter lim="800000"/>
            <a:headEnd/>
            <a:tailEnd/>
          </a:ln>
          <a:effectLst/>
        </p:spPr>
        <p:txBody>
          <a:bodyPr wrap="square">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Abraham</a:t>
            </a:r>
          </a:p>
        </p:txBody>
      </p:sp>
      <p:sp>
        <p:nvSpPr>
          <p:cNvPr id="22531" name="Text Box 3"/>
          <p:cNvSpPr txBox="1">
            <a:spLocks noChangeArrowheads="1"/>
          </p:cNvSpPr>
          <p:nvPr/>
        </p:nvSpPr>
        <p:spPr bwMode="auto">
          <a:xfrm>
            <a:off x="900113" y="1844675"/>
            <a:ext cx="1676400" cy="57943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Hagar</a:t>
            </a:r>
          </a:p>
        </p:txBody>
      </p:sp>
      <p:sp>
        <p:nvSpPr>
          <p:cNvPr id="22532" name="Text Box 4"/>
          <p:cNvSpPr txBox="1">
            <a:spLocks noChangeArrowheads="1"/>
          </p:cNvSpPr>
          <p:nvPr/>
        </p:nvSpPr>
        <p:spPr bwMode="auto">
          <a:xfrm>
            <a:off x="6227763" y="1844675"/>
            <a:ext cx="1531937" cy="57943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Sarah</a:t>
            </a:r>
          </a:p>
        </p:txBody>
      </p:sp>
      <p:sp>
        <p:nvSpPr>
          <p:cNvPr id="22533" name="Line 5"/>
          <p:cNvSpPr>
            <a:spLocks noChangeShapeType="1"/>
          </p:cNvSpPr>
          <p:nvPr/>
        </p:nvSpPr>
        <p:spPr bwMode="auto">
          <a:xfrm>
            <a:off x="2484438" y="2132013"/>
            <a:ext cx="863600" cy="0"/>
          </a:xfrm>
          <a:prstGeom prst="line">
            <a:avLst/>
          </a:prstGeom>
          <a:noFill/>
          <a:ln w="38100">
            <a:solidFill>
              <a:schemeClr val="tx1"/>
            </a:solidFill>
            <a:prstDash val="sysDot"/>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34" name="Line 6"/>
          <p:cNvSpPr>
            <a:spLocks noChangeShapeType="1"/>
          </p:cNvSpPr>
          <p:nvPr/>
        </p:nvSpPr>
        <p:spPr bwMode="auto">
          <a:xfrm>
            <a:off x="2484438" y="2276475"/>
            <a:ext cx="863600" cy="0"/>
          </a:xfrm>
          <a:prstGeom prst="line">
            <a:avLst/>
          </a:prstGeom>
          <a:noFill/>
          <a:ln w="38100">
            <a:solidFill>
              <a:schemeClr val="tx1"/>
            </a:solidFill>
            <a:prstDash val="sysDot"/>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35" name="Line 7"/>
          <p:cNvSpPr>
            <a:spLocks noChangeShapeType="1"/>
          </p:cNvSpPr>
          <p:nvPr/>
        </p:nvSpPr>
        <p:spPr bwMode="auto">
          <a:xfrm>
            <a:off x="5435600" y="2132013"/>
            <a:ext cx="936625" cy="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36" name="Line 8"/>
          <p:cNvSpPr>
            <a:spLocks noChangeShapeType="1"/>
          </p:cNvSpPr>
          <p:nvPr/>
        </p:nvSpPr>
        <p:spPr bwMode="auto">
          <a:xfrm>
            <a:off x="5435600" y="2276475"/>
            <a:ext cx="936625" cy="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37" name="Line 9"/>
          <p:cNvSpPr>
            <a:spLocks noChangeShapeType="1"/>
          </p:cNvSpPr>
          <p:nvPr/>
        </p:nvSpPr>
        <p:spPr bwMode="auto">
          <a:xfrm>
            <a:off x="2916238" y="2347913"/>
            <a:ext cx="0" cy="936625"/>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38" name="Text Box 10"/>
          <p:cNvSpPr txBox="1">
            <a:spLocks noChangeArrowheads="1"/>
          </p:cNvSpPr>
          <p:nvPr/>
        </p:nvSpPr>
        <p:spPr bwMode="auto">
          <a:xfrm>
            <a:off x="2051050" y="3284538"/>
            <a:ext cx="1747838" cy="579437"/>
          </a:xfrm>
          <a:prstGeom prst="rect">
            <a:avLst/>
          </a:prstGeom>
          <a:noFill/>
          <a:ln w="9525">
            <a:noFill/>
            <a:miter lim="800000"/>
            <a:headEnd/>
            <a:tailEn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Ishmael</a:t>
            </a:r>
          </a:p>
        </p:txBody>
      </p:sp>
      <p:sp>
        <p:nvSpPr>
          <p:cNvPr id="22539" name="Line 11"/>
          <p:cNvSpPr>
            <a:spLocks noChangeShapeType="1"/>
          </p:cNvSpPr>
          <p:nvPr/>
        </p:nvSpPr>
        <p:spPr bwMode="auto">
          <a:xfrm>
            <a:off x="5867400" y="2347913"/>
            <a:ext cx="0" cy="936625"/>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2540" name="Text Box 12"/>
          <p:cNvSpPr txBox="1">
            <a:spLocks noChangeArrowheads="1"/>
          </p:cNvSpPr>
          <p:nvPr/>
        </p:nvSpPr>
        <p:spPr bwMode="auto">
          <a:xfrm>
            <a:off x="5364163" y="3284538"/>
            <a:ext cx="1263487"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Isaac</a:t>
            </a:r>
          </a:p>
        </p:txBody>
      </p:sp>
      <p:sp>
        <p:nvSpPr>
          <p:cNvPr id="22541" name="Rectangle 13"/>
          <p:cNvSpPr>
            <a:spLocks noGrp="1" noChangeArrowheads="1"/>
          </p:cNvSpPr>
          <p:nvPr>
            <p:ph type="title"/>
          </p:nvPr>
        </p:nvSpPr>
        <p:spPr/>
        <p:txBody>
          <a:bodyPr/>
          <a:lstStyle/>
          <a:p>
            <a:r>
              <a:rPr kumimoji="1" lang="en-GB">
                <a:latin typeface="Century Gothic" panose="020B0502020202020204" pitchFamily="34" charset="0"/>
              </a:rPr>
              <a:t>Abraham’s family</a:t>
            </a:r>
          </a:p>
        </p:txBody>
      </p:sp>
      <p:sp>
        <p:nvSpPr>
          <p:cNvPr id="22542" name="Text Box 14"/>
          <p:cNvSpPr txBox="1">
            <a:spLocks noChangeArrowheads="1"/>
          </p:cNvSpPr>
          <p:nvPr/>
        </p:nvSpPr>
        <p:spPr bwMode="auto">
          <a:xfrm>
            <a:off x="1115616" y="4797425"/>
            <a:ext cx="7201297" cy="1569660"/>
          </a:xfrm>
          <a:prstGeom prst="rect">
            <a:avLst/>
          </a:prstGeom>
          <a:noFill/>
          <a:ln w="9525">
            <a:noFill/>
            <a:miter lim="800000"/>
            <a:headEnd/>
            <a:tailEnd/>
          </a:ln>
          <a:effectLst/>
        </p:spPr>
        <p:txBody>
          <a:bodyPr wrap="square">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Times"/>
              </a:rPr>
              <a:t>Sarah said to Abraham, ‘Cast out this slave woman with her son; for the son of this slave woman shall not be the heir with my son Isaac.’</a:t>
            </a: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					</a:t>
            </a: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Genesis 21:10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4800" y="381000"/>
            <a:ext cx="8610600" cy="1143000"/>
          </a:xfrm>
        </p:spPr>
        <p:txBody>
          <a:bodyPr/>
          <a:lstStyle/>
          <a:p>
            <a:r>
              <a:rPr kumimoji="1" lang="en-GB">
                <a:latin typeface="Century Gothic" panose="020B0502020202020204" pitchFamily="34" charset="0"/>
              </a:rPr>
              <a:t>What promises did God make to Ishmael?</a:t>
            </a:r>
          </a:p>
        </p:txBody>
      </p:sp>
      <p:sp>
        <p:nvSpPr>
          <p:cNvPr id="24579" name="Rectangle 3"/>
          <p:cNvSpPr>
            <a:spLocks noGrp="1" noChangeArrowheads="1"/>
          </p:cNvSpPr>
          <p:nvPr>
            <p:ph type="body" sz="half" idx="1"/>
          </p:nvPr>
        </p:nvSpPr>
        <p:spPr>
          <a:xfrm>
            <a:off x="381000" y="2133600"/>
            <a:ext cx="4044950" cy="4114800"/>
          </a:xfrm>
        </p:spPr>
        <p:txBody>
          <a:bodyPr/>
          <a:lstStyle/>
          <a:p>
            <a:pPr>
              <a:buFontTx/>
              <a:buNone/>
            </a:pPr>
            <a:r>
              <a:rPr kumimoji="1" lang="en-GB" sz="2600" dirty="0">
                <a:latin typeface="Century Gothic" panose="020B0502020202020204" pitchFamily="34" charset="0"/>
                <a:cs typeface="Times"/>
              </a:rPr>
              <a:t>	“I will bless [Ishmael] and make him fruitful and he shall be the father of 12 princes and I will make him a great nation. But I will establish my covenant with Isaac.”</a:t>
            </a:r>
          </a:p>
          <a:p>
            <a:pPr>
              <a:buFontTx/>
              <a:buNone/>
            </a:pPr>
            <a:r>
              <a:rPr kumimoji="1" lang="en-GB" sz="2000" dirty="0">
                <a:latin typeface="Century Gothic" panose="020B0502020202020204" pitchFamily="34" charset="0"/>
              </a:rPr>
              <a:t>		Genesis 17:20-21</a:t>
            </a:r>
          </a:p>
        </p:txBody>
      </p:sp>
      <p:pic>
        <p:nvPicPr>
          <p:cNvPr id="24580" name="Picture 4" descr="AbrahamHagarAndIshmael_sm"/>
          <p:cNvPicPr>
            <a:picLocks noGrp="1" noChangeAspect="1" noChangeArrowheads="1"/>
          </p:cNvPicPr>
          <p:nvPr>
            <p:ph sz="half" idx="2"/>
          </p:nvPr>
        </p:nvPicPr>
        <p:blipFill>
          <a:blip r:embed="rId3"/>
          <a:srcRect/>
          <a:stretch>
            <a:fillRect/>
          </a:stretch>
        </p:blipFill>
        <p:spPr>
          <a:xfrm>
            <a:off x="4953000" y="2209800"/>
            <a:ext cx="3060700" cy="3673475"/>
          </a:xfrm>
          <a:ln/>
        </p:spPr>
      </p:pic>
      <p:sp>
        <p:nvSpPr>
          <p:cNvPr id="24581" name="Text Box 5"/>
          <p:cNvSpPr txBox="1">
            <a:spLocks noChangeArrowheads="1"/>
          </p:cNvSpPr>
          <p:nvPr/>
        </p:nvSpPr>
        <p:spPr bwMode="auto">
          <a:xfrm>
            <a:off x="5003197" y="6019800"/>
            <a:ext cx="3025187" cy="646331"/>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Abraham sending Hagar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and Ishmael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838200" y="304800"/>
            <a:ext cx="7772400" cy="1143000"/>
          </a:xfrm>
        </p:spPr>
        <p:txBody>
          <a:bodyPr/>
          <a:lstStyle/>
          <a:p>
            <a:r>
              <a:rPr kumimoji="1" lang="en-US" dirty="0">
                <a:latin typeface="Century Gothic" panose="020B0502020202020204" pitchFamily="34" charset="0"/>
              </a:rPr>
              <a:t>Building the </a:t>
            </a:r>
            <a:r>
              <a:rPr kumimoji="1" lang="en-US" dirty="0" err="1">
                <a:latin typeface="Century Gothic" panose="020B0502020202020204" pitchFamily="34" charset="0"/>
              </a:rPr>
              <a:t>Ka’aba</a:t>
            </a:r>
            <a:endParaRPr kumimoji="1" lang="en-US" dirty="0">
              <a:latin typeface="Century Gothic" panose="020B0502020202020204" pitchFamily="34" charset="0"/>
            </a:endParaRPr>
          </a:p>
        </p:txBody>
      </p:sp>
      <p:sp>
        <p:nvSpPr>
          <p:cNvPr id="26627" name="Rectangle 3"/>
          <p:cNvSpPr>
            <a:spLocks noGrp="1" noChangeArrowheads="1"/>
          </p:cNvSpPr>
          <p:nvPr>
            <p:ph type="body" sz="half" idx="1"/>
          </p:nvPr>
        </p:nvSpPr>
        <p:spPr>
          <a:xfrm>
            <a:off x="323528" y="1700808"/>
            <a:ext cx="4628289" cy="4343400"/>
          </a:xfrm>
        </p:spPr>
        <p:txBody>
          <a:bodyPr/>
          <a:lstStyle/>
          <a:p>
            <a:pPr>
              <a:lnSpc>
                <a:spcPct val="90000"/>
              </a:lnSpc>
            </a:pPr>
            <a:r>
              <a:rPr kumimoji="1" lang="en-US" sz="2400" dirty="0">
                <a:latin typeface="Century Gothic" panose="020B0502020202020204" pitchFamily="34" charset="0"/>
              </a:rPr>
              <a:t>Abraham and Ishmael built the </a:t>
            </a:r>
            <a:r>
              <a:rPr kumimoji="1" lang="en-US" sz="2400" dirty="0" err="1">
                <a:latin typeface="Century Gothic" panose="020B0502020202020204" pitchFamily="34" charset="0"/>
              </a:rPr>
              <a:t>Ka’aba</a:t>
            </a:r>
            <a:r>
              <a:rPr kumimoji="1" lang="en-US" sz="2400" dirty="0">
                <a:latin typeface="Century Gothic" panose="020B0502020202020204" pitchFamily="34" charset="0"/>
              </a:rPr>
              <a:t>, the first house for the worship of God</a:t>
            </a:r>
          </a:p>
          <a:p>
            <a:pPr>
              <a:lnSpc>
                <a:spcPct val="90000"/>
              </a:lnSpc>
              <a:buFontTx/>
              <a:buNone/>
            </a:pPr>
            <a:endParaRPr kumimoji="1" lang="en-US" sz="2000" dirty="0">
              <a:latin typeface="Century Gothic" panose="020B0502020202020204" pitchFamily="34" charset="0"/>
            </a:endParaRPr>
          </a:p>
          <a:p>
            <a:pPr>
              <a:lnSpc>
                <a:spcPct val="90000"/>
              </a:lnSpc>
            </a:pPr>
            <a:r>
              <a:rPr kumimoji="1" lang="en-US" sz="2400" dirty="0">
                <a:latin typeface="Century Gothic" panose="020B0502020202020204" pitchFamily="34" charset="0"/>
                <a:cs typeface="Times"/>
              </a:rPr>
              <a:t>‘As Abraham raised the foundations of the shrine, together with Ishmael (they prayed): “Our Lord, accept this from us. You are the Hearer, the Omniscient.”’ </a:t>
            </a:r>
          </a:p>
          <a:p>
            <a:pPr lvl="1">
              <a:lnSpc>
                <a:spcPct val="90000"/>
              </a:lnSpc>
              <a:buFontTx/>
              <a:buNone/>
            </a:pPr>
            <a:r>
              <a:rPr kumimoji="1" lang="en-US" sz="2000" dirty="0">
                <a:latin typeface="Century Gothic" panose="020B0502020202020204" pitchFamily="34" charset="0"/>
              </a:rPr>
              <a:t>			</a:t>
            </a:r>
            <a:r>
              <a:rPr kumimoji="1" lang="en-US" sz="2000" dirty="0" err="1">
                <a:latin typeface="Century Gothic" panose="020B0502020202020204" pitchFamily="34" charset="0"/>
              </a:rPr>
              <a:t>Qu’ran</a:t>
            </a:r>
            <a:r>
              <a:rPr kumimoji="1" lang="en-US" sz="2000" dirty="0">
                <a:latin typeface="Century Gothic" panose="020B0502020202020204" pitchFamily="34" charset="0"/>
              </a:rPr>
              <a:t> 2:127</a:t>
            </a:r>
          </a:p>
        </p:txBody>
      </p:sp>
      <p:pic>
        <p:nvPicPr>
          <p:cNvPr id="26628" name="Picture 4" descr="kaaba"/>
          <p:cNvPicPr>
            <a:picLocks noGrp="1" noChangeAspect="1" noChangeArrowheads="1"/>
          </p:cNvPicPr>
          <p:nvPr>
            <p:ph sz="half" idx="2"/>
          </p:nvPr>
        </p:nvPicPr>
        <p:blipFill>
          <a:blip r:embed="rId3"/>
          <a:srcRect/>
          <a:stretch>
            <a:fillRect/>
          </a:stretch>
        </p:blipFill>
        <p:spPr>
          <a:xfrm>
            <a:off x="5334000" y="1371600"/>
            <a:ext cx="2814638" cy="4498975"/>
          </a:xfrm>
        </p:spPr>
      </p:pic>
      <p:sp>
        <p:nvSpPr>
          <p:cNvPr id="26629" name="Text Box 5"/>
          <p:cNvSpPr txBox="1">
            <a:spLocks noChangeArrowheads="1"/>
          </p:cNvSpPr>
          <p:nvPr/>
        </p:nvSpPr>
        <p:spPr bwMode="auto">
          <a:xfrm>
            <a:off x="5085489" y="5943600"/>
            <a:ext cx="3264035" cy="646331"/>
          </a:xfrm>
          <a:prstGeom prst="rect">
            <a:avLst/>
          </a:prstGeom>
          <a:noFill/>
          <a:ln w="9525">
            <a:noFill/>
            <a:miter lim="800000"/>
            <a:headEnd/>
            <a:tailEnd/>
          </a:ln>
          <a:effectLst/>
        </p:spPr>
        <p:txBody>
          <a:bodyPr wrap="non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Ishmael and Abraham pray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after building the Ka’aba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838200" y="76200"/>
            <a:ext cx="7772400" cy="1143000"/>
          </a:xfrm>
        </p:spPr>
        <p:txBody>
          <a:bodyPr/>
          <a:lstStyle/>
          <a:p>
            <a:r>
              <a:rPr kumimoji="1" lang="en-GB">
                <a:latin typeface="Century Gothic" panose="020B0502020202020204" pitchFamily="34" charset="0"/>
              </a:rPr>
              <a:t>Abraham’s descendants</a:t>
            </a:r>
          </a:p>
        </p:txBody>
      </p:sp>
      <p:sp>
        <p:nvSpPr>
          <p:cNvPr id="104451" name="Text Box 3"/>
          <p:cNvSpPr txBox="1">
            <a:spLocks noChangeArrowheads="1"/>
          </p:cNvSpPr>
          <p:nvPr/>
        </p:nvSpPr>
        <p:spPr bwMode="auto">
          <a:xfrm>
            <a:off x="3208338" y="1581150"/>
            <a:ext cx="2087562" cy="584775"/>
          </a:xfrm>
          <a:prstGeom prst="rect">
            <a:avLst/>
          </a:prstGeom>
          <a:noFill/>
          <a:ln w="9525">
            <a:noFill/>
            <a:miter lim="800000"/>
            <a:headEnd/>
            <a:tailEnd/>
          </a:ln>
          <a:effectLst/>
        </p:spPr>
        <p:txBody>
          <a:bodyPr wrap="square">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GB" sz="32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128" charset="0"/>
                <a:cs typeface="Arial" pitchFamily="-128" charset="0"/>
              </a:rPr>
              <a:t>Abraham</a:t>
            </a:r>
          </a:p>
        </p:txBody>
      </p:sp>
      <p:sp>
        <p:nvSpPr>
          <p:cNvPr id="104452" name="Text Box 4"/>
          <p:cNvSpPr txBox="1">
            <a:spLocks noChangeArrowheads="1"/>
          </p:cNvSpPr>
          <p:nvPr/>
        </p:nvSpPr>
        <p:spPr bwMode="auto">
          <a:xfrm>
            <a:off x="760413" y="1581150"/>
            <a:ext cx="1676400" cy="57943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Hagar</a:t>
            </a:r>
          </a:p>
        </p:txBody>
      </p:sp>
      <p:sp>
        <p:nvSpPr>
          <p:cNvPr id="104453" name="Text Box 5"/>
          <p:cNvSpPr txBox="1">
            <a:spLocks noChangeArrowheads="1"/>
          </p:cNvSpPr>
          <p:nvPr/>
        </p:nvSpPr>
        <p:spPr bwMode="auto">
          <a:xfrm>
            <a:off x="6088063" y="1581150"/>
            <a:ext cx="1531937" cy="579438"/>
          </a:xfrm>
          <a:prstGeom prst="rect">
            <a:avLst/>
          </a:prstGeom>
          <a:noFill/>
          <a:ln w="952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Sarah</a:t>
            </a:r>
          </a:p>
        </p:txBody>
      </p:sp>
      <p:sp>
        <p:nvSpPr>
          <p:cNvPr id="104454" name="Line 6"/>
          <p:cNvSpPr>
            <a:spLocks noChangeShapeType="1"/>
          </p:cNvSpPr>
          <p:nvPr/>
        </p:nvSpPr>
        <p:spPr bwMode="auto">
          <a:xfrm>
            <a:off x="2344738" y="1868488"/>
            <a:ext cx="863600" cy="1587"/>
          </a:xfrm>
          <a:prstGeom prst="line">
            <a:avLst/>
          </a:prstGeom>
          <a:noFill/>
          <a:ln w="38100">
            <a:solidFill>
              <a:schemeClr val="tx1"/>
            </a:solidFill>
            <a:prstDash val="sysDot"/>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55" name="Line 7"/>
          <p:cNvSpPr>
            <a:spLocks noChangeShapeType="1"/>
          </p:cNvSpPr>
          <p:nvPr/>
        </p:nvSpPr>
        <p:spPr bwMode="auto">
          <a:xfrm>
            <a:off x="2344738" y="2012950"/>
            <a:ext cx="863600" cy="1588"/>
          </a:xfrm>
          <a:prstGeom prst="line">
            <a:avLst/>
          </a:prstGeom>
          <a:noFill/>
          <a:ln w="38100">
            <a:solidFill>
              <a:schemeClr val="tx1"/>
            </a:solidFill>
            <a:prstDash val="sysDot"/>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56" name="Line 8"/>
          <p:cNvSpPr>
            <a:spLocks noChangeShapeType="1"/>
          </p:cNvSpPr>
          <p:nvPr/>
        </p:nvSpPr>
        <p:spPr bwMode="auto">
          <a:xfrm>
            <a:off x="5295900" y="1868488"/>
            <a:ext cx="936625" cy="1587"/>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57" name="Line 9"/>
          <p:cNvSpPr>
            <a:spLocks noChangeShapeType="1"/>
          </p:cNvSpPr>
          <p:nvPr/>
        </p:nvSpPr>
        <p:spPr bwMode="auto">
          <a:xfrm>
            <a:off x="5295900" y="2012950"/>
            <a:ext cx="936625" cy="1588"/>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58" name="Line 10"/>
          <p:cNvSpPr>
            <a:spLocks noChangeShapeType="1"/>
          </p:cNvSpPr>
          <p:nvPr/>
        </p:nvSpPr>
        <p:spPr bwMode="auto">
          <a:xfrm>
            <a:off x="2776538" y="2085975"/>
            <a:ext cx="1587" cy="719138"/>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59" name="Text Box 11"/>
          <p:cNvSpPr txBox="1">
            <a:spLocks noChangeArrowheads="1"/>
          </p:cNvSpPr>
          <p:nvPr/>
        </p:nvSpPr>
        <p:spPr bwMode="auto">
          <a:xfrm>
            <a:off x="1911350" y="2660650"/>
            <a:ext cx="1747838" cy="579438"/>
          </a:xfrm>
          <a:prstGeom prst="rect">
            <a:avLst/>
          </a:prstGeom>
          <a:noFill/>
          <a:ln w="9525">
            <a:noFill/>
            <a:miter lim="800000"/>
            <a:headEnd/>
            <a:tailEn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Ishmael</a:t>
            </a:r>
          </a:p>
        </p:txBody>
      </p:sp>
      <p:sp>
        <p:nvSpPr>
          <p:cNvPr id="104460" name="Line 12"/>
          <p:cNvSpPr>
            <a:spLocks noChangeShapeType="1"/>
          </p:cNvSpPr>
          <p:nvPr/>
        </p:nvSpPr>
        <p:spPr bwMode="auto">
          <a:xfrm>
            <a:off x="5727700" y="2084388"/>
            <a:ext cx="1588" cy="64770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61" name="Text Box 13"/>
          <p:cNvSpPr txBox="1">
            <a:spLocks noChangeArrowheads="1"/>
          </p:cNvSpPr>
          <p:nvPr/>
        </p:nvSpPr>
        <p:spPr bwMode="auto">
          <a:xfrm>
            <a:off x="5153025" y="2660650"/>
            <a:ext cx="1263487"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Isaac</a:t>
            </a:r>
          </a:p>
        </p:txBody>
      </p:sp>
      <p:sp>
        <p:nvSpPr>
          <p:cNvPr id="104462" name="Line 14"/>
          <p:cNvSpPr>
            <a:spLocks noChangeShapeType="1"/>
          </p:cNvSpPr>
          <p:nvPr/>
        </p:nvSpPr>
        <p:spPr bwMode="auto">
          <a:xfrm>
            <a:off x="2703513" y="3236913"/>
            <a:ext cx="1587" cy="719137"/>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63" name="Text Box 15"/>
          <p:cNvSpPr txBox="1">
            <a:spLocks noChangeArrowheads="1"/>
          </p:cNvSpPr>
          <p:nvPr/>
        </p:nvSpPr>
        <p:spPr bwMode="auto">
          <a:xfrm>
            <a:off x="1552575" y="3957638"/>
            <a:ext cx="2557110"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Arab nation</a:t>
            </a:r>
          </a:p>
        </p:txBody>
      </p:sp>
      <p:sp>
        <p:nvSpPr>
          <p:cNvPr id="104464" name="Line 16"/>
          <p:cNvSpPr>
            <a:spLocks noChangeShapeType="1"/>
          </p:cNvSpPr>
          <p:nvPr/>
        </p:nvSpPr>
        <p:spPr bwMode="auto">
          <a:xfrm>
            <a:off x="2703513" y="4460875"/>
            <a:ext cx="1587" cy="576263"/>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65" name="Text Box 17"/>
          <p:cNvSpPr txBox="1">
            <a:spLocks noChangeArrowheads="1"/>
          </p:cNvSpPr>
          <p:nvPr/>
        </p:nvSpPr>
        <p:spPr bwMode="auto">
          <a:xfrm>
            <a:off x="1552575" y="5037138"/>
            <a:ext cx="2672526"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Muhammad</a:t>
            </a:r>
          </a:p>
        </p:txBody>
      </p:sp>
      <p:sp>
        <p:nvSpPr>
          <p:cNvPr id="104466" name="Line 18"/>
          <p:cNvSpPr>
            <a:spLocks noChangeShapeType="1"/>
          </p:cNvSpPr>
          <p:nvPr/>
        </p:nvSpPr>
        <p:spPr bwMode="auto">
          <a:xfrm>
            <a:off x="2703513" y="5613400"/>
            <a:ext cx="1587" cy="43180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67" name="Text Box 19"/>
          <p:cNvSpPr txBox="1">
            <a:spLocks noChangeArrowheads="1"/>
          </p:cNvSpPr>
          <p:nvPr/>
        </p:nvSpPr>
        <p:spPr bwMode="auto">
          <a:xfrm>
            <a:off x="2128838" y="5973763"/>
            <a:ext cx="1183337"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Islam</a:t>
            </a:r>
          </a:p>
        </p:txBody>
      </p:sp>
      <p:sp>
        <p:nvSpPr>
          <p:cNvPr id="104468" name="Line 20"/>
          <p:cNvSpPr>
            <a:spLocks noChangeShapeType="1"/>
          </p:cNvSpPr>
          <p:nvPr/>
        </p:nvSpPr>
        <p:spPr bwMode="auto">
          <a:xfrm flipH="1">
            <a:off x="5584825" y="3236913"/>
            <a:ext cx="142875" cy="792162"/>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69" name="Text Box 21"/>
          <p:cNvSpPr txBox="1">
            <a:spLocks noChangeArrowheads="1"/>
          </p:cNvSpPr>
          <p:nvPr/>
        </p:nvSpPr>
        <p:spPr bwMode="auto">
          <a:xfrm>
            <a:off x="4360863" y="3957638"/>
            <a:ext cx="3038011"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Jewish people</a:t>
            </a:r>
          </a:p>
        </p:txBody>
      </p:sp>
      <p:sp>
        <p:nvSpPr>
          <p:cNvPr id="104470" name="Text Box 22"/>
          <p:cNvSpPr txBox="1">
            <a:spLocks noChangeArrowheads="1"/>
          </p:cNvSpPr>
          <p:nvPr/>
        </p:nvSpPr>
        <p:spPr bwMode="auto">
          <a:xfrm>
            <a:off x="4360863" y="5973763"/>
            <a:ext cx="1818126"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Judaism</a:t>
            </a:r>
          </a:p>
        </p:txBody>
      </p:sp>
      <p:sp>
        <p:nvSpPr>
          <p:cNvPr id="104471" name="Text Box 23"/>
          <p:cNvSpPr txBox="1">
            <a:spLocks noChangeArrowheads="1"/>
          </p:cNvSpPr>
          <p:nvPr/>
        </p:nvSpPr>
        <p:spPr bwMode="auto">
          <a:xfrm>
            <a:off x="6427788" y="5956300"/>
            <a:ext cx="2324675"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Christianity</a:t>
            </a:r>
          </a:p>
        </p:txBody>
      </p:sp>
      <p:sp>
        <p:nvSpPr>
          <p:cNvPr id="104472" name="Text Box 24"/>
          <p:cNvSpPr txBox="1">
            <a:spLocks noChangeArrowheads="1"/>
          </p:cNvSpPr>
          <p:nvPr/>
        </p:nvSpPr>
        <p:spPr bwMode="auto">
          <a:xfrm>
            <a:off x="6808788" y="4892675"/>
            <a:ext cx="1215397" cy="58477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2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cs typeface="Arial" pitchFamily="-128" charset="0"/>
              </a:rPr>
              <a:t>Jesus</a:t>
            </a:r>
          </a:p>
        </p:txBody>
      </p:sp>
      <p:sp>
        <p:nvSpPr>
          <p:cNvPr id="104473" name="Line 25"/>
          <p:cNvSpPr>
            <a:spLocks noChangeShapeType="1"/>
          </p:cNvSpPr>
          <p:nvPr/>
        </p:nvSpPr>
        <p:spPr bwMode="auto">
          <a:xfrm>
            <a:off x="7385050" y="5397500"/>
            <a:ext cx="1588" cy="64770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74" name="Line 26"/>
          <p:cNvSpPr>
            <a:spLocks noChangeShapeType="1"/>
          </p:cNvSpPr>
          <p:nvPr/>
        </p:nvSpPr>
        <p:spPr bwMode="auto">
          <a:xfrm flipH="1">
            <a:off x="5224463" y="4676775"/>
            <a:ext cx="287337" cy="1296988"/>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04475" name="Line 27"/>
          <p:cNvSpPr>
            <a:spLocks noChangeShapeType="1"/>
          </p:cNvSpPr>
          <p:nvPr/>
        </p:nvSpPr>
        <p:spPr bwMode="auto">
          <a:xfrm>
            <a:off x="6016625" y="4605338"/>
            <a:ext cx="792163" cy="431800"/>
          </a:xfrm>
          <a:prstGeom prst="line">
            <a:avLst/>
          </a:prstGeom>
          <a:noFill/>
          <a:ln w="38100">
            <a:solidFill>
              <a:schemeClr val="tx1"/>
            </a:solidFill>
            <a:round/>
            <a:headEnd/>
            <a:tailEnd/>
          </a:ln>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Tree>
  </p:cSld>
  <p:clrMapOvr>
    <a:masterClrMapping/>
  </p:clrMapOvr>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11670</Words>
  <Application>Microsoft Office PowerPoint</Application>
  <PresentationFormat>On-screen Show (4:3)</PresentationFormat>
  <Paragraphs>469</Paragraphs>
  <Slides>37</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Arial Rounded MT Bold</vt:lpstr>
      <vt:lpstr>Calibri</vt:lpstr>
      <vt:lpstr>Century Gothic</vt:lpstr>
      <vt:lpstr>Franklin Gothic Medium</vt:lpstr>
      <vt:lpstr>Blank Presentation</vt:lpstr>
      <vt:lpstr>Tracing God’s providence: From the renaissance to the second advent</vt:lpstr>
      <vt:lpstr>What does a foundation to receive the messiah look like?</vt:lpstr>
      <vt:lpstr>The foundation to receive the messiah in Jesus’ time</vt:lpstr>
      <vt:lpstr>The foundation to receive the Lord of the Second Advent</vt:lpstr>
      <vt:lpstr>Abraham’s family</vt:lpstr>
      <vt:lpstr>Abraham’s family</vt:lpstr>
      <vt:lpstr>What promises did God make to Ishmael?</vt:lpstr>
      <vt:lpstr>Building the Ka’aba</vt:lpstr>
      <vt:lpstr>Abraham’s descendants</vt:lpstr>
      <vt:lpstr>More sons</vt:lpstr>
      <vt:lpstr>God’s providence in Africa</vt:lpstr>
      <vt:lpstr>Jews in Ethiopia</vt:lpstr>
      <vt:lpstr>Christianity, Islam and Ethiopia</vt:lpstr>
      <vt:lpstr>PowerPoint Presentation</vt:lpstr>
      <vt:lpstr>Hebraism and Hellenism</vt:lpstr>
      <vt:lpstr>Thomas Aquinas (1225-1274)</vt:lpstr>
      <vt:lpstr>Reforming movements</vt:lpstr>
      <vt:lpstr>Who were the reformers?</vt:lpstr>
      <vt:lpstr>European Christianity</vt:lpstr>
      <vt:lpstr>Church – state relations?</vt:lpstr>
      <vt:lpstr>Conflict papacy and king</vt:lpstr>
      <vt:lpstr>Papal captivity</vt:lpstr>
      <vt:lpstr>Western or Papal schism</vt:lpstr>
      <vt:lpstr>Reform movements</vt:lpstr>
      <vt:lpstr>PowerPoint Presentation</vt:lpstr>
      <vt:lpstr>Late medieval society</vt:lpstr>
      <vt:lpstr>PowerPoint Presentation</vt:lpstr>
      <vt:lpstr>PowerPoint Presentation</vt:lpstr>
      <vt:lpstr>PowerPoint Presentation</vt:lpstr>
      <vt:lpstr>Where did it start and why?</vt:lpstr>
      <vt:lpstr>PowerPoint Presentation</vt:lpstr>
      <vt:lpstr>Allegory of Good and Bad Government Ambrogio Lorenzetti (painted 1338–1340)  </vt:lpstr>
      <vt:lpstr>How was this expressed in art and science?  </vt:lpstr>
      <vt:lpstr>Nicolaus Copernicus (1473-1543)</vt:lpstr>
      <vt:lpstr>Johannes Kepler (1571-1630)</vt:lpstr>
      <vt:lpstr>Galileo Galilei (1564 -1642)</vt:lpstr>
      <vt:lpstr>Galileo’s clash with the church</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Tracing God’s providence: From the renaissance to the second advent</dc:title>
  <dc:creator>Chris Le Bas</dc:creator>
  <cp:lastModifiedBy>Chris Le Bas</cp:lastModifiedBy>
  <cp:revision>1</cp:revision>
  <dcterms:created xsi:type="dcterms:W3CDTF">2022-08-20T14:00:04Z</dcterms:created>
  <dcterms:modified xsi:type="dcterms:W3CDTF">2022-08-20T14:00:58Z</dcterms:modified>
</cp:coreProperties>
</file>