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38" r:id="rId1"/>
  </p:sldMasterIdLst>
  <p:notesMasterIdLst>
    <p:notesMasterId r:id="rId48"/>
  </p:notesMasterIdLst>
  <p:sldIdLst>
    <p:sldId id="385" r:id="rId2"/>
    <p:sldId id="386" r:id="rId3"/>
    <p:sldId id="1356" r:id="rId4"/>
    <p:sldId id="1361" r:id="rId5"/>
    <p:sldId id="1362" r:id="rId6"/>
    <p:sldId id="1357" r:id="rId7"/>
    <p:sldId id="1360" r:id="rId8"/>
    <p:sldId id="1358" r:id="rId9"/>
    <p:sldId id="1359" r:id="rId10"/>
    <p:sldId id="1363" r:id="rId11"/>
    <p:sldId id="1364" r:id="rId12"/>
    <p:sldId id="1365" r:id="rId13"/>
    <p:sldId id="1366" r:id="rId14"/>
    <p:sldId id="1367" r:id="rId15"/>
    <p:sldId id="1368" r:id="rId16"/>
    <p:sldId id="1369" r:id="rId17"/>
    <p:sldId id="1370" r:id="rId18"/>
    <p:sldId id="1371" r:id="rId19"/>
    <p:sldId id="1372" r:id="rId20"/>
    <p:sldId id="1373" r:id="rId21"/>
    <p:sldId id="1374" r:id="rId22"/>
    <p:sldId id="1375" r:id="rId23"/>
    <p:sldId id="534" r:id="rId24"/>
    <p:sldId id="490" r:id="rId25"/>
    <p:sldId id="492" r:id="rId26"/>
    <p:sldId id="1325" r:id="rId27"/>
    <p:sldId id="787" r:id="rId28"/>
    <p:sldId id="788" r:id="rId29"/>
    <p:sldId id="536" r:id="rId30"/>
    <p:sldId id="789" r:id="rId31"/>
    <p:sldId id="790" r:id="rId32"/>
    <p:sldId id="494" r:id="rId33"/>
    <p:sldId id="791" r:id="rId34"/>
    <p:sldId id="792" r:id="rId35"/>
    <p:sldId id="496" r:id="rId36"/>
    <p:sldId id="497" r:id="rId37"/>
    <p:sldId id="498" r:id="rId38"/>
    <p:sldId id="987" r:id="rId39"/>
    <p:sldId id="499" r:id="rId40"/>
    <p:sldId id="501" r:id="rId41"/>
    <p:sldId id="617" r:id="rId42"/>
    <p:sldId id="503" r:id="rId43"/>
    <p:sldId id="1652" r:id="rId44"/>
    <p:sldId id="1633" r:id="rId45"/>
    <p:sldId id="500" r:id="rId46"/>
    <p:sldId id="504"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623"/>
    <p:restoredTop sz="85094" autoAdjust="0"/>
  </p:normalViewPr>
  <p:slideViewPr>
    <p:cSldViewPr snapToGrid="0" snapToObjects="1">
      <p:cViewPr varScale="1">
        <p:scale>
          <a:sx n="68" d="100"/>
          <a:sy n="68" d="100"/>
        </p:scale>
        <p:origin x="72" y="276"/>
      </p:cViewPr>
      <p:guideLst>
        <p:guide orient="horz" pos="2160"/>
        <p:guide pos="2880"/>
      </p:guideLst>
    </p:cSldViewPr>
  </p:slideViewPr>
  <p:outlineViewPr>
    <p:cViewPr>
      <p:scale>
        <a:sx n="33" d="100"/>
        <a:sy n="33" d="100"/>
      </p:scale>
      <p:origin x="0" y="-20012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6EA8FE-0D10-2F4C-B98D-E04B29FDF44B}" type="datetimeFigureOut">
              <a:rPr lang="en-US" smtClean="0"/>
              <a:t>7/18/2022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8FB232-C209-B445-ACB3-067054AB162C}" type="slidenum">
              <a:rPr lang="en-US" smtClean="0"/>
              <a:t>‹#›</a:t>
            </a:fld>
            <a:endParaRPr lang="en-US"/>
          </a:p>
        </p:txBody>
      </p:sp>
    </p:spTree>
    <p:extLst>
      <p:ext uri="{BB962C8B-B14F-4D97-AF65-F5344CB8AC3E}">
        <p14:creationId xmlns:p14="http://schemas.microsoft.com/office/powerpoint/2010/main" val="326262924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rabbisacks.org/11466-2/#_ftn1" TargetMode="External"/><Relationship Id="rId13" Type="http://schemas.openxmlformats.org/officeDocument/2006/relationships/hyperlink" Target="http://rabbisacks.org/11466-2/#_ftn5" TargetMode="External"/><Relationship Id="rId3" Type="http://schemas.openxmlformats.org/officeDocument/2006/relationships/hyperlink" Target="https://www.sefaria.org/Genesis.25.27-28?lang=he-en" TargetMode="External"/><Relationship Id="rId7" Type="http://schemas.openxmlformats.org/officeDocument/2006/relationships/hyperlink" Target="https://www.sefaria.org/Genesis.27?lang=he-en" TargetMode="External"/><Relationship Id="rId12" Type="http://schemas.openxmlformats.org/officeDocument/2006/relationships/hyperlink" Target="http://rabbisacks.org/11466-2/#_ftn4"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sefaria.org/Genesis.26.34-35?lang=he-en" TargetMode="External"/><Relationship Id="rId11" Type="http://schemas.openxmlformats.org/officeDocument/2006/relationships/hyperlink" Target="https://www.sefaria.org/Deuteronomy.14.1?lang=he-en" TargetMode="External"/><Relationship Id="rId5" Type="http://schemas.openxmlformats.org/officeDocument/2006/relationships/hyperlink" Target="https://www.sefaria.org/Genesis.25.29-34?lang=he-en" TargetMode="External"/><Relationship Id="rId10" Type="http://schemas.openxmlformats.org/officeDocument/2006/relationships/hyperlink" Target="http://rabbisacks.org/11466-2/#_ftn3" TargetMode="External"/><Relationship Id="rId4" Type="http://schemas.openxmlformats.org/officeDocument/2006/relationships/hyperlink" Target="https://www.sefaria.org/Genesis.25.23?lang=he-en" TargetMode="External"/><Relationship Id="rId9" Type="http://schemas.openxmlformats.org/officeDocument/2006/relationships/hyperlink" Target="http://rabbisacks.org/11466-2/#_ftn2"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rabbisacks.org/vayishlach-5780/#_ftn2"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8" Type="http://schemas.openxmlformats.org/officeDocument/2006/relationships/hyperlink" Target="http://rabbisacks.org/11466-2/#_ftn1" TargetMode="External"/><Relationship Id="rId13" Type="http://schemas.openxmlformats.org/officeDocument/2006/relationships/hyperlink" Target="http://rabbisacks.org/11466-2/#_ftn5" TargetMode="External"/><Relationship Id="rId3" Type="http://schemas.openxmlformats.org/officeDocument/2006/relationships/hyperlink" Target="https://www.sefaria.org/Genesis.25.27-28?lang=he-en" TargetMode="External"/><Relationship Id="rId7" Type="http://schemas.openxmlformats.org/officeDocument/2006/relationships/hyperlink" Target="https://www.sefaria.org/Genesis.27?lang=he-en" TargetMode="External"/><Relationship Id="rId12" Type="http://schemas.openxmlformats.org/officeDocument/2006/relationships/hyperlink" Target="http://rabbisacks.org/11466-2/#_ftn4"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sefaria.org/Genesis.26.34-35?lang=he-en" TargetMode="External"/><Relationship Id="rId11" Type="http://schemas.openxmlformats.org/officeDocument/2006/relationships/hyperlink" Target="https://www.sefaria.org/Deuteronomy.14.1?lang=he-en" TargetMode="External"/><Relationship Id="rId5" Type="http://schemas.openxmlformats.org/officeDocument/2006/relationships/hyperlink" Target="https://www.sefaria.org/Genesis.25.29-34?lang=he-en" TargetMode="External"/><Relationship Id="rId10" Type="http://schemas.openxmlformats.org/officeDocument/2006/relationships/hyperlink" Target="http://rabbisacks.org/11466-2/#_ftn3" TargetMode="External"/><Relationship Id="rId4" Type="http://schemas.openxmlformats.org/officeDocument/2006/relationships/hyperlink" Target="https://www.sefaria.org/Genesis.25.23?lang=he-en" TargetMode="External"/><Relationship Id="rId9" Type="http://schemas.openxmlformats.org/officeDocument/2006/relationships/hyperlink" Target="http://rabbisacks.org/11466-2/#_ftn2"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biblegateway.com/passage/?search=gen+25&amp;version=ESVUK#fen-ESVUK-689e"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rabbisacks.org/vayishlach-5780/#_ftn2"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telegraph.co.uk/prince-harry/"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s://www.telegraph.co.uk/prince-william/"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06D131ED-A09A-491E-AD6D-16100C233A0F}" type="slidenum">
              <a:rPr lang="en-US">
                <a:latin typeface="Lydian BT" pitchFamily="-84" charset="0"/>
              </a:rPr>
              <a:pPr/>
              <a:t>4</a:t>
            </a:fld>
            <a:endParaRPr lang="en-US">
              <a:latin typeface="Lydian BT" pitchFamily="-84" charset="0"/>
            </a:endParaRPr>
          </a:p>
        </p:txBody>
      </p:sp>
      <p:sp>
        <p:nvSpPr>
          <p:cNvPr id="87043" name="Rectangle 2"/>
          <p:cNvSpPr>
            <a:spLocks noGrp="1" noRot="1" noChangeAspect="1" noChangeArrowheads="1" noTextEdit="1"/>
          </p:cNvSpPr>
          <p:nvPr>
            <p:ph type="sldImg"/>
          </p:nvPr>
        </p:nvSpPr>
        <p:spPr>
          <a:solidFill>
            <a:srgbClr val="FFFFFF"/>
          </a:solidFill>
          <a:ln/>
        </p:spPr>
      </p:sp>
      <p:sp>
        <p:nvSpPr>
          <p:cNvPr id="8704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sz="2400">
                <a:latin typeface="Lydian BT" pitchFamily="-84" charset="0"/>
                <a:ea typeface="ＭＳ Ｐゴシック" pitchFamily="-84" charset="-128"/>
                <a:cs typeface="ＭＳ Ｐゴシック" pitchFamily="-84" charset="-128"/>
              </a:rPr>
              <a:t>The substantial offering means fulfilling the indemnity condition to remove the fallen nature. This is essential for the actual restoration of human beings. The substantial offering is carried out when a person in Cain's position honours the person in Abel's position and sets him above himself as an offering. Through this, they fulfill the indemnity condition to be restored as good children. At the same time, it is also reckoned as the indemnity condition for the restoration of their parents. In this manner, the substantial offering can meet God's expectation.</a:t>
            </a:r>
          </a:p>
          <a:p>
            <a:pPr eaLnBrk="1" hangingPunct="1"/>
            <a:endParaRPr lang="en-US" sz="2400">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Someone better at something -&gt; either respect, learn from, be with, inherit from. Or feel envious, jealous, critical, fault finding</a:t>
            </a:r>
          </a:p>
          <a:p>
            <a:pPr eaLnBrk="1" hangingPunct="1"/>
            <a:r>
              <a:rPr lang="en-US">
                <a:latin typeface="Lydian BT" pitchFamily="-84" charset="0"/>
                <a:ea typeface="ＭＳ Ｐゴシック" pitchFamily="-84" charset="-128"/>
                <a:cs typeface="ＭＳ Ｐゴシック" pitchFamily="-84" charset="-128"/>
              </a:rPr>
              <a:t>Humility, courage</a:t>
            </a:r>
          </a:p>
          <a:p>
            <a:pPr eaLnBrk="1" hangingPunct="1"/>
            <a:r>
              <a:rPr lang="en-US">
                <a:latin typeface="Lydian BT" pitchFamily="-84" charset="0"/>
                <a:ea typeface="ＭＳ Ｐゴシック" pitchFamily="-84" charset="-128"/>
                <a:cs typeface="ＭＳ Ｐゴシック" pitchFamily="-84" charset="-128"/>
              </a:rPr>
              <a:t>Find an abel - someone better, closer to god and unite, learn from</a:t>
            </a:r>
          </a:p>
        </p:txBody>
      </p:sp>
    </p:spTree>
    <p:extLst>
      <p:ext uri="{BB962C8B-B14F-4D97-AF65-F5344CB8AC3E}">
        <p14:creationId xmlns:p14="http://schemas.microsoft.com/office/powerpoint/2010/main" val="688991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DCC80060-B5E6-4099-84DF-9411C4A8B3E1}" type="slidenum">
              <a:rPr lang="en-US">
                <a:latin typeface="Lydian BT" pitchFamily="-84" charset="0"/>
              </a:rPr>
              <a:pPr/>
              <a:t>17</a:t>
            </a:fld>
            <a:endParaRPr lang="en-US">
              <a:latin typeface="Lydian BT" pitchFamily="-84" charset="0"/>
            </a:endParaRPr>
          </a:p>
        </p:txBody>
      </p:sp>
      <p:sp>
        <p:nvSpPr>
          <p:cNvPr id="100355" name="Rectangle 2"/>
          <p:cNvSpPr>
            <a:spLocks noGrp="1" noRot="1" noChangeAspect="1" noChangeArrowheads="1"/>
          </p:cNvSpPr>
          <p:nvPr>
            <p:ph type="sldImg"/>
          </p:nvPr>
        </p:nvSpPr>
        <p:spPr>
          <a:solidFill>
            <a:srgbClr val="FFFFFF"/>
          </a:solidFill>
          <a:ln/>
        </p:spPr>
      </p:sp>
      <p:sp>
        <p:nvSpPr>
          <p:cNvPr id="100356"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atin typeface="Lydian BT" pitchFamily="-84" charset="0"/>
                <a:ea typeface="ＭＳ Ｐゴシック" pitchFamily="-84" charset="-128"/>
                <a:cs typeface="ＭＳ Ｐゴシック" pitchFamily="-84" charset="-128"/>
              </a:rPr>
              <a:t>Among the members of Unification Church today, there are those crazy ones who say, "I am Abel because I joined earlier and those who joined later are Cain; so you should serve me!" There are many such crazy people. What kind of person is Abel? Abel is one who lives according to the will of God. One who is more public is Abel. You have to understand this. Who is Cain? He stands on the side of Satan. Who is Satan? Satan starts off from selfish thoughts. Abel begins from thinking not about himself but about God. You should understand this.</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Even if you joined earlier, one who is satisfying one's own greed is Cain. One who thinks about oneself first is Cain. This kind of person must be chased out. This is the Principle that I use when I am dealing with people.</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No matter how long one has been in the church, if one is living selfishly, I completely ignore him or her. I cannot do anything about it now, but when the time comes, I will tell him to pack up and leave. You are not Abel just because you joined earlier. Do you understand? One who pursues personal agendas more is Cain and one who thinks more about the public matters and heaven than about oneself is Abel. You have to understand this clearly. (58-68)</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Centering on the Cain-Abel problem . . . You might say, "I am the regional leader, area leader or district leader sent by the headquarters, so you should listen to me." But, this is not how it is. This is God's side and that is Satan's side, so would Satan's side listen to you? He won't. To make him listen to you, you must put in three times more effort. When you put in three times more effort, then a third of that will return. Why is this? Since the number of completion arrived at after passing through the formation and growth stage belongs to God, so in order to save Cain in the course of restoration today, we are to put in three time the effort to take one. This is how it is. However, ignorant of this Principle, you just order people and do not know how to receive orders. This attitude is wrong.</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This is not how the principles of Cain and Abel are. Abel is supposed to shed blood and tears . . . The difference is that he is shedding tears to open the way through which Cain can survive. This is where the precious thing, the foundation of victory is. You are the same. How much did all of you fulfill the responsibility of Abel for the sake of the members? Sacrificing for the sake of that one life . . . You must reflect and answer to yourself the question, "How much you have exerted yourself to raise the life of one person considering it as the ultimate goal of your life?" (70-149)</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Among the members of the Unification Church, what kind of person is Cain? Those who raise their heads high and order others around are Cain. Then who is Abel? Those who are trying to complete their responsibility are Able. Do you understand? [Yes] Despite the fact that those who joined first are originally Cain, they try to act like Abel. This is like falling into a trap set by oneself. For that kind of person, no matter what he does and how hard he tries, unless he does things according to the principle, I will not use him. (49-214)</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Then you have to understand how to distinguish Cain and Abel. Even among the Unification Church members, if there are two people, then among the two there is Cain and Abel. To define which one is Cain and which one is Abel, the one who is struck is Abel and one who strikes is Cain. Even if you call out rudely to someone who has brought no harm to you, you become a Cain. Let's take an example and say that there are two sons before parents, and the age difference between the two is quite substantial. However, even if for consultation or in any other aspect the older brother can act on behalf of the parents, if the older brother hits the younger, that is without any fault, then the parents will stand on the side of the younger son. People do not understand that this is the criterion for judging good and evil that applies to today's society. The one who is harming others always becomes the Cain figure.</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Among the Unification members, if you mock one who is working hard and exhibiting great devotion for the sake of the church, "Why does he act so special?" then you become Cain. You must understand this. This is how Cain and Abel set themselves apart from each other. One who is being criticized and being harmed without having committed any sin is always Abel, while one who criticizes and strikes others always becomes Cain.</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This is how it is even when saying just one word. Even when you are speaking, one who speaks words that are beneficial is Abel, and one who speak words that harm others is Cain. In other words, when you benefit someone you are not striking him, but when you are doing something for someone for your own sake, it is the same as harming the other person. For this reason, the public position is the place whose purpose is to benefit others, and the private position is the place where one lives for the sake one's own benefit. In this way, centering on public and private, Cain and Abel as well as good and evil are differentiated. You have to understand this. (56-85)</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Some of you, today, say as soon as you arrive at some place, "Since Teacher authorized me to be a regional leader or a district leader, I am Abel." This person has not become Abel. He was sent to do the mission of Abel. However, without even doing the mission of Abel, he is saying, "Serve me, obey my orders." When parents order children to do things, if they just sit idly and give the orders then those parents are stepparents. Do you understand? They are stepparents. Real parents will accompany the children and work together. They will teach while they work. Isn't this true? It is, right? [Yes] This is a true parent. (75-168)</a:t>
            </a:r>
          </a:p>
          <a:p>
            <a:pPr eaLnBrk="1" hangingPunct="1"/>
            <a:endParaRPr lang="en-US">
              <a:latin typeface="Lydian BT" pitchFamily="-84" charset="0"/>
              <a:ea typeface="ＭＳ Ｐゴシック" pitchFamily="-84" charset="-128"/>
              <a:cs typeface="ＭＳ Ｐゴシック" pitchFamily="-84" charset="-128"/>
            </a:endParaRPr>
          </a:p>
          <a:p>
            <a:pPr eaLnBrk="1" hangingPunct="1"/>
            <a:r>
              <a:rPr lang="en-US">
                <a:latin typeface="Lydian BT" pitchFamily="-84" charset="0"/>
                <a:ea typeface="ＭＳ Ｐゴシック" pitchFamily="-84" charset="-128"/>
                <a:cs typeface="ＭＳ Ｐゴシック" pitchFamily="-84" charset="-128"/>
              </a:rPr>
              <a:t>From today, you have to throw away thoughts centered on the leader that you had up to now and take up the ideology that always centers on the members. Why is this so? If there is a head of the family, then in order to create heaven in the family, the head must enforce the perspective, not for his own sake, but for the sake of the family members. Otherwise, heaven cannot be built in the family. It is the same. Until now, we must change what has been centered on me in the Unification Church until now to something that is centered on all of you, so that the effort can be focused on linking up the congregation of love horizontally. It won't do if we are trying to do only vertically.</a:t>
            </a:r>
          </a:p>
        </p:txBody>
      </p:sp>
    </p:spTree>
    <p:extLst>
      <p:ext uri="{BB962C8B-B14F-4D97-AF65-F5344CB8AC3E}">
        <p14:creationId xmlns:p14="http://schemas.microsoft.com/office/powerpoint/2010/main" val="2283150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p:cNvSpPr>
          <p:nvPr>
            <p:ph type="sldImg"/>
          </p:nvPr>
        </p:nvSpPr>
        <p:spPr>
          <a:ln/>
        </p:spPr>
      </p:sp>
      <p:sp>
        <p:nvSpPr>
          <p:cNvPr id="103427" name="Notes Placeholder 2"/>
          <p:cNvSpPr>
            <a:spLocks noGrp="1"/>
          </p:cNvSpPr>
          <p:nvPr>
            <p:ph type="body" idx="1"/>
          </p:nvPr>
        </p:nvSpPr>
        <p:spPr>
          <a:noFill/>
          <a:ln/>
        </p:spPr>
        <p:txBody>
          <a:bodyPr/>
          <a:lstStyle/>
          <a:p>
            <a:r>
              <a:rPr lang="en-US" dirty="0">
                <a:latin typeface="Lydian BT" pitchFamily="-84" charset="0"/>
                <a:ea typeface="ＭＳ Ｐゴシック" pitchFamily="-84" charset="-128"/>
                <a:cs typeface="ＭＳ Ｐゴシック" pitchFamily="-84" charset="-128"/>
              </a:rPr>
              <a:t>Is our church leadership always one with God? It is of course very difficult to be always absolutely on God’s side. For this reason it is all the more decisive that Father’s guidance in his speech about the importance of prayer is taken seriously and applied consequently with the clear understanding that our Heavenly Father answers the prayers of central figures through people standing in the Cain position to them. This means for leaders that they must listen to their members attentively in order to find out what God would like to show them through one or the other of their members according to Father telling us: </a:t>
            </a:r>
            <a:r>
              <a:rPr lang="en-US" i="1" dirty="0">
                <a:latin typeface="Lydian BT" pitchFamily="-84" charset="0"/>
                <a:ea typeface="ＭＳ Ｐゴシック" pitchFamily="-84" charset="-128"/>
                <a:cs typeface="ＭＳ Ｐゴシック" pitchFamily="-84" charset="-128"/>
              </a:rPr>
              <a:t>“The answer to prayer does not come from you but down from heaven and it takes time to reach you… If you are in the Abel position, the answer comes from Cain…” The whole speech is uploaded at </a:t>
            </a:r>
            <a:r>
              <a:rPr lang="en-US" i="1" u="sng" dirty="0">
                <a:latin typeface="Lydian BT" pitchFamily="-84" charset="0"/>
                <a:ea typeface="ＭＳ Ｐゴシック" pitchFamily="-84" charset="-128"/>
                <a:cs typeface="ＭＳ Ｐゴシック" pitchFamily="-84" charset="-128"/>
              </a:rPr>
              <a:t>http://www.tparents.org/Moon-Talks/SunMyungMoon79/SM790415.htm</a:t>
            </a:r>
            <a:endParaRPr lang="en-US" dirty="0">
              <a:latin typeface="Lydian BT" pitchFamily="-84" charset="0"/>
              <a:ea typeface="ＭＳ Ｐゴシック" pitchFamily="-84" charset="-128"/>
              <a:cs typeface="ＭＳ Ｐゴシック" pitchFamily="-84" charset="-128"/>
            </a:endParaRPr>
          </a:p>
        </p:txBody>
      </p:sp>
      <p:sp>
        <p:nvSpPr>
          <p:cNvPr id="103428" name="Slide Number Placeholder 3"/>
          <p:cNvSpPr>
            <a:spLocks noGrp="1"/>
          </p:cNvSpPr>
          <p:nvPr>
            <p:ph type="sldNum" sz="quarter" idx="5"/>
          </p:nvPr>
        </p:nvSpPr>
        <p:spPr>
          <a:noFill/>
        </p:spPr>
        <p:txBody>
          <a:bodyPr/>
          <a:lstStyle/>
          <a:p>
            <a:fld id="{A9D3D329-4D6B-4061-ADF4-D03C2F96C077}" type="slidenum">
              <a:rPr lang="en-US" smtClean="0">
                <a:latin typeface="Lydian BT" pitchFamily="-84" charset="0"/>
              </a:rPr>
              <a:pPr/>
              <a:t>20</a:t>
            </a:fld>
            <a:endParaRPr lang="en-US">
              <a:latin typeface="Lydian BT" pitchFamily="-84" charset="0"/>
            </a:endParaRPr>
          </a:p>
        </p:txBody>
      </p:sp>
    </p:spTree>
    <p:extLst>
      <p:ext uri="{BB962C8B-B14F-4D97-AF65-F5344CB8AC3E}">
        <p14:creationId xmlns:p14="http://schemas.microsoft.com/office/powerpoint/2010/main" val="36504548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When you look at it centering on Abel, Abel made the offering with the same degree of devotion as Cain. However, because Abel was on the side of God from the beginning point God accepted it. For this reason, Abel should have been grateful and humble even if God accepted his offering. Then would Cain have tried to kill him? Nevertheless, since God only received his offering, Abel must have expressed great joy to the extent that aroused intense feeling of jealousy in Cain. It would have been good if he just kept the feeling of happiness to himself and not expressed it, but he boasted to his older brother. Don't you also want to boast about some happy events in your life? Don't you want to brag about it? Similarly, Abel must have boasted to his brother. In the process, he must have gone overboard and said, "God did not receive older brother's offering and just accepted mine. Therefore, I am better than my older brother." Thus, Cain's face must have grown red, and he must have felt intense anger. It is reasonable to have this kind of thought.</a:t>
            </a:r>
          </a:p>
          <a:p>
            <a:endParaRPr lang="en-US" sz="1200" i="1" kern="1200" dirty="0">
              <a:solidFill>
                <a:schemeClr val="tx1"/>
              </a:solidFill>
              <a:latin typeface="Lydian BT" pitchFamily="-68" charset="0"/>
              <a:ea typeface="ＭＳ Ｐゴシック" pitchFamily="-68" charset="-128"/>
              <a:cs typeface="ＭＳ Ｐゴシック" pitchFamily="-68" charset="-128"/>
            </a:endParaRPr>
          </a:p>
          <a:p>
            <a:r>
              <a:rPr lang="en-US" sz="1200" i="1" kern="1200" dirty="0">
                <a:solidFill>
                  <a:schemeClr val="tx1"/>
                </a:solidFill>
                <a:latin typeface="Lydian BT" pitchFamily="-68" charset="0"/>
                <a:ea typeface="ＭＳ Ｐゴシック" pitchFamily="-68" charset="-128"/>
                <a:cs typeface="ＭＳ Ｐゴシック" pitchFamily="-68" charset="-128"/>
              </a:rPr>
              <a:t>“Abel should not have bragged that he felt happy because he received the blessing from God. Instead, when he received the blessing, he should have realized his shortcomings and said, ‘Older brother, I am sorry.’ If he did that, would Cain have beaten him to death? He probably would not have killed him. This is the mistake of Abel.” “Do you like Abel or do you like Cain? [Abel] I like neither Cain nor Abel. Why? Abel made the offering together with his older brother Cain, so even when God accepted only his offering and rejected his older brother's, he should have been nice to his older brother. He should have been more considerate toward his brother. What do you think God would have done if at that moment Abel wept and make a havoc protesting, ‘Father, why did you only receive my offering?’ and then go to his older brother and say, ‘I dislike God who only accepted my offering.’ God would have had to love Cain for sure. However, since God accepted only his offering, Abel thought that this was because he was better and God only liked him. Thus, he must have bragged to his older brother, ‘Older brother, see, my offering was accepted.’ This must be what he did. Otherwise, why should Cain, who did not do anything, grow red in his face? Do you think this took place even when Abel did not do anything? For sure, Abel went before Cain to mock him, ‘What are you? My offering was received.’ Abel must never be arrogant. He must be humble. For this reason, he deserved to be beaten to death. There was no choice but to be beaten to death.” http://</a:t>
            </a:r>
            <a:r>
              <a:rPr lang="en-US" sz="1200" i="1" kern="1200" dirty="0" err="1">
                <a:solidFill>
                  <a:schemeClr val="tx1"/>
                </a:solidFill>
                <a:latin typeface="Lydian BT" pitchFamily="-68" charset="0"/>
                <a:ea typeface="ＭＳ Ｐゴシック" pitchFamily="-68" charset="-128"/>
                <a:cs typeface="ＭＳ Ｐゴシック" pitchFamily="-68" charset="-128"/>
              </a:rPr>
              <a:t>www.tparents.org</a:t>
            </a:r>
            <a:r>
              <a:rPr lang="en-US" sz="1200" i="1" kern="1200" dirty="0">
                <a:solidFill>
                  <a:schemeClr val="tx1"/>
                </a:solidFill>
                <a:latin typeface="Lydian BT" pitchFamily="-68" charset="0"/>
                <a:ea typeface="ＭＳ Ｐゴシック" pitchFamily="-68" charset="-128"/>
                <a:cs typeface="ＭＳ Ｐゴシック" pitchFamily="-68" charset="-128"/>
              </a:rPr>
              <a:t>/Moon-Books/wsl2/Wsl2-5-2b.htm</a:t>
            </a:r>
            <a:endParaRPr lang="en-US" dirty="0"/>
          </a:p>
        </p:txBody>
      </p:sp>
      <p:sp>
        <p:nvSpPr>
          <p:cNvPr id="4" name="Slide Number Placeholder 3"/>
          <p:cNvSpPr>
            <a:spLocks noGrp="1"/>
          </p:cNvSpPr>
          <p:nvPr>
            <p:ph type="sldNum" sz="quarter" idx="10"/>
          </p:nvPr>
        </p:nvSpPr>
        <p:spPr/>
        <p:txBody>
          <a:bodyPr/>
          <a:lstStyle/>
          <a:p>
            <a:pPr>
              <a:defRPr/>
            </a:pPr>
            <a:fld id="{07700336-56DC-4817-AB8F-6BEEE5D4B870}" type="slidenum">
              <a:rPr lang="en-US" smtClean="0"/>
              <a:pPr>
                <a:defRPr/>
              </a:pPr>
              <a:t>21</a:t>
            </a:fld>
            <a:endParaRPr lang="en-US"/>
          </a:p>
        </p:txBody>
      </p:sp>
    </p:spTree>
    <p:extLst>
      <p:ext uri="{BB962C8B-B14F-4D97-AF65-F5344CB8AC3E}">
        <p14:creationId xmlns:p14="http://schemas.microsoft.com/office/powerpoint/2010/main" val="26862702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“The boys grew up. Esau became a skilful hunter, a man of the outdoors; but Jacob was a mild man who stayed at home among the tents.  Isaac, who had a taste for wild game, loved Esau, but Rebekah loved Jacob” (</a:t>
            </a:r>
            <a:r>
              <a:rPr lang="en-GB" sz="1200" i="0" u="none" strike="noStrike" kern="1200" dirty="0">
                <a:solidFill>
                  <a:schemeClr val="tx1"/>
                </a:solidFill>
                <a:effectLst/>
                <a:latin typeface="+mn-lt"/>
                <a:ea typeface="+mn-ea"/>
                <a:cs typeface="+mn-cs"/>
                <a:hlinkClick r:id="rId3"/>
              </a:rPr>
              <a:t>Gen. 25:27-28</a:t>
            </a:r>
            <a:r>
              <a:rPr lang="en-GB" sz="1200" i="0"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We have no difficulty understanding why Rebekah loved Jacob. She had received an oracle from God in which she was told: “Two nations are in your womb, and two peoples from within you will be separated; one people will be stronger than the other, and the older will serve the younger” (</a:t>
            </a:r>
            <a:r>
              <a:rPr lang="en-GB" sz="1200" b="0" i="0" u="none" strike="noStrike" kern="1200" dirty="0">
                <a:solidFill>
                  <a:schemeClr val="tx1"/>
                </a:solidFill>
                <a:effectLst/>
                <a:latin typeface="+mn-lt"/>
                <a:ea typeface="+mn-ea"/>
                <a:cs typeface="+mn-cs"/>
                <a:hlinkClick r:id="rId4"/>
              </a:rPr>
              <a:t>Gen. 25:23</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Jacob was the younger. Rebekah seems to have inferred, correctly as it turned out, that it would be he who would continue the covenant, who would stay true to Abraham’s heritage, and who would teach it to his children, carrying the story forward into the future.</a:t>
            </a:r>
          </a:p>
          <a:p>
            <a:r>
              <a:rPr lang="en-GB" sz="1200" b="0" i="0" u="none" strike="noStrike" kern="1200" dirty="0">
                <a:solidFill>
                  <a:schemeClr val="tx1"/>
                </a:solidFill>
                <a:effectLst/>
                <a:latin typeface="+mn-lt"/>
                <a:ea typeface="+mn-ea"/>
                <a:cs typeface="+mn-cs"/>
              </a:rPr>
              <a:t>The real question is why did Isaac love Esau? Could he not see that he was a man of the outdoors, a hunter, not a contemplative or a man of God? Is it conceivable that he loved Esau merely because he had a taste for wild game? Did his appetite rule his mind and heart? Did Isaac not know how Esau sold his </a:t>
            </a:r>
            <a:r>
              <a:rPr lang="en-GB" sz="1200" b="0" i="0" u="none" strike="noStrike" kern="1200" dirty="0" err="1">
                <a:solidFill>
                  <a:schemeClr val="tx1"/>
                </a:solidFill>
                <a:effectLst/>
                <a:latin typeface="+mn-lt"/>
                <a:ea typeface="+mn-ea"/>
                <a:cs typeface="+mn-cs"/>
              </a:rPr>
              <a:t>birthright</a:t>
            </a:r>
            <a:r>
              <a:rPr lang="en-GB" sz="1200" b="0" i="0" u="none" strike="noStrike" kern="1200" dirty="0">
                <a:solidFill>
                  <a:schemeClr val="tx1"/>
                </a:solidFill>
                <a:effectLst/>
                <a:latin typeface="+mn-lt"/>
                <a:ea typeface="+mn-ea"/>
                <a:cs typeface="+mn-cs"/>
              </a:rPr>
              <a:t> for a bowl of soup, and how he subsequently “despised” the </a:t>
            </a:r>
            <a:r>
              <a:rPr lang="en-GB" sz="1200" b="0" i="0" u="none" strike="noStrike" kern="1200" dirty="0" err="1">
                <a:solidFill>
                  <a:schemeClr val="tx1"/>
                </a:solidFill>
                <a:effectLst/>
                <a:latin typeface="+mn-lt"/>
                <a:ea typeface="+mn-ea"/>
                <a:cs typeface="+mn-cs"/>
              </a:rPr>
              <a:t>birthright</a:t>
            </a:r>
            <a:r>
              <a:rPr lang="en-GB" sz="1200" b="0" i="0" u="none" strike="noStrike" kern="1200" dirty="0">
                <a:solidFill>
                  <a:schemeClr val="tx1"/>
                </a:solidFill>
                <a:effectLst/>
                <a:latin typeface="+mn-lt"/>
                <a:ea typeface="+mn-ea"/>
                <a:cs typeface="+mn-cs"/>
              </a:rPr>
              <a:t> itself (</a:t>
            </a:r>
            <a:r>
              <a:rPr lang="en-GB" sz="1200" b="0" i="0" u="none" strike="noStrike" kern="1200" dirty="0">
                <a:solidFill>
                  <a:schemeClr val="tx1"/>
                </a:solidFill>
                <a:effectLst/>
                <a:latin typeface="+mn-lt"/>
                <a:ea typeface="+mn-ea"/>
                <a:cs typeface="+mn-cs"/>
                <a:hlinkClick r:id="rId5"/>
              </a:rPr>
              <a:t>Gen. 25:29-34</a:t>
            </a:r>
            <a:r>
              <a:rPr lang="en-GB" sz="1200" b="0" i="0" u="none" strike="noStrike" kern="1200" dirty="0">
                <a:solidFill>
                  <a:schemeClr val="tx1"/>
                </a:solidFill>
                <a:effectLst/>
                <a:latin typeface="+mn-lt"/>
                <a:ea typeface="+mn-ea"/>
                <a:cs typeface="+mn-cs"/>
              </a:rPr>
              <a:t>). Was this someone with whom to entrust the spiritual patrimony of Abraham?</a:t>
            </a:r>
          </a:p>
          <a:p>
            <a:r>
              <a:rPr lang="en-GB" sz="1200" b="0" i="0" u="none" strike="noStrike" kern="1200" dirty="0">
                <a:solidFill>
                  <a:schemeClr val="tx1"/>
                </a:solidFill>
                <a:effectLst/>
                <a:latin typeface="+mn-lt"/>
                <a:ea typeface="+mn-ea"/>
                <a:cs typeface="+mn-cs"/>
              </a:rPr>
              <a:t>Isaac surely knew that his elder son was a man of mercurial temperament who lived in the emotions of the moment. Even if this did not trouble him, the next episode involving Esau clearly did: “When Esau was forty years old, he married Judith daughter of </a:t>
            </a:r>
            <a:r>
              <a:rPr lang="en-GB" sz="1200" b="0" i="0" u="none" strike="noStrike" kern="1200" dirty="0" err="1">
                <a:solidFill>
                  <a:schemeClr val="tx1"/>
                </a:solidFill>
                <a:effectLst/>
                <a:latin typeface="+mn-lt"/>
                <a:ea typeface="+mn-ea"/>
                <a:cs typeface="+mn-cs"/>
              </a:rPr>
              <a:t>Beeri</a:t>
            </a:r>
            <a:r>
              <a:rPr lang="en-GB" sz="1200" b="0" i="0" u="none" strike="noStrike" kern="1200" dirty="0">
                <a:solidFill>
                  <a:schemeClr val="tx1"/>
                </a:solidFill>
                <a:effectLst/>
                <a:latin typeface="+mn-lt"/>
                <a:ea typeface="+mn-ea"/>
                <a:cs typeface="+mn-cs"/>
              </a:rPr>
              <a:t> the Hittite, and also </a:t>
            </a:r>
            <a:r>
              <a:rPr lang="en-GB" sz="1200" b="0" i="0" u="none" strike="noStrike" kern="1200" dirty="0" err="1">
                <a:solidFill>
                  <a:schemeClr val="tx1"/>
                </a:solidFill>
                <a:effectLst/>
                <a:latin typeface="+mn-lt"/>
                <a:ea typeface="+mn-ea"/>
                <a:cs typeface="+mn-cs"/>
              </a:rPr>
              <a:t>Basemath</a:t>
            </a:r>
            <a:r>
              <a:rPr lang="en-GB" sz="1200" b="0" i="0" u="none" strike="noStrike" kern="1200" dirty="0">
                <a:solidFill>
                  <a:schemeClr val="tx1"/>
                </a:solidFill>
                <a:effectLst/>
                <a:latin typeface="+mn-lt"/>
                <a:ea typeface="+mn-ea"/>
                <a:cs typeface="+mn-cs"/>
              </a:rPr>
              <a:t> daughter of Elon the Hittite. They were a source of grief to Isaac and Rebekah” (</a:t>
            </a:r>
            <a:r>
              <a:rPr lang="en-GB" sz="1200" b="0" i="0" u="none" strike="noStrike" kern="1200" dirty="0">
                <a:solidFill>
                  <a:schemeClr val="tx1"/>
                </a:solidFill>
                <a:effectLst/>
                <a:latin typeface="+mn-lt"/>
                <a:ea typeface="+mn-ea"/>
                <a:cs typeface="+mn-cs"/>
                <a:hlinkClick r:id="rId6"/>
              </a:rPr>
              <a:t>Gen. 26:34-35</a:t>
            </a:r>
            <a:r>
              <a:rPr lang="en-GB" sz="1200" b="0" i="0" u="none" strike="noStrike" kern="1200" dirty="0">
                <a:solidFill>
                  <a:schemeClr val="tx1"/>
                </a:solidFill>
                <a:effectLst/>
                <a:latin typeface="+mn-lt"/>
                <a:ea typeface="+mn-ea"/>
                <a:cs typeface="+mn-cs"/>
              </a:rPr>
              <a:t>). Esau had made himself at home among the Hittites. He had married two of their women. This was not a man to carry forward the Abrahamic covenant which involved a measure of distance from the Hittites and Canaanites and all they represented in terms of religion, culture and morality.</a:t>
            </a:r>
          </a:p>
          <a:p>
            <a:r>
              <a:rPr lang="en-GB" sz="1200" b="0" i="0" u="none" strike="noStrike" kern="1200" dirty="0">
                <a:solidFill>
                  <a:schemeClr val="tx1"/>
                </a:solidFill>
                <a:effectLst/>
                <a:latin typeface="+mn-lt"/>
                <a:ea typeface="+mn-ea"/>
                <a:cs typeface="+mn-cs"/>
              </a:rPr>
              <a:t>Yet Isaac clearly </a:t>
            </a:r>
            <a:r>
              <a:rPr lang="en-GB" sz="1200" b="0" i="1" u="none" strike="noStrike" kern="1200" dirty="0">
                <a:solidFill>
                  <a:schemeClr val="tx1"/>
                </a:solidFill>
                <a:effectLst/>
                <a:latin typeface="+mn-lt"/>
                <a:ea typeface="+mn-ea"/>
                <a:cs typeface="+mn-cs"/>
              </a:rPr>
              <a:t>did</a:t>
            </a:r>
            <a:r>
              <a:rPr lang="en-GB" sz="1200" b="0" i="0" u="none" strike="noStrike" kern="1200" dirty="0">
                <a:solidFill>
                  <a:schemeClr val="tx1"/>
                </a:solidFill>
                <a:effectLst/>
                <a:latin typeface="+mn-lt"/>
                <a:ea typeface="+mn-ea"/>
                <a:cs typeface="+mn-cs"/>
              </a:rPr>
              <a:t> love Esau. Not only does the verse with which we began say so. It remained so. </a:t>
            </a:r>
            <a:r>
              <a:rPr lang="en-GB" sz="1200" b="0" i="0" u="none" strike="noStrike" kern="1200" dirty="0">
                <a:solidFill>
                  <a:schemeClr val="tx1"/>
                </a:solidFill>
                <a:effectLst/>
                <a:latin typeface="+mn-lt"/>
                <a:ea typeface="+mn-ea"/>
                <a:cs typeface="+mn-cs"/>
                <a:hlinkClick r:id="rId7"/>
              </a:rPr>
              <a:t>Genesis 27</a:t>
            </a:r>
            <a:r>
              <a:rPr lang="en-GB" sz="1200" b="0" i="0" u="none" strike="noStrike" kern="1200" dirty="0">
                <a:solidFill>
                  <a:schemeClr val="tx1"/>
                </a:solidFill>
                <a:effectLst/>
                <a:latin typeface="+mn-lt"/>
                <a:ea typeface="+mn-ea"/>
                <a:cs typeface="+mn-cs"/>
              </a:rPr>
              <a:t>, with its morally challenging story of how Jacob dressed up as Esau and took the blessing that had been meant for him, is remarkable for the picture it paints of the genuine deep affection between Isaac and Esau. We sense this at the beginning when Isaac asks Esau: “Prepare me the kind of tasty food I like and bring it to me to eat, so that I may give you my blessing before I die.” This is not Isaac’s physical appetite speaking. It is his wish to be filled with the smell and taste he associates with his elder son, so that he can bless him in a mood of focused love.</a:t>
            </a:r>
          </a:p>
          <a:p>
            <a:r>
              <a:rPr lang="en-GB" sz="1200" b="0" i="0" u="none" strike="noStrike" kern="1200" dirty="0">
                <a:solidFill>
                  <a:schemeClr val="tx1"/>
                </a:solidFill>
                <a:effectLst/>
                <a:latin typeface="+mn-lt"/>
                <a:ea typeface="+mn-ea"/>
                <a:cs typeface="+mn-cs"/>
              </a:rPr>
              <a:t>It is the end of the story, though, that really conveys the depth of feeling between them. Esau enters with the food he has prepared. Slowly Isaac, and then Esau, realise the nature of the deception that has been practiced against them. Isaac “trembled violently.” Esau “burst out with a loud and bitter cry.” It is hard in English to convey the power of these descriptions. The Torah generally says little about people’s emotions. During the whole of the trial of the binding of Isaac we are given not the slightest indication of what Abraham or Isaac felt in one of the most fraught episodes in Genesis. The text is, as Erich Auerbach said, “fraught with background,” meaning, more is left unsaid than said. The depth of feeling the Torah describes in speaking of Isaac and Esau at that moment is thus rare and almost overwhelming. Father and son share their sense of betrayal, Esau passionately seeking some blessing from his father, and Isaac rousing himself to do so. The bond of love between them is intense. So the question returns with undiminished force: why did Isaac love Esau, despite everything, his wildness, his mutability and his </a:t>
            </a:r>
            <a:r>
              <a:rPr lang="en-GB" sz="1200" b="0" i="0" u="none" strike="noStrike" kern="1200" dirty="0" err="1">
                <a:solidFill>
                  <a:schemeClr val="tx1"/>
                </a:solidFill>
                <a:effectLst/>
                <a:latin typeface="+mn-lt"/>
                <a:ea typeface="+mn-ea"/>
                <a:cs typeface="+mn-cs"/>
              </a:rPr>
              <a:t>outmarriages</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 sages gave an explanation. They interpreted the phrase “skilful hunter” as meaning that Esau trapped and deceived Isaac. He pretended to be more religious than he was.</a:t>
            </a:r>
            <a:r>
              <a:rPr lang="en-GB" sz="1200" b="0" i="0" u="none" strike="noStrike" kern="1200" dirty="0">
                <a:solidFill>
                  <a:schemeClr val="tx1"/>
                </a:solidFill>
                <a:effectLst/>
                <a:latin typeface="+mn-lt"/>
                <a:ea typeface="+mn-ea"/>
                <a:cs typeface="+mn-cs"/>
                <a:hlinkClick r:id="rId8"/>
              </a:rPr>
              <a:t>[1]</a:t>
            </a:r>
            <a:r>
              <a:rPr lang="en-GB" sz="1200" b="0" i="0" u="none" strike="noStrike" kern="1200" dirty="0">
                <a:solidFill>
                  <a:schemeClr val="tx1"/>
                </a:solidFill>
                <a:effectLst/>
                <a:latin typeface="+mn-lt"/>
                <a:ea typeface="+mn-ea"/>
                <a:cs typeface="+mn-cs"/>
              </a:rPr>
              <a:t> There is, though, a quite different explanation, closer to the plain sense of the text, and very moving. </a:t>
            </a:r>
            <a:r>
              <a:rPr lang="en-GB" sz="1200" b="0" i="1" u="none" strike="noStrike" kern="1200" dirty="0">
                <a:solidFill>
                  <a:schemeClr val="tx1"/>
                </a:solidFill>
                <a:effectLst/>
                <a:latin typeface="+mn-lt"/>
                <a:ea typeface="+mn-ea"/>
                <a:cs typeface="+mn-cs"/>
              </a:rPr>
              <a:t>Isaac loved Esau because Esau was his son, and that is what fathers do. </a:t>
            </a:r>
            <a:r>
              <a:rPr lang="en-GB" sz="1200" b="0" i="0" u="none" strike="noStrike" kern="1200" dirty="0">
                <a:solidFill>
                  <a:schemeClr val="tx1"/>
                </a:solidFill>
                <a:effectLst/>
                <a:latin typeface="+mn-lt"/>
                <a:ea typeface="+mn-ea"/>
                <a:cs typeface="+mn-cs"/>
              </a:rPr>
              <a:t>They love their children unconditionally. That does not mean that Isaac could not see the faults in Esau’s character. It does not imply that he thought Esau the right person to continue the covenant. Nor does it mean he was not pained when Esau married Hittite women. The text explicitly says he was. But it does mean that Isaac knew that </a:t>
            </a:r>
            <a:r>
              <a:rPr lang="en-GB" sz="1200" b="0" i="1" u="none" strike="noStrike" kern="1200" dirty="0">
                <a:solidFill>
                  <a:schemeClr val="tx1"/>
                </a:solidFill>
                <a:effectLst/>
                <a:latin typeface="+mn-lt"/>
                <a:ea typeface="+mn-ea"/>
                <a:cs typeface="+mn-cs"/>
              </a:rPr>
              <a:t>a father must love his son because he is his son</a:t>
            </a:r>
            <a:r>
              <a:rPr lang="en-GB" sz="1200" b="0" i="0" u="none" strike="noStrike" kern="1200" dirty="0">
                <a:solidFill>
                  <a:schemeClr val="tx1"/>
                </a:solidFill>
                <a:effectLst/>
                <a:latin typeface="+mn-lt"/>
                <a:ea typeface="+mn-ea"/>
                <a:cs typeface="+mn-cs"/>
              </a:rPr>
              <a:t>. That is not incompatible with being critical of what he does. But a father does not disown his child, even when he disappoints his expectations. Isaac was teaching us a fundamental lesson in parenthood.</a:t>
            </a:r>
          </a:p>
          <a:p>
            <a:r>
              <a:rPr lang="en-GB" sz="1200" b="0" i="0" u="none" strike="noStrike" kern="1200" dirty="0">
                <a:solidFill>
                  <a:schemeClr val="tx1"/>
                </a:solidFill>
                <a:effectLst/>
                <a:latin typeface="+mn-lt"/>
                <a:ea typeface="+mn-ea"/>
                <a:cs typeface="+mn-cs"/>
              </a:rPr>
              <a:t>Why Isaac? Because he knew that Abraham had sent his son Ishmael away. He may have known how much that pained Abraham and injured Ishmael. There is a remarkable series of midrashim that suggest that Abraham visited Ishmael even after he sent him away, and others that say it was Isaac who effected the reconciliation.</a:t>
            </a:r>
            <a:r>
              <a:rPr lang="en-GB" sz="1200" b="0" i="0" u="none" strike="noStrike" kern="1200" dirty="0">
                <a:solidFill>
                  <a:schemeClr val="tx1"/>
                </a:solidFill>
                <a:effectLst/>
                <a:latin typeface="+mn-lt"/>
                <a:ea typeface="+mn-ea"/>
                <a:cs typeface="+mn-cs"/>
                <a:hlinkClick r:id="rId9"/>
              </a:rPr>
              <a:t>[2]</a:t>
            </a:r>
            <a:r>
              <a:rPr lang="en-GB" sz="1200" b="0" i="0" u="none" strike="noStrike" kern="1200" dirty="0">
                <a:solidFill>
                  <a:schemeClr val="tx1"/>
                </a:solidFill>
                <a:effectLst/>
                <a:latin typeface="+mn-lt"/>
                <a:ea typeface="+mn-ea"/>
                <a:cs typeface="+mn-cs"/>
              </a:rPr>
              <a:t> He was determined not to inflict the same fate on Esau.</a:t>
            </a:r>
          </a:p>
          <a:p>
            <a:r>
              <a:rPr lang="en-GB" sz="1200" b="0" i="0" u="none" strike="noStrike" kern="1200" dirty="0">
                <a:solidFill>
                  <a:schemeClr val="tx1"/>
                </a:solidFill>
                <a:effectLst/>
                <a:latin typeface="+mn-lt"/>
                <a:ea typeface="+mn-ea"/>
                <a:cs typeface="+mn-cs"/>
              </a:rPr>
              <a:t>Likewise he knew to the very depths of his being the psychological cost on both his father and himself of the trial of the binding. At the beginning of the chapter of Jacob, Esau and the blessing the Torah tells us that Isaac was blind. There is a midrash that suggests that it was tears shed by the angels as they watched Abraham bind his son and lift the knife that fell into Isaac’s eyes, causing him to go blind in his old age.</a:t>
            </a:r>
            <a:r>
              <a:rPr lang="en-GB" sz="1200" b="0" i="0" u="none" strike="noStrike" kern="1200" dirty="0">
                <a:solidFill>
                  <a:schemeClr val="tx1"/>
                </a:solidFill>
                <a:effectLst/>
                <a:latin typeface="+mn-lt"/>
                <a:ea typeface="+mn-ea"/>
                <a:cs typeface="+mn-cs"/>
                <a:hlinkClick r:id="rId10"/>
              </a:rPr>
              <a:t>[3]</a:t>
            </a:r>
            <a:r>
              <a:rPr lang="en-GB" sz="1200" b="0" i="0" u="none" strike="noStrike" kern="1200" dirty="0">
                <a:solidFill>
                  <a:schemeClr val="tx1"/>
                </a:solidFill>
                <a:effectLst/>
                <a:latin typeface="+mn-lt"/>
                <a:ea typeface="+mn-ea"/>
                <a:cs typeface="+mn-cs"/>
              </a:rPr>
              <a:t> The trial was surely necessary, otherwise God would not have commanded it. But it left wounds, psychological scars, and it left Isaac determined not to have to sacrifice Esau, his own child. In some way, then, Isaac’s unconditional love of Esau was a </a:t>
            </a:r>
            <a:r>
              <a:rPr lang="en-GB" sz="1200" b="0" i="1" u="none" strike="noStrike" kern="1200" dirty="0" err="1">
                <a:solidFill>
                  <a:schemeClr val="tx1"/>
                </a:solidFill>
                <a:effectLst/>
                <a:latin typeface="+mn-lt"/>
                <a:ea typeface="+mn-ea"/>
                <a:cs typeface="+mn-cs"/>
              </a:rPr>
              <a:t>tikkun</a:t>
            </a:r>
            <a:r>
              <a:rPr lang="en-GB" sz="1200" b="0" i="0" u="none" strike="noStrike" kern="1200" dirty="0">
                <a:solidFill>
                  <a:schemeClr val="tx1"/>
                </a:solidFill>
                <a:effectLst/>
                <a:latin typeface="+mn-lt"/>
                <a:ea typeface="+mn-ea"/>
                <a:cs typeface="+mn-cs"/>
              </a:rPr>
              <a:t> for the rupture in the father-son relationship brought about by the binding.</a:t>
            </a:r>
          </a:p>
          <a:p>
            <a:r>
              <a:rPr lang="en-GB" sz="1200" b="0" i="0" u="none" strike="noStrike" kern="1200" dirty="0">
                <a:solidFill>
                  <a:schemeClr val="tx1"/>
                </a:solidFill>
                <a:effectLst/>
                <a:latin typeface="+mn-lt"/>
                <a:ea typeface="+mn-ea"/>
                <a:cs typeface="+mn-cs"/>
              </a:rPr>
              <a:t>Thus, though Esau’s path was not that of the covenant, Isaac’s gift of paternal love helped prepare the way for the next generation, in which all of Jacob’s children remained within the fold.</a:t>
            </a:r>
          </a:p>
          <a:p>
            <a:r>
              <a:rPr lang="en-GB" sz="1200" b="0" i="0" u="none" strike="noStrike" kern="1200" dirty="0">
                <a:solidFill>
                  <a:schemeClr val="tx1"/>
                </a:solidFill>
                <a:effectLst/>
                <a:latin typeface="+mn-lt"/>
                <a:ea typeface="+mn-ea"/>
                <a:cs typeface="+mn-cs"/>
              </a:rPr>
              <a:t>There is a fascinating argument between two </a:t>
            </a:r>
            <a:r>
              <a:rPr lang="en-GB" sz="1200" b="0" i="0" u="none" strike="noStrike" kern="1200" dirty="0" err="1">
                <a:solidFill>
                  <a:schemeClr val="tx1"/>
                </a:solidFill>
                <a:effectLst/>
                <a:latin typeface="+mn-lt"/>
                <a:ea typeface="+mn-ea"/>
                <a:cs typeface="+mn-cs"/>
              </a:rPr>
              <a:t>mishnaic</a:t>
            </a:r>
            <a:r>
              <a:rPr lang="en-GB" sz="1200" b="0" i="0" u="none" strike="noStrike" kern="1200" dirty="0">
                <a:solidFill>
                  <a:schemeClr val="tx1"/>
                </a:solidFill>
                <a:effectLst/>
                <a:latin typeface="+mn-lt"/>
                <a:ea typeface="+mn-ea"/>
                <a:cs typeface="+mn-cs"/>
              </a:rPr>
              <a:t> sages that has a bearing on this. There is a verse in </a:t>
            </a:r>
            <a:r>
              <a:rPr lang="en-GB" sz="1200" b="0" i="0" u="none" strike="noStrike" kern="1200" dirty="0">
                <a:solidFill>
                  <a:schemeClr val="tx1"/>
                </a:solidFill>
                <a:effectLst/>
                <a:latin typeface="+mn-lt"/>
                <a:ea typeface="+mn-ea"/>
                <a:cs typeface="+mn-cs"/>
                <a:hlinkClick r:id="rId11"/>
              </a:rPr>
              <a:t>Deuteronomy (14:1)</a:t>
            </a:r>
            <a:r>
              <a:rPr lang="en-GB" sz="1200" b="0" i="0" u="none" strike="noStrike" kern="1200" dirty="0">
                <a:solidFill>
                  <a:schemeClr val="tx1"/>
                </a:solidFill>
                <a:effectLst/>
                <a:latin typeface="+mn-lt"/>
                <a:ea typeface="+mn-ea"/>
                <a:cs typeface="+mn-cs"/>
              </a:rPr>
              <a:t> that says, about the Jewish people, “You are children of the Lord your God.” Rabbi Judah held that this applied only when Jews behaved in a way worthy of the children of God. Rabbi Meir said that it was unconditional: Whether Jews behave like God’s children or they do not, they are still called the children of God.</a:t>
            </a:r>
            <a:r>
              <a:rPr lang="en-GB" sz="1200" b="0" i="0" u="none" strike="noStrike" kern="1200" dirty="0">
                <a:solidFill>
                  <a:schemeClr val="tx1"/>
                </a:solidFill>
                <a:effectLst/>
                <a:latin typeface="+mn-lt"/>
                <a:ea typeface="+mn-ea"/>
                <a:cs typeface="+mn-cs"/>
                <a:hlinkClick r:id="rId12"/>
              </a:rPr>
              <a:t>[4]</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Rabbi Meir, who believed in unconditional love, acted in accordance with his view. His own teacher, Elisha ben </a:t>
            </a:r>
            <a:r>
              <a:rPr lang="en-GB" sz="1200" b="0" i="0" u="none" strike="noStrike" kern="1200" dirty="0" err="1">
                <a:solidFill>
                  <a:schemeClr val="tx1"/>
                </a:solidFill>
                <a:effectLst/>
                <a:latin typeface="+mn-lt"/>
                <a:ea typeface="+mn-ea"/>
                <a:cs typeface="+mn-cs"/>
              </a:rPr>
              <a:t>Abuya</a:t>
            </a:r>
            <a:r>
              <a:rPr lang="en-GB" sz="1200" b="0" i="0" u="none" strike="noStrike" kern="1200" dirty="0">
                <a:solidFill>
                  <a:schemeClr val="tx1"/>
                </a:solidFill>
                <a:effectLst/>
                <a:latin typeface="+mn-lt"/>
                <a:ea typeface="+mn-ea"/>
                <a:cs typeface="+mn-cs"/>
              </a:rPr>
              <a:t>, eventually lost his faith and became a heretic, yet Rabbi Meir continued to study with him and respect him, maintaining that at the very last moment of his life he had repented and returned to God.</a:t>
            </a:r>
            <a:r>
              <a:rPr lang="en-GB" sz="1200" b="0" i="0" u="none" strike="noStrike" kern="1200" dirty="0">
                <a:solidFill>
                  <a:schemeClr val="tx1"/>
                </a:solidFill>
                <a:effectLst/>
                <a:latin typeface="+mn-lt"/>
                <a:ea typeface="+mn-ea"/>
                <a:cs typeface="+mn-cs"/>
                <a:hlinkClick r:id="rId13"/>
              </a:rPr>
              <a:t>[5]</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To take seriously the idea, central to Judaism, of </a:t>
            </a:r>
            <a:r>
              <a:rPr lang="en-GB" sz="1200" b="0" i="1" u="none" strike="noStrike" kern="1200" dirty="0" err="1">
                <a:solidFill>
                  <a:schemeClr val="tx1"/>
                </a:solidFill>
                <a:effectLst/>
                <a:latin typeface="+mn-lt"/>
                <a:ea typeface="+mn-ea"/>
                <a:cs typeface="+mn-cs"/>
              </a:rPr>
              <a:t>Avinu</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Malkeinu</a:t>
            </a:r>
            <a:r>
              <a:rPr lang="en-GB" sz="1200" b="0" i="0" u="none" strike="noStrike" kern="1200" dirty="0">
                <a:solidFill>
                  <a:schemeClr val="tx1"/>
                </a:solidFill>
                <a:effectLst/>
                <a:latin typeface="+mn-lt"/>
                <a:ea typeface="+mn-ea"/>
                <a:cs typeface="+mn-cs"/>
              </a:rPr>
              <a:t>, that our King is first and foremost our parent, is to invest our relationship with God with the most profound emotions. God wrestles with us, as does a parent with a child. We wrestle with him as a child does with his or her parents. The relationship is sometimes tense, conflictual, even painful, yet what gives it its depth is the knowledge that it is unbreakable. Whatever happens, a parent is still a parent, and a child is still a child. The bond may be deeply damaged but it is never broken beyond repair.</a:t>
            </a:r>
          </a:p>
          <a:p>
            <a:r>
              <a:rPr lang="en-GB" sz="1200" b="0" i="0" u="none" strike="noStrike" kern="1200" dirty="0">
                <a:solidFill>
                  <a:schemeClr val="tx1"/>
                </a:solidFill>
                <a:effectLst/>
                <a:latin typeface="+mn-lt"/>
                <a:ea typeface="+mn-ea"/>
                <a:cs typeface="+mn-cs"/>
              </a:rPr>
              <a:t>Perhaps that is what Isaac was signalling to all generations by his continuing love for Esau, so unlike him, so different in character and destiny, yet never rejected by him – just as the midrash says that Abraham never rejected Ishmael and found ways of communicating his love.</a:t>
            </a:r>
          </a:p>
          <a:p>
            <a:r>
              <a:rPr lang="en-GB" sz="1200" b="0" i="0" u="none" strike="noStrike" kern="1200" dirty="0">
                <a:solidFill>
                  <a:schemeClr val="tx1"/>
                </a:solidFill>
                <a:effectLst/>
                <a:latin typeface="+mn-lt"/>
                <a:ea typeface="+mn-ea"/>
                <a:cs typeface="+mn-cs"/>
              </a:rPr>
              <a:t>Unconditional love is not uncritical but it is unbreakable. That is how we should love our children – for it is how God loves us.</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23</a:t>
            </a:fld>
            <a:endParaRPr lang="en-US"/>
          </a:p>
        </p:txBody>
      </p:sp>
    </p:spTree>
    <p:extLst>
      <p:ext uri="{BB962C8B-B14F-4D97-AF65-F5344CB8AC3E}">
        <p14:creationId xmlns:p14="http://schemas.microsoft.com/office/powerpoint/2010/main" val="38024019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a:latin typeface="Arial" pitchFamily="-128" charset="0"/>
              </a:rPr>
              <a:t>Abraham sent servant to find wife for Isaac - Rebekah gave water at the well – hospitable. Isaac 40 when he married.</a:t>
            </a:r>
            <a:r>
              <a:rPr lang="en-GB" baseline="0" dirty="0">
                <a:latin typeface="Arial" pitchFamily="-128" charset="0"/>
              </a:rPr>
              <a:t> 60 when J&amp;E born</a:t>
            </a:r>
            <a:endParaRPr lang="en-GB" dirty="0">
              <a:latin typeface="Arial" pitchFamily="-128" charset="0"/>
            </a:endParaRPr>
          </a:p>
          <a:p>
            <a:r>
              <a:rPr lang="en-US" dirty="0"/>
              <a:t>Rebecca difficulty in having a child,</a:t>
            </a:r>
          </a:p>
          <a:p>
            <a:r>
              <a:rPr lang="en-US" dirty="0"/>
              <a:t>Meaning ambiguous. Could mean younger will serve elder.</a:t>
            </a:r>
          </a:p>
          <a:p>
            <a:endParaRPr lang="en-US" dirty="0"/>
          </a:p>
          <a:p>
            <a:r>
              <a:rPr lang="en-US" dirty="0"/>
              <a:t>Abraham asks his servant – traditionally identified as </a:t>
            </a:r>
            <a:r>
              <a:rPr lang="en-US" dirty="0" err="1"/>
              <a:t>Eliezer</a:t>
            </a:r>
            <a:r>
              <a:rPr lang="en-US" dirty="0"/>
              <a:t> – to find a wife for Isaac his son. The commentators suggest that he felt a profound ambivalence about his mission. Were Isaac not to marry and have children, Abraham’s estate would eventually pass to </a:t>
            </a:r>
            <a:r>
              <a:rPr lang="en-US" dirty="0" err="1"/>
              <a:t>Eliezer</a:t>
            </a:r>
            <a:r>
              <a:rPr lang="en-US" dirty="0"/>
              <a:t> or his descendants. Abraham had already said so before Isaac was born: “Sovereign Lord, what can you give me since I remain childless and the one who will inherit my estate is </a:t>
            </a:r>
            <a:r>
              <a:rPr lang="en-US" dirty="0" err="1"/>
              <a:t>Eliezer</a:t>
            </a:r>
            <a:r>
              <a:rPr lang="en-US" dirty="0"/>
              <a:t> of Damascus?” (Genesis 15: 2). If </a:t>
            </a:r>
            <a:r>
              <a:rPr lang="en-US" dirty="0" err="1"/>
              <a:t>Eliezer</a:t>
            </a:r>
            <a:r>
              <a:rPr lang="en-US" dirty="0"/>
              <a:t> succeeded in his mission, bringing back a wife for Isaac, and if the couple had children, then his chances of one day acquiring Abraham’s wealth would disappear completely. Two instincts warred within him: loyalty to Abraham and personal ambition. Loyalty won, but not without a deep struggle. Hence the </a:t>
            </a:r>
            <a:r>
              <a:rPr lang="en-US" i="1" dirty="0" err="1"/>
              <a:t>shalshelet</a:t>
            </a:r>
            <a:r>
              <a:rPr lang="en-US" dirty="0"/>
              <a:t> (Genesis 24: 12).</a:t>
            </a:r>
          </a:p>
          <a:p>
            <a:endParaRPr lang="en-US" dirty="0"/>
          </a:p>
          <a:p>
            <a:r>
              <a:rPr lang="en-US" dirty="0"/>
              <a:t>But it is not the way of the written Torah itself, at least insofar as we seek what </a:t>
            </a:r>
            <a:r>
              <a:rPr lang="en-US" dirty="0" err="1"/>
              <a:t>Rashbam</a:t>
            </a:r>
            <a:r>
              <a:rPr lang="en-US" dirty="0"/>
              <a:t> called </a:t>
            </a:r>
            <a:r>
              <a:rPr lang="en-US" dirty="0" err="1"/>
              <a:t>omek</a:t>
            </a:r>
            <a:r>
              <a:rPr lang="en-US" dirty="0"/>
              <a:t> </a:t>
            </a:r>
            <a:r>
              <a:rPr lang="en-US" dirty="0" err="1"/>
              <a:t>peshuto</a:t>
            </a:r>
            <a:r>
              <a:rPr lang="en-US" dirty="0"/>
              <a:t> </a:t>
            </a:r>
            <a:r>
              <a:rPr lang="en-US" dirty="0" err="1"/>
              <a:t>shel</a:t>
            </a:r>
            <a:r>
              <a:rPr lang="en-US" dirty="0"/>
              <a:t> </a:t>
            </a:r>
            <a:r>
              <a:rPr lang="en-US" dirty="0" err="1"/>
              <a:t>mikra</a:t>
            </a:r>
            <a:r>
              <a:rPr lang="en-US" dirty="0"/>
              <a:t>, the “deep plain sense of Scripture.”[7] The Torah does not portray Ishmael and Esau as wicked. The worst it has to say about Ishmael is that Sarah saw him </a:t>
            </a:r>
            <a:r>
              <a:rPr lang="en-US" dirty="0" err="1"/>
              <a:t>metzachek</a:t>
            </a:r>
            <a:r>
              <a:rPr lang="en-US" dirty="0"/>
              <a:t> (Gen. 21:9), a word with many meanings, most of them not negative. Literally, it means, “he was laughing.” But Abraham and Sarah also laughed.[8] So did Isaac.[9] Indeed Isaac’s name, chosen by God himself,[10] means, “He will laugh.” There is nothing in the word itself that implies improper conduct.[11]</a:t>
            </a:r>
          </a:p>
          <a:p>
            <a:endParaRPr lang="en-US" dirty="0"/>
          </a:p>
          <a:p>
            <a:r>
              <a:rPr lang="en-US" dirty="0"/>
              <a:t>In the case of Esau, the most pointed verse is the one in which he agrees to part with his birthright in return for a bowl of soup (Gen. 25:34). In a staccato series of five consecutive verbs, the Torah says that he “ate, drank, rose, went and despised” his birthright. Yet this tells us that he was impetuous, not that he was evil.</a:t>
            </a:r>
          </a:p>
          <a:p>
            <a:endParaRPr lang="en-US" dirty="0"/>
          </a:p>
          <a:p>
            <a:r>
              <a:rPr lang="en-US" dirty="0"/>
              <a:t>If we seek the “deep plain sense,” we must rely on the explicit testimony of the Torah itself – and what it tells us is fascinating. An angel told Hagar before Ishmael was born that he would be “a wild donkey of a man, his hand against everyone, and everyone’s hand against him” (Gen. 16:12). He became an expert archer (Gen. 21:20). Esau, red-haired, physically mature at a young age, was “a </a:t>
            </a:r>
            <a:r>
              <a:rPr lang="en-US" dirty="0" err="1"/>
              <a:t>skilful</a:t>
            </a:r>
            <a:r>
              <a:rPr lang="en-US" dirty="0"/>
              <a:t> hunter, a man of the field” (Gen. 25:27). Ishmael and Esau were at home in nature. They were strong, adroit, unafraid of the wild. In any other culture they might have emerged as heroes.</a:t>
            </a:r>
          </a:p>
          <a:p>
            <a:endParaRPr lang="en-US" dirty="0"/>
          </a:p>
          <a:p>
            <a:r>
              <a:rPr lang="en-US" dirty="0"/>
              <a:t>And that is the point. We will only understand the Torah if we recall that every other religion in the ancient world worshipped nature. That is where they found God, or more precisely, the gods: in the sun, the moon, the stars, the storm, the rain that fed the earth and the earth that gave forth food.</a:t>
            </a:r>
          </a:p>
          <a:p>
            <a:endParaRPr lang="en-US" dirty="0"/>
          </a:p>
          <a:p>
            <a:r>
              <a:rPr lang="en-US" dirty="0"/>
              <a:t>Even in the twenty-first century, people for whom science has taken the place of religion still worship nature. For them we are physical beings. For them there is no such thing as a soul, merely electrical impulses in the brain. For them there is no real freedom: we are what we are because of genetic and epigenetic causes over which we have no real control. Freewill, they say, is an illusion. Human life, they believe, is not sacred, nor are we different in kind from other animals. Nature is all there is. Such was the view of Lucretius in ancient Rome and Epicurus in pre-Christian Greece, and it is the view of scientific atheists today.</a:t>
            </a:r>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24</a:t>
            </a:fld>
            <a:endParaRPr lang="en-GB"/>
          </a:p>
        </p:txBody>
      </p:sp>
    </p:spTree>
    <p:extLst>
      <p:ext uri="{BB962C8B-B14F-4D97-AF65-F5344CB8AC3E}">
        <p14:creationId xmlns:p14="http://schemas.microsoft.com/office/powerpoint/2010/main" val="2147137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a:solidFill>
                  <a:schemeClr val="tx1"/>
                </a:solidFill>
                <a:effectLst/>
                <a:latin typeface="+mn-lt"/>
                <a:ea typeface="+mn-ea"/>
                <a:cs typeface="+mn-cs"/>
              </a:rPr>
              <a:t>The fact that Jacob and Esau were twins is fundamental. Their relationship is one of the classic cases of sibling rivalry.</a:t>
            </a:r>
            <a:r>
              <a:rPr lang="en-GB" sz="1200" b="0" i="0" u="none" strike="noStrike" kern="1200" dirty="0">
                <a:solidFill>
                  <a:schemeClr val="tx1"/>
                </a:solidFill>
                <a:effectLst/>
                <a:latin typeface="+mn-lt"/>
                <a:ea typeface="+mn-ea"/>
                <a:cs typeface="+mn-cs"/>
                <a:hlinkClick r:id="rId3"/>
              </a:rPr>
              <a:t>[2]</a:t>
            </a:r>
            <a:r>
              <a:rPr lang="en-GB" sz="1200" b="0" i="0" u="none" strike="noStrike" kern="1200" dirty="0">
                <a:solidFill>
                  <a:schemeClr val="tx1"/>
                </a:solidFill>
                <a:effectLst/>
                <a:latin typeface="+mn-lt"/>
                <a:ea typeface="+mn-ea"/>
                <a:cs typeface="+mn-cs"/>
              </a:rPr>
              <a:t> Key to understanding their story is what Rene Girard called mimetic desire: the desire to have what someone else has, because they have it. Ultimately, this is the desire to be someone else.</a:t>
            </a:r>
          </a:p>
          <a:p>
            <a:r>
              <a:rPr lang="en-GB" sz="1200" b="0" i="0" u="none" strike="noStrike" kern="1200" dirty="0">
                <a:solidFill>
                  <a:schemeClr val="tx1"/>
                </a:solidFill>
                <a:effectLst/>
                <a:latin typeface="+mn-lt"/>
                <a:ea typeface="+mn-ea"/>
                <a:cs typeface="+mn-cs"/>
              </a:rPr>
              <a:t>That is what the name Jacob signifies. It is the name he acquired because he was born holding on to his brother Esau’s heel. That was consistently his posture during the key events of his early life. He bought his brother’s </a:t>
            </a:r>
            <a:r>
              <a:rPr lang="en-GB" sz="1200" b="0" i="0" u="none" strike="noStrike" kern="1200" dirty="0" err="1">
                <a:solidFill>
                  <a:schemeClr val="tx1"/>
                </a:solidFill>
                <a:effectLst/>
                <a:latin typeface="+mn-lt"/>
                <a:ea typeface="+mn-ea"/>
                <a:cs typeface="+mn-cs"/>
              </a:rPr>
              <a:t>birthright</a:t>
            </a:r>
            <a:r>
              <a:rPr lang="en-GB" sz="1200" b="0" i="0" u="none" strike="noStrike" kern="1200" dirty="0">
                <a:solidFill>
                  <a:schemeClr val="tx1"/>
                </a:solidFill>
                <a:effectLst/>
                <a:latin typeface="+mn-lt"/>
                <a:ea typeface="+mn-ea"/>
                <a:cs typeface="+mn-cs"/>
              </a:rPr>
              <a:t>. He wore his brother’s clothes. At his mother’s request, he took his brother’s blessing. When asked by his father, “Who are you, my son?” He replied, “I am Esau, your firstborn.”</a:t>
            </a:r>
          </a:p>
          <a:p>
            <a:r>
              <a:rPr lang="en-GB" sz="1200" b="0" i="0" u="none" strike="noStrike" kern="1200" dirty="0">
                <a:solidFill>
                  <a:schemeClr val="tx1"/>
                </a:solidFill>
                <a:effectLst/>
                <a:latin typeface="+mn-lt"/>
                <a:ea typeface="+mn-ea"/>
                <a:cs typeface="+mn-cs"/>
              </a:rPr>
              <a:t>Jacob was the man who wanted be Esau. Why so? Because Esau had one thing he did not have: his father’s love. “Isaac, who had a taste for wild game, loved Esau, but Rebecca loved Jacob.”</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25</a:t>
            </a:fld>
            <a:endParaRPr lang="en-US"/>
          </a:p>
        </p:txBody>
      </p:sp>
    </p:spTree>
    <p:extLst>
      <p:ext uri="{BB962C8B-B14F-4D97-AF65-F5344CB8AC3E}">
        <p14:creationId xmlns:p14="http://schemas.microsoft.com/office/powerpoint/2010/main" val="31394825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0" kern="1200" dirty="0">
                <a:solidFill>
                  <a:schemeClr val="tx1"/>
                </a:solidFill>
                <a:effectLst/>
                <a:latin typeface="+mn-lt"/>
                <a:ea typeface="+mn-ea"/>
                <a:cs typeface="+mn-cs"/>
              </a:rPr>
              <a:t>“The boys grew up. Esau became a skilful hunter, a man of the outdoors; but Jacob was a mild man who stayed at home among the tents.  Isaac, who had a taste for wild game, loved Esau, but Rebekah loved Jacob” (</a:t>
            </a:r>
            <a:r>
              <a:rPr lang="en-GB" sz="1200" i="0" u="none" strike="noStrike" kern="1200" dirty="0">
                <a:solidFill>
                  <a:schemeClr val="tx1"/>
                </a:solidFill>
                <a:effectLst/>
                <a:latin typeface="+mn-lt"/>
                <a:ea typeface="+mn-ea"/>
                <a:cs typeface="+mn-cs"/>
                <a:hlinkClick r:id="rId3"/>
              </a:rPr>
              <a:t>Gen. 25:27-28</a:t>
            </a:r>
            <a:r>
              <a:rPr lang="en-GB" sz="1200" i="0"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We have no difficulty understanding why Rebekah loved Jacob. She had received an oracle from God in which she was told: “Two nations are in your womb, and two peoples from within you will be separated; one people will be stronger than the other, and the older will serve the younger” (</a:t>
            </a:r>
            <a:r>
              <a:rPr lang="en-GB" sz="1200" b="0" i="0" u="none" strike="noStrike" kern="1200" dirty="0">
                <a:solidFill>
                  <a:schemeClr val="tx1"/>
                </a:solidFill>
                <a:effectLst/>
                <a:latin typeface="+mn-lt"/>
                <a:ea typeface="+mn-ea"/>
                <a:cs typeface="+mn-cs"/>
                <a:hlinkClick r:id="rId4"/>
              </a:rPr>
              <a:t>Gen. 25:23</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Jacob was the younger. Rebekah seems to have inferred, correctly as it turned out, that it would be he who would continue the covenant, who would stay true to Abraham’s heritage, and who would teach it to his children, carrying the story forward into the future.</a:t>
            </a:r>
          </a:p>
          <a:p>
            <a:r>
              <a:rPr lang="en-GB" sz="1200" b="0" i="0" u="none" strike="noStrike" kern="1200" dirty="0">
                <a:solidFill>
                  <a:schemeClr val="tx1"/>
                </a:solidFill>
                <a:effectLst/>
                <a:latin typeface="+mn-lt"/>
                <a:ea typeface="+mn-ea"/>
                <a:cs typeface="+mn-cs"/>
              </a:rPr>
              <a:t>The real question is why did Isaac love Esau? Could he not see that he was a man of the outdoors, a hunter, not a contemplative or a man of God? Is it conceivable that he loved Esau merely because he had a taste for wild game? Did his appetite rule his mind and heart? Did Isaac not know how Esau sold his </a:t>
            </a:r>
            <a:r>
              <a:rPr lang="en-GB" sz="1200" b="0" i="0" u="none" strike="noStrike" kern="1200" dirty="0" err="1">
                <a:solidFill>
                  <a:schemeClr val="tx1"/>
                </a:solidFill>
                <a:effectLst/>
                <a:latin typeface="+mn-lt"/>
                <a:ea typeface="+mn-ea"/>
                <a:cs typeface="+mn-cs"/>
              </a:rPr>
              <a:t>birthright</a:t>
            </a:r>
            <a:r>
              <a:rPr lang="en-GB" sz="1200" b="0" i="0" u="none" strike="noStrike" kern="1200" dirty="0">
                <a:solidFill>
                  <a:schemeClr val="tx1"/>
                </a:solidFill>
                <a:effectLst/>
                <a:latin typeface="+mn-lt"/>
                <a:ea typeface="+mn-ea"/>
                <a:cs typeface="+mn-cs"/>
              </a:rPr>
              <a:t> for a bowl of soup, and how he subsequently “despised” the </a:t>
            </a:r>
            <a:r>
              <a:rPr lang="en-GB" sz="1200" b="0" i="0" u="none" strike="noStrike" kern="1200" dirty="0" err="1">
                <a:solidFill>
                  <a:schemeClr val="tx1"/>
                </a:solidFill>
                <a:effectLst/>
                <a:latin typeface="+mn-lt"/>
                <a:ea typeface="+mn-ea"/>
                <a:cs typeface="+mn-cs"/>
              </a:rPr>
              <a:t>birthright</a:t>
            </a:r>
            <a:r>
              <a:rPr lang="en-GB" sz="1200" b="0" i="0" u="none" strike="noStrike" kern="1200" dirty="0">
                <a:solidFill>
                  <a:schemeClr val="tx1"/>
                </a:solidFill>
                <a:effectLst/>
                <a:latin typeface="+mn-lt"/>
                <a:ea typeface="+mn-ea"/>
                <a:cs typeface="+mn-cs"/>
              </a:rPr>
              <a:t> itself (</a:t>
            </a:r>
            <a:r>
              <a:rPr lang="en-GB" sz="1200" b="0" i="0" u="none" strike="noStrike" kern="1200" dirty="0">
                <a:solidFill>
                  <a:schemeClr val="tx1"/>
                </a:solidFill>
                <a:effectLst/>
                <a:latin typeface="+mn-lt"/>
                <a:ea typeface="+mn-ea"/>
                <a:cs typeface="+mn-cs"/>
                <a:hlinkClick r:id="rId5"/>
              </a:rPr>
              <a:t>Gen. 25:29-34</a:t>
            </a:r>
            <a:r>
              <a:rPr lang="en-GB" sz="1200" b="0" i="0" u="none" strike="noStrike" kern="1200" dirty="0">
                <a:solidFill>
                  <a:schemeClr val="tx1"/>
                </a:solidFill>
                <a:effectLst/>
                <a:latin typeface="+mn-lt"/>
                <a:ea typeface="+mn-ea"/>
                <a:cs typeface="+mn-cs"/>
              </a:rPr>
              <a:t>). Was this someone with whom to entrust the spiritual patrimony of Abraham?</a:t>
            </a:r>
          </a:p>
          <a:p>
            <a:r>
              <a:rPr lang="en-GB" sz="1200" b="0" i="0" u="none" strike="noStrike" kern="1200" dirty="0">
                <a:solidFill>
                  <a:schemeClr val="tx1"/>
                </a:solidFill>
                <a:effectLst/>
                <a:latin typeface="+mn-lt"/>
                <a:ea typeface="+mn-ea"/>
                <a:cs typeface="+mn-cs"/>
              </a:rPr>
              <a:t>Isaac surely knew that his elder son was a man of mercurial temperament who lived in the emotions of the moment. Even if this did not trouble him, the next episode involving Esau clearly did: “When Esau was forty years old, he married Judith daughter of </a:t>
            </a:r>
            <a:r>
              <a:rPr lang="en-GB" sz="1200" b="0" i="0" u="none" strike="noStrike" kern="1200" dirty="0" err="1">
                <a:solidFill>
                  <a:schemeClr val="tx1"/>
                </a:solidFill>
                <a:effectLst/>
                <a:latin typeface="+mn-lt"/>
                <a:ea typeface="+mn-ea"/>
                <a:cs typeface="+mn-cs"/>
              </a:rPr>
              <a:t>Beeri</a:t>
            </a:r>
            <a:r>
              <a:rPr lang="en-GB" sz="1200" b="0" i="0" u="none" strike="noStrike" kern="1200" dirty="0">
                <a:solidFill>
                  <a:schemeClr val="tx1"/>
                </a:solidFill>
                <a:effectLst/>
                <a:latin typeface="+mn-lt"/>
                <a:ea typeface="+mn-ea"/>
                <a:cs typeface="+mn-cs"/>
              </a:rPr>
              <a:t> the Hittite, and also </a:t>
            </a:r>
            <a:r>
              <a:rPr lang="en-GB" sz="1200" b="0" i="0" u="none" strike="noStrike" kern="1200" dirty="0" err="1">
                <a:solidFill>
                  <a:schemeClr val="tx1"/>
                </a:solidFill>
                <a:effectLst/>
                <a:latin typeface="+mn-lt"/>
                <a:ea typeface="+mn-ea"/>
                <a:cs typeface="+mn-cs"/>
              </a:rPr>
              <a:t>Basemath</a:t>
            </a:r>
            <a:r>
              <a:rPr lang="en-GB" sz="1200" b="0" i="0" u="none" strike="noStrike" kern="1200" dirty="0">
                <a:solidFill>
                  <a:schemeClr val="tx1"/>
                </a:solidFill>
                <a:effectLst/>
                <a:latin typeface="+mn-lt"/>
                <a:ea typeface="+mn-ea"/>
                <a:cs typeface="+mn-cs"/>
              </a:rPr>
              <a:t> daughter of Elon the Hittite. They were a source of grief to Isaac and Rebekah” (</a:t>
            </a:r>
            <a:r>
              <a:rPr lang="en-GB" sz="1200" b="0" i="0" u="none" strike="noStrike" kern="1200" dirty="0">
                <a:solidFill>
                  <a:schemeClr val="tx1"/>
                </a:solidFill>
                <a:effectLst/>
                <a:latin typeface="+mn-lt"/>
                <a:ea typeface="+mn-ea"/>
                <a:cs typeface="+mn-cs"/>
                <a:hlinkClick r:id="rId6"/>
              </a:rPr>
              <a:t>Gen. 26:34-35</a:t>
            </a:r>
            <a:r>
              <a:rPr lang="en-GB" sz="1200" b="0" i="0" u="none" strike="noStrike" kern="1200" dirty="0">
                <a:solidFill>
                  <a:schemeClr val="tx1"/>
                </a:solidFill>
                <a:effectLst/>
                <a:latin typeface="+mn-lt"/>
                <a:ea typeface="+mn-ea"/>
                <a:cs typeface="+mn-cs"/>
              </a:rPr>
              <a:t>). Esau had made himself at home among the Hittites. He had married two of their women. This was not a man to carry forward the Abrahamic covenant which involved a measure of distance from the Hittites and Canaanites and all they represented in terms of religion, culture and morality.</a:t>
            </a:r>
          </a:p>
          <a:p>
            <a:r>
              <a:rPr lang="en-GB" sz="1200" b="0" i="0" u="none" strike="noStrike" kern="1200" dirty="0">
                <a:solidFill>
                  <a:schemeClr val="tx1"/>
                </a:solidFill>
                <a:effectLst/>
                <a:latin typeface="+mn-lt"/>
                <a:ea typeface="+mn-ea"/>
                <a:cs typeface="+mn-cs"/>
              </a:rPr>
              <a:t>Yet Isaac clearly </a:t>
            </a:r>
            <a:r>
              <a:rPr lang="en-GB" sz="1200" b="0" i="1" u="none" strike="noStrike" kern="1200" dirty="0">
                <a:solidFill>
                  <a:schemeClr val="tx1"/>
                </a:solidFill>
                <a:effectLst/>
                <a:latin typeface="+mn-lt"/>
                <a:ea typeface="+mn-ea"/>
                <a:cs typeface="+mn-cs"/>
              </a:rPr>
              <a:t>did</a:t>
            </a:r>
            <a:r>
              <a:rPr lang="en-GB" sz="1200" b="0" i="0" u="none" strike="noStrike" kern="1200" dirty="0">
                <a:solidFill>
                  <a:schemeClr val="tx1"/>
                </a:solidFill>
                <a:effectLst/>
                <a:latin typeface="+mn-lt"/>
                <a:ea typeface="+mn-ea"/>
                <a:cs typeface="+mn-cs"/>
              </a:rPr>
              <a:t> love Esau. Not only does the verse with which we began say so. It remained so. </a:t>
            </a:r>
            <a:r>
              <a:rPr lang="en-GB" sz="1200" b="0" i="0" u="none" strike="noStrike" kern="1200" dirty="0">
                <a:solidFill>
                  <a:schemeClr val="tx1"/>
                </a:solidFill>
                <a:effectLst/>
                <a:latin typeface="+mn-lt"/>
                <a:ea typeface="+mn-ea"/>
                <a:cs typeface="+mn-cs"/>
                <a:hlinkClick r:id="rId7"/>
              </a:rPr>
              <a:t>Genesis 27</a:t>
            </a:r>
            <a:r>
              <a:rPr lang="en-GB" sz="1200" b="0" i="0" u="none" strike="noStrike" kern="1200" dirty="0">
                <a:solidFill>
                  <a:schemeClr val="tx1"/>
                </a:solidFill>
                <a:effectLst/>
                <a:latin typeface="+mn-lt"/>
                <a:ea typeface="+mn-ea"/>
                <a:cs typeface="+mn-cs"/>
              </a:rPr>
              <a:t>, with its morally challenging story of how Jacob dressed up as Esau and took the blessing that had been meant for him, is remarkable for the picture it paints of the genuine deep affection between Isaac and Esau. We sense this at the beginning when Isaac asks Esau: “Prepare me the kind of tasty food I like and bring it to me to eat, so that I may give you my blessing before I die.” This is not Isaac’s physical appetite speaking. It is his wish to be filled with the smell and taste he associates with his elder son, so that he can bless him in a mood of focused love.</a:t>
            </a:r>
          </a:p>
          <a:p>
            <a:r>
              <a:rPr lang="en-GB" sz="1200" b="0" i="0" u="none" strike="noStrike" kern="1200" dirty="0">
                <a:solidFill>
                  <a:schemeClr val="tx1"/>
                </a:solidFill>
                <a:effectLst/>
                <a:latin typeface="+mn-lt"/>
                <a:ea typeface="+mn-ea"/>
                <a:cs typeface="+mn-cs"/>
              </a:rPr>
              <a:t>It is the end of the story, though, that really conveys the depth of feeling between them. Esau enters with the food he has prepared. Slowly Isaac, and then Esau, realise the nature of the deception that has been practiced against them. Isaac “trembled violently.” Esau “burst out with a loud and bitter cry.” It is hard in English to convey the power of these descriptions. The Torah generally says little about people’s emotions. During the whole of the trial of the binding of Isaac we are given not the slightest indication of what Abraham or Isaac felt in one of the most fraught episodes in Genesis. The text is, as Erich Auerbach said, “fraught with background,” meaning, more is left unsaid than said. The depth of feeling the Torah describes in speaking of Isaac and Esau at that moment is thus rare and almost overwhelming. Father and son share their sense of betrayal, Esau passionately seeking some blessing from his father, and Isaac rousing himself to do so. The bond of love between them is intense. So the question returns with undiminished force: why did Isaac love Esau, despite everything, his wildness, his mutability and his </a:t>
            </a:r>
            <a:r>
              <a:rPr lang="en-GB" sz="1200" b="0" i="0" u="none" strike="noStrike" kern="1200" dirty="0" err="1">
                <a:solidFill>
                  <a:schemeClr val="tx1"/>
                </a:solidFill>
                <a:effectLst/>
                <a:latin typeface="+mn-lt"/>
                <a:ea typeface="+mn-ea"/>
                <a:cs typeface="+mn-cs"/>
              </a:rPr>
              <a:t>outmarriages</a:t>
            </a:r>
            <a:r>
              <a:rPr lang="en-GB" sz="1200" b="0" i="0" u="none" strike="noStrike" kern="1200" dirty="0">
                <a:solidFill>
                  <a:schemeClr val="tx1"/>
                </a:solidFill>
                <a:effectLst/>
                <a:latin typeface="+mn-lt"/>
                <a:ea typeface="+mn-ea"/>
                <a:cs typeface="+mn-cs"/>
              </a:rPr>
              <a:t>?</a:t>
            </a:r>
          </a:p>
          <a:p>
            <a:r>
              <a:rPr lang="en-GB" sz="1200" b="0" i="0" u="none" strike="noStrike" kern="1200" dirty="0">
                <a:solidFill>
                  <a:schemeClr val="tx1"/>
                </a:solidFill>
                <a:effectLst/>
                <a:latin typeface="+mn-lt"/>
                <a:ea typeface="+mn-ea"/>
                <a:cs typeface="+mn-cs"/>
              </a:rPr>
              <a:t>The sages gave an explanation. They interpreted the phrase “skilful hunter” as meaning that Esau trapped and deceived Isaac. He pretended to be more religious than he was.</a:t>
            </a:r>
            <a:r>
              <a:rPr lang="en-GB" sz="1200" b="0" i="0" u="none" strike="noStrike" kern="1200" dirty="0">
                <a:solidFill>
                  <a:schemeClr val="tx1"/>
                </a:solidFill>
                <a:effectLst/>
                <a:latin typeface="+mn-lt"/>
                <a:ea typeface="+mn-ea"/>
                <a:cs typeface="+mn-cs"/>
                <a:hlinkClick r:id="rId8"/>
              </a:rPr>
              <a:t>[1]</a:t>
            </a:r>
            <a:r>
              <a:rPr lang="en-GB" sz="1200" b="0" i="0" u="none" strike="noStrike" kern="1200" dirty="0">
                <a:solidFill>
                  <a:schemeClr val="tx1"/>
                </a:solidFill>
                <a:effectLst/>
                <a:latin typeface="+mn-lt"/>
                <a:ea typeface="+mn-ea"/>
                <a:cs typeface="+mn-cs"/>
              </a:rPr>
              <a:t> There is, though, a quite different explanation, closer to the plain sense of the text, and very moving. </a:t>
            </a:r>
            <a:r>
              <a:rPr lang="en-GB" sz="1200" b="0" i="1" u="none" strike="noStrike" kern="1200" dirty="0">
                <a:solidFill>
                  <a:schemeClr val="tx1"/>
                </a:solidFill>
                <a:effectLst/>
                <a:latin typeface="+mn-lt"/>
                <a:ea typeface="+mn-ea"/>
                <a:cs typeface="+mn-cs"/>
              </a:rPr>
              <a:t>Isaac loved Esau because Esau was his son, and that is what fathers do. </a:t>
            </a:r>
            <a:r>
              <a:rPr lang="en-GB" sz="1200" b="0" i="0" u="none" strike="noStrike" kern="1200" dirty="0">
                <a:solidFill>
                  <a:schemeClr val="tx1"/>
                </a:solidFill>
                <a:effectLst/>
                <a:latin typeface="+mn-lt"/>
                <a:ea typeface="+mn-ea"/>
                <a:cs typeface="+mn-cs"/>
              </a:rPr>
              <a:t>They love their children unconditionally. That does not mean that Isaac could not see the faults in Esau’s character. It does not imply that he thought Esau the right person to continue the covenant. Nor does it mean he was not pained when Esau married Hittite women. The text explicitly says he was. But it does mean that Isaac knew that </a:t>
            </a:r>
            <a:r>
              <a:rPr lang="en-GB" sz="1200" b="0" i="1" u="none" strike="noStrike" kern="1200" dirty="0">
                <a:solidFill>
                  <a:schemeClr val="tx1"/>
                </a:solidFill>
                <a:effectLst/>
                <a:latin typeface="+mn-lt"/>
                <a:ea typeface="+mn-ea"/>
                <a:cs typeface="+mn-cs"/>
              </a:rPr>
              <a:t>a father must love his son because he is his son</a:t>
            </a:r>
            <a:r>
              <a:rPr lang="en-GB" sz="1200" b="0" i="0" u="none" strike="noStrike" kern="1200" dirty="0">
                <a:solidFill>
                  <a:schemeClr val="tx1"/>
                </a:solidFill>
                <a:effectLst/>
                <a:latin typeface="+mn-lt"/>
                <a:ea typeface="+mn-ea"/>
                <a:cs typeface="+mn-cs"/>
              </a:rPr>
              <a:t>. That is not incompatible with being critical of what he does. But a father does not disown his child, even when he disappoints his expectations. Isaac was teaching us a fundamental lesson in parenthood.</a:t>
            </a:r>
          </a:p>
          <a:p>
            <a:r>
              <a:rPr lang="en-GB" sz="1200" b="0" i="0" u="none" strike="noStrike" kern="1200" dirty="0">
                <a:solidFill>
                  <a:schemeClr val="tx1"/>
                </a:solidFill>
                <a:effectLst/>
                <a:latin typeface="+mn-lt"/>
                <a:ea typeface="+mn-ea"/>
                <a:cs typeface="+mn-cs"/>
              </a:rPr>
              <a:t>Why Isaac? Because he knew that Abraham had sent his son Ishmael away. He may have known how much that pained Abraham and injured Ishmael. There is a remarkable series of midrashim that suggest that Abraham visited Ishmael even after he sent him away, and others that say it was Isaac who effected the reconciliation.</a:t>
            </a:r>
            <a:r>
              <a:rPr lang="en-GB" sz="1200" b="0" i="0" u="none" strike="noStrike" kern="1200" dirty="0">
                <a:solidFill>
                  <a:schemeClr val="tx1"/>
                </a:solidFill>
                <a:effectLst/>
                <a:latin typeface="+mn-lt"/>
                <a:ea typeface="+mn-ea"/>
                <a:cs typeface="+mn-cs"/>
                <a:hlinkClick r:id="rId9"/>
              </a:rPr>
              <a:t>[2]</a:t>
            </a:r>
            <a:r>
              <a:rPr lang="en-GB" sz="1200" b="0" i="0" u="none" strike="noStrike" kern="1200" dirty="0">
                <a:solidFill>
                  <a:schemeClr val="tx1"/>
                </a:solidFill>
                <a:effectLst/>
                <a:latin typeface="+mn-lt"/>
                <a:ea typeface="+mn-ea"/>
                <a:cs typeface="+mn-cs"/>
              </a:rPr>
              <a:t> He was determined not to inflict the same fate on Esau.</a:t>
            </a:r>
          </a:p>
          <a:p>
            <a:r>
              <a:rPr lang="en-GB" sz="1200" b="0" i="0" u="none" strike="noStrike" kern="1200" dirty="0">
                <a:solidFill>
                  <a:schemeClr val="tx1"/>
                </a:solidFill>
                <a:effectLst/>
                <a:latin typeface="+mn-lt"/>
                <a:ea typeface="+mn-ea"/>
                <a:cs typeface="+mn-cs"/>
              </a:rPr>
              <a:t>Likewise he knew to the very depths of his being the psychological cost on both his father and himself of the trial of the binding. At the beginning of the chapter of Jacob, Esau and the blessing the Torah tells us that Isaac was blind. There is a midrash that suggests that it was tears shed by the angels as they watched Abraham bind his son and lift the knife that fell into Isaac’s eyes, causing him to go blind in his old age.</a:t>
            </a:r>
            <a:r>
              <a:rPr lang="en-GB" sz="1200" b="0" i="0" u="none" strike="noStrike" kern="1200" dirty="0">
                <a:solidFill>
                  <a:schemeClr val="tx1"/>
                </a:solidFill>
                <a:effectLst/>
                <a:latin typeface="+mn-lt"/>
                <a:ea typeface="+mn-ea"/>
                <a:cs typeface="+mn-cs"/>
                <a:hlinkClick r:id="rId10"/>
              </a:rPr>
              <a:t>[3]</a:t>
            </a:r>
            <a:r>
              <a:rPr lang="en-GB" sz="1200" b="0" i="0" u="none" strike="noStrike" kern="1200" dirty="0">
                <a:solidFill>
                  <a:schemeClr val="tx1"/>
                </a:solidFill>
                <a:effectLst/>
                <a:latin typeface="+mn-lt"/>
                <a:ea typeface="+mn-ea"/>
                <a:cs typeface="+mn-cs"/>
              </a:rPr>
              <a:t> The trial was surely necessary, otherwise God would not have commanded it. But it left wounds, psychological scars, and it left Isaac determined not to have to sacrifice Esau, his own child. In some way, then, Isaac’s unconditional love of Esau was a </a:t>
            </a:r>
            <a:r>
              <a:rPr lang="en-GB" sz="1200" b="0" i="1" u="none" strike="noStrike" kern="1200" dirty="0" err="1">
                <a:solidFill>
                  <a:schemeClr val="tx1"/>
                </a:solidFill>
                <a:effectLst/>
                <a:latin typeface="+mn-lt"/>
                <a:ea typeface="+mn-ea"/>
                <a:cs typeface="+mn-cs"/>
              </a:rPr>
              <a:t>tikkun</a:t>
            </a:r>
            <a:r>
              <a:rPr lang="en-GB" sz="1200" b="0" i="0" u="none" strike="noStrike" kern="1200" dirty="0">
                <a:solidFill>
                  <a:schemeClr val="tx1"/>
                </a:solidFill>
                <a:effectLst/>
                <a:latin typeface="+mn-lt"/>
                <a:ea typeface="+mn-ea"/>
                <a:cs typeface="+mn-cs"/>
              </a:rPr>
              <a:t> for the rupture in the father-son relationship brought about by the binding.</a:t>
            </a:r>
          </a:p>
          <a:p>
            <a:r>
              <a:rPr lang="en-GB" sz="1200" b="0" i="0" u="none" strike="noStrike" kern="1200" dirty="0">
                <a:solidFill>
                  <a:schemeClr val="tx1"/>
                </a:solidFill>
                <a:effectLst/>
                <a:latin typeface="+mn-lt"/>
                <a:ea typeface="+mn-ea"/>
                <a:cs typeface="+mn-cs"/>
              </a:rPr>
              <a:t>Thus, though Esau’s path was not that of the covenant, Isaac’s gift of paternal love helped prepare the way for the next generation, in which all of Jacob’s children remained within the fold.</a:t>
            </a:r>
          </a:p>
          <a:p>
            <a:r>
              <a:rPr lang="en-GB" sz="1200" b="0" i="0" u="none" strike="noStrike" kern="1200" dirty="0">
                <a:solidFill>
                  <a:schemeClr val="tx1"/>
                </a:solidFill>
                <a:effectLst/>
                <a:latin typeface="+mn-lt"/>
                <a:ea typeface="+mn-ea"/>
                <a:cs typeface="+mn-cs"/>
              </a:rPr>
              <a:t>There is a fascinating argument between two </a:t>
            </a:r>
            <a:r>
              <a:rPr lang="en-GB" sz="1200" b="0" i="0" u="none" strike="noStrike" kern="1200" dirty="0" err="1">
                <a:solidFill>
                  <a:schemeClr val="tx1"/>
                </a:solidFill>
                <a:effectLst/>
                <a:latin typeface="+mn-lt"/>
                <a:ea typeface="+mn-ea"/>
                <a:cs typeface="+mn-cs"/>
              </a:rPr>
              <a:t>mishnaic</a:t>
            </a:r>
            <a:r>
              <a:rPr lang="en-GB" sz="1200" b="0" i="0" u="none" strike="noStrike" kern="1200" dirty="0">
                <a:solidFill>
                  <a:schemeClr val="tx1"/>
                </a:solidFill>
                <a:effectLst/>
                <a:latin typeface="+mn-lt"/>
                <a:ea typeface="+mn-ea"/>
                <a:cs typeface="+mn-cs"/>
              </a:rPr>
              <a:t> sages that has a bearing on this. There is a verse in </a:t>
            </a:r>
            <a:r>
              <a:rPr lang="en-GB" sz="1200" b="0" i="0" u="none" strike="noStrike" kern="1200" dirty="0">
                <a:solidFill>
                  <a:schemeClr val="tx1"/>
                </a:solidFill>
                <a:effectLst/>
                <a:latin typeface="+mn-lt"/>
                <a:ea typeface="+mn-ea"/>
                <a:cs typeface="+mn-cs"/>
                <a:hlinkClick r:id="rId11"/>
              </a:rPr>
              <a:t>Deuteronomy (14:1)</a:t>
            </a:r>
            <a:r>
              <a:rPr lang="en-GB" sz="1200" b="0" i="0" u="none" strike="noStrike" kern="1200" dirty="0">
                <a:solidFill>
                  <a:schemeClr val="tx1"/>
                </a:solidFill>
                <a:effectLst/>
                <a:latin typeface="+mn-lt"/>
                <a:ea typeface="+mn-ea"/>
                <a:cs typeface="+mn-cs"/>
              </a:rPr>
              <a:t> that says, about the Jewish people, “You are children of the Lord your God.” Rabbi Judah held that this applied only when Jews behaved in a way worthy of the children of God. Rabbi Meir said that it was unconditional: Whether Jews behave like God’s children or they do not, they are still called the children of God.</a:t>
            </a:r>
            <a:r>
              <a:rPr lang="en-GB" sz="1200" b="0" i="0" u="none" strike="noStrike" kern="1200" dirty="0">
                <a:solidFill>
                  <a:schemeClr val="tx1"/>
                </a:solidFill>
                <a:effectLst/>
                <a:latin typeface="+mn-lt"/>
                <a:ea typeface="+mn-ea"/>
                <a:cs typeface="+mn-cs"/>
                <a:hlinkClick r:id="rId12"/>
              </a:rPr>
              <a:t>[4]</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Rabbi Meir, who believed in unconditional love, acted in accordance with his view. His own teacher, Elisha ben </a:t>
            </a:r>
            <a:r>
              <a:rPr lang="en-GB" sz="1200" b="0" i="0" u="none" strike="noStrike" kern="1200" dirty="0" err="1">
                <a:solidFill>
                  <a:schemeClr val="tx1"/>
                </a:solidFill>
                <a:effectLst/>
                <a:latin typeface="+mn-lt"/>
                <a:ea typeface="+mn-ea"/>
                <a:cs typeface="+mn-cs"/>
              </a:rPr>
              <a:t>Abuya</a:t>
            </a:r>
            <a:r>
              <a:rPr lang="en-GB" sz="1200" b="0" i="0" u="none" strike="noStrike" kern="1200" dirty="0">
                <a:solidFill>
                  <a:schemeClr val="tx1"/>
                </a:solidFill>
                <a:effectLst/>
                <a:latin typeface="+mn-lt"/>
                <a:ea typeface="+mn-ea"/>
                <a:cs typeface="+mn-cs"/>
              </a:rPr>
              <a:t>, eventually lost his faith and became a heretic, yet Rabbi Meir continued to study with him and respect him, maintaining that at the very last moment of his life he had repented and returned to God.</a:t>
            </a:r>
            <a:r>
              <a:rPr lang="en-GB" sz="1200" b="0" i="0" u="none" strike="noStrike" kern="1200" dirty="0">
                <a:solidFill>
                  <a:schemeClr val="tx1"/>
                </a:solidFill>
                <a:effectLst/>
                <a:latin typeface="+mn-lt"/>
                <a:ea typeface="+mn-ea"/>
                <a:cs typeface="+mn-cs"/>
                <a:hlinkClick r:id="rId13"/>
              </a:rPr>
              <a:t>[5]</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To take seriously the idea, central to Judaism, of </a:t>
            </a:r>
            <a:r>
              <a:rPr lang="en-GB" sz="1200" b="0" i="1" u="none" strike="noStrike" kern="1200" dirty="0" err="1">
                <a:solidFill>
                  <a:schemeClr val="tx1"/>
                </a:solidFill>
                <a:effectLst/>
                <a:latin typeface="+mn-lt"/>
                <a:ea typeface="+mn-ea"/>
                <a:cs typeface="+mn-cs"/>
              </a:rPr>
              <a:t>Avinu</a:t>
            </a:r>
            <a:r>
              <a:rPr lang="en-GB" sz="1200" b="0" i="1" u="none" strike="noStrike" kern="1200" dirty="0">
                <a:solidFill>
                  <a:schemeClr val="tx1"/>
                </a:solidFill>
                <a:effectLst/>
                <a:latin typeface="+mn-lt"/>
                <a:ea typeface="+mn-ea"/>
                <a:cs typeface="+mn-cs"/>
              </a:rPr>
              <a:t> </a:t>
            </a:r>
            <a:r>
              <a:rPr lang="en-GB" sz="1200" b="0" i="1" u="none" strike="noStrike" kern="1200" dirty="0" err="1">
                <a:solidFill>
                  <a:schemeClr val="tx1"/>
                </a:solidFill>
                <a:effectLst/>
                <a:latin typeface="+mn-lt"/>
                <a:ea typeface="+mn-ea"/>
                <a:cs typeface="+mn-cs"/>
              </a:rPr>
              <a:t>Malkeinu</a:t>
            </a:r>
            <a:r>
              <a:rPr lang="en-GB" sz="1200" b="0" i="0" u="none" strike="noStrike" kern="1200" dirty="0">
                <a:solidFill>
                  <a:schemeClr val="tx1"/>
                </a:solidFill>
                <a:effectLst/>
                <a:latin typeface="+mn-lt"/>
                <a:ea typeface="+mn-ea"/>
                <a:cs typeface="+mn-cs"/>
              </a:rPr>
              <a:t>, that our King is first and foremost our parent, is to invest our relationship with God with the most profound emotions. God wrestles with us, as does a parent with a child. We wrestle with him as a child does with his or her parents. The relationship is sometimes tense, conflictual, even painful, yet what gives it its depth is the knowledge that it is unbreakable. Whatever happens, a parent is still a parent, and a child is still a child. The bond may be deeply damaged but it is never broken beyond repair.</a:t>
            </a:r>
          </a:p>
          <a:p>
            <a:r>
              <a:rPr lang="en-GB" sz="1200" b="0" i="0" u="none" strike="noStrike" kern="1200" dirty="0">
                <a:solidFill>
                  <a:schemeClr val="tx1"/>
                </a:solidFill>
                <a:effectLst/>
                <a:latin typeface="+mn-lt"/>
                <a:ea typeface="+mn-ea"/>
                <a:cs typeface="+mn-cs"/>
              </a:rPr>
              <a:t>Perhaps that is what Isaac was signalling to all generations by his continuing love for Esau, so unlike him, so different in character and destiny, yet never rejected by him – just as the midrash says that Abraham never rejected Ishmael and found ways of communicating his love.</a:t>
            </a:r>
          </a:p>
          <a:p>
            <a:r>
              <a:rPr lang="en-GB" sz="1200" b="0" i="0" u="none" strike="noStrike" kern="1200" dirty="0">
                <a:solidFill>
                  <a:schemeClr val="tx1"/>
                </a:solidFill>
                <a:effectLst/>
                <a:latin typeface="+mn-lt"/>
                <a:ea typeface="+mn-ea"/>
                <a:cs typeface="+mn-cs"/>
              </a:rPr>
              <a:t>Unconditional love is not uncritical but it is unbreakable. That is how we should love our children – for it is how God loves us.</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26</a:t>
            </a:fld>
            <a:endParaRPr lang="en-US"/>
          </a:p>
        </p:txBody>
      </p:sp>
    </p:spTree>
    <p:extLst>
      <p:ext uri="{BB962C8B-B14F-4D97-AF65-F5344CB8AC3E}">
        <p14:creationId xmlns:p14="http://schemas.microsoft.com/office/powerpoint/2010/main" val="18818139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8183D118-7114-4E82-BA31-3379C7C82D1A}" type="slidenum">
              <a:rPr lang="en-GB">
                <a:latin typeface="Arial" pitchFamily="-128" charset="0"/>
              </a:rPr>
              <a:pPr/>
              <a:t>27</a:t>
            </a:fld>
            <a:endParaRPr lang="en-GB">
              <a:latin typeface="Arial" pitchFamily="-128"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US" dirty="0" err="1"/>
              <a:t>Hendrick</a:t>
            </a:r>
            <a:r>
              <a:rPr lang="en-US" dirty="0"/>
              <a:t> </a:t>
            </a:r>
            <a:r>
              <a:rPr lang="en-US" dirty="0" err="1"/>
              <a:t>Terbrugghen</a:t>
            </a:r>
            <a:r>
              <a:rPr lang="en-US" dirty="0"/>
              <a:t>, 1625 </a:t>
            </a:r>
          </a:p>
          <a:p>
            <a:pPr eaLnBrk="1" hangingPunct="1"/>
            <a:endParaRPr lang="en-US" dirty="0"/>
          </a:p>
          <a:p>
            <a:pPr marL="0" marR="0" indent="0" algn="l" defTabSz="914400" rtl="0" eaLnBrk="1" fontAlgn="base" latinLnBrk="0" hangingPunct="1">
              <a:lnSpc>
                <a:spcPct val="100000"/>
              </a:lnSpc>
              <a:spcBef>
                <a:spcPct val="30000"/>
              </a:spcBef>
              <a:spcAft>
                <a:spcPct val="0"/>
              </a:spcAft>
              <a:buClrTx/>
              <a:buSzTx/>
              <a:buFontTx/>
              <a:buNone/>
              <a:tabLst/>
              <a:defRPr/>
            </a:pPr>
            <a:r>
              <a:rPr lang="en-US" baseline="30000" dirty="0"/>
              <a:t>29 </a:t>
            </a:r>
            <a:r>
              <a:rPr lang="en-US" dirty="0"/>
              <a:t>Once when Jacob was cooking stew, Esau came in from the field, and he was exhausted. </a:t>
            </a:r>
            <a:r>
              <a:rPr lang="en-US" baseline="30000" dirty="0"/>
              <a:t>30 </a:t>
            </a:r>
            <a:r>
              <a:rPr lang="en-US" dirty="0"/>
              <a:t>And Esau said to Jacob, “Let me eat some of that red stew, for I am exhausted!” (Therefore his name was called Edom.</a:t>
            </a:r>
            <a:r>
              <a:rPr lang="en-US" baseline="30000" dirty="0"/>
              <a:t>[</a:t>
            </a:r>
            <a:r>
              <a:rPr lang="en-US" baseline="30000" dirty="0">
                <a:hlinkClick r:id="rId3" tooltip="See footnote e"/>
              </a:rPr>
              <a:t>e</a:t>
            </a:r>
            <a:r>
              <a:rPr lang="en-US" baseline="30000" dirty="0"/>
              <a:t>]</a:t>
            </a:r>
            <a:r>
              <a:rPr lang="en-US" dirty="0"/>
              <a:t>) </a:t>
            </a:r>
            <a:r>
              <a:rPr lang="en-US" baseline="30000" dirty="0"/>
              <a:t>31 </a:t>
            </a:r>
            <a:r>
              <a:rPr lang="en-US" dirty="0"/>
              <a:t>Jacob said, “Sell me your birthright now.” </a:t>
            </a:r>
            <a:r>
              <a:rPr lang="en-US" baseline="30000" dirty="0"/>
              <a:t>32 </a:t>
            </a:r>
            <a:r>
              <a:rPr lang="en-US" dirty="0"/>
              <a:t>Esau said, “I am about to die; of what use is a birthright to me?” </a:t>
            </a:r>
            <a:r>
              <a:rPr lang="en-US" baseline="30000" dirty="0"/>
              <a:t>33 </a:t>
            </a:r>
            <a:r>
              <a:rPr lang="en-US" dirty="0"/>
              <a:t>Jacob said, “Swear to me now.” So he swore to him and sold his birthright to Jacob. </a:t>
            </a:r>
            <a:r>
              <a:rPr lang="en-US" baseline="30000" dirty="0"/>
              <a:t>34 </a:t>
            </a:r>
            <a:r>
              <a:rPr lang="en-US" dirty="0"/>
              <a:t>Then Jacob gave Esau bread and lentil stew, and he ate and drank and rose and went his way. Thus Esau despised his birthright.</a:t>
            </a:r>
          </a:p>
          <a:p>
            <a:pPr eaLnBrk="1" hangingPunct="1"/>
            <a:endParaRPr lang="en-GB" dirty="0">
              <a:latin typeface="Arial" pitchFamily="-128" charset="0"/>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a:solidFill>
                  <a:schemeClr val="tx1"/>
                </a:solidFill>
                <a:latin typeface="Arial" pitchFamily="-68" charset="0"/>
                <a:ea typeface="ＭＳ Ｐゴシック" pitchFamily="-128" charset="-128"/>
                <a:cs typeface="ＭＳ Ｐゴシック" pitchFamily="-128" charset="-128"/>
              </a:rPr>
              <a:t>The </a:t>
            </a:r>
            <a:r>
              <a:rPr lang="en-US" sz="1200" i="1" kern="1200" dirty="0">
                <a:solidFill>
                  <a:schemeClr val="tx1"/>
                </a:solidFill>
                <a:latin typeface="Arial" pitchFamily="-68" charset="0"/>
                <a:ea typeface="ＭＳ Ｐゴシック" pitchFamily="-128" charset="-128"/>
                <a:cs typeface="ＭＳ Ｐゴシック" pitchFamily="-128" charset="-128"/>
              </a:rPr>
              <a:t>Or </a:t>
            </a:r>
            <a:r>
              <a:rPr lang="en-US" sz="1200" i="1" kern="1200" dirty="0" err="1">
                <a:solidFill>
                  <a:schemeClr val="tx1"/>
                </a:solidFill>
                <a:latin typeface="Arial" pitchFamily="-68" charset="0"/>
                <a:ea typeface="ＭＳ Ｐゴシック" pitchFamily="-128" charset="-128"/>
                <a:cs typeface="ＭＳ Ｐゴシック" pitchFamily="-128" charset="-128"/>
              </a:rPr>
              <a:t>HaChaim</a:t>
            </a:r>
            <a:r>
              <a:rPr lang="en-US" sz="1200" i="0" kern="1200" dirty="0">
                <a:solidFill>
                  <a:schemeClr val="tx1"/>
                </a:solidFill>
                <a:latin typeface="Arial" pitchFamily="-68" charset="0"/>
                <a:ea typeface="ＭＳ Ｐゴシック" pitchFamily="-128" charset="-128"/>
                <a:cs typeface="ＭＳ Ｐゴシック" pitchFamily="-128" charset="-128"/>
              </a:rPr>
              <a:t> suggests that the reason that Jacob is making a stew is that he saw that his father loved Esau because Esau made him food. Jacob saw that his father’s love was given to the son that brought him food. So Jacob decides that he too will make food for his father. Jacob tries to turn himself into a person who will be lovable by his father. If only he performs in the right way, if only he can please his father, then maybe….maybe….. his father will love him too. </a:t>
            </a:r>
          </a:p>
          <a:p>
            <a:pPr eaLnBrk="1" hangingPunct="1"/>
            <a:endParaRPr lang="en-GB" dirty="0">
              <a:latin typeface="Arial" pitchFamily="-128" charset="0"/>
            </a:endParaRPr>
          </a:p>
          <a:p>
            <a:pPr eaLnBrk="1" hangingPunct="1"/>
            <a:r>
              <a:rPr lang="en-GB" dirty="0">
                <a:latin typeface="Arial" pitchFamily="-128" charset="0"/>
              </a:rPr>
              <a:t>Important to stress that Jacob bought birthright. Showed how much Esau despised the birthright. </a:t>
            </a:r>
          </a:p>
          <a:p>
            <a:r>
              <a:rPr lang="en-US" sz="1200" kern="1200" baseline="0" dirty="0">
                <a:solidFill>
                  <a:schemeClr val="tx1"/>
                </a:solidFill>
                <a:latin typeface="Arial" pitchFamily="-68" charset="0"/>
                <a:ea typeface="ＭＳ Ｐゴシック" pitchFamily="-128" charset="-128"/>
                <a:cs typeface="ＭＳ Ｐゴシック" pitchFamily="-128" charset="-128"/>
              </a:rPr>
              <a:t>Jacob purchased the birthright from Esau with bread and lentils, which symbolized flesh and spirit. EDP 227</a:t>
            </a:r>
            <a:endParaRPr lang="en-GB" dirty="0">
              <a:latin typeface="Arial" pitchFamily="-128" charset="0"/>
            </a:endParaRPr>
          </a:p>
          <a:p>
            <a:pPr eaLnBrk="1" hangingPunct="1"/>
            <a:endParaRPr lang="en-GB" dirty="0">
              <a:latin typeface="Arial" pitchFamily="-128" charset="0"/>
            </a:endParaRPr>
          </a:p>
          <a:p>
            <a:pPr eaLnBrk="1" hangingPunct="1"/>
            <a:endParaRPr lang="en-GB" dirty="0">
              <a:latin typeface="Arial" pitchFamily="-128" charset="0"/>
            </a:endParaRPr>
          </a:p>
        </p:txBody>
      </p:sp>
    </p:spTree>
    <p:extLst>
      <p:ext uri="{BB962C8B-B14F-4D97-AF65-F5344CB8AC3E}">
        <p14:creationId xmlns:p14="http://schemas.microsoft.com/office/powerpoint/2010/main" val="24079105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vignette of Esau’s impetuosity – selling part of his heritage for the sake of a bowl of soup – is reinforced by the unique description of the action in the staccato form of five consecutive verbs (literally, “he ate, he drank, he rose, he left, he despised”). Every time we see Esau we have the impression of an impulsive figure always driven by the emotion of the moment, be it hunger, filial devotion, a desire for revenge or, at last, generosity of spirit.</a:t>
            </a:r>
          </a:p>
          <a:p>
            <a:r>
              <a:rPr lang="en-GB" dirty="0"/>
              <a:t>Jacob is the opposite. He does not give way to his feelings. </a:t>
            </a:r>
            <a:r>
              <a:rPr lang="en-GB" b="1" dirty="0"/>
              <a:t>He acts and thinks long-term</a:t>
            </a:r>
            <a:r>
              <a:rPr lang="en-GB" dirty="0"/>
              <a:t>. That is what he does when he seizes the opportunity to buy Esau’s </a:t>
            </a:r>
            <a:r>
              <a:rPr lang="en-GB" dirty="0" err="1"/>
              <a:t>birthright</a:t>
            </a:r>
            <a:r>
              <a:rPr lang="en-GB" dirty="0"/>
              <a:t>, when he works for seven years for Rachel (a period that “seemed to him but a few days”), and when he fixes terms with Laban for payment for his labour. Rebuking his son Joseph for the seeming presumptuousness of his dreams, the Torah tells us that the brothers were jealous of Joseph “but his father kept the matter in mind.” Jacob never acts impulsively. He thinks long and hard before deciding.</a:t>
            </a:r>
          </a:p>
        </p:txBody>
      </p:sp>
      <p:sp>
        <p:nvSpPr>
          <p:cNvPr id="4" name="Slide Number Placeholder 3"/>
          <p:cNvSpPr>
            <a:spLocks noGrp="1"/>
          </p:cNvSpPr>
          <p:nvPr>
            <p:ph type="sldNum" sz="quarter" idx="5"/>
          </p:nvPr>
        </p:nvSpPr>
        <p:spPr/>
        <p:txBody>
          <a:bodyPr/>
          <a:lstStyle/>
          <a:p>
            <a:fld id="{278FB232-C209-B445-ACB3-067054AB162C}" type="slidenum">
              <a:rPr lang="en-US" smtClean="0"/>
              <a:t>28</a:t>
            </a:fld>
            <a:endParaRPr lang="en-US"/>
          </a:p>
        </p:txBody>
      </p:sp>
    </p:spTree>
    <p:extLst>
      <p:ext uri="{BB962C8B-B14F-4D97-AF65-F5344CB8AC3E}">
        <p14:creationId xmlns:p14="http://schemas.microsoft.com/office/powerpoint/2010/main" val="4178393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Should Jacob have taken Esau’s blessing. Why didn’t Rebecca question Isaac? Why didn’t Isaac explain to Rebecca what he was doing?</a:t>
            </a:r>
          </a:p>
          <a:p>
            <a:endParaRPr lang="en-US" dirty="0"/>
          </a:p>
          <a:p>
            <a:r>
              <a:rPr lang="en-US" dirty="0"/>
              <a:t>Was Jacob right to take Esau’s blessing in disguise? Was he right to deceive his father and to take from his brother the blessing Isaac sought to give him? Was </a:t>
            </a:r>
            <a:r>
              <a:rPr lang="en-US" dirty="0" err="1"/>
              <a:t>Rivka</a:t>
            </a:r>
            <a:r>
              <a:rPr lang="en-US" dirty="0"/>
              <a:t> right in conceiving the plan in the first place and encouraging Jacob to carry it out? These are fundamental questions. What is at stake is not just biblical interpretation but the moral life itself. How we read a text shapes the kind of person we become.</a:t>
            </a:r>
          </a:p>
          <a:p>
            <a:r>
              <a:rPr lang="en-US" dirty="0"/>
              <a:t>Here is one way of interpreting the narrative. </a:t>
            </a:r>
            <a:r>
              <a:rPr lang="en-US" dirty="0" err="1"/>
              <a:t>Rivka</a:t>
            </a:r>
            <a:r>
              <a:rPr lang="en-US" dirty="0"/>
              <a:t> was right to propose what she did and Jacob was right to do it. </a:t>
            </a:r>
            <a:r>
              <a:rPr lang="en-US" dirty="0" err="1"/>
              <a:t>Rivka</a:t>
            </a:r>
            <a:r>
              <a:rPr lang="en-US" dirty="0"/>
              <a:t> knew that it would be Jacob, not Esau, who would continue the covenant and carry the mission of Abraham into the future. She knew this on two separate grounds. First, she had heard it from God himself, in the oracle she received before the twins were born:</a:t>
            </a:r>
          </a:p>
          <a:p>
            <a:r>
              <a:rPr lang="en-US" dirty="0"/>
              <a:t>‘Two nations are in your womb,</a:t>
            </a:r>
          </a:p>
          <a:p>
            <a:r>
              <a:rPr lang="en-US" dirty="0"/>
              <a:t>and two peoples from within you will be separated;</a:t>
            </a:r>
          </a:p>
          <a:p>
            <a:r>
              <a:rPr lang="en-US" dirty="0"/>
              <a:t>one people will be stronger than the other,</a:t>
            </a:r>
          </a:p>
          <a:p>
            <a:r>
              <a:rPr lang="en-US" dirty="0"/>
              <a:t>and the elder will serve the younger.’ (Gen. 25: 23)</a:t>
            </a:r>
          </a:p>
          <a:p>
            <a:r>
              <a:rPr lang="en-US" dirty="0"/>
              <a:t>Esau was the elder, Jacob the younger. Therefore it was Jacob who would emerge with greater strength, Jacob who was chosen by God.</a:t>
            </a:r>
          </a:p>
          <a:p>
            <a:r>
              <a:rPr lang="en-US" dirty="0"/>
              <a:t>Second, she had watched the twins grow up. She knew that Esau was a hunter, a man of violence. She had seen that he was impetuous, mercurial, a man of impulse, not calm reflection. She had seen him sell his birthright for a bowl of soup. She had watched while he “ate, drank, rose and left. So Esau despised his birthright” (Gen. 25: 34). No one who despises his birthright can be the trusted guardian of a covenant intended for eternity.</a:t>
            </a:r>
          </a:p>
          <a:p>
            <a:r>
              <a:rPr lang="en-US" dirty="0"/>
              <a:t>Third, just before the episode of the blessing we read: “When Esau was forty years old, he married Judith daughter of </a:t>
            </a:r>
            <a:r>
              <a:rPr lang="en-US" dirty="0" err="1"/>
              <a:t>Beeri</a:t>
            </a:r>
            <a:r>
              <a:rPr lang="en-US" dirty="0"/>
              <a:t> the Hittite, and also </a:t>
            </a:r>
            <a:r>
              <a:rPr lang="en-US" dirty="0" err="1"/>
              <a:t>Basemath</a:t>
            </a:r>
            <a:r>
              <a:rPr lang="en-US" dirty="0"/>
              <a:t> daughter of </a:t>
            </a:r>
            <a:r>
              <a:rPr lang="en-US" dirty="0" err="1"/>
              <a:t>Elon</a:t>
            </a:r>
            <a:r>
              <a:rPr lang="en-US" dirty="0"/>
              <a:t> the Hittite. They were a source of grief to Isaac and </a:t>
            </a:r>
            <a:r>
              <a:rPr lang="en-US" dirty="0" err="1"/>
              <a:t>Rivka</a:t>
            </a:r>
            <a:r>
              <a:rPr lang="en-US" dirty="0"/>
              <a:t>”(Gen. 26: 34). This too was evidence of Esau’s failure to understand what the covenant requires. By marrying Hittite women he proved himself indifferent both to the feelings of his parents and to the self-restraint in the choice of marriage partner that was essential to being Abraham’s heir.</a:t>
            </a:r>
          </a:p>
          <a:p>
            <a:r>
              <a:rPr lang="en-US" dirty="0"/>
              <a:t>The blessing had to go to Jacob. If you had two sons, one indifferent to art, the other an art-lover and aesthete, to whom would you leave the Rembrandt that has been part of the family heritage for generations? And if Isaac did not understand the true nature of his sons, if he was “blind” not only physically but also psychologically, might it not be necessary to deceive him? He was by now old, and if </a:t>
            </a:r>
            <a:r>
              <a:rPr lang="en-US" dirty="0" err="1"/>
              <a:t>Rivka</a:t>
            </a:r>
            <a:r>
              <a:rPr lang="en-US" dirty="0"/>
              <a:t> had failed in the early years to get him to see the true nature of their children, was it likely that she could do so now?</a:t>
            </a:r>
          </a:p>
          <a:p>
            <a:r>
              <a:rPr lang="en-US" dirty="0"/>
              <a:t>This was, after all, not just a matter of relationships within the family. It was about God and destiny and spiritual vocation. It was about the future of an entire people since God had repeatedly told Abraham that he would be the ancestor of a great nation who would be a blessing to humanity as a whole. And if </a:t>
            </a:r>
            <a:r>
              <a:rPr lang="en-US" dirty="0" err="1"/>
              <a:t>Rivka</a:t>
            </a:r>
            <a:r>
              <a:rPr lang="en-US" dirty="0"/>
              <a:t> was right, then Jacob was right to follow her instructions.</a:t>
            </a:r>
          </a:p>
          <a:p>
            <a:r>
              <a:rPr lang="en-US" dirty="0"/>
              <a:t>This was the woman whom Abraham’s servant had chosen to be the wife of his master’s son, because she was kind, because at the well she had given water to a stranger and to his camels also. </a:t>
            </a:r>
            <a:r>
              <a:rPr lang="en-US" dirty="0" err="1"/>
              <a:t>Rivka</a:t>
            </a:r>
            <a:r>
              <a:rPr lang="en-US" dirty="0"/>
              <a:t> was not Lady Macbeth. She was the embodiment of loving-kindness. She was not acting out of </a:t>
            </a:r>
            <a:r>
              <a:rPr lang="en-US" dirty="0" err="1"/>
              <a:t>favouritism</a:t>
            </a:r>
            <a:r>
              <a:rPr lang="en-US" dirty="0"/>
              <a:t> or ambition. And if she had no other way of ensuring that the blessing went to one who would cherish it and live it, then in this case the end justified the means. This is one way of reading the story and it is taken by many of the commentators.</a:t>
            </a:r>
          </a:p>
          <a:p>
            <a:r>
              <a:rPr lang="en-US" dirty="0"/>
              <a:t>However it is not the only way. Consider, for example, the scene that transpired immediately after Jacob left his father. Esau returned from hunting and brought Isaac the food he had requested. We then read this:</a:t>
            </a:r>
          </a:p>
          <a:p>
            <a:r>
              <a:rPr lang="en-US" dirty="0"/>
              <a:t>Isaac trembled violently and said, ‘Who was it, then, that hunted game and brought it to me? I ate it just before you came and I blessed him – and indeed he will be blessed!’</a:t>
            </a:r>
          </a:p>
          <a:p>
            <a:r>
              <a:rPr lang="en-US" dirty="0"/>
              <a:t>When Esau heard his father’s words, he burst out with a loud and bitter cry and said to his father, ‘Bless me – me too, my father!’</a:t>
            </a:r>
          </a:p>
          <a:p>
            <a:r>
              <a:rPr lang="en-US" dirty="0"/>
              <a:t>But he said, ‘Your brother came deceitfully and took your blessing.’</a:t>
            </a:r>
          </a:p>
          <a:p>
            <a:r>
              <a:rPr lang="en-US" dirty="0"/>
              <a:t>Esau said, ‘Isn’t he rightly named Jacob? This is the second time he has taken advantage of me: he took my birthright, and now he’s taken my blessing!’ Then he asked, ‘Haven’t you reserved any blessing for me?’ (Gen. 27: 33-36)</a:t>
            </a:r>
          </a:p>
          <a:p>
            <a:r>
              <a:rPr lang="en-US" dirty="0"/>
              <a:t>It is impossible to read Genesis 27 – the text as it stands without commentary – and not to feel sympathy for Isaac and Esau rather than </a:t>
            </a:r>
            <a:r>
              <a:rPr lang="en-US" dirty="0" err="1"/>
              <a:t>Rivka</a:t>
            </a:r>
            <a:r>
              <a:rPr lang="en-US" dirty="0"/>
              <a:t> and Jacob. The Torah is sparing in its use of emotion. It is completely silent, for example, on the feelings of Abraham and Isaac as they journeyed together toward the trial of the binding. Phrases like “trembled violently” and “burst out with a loud and bitter cry” cannot but affect us deeply. Here is an old man who has been deceived by his younger son, and a young man, Esau, who feels cheated out of what was rightfully his. The emotions triggered by this scene stay with us long in the memory.</a:t>
            </a:r>
          </a:p>
          <a:p>
            <a:r>
              <a:rPr lang="en-US" dirty="0"/>
              <a:t>Then consider the consequences. Jacob had to leave home for more than twenty years in fear of his life. He then suffered an almost identical deceit </a:t>
            </a:r>
            <a:r>
              <a:rPr lang="en-US" dirty="0" err="1"/>
              <a:t>practised</a:t>
            </a:r>
            <a:r>
              <a:rPr lang="en-US" dirty="0"/>
              <a:t> against him by Laban when he substituted Leah for Rachel. When Jacob cried out “Why did you deceive me [</a:t>
            </a:r>
            <a:r>
              <a:rPr lang="en-US" i="1" dirty="0" err="1"/>
              <a:t>rimitani</a:t>
            </a:r>
            <a:r>
              <a:rPr lang="en-US" dirty="0"/>
              <a:t>]” Laban replied: “It is </a:t>
            </a:r>
            <a:r>
              <a:rPr lang="en-US" i="1" dirty="0"/>
              <a:t>not done in our place</a:t>
            </a:r>
            <a:r>
              <a:rPr lang="en-US" dirty="0"/>
              <a:t> to place the younger before the elder” (Gen. 29: 25-26). Not only the act but even the words imply a punishment, measure for measure. “Deceit,” of which Jacob accuses Laban, is the very word Isaac used about Jacob. Laban’s reply sounds like a virtually explicit reference to what Jacob had done, as if to say, “We do not do in our place what you have just done in yours.”</a:t>
            </a:r>
          </a:p>
          <a:p>
            <a:r>
              <a:rPr lang="en-US" b="1" dirty="0"/>
              <a:t>The result of Laban’s deception brought grief to the rest of Jacob’s life. There was tension between Leah and Rachel. There was hatred between their children. Jacob was deceived yet again, this time by his sons, when they brought him Joseph’s bloodstained robe: another deception of a father by his children involving the use of clothes. The result was that Jacob was deprived of the company of his most beloved son for twenty-two years just as Isaac was of Jacob.</a:t>
            </a:r>
          </a:p>
          <a:p>
            <a:r>
              <a:rPr lang="en-US" dirty="0"/>
              <a:t>Asked by Pharaoh how old he was, Jacob replied, “Few and evil have been the years of my life” (Gen. 47: 9). He is the only figure in the Torah to make a remark like this. It is hard not to read the text as a precise statement of the principle of measure for measure: as you have done to others, so will others do to you. The deception brought all concerned great grief, and this persisted into the next generation.</a:t>
            </a:r>
          </a:p>
          <a:p>
            <a:r>
              <a:rPr lang="en-US" dirty="0"/>
              <a:t>My reading of the text is therefore this. The phrase in </a:t>
            </a:r>
            <a:r>
              <a:rPr lang="en-US" dirty="0" err="1"/>
              <a:t>Rivka’s</a:t>
            </a:r>
            <a:r>
              <a:rPr lang="en-US" dirty="0"/>
              <a:t> oracle, </a:t>
            </a:r>
            <a:r>
              <a:rPr lang="en-US" i="1" dirty="0" err="1"/>
              <a:t>Ve-rav</a:t>
            </a:r>
            <a:r>
              <a:rPr lang="en-US" i="1" dirty="0"/>
              <a:t> </a:t>
            </a:r>
            <a:r>
              <a:rPr lang="en-US" i="1" dirty="0" err="1"/>
              <a:t>yaavod</a:t>
            </a:r>
            <a:r>
              <a:rPr lang="en-US" i="1" dirty="0"/>
              <a:t> </a:t>
            </a:r>
            <a:r>
              <a:rPr lang="en-US" i="1" dirty="0" err="1"/>
              <a:t>tsair</a:t>
            </a:r>
            <a:r>
              <a:rPr lang="en-US" dirty="0"/>
              <a:t> (Gen. 25: 23), is in fact ambiguous. It may mean, “The elder will serve the younger,” but it may also mean, “The younger will serve the elder.” It was what the Torah calls a </a:t>
            </a:r>
            <a:r>
              <a:rPr lang="en-US" i="1" dirty="0" err="1"/>
              <a:t>chidah</a:t>
            </a:r>
            <a:r>
              <a:rPr lang="en-US" dirty="0"/>
              <a:t> (Numbers 12: 8), that is, an opaque, deliberately ambiguous communication. It suggested an ongoing conflict between the two sons and their descendants, but not who would win.</a:t>
            </a:r>
          </a:p>
          <a:p>
            <a:r>
              <a:rPr lang="en-US" dirty="0"/>
              <a:t>Isaac fully understood the nature of his two sons. He loved Esau but this did not blind him to the fact that Jacob would be the heir of the covenant. Therefore Isaac prepared two sets of blessings, one for Esau, the other for Jacob. He blessed Esau (Gen. 27: 28-29) with the gifts he felt he would appreciate: wealth and power: “May God give you heaven’s dew and earth’s richness – an abundance of grain and new wine” – that is, wealth. “May nations serve you and peoples bow down to you. Be lord over your brothers, and may the sons of your mother bow down to you” – that is, power. These are </a:t>
            </a:r>
            <a:r>
              <a:rPr lang="en-US" i="1" dirty="0"/>
              <a:t>not</a:t>
            </a:r>
            <a:r>
              <a:rPr lang="en-US" dirty="0"/>
              <a:t> the covenantal blessings.</a:t>
            </a:r>
          </a:p>
          <a:p>
            <a:r>
              <a:rPr lang="en-US" dirty="0"/>
              <a:t>The covenantal blessings that God had given Abraham and Isaac were completely different. They were about </a:t>
            </a:r>
            <a:r>
              <a:rPr lang="en-US" i="1" dirty="0"/>
              <a:t>children</a:t>
            </a:r>
            <a:r>
              <a:rPr lang="en-US" dirty="0"/>
              <a:t> and a </a:t>
            </a:r>
            <a:r>
              <a:rPr lang="en-US" i="1" dirty="0"/>
              <a:t>land</a:t>
            </a:r>
            <a:r>
              <a:rPr lang="en-US" dirty="0"/>
              <a:t>. It is this blessing that Isaac later gave Jacob before he left home (Gen. 28: 3-4): “May God Almighty bless you and make you fruitful and increase your numbers until you become a community of peoples” – that is, children. “May He give you and your descendants the blessing given to Abraham, so that you may take possession of the land where you now reside as a foreigner, the land God gave to Abraham” – that is, land. </a:t>
            </a:r>
            <a:r>
              <a:rPr lang="en-US" i="1" dirty="0"/>
              <a:t>This was the blessing Isaac had intended for Jacob all along</a:t>
            </a:r>
            <a:r>
              <a:rPr lang="en-US" dirty="0"/>
              <a:t>. There was no need for deceit and disguise.</a:t>
            </a:r>
          </a:p>
          <a:p>
            <a:r>
              <a:rPr lang="en-US" dirty="0"/>
              <a:t>Jacob eventually came to understand all this, perhaps during his wrestling match with the angel during the night before his meeting with Esau after their long estrangement. What happened at that meeting is incomprehensible unless we understand that Jacob was giving back to Esau the blessings he had wrongly taken from him. The massive gift of sheep, cattle and other livestock represented “heaven’s dew and earth’s richness,” that is, wealth. The fact that Jacob bowed down seven times to Esau was his way of fulfilling the words, “May the sons of your mother bow down to you,” that is, power.</a:t>
            </a:r>
          </a:p>
          <a:p>
            <a:r>
              <a:rPr lang="en-US" i="1" dirty="0"/>
              <a:t>Jacob gave the blessing back</a:t>
            </a:r>
            <a:r>
              <a:rPr lang="en-US" dirty="0"/>
              <a:t>. Indeed he said so explicitly. He said to Esau: “Please accept the blessing [</a:t>
            </a:r>
            <a:r>
              <a:rPr lang="en-US" i="1" dirty="0" err="1"/>
              <a:t>birkati</a:t>
            </a:r>
            <a:r>
              <a:rPr lang="en-US" dirty="0"/>
              <a:t>] that was brought to you, for God has been gracious to me and I have all I need” (Gen. 33: 11). On this reading of the story, </a:t>
            </a:r>
            <a:r>
              <a:rPr lang="en-US" dirty="0" err="1"/>
              <a:t>Rivka</a:t>
            </a:r>
            <a:r>
              <a:rPr lang="en-US" dirty="0"/>
              <a:t> and Jacob made a mistake, a forgivable one, an understandable one, but a mistake nonetheless. </a:t>
            </a:r>
            <a:r>
              <a:rPr lang="en-US" i="1" dirty="0"/>
              <a:t>The blessing Isaac was about to give Esau was not the blessing of Abraham.</a:t>
            </a:r>
            <a:r>
              <a:rPr lang="en-US" dirty="0"/>
              <a:t> He intended to give Esau a blessing appropriate to him. In so doing, he was acting on the basis of precedent. God had blessed Ishmael, with the words “I will make him into a great nation” (Gen. 21: 18). This was the </a:t>
            </a:r>
            <a:r>
              <a:rPr lang="en-US" dirty="0" err="1"/>
              <a:t>fulfilment</a:t>
            </a:r>
            <a:r>
              <a:rPr lang="en-US" dirty="0"/>
              <a:t> of a promise God had given Abraham many years before when He told him that it would be Isaac, not Ishmael, who would continue the covenant:</a:t>
            </a:r>
          </a:p>
          <a:p>
            <a:r>
              <a:rPr lang="en-US" dirty="0"/>
              <a:t>Abraham said to God, “If only Ishmael might live under your blessing!” Then God said, “Yes, but your wife Sarah will bear you a son, and you will call him Isaac. I will establish my covenant with him as an everlasting covenant for his descendants after him.  As for Ishmael, I have heard you: </a:t>
            </a:r>
            <a:r>
              <a:rPr lang="en-US" i="1" dirty="0"/>
              <a:t>I will surely bless him</a:t>
            </a:r>
            <a:r>
              <a:rPr lang="en-US" dirty="0"/>
              <a:t>; I will make him fruitful and will greatly increase his numbers. He will be the father of twelve rulers, and I will make him into a great nation.” (Gen. 17: 18-21)</a:t>
            </a:r>
          </a:p>
          <a:p>
            <a:r>
              <a:rPr lang="en-US" dirty="0"/>
              <a:t>Isaac surely knew this because, according to </a:t>
            </a:r>
            <a:r>
              <a:rPr lang="en-US" dirty="0" err="1"/>
              <a:t>midrashic</a:t>
            </a:r>
            <a:r>
              <a:rPr lang="en-US" dirty="0"/>
              <a:t> tradition, he and Ishmael were reconciled later in life. We see them standing together at Abraham’s grave (Gen. 25: 9). It may be that this was a fact that </a:t>
            </a:r>
            <a:r>
              <a:rPr lang="en-US" dirty="0" err="1"/>
              <a:t>Rivka</a:t>
            </a:r>
            <a:r>
              <a:rPr lang="en-US" dirty="0"/>
              <a:t> did not know. She associated blessing with covenant. She may have been unaware that Abraham wanted Ishmael blessed even though he would not inherit the covenant, and that God had acceded to the request.</a:t>
            </a:r>
          </a:p>
          <a:p>
            <a:r>
              <a:rPr lang="en-US" dirty="0"/>
              <a:t>If so then </a:t>
            </a:r>
            <a:r>
              <a:rPr lang="en-US" b="1" i="1" dirty="0"/>
              <a:t>it is possible all four people acted rightly as they understood the situation, yet still tragedy occurred.</a:t>
            </a:r>
            <a:r>
              <a:rPr lang="en-US" b="1" dirty="0"/>
              <a:t> </a:t>
            </a:r>
            <a:r>
              <a:rPr lang="en-US" dirty="0"/>
              <a:t>Isaac was right to wish Esau blessed as Abraham sought for Ishmael. Esau acted </a:t>
            </a:r>
            <a:r>
              <a:rPr lang="en-US" dirty="0" err="1"/>
              <a:t>honourably</a:t>
            </a:r>
            <a:r>
              <a:rPr lang="en-US" dirty="0"/>
              <a:t> toward his father. </a:t>
            </a:r>
            <a:r>
              <a:rPr lang="en-US" dirty="0" err="1"/>
              <a:t>Rivka</a:t>
            </a:r>
            <a:r>
              <a:rPr lang="en-US" dirty="0"/>
              <a:t> sought to safeguard the future of the covenant. Jacob felt qualms but did what his mother said, knowing she would not have proposed deceit without a strong moral reason for doing so.</a:t>
            </a:r>
          </a:p>
          <a:p>
            <a:r>
              <a:rPr lang="en-US" dirty="0"/>
              <a:t>Do we have here one story with two possible interpretations? Perhaps, but that is not the best way of describing it. What we have here, and there are other examples in Genesis, is a story we understand one way the first time we hear it, and a different way once we have discovered and reflected on all that happened later. It is only after we have read about the fate of Jacob in Laban’s house, the tension between Leah and Rachel, and the animosity between Joseph and his brothers that we can go back and read Genesis 27, the chapter of the blessing, in a new light and with greater depth.</a:t>
            </a:r>
          </a:p>
          <a:p>
            <a:r>
              <a:rPr lang="en-US" b="1" dirty="0"/>
              <a:t>There is such a thing as an honest mistake, and it is a mark of Jacob’s greatness that he recognized it and made amends to Esau. In the great encounter twenty-two years later the estranged brothers meet, embrace, part as friends and go their separate ways. But first, Jacob had to wrestle with an angel.</a:t>
            </a:r>
          </a:p>
          <a:p>
            <a:r>
              <a:rPr lang="en-US" dirty="0"/>
              <a:t>That is how the moral life is. We learn by making mistakes. We live life forward, but we understand it only looking back. Only then do we see the wrong turns we inadvertently made. This discovery is sometimes our greatest moment of moral truth.</a:t>
            </a:r>
          </a:p>
          <a:p>
            <a:r>
              <a:rPr lang="en-US" dirty="0"/>
              <a:t>For each of us there is a blessing that is ours. That was true not just of Isaac but also Ishmael, not just Jacob but also Esau. The moral could not be more powerful. Never seek your brother’s blessing. Be content with your own.</a:t>
            </a:r>
          </a:p>
          <a:p>
            <a:endParaRPr lang="en-US" dirty="0"/>
          </a:p>
          <a:p>
            <a:r>
              <a:rPr lang="en-US" dirty="0"/>
              <a:t>Yet the real question is about Rebecca. It was her plan, not his. How did she consider it permissible [1] to deceive her husband, [2] to deprive Esau of his father’s blessing, and [3] to order Jacob to commit an act of dishonesty? Jacob on his own would not have conceived such a plan. He was an </a:t>
            </a:r>
            <a:r>
              <a:rPr lang="en-US" dirty="0" err="1"/>
              <a:t>ish</a:t>
            </a:r>
            <a:r>
              <a:rPr lang="en-US" dirty="0"/>
              <a:t> tam, meaning “a simple, straightforward, plain, quiet, innocent man, a man of integrity” (25: 27)? How then did Rebecca come to do what she did?</a:t>
            </a:r>
          </a:p>
          <a:p>
            <a:r>
              <a:rPr lang="en-US" dirty="0"/>
              <a:t>There are three possible answers. The first: she loved Jacob (25: 28). She preferred him to Esau. She knew Isaac felt otherwise. So she was driven by maternal instinct. She wanted her beloved son to be blessed.</a:t>
            </a:r>
          </a:p>
          <a:p>
            <a:r>
              <a:rPr lang="en-US" dirty="0"/>
              <a:t>This is an unlikely answer. The patriarchs and matriarchs are role models. They were not driven by mere instinct or vicarious ambition. Rebecca was not Lady Macbeth. Nor was she Bat-</a:t>
            </a:r>
            <a:r>
              <a:rPr lang="en-US" dirty="0" err="1"/>
              <a:t>sheva</a:t>
            </a:r>
            <a:r>
              <a:rPr lang="en-US" dirty="0"/>
              <a:t>, engaging in court politics to ensure that her son, Solomon, would inherit David’s throne (see 1 Kings 1). It would be a serious misreading to read the narrative this way.</a:t>
            </a:r>
          </a:p>
          <a:p>
            <a:r>
              <a:rPr lang="en-US" dirty="0"/>
              <a:t>The second possibility is that she believed strongly that Esau was the wrong person to inherit the blessing. She had already seen how readily he had sold his birthright and “despised” it (25: 31-34). She did not believe a “hunter” and “a man of the field” fitted the template of the Abrahamic covenant. She knew that this was one of the reasons why God chose Isaac not Ishmael, because Ishmael was destined to be “a wild ass of a man” (16: 12). She knew that Isaac loved Esau but felt – for various reasons, depending on which commentary one follows – that he was blind to his faults. It was vital to the future of the covenant that it be entrusted to the child who had the right qualities to live by its high demands.</a:t>
            </a:r>
          </a:p>
          <a:p>
            <a:r>
              <a:rPr lang="en-US" dirty="0"/>
              <a:t>The third possibility is simply that she was guided by the oracle she had received prior to the twins’ birth: “Two nations are in your womb, and two peoples from within you will be separated; one people will be stronger than the other, and the older will serve the younger” (25: 23). Jacob was the younger. Therefore, Rebecca must have assumed, he was destined to receive the blessing.</a:t>
            </a:r>
          </a:p>
          <a:p>
            <a:r>
              <a:rPr lang="en-US" dirty="0"/>
              <a:t>Possibilities two and three make sense, but only at the cost of raising a more fundamental question. Did Rebecca share her thoughts with Isaac? If she did, then why did Isaac persist in seeking to bless Esau? If she did not, then why not?</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30</a:t>
            </a:fld>
            <a:endParaRPr lang="en-GB"/>
          </a:p>
        </p:txBody>
      </p:sp>
    </p:spTree>
    <p:extLst>
      <p:ext uri="{BB962C8B-B14F-4D97-AF65-F5344CB8AC3E}">
        <p14:creationId xmlns:p14="http://schemas.microsoft.com/office/powerpoint/2010/main" val="3328326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60E7E85E-8C04-4A4E-BCCA-D4AE2DCD6898}" type="slidenum">
              <a:rPr lang="en-US">
                <a:latin typeface="Lydian BT" pitchFamily="-84" charset="0"/>
              </a:rPr>
              <a:pPr/>
              <a:t>5</a:t>
            </a:fld>
            <a:endParaRPr lang="en-US">
              <a:latin typeface="Lydian BT" pitchFamily="-8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r>
              <a:rPr lang="en-US" dirty="0">
                <a:latin typeface="Lydian BT" pitchFamily="-84" charset="0"/>
                <a:ea typeface="ＭＳ Ｐゴシック" pitchFamily="-84" charset="-128"/>
                <a:cs typeface="ＭＳ Ｐゴシック" pitchFamily="-84" charset="-128"/>
              </a:rPr>
              <a:t>God teaches us that fallen people must constantly seek for an Abel-type person. By honoring, obeying and following him, we can accomplish God's Will even without understanding every aspect of it.</a:t>
            </a:r>
          </a:p>
          <a:p>
            <a:pPr eaLnBrk="1" hangingPunct="1"/>
            <a:endParaRPr lang="en-US" dirty="0">
              <a:latin typeface="Lydian BT" pitchFamily="-84" charset="0"/>
              <a:ea typeface="ＭＳ Ｐゴシック" pitchFamily="-84" charset="-128"/>
              <a:cs typeface="ＭＳ Ｐゴシック" pitchFamily="-84" charset="-128"/>
            </a:endParaRPr>
          </a:p>
          <a:p>
            <a:pPr eaLnBrk="1" hangingPunct="1"/>
            <a:r>
              <a:rPr lang="en-US" dirty="0">
                <a:latin typeface="Lydian BT" pitchFamily="-84" charset="0"/>
                <a:ea typeface="ＭＳ Ｐゴシック" pitchFamily="-84" charset="-128"/>
                <a:cs typeface="ＭＳ Ｐゴシック" pitchFamily="-84" charset="-128"/>
              </a:rPr>
              <a:t>the universal tendency to seek out good leaders and righteous friends stems from our innermost desire to come before God through an Abel figure who is closer to God. By uniting with him, we can come closer to God ourselves. The Christian faith teaches us to be meek and humble. By this way of life, we may meet our Abel figure and thus secure the way to go before God.</a:t>
            </a:r>
          </a:p>
          <a:p>
            <a:pPr eaLnBrk="1" hangingPunct="1"/>
            <a:endParaRPr lang="en-US" dirty="0">
              <a:latin typeface="Lydian BT" pitchFamily="-84" charset="0"/>
              <a:ea typeface="ＭＳ Ｐゴシック" pitchFamily="-84" charset="-128"/>
              <a:cs typeface="ＭＳ Ｐゴシック" pitchFamily="-84" charset="-128"/>
            </a:endParaRPr>
          </a:p>
          <a:p>
            <a:pPr eaLnBrk="1" hangingPunct="1"/>
            <a:r>
              <a:rPr lang="en-US" dirty="0">
                <a:latin typeface="Lydian BT" pitchFamily="-84" charset="0"/>
                <a:ea typeface="ＭＳ Ｐゴシック" pitchFamily="-84" charset="-128"/>
                <a:cs typeface="ＭＳ Ｐゴシック" pitchFamily="-84" charset="-128"/>
              </a:rPr>
              <a:t>Want to learn violin? Search for a teacher to learn from. Person who is better. Then respect them, obey and do what they tell you to do and follow their example. Role model.</a:t>
            </a:r>
          </a:p>
          <a:p>
            <a:pPr eaLnBrk="1" hangingPunct="1"/>
            <a:endParaRPr lang="en-US" dirty="0">
              <a:latin typeface="Lydian BT" pitchFamily="-84" charset="0"/>
              <a:ea typeface="ＭＳ Ｐゴシック" pitchFamily="-84" charset="-128"/>
              <a:cs typeface="ＭＳ Ｐゴシック" pitchFamily="-84" charset="-128"/>
            </a:endParaRPr>
          </a:p>
          <a:p>
            <a:pPr eaLnBrk="1" hangingPunct="1"/>
            <a:r>
              <a:rPr lang="en-US" dirty="0">
                <a:latin typeface="Lydian BT" pitchFamily="-84" charset="0"/>
                <a:ea typeface="ＭＳ Ｐゴシック" pitchFamily="-84" charset="-128"/>
                <a:cs typeface="ＭＳ Ｐゴシック" pitchFamily="-84" charset="-128"/>
              </a:rPr>
              <a:t>People want to play tennis etc. with someone who is better than they are. Improves their game. </a:t>
            </a:r>
          </a:p>
          <a:p>
            <a:pPr eaLnBrk="1" hangingPunct="1"/>
            <a:endParaRPr lang="en-US" dirty="0">
              <a:latin typeface="Lydian BT" pitchFamily="-84" charset="0"/>
              <a:ea typeface="ＭＳ Ｐゴシック" pitchFamily="-84" charset="-128"/>
              <a:cs typeface="ＭＳ Ｐゴシック" pitchFamily="-84" charset="-128"/>
            </a:endParaRPr>
          </a:p>
          <a:p>
            <a:pPr eaLnBrk="1" hangingPunct="1"/>
            <a:r>
              <a:rPr lang="en-US" dirty="0">
                <a:latin typeface="Lydian BT" pitchFamily="-84" charset="0"/>
                <a:ea typeface="ＭＳ Ｐゴシック" pitchFamily="-84" charset="-128"/>
                <a:cs typeface="ＭＳ Ｐゴシック" pitchFamily="-84" charset="-128"/>
              </a:rPr>
              <a:t>If find someone who is better than you at something how do you react??? Should admire and want to listen and learn. Alternatively may feel jealous and resentful because they show up one’s inadequacies, shortcomings etc.</a:t>
            </a:r>
          </a:p>
          <a:p>
            <a:pPr eaLnBrk="1" hangingPunct="1"/>
            <a:endParaRPr lang="en-US" dirty="0">
              <a:latin typeface="Lydian BT" pitchFamily="-84" charset="0"/>
              <a:ea typeface="ＭＳ Ｐゴシック" pitchFamily="-84" charset="-128"/>
              <a:cs typeface="ＭＳ Ｐゴシック" pitchFamily="-84" charset="-128"/>
            </a:endParaRPr>
          </a:p>
          <a:p>
            <a:pPr eaLnBrk="1" hangingPunct="1"/>
            <a:r>
              <a:rPr lang="en-US" dirty="0">
                <a:latin typeface="Lydian BT" pitchFamily="-84" charset="0"/>
                <a:ea typeface="ＭＳ Ｐゴシック" pitchFamily="-84" charset="-128"/>
                <a:cs typeface="ＭＳ Ｐゴシック" pitchFamily="-84" charset="-128"/>
              </a:rPr>
              <a:t>So Cain decides who is Abel. Original mind tells you that someone is better than you at something or closer to God than you or loved more than you. Then what??? </a:t>
            </a:r>
            <a:r>
              <a:rPr lang="en-US" dirty="0" err="1">
                <a:latin typeface="Lydian BT" pitchFamily="-84" charset="0"/>
                <a:ea typeface="ＭＳ Ｐゴシック" pitchFamily="-84" charset="-128"/>
                <a:cs typeface="ＭＳ Ｐゴシック" pitchFamily="-84" charset="-128"/>
              </a:rPr>
              <a:t>Honour</a:t>
            </a:r>
            <a:r>
              <a:rPr lang="en-US" dirty="0">
                <a:latin typeface="Lydian BT" pitchFamily="-84" charset="0"/>
                <a:ea typeface="ＭＳ Ｐゴシック" pitchFamily="-84" charset="-128"/>
                <a:cs typeface="ＭＳ Ｐゴシック" pitchFamily="-84" charset="-128"/>
              </a:rPr>
              <a:t>, obey and follow or try to destroy?</a:t>
            </a:r>
          </a:p>
        </p:txBody>
      </p:sp>
    </p:spTree>
    <p:extLst>
      <p:ext uri="{BB962C8B-B14F-4D97-AF65-F5344CB8AC3E}">
        <p14:creationId xmlns:p14="http://schemas.microsoft.com/office/powerpoint/2010/main" val="172102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Should Jacob have taken Esau’s blessing. Why didn’t Rebecca question Isaac? Why didn’t Isaac explain to Rebecca what he was doing?</a:t>
            </a:r>
          </a:p>
          <a:p>
            <a:endParaRPr lang="en-US" dirty="0"/>
          </a:p>
          <a:p>
            <a:r>
              <a:rPr lang="en-US" dirty="0"/>
              <a:t>Was Jacob right to take Esau’s blessing in disguise? Was he right to deceive his father and to take from his brother the blessing Isaac sought to give him? Was </a:t>
            </a:r>
            <a:r>
              <a:rPr lang="en-US" dirty="0" err="1"/>
              <a:t>Rivka</a:t>
            </a:r>
            <a:r>
              <a:rPr lang="en-US" dirty="0"/>
              <a:t> right in conceiving the plan in the first place and encouraging Jacob to carry it out? These are fundamental questions. What is at stake is not just biblical interpretation but the moral life itself. How we read a text shapes the kind of person we become.</a:t>
            </a:r>
          </a:p>
          <a:p>
            <a:r>
              <a:rPr lang="en-US" dirty="0"/>
              <a:t>Here is one way of interpreting the narrative. </a:t>
            </a:r>
            <a:r>
              <a:rPr lang="en-US" dirty="0" err="1"/>
              <a:t>Rivka</a:t>
            </a:r>
            <a:r>
              <a:rPr lang="en-US" dirty="0"/>
              <a:t> was right to propose what she did and Jacob was right to do it. </a:t>
            </a:r>
            <a:r>
              <a:rPr lang="en-US" dirty="0" err="1"/>
              <a:t>Rivka</a:t>
            </a:r>
            <a:r>
              <a:rPr lang="en-US" dirty="0"/>
              <a:t> knew that it would be Jacob, not Esau, who would continue the covenant and carry the mission of Abraham into the future. She knew this on two separate grounds. First, she had heard it from God himself, in the oracle she received before the twins were born:</a:t>
            </a:r>
          </a:p>
          <a:p>
            <a:r>
              <a:rPr lang="en-US" dirty="0"/>
              <a:t>‘Two nations are in your womb,</a:t>
            </a:r>
          </a:p>
          <a:p>
            <a:r>
              <a:rPr lang="en-US" dirty="0"/>
              <a:t>and two peoples from within you will be separated;</a:t>
            </a:r>
          </a:p>
          <a:p>
            <a:r>
              <a:rPr lang="en-US" dirty="0"/>
              <a:t>one people will be stronger than the other,</a:t>
            </a:r>
          </a:p>
          <a:p>
            <a:r>
              <a:rPr lang="en-US" dirty="0"/>
              <a:t>and the elder will serve the younger.’ (Gen. 25: 23)</a:t>
            </a:r>
          </a:p>
          <a:p>
            <a:r>
              <a:rPr lang="en-US" dirty="0"/>
              <a:t>Esau was the elder, Jacob the younger. Therefore it was Jacob who would emerge with greater strength, Jacob who was chosen by God.</a:t>
            </a:r>
          </a:p>
          <a:p>
            <a:r>
              <a:rPr lang="en-US" dirty="0"/>
              <a:t>Second, she had watched the twins grow up. She knew that Esau was a hunter, a man of violence. She had seen that he was impetuous, mercurial, a man of impulse, not calm reflection. She had seen him sell his birthright for a bowl of soup. She had watched while he “ate, drank, rose and left. So Esau despised his birthright” (Gen. 25: 34). No one who despises his birthright can be the trusted guardian of a covenant intended for eternity.</a:t>
            </a:r>
          </a:p>
          <a:p>
            <a:r>
              <a:rPr lang="en-US" dirty="0"/>
              <a:t>Third, just before the episode of the blessing we read: “When Esau was forty years old, he married Judith daughter of </a:t>
            </a:r>
            <a:r>
              <a:rPr lang="en-US" dirty="0" err="1"/>
              <a:t>Beeri</a:t>
            </a:r>
            <a:r>
              <a:rPr lang="en-US" dirty="0"/>
              <a:t> the Hittite, and also </a:t>
            </a:r>
            <a:r>
              <a:rPr lang="en-US" dirty="0" err="1"/>
              <a:t>Basemath</a:t>
            </a:r>
            <a:r>
              <a:rPr lang="en-US" dirty="0"/>
              <a:t> daughter of </a:t>
            </a:r>
            <a:r>
              <a:rPr lang="en-US" dirty="0" err="1"/>
              <a:t>Elon</a:t>
            </a:r>
            <a:r>
              <a:rPr lang="en-US" dirty="0"/>
              <a:t> the Hittite. They were a source of grief to Isaac and </a:t>
            </a:r>
            <a:r>
              <a:rPr lang="en-US" dirty="0" err="1"/>
              <a:t>Rivka</a:t>
            </a:r>
            <a:r>
              <a:rPr lang="en-US" dirty="0"/>
              <a:t>”(Gen. 26: 34). This too was evidence of Esau’s failure to understand what the covenant requires. By marrying Hittite women he proved himself indifferent both to the feelings of his parents and to the self-restraint in the choice of marriage partner that was essential to being Abraham’s heir.</a:t>
            </a:r>
          </a:p>
          <a:p>
            <a:r>
              <a:rPr lang="en-US" dirty="0"/>
              <a:t>The blessing had to go to Jacob. If you had two sons, one indifferent to art, the other an art-lover and aesthete, to whom would you leave the Rembrandt that has been part of the family heritage for generations? And if Isaac did not understand the true nature of his sons, if he was “blind” not only physically but also psychologically, might it not be necessary to deceive him? He was by now old, and if </a:t>
            </a:r>
            <a:r>
              <a:rPr lang="en-US" dirty="0" err="1"/>
              <a:t>Rivka</a:t>
            </a:r>
            <a:r>
              <a:rPr lang="en-US" dirty="0"/>
              <a:t> had failed in the early years to get him to see the true nature of their children, was it likely that she could do so now?</a:t>
            </a:r>
          </a:p>
          <a:p>
            <a:r>
              <a:rPr lang="en-US" dirty="0"/>
              <a:t>This was, after all, not just a matter of relationships within the family. It was about God and destiny and spiritual vocation. It was about the future of an entire people since God had repeatedly told Abraham that he would be the ancestor of a great nation who would be a blessing to humanity as a whole. And if </a:t>
            </a:r>
            <a:r>
              <a:rPr lang="en-US" dirty="0" err="1"/>
              <a:t>Rivka</a:t>
            </a:r>
            <a:r>
              <a:rPr lang="en-US" dirty="0"/>
              <a:t> was right, then Jacob was right to follow her instructions.</a:t>
            </a:r>
          </a:p>
          <a:p>
            <a:r>
              <a:rPr lang="en-US" dirty="0"/>
              <a:t>This was the woman whom Abraham’s servant had chosen to be the wife of his master’s son, because she was kind, because at the well she had given water to a stranger and to his camels also. </a:t>
            </a:r>
            <a:r>
              <a:rPr lang="en-US" dirty="0" err="1"/>
              <a:t>Rivka</a:t>
            </a:r>
            <a:r>
              <a:rPr lang="en-US" dirty="0"/>
              <a:t> was not Lady Macbeth. She was the embodiment of loving-kindness. She was not acting out of </a:t>
            </a:r>
            <a:r>
              <a:rPr lang="en-US" dirty="0" err="1"/>
              <a:t>favouritism</a:t>
            </a:r>
            <a:r>
              <a:rPr lang="en-US" dirty="0"/>
              <a:t> or ambition. And if she had no other way of ensuring that the blessing went to one who would cherish it and live it, then in this case the end justified the means. This is one way of reading the story and it is taken by many of the commentators.</a:t>
            </a:r>
          </a:p>
          <a:p>
            <a:r>
              <a:rPr lang="en-US" dirty="0"/>
              <a:t>However it is not the only way. Consider, for example, the scene that transpired immediately after Jacob left his father. Esau returned from hunting and brought Isaac the food he had requested. We then read this:</a:t>
            </a:r>
          </a:p>
          <a:p>
            <a:r>
              <a:rPr lang="en-US" dirty="0"/>
              <a:t>Isaac trembled violently and said, ‘Who was it, then, that hunted game and brought it to me? I ate it just before you came and I blessed him – and indeed he will be blessed!’</a:t>
            </a:r>
          </a:p>
          <a:p>
            <a:r>
              <a:rPr lang="en-US" dirty="0"/>
              <a:t>When Esau heard his father’s words, he burst out with a loud and bitter cry and said to his father, ‘Bless me – me too, my father!’</a:t>
            </a:r>
          </a:p>
          <a:p>
            <a:r>
              <a:rPr lang="en-US" dirty="0"/>
              <a:t>But he said, ‘Your brother came deceitfully and took your blessing.’</a:t>
            </a:r>
          </a:p>
          <a:p>
            <a:r>
              <a:rPr lang="en-US" dirty="0"/>
              <a:t>Esau said, ‘Isn’t he rightly named Jacob? This is the second time he has taken advantage of me: he took my birthright, and now he’s taken my blessing!’ Then he asked, ‘Haven’t you reserved any blessing for me?’ (Gen. 27: 33-36)</a:t>
            </a:r>
          </a:p>
          <a:p>
            <a:r>
              <a:rPr lang="en-US" dirty="0"/>
              <a:t>It is impossible to read Genesis 27 – the text as it stands without commentary – and not to feel sympathy for Isaac and Esau rather than </a:t>
            </a:r>
            <a:r>
              <a:rPr lang="en-US" dirty="0" err="1"/>
              <a:t>Rivka</a:t>
            </a:r>
            <a:r>
              <a:rPr lang="en-US" dirty="0"/>
              <a:t> and Jacob. The Torah is sparing in its use of emotion. It is completely silent, for example, on the feelings of Abraham and Isaac as they journeyed together toward the trial of the binding. Phrases like “trembled violently” and “burst out with a loud and bitter cry” cannot but affect us deeply. Here is an old man who has been deceived by his younger son, and a young man, Esau, who feels cheated out of what was rightfully his. The emotions triggered by this scene stay with us long in the memory.</a:t>
            </a:r>
          </a:p>
          <a:p>
            <a:r>
              <a:rPr lang="en-US" dirty="0"/>
              <a:t>Then consider the consequences. Jacob had to leave home for more than twenty years in fear of his life. He then suffered an almost identical deceit </a:t>
            </a:r>
            <a:r>
              <a:rPr lang="en-US" dirty="0" err="1"/>
              <a:t>practised</a:t>
            </a:r>
            <a:r>
              <a:rPr lang="en-US" dirty="0"/>
              <a:t> against him by Laban when he substituted Leah for Rachel. When Jacob cried out “Why did you deceive me [</a:t>
            </a:r>
            <a:r>
              <a:rPr lang="en-US" i="1" dirty="0" err="1"/>
              <a:t>rimitani</a:t>
            </a:r>
            <a:r>
              <a:rPr lang="en-US" dirty="0"/>
              <a:t>]” Laban replied: “It is </a:t>
            </a:r>
            <a:r>
              <a:rPr lang="en-US" i="1" dirty="0"/>
              <a:t>not done in our place</a:t>
            </a:r>
            <a:r>
              <a:rPr lang="en-US" dirty="0"/>
              <a:t> to place the younger before the elder” (Gen. 29: 25-26). Not only the act but even the words imply a punishment, measure for measure. “Deceit,” of which Jacob accuses Laban, is the very word Isaac used about Jacob. Laban’s reply sounds like a virtually explicit reference to what Jacob had done, as if to say, “We do not do in our place what you have just done in yours.”</a:t>
            </a:r>
          </a:p>
          <a:p>
            <a:r>
              <a:rPr lang="en-US" b="1" dirty="0"/>
              <a:t>The result of Laban’s deception brought grief to the rest of Jacob’s life. There was tension between Leah and Rachel. There was hatred between their children. Jacob was deceived yet again, this time by his sons, when they brought him Joseph’s bloodstained robe: another deception of a father by his children involving the use of clothes. The result was that Jacob was deprived of the company of his most beloved son for twenty-two years just as Isaac was of Jacob.</a:t>
            </a:r>
          </a:p>
          <a:p>
            <a:r>
              <a:rPr lang="en-US" dirty="0"/>
              <a:t>Asked by Pharaoh how old he was, Jacob replied, “Few and evil have been the years of my life” (Gen. 47: 9). He is the only figure in the Torah to make a remark like this. It is hard not to read the text as a precise statement of the principle of measure for measure: as you have done to others, so will others do to you. The deception brought all concerned great grief, and this persisted into the next generation.</a:t>
            </a:r>
          </a:p>
          <a:p>
            <a:r>
              <a:rPr lang="en-US" dirty="0"/>
              <a:t>My reading of the text is therefore this. The phrase in </a:t>
            </a:r>
            <a:r>
              <a:rPr lang="en-US" dirty="0" err="1"/>
              <a:t>Rivka’s</a:t>
            </a:r>
            <a:r>
              <a:rPr lang="en-US" dirty="0"/>
              <a:t> oracle, </a:t>
            </a:r>
            <a:r>
              <a:rPr lang="en-US" i="1" dirty="0" err="1"/>
              <a:t>Ve-rav</a:t>
            </a:r>
            <a:r>
              <a:rPr lang="en-US" i="1" dirty="0"/>
              <a:t> </a:t>
            </a:r>
            <a:r>
              <a:rPr lang="en-US" i="1" dirty="0" err="1"/>
              <a:t>yaavod</a:t>
            </a:r>
            <a:r>
              <a:rPr lang="en-US" i="1" dirty="0"/>
              <a:t> </a:t>
            </a:r>
            <a:r>
              <a:rPr lang="en-US" i="1" dirty="0" err="1"/>
              <a:t>tsair</a:t>
            </a:r>
            <a:r>
              <a:rPr lang="en-US" dirty="0"/>
              <a:t> (Gen. 25: 23), is in fact ambiguous. It may mean, “The elder will serve the younger,” but it may also mean, “The younger will serve the elder.” It was what the Torah calls a </a:t>
            </a:r>
            <a:r>
              <a:rPr lang="en-US" i="1" dirty="0" err="1"/>
              <a:t>chidah</a:t>
            </a:r>
            <a:r>
              <a:rPr lang="en-US" dirty="0"/>
              <a:t> (Numbers 12: 8), that is, an opaque, deliberately ambiguous communication. It suggested an ongoing conflict between the two sons and their descendants, but not who would win.</a:t>
            </a:r>
          </a:p>
          <a:p>
            <a:r>
              <a:rPr lang="en-US" dirty="0"/>
              <a:t>Isaac fully understood the nature of his two sons. He loved Esau but this did not blind him to the fact that Jacob would be the heir of the covenant. Therefore Isaac prepared two sets of blessings, one for Esau, the other for Jacob. He blessed Esau (Gen. 27: 28-29) with the gifts he felt he would appreciate: wealth and power: “May God give you heaven’s dew and earth’s richness – an abundance of grain and new wine” – that is, wealth. “May nations serve you and peoples bow down to you. Be lord over your brothers, and may the sons of your mother bow down to you” – that is, power. These are </a:t>
            </a:r>
            <a:r>
              <a:rPr lang="en-US" i="1" dirty="0"/>
              <a:t>not</a:t>
            </a:r>
            <a:r>
              <a:rPr lang="en-US" dirty="0"/>
              <a:t> the covenantal blessings.</a:t>
            </a:r>
          </a:p>
          <a:p>
            <a:r>
              <a:rPr lang="en-US" dirty="0"/>
              <a:t>The covenantal blessings that God had given Abraham and Isaac were completely different. They were about </a:t>
            </a:r>
            <a:r>
              <a:rPr lang="en-US" i="1" dirty="0"/>
              <a:t>children</a:t>
            </a:r>
            <a:r>
              <a:rPr lang="en-US" dirty="0"/>
              <a:t> and a </a:t>
            </a:r>
            <a:r>
              <a:rPr lang="en-US" i="1" dirty="0"/>
              <a:t>land</a:t>
            </a:r>
            <a:r>
              <a:rPr lang="en-US" dirty="0"/>
              <a:t>. It is this blessing that Isaac later gave Jacob before he left home (Gen. 28: 3-4): “May God Almighty bless you and make you fruitful and increase your numbers until you become a community of peoples” – that is, children. “May He give you and your descendants the blessing given to Abraham, so that you may take possession of the land where you now reside as a foreigner, the land God gave to Abraham” – that is, land. </a:t>
            </a:r>
            <a:r>
              <a:rPr lang="en-US" i="1" dirty="0"/>
              <a:t>This was the blessing Isaac had intended for Jacob all along</a:t>
            </a:r>
            <a:r>
              <a:rPr lang="en-US" dirty="0"/>
              <a:t>. There was no need for deceit and disguise.</a:t>
            </a:r>
          </a:p>
          <a:p>
            <a:r>
              <a:rPr lang="en-US" dirty="0"/>
              <a:t>Jacob eventually came to understand all this, perhaps during his wrestling match with the angel during the night before his meeting with Esau after their long estrangement. What happened at that meeting is incomprehensible unless we understand that Jacob was giving back to Esau the blessings he had wrongly taken from him. The massive gift of sheep, cattle and other livestock represented “heaven’s dew and earth’s richness,” that is, wealth. The fact that Jacob bowed down seven times to Esau was his way of fulfilling the words, “May the sons of your mother bow down to you,” that is, power.</a:t>
            </a:r>
          </a:p>
          <a:p>
            <a:r>
              <a:rPr lang="en-US" i="1" dirty="0"/>
              <a:t>Jacob gave the blessing back</a:t>
            </a:r>
            <a:r>
              <a:rPr lang="en-US" dirty="0"/>
              <a:t>. Indeed he said so explicitly. He said to Esau: “Please accept the blessing [</a:t>
            </a:r>
            <a:r>
              <a:rPr lang="en-US" i="1" dirty="0" err="1"/>
              <a:t>birkati</a:t>
            </a:r>
            <a:r>
              <a:rPr lang="en-US" dirty="0"/>
              <a:t>] that was brought to you, for God has been gracious to me and I have all I need” (Gen. 33: 11). On this reading of the story, </a:t>
            </a:r>
            <a:r>
              <a:rPr lang="en-US" dirty="0" err="1"/>
              <a:t>Rivka</a:t>
            </a:r>
            <a:r>
              <a:rPr lang="en-US" dirty="0"/>
              <a:t> and Jacob made a mistake, a forgivable one, an understandable one, but a mistake nonetheless. </a:t>
            </a:r>
            <a:r>
              <a:rPr lang="en-US" i="1" dirty="0"/>
              <a:t>The blessing Isaac was about to give Esau was not the blessing of Abraham.</a:t>
            </a:r>
            <a:r>
              <a:rPr lang="en-US" dirty="0"/>
              <a:t> He intended to give Esau a blessing appropriate to him. In so doing, he was acting on the basis of precedent. God had blessed Ishmael, with the words “I will make him into a great nation” (Gen. 21: 18). This was the </a:t>
            </a:r>
            <a:r>
              <a:rPr lang="en-US" dirty="0" err="1"/>
              <a:t>fulfilment</a:t>
            </a:r>
            <a:r>
              <a:rPr lang="en-US" dirty="0"/>
              <a:t> of a promise God had given Abraham many years before when He told him that it would be Isaac, not Ishmael, who would continue the covenant:</a:t>
            </a:r>
          </a:p>
          <a:p>
            <a:r>
              <a:rPr lang="en-US" dirty="0"/>
              <a:t>Abraham said to God, “If only Ishmael might live under your blessing!” Then God said, “Yes, but your wife Sarah will bear you a son, and you will call him Isaac. I will establish my covenant with him as an everlasting covenant for his descendants after him.  As for Ishmael, I have heard you: </a:t>
            </a:r>
            <a:r>
              <a:rPr lang="en-US" i="1" dirty="0"/>
              <a:t>I will surely bless him</a:t>
            </a:r>
            <a:r>
              <a:rPr lang="en-US" dirty="0"/>
              <a:t>; I will make him fruitful and will greatly increase his numbers. He will be the father of twelve rulers, and I will make him into a great nation.” (Gen. 17: 18-21)</a:t>
            </a:r>
          </a:p>
          <a:p>
            <a:r>
              <a:rPr lang="en-US" dirty="0"/>
              <a:t>Isaac surely knew this because, according to </a:t>
            </a:r>
            <a:r>
              <a:rPr lang="en-US" dirty="0" err="1"/>
              <a:t>midrashic</a:t>
            </a:r>
            <a:r>
              <a:rPr lang="en-US" dirty="0"/>
              <a:t> tradition, he and Ishmael were reconciled later in life. We see them standing together at Abraham’s grave (Gen. 25: 9). It may be that this was a fact that </a:t>
            </a:r>
            <a:r>
              <a:rPr lang="en-US" dirty="0" err="1"/>
              <a:t>Rivka</a:t>
            </a:r>
            <a:r>
              <a:rPr lang="en-US" dirty="0"/>
              <a:t> did not know. She associated blessing with covenant. She may have been unaware that Abraham wanted Ishmael blessed even though he would not inherit the covenant, and that God had acceded to the request.</a:t>
            </a:r>
          </a:p>
          <a:p>
            <a:r>
              <a:rPr lang="en-US" dirty="0"/>
              <a:t>If so then </a:t>
            </a:r>
            <a:r>
              <a:rPr lang="en-US" b="1" i="1" dirty="0"/>
              <a:t>it is possible all four people acted rightly as they understood the situation, yet still tragedy occurred.</a:t>
            </a:r>
            <a:r>
              <a:rPr lang="en-US" b="1" dirty="0"/>
              <a:t> </a:t>
            </a:r>
            <a:r>
              <a:rPr lang="en-US" dirty="0"/>
              <a:t>Isaac was right to wish Esau blessed as Abraham sought for Ishmael. Esau acted </a:t>
            </a:r>
            <a:r>
              <a:rPr lang="en-US" dirty="0" err="1"/>
              <a:t>honourably</a:t>
            </a:r>
            <a:r>
              <a:rPr lang="en-US" dirty="0"/>
              <a:t> toward his father. </a:t>
            </a:r>
            <a:r>
              <a:rPr lang="en-US" dirty="0" err="1"/>
              <a:t>Rivka</a:t>
            </a:r>
            <a:r>
              <a:rPr lang="en-US" dirty="0"/>
              <a:t> sought to safeguard the future of the covenant. Jacob felt qualms but did what his mother said, knowing she would not have proposed deceit without a strong moral reason for doing so.</a:t>
            </a:r>
          </a:p>
          <a:p>
            <a:r>
              <a:rPr lang="en-US" dirty="0"/>
              <a:t>Do we have here one story with two possible interpretations? Perhaps, but that is not the best way of describing it. What we have here, and there are other examples in Genesis, is a story we understand one way the first time we hear it, and a different way once we have discovered and reflected on all that happened later. It is only after we have read about the fate of Jacob in Laban’s house, the tension between Leah and Rachel, and the animosity between Joseph and his brothers that we can go back and read Genesis 27, the chapter of the blessing, in a new light and with greater depth.</a:t>
            </a:r>
          </a:p>
          <a:p>
            <a:r>
              <a:rPr lang="en-US" b="1" dirty="0"/>
              <a:t>There is such a thing as an honest mistake, and it is a mark of Jacob’s greatness that he recognized it and made amends to Esau. In the great encounter twenty-two years later the estranged brothers meet, embrace, part as friends and go their separate ways. But first, Jacob had to wrestle with an angel.</a:t>
            </a:r>
          </a:p>
          <a:p>
            <a:r>
              <a:rPr lang="en-US" dirty="0"/>
              <a:t>That is how the moral life is. We learn by making mistakes. We live life forward, but we understand it only looking back. Only then do we see the wrong turns we inadvertently made. This discovery is sometimes our greatest moment of moral truth.</a:t>
            </a:r>
          </a:p>
          <a:p>
            <a:r>
              <a:rPr lang="en-US" dirty="0"/>
              <a:t>For each of us there is a blessing that is ours. That was true not just of Isaac but also Ishmael, not just Jacob but also Esau. The moral could not be more powerful. Never seek your brother’s blessing. Be content with your own.</a:t>
            </a:r>
          </a:p>
          <a:p>
            <a:endParaRPr lang="en-US" dirty="0"/>
          </a:p>
          <a:p>
            <a:r>
              <a:rPr lang="en-US" dirty="0"/>
              <a:t>Yet the real question is about Rebecca. It was her plan, not his. How did she consider it permissible [1] to deceive her husband, [2] to deprive Esau of his father’s blessing, and [3] to order Jacob to commit an act of dishonesty? Jacob on his own would not have conceived such a plan. He was an </a:t>
            </a:r>
            <a:r>
              <a:rPr lang="en-US" dirty="0" err="1"/>
              <a:t>ish</a:t>
            </a:r>
            <a:r>
              <a:rPr lang="en-US" dirty="0"/>
              <a:t> tam, meaning “a simple, straightforward, plain, quiet, innocent man, a man of integrity” (25: 27)? How then did Rebecca come to do what she did?</a:t>
            </a:r>
          </a:p>
          <a:p>
            <a:r>
              <a:rPr lang="en-US" dirty="0"/>
              <a:t>There are three possible answers. The first: she loved Jacob (25: 28). She preferred him to Esau. She knew Isaac felt otherwise. So she was driven by maternal instinct. She wanted her beloved son to be blessed.</a:t>
            </a:r>
          </a:p>
          <a:p>
            <a:r>
              <a:rPr lang="en-US" dirty="0"/>
              <a:t>This is an unlikely answer. The patriarchs and matriarchs are role models. They were not driven by mere instinct or vicarious ambition. Rebecca was not Lady Macbeth. Nor was she Bat-</a:t>
            </a:r>
            <a:r>
              <a:rPr lang="en-US" dirty="0" err="1"/>
              <a:t>sheva</a:t>
            </a:r>
            <a:r>
              <a:rPr lang="en-US" dirty="0"/>
              <a:t>, engaging in court politics to ensure that her son, Solomon, would inherit David’s throne (see 1 Kings 1). It would be a serious misreading to read the narrative this way.</a:t>
            </a:r>
          </a:p>
          <a:p>
            <a:r>
              <a:rPr lang="en-US" dirty="0"/>
              <a:t>The second possibility is that she believed strongly that Esau was the wrong person to inherit the blessing. She had already seen how readily he had sold his birthright and “despised” it (25: 31-34). She did not believe a “hunter” and “a man of the field” fitted the template of the Abrahamic covenant. She knew that this was one of the reasons why God chose Isaac not Ishmael, because Ishmael was destined to be “a wild ass of a man” (16: 12). She knew that Isaac loved Esau but felt – for various reasons, depending on which commentary one follows – that he was blind to his faults. It was vital to the future of the covenant that it be entrusted to the child who had the right qualities to live by its high demands.</a:t>
            </a:r>
          </a:p>
          <a:p>
            <a:r>
              <a:rPr lang="en-US" dirty="0"/>
              <a:t>The third possibility is simply that she was guided by the oracle she had received prior to the twins’ birth: “Two nations are in your womb, and two peoples from within you will be separated; one people will be stronger than the other, and the older will serve the younger” (25: 23). Jacob was the younger. Therefore, Rebecca must have assumed, he was destined to receive the blessing.</a:t>
            </a:r>
          </a:p>
          <a:p>
            <a:r>
              <a:rPr lang="en-US" dirty="0"/>
              <a:t>Possibilities two and three make sense, but only at the cost of raising a more fundamental question. Did Rebecca share her thoughts with Isaac? If she did, then why did Isaac persist in seeking to bless Esau? If she did not, then why not?</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32</a:t>
            </a:fld>
            <a:endParaRPr lang="en-GB"/>
          </a:p>
        </p:txBody>
      </p:sp>
    </p:spTree>
    <p:extLst>
      <p:ext uri="{BB962C8B-B14F-4D97-AF65-F5344CB8AC3E}">
        <p14:creationId xmlns:p14="http://schemas.microsoft.com/office/powerpoint/2010/main" val="16645024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Restore </a:t>
            </a:r>
            <a:r>
              <a:rPr lang="en-GB" dirty="0" err="1"/>
              <a:t>dishon</a:t>
            </a:r>
            <a:endParaRPr lang="en-GB" dirty="0"/>
          </a:p>
          <a:p>
            <a:endParaRPr lang="en-GB" dirty="0"/>
          </a:p>
          <a:p>
            <a:r>
              <a:rPr lang="en-GB" sz="1200" b="0" i="0" u="none" strike="noStrike" kern="1200" dirty="0">
                <a:solidFill>
                  <a:schemeClr val="tx1"/>
                </a:solidFill>
                <a:effectLst/>
                <a:latin typeface="+mn-lt"/>
                <a:ea typeface="+mn-ea"/>
                <a:cs typeface="+mn-cs"/>
              </a:rPr>
              <a:t>The fact that Jacob and Esau were twins is fundamental. Their relationship is one of the classic cases of sibling rivalry.</a:t>
            </a:r>
            <a:r>
              <a:rPr lang="en-GB" sz="1200" b="0" i="0" u="none" strike="noStrike" kern="1200" dirty="0">
                <a:solidFill>
                  <a:schemeClr val="tx1"/>
                </a:solidFill>
                <a:effectLst/>
                <a:latin typeface="+mn-lt"/>
                <a:ea typeface="+mn-ea"/>
                <a:cs typeface="+mn-cs"/>
                <a:hlinkClick r:id="rId3"/>
              </a:rPr>
              <a:t>[2]</a:t>
            </a:r>
            <a:r>
              <a:rPr lang="en-GB" sz="1200" b="0" i="0" u="none" strike="noStrike" kern="1200" dirty="0">
                <a:solidFill>
                  <a:schemeClr val="tx1"/>
                </a:solidFill>
                <a:effectLst/>
                <a:latin typeface="+mn-lt"/>
                <a:ea typeface="+mn-ea"/>
                <a:cs typeface="+mn-cs"/>
              </a:rPr>
              <a:t> Key to understanding their story is what Rene Girard called mimetic desire: the desire to have what someone else has, because they have it. Ultimately, this is the desire to be someone else.</a:t>
            </a:r>
          </a:p>
          <a:p>
            <a:r>
              <a:rPr lang="en-GB" sz="1200" b="0" i="0" u="none" strike="noStrike" kern="1200" dirty="0">
                <a:solidFill>
                  <a:schemeClr val="tx1"/>
                </a:solidFill>
                <a:effectLst/>
                <a:latin typeface="+mn-lt"/>
                <a:ea typeface="+mn-ea"/>
                <a:cs typeface="+mn-cs"/>
              </a:rPr>
              <a:t>That is what the name Jacob signifies. It is the name he acquired because he was born holding on to his brother Esau’s heel. That was consistently his posture during the key events of his early life. He bought his brother’s </a:t>
            </a:r>
            <a:r>
              <a:rPr lang="en-GB" sz="1200" b="0" i="0" u="none" strike="noStrike" kern="1200" dirty="0" err="1">
                <a:solidFill>
                  <a:schemeClr val="tx1"/>
                </a:solidFill>
                <a:effectLst/>
                <a:latin typeface="+mn-lt"/>
                <a:ea typeface="+mn-ea"/>
                <a:cs typeface="+mn-cs"/>
              </a:rPr>
              <a:t>birthright</a:t>
            </a:r>
            <a:r>
              <a:rPr lang="en-GB" sz="1200" b="0" i="0" u="none" strike="noStrike" kern="1200" dirty="0">
                <a:solidFill>
                  <a:schemeClr val="tx1"/>
                </a:solidFill>
                <a:effectLst/>
                <a:latin typeface="+mn-lt"/>
                <a:ea typeface="+mn-ea"/>
                <a:cs typeface="+mn-cs"/>
              </a:rPr>
              <a:t>. He wore his brother’s clothes. At his mother’s request, he took his brother’s blessing. When asked by his father, “Who are you, my son?” He replied, “I am Esau, your firstborn.”</a:t>
            </a:r>
          </a:p>
          <a:p>
            <a:r>
              <a:rPr lang="en-GB" sz="1200" b="0" i="0" u="none" strike="noStrike" kern="1200" dirty="0">
                <a:solidFill>
                  <a:schemeClr val="tx1"/>
                </a:solidFill>
                <a:effectLst/>
                <a:latin typeface="+mn-lt"/>
                <a:ea typeface="+mn-ea"/>
                <a:cs typeface="+mn-cs"/>
              </a:rPr>
              <a:t>Jacob was the man who wanted be Esau. Why so? Because Esau had one thing he did not have: his father’s love. “Isaac, who had a taste for wild game, loved Esau, but Rebecca loved Jacob.”</a:t>
            </a:r>
          </a:p>
          <a:p>
            <a:r>
              <a:rPr lang="en-GB" dirty="0" err="1"/>
              <a:t>esty</a:t>
            </a:r>
            <a:r>
              <a:rPr lang="en-GB" dirty="0"/>
              <a:t> by being honest</a:t>
            </a:r>
            <a:endParaRPr lang="en-US" dirty="0"/>
          </a:p>
        </p:txBody>
      </p:sp>
      <p:sp>
        <p:nvSpPr>
          <p:cNvPr id="4" name="Slide Number Placeholder 3"/>
          <p:cNvSpPr>
            <a:spLocks noGrp="1"/>
          </p:cNvSpPr>
          <p:nvPr>
            <p:ph type="sldNum" sz="quarter" idx="10"/>
          </p:nvPr>
        </p:nvSpPr>
        <p:spPr/>
        <p:txBody>
          <a:bodyPr/>
          <a:lstStyle/>
          <a:p>
            <a:fld id="{278FB232-C209-B445-ACB3-067054AB162C}" type="slidenum">
              <a:rPr lang="en-US" smtClean="0"/>
              <a:t>34</a:t>
            </a:fld>
            <a:endParaRPr lang="en-US"/>
          </a:p>
        </p:txBody>
      </p:sp>
    </p:spTree>
    <p:extLst>
      <p:ext uri="{BB962C8B-B14F-4D97-AF65-F5344CB8AC3E}">
        <p14:creationId xmlns:p14="http://schemas.microsoft.com/office/powerpoint/2010/main" val="4241777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t>
            </a:r>
            <a:r>
              <a:rPr lang="en-GB" dirty="0" err="1"/>
              <a:t>Netziv</a:t>
            </a:r>
            <a:r>
              <a:rPr lang="en-GB" dirty="0"/>
              <a:t> (Naftali </a:t>
            </a:r>
            <a:r>
              <a:rPr lang="en-GB" dirty="0" err="1"/>
              <a:t>Zvi</a:t>
            </a:r>
            <a:r>
              <a:rPr lang="en-GB" dirty="0"/>
              <a:t> Yehuda Berlin, 1816–1893, dean of the yeshiva in </a:t>
            </a:r>
            <a:r>
              <a:rPr lang="en-GB" dirty="0" err="1"/>
              <a:t>Volozhin</a:t>
            </a:r>
            <a:r>
              <a:rPr lang="en-GB" dirty="0"/>
              <a:t>) made the astute observation that Isaac and Rebecca seem to suffer from a lack of communication. He noted that Rebecca’s “relationship with Isaac was not the same as that between Sarah and Abraham or Rachel and Jacob. When they had a problem, they were not afraid to speak about it. Not so with Rebecca.” (</a:t>
            </a:r>
            <a:r>
              <a:rPr lang="en-GB" dirty="0" err="1"/>
              <a:t>Ha’amek</a:t>
            </a:r>
            <a:r>
              <a:rPr lang="en-GB" dirty="0"/>
              <a:t> </a:t>
            </a:r>
            <a:r>
              <a:rPr lang="en-GB" dirty="0" err="1"/>
              <a:t>Davar</a:t>
            </a:r>
            <a:r>
              <a:rPr lang="en-GB" dirty="0"/>
              <a:t> to Gen. 24:65)</a:t>
            </a:r>
          </a:p>
          <a:p>
            <a:endParaRPr lang="en-GB" dirty="0"/>
          </a:p>
          <a:p>
            <a:r>
              <a:rPr lang="en-GB" dirty="0"/>
              <a:t>The </a:t>
            </a:r>
            <a:r>
              <a:rPr lang="en-GB" dirty="0" err="1"/>
              <a:t>Netziv</a:t>
            </a:r>
            <a:r>
              <a:rPr lang="en-GB" dirty="0"/>
              <a:t> senses this distance from the very first moment Rebecca sees Isaac, as he is “meditating in the field” (Gen. 24:63), at which point she fell off her camel and “covered herself with a veil” (Gen. 24:65). He comments, “She covered herself out of awe and a sense of inadequacy, as if she felt she was unworthy to be his wife, and from then on this trepidation was fixed in her mind.”</a:t>
            </a:r>
          </a:p>
          <a:p>
            <a:endParaRPr lang="en-GB" dirty="0"/>
          </a:p>
          <a:p>
            <a:r>
              <a:rPr lang="en-GB" dirty="0"/>
              <a:t>Their relationship, suggests the </a:t>
            </a:r>
            <a:r>
              <a:rPr lang="en-GB" dirty="0" err="1"/>
              <a:t>Netziv</a:t>
            </a:r>
            <a:r>
              <a:rPr lang="en-GB" dirty="0"/>
              <a:t>, was never casual, candid, and communicative. The result was, at a series of critical moments, a failure of communication. For instance, it seems likely that Rebecca never informed Isaac of the oracle she had before the twins, Esau and Jacob, were born, in which God told her “the elder will serve the younger” (Gen. 25:23). That, apparently, is one reason she loved Jacob rather than Esau, knowing that he was the one chosen by God. If Isaac had known this foretelling of their sons’ futures, would he still have favoured Esau? He probably did not know, because Rebecca had not told him. That is why, many years later, when she hears that Isaac was about to bless Esau, she is forced into a plan of deception: she tells Jacob to pretend he is Esau. Why does she not simply tell Isaac that it is Jacob who shall be blessed? Because that would force her to admit that she has kept her husband in ignorance about the prophecy all the years the children were growing up.</a:t>
            </a:r>
          </a:p>
          <a:p>
            <a:endParaRPr lang="en-GB" dirty="0"/>
          </a:p>
          <a:p>
            <a:r>
              <a:rPr lang="en-GB" dirty="0"/>
              <a:t>Had she spoken to Isaac on the day of the blessing, Isaac might have said something that would have changed the entire course of their, and their children’s, lives. I imagine Isaac saying this: “Of course I know that it will be Jacob and not Esau who will continue the covenant. But I have two quite different blessings in mind, one for each of our sons. I will give Esau a blessing of wealth and power: ‘May God give you the dew of heaven and the richness of the earth … May nations serve you and peoples bow down to you.’ (Gen. 27:28-29) I will give Jacob the blessing God gave Abraham and me, the blessing of children and the promised land: ‘May God Almighty bless you and make you fruitful and increase your numbers until you become a community of peoples. May He give you and your descendants the blessing given to Abraham, so that you may take possession of the land where you now reside as a foreigner, the land God gave to Abraham.’” (Gen. 28:3-4).</a:t>
            </a:r>
          </a:p>
          <a:p>
            <a:endParaRPr lang="en-GB" dirty="0"/>
          </a:p>
          <a:p>
            <a:r>
              <a:rPr lang="en-GB" dirty="0"/>
              <a:t>Isaac never intended to give the blessing of the covenant to Esau. He intended to give each child the blessing that suited them. The entire deceit planned by Rebecca and carried out by Jacob was never necessary in the first place. Why did Rebecca not understand this? Because she and her husband did not communicate.</a:t>
            </a:r>
          </a:p>
          <a:p>
            <a:endParaRPr lang="en-GB" dirty="0"/>
          </a:p>
          <a:p>
            <a:r>
              <a:rPr lang="en-GB" dirty="0"/>
              <a:t>Now let us count the consequences. Isaac, old and blind, felt betrayed by Jacob. He “trembled violently” when he realised what had happened, saying to Esau, “Your brother came deceitfully.” Esau likewise felt betrayed and experienced such violent hatred towards Jacob that he vowed to kill him. Rebecca was forced to send Jacob into exile, thus depriving herself of the company of the son she loved for more than two decades. As for Jacob, the consequences of the deceit lasted a lifetime, resulting in strife between his wives and even between his children. “Few and evil have been the days of my life” (Gen. 47:9), he said to Pharaoh as an old man. So many lives scarred by one act which was not even necessary in the first place – Isaac did in fact give Jacob “the blessing of Abraham” without any deception, knowing him to be Jacob not Esau.</a:t>
            </a:r>
          </a:p>
          <a:p>
            <a:endParaRPr lang="en-GB" dirty="0"/>
          </a:p>
          <a:p>
            <a:r>
              <a:rPr lang="en-GB" dirty="0"/>
              <a:t>Such is the human price we pay for a failure to communicate. The Torah is exceptionally candid about such matters, which is what makes it so powerful a guide to life: real life, among real people with real problems. Communication matters. In the beginning God created the natural world with words: “And God said: ‘Let there be’”. We create the social world with words. The Targum translated the phrase, “And man became a living soul,” (Genesis 2:7) as “And man became a speaking soul.” For us, speech is life. Life is relationship. And human relationships are built through communication. We can tell other people our hopes, our fears, our feelings and thoughts.</a:t>
            </a:r>
          </a:p>
          <a:p>
            <a:endParaRPr lang="en-GB" dirty="0"/>
          </a:p>
          <a:p>
            <a:r>
              <a:rPr lang="en-GB" dirty="0"/>
              <a:t>That is why any leader – from a parent to a CEO – must set as their task good, strong, honest, open communication. That is what makes families, teams and corporate cultures healthy. Everyone must know what their overall aims are as a team, what their specific roles are, what responsibilities they carry, and what values and behaviours they are expected to exemplify. There must be praise for those who do well, as well as constructive criticism when people do badly. Criticism must be of the act, not the person; the person must feel respected whatever their failures. This last feature is one of the fundamental differences between a “guilt morality” of which Judaism is the supreme example, and a “shame morality” like that of ancient Greece (namely, guilt makes a clear distinction between the act and the person, which shame does not).</a:t>
            </a:r>
          </a:p>
          <a:p>
            <a:endParaRPr lang="en-GB" dirty="0"/>
          </a:p>
          <a:p>
            <a:r>
              <a:rPr lang="en-GB" dirty="0"/>
              <a:t>There are times when much depends on clear communication. It is not too much to say that there are moments when the very fate of the world depends upon this.</a:t>
            </a:r>
          </a:p>
          <a:p>
            <a:endParaRPr lang="en-GB" dirty="0"/>
          </a:p>
          <a:p>
            <a:r>
              <a:rPr lang="en-GB" dirty="0"/>
              <a:t>One such instance happened during the Cuban Missile Crisis of 1962 when the United States and the Soviet Union were on the brink of nuclear war. At the height of the crisis, as described by Robert McNamara in his film, The Fog of War, John F. Kennedy received two messages from the Soviet leader Nikita Khrushchev. One was conciliatory, the other far more hawkish. Most of Kennedy’s advisers believed that the second represented Khrushchev’s real views and should be taken seriously.</a:t>
            </a:r>
          </a:p>
          <a:p>
            <a:endParaRPr lang="en-GB" dirty="0"/>
          </a:p>
          <a:p>
            <a:r>
              <a:rPr lang="en-GB" dirty="0"/>
              <a:t>However, one man offered a different perspective. Llewellyn Thompson Jr. had been American ambassador to the Soviet Union from 1957 to 1962 and had come to know the Russian president well. He had even spent a period of time living with Khrushchev and his wife. He told Kennedy that the conciliatory message sounded like Khrushchev’s own personal view while the hawkish letter, which did not sound like him, had probably been written to appease the Russian generals. Kennedy listened to Thompson and gave Khrushchev an opportunity to back down without losing face – and the result being that a potentially devastating war was averted. It is terrifying to imagine what might have happened, had Thompson not been there to establish which was and which was not the real act of communication.</a:t>
            </a:r>
          </a:p>
          <a:p>
            <a:endParaRPr lang="en-GB" dirty="0"/>
          </a:p>
          <a:p>
            <a:r>
              <a:rPr lang="en-GB" dirty="0"/>
              <a:t>So many aspects of our lives are impacted by misinformation and enhanced by genuine communication. This is why friends, parents, partners and leaders must establish a culture in which honest, open, respectful communication takes place, and that involves not just speaking but also listening. Without it, tragedy is waiting in the wings.</a:t>
            </a:r>
          </a:p>
        </p:txBody>
      </p:sp>
      <p:sp>
        <p:nvSpPr>
          <p:cNvPr id="4" name="Slide Number Placeholder 3"/>
          <p:cNvSpPr>
            <a:spLocks noGrp="1"/>
          </p:cNvSpPr>
          <p:nvPr>
            <p:ph type="sldNum" sz="quarter" idx="5"/>
          </p:nvPr>
        </p:nvSpPr>
        <p:spPr/>
        <p:txBody>
          <a:bodyPr/>
          <a:lstStyle/>
          <a:p>
            <a:fld id="{278FB232-C209-B445-ACB3-067054AB162C}" type="slidenum">
              <a:rPr lang="en-US" smtClean="0"/>
              <a:t>35</a:t>
            </a:fld>
            <a:endParaRPr lang="en-US"/>
          </a:p>
        </p:txBody>
      </p:sp>
    </p:spTree>
    <p:extLst>
      <p:ext uri="{BB962C8B-B14F-4D97-AF65-F5344CB8AC3E}">
        <p14:creationId xmlns:p14="http://schemas.microsoft.com/office/powerpoint/2010/main" val="846205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Isaac had come from Beer </a:t>
            </a:r>
            <a:r>
              <a:rPr lang="en-US" dirty="0" err="1"/>
              <a:t>Lahai</a:t>
            </a:r>
            <a:r>
              <a:rPr lang="en-US" dirty="0"/>
              <a:t> </a:t>
            </a:r>
            <a:r>
              <a:rPr lang="en-US" dirty="0" err="1"/>
              <a:t>Roi</a:t>
            </a:r>
            <a:r>
              <a:rPr lang="en-US" dirty="0"/>
              <a:t>, for he was living in the Negev. He went out to the field one evening to meditate, and as he looked up, he saw camels approaching. Rebekah also looked up and saw Isaac. She got down from her camel and asked the servant, “Who is that man in the field coming to meet us?” “He is my master,” the servant answered. So she took her veil and covered herself. (24: 62-65)</a:t>
            </a:r>
          </a:p>
          <a:p>
            <a:endParaRPr lang="en-US" dirty="0"/>
          </a:p>
          <a:p>
            <a:r>
              <a:rPr lang="en-US" dirty="0"/>
              <a:t>On this </a:t>
            </a:r>
            <a:r>
              <a:rPr lang="en-US" dirty="0" err="1"/>
              <a:t>Netziv</a:t>
            </a:r>
            <a:r>
              <a:rPr lang="en-US" dirty="0"/>
              <a:t> comments, “She covered herself out of awe and a sense of inadequacy as if she felt she was unworthy to be his wife, and from then on this trepidation was fixed in her mind. Her relationship with Isaac was not the same as that between Sarah and Abraham or Rachel and Jacob. When they had a problem they were not afraid to speak about it. Not so with Rebecca” (Commentary to Gen. 24: 65).</a:t>
            </a:r>
          </a:p>
          <a:p>
            <a:endParaRPr lang="en-US" dirty="0"/>
          </a:p>
          <a:p>
            <a:r>
              <a:rPr lang="en-US" dirty="0" err="1"/>
              <a:t>Netziv</a:t>
            </a:r>
            <a:r>
              <a:rPr lang="en-US" dirty="0"/>
              <a:t> understood that in this description of the first encounter between Rebekah and Isaac, nothing is incidental. The text emphasizes distance in every sense. Isaac is physically far away when Rebekah spots him. He is also mentally far away: meditating, deep in thought and prayer. Rebekah imposes her own distance by covering herself with a veil.</a:t>
            </a:r>
          </a:p>
          <a:p>
            <a:endParaRPr lang="en-US" dirty="0"/>
          </a:p>
          <a:p>
            <a:r>
              <a:rPr lang="en-US" dirty="0"/>
              <a:t>The distance goes deeper still. Isaac is the most withdrawn of the patriarchs. Rarely do we see him as the initiator of a course of action. The events of his life seem to mirror those of his father. The Torah associates him with </a:t>
            </a:r>
            <a:r>
              <a:rPr lang="en-US" dirty="0" err="1"/>
              <a:t>pachad</a:t>
            </a:r>
            <a:r>
              <a:rPr lang="en-US" dirty="0"/>
              <a:t>, “fear” (Gen. 31: 42). Jewish mysticism connected him with </a:t>
            </a:r>
            <a:r>
              <a:rPr lang="en-US" dirty="0" err="1"/>
              <a:t>gevurah</a:t>
            </a:r>
            <a:r>
              <a:rPr lang="en-US" dirty="0"/>
              <a:t>, best understood as “self-restraint.” This is the man who had been bound as a sacrifice on an altar, whose life had been reprieved only at the last moment. Isaac, whether because of the trauma of that moment or because of the inhibiting effect of having a strong father, is a man whose emotions often lie too deep for words.</a:t>
            </a:r>
          </a:p>
          <a:p>
            <a:endParaRPr lang="en-US" dirty="0"/>
          </a:p>
          <a:p>
            <a:r>
              <a:rPr lang="en-US" dirty="0"/>
              <a:t>It is hard to avoid the conclusion that the Torah is telling us that communication is vital, however hard it is. Rebekah acts at all times out of the highest of motives. She holds back from troubling Isaac out of respect for his inwardness and privacy. She does not want to disillusion him about Esau, the son he loves. She does not want to trouble him with her oracle, suggesting as it did that the two boys would be locked into a lifelong struggle. Yet the alternative – deception – is worse.</a:t>
            </a:r>
          </a:p>
          <a:p>
            <a:r>
              <a:rPr lang="en-US" dirty="0"/>
              <a:t>We have here a story of the tragedy of good intentions. Honesty and openness are at the heart of strong relationships. Whatever our fears and trepidations, it is better to speak the truth than practice even the most noble deception.</a:t>
            </a:r>
          </a:p>
          <a:p>
            <a:endParaRPr lang="en-US" dirty="0"/>
          </a:p>
          <a:p>
            <a:r>
              <a:rPr lang="en-US" dirty="0"/>
              <a:t>In an earlier Covenant and Conversation I quoted the </a:t>
            </a:r>
            <a:r>
              <a:rPr lang="en-US" dirty="0" err="1"/>
              <a:t>Netziv</a:t>
            </a:r>
            <a:r>
              <a:rPr lang="en-US" dirty="0"/>
              <a:t> (</a:t>
            </a:r>
            <a:r>
              <a:rPr lang="en-US" dirty="0" err="1"/>
              <a:t>Naftali</a:t>
            </a:r>
            <a:r>
              <a:rPr lang="en-US" dirty="0"/>
              <a:t> </a:t>
            </a:r>
            <a:r>
              <a:rPr lang="en-US" dirty="0" err="1"/>
              <a:t>Zvi</a:t>
            </a:r>
            <a:r>
              <a:rPr lang="en-US" dirty="0"/>
              <a:t> </a:t>
            </a:r>
            <a:r>
              <a:rPr lang="en-US" dirty="0" err="1"/>
              <a:t>Yehudah</a:t>
            </a:r>
            <a:r>
              <a:rPr lang="en-US" dirty="0"/>
              <a:t> Berlin, 1816-1893, dean of the yeshiva in </a:t>
            </a:r>
            <a:r>
              <a:rPr lang="en-US" dirty="0" err="1"/>
              <a:t>Volozhin</a:t>
            </a:r>
            <a:r>
              <a:rPr lang="en-US" dirty="0"/>
              <a:t>), who made the sharp observation that Isaac and Rebecca seem not to have communicated closely. Rebecca’s “relationship with Isaac was not the same as that between Sarah and Abraham or Rachel and Jacob. When they had a problem they were not afraid to speak about it. Not so with Rebecca” (Commentary to Gen. 24: 65).</a:t>
            </a:r>
          </a:p>
          <a:p>
            <a:r>
              <a:rPr lang="en-US" dirty="0"/>
              <a:t>The </a:t>
            </a:r>
            <a:r>
              <a:rPr lang="en-US" dirty="0" err="1"/>
              <a:t>Netziv</a:t>
            </a:r>
            <a:r>
              <a:rPr lang="en-US" dirty="0"/>
              <a:t> senses this distance from the very first moment when Rebecca saw Isaac “meditating in the field” at which point she “covered herself with a veil.” He comments, “She covered herself out of awe and a sense of inadequacy as if she felt she was unworthy to be his wife, and from then on this trepidation was fixed in her mind.”</a:t>
            </a:r>
          </a:p>
          <a:p>
            <a:r>
              <a:rPr lang="en-US" dirty="0"/>
              <a:t>Their relationship, suggests </a:t>
            </a:r>
            <a:r>
              <a:rPr lang="en-US" dirty="0" err="1"/>
              <a:t>Netziv</a:t>
            </a:r>
            <a:r>
              <a:rPr lang="en-US" dirty="0"/>
              <a:t>, was never casual, intimate. The result was, at a series of critical moments, a failure of communication. It seems likely that Rebecca never informed Isaac of the oracle she had before the twins, Esau and Jacob, were born, in which God told her “the elder will serve the younger.” That apparently is one reason she loved Jacob rather than Esau, knowing that he was the one chosen by God. If Isaac knew this, why did he </a:t>
            </a:r>
            <a:r>
              <a:rPr lang="en-US" dirty="0" err="1"/>
              <a:t>favour</a:t>
            </a:r>
            <a:r>
              <a:rPr lang="en-US" dirty="0"/>
              <a:t> Esau? Therefore he probably did not know, because Rebecca had not told him.</a:t>
            </a:r>
          </a:p>
          <a:p>
            <a:r>
              <a:rPr lang="en-US" dirty="0"/>
              <a:t>That is why, many years later, when she heard that Isaac was about to bless Esau she was forced into a plan of deception: she told Jacob to pretend he was Esau. Why did she not simply tell Isaac that it was Jacob who was to be blessed? Because that would have forced her to admit that she had kept her husband in ignorance about the prophecy all the years the children were growing up.</a:t>
            </a:r>
          </a:p>
          <a:p>
            <a:r>
              <a:rPr lang="en-US" dirty="0"/>
              <a:t>Had she spoken to Isaac on the day of the blessing, Isaac might have said something that would have changed the entire course of their, and their children’s, lives. I imagine Isaac saying this: ‘Of course I know that it will be Jacob not Esau who will continue the covenant. But I have two quite different blessings in mind, one for each of our sons. I will give Esau a blessing of wealth and power: “May God give you the dew of heaven and the richness of the earth … May nations serve you and peoples bow down to you” (Gen. 27: 28-29). I will give Jacob the blessing God gave Abraham and me, the blessing of children and the promised land: “May God Almighty bless you and make you fruitful and increase your numbers until you become a community of peoples. May he give you and your descendants the blessing given to Abraham, so that you may take possession of the land where you now reside as a foreigner, the land God gave to Abraham” (Gen. 28: 3-4)’</a:t>
            </a:r>
          </a:p>
          <a:p>
            <a:r>
              <a:rPr lang="en-US" dirty="0"/>
              <a:t>Isaac never did intend to give the blessing of the covenant to Esau. He intended to give each child the blessing that suited them. The entire deceit planned by Rebecca and carried out by Jacob was never necessary in the first place. Why did Rebecca not understand this? Because she and her husband did not communicate.</a:t>
            </a:r>
          </a:p>
          <a:p>
            <a:r>
              <a:rPr lang="en-US" dirty="0"/>
              <a:t>Now let us count the consequences. Isaac, old and blind, felt betrayed by Jacob. He “trembled violently” when he </a:t>
            </a:r>
            <a:r>
              <a:rPr lang="en-US" dirty="0" err="1"/>
              <a:t>realised</a:t>
            </a:r>
            <a:r>
              <a:rPr lang="en-US" dirty="0"/>
              <a:t> what had happened, and said to Esau, “Your brother came deceitfully.” Esau likewise felt betrayed and felt such violent hatred toward Jacob that he vowed to kill him. Rebecca was forced to send Jacob into exile, thus depriving herself for more than two decades of the company of the son she loved. As for Jacob, the consequences of the deceit lasted a lifetime, resulting in strife between his wives, and between his children. “Few and evil have been the days of my life,” he said as an old man to Pharaoh. Four lives scarred by one act which was not even necessary in the first place since Isaac did in fact give Jacob “the blessing of Abraham” without any deception, knowing him to be Jacob not Esau.</a:t>
            </a:r>
          </a:p>
          <a:p>
            <a:r>
              <a:rPr lang="en-US" dirty="0"/>
              <a:t>Such is us the human price we pay for a failure to communicate. The Torah is exceptionally candid about such matters, which is what makes it so powerful a guide to life: real life, among real people with real problems. Communication matters. In the beginning God created the natural world with words: “And God said: Let there be.” We create the social world with words. The </a:t>
            </a:r>
            <a:r>
              <a:rPr lang="en-US" dirty="0" err="1"/>
              <a:t>Targum</a:t>
            </a:r>
            <a:r>
              <a:rPr lang="en-US" dirty="0"/>
              <a:t> translated the phrase in Genesis 2, “And man became a living soul” as “and man became a speaking soul.” For us, speech is life. Life is relationship. And human relationships only exist because we can speak. We can tell other people our hopes, our fears, our feelings and thoughts.</a:t>
            </a:r>
          </a:p>
          <a:p>
            <a:r>
              <a:rPr lang="en-US" dirty="0"/>
              <a:t>That is why any leader – from a parent to a CEO – must set as his or her task good, strong, honest, open communication. That is what makes families, teams and corporate cultures healthy. Everyone must know what their overall aims are as a team, what their specific role is, what responsibilities they carry, and what values and </a:t>
            </a:r>
            <a:r>
              <a:rPr lang="en-US" dirty="0" err="1"/>
              <a:t>behaviours</a:t>
            </a:r>
            <a:r>
              <a:rPr lang="en-US" dirty="0"/>
              <a:t> they are expected to exemplify. There must be praise for those who do well, as well as constructive criticism when people do badly – criticism of the act not the person, who must feel respected whatever his or her failures. This last is one of the fundamental differences between a “guilt morality” of which Judaism is the supreme example, and a “shame morality” like that of ancient Greece (guilt makes a clear distinction between the act and the person, which shame does not).</a:t>
            </a:r>
          </a:p>
          <a:p>
            <a:r>
              <a:rPr lang="en-US" dirty="0"/>
              <a:t>There are times when much depends on clear communication. It is not too much to say that there was a moment at which the fate of the world depended on it. It happened during the Cuban missile crisis of 1962 when the United States and the Soviet Union were on the brink of nuclear war. At the height of the crisis, as described by Robert McNamara in his film, The Fog of War, John F. Kennedy received two messages from the Soviet leader Nikita Khrushchev. One was conciliatory, the other far more hawkish. Most of Kennedy’s advisers believed that the second represented Khrushchev’s real views and should be taken seriously.</a:t>
            </a:r>
          </a:p>
          <a:p>
            <a:r>
              <a:rPr lang="en-US" dirty="0"/>
              <a:t>However one man, Llewellyn Thompson Jr., had been American ambassador to the Soviet Union from 1957 to 1962 and had come to know the Russian president well. He had even spent a period of time living with Khrushchev and his wife. He told Kennedy that the conciliatory message sounded like Khrushchev’s own personal view while the hawkish letter, which did not sound like him, had probably been written to appease the Russian generals. Kennedy listened to Thompson, gave Khrushchev a way of backing down without losing face, and the result was that war was averted. It is fearful to imagine what might have happened had Thompson not been there to establish which was and which wasn’t the real act of communication.</a:t>
            </a:r>
          </a:p>
          <a:p>
            <a:r>
              <a:rPr lang="en-US" dirty="0"/>
              <a:t>Parents and leaders must establish a culture in which honest, open, respectful communication takes place, and that involves not just speaking but also listening. Without it, tragedy is waiting in the wings.</a:t>
            </a:r>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36</a:t>
            </a:fld>
            <a:endParaRPr lang="en-GB"/>
          </a:p>
        </p:txBody>
      </p:sp>
    </p:spTree>
    <p:extLst>
      <p:ext uri="{BB962C8B-B14F-4D97-AF65-F5344CB8AC3E}">
        <p14:creationId xmlns:p14="http://schemas.microsoft.com/office/powerpoint/2010/main" val="15206537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u="none" strike="noStrike" kern="1200" dirty="0">
                <a:solidFill>
                  <a:schemeClr val="tx1"/>
                </a:solidFill>
                <a:effectLst/>
                <a:latin typeface="+mn-lt"/>
                <a:ea typeface="+mn-ea"/>
                <a:cs typeface="+mn-cs"/>
              </a:rPr>
              <a:t>The psychology of sibling rivalry: can rifts ever be healed?</a:t>
            </a:r>
          </a:p>
          <a:p>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When Marcus, a solicitor from Manchester, quit the family business to join a company in London, his brother Peter stopped talking to him. Marcus, then 30, knew that Peter, 32, felt abandoned and betrayed. He says: “Neither of us was happy there, but we felt obligated. Peter resented me for leaving. He said it made it harder for him to leave – I think I made it easier. He saw me as selfish, and I saw him as weak.”</a:t>
            </a:r>
          </a:p>
          <a:p>
            <a:r>
              <a:rPr lang="en-GB" sz="1200" b="0" i="0" u="none" strike="noStrike" kern="1200" dirty="0">
                <a:solidFill>
                  <a:schemeClr val="tx1"/>
                </a:solidFill>
                <a:effectLst/>
                <a:latin typeface="+mn-lt"/>
                <a:ea typeface="+mn-ea"/>
                <a:cs typeface="+mn-cs"/>
              </a:rPr>
              <a:t>And yet Marcus sympathises with Peter; “growing up in a very close family, where everyone does everything together, and having a younger brother who you think you’re superior to in every way”. But, he says: “As an adult you have to put that aside.”</a:t>
            </a:r>
          </a:p>
          <a:p>
            <a:r>
              <a:rPr lang="en-GB" sz="1200" b="0" i="0" u="none" strike="noStrike" kern="1200" dirty="0">
                <a:solidFill>
                  <a:schemeClr val="tx1"/>
                </a:solidFill>
                <a:effectLst/>
                <a:latin typeface="+mn-lt"/>
                <a:ea typeface="+mn-ea"/>
                <a:cs typeface="+mn-cs"/>
              </a:rPr>
              <a:t>Trouble is, he adds: “Some people want to maintain the power they had in the family. They don’t see you as a grown individual. They think they own you. They’ve got a very definite idea of what you should be, usually based on what they think they should be. There will always be conflict between their view of you and your view of you.”</a:t>
            </a:r>
          </a:p>
          <a:p>
            <a:r>
              <a:rPr lang="en-GB" sz="1200" b="0" i="0" u="none" strike="noStrike" kern="1200" dirty="0">
                <a:solidFill>
                  <a:schemeClr val="tx1"/>
                </a:solidFill>
                <a:effectLst/>
                <a:latin typeface="+mn-lt"/>
                <a:ea typeface="+mn-ea"/>
                <a:cs typeface="+mn-cs"/>
              </a:rPr>
              <a:t>Yet what caused their rift ultimately resolved it. “I moved away, didn’t see him as much. But four years after I quit the family firm, he did too – and he’s happier for it. And having our own lives, own friends, own jobs means there’s less opportunity to compare.”</a:t>
            </a:r>
          </a:p>
          <a:p>
            <a:r>
              <a:rPr lang="en-GB" sz="1200" b="0" i="0" u="none" strike="noStrike" kern="1200" dirty="0">
                <a:solidFill>
                  <a:schemeClr val="tx1"/>
                </a:solidFill>
                <a:effectLst/>
                <a:latin typeface="+mn-lt"/>
                <a:ea typeface="+mn-ea"/>
                <a:cs typeface="+mn-cs"/>
              </a:rPr>
              <a:t>Eight years on, Marcus sees their rift as a phase linked to establishing their own identities, and he sees echoes in the situation with </a:t>
            </a:r>
            <a:r>
              <a:rPr lang="en-GB" sz="1200" b="0" i="0" u="none" strike="noStrike" kern="1200" dirty="0">
                <a:solidFill>
                  <a:schemeClr val="tx1"/>
                </a:solidFill>
                <a:effectLst/>
                <a:latin typeface="+mn-lt"/>
                <a:ea typeface="+mn-ea"/>
                <a:cs typeface="+mn-cs"/>
                <a:hlinkClick r:id="rId3"/>
              </a:rPr>
              <a:t>Prince Harry</a:t>
            </a:r>
            <a:r>
              <a:rPr lang="en-GB" sz="1200" b="0" i="0" u="none" strike="noStrike" kern="1200" dirty="0">
                <a:solidFill>
                  <a:schemeClr val="tx1"/>
                </a:solidFill>
                <a:effectLst/>
                <a:latin typeface="+mn-lt"/>
                <a:ea typeface="+mn-ea"/>
                <a:cs typeface="+mn-cs"/>
              </a:rPr>
              <a:t> and </a:t>
            </a:r>
            <a:r>
              <a:rPr lang="en-GB" sz="1200" b="0" i="0" u="none" strike="noStrike" kern="1200" dirty="0">
                <a:solidFill>
                  <a:schemeClr val="tx1"/>
                </a:solidFill>
                <a:effectLst/>
                <a:latin typeface="+mn-lt"/>
                <a:ea typeface="+mn-ea"/>
                <a:cs typeface="+mn-cs"/>
                <a:hlinkClick r:id="rId4"/>
              </a:rPr>
              <a:t>Prince William</a:t>
            </a:r>
            <a:r>
              <a:rPr lang="en-GB" sz="1200" b="0" i="0" u="none" strike="noStrike" kern="1200" dirty="0">
                <a:solidFill>
                  <a:schemeClr val="tx1"/>
                </a:solidFill>
                <a:effectLst/>
                <a:latin typeface="+mn-lt"/>
                <a:ea typeface="+mn-ea"/>
                <a:cs typeface="+mn-cs"/>
              </a:rPr>
              <a:t>. “Everybody has to leave home. That means separating from the family – and from all the ­control and assumptions that go with a family and its pecking order.</a:t>
            </a:r>
          </a:p>
          <a:p>
            <a:r>
              <a:rPr lang="en-GB" sz="1200" b="0" i="0" u="none" strike="noStrike" kern="1200" dirty="0">
                <a:solidFill>
                  <a:schemeClr val="tx1"/>
                </a:solidFill>
                <a:effectLst/>
                <a:latin typeface="+mn-lt"/>
                <a:ea typeface="+mn-ea"/>
                <a:cs typeface="+mn-cs"/>
              </a:rPr>
              <a:t>“The minute you become your own taxpaying, family-running, house-owning person, you’re not willing to put up with all that nonsense any more. You want to be dealt with on your terms, not as an adjunct to somebody else.” What didn’t help with this transition is that “my brother is very competitive”.</a:t>
            </a:r>
          </a:p>
          <a:p>
            <a:r>
              <a:rPr lang="en-GB" sz="1200" b="0" i="0" u="none" strike="noStrike" kern="1200" dirty="0">
                <a:solidFill>
                  <a:schemeClr val="tx1"/>
                </a:solidFill>
                <a:effectLst/>
                <a:latin typeface="+mn-lt"/>
                <a:ea typeface="+mn-ea"/>
                <a:cs typeface="+mn-cs"/>
              </a:rPr>
              <a:t>As most of us know only too well, competition is fundamental in sibling relationships. Indeed, consultant clinical psychologist Dr Elizabeth </a:t>
            </a:r>
            <a:r>
              <a:rPr lang="en-GB" sz="1200" b="0" i="0" u="none" strike="noStrike" kern="1200" dirty="0" err="1">
                <a:solidFill>
                  <a:schemeClr val="tx1"/>
                </a:solidFill>
                <a:effectLst/>
                <a:latin typeface="+mn-lt"/>
                <a:ea typeface="+mn-ea"/>
                <a:cs typeface="+mn-cs"/>
              </a:rPr>
              <a:t>Kilbey</a:t>
            </a:r>
            <a:r>
              <a:rPr lang="en-GB" sz="1200" b="0" i="0" u="none" strike="noStrike" kern="1200" dirty="0">
                <a:solidFill>
                  <a:schemeClr val="tx1"/>
                </a:solidFill>
                <a:effectLst/>
                <a:latin typeface="+mn-lt"/>
                <a:ea typeface="+mn-ea"/>
                <a:cs typeface="+mn-cs"/>
              </a:rPr>
              <a:t> says that this dynamic is underpinned by “competition for resources – parental resources, life resources, status, ­everything”. It’s intense because on an evolutionary level, “it’s about survival”.</a:t>
            </a:r>
          </a:p>
          <a:p>
            <a:r>
              <a:rPr lang="en-GB" sz="1200" b="0" i="0" u="none" strike="noStrike" kern="1200" dirty="0">
                <a:solidFill>
                  <a:schemeClr val="tx1"/>
                </a:solidFill>
                <a:effectLst/>
                <a:latin typeface="+mn-lt"/>
                <a:ea typeface="+mn-ea"/>
                <a:cs typeface="+mn-cs"/>
              </a:rPr>
              <a:t>A complicating factor is that birth order matters. Siblings, she says, “are not your peer group, or equals, because some have a distinct advantage, because a quirk of fate meant that they arrived first. So it’s a rivalrous pack where there are some unfair advantages and the competition and rivalry that this generates has to be managed within the group.”</a:t>
            </a:r>
          </a:p>
          <a:p>
            <a:r>
              <a:rPr lang="en-GB" sz="1200" b="0" i="0" u="none" strike="noStrike" kern="1200" dirty="0">
                <a:solidFill>
                  <a:schemeClr val="tx1"/>
                </a:solidFill>
                <a:effectLst/>
                <a:latin typeface="+mn-lt"/>
                <a:ea typeface="+mn-ea"/>
                <a:cs typeface="+mn-cs"/>
              </a:rPr>
              <a:t>Prince Harry, like Marcus, “left the firm”, says Dr </a:t>
            </a:r>
            <a:r>
              <a:rPr lang="en-GB" sz="1200" b="0" i="0" u="none" strike="noStrike" kern="1200" dirty="0" err="1">
                <a:solidFill>
                  <a:schemeClr val="tx1"/>
                </a:solidFill>
                <a:effectLst/>
                <a:latin typeface="+mn-lt"/>
                <a:ea typeface="+mn-ea"/>
                <a:cs typeface="+mn-cs"/>
              </a:rPr>
              <a:t>Kilbey</a:t>
            </a:r>
            <a:r>
              <a:rPr lang="en-GB" sz="1200" b="0" i="0" u="none" strike="noStrike" kern="1200" dirty="0">
                <a:solidFill>
                  <a:schemeClr val="tx1"/>
                </a:solidFill>
                <a:effectLst/>
                <a:latin typeface="+mn-lt"/>
                <a:ea typeface="+mn-ea"/>
                <a:cs typeface="+mn-cs"/>
              </a:rPr>
              <a:t>. “That can evoke a lot of judgment and disapproval, particularly if there’s a hierarchy. It can also stir up envy. William may be thinking, ‘I’ve got the responsibility, the obligation, you’ve got the freedom to make this choice.’ Life choices and the way we respond to our adult pressures can stir up a lot between siblings.”</a:t>
            </a:r>
          </a:p>
          <a:p>
            <a:r>
              <a:rPr lang="en-GB" sz="1200" b="0" i="0" u="none" strike="noStrike" kern="1200" dirty="0">
                <a:solidFill>
                  <a:schemeClr val="tx1"/>
                </a:solidFill>
                <a:effectLst/>
                <a:latin typeface="+mn-lt"/>
                <a:ea typeface="+mn-ea"/>
                <a:cs typeface="+mn-cs"/>
              </a:rPr>
              <a:t>The challenge for families, says Dr </a:t>
            </a:r>
            <a:r>
              <a:rPr lang="en-GB" sz="1200" b="0" i="0" u="none" strike="noStrike" kern="1200" dirty="0" err="1">
                <a:solidFill>
                  <a:schemeClr val="tx1"/>
                </a:solidFill>
                <a:effectLst/>
                <a:latin typeface="+mn-lt"/>
                <a:ea typeface="+mn-ea"/>
                <a:cs typeface="+mn-cs"/>
              </a:rPr>
              <a:t>Kilbey</a:t>
            </a:r>
            <a:r>
              <a:rPr lang="en-GB" sz="1200" b="0" i="0" u="none" strike="noStrike" kern="1200" dirty="0">
                <a:solidFill>
                  <a:schemeClr val="tx1"/>
                </a:solidFill>
                <a:effectLst/>
                <a:latin typeface="+mn-lt"/>
                <a:ea typeface="+mn-ea"/>
                <a:cs typeface="+mn-cs"/>
              </a:rPr>
              <a:t>, is to work out “what is the force that prevents harmony. If everything were equal, there would be no reason why people wouldn’t get along, because you are genetically more similar to your siblings than anyone else on the planet.”</a:t>
            </a:r>
          </a:p>
          <a:p>
            <a:r>
              <a:rPr lang="en-GB" sz="1200" b="0" i="0" u="none" strike="noStrike" kern="1200" dirty="0">
                <a:solidFill>
                  <a:schemeClr val="tx1"/>
                </a:solidFill>
                <a:effectLst/>
                <a:latin typeface="+mn-lt"/>
                <a:ea typeface="+mn-ea"/>
                <a:cs typeface="+mn-cs"/>
              </a:rPr>
              <a:t>There’s truth to the saying that every sibling has a different parent, says Dr </a:t>
            </a:r>
            <a:r>
              <a:rPr lang="en-GB" sz="1200" b="0" i="0" u="none" strike="noStrike" kern="1200" dirty="0" err="1">
                <a:solidFill>
                  <a:schemeClr val="tx1"/>
                </a:solidFill>
                <a:effectLst/>
                <a:latin typeface="+mn-lt"/>
                <a:ea typeface="+mn-ea"/>
                <a:cs typeface="+mn-cs"/>
              </a:rPr>
              <a:t>Kilbey</a:t>
            </a:r>
            <a:r>
              <a:rPr lang="en-GB" sz="1200" b="0" i="0" u="none" strike="noStrike" kern="1200" dirty="0">
                <a:solidFill>
                  <a:schemeClr val="tx1"/>
                </a:solidFill>
                <a:effectLst/>
                <a:latin typeface="+mn-lt"/>
                <a:ea typeface="+mn-ea"/>
                <a:cs typeface="+mn-cs"/>
              </a:rPr>
              <a:t>. “Parents will say, ‘I’ve always treated them all the same!’ And they probably haven’t.” If parents wish to foster good relationships between their children they should, “be more aware of the different relationships they have with their children, and what that might then cause to happen between the siblings”.</a:t>
            </a:r>
          </a:p>
          <a:p>
            <a:r>
              <a:rPr lang="en-GB" sz="1200" b="0" i="0" u="none" strike="noStrike" kern="1200" dirty="0">
                <a:solidFill>
                  <a:schemeClr val="tx1"/>
                </a:solidFill>
                <a:effectLst/>
                <a:latin typeface="+mn-lt"/>
                <a:ea typeface="+mn-ea"/>
                <a:cs typeface="+mn-cs"/>
              </a:rPr>
              <a:t>If they don’t, the consequences can be severe. For 10 years, Carol’s brother Liam, 41, and sister Kate, 38, haven’t spoken. “No one’s allowed to discuss it,” says Carol, 44. “I’ve tried.” She adds, “Everybody loses. The whole family can’t be together. It’s awful.”</a:t>
            </a:r>
          </a:p>
          <a:p>
            <a:r>
              <a:rPr lang="en-GB" sz="1200" b="0" i="0" u="none" strike="noStrike" kern="1200" dirty="0">
                <a:solidFill>
                  <a:schemeClr val="tx1"/>
                </a:solidFill>
                <a:effectLst/>
                <a:latin typeface="+mn-lt"/>
                <a:ea typeface="+mn-ea"/>
                <a:cs typeface="+mn-cs"/>
              </a:rPr>
              <a:t>The relationship between Prince Harry and Prince William has been reported to be more strained in recent times  </a:t>
            </a:r>
            <a:r>
              <a:rPr lang="en-GB" sz="1200" b="0" i="0" u="none" strike="noStrike" kern="1200" cap="all" dirty="0">
                <a:solidFill>
                  <a:schemeClr val="tx1"/>
                </a:solidFill>
                <a:effectLst/>
                <a:latin typeface="+mn-lt"/>
                <a:ea typeface="+mn-ea"/>
                <a:cs typeface="+mn-cs"/>
              </a:rPr>
              <a:t>CREDIT: TOBY MELVILLE</a:t>
            </a:r>
            <a:endParaRPr lang="en-GB" sz="1200" b="0" i="0" u="none" strike="noStrike" kern="1200" dirty="0">
              <a:solidFill>
                <a:schemeClr val="tx1"/>
              </a:solidFill>
              <a:effectLst/>
              <a:latin typeface="+mn-lt"/>
              <a:ea typeface="+mn-ea"/>
              <a:cs typeface="+mn-cs"/>
            </a:endParaRPr>
          </a:p>
          <a:p>
            <a:r>
              <a:rPr lang="en-GB" sz="1200" b="0" i="0" u="none" strike="noStrike" kern="1200" dirty="0">
                <a:solidFill>
                  <a:schemeClr val="tx1"/>
                </a:solidFill>
                <a:effectLst/>
                <a:latin typeface="+mn-lt"/>
                <a:ea typeface="+mn-ea"/>
                <a:cs typeface="+mn-cs"/>
              </a:rPr>
              <a:t>The rot set in after their mother’s death a decade ago, says Carol, an orthopaedic surgeon, when Kate discovered that for years their mother had been giving Liam a monthly allowance. Carol says: “None of us is wealthy, but Liam is an ­artist and his income has ­varied. Kate, a nurse, saw this as unforgivable – not just the favouritism, but the fact he took it.”</a:t>
            </a:r>
          </a:p>
          <a:p>
            <a:r>
              <a:rPr lang="en-GB" sz="1200" b="0" i="0" u="none" strike="noStrike" kern="1200" dirty="0">
                <a:solidFill>
                  <a:schemeClr val="tx1"/>
                </a:solidFill>
                <a:effectLst/>
                <a:latin typeface="+mn-lt"/>
                <a:ea typeface="+mn-ea"/>
                <a:cs typeface="+mn-cs"/>
              </a:rPr>
              <a:t>Kate has never met Liam’s four-year-old daughter. Carol says, “I’ve asked Kate if she can live with this – that her kids would not recognise their cousin if they passed her in the street. She told me, ‘I can’t forgive him.’”</a:t>
            </a:r>
          </a:p>
          <a:p>
            <a:r>
              <a:rPr lang="en-GB" sz="1200" b="0" i="0" u="none" strike="noStrike" kern="1200" dirty="0">
                <a:solidFill>
                  <a:schemeClr val="tx1"/>
                </a:solidFill>
                <a:effectLst/>
                <a:latin typeface="+mn-lt"/>
                <a:ea typeface="+mn-ea"/>
                <a:cs typeface="+mn-cs"/>
              </a:rPr>
              <a:t>Dr </a:t>
            </a:r>
            <a:r>
              <a:rPr lang="en-GB" sz="1200" b="0" i="0" u="none" strike="noStrike" kern="1200" dirty="0" err="1">
                <a:solidFill>
                  <a:schemeClr val="tx1"/>
                </a:solidFill>
                <a:effectLst/>
                <a:latin typeface="+mn-lt"/>
                <a:ea typeface="+mn-ea"/>
                <a:cs typeface="+mn-cs"/>
              </a:rPr>
              <a:t>Kilbey</a:t>
            </a:r>
            <a:r>
              <a:rPr lang="en-GB" sz="1200" b="0" i="0" u="none" strike="noStrike" kern="1200" dirty="0">
                <a:solidFill>
                  <a:schemeClr val="tx1"/>
                </a:solidFill>
                <a:effectLst/>
                <a:latin typeface="+mn-lt"/>
                <a:ea typeface="+mn-ea"/>
                <a:cs typeface="+mn-cs"/>
              </a:rPr>
              <a:t> says that often “parents know their children are different and are quite good at giving children what they need, which isn’t the same as giving every child the same thing. Parents need to understand that consistency is better for the sibling relationship. Sometimes you do need to treat them like a pack.”</a:t>
            </a:r>
          </a:p>
          <a:p>
            <a:r>
              <a:rPr lang="en-GB" sz="1200" b="0" i="0" u="none" strike="noStrike" kern="1200" dirty="0">
                <a:solidFill>
                  <a:schemeClr val="tx1"/>
                </a:solidFill>
                <a:effectLst/>
                <a:latin typeface="+mn-lt"/>
                <a:ea typeface="+mn-ea"/>
                <a:cs typeface="+mn-cs"/>
              </a:rPr>
              <a:t>She also advises families “to talk about the way people are different, including their different needs. If we ­apply this to Prince Harry and Prince William, we’d talk about their different responsibilities, their different roles, their different plans, their different experiences of their mother’s death.</a:t>
            </a:r>
          </a:p>
          <a:p>
            <a:r>
              <a:rPr lang="en-GB" sz="1200" b="0" i="0" u="none" strike="noStrike" kern="1200" dirty="0">
                <a:solidFill>
                  <a:schemeClr val="tx1"/>
                </a:solidFill>
                <a:effectLst/>
                <a:latin typeface="+mn-lt"/>
                <a:ea typeface="+mn-ea"/>
                <a:cs typeface="+mn-cs"/>
              </a:rPr>
              <a:t>“Can we speak about the differences between us? Because that makes us individuals, which makes us able to tolerate the rivalry between us better.” She adds that “the goal of the adult ­sibling relationship has to be: ‘We are different, but we are connected.’”</a:t>
            </a:r>
          </a:p>
          <a:p>
            <a:r>
              <a:rPr lang="en-GB" sz="1200" b="0" i="0" u="none" strike="noStrike" kern="1200" dirty="0">
                <a:solidFill>
                  <a:schemeClr val="tx1"/>
                </a:solidFill>
                <a:effectLst/>
                <a:latin typeface="+mn-lt"/>
                <a:ea typeface="+mn-ea"/>
                <a:cs typeface="+mn-cs"/>
              </a:rPr>
              <a:t>At their father’s funeral, Catherine, a research scientist, and her sister Grace, a teacher, barely spoke. Another year followed without contact. Their relationship had been fraying ever since Catherine moved to Edinburgh from their home town and Grace stayed in Devon. “After my mother died, my father was alone. Grace looked after him – with very little support from me.”</a:t>
            </a:r>
          </a:p>
          <a:p>
            <a:r>
              <a:rPr lang="en-GB" sz="1200" b="0" i="0" u="none" strike="noStrike" kern="1200" dirty="0">
                <a:solidFill>
                  <a:schemeClr val="tx1"/>
                </a:solidFill>
                <a:effectLst/>
                <a:latin typeface="+mn-lt"/>
                <a:ea typeface="+mn-ea"/>
                <a:cs typeface="+mn-cs"/>
              </a:rPr>
              <a:t>Finally, Catherine, 55, could bear it no longer. She thought of how kind Grace, now 61, had been to her as a child. “I have a photo of her filling up the paddling pool for me. She nurtured me. We didn’t have a close emotional bond with our mother, so I was quite dependent on her.” Catherine sent a card, asking to meet.</a:t>
            </a:r>
          </a:p>
          <a:p>
            <a:r>
              <a:rPr lang="en-GB" sz="1200" b="0" i="0" u="none" strike="noStrike" kern="1200" dirty="0">
                <a:solidFill>
                  <a:schemeClr val="tx1"/>
                </a:solidFill>
                <a:effectLst/>
                <a:latin typeface="+mn-lt"/>
                <a:ea typeface="+mn-ea"/>
                <a:cs typeface="+mn-cs"/>
              </a:rPr>
              <a:t>In a café, Catherine listened to Grace talk about being left to deal with everything. “Then I said, ‘What you’re saying is true. But I always told you if you wanted a break, I’d come. You kept saying I didn’t need to.’ She said, ‘You’re right – I should have asked.’ ”</a:t>
            </a:r>
          </a:p>
          <a:p>
            <a:r>
              <a:rPr lang="en-GB" sz="1200" b="0" i="0" u="none" strike="noStrike" kern="1200" dirty="0">
                <a:solidFill>
                  <a:schemeClr val="tx1"/>
                </a:solidFill>
                <a:effectLst/>
                <a:latin typeface="+mn-lt"/>
                <a:ea typeface="+mn-ea"/>
                <a:cs typeface="+mn-cs"/>
              </a:rPr>
              <a:t>Then Catherine told Grace: “I’m so distressed that it’s snowballed. I never thought a day would come that I wouldn’t have a relationship with my sister. You’re just about the most important stable thing in my life. You’ve seen me through a lot, with love, and I’ve always felt you’d do anything for me, as I would for you. It would break my heart if we didn’t have a relationship. I love you too much.”</a:t>
            </a:r>
          </a:p>
          <a:p>
            <a:r>
              <a:rPr lang="en-GB" sz="1200" b="0" i="0" u="none" strike="noStrike" kern="1200" dirty="0">
                <a:solidFill>
                  <a:schemeClr val="tx1"/>
                </a:solidFill>
                <a:effectLst/>
                <a:latin typeface="+mn-lt"/>
                <a:ea typeface="+mn-ea"/>
                <a:cs typeface="+mn-cs"/>
              </a:rPr>
              <a:t>Catherine’s voice catches. She recalls: “I made my sister cry. She replied, ‘I didn’t realise.’ ”</a:t>
            </a:r>
          </a:p>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37</a:t>
            </a:fld>
            <a:endParaRPr lang="en-US"/>
          </a:p>
        </p:txBody>
      </p:sp>
    </p:spTree>
    <p:extLst>
      <p:ext uri="{BB962C8B-B14F-4D97-AF65-F5344CB8AC3E}">
        <p14:creationId xmlns:p14="http://schemas.microsoft.com/office/powerpoint/2010/main" val="27490592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8E0D6A49-71D8-4281-8F8B-87C9D79AA640}" type="slidenum">
              <a:rPr lang="en-GB">
                <a:latin typeface="Arial" pitchFamily="-128" charset="0"/>
              </a:rPr>
              <a:pPr/>
              <a:t>39</a:t>
            </a:fld>
            <a:endParaRPr lang="en-GB">
              <a:latin typeface="Arial" pitchFamily="-128"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en-GB" dirty="0">
                <a:latin typeface="Arial" pitchFamily="-128" charset="0"/>
              </a:rPr>
              <a:t>On the other hand Jacob hadn’t won the respect of Esau such that Esau would tell Isaac that Jacob was the one who deserved and was most qualified to receive the birthright. So Jacob had restored the birthright and blessing externally but not internally.</a:t>
            </a:r>
          </a:p>
          <a:p>
            <a:pPr eaLnBrk="1" hangingPunct="1"/>
            <a:endParaRPr lang="en-GB" dirty="0">
              <a:latin typeface="Arial" pitchFamily="-128" charset="0"/>
            </a:endParaRPr>
          </a:p>
          <a:p>
            <a:pPr eaLnBrk="1" hangingPunct="1"/>
            <a:r>
              <a:rPr lang="en-GB" dirty="0">
                <a:latin typeface="Arial" pitchFamily="-128" charset="0"/>
              </a:rPr>
              <a:t>So just as Cain killed Abel, Esau wanted to kill Jacob</a:t>
            </a:r>
          </a:p>
          <a:p>
            <a:pPr eaLnBrk="1" hangingPunct="1"/>
            <a:endParaRPr lang="en-GB" dirty="0">
              <a:latin typeface="Arial" pitchFamily="-128" charset="0"/>
            </a:endParaRPr>
          </a:p>
          <a:p>
            <a:pPr eaLnBrk="1" hangingPunct="1"/>
            <a:endParaRPr lang="en-GB" dirty="0">
              <a:latin typeface="Arial" pitchFamily="-128" charset="0"/>
            </a:endParaRPr>
          </a:p>
          <a:p>
            <a:pPr eaLnBrk="1" hangingPunct="1"/>
            <a:r>
              <a:rPr lang="en-US" sz="1200" kern="1200" dirty="0">
                <a:solidFill>
                  <a:schemeClr val="tx1"/>
                </a:solidFill>
                <a:latin typeface="Arial" pitchFamily="-68" charset="0"/>
                <a:ea typeface="ＭＳ Ｐゴシック" pitchFamily="-128" charset="-128"/>
                <a:cs typeface="ＭＳ Ｐゴシック" pitchFamily="-128" charset="-128"/>
              </a:rPr>
              <a:t>Believing Mr. Finkelstein, that the core stories of the Bible were put together into one book in 7th century </a:t>
            </a:r>
            <a:r>
              <a:rPr lang="en-US" sz="1200" kern="1200" dirty="0" err="1">
                <a:solidFill>
                  <a:schemeClr val="tx1"/>
                </a:solidFill>
                <a:latin typeface="Arial" pitchFamily="-68" charset="0"/>
                <a:ea typeface="ＭＳ Ｐゴシック" pitchFamily="-128" charset="-128"/>
                <a:cs typeface="ＭＳ Ｐゴシック" pitchFamily="-128" charset="-128"/>
              </a:rPr>
              <a:t>b.c</a:t>
            </a:r>
            <a:r>
              <a:rPr lang="en-US" sz="1200" kern="1200" dirty="0">
                <a:solidFill>
                  <a:schemeClr val="tx1"/>
                </a:solidFill>
                <a:latin typeface="Arial" pitchFamily="-68" charset="0"/>
                <a:ea typeface="ＭＳ Ｐゴシック" pitchFamily="-128" charset="-128"/>
                <a:cs typeface="ＭＳ Ｐゴシック" pitchFamily="-128" charset="-128"/>
              </a:rPr>
              <a:t>. in Kingdom of Judah (Southern kingdom) after the destruction of Kingdom of Israel (Northern kingdom) I try to understand the intention of the authors based on the situation in the region at that </a:t>
            </a:r>
            <a:r>
              <a:rPr lang="en-US" sz="1200" kern="1200" dirty="0" err="1">
                <a:solidFill>
                  <a:schemeClr val="tx1"/>
                </a:solidFill>
                <a:latin typeface="Arial" pitchFamily="-68" charset="0"/>
                <a:ea typeface="ＭＳ Ｐゴシック" pitchFamily="-128" charset="-128"/>
                <a:cs typeface="ＭＳ Ｐゴシック" pitchFamily="-128" charset="-128"/>
              </a:rPr>
              <a:t>time.There</a:t>
            </a:r>
            <a:r>
              <a:rPr lang="en-US" sz="1200" kern="1200" dirty="0">
                <a:solidFill>
                  <a:schemeClr val="tx1"/>
                </a:solidFill>
                <a:latin typeface="Arial" pitchFamily="-68" charset="0"/>
                <a:ea typeface="ＭＳ Ｐゴシック" pitchFamily="-128" charset="-128"/>
                <a:cs typeface="ＭＳ Ｐゴシック" pitchFamily="-128" charset="-128"/>
              </a:rPr>
              <a:t> is the whole set of younger and elder brothers in the Bible, so what their story might tell us about the time, when they were </a:t>
            </a:r>
            <a:r>
              <a:rPr lang="en-US" sz="1200" kern="1200" dirty="0" err="1">
                <a:solidFill>
                  <a:schemeClr val="tx1"/>
                </a:solidFill>
                <a:latin typeface="Arial" pitchFamily="-68" charset="0"/>
                <a:ea typeface="ＭＳ Ｐゴシック" pitchFamily="-128" charset="-128"/>
                <a:cs typeface="ＭＳ Ｐゴシック" pitchFamily="-128" charset="-128"/>
              </a:rPr>
              <a:t>edited?CAIN</a:t>
            </a:r>
            <a:r>
              <a:rPr lang="en-US" sz="1200" kern="1200" dirty="0">
                <a:solidFill>
                  <a:schemeClr val="tx1"/>
                </a:solidFill>
                <a:latin typeface="Arial" pitchFamily="-68" charset="0"/>
                <a:ea typeface="ＭＳ Ｐゴシック" pitchFamily="-128" charset="-128"/>
                <a:cs typeface="ＭＳ Ｐゴシック" pitchFamily="-128" charset="-128"/>
              </a:rPr>
              <a:t> and </a:t>
            </a:r>
            <a:r>
              <a:rPr lang="en-US" sz="1200" kern="1200" dirty="0" err="1">
                <a:solidFill>
                  <a:schemeClr val="tx1"/>
                </a:solidFill>
                <a:latin typeface="Arial" pitchFamily="-68" charset="0"/>
                <a:ea typeface="ＭＳ Ｐゴシック" pitchFamily="-128" charset="-128"/>
                <a:cs typeface="ＭＳ Ｐゴシック" pitchFamily="-128" charset="-128"/>
              </a:rPr>
              <a:t>ABEL:When</a:t>
            </a:r>
            <a:r>
              <a:rPr lang="en-US" sz="1200" kern="1200" dirty="0">
                <a:solidFill>
                  <a:schemeClr val="tx1"/>
                </a:solidFill>
                <a:latin typeface="Arial" pitchFamily="-68" charset="0"/>
                <a:ea typeface="ＭＳ Ｐゴシック" pitchFamily="-128" charset="-128"/>
                <a:cs typeface="ＭＳ Ｐゴシック" pitchFamily="-128" charset="-128"/>
              </a:rPr>
              <a:t> we look at the map of Israel, we might understand, why "Abel was a keeper of sheep, and Cain a tiller of the ground." Kingdom of Judah's territory was mountainous and more suitable for pasturing (keeper of sheep), while the Kingdom of Israel's territory had fertile soil and enough </a:t>
            </a:r>
            <a:r>
              <a:rPr lang="en-US" sz="1200" kern="1200" dirty="0" err="1">
                <a:solidFill>
                  <a:schemeClr val="tx1"/>
                </a:solidFill>
                <a:latin typeface="Arial" pitchFamily="-68" charset="0"/>
                <a:ea typeface="ＭＳ Ｐゴシック" pitchFamily="-128" charset="-128"/>
                <a:cs typeface="ＭＳ Ｐゴシック" pitchFamily="-128" charset="-128"/>
              </a:rPr>
              <a:t>watter</a:t>
            </a:r>
            <a:r>
              <a:rPr lang="en-US" sz="1200" kern="1200" dirty="0">
                <a:solidFill>
                  <a:schemeClr val="tx1"/>
                </a:solidFill>
                <a:latin typeface="Arial" pitchFamily="-68" charset="0"/>
                <a:ea typeface="ＭＳ Ｐゴシック" pitchFamily="-128" charset="-128"/>
                <a:cs typeface="ＭＳ Ｐゴシック" pitchFamily="-128" charset="-128"/>
              </a:rPr>
              <a:t>, so people lived from agricultural (tiller of the ground). In the temple of Jerusalem in the South were offered fruits of people's work same as in the temple of Betel in the North. But North was destroyed, while South lived - a clear sign, whose offering was accepted. Besides, when the Northern kingdom was one of the most </a:t>
            </a:r>
            <a:r>
              <a:rPr lang="en-US" sz="1200" kern="1200" dirty="0" err="1">
                <a:solidFill>
                  <a:schemeClr val="tx1"/>
                </a:solidFill>
                <a:latin typeface="Arial" pitchFamily="-68" charset="0"/>
                <a:ea typeface="ＭＳ Ｐゴシック" pitchFamily="-128" charset="-128"/>
                <a:cs typeface="ＭＳ Ｐゴシック" pitchFamily="-128" charset="-128"/>
              </a:rPr>
              <a:t>powerfull</a:t>
            </a:r>
            <a:r>
              <a:rPr lang="en-US" sz="1200" kern="1200" dirty="0">
                <a:solidFill>
                  <a:schemeClr val="tx1"/>
                </a:solidFill>
                <a:latin typeface="Arial" pitchFamily="-68" charset="0"/>
                <a:ea typeface="ＭＳ Ｐゴシック" pitchFamily="-128" charset="-128"/>
                <a:cs typeface="ＭＳ Ｐゴシック" pitchFamily="-128" charset="-128"/>
              </a:rPr>
              <a:t> in the region, the Southern kingdom was yet undeveloped area with low population. It started to prosper after destruction of Northern kingdom, when many people moved to South, so it was obvious, who was the elder and younger brother. MANASSEH and </a:t>
            </a:r>
            <a:r>
              <a:rPr lang="en-US" sz="1200" kern="1200" dirty="0" err="1">
                <a:solidFill>
                  <a:schemeClr val="tx1"/>
                </a:solidFill>
                <a:latin typeface="Arial" pitchFamily="-68" charset="0"/>
                <a:ea typeface="ＭＳ Ｐゴシック" pitchFamily="-128" charset="-128"/>
                <a:cs typeface="ＭＳ Ｐゴシック" pitchFamily="-128" charset="-128"/>
              </a:rPr>
              <a:t>EPHRAIM:When</a:t>
            </a:r>
            <a:r>
              <a:rPr lang="en-US" sz="1200" kern="1200" dirty="0">
                <a:solidFill>
                  <a:schemeClr val="tx1"/>
                </a:solidFill>
                <a:latin typeface="Arial" pitchFamily="-68" charset="0"/>
                <a:ea typeface="ＭＳ Ｐゴシック" pitchFamily="-128" charset="-128"/>
                <a:cs typeface="ＭＳ Ｐゴシック" pitchFamily="-128" charset="-128"/>
              </a:rPr>
              <a:t> we look at the map of tribes of Israel, we can see, that those two tribes covered almost the whole area of Northern kingdom, or at least its best part. Manasseh, the elder brother, </a:t>
            </a:r>
            <a:r>
              <a:rPr lang="en-US" sz="1200" kern="1200" dirty="0" err="1">
                <a:solidFill>
                  <a:schemeClr val="tx1"/>
                </a:solidFill>
                <a:latin typeface="Arial" pitchFamily="-68" charset="0"/>
                <a:ea typeface="ＭＳ Ｐゴシック" pitchFamily="-128" charset="-128"/>
                <a:cs typeface="ＭＳ Ｐゴシック" pitchFamily="-128" charset="-128"/>
              </a:rPr>
              <a:t>controled</a:t>
            </a:r>
            <a:r>
              <a:rPr lang="en-US" sz="1200" kern="1200" dirty="0">
                <a:solidFill>
                  <a:schemeClr val="tx1"/>
                </a:solidFill>
                <a:latin typeface="Arial" pitchFamily="-68" charset="0"/>
                <a:ea typeface="ＭＳ Ｐゴシック" pitchFamily="-128" charset="-128"/>
                <a:cs typeface="ＭＳ Ｐゴシック" pitchFamily="-128" charset="-128"/>
              </a:rPr>
              <a:t> the area with the crossroads of the trade </a:t>
            </a:r>
            <a:r>
              <a:rPr lang="en-US" sz="1200" kern="1200" dirty="0" err="1">
                <a:solidFill>
                  <a:schemeClr val="tx1"/>
                </a:solidFill>
                <a:latin typeface="Arial" pitchFamily="-68" charset="0"/>
                <a:ea typeface="ＭＳ Ｐゴシック" pitchFamily="-128" charset="-128"/>
                <a:cs typeface="ＭＳ Ｐゴシック" pitchFamily="-128" charset="-128"/>
              </a:rPr>
              <a:t>roats</a:t>
            </a:r>
            <a:r>
              <a:rPr lang="en-US" sz="1200" kern="1200" dirty="0">
                <a:solidFill>
                  <a:schemeClr val="tx1"/>
                </a:solidFill>
                <a:latin typeface="Arial" pitchFamily="-68" charset="0"/>
                <a:ea typeface="ＭＳ Ｐゴシック" pitchFamily="-128" charset="-128"/>
                <a:cs typeface="ＭＳ Ｐゴシック" pitchFamily="-128" charset="-128"/>
              </a:rPr>
              <a:t>, connecting Egypt and Mesopotamia, the area with fertile soil and water. It was the most developed and prosperous part of Northern kingdom with rich cities and luxurious palaces, like in </a:t>
            </a:r>
            <a:r>
              <a:rPr lang="en-US" sz="1200" kern="1200" dirty="0" err="1">
                <a:solidFill>
                  <a:schemeClr val="tx1"/>
                </a:solidFill>
                <a:latin typeface="Arial" pitchFamily="-68" charset="0"/>
                <a:ea typeface="ＭＳ Ｐゴシック" pitchFamily="-128" charset="-128"/>
                <a:cs typeface="ＭＳ Ｐゴシック" pitchFamily="-128" charset="-128"/>
              </a:rPr>
              <a:t>Medigo</a:t>
            </a:r>
            <a:r>
              <a:rPr lang="en-US" sz="1200" kern="1200" dirty="0">
                <a:solidFill>
                  <a:schemeClr val="tx1"/>
                </a:solidFill>
                <a:latin typeface="Arial" pitchFamily="-68" charset="0"/>
                <a:ea typeface="ＭＳ Ｐゴシック" pitchFamily="-128" charset="-128"/>
                <a:cs typeface="ＭＳ Ｐゴシック" pitchFamily="-128" charset="-128"/>
              </a:rPr>
              <a:t> and Samaria. Ephraim, the younger brother, had </a:t>
            </a:r>
            <a:r>
              <a:rPr lang="en-US" sz="1200" kern="1200" dirty="0" err="1">
                <a:solidFill>
                  <a:schemeClr val="tx1"/>
                </a:solidFill>
                <a:latin typeface="Arial" pitchFamily="-68" charset="0"/>
                <a:ea typeface="ＭＳ Ｐゴシック" pitchFamily="-128" charset="-128"/>
                <a:cs typeface="ＭＳ Ｐゴシック" pitchFamily="-128" charset="-128"/>
              </a:rPr>
              <a:t>fruitfull</a:t>
            </a:r>
            <a:r>
              <a:rPr lang="en-US" sz="1200" kern="1200" dirty="0">
                <a:solidFill>
                  <a:schemeClr val="tx1"/>
                </a:solidFill>
                <a:latin typeface="Arial" pitchFamily="-68" charset="0"/>
                <a:ea typeface="ＭＳ Ｐゴシック" pitchFamily="-128" charset="-128"/>
                <a:cs typeface="ＭＳ Ｐゴシック" pitchFamily="-128" charset="-128"/>
              </a:rPr>
              <a:t> land too, but in addition to it the centers of religion like Betel, Shiloh and </a:t>
            </a:r>
            <a:r>
              <a:rPr lang="en-US" sz="1200" kern="1200" dirty="0" err="1">
                <a:solidFill>
                  <a:schemeClr val="tx1"/>
                </a:solidFill>
                <a:latin typeface="Arial" pitchFamily="-68" charset="0"/>
                <a:ea typeface="ＭＳ Ｐゴシック" pitchFamily="-128" charset="-128"/>
                <a:cs typeface="ＭＳ Ｐゴシック" pitchFamily="-128" charset="-128"/>
              </a:rPr>
              <a:t>Sheckem</a:t>
            </a:r>
            <a:r>
              <a:rPr lang="en-US" sz="1200" kern="1200" dirty="0">
                <a:solidFill>
                  <a:schemeClr val="tx1"/>
                </a:solidFill>
                <a:latin typeface="Arial" pitchFamily="-68" charset="0"/>
                <a:ea typeface="ＭＳ Ｐゴシック" pitchFamily="-128" charset="-128"/>
                <a:cs typeface="ＭＳ Ｐゴシック" pitchFamily="-128" charset="-128"/>
              </a:rPr>
              <a:t> were located on his territory, so it was kind of spiritual center, providing guidance and connection to God. Ephraim was the most dominant tribe of the Northern kingdom. May be this was the reason, why he was portrayed in the Bible like the one, who was blessed </a:t>
            </a:r>
            <a:r>
              <a:rPr lang="en-US" sz="1200" kern="1200" dirty="0" err="1">
                <a:solidFill>
                  <a:schemeClr val="tx1"/>
                </a:solidFill>
                <a:latin typeface="Arial" pitchFamily="-68" charset="0"/>
                <a:ea typeface="ＭＳ Ｐゴシック" pitchFamily="-128" charset="-128"/>
                <a:cs typeface="ＭＳ Ｐゴシック" pitchFamily="-128" charset="-128"/>
              </a:rPr>
              <a:t>first.When</a:t>
            </a:r>
            <a:r>
              <a:rPr lang="en-US" sz="1200" kern="1200" dirty="0">
                <a:solidFill>
                  <a:schemeClr val="tx1"/>
                </a:solidFill>
                <a:latin typeface="Arial" pitchFamily="-68" charset="0"/>
                <a:ea typeface="ＭＳ Ｐゴシック" pitchFamily="-128" charset="-128"/>
                <a:cs typeface="ＭＳ Ｐゴシック" pitchFamily="-128" charset="-128"/>
              </a:rPr>
              <a:t> Assyria started to decline, king Josiah of the Southern Kingdom wanted to conquer this rich northern area again. He had to unite people and made them to feel, that to gain again control over Ephraim and Manasseh is their God's given right. May be that is </a:t>
            </a:r>
            <a:r>
              <a:rPr lang="en-US" sz="1200" kern="1200" dirty="0" err="1">
                <a:solidFill>
                  <a:schemeClr val="tx1"/>
                </a:solidFill>
                <a:latin typeface="Arial" pitchFamily="-68" charset="0"/>
                <a:ea typeface="ＭＳ Ｐゴシック" pitchFamily="-128" charset="-128"/>
                <a:cs typeface="ＭＳ Ｐゴシック" pitchFamily="-128" charset="-128"/>
              </a:rPr>
              <a:t>whay</a:t>
            </a:r>
            <a:r>
              <a:rPr lang="en-US" sz="1200" kern="1200" dirty="0">
                <a:solidFill>
                  <a:schemeClr val="tx1"/>
                </a:solidFill>
                <a:latin typeface="Arial" pitchFamily="-68" charset="0"/>
                <a:ea typeface="ＭＳ Ｐゴシック" pitchFamily="-128" charset="-128"/>
                <a:cs typeface="ＭＳ Ｐゴシック" pitchFamily="-128" charset="-128"/>
              </a:rPr>
              <a:t> Joshua, who conquered this area for the first time (according the legend), was descendant of </a:t>
            </a:r>
            <a:r>
              <a:rPr lang="en-US" sz="1200" kern="1200" dirty="0" err="1">
                <a:solidFill>
                  <a:schemeClr val="tx1"/>
                </a:solidFill>
                <a:latin typeface="Arial" pitchFamily="-68" charset="0"/>
                <a:ea typeface="ＭＳ Ｐゴシック" pitchFamily="-128" charset="-128"/>
                <a:cs typeface="ＭＳ Ｐゴシック" pitchFamily="-128" charset="-128"/>
              </a:rPr>
              <a:t>Ephraim.Josiah</a:t>
            </a:r>
            <a:r>
              <a:rPr lang="en-US" sz="1200" kern="1200" dirty="0">
                <a:solidFill>
                  <a:schemeClr val="tx1"/>
                </a:solidFill>
                <a:latin typeface="Arial" pitchFamily="-68" charset="0"/>
                <a:ea typeface="ＭＳ Ｐゴシック" pitchFamily="-128" charset="-128"/>
                <a:cs typeface="ＭＳ Ｐゴシック" pitchFamily="-128" charset="-128"/>
              </a:rPr>
              <a:t> however was not the only one, who wanted to conquer north. All nations around wanted to have control over this rich and strategically important area. The fall of Northern Kingdom had little to do with the faith of its kings. It was rather result of fight for this prosperous </a:t>
            </a:r>
            <a:r>
              <a:rPr lang="en-US" sz="1200" kern="1200" dirty="0" err="1">
                <a:solidFill>
                  <a:schemeClr val="tx1"/>
                </a:solidFill>
                <a:latin typeface="Arial" pitchFamily="-68" charset="0"/>
                <a:ea typeface="ＭＳ Ｐゴシック" pitchFamily="-128" charset="-128"/>
                <a:cs typeface="ＭＳ Ｐゴシック" pitchFamily="-128" charset="-128"/>
              </a:rPr>
              <a:t>region.EZAU</a:t>
            </a:r>
            <a:r>
              <a:rPr lang="en-US" sz="1200" kern="1200" dirty="0">
                <a:solidFill>
                  <a:schemeClr val="tx1"/>
                </a:solidFill>
                <a:latin typeface="Arial" pitchFamily="-68" charset="0"/>
                <a:ea typeface="ＭＳ Ｐゴシック" pitchFamily="-128" charset="-128"/>
                <a:cs typeface="ＭＳ Ｐゴシック" pitchFamily="-128" charset="-128"/>
              </a:rPr>
              <a:t> and  </a:t>
            </a:r>
            <a:r>
              <a:rPr lang="en-US" sz="1200" kern="1200" dirty="0" err="1">
                <a:solidFill>
                  <a:schemeClr val="tx1"/>
                </a:solidFill>
                <a:latin typeface="Arial" pitchFamily="-68" charset="0"/>
                <a:ea typeface="ＭＳ Ｐゴシック" pitchFamily="-128" charset="-128"/>
                <a:cs typeface="ＭＳ Ｐゴシック" pitchFamily="-128" charset="-128"/>
              </a:rPr>
              <a:t>JACOB:God</a:t>
            </a:r>
            <a:r>
              <a:rPr lang="en-US" sz="1200" kern="1200" dirty="0">
                <a:solidFill>
                  <a:schemeClr val="tx1"/>
                </a:solidFill>
                <a:latin typeface="Arial" pitchFamily="-68" charset="0"/>
                <a:ea typeface="ＭＳ Ｐゴシック" pitchFamily="-128" charset="-128"/>
                <a:cs typeface="ＭＳ Ｐゴシック" pitchFamily="-128" charset="-128"/>
              </a:rPr>
              <a:t> told to </a:t>
            </a:r>
            <a:r>
              <a:rPr lang="en-US" sz="1200" kern="1200" dirty="0" err="1">
                <a:solidFill>
                  <a:schemeClr val="tx1"/>
                </a:solidFill>
                <a:latin typeface="Arial" pitchFamily="-68" charset="0"/>
                <a:ea typeface="ＭＳ Ｐゴシック" pitchFamily="-128" charset="-128"/>
                <a:cs typeface="ＭＳ Ｐゴシック" pitchFamily="-128" charset="-128"/>
              </a:rPr>
              <a:t>Rebeca</a:t>
            </a:r>
            <a:r>
              <a:rPr lang="en-US" sz="1200" kern="1200" dirty="0">
                <a:solidFill>
                  <a:schemeClr val="tx1"/>
                </a:solidFill>
                <a:latin typeface="Arial" pitchFamily="-68" charset="0"/>
                <a:ea typeface="ＭＳ Ｐゴシック" pitchFamily="-128" charset="-128"/>
                <a:cs typeface="ＭＳ Ｐゴシック" pitchFamily="-128" charset="-128"/>
              </a:rPr>
              <a:t>: "Two nations are in your womb,  and two peoples from within you will be separated; one people will be stronger than the other,  and the older will serve the </a:t>
            </a:r>
            <a:r>
              <a:rPr lang="en-US" sz="1200" kern="1200" dirty="0" err="1">
                <a:solidFill>
                  <a:schemeClr val="tx1"/>
                </a:solidFill>
                <a:latin typeface="Arial" pitchFamily="-68" charset="0"/>
                <a:ea typeface="ＭＳ Ｐゴシック" pitchFamily="-128" charset="-128"/>
                <a:cs typeface="ＭＳ Ｐゴシック" pitchFamily="-128" charset="-128"/>
              </a:rPr>
              <a:t>younger."And</a:t>
            </a:r>
            <a:r>
              <a:rPr lang="en-US" sz="1200" kern="1200" dirty="0">
                <a:solidFill>
                  <a:schemeClr val="tx1"/>
                </a:solidFill>
                <a:latin typeface="Arial" pitchFamily="-68" charset="0"/>
                <a:ea typeface="ＭＳ Ｐゴシック" pitchFamily="-128" charset="-128"/>
                <a:cs typeface="ＭＳ Ｐゴシック" pitchFamily="-128" charset="-128"/>
              </a:rPr>
              <a:t> </a:t>
            </a:r>
            <a:r>
              <a:rPr lang="en-US" sz="1200" kern="1200" dirty="0" err="1">
                <a:solidFill>
                  <a:schemeClr val="tx1"/>
                </a:solidFill>
                <a:latin typeface="Arial" pitchFamily="-68" charset="0"/>
                <a:ea typeface="ＭＳ Ｐゴシック" pitchFamily="-128" charset="-128"/>
                <a:cs typeface="ＭＳ Ｐゴシック" pitchFamily="-128" charset="-128"/>
              </a:rPr>
              <a:t>Ezau</a:t>
            </a:r>
            <a:r>
              <a:rPr lang="en-US" sz="1200" kern="1200" dirty="0">
                <a:solidFill>
                  <a:schemeClr val="tx1"/>
                </a:solidFill>
                <a:latin typeface="Arial" pitchFamily="-68" charset="0"/>
                <a:ea typeface="ＭＳ Ｐゴシック" pitchFamily="-128" charset="-128"/>
                <a:cs typeface="ＭＳ Ｐゴシック" pitchFamily="-128" charset="-128"/>
              </a:rPr>
              <a:t> got this blessing from his father: "Your dwelling will be  away from the earth's richness,  away from the dew of heaven above.40 You will live by the sword  and you will serve your </a:t>
            </a:r>
            <a:r>
              <a:rPr lang="en-US" sz="1200" kern="1200" dirty="0" err="1">
                <a:solidFill>
                  <a:schemeClr val="tx1"/>
                </a:solidFill>
                <a:latin typeface="Arial" pitchFamily="-68" charset="0"/>
                <a:ea typeface="ＭＳ Ｐゴシック" pitchFamily="-128" charset="-128"/>
                <a:cs typeface="ＭＳ Ｐゴシック" pitchFamily="-128" charset="-128"/>
              </a:rPr>
              <a:t>brother.But</a:t>
            </a:r>
            <a:r>
              <a:rPr lang="en-US" sz="1200" kern="1200" dirty="0">
                <a:solidFill>
                  <a:schemeClr val="tx1"/>
                </a:solidFill>
                <a:latin typeface="Arial" pitchFamily="-68" charset="0"/>
                <a:ea typeface="ＭＳ Ｐゴシック" pitchFamily="-128" charset="-128"/>
                <a:cs typeface="ＭＳ Ｐゴシック" pitchFamily="-128" charset="-128"/>
              </a:rPr>
              <a:t> when you grow restless,  you will throw his yoke  from off your neck."</a:t>
            </a:r>
            <a:r>
              <a:rPr lang="en-US" sz="1200" kern="1200" dirty="0" err="1">
                <a:solidFill>
                  <a:schemeClr val="tx1"/>
                </a:solidFill>
                <a:latin typeface="Arial" pitchFamily="-68" charset="0"/>
                <a:ea typeface="ＭＳ Ｐゴシック" pitchFamily="-128" charset="-128"/>
                <a:cs typeface="ＭＳ Ｐゴシック" pitchFamily="-128" charset="-128"/>
              </a:rPr>
              <a:t>Ezau</a:t>
            </a:r>
            <a:r>
              <a:rPr lang="en-US" sz="1200" kern="1200" dirty="0">
                <a:solidFill>
                  <a:schemeClr val="tx1"/>
                </a:solidFill>
                <a:latin typeface="Arial" pitchFamily="-68" charset="0"/>
                <a:ea typeface="ＭＳ Ｐゴシック" pitchFamily="-128" charset="-128"/>
                <a:cs typeface="ＭＳ Ｐゴシック" pitchFamily="-128" charset="-128"/>
              </a:rPr>
              <a:t> was an ancestor of Edom. Kingdom of Edom was located South of Judah and its territory is just the desert. </a:t>
            </a:r>
            <a:r>
              <a:rPr lang="en-US" sz="1200" kern="1200" dirty="0" err="1">
                <a:solidFill>
                  <a:schemeClr val="tx1"/>
                </a:solidFill>
                <a:latin typeface="Arial" pitchFamily="-68" charset="0"/>
                <a:ea typeface="ＭＳ Ｐゴシック" pitchFamily="-128" charset="-128"/>
                <a:cs typeface="ＭＳ Ｐゴシック" pitchFamily="-128" charset="-128"/>
              </a:rPr>
              <a:t>Edomites</a:t>
            </a:r>
            <a:r>
              <a:rPr lang="en-US" sz="1200" kern="1200" dirty="0">
                <a:solidFill>
                  <a:schemeClr val="tx1"/>
                </a:solidFill>
                <a:latin typeface="Arial" pitchFamily="-68" charset="0"/>
                <a:ea typeface="ＭＳ Ｐゴシック" pitchFamily="-128" charset="-128"/>
                <a:cs typeface="ＭＳ Ｐゴシック" pitchFamily="-128" charset="-128"/>
              </a:rPr>
              <a:t> were nomadic raiders, moving here and there. The area was first inhabited in 8. century </a:t>
            </a:r>
            <a:r>
              <a:rPr lang="en-US" sz="1200" kern="1200" dirty="0" err="1">
                <a:solidFill>
                  <a:schemeClr val="tx1"/>
                </a:solidFill>
                <a:latin typeface="Arial" pitchFamily="-68" charset="0"/>
                <a:ea typeface="ＭＳ Ｐゴシック" pitchFamily="-128" charset="-128"/>
                <a:cs typeface="ＭＳ Ｐゴシック" pitchFamily="-128" charset="-128"/>
              </a:rPr>
              <a:t>b.c</a:t>
            </a:r>
            <a:r>
              <a:rPr lang="en-US" sz="1200" kern="1200" dirty="0">
                <a:solidFill>
                  <a:schemeClr val="tx1"/>
                </a:solidFill>
                <a:latin typeface="Arial" pitchFamily="-68" charset="0"/>
                <a:ea typeface="ＭＳ Ｐゴシック" pitchFamily="-128" charset="-128"/>
                <a:cs typeface="ＭＳ Ｐゴシック" pitchFamily="-128" charset="-128"/>
              </a:rPr>
              <a:t>., but we can speak about kingdom rather in 7. century </a:t>
            </a:r>
            <a:r>
              <a:rPr lang="en-US" sz="1200" kern="1200" dirty="0" err="1">
                <a:solidFill>
                  <a:schemeClr val="tx1"/>
                </a:solidFill>
                <a:latin typeface="Arial" pitchFamily="-68" charset="0"/>
                <a:ea typeface="ＭＳ Ｐゴシック" pitchFamily="-128" charset="-128"/>
                <a:cs typeface="ＭＳ Ｐゴシック" pitchFamily="-128" charset="-128"/>
              </a:rPr>
              <a:t>b.c</a:t>
            </a:r>
            <a:r>
              <a:rPr lang="en-US" sz="1200" kern="1200" dirty="0">
                <a:solidFill>
                  <a:schemeClr val="tx1"/>
                </a:solidFill>
                <a:latin typeface="Arial" pitchFamily="-68" charset="0"/>
                <a:ea typeface="ＭＳ Ｐゴシック" pitchFamily="-128" charset="-128"/>
                <a:cs typeface="ＭＳ Ｐゴシック" pitchFamily="-128" charset="-128"/>
              </a:rPr>
              <a:t>. At that time </a:t>
            </a:r>
            <a:r>
              <a:rPr lang="en-US" sz="1200" kern="1200" dirty="0" err="1">
                <a:solidFill>
                  <a:schemeClr val="tx1"/>
                </a:solidFill>
                <a:latin typeface="Arial" pitchFamily="-68" charset="0"/>
                <a:ea typeface="ＭＳ Ｐゴシック" pitchFamily="-128" charset="-128"/>
                <a:cs typeface="ＭＳ Ｐゴシック" pitchFamily="-128" charset="-128"/>
              </a:rPr>
              <a:t>Edomites</a:t>
            </a:r>
            <a:r>
              <a:rPr lang="en-US" sz="1200" kern="1200" dirty="0">
                <a:solidFill>
                  <a:schemeClr val="tx1"/>
                </a:solidFill>
                <a:latin typeface="Arial" pitchFamily="-68" charset="0"/>
                <a:ea typeface="ＭＳ Ｐゴシック" pitchFamily="-128" charset="-128"/>
                <a:cs typeface="ＭＳ Ｐゴシック" pitchFamily="-128" charset="-128"/>
              </a:rPr>
              <a:t> joined the profitable </a:t>
            </a:r>
            <a:r>
              <a:rPr lang="en-US" sz="1200" kern="1200" dirty="0" err="1">
                <a:solidFill>
                  <a:schemeClr val="tx1"/>
                </a:solidFill>
                <a:latin typeface="Arial" pitchFamily="-68" charset="0"/>
                <a:ea typeface="ＭＳ Ｐゴシック" pitchFamily="-128" charset="-128"/>
                <a:cs typeface="ＭＳ Ｐゴシック" pitchFamily="-128" charset="-128"/>
              </a:rPr>
              <a:t>bussiness</a:t>
            </a:r>
            <a:r>
              <a:rPr lang="en-US" sz="1200" kern="1200" dirty="0">
                <a:solidFill>
                  <a:schemeClr val="tx1"/>
                </a:solidFill>
                <a:latin typeface="Arial" pitchFamily="-68" charset="0"/>
                <a:ea typeface="ＭＳ Ｐゴシック" pitchFamily="-128" charset="-128"/>
                <a:cs typeface="ＭＳ Ｐゴシック" pitchFamily="-128" charset="-128"/>
              </a:rPr>
              <a:t> with Arabia and became strong competitor of Judah, who started to develop just at this time. So it was in the interest of the Kingdom of Judah to portray Edom and his ancestor </a:t>
            </a:r>
            <a:r>
              <a:rPr lang="en-US" sz="1200" kern="1200" dirty="0" err="1">
                <a:solidFill>
                  <a:schemeClr val="tx1"/>
                </a:solidFill>
                <a:latin typeface="Arial" pitchFamily="-68" charset="0"/>
                <a:ea typeface="ＭＳ Ｐゴシック" pitchFamily="-128" charset="-128"/>
                <a:cs typeface="ＭＳ Ｐゴシック" pitchFamily="-128" charset="-128"/>
              </a:rPr>
              <a:t>Ezau</a:t>
            </a:r>
            <a:r>
              <a:rPr lang="en-US" sz="1200" kern="1200" dirty="0">
                <a:solidFill>
                  <a:schemeClr val="tx1"/>
                </a:solidFill>
                <a:latin typeface="Arial" pitchFamily="-68" charset="0"/>
                <a:ea typeface="ＭＳ Ｐゴシック" pitchFamily="-128" charset="-128"/>
                <a:cs typeface="ＭＳ Ｐゴシック" pitchFamily="-128" charset="-128"/>
              </a:rPr>
              <a:t> as the one, who should serve his younger </a:t>
            </a:r>
            <a:r>
              <a:rPr lang="en-US" sz="1200" kern="1200" dirty="0" err="1">
                <a:solidFill>
                  <a:schemeClr val="tx1"/>
                </a:solidFill>
                <a:latin typeface="Arial" pitchFamily="-68" charset="0"/>
                <a:ea typeface="ＭＳ Ｐゴシック" pitchFamily="-128" charset="-128"/>
                <a:cs typeface="ＭＳ Ｐゴシック" pitchFamily="-128" charset="-128"/>
              </a:rPr>
              <a:t>brother.ISHMAEL</a:t>
            </a:r>
            <a:r>
              <a:rPr lang="en-US" sz="1200" kern="1200" dirty="0">
                <a:solidFill>
                  <a:schemeClr val="tx1"/>
                </a:solidFill>
                <a:latin typeface="Arial" pitchFamily="-68" charset="0"/>
                <a:ea typeface="ＭＳ Ｐゴシック" pitchFamily="-128" charset="-128"/>
                <a:cs typeface="ＭＳ Ｐゴシック" pitchFamily="-128" charset="-128"/>
              </a:rPr>
              <a:t> and </a:t>
            </a:r>
            <a:r>
              <a:rPr lang="en-US" sz="1200" kern="1200" dirty="0" err="1">
                <a:solidFill>
                  <a:schemeClr val="tx1"/>
                </a:solidFill>
                <a:latin typeface="Arial" pitchFamily="-68" charset="0"/>
                <a:ea typeface="ＭＳ Ｐゴシック" pitchFamily="-128" charset="-128"/>
                <a:cs typeface="ＭＳ Ｐゴシック" pitchFamily="-128" charset="-128"/>
              </a:rPr>
              <a:t>ISAAC:Ismael</a:t>
            </a:r>
            <a:r>
              <a:rPr lang="en-US" sz="1200" kern="1200" dirty="0">
                <a:solidFill>
                  <a:schemeClr val="tx1"/>
                </a:solidFill>
                <a:latin typeface="Arial" pitchFamily="-68" charset="0"/>
                <a:ea typeface="ＭＳ Ｐゴシック" pitchFamily="-128" charset="-128"/>
                <a:cs typeface="ＭＳ Ｐゴシック" pitchFamily="-128" charset="-128"/>
              </a:rPr>
              <a:t> is the elder brother, son of Abraham and Hagar from Egypt. He is portrayed in the Bible as "wild donkey of a man;  his hand will be against everyone  and everyone's hand against </a:t>
            </a:r>
            <a:r>
              <a:rPr lang="en-US" sz="1200" kern="1200" dirty="0" err="1">
                <a:solidFill>
                  <a:schemeClr val="tx1"/>
                </a:solidFill>
                <a:latin typeface="Arial" pitchFamily="-68" charset="0"/>
                <a:ea typeface="ＭＳ Ｐゴシック" pitchFamily="-128" charset="-128"/>
                <a:cs typeface="ＭＳ Ｐゴシック" pitchFamily="-128" charset="-128"/>
              </a:rPr>
              <a:t>him,and</a:t>
            </a:r>
            <a:r>
              <a:rPr lang="en-US" sz="1200" kern="1200" dirty="0">
                <a:solidFill>
                  <a:schemeClr val="tx1"/>
                </a:solidFill>
                <a:latin typeface="Arial" pitchFamily="-68" charset="0"/>
                <a:ea typeface="ＭＳ Ｐゴシック" pitchFamily="-128" charset="-128"/>
                <a:cs typeface="ＭＳ Ｐゴシック" pitchFamily="-128" charset="-128"/>
              </a:rPr>
              <a:t> he will live in hostility  </a:t>
            </a:r>
            <a:r>
              <a:rPr lang="en-US" sz="1200" kern="1200" dirty="0" err="1">
                <a:solidFill>
                  <a:schemeClr val="tx1"/>
                </a:solidFill>
                <a:latin typeface="Arial" pitchFamily="-68" charset="0"/>
                <a:ea typeface="ＭＳ Ｐゴシック" pitchFamily="-128" charset="-128"/>
                <a:cs typeface="ＭＳ Ｐゴシック" pitchFamily="-128" charset="-128"/>
              </a:rPr>
              <a:t>toward[a</a:t>
            </a:r>
            <a:r>
              <a:rPr lang="en-US" sz="1200" kern="1200" dirty="0">
                <a:solidFill>
                  <a:schemeClr val="tx1"/>
                </a:solidFill>
                <a:latin typeface="Arial" pitchFamily="-68" charset="0"/>
                <a:ea typeface="ＭＳ Ｐゴシック" pitchFamily="-128" charset="-128"/>
                <a:cs typeface="ＭＳ Ｐゴシック" pitchFamily="-128" charset="-128"/>
              </a:rPr>
              <a:t>] all his </a:t>
            </a:r>
            <a:r>
              <a:rPr lang="en-US" sz="1200" kern="1200" dirty="0" err="1">
                <a:solidFill>
                  <a:schemeClr val="tx1"/>
                </a:solidFill>
                <a:latin typeface="Arial" pitchFamily="-68" charset="0"/>
                <a:ea typeface="ＭＳ Ｐゴシック" pitchFamily="-128" charset="-128"/>
                <a:cs typeface="ＭＳ Ｐゴシック" pitchFamily="-128" charset="-128"/>
              </a:rPr>
              <a:t>brothers."He</a:t>
            </a:r>
            <a:r>
              <a:rPr lang="en-US" sz="1200" kern="1200" dirty="0">
                <a:solidFill>
                  <a:schemeClr val="tx1"/>
                </a:solidFill>
                <a:latin typeface="Arial" pitchFamily="-68" charset="0"/>
                <a:ea typeface="ＭＳ Ｐゴシック" pitchFamily="-128" charset="-128"/>
                <a:cs typeface="ＭＳ Ｐゴシック" pitchFamily="-128" charset="-128"/>
              </a:rPr>
              <a:t> was ancestor of many Arab tribes living south of Judah. Many of these tribes listed in the Bible came in contact with Judah just in 7. century </a:t>
            </a:r>
            <a:r>
              <a:rPr lang="en-US" sz="1200" kern="1200" dirty="0" err="1">
                <a:solidFill>
                  <a:schemeClr val="tx1"/>
                </a:solidFill>
                <a:latin typeface="Arial" pitchFamily="-68" charset="0"/>
                <a:ea typeface="ＭＳ Ｐゴシック" pitchFamily="-128" charset="-128"/>
                <a:cs typeface="ＭＳ Ｐゴシック" pitchFamily="-128" charset="-128"/>
              </a:rPr>
              <a:t>b.c</a:t>
            </a:r>
            <a:r>
              <a:rPr lang="en-US" sz="1200" kern="1200" dirty="0">
                <a:solidFill>
                  <a:schemeClr val="tx1"/>
                </a:solidFill>
                <a:latin typeface="Arial" pitchFamily="-68" charset="0"/>
                <a:ea typeface="ＭＳ Ｐゴシック" pitchFamily="-128" charset="-128"/>
                <a:cs typeface="ＭＳ Ｐゴシック" pitchFamily="-128" charset="-128"/>
              </a:rPr>
              <a:t>. They were important for Judah, because they played an important role in the trade with spicy and incense from Southern Arabia. They transported the product through the Kingdom of Judah to the harbors around </a:t>
            </a:r>
            <a:r>
              <a:rPr lang="en-US" sz="1200" kern="1200" dirty="0" err="1">
                <a:solidFill>
                  <a:schemeClr val="tx1"/>
                </a:solidFill>
                <a:latin typeface="Arial" pitchFamily="-68" charset="0"/>
                <a:ea typeface="ＭＳ Ｐゴシック" pitchFamily="-128" charset="-128"/>
                <a:cs typeface="ＭＳ Ｐゴシック" pitchFamily="-128" charset="-128"/>
              </a:rPr>
              <a:t>Meditterian</a:t>
            </a:r>
            <a:r>
              <a:rPr lang="en-US" sz="1200" kern="1200" dirty="0">
                <a:solidFill>
                  <a:schemeClr val="tx1"/>
                </a:solidFill>
                <a:latin typeface="Arial" pitchFamily="-68" charset="0"/>
                <a:ea typeface="ＭＳ Ｐゴシック" pitchFamily="-128" charset="-128"/>
                <a:cs typeface="ＭＳ Ｐゴシック" pitchFamily="-128" charset="-128"/>
              </a:rPr>
              <a:t> </a:t>
            </a:r>
            <a:r>
              <a:rPr lang="en-US" sz="1200" kern="1200" dirty="0" err="1">
                <a:solidFill>
                  <a:schemeClr val="tx1"/>
                </a:solidFill>
                <a:latin typeface="Arial" pitchFamily="-68" charset="0"/>
                <a:ea typeface="ＭＳ Ｐゴシック" pitchFamily="-128" charset="-128"/>
                <a:cs typeface="ＭＳ Ｐゴシック" pitchFamily="-128" charset="-128"/>
              </a:rPr>
              <a:t>Sea.Very</a:t>
            </a:r>
            <a:r>
              <a:rPr lang="en-US" sz="1200" kern="1200" dirty="0">
                <a:solidFill>
                  <a:schemeClr val="tx1"/>
                </a:solidFill>
                <a:latin typeface="Arial" pitchFamily="-68" charset="0"/>
                <a:ea typeface="ＭＳ Ｐゴシック" pitchFamily="-128" charset="-128"/>
                <a:cs typeface="ＭＳ Ｐゴシック" pitchFamily="-128" charset="-128"/>
              </a:rPr>
              <a:t> similar thing can be seen in the case of </a:t>
            </a:r>
            <a:r>
              <a:rPr lang="en-US" sz="1200" kern="1200" dirty="0" err="1">
                <a:solidFill>
                  <a:schemeClr val="tx1"/>
                </a:solidFill>
                <a:latin typeface="Arial" pitchFamily="-68" charset="0"/>
                <a:ea typeface="ＭＳ Ｐゴシック" pitchFamily="-128" charset="-128"/>
                <a:cs typeface="ＭＳ Ｐゴシック" pitchFamily="-128" charset="-128"/>
              </a:rPr>
              <a:t>Aramaean</a:t>
            </a:r>
            <a:r>
              <a:rPr lang="en-US" sz="1200" kern="1200" dirty="0">
                <a:solidFill>
                  <a:schemeClr val="tx1"/>
                </a:solidFill>
                <a:latin typeface="Arial" pitchFamily="-68" charset="0"/>
                <a:ea typeface="ＭＳ Ｐゴシック" pitchFamily="-128" charset="-128"/>
                <a:cs typeface="ＭＳ Ｐゴシック" pitchFamily="-128" charset="-128"/>
              </a:rPr>
              <a:t> Kingdom, the home of uncle </a:t>
            </a:r>
            <a:r>
              <a:rPr lang="en-US" sz="1200" kern="1200" dirty="0" err="1">
                <a:solidFill>
                  <a:schemeClr val="tx1"/>
                </a:solidFill>
                <a:latin typeface="Arial" pitchFamily="-68" charset="0"/>
                <a:ea typeface="ＭＳ Ｐゴシック" pitchFamily="-128" charset="-128"/>
                <a:cs typeface="ＭＳ Ｐゴシック" pitchFamily="-128" charset="-128"/>
              </a:rPr>
              <a:t>Laban</a:t>
            </a:r>
            <a:r>
              <a:rPr lang="en-US" sz="1200" kern="1200" dirty="0">
                <a:solidFill>
                  <a:schemeClr val="tx1"/>
                </a:solidFill>
                <a:latin typeface="Arial" pitchFamily="-68" charset="0"/>
                <a:ea typeface="ＭＳ Ｐゴシック" pitchFamily="-128" charset="-128"/>
                <a:cs typeface="ＭＳ Ｐゴシック" pitchFamily="-128" charset="-128"/>
              </a:rPr>
              <a:t>. Aram </a:t>
            </a:r>
            <a:r>
              <a:rPr lang="en-US" sz="1200" kern="1200" dirty="0" err="1">
                <a:solidFill>
                  <a:schemeClr val="tx1"/>
                </a:solidFill>
                <a:latin typeface="Arial" pitchFamily="-68" charset="0"/>
                <a:ea typeface="ＭＳ Ｐゴシック" pitchFamily="-128" charset="-128"/>
                <a:cs typeface="ＭＳ Ｐゴシック" pitchFamily="-128" charset="-128"/>
              </a:rPr>
              <a:t>controled</a:t>
            </a:r>
            <a:r>
              <a:rPr lang="en-US" sz="1200" kern="1200" dirty="0">
                <a:solidFill>
                  <a:schemeClr val="tx1"/>
                </a:solidFill>
                <a:latin typeface="Arial" pitchFamily="-68" charset="0"/>
                <a:ea typeface="ＭＳ Ｐゴシック" pitchFamily="-128" charset="-128"/>
                <a:cs typeface="ＭＳ Ｐゴシック" pitchFamily="-128" charset="-128"/>
              </a:rPr>
              <a:t> the territory north of Northern Kingdom of Israel and he also had desire to control this rich part of the land, but not enough power to conquer it, so there were often small conflicts </a:t>
            </a:r>
            <a:r>
              <a:rPr lang="en-US" sz="1200" kern="1200" dirty="0" err="1">
                <a:solidFill>
                  <a:schemeClr val="tx1"/>
                </a:solidFill>
                <a:latin typeface="Arial" pitchFamily="-68" charset="0"/>
                <a:ea typeface="ＭＳ Ｐゴシック" pitchFamily="-128" charset="-128"/>
                <a:cs typeface="ＭＳ Ｐゴシック" pitchFamily="-128" charset="-128"/>
              </a:rPr>
              <a:t>amont</a:t>
            </a:r>
            <a:r>
              <a:rPr lang="en-US" sz="1200" kern="1200" dirty="0">
                <a:solidFill>
                  <a:schemeClr val="tx1"/>
                </a:solidFill>
                <a:latin typeface="Arial" pitchFamily="-68" charset="0"/>
                <a:ea typeface="ＭＳ Ｐゴシック" pitchFamily="-128" charset="-128"/>
                <a:cs typeface="ＭＳ Ｐゴシック" pitchFamily="-128" charset="-128"/>
              </a:rPr>
              <a:t> Israel and Aram, but at the same time the population mixed together as people from both nations married each other. So this was the background of the story of Jacob and uncle </a:t>
            </a:r>
            <a:r>
              <a:rPr lang="en-US" sz="1200" kern="1200" dirty="0" err="1">
                <a:solidFill>
                  <a:schemeClr val="tx1"/>
                </a:solidFill>
                <a:latin typeface="Arial" pitchFamily="-68" charset="0"/>
                <a:ea typeface="ＭＳ Ｐゴシック" pitchFamily="-128" charset="-128"/>
                <a:cs typeface="ＭＳ Ｐゴシック" pitchFamily="-128" charset="-128"/>
              </a:rPr>
              <a:t>Laban.Little</a:t>
            </a:r>
            <a:r>
              <a:rPr lang="en-US" sz="1200" kern="1200" dirty="0">
                <a:solidFill>
                  <a:schemeClr val="tx1"/>
                </a:solidFill>
                <a:latin typeface="Arial" pitchFamily="-68" charset="0"/>
                <a:ea typeface="ＭＳ Ｐゴシック" pitchFamily="-128" charset="-128"/>
                <a:cs typeface="ＭＳ Ｐゴシック" pitchFamily="-128" charset="-128"/>
              </a:rPr>
              <a:t> bit different was the situation of </a:t>
            </a:r>
            <a:r>
              <a:rPr lang="en-US" sz="1200" kern="1200" dirty="0" err="1">
                <a:solidFill>
                  <a:schemeClr val="tx1"/>
                </a:solidFill>
                <a:latin typeface="Arial" pitchFamily="-68" charset="0"/>
                <a:ea typeface="ＭＳ Ｐゴシック" pitchFamily="-128" charset="-128"/>
                <a:cs typeface="ＭＳ Ｐゴシック" pitchFamily="-128" charset="-128"/>
              </a:rPr>
              <a:t>Amon</a:t>
            </a:r>
            <a:r>
              <a:rPr lang="en-US" sz="1200" kern="1200" dirty="0">
                <a:solidFill>
                  <a:schemeClr val="tx1"/>
                </a:solidFill>
                <a:latin typeface="Arial" pitchFamily="-68" charset="0"/>
                <a:ea typeface="ＭＳ Ｐゴシック" pitchFamily="-128" charset="-128"/>
                <a:cs typeface="ＭＳ Ｐゴシック" pitchFamily="-128" charset="-128"/>
              </a:rPr>
              <a:t> and Moab, who lived behind the Jordan river, so they were portrayed as descendants of incest relationship of Lot with his daughters. Conclusion? The authors of the Bible accepted all </a:t>
            </a:r>
            <a:r>
              <a:rPr lang="en-US" sz="1200" kern="1200" dirty="0" err="1">
                <a:solidFill>
                  <a:schemeClr val="tx1"/>
                </a:solidFill>
                <a:latin typeface="Arial" pitchFamily="-68" charset="0"/>
                <a:ea typeface="ＭＳ Ｐゴシック" pitchFamily="-128" charset="-128"/>
                <a:cs typeface="ＭＳ Ｐゴシック" pitchFamily="-128" charset="-128"/>
              </a:rPr>
              <a:t>semitic</a:t>
            </a:r>
            <a:r>
              <a:rPr lang="en-US" sz="1200" kern="1200" dirty="0">
                <a:solidFill>
                  <a:schemeClr val="tx1"/>
                </a:solidFill>
                <a:latin typeface="Arial" pitchFamily="-68" charset="0"/>
                <a:ea typeface="ＭＳ Ｐゴシック" pitchFamily="-128" charset="-128"/>
                <a:cs typeface="ＭＳ Ｐゴシック" pitchFamily="-128" charset="-128"/>
              </a:rPr>
              <a:t> tribes in the region into the family, but did not leave any space for doubt and showed very clearly who is the chosen one, the blessed younger brother.</a:t>
            </a:r>
            <a:endParaRPr lang="en-GB" dirty="0">
              <a:latin typeface="Arial" pitchFamily="-128" charset="0"/>
            </a:endParaRPr>
          </a:p>
        </p:txBody>
      </p:sp>
    </p:spTree>
    <p:extLst>
      <p:ext uri="{BB962C8B-B14F-4D97-AF65-F5344CB8AC3E}">
        <p14:creationId xmlns:p14="http://schemas.microsoft.com/office/powerpoint/2010/main" val="15805851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64588282-813D-407C-B7C5-D2B74A1CBB0A}" type="slidenum">
              <a:rPr lang="en-GB">
                <a:latin typeface="Arial" pitchFamily="-128" charset="0"/>
              </a:rPr>
              <a:pPr/>
              <a:t>40</a:t>
            </a:fld>
            <a:endParaRPr lang="en-GB">
              <a:latin typeface="Arial" pitchFamily="-12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en-US" dirty="0">
                <a:latin typeface="Arial" pitchFamily="-128" charset="0"/>
              </a:rPr>
              <a:t>Mother has to love other sons. My mother loves me the most - gives me the best of everything. Have to put others first. Law of hospitality. Sarah challenged on this with Hagar an Ishmael. Rebecca. </a:t>
            </a:r>
          </a:p>
          <a:p>
            <a:pPr eaLnBrk="1" hangingPunct="1"/>
            <a:endParaRPr lang="en-US" dirty="0">
              <a:latin typeface="Arial" pitchFamily="-128" charset="0"/>
            </a:endParaRPr>
          </a:p>
          <a:p>
            <a:r>
              <a:rPr lang="en-US" dirty="0"/>
              <a:t>Jacob should have won the blessing in his native home in total harmony with Esau and not have had to go to Haran. </a:t>
            </a:r>
            <a:r>
              <a:rPr lang="en-US" b="1" dirty="0"/>
              <a:t>Jacob's Course And Our Life In Faith</a:t>
            </a:r>
          </a:p>
          <a:p>
            <a:r>
              <a:rPr lang="en-US" b="1" i="1" dirty="0"/>
              <a:t>Reverend Sun </a:t>
            </a:r>
            <a:r>
              <a:rPr lang="en-US" b="1" i="1" dirty="0" err="1"/>
              <a:t>Myung</a:t>
            </a:r>
            <a:r>
              <a:rPr lang="en-US" b="1" i="1" dirty="0"/>
              <a:t> Moon</a:t>
            </a:r>
            <a:br>
              <a:rPr lang="en-US" b="1" i="1" dirty="0"/>
            </a:br>
            <a:r>
              <a:rPr lang="en-US" b="1" i="1" dirty="0"/>
              <a:t>Second 100-Day Training Session</a:t>
            </a:r>
            <a:br>
              <a:rPr lang="en-US" b="1" i="1" dirty="0"/>
            </a:br>
            <a:r>
              <a:rPr lang="en-US" b="1" i="1" dirty="0"/>
              <a:t>Master Speaks</a:t>
            </a:r>
            <a:br>
              <a:rPr lang="en-US" b="1" i="1" dirty="0"/>
            </a:br>
            <a:r>
              <a:rPr lang="en-US" b="1" i="1" dirty="0"/>
              <a:t>May 27, 1973</a:t>
            </a:r>
            <a:endParaRPr lang="en-US" dirty="0"/>
          </a:p>
          <a:p>
            <a:pPr eaLnBrk="1" hangingPunct="1"/>
            <a:endParaRPr lang="en-US" dirty="0">
              <a:latin typeface="Arial" pitchFamily="-128" charset="0"/>
            </a:endParaRPr>
          </a:p>
        </p:txBody>
      </p:sp>
    </p:spTree>
    <p:extLst>
      <p:ext uri="{BB962C8B-B14F-4D97-AF65-F5344CB8AC3E}">
        <p14:creationId xmlns:p14="http://schemas.microsoft.com/office/powerpoint/2010/main" val="2899959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64588282-813D-407C-B7C5-D2B74A1CBB0A}" type="slidenum">
              <a:rPr lang="en-GB">
                <a:latin typeface="Arial" pitchFamily="-128" charset="0"/>
              </a:rPr>
              <a:pPr/>
              <a:t>41</a:t>
            </a:fld>
            <a:endParaRPr lang="en-GB">
              <a:latin typeface="Arial" pitchFamily="-128"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r>
              <a:rPr lang="en-US" dirty="0">
                <a:latin typeface="Arial" pitchFamily="-128" charset="0"/>
              </a:rPr>
              <a:t>Mother has to love other sons. My mother loves me the most - gives me the best of everything. Have to put others first. Law of hospitality. Sarah challenged on this with Hagar an Ishmael. Rebecca. </a:t>
            </a:r>
          </a:p>
          <a:p>
            <a:pPr eaLnBrk="1" hangingPunct="1"/>
            <a:endParaRPr lang="en-US" dirty="0">
              <a:latin typeface="Arial" pitchFamily="-128" charset="0"/>
            </a:endParaRPr>
          </a:p>
          <a:p>
            <a:r>
              <a:rPr lang="en-US" dirty="0"/>
              <a:t>Jacob should have won the blessing in his native home in total harmony with Esau and not have had to go to Haran. </a:t>
            </a:r>
            <a:r>
              <a:rPr lang="en-US" b="1" dirty="0"/>
              <a:t>Jacob's Course And Our Life In Faith</a:t>
            </a:r>
          </a:p>
          <a:p>
            <a:r>
              <a:rPr lang="en-US" b="1" i="1" dirty="0"/>
              <a:t>Reverend Sun </a:t>
            </a:r>
            <a:r>
              <a:rPr lang="en-US" b="1" i="1" dirty="0" err="1"/>
              <a:t>Myung</a:t>
            </a:r>
            <a:r>
              <a:rPr lang="en-US" b="1" i="1" dirty="0"/>
              <a:t> Moon</a:t>
            </a:r>
            <a:br>
              <a:rPr lang="en-US" b="1" i="1" dirty="0"/>
            </a:br>
            <a:r>
              <a:rPr lang="en-US" b="1" i="1" dirty="0"/>
              <a:t>Second 100-Day Training Session</a:t>
            </a:r>
            <a:br>
              <a:rPr lang="en-US" b="1" i="1" dirty="0"/>
            </a:br>
            <a:r>
              <a:rPr lang="en-US" b="1" i="1" dirty="0"/>
              <a:t>Master Speaks</a:t>
            </a:r>
            <a:br>
              <a:rPr lang="en-US" b="1" i="1" dirty="0"/>
            </a:br>
            <a:r>
              <a:rPr lang="en-US" b="1" i="1" dirty="0"/>
              <a:t>May 27, 1973</a:t>
            </a:r>
            <a:endParaRPr lang="en-US" dirty="0"/>
          </a:p>
          <a:p>
            <a:pPr eaLnBrk="1" hangingPunct="1"/>
            <a:endParaRPr lang="en-US" dirty="0">
              <a:latin typeface="Arial" pitchFamily="-128" charset="0"/>
            </a:endParaRPr>
          </a:p>
        </p:txBody>
      </p:sp>
    </p:spTree>
    <p:extLst>
      <p:ext uri="{BB962C8B-B14F-4D97-AF65-F5344CB8AC3E}">
        <p14:creationId xmlns:p14="http://schemas.microsoft.com/office/powerpoint/2010/main" val="5514526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Isaac sends Jacob</a:t>
            </a:r>
            <a:r>
              <a:rPr lang="en-US" baseline="0" dirty="0"/>
              <a:t> to his uncle to marry his cousin. And gives him his blessing – Adam and Abraham’s blessing. More spiritual and religious/</a:t>
            </a:r>
            <a:r>
              <a:rPr lang="en-US" baseline="0" dirty="0" err="1"/>
              <a:t>covenatal</a:t>
            </a:r>
            <a:r>
              <a:rPr lang="en-US" baseline="0" dirty="0"/>
              <a:t> than Esau’s blessing</a:t>
            </a: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42</a:t>
            </a:fld>
            <a:endParaRPr lang="en-GB"/>
          </a:p>
        </p:txBody>
      </p:sp>
    </p:spTree>
    <p:extLst>
      <p:ext uri="{BB962C8B-B14F-4D97-AF65-F5344CB8AC3E}">
        <p14:creationId xmlns:p14="http://schemas.microsoft.com/office/powerpoint/2010/main" val="21225096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Gil </a:t>
            </a:r>
            <a:r>
              <a:rPr lang="en-US" dirty="0" err="1"/>
              <a:t>Ja</a:t>
            </a:r>
            <a:r>
              <a:rPr lang="en-US" dirty="0"/>
              <a:t> Sa </a:t>
            </a:r>
            <a:r>
              <a:rPr lang="en-US" dirty="0" err="1"/>
              <a:t>Eu</a:t>
            </a:r>
            <a:r>
              <a:rPr lang="en-US" dirty="0"/>
              <a:t> has to tell us about this biblical episode in "A Testimony to God's Word" (p. 331 f.):</a:t>
            </a:r>
          </a:p>
          <a:p>
            <a:endParaRPr lang="en-US" dirty="0"/>
          </a:p>
          <a:p>
            <a:r>
              <a:rPr lang="en-US" dirty="0"/>
              <a:t>Like</a:t>
            </a:r>
            <a:r>
              <a:rPr lang="en-US" baseline="0" dirty="0"/>
              <a:t> King </a:t>
            </a:r>
            <a:r>
              <a:rPr lang="en-US" baseline="0" dirty="0" err="1"/>
              <a:t>Sejong</a:t>
            </a:r>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45</a:t>
            </a:fld>
            <a:endParaRPr lang="en-GB"/>
          </a:p>
        </p:txBody>
      </p:sp>
    </p:spTree>
    <p:extLst>
      <p:ext uri="{BB962C8B-B14F-4D97-AF65-F5344CB8AC3E}">
        <p14:creationId xmlns:p14="http://schemas.microsoft.com/office/powerpoint/2010/main" val="1298151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tennis</a:t>
            </a:r>
          </a:p>
        </p:txBody>
      </p:sp>
      <p:sp>
        <p:nvSpPr>
          <p:cNvPr id="4" name="Slide Number Placeholder 3"/>
          <p:cNvSpPr>
            <a:spLocks noGrp="1"/>
          </p:cNvSpPr>
          <p:nvPr>
            <p:ph type="sldNum" sz="quarter" idx="5"/>
          </p:nvPr>
        </p:nvSpPr>
        <p:spPr/>
        <p:txBody>
          <a:bodyPr/>
          <a:lstStyle/>
          <a:p>
            <a:fld id="{278FB232-C209-B445-ACB3-067054AB162C}" type="slidenum">
              <a:rPr lang="en-US" smtClean="0"/>
              <a:t>7</a:t>
            </a:fld>
            <a:endParaRPr lang="en-US"/>
          </a:p>
        </p:txBody>
      </p:sp>
    </p:spTree>
    <p:extLst>
      <p:ext uri="{BB962C8B-B14F-4D97-AF65-F5344CB8AC3E}">
        <p14:creationId xmlns:p14="http://schemas.microsoft.com/office/powerpoint/2010/main" val="4491839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latin typeface="Arial" pitchFamily="-68" charset="0"/>
                <a:ea typeface="ＭＳ Ｐゴシック" pitchFamily="-128" charset="-128"/>
                <a:cs typeface="ＭＳ Ｐゴシック" pitchFamily="-128" charset="-128"/>
              </a:rPr>
              <a:t>Jacob's Course And Our Life In Faith</a:t>
            </a:r>
          </a:p>
          <a:p>
            <a:r>
              <a:rPr lang="en-US" sz="1200" b="1" i="1" kern="1200" dirty="0">
                <a:solidFill>
                  <a:schemeClr val="tx1"/>
                </a:solidFill>
                <a:latin typeface="Arial" pitchFamily="-68" charset="0"/>
                <a:ea typeface="ＭＳ Ｐゴシック" pitchFamily="-128" charset="-128"/>
                <a:cs typeface="ＭＳ Ｐゴシック" pitchFamily="-128" charset="-128"/>
              </a:rPr>
              <a:t>Reverend Sun </a:t>
            </a:r>
            <a:r>
              <a:rPr lang="en-US" sz="1200" b="1" i="1" kern="1200" dirty="0" err="1">
                <a:solidFill>
                  <a:schemeClr val="tx1"/>
                </a:solidFill>
                <a:latin typeface="Arial" pitchFamily="-68" charset="0"/>
                <a:ea typeface="ＭＳ Ｐゴシック" pitchFamily="-128" charset="-128"/>
                <a:cs typeface="ＭＳ Ｐゴシック" pitchFamily="-128" charset="-128"/>
              </a:rPr>
              <a:t>Myung</a:t>
            </a:r>
            <a:r>
              <a:rPr lang="en-US" sz="1200" b="1" i="1" kern="1200" dirty="0">
                <a:solidFill>
                  <a:schemeClr val="tx1"/>
                </a:solidFill>
                <a:latin typeface="Arial" pitchFamily="-68" charset="0"/>
                <a:ea typeface="ＭＳ Ｐゴシック" pitchFamily="-128" charset="-128"/>
                <a:cs typeface="ＭＳ Ｐゴシック" pitchFamily="-128" charset="-128"/>
              </a:rPr>
              <a:t> Moon</a:t>
            </a:r>
            <a:br>
              <a:rPr lang="en-US" sz="1200" b="1" i="1" kern="1200" dirty="0">
                <a:solidFill>
                  <a:schemeClr val="tx1"/>
                </a:solidFill>
                <a:latin typeface="Arial" pitchFamily="-68" charset="0"/>
                <a:ea typeface="ＭＳ Ｐゴシック" pitchFamily="-128" charset="-128"/>
                <a:cs typeface="ＭＳ Ｐゴシック" pitchFamily="-128" charset="-128"/>
              </a:rPr>
            </a:br>
            <a:r>
              <a:rPr lang="en-US" sz="1200" b="1" i="1" kern="1200" dirty="0">
                <a:solidFill>
                  <a:schemeClr val="tx1"/>
                </a:solidFill>
                <a:latin typeface="Arial" pitchFamily="-68" charset="0"/>
                <a:ea typeface="ＭＳ Ｐゴシック" pitchFamily="-128" charset="-128"/>
                <a:cs typeface="ＭＳ Ｐゴシック" pitchFamily="-128" charset="-128"/>
              </a:rPr>
              <a:t>Second 100-Day Training Session</a:t>
            </a:r>
            <a:br>
              <a:rPr lang="en-US" sz="1200" b="1" i="1" kern="1200" dirty="0">
                <a:solidFill>
                  <a:schemeClr val="tx1"/>
                </a:solidFill>
                <a:latin typeface="Arial" pitchFamily="-68" charset="0"/>
                <a:ea typeface="ＭＳ Ｐゴシック" pitchFamily="-128" charset="-128"/>
                <a:cs typeface="ＭＳ Ｐゴシック" pitchFamily="-128" charset="-128"/>
              </a:rPr>
            </a:br>
            <a:r>
              <a:rPr lang="en-US" sz="1200" b="1" i="1" kern="1200" dirty="0">
                <a:solidFill>
                  <a:schemeClr val="tx1"/>
                </a:solidFill>
                <a:latin typeface="Arial" pitchFamily="-68" charset="0"/>
                <a:ea typeface="ＭＳ Ｐゴシック" pitchFamily="-128" charset="-128"/>
                <a:cs typeface="ＭＳ Ｐゴシック" pitchFamily="-128" charset="-128"/>
              </a:rPr>
              <a:t>Master Speaks</a:t>
            </a:r>
            <a:br>
              <a:rPr lang="en-US" sz="1200" b="1" i="1" kern="1200" dirty="0">
                <a:solidFill>
                  <a:schemeClr val="tx1"/>
                </a:solidFill>
                <a:latin typeface="Arial" pitchFamily="-68" charset="0"/>
                <a:ea typeface="ＭＳ Ｐゴシック" pitchFamily="-128" charset="-128"/>
                <a:cs typeface="ＭＳ Ｐゴシック" pitchFamily="-128" charset="-128"/>
              </a:rPr>
            </a:br>
            <a:r>
              <a:rPr lang="en-US" sz="1200" b="1" i="1" kern="1200" dirty="0">
                <a:solidFill>
                  <a:schemeClr val="tx1"/>
                </a:solidFill>
                <a:latin typeface="Arial" pitchFamily="-68" charset="0"/>
                <a:ea typeface="ＭＳ Ｐゴシック" pitchFamily="-128" charset="-128"/>
                <a:cs typeface="ＭＳ Ｐゴシック" pitchFamily="-128" charset="-128"/>
              </a:rPr>
              <a:t>May 27, 1973</a:t>
            </a:r>
          </a:p>
          <a:p>
            <a:endParaRPr lang="en-US" dirty="0"/>
          </a:p>
        </p:txBody>
      </p:sp>
      <p:sp>
        <p:nvSpPr>
          <p:cNvPr id="4" name="Slide Number Placeholder 3"/>
          <p:cNvSpPr>
            <a:spLocks noGrp="1"/>
          </p:cNvSpPr>
          <p:nvPr>
            <p:ph type="sldNum" sz="quarter" idx="10"/>
          </p:nvPr>
        </p:nvSpPr>
        <p:spPr/>
        <p:txBody>
          <a:bodyPr/>
          <a:lstStyle/>
          <a:p>
            <a:pPr>
              <a:defRPr/>
            </a:pPr>
            <a:fld id="{42E97BC0-80E7-47DF-B9E2-1AFB37E59C2D}" type="slidenum">
              <a:rPr lang="en-GB" smtClean="0"/>
              <a:pPr>
                <a:defRPr/>
              </a:pPr>
              <a:t>46</a:t>
            </a:fld>
            <a:endParaRPr lang="en-GB"/>
          </a:p>
        </p:txBody>
      </p:sp>
    </p:spTree>
    <p:extLst>
      <p:ext uri="{BB962C8B-B14F-4D97-AF65-F5344CB8AC3E}">
        <p14:creationId xmlns:p14="http://schemas.microsoft.com/office/powerpoint/2010/main" val="1504224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Tennis – person who is better is Abel. Person who is worse is Cain. How does one respond? Out</a:t>
            </a:r>
            <a:r>
              <a:rPr lang="en-US" baseline="0" dirty="0"/>
              <a:t> of original or fallen nature?</a:t>
            </a:r>
            <a:endParaRPr lang="en-US" dirty="0"/>
          </a:p>
        </p:txBody>
      </p:sp>
      <p:sp>
        <p:nvSpPr>
          <p:cNvPr id="4" name="Slide Number Placeholder 3"/>
          <p:cNvSpPr>
            <a:spLocks noGrp="1"/>
          </p:cNvSpPr>
          <p:nvPr>
            <p:ph type="sldNum" sz="quarter" idx="10"/>
          </p:nvPr>
        </p:nvSpPr>
        <p:spPr/>
        <p:txBody>
          <a:bodyPr/>
          <a:lstStyle/>
          <a:p>
            <a:pPr>
              <a:defRPr/>
            </a:pPr>
            <a:fld id="{07700336-56DC-4817-AB8F-6BEEE5D4B870}" type="slidenum">
              <a:rPr lang="en-US" smtClean="0"/>
              <a:pPr>
                <a:defRPr/>
              </a:pPr>
              <a:t>10</a:t>
            </a:fld>
            <a:endParaRPr lang="en-US"/>
          </a:p>
        </p:txBody>
      </p:sp>
    </p:spTree>
    <p:extLst>
      <p:ext uri="{BB962C8B-B14F-4D97-AF65-F5344CB8AC3E}">
        <p14:creationId xmlns:p14="http://schemas.microsoft.com/office/powerpoint/2010/main" val="3118291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Won </a:t>
            </a:r>
            <a:r>
              <a:rPr lang="en-GB" dirty="0" err="1"/>
              <a:t>Pil</a:t>
            </a:r>
            <a:r>
              <a:rPr lang="en-GB" dirty="0"/>
              <a:t> Kim</a:t>
            </a:r>
          </a:p>
          <a:p>
            <a:endParaRPr lang="en-GB" dirty="0"/>
          </a:p>
        </p:txBody>
      </p:sp>
      <p:sp>
        <p:nvSpPr>
          <p:cNvPr id="4" name="Slide Number Placeholder 3"/>
          <p:cNvSpPr>
            <a:spLocks noGrp="1"/>
          </p:cNvSpPr>
          <p:nvPr>
            <p:ph type="sldNum" sz="quarter" idx="10"/>
          </p:nvPr>
        </p:nvSpPr>
        <p:spPr/>
        <p:txBody>
          <a:bodyPr/>
          <a:lstStyle/>
          <a:p>
            <a:fld id="{278FB232-C209-B445-ACB3-067054AB162C}" type="slidenum">
              <a:rPr lang="en-US" smtClean="0"/>
              <a:t>11</a:t>
            </a:fld>
            <a:endParaRPr lang="en-US"/>
          </a:p>
        </p:txBody>
      </p:sp>
    </p:spTree>
    <p:extLst>
      <p:ext uri="{BB962C8B-B14F-4D97-AF65-F5344CB8AC3E}">
        <p14:creationId xmlns:p14="http://schemas.microsoft.com/office/powerpoint/2010/main" val="1033286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3C89DA8A-714A-4AEA-9BC9-833B21E6CB86}" type="slidenum">
              <a:rPr lang="en-US">
                <a:latin typeface="Lydian BT" pitchFamily="-84" charset="0"/>
              </a:rPr>
              <a:pPr/>
              <a:t>12</a:t>
            </a:fld>
            <a:endParaRPr lang="en-US">
              <a:latin typeface="Lydian BT" pitchFamily="-84" charset="0"/>
            </a:endParaRPr>
          </a:p>
        </p:txBody>
      </p:sp>
      <p:sp>
        <p:nvSpPr>
          <p:cNvPr id="93187" name="Rectangle 2"/>
          <p:cNvSpPr>
            <a:spLocks noGrp="1" noRot="1" noChangeAspect="1" noChangeArrowheads="1"/>
          </p:cNvSpPr>
          <p:nvPr>
            <p:ph type="sldImg"/>
          </p:nvPr>
        </p:nvSpPr>
        <p:spPr>
          <a:solidFill>
            <a:srgbClr val="FFFFFF"/>
          </a:solidFill>
          <a:ln/>
        </p:spPr>
      </p:sp>
      <p:sp>
        <p:nvSpPr>
          <p:cNvPr id="93188"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dirty="0">
                <a:latin typeface="Lydian BT" pitchFamily="-84" charset="0"/>
                <a:ea typeface="ＭＳ Ｐゴシック" pitchFamily="-84" charset="-128"/>
                <a:cs typeface="ＭＳ Ｐゴシック" pitchFamily="-84" charset="-128"/>
              </a:rPr>
              <a:t>Father speaking in </a:t>
            </a:r>
            <a:r>
              <a:rPr lang="en-US" dirty="0" err="1">
                <a:latin typeface="Lydian BT" pitchFamily="-84" charset="0"/>
                <a:ea typeface="ＭＳ Ｐゴシック" pitchFamily="-84" charset="-128"/>
                <a:cs typeface="ＭＳ Ｐゴシック" pitchFamily="-84" charset="-128"/>
              </a:rPr>
              <a:t>Camberg</a:t>
            </a:r>
            <a:r>
              <a:rPr lang="en-US" dirty="0">
                <a:latin typeface="Lydian BT" pitchFamily="-84" charset="0"/>
                <a:ea typeface="ＭＳ Ｐゴシック" pitchFamily="-84" charset="-128"/>
                <a:cs typeface="ＭＳ Ｐゴシック" pitchFamily="-84" charset="-128"/>
              </a:rPr>
              <a:t> about Cain and Abel and drinking a glass of water</a:t>
            </a:r>
          </a:p>
          <a:p>
            <a:pPr eaLnBrk="1" hangingPunct="1"/>
            <a:endParaRPr lang="en-US" dirty="0">
              <a:latin typeface="Lydian BT" pitchFamily="-84" charset="0"/>
              <a:ea typeface="ＭＳ Ｐゴシック" pitchFamily="-84" charset="-128"/>
              <a:cs typeface="ＭＳ Ｐゴシック" pitchFamily="-84" charset="-128"/>
            </a:endParaRPr>
          </a:p>
          <a:p>
            <a:pPr eaLnBrk="1" hangingPunct="1"/>
            <a:r>
              <a:rPr lang="en-US" dirty="0">
                <a:latin typeface="Lydian BT" pitchFamily="-84" charset="0"/>
                <a:ea typeface="ＭＳ Ｐゴシック" pitchFamily="-84" charset="-128"/>
                <a:cs typeface="ＭＳ Ｐゴシック" pitchFamily="-84" charset="-128"/>
              </a:rPr>
              <a:t>Then you have to understand how to distinguish Cain and Abel. Even among the Unification Church members, if there are two people, then among the two there is Cain and Abel. To define which one is Cain and which one is Abel, the one who is struck is Abel and one who strikes is Cain. Even if you call out rudely to someone who has brought no harm to you, you become a Cain. Let's take an example and say that there are two sons before parents, and the age difference between the two is quite substantial. However, even if for consultation or in any other aspect the older brother can act on behalf of the parents, if the older brother hits the younger, that is without any fault, then the parents will stand on the side of the younger son. People do not understand that this is the criterion for judging good and evil that applies to today's society. The one who is harming others always becomes the Cain figure.</a:t>
            </a:r>
          </a:p>
          <a:p>
            <a:pPr eaLnBrk="1" hangingPunct="1"/>
            <a:endParaRPr lang="en-US" dirty="0">
              <a:latin typeface="Lydian BT" pitchFamily="-84" charset="0"/>
              <a:ea typeface="ＭＳ Ｐゴシック" pitchFamily="-84" charset="-128"/>
              <a:cs typeface="ＭＳ Ｐゴシック" pitchFamily="-84" charset="-128"/>
            </a:endParaRPr>
          </a:p>
        </p:txBody>
      </p:sp>
    </p:spTree>
    <p:extLst>
      <p:ext uri="{BB962C8B-B14F-4D97-AF65-F5344CB8AC3E}">
        <p14:creationId xmlns:p14="http://schemas.microsoft.com/office/powerpoint/2010/main" val="2322075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p:cNvSpPr>
          <p:nvPr>
            <p:ph type="sldImg"/>
          </p:nvPr>
        </p:nvSpPr>
        <p:spPr>
          <a:ln/>
        </p:spPr>
      </p:sp>
      <p:sp>
        <p:nvSpPr>
          <p:cNvPr id="95235" name="Notes Placeholder 2"/>
          <p:cNvSpPr>
            <a:spLocks noGrp="1"/>
          </p:cNvSpPr>
          <p:nvPr>
            <p:ph type="body" idx="1"/>
          </p:nvPr>
        </p:nvSpPr>
        <p:spPr>
          <a:noFill/>
          <a:ln/>
        </p:spPr>
        <p:txBody>
          <a:bodyPr/>
          <a:lstStyle/>
          <a:p>
            <a:r>
              <a:rPr lang="en-US">
                <a:latin typeface="Lydian BT" pitchFamily="-84" charset="0"/>
                <a:ea typeface="ＭＳ Ｐゴシック" pitchFamily="-84" charset="-128"/>
                <a:cs typeface="ＭＳ Ｐゴシック" pitchFamily="-84" charset="-128"/>
              </a:rPr>
              <a:t>"The person who lives most fully for the sake of others is the one who</a:t>
            </a:r>
          </a:p>
          <a:p>
            <a:r>
              <a:rPr lang="en-US">
                <a:latin typeface="Lydian BT" pitchFamily="-84" charset="0"/>
                <a:ea typeface="ＭＳ Ｐゴシック" pitchFamily="-84" charset="-128"/>
                <a:cs typeface="ＭＳ Ｐゴシック" pitchFamily="-84" charset="-128"/>
              </a:rPr>
              <a:t>is closest to me and to the central figure position. If you have some</a:t>
            </a:r>
          </a:p>
          <a:p>
            <a:r>
              <a:rPr lang="en-US">
                <a:latin typeface="Lydian BT" pitchFamily="-84" charset="0"/>
                <a:ea typeface="ＭＳ Ｐゴシック" pitchFamily="-84" charset="-128"/>
                <a:cs typeface="ＭＳ Ｐゴシック" pitchFamily="-84" charset="-128"/>
              </a:rPr>
              <a:t>question about whether to listen to one leader or another, you can</a:t>
            </a:r>
          </a:p>
          <a:p>
            <a:r>
              <a:rPr lang="en-US">
                <a:latin typeface="Lydian BT" pitchFamily="-84" charset="0"/>
                <a:ea typeface="ＭＳ Ｐゴシック" pitchFamily="-84" charset="-128"/>
                <a:cs typeface="ＭＳ Ｐゴシック" pitchFamily="-84" charset="-128"/>
              </a:rPr>
              <a:t>evaluate them yourself according to this standard. Who lives for the</a:t>
            </a:r>
          </a:p>
          <a:p>
            <a:r>
              <a:rPr lang="en-US">
                <a:latin typeface="Lydian BT" pitchFamily="-84" charset="0"/>
                <a:ea typeface="ＭＳ Ｐゴシック" pitchFamily="-84" charset="-128"/>
                <a:cs typeface="ＭＳ Ｐゴシック" pitchFamily="-84" charset="-128"/>
              </a:rPr>
              <a:t>sake of other people more? Whichever leader fulfills that standard</a:t>
            </a:r>
          </a:p>
          <a:p>
            <a:r>
              <a:rPr lang="en-US">
                <a:latin typeface="Lydian BT" pitchFamily="-84" charset="0"/>
                <a:ea typeface="ＭＳ Ｐゴシック" pitchFamily="-84" charset="-128"/>
                <a:cs typeface="ＭＳ Ｐゴシック" pitchFamily="-84" charset="-128"/>
              </a:rPr>
              <a:t>better is the one to whom you should listen.</a:t>
            </a:r>
          </a:p>
          <a:p>
            <a:r>
              <a:rPr lang="en-US">
                <a:latin typeface="Lydian BT" pitchFamily="-84" charset="0"/>
                <a:ea typeface="ＭＳ Ｐゴシック" pitchFamily="-84" charset="-128"/>
                <a:cs typeface="ＭＳ Ｐゴシック" pitchFamily="-84" charset="-128"/>
              </a:rPr>
              <a:t> </a:t>
            </a:r>
          </a:p>
          <a:p>
            <a:r>
              <a:rPr lang="en-US">
                <a:latin typeface="Lydian BT" pitchFamily="-84" charset="0"/>
                <a:ea typeface="ＭＳ Ｐゴシック" pitchFamily="-84" charset="-128"/>
                <a:cs typeface="ＭＳ Ｐゴシック" pitchFamily="-84" charset="-128"/>
              </a:rPr>
              <a:t>There is no established seniority within our system – no matter who a</a:t>
            </a:r>
          </a:p>
          <a:p>
            <a:r>
              <a:rPr lang="en-US">
                <a:latin typeface="Lydian BT" pitchFamily="-84" charset="0"/>
                <a:ea typeface="ＭＳ Ｐゴシック" pitchFamily="-84" charset="-128"/>
                <a:cs typeface="ＭＳ Ｐゴシック" pitchFamily="-84" charset="-128"/>
              </a:rPr>
              <a:t>person is or what position he has, if he is living for the sake of</a:t>
            </a:r>
          </a:p>
          <a:p>
            <a:r>
              <a:rPr lang="en-US">
                <a:latin typeface="Lydian BT" pitchFamily="-84" charset="0"/>
                <a:ea typeface="ＭＳ Ｐゴシック" pitchFamily="-84" charset="-128"/>
                <a:cs typeface="ＭＳ Ｐゴシック" pitchFamily="-84" charset="-128"/>
              </a:rPr>
              <a:t>others more than anyone else then he should be the center of the whole</a:t>
            </a:r>
          </a:p>
          <a:p>
            <a:r>
              <a:rPr lang="en-US">
                <a:latin typeface="Lydian BT" pitchFamily="-84" charset="0"/>
                <a:ea typeface="ＭＳ Ｐゴシック" pitchFamily="-84" charset="-128"/>
                <a:cs typeface="ＭＳ Ｐゴシック" pitchFamily="-84" charset="-128"/>
              </a:rPr>
              <a:t>movement. Therefore because of this standard, there is no place for</a:t>
            </a:r>
          </a:p>
          <a:p>
            <a:r>
              <a:rPr lang="en-US">
                <a:latin typeface="Lydian BT" pitchFamily="-84" charset="0"/>
                <a:ea typeface="ＭＳ Ｐゴシック" pitchFamily="-84" charset="-128"/>
                <a:cs typeface="ＭＳ Ｐゴシック" pitchFamily="-84" charset="-128"/>
              </a:rPr>
              <a:t>factions or divisions within our Church. We don’t determine our</a:t>
            </a:r>
          </a:p>
          <a:p>
            <a:r>
              <a:rPr lang="en-US">
                <a:latin typeface="Lydian BT" pitchFamily="-84" charset="0"/>
                <a:ea typeface="ＭＳ Ｐゴシック" pitchFamily="-84" charset="-128"/>
                <a:cs typeface="ＭＳ Ｐゴシック" pitchFamily="-84" charset="-128"/>
              </a:rPr>
              <a:t>leaders by vote but by asking our consciences, “Which person is living</a:t>
            </a:r>
          </a:p>
          <a:p>
            <a:r>
              <a:rPr lang="en-US">
                <a:latin typeface="Lydian BT" pitchFamily="-84" charset="0"/>
                <a:ea typeface="ＭＳ Ｐゴシック" pitchFamily="-84" charset="-128"/>
                <a:cs typeface="ＭＳ Ｐゴシック" pitchFamily="-84" charset="-128"/>
              </a:rPr>
              <a:t>the most for the sake of the country and for God?” Your own conscience</a:t>
            </a:r>
          </a:p>
          <a:p>
            <a:r>
              <a:rPr lang="en-US">
                <a:latin typeface="Lydian BT" pitchFamily="-84" charset="0"/>
                <a:ea typeface="ＭＳ Ｐゴシック" pitchFamily="-84" charset="-128"/>
                <a:cs typeface="ＭＳ Ｐゴシック" pitchFamily="-84" charset="-128"/>
              </a:rPr>
              <a:t>can answer that question for you."</a:t>
            </a:r>
          </a:p>
          <a:p>
            <a:r>
              <a:rPr lang="en-US">
                <a:latin typeface="Lydian BT" pitchFamily="-84" charset="0"/>
                <a:ea typeface="ＭＳ Ｐゴシック" pitchFamily="-84" charset="-128"/>
                <a:cs typeface="ＭＳ Ｐゴシック" pitchFamily="-84" charset="-128"/>
              </a:rPr>
              <a:t> </a:t>
            </a:r>
          </a:p>
          <a:p>
            <a:r>
              <a:rPr lang="en-US">
                <a:latin typeface="Lydian BT" pitchFamily="-84" charset="0"/>
                <a:ea typeface="ＭＳ Ｐゴシック" pitchFamily="-84" charset="-128"/>
                <a:cs typeface="ＭＳ Ｐゴシック" pitchFamily="-84" charset="-128"/>
              </a:rPr>
              <a:t>REVEREND SUN MYUNG MOON</a:t>
            </a:r>
          </a:p>
          <a:p>
            <a:r>
              <a:rPr lang="en-US">
                <a:latin typeface="Lydian BT" pitchFamily="-84" charset="0"/>
                <a:ea typeface="ＭＳ Ｐゴシック" pitchFamily="-84" charset="-128"/>
                <a:cs typeface="ＭＳ Ｐゴシック" pitchFamily="-84" charset="-128"/>
              </a:rPr>
              <a:t>Original Palace of Utmost Happiness</a:t>
            </a:r>
          </a:p>
          <a:p>
            <a:r>
              <a:rPr lang="en-US">
                <a:latin typeface="Lydian BT" pitchFamily="-84" charset="0"/>
                <a:ea typeface="ＭＳ Ｐゴシック" pitchFamily="-84" charset="-128"/>
                <a:cs typeface="ＭＳ Ｐゴシック" pitchFamily="-84" charset="-128"/>
              </a:rPr>
              <a:t>December 1, 1983</a:t>
            </a:r>
          </a:p>
          <a:p>
            <a:endParaRPr lang="en-US">
              <a:latin typeface="Lydian BT" pitchFamily="-84" charset="0"/>
              <a:ea typeface="ＭＳ Ｐゴシック" pitchFamily="-84" charset="-128"/>
              <a:cs typeface="ＭＳ Ｐゴシック" pitchFamily="-84" charset="-128"/>
            </a:endParaRPr>
          </a:p>
        </p:txBody>
      </p:sp>
      <p:sp>
        <p:nvSpPr>
          <p:cNvPr id="95236" name="Slide Number Placeholder 3"/>
          <p:cNvSpPr>
            <a:spLocks noGrp="1"/>
          </p:cNvSpPr>
          <p:nvPr>
            <p:ph type="sldNum" sz="quarter" idx="5"/>
          </p:nvPr>
        </p:nvSpPr>
        <p:spPr>
          <a:noFill/>
        </p:spPr>
        <p:txBody>
          <a:bodyPr/>
          <a:lstStyle/>
          <a:p>
            <a:fld id="{BD1216F8-ADEA-46F8-B624-B4C4052907C1}" type="slidenum">
              <a:rPr lang="en-US" smtClean="0">
                <a:latin typeface="Lydian BT" pitchFamily="-84" charset="0"/>
              </a:rPr>
              <a:pPr/>
              <a:t>13</a:t>
            </a:fld>
            <a:endParaRPr lang="en-US">
              <a:latin typeface="Lydian BT" pitchFamily="-84" charset="0"/>
            </a:endParaRPr>
          </a:p>
        </p:txBody>
      </p:sp>
    </p:spTree>
    <p:extLst>
      <p:ext uri="{BB962C8B-B14F-4D97-AF65-F5344CB8AC3E}">
        <p14:creationId xmlns:p14="http://schemas.microsoft.com/office/powerpoint/2010/main" val="12015511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p:cNvSpPr>
          <p:nvPr>
            <p:ph type="sldImg"/>
          </p:nvPr>
        </p:nvSpPr>
        <p:spPr>
          <a:ln/>
        </p:spPr>
      </p:sp>
      <p:sp>
        <p:nvSpPr>
          <p:cNvPr id="97283" name="Notes Placeholder 2"/>
          <p:cNvSpPr>
            <a:spLocks noGrp="1"/>
          </p:cNvSpPr>
          <p:nvPr>
            <p:ph type="body" idx="1"/>
          </p:nvPr>
        </p:nvSpPr>
        <p:spPr>
          <a:noFill/>
          <a:ln/>
        </p:spPr>
        <p:txBody>
          <a:bodyPr/>
          <a:lstStyle/>
          <a:p>
            <a:r>
              <a:rPr lang="en-US">
                <a:latin typeface="Lydian BT" pitchFamily="-84" charset="0"/>
                <a:ea typeface="ＭＳ Ｐゴシック" pitchFamily="-84" charset="-128"/>
                <a:cs typeface="ＭＳ Ｐゴシック" pitchFamily="-84" charset="-128"/>
              </a:rPr>
              <a:t>Still a leader – ie responsible for project etc</a:t>
            </a:r>
          </a:p>
        </p:txBody>
      </p:sp>
      <p:sp>
        <p:nvSpPr>
          <p:cNvPr id="97284" name="Slide Number Placeholder 3"/>
          <p:cNvSpPr>
            <a:spLocks noGrp="1"/>
          </p:cNvSpPr>
          <p:nvPr>
            <p:ph type="sldNum" sz="quarter" idx="5"/>
          </p:nvPr>
        </p:nvSpPr>
        <p:spPr>
          <a:noFill/>
        </p:spPr>
        <p:txBody>
          <a:bodyPr/>
          <a:lstStyle/>
          <a:p>
            <a:fld id="{C8B8E182-00B9-4669-A7D2-17FDD6642D3B}" type="slidenum">
              <a:rPr lang="en-US" smtClean="0">
                <a:latin typeface="Lydian BT" pitchFamily="-84" charset="0"/>
              </a:rPr>
              <a:pPr/>
              <a:t>14</a:t>
            </a:fld>
            <a:endParaRPr lang="en-US">
              <a:latin typeface="Lydian BT" pitchFamily="-84" charset="0"/>
            </a:endParaRPr>
          </a:p>
        </p:txBody>
      </p:sp>
    </p:spTree>
    <p:extLst>
      <p:ext uri="{BB962C8B-B14F-4D97-AF65-F5344CB8AC3E}">
        <p14:creationId xmlns:p14="http://schemas.microsoft.com/office/powerpoint/2010/main" val="31985299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78FB232-C209-B445-ACB3-067054AB162C}" type="slidenum">
              <a:rPr lang="en-US" smtClean="0"/>
              <a:t>15</a:t>
            </a:fld>
            <a:endParaRPr lang="en-US"/>
          </a:p>
        </p:txBody>
      </p:sp>
    </p:spTree>
    <p:extLst>
      <p:ext uri="{BB962C8B-B14F-4D97-AF65-F5344CB8AC3E}">
        <p14:creationId xmlns:p14="http://schemas.microsoft.com/office/powerpoint/2010/main" val="2428542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atin typeface="+mj-lt"/>
              </a:defRPr>
            </a:lvl1pPr>
          </a:lstStyle>
          <a:p>
            <a:r>
              <a:rPr lang="en-US" dirty="0"/>
              <a:t>Click to edit Master title style</a:t>
            </a:r>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24A26DF-B3B1-C147-9AD2-21899A655B41}"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Rectangle 2"/>
          <p:cNvSpPr>
            <a:spLocks noGrp="1" noChangeArrowheads="1"/>
          </p:cNvSpPr>
          <p:nvPr>
            <p:ph type="dt" sz="half" idx="10"/>
          </p:nvPr>
        </p:nvSpPr>
        <p:spPr>
          <a:ln/>
        </p:spPr>
        <p:txBody>
          <a:bodyPr/>
          <a:lstStyle>
            <a:lvl1pPr>
              <a:defRPr/>
            </a:lvl1pPr>
          </a:lstStyle>
          <a:p>
            <a:pPr>
              <a:defRPr/>
            </a:pPr>
            <a:endParaRPr lang="en-GB"/>
          </a:p>
        </p:txBody>
      </p:sp>
      <p:sp>
        <p:nvSpPr>
          <p:cNvPr id="6" name="Rectangle 3"/>
          <p:cNvSpPr>
            <a:spLocks noGrp="1" noChangeArrowheads="1"/>
          </p:cNvSpPr>
          <p:nvPr>
            <p:ph type="sldNum" sz="quarter" idx="11"/>
          </p:nvPr>
        </p:nvSpPr>
        <p:spPr>
          <a:ln/>
        </p:spPr>
        <p:txBody>
          <a:bodyPr/>
          <a:lstStyle>
            <a:lvl1pPr>
              <a:defRPr/>
            </a:lvl1pPr>
          </a:lstStyle>
          <a:p>
            <a:pPr>
              <a:defRPr/>
            </a:pPr>
            <a:fld id="{7793635C-9BD5-415F-8BD1-2602A4CFC801}" type="slidenum">
              <a:rPr lang="en-GB"/>
              <a:pPr>
                <a:defRPr/>
              </a:pPr>
              <a:t>‹#›</a:t>
            </a:fld>
            <a:endParaRPr lang="en-GB"/>
          </a:p>
        </p:txBody>
      </p:sp>
      <p:sp>
        <p:nvSpPr>
          <p:cNvPr id="7" name="Rectangle 14"/>
          <p:cNvSpPr>
            <a:spLocks noGrp="1" noChangeArrowheads="1"/>
          </p:cNvSpPr>
          <p:nvPr>
            <p:ph type="ftr" sz="quarter" idx="12"/>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97587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dirty="0"/>
              <a:t>Click to edit Master title style</a:t>
            </a:r>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F981F81-461B-3540-ACF1-0E97AFFF4093}"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40825E-4A15-4D39-8176-1F07E904CB30}" type="datetimeFigureOut">
              <a:rPr lang="en-US" smtClean="0"/>
              <a:t>7/18/2022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93E4AAA4-6363-4581-962D-1ACCC2D600C5}"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F981F81-461B-3540-ACF1-0E97AFFF4093}" type="datetimeFigureOut">
              <a:rPr lang="en-US" smtClean="0"/>
              <a:t>7/18/2022</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24A26DF-B3B1-C147-9AD2-21899A655B4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F981F81-461B-3540-ACF1-0E97AFFF4093}" type="datetimeFigureOut">
              <a:rPr lang="en-US" smtClean="0"/>
              <a:t>7/18/2022</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981F81-461B-3540-ACF1-0E97AFFF4093}" type="datetimeFigureOut">
              <a:rPr lang="en-US" smtClean="0"/>
              <a:t>7/18/2022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24A26DF-B3B1-C147-9AD2-21899A655B4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754ED01-E2A0-4C1E-8E21-014B99041579}"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981F81-461B-3540-ACF1-0E97AFFF4093}" type="datetimeFigureOut">
              <a:rPr lang="en-US" smtClean="0"/>
              <a:t>7/18/2022</a:t>
            </a:fld>
            <a:endParaRPr lang="en-US"/>
          </a:p>
        </p:txBody>
      </p:sp>
      <p:sp>
        <p:nvSpPr>
          <p:cNvPr id="6" name="Footer Placeholder 5"/>
          <p:cNvSpPr>
            <a:spLocks noGrp="1"/>
          </p:cNvSpPr>
          <p:nvPr>
            <p:ph type="ftr" sz="quarter" idx="11"/>
          </p:nvPr>
        </p:nvSpPr>
        <p:spPr/>
        <p:txBody>
          <a:bodyPr/>
          <a:lstStyle/>
          <a:p>
            <a:r>
              <a:rPr lang="en-US"/>
              <a:t>
              </a:t>
            </a:r>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24A26DF-B3B1-C147-9AD2-21899A655B4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5F981F81-461B-3540-ACF1-0E97AFFF4093}" type="datetimeFigureOut">
              <a:rPr lang="en-US" smtClean="0"/>
              <a:t>7/18/2022</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24A26DF-B3B1-C147-9AD2-21899A655B41}" type="slidenum">
              <a:rPr lang="en-US" smtClean="0"/>
              <a:t>‹#›</a:t>
            </a:fld>
            <a:endParaRPr lang="en-US"/>
          </a:p>
        </p:txBody>
      </p:sp>
    </p:spTree>
    <p:extLst>
      <p:ext uri="{BB962C8B-B14F-4D97-AF65-F5344CB8AC3E}">
        <p14:creationId xmlns:p14="http://schemas.microsoft.com/office/powerpoint/2010/main" val="83198039"/>
      </p:ext>
    </p:extLst>
  </p:cSld>
  <p:clrMap bg1="lt1" tx1="dk1" bg2="lt2" tx2="dk2" accent1="accent1" accent2="accent2" accent3="accent3" accent4="accent4" accent5="accent5" accent6="accent6" hlink="hlink" folHlink="folHlink"/>
  <p:sldLayoutIdLst>
    <p:sldLayoutId id="2147484539" r:id="rId1"/>
    <p:sldLayoutId id="2147484540" r:id="rId2"/>
    <p:sldLayoutId id="2147484541" r:id="rId3"/>
    <p:sldLayoutId id="2147484542" r:id="rId4"/>
    <p:sldLayoutId id="2147484543" r:id="rId5"/>
    <p:sldLayoutId id="2147484544" r:id="rId6"/>
    <p:sldLayoutId id="2147484545" r:id="rId7"/>
    <p:sldLayoutId id="2147484546" r:id="rId8"/>
    <p:sldLayoutId id="2147484547" r:id="rId9"/>
    <p:sldLayoutId id="2147484548" r:id="rId10"/>
    <p:sldLayoutId id="2147484549" r:id="rId11"/>
    <p:sldLayoutId id="2147484550" r:id="rId12"/>
    <p:sldLayoutId id="2147484551" r:id="rId13"/>
    <p:sldLayoutId id="2147484552" r:id="rId14"/>
    <p:sldLayoutId id="2147484553" r:id="rId15"/>
    <p:sldLayoutId id="2147484554" r:id="rId16"/>
    <p:sldLayoutId id="2147484555"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solidFill>
                <a:latin typeface="Century Gothic" charset="0"/>
                <a:ea typeface="Century Gothic" charset="0"/>
                <a:cs typeface="Century Gothic" charset="0"/>
              </a:rPr>
              <a:t>7b</a:t>
            </a:r>
            <a:r>
              <a:rPr lang="en-US" b="0" dirty="0">
                <a:solidFill>
                  <a:schemeClr val="tx1"/>
                </a:solidFill>
                <a:latin typeface="Century Gothic" charset="0"/>
                <a:ea typeface="Century Gothic" charset="0"/>
                <a:cs typeface="Century Gothic" charset="0"/>
              </a:rPr>
              <a:t>. Rethinking Cain and Abel</a:t>
            </a:r>
          </a:p>
        </p:txBody>
      </p:sp>
      <p:sp>
        <p:nvSpPr>
          <p:cNvPr id="5" name="Text Placeholder 4"/>
          <p:cNvSpPr>
            <a:spLocks noGrp="1"/>
          </p:cNvSpPr>
          <p:nvPr>
            <p:ph type="body" idx="1"/>
          </p:nvPr>
        </p:nvSpPr>
        <p:spPr/>
        <p:txBody>
          <a:bodyPr/>
          <a:lstStyle/>
          <a:p>
            <a:endParaRPr lang="en-US">
              <a:solidFill>
                <a:schemeClr val="tx1"/>
              </a:solidFill>
            </a:endParaRPr>
          </a:p>
        </p:txBody>
      </p:sp>
    </p:spTree>
    <p:extLst>
      <p:ext uri="{BB962C8B-B14F-4D97-AF65-F5344CB8AC3E}">
        <p14:creationId xmlns:p14="http://schemas.microsoft.com/office/powerpoint/2010/main" val="3224785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Cain and Abel relationships</a:t>
            </a:r>
          </a:p>
        </p:txBody>
      </p:sp>
      <p:sp>
        <p:nvSpPr>
          <p:cNvPr id="3" name="Content Placeholder 2"/>
          <p:cNvSpPr>
            <a:spLocks noGrp="1"/>
          </p:cNvSpPr>
          <p:nvPr>
            <p:ph sz="half" idx="2"/>
          </p:nvPr>
        </p:nvSpPr>
        <p:spPr>
          <a:xfrm>
            <a:off x="1045029" y="1600200"/>
            <a:ext cx="7641771" cy="4525963"/>
          </a:xfrm>
        </p:spPr>
        <p:txBody>
          <a:bodyPr>
            <a:noAutofit/>
          </a:bodyPr>
          <a:lstStyle/>
          <a:p>
            <a:r>
              <a:rPr lang="en-US" sz="2800" dirty="0">
                <a:solidFill>
                  <a:schemeClr val="tx1"/>
                </a:solidFill>
                <a:latin typeface="Century Gothic" charset="0"/>
                <a:ea typeface="Century Gothic" charset="0"/>
                <a:cs typeface="Century Gothic" charset="0"/>
              </a:rPr>
              <a:t>Cain is the older brother / Abel is the younger brother</a:t>
            </a:r>
          </a:p>
          <a:p>
            <a:pPr lvl="1"/>
            <a:r>
              <a:rPr lang="en-US" sz="2600" dirty="0">
                <a:solidFill>
                  <a:schemeClr val="tx1"/>
                </a:solidFill>
                <a:latin typeface="Century Gothic" charset="0"/>
                <a:ea typeface="Century Gothic" charset="0"/>
                <a:cs typeface="Century Gothic" charset="0"/>
              </a:rPr>
              <a:t>If older is better at something </a:t>
            </a:r>
            <a:r>
              <a:rPr lang="ru-RU" sz="2600" dirty="0">
                <a:solidFill>
                  <a:schemeClr val="tx1"/>
                </a:solidFill>
                <a:latin typeface="Century Gothic" charset="0"/>
                <a:ea typeface="Century Gothic" charset="0"/>
                <a:cs typeface="Century Gothic" charset="0"/>
              </a:rPr>
              <a:t> - </a:t>
            </a:r>
            <a:r>
              <a:rPr lang="en-US" sz="2600" dirty="0">
                <a:solidFill>
                  <a:schemeClr val="tx1"/>
                </a:solidFill>
                <a:latin typeface="Century Gothic" charset="0"/>
                <a:ea typeface="Century Gothic" charset="0"/>
                <a:cs typeface="Century Gothic" charset="0"/>
              </a:rPr>
              <a:t>peaceful</a:t>
            </a:r>
          </a:p>
          <a:p>
            <a:r>
              <a:rPr lang="en-US" sz="2800" dirty="0">
                <a:solidFill>
                  <a:schemeClr val="tx1"/>
                </a:solidFill>
                <a:latin typeface="Century Gothic" charset="0"/>
                <a:ea typeface="Century Gothic" charset="0"/>
                <a:cs typeface="Century Gothic" charset="0"/>
              </a:rPr>
              <a:t>Abel is relatively better than Cain at something</a:t>
            </a:r>
          </a:p>
          <a:p>
            <a:pPr lvl="1"/>
            <a:r>
              <a:rPr lang="en-US" sz="2600" dirty="0">
                <a:solidFill>
                  <a:schemeClr val="tx1"/>
                </a:solidFill>
                <a:latin typeface="Century Gothic" charset="0"/>
                <a:ea typeface="Century Gothic" charset="0"/>
                <a:cs typeface="Century Gothic" charset="0"/>
              </a:rPr>
              <a:t>If younger is better at something </a:t>
            </a:r>
            <a:r>
              <a:rPr lang="ru-RU" sz="2600">
                <a:solidFill>
                  <a:schemeClr val="tx1"/>
                </a:solidFill>
                <a:latin typeface="Century Gothic" charset="0"/>
                <a:ea typeface="Century Gothic" charset="0"/>
                <a:cs typeface="Century Gothic" charset="0"/>
              </a:rPr>
              <a:t> - </a:t>
            </a:r>
            <a:r>
              <a:rPr lang="en-US" sz="2600">
                <a:solidFill>
                  <a:schemeClr val="tx1"/>
                </a:solidFill>
                <a:latin typeface="Century Gothic" charset="0"/>
                <a:ea typeface="Century Gothic" charset="0"/>
                <a:cs typeface="Century Gothic" charset="0"/>
              </a:rPr>
              <a:t>more intense</a:t>
            </a:r>
            <a:endParaRPr lang="en-US" sz="2600" dirty="0">
              <a:solidFill>
                <a:schemeClr val="tx1"/>
              </a:solidFill>
              <a:latin typeface="Century Gothic" charset="0"/>
              <a:ea typeface="Century Gothic" charset="0"/>
              <a:cs typeface="Century Gothic" charset="0"/>
            </a:endParaRPr>
          </a:p>
          <a:p>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79367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Who is my Abel?</a:t>
            </a:r>
          </a:p>
        </p:txBody>
      </p:sp>
      <p:sp>
        <p:nvSpPr>
          <p:cNvPr id="91139" name="Content Placeholder 2"/>
          <p:cNvSpPr>
            <a:spLocks noGrp="1"/>
          </p:cNvSpPr>
          <p:nvPr>
            <p:ph sz="half" idx="2"/>
          </p:nvPr>
        </p:nvSpPr>
        <p:spPr>
          <a:xfrm>
            <a:off x="594360" y="1600200"/>
            <a:ext cx="8092440" cy="4525963"/>
          </a:xfrm>
        </p:spPr>
        <p:txBody>
          <a:bodyPr>
            <a:noAutofit/>
          </a:bodyPr>
          <a:lstStyle/>
          <a:p>
            <a:pPr>
              <a:lnSpc>
                <a:spcPct val="120000"/>
              </a:lnSpc>
              <a:buFontTx/>
              <a:buNone/>
            </a:pPr>
            <a:r>
              <a:rPr lang="en-GB" sz="1800" dirty="0">
                <a:solidFill>
                  <a:schemeClr val="tx1"/>
                </a:solidFill>
                <a:latin typeface="Century Gothic" charset="0"/>
                <a:ea typeface="Century Gothic" charset="0"/>
                <a:cs typeface="Century Gothic" charset="0"/>
              </a:rPr>
              <a:t>	</a:t>
            </a:r>
            <a:r>
              <a:rPr lang="en-GB" sz="2400" dirty="0">
                <a:solidFill>
                  <a:schemeClr val="tx1"/>
                </a:solidFill>
                <a:latin typeface="Century Gothic" charset="0"/>
                <a:ea typeface="Century Gothic" charset="0"/>
                <a:cs typeface="Century Gothic" charset="0"/>
              </a:rPr>
              <a:t>The best way to remove fallen nature is to serve millions of people as your </a:t>
            </a:r>
            <a:r>
              <a:rPr lang="en-GB" sz="2400" dirty="0" err="1">
                <a:solidFill>
                  <a:schemeClr val="tx1"/>
                </a:solidFill>
                <a:latin typeface="Century Gothic" charset="0"/>
                <a:ea typeface="Century Gothic" charset="0"/>
                <a:cs typeface="Century Gothic" charset="0"/>
              </a:rPr>
              <a:t>Abels</a:t>
            </a:r>
            <a:r>
              <a:rPr lang="en-GB" sz="2400" dirty="0">
                <a:solidFill>
                  <a:schemeClr val="tx1"/>
                </a:solidFill>
                <a:latin typeface="Century Gothic" charset="0"/>
                <a:ea typeface="Century Gothic" charset="0"/>
                <a:cs typeface="Century Gothic" charset="0"/>
              </a:rPr>
              <a:t>. If someone cannot recognise the value of your serving him this way, his blessing will be transferred from him to you. </a:t>
            </a:r>
            <a:endParaRPr lang="en-GB" sz="1800" dirty="0">
              <a:solidFill>
                <a:schemeClr val="tx1"/>
              </a:solidFill>
              <a:latin typeface="Century Gothic" charset="0"/>
              <a:ea typeface="Century Gothic" charset="0"/>
              <a:cs typeface="Century Gothic" charset="0"/>
            </a:endParaRPr>
          </a:p>
          <a:p>
            <a:pPr>
              <a:lnSpc>
                <a:spcPct val="120000"/>
              </a:lnSpc>
              <a:buFontTx/>
              <a:buNone/>
            </a:pPr>
            <a:r>
              <a:rPr lang="en-GB" sz="2000" dirty="0">
                <a:solidFill>
                  <a:schemeClr val="tx1"/>
                </a:solidFill>
                <a:latin typeface="Century Gothic" charset="0"/>
                <a:ea typeface="Century Gothic" charset="0"/>
                <a:cs typeface="Century Gothic" charset="0"/>
              </a:rPr>
              <a:t>				Sun Myung Moon </a:t>
            </a:r>
            <a:r>
              <a:rPr lang="en-GB" sz="2000" i="1" dirty="0">
                <a:solidFill>
                  <a:schemeClr val="tx1"/>
                </a:solidFill>
                <a:latin typeface="Century Gothic" charset="0"/>
                <a:ea typeface="Century Gothic" charset="0"/>
                <a:cs typeface="Century Gothic" charset="0"/>
              </a:rPr>
              <a:t>Way of God’s Will</a:t>
            </a:r>
            <a:endParaRPr lang="en-GB" sz="2400" dirty="0">
              <a:solidFill>
                <a:schemeClr val="tx1"/>
              </a:solidFill>
              <a:latin typeface="Century Gothic" charset="0"/>
              <a:ea typeface="Century Gothic" charset="0"/>
              <a:cs typeface="Century Gothic" charset="0"/>
            </a:endParaRPr>
          </a:p>
          <a:p>
            <a:pPr>
              <a:lnSpc>
                <a:spcPct val="120000"/>
              </a:lnSpc>
              <a:buFontTx/>
              <a:buNone/>
            </a:pPr>
            <a:r>
              <a:rPr lang="en-GB" sz="2400" dirty="0">
                <a:solidFill>
                  <a:schemeClr val="tx1"/>
                </a:solidFill>
                <a:latin typeface="Century Gothic" charset="0"/>
                <a:ea typeface="Century Gothic" charset="0"/>
                <a:cs typeface="Century Gothic" charset="0"/>
              </a:rPr>
              <a:t>	The ideal of unification will be fulfilled when you treat everyone as your Abel. </a:t>
            </a:r>
          </a:p>
          <a:p>
            <a:pPr>
              <a:lnSpc>
                <a:spcPct val="120000"/>
              </a:lnSpc>
              <a:buFontTx/>
              <a:buNone/>
            </a:pPr>
            <a:r>
              <a:rPr lang="en-GB" sz="2000" dirty="0">
                <a:solidFill>
                  <a:schemeClr val="tx1"/>
                </a:solidFill>
                <a:latin typeface="Century Gothic" charset="0"/>
                <a:ea typeface="Century Gothic" charset="0"/>
                <a:cs typeface="Century Gothic" charset="0"/>
              </a:rPr>
              <a:t>	Father, </a:t>
            </a:r>
            <a:r>
              <a:rPr lang="en-GB" sz="2000" i="1" dirty="0">
                <a:solidFill>
                  <a:schemeClr val="tx1"/>
                </a:solidFill>
                <a:latin typeface="Century Gothic" charset="0"/>
                <a:ea typeface="Century Gothic" charset="0"/>
                <a:cs typeface="Century Gothic" charset="0"/>
              </a:rPr>
              <a:t>Blessed Family and the Ideal Kingdom</a:t>
            </a:r>
            <a:r>
              <a:rPr lang="en-GB" sz="2000" dirty="0">
                <a:solidFill>
                  <a:schemeClr val="tx1"/>
                </a:solidFill>
                <a:latin typeface="Century Gothic" charset="0"/>
                <a:ea typeface="Century Gothic" charset="0"/>
                <a:cs typeface="Century Gothic" charset="0"/>
              </a:rPr>
              <a:t>, Vol. 1, 65.</a:t>
            </a:r>
          </a:p>
          <a:p>
            <a:pPr>
              <a:lnSpc>
                <a:spcPct val="120000"/>
              </a:lnSpc>
              <a:buFontTx/>
              <a:buNone/>
            </a:pPr>
            <a:endParaRPr lang="en-GB" sz="20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029163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a:bodyPr>
          <a:lstStyle/>
          <a:p>
            <a:pPr eaLnBrk="1" hangingPunct="1"/>
            <a:r>
              <a:rPr lang="en-US" sz="4000" dirty="0">
                <a:solidFill>
                  <a:schemeClr val="tx1"/>
                </a:solidFill>
                <a:latin typeface="Century Gothic" charset="0"/>
                <a:ea typeface="Century Gothic" charset="0"/>
                <a:cs typeface="Century Gothic" charset="0"/>
              </a:rPr>
              <a:t>Abel and Cain positions change</a:t>
            </a:r>
          </a:p>
        </p:txBody>
      </p:sp>
      <p:sp>
        <p:nvSpPr>
          <p:cNvPr id="92163" name="Rectangle 3"/>
          <p:cNvSpPr>
            <a:spLocks noGrp="1" noChangeArrowheads="1"/>
          </p:cNvSpPr>
          <p:nvPr>
            <p:ph sz="half" idx="2"/>
          </p:nvPr>
        </p:nvSpPr>
        <p:spPr>
          <a:xfrm>
            <a:off x="457200" y="1600200"/>
            <a:ext cx="8229600" cy="4525963"/>
          </a:xfrm>
        </p:spPr>
        <p:txBody>
          <a:bodyPr>
            <a:normAutofit lnSpcReduction="10000"/>
          </a:bodyPr>
          <a:lstStyle/>
          <a:p>
            <a:pPr eaLnBrk="1" hangingPunct="1">
              <a:lnSpc>
                <a:spcPct val="110000"/>
              </a:lnSpc>
              <a:buFontTx/>
              <a:buNone/>
            </a:pPr>
            <a:r>
              <a:rPr lang="en-US" sz="2800" dirty="0">
                <a:solidFill>
                  <a:schemeClr val="tx1"/>
                </a:solidFill>
                <a:latin typeface="Century Gothic" charset="0"/>
                <a:ea typeface="Century Gothic" charset="0"/>
                <a:cs typeface="Century Gothic" charset="0"/>
              </a:rPr>
              <a:t>	If you examine your daily life, there are times when you are Abel-like and times when you are Cain-like, between morning and evening of any given day, or even within one hour the dynamics of the Cain-Abel relationship are working. All directions -- back and front, right and left, up and down -- have something to do with the Cain and Abel relationship.</a:t>
            </a:r>
          </a:p>
          <a:p>
            <a:pPr eaLnBrk="1" hangingPunct="1">
              <a:lnSpc>
                <a:spcPct val="110000"/>
              </a:lnSpc>
              <a:buFontTx/>
              <a:buNone/>
            </a:pPr>
            <a:r>
              <a:rPr lang="en-US" sz="2400" dirty="0">
                <a:solidFill>
                  <a:schemeClr val="tx1"/>
                </a:solidFill>
                <a:latin typeface="Century Gothic" charset="0"/>
                <a:ea typeface="Century Gothic" charset="0"/>
                <a:cs typeface="Century Gothic" charset="0"/>
              </a:rPr>
              <a:t>		True Father, </a:t>
            </a:r>
            <a:r>
              <a:rPr lang="en-US" sz="2400" i="1" dirty="0">
                <a:solidFill>
                  <a:schemeClr val="tx1"/>
                </a:solidFill>
                <a:latin typeface="Century Gothic" charset="0"/>
                <a:ea typeface="Century Gothic" charset="0"/>
                <a:cs typeface="Century Gothic" charset="0"/>
              </a:rPr>
              <a:t>God’s Will and the World</a:t>
            </a:r>
            <a:endParaRPr lang="en-US" sz="2400" dirty="0">
              <a:solidFill>
                <a:schemeClr val="tx1"/>
              </a:solidFill>
              <a:latin typeface="Century Gothic" charset="0"/>
              <a:ea typeface="Century Gothic" charset="0"/>
              <a:cs typeface="Century Gothic" charset="0"/>
            </a:endParaRPr>
          </a:p>
          <a:p>
            <a:pPr eaLnBrk="1" hangingPunct="1">
              <a:lnSpc>
                <a:spcPct val="110000"/>
              </a:lnSpc>
            </a:pPr>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71882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It is decided by love</a:t>
            </a:r>
          </a:p>
        </p:txBody>
      </p:sp>
      <p:sp>
        <p:nvSpPr>
          <p:cNvPr id="80899" name="Content Placeholder 2"/>
          <p:cNvSpPr>
            <a:spLocks noGrp="1"/>
          </p:cNvSpPr>
          <p:nvPr>
            <p:ph sz="half" idx="2"/>
          </p:nvPr>
        </p:nvSpPr>
        <p:spPr>
          <a:xfrm>
            <a:off x="914400" y="1600200"/>
            <a:ext cx="7772400" cy="4525963"/>
          </a:xfrm>
        </p:spPr>
        <p:txBody>
          <a:bodyPr>
            <a:normAutofit fontScale="92500" lnSpcReduction="20000"/>
          </a:bodyPr>
          <a:lstStyle/>
          <a:p>
            <a:pPr>
              <a:lnSpc>
                <a:spcPct val="120000"/>
              </a:lnSpc>
            </a:pPr>
            <a:r>
              <a:rPr lang="en-US" sz="3100" dirty="0">
                <a:solidFill>
                  <a:schemeClr val="tx1"/>
                </a:solidFill>
                <a:latin typeface="Century Gothic" charset="0"/>
                <a:ea typeface="Century Gothic" charset="0"/>
                <a:cs typeface="Century Gothic" charset="0"/>
              </a:rPr>
              <a:t>Any two of you are in a relationship of Cain and Abel. Who loves the other more will be in Abel's position. </a:t>
            </a:r>
          </a:p>
          <a:p>
            <a:pPr>
              <a:lnSpc>
                <a:spcPct val="120000"/>
              </a:lnSpc>
              <a:buFontTx/>
              <a:buNone/>
            </a:pPr>
            <a:r>
              <a:rPr lang="en-US" sz="2600" dirty="0">
                <a:solidFill>
                  <a:schemeClr val="tx1"/>
                </a:solidFill>
                <a:latin typeface="Century Gothic" charset="0"/>
                <a:ea typeface="Century Gothic" charset="0"/>
                <a:cs typeface="Century Gothic" charset="0"/>
              </a:rPr>
              <a:t>                      		Father</a:t>
            </a:r>
            <a:r>
              <a:rPr lang="en-US" sz="2600" i="1" dirty="0">
                <a:solidFill>
                  <a:schemeClr val="tx1"/>
                </a:solidFill>
                <a:latin typeface="Century Gothic" charset="0"/>
                <a:ea typeface="Century Gothic" charset="0"/>
                <a:cs typeface="Century Gothic" charset="0"/>
              </a:rPr>
              <a:t>, The Brothers &amp; I </a:t>
            </a:r>
            <a:r>
              <a:rPr lang="en-US" sz="2600" dirty="0">
                <a:solidFill>
                  <a:schemeClr val="tx1"/>
                </a:solidFill>
                <a:latin typeface="Century Gothic" charset="0"/>
                <a:ea typeface="Century Gothic" charset="0"/>
                <a:cs typeface="Century Gothic" charset="0"/>
              </a:rPr>
              <a:t>4-8-73</a:t>
            </a:r>
          </a:p>
          <a:p>
            <a:pPr>
              <a:lnSpc>
                <a:spcPct val="120000"/>
              </a:lnSpc>
              <a:buFontTx/>
              <a:buNone/>
            </a:pPr>
            <a:r>
              <a:rPr lang="en-US" sz="2400" dirty="0">
                <a:solidFill>
                  <a:schemeClr val="tx1"/>
                </a:solidFill>
                <a:latin typeface="Century Gothic" charset="0"/>
                <a:ea typeface="Century Gothic" charset="0"/>
                <a:cs typeface="Century Gothic" charset="0"/>
              </a:rPr>
              <a:t>	</a:t>
            </a:r>
          </a:p>
          <a:p>
            <a:pPr>
              <a:lnSpc>
                <a:spcPct val="120000"/>
              </a:lnSpc>
            </a:pPr>
            <a:r>
              <a:rPr lang="en-US" sz="2800" dirty="0">
                <a:solidFill>
                  <a:schemeClr val="tx1"/>
                </a:solidFill>
                <a:latin typeface="Century Gothic" charset="0"/>
                <a:ea typeface="Century Gothic" charset="0"/>
                <a:cs typeface="Century Gothic" charset="0"/>
              </a:rPr>
              <a:t>To define which one is Cain and which one is Abel, the one who is struck is Abel and one who strikes is Cain. Even if you call out rudely to someone who has brought no harm to you, you become a Cain.</a:t>
            </a:r>
            <a:endParaRPr lang="en-US" sz="2400" dirty="0">
              <a:solidFill>
                <a:schemeClr val="tx1"/>
              </a:solidFill>
              <a:latin typeface="Century Gothic" charset="0"/>
              <a:ea typeface="Century Gothic" charset="0"/>
              <a:cs typeface="Century Gothic" charset="0"/>
            </a:endParaRPr>
          </a:p>
          <a:p>
            <a:pPr>
              <a:lnSpc>
                <a:spcPct val="120000"/>
              </a:lnSpc>
              <a:buFontTx/>
              <a:buNone/>
            </a:pPr>
            <a:endParaRPr lang="en-GB" sz="2800" dirty="0">
              <a:solidFill>
                <a:schemeClr val="tx1"/>
              </a:solidFill>
              <a:latin typeface="Century Gothic" charset="0"/>
              <a:ea typeface="Century Gothic" charset="0"/>
              <a:cs typeface="Century Gothic" charset="0"/>
            </a:endParaRPr>
          </a:p>
          <a:p>
            <a:pPr>
              <a:lnSpc>
                <a:spcPct val="120000"/>
              </a:lnSpc>
            </a:pPr>
            <a:endParaRPr lang="en-US"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054852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0899">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08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08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You can tell who is Abel</a:t>
            </a:r>
          </a:p>
        </p:txBody>
      </p:sp>
      <p:sp>
        <p:nvSpPr>
          <p:cNvPr id="96259" name="Content Placeholder 2"/>
          <p:cNvSpPr>
            <a:spLocks noGrp="1"/>
          </p:cNvSpPr>
          <p:nvPr>
            <p:ph sz="half" idx="2"/>
          </p:nvPr>
        </p:nvSpPr>
        <p:spPr>
          <a:xfrm>
            <a:off x="883920" y="1600200"/>
            <a:ext cx="7802880" cy="4525963"/>
          </a:xfrm>
        </p:spPr>
        <p:txBody>
          <a:bodyPr>
            <a:normAutofit lnSpcReduction="10000"/>
          </a:bodyPr>
          <a:lstStyle/>
          <a:p>
            <a:pPr>
              <a:buFontTx/>
              <a:buNone/>
            </a:pPr>
            <a:r>
              <a:rPr lang="en-US" sz="2800" dirty="0">
                <a:solidFill>
                  <a:schemeClr val="tx1"/>
                </a:solidFill>
                <a:latin typeface="Century Gothic" charset="0"/>
                <a:ea typeface="Century Gothic" charset="0"/>
                <a:cs typeface="Century Gothic" charset="0"/>
              </a:rPr>
              <a:t>	The person who lives most fully for the sake of others is the one who is closest to me and to the central figure position. If you have some question about whether to listen to one leader or another, you can evaluate them yourself according to this standard. Who lives for the sake of other people more? Whichever leader fulfills that standard better is the one to whom you should listen.</a:t>
            </a:r>
          </a:p>
          <a:p>
            <a:pPr>
              <a:buFontTx/>
              <a:buNone/>
            </a:pPr>
            <a:r>
              <a:rPr lang="en-US" sz="2000" dirty="0">
                <a:solidFill>
                  <a:schemeClr val="tx1"/>
                </a:solidFill>
                <a:latin typeface="Century Gothic" charset="0"/>
                <a:ea typeface="Century Gothic" charset="0"/>
                <a:cs typeface="Century Gothic" charset="0"/>
              </a:rPr>
              <a:t>	Father</a:t>
            </a:r>
            <a:r>
              <a:rPr lang="en-US" sz="2000" i="1" dirty="0">
                <a:solidFill>
                  <a:schemeClr val="tx1"/>
                </a:solidFill>
                <a:latin typeface="Century Gothic" charset="0"/>
                <a:ea typeface="Century Gothic" charset="0"/>
                <a:cs typeface="Century Gothic" charset="0"/>
              </a:rPr>
              <a:t>, Original Palace of Utmost Happiness</a:t>
            </a:r>
            <a:r>
              <a:rPr lang="en-US" sz="2000" dirty="0">
                <a:solidFill>
                  <a:schemeClr val="tx1"/>
                </a:solidFill>
                <a:latin typeface="Century Gothic" charset="0"/>
                <a:ea typeface="Century Gothic" charset="0"/>
                <a:cs typeface="Century Gothic" charset="0"/>
              </a:rPr>
              <a:t> 1.12. 1983</a:t>
            </a:r>
          </a:p>
          <a:p>
            <a:pPr>
              <a:buFontTx/>
              <a:buNone/>
            </a:pPr>
            <a:endParaRPr lang="en-US" sz="2800" dirty="0">
              <a:solidFill>
                <a:schemeClr val="tx1"/>
              </a:solidFill>
              <a:latin typeface="Century Gothic" charset="0"/>
              <a:ea typeface="Century Gothic" charset="0"/>
              <a:cs typeface="Century Gothic" charset="0"/>
            </a:endParaRPr>
          </a:p>
          <a:p>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768824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Conscience decides</a:t>
            </a:r>
          </a:p>
        </p:txBody>
      </p:sp>
      <p:sp>
        <p:nvSpPr>
          <p:cNvPr id="98307" name="Content Placeholder 2"/>
          <p:cNvSpPr>
            <a:spLocks noGrp="1"/>
          </p:cNvSpPr>
          <p:nvPr>
            <p:ph sz="half" idx="2"/>
          </p:nvPr>
        </p:nvSpPr>
        <p:spPr>
          <a:xfrm>
            <a:off x="457200" y="1417638"/>
            <a:ext cx="8229600" cy="4708525"/>
          </a:xfrm>
        </p:spPr>
        <p:txBody>
          <a:bodyPr>
            <a:normAutofit/>
          </a:bodyPr>
          <a:lstStyle/>
          <a:p>
            <a:pPr>
              <a:buFontTx/>
              <a:buNone/>
            </a:pPr>
            <a:r>
              <a:rPr lang="en-GB" sz="2400" dirty="0">
                <a:solidFill>
                  <a:schemeClr val="tx1"/>
                </a:solidFill>
                <a:latin typeface="Century Gothic" charset="0"/>
                <a:ea typeface="Century Gothic" charset="0"/>
                <a:cs typeface="Century Gothic" charset="0"/>
              </a:rPr>
              <a:t>	“There is no established seniority within our system – no matter who a person is or what position he has, if he is living for the sake of others more than anyone else then he should be the centre of the whole movement. Therefore because of this standard, there is no place for factions or divisions within our church. We don’t determine our leaders by vote but by asking our consciences, “Which person is living the most for the sake of the country and for God?” Your own conscience can answer that question for you.”</a:t>
            </a:r>
          </a:p>
          <a:p>
            <a:pPr>
              <a:buFontTx/>
              <a:buNone/>
            </a:pPr>
            <a:r>
              <a:rPr lang="en-US" sz="2000" dirty="0">
                <a:solidFill>
                  <a:schemeClr val="tx1"/>
                </a:solidFill>
                <a:latin typeface="Century Gothic" charset="0"/>
                <a:ea typeface="Century Gothic" charset="0"/>
                <a:cs typeface="Century Gothic" charset="0"/>
              </a:rPr>
              <a:t>	Father, </a:t>
            </a:r>
            <a:r>
              <a:rPr lang="en-US" sz="2000" i="1" dirty="0">
                <a:solidFill>
                  <a:schemeClr val="tx1"/>
                </a:solidFill>
                <a:latin typeface="Century Gothic" charset="0"/>
                <a:ea typeface="Century Gothic" charset="0"/>
                <a:cs typeface="Century Gothic" charset="0"/>
              </a:rPr>
              <a:t>Original Palace of Utmost Happiness </a:t>
            </a:r>
            <a:r>
              <a:rPr lang="en-US" sz="2000" dirty="0">
                <a:solidFill>
                  <a:schemeClr val="tx1"/>
                </a:solidFill>
                <a:latin typeface="Century Gothic" charset="0"/>
                <a:ea typeface="Century Gothic" charset="0"/>
                <a:cs typeface="Century Gothic" charset="0"/>
              </a:rPr>
              <a:t>1.12. 1983</a:t>
            </a:r>
          </a:p>
          <a:p>
            <a:pPr>
              <a:buFontTx/>
              <a:buNone/>
            </a:pPr>
            <a:endParaRPr lang="en-US" sz="2400" dirty="0">
              <a:solidFill>
                <a:schemeClr val="tx1"/>
              </a:solidFill>
              <a:latin typeface="Century Gothic" charset="0"/>
              <a:ea typeface="Century Gothic" charset="0"/>
              <a:cs typeface="Century Gothic" charset="0"/>
            </a:endParaRPr>
          </a:p>
          <a:p>
            <a:pPr>
              <a:buFontTx/>
              <a:buNone/>
            </a:pPr>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421180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CBC1DD0-ACF2-C74E-8B3D-5F4DB6F96A53}"/>
              </a:ext>
            </a:extLst>
          </p:cNvPr>
          <p:cNvSpPr>
            <a:spLocks noGrp="1"/>
          </p:cNvSpPr>
          <p:nvPr>
            <p:ph type="title"/>
          </p:nvPr>
        </p:nvSpPr>
        <p:spPr/>
        <p:txBody>
          <a:bodyPr/>
          <a:lstStyle/>
          <a:p>
            <a:r>
              <a:rPr lang="en-GB" dirty="0"/>
              <a:t>Father’s advice to missionaries 1975</a:t>
            </a:r>
          </a:p>
        </p:txBody>
      </p:sp>
      <p:sp>
        <p:nvSpPr>
          <p:cNvPr id="8" name="Text Placeholder 7">
            <a:extLst>
              <a:ext uri="{FF2B5EF4-FFF2-40B4-BE49-F238E27FC236}">
                <a16:creationId xmlns:a16="http://schemas.microsoft.com/office/drawing/2014/main" id="{3713CB29-7C3C-BA4C-A366-CDB3BA72DD78}"/>
              </a:ext>
            </a:extLst>
          </p:cNvPr>
          <p:cNvSpPr>
            <a:spLocks noGrp="1"/>
          </p:cNvSpPr>
          <p:nvPr>
            <p:ph type="body" sz="half" idx="1"/>
          </p:nvPr>
        </p:nvSpPr>
        <p:spPr>
          <a:xfrm>
            <a:off x="457200" y="1600200"/>
            <a:ext cx="8061158" cy="4525963"/>
          </a:xfrm>
        </p:spPr>
        <p:txBody>
          <a:bodyPr>
            <a:normAutofit/>
          </a:bodyPr>
          <a:lstStyle/>
          <a:p>
            <a:pPr marL="0" indent="0">
              <a:buNone/>
            </a:pPr>
            <a:r>
              <a:rPr lang="en-GB" sz="2400" dirty="0"/>
              <a:t>Question: I’d like to know if there are special roles for Germans, Japanese, and Americans, for example, Cain-Abel, Adam and Eve, etc.?</a:t>
            </a:r>
          </a:p>
          <a:p>
            <a:pPr marL="0" indent="0">
              <a:buNone/>
            </a:pPr>
            <a:br>
              <a:rPr lang="en-GB" sz="2400" dirty="0"/>
            </a:br>
            <a:r>
              <a:rPr lang="en-GB" sz="2400" dirty="0"/>
              <a:t>Answer: Father does not think that way. The application of the Cain-Abel relationship is often misused or misinterpreted. There is no Cain and Abel. You are three brothers and sisters. Natural leaders periodically emerge, of course. Then you pray centring on God, and everything is going to be OK. You are worrying unnecessarily and too soon. </a:t>
            </a:r>
          </a:p>
          <a:p>
            <a:endParaRPr lang="en-GB" sz="2400" dirty="0"/>
          </a:p>
        </p:txBody>
      </p:sp>
    </p:spTree>
    <p:extLst>
      <p:ext uri="{BB962C8B-B14F-4D97-AF65-F5344CB8AC3E}">
        <p14:creationId xmlns:p14="http://schemas.microsoft.com/office/powerpoint/2010/main" val="1662749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pPr eaLnBrk="1" hangingPunct="1"/>
            <a:r>
              <a:rPr lang="en-US" sz="4000" dirty="0">
                <a:solidFill>
                  <a:schemeClr val="tx1"/>
                </a:solidFill>
                <a:latin typeface="Century Gothic" charset="0"/>
                <a:ea typeface="Century Gothic" charset="0"/>
                <a:cs typeface="Century Gothic" charset="0"/>
              </a:rPr>
              <a:t>Is the leader necessarily Abel?</a:t>
            </a:r>
          </a:p>
        </p:txBody>
      </p:sp>
      <p:sp>
        <p:nvSpPr>
          <p:cNvPr id="99331" name="Rectangle 3"/>
          <p:cNvSpPr>
            <a:spLocks noGrp="1" noChangeArrowheads="1"/>
          </p:cNvSpPr>
          <p:nvPr>
            <p:ph sz="half" idx="2"/>
          </p:nvPr>
        </p:nvSpPr>
        <p:spPr>
          <a:xfrm>
            <a:off x="914400" y="1600200"/>
            <a:ext cx="7772400" cy="4525963"/>
          </a:xfrm>
        </p:spPr>
        <p:txBody>
          <a:bodyPr>
            <a:normAutofit/>
          </a:bodyPr>
          <a:lstStyle/>
          <a:p>
            <a:pPr eaLnBrk="1" hangingPunct="1">
              <a:buFontTx/>
              <a:buNone/>
            </a:pPr>
            <a:r>
              <a:rPr lang="en-US" sz="2800" dirty="0">
                <a:solidFill>
                  <a:schemeClr val="tx1"/>
                </a:solidFill>
                <a:latin typeface="Century Gothic" charset="0"/>
                <a:ea typeface="Century Gothic" charset="0"/>
                <a:cs typeface="Century Gothic" charset="0"/>
              </a:rPr>
              <a:t>	“Aren’t you teaching a principle I do not teach, when you say, ‘I am Abel because I am a church leader. You are Cain. Cain obeys Abel. This is the Principle. So obey.’ </a:t>
            </a:r>
            <a:r>
              <a:rPr lang="en-US" sz="2800" b="1" dirty="0">
                <a:solidFill>
                  <a:schemeClr val="tx1"/>
                </a:solidFill>
                <a:latin typeface="Century Gothic" charset="0"/>
                <a:ea typeface="Century Gothic" charset="0"/>
                <a:cs typeface="Century Gothic" charset="0"/>
              </a:rPr>
              <a:t>There is no such Principle</a:t>
            </a:r>
            <a:r>
              <a:rPr lang="en-US" sz="2800" dirty="0">
                <a:solidFill>
                  <a:schemeClr val="tx1"/>
                </a:solidFill>
                <a:latin typeface="Century Gothic" charset="0"/>
                <a:ea typeface="Century Gothic" charset="0"/>
                <a:cs typeface="Century Gothic" charset="0"/>
              </a:rPr>
              <a:t>. A person who does not fulfil his mission and become an embodiment of love is not Abel.”</a:t>
            </a:r>
          </a:p>
          <a:p>
            <a:pPr eaLnBrk="1" hangingPunct="1">
              <a:lnSpc>
                <a:spcPct val="90000"/>
              </a:lnSpc>
              <a:buFontTx/>
              <a:buNone/>
            </a:pPr>
            <a:r>
              <a:rPr lang="en-US" sz="2000" dirty="0">
                <a:solidFill>
                  <a:schemeClr val="tx1"/>
                </a:solidFill>
                <a:latin typeface="Century Gothic" charset="0"/>
                <a:ea typeface="Century Gothic" charset="0"/>
                <a:cs typeface="Century Gothic" charset="0"/>
              </a:rPr>
              <a:t>	True Father, </a:t>
            </a:r>
            <a:r>
              <a:rPr lang="en-US" sz="2000" i="1" dirty="0">
                <a:solidFill>
                  <a:schemeClr val="tx1"/>
                </a:solidFill>
                <a:latin typeface="Century Gothic" charset="0"/>
                <a:ea typeface="Century Gothic" charset="0"/>
                <a:cs typeface="Century Gothic" charset="0"/>
              </a:rPr>
              <a:t>The day when we welcome the blessing</a:t>
            </a:r>
            <a:r>
              <a:rPr lang="en-US" sz="2000" dirty="0">
                <a:solidFill>
                  <a:schemeClr val="tx1"/>
                </a:solidFill>
                <a:latin typeface="Century Gothic" charset="0"/>
                <a:ea typeface="Century Gothic" charset="0"/>
                <a:cs typeface="Century Gothic" charset="0"/>
              </a:rPr>
              <a:t>, 22</a:t>
            </a:r>
            <a:r>
              <a:rPr lang="en-US" sz="2000" baseline="30000" dirty="0">
                <a:solidFill>
                  <a:schemeClr val="tx1"/>
                </a:solidFill>
                <a:latin typeface="Century Gothic" charset="0"/>
                <a:ea typeface="Century Gothic" charset="0"/>
                <a:cs typeface="Century Gothic" charset="0"/>
              </a:rPr>
              <a:t>nd</a:t>
            </a:r>
            <a:r>
              <a:rPr lang="en-US" sz="2000" dirty="0">
                <a:solidFill>
                  <a:schemeClr val="tx1"/>
                </a:solidFill>
                <a:latin typeface="Century Gothic" charset="0"/>
                <a:ea typeface="Century Gothic" charset="0"/>
                <a:cs typeface="Century Gothic" charset="0"/>
              </a:rPr>
              <a:t> September 1978</a:t>
            </a:r>
          </a:p>
        </p:txBody>
      </p:sp>
    </p:spTree>
    <p:extLst>
      <p:ext uri="{BB962C8B-B14F-4D97-AF65-F5344CB8AC3E}">
        <p14:creationId xmlns:p14="http://schemas.microsoft.com/office/powerpoint/2010/main" val="507514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Is this a problem?</a:t>
            </a:r>
          </a:p>
        </p:txBody>
      </p:sp>
      <p:sp>
        <p:nvSpPr>
          <p:cNvPr id="3" name="Content Placeholder 2"/>
          <p:cNvSpPr>
            <a:spLocks noGrp="1"/>
          </p:cNvSpPr>
          <p:nvPr>
            <p:ph sz="half" idx="2"/>
          </p:nvPr>
        </p:nvSpPr>
        <p:spPr>
          <a:xfrm>
            <a:off x="591671" y="1600200"/>
            <a:ext cx="8095129" cy="4525963"/>
          </a:xfrm>
        </p:spPr>
        <p:txBody>
          <a:bodyPr>
            <a:normAutofit/>
          </a:bodyPr>
          <a:lstStyle/>
          <a:p>
            <a:pPr>
              <a:buFontTx/>
              <a:buNone/>
              <a:defRPr/>
            </a:pPr>
            <a:r>
              <a:rPr lang="en-US" sz="2800" dirty="0">
                <a:solidFill>
                  <a:schemeClr val="tx1"/>
                </a:solidFill>
                <a:latin typeface="Century Gothic" charset="0"/>
                <a:ea typeface="Century Gothic" charset="0"/>
                <a:cs typeface="Century Gothic" charset="0"/>
              </a:rPr>
              <a:t>	“I do not know where this kind of strange thought that Abel is the central figure and in the position to command came from. I don't know how it crept into our movement. Many young members have left the church because of their leaders.” </a:t>
            </a:r>
          </a:p>
          <a:p>
            <a:pPr>
              <a:buFontTx/>
              <a:buNone/>
              <a:defRPr/>
            </a:pPr>
            <a:r>
              <a:rPr lang="en-US" sz="2000" dirty="0">
                <a:solidFill>
                  <a:schemeClr val="tx1"/>
                </a:solidFill>
                <a:latin typeface="Century Gothic" charset="0"/>
                <a:ea typeface="Century Gothic" charset="0"/>
                <a:cs typeface="Century Gothic" charset="0"/>
              </a:rPr>
              <a:t>                     </a:t>
            </a:r>
            <a:r>
              <a:rPr lang="en-US" sz="2400" dirty="0">
                <a:solidFill>
                  <a:schemeClr val="tx1"/>
                </a:solidFill>
                <a:latin typeface="Century Gothic" charset="0"/>
                <a:ea typeface="Century Gothic" charset="0"/>
                <a:cs typeface="Century Gothic" charset="0"/>
              </a:rPr>
              <a:t>True Father, </a:t>
            </a:r>
            <a:r>
              <a:rPr lang="en-US" sz="2400" i="1" dirty="0">
                <a:solidFill>
                  <a:schemeClr val="tx1"/>
                </a:solidFill>
                <a:latin typeface="Century Gothic" charset="0"/>
                <a:ea typeface="Century Gothic" charset="0"/>
                <a:cs typeface="Century Gothic" charset="0"/>
              </a:rPr>
              <a:t>Today’s World</a:t>
            </a:r>
            <a:r>
              <a:rPr lang="en-US" sz="2400" dirty="0">
                <a:solidFill>
                  <a:schemeClr val="tx1"/>
                </a:solidFill>
                <a:latin typeface="Century Gothic" charset="0"/>
                <a:ea typeface="Century Gothic" charset="0"/>
                <a:cs typeface="Century Gothic" charset="0"/>
              </a:rPr>
              <a:t>, Dec. 83</a:t>
            </a:r>
            <a:endParaRPr lang="en-GB" sz="2000" dirty="0">
              <a:solidFill>
                <a:schemeClr val="tx1"/>
              </a:solidFill>
              <a:latin typeface="Century Gothic" charset="0"/>
              <a:ea typeface="Century Gothic" charset="0"/>
              <a:cs typeface="Century Gothic" charset="0"/>
            </a:endParaRPr>
          </a:p>
          <a:p>
            <a:pPr>
              <a:defRPr/>
            </a:pPr>
            <a:endParaRPr lang="en-US" sz="28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173713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a:t>Right from the beginning . . .</a:t>
            </a:r>
          </a:p>
        </p:txBody>
      </p:sp>
      <p:sp>
        <p:nvSpPr>
          <p:cNvPr id="3" name="Content Placeholder 2"/>
          <p:cNvSpPr>
            <a:spLocks noGrp="1"/>
          </p:cNvSpPr>
          <p:nvPr>
            <p:ph sz="half" idx="2"/>
          </p:nvPr>
        </p:nvSpPr>
        <p:spPr>
          <a:xfrm>
            <a:off x="883920" y="1425389"/>
            <a:ext cx="7802880" cy="4525963"/>
          </a:xfrm>
        </p:spPr>
        <p:txBody>
          <a:bodyPr>
            <a:normAutofit lnSpcReduction="10000"/>
          </a:bodyPr>
          <a:lstStyle/>
          <a:p>
            <a:pPr marL="0" indent="0" fontAlgn="base">
              <a:lnSpc>
                <a:spcPct val="110000"/>
              </a:lnSpc>
              <a:buNone/>
            </a:pPr>
            <a:r>
              <a:rPr lang="en-US" sz="2400" dirty="0"/>
              <a:t>As you all must be well aware, the Abel-Cain model can easily be misused and often has been to foster an egoistical authoritarianism. When people lack inner spiritual power, they resort to external things like their titles, positions or regulations in order to exercise influence. They try to force obedience rather than convincing people to cooperate voluntarily. Such coercive methods only arouse resentment and sooner or later make the leader despised rather than respected. </a:t>
            </a:r>
          </a:p>
          <a:p>
            <a:pPr fontAlgn="base"/>
            <a:r>
              <a:rPr lang="en-US" dirty="0"/>
              <a:t>Dr. Young </a:t>
            </a:r>
            <a:r>
              <a:rPr lang="en-US" dirty="0" err="1"/>
              <a:t>Oon</a:t>
            </a:r>
            <a:r>
              <a:rPr lang="en-US" dirty="0"/>
              <a:t> Kim, “My Dream Concerning Seminary Education”, </a:t>
            </a:r>
            <a:r>
              <a:rPr lang="en-US" i="1" dirty="0"/>
              <a:t>The Cornerstone</a:t>
            </a:r>
            <a:r>
              <a:rPr lang="en-US" dirty="0"/>
              <a:t>,</a:t>
            </a:r>
            <a:r>
              <a:rPr lang="en-US" i="1" dirty="0"/>
              <a:t> Vol. 1, No. 8, February 1977</a:t>
            </a:r>
            <a:endParaRPr lang="en-US" dirty="0"/>
          </a:p>
          <a:p>
            <a:endParaRPr lang="en-GB" sz="2000" dirty="0"/>
          </a:p>
        </p:txBody>
      </p:sp>
    </p:spTree>
    <p:extLst>
      <p:ext uri="{BB962C8B-B14F-4D97-AF65-F5344CB8AC3E}">
        <p14:creationId xmlns:p14="http://schemas.microsoft.com/office/powerpoint/2010/main" val="2958838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a:xfrm>
            <a:off x="457200" y="274638"/>
            <a:ext cx="8431306" cy="1143000"/>
          </a:xfrm>
        </p:spPr>
        <p:txBody>
          <a:bodyPr>
            <a:noAutofit/>
          </a:bodyPr>
          <a:lstStyle/>
          <a:p>
            <a:r>
              <a:rPr lang="en-US" sz="4000" dirty="0">
                <a:solidFill>
                  <a:schemeClr val="tx1"/>
                </a:solidFill>
                <a:latin typeface="Century Gothic" charset="0"/>
                <a:ea typeface="Century Gothic" charset="0"/>
                <a:cs typeface="Century Gothic" charset="0"/>
              </a:rPr>
              <a:t>How important is Cain and Abel?</a:t>
            </a:r>
          </a:p>
        </p:txBody>
      </p:sp>
      <p:sp>
        <p:nvSpPr>
          <p:cNvPr id="3" name="Content Placeholder 2"/>
          <p:cNvSpPr>
            <a:spLocks noGrp="1"/>
          </p:cNvSpPr>
          <p:nvPr>
            <p:ph sz="half" idx="2"/>
          </p:nvPr>
        </p:nvSpPr>
        <p:spPr>
          <a:xfrm>
            <a:off x="685800" y="1127760"/>
            <a:ext cx="8001000" cy="4998403"/>
          </a:xfrm>
        </p:spPr>
        <p:txBody>
          <a:bodyPr>
            <a:normAutofit fontScale="85000" lnSpcReduction="10000"/>
          </a:bodyPr>
          <a:lstStyle/>
          <a:p>
            <a:pPr>
              <a:lnSpc>
                <a:spcPct val="120000"/>
              </a:lnSpc>
              <a:buFontTx/>
              <a:buNone/>
              <a:defRPr/>
            </a:pPr>
            <a:r>
              <a:rPr lang="en-US" sz="2600" dirty="0">
                <a:solidFill>
                  <a:schemeClr val="tx1"/>
                </a:solidFill>
                <a:latin typeface="Century Gothic" charset="0"/>
                <a:ea typeface="Century Gothic" charset="0"/>
                <a:cs typeface="Century Gothic" charset="0"/>
              </a:rPr>
              <a:t>	What impressed me recently is that only I have discovered and clarified that the principle of Cain and Abel is the fundamental principle of the cosmos.  If one understands this principle, one understands 70% of the secret of the cosmos.  All the relationships in the cosmos are based on the principle of Cain and Abel.  Then where should be the centre of it?  It is exactly in the middle.				</a:t>
            </a:r>
            <a:r>
              <a:rPr lang="en-US" sz="2400" dirty="0">
                <a:solidFill>
                  <a:schemeClr val="tx1"/>
                </a:solidFill>
                <a:latin typeface="Century Gothic" charset="0"/>
                <a:ea typeface="Century Gothic" charset="0"/>
                <a:cs typeface="Century Gothic" charset="0"/>
              </a:rPr>
              <a:t>True Father 24.11.2011</a:t>
            </a:r>
          </a:p>
          <a:p>
            <a:pPr>
              <a:lnSpc>
                <a:spcPct val="120000"/>
              </a:lnSpc>
            </a:pPr>
            <a:r>
              <a:rPr lang="en-US" sz="2600" dirty="0">
                <a:solidFill>
                  <a:schemeClr val="tx1"/>
                </a:solidFill>
              </a:rPr>
              <a:t>“If you have the wrong idea of the relationship between Cain and Abel, it is apt to lead you nowhere, or to the place opposite where you should be.” 			Sun Myung Moon</a:t>
            </a:r>
            <a:r>
              <a:rPr lang="en-US" sz="2600" i="1" dirty="0">
                <a:solidFill>
                  <a:schemeClr val="tx1"/>
                </a:solidFill>
              </a:rPr>
              <a:t>, Cain and Abel Relationships</a:t>
            </a:r>
            <a:r>
              <a:rPr lang="en-US" sz="2600" dirty="0">
                <a:solidFill>
                  <a:schemeClr val="tx1"/>
                </a:solidFill>
              </a:rPr>
              <a:t> 3-15-75</a:t>
            </a:r>
          </a:p>
        </p:txBody>
      </p:sp>
    </p:spTree>
    <p:extLst>
      <p:ext uri="{BB962C8B-B14F-4D97-AF65-F5344CB8AC3E}">
        <p14:creationId xmlns:p14="http://schemas.microsoft.com/office/powerpoint/2010/main" val="163237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a:bodyPr>
          <a:lstStyle/>
          <a:p>
            <a:pPr eaLnBrk="1" hangingPunct="1"/>
            <a:r>
              <a:rPr lang="en-US" sz="4000" dirty="0">
                <a:solidFill>
                  <a:schemeClr val="tx1"/>
                </a:solidFill>
                <a:latin typeface="Century Gothic" charset="0"/>
                <a:ea typeface="Century Gothic" charset="0"/>
                <a:cs typeface="Century Gothic" charset="0"/>
              </a:rPr>
              <a:t>More of Father’s quotes</a:t>
            </a:r>
          </a:p>
        </p:txBody>
      </p:sp>
      <p:sp>
        <p:nvSpPr>
          <p:cNvPr id="84995" name="Rectangle 3"/>
          <p:cNvSpPr>
            <a:spLocks noGrp="1" noChangeArrowheads="1"/>
          </p:cNvSpPr>
          <p:nvPr>
            <p:ph sz="half" idx="2"/>
          </p:nvPr>
        </p:nvSpPr>
        <p:spPr>
          <a:xfrm>
            <a:off x="762000" y="1600200"/>
            <a:ext cx="7924800" cy="4525963"/>
          </a:xfrm>
        </p:spPr>
        <p:txBody>
          <a:bodyPr>
            <a:noAutofit/>
          </a:bodyPr>
          <a:lstStyle/>
          <a:p>
            <a:pPr eaLnBrk="1" hangingPunct="1">
              <a:spcBef>
                <a:spcPct val="0"/>
              </a:spcBef>
              <a:buFontTx/>
              <a:buNone/>
            </a:pPr>
            <a:r>
              <a:rPr lang="en-US" sz="2400" dirty="0">
                <a:solidFill>
                  <a:schemeClr val="tx1"/>
                </a:solidFill>
                <a:latin typeface="Century Gothic" charset="0"/>
                <a:ea typeface="Century Gothic" charset="0"/>
                <a:cs typeface="Century Gothic" charset="0"/>
              </a:rPr>
              <a:t>	“Among the members of the Unification Church, what kind of person is Cain? Those who raise their heads high and order others around are Cain. Then who is Abel? Those who are trying to complete their responsibility are Abel.”</a:t>
            </a:r>
          </a:p>
          <a:p>
            <a:pPr eaLnBrk="1" hangingPunct="1">
              <a:spcBef>
                <a:spcPct val="0"/>
              </a:spcBef>
              <a:buFontTx/>
              <a:buNone/>
            </a:pPr>
            <a:endParaRPr lang="en-US" sz="2400" dirty="0">
              <a:solidFill>
                <a:schemeClr val="tx1"/>
              </a:solidFill>
              <a:latin typeface="Century Gothic" charset="0"/>
              <a:ea typeface="Century Gothic" charset="0"/>
              <a:cs typeface="Century Gothic" charset="0"/>
            </a:endParaRPr>
          </a:p>
          <a:p>
            <a:pPr eaLnBrk="1" hangingPunct="1">
              <a:spcBef>
                <a:spcPct val="0"/>
              </a:spcBef>
              <a:buFontTx/>
              <a:buNone/>
            </a:pPr>
            <a:r>
              <a:rPr lang="en-US" sz="2400" dirty="0">
                <a:solidFill>
                  <a:schemeClr val="tx1"/>
                </a:solidFill>
                <a:latin typeface="Century Gothic" charset="0"/>
                <a:ea typeface="Century Gothic" charset="0"/>
                <a:cs typeface="Century Gothic" charset="0"/>
              </a:rPr>
              <a:t>	“Even when you are speaking, one who speaks words that are beneficial is Abel, and one who speak words that harm others is Cain.” </a:t>
            </a:r>
          </a:p>
          <a:p>
            <a:pPr eaLnBrk="1" hangingPunct="1">
              <a:spcBef>
                <a:spcPct val="0"/>
              </a:spcBef>
              <a:buFontTx/>
              <a:buNone/>
            </a:pPr>
            <a:endParaRPr lang="en-US" sz="2400" dirty="0">
              <a:solidFill>
                <a:schemeClr val="tx1"/>
              </a:solidFill>
              <a:latin typeface="Century Gothic" charset="0"/>
              <a:ea typeface="Century Gothic" charset="0"/>
              <a:cs typeface="Century Gothic" charset="0"/>
            </a:endParaRPr>
          </a:p>
          <a:p>
            <a:pPr eaLnBrk="1" hangingPunct="1"/>
            <a:endParaRPr lang="en-US" sz="1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279035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49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499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sz="4000" dirty="0">
                <a:solidFill>
                  <a:schemeClr val="tx1"/>
                </a:solidFill>
                <a:latin typeface="Century Gothic" charset="0"/>
                <a:ea typeface="Century Gothic" charset="0"/>
                <a:cs typeface="Century Gothic" charset="0"/>
              </a:rPr>
              <a:t>What should Abel do?</a:t>
            </a:r>
          </a:p>
        </p:txBody>
      </p:sp>
      <p:sp>
        <p:nvSpPr>
          <p:cNvPr id="105475" name="Content Placeholder 2"/>
          <p:cNvSpPr>
            <a:spLocks noGrp="1"/>
          </p:cNvSpPr>
          <p:nvPr>
            <p:ph sz="half" idx="2"/>
          </p:nvPr>
        </p:nvSpPr>
        <p:spPr>
          <a:xfrm>
            <a:off x="1097280" y="1600200"/>
            <a:ext cx="7589520" cy="4525963"/>
          </a:xfrm>
        </p:spPr>
        <p:txBody>
          <a:bodyPr>
            <a:normAutofit/>
          </a:bodyPr>
          <a:lstStyle/>
          <a:p>
            <a:pPr>
              <a:buFontTx/>
              <a:buNone/>
            </a:pPr>
            <a:r>
              <a:rPr lang="en-US" sz="2800" dirty="0">
                <a:solidFill>
                  <a:schemeClr val="tx1"/>
                </a:solidFill>
                <a:latin typeface="Century Gothic" charset="0"/>
                <a:ea typeface="Century Gothic" charset="0"/>
                <a:cs typeface="Century Gothic" charset="0"/>
              </a:rPr>
              <a:t>	“Just as God loves fallen man, Abel must have the heart of love toward Cain and restore him at the risk of his own life.”</a:t>
            </a:r>
          </a:p>
          <a:p>
            <a:pPr>
              <a:buFontTx/>
              <a:buNone/>
            </a:pPr>
            <a:r>
              <a:rPr lang="en-US" sz="2400" dirty="0">
                <a:solidFill>
                  <a:schemeClr val="tx1"/>
                </a:solidFill>
                <a:latin typeface="Century Gothic" charset="0"/>
                <a:ea typeface="Century Gothic" charset="0"/>
                <a:cs typeface="Century Gothic" charset="0"/>
              </a:rPr>
              <a:t>	True Father, </a:t>
            </a:r>
            <a:r>
              <a:rPr lang="en-US" sz="2400" i="1" dirty="0">
                <a:solidFill>
                  <a:schemeClr val="tx1"/>
                </a:solidFill>
                <a:latin typeface="Century Gothic" charset="0"/>
                <a:ea typeface="Century Gothic" charset="0"/>
                <a:cs typeface="Century Gothic" charset="0"/>
              </a:rPr>
              <a:t>Why we have to go through hardships,</a:t>
            </a:r>
            <a:r>
              <a:rPr lang="en-US" sz="2400" dirty="0">
                <a:solidFill>
                  <a:schemeClr val="tx1"/>
                </a:solidFill>
                <a:latin typeface="Century Gothic" charset="0"/>
                <a:ea typeface="Century Gothic" charset="0"/>
                <a:cs typeface="Century Gothic" charset="0"/>
              </a:rPr>
              <a:t> 11</a:t>
            </a:r>
            <a:r>
              <a:rPr lang="en-US" sz="2400" baseline="30000" dirty="0">
                <a:solidFill>
                  <a:schemeClr val="tx1"/>
                </a:solidFill>
                <a:latin typeface="Century Gothic" charset="0"/>
                <a:ea typeface="Century Gothic" charset="0"/>
                <a:cs typeface="Century Gothic" charset="0"/>
              </a:rPr>
              <a:t>th</a:t>
            </a:r>
            <a:r>
              <a:rPr lang="en-US" sz="2400" dirty="0">
                <a:solidFill>
                  <a:schemeClr val="tx1"/>
                </a:solidFill>
                <a:latin typeface="Century Gothic" charset="0"/>
                <a:ea typeface="Century Gothic" charset="0"/>
                <a:cs typeface="Century Gothic" charset="0"/>
              </a:rPr>
              <a:t> September 1972</a:t>
            </a:r>
          </a:p>
        </p:txBody>
      </p:sp>
    </p:spTree>
    <p:extLst>
      <p:ext uri="{BB962C8B-B14F-4D97-AF65-F5344CB8AC3E}">
        <p14:creationId xmlns:p14="http://schemas.microsoft.com/office/powerpoint/2010/main" val="3369217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What is Abel’s responsibility?</a:t>
            </a:r>
          </a:p>
        </p:txBody>
      </p:sp>
      <p:sp>
        <p:nvSpPr>
          <p:cNvPr id="106499" name="Content Placeholder 2"/>
          <p:cNvSpPr>
            <a:spLocks noGrp="1"/>
          </p:cNvSpPr>
          <p:nvPr>
            <p:ph sz="half" idx="2"/>
          </p:nvPr>
        </p:nvSpPr>
        <p:spPr>
          <a:xfrm>
            <a:off x="822960" y="1600200"/>
            <a:ext cx="7863840" cy="4525963"/>
          </a:xfrm>
        </p:spPr>
        <p:txBody>
          <a:bodyPr>
            <a:normAutofit fontScale="85000" lnSpcReduction="20000"/>
          </a:bodyPr>
          <a:lstStyle/>
          <a:p>
            <a:pPr>
              <a:lnSpc>
                <a:spcPct val="120000"/>
              </a:lnSpc>
              <a:buFontTx/>
              <a:buNone/>
            </a:pPr>
            <a:r>
              <a:rPr lang="en-US" sz="2800" dirty="0">
                <a:solidFill>
                  <a:schemeClr val="tx1"/>
                </a:solidFill>
                <a:latin typeface="Century Gothic" charset="0"/>
                <a:ea typeface="Century Gothic" charset="0"/>
                <a:cs typeface="Century Gothic" charset="0"/>
              </a:rPr>
              <a:t>	“Abel is supposed to shed blood and tears to open the way through which Cain can survive. This is where the precious thing, the foundation of victory is. How much did all of you fulfil the responsibility of Abel for the sake of the members? Sacrificing for the sake of that one life . . . You must reflect and answer to yourself the question, ‘How much you have exerted yourself to raise the life of one person considering it as the ultimate goal of your life?’”</a:t>
            </a:r>
          </a:p>
          <a:p>
            <a:pPr>
              <a:buFontTx/>
              <a:buNone/>
            </a:pPr>
            <a:r>
              <a:rPr lang="en-US" sz="2800" dirty="0">
                <a:solidFill>
                  <a:schemeClr val="tx1"/>
                </a:solidFill>
                <a:latin typeface="Century Gothic" charset="0"/>
                <a:ea typeface="Century Gothic" charset="0"/>
                <a:cs typeface="Century Gothic" charset="0"/>
              </a:rPr>
              <a:t> 					True Father (70-149)</a:t>
            </a:r>
          </a:p>
        </p:txBody>
      </p:sp>
    </p:spTree>
    <p:extLst>
      <p:ext uri="{BB962C8B-B14F-4D97-AF65-F5344CB8AC3E}">
        <p14:creationId xmlns:p14="http://schemas.microsoft.com/office/powerpoint/2010/main" val="4150730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tx1"/>
                </a:solidFill>
                <a:latin typeface="Century Gothic" charset="0"/>
                <a:ea typeface="Century Gothic" charset="0"/>
                <a:cs typeface="Century Gothic" charset="0"/>
              </a:rPr>
              <a:t>7c</a:t>
            </a:r>
            <a:r>
              <a:rPr lang="en-US" b="0" dirty="0">
                <a:solidFill>
                  <a:schemeClr val="tx1"/>
                </a:solidFill>
                <a:latin typeface="Century Gothic" charset="0"/>
                <a:ea typeface="Century Gothic" charset="0"/>
                <a:cs typeface="Century Gothic" charset="0"/>
              </a:rPr>
              <a:t>. Restoring the relationship between Adam and the Archangel</a:t>
            </a:r>
          </a:p>
        </p:txBody>
      </p:sp>
      <p:sp>
        <p:nvSpPr>
          <p:cNvPr id="3" name="Text Placeholder 2"/>
          <p:cNvSpPr>
            <a:spLocks noGrp="1"/>
          </p:cNvSpPr>
          <p:nvPr>
            <p:ph type="body" idx="1"/>
          </p:nvPr>
        </p:nvSpPr>
        <p:spPr/>
        <p:txBody>
          <a:bodyPr>
            <a:normAutofit/>
          </a:bodyPr>
          <a:lstStyle/>
          <a:p>
            <a:r>
              <a:rPr lang="en-US" sz="3200" dirty="0">
                <a:solidFill>
                  <a:schemeClr val="tx1"/>
                </a:solidFill>
                <a:latin typeface="Century Gothic" charset="0"/>
                <a:ea typeface="Century Gothic" charset="0"/>
                <a:cs typeface="Century Gothic" charset="0"/>
              </a:rPr>
              <a:t>Jacob and Esau</a:t>
            </a:r>
          </a:p>
        </p:txBody>
      </p:sp>
    </p:spTree>
    <p:extLst>
      <p:ext uri="{BB962C8B-B14F-4D97-AF65-F5344CB8AC3E}">
        <p14:creationId xmlns:p14="http://schemas.microsoft.com/office/powerpoint/2010/main" val="6437994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Isaac and Rebekah</a:t>
            </a:r>
          </a:p>
        </p:txBody>
      </p:sp>
      <p:sp>
        <p:nvSpPr>
          <p:cNvPr id="4" name="Oval 4"/>
          <p:cNvSpPr>
            <a:spLocks noChangeArrowheads="1"/>
          </p:cNvSpPr>
          <p:nvPr/>
        </p:nvSpPr>
        <p:spPr bwMode="auto">
          <a:xfrm>
            <a:off x="1676400" y="1773238"/>
            <a:ext cx="2303463" cy="863600"/>
          </a:xfrm>
          <a:prstGeom prst="ellipse">
            <a:avLst/>
          </a:prstGeom>
          <a:solidFill>
            <a:srgbClr val="3475FF"/>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Century Gothic" charset="0"/>
                <a:ea typeface="Century Gothic" charset="0"/>
                <a:cs typeface="Century Gothic" charset="0"/>
              </a:rPr>
              <a:t>Isaac</a:t>
            </a:r>
          </a:p>
        </p:txBody>
      </p:sp>
      <p:sp>
        <p:nvSpPr>
          <p:cNvPr id="5" name="Oval 6"/>
          <p:cNvSpPr>
            <a:spLocks noChangeArrowheads="1"/>
          </p:cNvSpPr>
          <p:nvPr/>
        </p:nvSpPr>
        <p:spPr bwMode="auto">
          <a:xfrm>
            <a:off x="5508625" y="3573463"/>
            <a:ext cx="2303463" cy="863600"/>
          </a:xfrm>
          <a:prstGeom prst="ellipse">
            <a:avLst/>
          </a:prstGeom>
          <a:solidFill>
            <a:srgbClr val="8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Century Gothic" charset="0"/>
                <a:ea typeface="Century Gothic" charset="0"/>
                <a:cs typeface="Century Gothic" charset="0"/>
              </a:rPr>
              <a:t>Esau</a:t>
            </a:r>
          </a:p>
        </p:txBody>
      </p:sp>
      <p:sp>
        <p:nvSpPr>
          <p:cNvPr id="6" name="Oval 7"/>
          <p:cNvSpPr>
            <a:spLocks noChangeArrowheads="1"/>
          </p:cNvSpPr>
          <p:nvPr/>
        </p:nvSpPr>
        <p:spPr bwMode="auto">
          <a:xfrm>
            <a:off x="1476375" y="3644900"/>
            <a:ext cx="2303463" cy="86360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latin typeface="Century Gothic" charset="0"/>
                <a:ea typeface="Century Gothic" charset="0"/>
                <a:cs typeface="Century Gothic" charset="0"/>
              </a:rPr>
              <a:t>Jacob</a:t>
            </a:r>
          </a:p>
        </p:txBody>
      </p:sp>
      <p:sp>
        <p:nvSpPr>
          <p:cNvPr id="7" name="Line 8"/>
          <p:cNvSpPr>
            <a:spLocks noChangeShapeType="1"/>
          </p:cNvSpPr>
          <p:nvPr/>
        </p:nvSpPr>
        <p:spPr bwMode="auto">
          <a:xfrm flipH="1">
            <a:off x="3203574" y="2438400"/>
            <a:ext cx="1063625" cy="1277938"/>
          </a:xfrm>
          <a:prstGeom prst="line">
            <a:avLst/>
          </a:prstGeom>
          <a:noFill/>
          <a:ln w="57150">
            <a:solidFill>
              <a:schemeClr val="tx2"/>
            </a:solidFill>
            <a:round/>
            <a:headEnd/>
            <a:tailEnd type="arrow" w="lg" len="med"/>
          </a:ln>
        </p:spPr>
        <p:txBody>
          <a:bodyPr>
            <a:prstTxWarp prst="textNoShape">
              <a:avLst/>
            </a:prstTxWarp>
          </a:bodyPr>
          <a:lstStyle/>
          <a:p>
            <a:endParaRPr lang="en-US">
              <a:latin typeface="Century Gothic" charset="0"/>
              <a:ea typeface="Century Gothic" charset="0"/>
              <a:cs typeface="Century Gothic" charset="0"/>
            </a:endParaRPr>
          </a:p>
        </p:txBody>
      </p:sp>
      <p:sp>
        <p:nvSpPr>
          <p:cNvPr id="8" name="Line 9"/>
          <p:cNvSpPr>
            <a:spLocks noChangeShapeType="1"/>
          </p:cNvSpPr>
          <p:nvPr/>
        </p:nvSpPr>
        <p:spPr bwMode="auto">
          <a:xfrm>
            <a:off x="5105400" y="2438400"/>
            <a:ext cx="835025" cy="1206500"/>
          </a:xfrm>
          <a:prstGeom prst="line">
            <a:avLst/>
          </a:prstGeom>
          <a:noFill/>
          <a:ln w="57150">
            <a:solidFill>
              <a:schemeClr val="tx2"/>
            </a:solidFill>
            <a:round/>
            <a:headEnd/>
            <a:tailEnd type="arrow" w="lg" len="med"/>
          </a:ln>
        </p:spPr>
        <p:txBody>
          <a:bodyPr>
            <a:prstTxWarp prst="textNoShape">
              <a:avLst/>
            </a:prstTxWarp>
          </a:bodyPr>
          <a:lstStyle/>
          <a:p>
            <a:endParaRPr lang="en-US">
              <a:latin typeface="Century Gothic" charset="0"/>
              <a:ea typeface="Century Gothic" charset="0"/>
              <a:cs typeface="Century Gothic" charset="0"/>
            </a:endParaRPr>
          </a:p>
        </p:txBody>
      </p:sp>
      <p:sp>
        <p:nvSpPr>
          <p:cNvPr id="9" name="Text Box 14"/>
          <p:cNvSpPr txBox="1">
            <a:spLocks noChangeArrowheads="1"/>
          </p:cNvSpPr>
          <p:nvPr/>
        </p:nvSpPr>
        <p:spPr bwMode="auto">
          <a:xfrm>
            <a:off x="6248400" y="4495800"/>
            <a:ext cx="1120820" cy="461665"/>
          </a:xfrm>
          <a:prstGeom prst="rect">
            <a:avLst/>
          </a:prstGeom>
          <a:noFill/>
          <a:ln w="9525">
            <a:noFill/>
            <a:miter lim="800000"/>
            <a:headEnd/>
            <a:tailEnd/>
          </a:ln>
        </p:spPr>
        <p:txBody>
          <a:bodyPr wrap="none">
            <a:prstTxWarp prst="textNoShape">
              <a:avLst/>
            </a:prstTxWarp>
            <a:spAutoFit/>
          </a:bodyPr>
          <a:lstStyle/>
          <a:p>
            <a:r>
              <a:rPr lang="en-GB" sz="2400" i="0">
                <a:latin typeface="Century Gothic" charset="0"/>
                <a:ea typeface="Century Gothic" charset="0"/>
                <a:cs typeface="Century Gothic" charset="0"/>
              </a:rPr>
              <a:t>(Cain)</a:t>
            </a:r>
          </a:p>
        </p:txBody>
      </p:sp>
      <p:sp>
        <p:nvSpPr>
          <p:cNvPr id="11" name="Oval 4"/>
          <p:cNvSpPr>
            <a:spLocks noChangeArrowheads="1"/>
          </p:cNvSpPr>
          <p:nvPr/>
        </p:nvSpPr>
        <p:spPr bwMode="auto">
          <a:xfrm>
            <a:off x="5545137" y="1752600"/>
            <a:ext cx="2303463" cy="863600"/>
          </a:xfrm>
          <a:prstGeom prst="ellipse">
            <a:avLst/>
          </a:prstGeom>
          <a:solidFill>
            <a:schemeClr val="accent2"/>
          </a:solidFill>
          <a:ln w="9525">
            <a:solidFill>
              <a:schemeClr val="tx1"/>
            </a:solidFill>
            <a:round/>
            <a:headEnd/>
            <a:tailEnd/>
          </a:ln>
        </p:spPr>
        <p:txBody>
          <a:bodyPr wrap="none" anchor="ctr">
            <a:prstTxWarp prst="textNoShape">
              <a:avLst/>
            </a:prstTxWarp>
          </a:bodyPr>
          <a:lstStyle/>
          <a:p>
            <a:pPr algn="ctr"/>
            <a:r>
              <a:rPr lang="en-GB" sz="2800" i="0" dirty="0" err="1">
                <a:solidFill>
                  <a:schemeClr val="bg1"/>
                </a:solidFill>
                <a:latin typeface="Century Gothic" charset="0"/>
                <a:ea typeface="Century Gothic" charset="0"/>
                <a:cs typeface="Century Gothic" charset="0"/>
              </a:rPr>
              <a:t>Rebekah</a:t>
            </a:r>
            <a:endParaRPr lang="en-GB" sz="2800" i="0" dirty="0">
              <a:solidFill>
                <a:schemeClr val="bg1"/>
              </a:solidFill>
              <a:latin typeface="Century Gothic" charset="0"/>
              <a:ea typeface="Century Gothic" charset="0"/>
              <a:cs typeface="Century Gothic" charset="0"/>
            </a:endParaRPr>
          </a:p>
        </p:txBody>
      </p:sp>
      <p:cxnSp>
        <p:nvCxnSpPr>
          <p:cNvPr id="13" name="Straight Arrow Connector 12"/>
          <p:cNvCxnSpPr/>
          <p:nvPr/>
        </p:nvCxnSpPr>
        <p:spPr bwMode="auto">
          <a:xfrm flipV="1">
            <a:off x="3979863" y="2036762"/>
            <a:ext cx="1565274" cy="20638"/>
          </a:xfrm>
          <a:prstGeom prst="straightConnector1">
            <a:avLst/>
          </a:prstGeom>
          <a:solidFill>
            <a:schemeClr val="accent1"/>
          </a:solidFill>
          <a:ln w="57150" cap="flat" cmpd="sng" algn="ctr">
            <a:solidFill>
              <a:schemeClr val="tx2"/>
            </a:solidFill>
            <a:prstDash val="solid"/>
            <a:round/>
            <a:headEnd type="none" w="med" len="med"/>
            <a:tailEnd type="arrow" w="lg" len="med"/>
          </a:ln>
          <a:effectLst/>
        </p:spPr>
      </p:cxnSp>
      <p:cxnSp>
        <p:nvCxnSpPr>
          <p:cNvPr id="15" name="Straight Arrow Connector 14"/>
          <p:cNvCxnSpPr/>
          <p:nvPr/>
        </p:nvCxnSpPr>
        <p:spPr bwMode="auto">
          <a:xfrm>
            <a:off x="3886200" y="2357438"/>
            <a:ext cx="1676400" cy="4762"/>
          </a:xfrm>
          <a:prstGeom prst="straightConnector1">
            <a:avLst/>
          </a:prstGeom>
          <a:solidFill>
            <a:schemeClr val="accent1"/>
          </a:solidFill>
          <a:ln w="57150" cap="flat" cmpd="sng" algn="ctr">
            <a:solidFill>
              <a:schemeClr val="tx2"/>
            </a:solidFill>
            <a:prstDash val="solid"/>
            <a:round/>
            <a:headEnd type="arrow" w="lg" len="med"/>
            <a:tailEnd type="none" w="lg" len="med"/>
          </a:ln>
          <a:effectLst/>
        </p:spPr>
      </p:cxnSp>
      <p:sp>
        <p:nvSpPr>
          <p:cNvPr id="17" name="TextBox 16"/>
          <p:cNvSpPr txBox="1"/>
          <p:nvPr/>
        </p:nvSpPr>
        <p:spPr>
          <a:xfrm>
            <a:off x="1239520" y="5181600"/>
            <a:ext cx="7467600" cy="1323439"/>
          </a:xfrm>
          <a:prstGeom prst="rect">
            <a:avLst/>
          </a:prstGeom>
          <a:noFill/>
        </p:spPr>
        <p:txBody>
          <a:bodyPr wrap="square" rtlCol="0">
            <a:spAutoFit/>
          </a:bodyPr>
          <a:lstStyle/>
          <a:p>
            <a:r>
              <a:rPr lang="en-GB" sz="2000" i="0" dirty="0">
                <a:latin typeface="Century Gothic" charset="0"/>
                <a:ea typeface="Century Gothic" charset="0"/>
                <a:cs typeface="Century Gothic" charset="0"/>
              </a:rPr>
              <a:t>“Two nations are in your womb, and two peoples, born of you, shall be divided; the one shall be stronger than the other, the elder shall serve the younger.”</a:t>
            </a:r>
          </a:p>
          <a:p>
            <a:r>
              <a:rPr lang="en-GB" i="0" dirty="0">
                <a:latin typeface="Century Gothic" charset="0"/>
                <a:ea typeface="Century Gothic" charset="0"/>
                <a:cs typeface="Century Gothic" charset="0"/>
              </a:rPr>
              <a:t>										</a:t>
            </a:r>
            <a:r>
              <a:rPr lang="en-GB" sz="1600" i="0" dirty="0">
                <a:latin typeface="Century Gothic" charset="0"/>
                <a:ea typeface="Century Gothic" charset="0"/>
                <a:cs typeface="Century Gothic" charset="0"/>
              </a:rPr>
              <a:t>Genesis 25:23</a:t>
            </a:r>
          </a:p>
        </p:txBody>
      </p:sp>
      <p:sp>
        <p:nvSpPr>
          <p:cNvPr id="18" name="Text Box 13"/>
          <p:cNvSpPr txBox="1">
            <a:spLocks noChangeArrowheads="1"/>
          </p:cNvSpPr>
          <p:nvPr/>
        </p:nvSpPr>
        <p:spPr bwMode="auto">
          <a:xfrm>
            <a:off x="2195513" y="4572000"/>
            <a:ext cx="1111202" cy="461665"/>
          </a:xfrm>
          <a:prstGeom prst="rect">
            <a:avLst/>
          </a:prstGeom>
          <a:noFill/>
          <a:ln w="9525">
            <a:noFill/>
            <a:miter lim="800000"/>
            <a:headEnd/>
            <a:tailEnd/>
          </a:ln>
        </p:spPr>
        <p:txBody>
          <a:bodyPr wrap="none">
            <a:prstTxWarp prst="textNoShape">
              <a:avLst/>
            </a:prstTxWarp>
            <a:spAutoFit/>
          </a:bodyPr>
          <a:lstStyle/>
          <a:p>
            <a:r>
              <a:rPr lang="en-GB" sz="2400" i="0">
                <a:latin typeface="Century Gothic" charset="0"/>
                <a:ea typeface="Century Gothic" charset="0"/>
                <a:cs typeface="Century Gothic" charset="0"/>
              </a:rPr>
              <a:t>(Abel)</a:t>
            </a:r>
          </a:p>
        </p:txBody>
      </p:sp>
    </p:spTree>
    <p:extLst>
      <p:ext uri="{BB962C8B-B14F-4D97-AF65-F5344CB8AC3E}">
        <p14:creationId xmlns:p14="http://schemas.microsoft.com/office/powerpoint/2010/main" val="183443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p:bldP spid="11" grpId="0" animBg="1"/>
      <p:bldP spid="17" grpId="0"/>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833120" y="1600200"/>
            <a:ext cx="7853680" cy="4525963"/>
          </a:xfrm>
        </p:spPr>
        <p:txBody>
          <a:bodyPr>
            <a:normAutofit/>
          </a:bodyPr>
          <a:lstStyle/>
          <a:p>
            <a:r>
              <a:rPr lang="en-US" sz="2800" dirty="0">
                <a:solidFill>
                  <a:schemeClr val="tx1"/>
                </a:solidFill>
                <a:latin typeface="Century Gothic" charset="0"/>
                <a:ea typeface="Century Gothic" charset="0"/>
                <a:cs typeface="Century Gothic" charset="0"/>
              </a:rPr>
              <a:t>Relationship between Archangel and Adam</a:t>
            </a:r>
          </a:p>
          <a:p>
            <a:pPr lvl="1"/>
            <a:r>
              <a:rPr lang="en-US" sz="2800" dirty="0">
                <a:solidFill>
                  <a:schemeClr val="tx1"/>
                </a:solidFill>
                <a:latin typeface="Century Gothic" charset="0"/>
                <a:ea typeface="Century Gothic" charset="0"/>
                <a:cs typeface="Century Gothic" charset="0"/>
              </a:rPr>
              <a:t>Adam had to win the respect of the AA to become the Lord of creation</a:t>
            </a:r>
          </a:p>
          <a:p>
            <a:pPr lvl="1"/>
            <a:r>
              <a:rPr lang="en-US" sz="2800" dirty="0">
                <a:solidFill>
                  <a:schemeClr val="tx1"/>
                </a:solidFill>
                <a:latin typeface="Century Gothic" charset="0"/>
                <a:ea typeface="Century Gothic" charset="0"/>
                <a:cs typeface="Century Gothic" charset="0"/>
              </a:rPr>
              <a:t>Jacob, in the position of Adam, has to restore the birthright by winning the respect of Esau, in the position of the AA, and become the elder brother, head of the family</a:t>
            </a:r>
          </a:p>
        </p:txBody>
      </p:sp>
    </p:spTree>
    <p:extLst>
      <p:ext uri="{BB962C8B-B14F-4D97-AF65-F5344CB8AC3E}">
        <p14:creationId xmlns:p14="http://schemas.microsoft.com/office/powerpoint/2010/main" val="1815736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AB5F6-A008-0B4A-BEDF-B19C872BEC48}"/>
              </a:ext>
            </a:extLst>
          </p:cNvPr>
          <p:cNvSpPr>
            <a:spLocks noGrp="1"/>
          </p:cNvSpPr>
          <p:nvPr>
            <p:ph type="title"/>
          </p:nvPr>
        </p:nvSpPr>
        <p:spPr/>
        <p:txBody>
          <a:bodyPr/>
          <a:lstStyle/>
          <a:p>
            <a:r>
              <a:rPr lang="en-GB" dirty="0"/>
              <a:t>Origin of the problem</a:t>
            </a:r>
          </a:p>
        </p:txBody>
      </p:sp>
      <p:sp>
        <p:nvSpPr>
          <p:cNvPr id="3" name="Text Placeholder 2">
            <a:extLst>
              <a:ext uri="{FF2B5EF4-FFF2-40B4-BE49-F238E27FC236}">
                <a16:creationId xmlns:a16="http://schemas.microsoft.com/office/drawing/2014/main" id="{8F66896C-E680-704E-95D1-43BB9E7E9F10}"/>
              </a:ext>
            </a:extLst>
          </p:cNvPr>
          <p:cNvSpPr>
            <a:spLocks noGrp="1"/>
          </p:cNvSpPr>
          <p:nvPr>
            <p:ph type="body" sz="half" idx="1"/>
          </p:nvPr>
        </p:nvSpPr>
        <p:spPr>
          <a:xfrm>
            <a:off x="457200" y="1600200"/>
            <a:ext cx="8229600" cy="4525963"/>
          </a:xfrm>
        </p:spPr>
        <p:txBody>
          <a:bodyPr>
            <a:normAutofit/>
          </a:bodyPr>
          <a:lstStyle/>
          <a:p>
            <a:r>
              <a:rPr lang="en-GB" sz="2800" dirty="0">
                <a:solidFill>
                  <a:schemeClr val="tx1"/>
                </a:solidFill>
              </a:rPr>
              <a:t>“The boys grew up. Esau became a skilful hunter, a man of the outdoors; but Jacob was a mild man who stayed at home among the tents.  Isaac, who had a taste for wild game, loved Esau, but Rebekah loved Jacob” Genesis 25:27-28</a:t>
            </a:r>
          </a:p>
          <a:p>
            <a:endParaRPr lang="en-GB" sz="3200" dirty="0"/>
          </a:p>
        </p:txBody>
      </p:sp>
    </p:spTree>
    <p:extLst>
      <p:ext uri="{BB962C8B-B14F-4D97-AF65-F5344CB8AC3E}">
        <p14:creationId xmlns:p14="http://schemas.microsoft.com/office/powerpoint/2010/main" val="3099009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What is the birth right?</a:t>
            </a:r>
          </a:p>
        </p:txBody>
      </p:sp>
      <p:sp>
        <p:nvSpPr>
          <p:cNvPr id="57350" name="Rectangle 6"/>
          <p:cNvSpPr>
            <a:spLocks noGrp="1" noChangeArrowheads="1"/>
          </p:cNvSpPr>
          <p:nvPr>
            <p:ph type="body" sz="half" idx="1"/>
          </p:nvPr>
        </p:nvSpPr>
        <p:spPr>
          <a:xfrm>
            <a:off x="457199" y="2299855"/>
            <a:ext cx="4605455" cy="3826308"/>
          </a:xfrm>
        </p:spPr>
        <p:txBody>
          <a:bodyPr>
            <a:normAutofit/>
          </a:bodyPr>
          <a:lstStyle/>
          <a:p>
            <a:pPr eaLnBrk="1" hangingPunct="1">
              <a:lnSpc>
                <a:spcPct val="110000"/>
              </a:lnSpc>
              <a:buFont typeface="Courier New" charset="0"/>
              <a:buChar char="o"/>
              <a:defRPr/>
            </a:pPr>
            <a:r>
              <a:rPr lang="en-GB" sz="2800" dirty="0">
                <a:solidFill>
                  <a:schemeClr val="tx1"/>
                </a:solidFill>
                <a:effectLst/>
                <a:latin typeface="Century Gothic" charset="0"/>
                <a:ea typeface="Century Gothic" charset="0"/>
                <a:cs typeface="Century Gothic" charset="0"/>
              </a:rPr>
              <a:t>Isaac tells his sons about the birth right</a:t>
            </a:r>
          </a:p>
          <a:p>
            <a:pPr lvl="1">
              <a:lnSpc>
                <a:spcPct val="110000"/>
              </a:lnSpc>
              <a:buFont typeface="Courier New" charset="0"/>
              <a:buChar char="o"/>
              <a:defRPr/>
            </a:pPr>
            <a:r>
              <a:rPr lang="en-GB" sz="2600" dirty="0">
                <a:solidFill>
                  <a:schemeClr val="tx1"/>
                </a:solidFill>
                <a:effectLst/>
                <a:latin typeface="Century Gothic" charset="0"/>
                <a:ea typeface="Century Gothic" charset="0"/>
                <a:cs typeface="Century Gothic" charset="0"/>
              </a:rPr>
              <a:t>Right to be next head of the family</a:t>
            </a:r>
          </a:p>
          <a:p>
            <a:pPr lvl="1">
              <a:lnSpc>
                <a:spcPct val="110000"/>
              </a:lnSpc>
              <a:buFont typeface="Courier New" charset="0"/>
              <a:buChar char="o"/>
              <a:defRPr/>
            </a:pPr>
            <a:r>
              <a:rPr lang="en-GB" sz="2600" dirty="0">
                <a:solidFill>
                  <a:schemeClr val="tx1"/>
                </a:solidFill>
                <a:effectLst/>
                <a:latin typeface="Century Gothic" charset="0"/>
                <a:ea typeface="Century Gothic" charset="0"/>
                <a:cs typeface="Century Gothic" charset="0"/>
              </a:rPr>
              <a:t>Belongs to oldest son</a:t>
            </a:r>
          </a:p>
          <a:p>
            <a:pPr eaLnBrk="1" hangingPunct="1">
              <a:lnSpc>
                <a:spcPct val="110000"/>
              </a:lnSpc>
              <a:buFont typeface="Courier New" charset="0"/>
              <a:buChar char="o"/>
              <a:defRPr/>
            </a:pPr>
            <a:endParaRPr lang="en-GB" sz="2800" dirty="0">
              <a:solidFill>
                <a:schemeClr val="tx1"/>
              </a:solidFill>
              <a:effectLst/>
              <a:latin typeface="Century Gothic" charset="0"/>
              <a:ea typeface="Century Gothic" charset="0"/>
              <a:cs typeface="Century Gothic" charset="0"/>
            </a:endParaRPr>
          </a:p>
        </p:txBody>
      </p:sp>
      <p:pic>
        <p:nvPicPr>
          <p:cNvPr id="7" name="Content Placeholder 6" descr="EsauSellingHisBirthright_Hendrick_Terbrugghen1625.jpg"/>
          <p:cNvPicPr>
            <a:picLocks noGrp="1" noChangeAspect="1"/>
          </p:cNvPicPr>
          <p:nvPr>
            <p:ph sz="half" idx="2"/>
          </p:nvPr>
        </p:nvPicPr>
        <p:blipFill>
          <a:blip r:embed="rId3"/>
          <a:stretch>
            <a:fillRect/>
          </a:stretch>
        </p:blipFill>
        <p:spPr>
          <a:xfrm>
            <a:off x="5295900" y="2299855"/>
            <a:ext cx="3594338" cy="2528018"/>
          </a:xfrm>
        </p:spPr>
      </p:pic>
      <p:sp>
        <p:nvSpPr>
          <p:cNvPr id="57353" name="Text Box 9"/>
          <p:cNvSpPr txBox="1">
            <a:spLocks noChangeArrowheads="1"/>
          </p:cNvSpPr>
          <p:nvPr/>
        </p:nvSpPr>
        <p:spPr bwMode="auto">
          <a:xfrm>
            <a:off x="5439212" y="5021551"/>
            <a:ext cx="3273653" cy="400110"/>
          </a:xfrm>
          <a:prstGeom prst="rect">
            <a:avLst/>
          </a:prstGeom>
          <a:noFill/>
          <a:ln w="9525">
            <a:noFill/>
            <a:miter lim="800000"/>
            <a:headEnd/>
            <a:tailEnd/>
          </a:ln>
        </p:spPr>
        <p:txBody>
          <a:bodyPr wrap="none">
            <a:prstTxWarp prst="textNoShape">
              <a:avLst/>
            </a:prstTxWarp>
            <a:spAutoFit/>
          </a:bodyPr>
          <a:lstStyle/>
          <a:p>
            <a:r>
              <a:rPr lang="en-GB" sz="2000" i="0" dirty="0">
                <a:latin typeface="Century Gothic" charset="0"/>
                <a:ea typeface="Century Gothic" charset="0"/>
                <a:cs typeface="Century Gothic" charset="0"/>
              </a:rPr>
              <a:t>Jacob buys the birthright</a:t>
            </a:r>
          </a:p>
        </p:txBody>
      </p:sp>
    </p:spTree>
    <p:extLst>
      <p:ext uri="{BB962C8B-B14F-4D97-AF65-F5344CB8AC3E}">
        <p14:creationId xmlns:p14="http://schemas.microsoft.com/office/powerpoint/2010/main" val="281633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7348"/>
                                        </p:tgtEl>
                                        <p:attrNameLst>
                                          <p:attrName>style.visibility</p:attrName>
                                        </p:attrNameLst>
                                      </p:cBhvr>
                                      <p:to>
                                        <p:strVal val="visible"/>
                                      </p:to>
                                    </p:set>
                                    <p:animEffect transition="in" filter="fade">
                                      <p:cBhvr>
                                        <p:cTn id="7" dur="500"/>
                                        <p:tgtEl>
                                          <p:spTgt spid="5734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7350">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57350">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57350">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7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p:bldP spid="57350" grpId="0" build="p"/>
      <p:bldP spid="5735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58BD661-20A1-4047-880E-40CCCB1667C8}"/>
              </a:ext>
            </a:extLst>
          </p:cNvPr>
          <p:cNvSpPr>
            <a:spLocks noGrp="1"/>
          </p:cNvSpPr>
          <p:nvPr>
            <p:ph type="title"/>
          </p:nvPr>
        </p:nvSpPr>
        <p:spPr/>
        <p:txBody>
          <a:bodyPr>
            <a:normAutofit/>
          </a:bodyPr>
          <a:lstStyle/>
          <a:p>
            <a:r>
              <a:rPr lang="en-GB" sz="4000" dirty="0"/>
              <a:t>Jacob acquires the birth right</a:t>
            </a:r>
            <a:endParaRPr lang="en-US" sz="4000" dirty="0"/>
          </a:p>
        </p:txBody>
      </p:sp>
      <p:sp>
        <p:nvSpPr>
          <p:cNvPr id="6" name="Content Placeholder 5">
            <a:extLst>
              <a:ext uri="{FF2B5EF4-FFF2-40B4-BE49-F238E27FC236}">
                <a16:creationId xmlns:a16="http://schemas.microsoft.com/office/drawing/2014/main" id="{86580486-B002-B84E-A1DE-B47E7A057F3C}"/>
              </a:ext>
            </a:extLst>
          </p:cNvPr>
          <p:cNvSpPr>
            <a:spLocks noGrp="1"/>
          </p:cNvSpPr>
          <p:nvPr>
            <p:ph sz="half" idx="2"/>
          </p:nvPr>
        </p:nvSpPr>
        <p:spPr>
          <a:xfrm>
            <a:off x="892629" y="1240972"/>
            <a:ext cx="7794171" cy="5007428"/>
          </a:xfrm>
        </p:spPr>
        <p:txBody>
          <a:bodyPr>
            <a:normAutofit/>
          </a:bodyPr>
          <a:lstStyle/>
          <a:p>
            <a:pPr>
              <a:lnSpc>
                <a:spcPct val="110000"/>
              </a:lnSpc>
            </a:pPr>
            <a:r>
              <a:rPr lang="en-US" sz="2400" dirty="0"/>
              <a:t>One day Jacob was cooking a stew. Esau came in from the field hungry. Esau said to Jacob, “Give me some of that stew—I’m starving!” Jacob said, “Let’s trade: my stew for your rights as the firstborn.” Esau said, “I’m starving! What good is a birthright if I’m dead?” Jacob said, “First, swear it to me.” And he did it. On oath Esau traded away his rights as the firstborn. Jacob gave him bread and lentil stew. He ate and drank, got up and left. That’s how Esau gave away his rights as the firstborn. 		</a:t>
            </a:r>
            <a:r>
              <a:rPr lang="en-US" sz="2000" dirty="0"/>
              <a:t>	Genesis 25:29-34</a:t>
            </a:r>
            <a:endParaRPr lang="en-US" sz="2400" dirty="0"/>
          </a:p>
        </p:txBody>
      </p:sp>
    </p:spTree>
    <p:extLst>
      <p:ext uri="{BB962C8B-B14F-4D97-AF65-F5344CB8AC3E}">
        <p14:creationId xmlns:p14="http://schemas.microsoft.com/office/powerpoint/2010/main" val="1670344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49945"/>
            <a:ext cx="8229600" cy="1143000"/>
          </a:xfrm>
        </p:spPr>
        <p:txBody>
          <a:bodyPr>
            <a:noAutofit/>
          </a:bodyPr>
          <a:lstStyle/>
          <a:p>
            <a:r>
              <a:rPr lang="en-US" sz="4000" dirty="0">
                <a:solidFill>
                  <a:schemeClr val="tx1"/>
                </a:solidFill>
                <a:latin typeface="Century Gothic" charset="0"/>
                <a:ea typeface="Century Gothic" charset="0"/>
                <a:cs typeface="Century Gothic" charset="0"/>
              </a:rPr>
              <a:t>How should Jacob have got the birthright?</a:t>
            </a:r>
          </a:p>
        </p:txBody>
      </p:sp>
      <p:sp>
        <p:nvSpPr>
          <p:cNvPr id="7" name="Text Placeholder 6"/>
          <p:cNvSpPr>
            <a:spLocks noGrp="1"/>
          </p:cNvSpPr>
          <p:nvPr>
            <p:ph type="body" sz="half" idx="1"/>
          </p:nvPr>
        </p:nvSpPr>
        <p:spPr/>
        <p:txBody>
          <a:bodyPr/>
          <a:lstStyle/>
          <a:p>
            <a:pPr algn="ctr"/>
            <a:r>
              <a:rPr lang="en-US" sz="2800" dirty="0">
                <a:solidFill>
                  <a:schemeClr val="tx1"/>
                </a:solidFill>
                <a:latin typeface="Century Gothic" charset="0"/>
                <a:ea typeface="Century Gothic" charset="0"/>
                <a:cs typeface="Century Gothic" charset="0"/>
              </a:rPr>
              <a:t>Original nature</a:t>
            </a:r>
            <a:br>
              <a:rPr lang="en-US" sz="2800" dirty="0">
                <a:solidFill>
                  <a:schemeClr val="tx1"/>
                </a:solidFill>
                <a:latin typeface="Century Gothic" charset="0"/>
                <a:ea typeface="Century Gothic" charset="0"/>
                <a:cs typeface="Century Gothic" charset="0"/>
              </a:rPr>
            </a:br>
            <a:r>
              <a:rPr lang="en-US" sz="2800" dirty="0">
                <a:solidFill>
                  <a:schemeClr val="tx1"/>
                </a:solidFill>
                <a:latin typeface="Century Gothic" charset="0"/>
                <a:ea typeface="Century Gothic" charset="0"/>
                <a:cs typeface="Century Gothic" charset="0"/>
              </a:rPr>
              <a:t> of Cain</a:t>
            </a:r>
          </a:p>
        </p:txBody>
      </p:sp>
      <p:sp>
        <p:nvSpPr>
          <p:cNvPr id="8" name="Content Placeholder 7"/>
          <p:cNvSpPr>
            <a:spLocks noGrp="1"/>
          </p:cNvSpPr>
          <p:nvPr>
            <p:ph sz="half" idx="2"/>
          </p:nvPr>
        </p:nvSpPr>
        <p:spPr>
          <a:xfrm>
            <a:off x="852055" y="2680857"/>
            <a:ext cx="4038600" cy="4525963"/>
          </a:xfrm>
        </p:spPr>
        <p:txBody>
          <a:bodyPr>
            <a:normAutofit/>
          </a:bodyPr>
          <a:lstStyle/>
          <a:p>
            <a:r>
              <a:rPr lang="en-US" sz="2800" dirty="0">
                <a:solidFill>
                  <a:schemeClr val="tx1"/>
                </a:solidFill>
                <a:latin typeface="Century Gothic" charset="0"/>
                <a:ea typeface="Century Gothic" charset="0"/>
                <a:cs typeface="Century Gothic" charset="0"/>
              </a:rPr>
              <a:t>Loves Abel</a:t>
            </a:r>
          </a:p>
          <a:p>
            <a:r>
              <a:rPr lang="en-US" sz="2800" dirty="0">
                <a:solidFill>
                  <a:schemeClr val="tx1"/>
                </a:solidFill>
                <a:latin typeface="Century Gothic" charset="0"/>
                <a:ea typeface="Century Gothic" charset="0"/>
                <a:cs typeface="Century Gothic" charset="0"/>
              </a:rPr>
              <a:t>Respects Abel</a:t>
            </a:r>
          </a:p>
          <a:p>
            <a:r>
              <a:rPr lang="en-US" sz="2800" dirty="0">
                <a:solidFill>
                  <a:schemeClr val="tx1"/>
                </a:solidFill>
                <a:latin typeface="Century Gothic" charset="0"/>
                <a:ea typeface="Century Gothic" charset="0"/>
                <a:cs typeface="Century Gothic" charset="0"/>
              </a:rPr>
              <a:t>Wants to be guided by Abel</a:t>
            </a:r>
          </a:p>
          <a:p>
            <a:r>
              <a:rPr lang="en-US" sz="2800" dirty="0">
                <a:solidFill>
                  <a:schemeClr val="tx1"/>
                </a:solidFill>
                <a:latin typeface="Century Gothic" charset="0"/>
                <a:ea typeface="Century Gothic" charset="0"/>
                <a:cs typeface="Century Gothic" charset="0"/>
              </a:rPr>
              <a:t>Wants to work together</a:t>
            </a:r>
          </a:p>
        </p:txBody>
      </p:sp>
      <p:sp>
        <p:nvSpPr>
          <p:cNvPr id="9" name="Text Placeholder 8"/>
          <p:cNvSpPr>
            <a:spLocks noGrp="1"/>
          </p:cNvSpPr>
          <p:nvPr>
            <p:ph type="body" sz="quarter" idx="4294967295"/>
          </p:nvPr>
        </p:nvSpPr>
        <p:spPr>
          <a:xfrm>
            <a:off x="5029195" y="1549400"/>
            <a:ext cx="3657600" cy="790575"/>
          </a:xfrm>
        </p:spPr>
        <p:txBody>
          <a:bodyPr>
            <a:noAutofit/>
          </a:bodyPr>
          <a:lstStyle/>
          <a:p>
            <a:pPr algn="ctr"/>
            <a:r>
              <a:rPr lang="en-US" sz="2800" dirty="0">
                <a:solidFill>
                  <a:schemeClr val="tx1"/>
                </a:solidFill>
                <a:latin typeface="Century Gothic" charset="0"/>
                <a:ea typeface="Century Gothic" charset="0"/>
                <a:cs typeface="Century Gothic" charset="0"/>
              </a:rPr>
              <a:t>Original nature of Abel</a:t>
            </a:r>
          </a:p>
        </p:txBody>
      </p:sp>
      <p:sp>
        <p:nvSpPr>
          <p:cNvPr id="10" name="Content Placeholder 9"/>
          <p:cNvSpPr>
            <a:spLocks noGrp="1"/>
          </p:cNvSpPr>
          <p:nvPr>
            <p:ph sz="quarter" idx="4294967295"/>
          </p:nvPr>
        </p:nvSpPr>
        <p:spPr>
          <a:xfrm>
            <a:off x="5444830" y="2625727"/>
            <a:ext cx="3657600" cy="3686175"/>
          </a:xfrm>
        </p:spPr>
        <p:txBody>
          <a:bodyPr>
            <a:normAutofit/>
          </a:bodyPr>
          <a:lstStyle/>
          <a:p>
            <a:r>
              <a:rPr lang="en-US" sz="2800" dirty="0">
                <a:solidFill>
                  <a:schemeClr val="tx1"/>
                </a:solidFill>
                <a:latin typeface="Century Gothic" charset="0"/>
                <a:ea typeface="Century Gothic" charset="0"/>
                <a:cs typeface="Century Gothic" charset="0"/>
              </a:rPr>
              <a:t>Loveable</a:t>
            </a:r>
          </a:p>
          <a:p>
            <a:r>
              <a:rPr lang="en-US" sz="2800" dirty="0">
                <a:solidFill>
                  <a:schemeClr val="tx1"/>
                </a:solidFill>
                <a:latin typeface="Century Gothic" charset="0"/>
                <a:ea typeface="Century Gothic" charset="0"/>
                <a:cs typeface="Century Gothic" charset="0"/>
              </a:rPr>
              <a:t>Humble</a:t>
            </a:r>
          </a:p>
          <a:p>
            <a:r>
              <a:rPr lang="en-US" sz="2800" dirty="0">
                <a:solidFill>
                  <a:schemeClr val="tx1"/>
                </a:solidFill>
                <a:latin typeface="Century Gothic" charset="0"/>
                <a:ea typeface="Century Gothic" charset="0"/>
                <a:cs typeface="Century Gothic" charset="0"/>
              </a:rPr>
              <a:t>Sharing</a:t>
            </a:r>
          </a:p>
          <a:p>
            <a:r>
              <a:rPr lang="en-US" sz="2800" dirty="0">
                <a:solidFill>
                  <a:schemeClr val="tx1"/>
                </a:solidFill>
                <a:latin typeface="Century Gothic" charset="0"/>
                <a:ea typeface="Century Gothic" charset="0"/>
                <a:cs typeface="Century Gothic" charset="0"/>
              </a:rPr>
              <a:t>Cooperative </a:t>
            </a:r>
            <a:endParaRPr lang="en-US" sz="2800" dirty="0">
              <a:solidFill>
                <a:schemeClr val="tx1"/>
              </a:solidFill>
            </a:endParaRPr>
          </a:p>
          <a:p>
            <a:endParaRPr lang="en-US" sz="2800" dirty="0">
              <a:solidFill>
                <a:schemeClr val="tx1"/>
              </a:solidFill>
            </a:endParaRPr>
          </a:p>
        </p:txBody>
      </p:sp>
    </p:spTree>
    <p:extLst>
      <p:ext uri="{BB962C8B-B14F-4D97-AF65-F5344CB8AC3E}">
        <p14:creationId xmlns:p14="http://schemas.microsoft.com/office/powerpoint/2010/main" val="682019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Back in the Garden of Eden . . .</a:t>
            </a:r>
          </a:p>
        </p:txBody>
      </p:sp>
      <p:sp>
        <p:nvSpPr>
          <p:cNvPr id="4" name="Content Placeholder 3"/>
          <p:cNvSpPr>
            <a:spLocks noGrp="1"/>
          </p:cNvSpPr>
          <p:nvPr>
            <p:ph sz="half" idx="2"/>
          </p:nvPr>
        </p:nvSpPr>
        <p:spPr>
          <a:xfrm>
            <a:off x="731520" y="1600200"/>
            <a:ext cx="7955280" cy="4525963"/>
          </a:xfrm>
        </p:spPr>
        <p:txBody>
          <a:bodyPr>
            <a:noAutofit/>
          </a:bodyPr>
          <a:lstStyle/>
          <a:p>
            <a:pPr marL="0" indent="0">
              <a:lnSpc>
                <a:spcPct val="120000"/>
              </a:lnSpc>
              <a:buNone/>
            </a:pPr>
            <a:r>
              <a:rPr lang="en-US" sz="2400" dirty="0">
                <a:solidFill>
                  <a:schemeClr val="tx1"/>
                </a:solidFill>
                <a:latin typeface="Century Gothic" charset="0"/>
                <a:ea typeface="Century Gothic" charset="0"/>
                <a:cs typeface="Century Gothic" charset="0"/>
              </a:rPr>
              <a:t>What does Adam have to do? First he has to become one with God, and second he has to love the archangel. He must win the archangel's recognition. The archangel must acknowledge, saying, "You are truly the son of God, and therefore the heir apparent." Father </a:t>
            </a:r>
            <a:r>
              <a:rPr lang="is-IS" sz="2000" dirty="0">
                <a:solidFill>
                  <a:schemeClr val="tx1"/>
                </a:solidFill>
              </a:rPr>
              <a:t> (34-85)</a:t>
            </a:r>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2232708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Rebecca overhears Isaac</a:t>
            </a:r>
          </a:p>
        </p:txBody>
      </p:sp>
      <p:sp>
        <p:nvSpPr>
          <p:cNvPr id="3" name="Text Placeholder 2"/>
          <p:cNvSpPr>
            <a:spLocks noGrp="1"/>
          </p:cNvSpPr>
          <p:nvPr>
            <p:ph type="body" sz="half" idx="1"/>
          </p:nvPr>
        </p:nvSpPr>
        <p:spPr>
          <a:xfrm>
            <a:off x="268008" y="1600200"/>
            <a:ext cx="4038600" cy="4525963"/>
          </a:xfrm>
        </p:spPr>
        <p:txBody>
          <a:bodyPr>
            <a:normAutofit fontScale="70000" lnSpcReduction="20000"/>
          </a:bodyPr>
          <a:lstStyle/>
          <a:p>
            <a:pPr>
              <a:lnSpc>
                <a:spcPct val="120000"/>
              </a:lnSpc>
            </a:pPr>
            <a:r>
              <a:rPr lang="en-US" sz="2800" dirty="0">
                <a:solidFill>
                  <a:schemeClr val="tx1"/>
                </a:solidFill>
                <a:effectLst/>
                <a:latin typeface="Century Gothic" charset="0"/>
                <a:ea typeface="Century Gothic" charset="0"/>
                <a:cs typeface="Century Gothic" charset="0"/>
              </a:rPr>
              <a:t>Isaac wants to bless Esau </a:t>
            </a:r>
          </a:p>
          <a:p>
            <a:pPr>
              <a:lnSpc>
                <a:spcPct val="120000"/>
              </a:lnSpc>
            </a:pPr>
            <a:r>
              <a:rPr lang="en-US" sz="2800" dirty="0">
                <a:solidFill>
                  <a:schemeClr val="tx1"/>
                </a:solidFill>
                <a:latin typeface="Century Gothic" charset="0"/>
                <a:ea typeface="Century Gothic" charset="0"/>
                <a:cs typeface="Century Gothic" charset="0"/>
              </a:rPr>
              <a:t> “I’m an old man,” he said; “I might die any day now. Do me a </a:t>
            </a:r>
            <a:r>
              <a:rPr lang="en-US" sz="2800" dirty="0" err="1">
                <a:solidFill>
                  <a:schemeClr val="tx1"/>
                </a:solidFill>
                <a:latin typeface="Century Gothic" charset="0"/>
                <a:ea typeface="Century Gothic" charset="0"/>
                <a:cs typeface="Century Gothic" charset="0"/>
              </a:rPr>
              <a:t>favour</a:t>
            </a:r>
            <a:r>
              <a:rPr lang="en-US" sz="2800" dirty="0">
                <a:solidFill>
                  <a:schemeClr val="tx1"/>
                </a:solidFill>
                <a:latin typeface="Century Gothic" charset="0"/>
                <a:ea typeface="Century Gothic" charset="0"/>
                <a:cs typeface="Century Gothic" charset="0"/>
              </a:rPr>
              <a:t>: go out and hunt some game. Then make me a hearty meal, the kind that you know I like, and bring it to me to eat so that I can give you my blessing before I die.” Rebekah was eaves dropping as Isaac spoke to his son Esau.						</a:t>
            </a:r>
            <a:r>
              <a:rPr lang="en-US" sz="2600" dirty="0">
                <a:solidFill>
                  <a:schemeClr val="tx1"/>
                </a:solidFill>
                <a:latin typeface="Century Gothic" charset="0"/>
                <a:ea typeface="Century Gothic" charset="0"/>
                <a:cs typeface="Century Gothic" charset="0"/>
              </a:rPr>
              <a:t>Genesis 27:2-4</a:t>
            </a:r>
            <a:endParaRPr lang="en-US" sz="2800" dirty="0">
              <a:solidFill>
                <a:schemeClr val="tx1"/>
              </a:solidFill>
              <a:effectLst/>
              <a:latin typeface="Century Gothic" charset="0"/>
              <a:ea typeface="Century Gothic" charset="0"/>
              <a:cs typeface="Century Gothic" charset="0"/>
            </a:endParaRPr>
          </a:p>
        </p:txBody>
      </p:sp>
      <p:sp>
        <p:nvSpPr>
          <p:cNvPr id="6" name="TextBox 5"/>
          <p:cNvSpPr txBox="1"/>
          <p:nvPr/>
        </p:nvSpPr>
        <p:spPr>
          <a:xfrm>
            <a:off x="5701864" y="5307714"/>
            <a:ext cx="1887055" cy="369332"/>
          </a:xfrm>
          <a:prstGeom prst="rect">
            <a:avLst/>
          </a:prstGeom>
          <a:noFill/>
        </p:spPr>
        <p:txBody>
          <a:bodyPr wrap="none" rtlCol="0">
            <a:spAutoFit/>
          </a:bodyPr>
          <a:lstStyle/>
          <a:p>
            <a:r>
              <a:rPr lang="en-US" i="0" dirty="0">
                <a:latin typeface="Century Gothic" charset="0"/>
                <a:ea typeface="Century Gothic" charset="0"/>
                <a:cs typeface="Century Gothic" charset="0"/>
              </a:rPr>
              <a:t>Isaac and Esau</a:t>
            </a:r>
          </a:p>
        </p:txBody>
      </p:sp>
      <p:pic>
        <p:nvPicPr>
          <p:cNvPr id="9" name="Content Placeholder 8">
            <a:extLst>
              <a:ext uri="{FF2B5EF4-FFF2-40B4-BE49-F238E27FC236}">
                <a16:creationId xmlns:a16="http://schemas.microsoft.com/office/drawing/2014/main" id="{48E9D02F-C74C-5A45-8357-09B1CA2E3D0A}"/>
              </a:ext>
            </a:extLst>
          </p:cNvPr>
          <p:cNvPicPr>
            <a:picLocks noGrp="1" noChangeAspect="1"/>
          </p:cNvPicPr>
          <p:nvPr>
            <p:ph sz="half" idx="2"/>
          </p:nvPr>
        </p:nvPicPr>
        <p:blipFill rotWithShape="1">
          <a:blip r:embed="rId3"/>
          <a:srcRect t="-1" b="9112"/>
          <a:stretch/>
        </p:blipFill>
        <p:spPr>
          <a:xfrm>
            <a:off x="4439390" y="2002221"/>
            <a:ext cx="4635266" cy="3305493"/>
          </a:xfrm>
        </p:spPr>
      </p:pic>
    </p:spTree>
    <p:extLst>
      <p:ext uri="{BB962C8B-B14F-4D97-AF65-F5344CB8AC3E}">
        <p14:creationId xmlns:p14="http://schemas.microsoft.com/office/powerpoint/2010/main" val="2877012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31FC7-7190-F742-8DB1-EEA000F0D301}"/>
              </a:ext>
            </a:extLst>
          </p:cNvPr>
          <p:cNvSpPr>
            <a:spLocks noGrp="1"/>
          </p:cNvSpPr>
          <p:nvPr>
            <p:ph type="title"/>
          </p:nvPr>
        </p:nvSpPr>
        <p:spPr/>
        <p:txBody>
          <a:bodyPr>
            <a:normAutofit/>
          </a:bodyPr>
          <a:lstStyle/>
          <a:p>
            <a:r>
              <a:rPr lang="en-GB" sz="4000" dirty="0"/>
              <a:t>Rebecca talks to Jacob</a:t>
            </a:r>
            <a:endParaRPr lang="en-US" sz="4000" dirty="0"/>
          </a:p>
        </p:txBody>
      </p:sp>
      <p:sp>
        <p:nvSpPr>
          <p:cNvPr id="3" name="Text Placeholder 2">
            <a:extLst>
              <a:ext uri="{FF2B5EF4-FFF2-40B4-BE49-F238E27FC236}">
                <a16:creationId xmlns:a16="http://schemas.microsoft.com/office/drawing/2014/main" id="{3F336E30-1C59-F94F-9291-665DE5870AB2}"/>
              </a:ext>
            </a:extLst>
          </p:cNvPr>
          <p:cNvSpPr>
            <a:spLocks noGrp="1"/>
          </p:cNvSpPr>
          <p:nvPr>
            <p:ph type="body" sz="half" idx="1"/>
          </p:nvPr>
        </p:nvSpPr>
        <p:spPr>
          <a:xfrm>
            <a:off x="457200" y="1417638"/>
            <a:ext cx="8229600" cy="4825507"/>
          </a:xfrm>
        </p:spPr>
        <p:txBody>
          <a:bodyPr>
            <a:normAutofit fontScale="92500"/>
          </a:bodyPr>
          <a:lstStyle/>
          <a:p>
            <a:pPr>
              <a:lnSpc>
                <a:spcPct val="110000"/>
              </a:lnSpc>
            </a:pPr>
            <a:r>
              <a:rPr lang="en-US" sz="2400" dirty="0"/>
              <a:t>“Now, my son, listen to me. Do what I tell you. Go and get me two young goats and I’ll make a nice meal, the kind that your father loves. Then you’ll take it to your father, he’ll eat and bless you before he dies.” “But Mother,” Jacob said, “my brother Esau is a hairy man and I have smooth skin. What happens if my father touches me? He’ll think I’m deceiving him. I’ll bring down a curse on myself instead of a blessing.” “If it comes to that,” said his mother, “I’ll take the curse on myself. Now, just do what I say. Go and get the goats.” 							</a:t>
            </a:r>
            <a:r>
              <a:rPr lang="en-US" sz="2000" dirty="0"/>
              <a:t>Genesis 27:8-13</a:t>
            </a:r>
          </a:p>
          <a:p>
            <a:pPr>
              <a:lnSpc>
                <a:spcPct val="110000"/>
              </a:lnSpc>
            </a:pPr>
            <a:r>
              <a:rPr lang="en-GB" sz="2400" dirty="0"/>
              <a:t>What do you think about all that?</a:t>
            </a:r>
            <a:endParaRPr lang="en-US" sz="2800" dirty="0"/>
          </a:p>
        </p:txBody>
      </p:sp>
    </p:spTree>
    <p:extLst>
      <p:ext uri="{BB962C8B-B14F-4D97-AF65-F5344CB8AC3E}">
        <p14:creationId xmlns:p14="http://schemas.microsoft.com/office/powerpoint/2010/main" val="4055499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Jacob takes Esau’s blessing</a:t>
            </a:r>
          </a:p>
        </p:txBody>
      </p:sp>
      <p:sp>
        <p:nvSpPr>
          <p:cNvPr id="3" name="Text Placeholder 2"/>
          <p:cNvSpPr>
            <a:spLocks noGrp="1"/>
          </p:cNvSpPr>
          <p:nvPr>
            <p:ph type="body" sz="half" idx="1"/>
          </p:nvPr>
        </p:nvSpPr>
        <p:spPr/>
        <p:txBody>
          <a:bodyPr>
            <a:normAutofit/>
          </a:bodyPr>
          <a:lstStyle/>
          <a:p>
            <a:r>
              <a:rPr lang="en-US" sz="2800" dirty="0">
                <a:solidFill>
                  <a:schemeClr val="tx1"/>
                </a:solidFill>
                <a:effectLst/>
                <a:latin typeface="Century Gothic" charset="0"/>
                <a:ea typeface="Century Gothic" charset="0"/>
                <a:cs typeface="Century Gothic" charset="0"/>
              </a:rPr>
              <a:t>Rebekah tells Jacob to take Esau’s blessing</a:t>
            </a:r>
          </a:p>
          <a:p>
            <a:r>
              <a:rPr lang="en-US" sz="2800" dirty="0">
                <a:solidFill>
                  <a:schemeClr val="tx1"/>
                </a:solidFill>
                <a:effectLst/>
                <a:latin typeface="Century Gothic" charset="0"/>
                <a:ea typeface="Century Gothic" charset="0"/>
                <a:cs typeface="Century Gothic" charset="0"/>
              </a:rPr>
              <a:t>Jacob deceives his father and receives Esau’s blessing</a:t>
            </a:r>
          </a:p>
          <a:p>
            <a:r>
              <a:rPr lang="en-US" sz="2800" dirty="0">
                <a:solidFill>
                  <a:schemeClr val="tx1"/>
                </a:solidFill>
                <a:latin typeface="Century Gothic" charset="0"/>
                <a:ea typeface="Century Gothic" charset="0"/>
                <a:cs typeface="Century Gothic" charset="0"/>
              </a:rPr>
              <a:t>“Jacob said to his father, ‘I am Esau your firstborn.’” </a:t>
            </a:r>
            <a:r>
              <a:rPr lang="en-US" sz="2000" dirty="0">
                <a:solidFill>
                  <a:schemeClr val="tx1"/>
                </a:solidFill>
                <a:latin typeface="Century Gothic" charset="0"/>
                <a:ea typeface="Century Gothic" charset="0"/>
                <a:cs typeface="Century Gothic" charset="0"/>
              </a:rPr>
              <a:t>Genesis 27:19</a:t>
            </a:r>
            <a:endParaRPr lang="en-US" sz="2800" dirty="0">
              <a:solidFill>
                <a:schemeClr val="tx1"/>
              </a:solidFill>
              <a:effectLst/>
              <a:latin typeface="Century Gothic" charset="0"/>
              <a:ea typeface="Century Gothic" charset="0"/>
              <a:cs typeface="Century Gothic" charset="0"/>
            </a:endParaRPr>
          </a:p>
        </p:txBody>
      </p:sp>
      <p:pic>
        <p:nvPicPr>
          <p:cNvPr id="8" name="Content Placeholder 7" descr="39150267.jpg"/>
          <p:cNvPicPr>
            <a:picLocks noGrp="1" noChangeAspect="1"/>
          </p:cNvPicPr>
          <p:nvPr>
            <p:ph sz="half" idx="2"/>
          </p:nvPr>
        </p:nvPicPr>
        <p:blipFill>
          <a:blip r:embed="rId3"/>
          <a:srcRect t="-9267" b="-9267"/>
          <a:stretch>
            <a:fillRect/>
          </a:stretch>
        </p:blipFill>
        <p:spPr>
          <a:xfrm>
            <a:off x="4648200" y="1447800"/>
            <a:ext cx="4038600" cy="4525963"/>
          </a:xfrm>
        </p:spPr>
      </p:pic>
      <p:sp>
        <p:nvSpPr>
          <p:cNvPr id="6" name="TextBox 5"/>
          <p:cNvSpPr txBox="1"/>
          <p:nvPr/>
        </p:nvSpPr>
        <p:spPr>
          <a:xfrm>
            <a:off x="5638800" y="5638800"/>
            <a:ext cx="2520242" cy="369332"/>
          </a:xfrm>
          <a:prstGeom prst="rect">
            <a:avLst/>
          </a:prstGeom>
          <a:noFill/>
        </p:spPr>
        <p:txBody>
          <a:bodyPr wrap="none" rtlCol="0">
            <a:spAutoFit/>
          </a:bodyPr>
          <a:lstStyle/>
          <a:p>
            <a:r>
              <a:rPr lang="en-US" i="0" dirty="0">
                <a:latin typeface="Century Gothic" charset="0"/>
                <a:ea typeface="Century Gothic" charset="0"/>
                <a:cs typeface="Century Gothic" charset="0"/>
              </a:rPr>
              <a:t>Isaac blessing Jacob</a:t>
            </a:r>
          </a:p>
        </p:txBody>
      </p:sp>
    </p:spTree>
    <p:extLst>
      <p:ext uri="{BB962C8B-B14F-4D97-AF65-F5344CB8AC3E}">
        <p14:creationId xmlns:p14="http://schemas.microsoft.com/office/powerpoint/2010/main" val="1720309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728D8-75F4-B445-9DE4-07047317D159}"/>
              </a:ext>
            </a:extLst>
          </p:cNvPr>
          <p:cNvSpPr>
            <a:spLocks noGrp="1"/>
          </p:cNvSpPr>
          <p:nvPr>
            <p:ph type="title"/>
          </p:nvPr>
        </p:nvSpPr>
        <p:spPr/>
        <p:txBody>
          <a:bodyPr>
            <a:normAutofit/>
          </a:bodyPr>
          <a:lstStyle/>
          <a:p>
            <a:r>
              <a:rPr lang="en-GB" dirty="0"/>
              <a:t>Let’s analyse what has happened</a:t>
            </a:r>
            <a:endParaRPr lang="en-US" dirty="0"/>
          </a:p>
        </p:txBody>
      </p:sp>
      <p:sp>
        <p:nvSpPr>
          <p:cNvPr id="3" name="Text Placeholder 2">
            <a:extLst>
              <a:ext uri="{FF2B5EF4-FFF2-40B4-BE49-F238E27FC236}">
                <a16:creationId xmlns:a16="http://schemas.microsoft.com/office/drawing/2014/main" id="{6CF8EF52-017F-1746-B090-F4618F9DF5C3}"/>
              </a:ext>
            </a:extLst>
          </p:cNvPr>
          <p:cNvSpPr>
            <a:spLocks noGrp="1"/>
          </p:cNvSpPr>
          <p:nvPr>
            <p:ph type="body" sz="half" idx="1"/>
          </p:nvPr>
        </p:nvSpPr>
        <p:spPr>
          <a:xfrm>
            <a:off x="457200" y="1600200"/>
            <a:ext cx="7646276" cy="4525963"/>
          </a:xfrm>
        </p:spPr>
        <p:txBody>
          <a:bodyPr>
            <a:normAutofit/>
          </a:bodyPr>
          <a:lstStyle/>
          <a:p>
            <a:r>
              <a:rPr lang="en-GB" sz="2400" dirty="0"/>
              <a:t>How is the relationship between Jacob and Esau?</a:t>
            </a:r>
          </a:p>
          <a:p>
            <a:r>
              <a:rPr lang="en-GB" sz="2400" dirty="0"/>
              <a:t>How is the relationship between Isaac and Rebecca?</a:t>
            </a:r>
          </a:p>
          <a:p>
            <a:r>
              <a:rPr lang="en-GB" sz="2400" dirty="0"/>
              <a:t>How is the relationship between Rebecca and Jacob?</a:t>
            </a:r>
          </a:p>
          <a:p>
            <a:r>
              <a:rPr lang="en-GB" sz="2400" dirty="0"/>
              <a:t>Did Jacob do the right thing?</a:t>
            </a:r>
          </a:p>
          <a:p>
            <a:endParaRPr lang="en-US" sz="2400" dirty="0"/>
          </a:p>
        </p:txBody>
      </p:sp>
    </p:spTree>
    <p:extLst>
      <p:ext uri="{BB962C8B-B14F-4D97-AF65-F5344CB8AC3E}">
        <p14:creationId xmlns:p14="http://schemas.microsoft.com/office/powerpoint/2010/main" val="52201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went wrong?</a:t>
            </a:r>
          </a:p>
        </p:txBody>
      </p:sp>
      <p:sp>
        <p:nvSpPr>
          <p:cNvPr id="6" name="Content Placeholder 5"/>
          <p:cNvSpPr>
            <a:spLocks noGrp="1"/>
          </p:cNvSpPr>
          <p:nvPr>
            <p:ph sz="half" idx="2"/>
          </p:nvPr>
        </p:nvSpPr>
        <p:spPr>
          <a:xfrm>
            <a:off x="934720" y="1269114"/>
            <a:ext cx="7752080" cy="4525963"/>
          </a:xfrm>
        </p:spPr>
        <p:txBody>
          <a:bodyPr>
            <a:noAutofit/>
          </a:bodyPr>
          <a:lstStyle/>
          <a:p>
            <a:pPr>
              <a:lnSpc>
                <a:spcPct val="120000"/>
              </a:lnSpc>
            </a:pPr>
            <a:r>
              <a:rPr lang="en-US" sz="2400" dirty="0">
                <a:solidFill>
                  <a:schemeClr val="tx1"/>
                </a:solidFill>
                <a:latin typeface="Century Gothic" charset="0"/>
                <a:ea typeface="Century Gothic" charset="0"/>
                <a:cs typeface="Century Gothic" charset="0"/>
              </a:rPr>
              <a:t>Jacob and Esau haven’t overcome fallen nature</a:t>
            </a:r>
          </a:p>
          <a:p>
            <a:pPr>
              <a:lnSpc>
                <a:spcPct val="120000"/>
              </a:lnSpc>
            </a:pPr>
            <a:r>
              <a:rPr lang="en-US" sz="2400" dirty="0">
                <a:solidFill>
                  <a:schemeClr val="tx1"/>
                </a:solidFill>
                <a:latin typeface="Century Gothic" charset="0"/>
                <a:ea typeface="Century Gothic" charset="0"/>
                <a:cs typeface="Century Gothic" charset="0"/>
              </a:rPr>
              <a:t>Lack of communication between Isaac and Rebekah</a:t>
            </a:r>
          </a:p>
          <a:p>
            <a:pPr>
              <a:lnSpc>
                <a:spcPct val="120000"/>
              </a:lnSpc>
            </a:pPr>
            <a:r>
              <a:rPr lang="en-US" sz="2400" dirty="0">
                <a:solidFill>
                  <a:schemeClr val="tx1"/>
                </a:solidFill>
                <a:latin typeface="Century Gothic" charset="0"/>
                <a:ea typeface="Century Gothic" charset="0"/>
                <a:cs typeface="Century Gothic" charset="0"/>
              </a:rPr>
              <a:t>Rebekah doesn’t ask Isaac</a:t>
            </a:r>
          </a:p>
          <a:p>
            <a:pPr>
              <a:lnSpc>
                <a:spcPct val="120000"/>
              </a:lnSpc>
            </a:pPr>
            <a:r>
              <a:rPr lang="en-US" sz="2400" dirty="0">
                <a:solidFill>
                  <a:schemeClr val="tx1"/>
                </a:solidFill>
                <a:latin typeface="Century Gothic" charset="0"/>
                <a:ea typeface="Century Gothic" charset="0"/>
                <a:cs typeface="Century Gothic" charset="0"/>
              </a:rPr>
              <a:t>Rebekah dominates Jacob</a:t>
            </a:r>
          </a:p>
          <a:p>
            <a:pPr>
              <a:lnSpc>
                <a:spcPct val="120000"/>
              </a:lnSpc>
            </a:pPr>
            <a:r>
              <a:rPr lang="en-US" sz="2400" dirty="0">
                <a:solidFill>
                  <a:schemeClr val="tx1"/>
                </a:solidFill>
                <a:latin typeface="Century Gothic" charset="0"/>
                <a:ea typeface="Century Gothic" charset="0"/>
                <a:cs typeface="Century Gothic" charset="0"/>
              </a:rPr>
              <a:t>Jacob doesn’t follow conscience</a:t>
            </a:r>
          </a:p>
          <a:p>
            <a:pPr>
              <a:lnSpc>
                <a:spcPct val="120000"/>
              </a:lnSpc>
            </a:pPr>
            <a:r>
              <a:rPr lang="en-US" sz="2400" dirty="0">
                <a:solidFill>
                  <a:schemeClr val="tx1"/>
                </a:solidFill>
                <a:latin typeface="Century Gothic" charset="0"/>
                <a:ea typeface="Century Gothic" charset="0"/>
                <a:cs typeface="Century Gothic" charset="0"/>
              </a:rPr>
              <a:t>Jacob deceives his father Isaac</a:t>
            </a:r>
          </a:p>
          <a:p>
            <a:pPr>
              <a:lnSpc>
                <a:spcPct val="120000"/>
              </a:lnSpc>
            </a:pPr>
            <a:r>
              <a:rPr lang="en-GB" sz="2400" dirty="0">
                <a:solidFill>
                  <a:schemeClr val="tx1"/>
                </a:solidFill>
                <a:latin typeface="Century Gothic" charset="0"/>
                <a:ea typeface="Century Gothic" charset="0"/>
                <a:cs typeface="Century Gothic" charset="0"/>
              </a:rPr>
              <a:t>Is theft justified?</a:t>
            </a:r>
          </a:p>
          <a:p>
            <a:pPr>
              <a:lnSpc>
                <a:spcPct val="120000"/>
              </a:lnSpc>
            </a:pPr>
            <a:r>
              <a:rPr lang="en-GB" sz="2400" dirty="0">
                <a:solidFill>
                  <a:schemeClr val="tx1"/>
                </a:solidFill>
                <a:latin typeface="Century Gothic" charset="0"/>
                <a:ea typeface="Century Gothic" charset="0"/>
                <a:cs typeface="Century Gothic" charset="0"/>
              </a:rPr>
              <a:t>Is deception justified?</a:t>
            </a:r>
            <a:endParaRPr lang="en-US" sz="2400" dirty="0">
              <a:solidFill>
                <a:schemeClr val="tx1"/>
              </a:solidFill>
              <a:latin typeface="Century Gothic" charset="0"/>
              <a:ea typeface="Century Gothic" charset="0"/>
              <a:cs typeface="Century Gothic" charset="0"/>
            </a:endParaRPr>
          </a:p>
          <a:p>
            <a:pPr>
              <a:lnSpc>
                <a:spcPct val="120000"/>
              </a:lnSpc>
            </a:pPr>
            <a:endParaRPr lang="en-US" sz="2400" dirty="0">
              <a:solidFill>
                <a:schemeClr val="tx1"/>
              </a:solidFill>
              <a:latin typeface="Century Gothic" charset="0"/>
              <a:ea typeface="Century Gothic" charset="0"/>
              <a:cs typeface="Century Gothic" charset="0"/>
            </a:endParaRPr>
          </a:p>
          <a:p>
            <a:pPr>
              <a:lnSpc>
                <a:spcPct val="120000"/>
              </a:lnSpc>
            </a:pPr>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03707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What needs to be restored?</a:t>
            </a:r>
          </a:p>
        </p:txBody>
      </p:sp>
      <p:sp>
        <p:nvSpPr>
          <p:cNvPr id="3" name="Content Placeholder 2"/>
          <p:cNvSpPr>
            <a:spLocks noGrp="1"/>
          </p:cNvSpPr>
          <p:nvPr>
            <p:ph sz="half" idx="2"/>
          </p:nvPr>
        </p:nvSpPr>
        <p:spPr>
          <a:xfrm>
            <a:off x="822960" y="1600200"/>
            <a:ext cx="7863840" cy="4525963"/>
          </a:xfrm>
        </p:spPr>
        <p:txBody>
          <a:bodyPr>
            <a:normAutofit/>
          </a:bodyPr>
          <a:lstStyle/>
          <a:p>
            <a:r>
              <a:rPr lang="en-US" sz="2800" dirty="0">
                <a:solidFill>
                  <a:schemeClr val="tx1"/>
                </a:solidFill>
                <a:latin typeface="Century Gothic" charset="0"/>
                <a:ea typeface="Century Gothic" charset="0"/>
                <a:cs typeface="Century Gothic" charset="0"/>
              </a:rPr>
              <a:t>Relationship between Adam and Eve</a:t>
            </a:r>
          </a:p>
          <a:p>
            <a:pPr lvl="1"/>
            <a:r>
              <a:rPr lang="en-US" sz="2800" dirty="0">
                <a:solidFill>
                  <a:schemeClr val="tx1"/>
                </a:solidFill>
                <a:latin typeface="Century Gothic" charset="0"/>
                <a:ea typeface="Century Gothic" charset="0"/>
                <a:cs typeface="Century Gothic" charset="0"/>
              </a:rPr>
              <a:t>Man needs the respect of his wife </a:t>
            </a:r>
          </a:p>
          <a:p>
            <a:pPr lvl="1"/>
            <a:r>
              <a:rPr lang="en-US" sz="2800" dirty="0">
                <a:solidFill>
                  <a:schemeClr val="tx1"/>
                </a:solidFill>
                <a:latin typeface="Century Gothic" charset="0"/>
                <a:ea typeface="Century Gothic" charset="0"/>
                <a:cs typeface="Century Gothic" charset="0"/>
              </a:rPr>
              <a:t>Man needs to love his wife</a:t>
            </a:r>
          </a:p>
          <a:p>
            <a:pPr lvl="1"/>
            <a:r>
              <a:rPr lang="en-US" sz="2800" dirty="0">
                <a:solidFill>
                  <a:schemeClr val="tx1"/>
                </a:solidFill>
                <a:latin typeface="Century Gothic" charset="0"/>
                <a:ea typeface="Century Gothic" charset="0"/>
                <a:cs typeface="Century Gothic" charset="0"/>
              </a:rPr>
              <a:t>Become a good subject</a:t>
            </a:r>
          </a:p>
          <a:p>
            <a:pPr lvl="1"/>
            <a:r>
              <a:rPr lang="en-US" sz="2800" dirty="0">
                <a:solidFill>
                  <a:schemeClr val="tx1"/>
                </a:solidFill>
                <a:latin typeface="Century Gothic" charset="0"/>
                <a:ea typeface="Century Gothic" charset="0"/>
                <a:cs typeface="Century Gothic" charset="0"/>
              </a:rPr>
              <a:t>Woman needs the love of her husband</a:t>
            </a:r>
          </a:p>
          <a:p>
            <a:pPr lvl="1"/>
            <a:r>
              <a:rPr lang="en-US" sz="2800" dirty="0">
                <a:solidFill>
                  <a:schemeClr val="tx1"/>
                </a:solidFill>
                <a:latin typeface="Century Gothic" charset="0"/>
                <a:ea typeface="Century Gothic" charset="0"/>
                <a:cs typeface="Century Gothic" charset="0"/>
              </a:rPr>
              <a:t>Woman needs to respect her husband</a:t>
            </a:r>
          </a:p>
          <a:p>
            <a:pPr lvl="1"/>
            <a:r>
              <a:rPr lang="en-US" sz="2800" dirty="0">
                <a:solidFill>
                  <a:schemeClr val="tx1"/>
                </a:solidFill>
                <a:latin typeface="Century Gothic" charset="0"/>
                <a:ea typeface="Century Gothic" charset="0"/>
                <a:cs typeface="Century Gothic" charset="0"/>
              </a:rPr>
              <a:t>Become a good object</a:t>
            </a:r>
          </a:p>
        </p:txBody>
      </p:sp>
    </p:spTree>
    <p:extLst>
      <p:ext uri="{BB962C8B-B14F-4D97-AF65-F5344CB8AC3E}">
        <p14:creationId xmlns:p14="http://schemas.microsoft.com/office/powerpoint/2010/main" val="13535956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3" y="274638"/>
            <a:ext cx="8761862" cy="1143000"/>
          </a:xfrm>
        </p:spPr>
        <p:txBody>
          <a:bodyPr>
            <a:noAutofit/>
          </a:bodyPr>
          <a:lstStyle/>
          <a:p>
            <a:r>
              <a:rPr lang="en-US" sz="4000" dirty="0">
                <a:solidFill>
                  <a:schemeClr val="tx1"/>
                </a:solidFill>
                <a:latin typeface="Century Gothic" charset="0"/>
                <a:ea typeface="Century Gothic" charset="0"/>
                <a:cs typeface="Century Gothic" charset="0"/>
              </a:rPr>
              <a:t>Why didn’t Rebecca talk to Isaac?</a:t>
            </a:r>
          </a:p>
        </p:txBody>
      </p:sp>
      <p:sp>
        <p:nvSpPr>
          <p:cNvPr id="3" name="Content Placeholder 2"/>
          <p:cNvSpPr>
            <a:spLocks noGrp="1"/>
          </p:cNvSpPr>
          <p:nvPr>
            <p:ph sz="half" idx="2"/>
          </p:nvPr>
        </p:nvSpPr>
        <p:spPr>
          <a:xfrm>
            <a:off x="883920" y="1600200"/>
            <a:ext cx="7802880" cy="4525963"/>
          </a:xfrm>
        </p:spPr>
        <p:txBody>
          <a:bodyPr>
            <a:normAutofit fontScale="85000" lnSpcReduction="10000"/>
          </a:bodyPr>
          <a:lstStyle/>
          <a:p>
            <a:pPr>
              <a:lnSpc>
                <a:spcPct val="120000"/>
              </a:lnSpc>
            </a:pPr>
            <a:r>
              <a:rPr lang="en-US" sz="2800" dirty="0">
                <a:solidFill>
                  <a:schemeClr val="tx1"/>
                </a:solidFill>
                <a:latin typeface="Century Gothic" charset="0"/>
                <a:ea typeface="Century Gothic" charset="0"/>
                <a:cs typeface="Century Gothic" charset="0"/>
              </a:rPr>
              <a:t>Isaac went out to the field one evening to meditate, and as he looked up, he saw camels approaching. Rebekah also looked up and saw Isaac. She got down from her camel and asked the servant, “Who is that man in the field coming to meet us?” “He is my master,” the servant answered. So she took her veil and covered herself. </a:t>
            </a:r>
            <a:r>
              <a:rPr lang="en-US" sz="2400" dirty="0">
                <a:solidFill>
                  <a:schemeClr val="tx1"/>
                </a:solidFill>
                <a:latin typeface="Century Gothic" charset="0"/>
                <a:ea typeface="Century Gothic" charset="0"/>
                <a:cs typeface="Century Gothic" charset="0"/>
              </a:rPr>
              <a:t>Genesis 24:62-65</a:t>
            </a:r>
            <a:endParaRPr lang="en-US" sz="2800" dirty="0">
              <a:solidFill>
                <a:schemeClr val="tx1"/>
              </a:solidFill>
              <a:latin typeface="Century Gothic" charset="0"/>
              <a:ea typeface="Century Gothic" charset="0"/>
              <a:cs typeface="Century Gothic" charset="0"/>
            </a:endParaRPr>
          </a:p>
          <a:p>
            <a:pPr lvl="1"/>
            <a:r>
              <a:rPr lang="en-US" sz="2400" dirty="0">
                <a:solidFill>
                  <a:schemeClr val="tx1"/>
                </a:solidFill>
                <a:latin typeface="Century Gothic" charset="0"/>
                <a:ea typeface="Century Gothic" charset="0"/>
                <a:cs typeface="Century Gothic" charset="0"/>
              </a:rPr>
              <a:t>Gap of age</a:t>
            </a:r>
          </a:p>
          <a:p>
            <a:pPr lvl="1"/>
            <a:r>
              <a:rPr lang="en-US" sz="2400" dirty="0">
                <a:solidFill>
                  <a:schemeClr val="tx1"/>
                </a:solidFill>
                <a:latin typeface="Century Gothic" charset="0"/>
                <a:ea typeface="Century Gothic" charset="0"/>
                <a:cs typeface="Century Gothic" charset="0"/>
              </a:rPr>
              <a:t>Rebecca awed by Isaac</a:t>
            </a:r>
          </a:p>
          <a:p>
            <a:pPr lvl="1"/>
            <a:r>
              <a:rPr lang="en-US" sz="2400" dirty="0">
                <a:solidFill>
                  <a:schemeClr val="tx1"/>
                </a:solidFill>
                <a:latin typeface="Century Gothic" charset="0"/>
                <a:ea typeface="Century Gothic" charset="0"/>
                <a:cs typeface="Century Gothic" charset="0"/>
              </a:rPr>
              <a:t>Isaac a meditator and not a talker (trauma?)</a:t>
            </a:r>
          </a:p>
        </p:txBody>
      </p:sp>
    </p:spTree>
    <p:extLst>
      <p:ext uri="{BB962C8B-B14F-4D97-AF65-F5344CB8AC3E}">
        <p14:creationId xmlns:p14="http://schemas.microsoft.com/office/powerpoint/2010/main" val="15884387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Isaac’s blessing for Esau</a:t>
            </a:r>
          </a:p>
        </p:txBody>
      </p:sp>
      <p:sp>
        <p:nvSpPr>
          <p:cNvPr id="5" name="Content Placeholder 4"/>
          <p:cNvSpPr>
            <a:spLocks noGrp="1"/>
          </p:cNvSpPr>
          <p:nvPr>
            <p:ph sz="half" idx="2"/>
          </p:nvPr>
        </p:nvSpPr>
        <p:spPr>
          <a:xfrm>
            <a:off x="690880" y="1600200"/>
            <a:ext cx="7995920" cy="4525963"/>
          </a:xfrm>
        </p:spPr>
        <p:txBody>
          <a:bodyPr>
            <a:normAutofit/>
          </a:bodyPr>
          <a:lstStyle/>
          <a:p>
            <a:pPr>
              <a:buNone/>
            </a:pPr>
            <a:r>
              <a:rPr lang="en-US" sz="2400" dirty="0">
                <a:solidFill>
                  <a:schemeClr val="tx1"/>
                </a:solidFill>
                <a:effectLst/>
                <a:latin typeface="Century Gothic" charset="0"/>
                <a:ea typeface="Century Gothic" charset="0"/>
                <a:cs typeface="Century Gothic" charset="0"/>
              </a:rPr>
              <a:t>	“May God give you heaven’s dew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   and earth’s richness—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   an abundance of grain and new wine.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May nations serve you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   and peoples bow down to you.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Be lord over your brothers, and may the sons of your mother bow down to you.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May those who curse you be cursed </a:t>
            </a:r>
            <a:br>
              <a:rPr lang="en-US" sz="2400" dirty="0">
                <a:solidFill>
                  <a:schemeClr val="tx1"/>
                </a:solidFill>
                <a:effectLst/>
                <a:latin typeface="Century Gothic" charset="0"/>
                <a:ea typeface="Century Gothic" charset="0"/>
                <a:cs typeface="Century Gothic" charset="0"/>
              </a:rPr>
            </a:br>
            <a:r>
              <a:rPr lang="en-US" sz="2400" dirty="0">
                <a:solidFill>
                  <a:schemeClr val="tx1"/>
                </a:solidFill>
                <a:effectLst/>
                <a:latin typeface="Century Gothic" charset="0"/>
                <a:ea typeface="Century Gothic" charset="0"/>
                <a:cs typeface="Century Gothic" charset="0"/>
              </a:rPr>
              <a:t>   and those who bless you be blessed.”</a:t>
            </a:r>
          </a:p>
          <a:p>
            <a:pPr>
              <a:buNone/>
            </a:pPr>
            <a:r>
              <a:rPr lang="en-US" sz="2400" dirty="0">
                <a:solidFill>
                  <a:schemeClr val="tx1"/>
                </a:solidFill>
                <a:effectLst/>
                <a:latin typeface="Century Gothic" charset="0"/>
                <a:ea typeface="Century Gothic" charset="0"/>
                <a:cs typeface="Century Gothic" charset="0"/>
              </a:rPr>
              <a:t>					Genesis 27:28-29</a:t>
            </a:r>
          </a:p>
        </p:txBody>
      </p:sp>
    </p:spTree>
    <p:extLst>
      <p:ext uri="{BB962C8B-B14F-4D97-AF65-F5344CB8AC3E}">
        <p14:creationId xmlns:p14="http://schemas.microsoft.com/office/powerpoint/2010/main" val="424004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68450-2598-634C-B04A-E6A3FB39E6E5}"/>
              </a:ext>
            </a:extLst>
          </p:cNvPr>
          <p:cNvSpPr>
            <a:spLocks noGrp="1"/>
          </p:cNvSpPr>
          <p:nvPr>
            <p:ph type="title"/>
          </p:nvPr>
        </p:nvSpPr>
        <p:spPr/>
        <p:txBody>
          <a:bodyPr/>
          <a:lstStyle/>
          <a:p>
            <a:r>
              <a:rPr lang="en-GB" dirty="0"/>
              <a:t>Esau returns</a:t>
            </a:r>
          </a:p>
        </p:txBody>
      </p:sp>
      <p:sp>
        <p:nvSpPr>
          <p:cNvPr id="3" name="Text Placeholder 2">
            <a:extLst>
              <a:ext uri="{FF2B5EF4-FFF2-40B4-BE49-F238E27FC236}">
                <a16:creationId xmlns:a16="http://schemas.microsoft.com/office/drawing/2014/main" id="{E9F67CD0-B39A-6941-A525-A64E93DC35AC}"/>
              </a:ext>
            </a:extLst>
          </p:cNvPr>
          <p:cNvSpPr>
            <a:spLocks noGrp="1"/>
          </p:cNvSpPr>
          <p:nvPr>
            <p:ph type="body" sz="half" idx="1"/>
          </p:nvPr>
        </p:nvSpPr>
        <p:spPr>
          <a:xfrm>
            <a:off x="457200" y="1600200"/>
            <a:ext cx="7817370" cy="4525963"/>
          </a:xfrm>
        </p:spPr>
        <p:txBody>
          <a:bodyPr>
            <a:normAutofit/>
          </a:bodyPr>
          <a:lstStyle/>
          <a:p>
            <a:r>
              <a:rPr lang="en-GB" sz="2400" dirty="0"/>
              <a:t>Then Isaac trembled with a very great trembling, and said, “Who then was it who hunted game and brought it to me and I ate it before you came and I blessed him?—and he will be blessed.” When Esau heard his father’s words, he cried an intensely loud and bitter cry, and said to his father, “Bless me, me too, my father!” 												Genesis 27:33-34</a:t>
            </a:r>
          </a:p>
        </p:txBody>
      </p:sp>
    </p:spTree>
    <p:extLst>
      <p:ext uri="{BB962C8B-B14F-4D97-AF65-F5344CB8AC3E}">
        <p14:creationId xmlns:p14="http://schemas.microsoft.com/office/powerpoint/2010/main" val="41269108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90" name="Rectangle 6"/>
          <p:cNvSpPr>
            <a:spLocks noGrp="1" noRot="1" noChangeArrowheads="1"/>
          </p:cNvSpPr>
          <p:nvPr>
            <p:ph type="title"/>
          </p:nvPr>
        </p:nvSpPr>
        <p:spPr/>
        <p:txBody>
          <a:bodyPr>
            <a:normAutofit/>
          </a:bodyPr>
          <a:lstStyle/>
          <a:p>
            <a:pPr eaLnBrk="1" hangingPunct="1">
              <a:defRPr/>
            </a:pPr>
            <a:r>
              <a:rPr lang="en-GB" sz="4000" dirty="0">
                <a:solidFill>
                  <a:schemeClr val="tx1"/>
                </a:solidFill>
                <a:latin typeface="Century Gothic" charset="0"/>
                <a:ea typeface="Century Gothic" charset="0"/>
                <a:cs typeface="Century Gothic" charset="0"/>
              </a:rPr>
              <a:t>No foundation of substance</a:t>
            </a:r>
          </a:p>
        </p:txBody>
      </p:sp>
      <p:sp>
        <p:nvSpPr>
          <p:cNvPr id="86019" name="Oval 12"/>
          <p:cNvSpPr>
            <a:spLocks noChangeArrowheads="1"/>
          </p:cNvSpPr>
          <p:nvPr/>
        </p:nvSpPr>
        <p:spPr bwMode="auto">
          <a:xfrm>
            <a:off x="3275013" y="1341438"/>
            <a:ext cx="2303462" cy="863600"/>
          </a:xfrm>
          <a:prstGeom prst="ellipse">
            <a:avLst/>
          </a:prstGeom>
          <a:solidFill>
            <a:srgbClr val="FF00FF"/>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Century Gothic" charset="0"/>
                <a:ea typeface="Century Gothic" charset="0"/>
                <a:cs typeface="Century Gothic" charset="0"/>
              </a:rPr>
              <a:t>Isaac</a:t>
            </a:r>
          </a:p>
        </p:txBody>
      </p:sp>
      <p:sp>
        <p:nvSpPr>
          <p:cNvPr id="86020" name="Oval 13"/>
          <p:cNvSpPr>
            <a:spLocks noChangeArrowheads="1"/>
          </p:cNvSpPr>
          <p:nvPr/>
        </p:nvSpPr>
        <p:spPr bwMode="auto">
          <a:xfrm>
            <a:off x="5291138" y="3141663"/>
            <a:ext cx="2303462" cy="863600"/>
          </a:xfrm>
          <a:prstGeom prst="ellipse">
            <a:avLst/>
          </a:prstGeom>
          <a:solidFill>
            <a:srgbClr val="808000"/>
          </a:solidFill>
          <a:ln w="9525">
            <a:solidFill>
              <a:schemeClr val="tx1"/>
            </a:solidFill>
            <a:round/>
            <a:headEnd/>
            <a:tailEnd/>
          </a:ln>
        </p:spPr>
        <p:txBody>
          <a:bodyPr wrap="none" anchor="ctr">
            <a:prstTxWarp prst="textNoShape">
              <a:avLst/>
            </a:prstTxWarp>
          </a:bodyPr>
          <a:lstStyle/>
          <a:p>
            <a:pPr algn="ctr"/>
            <a:r>
              <a:rPr lang="en-GB" sz="2800" i="0" dirty="0">
                <a:solidFill>
                  <a:schemeClr val="bg1"/>
                </a:solidFill>
                <a:latin typeface="Century Gothic" charset="0"/>
                <a:ea typeface="Century Gothic" charset="0"/>
                <a:cs typeface="Century Gothic" charset="0"/>
              </a:rPr>
              <a:t>Esau</a:t>
            </a:r>
          </a:p>
        </p:txBody>
      </p:sp>
      <p:sp>
        <p:nvSpPr>
          <p:cNvPr id="86021" name="Oval 14"/>
          <p:cNvSpPr>
            <a:spLocks noChangeArrowheads="1"/>
          </p:cNvSpPr>
          <p:nvPr/>
        </p:nvSpPr>
        <p:spPr bwMode="auto">
          <a:xfrm>
            <a:off x="1258888" y="3213100"/>
            <a:ext cx="2303462" cy="863600"/>
          </a:xfrm>
          <a:prstGeom prst="ellipse">
            <a:avLst/>
          </a:prstGeom>
          <a:solidFill>
            <a:srgbClr val="FFFF00"/>
          </a:solidFill>
          <a:ln w="9525">
            <a:solidFill>
              <a:schemeClr val="tx1"/>
            </a:solidFill>
            <a:round/>
            <a:headEnd/>
            <a:tailEnd/>
          </a:ln>
        </p:spPr>
        <p:txBody>
          <a:bodyPr wrap="none" anchor="ctr">
            <a:prstTxWarp prst="textNoShape">
              <a:avLst/>
            </a:prstTxWarp>
          </a:bodyPr>
          <a:lstStyle/>
          <a:p>
            <a:pPr algn="ctr"/>
            <a:r>
              <a:rPr lang="en-GB" sz="2800" i="0" dirty="0">
                <a:latin typeface="Century Gothic" charset="0"/>
                <a:ea typeface="Century Gothic" charset="0"/>
                <a:cs typeface="Century Gothic" charset="0"/>
              </a:rPr>
              <a:t>Jacob</a:t>
            </a:r>
          </a:p>
        </p:txBody>
      </p:sp>
      <p:sp>
        <p:nvSpPr>
          <p:cNvPr id="86022" name="Line 15"/>
          <p:cNvSpPr>
            <a:spLocks noChangeShapeType="1"/>
          </p:cNvSpPr>
          <p:nvPr/>
        </p:nvSpPr>
        <p:spPr bwMode="auto">
          <a:xfrm flipH="1">
            <a:off x="2986088" y="2133600"/>
            <a:ext cx="792162" cy="1150938"/>
          </a:xfrm>
          <a:prstGeom prst="line">
            <a:avLst/>
          </a:prstGeom>
          <a:noFill/>
          <a:ln w="57150">
            <a:solidFill>
              <a:schemeClr val="tx2"/>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sp>
        <p:nvSpPr>
          <p:cNvPr id="86023" name="Line 16"/>
          <p:cNvSpPr>
            <a:spLocks noChangeShapeType="1"/>
          </p:cNvSpPr>
          <p:nvPr/>
        </p:nvSpPr>
        <p:spPr bwMode="auto">
          <a:xfrm>
            <a:off x="5002213" y="2133600"/>
            <a:ext cx="720725" cy="1079500"/>
          </a:xfrm>
          <a:prstGeom prst="line">
            <a:avLst/>
          </a:prstGeom>
          <a:noFill/>
          <a:ln w="57150">
            <a:solidFill>
              <a:schemeClr val="tx2"/>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sp>
        <p:nvSpPr>
          <p:cNvPr id="86024" name="Text Box 20"/>
          <p:cNvSpPr txBox="1">
            <a:spLocks noChangeArrowheads="1"/>
          </p:cNvSpPr>
          <p:nvPr/>
        </p:nvSpPr>
        <p:spPr bwMode="auto">
          <a:xfrm>
            <a:off x="1979613" y="4259263"/>
            <a:ext cx="955711" cy="400110"/>
          </a:xfrm>
          <a:prstGeom prst="rect">
            <a:avLst/>
          </a:prstGeom>
          <a:noFill/>
          <a:ln w="9525">
            <a:noFill/>
            <a:miter lim="800000"/>
            <a:headEnd/>
            <a:tailEnd/>
          </a:ln>
        </p:spPr>
        <p:txBody>
          <a:bodyPr wrap="none">
            <a:prstTxWarp prst="textNoShape">
              <a:avLst/>
            </a:prstTxWarp>
            <a:spAutoFit/>
          </a:bodyPr>
          <a:lstStyle/>
          <a:p>
            <a:r>
              <a:rPr lang="en-GB" sz="2000" i="0">
                <a:latin typeface="Century Gothic" charset="0"/>
                <a:ea typeface="Century Gothic" charset="0"/>
                <a:cs typeface="Century Gothic" charset="0"/>
              </a:rPr>
              <a:t>(Abel)</a:t>
            </a:r>
          </a:p>
        </p:txBody>
      </p:sp>
      <p:sp>
        <p:nvSpPr>
          <p:cNvPr id="86025" name="Text Box 21"/>
          <p:cNvSpPr txBox="1">
            <a:spLocks noChangeArrowheads="1"/>
          </p:cNvSpPr>
          <p:nvPr/>
        </p:nvSpPr>
        <p:spPr bwMode="auto">
          <a:xfrm>
            <a:off x="6084888" y="4187825"/>
            <a:ext cx="965329" cy="400110"/>
          </a:xfrm>
          <a:prstGeom prst="rect">
            <a:avLst/>
          </a:prstGeom>
          <a:noFill/>
          <a:ln w="9525">
            <a:noFill/>
            <a:miter lim="800000"/>
            <a:headEnd/>
            <a:tailEnd/>
          </a:ln>
        </p:spPr>
        <p:txBody>
          <a:bodyPr wrap="none">
            <a:prstTxWarp prst="textNoShape">
              <a:avLst/>
            </a:prstTxWarp>
            <a:spAutoFit/>
          </a:bodyPr>
          <a:lstStyle/>
          <a:p>
            <a:r>
              <a:rPr lang="en-GB" sz="2000" i="0">
                <a:latin typeface="Century Gothic" charset="0"/>
                <a:ea typeface="Century Gothic" charset="0"/>
                <a:cs typeface="Century Gothic" charset="0"/>
              </a:rPr>
              <a:t>(Cain)</a:t>
            </a:r>
          </a:p>
        </p:txBody>
      </p:sp>
      <p:sp>
        <p:nvSpPr>
          <p:cNvPr id="86026" name="Text Box 22"/>
          <p:cNvSpPr txBox="1">
            <a:spLocks noChangeArrowheads="1"/>
          </p:cNvSpPr>
          <p:nvPr/>
        </p:nvSpPr>
        <p:spPr bwMode="auto">
          <a:xfrm>
            <a:off x="468313" y="4794250"/>
            <a:ext cx="8294687" cy="1723549"/>
          </a:xfrm>
          <a:prstGeom prst="rect">
            <a:avLst/>
          </a:prstGeom>
          <a:noFill/>
          <a:ln w="9525">
            <a:noFill/>
            <a:miter lim="800000"/>
            <a:headEnd/>
            <a:tailEnd/>
          </a:ln>
        </p:spPr>
        <p:txBody>
          <a:bodyPr>
            <a:prstTxWarp prst="textNoShape">
              <a:avLst/>
            </a:prstTxWarp>
            <a:spAutoFit/>
          </a:bodyPr>
          <a:lstStyle/>
          <a:p>
            <a:r>
              <a:rPr lang="en-GB" sz="2200" i="0" dirty="0">
                <a:latin typeface="Century Gothic" charset="0"/>
                <a:ea typeface="Century Gothic" charset="0"/>
                <a:cs typeface="Century Gothic" charset="0"/>
              </a:rPr>
              <a:t>Now Esau hated Jacob because of the blessing with which his father had blessed him, and Esau said to himself, “The days of mourning for my father are approaching; then I will kill my brother Jacob.”</a:t>
            </a:r>
          </a:p>
          <a:p>
            <a:r>
              <a:rPr lang="en-GB" i="0" dirty="0">
                <a:latin typeface="Century Gothic" charset="0"/>
                <a:ea typeface="Century Gothic" charset="0"/>
                <a:cs typeface="Century Gothic" charset="0"/>
              </a:rPr>
              <a:t>							Genesis 27:41</a:t>
            </a:r>
          </a:p>
        </p:txBody>
      </p:sp>
      <p:sp>
        <p:nvSpPr>
          <p:cNvPr id="118807" name="Freeform 23"/>
          <p:cNvSpPr>
            <a:spLocks noChangeAspect="1"/>
          </p:cNvSpPr>
          <p:nvPr/>
        </p:nvSpPr>
        <p:spPr bwMode="auto">
          <a:xfrm>
            <a:off x="3657600" y="3048000"/>
            <a:ext cx="1600200" cy="1168400"/>
          </a:xfrm>
          <a:custGeom>
            <a:avLst/>
            <a:gdLst>
              <a:gd name="T0" fmla="*/ 240 w 608"/>
              <a:gd name="T1" fmla="*/ 244 h 444"/>
              <a:gd name="T2" fmla="*/ 0 w 608"/>
              <a:gd name="T3" fmla="*/ 422 h 444"/>
              <a:gd name="T4" fmla="*/ 66 w 608"/>
              <a:gd name="T5" fmla="*/ 436 h 444"/>
              <a:gd name="T6" fmla="*/ 288 w 608"/>
              <a:gd name="T7" fmla="*/ 290 h 444"/>
              <a:gd name="T8" fmla="*/ 536 w 608"/>
              <a:gd name="T9" fmla="*/ 430 h 444"/>
              <a:gd name="T10" fmla="*/ 608 w 608"/>
              <a:gd name="T11" fmla="*/ 418 h 444"/>
              <a:gd name="T12" fmla="*/ 342 w 608"/>
              <a:gd name="T13" fmla="*/ 244 h 444"/>
              <a:gd name="T14" fmla="*/ 514 w 608"/>
              <a:gd name="T15" fmla="*/ 56 h 444"/>
              <a:gd name="T16" fmla="*/ 484 w 608"/>
              <a:gd name="T17" fmla="*/ 0 h 444"/>
              <a:gd name="T18" fmla="*/ 296 w 608"/>
              <a:gd name="T19" fmla="*/ 206 h 444"/>
              <a:gd name="T20" fmla="*/ 150 w 608"/>
              <a:gd name="T21" fmla="*/ 2 h 444"/>
              <a:gd name="T22" fmla="*/ 94 w 608"/>
              <a:gd name="T23" fmla="*/ 50 h 444"/>
              <a:gd name="T24" fmla="*/ 154 w 608"/>
              <a:gd name="T25" fmla="*/ 150 h 444"/>
              <a:gd name="T26" fmla="*/ 240 w 608"/>
              <a:gd name="T27" fmla="*/ 244 h 44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08"/>
              <a:gd name="T43" fmla="*/ 0 h 444"/>
              <a:gd name="T44" fmla="*/ 608 w 608"/>
              <a:gd name="T45" fmla="*/ 444 h 44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08" h="444">
                <a:moveTo>
                  <a:pt x="240" y="244"/>
                </a:moveTo>
                <a:cubicBezTo>
                  <a:pt x="240" y="244"/>
                  <a:pt x="92" y="368"/>
                  <a:pt x="0" y="422"/>
                </a:cubicBezTo>
                <a:cubicBezTo>
                  <a:pt x="6" y="438"/>
                  <a:pt x="36" y="444"/>
                  <a:pt x="66" y="436"/>
                </a:cubicBezTo>
                <a:cubicBezTo>
                  <a:pt x="164" y="388"/>
                  <a:pt x="202" y="360"/>
                  <a:pt x="288" y="290"/>
                </a:cubicBezTo>
                <a:cubicBezTo>
                  <a:pt x="396" y="368"/>
                  <a:pt x="432" y="392"/>
                  <a:pt x="536" y="430"/>
                </a:cubicBezTo>
                <a:cubicBezTo>
                  <a:pt x="572" y="434"/>
                  <a:pt x="580" y="434"/>
                  <a:pt x="608" y="418"/>
                </a:cubicBezTo>
                <a:cubicBezTo>
                  <a:pt x="532" y="376"/>
                  <a:pt x="458" y="336"/>
                  <a:pt x="342" y="244"/>
                </a:cubicBezTo>
                <a:cubicBezTo>
                  <a:pt x="400" y="190"/>
                  <a:pt x="444" y="160"/>
                  <a:pt x="514" y="56"/>
                </a:cubicBezTo>
                <a:cubicBezTo>
                  <a:pt x="510" y="40"/>
                  <a:pt x="508" y="18"/>
                  <a:pt x="484" y="0"/>
                </a:cubicBezTo>
                <a:cubicBezTo>
                  <a:pt x="406" y="106"/>
                  <a:pt x="374" y="134"/>
                  <a:pt x="296" y="206"/>
                </a:cubicBezTo>
                <a:cubicBezTo>
                  <a:pt x="202" y="116"/>
                  <a:pt x="172" y="56"/>
                  <a:pt x="150" y="2"/>
                </a:cubicBezTo>
                <a:cubicBezTo>
                  <a:pt x="122" y="20"/>
                  <a:pt x="124" y="14"/>
                  <a:pt x="94" y="50"/>
                </a:cubicBezTo>
                <a:cubicBezTo>
                  <a:pt x="95" y="75"/>
                  <a:pt x="130" y="119"/>
                  <a:pt x="154" y="150"/>
                </a:cubicBezTo>
                <a:cubicBezTo>
                  <a:pt x="178" y="181"/>
                  <a:pt x="222" y="225"/>
                  <a:pt x="240" y="244"/>
                </a:cubicBezTo>
                <a:close/>
              </a:path>
            </a:pathLst>
          </a:custGeom>
          <a:solidFill>
            <a:srgbClr val="FF0000">
              <a:alpha val="50195"/>
            </a:srgbClr>
          </a:solidFill>
          <a:ln w="31750">
            <a:solidFill>
              <a:schemeClr val="bg2"/>
            </a:solidFill>
            <a:round/>
            <a:headEnd/>
            <a:tailEnd/>
          </a:ln>
        </p:spPr>
        <p:txBody>
          <a:bodyPr>
            <a:prstTxWarp prst="textNoShape">
              <a:avLst/>
            </a:prstTxWarp>
          </a:bodyPr>
          <a:lstStyle/>
          <a:p>
            <a:endParaRPr lang="en-US">
              <a:latin typeface="Century Gothic" charset="0"/>
              <a:ea typeface="Century Gothic" charset="0"/>
              <a:cs typeface="Century Gothic" charset="0"/>
            </a:endParaRPr>
          </a:p>
        </p:txBody>
      </p:sp>
    </p:spTree>
    <p:extLst>
      <p:ext uri="{BB962C8B-B14F-4D97-AF65-F5344CB8AC3E}">
        <p14:creationId xmlns:p14="http://schemas.microsoft.com/office/powerpoint/2010/main" val="888117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18807"/>
                                        </p:tgtEl>
                                        <p:attrNameLst>
                                          <p:attrName>style.visibility</p:attrName>
                                        </p:attrNameLst>
                                      </p:cBhvr>
                                      <p:to>
                                        <p:strVal val="visible"/>
                                      </p:to>
                                    </p:set>
                                    <p:animEffect transition="in" filter="box(out)">
                                      <p:cBhvr>
                                        <p:cTn id="7" dur="500"/>
                                        <p:tgtEl>
                                          <p:spTgt spid="118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880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Oval 2"/>
          <p:cNvSpPr>
            <a:spLocks noChangeArrowheads="1"/>
          </p:cNvSpPr>
          <p:nvPr/>
        </p:nvSpPr>
        <p:spPr bwMode="auto">
          <a:xfrm>
            <a:off x="2052638" y="1940457"/>
            <a:ext cx="1439862" cy="1439862"/>
          </a:xfrm>
          <a:prstGeom prst="ellipse">
            <a:avLst/>
          </a:prstGeom>
          <a:gradFill rotWithShape="1">
            <a:gsLst>
              <a:gs pos="0">
                <a:srgbClr val="B1A1FF"/>
              </a:gs>
              <a:gs pos="100000">
                <a:srgbClr val="8238FE"/>
              </a:gs>
            </a:gsLst>
            <a:path path="shape">
              <a:fillToRect l="50000" t="50000" r="50000" b="50000"/>
            </a:path>
          </a:gradFill>
          <a:ln w="9525">
            <a:noFill/>
            <a:round/>
            <a:headEnd/>
            <a:tailEnd/>
          </a:ln>
          <a:effectLst/>
        </p:spPr>
        <p:txBody>
          <a:bodyPr lIns="0" rIns="0" anchor="ctr">
            <a:prstTxWarp prst="textNoShape">
              <a:avLst/>
            </a:prstTxWarp>
          </a:bodyPr>
          <a:lstStyle/>
          <a:p>
            <a:pPr algn="ctr">
              <a:defRPr/>
            </a:pPr>
            <a:endParaRPr lang="en-US"/>
          </a:p>
        </p:txBody>
      </p:sp>
      <p:sp>
        <p:nvSpPr>
          <p:cNvPr id="86019" name="Oval 3"/>
          <p:cNvSpPr>
            <a:spLocks noChangeArrowheads="1"/>
          </p:cNvSpPr>
          <p:nvPr/>
        </p:nvSpPr>
        <p:spPr bwMode="auto">
          <a:xfrm>
            <a:off x="5710238" y="1940457"/>
            <a:ext cx="1439862" cy="1439862"/>
          </a:xfrm>
          <a:prstGeom prst="ellipse">
            <a:avLst/>
          </a:prstGeom>
          <a:gradFill rotWithShape="1">
            <a:gsLst>
              <a:gs pos="0">
                <a:srgbClr val="5AA0FF"/>
              </a:gs>
              <a:gs pos="100000">
                <a:srgbClr val="005AD7"/>
              </a:gs>
            </a:gsLst>
            <a:path path="shape">
              <a:fillToRect l="50000" t="50000" r="50000" b="50000"/>
            </a:path>
          </a:gradFill>
          <a:ln w="9525">
            <a:noFill/>
            <a:round/>
            <a:headEnd/>
            <a:tailEnd/>
          </a:ln>
        </p:spPr>
        <p:txBody>
          <a:bodyPr lIns="0" rIns="0" anchor="ctr">
            <a:prstTxWarp prst="textNoShape">
              <a:avLst/>
            </a:prstTxWarp>
          </a:bodyPr>
          <a:lstStyle/>
          <a:p>
            <a:pPr algn="ctr"/>
            <a:endParaRPr lang="en-US"/>
          </a:p>
        </p:txBody>
      </p:sp>
      <p:sp>
        <p:nvSpPr>
          <p:cNvPr id="86021" name="Text Box 5"/>
          <p:cNvSpPr txBox="1">
            <a:spLocks noChangeArrowheads="1"/>
          </p:cNvSpPr>
          <p:nvPr/>
        </p:nvSpPr>
        <p:spPr bwMode="auto">
          <a:xfrm>
            <a:off x="363890" y="4470402"/>
            <a:ext cx="8348133" cy="1938992"/>
          </a:xfrm>
          <a:prstGeom prst="rect">
            <a:avLst/>
          </a:prstGeom>
          <a:noFill/>
          <a:ln w="25400">
            <a:solidFill>
              <a:schemeClr val="tx1"/>
            </a:solidFill>
            <a:miter lim="800000"/>
            <a:headEnd/>
            <a:tailEnd/>
          </a:ln>
        </p:spPr>
        <p:txBody>
          <a:bodyPr wrap="square">
            <a:prstTxWarp prst="textNoShape">
              <a:avLst/>
            </a:prstTxWarp>
            <a:spAutoFit/>
          </a:bodyPr>
          <a:lstStyle/>
          <a:p>
            <a:r>
              <a:rPr lang="en-US" sz="2400" dirty="0">
                <a:latin typeface="Century Gothic" charset="0"/>
                <a:ea typeface="Century Gothic" charset="0"/>
                <a:cs typeface="Century Gothic" charset="0"/>
              </a:rPr>
              <a:t>In relationships at every level of society – from those between individuals to those at the level of families, communities, societies, nations and the world – we find that one party is in the role of Abel and the other is in the role of Cain</a:t>
            </a:r>
            <a:r>
              <a:rPr lang="en-US" sz="2000" dirty="0">
                <a:latin typeface="Century Gothic" charset="0"/>
                <a:ea typeface="Century Gothic" charset="0"/>
                <a:cs typeface="Century Gothic" charset="0"/>
              </a:rPr>
              <a:t>. 							EDP, 194</a:t>
            </a:r>
            <a:endParaRPr lang="en-US" sz="2400" dirty="0">
              <a:latin typeface="Century Gothic" charset="0"/>
              <a:ea typeface="Century Gothic" charset="0"/>
              <a:cs typeface="Century Gothic" charset="0"/>
            </a:endParaRPr>
          </a:p>
        </p:txBody>
      </p:sp>
      <p:sp>
        <p:nvSpPr>
          <p:cNvPr id="86022" name="Freeform 6"/>
          <p:cNvSpPr>
            <a:spLocks/>
          </p:cNvSpPr>
          <p:nvPr/>
        </p:nvSpPr>
        <p:spPr bwMode="auto">
          <a:xfrm>
            <a:off x="3595688" y="2021419"/>
            <a:ext cx="1990725" cy="385763"/>
          </a:xfrm>
          <a:custGeom>
            <a:avLst/>
            <a:gdLst>
              <a:gd name="T0" fmla="*/ 0 w 861"/>
              <a:gd name="T1" fmla="*/ 2147483647 h 197"/>
              <a:gd name="T2" fmla="*/ 2147483647 w 861"/>
              <a:gd name="T3" fmla="*/ 0 h 197"/>
              <a:gd name="T4" fmla="*/ 2147483647 w 861"/>
              <a:gd name="T5" fmla="*/ 2147483647 h 197"/>
              <a:gd name="T6" fmla="*/ 2147483647 w 861"/>
              <a:gd name="T7" fmla="*/ 2147483647 h 197"/>
              <a:gd name="T8" fmla="*/ 2147483647 w 861"/>
              <a:gd name="T9" fmla="*/ 2147483647 h 197"/>
              <a:gd name="T10" fmla="*/ 2147483647 w 861"/>
              <a:gd name="T11" fmla="*/ 2147483647 h 197"/>
              <a:gd name="T12" fmla="*/ 2147483647 w 861"/>
              <a:gd name="T13" fmla="*/ 2147483647 h 197"/>
              <a:gd name="T14" fmla="*/ 2147483647 w 861"/>
              <a:gd name="T15" fmla="*/ 2147483647 h 197"/>
              <a:gd name="T16" fmla="*/ 2147483647 w 861"/>
              <a:gd name="T17" fmla="*/ 2147483647 h 197"/>
              <a:gd name="T18" fmla="*/ 0 w 861"/>
              <a:gd name="T19" fmla="*/ 2147483647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rgbClr val="AB57FF"/>
              </a:gs>
              <a:gs pos="100000">
                <a:srgbClr val="CBE1FF"/>
              </a:gs>
            </a:gsLst>
            <a:lin ang="0" scaled="1"/>
          </a:gradFill>
          <a:ln w="3175">
            <a:noFill/>
            <a:round/>
            <a:headEnd/>
            <a:tailEnd/>
          </a:ln>
        </p:spPr>
        <p:txBody>
          <a:bodyPr>
            <a:prstTxWarp prst="textNoShape">
              <a:avLst/>
            </a:prstTxWarp>
          </a:bodyPr>
          <a:lstStyle/>
          <a:p>
            <a:endParaRPr lang="en-US"/>
          </a:p>
        </p:txBody>
      </p:sp>
      <p:sp>
        <p:nvSpPr>
          <p:cNvPr id="86023" name="Freeform 7"/>
          <p:cNvSpPr>
            <a:spLocks/>
          </p:cNvSpPr>
          <p:nvPr/>
        </p:nvSpPr>
        <p:spPr bwMode="auto">
          <a:xfrm rot="10800000">
            <a:off x="3595688" y="2892957"/>
            <a:ext cx="1990725" cy="385762"/>
          </a:xfrm>
          <a:custGeom>
            <a:avLst/>
            <a:gdLst>
              <a:gd name="T0" fmla="*/ 0 w 861"/>
              <a:gd name="T1" fmla="*/ 2147483647 h 197"/>
              <a:gd name="T2" fmla="*/ 2147483647 w 861"/>
              <a:gd name="T3" fmla="*/ 0 h 197"/>
              <a:gd name="T4" fmla="*/ 2147483647 w 861"/>
              <a:gd name="T5" fmla="*/ 2147483647 h 197"/>
              <a:gd name="T6" fmla="*/ 2147483647 w 861"/>
              <a:gd name="T7" fmla="*/ 2147483647 h 197"/>
              <a:gd name="T8" fmla="*/ 2147483647 w 861"/>
              <a:gd name="T9" fmla="*/ 2147483647 h 197"/>
              <a:gd name="T10" fmla="*/ 2147483647 w 861"/>
              <a:gd name="T11" fmla="*/ 2147483647 h 197"/>
              <a:gd name="T12" fmla="*/ 2147483647 w 861"/>
              <a:gd name="T13" fmla="*/ 2147483647 h 197"/>
              <a:gd name="T14" fmla="*/ 2147483647 w 861"/>
              <a:gd name="T15" fmla="*/ 2147483647 h 197"/>
              <a:gd name="T16" fmla="*/ 2147483647 w 861"/>
              <a:gd name="T17" fmla="*/ 2147483647 h 197"/>
              <a:gd name="T18" fmla="*/ 0 w 861"/>
              <a:gd name="T19" fmla="*/ 2147483647 h 1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61"/>
              <a:gd name="T31" fmla="*/ 0 h 197"/>
              <a:gd name="T32" fmla="*/ 861 w 861"/>
              <a:gd name="T33" fmla="*/ 197 h 1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61" h="197">
                <a:moveTo>
                  <a:pt x="0" y="128"/>
                </a:moveTo>
                <a:cubicBezTo>
                  <a:pt x="132" y="45"/>
                  <a:pt x="277" y="0"/>
                  <a:pt x="408" y="0"/>
                </a:cubicBezTo>
                <a:cubicBezTo>
                  <a:pt x="539" y="0"/>
                  <a:pt x="660" y="54"/>
                  <a:pt x="752" y="96"/>
                </a:cubicBezTo>
                <a:cubicBezTo>
                  <a:pt x="760" y="82"/>
                  <a:pt x="771" y="66"/>
                  <a:pt x="771" y="66"/>
                </a:cubicBezTo>
                <a:cubicBezTo>
                  <a:pt x="771" y="66"/>
                  <a:pt x="861" y="195"/>
                  <a:pt x="861" y="195"/>
                </a:cubicBezTo>
                <a:cubicBezTo>
                  <a:pt x="861" y="195"/>
                  <a:pt x="701" y="192"/>
                  <a:pt x="701" y="192"/>
                </a:cubicBezTo>
                <a:cubicBezTo>
                  <a:pt x="701" y="192"/>
                  <a:pt x="712" y="172"/>
                  <a:pt x="719" y="161"/>
                </a:cubicBezTo>
                <a:cubicBezTo>
                  <a:pt x="613" y="105"/>
                  <a:pt x="518" y="77"/>
                  <a:pt x="408" y="77"/>
                </a:cubicBezTo>
                <a:cubicBezTo>
                  <a:pt x="298" y="77"/>
                  <a:pt x="177" y="104"/>
                  <a:pt x="41" y="197"/>
                </a:cubicBezTo>
                <a:cubicBezTo>
                  <a:pt x="41" y="197"/>
                  <a:pt x="0" y="128"/>
                  <a:pt x="0" y="128"/>
                </a:cubicBezTo>
                <a:close/>
              </a:path>
            </a:pathLst>
          </a:custGeom>
          <a:gradFill rotWithShape="1">
            <a:gsLst>
              <a:gs pos="0">
                <a:schemeClr val="accent2"/>
              </a:gs>
              <a:gs pos="100000">
                <a:srgbClr val="CBE1FF"/>
              </a:gs>
            </a:gsLst>
            <a:lin ang="0" scaled="1"/>
          </a:gradFill>
          <a:ln w="3175">
            <a:noFill/>
            <a:round/>
            <a:headEnd/>
            <a:tailEnd/>
          </a:ln>
        </p:spPr>
        <p:txBody>
          <a:bodyPr>
            <a:prstTxWarp prst="textNoShape">
              <a:avLst/>
            </a:prstTxWarp>
          </a:bodyPr>
          <a:lstStyle/>
          <a:p>
            <a:endParaRPr lang="en-US"/>
          </a:p>
        </p:txBody>
      </p:sp>
      <p:sp>
        <p:nvSpPr>
          <p:cNvPr id="86024" name="Rectangle 8"/>
          <p:cNvSpPr>
            <a:spLocks noChangeArrowheads="1"/>
          </p:cNvSpPr>
          <p:nvPr/>
        </p:nvSpPr>
        <p:spPr bwMode="auto">
          <a:xfrm>
            <a:off x="-1035419" y="136857"/>
            <a:ext cx="9144000" cy="1082675"/>
          </a:xfrm>
          <a:prstGeom prst="rect">
            <a:avLst/>
          </a:prstGeom>
          <a:noFill/>
          <a:ln w="9525">
            <a:noFill/>
            <a:miter lim="800000"/>
            <a:headEnd/>
            <a:tailEnd/>
          </a:ln>
        </p:spPr>
        <p:txBody>
          <a:bodyPr anchor="ctr" anchorCtr="1">
            <a:prstTxWarp prst="textNoShape">
              <a:avLst/>
            </a:prstTxWarp>
          </a:bodyPr>
          <a:lstStyle/>
          <a:p>
            <a:r>
              <a:rPr lang="en-US" altLang="zh-CN" sz="4000" dirty="0">
                <a:latin typeface="Century Gothic" charset="0"/>
                <a:ea typeface="Century Gothic" charset="0"/>
                <a:cs typeface="Century Gothic" charset="0"/>
              </a:rPr>
              <a:t>Foundation of substance</a:t>
            </a:r>
            <a:endParaRPr lang="en-US" sz="3200" dirty="0">
              <a:latin typeface="Century Gothic" charset="0"/>
              <a:ea typeface="Century Gothic" charset="0"/>
              <a:cs typeface="Century Gothic" charset="0"/>
            </a:endParaRPr>
          </a:p>
        </p:txBody>
      </p:sp>
      <p:sp>
        <p:nvSpPr>
          <p:cNvPr id="463881" name="Text Box 9"/>
          <p:cNvSpPr txBox="1">
            <a:spLocks noChangeAspect="1" noChangeArrowheads="1"/>
          </p:cNvSpPr>
          <p:nvPr/>
        </p:nvSpPr>
        <p:spPr bwMode="auto">
          <a:xfrm>
            <a:off x="1900238" y="2249676"/>
            <a:ext cx="1720850" cy="810276"/>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sz="2400" dirty="0">
                <a:solidFill>
                  <a:schemeClr val="bg1"/>
                </a:solidFill>
              </a:rPr>
              <a:t>Fallen</a:t>
            </a:r>
          </a:p>
          <a:p>
            <a:pPr algn="ctr">
              <a:defRPr/>
            </a:pPr>
            <a:r>
              <a:rPr lang="en-US" sz="2400" dirty="0">
                <a:solidFill>
                  <a:schemeClr val="bg1"/>
                </a:solidFill>
              </a:rPr>
              <a:t>person</a:t>
            </a:r>
          </a:p>
        </p:txBody>
      </p:sp>
      <p:sp>
        <p:nvSpPr>
          <p:cNvPr id="463884" name="Text Box 12"/>
          <p:cNvSpPr txBox="1">
            <a:spLocks noChangeAspect="1" noChangeArrowheads="1"/>
          </p:cNvSpPr>
          <p:nvPr/>
        </p:nvSpPr>
        <p:spPr bwMode="auto">
          <a:xfrm>
            <a:off x="7239000" y="2230969"/>
            <a:ext cx="1676400" cy="902609"/>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dirty="0"/>
              <a:t>Relatively</a:t>
            </a:r>
          </a:p>
          <a:p>
            <a:pPr algn="ctr">
              <a:defRPr/>
            </a:pPr>
            <a:r>
              <a:rPr lang="en-US" dirty="0"/>
              <a:t>Better</a:t>
            </a:r>
          </a:p>
          <a:p>
            <a:pPr algn="ctr">
              <a:defRPr/>
            </a:pPr>
            <a:r>
              <a:rPr lang="en-US" dirty="0"/>
              <a:t>Abel</a:t>
            </a:r>
          </a:p>
        </p:txBody>
      </p:sp>
      <p:sp>
        <p:nvSpPr>
          <p:cNvPr id="463885" name="Text Box 13"/>
          <p:cNvSpPr txBox="1">
            <a:spLocks noChangeAspect="1" noChangeArrowheads="1"/>
          </p:cNvSpPr>
          <p:nvPr/>
        </p:nvSpPr>
        <p:spPr bwMode="auto">
          <a:xfrm>
            <a:off x="271463" y="2230969"/>
            <a:ext cx="1676400" cy="933387"/>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dirty="0"/>
              <a:t>Relatively</a:t>
            </a:r>
          </a:p>
          <a:p>
            <a:pPr algn="ctr">
              <a:defRPr/>
            </a:pPr>
            <a:r>
              <a:rPr lang="en-US" dirty="0"/>
              <a:t>Worse</a:t>
            </a:r>
          </a:p>
          <a:p>
            <a:pPr algn="ctr">
              <a:defRPr/>
            </a:pPr>
            <a:r>
              <a:rPr lang="en-US" dirty="0"/>
              <a:t>Cain</a:t>
            </a:r>
          </a:p>
        </p:txBody>
      </p:sp>
      <p:sp>
        <p:nvSpPr>
          <p:cNvPr id="463886" name="Text Box 14"/>
          <p:cNvSpPr txBox="1">
            <a:spLocks noChangeAspect="1" noChangeArrowheads="1"/>
          </p:cNvSpPr>
          <p:nvPr/>
        </p:nvSpPr>
        <p:spPr bwMode="auto">
          <a:xfrm>
            <a:off x="4932040" y="3558119"/>
            <a:ext cx="2473648" cy="625610"/>
          </a:xfrm>
          <a:prstGeom prst="rect">
            <a:avLst/>
          </a:prstGeom>
          <a:noFill/>
          <a:ln w="9525">
            <a:noFill/>
            <a:miter lim="800000"/>
            <a:headEnd/>
            <a:tailEnd/>
          </a:ln>
          <a:effectLst/>
        </p:spPr>
        <p:txBody>
          <a:bodyPr wrap="square" lIns="36000" tIns="25200" rIns="36000">
            <a:prstTxWarp prst="textNoShape">
              <a:avLst/>
            </a:prstTxWarp>
            <a:spAutoFit/>
          </a:bodyPr>
          <a:lstStyle/>
          <a:p>
            <a:pPr algn="ctr">
              <a:defRPr/>
            </a:pPr>
            <a:r>
              <a:rPr lang="en-US" dirty="0"/>
              <a:t>Adam position</a:t>
            </a:r>
          </a:p>
          <a:p>
            <a:pPr algn="ctr">
              <a:defRPr/>
            </a:pPr>
            <a:r>
              <a:rPr lang="en-US" dirty="0"/>
              <a:t>Younger brother</a:t>
            </a:r>
          </a:p>
        </p:txBody>
      </p:sp>
      <p:sp>
        <p:nvSpPr>
          <p:cNvPr id="463887" name="Text Box 15"/>
          <p:cNvSpPr txBox="1">
            <a:spLocks noChangeAspect="1" noChangeArrowheads="1"/>
          </p:cNvSpPr>
          <p:nvPr/>
        </p:nvSpPr>
        <p:spPr bwMode="auto">
          <a:xfrm>
            <a:off x="1571625" y="3540657"/>
            <a:ext cx="2619375" cy="625610"/>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dirty="0"/>
              <a:t>Archangel position</a:t>
            </a:r>
          </a:p>
          <a:p>
            <a:pPr algn="ctr">
              <a:defRPr/>
            </a:pPr>
            <a:r>
              <a:rPr lang="en-US" dirty="0"/>
              <a:t>Older brother</a:t>
            </a:r>
          </a:p>
        </p:txBody>
      </p:sp>
      <p:sp>
        <p:nvSpPr>
          <p:cNvPr id="463888" name="Text Box 16"/>
          <p:cNvSpPr txBox="1">
            <a:spLocks noChangeAspect="1" noChangeArrowheads="1"/>
          </p:cNvSpPr>
          <p:nvPr/>
        </p:nvSpPr>
        <p:spPr bwMode="auto">
          <a:xfrm>
            <a:off x="5589588" y="2251069"/>
            <a:ext cx="1720850" cy="810276"/>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sz="2400" dirty="0">
                <a:solidFill>
                  <a:schemeClr val="bg1"/>
                </a:solidFill>
              </a:rPr>
              <a:t>Fallen</a:t>
            </a:r>
          </a:p>
          <a:p>
            <a:pPr algn="ctr">
              <a:defRPr/>
            </a:pPr>
            <a:r>
              <a:rPr lang="en-US" sz="2400" dirty="0">
                <a:solidFill>
                  <a:schemeClr val="bg1"/>
                </a:solidFill>
              </a:rPr>
              <a:t>person</a:t>
            </a:r>
          </a:p>
        </p:txBody>
      </p:sp>
      <p:sp>
        <p:nvSpPr>
          <p:cNvPr id="463889" name="Text Box 17"/>
          <p:cNvSpPr txBox="1">
            <a:spLocks noChangeAspect="1" noChangeArrowheads="1"/>
          </p:cNvSpPr>
          <p:nvPr/>
        </p:nvSpPr>
        <p:spPr bwMode="auto">
          <a:xfrm>
            <a:off x="3762375" y="2454807"/>
            <a:ext cx="1662113" cy="348611"/>
          </a:xfrm>
          <a:prstGeom prst="rect">
            <a:avLst/>
          </a:prstGeom>
          <a:noFill/>
          <a:ln w="9525">
            <a:noFill/>
            <a:miter lim="800000"/>
            <a:headEnd/>
            <a:tailEnd/>
          </a:ln>
          <a:effectLst/>
        </p:spPr>
        <p:txBody>
          <a:bodyPr lIns="36000" tIns="25200" rIns="36000">
            <a:prstTxWarp prst="textNoShape">
              <a:avLst/>
            </a:prstTxWarp>
            <a:spAutoFit/>
          </a:bodyPr>
          <a:lstStyle/>
          <a:p>
            <a:pPr algn="ctr">
              <a:defRPr/>
            </a:pPr>
            <a:r>
              <a:rPr lang="en-US"/>
              <a:t>Horizontal</a:t>
            </a:r>
          </a:p>
        </p:txBody>
      </p:sp>
    </p:spTree>
    <p:extLst>
      <p:ext uri="{BB962C8B-B14F-4D97-AF65-F5344CB8AC3E}">
        <p14:creationId xmlns:p14="http://schemas.microsoft.com/office/powerpoint/2010/main" val="28613241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Rot="1" noChangeArrowheads="1"/>
          </p:cNvSpPr>
          <p:nvPr>
            <p:ph type="title"/>
          </p:nvPr>
        </p:nvSpPr>
        <p:spPr/>
        <p:txBody>
          <a:bodyPr>
            <a:normAutofit/>
          </a:bodyPr>
          <a:lstStyle/>
          <a:p>
            <a:pPr eaLnBrk="1" hangingPunct="1">
              <a:defRPr/>
            </a:pPr>
            <a:r>
              <a:rPr lang="en-US" sz="4000" dirty="0">
                <a:solidFill>
                  <a:schemeClr val="tx1"/>
                </a:solidFill>
                <a:latin typeface="Century Gothic" charset="0"/>
                <a:ea typeface="Century Gothic" charset="0"/>
                <a:cs typeface="Century Gothic" charset="0"/>
              </a:rPr>
              <a:t>Mother - son cooperation</a:t>
            </a:r>
          </a:p>
        </p:txBody>
      </p:sp>
      <p:sp>
        <p:nvSpPr>
          <p:cNvPr id="311299" name="Rectangle 3"/>
          <p:cNvSpPr>
            <a:spLocks noGrp="1" noChangeArrowheads="1"/>
          </p:cNvSpPr>
          <p:nvPr>
            <p:ph sz="half" idx="2"/>
          </p:nvPr>
        </p:nvSpPr>
        <p:spPr>
          <a:xfrm>
            <a:off x="629920" y="1275744"/>
            <a:ext cx="8056880" cy="4525963"/>
          </a:xfrm>
        </p:spPr>
        <p:txBody>
          <a:bodyPr>
            <a:normAutofit fontScale="85000" lnSpcReduction="10000"/>
          </a:bodyPr>
          <a:lstStyle/>
          <a:p>
            <a:pPr lvl="1" eaLnBrk="1" hangingPunct="1">
              <a:lnSpc>
                <a:spcPct val="110000"/>
              </a:lnSpc>
              <a:spcBef>
                <a:spcPct val="0"/>
              </a:spcBef>
              <a:buClr>
                <a:schemeClr val="folHlink"/>
              </a:buClr>
              <a:buSzTx/>
              <a:buNone/>
              <a:defRPr/>
            </a:pPr>
            <a:endParaRPr lang="en-GB" sz="2600" dirty="0">
              <a:solidFill>
                <a:schemeClr val="tx1"/>
              </a:solidFill>
              <a:effectLst/>
              <a:latin typeface="Century Gothic" charset="0"/>
              <a:ea typeface="Century Gothic" charset="0"/>
              <a:cs typeface="Century Gothic" charset="0"/>
            </a:endParaRPr>
          </a:p>
          <a:p>
            <a:pPr lvl="1" eaLnBrk="1" hangingPunct="1">
              <a:lnSpc>
                <a:spcPct val="110000"/>
              </a:lnSpc>
              <a:spcBef>
                <a:spcPct val="0"/>
              </a:spcBef>
              <a:buClr>
                <a:schemeClr val="folHlink"/>
              </a:buClr>
              <a:buSzTx/>
              <a:buFont typeface="Courier New" pitchFamily="-68" charset="0"/>
              <a:buChar char="►"/>
              <a:defRPr/>
            </a:pPr>
            <a:r>
              <a:rPr lang="en-GB" sz="2600" dirty="0">
                <a:solidFill>
                  <a:schemeClr val="tx1"/>
                </a:solidFill>
                <a:effectLst/>
                <a:latin typeface="Century Gothic" charset="0"/>
                <a:ea typeface="Century Gothic" charset="0"/>
                <a:cs typeface="Century Gothic" charset="0"/>
              </a:rPr>
              <a:t>Since it was a mother and son who allowed Satan to enter and bear the fruit of sin, according to the principle of restoration through indemnity, a mother and son must separate from Satan through their joint efforts</a:t>
            </a:r>
            <a:r>
              <a:rPr lang="en-GB" sz="2400" dirty="0">
                <a:solidFill>
                  <a:schemeClr val="tx1"/>
                </a:solidFill>
                <a:effectLst/>
                <a:latin typeface="Century Gothic" charset="0"/>
                <a:ea typeface="Century Gothic" charset="0"/>
                <a:cs typeface="Century Gothic" charset="0"/>
              </a:rPr>
              <a:t>. EDP, 229</a:t>
            </a:r>
            <a:endParaRPr lang="en-GB" sz="3300" dirty="0">
              <a:solidFill>
                <a:schemeClr val="tx1"/>
              </a:solidFill>
              <a:effectLst/>
              <a:latin typeface="Century Gothic" charset="0"/>
              <a:ea typeface="Century Gothic" charset="0"/>
              <a:cs typeface="Century Gothic" charset="0"/>
            </a:endParaRPr>
          </a:p>
          <a:p>
            <a:pPr lvl="1" eaLnBrk="1" hangingPunct="1">
              <a:lnSpc>
                <a:spcPct val="110000"/>
              </a:lnSpc>
              <a:spcBef>
                <a:spcPct val="0"/>
              </a:spcBef>
              <a:buClr>
                <a:schemeClr val="folHlink"/>
              </a:buClr>
              <a:buSzTx/>
              <a:buFont typeface="Courier New" pitchFamily="-68" charset="0"/>
              <a:buChar char="►"/>
              <a:defRPr/>
            </a:pPr>
            <a:endParaRPr lang="en-GB" sz="2600" dirty="0">
              <a:solidFill>
                <a:schemeClr val="tx1"/>
              </a:solidFill>
              <a:effectLst/>
              <a:latin typeface="Century Gothic" charset="0"/>
              <a:ea typeface="Century Gothic" charset="0"/>
              <a:cs typeface="Century Gothic" charset="0"/>
            </a:endParaRPr>
          </a:p>
          <a:p>
            <a:pPr lvl="1" eaLnBrk="1" hangingPunct="1">
              <a:lnSpc>
                <a:spcPct val="110000"/>
              </a:lnSpc>
              <a:spcBef>
                <a:spcPct val="0"/>
              </a:spcBef>
              <a:buClr>
                <a:schemeClr val="folHlink"/>
              </a:buClr>
              <a:buSzTx/>
              <a:buFont typeface="Courier New" pitchFamily="-68" charset="0"/>
              <a:buChar char="►"/>
              <a:defRPr/>
            </a:pPr>
            <a:r>
              <a:rPr lang="en-GB" sz="2600" dirty="0">
                <a:solidFill>
                  <a:schemeClr val="tx1"/>
                </a:solidFill>
                <a:effectLst/>
                <a:latin typeface="Century Gothic" charset="0"/>
                <a:ea typeface="Century Gothic" charset="0"/>
                <a:cs typeface="Century Gothic" charset="0"/>
              </a:rPr>
              <a:t>Rebekah should have restored Eve and Sarah’s role by helping her sons to love each other</a:t>
            </a:r>
          </a:p>
          <a:p>
            <a:pPr lvl="1" eaLnBrk="1" hangingPunct="1">
              <a:lnSpc>
                <a:spcPct val="110000"/>
              </a:lnSpc>
              <a:spcBef>
                <a:spcPct val="0"/>
              </a:spcBef>
              <a:buClr>
                <a:schemeClr val="folHlink"/>
              </a:buClr>
              <a:buSzTx/>
              <a:buFont typeface="Courier New" pitchFamily="-68" charset="0"/>
              <a:buChar char="►"/>
              <a:defRPr/>
            </a:pPr>
            <a:endParaRPr lang="en-GB" sz="2600" dirty="0">
              <a:solidFill>
                <a:schemeClr val="tx1"/>
              </a:solidFill>
              <a:effectLst/>
              <a:latin typeface="Century Gothic" charset="0"/>
              <a:ea typeface="Century Gothic" charset="0"/>
              <a:cs typeface="Century Gothic" charset="0"/>
            </a:endParaRPr>
          </a:p>
          <a:p>
            <a:pPr lvl="1" eaLnBrk="1" hangingPunct="1">
              <a:lnSpc>
                <a:spcPct val="110000"/>
              </a:lnSpc>
              <a:spcBef>
                <a:spcPct val="0"/>
              </a:spcBef>
              <a:buClr>
                <a:schemeClr val="folHlink"/>
              </a:buClr>
              <a:buSzTx/>
              <a:buFont typeface="Courier New" pitchFamily="-68" charset="0"/>
              <a:buChar char="►"/>
              <a:defRPr/>
            </a:pPr>
            <a:r>
              <a:rPr lang="en-GB" sz="2600" dirty="0">
                <a:solidFill>
                  <a:schemeClr val="tx1"/>
                </a:solidFill>
                <a:effectLst/>
                <a:latin typeface="Century Gothic" charset="0"/>
                <a:ea typeface="Century Gothic" charset="0"/>
                <a:cs typeface="Century Gothic" charset="0"/>
              </a:rPr>
              <a:t>Rebekah favoured Jacob based on her dream</a:t>
            </a:r>
          </a:p>
          <a:p>
            <a:pPr lvl="1" eaLnBrk="1" hangingPunct="1">
              <a:lnSpc>
                <a:spcPct val="110000"/>
              </a:lnSpc>
              <a:spcBef>
                <a:spcPct val="0"/>
              </a:spcBef>
              <a:buClr>
                <a:schemeClr val="folHlink"/>
              </a:buClr>
              <a:buSzTx/>
              <a:buNone/>
              <a:defRPr/>
            </a:pPr>
            <a:endParaRPr lang="en-GB" sz="2600" dirty="0">
              <a:solidFill>
                <a:schemeClr val="tx1"/>
              </a:solidFill>
              <a:effectLst/>
              <a:latin typeface="Century Gothic" charset="0"/>
              <a:ea typeface="Century Gothic" charset="0"/>
              <a:cs typeface="Century Gothic" charset="0"/>
            </a:endParaRPr>
          </a:p>
          <a:p>
            <a:pPr lvl="1" eaLnBrk="1" hangingPunct="1">
              <a:lnSpc>
                <a:spcPct val="110000"/>
              </a:lnSpc>
              <a:spcBef>
                <a:spcPct val="0"/>
              </a:spcBef>
              <a:buClr>
                <a:schemeClr val="folHlink"/>
              </a:buClr>
              <a:buSzTx/>
              <a:buFont typeface="Courier New" pitchFamily="-68" charset="0"/>
              <a:buChar char="►"/>
              <a:defRPr/>
            </a:pPr>
            <a:r>
              <a:rPr lang="en-GB" sz="2600" dirty="0">
                <a:solidFill>
                  <a:schemeClr val="tx1"/>
                </a:solidFill>
                <a:effectLst/>
                <a:latin typeface="Century Gothic" charset="0"/>
                <a:ea typeface="Century Gothic" charset="0"/>
                <a:cs typeface="Century Gothic" charset="0"/>
              </a:rPr>
              <a:t>She saved Jacob’s life by sending him to Haran</a:t>
            </a:r>
          </a:p>
        </p:txBody>
      </p:sp>
    </p:spTree>
    <p:extLst>
      <p:ext uri="{BB962C8B-B14F-4D97-AF65-F5344CB8AC3E}">
        <p14:creationId xmlns:p14="http://schemas.microsoft.com/office/powerpoint/2010/main" val="1738243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Rot="1" noChangeArrowheads="1"/>
          </p:cNvSpPr>
          <p:nvPr>
            <p:ph type="title"/>
          </p:nvPr>
        </p:nvSpPr>
        <p:spPr>
          <a:xfrm>
            <a:off x="388960" y="274638"/>
            <a:ext cx="8686800" cy="1143000"/>
          </a:xfrm>
        </p:spPr>
        <p:txBody>
          <a:bodyPr>
            <a:noAutofit/>
          </a:bodyPr>
          <a:lstStyle/>
          <a:p>
            <a:pPr eaLnBrk="1" hangingPunct="1">
              <a:defRPr/>
            </a:pPr>
            <a:r>
              <a:rPr lang="en-US" sz="4000" dirty="0">
                <a:solidFill>
                  <a:schemeClr val="tx1"/>
                </a:solidFill>
                <a:latin typeface="Century Gothic" charset="0"/>
                <a:ea typeface="Century Gothic" charset="0"/>
                <a:cs typeface="Century Gothic" charset="0"/>
              </a:rPr>
              <a:t>What is mother - son cooperation?</a:t>
            </a:r>
          </a:p>
        </p:txBody>
      </p:sp>
      <p:sp>
        <p:nvSpPr>
          <p:cNvPr id="311299" name="Rectangle 3"/>
          <p:cNvSpPr>
            <a:spLocks noGrp="1" noChangeArrowheads="1"/>
          </p:cNvSpPr>
          <p:nvPr>
            <p:ph sz="half" idx="2"/>
          </p:nvPr>
        </p:nvSpPr>
        <p:spPr>
          <a:xfrm>
            <a:off x="359229" y="895124"/>
            <a:ext cx="8327571" cy="5875793"/>
          </a:xfrm>
        </p:spPr>
        <p:txBody>
          <a:bodyPr>
            <a:normAutofit fontScale="92500" lnSpcReduction="10000"/>
          </a:bodyPr>
          <a:lstStyle/>
          <a:p>
            <a:pPr lvl="1" eaLnBrk="1" hangingPunct="1">
              <a:lnSpc>
                <a:spcPct val="120000"/>
              </a:lnSpc>
              <a:spcBef>
                <a:spcPct val="0"/>
              </a:spcBef>
              <a:buClr>
                <a:schemeClr val="folHlink"/>
              </a:buClr>
              <a:buSzTx/>
              <a:buFont typeface="Courier New" pitchFamily="-68" charset="0"/>
              <a:buChar char="►"/>
              <a:defRPr/>
            </a:pPr>
            <a:endParaRPr lang="en-US" sz="2400" dirty="0">
              <a:solidFill>
                <a:schemeClr val="tx1"/>
              </a:solidFill>
              <a:effectLst/>
              <a:latin typeface="Century Gothic" charset="0"/>
              <a:ea typeface="Century Gothic" charset="0"/>
              <a:cs typeface="Century Gothic" charset="0"/>
            </a:endParaRPr>
          </a:p>
          <a:p>
            <a:pPr marL="457200" lvl="1" indent="0" eaLnBrk="1" hangingPunct="1">
              <a:lnSpc>
                <a:spcPct val="120000"/>
              </a:lnSpc>
              <a:spcBef>
                <a:spcPct val="0"/>
              </a:spcBef>
              <a:buClr>
                <a:schemeClr val="folHlink"/>
              </a:buClr>
              <a:buSzTx/>
              <a:buNone/>
              <a:defRPr/>
            </a:pPr>
            <a:r>
              <a:rPr lang="en-US" sz="2400" dirty="0">
                <a:solidFill>
                  <a:schemeClr val="tx1"/>
                </a:solidFill>
                <a:latin typeface="Century Gothic" charset="0"/>
                <a:ea typeface="Century Gothic" charset="0"/>
                <a:cs typeface="Century Gothic" charset="0"/>
              </a:rPr>
              <a:t>Cain and Abel should naturally work together, and because Eve initiated the fall she should help them to cooperate as restitution. This is the basis for mother-son cooperation in the providence. In the Bible, Jacob was in the position of Abel and Esau was in the position of Cain. Rebecca, their mother, was in Eve's position. Since Eve bore Cain and Abel as the fruit of the fall, Rebecca was in a position to restore that by assisting Jacob to restore his heavenly position.</a:t>
            </a:r>
            <a:br>
              <a:rPr lang="en-US" sz="2000" dirty="0">
                <a:solidFill>
                  <a:schemeClr val="tx1"/>
                </a:solidFill>
                <a:latin typeface="Century Gothic" charset="0"/>
                <a:ea typeface="Century Gothic" charset="0"/>
                <a:cs typeface="Century Gothic" charset="0"/>
              </a:rPr>
            </a:br>
            <a:r>
              <a:rPr lang="en-US" sz="2100" dirty="0">
                <a:solidFill>
                  <a:schemeClr val="tx1"/>
                </a:solidFill>
                <a:latin typeface="Century Gothic" charset="0"/>
                <a:ea typeface="Century Gothic" charset="0"/>
                <a:cs typeface="Century Gothic" charset="0"/>
              </a:rPr>
              <a:t>Father, </a:t>
            </a:r>
            <a:r>
              <a:rPr lang="en-US" sz="1900" i="1" dirty="0">
                <a:solidFill>
                  <a:schemeClr val="tx1"/>
                </a:solidFill>
                <a:latin typeface="Century Gothic" charset="0"/>
                <a:ea typeface="Century Gothic" charset="0"/>
                <a:cs typeface="Century Gothic" charset="0"/>
              </a:rPr>
              <a:t>Abel’s right path from the providential point of view</a:t>
            </a:r>
            <a:r>
              <a:rPr lang="en-US" sz="1900" dirty="0">
                <a:solidFill>
                  <a:schemeClr val="tx1"/>
                </a:solidFill>
                <a:latin typeface="Century Gothic" charset="0"/>
                <a:ea typeface="Century Gothic" charset="0"/>
                <a:cs typeface="Century Gothic" charset="0"/>
              </a:rPr>
              <a:t> 30.12.1979</a:t>
            </a:r>
            <a:endParaRPr lang="en-US" sz="1800" dirty="0">
              <a:solidFill>
                <a:schemeClr val="tx1"/>
              </a:solidFill>
              <a:latin typeface="Century Gothic" charset="0"/>
              <a:ea typeface="Century Gothic" charset="0"/>
              <a:cs typeface="Century Gothic" charset="0"/>
            </a:endParaRPr>
          </a:p>
          <a:p>
            <a:pPr lvl="1" eaLnBrk="1" hangingPunct="1">
              <a:lnSpc>
                <a:spcPct val="120000"/>
              </a:lnSpc>
              <a:spcBef>
                <a:spcPct val="0"/>
              </a:spcBef>
              <a:buClr>
                <a:schemeClr val="folHlink"/>
              </a:buClr>
              <a:buSzTx/>
              <a:buFont typeface="Courier New" pitchFamily="-68" charset="0"/>
              <a:buChar char="►"/>
              <a:defRPr/>
            </a:pPr>
            <a:endParaRPr lang="en-US" sz="1900" dirty="0">
              <a:solidFill>
                <a:schemeClr val="tx1"/>
              </a:solidFill>
              <a:latin typeface="Century Gothic" charset="0"/>
              <a:ea typeface="Century Gothic" charset="0"/>
              <a:cs typeface="Century Gothic" charset="0"/>
            </a:endParaRPr>
          </a:p>
          <a:p>
            <a:pPr marL="457200" lvl="1" indent="0">
              <a:lnSpc>
                <a:spcPct val="120000"/>
              </a:lnSpc>
              <a:spcBef>
                <a:spcPct val="0"/>
              </a:spcBef>
              <a:buClr>
                <a:schemeClr val="folHlink"/>
              </a:buClr>
              <a:buNone/>
              <a:defRPr/>
            </a:pPr>
            <a:r>
              <a:rPr lang="en-US" sz="2400" dirty="0">
                <a:solidFill>
                  <a:schemeClr val="tx1"/>
                </a:solidFill>
                <a:latin typeface="Century Gothic" charset="0"/>
                <a:ea typeface="Century Gothic" charset="0"/>
                <a:cs typeface="Century Gothic" charset="0"/>
              </a:rPr>
              <a:t>The way of the mother, Eve, is to unite Cain and Abel and bring them to Adam.        </a:t>
            </a:r>
            <a:r>
              <a:rPr lang="en-US" sz="2100" dirty="0">
                <a:solidFill>
                  <a:schemeClr val="tx1"/>
                </a:solidFill>
                <a:latin typeface="Century Gothic" charset="0"/>
                <a:ea typeface="Century Gothic" charset="0"/>
                <a:cs typeface="Century Gothic" charset="0"/>
              </a:rPr>
              <a:t>Father (124-074, 1983.01.23)</a:t>
            </a:r>
          </a:p>
          <a:p>
            <a:pPr lvl="1" eaLnBrk="1" hangingPunct="1">
              <a:lnSpc>
                <a:spcPct val="120000"/>
              </a:lnSpc>
              <a:spcBef>
                <a:spcPct val="0"/>
              </a:spcBef>
              <a:buClr>
                <a:schemeClr val="folHlink"/>
              </a:buClr>
              <a:buSzTx/>
              <a:buFont typeface="Courier New" pitchFamily="-68" charset="0"/>
              <a:buChar char="►"/>
              <a:defRPr/>
            </a:pPr>
            <a:endParaRPr lang="en-US" sz="20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4589940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Isaac blesses Jacob</a:t>
            </a:r>
          </a:p>
        </p:txBody>
      </p:sp>
      <p:sp>
        <p:nvSpPr>
          <p:cNvPr id="3" name="Content Placeholder 2"/>
          <p:cNvSpPr>
            <a:spLocks noGrp="1"/>
          </p:cNvSpPr>
          <p:nvPr>
            <p:ph sz="half" idx="2"/>
          </p:nvPr>
        </p:nvSpPr>
        <p:spPr>
          <a:xfrm>
            <a:off x="690880" y="1600200"/>
            <a:ext cx="7995920" cy="4525963"/>
          </a:xfrm>
        </p:spPr>
        <p:txBody>
          <a:bodyPr>
            <a:noAutofit/>
          </a:bodyPr>
          <a:lstStyle/>
          <a:p>
            <a:pPr>
              <a:buNone/>
            </a:pPr>
            <a:r>
              <a:rPr lang="en-US" sz="2400" dirty="0">
                <a:solidFill>
                  <a:schemeClr val="tx1"/>
                </a:solidFill>
                <a:effectLst/>
                <a:latin typeface="Century Gothic" charset="0"/>
                <a:ea typeface="Century Gothic" charset="0"/>
                <a:cs typeface="Century Gothic" charset="0"/>
              </a:rPr>
              <a:t>	So Isaac summoned Jacob and blessed him.    </a:t>
            </a:r>
          </a:p>
          <a:p>
            <a:pPr>
              <a:buNone/>
            </a:pPr>
            <a:r>
              <a:rPr lang="en-US" sz="2400" dirty="0">
                <a:solidFill>
                  <a:schemeClr val="tx1"/>
                </a:solidFill>
                <a:effectLst/>
                <a:latin typeface="Century Gothic" charset="0"/>
                <a:ea typeface="Century Gothic" charset="0"/>
                <a:cs typeface="Century Gothic" charset="0"/>
              </a:rPr>
              <a:t>	“May God Almighty bless you and make you fruitful and increase your numbers until you become a community of peoples. </a:t>
            </a:r>
          </a:p>
          <a:p>
            <a:pPr>
              <a:buNone/>
            </a:pPr>
            <a:r>
              <a:rPr lang="en-US" sz="2400" dirty="0">
                <a:solidFill>
                  <a:schemeClr val="tx1"/>
                </a:solidFill>
                <a:effectLst/>
                <a:latin typeface="Century Gothic" charset="0"/>
                <a:ea typeface="Century Gothic" charset="0"/>
                <a:cs typeface="Century Gothic" charset="0"/>
              </a:rPr>
              <a:t>	May he give you and your descendants the blessing given to Abraham, so that you may take possession of the land where you now live as an alien, the land God gave to Abraham.”</a:t>
            </a:r>
          </a:p>
          <a:p>
            <a:pPr>
              <a:buNone/>
            </a:pPr>
            <a:r>
              <a:rPr lang="en-US" sz="2000" dirty="0">
                <a:solidFill>
                  <a:schemeClr val="tx1"/>
                </a:solidFill>
                <a:effectLst/>
                <a:latin typeface="Century Gothic" charset="0"/>
                <a:ea typeface="Century Gothic" charset="0"/>
                <a:cs typeface="Century Gothic" charset="0"/>
              </a:rPr>
              <a:t>						Genesis 28:1,3-4 </a:t>
            </a:r>
          </a:p>
        </p:txBody>
      </p:sp>
      <p:sp>
        <p:nvSpPr>
          <p:cNvPr id="4" name="TextBox 3"/>
          <p:cNvSpPr txBox="1"/>
          <p:nvPr/>
        </p:nvSpPr>
        <p:spPr>
          <a:xfrm>
            <a:off x="2046835" y="5932716"/>
            <a:ext cx="4172937" cy="461665"/>
          </a:xfrm>
          <a:prstGeom prst="rect">
            <a:avLst/>
          </a:prstGeom>
          <a:noFill/>
          <a:ln>
            <a:solidFill>
              <a:schemeClr val="tx1"/>
            </a:solidFill>
          </a:ln>
        </p:spPr>
        <p:txBody>
          <a:bodyPr wrap="none" rtlCol="0">
            <a:spAutoFit/>
          </a:bodyPr>
          <a:lstStyle/>
          <a:p>
            <a:r>
              <a:rPr lang="en-US" sz="2400" i="0" dirty="0">
                <a:latin typeface="Century Gothic" charset="0"/>
                <a:ea typeface="Century Gothic" charset="0"/>
                <a:cs typeface="Century Gothic" charset="0"/>
              </a:rPr>
              <a:t>This is the birthright blessing</a:t>
            </a:r>
          </a:p>
        </p:txBody>
      </p:sp>
    </p:spTree>
    <p:extLst>
      <p:ext uri="{BB962C8B-B14F-4D97-AF65-F5344CB8AC3E}">
        <p14:creationId xmlns:p14="http://schemas.microsoft.com/office/powerpoint/2010/main" val="9838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07550-2B5E-3F4A-9F46-7D0DD3817742}"/>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6C1390AA-DD1C-6842-997E-BFD6D0FAECAD}"/>
              </a:ext>
            </a:extLst>
          </p:cNvPr>
          <p:cNvSpPr>
            <a:spLocks noGrp="1"/>
          </p:cNvSpPr>
          <p:nvPr>
            <p:ph type="body" sz="half" idx="1"/>
          </p:nvPr>
        </p:nvSpPr>
        <p:spPr>
          <a:xfrm>
            <a:off x="457200" y="1600200"/>
            <a:ext cx="8229600" cy="4525963"/>
          </a:xfrm>
        </p:spPr>
        <p:txBody>
          <a:bodyPr>
            <a:normAutofit/>
          </a:bodyPr>
          <a:lstStyle/>
          <a:p>
            <a:r>
              <a:rPr lang="en-GB" sz="2200" dirty="0"/>
              <a:t>Had Rebecca spoken to Isaac on the day of the blessing, Isaac might have said something that would have changed the entire course of their, and their children’s, lives. I imagine Isaac saying this: “Of course I know that it will be Jacob and not Esau who will continue the covenant. But I have two quite different blessings in mind, one for each of our sons. I will give Esau a blessing of wealth and power: ‘May God give you the dew of heaven and the richness of the earth … May nations serve you and peoples bow down to you.’ (Gen. 27:28-29) I will give Jacob the blessing God gave Abraham and me, the blessing of children and the promised land. 					Jonathan Sacks</a:t>
            </a:r>
          </a:p>
        </p:txBody>
      </p:sp>
    </p:spTree>
    <p:extLst>
      <p:ext uri="{BB962C8B-B14F-4D97-AF65-F5344CB8AC3E}">
        <p14:creationId xmlns:p14="http://schemas.microsoft.com/office/powerpoint/2010/main" val="18216549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B8702-22FA-1C4A-B657-E8909BCDA094}"/>
              </a:ext>
            </a:extLst>
          </p:cNvPr>
          <p:cNvSpPr>
            <a:spLocks noGrp="1"/>
          </p:cNvSpPr>
          <p:nvPr>
            <p:ph type="title"/>
          </p:nvPr>
        </p:nvSpPr>
        <p:spPr/>
        <p:txBody>
          <a:bodyPr/>
          <a:lstStyle/>
          <a:p>
            <a:r>
              <a:rPr lang="en-GB" dirty="0"/>
              <a:t>Subject – object / Cain – Abel </a:t>
            </a:r>
          </a:p>
        </p:txBody>
      </p:sp>
      <p:sp>
        <p:nvSpPr>
          <p:cNvPr id="3" name="Text Placeholder 2">
            <a:extLst>
              <a:ext uri="{FF2B5EF4-FFF2-40B4-BE49-F238E27FC236}">
                <a16:creationId xmlns:a16="http://schemas.microsoft.com/office/drawing/2014/main" id="{E891CA7D-64D7-CE4A-A6C2-E5AF9E9478BD}"/>
              </a:ext>
            </a:extLst>
          </p:cNvPr>
          <p:cNvSpPr>
            <a:spLocks noGrp="1"/>
          </p:cNvSpPr>
          <p:nvPr>
            <p:ph type="body" sz="half" idx="1"/>
          </p:nvPr>
        </p:nvSpPr>
        <p:spPr>
          <a:xfrm>
            <a:off x="457200" y="1233056"/>
            <a:ext cx="8229600" cy="5264726"/>
          </a:xfrm>
        </p:spPr>
        <p:txBody>
          <a:bodyPr/>
          <a:lstStyle/>
          <a:p>
            <a:r>
              <a:rPr lang="en-GB" dirty="0"/>
              <a:t>Subject – Object relationships</a:t>
            </a:r>
          </a:p>
          <a:p>
            <a:pPr lvl="1"/>
            <a:r>
              <a:rPr lang="en-GB" dirty="0"/>
              <a:t>Subject initiates the relationship</a:t>
            </a:r>
          </a:p>
          <a:p>
            <a:pPr lvl="1"/>
            <a:r>
              <a:rPr lang="en-GB" dirty="0"/>
              <a:t>The object responds</a:t>
            </a:r>
          </a:p>
          <a:p>
            <a:pPr lvl="1"/>
            <a:r>
              <a:rPr lang="en-GB" dirty="0"/>
              <a:t>Leads to give and receive – conversation – talking and listening</a:t>
            </a:r>
          </a:p>
          <a:p>
            <a:pPr lvl="1"/>
            <a:r>
              <a:rPr lang="en-GB" dirty="0"/>
              <a:t>Love and respect / love and beauty – not control or giving orders</a:t>
            </a:r>
          </a:p>
          <a:p>
            <a:pPr lvl="1"/>
            <a:r>
              <a:rPr lang="en-GB" dirty="0"/>
              <a:t>Triple objective purpose – any of the 4 positions can be subject</a:t>
            </a:r>
          </a:p>
          <a:p>
            <a:pPr lvl="1"/>
            <a:r>
              <a:rPr lang="en-GB" dirty="0"/>
              <a:t>No suggestion of subject being older or better i.e. Abel or Cain</a:t>
            </a:r>
          </a:p>
          <a:p>
            <a:r>
              <a:rPr lang="en-GB" dirty="0"/>
              <a:t>Cain – Abel relationship</a:t>
            </a:r>
          </a:p>
          <a:p>
            <a:pPr lvl="1"/>
            <a:r>
              <a:rPr lang="en-GB" dirty="0"/>
              <a:t>Cain is older and Abel is younger</a:t>
            </a:r>
          </a:p>
          <a:p>
            <a:pPr lvl="1"/>
            <a:r>
              <a:rPr lang="en-GB" dirty="0"/>
              <a:t>Subject and object positions can change</a:t>
            </a:r>
          </a:p>
          <a:p>
            <a:pPr lvl="1"/>
            <a:r>
              <a:rPr lang="en-GB" dirty="0"/>
              <a:t>Cain is ‘worse’ in some way and Abel is ‘better’ in some way</a:t>
            </a:r>
          </a:p>
          <a:p>
            <a:pPr lvl="1"/>
            <a:r>
              <a:rPr lang="en-GB" dirty="0"/>
              <a:t>Both have fallen nature and original nature</a:t>
            </a:r>
          </a:p>
          <a:p>
            <a:pPr lvl="1"/>
            <a:r>
              <a:rPr lang="en-GB" dirty="0"/>
              <a:t>No suggestion that Cain or Abel are subject or object in a relationship</a:t>
            </a:r>
          </a:p>
          <a:p>
            <a:pPr lvl="1"/>
            <a:endParaRPr lang="en-GB" dirty="0"/>
          </a:p>
          <a:p>
            <a:pPr lvl="1"/>
            <a:endParaRPr lang="en-GB" dirty="0"/>
          </a:p>
          <a:p>
            <a:endParaRPr lang="en-GB" dirty="0"/>
          </a:p>
        </p:txBody>
      </p:sp>
    </p:spTree>
    <p:extLst>
      <p:ext uri="{BB962C8B-B14F-4D97-AF65-F5344CB8AC3E}">
        <p14:creationId xmlns:p14="http://schemas.microsoft.com/office/powerpoint/2010/main" val="274192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32012" y="274638"/>
            <a:ext cx="8911988" cy="1143000"/>
          </a:xfrm>
        </p:spPr>
        <p:txBody>
          <a:bodyPr>
            <a:noAutofit/>
          </a:bodyPr>
          <a:lstStyle/>
          <a:p>
            <a:r>
              <a:rPr lang="en-US" sz="4000" dirty="0">
                <a:solidFill>
                  <a:schemeClr val="tx1"/>
                </a:solidFill>
                <a:latin typeface="Century Gothic" charset="0"/>
                <a:ea typeface="Century Gothic" charset="0"/>
                <a:cs typeface="Century Gothic" charset="0"/>
              </a:rPr>
              <a:t>Should it have happened this way?</a:t>
            </a:r>
          </a:p>
        </p:txBody>
      </p:sp>
      <p:sp>
        <p:nvSpPr>
          <p:cNvPr id="6" name="Content Placeholder 5"/>
          <p:cNvSpPr>
            <a:spLocks noGrp="1"/>
          </p:cNvSpPr>
          <p:nvPr>
            <p:ph sz="half" idx="2"/>
          </p:nvPr>
        </p:nvSpPr>
        <p:spPr>
          <a:xfrm>
            <a:off x="589280" y="1214120"/>
            <a:ext cx="8097520" cy="4525963"/>
          </a:xfrm>
        </p:spPr>
        <p:txBody>
          <a:bodyPr>
            <a:noAutofit/>
          </a:bodyPr>
          <a:lstStyle/>
          <a:p>
            <a:pPr marL="0" indent="0">
              <a:buNone/>
            </a:pPr>
            <a:r>
              <a:rPr lang="en-US" sz="2200" dirty="0">
                <a:solidFill>
                  <a:schemeClr val="tx1"/>
                </a:solidFill>
                <a:effectLst/>
                <a:latin typeface="Century Gothic" charset="0"/>
                <a:ea typeface="Century Gothic" charset="0"/>
                <a:cs typeface="Century Gothic" charset="0"/>
              </a:rPr>
              <a:t>Jacob tricked Esau twice in order to take Esau's elder </a:t>
            </a:r>
            <a:r>
              <a:rPr lang="en-US" sz="2200" dirty="0" err="1">
                <a:solidFill>
                  <a:schemeClr val="tx1"/>
                </a:solidFill>
                <a:effectLst/>
                <a:latin typeface="Century Gothic" charset="0"/>
                <a:ea typeface="Century Gothic" charset="0"/>
                <a:cs typeface="Century Gothic" charset="0"/>
              </a:rPr>
              <a:t>sonship</a:t>
            </a:r>
            <a:r>
              <a:rPr lang="en-US" sz="2200" dirty="0">
                <a:solidFill>
                  <a:schemeClr val="tx1"/>
                </a:solidFill>
                <a:effectLst/>
                <a:latin typeface="Century Gothic" charset="0"/>
                <a:ea typeface="Century Gothic" charset="0"/>
                <a:cs typeface="Century Gothic" charset="0"/>
              </a:rPr>
              <a:t> . . . once with lentil stew and tricked him again when receiving Isaac's blessing.</a:t>
            </a:r>
            <a:endParaRPr lang="en-US" sz="2200" dirty="0">
              <a:solidFill>
                <a:schemeClr val="tx1"/>
              </a:solidFill>
              <a:latin typeface="Century Gothic" charset="0"/>
              <a:ea typeface="Century Gothic" charset="0"/>
              <a:cs typeface="Century Gothic" charset="0"/>
            </a:endParaRPr>
          </a:p>
          <a:p>
            <a:pPr marL="0" indent="0">
              <a:buNone/>
            </a:pPr>
            <a:r>
              <a:rPr lang="en-US" sz="2200" b="1" dirty="0">
                <a:solidFill>
                  <a:schemeClr val="tx1"/>
                </a:solidFill>
                <a:effectLst/>
                <a:latin typeface="Century Gothic" charset="0"/>
                <a:ea typeface="Century Gothic" charset="0"/>
                <a:cs typeface="Century Gothic" charset="0"/>
              </a:rPr>
              <a:t>However, that actually wasn't the correct way according to the Principle. </a:t>
            </a:r>
            <a:r>
              <a:rPr lang="en-US" sz="2200" dirty="0">
                <a:solidFill>
                  <a:schemeClr val="tx1"/>
                </a:solidFill>
                <a:effectLst/>
                <a:latin typeface="Century Gothic" charset="0"/>
                <a:ea typeface="Century Gothic" charset="0"/>
                <a:cs typeface="Century Gothic" charset="0"/>
              </a:rPr>
              <a:t>Had Jacob wanted to inherit the rights of the elder son, he should have served and behaved well to his older brother. Then the older son's heart would have been moved and he would have said, </a:t>
            </a:r>
            <a:r>
              <a:rPr lang="en-US" sz="2200" i="1" dirty="0">
                <a:solidFill>
                  <a:schemeClr val="tx1"/>
                </a:solidFill>
                <a:effectLst/>
                <a:latin typeface="Century Gothic" charset="0"/>
                <a:ea typeface="Century Gothic" charset="0"/>
                <a:cs typeface="Century Gothic" charset="0"/>
              </a:rPr>
              <a:t>"Yes, you are not only smarter than me but better in every aspect. So you should be my elder brother."</a:t>
            </a:r>
            <a:r>
              <a:rPr lang="en-US" sz="2200" dirty="0">
                <a:solidFill>
                  <a:schemeClr val="tx1"/>
                </a:solidFill>
                <a:effectLst/>
                <a:latin typeface="Century Gothic" charset="0"/>
                <a:ea typeface="Century Gothic" charset="0"/>
                <a:cs typeface="Century Gothic" charset="0"/>
              </a:rPr>
              <a:t> If Jacob brought his older brother into natural subjugation like this, so much could have been saved in the course of indemnity.</a:t>
            </a:r>
            <a:r>
              <a:rPr lang="en-US" sz="2400" dirty="0">
                <a:solidFill>
                  <a:schemeClr val="tx1"/>
                </a:solidFill>
                <a:effectLst/>
                <a:latin typeface="Century Gothic" charset="0"/>
                <a:ea typeface="Century Gothic" charset="0"/>
                <a:cs typeface="Century Gothic" charset="0"/>
              </a:rPr>
              <a:t>  </a:t>
            </a:r>
          </a:p>
          <a:p>
            <a:pPr marL="0" indent="0">
              <a:buNone/>
            </a:pPr>
            <a:r>
              <a:rPr lang="en-US" dirty="0">
                <a:solidFill>
                  <a:schemeClr val="tx1"/>
                </a:solidFill>
                <a:effectLst/>
                <a:latin typeface="Century Gothic" charset="0"/>
                <a:ea typeface="Century Gothic" charset="0"/>
                <a:cs typeface="Century Gothic" charset="0"/>
              </a:rPr>
              <a:t>		</a:t>
            </a:r>
            <a:r>
              <a:rPr lang="en-US" dirty="0">
                <a:solidFill>
                  <a:schemeClr val="tx1"/>
                </a:solidFill>
                <a:latin typeface="Century Gothic" charset="0"/>
                <a:ea typeface="Century Gothic" charset="0"/>
                <a:cs typeface="Century Gothic" charset="0"/>
              </a:rPr>
              <a:t>Gil </a:t>
            </a:r>
            <a:r>
              <a:rPr lang="en-US" dirty="0" err="1">
                <a:solidFill>
                  <a:schemeClr val="tx1"/>
                </a:solidFill>
                <a:latin typeface="Century Gothic" charset="0"/>
                <a:ea typeface="Century Gothic" charset="0"/>
                <a:cs typeface="Century Gothic" charset="0"/>
              </a:rPr>
              <a:t>Ja</a:t>
            </a:r>
            <a:r>
              <a:rPr lang="en-US" dirty="0">
                <a:solidFill>
                  <a:schemeClr val="tx1"/>
                </a:solidFill>
                <a:latin typeface="Century Gothic" charset="0"/>
                <a:ea typeface="Century Gothic" charset="0"/>
                <a:cs typeface="Century Gothic" charset="0"/>
              </a:rPr>
              <a:t> Sa </a:t>
            </a:r>
            <a:r>
              <a:rPr lang="en-US" dirty="0" err="1">
                <a:solidFill>
                  <a:schemeClr val="tx1"/>
                </a:solidFill>
                <a:latin typeface="Century Gothic" charset="0"/>
                <a:ea typeface="Century Gothic" charset="0"/>
                <a:cs typeface="Century Gothic" charset="0"/>
              </a:rPr>
              <a:t>Eu</a:t>
            </a:r>
            <a:r>
              <a:rPr lang="en-US" i="1" dirty="0">
                <a:solidFill>
                  <a:schemeClr val="tx1"/>
                </a:solidFill>
                <a:latin typeface="Century Gothic" charset="0"/>
                <a:ea typeface="Century Gothic" charset="0"/>
                <a:cs typeface="Century Gothic" charset="0"/>
              </a:rPr>
              <a:t>, A testimony to God’s Word, </a:t>
            </a:r>
            <a:r>
              <a:rPr lang="en-US" dirty="0">
                <a:solidFill>
                  <a:schemeClr val="tx1"/>
                </a:solidFill>
                <a:latin typeface="Century Gothic" charset="0"/>
                <a:ea typeface="Century Gothic" charset="0"/>
                <a:cs typeface="Century Gothic" charset="0"/>
              </a:rPr>
              <a:t>331</a:t>
            </a:r>
          </a:p>
        </p:txBody>
      </p:sp>
    </p:spTree>
    <p:extLst>
      <p:ext uri="{BB962C8B-B14F-4D97-AF65-F5344CB8AC3E}">
        <p14:creationId xmlns:p14="http://schemas.microsoft.com/office/powerpoint/2010/main" val="52126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0251" y="274638"/>
            <a:ext cx="8707271" cy="1143000"/>
          </a:xfrm>
        </p:spPr>
        <p:txBody>
          <a:bodyPr>
            <a:noAutofit/>
          </a:bodyPr>
          <a:lstStyle/>
          <a:p>
            <a:r>
              <a:rPr lang="en-US" sz="3800" dirty="0">
                <a:solidFill>
                  <a:schemeClr val="tx1"/>
                </a:solidFill>
                <a:latin typeface="Century Gothic" charset="0"/>
                <a:ea typeface="Century Gothic" charset="0"/>
                <a:cs typeface="Century Gothic" charset="0"/>
              </a:rPr>
              <a:t>Should Jacob have gone to Haran?</a:t>
            </a:r>
          </a:p>
        </p:txBody>
      </p:sp>
      <p:sp>
        <p:nvSpPr>
          <p:cNvPr id="3" name="Content Placeholder 2"/>
          <p:cNvSpPr>
            <a:spLocks noGrp="1"/>
          </p:cNvSpPr>
          <p:nvPr>
            <p:ph sz="half" idx="2"/>
          </p:nvPr>
        </p:nvSpPr>
        <p:spPr>
          <a:xfrm>
            <a:off x="904240" y="1600200"/>
            <a:ext cx="7782560" cy="4525963"/>
          </a:xfrm>
        </p:spPr>
        <p:txBody>
          <a:bodyPr>
            <a:normAutofit/>
          </a:bodyPr>
          <a:lstStyle/>
          <a:p>
            <a:pPr marL="0" indent="0">
              <a:buNone/>
            </a:pPr>
            <a:r>
              <a:rPr lang="en-US" sz="2400" dirty="0">
                <a:solidFill>
                  <a:schemeClr val="tx1"/>
                </a:solidFill>
                <a:effectLst/>
                <a:latin typeface="Century Gothic" charset="0"/>
                <a:ea typeface="Century Gothic" charset="0"/>
                <a:cs typeface="Century Gothic" charset="0"/>
              </a:rPr>
              <a:t>“Did Jacob as Abel become really one with Esau as his Cain, thus subjugating Satan completely? Not originally. Jacob should have won his blessing in his native home in total harmony with Esau and not have had to go to Haran. However, he had to escape from the danger brought about by Esau's intention to kill him. Thus, the condition of indemnity was not completed.”</a:t>
            </a:r>
          </a:p>
          <a:p>
            <a:pPr marL="0" indent="0">
              <a:buNone/>
            </a:pPr>
            <a:r>
              <a:rPr lang="en-US" sz="1800" dirty="0">
                <a:solidFill>
                  <a:schemeClr val="tx1"/>
                </a:solidFill>
                <a:effectLst/>
                <a:latin typeface="Century Gothic" charset="0"/>
                <a:ea typeface="Century Gothic" charset="0"/>
                <a:cs typeface="Century Gothic" charset="0"/>
              </a:rPr>
              <a:t>Sun Myung Moon, </a:t>
            </a:r>
            <a:r>
              <a:rPr lang="en-US" sz="1800" i="1" dirty="0">
                <a:solidFill>
                  <a:schemeClr val="tx1"/>
                </a:solidFill>
                <a:effectLst/>
                <a:latin typeface="Century Gothic" charset="0"/>
                <a:ea typeface="Century Gothic" charset="0"/>
                <a:cs typeface="Century Gothic" charset="0"/>
              </a:rPr>
              <a:t>Jacob’s course and our life of faith</a:t>
            </a:r>
            <a:r>
              <a:rPr lang="en-US" sz="1800" dirty="0">
                <a:solidFill>
                  <a:schemeClr val="tx1"/>
                </a:solidFill>
                <a:effectLst/>
                <a:latin typeface="Century Gothic" charset="0"/>
                <a:ea typeface="Century Gothic" charset="0"/>
                <a:cs typeface="Century Gothic" charset="0"/>
              </a:rPr>
              <a:t>,  27 May 1973</a:t>
            </a:r>
          </a:p>
          <a:p>
            <a:pPr marL="0" indent="0">
              <a:buNone/>
            </a:pPr>
            <a:endParaRPr lang="en-US" dirty="0">
              <a:solidFill>
                <a:schemeClr val="tx1"/>
              </a:solidFill>
              <a:latin typeface="Century Gothic" charset="0"/>
              <a:ea typeface="Century Gothic" charset="0"/>
              <a:cs typeface="Century Gothic" charset="0"/>
            </a:endParaRPr>
          </a:p>
          <a:p>
            <a:pPr marL="0" indent="0">
              <a:buNone/>
            </a:pPr>
            <a:r>
              <a:rPr lang="en-US" sz="1800" dirty="0">
                <a:solidFill>
                  <a:schemeClr val="tx1"/>
                </a:solidFill>
                <a:effectLst/>
                <a:latin typeface="Century Gothic" charset="0"/>
                <a:ea typeface="Century Gothic" charset="0"/>
                <a:cs typeface="Century Gothic" charset="0"/>
              </a:rPr>
              <a:t>Plan A, Plan B, Plan C . . . .</a:t>
            </a:r>
          </a:p>
        </p:txBody>
      </p:sp>
    </p:spTree>
    <p:extLst>
      <p:ext uri="{BB962C8B-B14F-4D97-AF65-F5344CB8AC3E}">
        <p14:creationId xmlns:p14="http://schemas.microsoft.com/office/powerpoint/2010/main" val="1168575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pPr eaLnBrk="1" hangingPunct="1"/>
            <a:r>
              <a:rPr lang="en-US" sz="4000" dirty="0">
                <a:solidFill>
                  <a:schemeClr val="tx1"/>
                </a:solidFill>
                <a:latin typeface="Century Gothic" charset="0"/>
                <a:ea typeface="Century Gothic" charset="0"/>
                <a:cs typeface="Century Gothic" charset="0"/>
              </a:rPr>
              <a:t>Who decides who is Abel?</a:t>
            </a:r>
          </a:p>
        </p:txBody>
      </p:sp>
      <p:sp>
        <p:nvSpPr>
          <p:cNvPr id="76803" name="Rectangle 3"/>
          <p:cNvSpPr>
            <a:spLocks noGrp="1" noChangeArrowheads="1"/>
          </p:cNvSpPr>
          <p:nvPr>
            <p:ph sz="half" idx="2"/>
          </p:nvPr>
        </p:nvSpPr>
        <p:spPr>
          <a:xfrm>
            <a:off x="688769" y="1600200"/>
            <a:ext cx="7998031" cy="4525963"/>
          </a:xfrm>
        </p:spPr>
        <p:txBody>
          <a:bodyPr>
            <a:noAutofit/>
          </a:bodyPr>
          <a:lstStyle/>
          <a:p>
            <a:pPr marL="0" indent="0" eaLnBrk="1" hangingPunct="1">
              <a:buNone/>
            </a:pPr>
            <a:r>
              <a:rPr lang="en-US" sz="2400" dirty="0">
                <a:solidFill>
                  <a:schemeClr val="tx1"/>
                </a:solidFill>
                <a:latin typeface="Century Gothic" charset="0"/>
                <a:ea typeface="Century Gothic" charset="0"/>
                <a:cs typeface="Century Gothic" charset="0"/>
              </a:rPr>
              <a:t>God teaches us that fallen people must constantly seek for an Abel-type person. By </a:t>
            </a:r>
            <a:r>
              <a:rPr lang="en-US" sz="2400" dirty="0" err="1">
                <a:solidFill>
                  <a:schemeClr val="tx1"/>
                </a:solidFill>
                <a:latin typeface="Century Gothic" charset="0"/>
                <a:ea typeface="Century Gothic" charset="0"/>
                <a:cs typeface="Century Gothic" charset="0"/>
              </a:rPr>
              <a:t>honouring</a:t>
            </a:r>
            <a:r>
              <a:rPr lang="en-US" sz="2400" dirty="0">
                <a:solidFill>
                  <a:schemeClr val="tx1"/>
                </a:solidFill>
                <a:latin typeface="Century Gothic" charset="0"/>
                <a:ea typeface="Century Gothic" charset="0"/>
                <a:cs typeface="Century Gothic" charset="0"/>
              </a:rPr>
              <a:t>, obeying and following him, we can accomplish God's Will even without understanding every aspect of it. 	</a:t>
            </a:r>
          </a:p>
          <a:p>
            <a:pPr marL="0" indent="0" eaLnBrk="1" hangingPunct="1">
              <a:buNone/>
            </a:pPr>
            <a:r>
              <a:rPr lang="en-US" sz="2400" dirty="0">
                <a:solidFill>
                  <a:schemeClr val="tx1"/>
                </a:solidFill>
                <a:latin typeface="Century Gothic" charset="0"/>
                <a:ea typeface="Century Gothic" charset="0"/>
                <a:cs typeface="Century Gothic" charset="0"/>
              </a:rPr>
              <a:t>Universal tendency to seek out good leaders and righteous friends stems from our innermost desire to come before God through an Abel figure who is closer to God. 	</a:t>
            </a:r>
            <a:r>
              <a:rPr lang="en-US" sz="2000" dirty="0">
                <a:solidFill>
                  <a:schemeClr val="tx1"/>
                </a:solidFill>
                <a:latin typeface="Century Gothic" charset="0"/>
                <a:ea typeface="Century Gothic" charset="0"/>
                <a:cs typeface="Century Gothic" charset="0"/>
              </a:rPr>
              <a:t>EDP, 194</a:t>
            </a:r>
          </a:p>
          <a:p>
            <a:pPr eaLnBrk="1" hangingPunct="1"/>
            <a:endParaRPr lang="en-US" sz="2400" dirty="0">
              <a:solidFill>
                <a:schemeClr val="tx1"/>
              </a:solidFill>
              <a:latin typeface="Century Gothic" charset="0"/>
              <a:ea typeface="Century Gothic" charset="0"/>
              <a:cs typeface="Century Gothic" charset="0"/>
            </a:endParaRPr>
          </a:p>
          <a:p>
            <a:pPr eaLnBrk="1" hangingPunct="1"/>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55296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680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Original nature of older and younger brothers</a:t>
            </a:r>
            <a:endParaRPr lang="en-GB" sz="4000" dirty="0">
              <a:solidFill>
                <a:schemeClr val="tx1"/>
              </a:solidFill>
              <a:latin typeface="Century Gothic" charset="0"/>
              <a:ea typeface="Century Gothic" charset="0"/>
              <a:cs typeface="Century Gothic" charset="0"/>
            </a:endParaRPr>
          </a:p>
        </p:txBody>
      </p:sp>
      <p:sp>
        <p:nvSpPr>
          <p:cNvPr id="4" name="Content Placeholder 3"/>
          <p:cNvSpPr>
            <a:spLocks noGrp="1"/>
          </p:cNvSpPr>
          <p:nvPr>
            <p:ph type="body" sz="half" idx="1"/>
          </p:nvPr>
        </p:nvSpPr>
        <p:spPr>
          <a:xfrm>
            <a:off x="457200" y="2084292"/>
            <a:ext cx="4038600" cy="4525963"/>
          </a:xfrm>
        </p:spPr>
        <p:txBody>
          <a:bodyPr>
            <a:normAutofit/>
          </a:bodyPr>
          <a:lstStyle/>
          <a:p>
            <a:r>
              <a:rPr lang="en-US" sz="3200" b="1" dirty="0">
                <a:solidFill>
                  <a:schemeClr val="tx1"/>
                </a:solidFill>
                <a:latin typeface="Century Gothic" charset="0"/>
                <a:ea typeface="Century Gothic" charset="0"/>
                <a:cs typeface="Century Gothic" charset="0"/>
              </a:rPr>
              <a:t>Younger brother</a:t>
            </a:r>
          </a:p>
          <a:p>
            <a:r>
              <a:rPr lang="en-US" sz="2600" dirty="0">
                <a:solidFill>
                  <a:schemeClr val="tx1"/>
                </a:solidFill>
                <a:latin typeface="Century Gothic" charset="0"/>
                <a:ea typeface="Century Gothic" charset="0"/>
                <a:cs typeface="Century Gothic" charset="0"/>
              </a:rPr>
              <a:t>Loveable</a:t>
            </a:r>
          </a:p>
          <a:p>
            <a:r>
              <a:rPr lang="en-US" sz="2600" dirty="0">
                <a:solidFill>
                  <a:schemeClr val="tx1"/>
                </a:solidFill>
                <a:latin typeface="Century Gothic" charset="0"/>
                <a:ea typeface="Century Gothic" charset="0"/>
                <a:cs typeface="Century Gothic" charset="0"/>
              </a:rPr>
              <a:t>Humble</a:t>
            </a:r>
          </a:p>
          <a:p>
            <a:r>
              <a:rPr lang="en-US" sz="2600" dirty="0">
                <a:solidFill>
                  <a:schemeClr val="tx1"/>
                </a:solidFill>
                <a:latin typeface="Century Gothic" charset="0"/>
                <a:ea typeface="Century Gothic" charset="0"/>
                <a:cs typeface="Century Gothic" charset="0"/>
              </a:rPr>
              <a:t>Sharing</a:t>
            </a:r>
          </a:p>
          <a:p>
            <a:r>
              <a:rPr lang="en-US" sz="2600" dirty="0">
                <a:solidFill>
                  <a:schemeClr val="tx1"/>
                </a:solidFill>
                <a:latin typeface="Century Gothic" charset="0"/>
                <a:ea typeface="Century Gothic" charset="0"/>
                <a:cs typeface="Century Gothic" charset="0"/>
              </a:rPr>
              <a:t>Cooperative </a:t>
            </a:r>
          </a:p>
          <a:p>
            <a:endParaRPr lang="en-GB" sz="2400" dirty="0">
              <a:solidFill>
                <a:schemeClr val="tx1"/>
              </a:solidFill>
              <a:latin typeface="Century Gothic" charset="0"/>
              <a:ea typeface="Century Gothic" charset="0"/>
              <a:cs typeface="Century Gothic" charset="0"/>
            </a:endParaRPr>
          </a:p>
        </p:txBody>
      </p:sp>
      <p:sp>
        <p:nvSpPr>
          <p:cNvPr id="3" name="Content Placeholder 2"/>
          <p:cNvSpPr>
            <a:spLocks noGrp="1"/>
          </p:cNvSpPr>
          <p:nvPr>
            <p:ph sz="half" idx="2"/>
          </p:nvPr>
        </p:nvSpPr>
        <p:spPr>
          <a:xfrm>
            <a:off x="4648200" y="2084292"/>
            <a:ext cx="4038600" cy="4525963"/>
          </a:xfrm>
        </p:spPr>
        <p:txBody>
          <a:bodyPr>
            <a:normAutofit/>
          </a:bodyPr>
          <a:lstStyle/>
          <a:p>
            <a:r>
              <a:rPr lang="en-GB" sz="3200" b="1" dirty="0">
                <a:solidFill>
                  <a:schemeClr val="tx1"/>
                </a:solidFill>
                <a:latin typeface="Century Gothic" charset="0"/>
                <a:ea typeface="Century Gothic" charset="0"/>
                <a:cs typeface="Century Gothic" charset="0"/>
              </a:rPr>
              <a:t>Older brother</a:t>
            </a:r>
          </a:p>
          <a:p>
            <a:r>
              <a:rPr lang="en-US" sz="2600" dirty="0">
                <a:solidFill>
                  <a:schemeClr val="tx1"/>
                </a:solidFill>
                <a:latin typeface="Century Gothic" charset="0"/>
                <a:ea typeface="Century Gothic" charset="0"/>
                <a:cs typeface="Century Gothic" charset="0"/>
              </a:rPr>
              <a:t>Loves Abel</a:t>
            </a:r>
          </a:p>
          <a:p>
            <a:r>
              <a:rPr lang="en-US" sz="2600" dirty="0">
                <a:solidFill>
                  <a:schemeClr val="tx1"/>
                </a:solidFill>
                <a:latin typeface="Century Gothic" charset="0"/>
                <a:ea typeface="Century Gothic" charset="0"/>
                <a:cs typeface="Century Gothic" charset="0"/>
              </a:rPr>
              <a:t>Respects Abel</a:t>
            </a:r>
          </a:p>
          <a:p>
            <a:r>
              <a:rPr lang="en-US" sz="2600" dirty="0">
                <a:solidFill>
                  <a:schemeClr val="tx1"/>
                </a:solidFill>
                <a:latin typeface="Century Gothic" charset="0"/>
                <a:ea typeface="Century Gothic" charset="0"/>
                <a:cs typeface="Century Gothic" charset="0"/>
              </a:rPr>
              <a:t>Wants to be guided by Abel</a:t>
            </a:r>
          </a:p>
          <a:p>
            <a:r>
              <a:rPr lang="en-US" sz="2600" dirty="0">
                <a:solidFill>
                  <a:schemeClr val="tx1"/>
                </a:solidFill>
                <a:latin typeface="Century Gothic" charset="0"/>
                <a:ea typeface="Century Gothic" charset="0"/>
                <a:cs typeface="Century Gothic" charset="0"/>
              </a:rPr>
              <a:t>Wants to work together</a:t>
            </a:r>
          </a:p>
          <a:p>
            <a:endParaRPr lang="en-GB" sz="32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626525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585AD-AE3F-4449-9089-7535AAE74E5E}"/>
              </a:ext>
            </a:extLst>
          </p:cNvPr>
          <p:cNvSpPr>
            <a:spLocks noGrp="1"/>
          </p:cNvSpPr>
          <p:nvPr>
            <p:ph type="title"/>
          </p:nvPr>
        </p:nvSpPr>
        <p:spPr/>
        <p:txBody>
          <a:bodyPr/>
          <a:lstStyle/>
          <a:p>
            <a:r>
              <a:rPr lang="en-GB" dirty="0"/>
              <a:t>After the Fall . . . restoration</a:t>
            </a:r>
          </a:p>
        </p:txBody>
      </p:sp>
      <p:sp>
        <p:nvSpPr>
          <p:cNvPr id="3" name="Content Placeholder 2"/>
          <p:cNvSpPr>
            <a:spLocks noGrp="1"/>
          </p:cNvSpPr>
          <p:nvPr>
            <p:ph sz="half" idx="2"/>
          </p:nvPr>
        </p:nvSpPr>
        <p:spPr>
          <a:xfrm>
            <a:off x="457200" y="1600200"/>
            <a:ext cx="8229600" cy="4525963"/>
          </a:xfrm>
        </p:spPr>
        <p:txBody>
          <a:bodyPr>
            <a:noAutofit/>
          </a:bodyPr>
          <a:lstStyle/>
          <a:p>
            <a:pPr marL="0" indent="0">
              <a:buNone/>
            </a:pPr>
            <a:r>
              <a:rPr lang="en-US" sz="2600" dirty="0">
                <a:solidFill>
                  <a:schemeClr val="tx1"/>
                </a:solidFill>
                <a:latin typeface="Century Gothic" charset="0"/>
                <a:ea typeface="Century Gothic" charset="0"/>
                <a:cs typeface="Century Gothic" charset="0"/>
              </a:rPr>
              <a:t>Originally the eldest should be first when everyone goes to stand before God. But because of fallen history it is Abel who should be first. Cain will say, "Abel is better than me and therefore he ought to go first. I will follow after him and then meet God." It is Cain who will point out Abel. Abel cannot say, "This person is my Cain." It is not Abel who decides the situation, but Cain. You have to work out among yourselves who is Cain and who is Abel.</a:t>
            </a:r>
          </a:p>
          <a:p>
            <a:r>
              <a:rPr lang="en-US" sz="2000" dirty="0">
                <a:solidFill>
                  <a:schemeClr val="tx1"/>
                </a:solidFill>
                <a:latin typeface="Century Gothic" charset="0"/>
                <a:ea typeface="Century Gothic" charset="0"/>
                <a:cs typeface="Century Gothic" charset="0"/>
              </a:rPr>
              <a:t>Sun Myung Moon</a:t>
            </a:r>
            <a:r>
              <a:rPr lang="en-US" sz="2000" i="1" dirty="0">
                <a:solidFill>
                  <a:schemeClr val="tx1"/>
                </a:solidFill>
                <a:latin typeface="Century Gothic" charset="0"/>
                <a:ea typeface="Century Gothic" charset="0"/>
                <a:cs typeface="Century Gothic" charset="0"/>
              </a:rPr>
              <a:t>, Abel’s right path from the providential point of view, </a:t>
            </a:r>
            <a:r>
              <a:rPr lang="en-US" sz="2000" dirty="0">
                <a:solidFill>
                  <a:schemeClr val="tx1"/>
                </a:solidFill>
                <a:latin typeface="Century Gothic" charset="0"/>
                <a:ea typeface="Century Gothic" charset="0"/>
                <a:cs typeface="Century Gothic" charset="0"/>
              </a:rPr>
              <a:t>30.12.1979</a:t>
            </a:r>
            <a:r>
              <a:rPr lang="en-US" sz="2000" i="1" dirty="0">
                <a:solidFill>
                  <a:schemeClr val="tx1"/>
                </a:solidFill>
                <a:latin typeface="Century Gothic" charset="0"/>
                <a:ea typeface="Century Gothic" charset="0"/>
                <a:cs typeface="Century Gothic" charset="0"/>
              </a:rPr>
              <a:t> </a:t>
            </a:r>
            <a:br>
              <a:rPr lang="en-US" sz="2400" dirty="0">
                <a:solidFill>
                  <a:schemeClr val="tx1"/>
                </a:solidFill>
                <a:latin typeface="Century Gothic" charset="0"/>
                <a:ea typeface="Century Gothic" charset="0"/>
                <a:cs typeface="Century Gothic" charset="0"/>
              </a:rPr>
            </a:br>
            <a:endParaRPr lang="en-US" sz="2400"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261343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tx1"/>
                </a:solidFill>
                <a:latin typeface="Century Gothic" charset="0"/>
                <a:ea typeface="Century Gothic" charset="0"/>
                <a:cs typeface="Century Gothic" charset="0"/>
              </a:rPr>
              <a:t>Fallen nature</a:t>
            </a:r>
          </a:p>
        </p:txBody>
      </p:sp>
      <p:sp>
        <p:nvSpPr>
          <p:cNvPr id="3" name="Content Placeholder 2"/>
          <p:cNvSpPr>
            <a:spLocks noGrp="1"/>
          </p:cNvSpPr>
          <p:nvPr>
            <p:ph sz="half" idx="2"/>
          </p:nvPr>
        </p:nvSpPr>
        <p:spPr>
          <a:xfrm>
            <a:off x="859971" y="1600200"/>
            <a:ext cx="7826829" cy="4525963"/>
          </a:xfrm>
        </p:spPr>
        <p:txBody>
          <a:bodyPr>
            <a:normAutofit/>
          </a:bodyPr>
          <a:lstStyle/>
          <a:p>
            <a:endParaRPr lang="en-US" sz="2800" dirty="0">
              <a:solidFill>
                <a:schemeClr val="tx1"/>
              </a:solidFill>
              <a:latin typeface="Century Gothic" charset="0"/>
              <a:ea typeface="Century Gothic" charset="0"/>
              <a:cs typeface="Century Gothic" charset="0"/>
            </a:endParaRPr>
          </a:p>
          <a:p>
            <a:r>
              <a:rPr lang="en-US" sz="2800" dirty="0">
                <a:solidFill>
                  <a:schemeClr val="tx1"/>
                </a:solidFill>
                <a:latin typeface="Century Gothic" charset="0"/>
                <a:ea typeface="Century Gothic" charset="0"/>
                <a:cs typeface="Century Gothic" charset="0"/>
              </a:rPr>
              <a:t>Due to the fall all human beings inherited fallen nature</a:t>
            </a:r>
          </a:p>
          <a:p>
            <a:r>
              <a:rPr lang="en-US" sz="2800" dirty="0">
                <a:solidFill>
                  <a:schemeClr val="tx1"/>
                </a:solidFill>
                <a:latin typeface="Century Gothic" charset="0"/>
                <a:ea typeface="Century Gothic" charset="0"/>
                <a:cs typeface="Century Gothic" charset="0"/>
              </a:rPr>
              <a:t>Fallen nature is misdirected original nature</a:t>
            </a:r>
          </a:p>
          <a:p>
            <a:r>
              <a:rPr lang="en-US" sz="2800" dirty="0">
                <a:solidFill>
                  <a:schemeClr val="tx1"/>
                </a:solidFill>
                <a:latin typeface="Century Gothic" charset="0"/>
                <a:ea typeface="Century Gothic" charset="0"/>
                <a:cs typeface="Century Gothic" charset="0"/>
              </a:rPr>
              <a:t>Both Cain and Abel have fallen nature</a:t>
            </a:r>
          </a:p>
        </p:txBody>
      </p:sp>
    </p:spTree>
    <p:extLst>
      <p:ext uri="{BB962C8B-B14F-4D97-AF65-F5344CB8AC3E}">
        <p14:creationId xmlns:p14="http://schemas.microsoft.com/office/powerpoint/2010/main" val="37779220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tx1"/>
                </a:solidFill>
                <a:latin typeface="Century Gothic" charset="0"/>
                <a:ea typeface="Century Gothic" charset="0"/>
                <a:cs typeface="Century Gothic" charset="0"/>
              </a:rPr>
              <a:t>Fallen nature of older and younger brothers</a:t>
            </a:r>
            <a:endParaRPr lang="en-GB" sz="4000" dirty="0">
              <a:solidFill>
                <a:schemeClr val="tx1"/>
              </a:solidFill>
              <a:latin typeface="Century Gothic" charset="0"/>
              <a:ea typeface="Century Gothic" charset="0"/>
              <a:cs typeface="Century Gothic" charset="0"/>
            </a:endParaRPr>
          </a:p>
        </p:txBody>
      </p:sp>
      <p:sp>
        <p:nvSpPr>
          <p:cNvPr id="4" name="Content Placeholder 3"/>
          <p:cNvSpPr>
            <a:spLocks noGrp="1"/>
          </p:cNvSpPr>
          <p:nvPr>
            <p:ph type="body" sz="half" idx="1"/>
          </p:nvPr>
        </p:nvSpPr>
        <p:spPr>
          <a:xfrm>
            <a:off x="457200" y="1909481"/>
            <a:ext cx="4038600" cy="4525963"/>
          </a:xfrm>
        </p:spPr>
        <p:txBody>
          <a:bodyPr>
            <a:normAutofit/>
          </a:bodyPr>
          <a:lstStyle/>
          <a:p>
            <a:r>
              <a:rPr lang="en-GB" sz="3200" b="1" dirty="0">
                <a:solidFill>
                  <a:schemeClr val="tx1"/>
                </a:solidFill>
                <a:latin typeface="Century Gothic" charset="0"/>
                <a:ea typeface="Century Gothic" charset="0"/>
                <a:cs typeface="Century Gothic" charset="0"/>
              </a:rPr>
              <a:t>Younger brother</a:t>
            </a:r>
          </a:p>
          <a:p>
            <a:r>
              <a:rPr lang="en-US" sz="2600" dirty="0">
                <a:solidFill>
                  <a:schemeClr val="tx1"/>
                </a:solidFill>
                <a:latin typeface="Century Gothic" charset="0"/>
                <a:ea typeface="Century Gothic" charset="0"/>
                <a:cs typeface="Century Gothic" charset="0"/>
              </a:rPr>
              <a:t>Hard to love</a:t>
            </a:r>
          </a:p>
          <a:p>
            <a:r>
              <a:rPr lang="en-US" sz="2600" dirty="0">
                <a:solidFill>
                  <a:schemeClr val="tx1"/>
                </a:solidFill>
                <a:latin typeface="Century Gothic" charset="0"/>
                <a:ea typeface="Century Gothic" charset="0"/>
                <a:cs typeface="Century Gothic" charset="0"/>
              </a:rPr>
              <a:t>Arrogant</a:t>
            </a:r>
          </a:p>
          <a:p>
            <a:r>
              <a:rPr lang="en-US" sz="2600" dirty="0">
                <a:solidFill>
                  <a:schemeClr val="tx1"/>
                </a:solidFill>
                <a:latin typeface="Century Gothic" charset="0"/>
                <a:ea typeface="Century Gothic" charset="0"/>
                <a:cs typeface="Century Gothic" charset="0"/>
              </a:rPr>
              <a:t>Not helpful</a:t>
            </a:r>
          </a:p>
          <a:p>
            <a:r>
              <a:rPr lang="en-US" sz="2600" dirty="0">
                <a:solidFill>
                  <a:schemeClr val="tx1"/>
                </a:solidFill>
                <a:latin typeface="Century Gothic" charset="0"/>
                <a:ea typeface="Century Gothic" charset="0"/>
                <a:cs typeface="Century Gothic" charset="0"/>
              </a:rPr>
              <a:t>Uncooperative </a:t>
            </a:r>
          </a:p>
          <a:p>
            <a:endParaRPr lang="en-GB" sz="3200" b="1" dirty="0">
              <a:solidFill>
                <a:schemeClr val="tx1"/>
              </a:solidFill>
              <a:latin typeface="Century Gothic" charset="0"/>
              <a:ea typeface="Century Gothic" charset="0"/>
              <a:cs typeface="Century Gothic" charset="0"/>
            </a:endParaRPr>
          </a:p>
        </p:txBody>
      </p:sp>
      <p:sp>
        <p:nvSpPr>
          <p:cNvPr id="3" name="Content Placeholder 2"/>
          <p:cNvSpPr>
            <a:spLocks noGrp="1"/>
          </p:cNvSpPr>
          <p:nvPr>
            <p:ph sz="half" idx="2"/>
          </p:nvPr>
        </p:nvSpPr>
        <p:spPr>
          <a:xfrm>
            <a:off x="4648200" y="1909481"/>
            <a:ext cx="4038600" cy="4525963"/>
          </a:xfrm>
        </p:spPr>
        <p:txBody>
          <a:bodyPr>
            <a:normAutofit/>
          </a:bodyPr>
          <a:lstStyle/>
          <a:p>
            <a:r>
              <a:rPr lang="en-GB" sz="3200" b="1" dirty="0">
                <a:solidFill>
                  <a:schemeClr val="tx1"/>
                </a:solidFill>
                <a:latin typeface="Century Gothic" charset="0"/>
                <a:ea typeface="Century Gothic" charset="0"/>
                <a:cs typeface="Century Gothic" charset="0"/>
              </a:rPr>
              <a:t>Older brother</a:t>
            </a:r>
          </a:p>
          <a:p>
            <a:r>
              <a:rPr lang="en-US" sz="2800" dirty="0">
                <a:solidFill>
                  <a:schemeClr val="tx1"/>
                </a:solidFill>
                <a:latin typeface="Century Gothic" charset="0"/>
                <a:ea typeface="Century Gothic" charset="0"/>
                <a:cs typeface="Century Gothic" charset="0"/>
              </a:rPr>
              <a:t>Can’t love Abel</a:t>
            </a:r>
          </a:p>
          <a:p>
            <a:r>
              <a:rPr lang="en-US" sz="2800" dirty="0">
                <a:solidFill>
                  <a:schemeClr val="tx1"/>
                </a:solidFill>
                <a:latin typeface="Century Gothic" charset="0"/>
                <a:ea typeface="Century Gothic" charset="0"/>
                <a:cs typeface="Century Gothic" charset="0"/>
              </a:rPr>
              <a:t>Can’t respect Abel</a:t>
            </a:r>
          </a:p>
          <a:p>
            <a:r>
              <a:rPr lang="en-US" sz="2800" dirty="0">
                <a:solidFill>
                  <a:schemeClr val="tx1"/>
                </a:solidFill>
                <a:latin typeface="Century Gothic" charset="0"/>
                <a:ea typeface="Century Gothic" charset="0"/>
                <a:cs typeface="Century Gothic" charset="0"/>
              </a:rPr>
              <a:t>Doesn’t want to be guided</a:t>
            </a:r>
          </a:p>
          <a:p>
            <a:r>
              <a:rPr lang="en-US" sz="2800" dirty="0">
                <a:solidFill>
                  <a:schemeClr val="tx1"/>
                </a:solidFill>
                <a:latin typeface="Century Gothic" charset="0"/>
                <a:ea typeface="Century Gothic" charset="0"/>
                <a:cs typeface="Century Gothic" charset="0"/>
              </a:rPr>
              <a:t>Doesn’t want to work together</a:t>
            </a:r>
          </a:p>
          <a:p>
            <a:endParaRPr lang="en-GB" sz="3200" b="1" dirty="0">
              <a:solidFill>
                <a:schemeClr val="tx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336715966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Wisp</Template>
  <TotalTime>112491</TotalTime>
  <Words>24017</Words>
  <Application>Microsoft Office PowerPoint</Application>
  <PresentationFormat>On-screen Show (4:3)</PresentationFormat>
  <Paragraphs>572</Paragraphs>
  <Slides>46</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Century Gothic</vt:lpstr>
      <vt:lpstr>Courier New</vt:lpstr>
      <vt:lpstr>Lydian BT</vt:lpstr>
      <vt:lpstr>Wingdings 3</vt:lpstr>
      <vt:lpstr>Wisp</vt:lpstr>
      <vt:lpstr>7b. Rethinking Cain and Abel</vt:lpstr>
      <vt:lpstr>How important is Cain and Abel?</vt:lpstr>
      <vt:lpstr>Back in the Garden of Eden . . .</vt:lpstr>
      <vt:lpstr>PowerPoint Presentation</vt:lpstr>
      <vt:lpstr>Who decides who is Abel?</vt:lpstr>
      <vt:lpstr>Original nature of older and younger brothers</vt:lpstr>
      <vt:lpstr>After the Fall . . . restoration</vt:lpstr>
      <vt:lpstr>Fallen nature</vt:lpstr>
      <vt:lpstr>Fallen nature of older and younger brothers</vt:lpstr>
      <vt:lpstr>Cain and Abel relationships</vt:lpstr>
      <vt:lpstr>Who is my Abel?</vt:lpstr>
      <vt:lpstr>Abel and Cain positions change</vt:lpstr>
      <vt:lpstr>It is decided by love</vt:lpstr>
      <vt:lpstr>You can tell who is Abel</vt:lpstr>
      <vt:lpstr>Conscience decides</vt:lpstr>
      <vt:lpstr>Father’s advice to missionaries 1975</vt:lpstr>
      <vt:lpstr>Is the leader necessarily Abel?</vt:lpstr>
      <vt:lpstr>Is this a problem?</vt:lpstr>
      <vt:lpstr>Right from the beginning . . .</vt:lpstr>
      <vt:lpstr>More of Father’s quotes</vt:lpstr>
      <vt:lpstr>What should Abel do?</vt:lpstr>
      <vt:lpstr>What is Abel’s responsibility?</vt:lpstr>
      <vt:lpstr>7c. Restoring the relationship between Adam and the Archangel</vt:lpstr>
      <vt:lpstr>Isaac and Rebekah</vt:lpstr>
      <vt:lpstr>What needs to be restored?</vt:lpstr>
      <vt:lpstr>Origin of the problem</vt:lpstr>
      <vt:lpstr>What is the birth right?</vt:lpstr>
      <vt:lpstr>Jacob acquires the birth right</vt:lpstr>
      <vt:lpstr>How should Jacob have got the birthright?</vt:lpstr>
      <vt:lpstr>Rebecca overhears Isaac</vt:lpstr>
      <vt:lpstr>Rebecca talks to Jacob</vt:lpstr>
      <vt:lpstr>Jacob takes Esau’s blessing</vt:lpstr>
      <vt:lpstr>Let’s analyse what has happened</vt:lpstr>
      <vt:lpstr>What went wrong?</vt:lpstr>
      <vt:lpstr>What needs to be restored?</vt:lpstr>
      <vt:lpstr>Why didn’t Rebecca talk to Isaac?</vt:lpstr>
      <vt:lpstr>Isaac’s blessing for Esau</vt:lpstr>
      <vt:lpstr>Esau returns</vt:lpstr>
      <vt:lpstr>No foundation of substance</vt:lpstr>
      <vt:lpstr>Mother - son cooperation</vt:lpstr>
      <vt:lpstr>What is mother - son cooperation?</vt:lpstr>
      <vt:lpstr>Isaac blesses Jacob</vt:lpstr>
      <vt:lpstr>PowerPoint Presentation</vt:lpstr>
      <vt:lpstr>Subject – object / Cain – Abel </vt:lpstr>
      <vt:lpstr>Should it have happened this way?</vt:lpstr>
      <vt:lpstr>Should Jacob have gone to Haran?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or Building</dc:title>
  <dc:creator>Haines</dc:creator>
  <cp:lastModifiedBy>Chris Le Bas</cp:lastModifiedBy>
  <cp:revision>775</cp:revision>
  <dcterms:created xsi:type="dcterms:W3CDTF">2015-05-08T20:28:44Z</dcterms:created>
  <dcterms:modified xsi:type="dcterms:W3CDTF">2022-07-18T10:14:24Z</dcterms:modified>
</cp:coreProperties>
</file>