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48"/>
  </p:notesMasterIdLst>
  <p:sldIdLst>
    <p:sldId id="405" r:id="rId2"/>
    <p:sldId id="409" r:id="rId3"/>
    <p:sldId id="410" r:id="rId4"/>
    <p:sldId id="299" r:id="rId5"/>
    <p:sldId id="413" r:id="rId6"/>
    <p:sldId id="414" r:id="rId7"/>
    <p:sldId id="412" r:id="rId8"/>
    <p:sldId id="1205" r:id="rId9"/>
    <p:sldId id="711" r:id="rId10"/>
    <p:sldId id="417" r:id="rId11"/>
    <p:sldId id="418" r:id="rId12"/>
    <p:sldId id="1203" r:id="rId13"/>
    <p:sldId id="1207" r:id="rId14"/>
    <p:sldId id="1206" r:id="rId15"/>
    <p:sldId id="415" r:id="rId16"/>
    <p:sldId id="416" r:id="rId17"/>
    <p:sldId id="990" r:id="rId18"/>
    <p:sldId id="257" r:id="rId19"/>
    <p:sldId id="258" r:id="rId20"/>
    <p:sldId id="259" r:id="rId21"/>
    <p:sldId id="799" r:id="rId22"/>
    <p:sldId id="261" r:id="rId23"/>
    <p:sldId id="800" r:id="rId24"/>
    <p:sldId id="442" r:id="rId25"/>
    <p:sldId id="992" r:id="rId26"/>
    <p:sldId id="1208" r:id="rId27"/>
    <p:sldId id="1209" r:id="rId28"/>
    <p:sldId id="993" r:id="rId29"/>
    <p:sldId id="994" r:id="rId30"/>
    <p:sldId id="995" r:id="rId31"/>
    <p:sldId id="1642" r:id="rId32"/>
    <p:sldId id="996" r:id="rId33"/>
    <p:sldId id="997" r:id="rId34"/>
    <p:sldId id="998" r:id="rId35"/>
    <p:sldId id="1324" r:id="rId36"/>
    <p:sldId id="999" r:id="rId37"/>
    <p:sldId id="1650" r:id="rId38"/>
    <p:sldId id="1649" r:id="rId39"/>
    <p:sldId id="421" r:id="rId40"/>
    <p:sldId id="455" r:id="rId41"/>
    <p:sldId id="423" r:id="rId42"/>
    <p:sldId id="1534" r:id="rId43"/>
    <p:sldId id="424" r:id="rId44"/>
    <p:sldId id="425" r:id="rId45"/>
    <p:sldId id="426" r:id="rId46"/>
    <p:sldId id="636"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23"/>
    <p:restoredTop sz="85094" autoAdjust="0"/>
  </p:normalViewPr>
  <p:slideViewPr>
    <p:cSldViewPr snapToGrid="0" snapToObjects="1">
      <p:cViewPr varScale="1">
        <p:scale>
          <a:sx n="68" d="100"/>
          <a:sy n="68" d="100"/>
        </p:scale>
        <p:origin x="72" y="276"/>
      </p:cViewPr>
      <p:guideLst>
        <p:guide orient="horz" pos="2160"/>
        <p:guide pos="2880"/>
      </p:guideLst>
    </p:cSldViewPr>
  </p:slideViewPr>
  <p:outlineViewPr>
    <p:cViewPr>
      <p:scale>
        <a:sx n="33" d="100"/>
        <a:sy n="33" d="100"/>
      </p:scale>
      <p:origin x="0" y="-2001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EA8FE-0D10-2F4C-B98D-E04B29FDF44B}" type="datetimeFigureOut">
              <a:rPr lang="en-US" smtClean="0"/>
              <a:t>7/18/2022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FB232-C209-B445-ACB3-067054AB162C}" type="slidenum">
              <a:rPr lang="en-US" smtClean="0"/>
              <a:t>‹#›</a:t>
            </a:fld>
            <a:endParaRPr lang="en-US"/>
          </a:p>
        </p:txBody>
      </p:sp>
    </p:spTree>
    <p:extLst>
      <p:ext uri="{BB962C8B-B14F-4D97-AF65-F5344CB8AC3E}">
        <p14:creationId xmlns:p14="http://schemas.microsoft.com/office/powerpoint/2010/main" val="32626292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biblegateway.com/passage/?search=genesis%2018&amp;version=ESVUK#fen-ESVUK-439d"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www.biblegateway.com/passage/?search=genesis%2019&amp;version=ESVUK#fen-ESVUK-480a" TargetMode="External"/><Relationship Id="rId4" Type="http://schemas.openxmlformats.org/officeDocument/2006/relationships/hyperlink" Target="http://www.biblegateway.com/passage/?search=genesis%2018&amp;version=ESVUK#fen-ESVUK-444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biblegateway.com/passage/?search=genesis%2018&amp;version=ESVUK#fen-ESVUK-439d"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www.biblegateway.com/passage/?search=genesis%2019&amp;version=ESVUK#fen-ESVUK-480a" TargetMode="External"/><Relationship Id="rId4" Type="http://schemas.openxmlformats.org/officeDocument/2006/relationships/hyperlink" Target="http://www.biblegateway.com/passage/?search=genesis%2018&amp;version=ESVUK#fen-ESVUK-444f"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rabbisacks.org/spirituality-listening-ekev-5776/#_ftn6" TargetMode="External"/><Relationship Id="rId3" Type="http://schemas.openxmlformats.org/officeDocument/2006/relationships/hyperlink" Target="http://rabbisacks.org/spirituality-listening-ekev-5776/#_ftn1" TargetMode="External"/><Relationship Id="rId7" Type="http://schemas.openxmlformats.org/officeDocument/2006/relationships/hyperlink" Target="http://rabbisacks.org/spirituality-listening-ekev-5776/#_ftn5"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rabbisacks.org/spirituality-listening-ekev-5776/#_ftn4" TargetMode="External"/><Relationship Id="rId5" Type="http://schemas.openxmlformats.org/officeDocument/2006/relationships/hyperlink" Target="http://rabbisacks.org/spirituality-listening-ekev-5776/#_ftn3" TargetMode="External"/><Relationship Id="rId4" Type="http://schemas.openxmlformats.org/officeDocument/2006/relationships/hyperlink" Target="http://rabbisacks.org/spirituality-listening-ekev-5776/#_ftn2" TargetMode="External"/><Relationship Id="rId9" Type="http://schemas.openxmlformats.org/officeDocument/2006/relationships/hyperlink" Target="http://rabbisacks.org/spirituality-listening-ekev-5776/#_ftn7"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0A7A4A23-3FD2-49FE-A3E4-73CAB0B484E1}" type="slidenum">
              <a:rPr lang="en-GB">
                <a:latin typeface="Arial" pitchFamily="-128" charset="0"/>
              </a:rPr>
              <a:pPr/>
              <a:t>2</a:t>
            </a:fld>
            <a:endParaRPr lang="en-GB">
              <a:latin typeface="Arial" pitchFamily="-128" charset="0"/>
            </a:endParaRPr>
          </a:p>
        </p:txBody>
      </p:sp>
      <p:sp>
        <p:nvSpPr>
          <p:cNvPr id="25603" name="Rectangle 1026"/>
          <p:cNvSpPr>
            <a:spLocks noGrp="1" noRot="1" noChangeAspect="1" noChangeArrowheads="1"/>
          </p:cNvSpPr>
          <p:nvPr>
            <p:ph type="sldImg"/>
          </p:nvPr>
        </p:nvSpPr>
        <p:spPr>
          <a:solidFill>
            <a:srgbClr val="FFFFFF"/>
          </a:solidFill>
          <a:ln/>
        </p:spPr>
      </p:sp>
      <p:sp>
        <p:nvSpPr>
          <p:cNvPr id="25604" name="Rectangle 1027"/>
          <p:cNvSpPr>
            <a:spLocks noGrp="1" noChangeArrowheads="1"/>
          </p:cNvSpPr>
          <p:nvPr>
            <p:ph type="body" idx="1"/>
          </p:nvPr>
        </p:nvSpPr>
        <p:spPr>
          <a:solidFill>
            <a:srgbClr val="FFFFFF"/>
          </a:solidFill>
          <a:ln>
            <a:solidFill>
              <a:srgbClr val="000000"/>
            </a:solidFill>
          </a:ln>
        </p:spPr>
        <p:txBody>
          <a:bodyPr/>
          <a:lstStyle/>
          <a:p>
            <a:pPr eaLnBrk="1" hangingPunct="1"/>
            <a:r>
              <a:rPr lang="en-US" dirty="0">
                <a:latin typeface="Arial" pitchFamily="-128" charset="0"/>
              </a:rPr>
              <a:t>Nimrod, ‘a mighty hunter before the Lord’. Hunted people and Ensnared them leading them to </a:t>
            </a:r>
            <a:r>
              <a:rPr lang="en-US">
                <a:latin typeface="Arial" pitchFamily="-128" charset="0"/>
              </a:rPr>
              <a:t>rebel against God.</a:t>
            </a:r>
            <a:endParaRPr lang="en-US" dirty="0">
              <a:latin typeface="Arial" pitchFamily="-128" charset="0"/>
            </a:endParaRPr>
          </a:p>
          <a:p>
            <a:pPr eaLnBrk="1" hangingPunct="1"/>
            <a:endParaRPr lang="en-US" dirty="0">
              <a:latin typeface="Arial" pitchFamily="-128" charset="0"/>
            </a:endParaRPr>
          </a:p>
          <a:p>
            <a:pPr eaLnBrk="1" hangingPunct="1"/>
            <a:r>
              <a:rPr lang="en-US" dirty="0">
                <a:latin typeface="Arial" pitchFamily="-128" charset="0"/>
              </a:rPr>
              <a:t>Nimrod</a:t>
            </a:r>
            <a:r>
              <a:rPr lang="en-US" baseline="0" dirty="0">
                <a:latin typeface="Arial" pitchFamily="-128" charset="0"/>
              </a:rPr>
              <a:t> the prototype for dictators such as Hitler and Stalin and Kim Il Sung. Planned economy.</a:t>
            </a:r>
          </a:p>
          <a:p>
            <a:r>
              <a:rPr lang="en-US" dirty="0"/>
              <a:t>Babel is the opposite, and we now have important historical evidence as to exactly what was meant by the sentence, “The entire land had one language and a common speech.” This may not refer to primal humanity before the division of languages. In fact in the previous chapter the Torah has already stated, “From these the maritime peoples spread out into their lands in their clans within their nations, each with its own language” (Gen. 10: 50. The Talmud </a:t>
            </a:r>
            <a:r>
              <a:rPr lang="en-US" dirty="0" err="1"/>
              <a:t>Yerushalmi</a:t>
            </a:r>
            <a:r>
              <a:rPr lang="en-US" dirty="0"/>
              <a:t>, </a:t>
            </a:r>
            <a:r>
              <a:rPr lang="en-US" dirty="0" err="1"/>
              <a:t>Megillah</a:t>
            </a:r>
            <a:r>
              <a:rPr lang="en-US" dirty="0"/>
              <a:t> 1: 11, 71b, records a dispute between R. </a:t>
            </a:r>
            <a:r>
              <a:rPr lang="en-US" dirty="0" err="1"/>
              <a:t>Eliezer</a:t>
            </a:r>
            <a:r>
              <a:rPr lang="en-US" dirty="0"/>
              <a:t> and R. </a:t>
            </a:r>
            <a:r>
              <a:rPr lang="en-US" dirty="0" err="1"/>
              <a:t>Johanan</a:t>
            </a:r>
            <a:r>
              <a:rPr lang="en-US" dirty="0"/>
              <a:t>, one of whom holds that the division of humanity into seventy languages occurred before the Flood).</a:t>
            </a:r>
          </a:p>
          <a:p>
            <a:r>
              <a:rPr lang="en-US" b="1" dirty="0"/>
              <a:t>The reference seems to be to the imperial practice of the neo-Assyrians, of imposing their own language on the peoples they conquered. One inscription of the time records that Ashurbanipal II “made the totality of all peoples speak one speech.” A cylinder inscription of Sargon II says, “Populations of the four quarters of the world with strange tongues and incompatible speech . . . whom I had taken as booty at the command of </a:t>
            </a:r>
            <a:r>
              <a:rPr lang="en-US" b="1" dirty="0" err="1"/>
              <a:t>Ashur</a:t>
            </a:r>
            <a:r>
              <a:rPr lang="en-US" b="1" dirty="0"/>
              <a:t> my lord by the might of my </a:t>
            </a:r>
            <a:r>
              <a:rPr lang="en-US" b="1" dirty="0" err="1"/>
              <a:t>sceptre</a:t>
            </a:r>
            <a:r>
              <a:rPr lang="en-US" b="1" dirty="0"/>
              <a:t>, I caused to accept a single voice.” The neo-Assyrians asserted their supremacy by insisting that their language was the only one to be used by the nations and populations they had defeated. On this reading, Babel is a critique of imperialism.</a:t>
            </a:r>
          </a:p>
          <a:p>
            <a:r>
              <a:rPr lang="en-US" dirty="0"/>
              <a:t>There is even a hint of this in the parallelism of language between the builders of Babel and the Egyptian Pharaoh who enslaved the Israelites. In Babel they said, “Come, [</a:t>
            </a:r>
            <a:r>
              <a:rPr lang="en-US" dirty="0" err="1"/>
              <a:t>hava</a:t>
            </a:r>
            <a:r>
              <a:rPr lang="en-US" dirty="0"/>
              <a:t>] let us build ourselves a city and a tower . . . lest [pen] we be scattered over the face of the earth” (Gen. 11: 4). In Egypt Pharaoh said, “Come, [</a:t>
            </a:r>
            <a:r>
              <a:rPr lang="en-US" dirty="0" err="1"/>
              <a:t>hava</a:t>
            </a:r>
            <a:r>
              <a:rPr lang="en-US" dirty="0"/>
              <a:t>] let us deal wisely with them, lest [pen] they increase so much . . .” (Ex. 1: 10). The repeated “Come, let us … lest” is too pronounced to be accidental. Babel, like Egypt, represents an empire that subjugates entire populations, riding roughshod over their identities and freedoms.</a:t>
            </a:r>
          </a:p>
          <a:p>
            <a:endParaRPr lang="en-US" dirty="0"/>
          </a:p>
          <a:p>
            <a:r>
              <a:rPr lang="en-US" dirty="0"/>
              <a:t>If this is so, we will have to re-read the entire Babel story in a way that makes it much more convincing</a:t>
            </a:r>
            <a:r>
              <a:rPr lang="en-US" b="1" dirty="0"/>
              <a:t>. The sequence is this: Genesis 10 describes the division of humanity into seventy nations and seventy languages. Genesis 11 tells of how one imperial power conquered smaller nations and imposed their language and culture on them, thus directly contravening God’s wish that humans should respect the integrity of each nation and each individual. When at the end of the Babel story God “confuses the language” of the builders, He is not creating a new state of affairs but restoring the old.</a:t>
            </a:r>
            <a:r>
              <a:rPr lang="en-US" b="1" baseline="0" dirty="0"/>
              <a:t> </a:t>
            </a:r>
            <a:r>
              <a:rPr lang="en-US" b="1" dirty="0"/>
              <a:t>Interpreted thus, the story of Babel is a critique of the power of the collective when it crushes individuality</a:t>
            </a:r>
          </a:p>
          <a:p>
            <a:endParaRPr lang="en-US" dirty="0"/>
          </a:p>
          <a:p>
            <a:pPr eaLnBrk="1" hangingPunct="1"/>
            <a:endParaRPr lang="en-US" dirty="0">
              <a:latin typeface="Arial" pitchFamily="-128" charset="0"/>
            </a:endParaRPr>
          </a:p>
        </p:txBody>
      </p:sp>
    </p:spTree>
    <p:extLst>
      <p:ext uri="{BB962C8B-B14F-4D97-AF65-F5344CB8AC3E}">
        <p14:creationId xmlns:p14="http://schemas.microsoft.com/office/powerpoint/2010/main" val="1447872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B6EE1718-C98E-48F1-AF75-321483AA9E7B}" type="slidenum">
              <a:rPr lang="en-GB">
                <a:latin typeface="Arial" pitchFamily="-128" charset="0"/>
              </a:rPr>
              <a:pPr/>
              <a:t>11</a:t>
            </a:fld>
            <a:endParaRPr lang="en-GB">
              <a:latin typeface="Arial" pitchFamily="-128"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r>
              <a:rPr lang="en-US" dirty="0">
                <a:latin typeface="Arial" pitchFamily="-128" charset="0"/>
              </a:rPr>
              <a:t>Don’t be defined </a:t>
            </a:r>
            <a:r>
              <a:rPr lang="en-US" baseline="0" dirty="0">
                <a:latin typeface="Arial" pitchFamily="-128" charset="0"/>
              </a:rPr>
              <a:t>by past. </a:t>
            </a:r>
          </a:p>
          <a:p>
            <a:pPr eaLnBrk="1" hangingPunct="1"/>
            <a:r>
              <a:rPr lang="en-US" dirty="0">
                <a:latin typeface="Arial" pitchFamily="-128" charset="0"/>
              </a:rPr>
              <a:t>75 years old left Haran</a:t>
            </a:r>
          </a:p>
          <a:p>
            <a:pPr eaLnBrk="1" hangingPunct="1"/>
            <a:r>
              <a:rPr lang="en-US" dirty="0">
                <a:latin typeface="Arial" pitchFamily="-128" charset="0"/>
              </a:rPr>
              <a:t>Speak about patriarchs</a:t>
            </a:r>
            <a:r>
              <a:rPr lang="en-US" baseline="0" dirty="0">
                <a:latin typeface="Arial" pitchFamily="-128" charset="0"/>
              </a:rPr>
              <a:t> with respect</a:t>
            </a:r>
          </a:p>
          <a:p>
            <a:pPr eaLnBrk="1" hangingPunct="1"/>
            <a:endParaRPr lang="en-US" baseline="0" dirty="0">
              <a:latin typeface="Arial" pitchFamily="-128" charset="0"/>
            </a:endParaRPr>
          </a:p>
          <a:p>
            <a:pPr eaLnBrk="1" hangingPunct="1"/>
            <a:r>
              <a:rPr lang="en-US" dirty="0"/>
              <a:t>When God says to Abraham, – Leave your land, your birthplace and your father’s house and go to the land which I will show you, that is the birth of a concept of time as a journey. Time as a way of travelling towards a destination. Time as a narrative that has a beginning, middle and an end. That is a revolutionary concept of time born in Judaism and a very important one indeed. Linear time is a Jewish idea. Ancients</a:t>
            </a:r>
            <a:r>
              <a:rPr lang="en-US" baseline="0" dirty="0"/>
              <a:t> only had cyclical time – repetitive. No progress.</a:t>
            </a:r>
            <a:endParaRPr lang="en-US" dirty="0"/>
          </a:p>
          <a:p>
            <a:pPr eaLnBrk="1" hangingPunct="1"/>
            <a:endParaRPr lang="en-US" b="1" baseline="0" dirty="0">
              <a:latin typeface="Arial" pitchFamily="-128" charset="0"/>
            </a:endParaRPr>
          </a:p>
          <a:p>
            <a:pPr eaLnBrk="1" hangingPunct="1"/>
            <a:r>
              <a:rPr lang="en-US" dirty="0"/>
              <a:t>Marx said that human beings are determined by the play of economic forces, by class differences, by who owns land. Therefore God said to Abraham:– Leave the land. Spinoza said that human beings are determined by the circumstances of their birth, by what today we would call genetic instincts and therefore God said to Abraham: Leave the place of your birth. Freud said that human beings are determined by our early childhood experiences and therefore God said to Abraham: Leave your father’s house.</a:t>
            </a:r>
          </a:p>
          <a:p>
            <a:pPr eaLnBrk="1" hangingPunct="1"/>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That, I think, is actually at least a little fragment of the truth because God was telling Abraham to leave behind all the things that determine our future. That seem to suggest that we have no choice in what we become, that are deterministic. And He is saying to Abraham: Leave that world and embark on a journey of radical freedom.</a:t>
            </a:r>
          </a:p>
          <a:p>
            <a:pPr eaLnBrk="1" hangingPunct="1"/>
            <a:endParaRPr lang="en-US" dirty="0"/>
          </a:p>
          <a:p>
            <a:pPr eaLnBrk="1" hangingPunct="1"/>
            <a:endParaRPr lang="en-US" dirty="0">
              <a:latin typeface="Arial" pitchFamily="-128" charset="0"/>
            </a:endParaRPr>
          </a:p>
        </p:txBody>
      </p:sp>
    </p:spTree>
    <p:extLst>
      <p:ext uri="{BB962C8B-B14F-4D97-AF65-F5344CB8AC3E}">
        <p14:creationId xmlns:p14="http://schemas.microsoft.com/office/powerpoint/2010/main" val="2052200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0" i="0" kern="1200" dirty="0">
                <a:solidFill>
                  <a:schemeClr val="tx1"/>
                </a:solidFill>
                <a:effectLst/>
                <a:latin typeface="Arial" pitchFamily="-68" charset="0"/>
                <a:ea typeface="ＭＳ Ｐゴシック" pitchFamily="-128" charset="-128"/>
                <a:cs typeface="ＭＳ Ｐゴシック" pitchFamily="-128" charset="-128"/>
              </a:rPr>
              <a:t>There is, however, a fourth interpretation: “Go by yourself.” Only a person willing to stand alone, singular and unique can worship the G-d who is alone, singular and unique. Only one able to leave behind the natural sources of identity can encounter G-d who stands above and beyond nature. A journey into the unknown is one of the greatest possible expressions of freedom. G-d wanted Abraham and his children to be a living example of what it is to serve the G-d of freedom, in freedom, for the sake of freedom.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Arial" pitchFamily="-128" charset="0"/>
              </a:rPr>
              <a:t>75 years old left Haran </a:t>
            </a:r>
            <a:r>
              <a:rPr lang="en-US" dirty="0">
                <a:effectLst/>
                <a:latin typeface="Times"/>
                <a:cs typeface="Times"/>
              </a:rPr>
              <a:t>And I will make of you a great nation, and I will bless you and make your name great, so that you will be a blessing. I will bless those who bless you, and him who </a:t>
            </a:r>
            <a:r>
              <a:rPr lang="en-US" dirty="0" err="1">
                <a:effectLst/>
                <a:latin typeface="Times"/>
                <a:cs typeface="Times"/>
              </a:rPr>
              <a:t>dishonours</a:t>
            </a:r>
            <a:r>
              <a:rPr lang="en-US" dirty="0">
                <a:effectLst/>
                <a:latin typeface="Times"/>
                <a:cs typeface="Times"/>
              </a:rPr>
              <a:t> you I will curse, and in you all the families of the earth shall be blessed.”</a:t>
            </a:r>
          </a:p>
          <a:p>
            <a:pPr eaLnBrk="1" hangingPunct="1"/>
            <a:endParaRPr lang="en-US" dirty="0">
              <a:latin typeface="Arial" pitchFamily="-128" charset="0"/>
            </a:endParaRPr>
          </a:p>
          <a:p>
            <a:pPr eaLnBrk="1" hangingPunct="1"/>
            <a:endParaRPr lang="en-US" dirty="0">
              <a:latin typeface="Arial" pitchFamily="-128" charset="0"/>
            </a:endParaRPr>
          </a:p>
          <a:p>
            <a:pPr eaLnBrk="1" hangingPunct="1"/>
            <a:r>
              <a:rPr lang="en-US" baseline="0" dirty="0">
                <a:latin typeface="Arial" pitchFamily="-128" charset="0"/>
              </a:rPr>
              <a:t>Change of lineage= change of identity.</a:t>
            </a:r>
          </a:p>
          <a:p>
            <a:pPr eaLnBrk="1" hangingPunct="1"/>
            <a:r>
              <a:rPr lang="en-US" baseline="0" dirty="0">
                <a:latin typeface="Arial" pitchFamily="-128" charset="0"/>
              </a:rPr>
              <a:t>	identity not coming from the country– from his nationality</a:t>
            </a:r>
          </a:p>
          <a:p>
            <a:pPr eaLnBrk="1" hangingPunct="1"/>
            <a:r>
              <a:rPr lang="en-US" baseline="0" dirty="0">
                <a:latin typeface="Arial" pitchFamily="-128" charset="0"/>
              </a:rPr>
              <a:t>	identity not coming from kindred – circumstances of his birth or social class</a:t>
            </a:r>
          </a:p>
          <a:p>
            <a:pPr eaLnBrk="1" hangingPunct="1"/>
            <a:r>
              <a:rPr lang="en-US" baseline="0" dirty="0">
                <a:latin typeface="Arial" pitchFamily="-128" charset="0"/>
              </a:rPr>
              <a:t>	identity not coming from his physical lineage– his genetic inheritance</a:t>
            </a:r>
          </a:p>
          <a:p>
            <a:pPr eaLnBrk="1" hangingPunct="1"/>
            <a:endParaRPr lang="en-US" baseline="0" dirty="0">
              <a:latin typeface="Arial" pitchFamily="-128" charset="0"/>
            </a:endParaRPr>
          </a:p>
          <a:p>
            <a:pPr eaLnBrk="1" hangingPunct="1"/>
            <a:r>
              <a:rPr lang="en-US" dirty="0"/>
              <a:t>When God says to Abraham, – Leave your land, your birthplace and your father’s house and go to the land which I will show you, that is the birth of a concept of time as a journey. Time as a way of travelling towards a destination. Time as a narrative that has a beginning, middle and an end. That is a revolutionary concept of time born in Judaism and a very important one indeed. Linear time is a Jewish idea. Ancients</a:t>
            </a:r>
            <a:r>
              <a:rPr lang="en-US" baseline="0" dirty="0"/>
              <a:t> only had cyclical time – repetitive. No progress.</a:t>
            </a:r>
            <a:endParaRPr lang="en-US" dirty="0"/>
          </a:p>
          <a:p>
            <a:pPr eaLnBrk="1" hangingPunct="1"/>
            <a:endParaRPr lang="en-US" b="1" baseline="0" dirty="0">
              <a:latin typeface="Arial" pitchFamily="-128" charset="0"/>
            </a:endParaRPr>
          </a:p>
          <a:p>
            <a:pPr eaLnBrk="1" hangingPunct="1"/>
            <a:r>
              <a:rPr lang="en-US" dirty="0"/>
              <a:t>Marx said that human beings are determined by the play of economic forces, by class differences, by who owns land. Therefore God said to Abraham:– Leave the land. Spinoza said that human beings are determined by the circumstances of their birth, by what today we would call genetic instincts and therefore God said to Abraham: Leave the place of your birth. Freud said that human beings are determined by our early childhood experiences and therefore God said to Abraham: Leave your father’s house.</a:t>
            </a:r>
          </a:p>
          <a:p>
            <a:pPr eaLnBrk="1" hangingPunct="1"/>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That, I think, is actually at least a little fragment of the truth because God was telling Abraham to leave behind all the things that determine our future. That seem to suggest that we have no choice in what we become, that are deterministic. And He is saying to Abraham: Leave that world and embark on a journey of radical freedom.</a:t>
            </a:r>
          </a:p>
          <a:p>
            <a:pPr eaLnBrk="1" hangingPunct="1"/>
            <a:endParaRPr lang="en-US" dirty="0"/>
          </a:p>
          <a:p>
            <a:r>
              <a:rPr lang="en-US" dirty="0"/>
              <a:t>Blessing: </a:t>
            </a:r>
            <a:r>
              <a:rPr lang="en-US" sz="1200" b="0" i="0" kern="1200" dirty="0">
                <a:solidFill>
                  <a:schemeClr val="tx1"/>
                </a:solidFill>
                <a:effectLst/>
                <a:latin typeface="Arial" pitchFamily="-68" charset="0"/>
                <a:ea typeface="ＭＳ Ｐゴシック" pitchFamily="-128" charset="-128"/>
                <a:cs typeface="ＭＳ Ｐゴシック" pitchFamily="-128" charset="-128"/>
              </a:rPr>
              <a:t>The Hebrew word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ב</a:t>
            </a:r>
            <a:r>
              <a:rPr lang="en-US" sz="1200" b="0" i="0" kern="1200" dirty="0">
                <a:solidFill>
                  <a:schemeClr val="tx1"/>
                </a:solidFill>
                <a:effectLst/>
                <a:latin typeface="Arial" pitchFamily="-68" charset="0"/>
                <a:ea typeface="ＭＳ Ｐゴシック" pitchFamily="-128" charset="-128"/>
                <a:cs typeface="ＭＳ Ｐゴシック" pitchFamily="-128" charset="-128"/>
              </a:rPr>
              <a:t>ָּ</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רוּך</a:t>
            </a:r>
            <a:r>
              <a:rPr lang="en-US" sz="1200" b="0" i="0" kern="1200" dirty="0">
                <a:solidFill>
                  <a:schemeClr val="tx1"/>
                </a:solidFill>
                <a:effectLst/>
                <a:latin typeface="Arial" pitchFamily="-68" charset="0"/>
                <a:ea typeface="ＭＳ Ｐゴシック" pitchFamily="-128" charset="-128"/>
                <a:cs typeface="ＭＳ Ｐゴシック" pitchFamily="-128" charset="-128"/>
              </a:rPr>
              <a:t>ְ (blessed) conveys the idea of being strengthened, of our weakness being compensated for with G-d’s strength. The field of meaning of its root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ברך</a:t>
            </a:r>
            <a:r>
              <a:rPr lang="en-US" sz="1200" b="0" i="0" kern="1200" dirty="0">
                <a:solidFill>
                  <a:schemeClr val="tx1"/>
                </a:solidFill>
                <a:effectLst/>
                <a:latin typeface="Arial" pitchFamily="-68" charset="0"/>
                <a:ea typeface="ＭＳ Ｐゴシック" pitchFamily="-128" charset="-128"/>
                <a:cs typeface="ＭＳ Ｐゴシック" pitchFamily="-128" charset="-128"/>
              </a:rPr>
              <a:t>) is “to kneel, bless, praise, salute.”</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One of the nouns which derives from this root is the Hebrew word for “knee”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ב</a:t>
            </a:r>
            <a:r>
              <a:rPr lang="en-US" sz="1200" b="0" i="0" kern="1200" dirty="0">
                <a:solidFill>
                  <a:schemeClr val="tx1"/>
                </a:solidFill>
                <a:effectLst/>
                <a:latin typeface="Arial" pitchFamily="-68" charset="0"/>
                <a:ea typeface="ＭＳ Ｐゴシック" pitchFamily="-128" charset="-128"/>
                <a:cs typeface="ＭＳ Ｐゴシック" pitchFamily="-128" charset="-128"/>
              </a:rPr>
              <a:t>ֶּ</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רֶך</a:t>
            </a:r>
            <a:r>
              <a:rPr lang="en-US" sz="1200" b="0" i="0" kern="1200" dirty="0">
                <a:solidFill>
                  <a:schemeClr val="tx1"/>
                </a:solidFill>
                <a:effectLst/>
                <a:latin typeface="Arial" pitchFamily="-68" charset="0"/>
                <a:ea typeface="ＭＳ Ｐゴシック" pitchFamily="-128" charset="-128"/>
                <a:cs typeface="ＭＳ Ｐゴシック" pitchFamily="-128" charset="-128"/>
              </a:rPr>
              <a:t>), which is one of the weakest parts of the body; i.e. the English idiom for fear-stricken “weak in the knees.” You can see even in English the relationship between the two words “knee” and “kneel.” In our weakness, we kneel before G-d and He provides His strength (lit. blessing). Thus a blessing from G-d is empowerment to be able to do what is not within our natural capabilities.</a:t>
            </a:r>
            <a:r>
              <a:rPr lang="en-US" sz="1200" b="0" i="0" kern="1200" baseline="0" dirty="0">
                <a:solidFill>
                  <a:schemeClr val="tx1"/>
                </a:solidFill>
                <a:effectLst/>
                <a:latin typeface="Arial" pitchFamily="-68" charset="0"/>
                <a:ea typeface="ＭＳ Ｐゴシック" pitchFamily="-128" charset="-128"/>
                <a:cs typeface="ＭＳ Ｐゴシック" pitchFamily="-128" charset="-128"/>
              </a:rPr>
              <a:t> </a:t>
            </a:r>
            <a:r>
              <a:rPr lang="en-US" sz="1200" b="0" i="0" kern="1200" dirty="0">
                <a:solidFill>
                  <a:schemeClr val="tx1"/>
                </a:solidFill>
                <a:effectLst/>
                <a:latin typeface="Arial" pitchFamily="-68" charset="0"/>
                <a:ea typeface="ＭＳ Ｐゴシック" pitchFamily="-128" charset="-128"/>
                <a:cs typeface="ＭＳ Ｐゴシック" pitchFamily="-128" charset="-128"/>
              </a:rPr>
              <a:t>Some of the contexts in which blessing occurs include the end of a worship service, when we are sent back out into the pagan world – often the priestly blessing (Numbers 6:24-26): Blessings are also a traditional part of a Jewish wedding, for without G-d’s help, how much more difficult marriage would be! The marriage contract has three partners: the husband, the wife, and the L-rd. As Ecclesiastes reminds us, “A cord of three strands is not easily broken.”</a:t>
            </a:r>
          </a:p>
          <a:p>
            <a:br>
              <a:rPr lang="en-US" dirty="0"/>
            </a:br>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pPr eaLnBrk="1" hangingPunct="1"/>
            <a:endParaRPr lang="en-US" dirty="0"/>
          </a:p>
          <a:p>
            <a:pPr eaLnBrk="1" hangingPunct="1"/>
            <a:endParaRPr lang="en-US" dirty="0">
              <a:latin typeface="Arial" pitchFamily="-128" charset="0"/>
            </a:endParaRP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12</a:t>
            </a:fld>
            <a:endParaRPr lang="en-GB"/>
          </a:p>
        </p:txBody>
      </p:sp>
    </p:spTree>
    <p:extLst>
      <p:ext uri="{BB962C8B-B14F-4D97-AF65-F5344CB8AC3E}">
        <p14:creationId xmlns:p14="http://schemas.microsoft.com/office/powerpoint/2010/main" val="260427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0" i="0" kern="1200" dirty="0">
                <a:solidFill>
                  <a:schemeClr val="tx1"/>
                </a:solidFill>
                <a:effectLst/>
                <a:latin typeface="Arial" pitchFamily="-68" charset="0"/>
                <a:ea typeface="ＭＳ Ｐゴシック" pitchFamily="-128" charset="-128"/>
                <a:cs typeface="ＭＳ Ｐゴシック" pitchFamily="-128" charset="-128"/>
              </a:rPr>
              <a:t>There is, however, a fourth interpretation: “Go by yourself.” Only a person willing to stand alone, singular and unique can worship the G-d who is alone, singular and unique. Only one able to leave behind the natural sources of identity can encounter G-d who stands above and beyond nature. A journey into the unknown is one of the greatest possible expressions of freedom. G-d wanted Abraham and his children to be a living example of what it is to serve the G-d of freedom, in freedom, for the sake of freedom.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Arial" pitchFamily="-128" charset="0"/>
              </a:rPr>
              <a:t>75 years old left Haran </a:t>
            </a:r>
            <a:r>
              <a:rPr lang="en-US" dirty="0">
                <a:effectLst/>
                <a:latin typeface="Times"/>
                <a:cs typeface="Times"/>
              </a:rPr>
              <a:t>And I will make of you a great nation, and I will bless you and make your name great, so that you will be a blessing. I will bless those who bless you, and him who </a:t>
            </a:r>
            <a:r>
              <a:rPr lang="en-US" dirty="0" err="1">
                <a:effectLst/>
                <a:latin typeface="Times"/>
                <a:cs typeface="Times"/>
              </a:rPr>
              <a:t>dishonours</a:t>
            </a:r>
            <a:r>
              <a:rPr lang="en-US" dirty="0">
                <a:effectLst/>
                <a:latin typeface="Times"/>
                <a:cs typeface="Times"/>
              </a:rPr>
              <a:t> you I will curse, and in you all the families of the earth shall be blessed.”</a:t>
            </a:r>
          </a:p>
          <a:p>
            <a:pPr eaLnBrk="1" hangingPunct="1"/>
            <a:endParaRPr lang="en-US" dirty="0">
              <a:latin typeface="Arial" pitchFamily="-128" charset="0"/>
            </a:endParaRPr>
          </a:p>
          <a:p>
            <a:pPr eaLnBrk="1" hangingPunct="1"/>
            <a:endParaRPr lang="en-US" dirty="0">
              <a:latin typeface="Arial" pitchFamily="-128" charset="0"/>
            </a:endParaRPr>
          </a:p>
          <a:p>
            <a:pPr eaLnBrk="1" hangingPunct="1"/>
            <a:r>
              <a:rPr lang="en-US" baseline="0" dirty="0">
                <a:latin typeface="Arial" pitchFamily="-128" charset="0"/>
              </a:rPr>
              <a:t>Change of lineage= change of identity.</a:t>
            </a:r>
          </a:p>
          <a:p>
            <a:pPr eaLnBrk="1" hangingPunct="1"/>
            <a:r>
              <a:rPr lang="en-US" baseline="0" dirty="0">
                <a:latin typeface="Arial" pitchFamily="-128" charset="0"/>
              </a:rPr>
              <a:t>	identity not coming from the country– from his nationality</a:t>
            </a:r>
          </a:p>
          <a:p>
            <a:pPr eaLnBrk="1" hangingPunct="1"/>
            <a:r>
              <a:rPr lang="en-US" baseline="0" dirty="0">
                <a:latin typeface="Arial" pitchFamily="-128" charset="0"/>
              </a:rPr>
              <a:t>	identity not coming from kindred – circumstances of his birth or social class</a:t>
            </a:r>
          </a:p>
          <a:p>
            <a:pPr eaLnBrk="1" hangingPunct="1"/>
            <a:r>
              <a:rPr lang="en-US" baseline="0" dirty="0">
                <a:latin typeface="Arial" pitchFamily="-128" charset="0"/>
              </a:rPr>
              <a:t>	identity not coming from his physical lineage– his genetic inheritance</a:t>
            </a:r>
          </a:p>
          <a:p>
            <a:pPr eaLnBrk="1" hangingPunct="1"/>
            <a:endParaRPr lang="en-US" baseline="0" dirty="0">
              <a:latin typeface="Arial" pitchFamily="-128" charset="0"/>
            </a:endParaRPr>
          </a:p>
          <a:p>
            <a:pPr eaLnBrk="1" hangingPunct="1"/>
            <a:r>
              <a:rPr lang="en-US" dirty="0"/>
              <a:t>When God says to Abraham, – Leave your land, your birthplace and your father’s house and go to the land which I will show you, that is the birth of a concept of time as a journey. Time as a way of travelling towards a destination. Time as a narrative that has a beginning, middle and an end. That is a revolutionary concept of time born in Judaism and a very important one indeed. Linear time is a Jewish idea. Ancients</a:t>
            </a:r>
            <a:r>
              <a:rPr lang="en-US" baseline="0" dirty="0"/>
              <a:t> only had cyclical time – repetitive. No progress.</a:t>
            </a:r>
            <a:endParaRPr lang="en-US" dirty="0"/>
          </a:p>
          <a:p>
            <a:pPr eaLnBrk="1" hangingPunct="1"/>
            <a:endParaRPr lang="en-US" b="1" baseline="0" dirty="0">
              <a:latin typeface="Arial" pitchFamily="-128" charset="0"/>
            </a:endParaRPr>
          </a:p>
          <a:p>
            <a:pPr eaLnBrk="1" hangingPunct="1"/>
            <a:r>
              <a:rPr lang="en-US" dirty="0"/>
              <a:t>Marx said that human beings are determined by the play of economic forces, by class differences, by who owns land. Therefore God said to Abraham:– Leave the land. Spinoza said that human beings are determined by the circumstances of their birth, by what today we would call genetic instincts and therefore God said to Abraham: Leave the place of your birth. Freud said that human beings are determined by our early childhood experiences and therefore God said to Abraham: Leave your father’s house.</a:t>
            </a:r>
          </a:p>
          <a:p>
            <a:pPr eaLnBrk="1" hangingPunct="1"/>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That, I think, is actually at least a little fragment of the truth because God was telling Abraham to leave behind all the things that determine our future. That seem to suggest that we have no choice in what we become, that are deterministic. And He is saying to Abraham: Leave that world and embark on a journey of radical freedom.</a:t>
            </a:r>
          </a:p>
          <a:p>
            <a:pPr eaLnBrk="1" hangingPunct="1"/>
            <a:endParaRPr lang="en-US" dirty="0"/>
          </a:p>
          <a:p>
            <a:r>
              <a:rPr lang="en-US" dirty="0"/>
              <a:t>Blessing: </a:t>
            </a:r>
            <a:r>
              <a:rPr lang="en-US" sz="1200" b="0" i="0" kern="1200" dirty="0">
                <a:solidFill>
                  <a:schemeClr val="tx1"/>
                </a:solidFill>
                <a:effectLst/>
                <a:latin typeface="Arial" pitchFamily="-68" charset="0"/>
                <a:ea typeface="ＭＳ Ｐゴシック" pitchFamily="-128" charset="-128"/>
                <a:cs typeface="ＭＳ Ｐゴシック" pitchFamily="-128" charset="-128"/>
              </a:rPr>
              <a:t>The Hebrew word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ב</a:t>
            </a:r>
            <a:r>
              <a:rPr lang="en-US" sz="1200" b="0" i="0" kern="1200" dirty="0">
                <a:solidFill>
                  <a:schemeClr val="tx1"/>
                </a:solidFill>
                <a:effectLst/>
                <a:latin typeface="Arial" pitchFamily="-68" charset="0"/>
                <a:ea typeface="ＭＳ Ｐゴシック" pitchFamily="-128" charset="-128"/>
                <a:cs typeface="ＭＳ Ｐゴシック" pitchFamily="-128" charset="-128"/>
              </a:rPr>
              <a:t>ָּ</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רוּך</a:t>
            </a:r>
            <a:r>
              <a:rPr lang="en-US" sz="1200" b="0" i="0" kern="1200" dirty="0">
                <a:solidFill>
                  <a:schemeClr val="tx1"/>
                </a:solidFill>
                <a:effectLst/>
                <a:latin typeface="Arial" pitchFamily="-68" charset="0"/>
                <a:ea typeface="ＭＳ Ｐゴシック" pitchFamily="-128" charset="-128"/>
                <a:cs typeface="ＭＳ Ｐゴシック" pitchFamily="-128" charset="-128"/>
              </a:rPr>
              <a:t>ְ (blessed) conveys the idea of being strengthened, of our weakness being compensated for with G-d’s strength. The field of meaning of its root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ברך</a:t>
            </a:r>
            <a:r>
              <a:rPr lang="en-US" sz="1200" b="0" i="0" kern="1200" dirty="0">
                <a:solidFill>
                  <a:schemeClr val="tx1"/>
                </a:solidFill>
                <a:effectLst/>
                <a:latin typeface="Arial" pitchFamily="-68" charset="0"/>
                <a:ea typeface="ＭＳ Ｐゴシック" pitchFamily="-128" charset="-128"/>
                <a:cs typeface="ＭＳ Ｐゴシック" pitchFamily="-128" charset="-128"/>
              </a:rPr>
              <a:t>) is “to kneel, bless, praise, salute.”</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One of the nouns which derives from this root is the Hebrew word for “knee”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ב</a:t>
            </a:r>
            <a:r>
              <a:rPr lang="en-US" sz="1200" b="0" i="0" kern="1200" dirty="0">
                <a:solidFill>
                  <a:schemeClr val="tx1"/>
                </a:solidFill>
                <a:effectLst/>
                <a:latin typeface="Arial" pitchFamily="-68" charset="0"/>
                <a:ea typeface="ＭＳ Ｐゴシック" pitchFamily="-128" charset="-128"/>
                <a:cs typeface="ＭＳ Ｐゴシック" pitchFamily="-128" charset="-128"/>
              </a:rPr>
              <a:t>ֶּ</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רֶך</a:t>
            </a:r>
            <a:r>
              <a:rPr lang="en-US" sz="1200" b="0" i="0" kern="1200" dirty="0">
                <a:solidFill>
                  <a:schemeClr val="tx1"/>
                </a:solidFill>
                <a:effectLst/>
                <a:latin typeface="Arial" pitchFamily="-68" charset="0"/>
                <a:ea typeface="ＭＳ Ｐゴシック" pitchFamily="-128" charset="-128"/>
                <a:cs typeface="ＭＳ Ｐゴシック" pitchFamily="-128" charset="-128"/>
              </a:rPr>
              <a:t>), which is one of the weakest parts of the body; i.e. the English idiom for fear-stricken “weak in the knees.” You can see even in English the relationship between the two words “knee” and “kneel.” In our weakness, we kneel before G-d and He provides His strength (lit. blessing). Thus a blessing from G-d is empowerment to be able to do what is not within our natural capabilities.</a:t>
            </a:r>
            <a:r>
              <a:rPr lang="en-US" sz="1200" b="0" i="0" kern="1200" baseline="0" dirty="0">
                <a:solidFill>
                  <a:schemeClr val="tx1"/>
                </a:solidFill>
                <a:effectLst/>
                <a:latin typeface="Arial" pitchFamily="-68" charset="0"/>
                <a:ea typeface="ＭＳ Ｐゴシック" pitchFamily="-128" charset="-128"/>
                <a:cs typeface="ＭＳ Ｐゴシック" pitchFamily="-128" charset="-128"/>
              </a:rPr>
              <a:t> </a:t>
            </a:r>
            <a:r>
              <a:rPr lang="en-US" sz="1200" b="0" i="0" kern="1200" dirty="0">
                <a:solidFill>
                  <a:schemeClr val="tx1"/>
                </a:solidFill>
                <a:effectLst/>
                <a:latin typeface="Arial" pitchFamily="-68" charset="0"/>
                <a:ea typeface="ＭＳ Ｐゴシック" pitchFamily="-128" charset="-128"/>
                <a:cs typeface="ＭＳ Ｐゴシック" pitchFamily="-128" charset="-128"/>
              </a:rPr>
              <a:t>Some of the contexts in which blessing occurs include the end of a worship service, when we are sent back out into the pagan world – often the priestly blessing (Numbers 6:24-26): Blessings are also a traditional part of a Jewish wedding, for without G-d’s help, how much more difficult marriage would be! The marriage contract has three partners: the husband, the wife, and the L-rd. As Ecclesiastes reminds us, “A cord of three strands is not easily broken.”</a:t>
            </a:r>
          </a:p>
          <a:p>
            <a:br>
              <a:rPr lang="en-US" dirty="0"/>
            </a:br>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pPr eaLnBrk="1" hangingPunct="1"/>
            <a:endParaRPr lang="en-US" dirty="0"/>
          </a:p>
          <a:p>
            <a:pPr eaLnBrk="1" hangingPunct="1"/>
            <a:endParaRPr lang="en-US" dirty="0">
              <a:latin typeface="Arial" pitchFamily="-128" charset="0"/>
            </a:endParaRP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13</a:t>
            </a:fld>
            <a:endParaRPr lang="en-GB"/>
          </a:p>
        </p:txBody>
      </p:sp>
    </p:spTree>
    <p:extLst>
      <p:ext uri="{BB962C8B-B14F-4D97-AF65-F5344CB8AC3E}">
        <p14:creationId xmlns:p14="http://schemas.microsoft.com/office/powerpoint/2010/main" val="1696392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Arial" pitchFamily="-68" charset="0"/>
                <a:ea typeface="ＭＳ Ｐゴシック" pitchFamily="-128" charset="-128"/>
                <a:cs typeface="ＭＳ Ｐゴシック" pitchFamily="-128" charset="-128"/>
              </a:rPr>
              <a:t>The most influential man who ever lived, does not appear on any list I have seen of the hundred most influential men who ever lived. He ruled no empire, commanded no army, engaged in no spectacular acts of heroism on the battlefield, performed no miracles, proclaimed no prophecy, led no vast throng of followers, and had no disciples other than his own child. Yet today more than half of the 6 billion people alive on the face of the planet identify themselves as his heirs.</a:t>
            </a:r>
          </a:p>
          <a:p>
            <a:br>
              <a:rPr lang="en-GB" dirty="0"/>
            </a:br>
            <a:br>
              <a:rPr lang="en-GB" dirty="0"/>
            </a:br>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14</a:t>
            </a:fld>
            <a:endParaRPr lang="en-GB"/>
          </a:p>
        </p:txBody>
      </p:sp>
    </p:spTree>
    <p:extLst>
      <p:ext uri="{BB962C8B-B14F-4D97-AF65-F5344CB8AC3E}">
        <p14:creationId xmlns:p14="http://schemas.microsoft.com/office/powerpoint/2010/main" val="3378769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dirty="0"/>
              <a:t>How did the Jewish faith come into existence?</a:t>
            </a:r>
          </a:p>
          <a:p>
            <a:r>
              <a:rPr lang="en-US" dirty="0"/>
              <a:t>The </a:t>
            </a:r>
            <a:r>
              <a:rPr lang="en-US" dirty="0" err="1"/>
              <a:t>Midrash</a:t>
            </a:r>
            <a:r>
              <a:rPr lang="en-US" dirty="0"/>
              <a:t> describes the birth of Judaism with the following cryptic parable:</a:t>
            </a:r>
          </a:p>
          <a:p>
            <a:r>
              <a:rPr lang="en-US" dirty="0"/>
              <a:t>"And G‑</a:t>
            </a:r>
            <a:r>
              <a:rPr lang="en-US" dirty="0" err="1"/>
              <a:t>d</a:t>
            </a:r>
            <a:r>
              <a:rPr lang="en-US" dirty="0"/>
              <a:t> said to Abraham: 'Go from your land, your birthplace, and your father's house...'" (Genesis12:2) -- To what may this be compared? To a man who was traveling from place to place when he saw a palace in flames. He wondered: "Is it possible that the palace has no owner?" The owner of the palace looked out and said, "I am the owner of the palace." So Abraham our father said, "Is it possible that the world lacks a ruler?" G‑</a:t>
            </a:r>
            <a:r>
              <a:rPr lang="en-US" dirty="0" err="1"/>
              <a:t>d</a:t>
            </a:r>
            <a:r>
              <a:rPr lang="en-US" dirty="0"/>
              <a:t> looked out and said to him, "I am the ruler, the Sovereign of the universe."</a:t>
            </a:r>
          </a:p>
          <a:p>
            <a:r>
              <a:rPr lang="en-US" dirty="0"/>
              <a:t>Abraham's bewilderment is clear. This sensitive human being gazes at a brilliantly structured universe, a splendid piece of art. He is overwhelmed by the grandeur of a sunset and by the miracle of childbirth; he marvels at the roaring ocean waves and at the silent, steady beat of the human heart. The world is indeed a palace.</a:t>
            </a:r>
          </a:p>
          <a:p>
            <a:r>
              <a:rPr lang="en-US" dirty="0"/>
              <a:t>But the palace is in flames. The world is full of bloodshed, injustice and strife. Thugs, abusers, rapists, kidnappers and killers are continuously demolishing the palace, turning our world into an ugly tragic battlefield of untold pain and horror.</a:t>
            </a:r>
          </a:p>
          <a:p>
            <a:r>
              <a:rPr lang="en-US" dirty="0"/>
              <a:t>What happened to the owner of the palace? Abraham cries. Why does G‑</a:t>
            </a:r>
            <a:r>
              <a:rPr lang="en-US" dirty="0" err="1"/>
              <a:t>d</a:t>
            </a:r>
            <a:r>
              <a:rPr lang="en-US" dirty="0"/>
              <a:t> allow man to destroy His world? Why does He permit such a beautiful palace to go up in flames? Could G‑</a:t>
            </a:r>
            <a:r>
              <a:rPr lang="en-US" dirty="0" err="1"/>
              <a:t>d</a:t>
            </a:r>
            <a:r>
              <a:rPr lang="en-US" dirty="0"/>
              <a:t> have made a world only to abandon it? Would anyone build a palace and then desert it?</a:t>
            </a:r>
          </a:p>
          <a:p>
            <a:r>
              <a:rPr lang="en-US" dirty="0"/>
              <a:t>The Midrash records G‑d's reply: "The owner of the palace looked out and said: 'I am the owner of the palace.' G‑d looked out and said to Abraham: 'I am the ruler, the Sovereign of the universe.’”</a:t>
            </a:r>
          </a:p>
          <a:p>
            <a:endParaRPr lang="en-US" dirty="0"/>
          </a:p>
          <a:p>
            <a:r>
              <a:rPr lang="en-US" dirty="0"/>
              <a:t> Rather than thinking about revelation as something which originates “out there”, the great Hassidic masters turned the focus inwards and spoke of the heart as the seat of revelation. R. </a:t>
            </a:r>
            <a:r>
              <a:rPr lang="en-US" dirty="0" err="1"/>
              <a:t>Zadok</a:t>
            </a:r>
            <a:r>
              <a:rPr lang="en-US" dirty="0"/>
              <a:t> </a:t>
            </a:r>
            <a:r>
              <a:rPr lang="en-US" dirty="0" err="1"/>
              <a:t>Hakohen</a:t>
            </a:r>
            <a:r>
              <a:rPr lang="en-US" dirty="0"/>
              <a:t> of Lublin (</a:t>
            </a:r>
            <a:r>
              <a:rPr lang="en-US" dirty="0" err="1"/>
              <a:t>Tzidkat</a:t>
            </a:r>
            <a:r>
              <a:rPr lang="en-US" dirty="0"/>
              <a:t> </a:t>
            </a:r>
            <a:r>
              <a:rPr lang="en-US" dirty="0" err="1"/>
              <a:t>HaTzadik</a:t>
            </a:r>
            <a:r>
              <a:rPr lang="en-US" dirty="0"/>
              <a:t> 261) writes that the burning palace (</a:t>
            </a:r>
            <a:r>
              <a:rPr lang="en-US" i="1" dirty="0" err="1"/>
              <a:t>birah</a:t>
            </a:r>
            <a:r>
              <a:rPr lang="en-US" i="1" dirty="0"/>
              <a:t> </a:t>
            </a:r>
            <a:r>
              <a:rPr lang="en-US" i="1" dirty="0" err="1"/>
              <a:t>doleket</a:t>
            </a:r>
            <a:r>
              <a:rPr lang="en-US" dirty="0"/>
              <a:t>) which gives birth to the faith of </a:t>
            </a:r>
            <a:r>
              <a:rPr lang="en-US" dirty="0" err="1"/>
              <a:t>Avraham</a:t>
            </a:r>
            <a:r>
              <a:rPr lang="en-US" dirty="0"/>
              <a:t> is the burning of his very own heart. Faith in God (as well as the Torah) is produced by the encounter with God which transpires in the heart and not necessarily through history or nature “out there”.  R. </a:t>
            </a:r>
            <a:r>
              <a:rPr lang="en-US" dirty="0" err="1"/>
              <a:t>Ya’akov</a:t>
            </a:r>
            <a:r>
              <a:rPr lang="en-US" dirty="0"/>
              <a:t> </a:t>
            </a:r>
            <a:r>
              <a:rPr lang="en-US" dirty="0" err="1"/>
              <a:t>Leiner</a:t>
            </a:r>
            <a:r>
              <a:rPr lang="en-US" dirty="0"/>
              <a:t> of </a:t>
            </a:r>
            <a:r>
              <a:rPr lang="en-US" dirty="0" err="1"/>
              <a:t>Radzyn</a:t>
            </a:r>
            <a:r>
              <a:rPr lang="en-US" dirty="0"/>
              <a:t> goes even further than R. </a:t>
            </a:r>
            <a:r>
              <a:rPr lang="en-US" dirty="0" err="1"/>
              <a:t>Zadok</a:t>
            </a:r>
            <a:r>
              <a:rPr lang="en-US" dirty="0"/>
              <a:t> when he writes that if one was to be conscious of the mystery of one’s own spirit which rests in the heart, that would be tantamount to knowledge of God. (</a:t>
            </a:r>
            <a:r>
              <a:rPr lang="en-US" dirty="0" err="1"/>
              <a:t>Beit</a:t>
            </a:r>
            <a:r>
              <a:rPr lang="en-US" dirty="0"/>
              <a:t> </a:t>
            </a:r>
            <a:r>
              <a:rPr lang="en-US" dirty="0" err="1"/>
              <a:t>Ya’akov</a:t>
            </a:r>
            <a:r>
              <a:rPr lang="en-US" dirty="0"/>
              <a:t>,</a:t>
            </a:r>
            <a:r>
              <a:rPr lang="en-US" i="1" dirty="0"/>
              <a:t> </a:t>
            </a:r>
            <a:r>
              <a:rPr lang="en-US" i="1" dirty="0" err="1"/>
              <a:t>Mishpatim</a:t>
            </a:r>
            <a:r>
              <a:rPr lang="en-US" dirty="0"/>
              <a:t> no.4). </a:t>
            </a: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15</a:t>
            </a:fld>
            <a:endParaRPr lang="en-GB"/>
          </a:p>
        </p:txBody>
      </p:sp>
    </p:spTree>
    <p:extLst>
      <p:ext uri="{BB962C8B-B14F-4D97-AF65-F5344CB8AC3E}">
        <p14:creationId xmlns:p14="http://schemas.microsoft.com/office/powerpoint/2010/main" val="1785849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Abraham sees a palace. That means that he sees the world has order. Therefore, it has a Creator. But the palace is in flames! – which means the world is full of disorder. It is full of evil, violence, injustice. Now nobody builds a building and then goes away and deserts it. Therefore, if there is a fire there must be somebody in charge to put it out. The building must have an owner. Where is he? And that is Abraham’s question. Where is God in this world?</a:t>
            </a:r>
          </a:p>
          <a:p>
            <a:endParaRPr lang="en-US" dirty="0"/>
          </a:p>
          <a:p>
            <a:r>
              <a:rPr lang="en-US" dirty="0"/>
              <a:t>That is the question that gives Abraham no peace. Here</a:t>
            </a:r>
            <a:r>
              <a:rPr lang="en-US" baseline="0" dirty="0"/>
              <a:t> </a:t>
            </a:r>
            <a:r>
              <a:rPr lang="en-US" dirty="0"/>
              <a:t>is the starting point of faith. In the Biblical</a:t>
            </a:r>
            <a:r>
              <a:rPr lang="en-US" baseline="0" dirty="0"/>
              <a:t> tradition</a:t>
            </a:r>
            <a:r>
              <a:rPr lang="en-US" dirty="0"/>
              <a:t>, faith does not begin with an answer. It begins with a question. It doesn’t begin in harmony. It begins in dissonance. Here it is: if God created the world then God created man. Why then does God allow man to destroy the world? How can we reconcile the order of the world with the disorder of human society? Can God have made the world only to desert it? That is Abraham’s question.– Can it be the world has no</a:t>
            </a:r>
            <a:r>
              <a:rPr lang="en-US" baseline="0" dirty="0"/>
              <a:t> </a:t>
            </a:r>
            <a:r>
              <a:rPr lang="en-US" dirty="0"/>
              <a:t>one in charge, no owner? That is his question.</a:t>
            </a:r>
          </a:p>
          <a:p>
            <a:endParaRPr lang="en-US" dirty="0"/>
          </a:p>
          <a:p>
            <a:r>
              <a:rPr lang="en-US" dirty="0"/>
              <a:t>I now want to outline to you the two logical possibilities which are the only possible answers to that question. Here they are – and these have been the two defining possibilities throughout most of human culture. There are two ways of seeing the world.</a:t>
            </a:r>
          </a:p>
          <a:p>
            <a:endParaRPr lang="en-US" dirty="0"/>
          </a:p>
          <a:p>
            <a:r>
              <a:rPr lang="en-US" dirty="0"/>
              <a:t>Way one – and this one, as you know, prevailed at certain times in the past and certainly prevails today in many quarters. According to this view, there is no God. There are only contending forces: there is chance and there is necessity. There is genetic mutation and natural selection. The strong, the well</a:t>
            </a:r>
            <a:r>
              <a:rPr lang="en-US" baseline="0" dirty="0"/>
              <a:t> </a:t>
            </a:r>
            <a:r>
              <a:rPr lang="en-US" dirty="0"/>
              <a:t>adapted survive; the weak, the maladapted die. The evolution of the universe is governed by forces which are inexorable and blind. There is no justice because there is no judge. Therefore, there is no question. We can only ever ask ‘How?’: that is, the scientific question. We can never ask the question ‘Why?’ because there is no ‘Why?’ There is no palace. There are only flames. That is the logical possibility: one.</a:t>
            </a:r>
          </a:p>
          <a:p>
            <a:endParaRPr lang="en-US" dirty="0"/>
          </a:p>
          <a:p>
            <a:r>
              <a:rPr lang="en-US" dirty="0"/>
              <a:t>Logical possibility: two. This is the opposite of the first. God exists. Therefore, everything that is, is because He made it. Everything that happens, happens because He willed it. In which case all injustice must be an illusion. We think it is evil because we don’t really understand. When people suffer, either it is they are being punished because they did wrong or, if they are innocent, it is to purge them, to purify them, to teach them sympathy or compassion or serenity. Somehow God </a:t>
            </a:r>
            <a:r>
              <a:rPr lang="en-US" dirty="0" err="1"/>
              <a:t>organises</a:t>
            </a:r>
            <a:r>
              <a:rPr lang="en-US" dirty="0"/>
              <a:t> the souls’ perfection through the bodies’ torments. All evil is good in disguise. If we could only see things through God’s perspective, we would have no question because everything, being from God, is good. There are no flames: there is only the palace.</a:t>
            </a:r>
          </a:p>
          <a:p>
            <a:endParaRPr lang="en-US" dirty="0"/>
          </a:p>
          <a:p>
            <a:r>
              <a:rPr lang="en-US" dirty="0"/>
              <a:t>Those are the two – and only two – logical possibilities. The faith of Abraham begins in a refusal to accept either answer. Because both contain an element of truth and between them there is a contradiction. Either God exists, in which case there is no evil. Or evil exists, in which case there is no God. But supposing both exist? Supposing there are both God and evil? Supposing there are both the palace and the flames?</a:t>
            </a:r>
          </a:p>
          <a:p>
            <a:endParaRPr lang="en-US" dirty="0"/>
          </a:p>
          <a:p>
            <a:r>
              <a:rPr lang="en-US" dirty="0"/>
              <a:t>Now if that is so, then Judaism begins not in the conventional place where faith is thought to begin, namely in wonder that the world is. Judaism begins in the opposite, in the protest against a world that is not as it ought to be. At the very heart of reality, by which I mean reality as we see it, from our point of view, there is a contradiction between order and chaos: the order of creation and the chaos we make.</a:t>
            </a:r>
          </a:p>
          <a:p>
            <a:endParaRPr lang="en-US" dirty="0"/>
          </a:p>
          <a:p>
            <a:r>
              <a:rPr lang="en-US" dirty="0"/>
              <a:t>Now the question is: how we do we resolve that contradiction? And the answer is that that contradiction between the palace and the flames, between the world that is and the world that ought to be, cannot be resolved at the level of thought. It doesn’t exist! You cannot resolve it! Logically, philosophically, in terms of theology or theodicy, you cannot do it! The only way you can resolve that tension is by action; by making the world better than it is.</a:t>
            </a:r>
          </a:p>
          <a:p>
            <a:endParaRPr lang="en-US" dirty="0"/>
          </a:p>
          <a:p>
            <a:r>
              <a:rPr lang="en-US" dirty="0"/>
              <a:t>That is the only way you can lessen the tension between the palace and the flames. When things are as they ought to be, when there is only a palace and no flames – then we have resolved the tension. Then we have reached our destination. But that is not yet. It was not yet for Abraham and it is not yet for us. </a:t>
            </a:r>
          </a:p>
          <a:p>
            <a:endParaRPr lang="en-US" dirty="0"/>
          </a:p>
          <a:p>
            <a:r>
              <a:rPr lang="en-US" dirty="0"/>
              <a:t>In other words, faced with conflicting evidence between order and chaos, between God and evil, it would have been so easy to deny the reality of one or the other. Either we deny God, in which case we have despair: or we deny evil, in which case we have consolation. Judaism refuses the premature and easy options: despair on the one hand; consolation on the other. If either of those logical alternatives were true – either there is no justice or everything in the world is just – then we could live at peace with the world. But to be a Jew is to refuse those easy answers and to live within the tension which sees evil as real and therefore rejects premature consolation, acceptance of the world. And it is also to say that God is real and therefore hope is not an illusion.</a:t>
            </a:r>
          </a:p>
          <a:p>
            <a:endParaRPr lang="en-US" dirty="0"/>
          </a:p>
          <a:p>
            <a:r>
              <a:rPr lang="en-US" dirty="0"/>
              <a:t>If God exists then life has a purpose. If evil exists then we have not yet achieved that purpose. Until then we must travel:– like Abraham and Sarah travelled and as Jews have travelled ever since</a:t>
            </a:r>
            <a:r>
              <a:rPr lang="en-US" baseline="0" dirty="0"/>
              <a:t> </a:t>
            </a:r>
            <a:r>
              <a:rPr lang="en-US" dirty="0"/>
              <a:t>– to the land which I will show you – which is always just over the horizon which is always not quite yet.</a:t>
            </a:r>
          </a:p>
          <a:p>
            <a:endParaRPr lang="en-US" dirty="0"/>
          </a:p>
          <a:p>
            <a:r>
              <a:rPr lang="en-US" dirty="0"/>
              <a:t>What is haunting about this </a:t>
            </a:r>
            <a:r>
              <a:rPr lang="en-US" dirty="0" err="1"/>
              <a:t>midrash</a:t>
            </a:r>
            <a:r>
              <a:rPr lang="en-US" dirty="0"/>
              <a:t> is not only Abraham’s question but also God’s reply. What He does is that He stands there and He says – I am the Owner of the palace. I am the Ruler of the world. In effect, all He says is: “I am here”. That’s all He says. Abraham asks God, – the world is on fire: where are You? And God replies in the first words He said to Adam and Eve as they were about to leave the Garden – </a:t>
            </a:r>
            <a:r>
              <a:rPr lang="en-US" dirty="0" err="1"/>
              <a:t>Ayeka</a:t>
            </a:r>
            <a:r>
              <a:rPr lang="en-US" dirty="0"/>
              <a:t>? – Where are you?</a:t>
            </a:r>
          </a:p>
          <a:p>
            <a:r>
              <a:rPr lang="en-US" dirty="0"/>
              <a:t>Abraham says: God, why did you abandon the world? God says to Abraham: Why did you abandon Me?</a:t>
            </a:r>
          </a:p>
          <a:p>
            <a:r>
              <a:rPr lang="en-US" dirty="0"/>
              <a:t>And there then begins that dialogue between Heaven and Earth which has not ceased in 4,000 years. That dialogue in which God and Man find one another. Whose resolution is not an answer. A solution whose resolution is an action. Because God says to Man: Only you can put out the flames and I will show you how.</a:t>
            </a: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16</a:t>
            </a:fld>
            <a:endParaRPr lang="en-GB"/>
          </a:p>
        </p:txBody>
      </p:sp>
    </p:spTree>
    <p:extLst>
      <p:ext uri="{BB962C8B-B14F-4D97-AF65-F5344CB8AC3E}">
        <p14:creationId xmlns:p14="http://schemas.microsoft.com/office/powerpoint/2010/main" val="1839922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Abraham was not a conventional leader. He did not rule a nation. There was as yet no nation for him to lead. But he was the role model of leadership as Judaism understands it. He took responsibility. He acted; he didn’t wait for others to act. Of Noah, the Torah says, “he walked with God” (Gen. 6:9). But to Abraham, God says, “Walk before Me,” (Gen. 17:1), meaning: be a leader. Walk ahead. Take personal responsibility. Take moral responsibility. Take collective responsibility.</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17</a:t>
            </a:fld>
            <a:endParaRPr lang="en-US"/>
          </a:p>
        </p:txBody>
      </p:sp>
    </p:spTree>
    <p:extLst>
      <p:ext uri="{BB962C8B-B14F-4D97-AF65-F5344CB8AC3E}">
        <p14:creationId xmlns:p14="http://schemas.microsoft.com/office/powerpoint/2010/main" val="35419866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22</a:t>
            </a:fld>
            <a:endParaRPr lang="en-US"/>
          </a:p>
        </p:txBody>
      </p:sp>
    </p:spTree>
    <p:extLst>
      <p:ext uri="{BB962C8B-B14F-4D97-AF65-F5344CB8AC3E}">
        <p14:creationId xmlns:p14="http://schemas.microsoft.com/office/powerpoint/2010/main" val="2270720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Arial" pitchFamily="-68" charset="0"/>
                <a:ea typeface="ＭＳ Ｐゴシック" pitchFamily="-128" charset="-128"/>
                <a:cs typeface="ＭＳ Ｐゴシック" pitchFamily="-128" charset="-128"/>
              </a:rPr>
              <a:t>Abraham is sitting at the entrance to his tent in the heat of the day when three strangers pass by. He urges them to rest and take some food. The text calls them men. They are in fact angels, coming to tell Sarah that she will have a child.</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The chapter seems simple. It is, however, complex and ambiguous. It consists of three sections:</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Verse 1: G-d appears to Abraham.</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Verses 2-16: Abraham and the men/angels.</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Verses 17-33: The dialogue between G-d and Abraham about the fate of Sodom.</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How are these sections related to one another? Are they one scene, two or three? The most obvious answer is three. Each of the above sections is a separate event. First, G-d appears to Abraham, as </a:t>
            </a:r>
            <a:r>
              <a:rPr lang="en-GB" sz="1200" b="0" i="0" kern="1200" dirty="0" err="1">
                <a:solidFill>
                  <a:schemeClr val="tx1"/>
                </a:solidFill>
                <a:effectLst/>
                <a:latin typeface="Arial" pitchFamily="-68" charset="0"/>
                <a:ea typeface="ＭＳ Ｐゴシック" pitchFamily="-128" charset="-128"/>
                <a:cs typeface="ＭＳ Ｐゴシック" pitchFamily="-128" charset="-128"/>
              </a:rPr>
              <a:t>Rashi</a:t>
            </a:r>
            <a:r>
              <a:rPr lang="en-GB" sz="1200" b="0" i="0" kern="1200" dirty="0">
                <a:solidFill>
                  <a:schemeClr val="tx1"/>
                </a:solidFill>
                <a:effectLst/>
                <a:latin typeface="Arial" pitchFamily="-68" charset="0"/>
                <a:ea typeface="ＭＳ Ｐゴシック" pitchFamily="-128" charset="-128"/>
                <a:cs typeface="ＭＳ Ｐゴシック" pitchFamily="-128" charset="-128"/>
              </a:rPr>
              <a:t> explains, “to visit the sick” after Abraham’s circumcision. Then the visitors arrive with the news about Sarah’s child. Then takes place the great dialogue about justice.</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Maimonides (Guide for the Perplexed II: 42) suggests that there are two scenes (the visit of the angels, and the dialogue with G-d). The first verse does not describe an event at all. It is, rather, a chapter heading.</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The third possibility is that we have a single continuous scene. G-d appears to Abraham, but before He can speak, Abraham sees the passers-by and asks G-d to wait while he serves them food. Only when they have departed – in verse 17 – does he turn to G-d, and the conversation begins.</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How we interpret the chapter will affect the way we translate the word Adonai in the third verse. It could mean (1) G-d or (2) ‘my lords’ or ‘sirs’. In the first case, Abraham would be addressing heaven. In the second, he would be speaking to the passers-by.</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Several English translations take the second option. Here is one example:</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The Lord appeared to Abraham . . . He looked up, and saw three men standing over against him. On seeing them, he hurried from his tent door to meet them. Bowing low, he said, “Sirs, if I have deserved your favour, do not go past your servant without a visit.”</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The same ambiguity appears in the next chapter (19: 2), when two of Abraham’s visitors (in this chapter they are described as angels) visit Lot in Sodom:</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The two angels came to Sodom in the evening while Lot was sitting by the city gates. When he saw them, he rose to meet them and bowing low he said, “I pray you, sirs, turn aside to your servant’s house to spend the night there and bathe your feet.”</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Normally, differences of interpretation of biblical narrative have no halakhic implications. They are matters of legitimate disagreement. This case is unusual, because if we translate </a:t>
            </a:r>
            <a:r>
              <a:rPr lang="en-GB" sz="1200" b="0" i="1" kern="1200" dirty="0">
                <a:solidFill>
                  <a:schemeClr val="tx1"/>
                </a:solidFill>
                <a:effectLst/>
                <a:latin typeface="Arial" pitchFamily="-68" charset="0"/>
                <a:ea typeface="ＭＳ Ｐゴシック" pitchFamily="-128" charset="-128"/>
                <a:cs typeface="ＭＳ Ｐゴシック" pitchFamily="-128" charset="-128"/>
              </a:rPr>
              <a:t>Adonai</a:t>
            </a:r>
            <a:r>
              <a:rPr lang="en-GB" sz="1200" b="0" i="0" kern="1200" dirty="0">
                <a:solidFill>
                  <a:schemeClr val="tx1"/>
                </a:solidFill>
                <a:effectLst/>
                <a:latin typeface="Arial" pitchFamily="-68" charset="0"/>
                <a:ea typeface="ＭＳ Ｐゴシック" pitchFamily="-128" charset="-128"/>
                <a:cs typeface="ＭＳ Ｐゴシック" pitchFamily="-128" charset="-128"/>
              </a:rPr>
              <a:t> as ‘G-d’, it is a holy name, and both the writing of the word by a scribe, and the way we treat a parchment or document containing it, have special stringencies in Jewish law. If we translate it as ‘my lords’ or ‘sirs’, then it has no special sanctity.</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The simplest reading of both texts – the one concerning Abraham, the other, Lot – would be to read the word in both cases as ‘sirs’. Jewish law, however, ruled otherwise. In the second case – the scene with Lot – it is read as ‘sirs’, but in the first it is read as ‘G-d’. This is an extraordinary fact, because it suggests that Abraham interrupted G-d as He was about to speak, and asked Him to wait while he attended to his guests. This is how tradition ruled that the passage should be read:</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The Lord appeared to Abraham . . . He looked up and saw three men standing over against him. On seeing them, he hurried from his tent door to meet them, and bowed down. [Turning to G-d] he said: “My G-d, if I have found favour in your eyes, do not leave your servant [i.e. Please wait until I have given hospitality to these men].” [He then turned to the men and said:] “Let me send for some water so that you may bathe your feet and rest under this tree…”</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This daring interpretation became the basis for a principle in Judaism: “Greater is hospitality than receiving the Divine presence.” Faced with a choice between listening to G-d, and offering hospitality to [what seemed to be] human beings, Abraham chose the latter. G-d acceded to his request, and waited while Abraham brought the visitors food and drink, before engaging him in dialogue about the fate of Sodom.</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How can this be so? Is it not disrespectful at best, heretical at worst, to put the needs of human beings before attending on the presence of G-d?</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What the passage is telling us, though, is something of immense profundity. The idolaters of Abraham’s time worshipped the sun, the stars, and the forces of nature as gods. They worshipped power and the powerful. Abraham knew, however, that G-d is not in nature but beyond nature. There is only one thing in the universe on which He has set His image: the human person, every person, powerful and powerless alike.</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The forces of nature are impersonal, which is why those who worship them eventually lose their humanity. As the Psalm puts it:</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Their idols are silver and gold, made by human hands. They have mouths, but cannot speak, eyes, but cannot see; they have ears, but cannot hear, nostrils but cannot smell… Their makers become like them, and so do all who put their trust in them. (Psalm 115)</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You cannot worship impersonal forces and remain a person: compassionate, humane, generous, forgiving. Precisely because we believe that G-d is personal, someone to whom we can say ‘You’, we honour human dignity as sacrosanct. Abraham, father of monotheism, knew the paradoxical truth that to live the life of faith is to see the trace of G-d in the face of the stranger. It is easy to receive the Divine presence when G-d appears as G-d. What is difficult is to sense the Divine presence when it comes disguised as three anonymous passers-by. That was Abraham’s greatness. He knew that serving G-d and offering hospitality to strangers were not two things but one.</a:t>
            </a:r>
          </a:p>
          <a:p>
            <a:r>
              <a:rPr lang="en-GB" sz="1200" b="0" i="0" kern="1200" dirty="0">
                <a:solidFill>
                  <a:schemeClr val="tx1"/>
                </a:solidFill>
                <a:effectLst/>
                <a:latin typeface="Arial" pitchFamily="-68" charset="0"/>
                <a:ea typeface="ＭＳ Ｐゴシック" pitchFamily="-128" charset="-128"/>
                <a:cs typeface="ＭＳ Ｐゴシック" pitchFamily="-128" charset="-128"/>
              </a:rPr>
              <a:t>One of the most beautiful comments on this episode was given by R. Shalom of </a:t>
            </a:r>
            <a:r>
              <a:rPr lang="en-GB" sz="1200" b="0" i="0" kern="1200" dirty="0" err="1">
                <a:solidFill>
                  <a:schemeClr val="tx1"/>
                </a:solidFill>
                <a:effectLst/>
                <a:latin typeface="Arial" pitchFamily="-68" charset="0"/>
                <a:ea typeface="ＭＳ Ｐゴシック" pitchFamily="-128" charset="-128"/>
                <a:cs typeface="ＭＳ Ｐゴシック" pitchFamily="-128" charset="-128"/>
              </a:rPr>
              <a:t>Belz</a:t>
            </a:r>
            <a:r>
              <a:rPr lang="en-GB" sz="1200" b="0" i="0" kern="1200" dirty="0">
                <a:solidFill>
                  <a:schemeClr val="tx1"/>
                </a:solidFill>
                <a:effectLst/>
                <a:latin typeface="Arial" pitchFamily="-68" charset="0"/>
                <a:ea typeface="ＭＳ Ｐゴシック" pitchFamily="-128" charset="-128"/>
                <a:cs typeface="ＭＳ Ｐゴシック" pitchFamily="-128" charset="-128"/>
              </a:rPr>
              <a:t> who noted that in verse 2, the visitors are spoken of as standing above Abraham [</a:t>
            </a:r>
            <a:r>
              <a:rPr lang="en-GB" sz="1200" b="0" i="0" kern="1200" dirty="0" err="1">
                <a:solidFill>
                  <a:schemeClr val="tx1"/>
                </a:solidFill>
                <a:effectLst/>
                <a:latin typeface="Arial" pitchFamily="-68" charset="0"/>
                <a:ea typeface="ＭＳ Ｐゴシック" pitchFamily="-128" charset="-128"/>
                <a:cs typeface="ＭＳ Ｐゴシック" pitchFamily="-128" charset="-128"/>
              </a:rPr>
              <a:t>nitzavim</a:t>
            </a:r>
            <a:r>
              <a:rPr lang="en-GB" sz="1200" b="0" i="0" kern="1200" dirty="0">
                <a:solidFill>
                  <a:schemeClr val="tx1"/>
                </a:solidFill>
                <a:effectLst/>
                <a:latin typeface="Arial" pitchFamily="-68" charset="0"/>
                <a:ea typeface="ＭＳ Ｐゴシック" pitchFamily="-128" charset="-128"/>
                <a:cs typeface="ＭＳ Ｐゴシック" pitchFamily="-128" charset="-128"/>
              </a:rPr>
              <a:t> </a:t>
            </a:r>
            <a:r>
              <a:rPr lang="en-GB" sz="1200" b="0" i="0" kern="1200" dirty="0" err="1">
                <a:solidFill>
                  <a:schemeClr val="tx1"/>
                </a:solidFill>
                <a:effectLst/>
                <a:latin typeface="Arial" pitchFamily="-68" charset="0"/>
                <a:ea typeface="ＭＳ Ｐゴシック" pitchFamily="-128" charset="-128"/>
                <a:cs typeface="ＭＳ Ｐゴシック" pitchFamily="-128" charset="-128"/>
              </a:rPr>
              <a:t>alav</a:t>
            </a:r>
            <a:r>
              <a:rPr lang="en-GB" sz="1200" b="0" i="0" kern="1200" dirty="0">
                <a:solidFill>
                  <a:schemeClr val="tx1"/>
                </a:solidFill>
                <a:effectLst/>
                <a:latin typeface="Arial" pitchFamily="-68" charset="0"/>
                <a:ea typeface="ＭＳ Ｐゴシック" pitchFamily="-128" charset="-128"/>
                <a:cs typeface="ＭＳ Ｐゴシック" pitchFamily="-128" charset="-128"/>
              </a:rPr>
              <a:t>]. In verse 8, Abraham is described as standing above them [</a:t>
            </a:r>
            <a:r>
              <a:rPr lang="en-GB" sz="1200" b="0" i="0" kern="1200" dirty="0" err="1">
                <a:solidFill>
                  <a:schemeClr val="tx1"/>
                </a:solidFill>
                <a:effectLst/>
                <a:latin typeface="Arial" pitchFamily="-68" charset="0"/>
                <a:ea typeface="ＭＳ Ｐゴシック" pitchFamily="-128" charset="-128"/>
                <a:cs typeface="ＭＳ Ｐゴシック" pitchFamily="-128" charset="-128"/>
              </a:rPr>
              <a:t>omed</a:t>
            </a:r>
            <a:r>
              <a:rPr lang="en-GB" sz="1200" b="0" i="0" kern="1200" dirty="0">
                <a:solidFill>
                  <a:schemeClr val="tx1"/>
                </a:solidFill>
                <a:effectLst/>
                <a:latin typeface="Arial" pitchFamily="-68" charset="0"/>
                <a:ea typeface="ＭＳ Ｐゴシック" pitchFamily="-128" charset="-128"/>
                <a:cs typeface="ＭＳ Ｐゴシック" pitchFamily="-128" charset="-128"/>
              </a:rPr>
              <a:t> </a:t>
            </a:r>
            <a:r>
              <a:rPr lang="en-GB" sz="1200" b="0" i="0" kern="1200" dirty="0" err="1">
                <a:solidFill>
                  <a:schemeClr val="tx1"/>
                </a:solidFill>
                <a:effectLst/>
                <a:latin typeface="Arial" pitchFamily="-68" charset="0"/>
                <a:ea typeface="ＭＳ Ｐゴシック" pitchFamily="-128" charset="-128"/>
                <a:cs typeface="ＭＳ Ｐゴシック" pitchFamily="-128" charset="-128"/>
              </a:rPr>
              <a:t>alehem</a:t>
            </a:r>
            <a:r>
              <a:rPr lang="en-GB" sz="1200" b="0" i="0" kern="1200" dirty="0">
                <a:solidFill>
                  <a:schemeClr val="tx1"/>
                </a:solidFill>
                <a:effectLst/>
                <a:latin typeface="Arial" pitchFamily="-68" charset="0"/>
                <a:ea typeface="ＭＳ Ｐゴシック" pitchFamily="-128" charset="-128"/>
                <a:cs typeface="ＭＳ Ｐゴシック" pitchFamily="-128" charset="-128"/>
              </a:rPr>
              <a:t>]. He said: at first, the visitors were higher than Abraham because they were angels and he a mere human being. But when he gave them food and drink and shelter, he stood even higher than the angels. We honour G-d by honouring His image, humankind.</a:t>
            </a: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24</a:t>
            </a:fld>
            <a:endParaRPr lang="en-GB"/>
          </a:p>
        </p:txBody>
      </p:sp>
    </p:spTree>
    <p:extLst>
      <p:ext uri="{BB962C8B-B14F-4D97-AF65-F5344CB8AC3E}">
        <p14:creationId xmlns:p14="http://schemas.microsoft.com/office/powerpoint/2010/main" val="39180916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7DAD71A7-A863-471C-BBAD-1C7FEF4B2ECD}" type="slidenum">
              <a:rPr lang="en-GB">
                <a:latin typeface="Arial" pitchFamily="-128" charset="0"/>
              </a:rPr>
              <a:pPr/>
              <a:t>26</a:t>
            </a:fld>
            <a:endParaRPr lang="en-GB">
              <a:latin typeface="Arial" pitchFamily="-12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God invites Abraham’s challenge! If God had not spoken out loud – that He was going to destroy the cities, that He had heard of the evil from the cities and it was very grievous, and so on – if He had not spoken it out loud in the presence of Abraham, Abraham would never have known! God invites the dialogue. He says it explicitly. </a:t>
            </a:r>
            <a:r>
              <a:rPr lang="en-US" b="1" dirty="0"/>
              <a:t>“Shall I hide from Abraham that which I am about to do?” </a:t>
            </a:r>
            <a:r>
              <a:rPr lang="en-US" dirty="0"/>
              <a:t>In other words, God knew that Abraham would challenge him. He invited him to challenge Him.</a:t>
            </a:r>
          </a:p>
          <a:p>
            <a:endParaRPr lang="en-US" b="1" dirty="0"/>
          </a:p>
          <a:p>
            <a:r>
              <a:rPr lang="en-US" dirty="0"/>
              <a:t>The first, of course, hits us between the eyes. Abraham’s challenge to God. When he hears from God about the prospective fate of the cities of the plain of Sodom and Gomorrah, Abraham says to God in words that are still stunning – I mean, they send a shiver down my spine whenever I read them. says Abraham, “God forbid that You should do such a thing– to kill the righteous with the wicked so that the righteous should have the same fate as the wicked, God forbid! – Shall the Judge of all the earth not do justice?”</a:t>
            </a:r>
          </a:p>
          <a:p>
            <a:r>
              <a:rPr lang="en-US" dirty="0"/>
              <a:t>How can a human being who says, as Abraham says, “I am but dust and ash”, how can human finitude say such words to God? In any other faith, it seems to me, those words would be close to, maybe even tantamount to, blasphemy! And yet there they are at the core of Jewish faith, one of the great prophetic utterances in our literature. Abraham is not alone.</a:t>
            </a:r>
          </a:p>
          <a:p>
            <a:endParaRPr lang="en-US" b="1" dirty="0"/>
          </a:p>
          <a:p>
            <a:endParaRPr lang="en-US" b="1" dirty="0"/>
          </a:p>
          <a:p>
            <a:r>
              <a:rPr lang="en-US" b="1" dirty="0"/>
              <a:t>Genesis 18</a:t>
            </a:r>
          </a:p>
          <a:p>
            <a:r>
              <a:rPr lang="en-US" dirty="0"/>
              <a:t> </a:t>
            </a:r>
            <a:r>
              <a:rPr lang="en-US" baseline="30000" dirty="0"/>
              <a:t>1</a:t>
            </a:r>
            <a:r>
              <a:rPr lang="en-US" dirty="0"/>
              <a:t> And the LORD appeared to him by the oaks of </a:t>
            </a:r>
            <a:r>
              <a:rPr lang="en-US" dirty="0" err="1"/>
              <a:t>Mamre</a:t>
            </a:r>
            <a:r>
              <a:rPr lang="en-US" dirty="0"/>
              <a:t>, as he sat at the door of his tent in the heat of the day. </a:t>
            </a:r>
            <a:r>
              <a:rPr lang="en-US" baseline="30000" dirty="0"/>
              <a:t>2</a:t>
            </a:r>
            <a:r>
              <a:rPr lang="en-US" dirty="0"/>
              <a:t> He lifted up his eyes and looked, and behold, three men were standing in front of him. When he saw them, he ran from the tent door to meet them and bowed himself to the earth </a:t>
            </a:r>
            <a:r>
              <a:rPr lang="en-US" baseline="30000" dirty="0"/>
              <a:t>3</a:t>
            </a:r>
            <a:r>
              <a:rPr lang="en-US" dirty="0"/>
              <a:t> and said, “O Lord, if I have found </a:t>
            </a:r>
            <a:r>
              <a:rPr lang="en-US" dirty="0" err="1"/>
              <a:t>favour</a:t>
            </a:r>
            <a:r>
              <a:rPr lang="en-US" dirty="0"/>
              <a:t> in your sight, do not pass by your servant. </a:t>
            </a:r>
            <a:r>
              <a:rPr lang="en-US" baseline="30000" dirty="0"/>
              <a:t>4</a:t>
            </a:r>
            <a:r>
              <a:rPr lang="en-US" dirty="0"/>
              <a:t> Let a little water be brought, and wash your feet, and rest yourselves under the tree, </a:t>
            </a:r>
            <a:r>
              <a:rPr lang="en-US" baseline="30000" dirty="0"/>
              <a:t>5</a:t>
            </a:r>
            <a:r>
              <a:rPr lang="en-US" dirty="0"/>
              <a:t> while I bring a morsel of bread, that you may refresh yourselves, and after that you may pass on—since you have come to your servant.” So they said, “Do as you have said.” </a:t>
            </a:r>
            <a:r>
              <a:rPr lang="en-US" baseline="30000" dirty="0"/>
              <a:t>6</a:t>
            </a:r>
            <a:r>
              <a:rPr lang="en-US" dirty="0"/>
              <a:t> And Abraham went quickly into the tent to Sarah and said, “Quick! Three </a:t>
            </a:r>
            <a:r>
              <a:rPr lang="en-US" dirty="0" err="1"/>
              <a:t>seahs</a:t>
            </a:r>
            <a:r>
              <a:rPr lang="en-US" dirty="0"/>
              <a:t> of fine flour! Knead it, and make cakes.” </a:t>
            </a:r>
            <a:r>
              <a:rPr lang="en-US" baseline="30000" dirty="0"/>
              <a:t>7</a:t>
            </a:r>
            <a:r>
              <a:rPr lang="en-US" dirty="0"/>
              <a:t> And Abraham ran to the herd and took a calf, tender and good, and gave it to a young man, who prepared it quickly. </a:t>
            </a:r>
            <a:r>
              <a:rPr lang="en-US" baseline="30000" dirty="0"/>
              <a:t>8</a:t>
            </a:r>
            <a:r>
              <a:rPr lang="en-US" dirty="0"/>
              <a:t> Then he took curds and milk and the calf that he had prepared, and set it before them. And he stood by them under the tree while they ate. </a:t>
            </a:r>
          </a:p>
          <a:p>
            <a:r>
              <a:rPr lang="en-US" dirty="0"/>
              <a:t> </a:t>
            </a:r>
            <a:r>
              <a:rPr lang="en-US" baseline="30000" dirty="0"/>
              <a:t>9</a:t>
            </a:r>
            <a:r>
              <a:rPr lang="en-US" dirty="0"/>
              <a:t> They said to him, “Where is Sarah your wife?” And he said, “She is in the tent.” </a:t>
            </a:r>
            <a:r>
              <a:rPr lang="en-US" baseline="30000" dirty="0"/>
              <a:t>10</a:t>
            </a:r>
            <a:r>
              <a:rPr lang="en-US" dirty="0"/>
              <a:t> The LORD said, “I will surely return to you about this time next year, and Sarah your wife shall have a son.” And Sarah was listening at the tent door behind him. </a:t>
            </a:r>
            <a:r>
              <a:rPr lang="en-US" baseline="30000" dirty="0"/>
              <a:t>11</a:t>
            </a:r>
            <a:r>
              <a:rPr lang="en-US" dirty="0"/>
              <a:t> Now Abraham and Sarah were old, advanced in years. The way of women had ceased to be with Sarah. </a:t>
            </a:r>
            <a:r>
              <a:rPr lang="en-US" baseline="30000" dirty="0"/>
              <a:t>12</a:t>
            </a:r>
            <a:r>
              <a:rPr lang="en-US" dirty="0"/>
              <a:t> So Sarah laughed to herself, saying, “After I am worn out, and my lord is old, shall I have pleasure?” </a:t>
            </a:r>
            <a:r>
              <a:rPr lang="en-US" baseline="30000" dirty="0"/>
              <a:t>13</a:t>
            </a:r>
            <a:r>
              <a:rPr lang="en-US" dirty="0"/>
              <a:t> The LORD said to Abraham, “Why did Sarah laugh and say, ‘Shall I indeed bear a child, now that I am old?’ </a:t>
            </a:r>
            <a:r>
              <a:rPr lang="en-US" baseline="30000" dirty="0"/>
              <a:t>14</a:t>
            </a:r>
            <a:r>
              <a:rPr lang="en-US" dirty="0"/>
              <a:t> Is anything too </a:t>
            </a:r>
            <a:r>
              <a:rPr lang="en-US" dirty="0" err="1"/>
              <a:t>hard</a:t>
            </a:r>
            <a:r>
              <a:rPr lang="en-US" baseline="30000" dirty="0" err="1"/>
              <a:t>[</a:t>
            </a:r>
            <a:r>
              <a:rPr lang="en-US" baseline="30000" dirty="0" err="1">
                <a:hlinkClick r:id="rId3" tooltip="See footnote d"/>
              </a:rPr>
              <a:t>d</a:t>
            </a:r>
            <a:r>
              <a:rPr lang="en-US" baseline="30000" dirty="0"/>
              <a:t>]</a:t>
            </a:r>
            <a:r>
              <a:rPr lang="en-US" dirty="0"/>
              <a:t> for the LORD? At the appointed time I will return to you, about this time next year, and Sarah shall have a son.” </a:t>
            </a:r>
            <a:r>
              <a:rPr lang="en-US" baseline="30000" dirty="0"/>
              <a:t>15</a:t>
            </a:r>
            <a:r>
              <a:rPr lang="en-US" dirty="0"/>
              <a:t> But Sarah denied it, saying, “I did not laugh”, for she was afraid. He said, “No, but you did laugh.” </a:t>
            </a:r>
          </a:p>
          <a:p>
            <a:r>
              <a:rPr lang="en-US" dirty="0"/>
              <a:t> </a:t>
            </a:r>
            <a:r>
              <a:rPr lang="en-US" baseline="30000" dirty="0"/>
              <a:t>16</a:t>
            </a:r>
            <a:r>
              <a:rPr lang="en-US" dirty="0"/>
              <a:t> Then the men set out from there, and they looked down towards Sodom. And Abraham went with them to set them on their way. </a:t>
            </a:r>
            <a:r>
              <a:rPr lang="en-US" baseline="30000" dirty="0"/>
              <a:t>17</a:t>
            </a:r>
            <a:r>
              <a:rPr lang="en-US" dirty="0"/>
              <a:t> The LORD said, “Shall I hide from Abraham what I am about to do, </a:t>
            </a:r>
            <a:r>
              <a:rPr lang="en-US" baseline="30000" dirty="0"/>
              <a:t>18</a:t>
            </a:r>
            <a:r>
              <a:rPr lang="en-US" dirty="0"/>
              <a:t> seeing that Abraham shall surely become a great and mighty nation, and all the nations of the earth shall be blessed in him? </a:t>
            </a:r>
            <a:r>
              <a:rPr lang="en-US" baseline="30000" dirty="0"/>
              <a:t>19</a:t>
            </a:r>
            <a:r>
              <a:rPr lang="en-US" dirty="0"/>
              <a:t> For I have </a:t>
            </a:r>
            <a:r>
              <a:rPr lang="en-US" dirty="0" err="1"/>
              <a:t>chosen</a:t>
            </a:r>
            <a:r>
              <a:rPr lang="en-US" baseline="30000" dirty="0" err="1"/>
              <a:t>[</a:t>
            </a:r>
            <a:r>
              <a:rPr lang="en-US" baseline="30000" dirty="0" err="1">
                <a:hlinkClick r:id="rId4" tooltip="See footnote f"/>
              </a:rPr>
              <a:t>f</a:t>
            </a:r>
            <a:r>
              <a:rPr lang="en-US" baseline="30000" dirty="0"/>
              <a:t>]</a:t>
            </a:r>
            <a:r>
              <a:rPr lang="en-US" dirty="0"/>
              <a:t> him, that he may command his children and his household after him to keep the way of the LORD by doing righteousness and justice, so that the LORD may bring to Abraham what he has promised him.” </a:t>
            </a:r>
            <a:r>
              <a:rPr lang="en-US" baseline="30000" dirty="0"/>
              <a:t>20</a:t>
            </a:r>
            <a:r>
              <a:rPr lang="en-US" dirty="0"/>
              <a:t> Then the LORD said, “Because the outcry against Sodom and Gomorrah is great and their sin is very grave, </a:t>
            </a:r>
            <a:r>
              <a:rPr lang="en-US" baseline="30000" dirty="0"/>
              <a:t>21</a:t>
            </a:r>
            <a:r>
              <a:rPr lang="en-US" dirty="0"/>
              <a:t> I will go down to see whether they have done altogether according to the outcry that has come to me. And if not, I will know.” </a:t>
            </a:r>
          </a:p>
          <a:p>
            <a:r>
              <a:rPr lang="en-US" b="1" dirty="0"/>
              <a:t>Abraham Intercedes for Sodom</a:t>
            </a:r>
          </a:p>
          <a:p>
            <a:r>
              <a:rPr lang="en-US" dirty="0"/>
              <a:t> </a:t>
            </a:r>
            <a:r>
              <a:rPr lang="en-US" baseline="30000" dirty="0"/>
              <a:t>22</a:t>
            </a:r>
            <a:r>
              <a:rPr lang="en-US" dirty="0"/>
              <a:t> So the men turned from there and went towards Sodom, but Abraham still stood before the LORD. </a:t>
            </a:r>
            <a:r>
              <a:rPr lang="en-US" baseline="30000" dirty="0"/>
              <a:t>23</a:t>
            </a:r>
            <a:r>
              <a:rPr lang="en-US" dirty="0"/>
              <a:t> Then Abraham drew near and said, “Will you indeed sweep away the righteous with the wicked? </a:t>
            </a:r>
            <a:r>
              <a:rPr lang="en-US" baseline="30000" dirty="0"/>
              <a:t>24</a:t>
            </a:r>
            <a:r>
              <a:rPr lang="en-US" dirty="0"/>
              <a:t> Suppose there are fifty righteous within the city. Will you then sweep away the place and not spare it for the fifty righteous who are in it? </a:t>
            </a:r>
            <a:r>
              <a:rPr lang="en-US" baseline="30000" dirty="0"/>
              <a:t>25</a:t>
            </a:r>
            <a:r>
              <a:rPr lang="en-US" dirty="0"/>
              <a:t> Far be it from you to do such a thing, to put the righteous to death with the wicked, so that the righteous fare as the wicked! Far be that from you! Shall not the Judge of all the earth do what is just?” </a:t>
            </a:r>
            <a:r>
              <a:rPr lang="en-US" baseline="30000" dirty="0"/>
              <a:t>26</a:t>
            </a:r>
            <a:r>
              <a:rPr lang="en-US" dirty="0"/>
              <a:t> And the LORD said, “If I find at Sodom fifty righteous in the city, I will spare the whole place for their sake.”  </a:t>
            </a:r>
            <a:r>
              <a:rPr lang="en-US" baseline="30000" dirty="0"/>
              <a:t>27</a:t>
            </a:r>
            <a:r>
              <a:rPr lang="en-US" dirty="0"/>
              <a:t> Abraham answered and said, “Behold, I have undertaken to speak to the Lord, I who am but dust and ashes. </a:t>
            </a:r>
            <a:r>
              <a:rPr lang="en-US" baseline="30000" dirty="0"/>
              <a:t>28</a:t>
            </a:r>
            <a:r>
              <a:rPr lang="en-US" dirty="0"/>
              <a:t> Suppose five of the fifty righteous are lacking. Will you destroy the whole city for lack of five?” And he said, “I will not destroy it if I find forty-five there.” </a:t>
            </a:r>
            <a:r>
              <a:rPr lang="en-US" baseline="30000" dirty="0"/>
              <a:t>29</a:t>
            </a:r>
            <a:r>
              <a:rPr lang="en-US" dirty="0"/>
              <a:t> Again he spoke to him and said, “Suppose forty are found there.” He answered, “For the sake of forty I will not do it.” </a:t>
            </a:r>
            <a:r>
              <a:rPr lang="en-US" baseline="30000" dirty="0"/>
              <a:t>30</a:t>
            </a:r>
            <a:r>
              <a:rPr lang="en-US" dirty="0"/>
              <a:t> Then he said, “Oh let not the Lord be angry, and I will speak. Suppose thirty are found there.” He answered, “I will not do it, if I find thirty there.” </a:t>
            </a:r>
            <a:r>
              <a:rPr lang="en-US" baseline="30000" dirty="0"/>
              <a:t>31</a:t>
            </a:r>
            <a:r>
              <a:rPr lang="en-US" dirty="0"/>
              <a:t> He said, “Behold, I have undertaken to speak to the Lord. Suppose twenty are found there.” He answered, “For the sake of twenty I will not destroy it.” </a:t>
            </a:r>
            <a:r>
              <a:rPr lang="en-US" baseline="30000" dirty="0"/>
              <a:t>32</a:t>
            </a:r>
            <a:r>
              <a:rPr lang="en-US" dirty="0"/>
              <a:t> Then he said, “Oh let not the Lord be angry, and I will speak again but this once. Suppose ten are found there.” He answered, “For the sake of ten I will not destroy it.” </a:t>
            </a:r>
            <a:r>
              <a:rPr lang="en-US" baseline="30000" dirty="0"/>
              <a:t>33</a:t>
            </a:r>
            <a:r>
              <a:rPr lang="en-US" dirty="0"/>
              <a:t> And the LORD went his way, when he had finished speaking to Abraham, and Abraham returned to his place. </a:t>
            </a:r>
          </a:p>
          <a:p>
            <a:endParaRPr lang="en-US" dirty="0"/>
          </a:p>
          <a:p>
            <a:r>
              <a:rPr lang="en-US" b="1" dirty="0"/>
              <a:t>Genesis 19</a:t>
            </a:r>
          </a:p>
          <a:p>
            <a:r>
              <a:rPr lang="en-US" b="1" dirty="0"/>
              <a:t>God Rescues Lot</a:t>
            </a:r>
          </a:p>
          <a:p>
            <a:r>
              <a:rPr lang="en-US" dirty="0"/>
              <a:t> </a:t>
            </a:r>
            <a:r>
              <a:rPr lang="en-US" baseline="30000" dirty="0"/>
              <a:t>1</a:t>
            </a:r>
            <a:r>
              <a:rPr lang="en-US" dirty="0"/>
              <a:t> The two angels came to Sodom in the evening, and Lot was sitting in the gate of Sodom. When Lot saw them, he rose to meet them and bowed himself with his face to the earth </a:t>
            </a:r>
            <a:r>
              <a:rPr lang="en-US" baseline="30000" dirty="0"/>
              <a:t>2</a:t>
            </a:r>
            <a:r>
              <a:rPr lang="en-US" dirty="0"/>
              <a:t> and said, “My lords, please turn aside to your servant's house and spend the night and wash your feet. Then you may rise up early and go on your way.” They said, “No; we will spend the night in the town square.” </a:t>
            </a:r>
            <a:r>
              <a:rPr lang="en-US" baseline="30000" dirty="0"/>
              <a:t>3</a:t>
            </a:r>
            <a:r>
              <a:rPr lang="en-US" dirty="0"/>
              <a:t> But he pressed them strongly; so they turned aside to him and entered his house. And he made them a feast and baked unleavened bread, and they ate.  </a:t>
            </a:r>
            <a:r>
              <a:rPr lang="en-US" baseline="30000" dirty="0"/>
              <a:t>4</a:t>
            </a:r>
            <a:r>
              <a:rPr lang="en-US" dirty="0"/>
              <a:t> But before they lay down, the men of the city, the men of Sodom, both young and old, all the people to the last man, surrounded the house. </a:t>
            </a:r>
            <a:r>
              <a:rPr lang="en-US" baseline="30000" dirty="0"/>
              <a:t>5</a:t>
            </a:r>
            <a:r>
              <a:rPr lang="en-US" dirty="0"/>
              <a:t> And they called to Lot, “Where are the men who came to you tonight? Bring them out to us, that we may know them.” </a:t>
            </a:r>
            <a:r>
              <a:rPr lang="en-US" baseline="30000" dirty="0"/>
              <a:t>6</a:t>
            </a:r>
            <a:r>
              <a:rPr lang="en-US" dirty="0"/>
              <a:t> Lot went out to the men at the entrance, shut the door after him, </a:t>
            </a:r>
            <a:r>
              <a:rPr lang="en-US" baseline="30000" dirty="0"/>
              <a:t>7</a:t>
            </a:r>
            <a:r>
              <a:rPr lang="en-US" dirty="0"/>
              <a:t> and said, “I beg you, my brothers, do not act so wickedly. </a:t>
            </a:r>
            <a:r>
              <a:rPr lang="en-US" baseline="30000" dirty="0"/>
              <a:t>8</a:t>
            </a:r>
            <a:r>
              <a:rPr lang="en-US" dirty="0"/>
              <a:t> Behold, I have two daughters who have not known any man. Let me bring them out to you, and do to them as you please. Only do nothing to these men, for they have come under the shelter of my roof.” </a:t>
            </a:r>
            <a:r>
              <a:rPr lang="en-US" baseline="30000" dirty="0"/>
              <a:t>9</a:t>
            </a:r>
            <a:r>
              <a:rPr lang="en-US" dirty="0"/>
              <a:t> But they said, “Stand back!” And they said, “This fellow came to sojourn, and he has become the judge! Now we will deal worse with you than with them.” Then they pressed hard against the man Lot, and drew near to break the door down. </a:t>
            </a:r>
            <a:r>
              <a:rPr lang="en-US" baseline="30000" dirty="0"/>
              <a:t>10</a:t>
            </a:r>
            <a:r>
              <a:rPr lang="en-US" dirty="0"/>
              <a:t> But the men reached out their hands and brought Lot into the house with them and shut the door. </a:t>
            </a:r>
            <a:r>
              <a:rPr lang="en-US" baseline="30000" dirty="0"/>
              <a:t>11</a:t>
            </a:r>
            <a:r>
              <a:rPr lang="en-US" dirty="0"/>
              <a:t> And they struck with blindness the men who were at the entrance of the house, both small and great, so that they wore themselves out groping for the door. </a:t>
            </a:r>
          </a:p>
          <a:p>
            <a:r>
              <a:rPr lang="en-US" dirty="0"/>
              <a:t> </a:t>
            </a:r>
            <a:r>
              <a:rPr lang="en-US" baseline="30000" dirty="0"/>
              <a:t>12</a:t>
            </a:r>
            <a:r>
              <a:rPr lang="en-US" dirty="0"/>
              <a:t> Then the men said to Lot, “Have you anyone else here? Sons-in-law, sons, daughters, or anyone you have in the city, bring them out of the place. </a:t>
            </a:r>
            <a:r>
              <a:rPr lang="en-US" baseline="30000" dirty="0"/>
              <a:t>13</a:t>
            </a:r>
            <a:r>
              <a:rPr lang="en-US" dirty="0"/>
              <a:t> For we are about to destroy this place, because the outcry against its people has become great before the LORD, and the LORD has sent us to destroy it.” </a:t>
            </a:r>
            <a:r>
              <a:rPr lang="en-US" baseline="30000" dirty="0"/>
              <a:t>14</a:t>
            </a:r>
            <a:r>
              <a:rPr lang="en-US" dirty="0"/>
              <a:t> So Lot went out and said to his sons-in-law, who were to marry his daughters, “Up! Get out of this place, for the LORD is about to destroy the city.” But he seemed to his sons-in-law to be jesting. </a:t>
            </a:r>
          </a:p>
          <a:p>
            <a:r>
              <a:rPr lang="en-US" dirty="0"/>
              <a:t> </a:t>
            </a:r>
            <a:r>
              <a:rPr lang="en-US" baseline="30000" dirty="0"/>
              <a:t>15</a:t>
            </a:r>
            <a:r>
              <a:rPr lang="en-US" dirty="0"/>
              <a:t> As morning dawned, the angels urged Lot, saying, “Up! Take your wife and your two daughters who are here, lest you be swept away in the punishment of the city.” </a:t>
            </a:r>
            <a:r>
              <a:rPr lang="en-US" baseline="30000" dirty="0"/>
              <a:t>16</a:t>
            </a:r>
            <a:r>
              <a:rPr lang="en-US" dirty="0"/>
              <a:t> But he lingered. So the men seized him and his wife and his two daughters by the hand, the LORD being merciful to him, and they brought him out and set him outside the city. </a:t>
            </a:r>
            <a:r>
              <a:rPr lang="en-US" baseline="30000" dirty="0"/>
              <a:t>17</a:t>
            </a:r>
            <a:r>
              <a:rPr lang="en-US" dirty="0"/>
              <a:t> And as they brought them out, one said, “Escape for your life. Do not look back or stop anywhere in the valley. Escape to the hills, lest you be swept away.” </a:t>
            </a:r>
            <a:r>
              <a:rPr lang="en-US" baseline="30000" dirty="0"/>
              <a:t>18</a:t>
            </a:r>
            <a:r>
              <a:rPr lang="en-US" dirty="0"/>
              <a:t> And Lot said to them, “Oh, no, my lords. </a:t>
            </a:r>
            <a:r>
              <a:rPr lang="en-US" baseline="30000" dirty="0"/>
              <a:t>19</a:t>
            </a:r>
            <a:r>
              <a:rPr lang="en-US" dirty="0"/>
              <a:t> Behold, your servant has found </a:t>
            </a:r>
            <a:r>
              <a:rPr lang="en-US" dirty="0" err="1"/>
              <a:t>favour</a:t>
            </a:r>
            <a:r>
              <a:rPr lang="en-US" dirty="0"/>
              <a:t> in your sight, and you have shown me great kindness in saving my life. But I cannot escape to the hills, lest the disaster overtake me and I die. </a:t>
            </a:r>
            <a:r>
              <a:rPr lang="en-US" baseline="30000" dirty="0"/>
              <a:t>20</a:t>
            </a:r>
            <a:r>
              <a:rPr lang="en-US" dirty="0"/>
              <a:t> Behold, this city is near enough to flee to, and it is a little one. Let me escape there—is it not a little one?—and my life will be saved!” </a:t>
            </a:r>
            <a:r>
              <a:rPr lang="en-US" baseline="30000" dirty="0"/>
              <a:t>21</a:t>
            </a:r>
            <a:r>
              <a:rPr lang="en-US" dirty="0"/>
              <a:t> He said to him, “Behold, I grant you this </a:t>
            </a:r>
            <a:r>
              <a:rPr lang="en-US" dirty="0" err="1"/>
              <a:t>favour</a:t>
            </a:r>
            <a:r>
              <a:rPr lang="en-US" dirty="0"/>
              <a:t> also, that I will not overthrow the city of which you have spoken. </a:t>
            </a:r>
            <a:r>
              <a:rPr lang="en-US" baseline="30000" dirty="0"/>
              <a:t>22</a:t>
            </a:r>
            <a:r>
              <a:rPr lang="en-US" dirty="0"/>
              <a:t> Escape there quickly, for I can do nothing till you arrive there.” Therefore the name of the city was called </a:t>
            </a:r>
            <a:r>
              <a:rPr lang="en-US" dirty="0" err="1"/>
              <a:t>Zoar.</a:t>
            </a:r>
            <a:r>
              <a:rPr lang="en-US" baseline="30000" dirty="0" err="1"/>
              <a:t>[</a:t>
            </a:r>
            <a:r>
              <a:rPr lang="en-US" baseline="30000" dirty="0" err="1">
                <a:hlinkClick r:id="rId5" tooltip="See footnote a"/>
              </a:rPr>
              <a:t>a</a:t>
            </a:r>
            <a:r>
              <a:rPr lang="en-US" baseline="30000" dirty="0"/>
              <a:t>]</a:t>
            </a:r>
            <a:r>
              <a:rPr lang="en-US" dirty="0"/>
              <a:t> </a:t>
            </a:r>
          </a:p>
          <a:p>
            <a:r>
              <a:rPr lang="en-US" b="1" dirty="0"/>
              <a:t>God Destroys Sodom</a:t>
            </a:r>
          </a:p>
          <a:p>
            <a:r>
              <a:rPr lang="en-US" dirty="0"/>
              <a:t> </a:t>
            </a:r>
            <a:r>
              <a:rPr lang="en-US" baseline="30000" dirty="0"/>
              <a:t>23</a:t>
            </a:r>
            <a:r>
              <a:rPr lang="en-US" dirty="0"/>
              <a:t> The sun had risen on the earth when Lot came to </a:t>
            </a:r>
            <a:r>
              <a:rPr lang="en-US" dirty="0" err="1"/>
              <a:t>Zoar</a:t>
            </a:r>
            <a:r>
              <a:rPr lang="en-US" dirty="0"/>
              <a:t>. </a:t>
            </a:r>
            <a:r>
              <a:rPr lang="en-US" baseline="30000" dirty="0"/>
              <a:t>24</a:t>
            </a:r>
            <a:r>
              <a:rPr lang="en-US" dirty="0"/>
              <a:t> Then the LORD rained on Sodom and Gomorrah </a:t>
            </a:r>
            <a:r>
              <a:rPr lang="en-US" dirty="0" err="1"/>
              <a:t>sulphur</a:t>
            </a:r>
            <a:r>
              <a:rPr lang="en-US" dirty="0"/>
              <a:t> and fire from the LORD out of heaven. </a:t>
            </a:r>
            <a:r>
              <a:rPr lang="en-US" baseline="30000" dirty="0"/>
              <a:t>25</a:t>
            </a:r>
            <a:r>
              <a:rPr lang="en-US" dirty="0"/>
              <a:t> And he overthrew those cities, and all the valley, and all the inhabitants of the cities, and what grew on the ground. </a:t>
            </a:r>
            <a:r>
              <a:rPr lang="en-US" baseline="30000" dirty="0"/>
              <a:t>26</a:t>
            </a:r>
            <a:r>
              <a:rPr lang="en-US" dirty="0"/>
              <a:t> But Lot's wife, behind him, looked back, and she became a pillar of salt. </a:t>
            </a:r>
          </a:p>
          <a:p>
            <a:pPr eaLnBrk="1" hangingPunct="1"/>
            <a:r>
              <a:rPr lang="en-US" dirty="0">
                <a:latin typeface="Arial" pitchFamily="-128" charset="0"/>
              </a:rPr>
              <a:t>Quality of hospitality. Why did god choose A? loved God and </a:t>
            </a:r>
            <a:r>
              <a:rPr lang="en-US" dirty="0" err="1">
                <a:latin typeface="Arial" pitchFamily="-128" charset="0"/>
              </a:rPr>
              <a:t>neigbour</a:t>
            </a:r>
            <a:r>
              <a:rPr lang="en-US" dirty="0">
                <a:latin typeface="Arial" pitchFamily="-128" charset="0"/>
              </a:rPr>
              <a:t>/enemy. That was his tradition. Content of tradition is internal. Expressed in myriad of different external ways. Living for the sake of others. THAT is the tradition and THAT is what we will be judged on. </a:t>
            </a:r>
          </a:p>
          <a:p>
            <a:pPr eaLnBrk="1" hangingPunct="1"/>
            <a:endParaRPr lang="en-US" dirty="0">
              <a:latin typeface="Arial" pitchFamily="-128" charset="0"/>
            </a:endParaRPr>
          </a:p>
          <a:p>
            <a:pPr eaLnBrk="1" hangingPunct="1"/>
            <a:r>
              <a:rPr lang="en-US" dirty="0">
                <a:latin typeface="Arial" pitchFamily="-128" charset="0"/>
              </a:rPr>
              <a:t>50 -&gt; 10. will you destroy the righteous with the wicked? Shall not the judge of the earth do right?</a:t>
            </a:r>
          </a:p>
        </p:txBody>
      </p:sp>
    </p:spTree>
    <p:extLst>
      <p:ext uri="{BB962C8B-B14F-4D97-AF65-F5344CB8AC3E}">
        <p14:creationId xmlns:p14="http://schemas.microsoft.com/office/powerpoint/2010/main" val="163235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Idol worship – worship of self.</a:t>
            </a:r>
            <a:r>
              <a:rPr lang="en-US" baseline="0" dirty="0"/>
              <a:t> Totem. Some religions. Nationalism.</a:t>
            </a:r>
          </a:p>
          <a:p>
            <a:endParaRPr lang="en-US" baseline="0" dirty="0"/>
          </a:p>
          <a:p>
            <a:r>
              <a:rPr lang="en-US" sz="1200" b="0" i="0" kern="1200" dirty="0">
                <a:solidFill>
                  <a:schemeClr val="tx1"/>
                </a:solidFill>
                <a:effectLst/>
                <a:latin typeface="+mn-lt"/>
                <a:ea typeface="+mn-ea"/>
                <a:cs typeface="+mn-cs"/>
              </a:rPr>
              <a:t>Can religion survive, even flourish, in a secular age? The answer is an emphatic yes. The question is how.</a:t>
            </a:r>
          </a:p>
          <a:p>
            <a:r>
              <a:rPr lang="en-US" sz="1200" b="0" i="0" kern="1200" dirty="0">
                <a:solidFill>
                  <a:schemeClr val="tx1"/>
                </a:solidFill>
                <a:effectLst/>
                <a:latin typeface="+mn-lt"/>
                <a:ea typeface="+mn-ea"/>
                <a:cs typeface="+mn-cs"/>
              </a:rPr>
              <a:t>Religions can react to change by denial. You see the signs in houses of worship where they sing the same songs and listen to the same sermons. Outside the world revolves regardless, and inside the congregation gets older and fewer.</a:t>
            </a:r>
          </a:p>
          <a:p>
            <a:r>
              <a:rPr lang="en-US" sz="1200" b="0" i="0" kern="1200" dirty="0">
                <a:solidFill>
                  <a:schemeClr val="tx1"/>
                </a:solidFill>
                <a:effectLst/>
                <a:latin typeface="+mn-lt"/>
                <a:ea typeface="+mn-ea"/>
                <a:cs typeface="+mn-cs"/>
              </a:rPr>
              <a:t>The second option is to steal the clothes of secular society and pretend they were religious all along. The world has become political? So will we. The world celebrates sexual freedoms? So will we. The world worships the self? So will we. Eventually the world notices that religion, instead of leading society, is following it. It loses credibility.</a:t>
            </a:r>
          </a:p>
          <a:p>
            <a:r>
              <a:rPr lang="en-US" sz="1200" b="0" i="0" kern="1200" dirty="0">
                <a:solidFill>
                  <a:schemeClr val="tx1"/>
                </a:solidFill>
                <a:effectLst/>
                <a:latin typeface="+mn-lt"/>
                <a:ea typeface="+mn-ea"/>
                <a:cs typeface="+mn-cs"/>
              </a:rPr>
              <a:t>The third option is resistance — the religiosity that opposes modernity as the work of Satan. This is fundamentalism, and it fails because it cannot handle complexity, difference and freedom.</a:t>
            </a:r>
          </a:p>
          <a:p>
            <a:r>
              <a:rPr lang="en-US" sz="1200" b="0" i="0" kern="1200" dirty="0">
                <a:solidFill>
                  <a:schemeClr val="tx1"/>
                </a:solidFill>
                <a:effectLst/>
                <a:latin typeface="+mn-lt"/>
                <a:ea typeface="+mn-ea"/>
                <a:cs typeface="+mn-cs"/>
              </a:rPr>
              <a:t>What should religion do in a secular age? It should be a counter-voice, challenging the conventional wisdom and confronting idolatry. Every age has its idols. What are ours?</a:t>
            </a:r>
          </a:p>
          <a:p>
            <a:r>
              <a:rPr lang="en-US" sz="1200" b="0" i="0" kern="1200" dirty="0">
                <a:solidFill>
                  <a:schemeClr val="tx1"/>
                </a:solidFill>
                <a:effectLst/>
                <a:latin typeface="+mn-lt"/>
                <a:ea typeface="+mn-ea"/>
                <a:cs typeface="+mn-cs"/>
              </a:rPr>
              <a:t>One is politics. We fall out of love with the government of the day and into the lap of a new party that promises to solve our problems without pain. We elect it. It discovers that you can’t solve deep social problems without pain, and it either chooses not to solve them or to take the path of pain. Either way, we fall out of love with it and the cycle continues. This is the triumph of hope over experience and it happens every five or ten years.</a:t>
            </a:r>
          </a:p>
          <a:p>
            <a:r>
              <a:rPr lang="en-US" sz="1200" b="0" i="0" kern="1200" dirty="0">
                <a:solidFill>
                  <a:schemeClr val="tx1"/>
                </a:solidFill>
                <a:effectLst/>
                <a:latin typeface="+mn-lt"/>
                <a:ea typeface="+mn-ea"/>
                <a:cs typeface="+mn-cs"/>
              </a:rPr>
              <a:t>The next comes from economics. People believe the market will solve problems. We then see banks pursuing short-term gain at the long-term cost of customers and the economy. Next we put our faith in regulation, forgetting that more ingenuity will be spent on evading the rules than on applying them. The third comes from the belief that we can do without morality, especially in matters of sex. This was the magical thinking of the 1960s. We can count the cost today: children growing up without fathers, new forms of child poverty and a threefold rise in drug, alcohol and eating disorders.</a:t>
            </a:r>
          </a:p>
          <a:p>
            <a:r>
              <a:rPr lang="en-US" sz="1200" b="0" i="0" kern="1200" dirty="0">
                <a:solidFill>
                  <a:schemeClr val="tx1"/>
                </a:solidFill>
                <a:effectLst/>
                <a:latin typeface="+mn-lt"/>
                <a:ea typeface="+mn-ea"/>
                <a:cs typeface="+mn-cs"/>
              </a:rPr>
              <a:t>Idol worship and magical thinking happen when we believe some institution or person will bend the world to our desires, making problems vanish without effort on our part. The idol can be liberal democracy, the consumer society, science, medicine or genetic engineering.</a:t>
            </a:r>
          </a:p>
          <a:p>
            <a:r>
              <a:rPr lang="en-US" sz="1200" b="0" i="0" kern="1200" dirty="0">
                <a:solidFill>
                  <a:schemeClr val="tx1"/>
                </a:solidFill>
                <a:effectLst/>
                <a:latin typeface="+mn-lt"/>
                <a:ea typeface="+mn-ea"/>
                <a:cs typeface="+mn-cs"/>
              </a:rPr>
              <a:t>Religious faith says all these things can be a blessing or a curse, depending on whether they are used with humility, restraint, concern for the common good and care for long-term consequences.</a:t>
            </a:r>
          </a:p>
          <a:p>
            <a:r>
              <a:rPr lang="en-US" sz="1200" b="0" i="0" kern="1200" dirty="0">
                <a:solidFill>
                  <a:schemeClr val="tx1"/>
                </a:solidFill>
                <a:effectLst/>
                <a:latin typeface="+mn-lt"/>
                <a:ea typeface="+mn-ea"/>
                <a:cs typeface="+mn-cs"/>
              </a:rPr>
              <a:t>Humility involves the recognition that there is something greater than us to whom we are accountable. Restraint means that not everything we can do we should do. Concern for the common good means </a:t>
            </a:r>
            <a:r>
              <a:rPr lang="en-US" sz="1200" b="0" i="0" kern="1200" dirty="0" err="1">
                <a:solidFill>
                  <a:schemeClr val="tx1"/>
                </a:solidFill>
                <a:effectLst/>
                <a:latin typeface="+mn-lt"/>
                <a:ea typeface="+mn-ea"/>
                <a:cs typeface="+mn-cs"/>
              </a:rPr>
              <a:t>recognising</a:t>
            </a:r>
            <a:r>
              <a:rPr lang="en-US" sz="1200" b="0" i="0" kern="1200" dirty="0">
                <a:solidFill>
                  <a:schemeClr val="tx1"/>
                </a:solidFill>
                <a:effectLst/>
                <a:latin typeface="+mn-lt"/>
                <a:ea typeface="+mn-ea"/>
                <a:cs typeface="+mn-cs"/>
              </a:rPr>
              <a:t> that others, not just us, are in the image and likeness of God. Care for long-term consequences means believing in something that will last longer than we will.</a:t>
            </a:r>
          </a:p>
          <a:p>
            <a:r>
              <a:rPr lang="en-US" sz="1200" b="0" i="0" kern="1200" dirty="0">
                <a:solidFill>
                  <a:schemeClr val="tx1"/>
                </a:solidFill>
                <a:effectLst/>
                <a:latin typeface="+mn-lt"/>
                <a:ea typeface="+mn-ea"/>
                <a:cs typeface="+mn-cs"/>
              </a:rPr>
              <a:t>Religion is not myth or magic. It is the recognition of how small we are in the scheme of things, and how great is our responsibility to others. It is the still, small voice reminding us that there is no achievement without sacrifice, no freedom without self-restraint. Those who worship the idols of the age perish with the age, while the worship of eternity lives on.</a:t>
            </a: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3</a:t>
            </a:fld>
            <a:endParaRPr lang="en-GB"/>
          </a:p>
        </p:txBody>
      </p:sp>
    </p:spTree>
    <p:extLst>
      <p:ext uri="{BB962C8B-B14F-4D97-AF65-F5344CB8AC3E}">
        <p14:creationId xmlns:p14="http://schemas.microsoft.com/office/powerpoint/2010/main" val="1504871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68" charset="0"/>
                <a:ea typeface="ＭＳ Ｐゴシック" pitchFamily="-128" charset="-128"/>
                <a:cs typeface="ＭＳ Ｐゴシック" pitchFamily="-128" charset="-128"/>
              </a:rPr>
              <a:t>One of the most fundamental questions about the Torah turns out to be one of the hardest to answer. What, from the call of God to Abraham in Genesis 12 to the death of Joseph in Genesis 50, is the basic religious principle being taught? What does the entire set of stories about Abraham, Isaac and Jacob and their wives, together with Jacob’s sons and daughter, actually tell us? Abraham brought monotheism to a world that had forgotten it, but where do we see this in the actual text of the Torah itself?</a:t>
            </a:r>
          </a:p>
          <a:p>
            <a:r>
              <a:rPr lang="en-US" sz="1200" kern="1200" dirty="0">
                <a:solidFill>
                  <a:schemeClr val="tx1"/>
                </a:solidFill>
                <a:effectLst/>
                <a:latin typeface="Arial" pitchFamily="-68" charset="0"/>
                <a:ea typeface="ＭＳ Ｐゴシック" pitchFamily="-128" charset="-128"/>
                <a:cs typeface="ＭＳ Ｐゴシック" pitchFamily="-128" charset="-128"/>
              </a:rPr>
              <a:t>Here is the problem. The first eleven chapters of Genesis teach us many fundamentals of faith: that God brought the universe into being and declared it good; that God made the human person in His image; that God gave us freedom and thus the ability to do not only good but also bad; that the good is rewarded, the bad punished and that we are morally responsible for our actions. Chapters 8 and 9 also tell us that God made a covenant with Noah and through him with all humanity.</a:t>
            </a:r>
          </a:p>
          <a:p>
            <a:r>
              <a:rPr lang="en-US" sz="1200" kern="1200" dirty="0">
                <a:solidFill>
                  <a:schemeClr val="tx1"/>
                </a:solidFill>
                <a:effectLst/>
                <a:latin typeface="Arial" pitchFamily="-68" charset="0"/>
                <a:ea typeface="ＭＳ Ｐゴシック" pitchFamily="-128" charset="-128"/>
                <a:cs typeface="ＭＳ Ｐゴシック" pitchFamily="-128" charset="-128"/>
              </a:rPr>
              <a:t>It is equally easy to say what the rest of the Torah, from Exodus to Deuteronomy, teach us: that God rescued the Israelites from slavery, setting them on the road to freedom and the Promised Land; that God made a covenant with the people as a whole on Mount Sinai, with its 613 commands and its purpose, to establish Israel as a kingdom of priests and a holy nation. In short, Genesis 1-11 is about creation. Exodus to Deuteronomy is about revelation and redemption. But what are Genesis 12-50 about?</a:t>
            </a:r>
          </a:p>
          <a:p>
            <a:r>
              <a:rPr lang="en-US" sz="1200" kern="1200" dirty="0">
                <a:solidFill>
                  <a:schemeClr val="tx1"/>
                </a:solidFill>
                <a:effectLst/>
                <a:latin typeface="Arial" pitchFamily="-68" charset="0"/>
                <a:ea typeface="ＭＳ Ｐゴシック" pitchFamily="-128" charset="-128"/>
                <a:cs typeface="ＭＳ Ｐゴシック" pitchFamily="-128" charset="-128"/>
              </a:rPr>
              <a:t>Abraham, Isaac and Jacob all </a:t>
            </a:r>
            <a:r>
              <a:rPr lang="en-US" sz="1200" kern="1200" dirty="0" err="1">
                <a:solidFill>
                  <a:schemeClr val="tx1"/>
                </a:solidFill>
                <a:effectLst/>
                <a:latin typeface="Arial" pitchFamily="-68" charset="0"/>
                <a:ea typeface="ＭＳ Ｐゴシック" pitchFamily="-128" charset="-128"/>
                <a:cs typeface="ＭＳ Ｐゴシック" pitchFamily="-128" charset="-128"/>
              </a:rPr>
              <a:t>recognise</a:t>
            </a:r>
            <a:r>
              <a:rPr lang="en-US" sz="1200" kern="1200" dirty="0">
                <a:solidFill>
                  <a:schemeClr val="tx1"/>
                </a:solidFill>
                <a:effectLst/>
                <a:latin typeface="Arial" pitchFamily="-68" charset="0"/>
                <a:ea typeface="ＭＳ Ｐゴシック" pitchFamily="-128" charset="-128"/>
                <a:cs typeface="ＭＳ Ｐゴシック" pitchFamily="-128" charset="-128"/>
              </a:rPr>
              <a:t> God. But so do non-Jews like </a:t>
            </a:r>
            <a:r>
              <a:rPr lang="en-US" sz="1200" kern="1200" dirty="0" err="1">
                <a:solidFill>
                  <a:schemeClr val="tx1"/>
                </a:solidFill>
                <a:effectLst/>
                <a:latin typeface="Arial" pitchFamily="-68" charset="0"/>
                <a:ea typeface="ＭＳ Ｐゴシック" pitchFamily="-128" charset="-128"/>
                <a:cs typeface="ＭＳ Ｐゴシック" pitchFamily="-128" charset="-128"/>
              </a:rPr>
              <a:t>Malkizedek</a:t>
            </a:r>
            <a:r>
              <a:rPr lang="en-US" sz="1200" kern="1200" dirty="0">
                <a:solidFill>
                  <a:schemeClr val="tx1"/>
                </a:solidFill>
                <a:effectLst/>
                <a:latin typeface="Arial" pitchFamily="-68" charset="0"/>
                <a:ea typeface="ＭＳ Ｐゴシック" pitchFamily="-128" charset="-128"/>
                <a:cs typeface="ＭＳ Ｐゴシック" pitchFamily="-128" charset="-128"/>
              </a:rPr>
              <a:t>, Abraham’s contemporary, described as “priest of God most high” (14:18). So even does the Pharaoh of Joseph’s day, who says about him, ‘Can there be another person who has God’s spirit in him as this man does?’ (41:38). God speaks to Abraham, Isaac and Jacob, but He does likewise to </a:t>
            </a:r>
            <a:r>
              <a:rPr lang="en-US" sz="1200" kern="1200" dirty="0" err="1">
                <a:solidFill>
                  <a:schemeClr val="tx1"/>
                </a:solidFill>
                <a:effectLst/>
                <a:latin typeface="Arial" pitchFamily="-68" charset="0"/>
                <a:ea typeface="ＭＳ Ｐゴシック" pitchFamily="-128" charset="-128"/>
                <a:cs typeface="ＭＳ Ｐゴシック" pitchFamily="-128" charset="-128"/>
              </a:rPr>
              <a:t>Avimelech</a:t>
            </a:r>
            <a:r>
              <a:rPr lang="en-US" sz="1200" kern="1200" dirty="0">
                <a:solidFill>
                  <a:schemeClr val="tx1"/>
                </a:solidFill>
                <a:effectLst/>
                <a:latin typeface="Arial" pitchFamily="-68" charset="0"/>
                <a:ea typeface="ＭＳ Ｐゴシック" pitchFamily="-128" charset="-128"/>
                <a:cs typeface="ＭＳ Ｐゴシック" pitchFamily="-128" charset="-128"/>
              </a:rPr>
              <a:t> king of </a:t>
            </a:r>
            <a:r>
              <a:rPr lang="en-US" sz="1200" kern="1200" dirty="0" err="1">
                <a:solidFill>
                  <a:schemeClr val="tx1"/>
                </a:solidFill>
                <a:effectLst/>
                <a:latin typeface="Arial" pitchFamily="-68" charset="0"/>
                <a:ea typeface="ＭＳ Ｐゴシック" pitchFamily="-128" charset="-128"/>
                <a:cs typeface="ＭＳ Ｐゴシック" pitchFamily="-128" charset="-128"/>
              </a:rPr>
              <a:t>Gerar</a:t>
            </a:r>
            <a:r>
              <a:rPr lang="en-US" sz="1200" kern="1200" dirty="0">
                <a:solidFill>
                  <a:schemeClr val="tx1"/>
                </a:solidFill>
                <a:effectLst/>
                <a:latin typeface="Arial" pitchFamily="-68" charset="0"/>
                <a:ea typeface="ＭＳ Ｐゴシック" pitchFamily="-128" charset="-128"/>
                <a:cs typeface="ＭＳ Ｐゴシック" pitchFamily="-128" charset="-128"/>
              </a:rPr>
              <a:t> (Gen. 20:3-7), and to Laban (31:24). So what is special about the patriarchs?</a:t>
            </a:r>
          </a:p>
          <a:p>
            <a:r>
              <a:rPr lang="en-US" sz="1200" kern="1200" dirty="0">
                <a:solidFill>
                  <a:schemeClr val="tx1"/>
                </a:solidFill>
                <a:effectLst/>
                <a:latin typeface="Arial" pitchFamily="-68" charset="0"/>
                <a:ea typeface="ＭＳ Ｐゴシック" pitchFamily="-128" charset="-128"/>
                <a:cs typeface="ＭＳ Ｐゴシック" pitchFamily="-128" charset="-128"/>
              </a:rPr>
              <a:t>They seem to teach no new principle of faith. Other than childbirth and rescue from danger, God performs no world-transforming miracles through them. They deliver no prophecies to the people of their generation. Other than an ambiguous hint when the Torah says that Abraham took with him on his journey “the souls they had gathered” (12:5), which may refer to converts they had made, but may equally merely refer to their servants, they attracted no disciples. There is nothing explicit in the text that says they sought to persuade people of the truth of monotheism or that they did battle against idolatry. At most there is a story about how Rachel stole her father’s </a:t>
            </a:r>
            <a:r>
              <a:rPr lang="en-US" sz="1200" kern="1200" dirty="0" err="1">
                <a:solidFill>
                  <a:schemeClr val="tx1"/>
                </a:solidFill>
                <a:effectLst/>
                <a:latin typeface="Arial" pitchFamily="-68" charset="0"/>
                <a:ea typeface="ＭＳ Ｐゴシック" pitchFamily="-128" charset="-128"/>
                <a:cs typeface="ＭＳ Ｐゴシック" pitchFamily="-128" charset="-128"/>
              </a:rPr>
              <a:t>teraphim</a:t>
            </a:r>
            <a:r>
              <a:rPr lang="en-US" sz="1200" kern="1200" dirty="0">
                <a:solidFill>
                  <a:schemeClr val="tx1"/>
                </a:solidFill>
                <a:effectLst/>
                <a:latin typeface="Arial" pitchFamily="-68" charset="0"/>
                <a:ea typeface="ＭＳ Ｐゴシック" pitchFamily="-128" charset="-128"/>
                <a:cs typeface="ＭＳ Ｐゴシック" pitchFamily="-128" charset="-128"/>
              </a:rPr>
              <a:t> (31:19) which may or may not have been idols.</a:t>
            </a:r>
          </a:p>
          <a:p>
            <a:r>
              <a:rPr lang="en-US" sz="1200" kern="1200" dirty="0">
                <a:solidFill>
                  <a:schemeClr val="tx1"/>
                </a:solidFill>
                <a:effectLst/>
                <a:latin typeface="Arial" pitchFamily="-68" charset="0"/>
                <a:ea typeface="ＭＳ Ｐゴシック" pitchFamily="-128" charset="-128"/>
                <a:cs typeface="ＭＳ Ｐゴシック" pitchFamily="-128" charset="-128"/>
              </a:rPr>
              <a:t>To be sure, a persistent theme of the patriarchal stories is the two promises God made to each of them, [1] that they would have many descendants and [2] they would inherit the land of Canaan. But God also makes promises to Ishmael and Esau, and the Torah seems to go out of its way to tell us that these promises were fulfilled for them before they were fulfilled for the children of the covenant (see Gen. 25:12-18 for the account of Ishmael’s children, and Gen. 36 for those of Esau). About Esau’s children, for example, it says, “These are the kings who ruled in the land of Edom before any king reigned over the Israelites” (36:31).</a:t>
            </a:r>
          </a:p>
          <a:p>
            <a:r>
              <a:rPr lang="en-US" sz="1200" kern="1200" dirty="0">
                <a:solidFill>
                  <a:schemeClr val="tx1"/>
                </a:solidFill>
                <a:effectLst/>
                <a:latin typeface="Arial" pitchFamily="-68" charset="0"/>
                <a:ea typeface="ＭＳ Ｐゴシック" pitchFamily="-128" charset="-128"/>
                <a:cs typeface="ＭＳ Ｐゴシック" pitchFamily="-128" charset="-128"/>
              </a:rPr>
              <a:t>So the question is real and puzzling. What was different about the patriarchs? What new did they bring to the world? What difference did monotheism make in their day?</a:t>
            </a:r>
          </a:p>
          <a:p>
            <a:r>
              <a:rPr lang="en-US" sz="1200" kern="1200" dirty="0">
                <a:solidFill>
                  <a:schemeClr val="tx1"/>
                </a:solidFill>
                <a:effectLst/>
                <a:latin typeface="Arial" pitchFamily="-68" charset="0"/>
                <a:ea typeface="ＭＳ Ｐゴシック" pitchFamily="-128" charset="-128"/>
                <a:cs typeface="ＭＳ Ｐゴシック" pitchFamily="-128" charset="-128"/>
              </a:rPr>
              <a:t>There is an answer but it is an unexpected one. One theme appears no less than six (possibly even seven) times. Whenever a member of the covenantal family leaves his or her own space and enters the wider world of their contemporaries, they encounter a world of sexual free-for-all.</a:t>
            </a:r>
          </a:p>
          <a:p>
            <a:r>
              <a:rPr lang="en-US" sz="1200" kern="1200" dirty="0">
                <a:solidFill>
                  <a:schemeClr val="tx1"/>
                </a:solidFill>
                <a:effectLst/>
                <a:latin typeface="Arial" pitchFamily="-68" charset="0"/>
                <a:ea typeface="ＭＳ Ｐゴシック" pitchFamily="-128" charset="-128"/>
                <a:cs typeface="ＭＳ Ｐゴシック" pitchFamily="-128" charset="-128"/>
              </a:rPr>
              <a:t>Three times, Abraham (Gen. 12 and 20) and Isaac (Gen. 26) are forced to leave home because of famine. Twice they go to </a:t>
            </a:r>
            <a:r>
              <a:rPr lang="en-US" sz="1200" kern="1200" dirty="0" err="1">
                <a:solidFill>
                  <a:schemeClr val="tx1"/>
                </a:solidFill>
                <a:effectLst/>
                <a:latin typeface="Arial" pitchFamily="-68" charset="0"/>
                <a:ea typeface="ＭＳ Ｐゴシック" pitchFamily="-128" charset="-128"/>
                <a:cs typeface="ＭＳ Ｐゴシック" pitchFamily="-128" charset="-128"/>
              </a:rPr>
              <a:t>Gerar</a:t>
            </a:r>
            <a:r>
              <a:rPr lang="en-US" sz="1200" kern="1200" dirty="0">
                <a:solidFill>
                  <a:schemeClr val="tx1"/>
                </a:solidFill>
                <a:effectLst/>
                <a:latin typeface="Arial" pitchFamily="-68" charset="0"/>
                <a:ea typeface="ＭＳ Ｐゴシック" pitchFamily="-128" charset="-128"/>
                <a:cs typeface="ＭＳ Ｐゴシック" pitchFamily="-128" charset="-128"/>
              </a:rPr>
              <a:t>. Once Abraham goes to Egypt. On all three occasions the husband fears he will be killed so that the local ruler can take his wife into his harem. All three times they put forward the story that their wife is actually their sister. At worst this is a lie, at best a half-truth. In all three cases the local ruler (Pharaoh, </a:t>
            </a:r>
            <a:r>
              <a:rPr lang="en-US" sz="1200" kern="1200" dirty="0" err="1">
                <a:solidFill>
                  <a:schemeClr val="tx1"/>
                </a:solidFill>
                <a:effectLst/>
                <a:latin typeface="Arial" pitchFamily="-68" charset="0"/>
                <a:ea typeface="ＭＳ Ｐゴシック" pitchFamily="-128" charset="-128"/>
                <a:cs typeface="ＭＳ Ｐゴシック" pitchFamily="-128" charset="-128"/>
              </a:rPr>
              <a:t>Avimelekh</a:t>
            </a:r>
            <a:r>
              <a:rPr lang="en-US" sz="1200" kern="1200" dirty="0">
                <a:solidFill>
                  <a:schemeClr val="tx1"/>
                </a:solidFill>
                <a:effectLst/>
                <a:latin typeface="Arial" pitchFamily="-68" charset="0"/>
                <a:ea typeface="ＭＳ Ｐゴシック" pitchFamily="-128" charset="-128"/>
                <a:cs typeface="ＭＳ Ｐゴシック" pitchFamily="-128" charset="-128"/>
              </a:rPr>
              <a:t>), protests at their </a:t>
            </a:r>
            <a:r>
              <a:rPr lang="en-US" sz="1200" kern="1200" dirty="0" err="1">
                <a:solidFill>
                  <a:schemeClr val="tx1"/>
                </a:solidFill>
                <a:effectLst/>
                <a:latin typeface="Arial" pitchFamily="-68" charset="0"/>
                <a:ea typeface="ＭＳ Ｐゴシック" pitchFamily="-128" charset="-128"/>
                <a:cs typeface="ＭＳ Ｐゴシック" pitchFamily="-128" charset="-128"/>
              </a:rPr>
              <a:t>behaviour</a:t>
            </a:r>
            <a:r>
              <a:rPr lang="en-US" sz="1200" kern="1200" dirty="0">
                <a:solidFill>
                  <a:schemeClr val="tx1"/>
                </a:solidFill>
                <a:effectLst/>
                <a:latin typeface="Arial" pitchFamily="-68" charset="0"/>
                <a:ea typeface="ＭＳ Ｐゴシック" pitchFamily="-128" charset="-128"/>
                <a:cs typeface="ＭＳ Ｐゴシック" pitchFamily="-128" charset="-128"/>
              </a:rPr>
              <a:t> when the truth becomes known. Clearly the fear of death was real or the patriarchs would not have been party to deception.</a:t>
            </a:r>
          </a:p>
          <a:p>
            <a:r>
              <a:rPr lang="en-US" sz="1200" kern="1200" dirty="0">
                <a:solidFill>
                  <a:schemeClr val="tx1"/>
                </a:solidFill>
                <a:effectLst/>
                <a:latin typeface="Arial" pitchFamily="-68" charset="0"/>
                <a:ea typeface="ＭＳ Ｐゴシック" pitchFamily="-128" charset="-128"/>
                <a:cs typeface="ＭＳ Ｐゴシック" pitchFamily="-128" charset="-128"/>
              </a:rPr>
              <a:t>In the fourth case, Lot in Sodom (Gen. 19), the people cluster round Lot’s house demanding that he bring out his two visitors so that they can be raped. Lot offers them his virgin daughters instead. Only swift action by the visitors – angels – who smite the people with blindness, saves Lot and his family from violence.</a:t>
            </a:r>
          </a:p>
          <a:p>
            <a:r>
              <a:rPr lang="en-US" sz="1200" kern="1200" dirty="0">
                <a:solidFill>
                  <a:schemeClr val="tx1"/>
                </a:solidFill>
                <a:effectLst/>
                <a:latin typeface="Arial" pitchFamily="-68" charset="0"/>
                <a:ea typeface="ＭＳ Ｐゴシック" pitchFamily="-128" charset="-128"/>
                <a:cs typeface="ＭＳ Ｐゴシック" pitchFamily="-128" charset="-128"/>
              </a:rPr>
              <a:t>In the fifth case (Gen. 34), </a:t>
            </a:r>
            <a:r>
              <a:rPr lang="en-US" sz="1200" kern="1200" dirty="0" err="1">
                <a:solidFill>
                  <a:schemeClr val="tx1"/>
                </a:solidFill>
                <a:effectLst/>
                <a:latin typeface="Arial" pitchFamily="-68" charset="0"/>
                <a:ea typeface="ＭＳ Ｐゴシック" pitchFamily="-128" charset="-128"/>
                <a:cs typeface="ＭＳ Ｐゴシック" pitchFamily="-128" charset="-128"/>
              </a:rPr>
              <a:t>Shechem</a:t>
            </a:r>
            <a:r>
              <a:rPr lang="en-US" sz="1200" kern="1200" dirty="0">
                <a:solidFill>
                  <a:schemeClr val="tx1"/>
                </a:solidFill>
                <a:effectLst/>
                <a:latin typeface="Arial" pitchFamily="-68" charset="0"/>
                <a:ea typeface="ＭＳ Ｐゴシック" pitchFamily="-128" charset="-128"/>
                <a:cs typeface="ＭＳ Ｐゴシック" pitchFamily="-128" charset="-128"/>
              </a:rPr>
              <a:t>, a local prince, rapes and abducts Dina when she “went out to visit some of the local girls.” He holds her hostage, causing Shimon and Levi to </a:t>
            </a:r>
            <a:r>
              <a:rPr lang="en-US" sz="1200" kern="1200" dirty="0" err="1">
                <a:solidFill>
                  <a:schemeClr val="tx1"/>
                </a:solidFill>
                <a:effectLst/>
                <a:latin typeface="Arial" pitchFamily="-68" charset="0"/>
                <a:ea typeface="ＭＳ Ｐゴシック" pitchFamily="-128" charset="-128"/>
                <a:cs typeface="ＭＳ Ｐゴシック" pitchFamily="-128" charset="-128"/>
              </a:rPr>
              <a:t>practise</a:t>
            </a:r>
            <a:r>
              <a:rPr lang="en-US" sz="1200" kern="1200" dirty="0">
                <a:solidFill>
                  <a:schemeClr val="tx1"/>
                </a:solidFill>
                <a:effectLst/>
                <a:latin typeface="Arial" pitchFamily="-68" charset="0"/>
                <a:ea typeface="ＭＳ Ｐゴシック" pitchFamily="-128" charset="-128"/>
                <a:cs typeface="ＭＳ Ｐゴシック" pitchFamily="-128" charset="-128"/>
              </a:rPr>
              <a:t> deception and bloodshed in the course of rescuing her.</a:t>
            </a:r>
          </a:p>
          <a:p>
            <a:r>
              <a:rPr lang="en-US" sz="1200" kern="1200" dirty="0">
                <a:solidFill>
                  <a:schemeClr val="tx1"/>
                </a:solidFill>
                <a:effectLst/>
                <a:latin typeface="Arial" pitchFamily="-68" charset="0"/>
                <a:ea typeface="ＭＳ Ｐゴシック" pitchFamily="-128" charset="-128"/>
                <a:cs typeface="ＭＳ Ｐゴシック" pitchFamily="-128" charset="-128"/>
              </a:rPr>
              <a:t>Then comes a marginal case (Gen. 38), the story of Judah and Tamar, more complex than the others and not part of the overall pattern. Finally there is the sixth episode, in this week’s </a:t>
            </a:r>
            <a:r>
              <a:rPr lang="en-US" sz="1200" kern="1200" dirty="0" err="1">
                <a:solidFill>
                  <a:schemeClr val="tx1"/>
                </a:solidFill>
                <a:effectLst/>
                <a:latin typeface="Arial" pitchFamily="-68" charset="0"/>
                <a:ea typeface="ＭＳ Ｐゴシック" pitchFamily="-128" charset="-128"/>
                <a:cs typeface="ＭＳ Ｐゴシック" pitchFamily="-128" charset="-128"/>
              </a:rPr>
              <a:t>parsha</a:t>
            </a:r>
            <a:r>
              <a:rPr lang="en-US" sz="1200" kern="1200" dirty="0">
                <a:solidFill>
                  <a:schemeClr val="tx1"/>
                </a:solidFill>
                <a:effectLst/>
                <a:latin typeface="Arial" pitchFamily="-68" charset="0"/>
                <a:ea typeface="ＭＳ Ｐゴシック" pitchFamily="-128" charset="-128"/>
                <a:cs typeface="ＭＳ Ｐゴシック" pitchFamily="-128" charset="-128"/>
              </a:rPr>
              <a:t>, when Potiphar’s wife attempts to seduce Joseph. Failing, she accuses him of rape and has him imprisoned.</a:t>
            </a:r>
          </a:p>
          <a:p>
            <a:r>
              <a:rPr lang="en-US" sz="1200" kern="1200" dirty="0">
                <a:solidFill>
                  <a:schemeClr val="tx1"/>
                </a:solidFill>
                <a:effectLst/>
                <a:latin typeface="Arial" pitchFamily="-68" charset="0"/>
                <a:ea typeface="ＭＳ Ｐゴシック" pitchFamily="-128" charset="-128"/>
                <a:cs typeface="ＭＳ Ｐゴシック" pitchFamily="-128" charset="-128"/>
              </a:rPr>
              <a:t>In other words, there is a continuing theme in Genesis 12-50, a contrast between the people of the Abrahamic covenant and their </a:t>
            </a:r>
            <a:r>
              <a:rPr lang="en-US" sz="1200" kern="1200" dirty="0" err="1">
                <a:solidFill>
                  <a:schemeClr val="tx1"/>
                </a:solidFill>
                <a:effectLst/>
                <a:latin typeface="Arial" pitchFamily="-68" charset="0"/>
                <a:ea typeface="ＭＳ Ｐゴシック" pitchFamily="-128" charset="-128"/>
                <a:cs typeface="ＭＳ Ｐゴシック" pitchFamily="-128" charset="-128"/>
              </a:rPr>
              <a:t>neighbours</a:t>
            </a:r>
            <a:r>
              <a:rPr lang="en-US" sz="1200" kern="1200" dirty="0">
                <a:solidFill>
                  <a:schemeClr val="tx1"/>
                </a:solidFill>
                <a:effectLst/>
                <a:latin typeface="Arial" pitchFamily="-68" charset="0"/>
                <a:ea typeface="ＭＳ Ｐゴシック" pitchFamily="-128" charset="-128"/>
                <a:cs typeface="ＭＳ Ｐゴシック" pitchFamily="-128" charset="-128"/>
              </a:rPr>
              <a:t>, but it is not about idolatry, but rather about adultery, promiscuity, sexual license, seduction, rape and sexually motivated violence.</a:t>
            </a:r>
          </a:p>
          <a:p>
            <a:r>
              <a:rPr lang="en-US" sz="1200" kern="1200" dirty="0">
                <a:solidFill>
                  <a:schemeClr val="tx1"/>
                </a:solidFill>
                <a:effectLst/>
                <a:latin typeface="Arial" pitchFamily="-68" charset="0"/>
                <a:ea typeface="ＭＳ Ｐゴシック" pitchFamily="-128" charset="-128"/>
                <a:cs typeface="ＭＳ Ｐゴシック" pitchFamily="-128" charset="-128"/>
              </a:rPr>
              <a:t>The patriarchal narrative is surprisingly close to the view of Freud, that </a:t>
            </a:r>
            <a:r>
              <a:rPr lang="en-US" sz="1200" kern="1200" dirty="0" err="1">
                <a:solidFill>
                  <a:schemeClr val="tx1"/>
                </a:solidFill>
                <a:effectLst/>
                <a:latin typeface="Arial" pitchFamily="-68" charset="0"/>
                <a:ea typeface="ＭＳ Ｐゴシック" pitchFamily="-128" charset="-128"/>
                <a:cs typeface="ＭＳ Ｐゴシック" pitchFamily="-128" charset="-128"/>
              </a:rPr>
              <a:t>eros</a:t>
            </a:r>
            <a:r>
              <a:rPr lang="en-US" sz="1200" kern="1200" dirty="0">
                <a:solidFill>
                  <a:schemeClr val="tx1"/>
                </a:solidFill>
                <a:effectLst/>
                <a:latin typeface="Arial" pitchFamily="-68" charset="0"/>
                <a:ea typeface="ＭＳ Ｐゴシック" pitchFamily="-128" charset="-128"/>
                <a:cs typeface="ＭＳ Ｐゴシック" pitchFamily="-128" charset="-128"/>
              </a:rPr>
              <a:t> is one of the two primal drives governing human </a:t>
            </a:r>
            <a:r>
              <a:rPr lang="en-US" sz="1200" kern="1200" dirty="0" err="1">
                <a:solidFill>
                  <a:schemeClr val="tx1"/>
                </a:solidFill>
                <a:effectLst/>
                <a:latin typeface="Arial" pitchFamily="-68" charset="0"/>
                <a:ea typeface="ＭＳ Ｐゴシック" pitchFamily="-128" charset="-128"/>
                <a:cs typeface="ＭＳ Ｐゴシック" pitchFamily="-128" charset="-128"/>
              </a:rPr>
              <a:t>behaviour</a:t>
            </a:r>
            <a:r>
              <a:rPr lang="en-US" sz="1200" kern="1200" dirty="0">
                <a:solidFill>
                  <a:schemeClr val="tx1"/>
                </a:solidFill>
                <a:effectLst/>
                <a:latin typeface="Arial" pitchFamily="-68" charset="0"/>
                <a:ea typeface="ＭＳ Ｐゴシック" pitchFamily="-128" charset="-128"/>
                <a:cs typeface="ＭＳ Ｐゴシック" pitchFamily="-128" charset="-128"/>
              </a:rPr>
              <a:t> (the other is </a:t>
            </a:r>
            <a:r>
              <a:rPr lang="en-US" sz="1200" kern="1200" dirty="0" err="1">
                <a:solidFill>
                  <a:schemeClr val="tx1"/>
                </a:solidFill>
                <a:effectLst/>
                <a:latin typeface="Arial" pitchFamily="-68" charset="0"/>
                <a:ea typeface="ＭＳ Ｐゴシック" pitchFamily="-128" charset="-128"/>
                <a:cs typeface="ＭＳ Ｐゴシック" pitchFamily="-128" charset="-128"/>
              </a:rPr>
              <a:t>thanatos</a:t>
            </a:r>
            <a:r>
              <a:rPr lang="en-US" sz="1200" kern="1200" dirty="0">
                <a:solidFill>
                  <a:schemeClr val="tx1"/>
                </a:solidFill>
                <a:effectLst/>
                <a:latin typeface="Arial" pitchFamily="-68" charset="0"/>
                <a:ea typeface="ＭＳ Ｐゴシック" pitchFamily="-128" charset="-128"/>
                <a:cs typeface="ＭＳ Ｐゴシック" pitchFamily="-128" charset="-128"/>
              </a:rPr>
              <a:t>, the death instinct), and the view of at least one evolutionary psychologist (David Buss, in his books The Evolution of Desire and The Murderer Next Door) that sex is the main cause of violence amongst humans.</a:t>
            </a:r>
          </a:p>
          <a:p>
            <a:r>
              <a:rPr lang="en-US" sz="1200" kern="1200" dirty="0">
                <a:solidFill>
                  <a:schemeClr val="tx1"/>
                </a:solidFill>
                <a:effectLst/>
                <a:latin typeface="Arial" pitchFamily="-68" charset="0"/>
                <a:ea typeface="ＭＳ Ｐゴシック" pitchFamily="-128" charset="-128"/>
                <a:cs typeface="ＭＳ Ｐゴシック" pitchFamily="-128" charset="-128"/>
              </a:rPr>
              <a:t>This gives us an entirely new way of thinking about Abrahamic faith. </a:t>
            </a:r>
            <a:r>
              <a:rPr lang="en-US" sz="1200" kern="1200" dirty="0" err="1">
                <a:solidFill>
                  <a:schemeClr val="tx1"/>
                </a:solidFill>
                <a:effectLst/>
                <a:latin typeface="Arial" pitchFamily="-68" charset="0"/>
                <a:ea typeface="ＭＳ Ｐゴシック" pitchFamily="-128" charset="-128"/>
                <a:cs typeface="ＭＳ Ｐゴシック" pitchFamily="-128" charset="-128"/>
              </a:rPr>
              <a:t>Emunah</a:t>
            </a:r>
            <a:r>
              <a:rPr lang="en-US" sz="1200" kern="1200" dirty="0">
                <a:solidFill>
                  <a:schemeClr val="tx1"/>
                </a:solidFill>
                <a:effectLst/>
                <a:latin typeface="Arial" pitchFamily="-68" charset="0"/>
                <a:ea typeface="ＭＳ Ｐゴシック" pitchFamily="-128" charset="-128"/>
                <a:cs typeface="ＭＳ Ｐゴシック" pitchFamily="-128" charset="-128"/>
              </a:rPr>
              <a:t>, the Hebrew word normally translated as faith, does not mean what it is taken to mean in English: a body of dogma, a set of principles, or a cluster of beliefs often held on non-rational grounds. </a:t>
            </a:r>
            <a:r>
              <a:rPr lang="en-US" sz="1200" kern="1200" dirty="0" err="1">
                <a:solidFill>
                  <a:schemeClr val="tx1"/>
                </a:solidFill>
                <a:effectLst/>
                <a:latin typeface="Arial" pitchFamily="-68" charset="0"/>
                <a:ea typeface="ＭＳ Ｐゴシック" pitchFamily="-128" charset="-128"/>
                <a:cs typeface="ＭＳ Ｐゴシック" pitchFamily="-128" charset="-128"/>
              </a:rPr>
              <a:t>Emunah</a:t>
            </a:r>
            <a:r>
              <a:rPr lang="en-US" sz="1200" kern="1200" dirty="0">
                <a:solidFill>
                  <a:schemeClr val="tx1"/>
                </a:solidFill>
                <a:effectLst/>
                <a:latin typeface="Arial" pitchFamily="-68" charset="0"/>
                <a:ea typeface="ＭＳ Ｐゴシック" pitchFamily="-128" charset="-128"/>
                <a:cs typeface="ＭＳ Ｐゴシック" pitchFamily="-128" charset="-128"/>
              </a:rPr>
              <a:t> means faithfulness, loyalty, fidelity, </a:t>
            </a:r>
            <a:r>
              <a:rPr lang="en-US" sz="1200" kern="1200" dirty="0" err="1">
                <a:solidFill>
                  <a:schemeClr val="tx1"/>
                </a:solidFill>
                <a:effectLst/>
                <a:latin typeface="Arial" pitchFamily="-68" charset="0"/>
                <a:ea typeface="ＭＳ Ｐゴシック" pitchFamily="-128" charset="-128"/>
                <a:cs typeface="ＭＳ Ｐゴシック" pitchFamily="-128" charset="-128"/>
              </a:rPr>
              <a:t>honouring</a:t>
            </a:r>
            <a:r>
              <a:rPr lang="en-US" sz="1200" kern="1200" dirty="0">
                <a:solidFill>
                  <a:schemeClr val="tx1"/>
                </a:solidFill>
                <a:effectLst/>
                <a:latin typeface="Arial" pitchFamily="-68" charset="0"/>
                <a:ea typeface="ＭＳ Ｐゴシック" pitchFamily="-128" charset="-128"/>
                <a:cs typeface="ＭＳ Ｐゴシック" pitchFamily="-128" charset="-128"/>
              </a:rPr>
              <a:t> your commitments, doing what you said you would do and acting in such a way as to inspire trust. It has to do with relationships, first and foremost with marriage.</a:t>
            </a:r>
          </a:p>
          <a:p>
            <a:r>
              <a:rPr lang="en-US" sz="1200" kern="1200" dirty="0">
                <a:solidFill>
                  <a:schemeClr val="tx1"/>
                </a:solidFill>
                <a:effectLst/>
                <a:latin typeface="Arial" pitchFamily="-68" charset="0"/>
                <a:ea typeface="ＭＳ Ｐゴシック" pitchFamily="-128" charset="-128"/>
                <a:cs typeface="ＭＳ Ｐゴシック" pitchFamily="-128" charset="-128"/>
              </a:rPr>
              <a:t>Sex belongs, for the Torah, within the context of marriage, and it is marriage that comes closest to the deep resonances of the biblical idea of covenant. A covenant is a mutual act of commitment in which two persons, </a:t>
            </a:r>
            <a:r>
              <a:rPr lang="en-US" sz="1200" kern="1200" dirty="0" err="1">
                <a:solidFill>
                  <a:schemeClr val="tx1"/>
                </a:solidFill>
                <a:effectLst/>
                <a:latin typeface="Arial" pitchFamily="-68" charset="0"/>
                <a:ea typeface="ＭＳ Ｐゴシック" pitchFamily="-128" charset="-128"/>
                <a:cs typeface="ＭＳ Ｐゴシック" pitchFamily="-128" charset="-128"/>
              </a:rPr>
              <a:t>honouring</a:t>
            </a:r>
            <a:r>
              <a:rPr lang="en-US" sz="1200" kern="1200" dirty="0">
                <a:solidFill>
                  <a:schemeClr val="tx1"/>
                </a:solidFill>
                <a:effectLst/>
                <a:latin typeface="Arial" pitchFamily="-68" charset="0"/>
                <a:ea typeface="ＭＳ Ｐゴシック" pitchFamily="-128" charset="-128"/>
                <a:cs typeface="ＭＳ Ｐゴシック" pitchFamily="-128" charset="-128"/>
              </a:rPr>
              <a:t> their differences, each respecting the dignity of the other, come together in a bond of love to join their destinies and chart a future together. When the prophets want to speak of the covenantal relationship between God and His people, they constantly use the metaphor of marriage.</a:t>
            </a:r>
          </a:p>
          <a:p>
            <a:r>
              <a:rPr lang="en-US" sz="1200" kern="1200" dirty="0">
                <a:solidFill>
                  <a:schemeClr val="tx1"/>
                </a:solidFill>
                <a:effectLst/>
                <a:latin typeface="Arial" pitchFamily="-68" charset="0"/>
                <a:ea typeface="ＭＳ Ｐゴシック" pitchFamily="-128" charset="-128"/>
                <a:cs typeface="ＭＳ Ｐゴシック" pitchFamily="-128" charset="-128"/>
              </a:rPr>
              <a:t>The God of Abraham is the God of love and trust who does not impose His will by force or violence, but speaks gently to us, inviting an answering response of love and trust. Genesis’ argument against idolatry – all the more impressive for being told obliquely, through a series of stories and vignettes – is that it leads to a world in which the combination of unchecked sexual desire, the absence of a code of moral self-restraint, and the worship of power, leads eventually to violence and abuse.</a:t>
            </a:r>
          </a:p>
          <a:p>
            <a:r>
              <a:rPr lang="en-US" sz="1200" kern="1200" dirty="0">
                <a:solidFill>
                  <a:schemeClr val="tx1"/>
                </a:solidFill>
                <a:effectLst/>
                <a:latin typeface="Arial" pitchFamily="-68" charset="0"/>
                <a:ea typeface="ＭＳ Ｐゴシック" pitchFamily="-128" charset="-128"/>
                <a:cs typeface="ＭＳ Ｐゴシック" pitchFamily="-128" charset="-128"/>
              </a:rPr>
              <a:t>That domestic violence and abuse still exist today, even among religious Jews, is a disgrace and source of shame. Against this stands the testimony of Genesis that faithfulness to God means and demands faithfulness to our marriage partners. Faith – whether between us and God or between us and our fellow humans – means love, loyalty and the circumcision of desire.</a:t>
            </a:r>
          </a:p>
          <a:p>
            <a:r>
              <a:rPr lang="en-US" sz="1200" kern="1200" dirty="0">
                <a:solidFill>
                  <a:schemeClr val="tx1"/>
                </a:solidFill>
                <a:effectLst/>
                <a:latin typeface="Arial" pitchFamily="-68" charset="0"/>
                <a:ea typeface="ＭＳ Ｐゴシック" pitchFamily="-128" charset="-128"/>
                <a:cs typeface="ＭＳ Ｐゴシック" pitchFamily="-128" charset="-128"/>
              </a:rPr>
              <a:t>What the stories of the patriarchs and matriarchs tell us is that faith is not proto- or pseudo-science, an explanation of why the natural universe is as it is. It is the language of relationships and the choreography of love. It is about the importance of the moral bond, in particular as it affects our most intimate relations. Sexuality matters to Judaism, not because it is puritanical but because it represents the love that brings new life into the world.</a:t>
            </a:r>
          </a:p>
          <a:p>
            <a:r>
              <a:rPr lang="en-US" sz="1200" kern="1200" dirty="0">
                <a:solidFill>
                  <a:schemeClr val="tx1"/>
                </a:solidFill>
                <a:effectLst/>
                <a:latin typeface="Arial" pitchFamily="-68" charset="0"/>
                <a:ea typeface="ＭＳ Ｐゴシック" pitchFamily="-128" charset="-128"/>
                <a:cs typeface="ＭＳ Ｐゴシック" pitchFamily="-128" charset="-128"/>
              </a:rPr>
              <a:t>When a society loses faith, eventually it loses the very idea of a sexual ethic, and the result in the long term is violence and the exploitation of the powerless by the powerful. Women suffer. Children suffer. There is a breakdown of trust where it matters most. So it was in the days of the patriarchs. Sadly, so it is today. Judaism, by contrast, is the sanctification of relationship, the love between husband and wife which is as close as we will ever get to understanding God’s love for us.</a:t>
            </a:r>
          </a:p>
          <a:p>
            <a:endParaRPr lang="en-GB"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28</a:t>
            </a:fld>
            <a:endParaRPr lang="en-GB"/>
          </a:p>
        </p:txBody>
      </p:sp>
    </p:spTree>
    <p:extLst>
      <p:ext uri="{BB962C8B-B14F-4D97-AF65-F5344CB8AC3E}">
        <p14:creationId xmlns:p14="http://schemas.microsoft.com/office/powerpoint/2010/main" val="3820163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7DAD71A7-A863-471C-BBAD-1C7FEF4B2ECD}" type="slidenum">
              <a:rPr lang="en-GB">
                <a:latin typeface="Arial" pitchFamily="-128" charset="0"/>
              </a:rPr>
              <a:pPr/>
              <a:t>29</a:t>
            </a:fld>
            <a:endParaRPr lang="en-GB">
              <a:latin typeface="Arial" pitchFamily="-12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God invites Abraham’s challenge! If God had not spoken out loud – that He was going to destroy the cities, that He had heard of the evil from the cities and it was very grievous, and so on – if He had not spoken it out loud in the presence of Abraham, Abraham would never have known! God invites the dialogue. He says it explicitly. </a:t>
            </a:r>
            <a:r>
              <a:rPr lang="en-US" b="1" dirty="0"/>
              <a:t>“Shall I hide from Abraham that which I am about to do?” </a:t>
            </a:r>
            <a:r>
              <a:rPr lang="en-US" dirty="0"/>
              <a:t>In other words, God knew that Abraham would challenge him. He invited him to challenge Him.</a:t>
            </a:r>
          </a:p>
          <a:p>
            <a:endParaRPr lang="en-US" b="1" dirty="0"/>
          </a:p>
          <a:p>
            <a:r>
              <a:rPr lang="en-US" dirty="0"/>
              <a:t>The first, of course, hits us between the eyes. Abraham’s challenge to God. When he hears from God about the prospective fate of the cities of the plain of Sodom and Gomorrah, Abraham says to God in words that are still stunning – I mean, they send a shiver down my spine whenever I read them – “</a:t>
            </a:r>
            <a:r>
              <a:rPr lang="en-US" dirty="0" err="1"/>
              <a:t>Halilah</a:t>
            </a:r>
            <a:r>
              <a:rPr lang="en-US" dirty="0"/>
              <a:t> </a:t>
            </a:r>
            <a:r>
              <a:rPr lang="en-US" dirty="0" err="1"/>
              <a:t>lecha</a:t>
            </a:r>
            <a:r>
              <a:rPr lang="en-US" dirty="0"/>
              <a:t> </a:t>
            </a:r>
            <a:r>
              <a:rPr lang="en-US" dirty="0" err="1"/>
              <a:t>mei’asot</a:t>
            </a:r>
            <a:r>
              <a:rPr lang="en-US" dirty="0"/>
              <a:t> </a:t>
            </a:r>
            <a:r>
              <a:rPr lang="en-US" dirty="0" err="1"/>
              <a:t>kadavar</a:t>
            </a:r>
            <a:r>
              <a:rPr lang="en-US" dirty="0"/>
              <a:t> </a:t>
            </a:r>
            <a:r>
              <a:rPr lang="en-US" dirty="0" err="1"/>
              <a:t>hazeh</a:t>
            </a:r>
            <a:r>
              <a:rPr lang="en-US" dirty="0"/>
              <a:t>,” says Abraham, “God forbid that You should do such a thing – </a:t>
            </a:r>
            <a:r>
              <a:rPr lang="en-US" dirty="0" err="1"/>
              <a:t>lehamit</a:t>
            </a:r>
            <a:r>
              <a:rPr lang="en-US" dirty="0"/>
              <a:t> </a:t>
            </a:r>
            <a:r>
              <a:rPr lang="en-US" dirty="0" err="1"/>
              <a:t>tzadik</a:t>
            </a:r>
            <a:r>
              <a:rPr lang="en-US" dirty="0"/>
              <a:t> </a:t>
            </a:r>
            <a:r>
              <a:rPr lang="en-US" dirty="0" err="1"/>
              <a:t>im-rasha</a:t>
            </a:r>
            <a:r>
              <a:rPr lang="en-US" dirty="0"/>
              <a:t> – to kill the righteous with the wicked – </a:t>
            </a:r>
            <a:r>
              <a:rPr lang="en-US" dirty="0" err="1"/>
              <a:t>vehaya</a:t>
            </a:r>
            <a:r>
              <a:rPr lang="en-US" dirty="0"/>
              <a:t> </a:t>
            </a:r>
            <a:r>
              <a:rPr lang="en-US" dirty="0" err="1"/>
              <a:t>katzadik</a:t>
            </a:r>
            <a:r>
              <a:rPr lang="en-US" dirty="0"/>
              <a:t> </a:t>
            </a:r>
            <a:r>
              <a:rPr lang="en-US" dirty="0" err="1"/>
              <a:t>karasha</a:t>
            </a:r>
            <a:r>
              <a:rPr lang="en-US" dirty="0"/>
              <a:t> </a:t>
            </a:r>
            <a:r>
              <a:rPr lang="en-US" dirty="0" err="1"/>
              <a:t>halilah</a:t>
            </a:r>
            <a:r>
              <a:rPr lang="en-US" dirty="0"/>
              <a:t> </a:t>
            </a:r>
            <a:r>
              <a:rPr lang="en-US" dirty="0" err="1"/>
              <a:t>lach</a:t>
            </a:r>
            <a:r>
              <a:rPr lang="en-US" dirty="0"/>
              <a:t> – so that the righteous should have the same fate as the wicked, God forbid! – </a:t>
            </a:r>
            <a:r>
              <a:rPr lang="en-US" dirty="0" err="1"/>
              <a:t>hashofet</a:t>
            </a:r>
            <a:r>
              <a:rPr lang="en-US" dirty="0"/>
              <a:t> </a:t>
            </a:r>
            <a:r>
              <a:rPr lang="en-US" dirty="0" err="1"/>
              <a:t>kol-ha’aretz</a:t>
            </a:r>
            <a:r>
              <a:rPr lang="en-US" dirty="0"/>
              <a:t> lo </a:t>
            </a:r>
            <a:r>
              <a:rPr lang="en-US" dirty="0" err="1"/>
              <a:t>ya’aseh</a:t>
            </a:r>
            <a:r>
              <a:rPr lang="en-US" dirty="0"/>
              <a:t> </a:t>
            </a:r>
            <a:r>
              <a:rPr lang="en-US" dirty="0" err="1"/>
              <a:t>mishpat</a:t>
            </a:r>
            <a:r>
              <a:rPr lang="en-US" dirty="0"/>
              <a:t>? – Shall the Judge of all the earth not do justice?”</a:t>
            </a:r>
          </a:p>
          <a:p>
            <a:r>
              <a:rPr lang="en-US" dirty="0"/>
              <a:t>How can a human being who says, as Abraham says, “I am but dust and ash”, how can human finitude say such words to God? In any other faith, it seems to me, those words would be close to, maybe even tantamount to, blasphemy! And yet there they are at the core of Jewish faith, one of the great prophetic utterances in our literature. Abraham is not alone.</a:t>
            </a:r>
          </a:p>
          <a:p>
            <a:endParaRPr lang="en-US" b="1" dirty="0"/>
          </a:p>
          <a:p>
            <a:endParaRPr lang="en-US" b="1" dirty="0"/>
          </a:p>
          <a:p>
            <a:r>
              <a:rPr lang="en-US" b="1" dirty="0"/>
              <a:t>Genesis 18</a:t>
            </a:r>
          </a:p>
          <a:p>
            <a:r>
              <a:rPr lang="en-US" dirty="0"/>
              <a:t> </a:t>
            </a:r>
            <a:r>
              <a:rPr lang="en-US" baseline="30000" dirty="0"/>
              <a:t>1</a:t>
            </a:r>
            <a:r>
              <a:rPr lang="en-US" dirty="0"/>
              <a:t> And the LORD appeared to him by the oaks of </a:t>
            </a:r>
            <a:r>
              <a:rPr lang="en-US" dirty="0" err="1"/>
              <a:t>Mamre</a:t>
            </a:r>
            <a:r>
              <a:rPr lang="en-US" dirty="0"/>
              <a:t>, as he sat at the door of his tent in the heat of the day. </a:t>
            </a:r>
            <a:r>
              <a:rPr lang="en-US" baseline="30000" dirty="0"/>
              <a:t>2</a:t>
            </a:r>
            <a:r>
              <a:rPr lang="en-US" dirty="0"/>
              <a:t> He lifted up his eyes and looked, and behold, three men were standing in front of him. When he saw them, he ran from the tent door to meet them and bowed himself to the earth </a:t>
            </a:r>
            <a:r>
              <a:rPr lang="en-US" baseline="30000" dirty="0"/>
              <a:t>3</a:t>
            </a:r>
            <a:r>
              <a:rPr lang="en-US" dirty="0"/>
              <a:t> and said, “O Lord, if I have found </a:t>
            </a:r>
            <a:r>
              <a:rPr lang="en-US" dirty="0" err="1"/>
              <a:t>favour</a:t>
            </a:r>
            <a:r>
              <a:rPr lang="en-US" dirty="0"/>
              <a:t> in your sight, do not pass by your servant. </a:t>
            </a:r>
            <a:r>
              <a:rPr lang="en-US" baseline="30000" dirty="0"/>
              <a:t>4</a:t>
            </a:r>
            <a:r>
              <a:rPr lang="en-US" dirty="0"/>
              <a:t> Let a little water be brought, and wash your feet, and rest yourselves under the tree, </a:t>
            </a:r>
            <a:r>
              <a:rPr lang="en-US" baseline="30000" dirty="0"/>
              <a:t>5</a:t>
            </a:r>
            <a:r>
              <a:rPr lang="en-US" dirty="0"/>
              <a:t> while I bring a morsel of bread, that you may refresh yourselves, and after that you may pass on—since you have come to your servant.” So they said, “Do as you have said.” </a:t>
            </a:r>
            <a:r>
              <a:rPr lang="en-US" baseline="30000" dirty="0"/>
              <a:t>6</a:t>
            </a:r>
            <a:r>
              <a:rPr lang="en-US" dirty="0"/>
              <a:t> And Abraham went quickly into the tent to Sarah and said, “Quick! Three </a:t>
            </a:r>
            <a:r>
              <a:rPr lang="en-US" dirty="0" err="1"/>
              <a:t>seahs</a:t>
            </a:r>
            <a:r>
              <a:rPr lang="en-US" dirty="0"/>
              <a:t> of fine flour! Knead it, and make cakes.” </a:t>
            </a:r>
            <a:r>
              <a:rPr lang="en-US" baseline="30000" dirty="0"/>
              <a:t>7</a:t>
            </a:r>
            <a:r>
              <a:rPr lang="en-US" dirty="0"/>
              <a:t> And Abraham ran to the herd and took a calf, tender and good, and gave it to a young man, who prepared it quickly. </a:t>
            </a:r>
            <a:r>
              <a:rPr lang="en-US" baseline="30000" dirty="0"/>
              <a:t>8</a:t>
            </a:r>
            <a:r>
              <a:rPr lang="en-US" dirty="0"/>
              <a:t> Then he took curds and milk and the calf that he had prepared, and set it before them. And he stood by them under the tree while they ate. </a:t>
            </a:r>
          </a:p>
          <a:p>
            <a:r>
              <a:rPr lang="en-US" dirty="0"/>
              <a:t> </a:t>
            </a:r>
            <a:r>
              <a:rPr lang="en-US" baseline="30000" dirty="0"/>
              <a:t>9</a:t>
            </a:r>
            <a:r>
              <a:rPr lang="en-US" dirty="0"/>
              <a:t> They said to him, “Where is Sarah your wife?” And he said, “She is in the tent.” </a:t>
            </a:r>
            <a:r>
              <a:rPr lang="en-US" baseline="30000" dirty="0"/>
              <a:t>10</a:t>
            </a:r>
            <a:r>
              <a:rPr lang="en-US" dirty="0"/>
              <a:t> The LORD said, “I will surely return to you about this time next year, and Sarah your wife shall have a son.” And Sarah was listening at the tent door behind him. </a:t>
            </a:r>
            <a:r>
              <a:rPr lang="en-US" baseline="30000" dirty="0"/>
              <a:t>11</a:t>
            </a:r>
            <a:r>
              <a:rPr lang="en-US" dirty="0"/>
              <a:t> Now Abraham and Sarah were old, advanced in years. The way of women had ceased to be with Sarah. </a:t>
            </a:r>
            <a:r>
              <a:rPr lang="en-US" baseline="30000" dirty="0"/>
              <a:t>12</a:t>
            </a:r>
            <a:r>
              <a:rPr lang="en-US" dirty="0"/>
              <a:t> So Sarah laughed to herself, saying, “After I am worn out, and my lord is old, shall I have pleasure?” </a:t>
            </a:r>
            <a:r>
              <a:rPr lang="en-US" baseline="30000" dirty="0"/>
              <a:t>13</a:t>
            </a:r>
            <a:r>
              <a:rPr lang="en-US" dirty="0"/>
              <a:t> The LORD said to Abraham, “Why did Sarah laugh and say, ‘Shall I indeed bear a child, now that I am old?’ </a:t>
            </a:r>
            <a:r>
              <a:rPr lang="en-US" baseline="30000" dirty="0"/>
              <a:t>14</a:t>
            </a:r>
            <a:r>
              <a:rPr lang="en-US" dirty="0"/>
              <a:t> Is anything too </a:t>
            </a:r>
            <a:r>
              <a:rPr lang="en-US" dirty="0" err="1"/>
              <a:t>hard</a:t>
            </a:r>
            <a:r>
              <a:rPr lang="en-US" baseline="30000" dirty="0" err="1"/>
              <a:t>[</a:t>
            </a:r>
            <a:r>
              <a:rPr lang="en-US" baseline="30000" dirty="0" err="1">
                <a:hlinkClick r:id="rId3" tooltip="See footnote d"/>
              </a:rPr>
              <a:t>d</a:t>
            </a:r>
            <a:r>
              <a:rPr lang="en-US" baseline="30000" dirty="0"/>
              <a:t>]</a:t>
            </a:r>
            <a:r>
              <a:rPr lang="en-US" dirty="0"/>
              <a:t> for the LORD? At the appointed time I will return to you, about this time next year, and Sarah shall have a son.” </a:t>
            </a:r>
            <a:r>
              <a:rPr lang="en-US" baseline="30000" dirty="0"/>
              <a:t>15</a:t>
            </a:r>
            <a:r>
              <a:rPr lang="en-US" dirty="0"/>
              <a:t> But Sarah denied it, saying, “I did not laugh”, for she was afraid. He said, “No, but you did laugh.” </a:t>
            </a:r>
          </a:p>
          <a:p>
            <a:r>
              <a:rPr lang="en-US" dirty="0"/>
              <a:t> </a:t>
            </a:r>
            <a:r>
              <a:rPr lang="en-US" baseline="30000" dirty="0"/>
              <a:t>16</a:t>
            </a:r>
            <a:r>
              <a:rPr lang="en-US" dirty="0"/>
              <a:t> Then the men set out from there, and they looked down towards Sodom. And Abraham went with them to set them on their way. </a:t>
            </a:r>
            <a:r>
              <a:rPr lang="en-US" baseline="30000" dirty="0"/>
              <a:t>17</a:t>
            </a:r>
            <a:r>
              <a:rPr lang="en-US" dirty="0"/>
              <a:t> The LORD said, “Shall I hide from Abraham what I am about to do, </a:t>
            </a:r>
            <a:r>
              <a:rPr lang="en-US" baseline="30000" dirty="0"/>
              <a:t>18</a:t>
            </a:r>
            <a:r>
              <a:rPr lang="en-US" dirty="0"/>
              <a:t> seeing that Abraham shall surely become a great and mighty nation, and all the nations of the earth shall be blessed in him? </a:t>
            </a:r>
            <a:r>
              <a:rPr lang="en-US" baseline="30000" dirty="0"/>
              <a:t>19</a:t>
            </a:r>
            <a:r>
              <a:rPr lang="en-US" dirty="0"/>
              <a:t> For I have </a:t>
            </a:r>
            <a:r>
              <a:rPr lang="en-US" dirty="0" err="1"/>
              <a:t>chosen</a:t>
            </a:r>
            <a:r>
              <a:rPr lang="en-US" baseline="30000" dirty="0" err="1"/>
              <a:t>[</a:t>
            </a:r>
            <a:r>
              <a:rPr lang="en-US" baseline="30000" dirty="0" err="1">
                <a:hlinkClick r:id="rId4" tooltip="See footnote f"/>
              </a:rPr>
              <a:t>f</a:t>
            </a:r>
            <a:r>
              <a:rPr lang="en-US" baseline="30000" dirty="0"/>
              <a:t>]</a:t>
            </a:r>
            <a:r>
              <a:rPr lang="en-US" dirty="0"/>
              <a:t> him, that he may command his children and his household after him to keep the way of the LORD by doing righteousness and justice, so that the LORD may bring to Abraham what he has promised him.” </a:t>
            </a:r>
            <a:r>
              <a:rPr lang="en-US" baseline="30000" dirty="0"/>
              <a:t>20</a:t>
            </a:r>
            <a:r>
              <a:rPr lang="en-US" dirty="0"/>
              <a:t> Then the LORD said, “Because the outcry against Sodom and Gomorrah is great and their sin is very grave, </a:t>
            </a:r>
            <a:r>
              <a:rPr lang="en-US" baseline="30000" dirty="0"/>
              <a:t>21</a:t>
            </a:r>
            <a:r>
              <a:rPr lang="en-US" dirty="0"/>
              <a:t> I will go down to see whether they have done altogether according to the outcry that has come to me. And if not, I will know.” </a:t>
            </a:r>
          </a:p>
          <a:p>
            <a:r>
              <a:rPr lang="en-US" b="1" dirty="0"/>
              <a:t>Abraham Intercedes for Sodom</a:t>
            </a:r>
          </a:p>
          <a:p>
            <a:r>
              <a:rPr lang="en-US" dirty="0"/>
              <a:t> </a:t>
            </a:r>
            <a:r>
              <a:rPr lang="en-US" baseline="30000" dirty="0"/>
              <a:t>22</a:t>
            </a:r>
            <a:r>
              <a:rPr lang="en-US" dirty="0"/>
              <a:t> So the men turned from there and went towards Sodom, but Abraham still stood before the LORD. </a:t>
            </a:r>
            <a:r>
              <a:rPr lang="en-US" baseline="30000" dirty="0"/>
              <a:t>23</a:t>
            </a:r>
            <a:r>
              <a:rPr lang="en-US" dirty="0"/>
              <a:t> Then Abraham drew near and said, “Will you indeed sweep away the righteous with the wicked? </a:t>
            </a:r>
            <a:r>
              <a:rPr lang="en-US" baseline="30000" dirty="0"/>
              <a:t>24</a:t>
            </a:r>
            <a:r>
              <a:rPr lang="en-US" dirty="0"/>
              <a:t> Suppose there are fifty righteous within the city. Will you then sweep away the place and not spare it for the fifty righteous who are in it? </a:t>
            </a:r>
            <a:r>
              <a:rPr lang="en-US" baseline="30000" dirty="0"/>
              <a:t>25</a:t>
            </a:r>
            <a:r>
              <a:rPr lang="en-US" dirty="0"/>
              <a:t> Far be it from you to do such a thing, to put the righteous to death with the wicked, so that the righteous fare as the wicked! Far be that from you! Shall not the Judge of all the earth do what is just?” </a:t>
            </a:r>
            <a:r>
              <a:rPr lang="en-US" baseline="30000" dirty="0"/>
              <a:t>26</a:t>
            </a:r>
            <a:r>
              <a:rPr lang="en-US" dirty="0"/>
              <a:t> And the LORD said, “If I find at Sodom fifty righteous in the city, I will spare the whole place for their sake.”  </a:t>
            </a:r>
            <a:r>
              <a:rPr lang="en-US" baseline="30000" dirty="0"/>
              <a:t>27</a:t>
            </a:r>
            <a:r>
              <a:rPr lang="en-US" dirty="0"/>
              <a:t> Abraham answered and said, “Behold, I have undertaken to speak to the Lord, I who am but dust and ashes. </a:t>
            </a:r>
            <a:r>
              <a:rPr lang="en-US" baseline="30000" dirty="0"/>
              <a:t>28</a:t>
            </a:r>
            <a:r>
              <a:rPr lang="en-US" dirty="0"/>
              <a:t> Suppose five of the fifty righteous are lacking. Will you destroy the whole city for lack of five?” And he said, “I will not destroy it if I find forty-five there.” </a:t>
            </a:r>
            <a:r>
              <a:rPr lang="en-US" baseline="30000" dirty="0"/>
              <a:t>29</a:t>
            </a:r>
            <a:r>
              <a:rPr lang="en-US" dirty="0"/>
              <a:t> Again he spoke to him and said, “Suppose forty are found there.” He answered, “For the sake of forty I will not do it.” </a:t>
            </a:r>
            <a:r>
              <a:rPr lang="en-US" baseline="30000" dirty="0"/>
              <a:t>30</a:t>
            </a:r>
            <a:r>
              <a:rPr lang="en-US" dirty="0"/>
              <a:t> Then he said, “Oh let not the Lord be angry, and I will speak. Suppose thirty are found there.” He answered, “I will not do it, if I find thirty there.” </a:t>
            </a:r>
            <a:r>
              <a:rPr lang="en-US" baseline="30000" dirty="0"/>
              <a:t>31</a:t>
            </a:r>
            <a:r>
              <a:rPr lang="en-US" dirty="0"/>
              <a:t> He said, “Behold, I have undertaken to speak to the Lord. Suppose twenty are found there.” He answered, “For the sake of twenty I will not destroy it.” </a:t>
            </a:r>
            <a:r>
              <a:rPr lang="en-US" baseline="30000" dirty="0"/>
              <a:t>32</a:t>
            </a:r>
            <a:r>
              <a:rPr lang="en-US" dirty="0"/>
              <a:t> Then he said, “Oh let not the Lord be angry, and I will speak again but this once. Suppose ten are found there.” He answered, “For the sake of ten I will not destroy it.” </a:t>
            </a:r>
            <a:r>
              <a:rPr lang="en-US" baseline="30000" dirty="0"/>
              <a:t>33</a:t>
            </a:r>
            <a:r>
              <a:rPr lang="en-US" dirty="0"/>
              <a:t> And the LORD went his way, when he had finished speaking to Abraham, and Abraham returned to his place. </a:t>
            </a:r>
          </a:p>
          <a:p>
            <a:endParaRPr lang="en-US" dirty="0"/>
          </a:p>
          <a:p>
            <a:r>
              <a:rPr lang="en-US" b="1" dirty="0"/>
              <a:t>Genesis 19</a:t>
            </a:r>
          </a:p>
          <a:p>
            <a:r>
              <a:rPr lang="en-US" b="1" dirty="0"/>
              <a:t>God Rescues Lot</a:t>
            </a:r>
          </a:p>
          <a:p>
            <a:r>
              <a:rPr lang="en-US" dirty="0"/>
              <a:t> </a:t>
            </a:r>
            <a:r>
              <a:rPr lang="en-US" baseline="30000" dirty="0"/>
              <a:t>1</a:t>
            </a:r>
            <a:r>
              <a:rPr lang="en-US" dirty="0"/>
              <a:t> The two angels came to Sodom in the evening, and Lot was sitting in the gate of Sodom. When Lot saw them, he rose to meet them and bowed himself with his face to the earth </a:t>
            </a:r>
            <a:r>
              <a:rPr lang="en-US" baseline="30000" dirty="0"/>
              <a:t>2</a:t>
            </a:r>
            <a:r>
              <a:rPr lang="en-US" dirty="0"/>
              <a:t> and said, “My lords, please turn aside to your servant's house and spend the night and wash your feet. Then you may rise up early and go on your way.” They said, “No; we will spend the night in the town square.” </a:t>
            </a:r>
            <a:r>
              <a:rPr lang="en-US" baseline="30000" dirty="0"/>
              <a:t>3</a:t>
            </a:r>
            <a:r>
              <a:rPr lang="en-US" dirty="0"/>
              <a:t> But he pressed them strongly; so they turned aside to him and entered his house. And he made them a feast and baked unleavened bread, and they ate.  </a:t>
            </a:r>
            <a:r>
              <a:rPr lang="en-US" baseline="30000" dirty="0"/>
              <a:t>4</a:t>
            </a:r>
            <a:r>
              <a:rPr lang="en-US" dirty="0"/>
              <a:t> But before they lay down, the men of the city, the men of Sodom, both young and old, all the people to the last man, surrounded the house. </a:t>
            </a:r>
            <a:r>
              <a:rPr lang="en-US" baseline="30000" dirty="0"/>
              <a:t>5</a:t>
            </a:r>
            <a:r>
              <a:rPr lang="en-US" dirty="0"/>
              <a:t> And they called to Lot, “Where are the men who came to you tonight? Bring them out to us, that we may know them.” </a:t>
            </a:r>
            <a:r>
              <a:rPr lang="en-US" baseline="30000" dirty="0"/>
              <a:t>6</a:t>
            </a:r>
            <a:r>
              <a:rPr lang="en-US" dirty="0"/>
              <a:t> Lot went out to the men at the entrance, shut the door after him, </a:t>
            </a:r>
            <a:r>
              <a:rPr lang="en-US" baseline="30000" dirty="0"/>
              <a:t>7</a:t>
            </a:r>
            <a:r>
              <a:rPr lang="en-US" dirty="0"/>
              <a:t> and said, “I beg you, my brothers, do not act so wickedly. </a:t>
            </a:r>
            <a:r>
              <a:rPr lang="en-US" baseline="30000" dirty="0"/>
              <a:t>8</a:t>
            </a:r>
            <a:r>
              <a:rPr lang="en-US" dirty="0"/>
              <a:t> Behold, I have two daughters who have not known any man. Let me bring them out to you, and do to them as you please. Only do nothing to these men, for they have come under the shelter of my roof.” </a:t>
            </a:r>
            <a:r>
              <a:rPr lang="en-US" baseline="30000" dirty="0"/>
              <a:t>9</a:t>
            </a:r>
            <a:r>
              <a:rPr lang="en-US" dirty="0"/>
              <a:t> But they said, “Stand back!” And they said, “This fellow came to sojourn, and he has become the judge! Now we will deal worse with you than with them.” Then they pressed hard against the man Lot, and drew near to break the door down. </a:t>
            </a:r>
            <a:r>
              <a:rPr lang="en-US" baseline="30000" dirty="0"/>
              <a:t>10</a:t>
            </a:r>
            <a:r>
              <a:rPr lang="en-US" dirty="0"/>
              <a:t> But the men reached out their hands and brought Lot into the house with them and shut the door. </a:t>
            </a:r>
            <a:r>
              <a:rPr lang="en-US" baseline="30000" dirty="0"/>
              <a:t>11</a:t>
            </a:r>
            <a:r>
              <a:rPr lang="en-US" dirty="0"/>
              <a:t> And they struck with blindness the men who were at the entrance of the house, both small and great, so that they wore themselves out groping for the door. </a:t>
            </a:r>
          </a:p>
          <a:p>
            <a:r>
              <a:rPr lang="en-US" dirty="0"/>
              <a:t> </a:t>
            </a:r>
            <a:r>
              <a:rPr lang="en-US" baseline="30000" dirty="0"/>
              <a:t>12</a:t>
            </a:r>
            <a:r>
              <a:rPr lang="en-US" dirty="0"/>
              <a:t> Then the men said to Lot, “Have you anyone else here? Sons-in-law, sons, daughters, or anyone you have in the city, bring them out of the place. </a:t>
            </a:r>
            <a:r>
              <a:rPr lang="en-US" baseline="30000" dirty="0"/>
              <a:t>13</a:t>
            </a:r>
            <a:r>
              <a:rPr lang="en-US" dirty="0"/>
              <a:t> For we are about to destroy this place, because the outcry against its people has become great before the LORD, and the LORD has sent us to destroy it.” </a:t>
            </a:r>
            <a:r>
              <a:rPr lang="en-US" baseline="30000" dirty="0"/>
              <a:t>14</a:t>
            </a:r>
            <a:r>
              <a:rPr lang="en-US" dirty="0"/>
              <a:t> So Lot went out and said to his sons-in-law, who were to marry his daughters, “Up! Get out of this place, for the LORD is about to destroy the city.” But he seemed to his sons-in-law to be jesting. </a:t>
            </a:r>
          </a:p>
          <a:p>
            <a:r>
              <a:rPr lang="en-US" dirty="0"/>
              <a:t> </a:t>
            </a:r>
            <a:r>
              <a:rPr lang="en-US" baseline="30000" dirty="0"/>
              <a:t>15</a:t>
            </a:r>
            <a:r>
              <a:rPr lang="en-US" dirty="0"/>
              <a:t> As morning dawned, the angels urged Lot, saying, “Up! Take your wife and your two daughters who are here, lest you be swept away in the punishment of the city.” </a:t>
            </a:r>
            <a:r>
              <a:rPr lang="en-US" baseline="30000" dirty="0"/>
              <a:t>16</a:t>
            </a:r>
            <a:r>
              <a:rPr lang="en-US" dirty="0"/>
              <a:t> But he lingered. So the men seized him and his wife and his two daughters by the hand, the LORD being merciful to him, and they brought him out and set him outside the city. </a:t>
            </a:r>
            <a:r>
              <a:rPr lang="en-US" baseline="30000" dirty="0"/>
              <a:t>17</a:t>
            </a:r>
            <a:r>
              <a:rPr lang="en-US" dirty="0"/>
              <a:t> And as they brought them out, one said, “Escape for your life. Do not look back or stop anywhere in the valley. Escape to the hills, lest you be swept away.” </a:t>
            </a:r>
            <a:r>
              <a:rPr lang="en-US" baseline="30000" dirty="0"/>
              <a:t>18</a:t>
            </a:r>
            <a:r>
              <a:rPr lang="en-US" dirty="0"/>
              <a:t> And Lot said to them, “Oh, no, my lords. </a:t>
            </a:r>
            <a:r>
              <a:rPr lang="en-US" baseline="30000" dirty="0"/>
              <a:t>19</a:t>
            </a:r>
            <a:r>
              <a:rPr lang="en-US" dirty="0"/>
              <a:t> Behold, your servant has found </a:t>
            </a:r>
            <a:r>
              <a:rPr lang="en-US" dirty="0" err="1"/>
              <a:t>favour</a:t>
            </a:r>
            <a:r>
              <a:rPr lang="en-US" dirty="0"/>
              <a:t> in your sight, and you have shown me great kindness in saving my life. But I cannot escape to the hills, lest the disaster overtake me and I die. </a:t>
            </a:r>
            <a:r>
              <a:rPr lang="en-US" baseline="30000" dirty="0"/>
              <a:t>20</a:t>
            </a:r>
            <a:r>
              <a:rPr lang="en-US" dirty="0"/>
              <a:t> Behold, this city is near enough to flee to, and it is a little one. Let me escape there—is it not a little one?—and my life will be saved!” </a:t>
            </a:r>
            <a:r>
              <a:rPr lang="en-US" baseline="30000" dirty="0"/>
              <a:t>21</a:t>
            </a:r>
            <a:r>
              <a:rPr lang="en-US" dirty="0"/>
              <a:t> He said to him, “Behold, I grant you this </a:t>
            </a:r>
            <a:r>
              <a:rPr lang="en-US" dirty="0" err="1"/>
              <a:t>favour</a:t>
            </a:r>
            <a:r>
              <a:rPr lang="en-US" dirty="0"/>
              <a:t> also, that I will not overthrow the city of which you have spoken. </a:t>
            </a:r>
            <a:r>
              <a:rPr lang="en-US" baseline="30000" dirty="0"/>
              <a:t>22</a:t>
            </a:r>
            <a:r>
              <a:rPr lang="en-US" dirty="0"/>
              <a:t> Escape there quickly, for I can do nothing till you arrive there.” Therefore the name of the city was called </a:t>
            </a:r>
            <a:r>
              <a:rPr lang="en-US" dirty="0" err="1"/>
              <a:t>Zoar.</a:t>
            </a:r>
            <a:r>
              <a:rPr lang="en-US" baseline="30000" dirty="0" err="1"/>
              <a:t>[</a:t>
            </a:r>
            <a:r>
              <a:rPr lang="en-US" baseline="30000" dirty="0" err="1">
                <a:hlinkClick r:id="rId5" tooltip="See footnote a"/>
              </a:rPr>
              <a:t>a</a:t>
            </a:r>
            <a:r>
              <a:rPr lang="en-US" baseline="30000" dirty="0"/>
              <a:t>]</a:t>
            </a:r>
            <a:r>
              <a:rPr lang="en-US" dirty="0"/>
              <a:t> </a:t>
            </a:r>
          </a:p>
          <a:p>
            <a:r>
              <a:rPr lang="en-US" b="1" dirty="0"/>
              <a:t>God Destroys Sodom</a:t>
            </a:r>
          </a:p>
          <a:p>
            <a:r>
              <a:rPr lang="en-US" dirty="0"/>
              <a:t> </a:t>
            </a:r>
            <a:r>
              <a:rPr lang="en-US" baseline="30000" dirty="0"/>
              <a:t>23</a:t>
            </a:r>
            <a:r>
              <a:rPr lang="en-US" dirty="0"/>
              <a:t> The sun had risen on the earth when Lot came to </a:t>
            </a:r>
            <a:r>
              <a:rPr lang="en-US" dirty="0" err="1"/>
              <a:t>Zoar</a:t>
            </a:r>
            <a:r>
              <a:rPr lang="en-US" dirty="0"/>
              <a:t>. </a:t>
            </a:r>
            <a:r>
              <a:rPr lang="en-US" baseline="30000" dirty="0"/>
              <a:t>24</a:t>
            </a:r>
            <a:r>
              <a:rPr lang="en-US" dirty="0"/>
              <a:t> Then the LORD rained on Sodom and Gomorrah </a:t>
            </a:r>
            <a:r>
              <a:rPr lang="en-US" dirty="0" err="1"/>
              <a:t>sulphur</a:t>
            </a:r>
            <a:r>
              <a:rPr lang="en-US" dirty="0"/>
              <a:t> and fire from the LORD out of heaven. </a:t>
            </a:r>
            <a:r>
              <a:rPr lang="en-US" baseline="30000" dirty="0"/>
              <a:t>25</a:t>
            </a:r>
            <a:r>
              <a:rPr lang="en-US" dirty="0"/>
              <a:t> And he overthrew those cities, and all the valley, and all the inhabitants of the cities, and what grew on the ground. </a:t>
            </a:r>
            <a:r>
              <a:rPr lang="en-US" baseline="30000" dirty="0"/>
              <a:t>26</a:t>
            </a:r>
            <a:r>
              <a:rPr lang="en-US" dirty="0"/>
              <a:t> But Lot's wife, behind him, looked back, and she became a pillar of salt. </a:t>
            </a:r>
          </a:p>
          <a:p>
            <a:pPr eaLnBrk="1" hangingPunct="1"/>
            <a:r>
              <a:rPr lang="en-US" dirty="0">
                <a:latin typeface="Arial" pitchFamily="-128" charset="0"/>
              </a:rPr>
              <a:t>Quality of hospitality. Why did god choose A? loved God and </a:t>
            </a:r>
            <a:r>
              <a:rPr lang="en-US" dirty="0" err="1">
                <a:latin typeface="Arial" pitchFamily="-128" charset="0"/>
              </a:rPr>
              <a:t>neigbour</a:t>
            </a:r>
            <a:r>
              <a:rPr lang="en-US" dirty="0">
                <a:latin typeface="Arial" pitchFamily="-128" charset="0"/>
              </a:rPr>
              <a:t>/enemy. That was his tradition. Content of tradition is internal. Expressed in myriad of different external ways. Living for the sake of others. THAT is the tradition and THAT is what we will be judged on. </a:t>
            </a:r>
          </a:p>
          <a:p>
            <a:pPr eaLnBrk="1" hangingPunct="1"/>
            <a:endParaRPr lang="en-US" dirty="0">
              <a:latin typeface="Arial" pitchFamily="-128" charset="0"/>
            </a:endParaRPr>
          </a:p>
          <a:p>
            <a:pPr eaLnBrk="1" hangingPunct="1"/>
            <a:r>
              <a:rPr lang="en-US" dirty="0">
                <a:latin typeface="Arial" pitchFamily="-128" charset="0"/>
              </a:rPr>
              <a:t>50 -&gt; 10. will you destroy the righteous with the wicked? Shall not the judge of the earth do right?</a:t>
            </a:r>
          </a:p>
        </p:txBody>
      </p:sp>
    </p:spTree>
    <p:extLst>
      <p:ext uri="{BB962C8B-B14F-4D97-AF65-F5344CB8AC3E}">
        <p14:creationId xmlns:p14="http://schemas.microsoft.com/office/powerpoint/2010/main" val="23434608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164B7E9E-F844-443F-A78B-28C6D01214A8}" type="slidenum">
              <a:rPr lang="en-GB">
                <a:latin typeface="Arial" pitchFamily="-128" charset="0"/>
              </a:rPr>
              <a:pPr/>
              <a:t>30</a:t>
            </a:fld>
            <a:endParaRPr lang="en-GB">
              <a:latin typeface="Arial" pitchFamily="-128" charset="0"/>
            </a:endParaRPr>
          </a:p>
        </p:txBody>
      </p:sp>
      <p:sp>
        <p:nvSpPr>
          <p:cNvPr id="70659" name="Rectangle 1026"/>
          <p:cNvSpPr>
            <a:spLocks noGrp="1" noRot="1" noChangeAspect="1" noChangeArrowheads="1" noTextEdit="1"/>
          </p:cNvSpPr>
          <p:nvPr>
            <p:ph type="sldImg"/>
          </p:nvPr>
        </p:nvSpPr>
        <p:spPr>
          <a:ln/>
        </p:spPr>
      </p:sp>
      <p:sp>
        <p:nvSpPr>
          <p:cNvPr id="70660" name="Rectangle 1027"/>
          <p:cNvSpPr>
            <a:spLocks noGrp="1" noChangeArrowheads="1"/>
          </p:cNvSpPr>
          <p:nvPr>
            <p:ph type="body" idx="1"/>
          </p:nvPr>
        </p:nvSpPr>
        <p:spPr>
          <a:noFill/>
          <a:ln/>
        </p:spPr>
        <p:txBody>
          <a:bodyPr/>
          <a:lstStyle/>
          <a:p>
            <a:r>
              <a:rPr lang="en-GB" sz="1200" b="0" i="0" u="none" strike="noStrike" kern="1200" dirty="0">
                <a:solidFill>
                  <a:schemeClr val="tx1"/>
                </a:solidFill>
                <a:effectLst/>
                <a:latin typeface="+mn-lt"/>
                <a:ea typeface="+mn-ea"/>
                <a:cs typeface="+mn-cs"/>
              </a:rPr>
              <a:t>Two of the angels who had visited Abraham now come to Lot in Sodom. They tell him the city and its inhabitants are about to be destroyed. He and his family must leave immediately. But Lot delays:</a:t>
            </a:r>
          </a:p>
          <a:p>
            <a:r>
              <a:rPr lang="en-GB" sz="1200" b="0" i="0" u="none" strike="noStrike" kern="1200" dirty="0">
                <a:solidFill>
                  <a:schemeClr val="tx1"/>
                </a:solidFill>
                <a:effectLst/>
                <a:latin typeface="+mn-lt"/>
                <a:ea typeface="+mn-ea"/>
                <a:cs typeface="+mn-cs"/>
              </a:rPr>
              <a:t>The two men said to Lot, “Do you have anyone else here-sons-in-law, sons or daughters, or anyone else in the city who belongs to you? Get them out of here,</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13 because we are going to destroy this place. The outcry to the Lord against its people is so great that he has sent us to destroy it.”</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14 So Lot went out and spoke to his sons-in-law, who were pledged to marry his daughters. He said, “Hurry and get out of this place, because the Lord is about to destroy the city!” But his sons-in-law thought he was joking.</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15 With the coming of dawn, the angels urged Lot, saying, “Hurry! Take your wife and your two daughters who are here, or you will be swept away when the city is punished.” 16 When he hesitated, the men grasped his hand and the hands of his wife and of his two daughters and led them safely out of the city, for the Lord was merciful to them.</a:t>
            </a:r>
          </a:p>
          <a:p>
            <a:r>
              <a:rPr lang="en-GB" sz="1200" b="0" i="0" u="none" strike="noStrike" kern="1200" dirty="0">
                <a:solidFill>
                  <a:schemeClr val="tx1"/>
                </a:solidFill>
                <a:effectLst/>
                <a:latin typeface="+mn-lt"/>
                <a:ea typeface="+mn-ea"/>
                <a:cs typeface="+mn-cs"/>
              </a:rPr>
              <a:t>Over “he hesitated” is a </a:t>
            </a:r>
            <a:r>
              <a:rPr lang="en-GB" sz="1200" b="0" i="0" u="none" strike="noStrike" kern="1200" dirty="0" err="1">
                <a:solidFill>
                  <a:schemeClr val="tx1"/>
                </a:solidFill>
                <a:effectLst/>
                <a:latin typeface="+mn-lt"/>
                <a:ea typeface="+mn-ea"/>
                <a:cs typeface="+mn-cs"/>
              </a:rPr>
              <a:t>shalshelet</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Lot’s hesitation goes to the core of his identity. We recall that earlier, when he and Abraham agreed to separate to end the quarrel between their herdsman, “Lot looked up and saw that the whole plain of the Jordan was well watered, like the garden of the Lord , like the land of Egypt, toward </a:t>
            </a:r>
            <a:r>
              <a:rPr lang="en-GB" sz="1200" b="0" i="0" u="none" strike="noStrike" kern="1200" dirty="0" err="1">
                <a:solidFill>
                  <a:schemeClr val="tx1"/>
                </a:solidFill>
                <a:effectLst/>
                <a:latin typeface="+mn-lt"/>
                <a:ea typeface="+mn-ea"/>
                <a:cs typeface="+mn-cs"/>
              </a:rPr>
              <a:t>Zoar</a:t>
            </a:r>
            <a:r>
              <a:rPr lang="en-GB" sz="1200" b="0" i="0" u="none" strike="noStrike" kern="1200" dirty="0">
                <a:solidFill>
                  <a:schemeClr val="tx1"/>
                </a:solidFill>
                <a:effectLst/>
                <a:latin typeface="+mn-lt"/>
                <a:ea typeface="+mn-ea"/>
                <a:cs typeface="+mn-cs"/>
              </a:rPr>
              <a:t> . . . So Lot chose for himself the whole plain of the Jordan and set out toward the east” (13: 10-11) He chose to make his home in Sodom, despite the fact that, as the Torah already states at that point, its inhabitants “were wicked and were sinning greatly against the Lord.”</a:t>
            </a:r>
          </a:p>
          <a:p>
            <a:r>
              <a:rPr lang="en-GB" sz="1200" b="0" i="0" u="none" strike="noStrike" kern="1200" dirty="0">
                <a:solidFill>
                  <a:schemeClr val="tx1"/>
                </a:solidFill>
                <a:effectLst/>
                <a:latin typeface="+mn-lt"/>
                <a:ea typeface="+mn-ea"/>
                <a:cs typeface="+mn-cs"/>
              </a:rPr>
              <a:t>When we see Lot in chapter 19, he and his family have already become profoundly assimilated. His daughters have married local men. On the phrase at the beginning of the chapter, “Lot was sitting in the gateway of the city” the sages said that “he had just been appointed as a judge” – the gate of the city being the place where, in Abrahamic times, the judges and elders sat to resolve disputes. Lot does not see himself, as did Abraham, as “a stranger and temporary resident.” He has decided to put down roots in the Jordan valley and the cities of the plain. This is henceforth where he belongs – so much so that the visitors have physically to drag him away.</a:t>
            </a:r>
          </a:p>
          <a:p>
            <a:r>
              <a:rPr lang="en-GB" sz="1200" b="0" i="0" u="none" strike="noStrike" kern="1200" dirty="0">
                <a:solidFill>
                  <a:schemeClr val="tx1"/>
                </a:solidFill>
                <a:effectLst/>
                <a:latin typeface="+mn-lt"/>
                <a:ea typeface="+mn-ea"/>
                <a:cs typeface="+mn-cs"/>
              </a:rPr>
              <a:t>Lot’s sense of belonging, however, is either naiveté or self-deception. The text makes this clear at three points. The first is the attempted sexual assault on Lot’s visitors (19: 4-5). Evidently the people of Sodom do not take kindly to strangers. This is the first hint that perhaps Lot too is, in their eyes, a stranger. In fact, he is. The Torah, in its second indication, is brutally explicit:</a:t>
            </a:r>
          </a:p>
          <a:p>
            <a:r>
              <a:rPr lang="en-GB" sz="1200" b="0" i="0" u="none" strike="noStrike" kern="1200" dirty="0">
                <a:solidFill>
                  <a:schemeClr val="tx1"/>
                </a:solidFill>
                <a:effectLst/>
                <a:latin typeface="+mn-lt"/>
                <a:ea typeface="+mn-ea"/>
                <a:cs typeface="+mn-cs"/>
              </a:rPr>
              <a:t>“Get out of our way,” they replied [to Lot, when he begged them to respect his visitors]. Then they said, “This fellow came here as an alien, and now he wants to play the judge! We’ll treat you worse than them.”</a:t>
            </a:r>
          </a:p>
          <a:p>
            <a:r>
              <a:rPr lang="en-GB" sz="1200" b="0" i="0" u="none" strike="noStrike" kern="1200" dirty="0">
                <a:solidFill>
                  <a:schemeClr val="tx1"/>
                </a:solidFill>
                <a:effectLst/>
                <a:latin typeface="+mn-lt"/>
                <a:ea typeface="+mn-ea"/>
                <a:cs typeface="+mn-cs"/>
              </a:rPr>
              <a:t>The third comes when he tells his daughters’ husbands that they must escape because the city is about to be destroyed, “But his sons-in-law thought he was joking.” Lot’s elaborate new identity is about to come crashing down about him – not only because of the impending destruction but because he has discovered in successive blows that he has not been accepted in this place. Sodom hates strangers, they still consider Lot “an alien”, and his sons-in-law regard him as a fool.</a:t>
            </a:r>
          </a:p>
          <a:p>
            <a:r>
              <a:rPr lang="en-GB" sz="1200" b="0" i="0" u="none" strike="noStrike" kern="1200" dirty="0">
                <a:solidFill>
                  <a:schemeClr val="tx1"/>
                </a:solidFill>
                <a:effectLst/>
                <a:latin typeface="+mn-lt"/>
                <a:ea typeface="+mn-ea"/>
                <a:cs typeface="+mn-cs"/>
              </a:rPr>
              <a:t>Yet despite this, he hesitates. He has invested too much of himself in the project of making his home among the people of the plain. He is a prime example of what Leon Festinger called “cognitive dissonance.” According to Festinger, the need to avoid dissonance is fundamental to human beings; otherwise it creates unbearable tension. It is this tension that Lot cannot resolve – and which is </a:t>
            </a:r>
            <a:r>
              <a:rPr lang="en-GB" sz="1200" b="0" i="0" u="none" strike="noStrike" kern="1200" dirty="0" err="1">
                <a:solidFill>
                  <a:schemeClr val="tx1"/>
                </a:solidFill>
                <a:effectLst/>
                <a:latin typeface="+mn-lt"/>
                <a:ea typeface="+mn-ea"/>
                <a:cs typeface="+mn-cs"/>
              </a:rPr>
              <a:t>signaled</a:t>
            </a:r>
            <a:r>
              <a:rPr lang="en-GB" sz="1200" b="0" i="0" u="none" strike="noStrike" kern="1200" dirty="0">
                <a:solidFill>
                  <a:schemeClr val="tx1"/>
                </a:solidFill>
                <a:effectLst/>
                <a:latin typeface="+mn-lt"/>
                <a:ea typeface="+mn-ea"/>
                <a:cs typeface="+mn-cs"/>
              </a:rPr>
              <a:t> by the </a:t>
            </a:r>
            <a:r>
              <a:rPr lang="en-GB" sz="1200" b="0" i="0" u="none" strike="noStrike" kern="1200" dirty="0" err="1">
                <a:solidFill>
                  <a:schemeClr val="tx1"/>
                </a:solidFill>
                <a:effectLst/>
                <a:latin typeface="+mn-lt"/>
                <a:ea typeface="+mn-ea"/>
                <a:cs typeface="+mn-cs"/>
              </a:rPr>
              <a:t>shalshelet</a:t>
            </a:r>
            <a:r>
              <a:rPr lang="en-GB" sz="1200" b="0" i="0" u="none" strike="noStrike" kern="1200" dirty="0">
                <a:solidFill>
                  <a:schemeClr val="tx1"/>
                </a:solidFill>
                <a:effectLst/>
                <a:latin typeface="+mn-lt"/>
                <a:ea typeface="+mn-ea"/>
                <a:cs typeface="+mn-cs"/>
              </a:rPr>
              <a:t> over “he hesitated.” It was the ultimate existential question, “Who am I?” Having tried so hard to become one-of-them, he finds it almost impossible to tear himself away. (There were, tragically, many Jews in Germany and Austria in the 1930s who refused to leave because they would not or could not believe the evidence around them, that Hitler was serious in his threats to destroy Jews).</a:t>
            </a:r>
          </a:p>
          <a:p>
            <a:r>
              <a:rPr lang="en-GB" sz="1200" b="0" i="0" u="none" strike="noStrike" kern="1200" dirty="0">
                <a:solidFill>
                  <a:schemeClr val="tx1"/>
                </a:solidFill>
                <a:effectLst/>
                <a:latin typeface="+mn-lt"/>
                <a:ea typeface="+mn-ea"/>
                <a:cs typeface="+mn-cs"/>
              </a:rPr>
              <a:t>Incidentally, Festinger’s theory also explains the behaviour of Lot’s wife who “looked back [against the explicit instruction of the angels] and was turned into a pillar of salt.” Festinger called this syndrome “post-decision dissonance.” He predicted that the more important the issue, the longer the person delays a decision and the harder it is to reverse, the more he or she will agonize over whether they have made the right choice. They have second thoughts; they need reassurance; they “look back”.</a:t>
            </a:r>
          </a:p>
          <a:p>
            <a:r>
              <a:rPr lang="en-GB" sz="1200" b="0" i="0" u="none" strike="noStrike" kern="1200" dirty="0">
                <a:solidFill>
                  <a:schemeClr val="tx1"/>
                </a:solidFill>
                <a:effectLst/>
                <a:latin typeface="+mn-lt"/>
                <a:ea typeface="+mn-ea"/>
                <a:cs typeface="+mn-cs"/>
              </a:rPr>
              <a:t>The </a:t>
            </a:r>
            <a:r>
              <a:rPr lang="en-GB" sz="1200" b="0" i="0" u="none" strike="noStrike" kern="1200" dirty="0" err="1">
                <a:solidFill>
                  <a:schemeClr val="tx1"/>
                </a:solidFill>
                <a:effectLst/>
                <a:latin typeface="+mn-lt"/>
                <a:ea typeface="+mn-ea"/>
                <a:cs typeface="+mn-cs"/>
              </a:rPr>
              <a:t>Shalshelet</a:t>
            </a:r>
            <a:r>
              <a:rPr lang="en-GB" sz="1200" b="0" i="0" u="none" strike="noStrike" kern="1200" dirty="0">
                <a:solidFill>
                  <a:schemeClr val="tx1"/>
                </a:solidFill>
                <a:effectLst/>
                <a:latin typeface="+mn-lt"/>
                <a:ea typeface="+mn-ea"/>
                <a:cs typeface="+mn-cs"/>
              </a:rPr>
              <a:t> over Lot’s hesitation is no mere detail of the biblical text. It is, in a real sense, the story of the modern Jew. Entering mainstream society for the first time, and yet encountering overt or covert </a:t>
            </a:r>
            <a:r>
              <a:rPr lang="en-GB" sz="1200" b="0" i="0" u="none" strike="noStrike" kern="1200" dirty="0" err="1">
                <a:solidFill>
                  <a:schemeClr val="tx1"/>
                </a:solidFill>
                <a:effectLst/>
                <a:latin typeface="+mn-lt"/>
                <a:ea typeface="+mn-ea"/>
                <a:cs typeface="+mn-cs"/>
              </a:rPr>
              <a:t>anti-semitism</a:t>
            </a:r>
            <a:r>
              <a:rPr lang="en-GB" sz="1200" b="0" i="0" u="none" strike="noStrike" kern="1200" dirty="0">
                <a:solidFill>
                  <a:schemeClr val="tx1"/>
                </a:solidFill>
                <a:effectLst/>
                <a:latin typeface="+mn-lt"/>
                <a:ea typeface="+mn-ea"/>
                <a:cs typeface="+mn-cs"/>
              </a:rPr>
              <a:t>, many nineteenth century European Jews became ambivalent about their identity. They tried to hide it and to assimilate. They became secular </a:t>
            </a:r>
            <a:r>
              <a:rPr lang="en-GB" sz="1200" b="0" i="0" u="none" strike="noStrike" kern="1200" dirty="0" err="1">
                <a:solidFill>
                  <a:schemeClr val="tx1"/>
                </a:solidFill>
                <a:effectLst/>
                <a:latin typeface="+mn-lt"/>
                <a:ea typeface="+mn-ea"/>
                <a:cs typeface="+mn-cs"/>
              </a:rPr>
              <a:t>marranos</a:t>
            </a:r>
            <a:r>
              <a:rPr lang="en-GB" sz="1200" b="0" i="0" u="none" strike="noStrike" kern="1200" dirty="0">
                <a:solidFill>
                  <a:schemeClr val="tx1"/>
                </a:solidFill>
                <a:effectLst/>
                <a:latin typeface="+mn-lt"/>
                <a:ea typeface="+mn-ea"/>
                <a:cs typeface="+mn-cs"/>
              </a:rPr>
              <a:t>. It did not work. The more they strove to be like everyone else, the more conspicuous they were, and the stronger </a:t>
            </a:r>
            <a:r>
              <a:rPr lang="en-GB" sz="1200" b="0" i="0" u="none" strike="noStrike" kern="1200" dirty="0" err="1">
                <a:solidFill>
                  <a:schemeClr val="tx1"/>
                </a:solidFill>
                <a:effectLst/>
                <a:latin typeface="+mn-lt"/>
                <a:ea typeface="+mn-ea"/>
                <a:cs typeface="+mn-cs"/>
              </a:rPr>
              <a:t>anti-semitism</a:t>
            </a:r>
            <a:r>
              <a:rPr lang="en-GB" sz="1200" b="0" i="0" u="none" strike="noStrike" kern="1200" dirty="0">
                <a:solidFill>
                  <a:schemeClr val="tx1"/>
                </a:solidFill>
                <a:effectLst/>
                <a:latin typeface="+mn-lt"/>
                <a:ea typeface="+mn-ea"/>
                <a:cs typeface="+mn-cs"/>
              </a:rPr>
              <a:t> grew. They themselves lost much in the process – not only their Jewish heritage itself, but also the simple capacity to know and take pride in who they were.</a:t>
            </a:r>
          </a:p>
          <a:p>
            <a:r>
              <a:rPr lang="en-GB" sz="1200" b="0" i="0" u="none" strike="noStrike" kern="1200" dirty="0">
                <a:solidFill>
                  <a:schemeClr val="tx1"/>
                </a:solidFill>
                <a:effectLst/>
                <a:latin typeface="+mn-lt"/>
                <a:ea typeface="+mn-ea"/>
                <a:cs typeface="+mn-cs"/>
              </a:rPr>
              <a:t>The lives of Lot and Abraham exemplify for all time the contrast between ambivalence and the security that comes from knowing who one is and why. Lot, who tried to become someone else, found himself regarded by his neighbours as an alien, an arriviste, an interloper, a parvenu. To his own sons-in-law he was a “joker.” Abraham lived a different kind of life. He fought a war on behalf of his neighbours. He prayed for them. But he lived apart, true to his faith, his mission and his covenant with G-d. What did they think of him? Early in next week’s </a:t>
            </a:r>
            <a:r>
              <a:rPr lang="en-GB" sz="1200" b="0" i="0" u="none" strike="noStrike" kern="1200" dirty="0" err="1">
                <a:solidFill>
                  <a:schemeClr val="tx1"/>
                </a:solidFill>
                <a:effectLst/>
                <a:latin typeface="+mn-lt"/>
                <a:ea typeface="+mn-ea"/>
                <a:cs typeface="+mn-cs"/>
              </a:rPr>
              <a:t>sedra</a:t>
            </a:r>
            <a:r>
              <a:rPr lang="en-GB" sz="1200" b="0" i="0" u="none" strike="noStrike" kern="1200" dirty="0">
                <a:solidFill>
                  <a:schemeClr val="tx1"/>
                </a:solidFill>
                <a:effectLst/>
                <a:latin typeface="+mn-lt"/>
                <a:ea typeface="+mn-ea"/>
                <a:cs typeface="+mn-cs"/>
              </a:rPr>
              <a:t> the Hittites call him “a prince of G-d in our midst.” That equation has not changed. Non-Jews respect Jews who respect Judaism. They are embarrassed by Jews who are embarrassed by Judaism. </a:t>
            </a:r>
            <a:r>
              <a:rPr lang="en-GB" sz="1200" b="0" i="0" u="none" strike="noStrike" kern="1200">
                <a:solidFill>
                  <a:schemeClr val="tx1"/>
                </a:solidFill>
                <a:effectLst/>
                <a:latin typeface="+mn-lt"/>
                <a:ea typeface="+mn-ea"/>
                <a:cs typeface="+mn-cs"/>
              </a:rPr>
              <a:t>Never be ambivalent about who and what you are.</a:t>
            </a:r>
          </a:p>
          <a:p>
            <a:pPr eaLnBrk="1" hangingPunct="1"/>
            <a:endParaRPr lang="en-US" dirty="0">
              <a:latin typeface="Arial" pitchFamily="-128" charset="0"/>
            </a:endParaRPr>
          </a:p>
        </p:txBody>
      </p:sp>
    </p:spTree>
    <p:extLst>
      <p:ext uri="{BB962C8B-B14F-4D97-AF65-F5344CB8AC3E}">
        <p14:creationId xmlns:p14="http://schemas.microsoft.com/office/powerpoint/2010/main" val="9359442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Ruth was a Moabite</a:t>
            </a:r>
          </a:p>
        </p:txBody>
      </p:sp>
      <p:sp>
        <p:nvSpPr>
          <p:cNvPr id="4" name="Slide Number Placeholder 3"/>
          <p:cNvSpPr>
            <a:spLocks noGrp="1"/>
          </p:cNvSpPr>
          <p:nvPr>
            <p:ph type="sldNum" sz="quarter" idx="5"/>
          </p:nvPr>
        </p:nvSpPr>
        <p:spPr/>
        <p:txBody>
          <a:bodyPr/>
          <a:lstStyle/>
          <a:p>
            <a:fld id="{278FB232-C209-B445-ACB3-067054AB162C}" type="slidenum">
              <a:rPr lang="en-US" smtClean="0"/>
              <a:t>31</a:t>
            </a:fld>
            <a:endParaRPr lang="en-US"/>
          </a:p>
        </p:txBody>
      </p:sp>
    </p:spTree>
    <p:extLst>
      <p:ext uri="{BB962C8B-B14F-4D97-AF65-F5344CB8AC3E}">
        <p14:creationId xmlns:p14="http://schemas.microsoft.com/office/powerpoint/2010/main" val="2272009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itchFamily="-128" charset="0"/>
              </a:rPr>
              <a:t>The Bible places Sodom and Gomorrah in the region of the Dead Sea, between what are now Israel and Jordan in the Middle East. Harris spent a decade working in the area. He became convinced the conditions there were right for a huge earthquake that would trigger a massive landslide. So complete would be the destruction, the event would pass into folklore.</a:t>
            </a:r>
          </a:p>
          <a:p>
            <a:pPr eaLnBrk="1" hangingPunct="1"/>
            <a:endParaRPr lang="en-US" dirty="0">
              <a:latin typeface="Arial" pitchFamily="-128" charset="0"/>
            </a:endParaRPr>
          </a:p>
          <a:p>
            <a:pPr eaLnBrk="1" hangingPunct="1"/>
            <a:r>
              <a:rPr lang="en-US" dirty="0">
                <a:latin typeface="Arial" pitchFamily="-128" charset="0"/>
              </a:rPr>
              <a:t>Could science prove that Harris's scenario might have happened? Professor Lynne </a:t>
            </a:r>
            <a:r>
              <a:rPr lang="en-US" dirty="0" err="1">
                <a:latin typeface="Arial" pitchFamily="-128" charset="0"/>
              </a:rPr>
              <a:t>Frostick</a:t>
            </a:r>
            <a:r>
              <a:rPr lang="en-US" dirty="0">
                <a:latin typeface="Arial" pitchFamily="-128" charset="0"/>
              </a:rPr>
              <a:t>, a geologist from Hull University in England, and Jonathan Tubb from the British Museum, decided to investigate just that.</a:t>
            </a:r>
          </a:p>
          <a:p>
            <a:pPr eaLnBrk="1" hangingPunct="1"/>
            <a:endParaRPr lang="en-US" dirty="0">
              <a:latin typeface="Arial" pitchFamily="-128" charset="0"/>
            </a:endParaRPr>
          </a:p>
          <a:p>
            <a:pPr eaLnBrk="1" hangingPunct="1"/>
            <a:r>
              <a:rPr lang="en-US" dirty="0">
                <a:latin typeface="Arial" pitchFamily="-128" charset="0"/>
              </a:rPr>
              <a:t>They travelled to the Middle East to pursue their research, and their findings there enabled </a:t>
            </a:r>
            <a:r>
              <a:rPr lang="en-US" dirty="0" err="1">
                <a:latin typeface="Arial" pitchFamily="-128" charset="0"/>
              </a:rPr>
              <a:t>Dr</a:t>
            </a:r>
            <a:r>
              <a:rPr lang="en-US" dirty="0">
                <a:latin typeface="Arial" pitchFamily="-128" charset="0"/>
              </a:rPr>
              <a:t> Gopal </a:t>
            </a:r>
            <a:r>
              <a:rPr lang="en-US" dirty="0" err="1">
                <a:latin typeface="Arial" pitchFamily="-128" charset="0"/>
              </a:rPr>
              <a:t>Madabhushi</a:t>
            </a:r>
            <a:r>
              <a:rPr lang="en-US" dirty="0">
                <a:latin typeface="Arial" pitchFamily="-128" charset="0"/>
              </a:rPr>
              <a:t>, at the Cambridge University Centrifuge Laboratory back in England, to build an accurate scaled-down model of the buildings in Sodom, and the ground on which they stood. </a:t>
            </a:r>
            <a:r>
              <a:rPr lang="en-US" dirty="0" err="1">
                <a:latin typeface="Arial" pitchFamily="-128" charset="0"/>
              </a:rPr>
              <a:t>Dr</a:t>
            </a:r>
            <a:r>
              <a:rPr lang="en-US" dirty="0">
                <a:latin typeface="Arial" pitchFamily="-128" charset="0"/>
              </a:rPr>
              <a:t> </a:t>
            </a:r>
            <a:r>
              <a:rPr lang="en-US" dirty="0" err="1">
                <a:latin typeface="Arial" pitchFamily="-128" charset="0"/>
              </a:rPr>
              <a:t>Madabhushi</a:t>
            </a:r>
            <a:r>
              <a:rPr lang="en-US" dirty="0">
                <a:latin typeface="Arial" pitchFamily="-128" charset="0"/>
              </a:rPr>
              <a:t> then subjected the model to a simulated earthquake - and his data provided the ultimate proof on whether whole towns could have been destroyed.</a:t>
            </a:r>
          </a:p>
          <a:p>
            <a:pPr eaLnBrk="1" hangingPunct="1"/>
            <a:endParaRPr lang="en-US" dirty="0">
              <a:latin typeface="Arial" pitchFamily="-128" charset="0"/>
            </a:endParaRPr>
          </a:p>
          <a:p>
            <a:pPr eaLnBrk="1" hangingPunct="1"/>
            <a:r>
              <a:rPr lang="en-US" dirty="0">
                <a:latin typeface="Arial" pitchFamily="-128" charset="0"/>
              </a:rPr>
              <a:t>Top</a:t>
            </a:r>
          </a:p>
          <a:p>
            <a:pPr eaLnBrk="1" hangingPunct="1"/>
            <a:r>
              <a:rPr lang="en-US" dirty="0">
                <a:latin typeface="Arial" pitchFamily="-128" charset="0"/>
              </a:rPr>
              <a:t>Asphalt towns</a:t>
            </a:r>
          </a:p>
          <a:p>
            <a:pPr eaLnBrk="1" hangingPunct="1"/>
            <a:endParaRPr lang="en-US" dirty="0">
              <a:latin typeface="Arial" pitchFamily="-128" charset="0"/>
            </a:endParaRPr>
          </a:p>
          <a:p>
            <a:pPr eaLnBrk="1" hangingPunct="1"/>
            <a:r>
              <a:rPr lang="en-US" dirty="0">
                <a:latin typeface="Arial" pitchFamily="-128" charset="0"/>
              </a:rPr>
              <a:t>The destruction of Sodom The dwellings of Sodom slide towards the Dead Sea during the liquefaction event  © Jonathan Tubb started by working out whether Sodom and Gomorrah actually existed. The whole area around the Dead Sea is now parched and barren, and the image of thriving towns is incongruous. But there was one point in the history of the region when a wetter climate meant the entire area could well have thrived - in the early Bronze Age, between 1800 BC and 2300 BC.</a:t>
            </a:r>
          </a:p>
          <a:p>
            <a:pPr eaLnBrk="1" hangingPunct="1"/>
            <a:endParaRPr lang="en-US" dirty="0">
              <a:latin typeface="Arial" pitchFamily="-128" charset="0"/>
            </a:endParaRPr>
          </a:p>
          <a:p>
            <a:pPr eaLnBrk="1" hangingPunct="1"/>
            <a:r>
              <a:rPr lang="en-US" dirty="0">
                <a:latin typeface="Arial" pitchFamily="-128" charset="0"/>
              </a:rPr>
              <a:t>Tubb excavated a site called Tell </a:t>
            </a:r>
            <a:r>
              <a:rPr lang="en-US" dirty="0" err="1">
                <a:latin typeface="Arial" pitchFamily="-128" charset="0"/>
              </a:rPr>
              <a:t>es-Sa'idiyeh</a:t>
            </a:r>
            <a:r>
              <a:rPr lang="en-US" dirty="0">
                <a:latin typeface="Arial" pitchFamily="-128" charset="0"/>
              </a:rPr>
              <a:t>, north of the Dead Sea. He found evidence of an early olive oil factory, showing how sophisticated life had become, even in these ancient times. Tubb believes the early Bronze Age was the only time that towns matching the descriptions of Sodom and Gomorrah could have existed at all.</a:t>
            </a:r>
          </a:p>
          <a:p>
            <a:pPr eaLnBrk="1" hangingPunct="1"/>
            <a:endParaRPr lang="en-US" dirty="0">
              <a:latin typeface="Arial" pitchFamily="-128" charset="0"/>
            </a:endParaRPr>
          </a:p>
          <a:p>
            <a:pPr eaLnBrk="1" hangingPunct="1"/>
            <a:r>
              <a:rPr lang="en-US" dirty="0">
                <a:latin typeface="Arial" pitchFamily="-128" charset="0"/>
              </a:rPr>
              <a:t>So were there big earthquakes in the early Bronze Age? According to American forensic anthropologist Professor Mike Finnegan, the answer is yes. He has examined the skeletons of three men discovered at the early Bronze Age site of </a:t>
            </a:r>
            <a:r>
              <a:rPr lang="en-US" dirty="0" err="1">
                <a:latin typeface="Arial" pitchFamily="-128" charset="0"/>
              </a:rPr>
              <a:t>Numeira</a:t>
            </a:r>
            <a:r>
              <a:rPr lang="en-US" dirty="0">
                <a:latin typeface="Arial" pitchFamily="-128" charset="0"/>
              </a:rPr>
              <a:t> near the Dead Sea. From the way their bones were broken, he concluded that they were crushed to death - possibly because an earthquake brought down a stone tower on top of them. Carbon dating put the date of the tower's beams at 2350 BC - the early Bronze Age.</a:t>
            </a:r>
          </a:p>
          <a:p>
            <a:pPr eaLnBrk="1" hangingPunct="1"/>
            <a:endParaRPr lang="en-US" dirty="0">
              <a:latin typeface="Arial" pitchFamily="-128" charset="0"/>
            </a:endParaRPr>
          </a:p>
          <a:p>
            <a:pPr eaLnBrk="1" hangingPunct="1"/>
            <a:r>
              <a:rPr lang="en-US" dirty="0">
                <a:latin typeface="Arial" pitchFamily="-128" charset="0"/>
              </a:rPr>
              <a:t>To establish the magnitude of any earthquakes that may have occurred in the area, Professor Lynne </a:t>
            </a:r>
            <a:r>
              <a:rPr lang="en-US" dirty="0" err="1">
                <a:latin typeface="Arial" pitchFamily="-128" charset="0"/>
              </a:rPr>
              <a:t>Frostick</a:t>
            </a:r>
            <a:r>
              <a:rPr lang="en-US" dirty="0">
                <a:latin typeface="Arial" pitchFamily="-128" charset="0"/>
              </a:rPr>
              <a:t> consulted the Israeli geologist Shmuel Marco.</a:t>
            </a:r>
          </a:p>
          <a:p>
            <a:pPr eaLnBrk="1" hangingPunct="1"/>
            <a:endParaRPr lang="en-US" dirty="0">
              <a:latin typeface="Arial" pitchFamily="-128" charset="0"/>
            </a:endParaRPr>
          </a:p>
          <a:p>
            <a:pPr eaLnBrk="1" hangingPunct="1"/>
            <a:r>
              <a:rPr lang="en-US" dirty="0">
                <a:latin typeface="Arial" pitchFamily="-128" charset="0"/>
              </a:rPr>
              <a:t>Tubb believes the early Bronze Age is the only time that towns matching the description of Sodom and Gomorrah could have existed.</a:t>
            </a:r>
          </a:p>
          <a:p>
            <a:pPr eaLnBrk="1" hangingPunct="1"/>
            <a:endParaRPr lang="en-US" dirty="0">
              <a:latin typeface="Arial" pitchFamily="-128" charset="0"/>
            </a:endParaRPr>
          </a:p>
          <a:p>
            <a:pPr eaLnBrk="1" hangingPunct="1"/>
            <a:r>
              <a:rPr lang="en-US" dirty="0">
                <a:latin typeface="Arial" pitchFamily="-128" charset="0"/>
              </a:rPr>
              <a:t>Marco showed her a rock face containing layers of chalk and rock. In one place, there was a huge fault line caused by an ancient earthquake. By measuring how far an individual layer slipped, Marco could measure the size of the earthquake. The slippage was one </a:t>
            </a:r>
            <a:r>
              <a:rPr lang="en-US" dirty="0" err="1">
                <a:latin typeface="Arial" pitchFamily="-128" charset="0"/>
              </a:rPr>
              <a:t>metre</a:t>
            </a:r>
            <a:r>
              <a:rPr lang="en-US" dirty="0">
                <a:latin typeface="Arial" pitchFamily="-128" charset="0"/>
              </a:rPr>
              <a:t> and 75cm - meaning an earthquake measuring at least a six, on the Richter scale.</a:t>
            </a:r>
          </a:p>
          <a:p>
            <a:pPr eaLnBrk="1" hangingPunct="1"/>
            <a:endParaRPr lang="en-US" dirty="0">
              <a:latin typeface="Arial" pitchFamily="-128" charset="0"/>
            </a:endParaRPr>
          </a:p>
          <a:p>
            <a:pPr eaLnBrk="1" hangingPunct="1"/>
            <a:r>
              <a:rPr lang="en-US" dirty="0">
                <a:latin typeface="Arial" pitchFamily="-128" charset="0"/>
              </a:rPr>
              <a:t>An earthquake that big would have destroyed Bronze Age buildings - but it would have left ruins, not the utter destruction described by the Bible. For Harris's idea to be plausible, the earthquake would have had to trigger a landslide. This is possible when there is loosely packed ground that contains lots of water. Shaken up by an earthquake, the water can rush to the surface, and the ground can turn to water - a phenomenon called liquefaction. On a slope, this can become a landslide.</a:t>
            </a:r>
          </a:p>
          <a:p>
            <a:pPr eaLnBrk="1" hangingPunct="1"/>
            <a:endParaRPr lang="en-US" dirty="0">
              <a:latin typeface="Arial" pitchFamily="-128" charset="0"/>
            </a:endParaRPr>
          </a:p>
          <a:p>
            <a:pPr eaLnBrk="1" hangingPunct="1"/>
            <a:r>
              <a:rPr lang="en-US" dirty="0">
                <a:latin typeface="Arial" pitchFamily="-128" charset="0"/>
              </a:rPr>
              <a:t>Professor </a:t>
            </a:r>
            <a:r>
              <a:rPr lang="en-US" dirty="0" err="1">
                <a:latin typeface="Arial" pitchFamily="-128" charset="0"/>
              </a:rPr>
              <a:t>Frostick</a:t>
            </a:r>
            <a:r>
              <a:rPr lang="en-US" dirty="0">
                <a:latin typeface="Arial" pitchFamily="-128" charset="0"/>
              </a:rPr>
              <a:t> believed the ground around the Dead Sea was capable of liquefying. However, the towns had to be built on ground that contained lots of water, so they must have been right on the water's edge.</a:t>
            </a:r>
          </a:p>
          <a:p>
            <a:pPr eaLnBrk="1" hangingPunct="1"/>
            <a:endParaRPr lang="en-US" dirty="0">
              <a:latin typeface="Arial" pitchFamily="-128" charset="0"/>
            </a:endParaRPr>
          </a:p>
          <a:p>
            <a:pPr eaLnBrk="1" hangingPunct="1"/>
            <a:r>
              <a:rPr lang="en-US" dirty="0">
                <a:latin typeface="Arial" pitchFamily="-128" charset="0"/>
              </a:rPr>
              <a:t>For Harris's theory to stand up, he needed to explain why towns like Sodom might have been built at the water's edge. He believes the answer is that some towns might have needed to be built as close as possible to a source of asphalt, a naturally occurring substance that was invaluable in ancient times. The Egyptians used asphalt to embalm their dead: their word </a:t>
            </a:r>
            <a:r>
              <a:rPr lang="en-US" dirty="0" err="1">
                <a:latin typeface="Arial" pitchFamily="-128" charset="0"/>
              </a:rPr>
              <a:t>moumiah</a:t>
            </a:r>
            <a:r>
              <a:rPr lang="en-US" dirty="0">
                <a:latin typeface="Arial" pitchFamily="-128" charset="0"/>
              </a:rPr>
              <a:t>, 'mummy' to us, means asphalt.</a:t>
            </a:r>
          </a:p>
          <a:p>
            <a:pPr eaLnBrk="1" hangingPunct="1"/>
            <a:endParaRPr lang="en-US" dirty="0">
              <a:latin typeface="Arial" pitchFamily="-128" charset="0"/>
            </a:endParaRPr>
          </a:p>
          <a:p>
            <a:pPr eaLnBrk="1" hangingPunct="1"/>
            <a:r>
              <a:rPr lang="en-US" dirty="0">
                <a:latin typeface="Arial" pitchFamily="-128" charset="0"/>
              </a:rPr>
              <a:t>According to organic chemist </a:t>
            </a:r>
            <a:r>
              <a:rPr lang="en-US" dirty="0" err="1">
                <a:latin typeface="Arial" pitchFamily="-128" charset="0"/>
              </a:rPr>
              <a:t>Arie</a:t>
            </a:r>
            <a:r>
              <a:rPr lang="en-US" dirty="0">
                <a:latin typeface="Arial" pitchFamily="-128" charset="0"/>
              </a:rPr>
              <a:t> </a:t>
            </a:r>
            <a:r>
              <a:rPr lang="en-US" dirty="0" err="1">
                <a:latin typeface="Arial" pitchFamily="-128" charset="0"/>
              </a:rPr>
              <a:t>Niessenbaum</a:t>
            </a:r>
            <a:r>
              <a:rPr lang="en-US" dirty="0">
                <a:latin typeface="Arial" pitchFamily="-128" charset="0"/>
              </a:rPr>
              <a:t>, pure blocks of asphalt can be formed on the Dead Sea floor, and these can then float to the surface. This Dead Sea floating asphalt has been chemically fingerprinted and matched to asphalt contained in early Bronze Age artefacts found in Egypt. That means there was an early Bronze Age trade in asphalt from the Dead Sea to Egypt - and settlements may have existed where people collected it.</a:t>
            </a:r>
          </a:p>
          <a:p>
            <a:pPr eaLnBrk="1" hangingPunct="1"/>
            <a:endParaRPr lang="en-US" dirty="0">
              <a:latin typeface="Arial" pitchFamily="-128" charset="0"/>
            </a:endParaRPr>
          </a:p>
          <a:p>
            <a:pPr eaLnBrk="1" hangingPunct="1"/>
            <a:endParaRPr lang="en-US" dirty="0">
              <a:latin typeface="Arial" pitchFamily="-128" charset="0"/>
            </a:endParaRP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32</a:t>
            </a:fld>
            <a:endParaRPr lang="en-US"/>
          </a:p>
        </p:txBody>
      </p:sp>
    </p:spTree>
    <p:extLst>
      <p:ext uri="{BB962C8B-B14F-4D97-AF65-F5344CB8AC3E}">
        <p14:creationId xmlns:p14="http://schemas.microsoft.com/office/powerpoint/2010/main" val="3646819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Lord rained upon Sodom and upon Gomorrah brimstone and fire from the lord out of heaven; and he overthrew those cities, and all the plain, and all the inhabitants of the cities, and that which grew upon the ground and behold, the steam of the earth went up as the steam of the furnace...”</a:t>
            </a:r>
          </a:p>
          <a:p>
            <a:r>
              <a:rPr lang="en-GB" dirty="0"/>
              <a:t>Genesis, 19:24-25, 28</a:t>
            </a:r>
          </a:p>
          <a:p>
            <a:r>
              <a:rPr lang="en-GB" dirty="0"/>
              <a:t>Most readers of this article, professionals or persons simply interested in natural sciences, know the lines above by heart and thought at least once: what detail makes this biblical case miraculous? Probably, “fire from the Lord out of heaven”; all the rest is familiar from numerous descriptions of major catastrophic earthquakes. We would suggest one of the oldest, from the R.N. Captain Fitz Roy’s (1839) description of the Adventure and Beagle 1835 voyage to Conception, Chile [1]:</a:t>
            </a:r>
          </a:p>
          <a:p>
            <a:r>
              <a:rPr lang="en-GB" dirty="0"/>
              <a:t>“… Convulsive movements … The horrid motion increased; people could hardly stand; buildings waved and tottered – suddenly an awful overpowering shock caused universal destruction – and in less than six seconds the city was in ruins. The stunning noise of falling houses; the horrible cracking of the earth, which opened and shut rapidly and repeatedly in numerous places; the desperate heart-rending outcries of the people; the stifling heat; the blinding, smothering clouds of dust; the utter helplessness and confusion”. “… The water in the bay appeared to be everywhere boiling; bubbles of air, or gas, were rapidly escaping; the water also became black, and exhaled a most disagreeable </a:t>
            </a:r>
            <a:r>
              <a:rPr lang="en-GB" dirty="0" err="1"/>
              <a:t>sulphureous</a:t>
            </a:r>
            <a:r>
              <a:rPr lang="en-GB" dirty="0"/>
              <a:t> smell. Dead fish were afterwards thrown ashore in quantities; they seemed to have been poisoned or suffocated”. “… near </a:t>
            </a:r>
            <a:r>
              <a:rPr lang="en-GB" dirty="0" err="1"/>
              <a:t>Bacaloo</a:t>
            </a:r>
            <a:r>
              <a:rPr lang="en-GB" dirty="0"/>
              <a:t> Head an eruption burst through the sea… Smoke and water were thrown up during the greater part of the day, and flames were visible at night… As to the state of </a:t>
            </a:r>
            <a:r>
              <a:rPr lang="en-GB" dirty="0" err="1"/>
              <a:t>neighboring</a:t>
            </a:r>
            <a:r>
              <a:rPr lang="en-GB" dirty="0"/>
              <a:t> volcanoes, … I heard from Valdivia that directly after the earthquake all the volcanoes from </a:t>
            </a:r>
            <a:r>
              <a:rPr lang="en-GB" dirty="0" err="1"/>
              <a:t>Antuco</a:t>
            </a:r>
            <a:r>
              <a:rPr lang="en-GB" dirty="0"/>
              <a:t> to Osorno, inclusive, were in full activity” [1 pp. 403-418]. This description bears no resemblance to mechanical rebounds, but trains of monstrous explosions that uplift continents and trigger volcanic eruptions [2,3].</a:t>
            </a:r>
          </a:p>
          <a:p>
            <a:r>
              <a:rPr lang="en-GB" dirty="0"/>
              <a:t>In his article “Geological events in the Bible” [4] </a:t>
            </a:r>
            <a:r>
              <a:rPr lang="en-GB" dirty="0" err="1"/>
              <a:t>Prof.</a:t>
            </a:r>
            <a:r>
              <a:rPr lang="en-GB" dirty="0"/>
              <a:t> </a:t>
            </a:r>
            <a:r>
              <a:rPr lang="en-GB" dirty="0" err="1"/>
              <a:t>Bentor</a:t>
            </a:r>
            <a:r>
              <a:rPr lang="en-GB" dirty="0"/>
              <a:t> explores the version of earthquake destroying the Sodom and Gomorrah cities and causing flood, which explains why Lot and his family escaped “brimstone and fire” climbing the steep Zohar mountain instead of running south along the plain (Figure 1). However, </a:t>
            </a:r>
            <a:r>
              <a:rPr lang="en-GB" dirty="0" err="1"/>
              <a:t>Bentor</a:t>
            </a:r>
            <a:r>
              <a:rPr lang="en-GB" dirty="0"/>
              <a:t> could not explain the fire by natural reasons, because there are no active volcanoes in the Dead Sea area and mud-volcanism remained an enigma in his time. So, he thought that “the editor of the [biblical] account surely felt justified in replacing the flooding by the much more impressive mechanism of fire and brimstone raining down from heaven, the abode of God” [4].</a:t>
            </a:r>
          </a:p>
          <a:p>
            <a:r>
              <a:rPr lang="en-GB" dirty="0"/>
              <a:t>It is a common knowledge that many earthquakes were accompanied by conflagrations that killed many victims and burned their property (the great Lisbon quake of 1755; San Francisco, 1906; Tokyo, 1855, and too many others), which were explained as started “by kitchen-fires, which were left unattended by people who run for safety out of the buildings”.</a:t>
            </a: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33</a:t>
            </a:fld>
            <a:endParaRPr lang="en-GB"/>
          </a:p>
        </p:txBody>
      </p:sp>
    </p:spTree>
    <p:extLst>
      <p:ext uri="{BB962C8B-B14F-4D97-AF65-F5344CB8AC3E}">
        <p14:creationId xmlns:p14="http://schemas.microsoft.com/office/powerpoint/2010/main" val="752028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Lot’s wife. Looking back. Stuck in the past. Regret. Couldn’t move into the future</a:t>
            </a:r>
          </a:p>
        </p:txBody>
      </p:sp>
      <p:sp>
        <p:nvSpPr>
          <p:cNvPr id="4" name="Slide Number Placeholder 3"/>
          <p:cNvSpPr>
            <a:spLocks noGrp="1"/>
          </p:cNvSpPr>
          <p:nvPr>
            <p:ph type="sldNum" sz="quarter" idx="5"/>
          </p:nvPr>
        </p:nvSpPr>
        <p:spPr/>
        <p:txBody>
          <a:bodyPr/>
          <a:lstStyle/>
          <a:p>
            <a:fld id="{278FB232-C209-B445-ACB3-067054AB162C}" type="slidenum">
              <a:rPr lang="en-US" smtClean="0"/>
              <a:t>36</a:t>
            </a:fld>
            <a:endParaRPr lang="en-US"/>
          </a:p>
        </p:txBody>
      </p:sp>
    </p:spTree>
    <p:extLst>
      <p:ext uri="{BB962C8B-B14F-4D97-AF65-F5344CB8AC3E}">
        <p14:creationId xmlns:p14="http://schemas.microsoft.com/office/powerpoint/2010/main" val="1139279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early history of humanity is set out in the Torah as a series of disappointments. God gave human beings freedom, which they then misused. Adam and Eve ate the forbidden fruit. Cain murdered Abel. Within a relatively short time, the world before the Flood became dominated by violence. All flesh perverted its way on the earth. God created order, but humans created chaos. Even after the Flood, humanity, in the form of the builders of Babel, were guilty of hubris, thinking that people could build a tower that “reaches heaven" (Gen. 11:4).</a:t>
            </a:r>
          </a:p>
          <a:p>
            <a:endParaRPr lang="en-GB" dirty="0"/>
          </a:p>
          <a:p>
            <a:r>
              <a:rPr lang="en-GB" dirty="0"/>
              <a:t>Humans failed to respond to God, which is where Abraham enters the picture. We are not quite sure, at the beginning, what it is that Abraham is summoned to do. We know he is commanded to leave his land, birthplace and father’s house and travel “to the land I will show you,” (Gen. 12:1) but what he is to do when he gets there, we do not know. On this the Torah is silent. What is Abraham’s mission? What makes him special? What makes him more than a good man in a bad age, as was Noah? What makes him a leader and the father of a nation of leaders?</a:t>
            </a:r>
          </a:p>
          <a:p>
            <a:endParaRPr lang="en-GB" dirty="0"/>
          </a:p>
          <a:p>
            <a:r>
              <a:rPr lang="en-GB" dirty="0"/>
              <a:t>To decode the mystery we have to recall what the Torah has been signalling prior to this point. I suggested in previous weeks that a - perhaps the - key theme is a failure of responsibility. Adam and Eve lack personal responsibility. Adam says, “It wasn’t me; it was the woman.” Eve says, “It wasn’t me, it was the serpent.” It is as if they deny being the authors of their own stories – as if they do not understand either freedom or the responsibility it entails.</a:t>
            </a:r>
          </a:p>
          <a:p>
            <a:endParaRPr lang="en-GB" dirty="0"/>
          </a:p>
          <a:p>
            <a:r>
              <a:rPr lang="en-GB" dirty="0"/>
              <a:t>Cain does not deny personal responsibility. He does not say, “It wasn’t me. It was Abel’s fault for provoking me.” Instead he denies moral responsibility: “Am I my brother’s keeper?”</a:t>
            </a:r>
          </a:p>
          <a:p>
            <a:endParaRPr lang="en-GB" dirty="0"/>
          </a:p>
          <a:p>
            <a:r>
              <a:rPr lang="en-GB" dirty="0"/>
              <a:t>Noah fails the test of collective responsibility. He is a man of virtue in an age of vice, but he makes no impact on his contemporaries. He saves his family (and the animals) but no one else. According to the plain reading of the text, he does not even try.</a:t>
            </a:r>
          </a:p>
          <a:p>
            <a:endParaRPr lang="en-GB" dirty="0"/>
          </a:p>
          <a:p>
            <a:r>
              <a:rPr lang="en-GB" dirty="0"/>
              <a:t>If we understand this, we understand Abraham. He exercises personal responsibility. In </a:t>
            </a:r>
            <a:r>
              <a:rPr lang="en-GB" dirty="0" err="1"/>
              <a:t>parshat</a:t>
            </a:r>
            <a:r>
              <a:rPr lang="en-GB" dirty="0"/>
              <a:t> Lech </a:t>
            </a:r>
            <a:r>
              <a:rPr lang="en-GB" dirty="0" err="1"/>
              <a:t>Lecha</a:t>
            </a:r>
            <a:r>
              <a:rPr lang="en-GB" dirty="0"/>
              <a:t>, a quarrel breaks out between Abraham's herdsmen and those of his nephew Lot. Seeing that this was no random occurrence but the result of their having too many cattle to be able to graze together, Abraham immediately proposes a solution:</a:t>
            </a:r>
          </a:p>
          <a:p>
            <a:endParaRPr lang="en-GB" dirty="0"/>
          </a:p>
          <a:p>
            <a:r>
              <a:rPr lang="en-GB" dirty="0"/>
              <a:t>Abram said to Lot, “Let there not be a quarrel between you and me, or between your herders and mine, for we are brothers. Is not the whole land before you? Let’s part company. If you go to the left, I will go to the right; if you go to the right, I’ll go to the left.” (Gen. 13:8-9)</a:t>
            </a:r>
          </a:p>
          <a:p>
            <a:endParaRPr lang="en-GB" dirty="0"/>
          </a:p>
          <a:p>
            <a:r>
              <a:rPr lang="en-GB" dirty="0"/>
              <a:t>Note that Abraham passes no judgment. He does not ask whose fault the argument was. He does not ask who will gain from any particular outcome. He gives Lot the choice. He sees the problem and acts.</a:t>
            </a:r>
          </a:p>
          <a:p>
            <a:endParaRPr lang="en-GB" dirty="0"/>
          </a:p>
          <a:p>
            <a:r>
              <a:rPr lang="en-GB" dirty="0"/>
              <a:t>In the next chapter of </a:t>
            </a:r>
            <a:r>
              <a:rPr lang="en-GB" dirty="0" err="1"/>
              <a:t>Bereishit</a:t>
            </a:r>
            <a:r>
              <a:rPr lang="en-GB" dirty="0"/>
              <a:t> we are told about a local war, as a result of which Lot is among the people taken captive. Immediately Abraham gathers a force, pursues the invaders, rescues Lot and with him, all the other captives. He returns these captives safely to their homes, refusing to take any of the spoils of victory that he is offered by the grateful king of Sodom.</a:t>
            </a:r>
          </a:p>
          <a:p>
            <a:endParaRPr lang="en-GB" dirty="0"/>
          </a:p>
          <a:p>
            <a:r>
              <a:rPr lang="en-GB" dirty="0"/>
              <a:t>This is a strange passage – it depicts Abraham very differently from the nomadic shepherd we see elsewhere. The passage is best understood in the context of the story of Cain. Abraham shows he is his brother’s (or brother’s son’s) keeper. He immediately understands the nature of moral responsibility. Despite the fact that Lot chose to live where he did with its attendant risks, Abraham does not say, “His safety is his responsibility, not mine.”</a:t>
            </a:r>
          </a:p>
          <a:p>
            <a:endParaRPr lang="en-GB" dirty="0"/>
          </a:p>
          <a:p>
            <a:r>
              <a:rPr lang="en-GB" dirty="0"/>
              <a:t>Then, in this week’s </a:t>
            </a:r>
            <a:r>
              <a:rPr lang="en-GB" dirty="0" err="1"/>
              <a:t>parsha</a:t>
            </a:r>
            <a:r>
              <a:rPr lang="en-GB" dirty="0"/>
              <a:t> of </a:t>
            </a:r>
            <a:r>
              <a:rPr lang="en-GB" dirty="0" err="1"/>
              <a:t>Vayera</a:t>
            </a:r>
            <a:r>
              <a:rPr lang="en-GB" dirty="0"/>
              <a:t>, comes the great moment: a human being challenges God Himself for the very first time. God is about to pass judgment on Sodom. Abraham, fearing that this will mean that the city will be destroyed, says:</a:t>
            </a:r>
          </a:p>
          <a:p>
            <a:endParaRPr lang="en-GB" dirty="0"/>
          </a:p>
          <a:p>
            <a:r>
              <a:rPr lang="en-GB" dirty="0"/>
              <a:t>“Will you sweep away the righteous with the wicked? What if there are fifty righteous people in the city? Will you really sweep it away and not spare the place for the sake of the fifty righteous people in it? Far be it from you to do such a thing—to kill the righteous with the wicked, treating the righteous and the wicked alike. Far be it from you! Will not the Judge of all the earth do justice?” (Gen. 18:23–25)</a:t>
            </a:r>
          </a:p>
          <a:p>
            <a:endParaRPr lang="en-GB" dirty="0"/>
          </a:p>
          <a:p>
            <a:r>
              <a:rPr lang="en-GB" dirty="0"/>
              <a:t>This is a remarkable speech. By what right does a mere mortal challenge God Himself?</a:t>
            </a:r>
          </a:p>
          <a:p>
            <a:endParaRPr lang="en-GB" dirty="0"/>
          </a:p>
          <a:p>
            <a:r>
              <a:rPr lang="en-GB" dirty="0"/>
              <a:t>The short answer is that God Himself signalled that he should. Listen carefully to the text:</a:t>
            </a:r>
          </a:p>
          <a:p>
            <a:endParaRPr lang="en-GB" dirty="0"/>
          </a:p>
          <a:p>
            <a:r>
              <a:rPr lang="en-GB" dirty="0"/>
              <a:t>Then the Lord said, “Shall I hide from Abraham what I am about to do? Abraham will surely become a great and powerful nation, and all nations on earth will be blessed through him” ... Then the Lord said, “The outcry against Sodom and Gomorrah is so great and their sin so grievous that I will go down and see if what they have done is as bad as the outcry that has reached Me.” (Gen. 18:17–21)</a:t>
            </a:r>
          </a:p>
          <a:p>
            <a:endParaRPr lang="en-GB" dirty="0"/>
          </a:p>
          <a:p>
            <a:r>
              <a:rPr lang="en-GB" dirty="0"/>
              <a:t>Those words, “Shall I hide from Abraham what I am about to do?” are a clear hint that God wants Abraham to respond; otherwise why would He have said them?</a:t>
            </a:r>
          </a:p>
          <a:p>
            <a:endParaRPr lang="en-GB" dirty="0"/>
          </a:p>
          <a:p>
            <a:r>
              <a:rPr lang="en-GB" dirty="0"/>
              <a:t>The story of Abraham can only be understood against the backdrop of the story of Noah. There too, God told Noah in advance that he was about to bring punishment to the world.</a:t>
            </a:r>
          </a:p>
          <a:p>
            <a:endParaRPr lang="en-GB" dirty="0"/>
          </a:p>
          <a:p>
            <a:r>
              <a:rPr lang="en-GB" dirty="0"/>
              <a:t>So God said to Noah, “I am going to put an end to all people, for the earth is filled with violence because of them. I am surely going to destroy both them and the earth” (Gen. 6:13).</a:t>
            </a:r>
          </a:p>
          <a:p>
            <a:endParaRPr lang="en-GB" dirty="0"/>
          </a:p>
          <a:p>
            <a:r>
              <a:rPr lang="en-GB" dirty="0"/>
              <a:t>Noah did not protest. To the contrary, we are told three times that Noah “did as God commanded him” (Gen. 6:22; 7:5; 7:9). Noah accepted the verdict. Abraham challenged it. Abraham understood the third principle we have been exploring over the past few weeks: collective responsibility.</a:t>
            </a:r>
          </a:p>
          <a:p>
            <a:endParaRPr lang="en-GB" dirty="0"/>
          </a:p>
          <a:p>
            <a:r>
              <a:rPr lang="en-GB" dirty="0"/>
              <a:t>The people of Sodom were not Abraham's brothers and sisters, so he was going beyond even what he did in rescuing Lot. He prayed on their behalf because he understood the idea of human solidarity, immortally expressed by John Donne:</a:t>
            </a:r>
          </a:p>
          <a:p>
            <a:endParaRPr lang="en-GB" dirty="0"/>
          </a:p>
          <a:p>
            <a:r>
              <a:rPr lang="en-GB" dirty="0"/>
              <a:t>No man is an island,</a:t>
            </a:r>
          </a:p>
          <a:p>
            <a:endParaRPr lang="en-GB" dirty="0"/>
          </a:p>
          <a:p>
            <a:r>
              <a:rPr lang="en-GB" dirty="0"/>
              <a:t>Entire of itself ...</a:t>
            </a:r>
          </a:p>
          <a:p>
            <a:endParaRPr lang="en-GB" dirty="0"/>
          </a:p>
          <a:p>
            <a:r>
              <a:rPr lang="en-GB" dirty="0"/>
              <a:t>Any man's death diminishes me,</a:t>
            </a:r>
          </a:p>
          <a:p>
            <a:endParaRPr lang="en-GB" dirty="0"/>
          </a:p>
          <a:p>
            <a:r>
              <a:rPr lang="en-GB" dirty="0"/>
              <a:t>For I am involved in mankind.[1]</a:t>
            </a:r>
          </a:p>
          <a:p>
            <a:endParaRPr lang="en-GB" dirty="0"/>
          </a:p>
          <a:p>
            <a:r>
              <a:rPr lang="en-GB" dirty="0"/>
              <a:t>But a question remains. Why did God call on Abraham to challenge Him? Was there anything Abraham knew that God didn’t know? That idea is absurd. The answer is surely this: Abraham was to become the role model and initiator of a new faith, one that would not defend the human status quo but challenge it.</a:t>
            </a:r>
          </a:p>
          <a:p>
            <a:endParaRPr lang="en-GB" dirty="0"/>
          </a:p>
          <a:p>
            <a:r>
              <a:rPr lang="en-GB" dirty="0"/>
              <a:t>Abraham had to have the courage to challenge God if his descendants were to challenge human rulers, as Moses and the Prophets did. Jews do not accept the world that is. They challenge it in the name of the world that ought to be. This is a critical turning point in human history: the birth of the world’s first religion of protest – the emergence of a faith that challenges the world instead of accepting it.</a:t>
            </a:r>
          </a:p>
          <a:p>
            <a:endParaRPr lang="en-GB" dirty="0"/>
          </a:p>
          <a:p>
            <a:r>
              <a:rPr lang="en-GB" dirty="0"/>
              <a:t>Abraham was not a conventional leader. He did not rule a nation. There was as yet no nation for him to lead. But he was the role model of leadership as Judaism understands it. He took responsibility. He acted; he didn’t wait for others to act. Of Noah, the Torah says, “he walked with God” (Gen. 6:9). But to Abraham, God says, “Walk before Me,” (Gen. 17:1), meaning: be a leader. Walk ahead. Take personal responsibility. Take moral responsibility. Take collective responsibility.</a:t>
            </a:r>
          </a:p>
          <a:p>
            <a:endParaRPr lang="en-GB" dirty="0"/>
          </a:p>
          <a:p>
            <a:r>
              <a:rPr lang="en-GB" dirty="0"/>
              <a:t>Judaism is God’s call to responsibility.</a:t>
            </a:r>
          </a:p>
        </p:txBody>
      </p:sp>
      <p:sp>
        <p:nvSpPr>
          <p:cNvPr id="4" name="Slide Number Placeholder 3"/>
          <p:cNvSpPr>
            <a:spLocks noGrp="1"/>
          </p:cNvSpPr>
          <p:nvPr>
            <p:ph type="sldNum" sz="quarter" idx="5"/>
          </p:nvPr>
        </p:nvSpPr>
        <p:spPr/>
        <p:txBody>
          <a:bodyPr/>
          <a:lstStyle/>
          <a:p>
            <a:fld id="{278FB232-C209-B445-ACB3-067054AB162C}" type="slidenum">
              <a:rPr lang="en-US" smtClean="0"/>
              <a:t>38</a:t>
            </a:fld>
            <a:endParaRPr lang="en-US"/>
          </a:p>
        </p:txBody>
      </p:sp>
    </p:spTree>
    <p:extLst>
      <p:ext uri="{BB962C8B-B14F-4D97-AF65-F5344CB8AC3E}">
        <p14:creationId xmlns:p14="http://schemas.microsoft.com/office/powerpoint/2010/main" val="36684350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D843223F-BFB2-4E6E-858C-628C18B61484}" type="slidenum">
              <a:rPr lang="en-GB">
                <a:solidFill>
                  <a:srgbClr val="000000"/>
                </a:solidFill>
                <a:latin typeface="Arial" pitchFamily="-128" charset="0"/>
              </a:rPr>
              <a:pPr/>
              <a:t>43</a:t>
            </a:fld>
            <a:endParaRPr lang="en-GB">
              <a:solidFill>
                <a:srgbClr val="000000"/>
              </a:solidFill>
              <a:latin typeface="Arial" pitchFamily="-128" charset="0"/>
            </a:endParaRPr>
          </a:p>
        </p:txBody>
      </p:sp>
      <p:sp>
        <p:nvSpPr>
          <p:cNvPr id="35843" name="Rectangle 1026"/>
          <p:cNvSpPr>
            <a:spLocks noGrp="1" noRot="1" noChangeAspect="1" noChangeArrowheads="1" noTextEdit="1"/>
          </p:cNvSpPr>
          <p:nvPr>
            <p:ph type="sldImg"/>
          </p:nvPr>
        </p:nvSpPr>
        <p:spPr>
          <a:ln/>
        </p:spPr>
      </p:sp>
      <p:sp>
        <p:nvSpPr>
          <p:cNvPr id="35844" name="Rectangle 1027"/>
          <p:cNvSpPr>
            <a:spLocks noGrp="1" noChangeArrowheads="1"/>
          </p:cNvSpPr>
          <p:nvPr>
            <p:ph type="body" idx="1"/>
          </p:nvPr>
        </p:nvSpPr>
        <p:spPr>
          <a:noFill/>
          <a:ln/>
        </p:spPr>
        <p:txBody>
          <a:bodyPr/>
          <a:lstStyle/>
          <a:p>
            <a:pPr eaLnBrk="1" hangingPunct="1"/>
            <a:r>
              <a:rPr lang="en-US" dirty="0">
                <a:latin typeface="Arial" pitchFamily="-128" charset="0"/>
              </a:rPr>
              <a:t>Went with </a:t>
            </a:r>
            <a:r>
              <a:rPr lang="en-US" dirty="0" err="1">
                <a:latin typeface="Arial" pitchFamily="-128" charset="0"/>
              </a:rPr>
              <a:t>Terah</a:t>
            </a:r>
            <a:r>
              <a:rPr lang="en-US" baseline="0" dirty="0">
                <a:latin typeface="Arial" pitchFamily="-128" charset="0"/>
              </a:rPr>
              <a:t> to </a:t>
            </a:r>
            <a:r>
              <a:rPr lang="en-US" baseline="0" dirty="0" err="1">
                <a:latin typeface="Arial" pitchFamily="-128" charset="0"/>
              </a:rPr>
              <a:t>haran</a:t>
            </a:r>
            <a:r>
              <a:rPr lang="en-US" baseline="0" dirty="0">
                <a:latin typeface="Arial" pitchFamily="-128" charset="0"/>
              </a:rPr>
              <a:t>. Then after </a:t>
            </a:r>
            <a:r>
              <a:rPr lang="en-US" baseline="0" dirty="0" err="1">
                <a:latin typeface="Arial" pitchFamily="-128" charset="0"/>
              </a:rPr>
              <a:t>Terah</a:t>
            </a:r>
            <a:r>
              <a:rPr lang="en-US" baseline="0" dirty="0">
                <a:latin typeface="Arial" pitchFamily="-128" charset="0"/>
              </a:rPr>
              <a:t> died moved to Canaan</a:t>
            </a:r>
            <a:endParaRPr lang="en-US" dirty="0">
              <a:latin typeface="Arial" pitchFamily="-128" charset="0"/>
            </a:endParaRPr>
          </a:p>
        </p:txBody>
      </p:sp>
    </p:spTree>
    <p:extLst>
      <p:ext uri="{BB962C8B-B14F-4D97-AF65-F5344CB8AC3E}">
        <p14:creationId xmlns:p14="http://schemas.microsoft.com/office/powerpoint/2010/main" val="1237590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94D678C9-A9D5-40FC-9868-FB5B84F5E025}" type="slidenum">
              <a:rPr lang="en-GB">
                <a:solidFill>
                  <a:srgbClr val="000000"/>
                </a:solidFill>
                <a:latin typeface="Arial" pitchFamily="-128" charset="0"/>
              </a:rPr>
              <a:pPr/>
              <a:t>44</a:t>
            </a:fld>
            <a:endParaRPr lang="en-GB">
              <a:solidFill>
                <a:srgbClr val="000000"/>
              </a:solidFill>
              <a:latin typeface="Arial" pitchFamily="-128"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r>
              <a:rPr lang="en-US" dirty="0"/>
              <a:t>When a famine struck the land, Abram went down toward Egypt to live as an immigrant since the famine was so severe in the land. </a:t>
            </a:r>
            <a:r>
              <a:rPr lang="en-US" baseline="30000" dirty="0"/>
              <a:t>11 </a:t>
            </a:r>
            <a:r>
              <a:rPr lang="en-US" dirty="0"/>
              <a:t>Just before he arrived in Egypt, he said to his wife </a:t>
            </a:r>
            <a:r>
              <a:rPr lang="en-US" dirty="0" err="1"/>
              <a:t>Sarai</a:t>
            </a:r>
            <a:r>
              <a:rPr lang="en-US" dirty="0"/>
              <a:t>, “I know you are a good-looking woman. </a:t>
            </a:r>
            <a:r>
              <a:rPr lang="en-US" baseline="30000" dirty="0"/>
              <a:t>12 </a:t>
            </a:r>
            <a:r>
              <a:rPr lang="en-US" dirty="0"/>
              <a:t>When the Egyptians see you, they will say, ‘This is his wife,’ and they will kill me but let you live. </a:t>
            </a:r>
            <a:r>
              <a:rPr lang="en-US" baseline="30000" dirty="0"/>
              <a:t>13 </a:t>
            </a:r>
            <a:r>
              <a:rPr lang="en-US" dirty="0"/>
              <a:t>So tell them you are my sister so that they will treat me well for your sake, and I will survive because of you.”</a:t>
            </a:r>
          </a:p>
          <a:p>
            <a:r>
              <a:rPr lang="en-US" baseline="30000" dirty="0"/>
              <a:t>14 </a:t>
            </a:r>
            <a:r>
              <a:rPr lang="en-US" dirty="0"/>
              <a:t>When Abram entered Egypt, the Egyptians saw how beautiful his wife was. </a:t>
            </a:r>
            <a:r>
              <a:rPr lang="en-US" baseline="30000" dirty="0"/>
              <a:t>15 </a:t>
            </a:r>
            <a:r>
              <a:rPr lang="en-US" dirty="0"/>
              <a:t>When Pharaoh’s princes saw her, they praised her to Pharaoh; and the woman was taken into Pharaoh’s household. </a:t>
            </a:r>
            <a:r>
              <a:rPr lang="en-US" baseline="30000" dirty="0"/>
              <a:t>16 </a:t>
            </a:r>
            <a:r>
              <a:rPr lang="en-US" dirty="0"/>
              <a:t>Things went well for Abram because of her: he acquired flocks, cattle, male donkeys, men servants, women servants, female donkeys, and camels. </a:t>
            </a:r>
            <a:r>
              <a:rPr lang="en-US" baseline="30000" dirty="0"/>
              <a:t>17 </a:t>
            </a:r>
            <a:r>
              <a:rPr lang="en-US" dirty="0"/>
              <a:t>Then the </a:t>
            </a:r>
            <a:r>
              <a:rPr lang="en-US" cap="small" dirty="0"/>
              <a:t>Lord</a:t>
            </a:r>
            <a:r>
              <a:rPr lang="en-US" dirty="0"/>
              <a:t> struck Pharaoh and his household with severe plagues because of Abram’s wife </a:t>
            </a:r>
            <a:r>
              <a:rPr lang="en-US" dirty="0" err="1"/>
              <a:t>Sarai</a:t>
            </a:r>
            <a:r>
              <a:rPr lang="en-US" dirty="0"/>
              <a:t>. </a:t>
            </a:r>
            <a:r>
              <a:rPr lang="en-US" baseline="30000" dirty="0"/>
              <a:t>18 </a:t>
            </a:r>
            <a:r>
              <a:rPr lang="en-US" dirty="0"/>
              <a:t>So Pharaoh summoned Abram and said, “What’s this you’ve done to me? Why didn’t you tell me she was your wife? </a:t>
            </a:r>
            <a:r>
              <a:rPr lang="en-US" baseline="30000" dirty="0"/>
              <a:t>19 </a:t>
            </a:r>
            <a:r>
              <a:rPr lang="en-US" dirty="0"/>
              <a:t>Why did you say, ‘She’s my sister,’ so that I made her my wife? Now, here’s your wife. Take her and go!” </a:t>
            </a:r>
            <a:r>
              <a:rPr lang="en-US" baseline="30000" dirty="0"/>
              <a:t>20 </a:t>
            </a:r>
            <a:r>
              <a:rPr lang="en-US" dirty="0"/>
              <a:t>Pharaoh gave his men orders concerning Abram, and they expelled him with his wife and everything he had.</a:t>
            </a:r>
          </a:p>
        </p:txBody>
      </p:sp>
    </p:spTree>
    <p:extLst>
      <p:ext uri="{BB962C8B-B14F-4D97-AF65-F5344CB8AC3E}">
        <p14:creationId xmlns:p14="http://schemas.microsoft.com/office/powerpoint/2010/main" val="149529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a:t>
            </a:r>
          </a:p>
          <a:p>
            <a:endParaRPr lang="en-GB" dirty="0"/>
          </a:p>
          <a:p>
            <a:r>
              <a:rPr lang="en-GB" dirty="0"/>
              <a:t>Why is Judaism so intolerant of idolatry? I don't mean massive temples with human sacrifices. What about a civilized idolater, in the privacy of his own home. With a job, a family, a mortgage, donates to the World Hunger Fund and Greenpeace — and instead of one G‑d, he just happens to have two or three or even several dozen, all lined up on the dashboard of his car. Why does Judaism make a cardinal sin of it, demanding total eradication of idolatry in every corner the world? As long as it doesn't hurt anyone else, what's so terrible?</a:t>
            </a:r>
          </a:p>
          <a:p>
            <a:endParaRPr lang="en-GB" dirty="0"/>
          </a:p>
          <a:p>
            <a:r>
              <a:rPr lang="en-GB" dirty="0"/>
              <a:t>Answer:</a:t>
            </a:r>
          </a:p>
          <a:p>
            <a:endParaRPr lang="en-GB" dirty="0"/>
          </a:p>
          <a:p>
            <a:r>
              <a:rPr lang="en-GB" dirty="0"/>
              <a:t>There are many ways to answer this, but let's take a historical perspective. Historians agree that our current standard of ethics stems from the Jewish ethic. Yes, the Greeks gave us the natural sciences, philosophy and art; the Romans gave us governmental structure and engineering; from the Persians we have poetry and astronomy; from the Chinese, paper, printing, gunpowder, acupuncture and more philosophy, and so on. But the historical fact is that all those cultures (and all the other unmentioned cultures) sustained and even glorified attitudes and </a:t>
            </a:r>
            <a:r>
              <a:rPr lang="en-GB" dirty="0" err="1"/>
              <a:t>behaviors</a:t>
            </a:r>
            <a:r>
              <a:rPr lang="en-GB" dirty="0"/>
              <a:t> that today we universally find abhorrent. Today, if you dispose of your unwanted infants, practice pederasty, set humans to kill each other for sport, ignore the rights of those lower than you on the social ladder and refuse to acknowledge any social responsibility to the poor and the unhealthy, and can't wait to run to war against the nation next door, you are a barbarian. You may have made a wonderful citizen of Athens or Rome, but today, no club will take you.</a:t>
            </a:r>
          </a:p>
          <a:p>
            <a:endParaRPr lang="en-GB" dirty="0"/>
          </a:p>
          <a:p>
            <a:r>
              <a:rPr lang="en-GB" dirty="0"/>
              <a:t>Where did those values come from? There's only one source historians can point to: Torah. And the same for universal education and the ideal of world peace.</a:t>
            </a:r>
          </a:p>
          <a:p>
            <a:endParaRPr lang="en-GB" dirty="0"/>
          </a:p>
          <a:p>
            <a:r>
              <a:rPr lang="en-GB" dirty="0"/>
              <a:t>Now, this gives any scholar a meaty problem to solve. History is generally seen as something of a wild and diverse forest, where one thing grows from another. Seeds fall and sprout. Trees branch out and flourish, then fall and nurture mushrooms off their rotting wood. All the vegetation and creatures of the forest share the same air, water and soil and no creature exists alone. So, too, one civilization arises out of the mud, branches out, and falls to become the breeding ground of the next. Ideas move about, in perpetual metamorphosis as they pass through the filters of variant cultures. Whatever is, was — and will eventually pass.</a:t>
            </a:r>
          </a:p>
          <a:p>
            <a:endParaRPr lang="en-GB" dirty="0"/>
          </a:p>
          <a:p>
            <a:r>
              <a:rPr lang="en-GB" dirty="0"/>
              <a:t>All except for the Jews. Entirely out of context, with an ethic that had every nation calling them crazy and absurd, ever-radical, always out of step. Definitely not part of this forest. And in the end, their ethic wins.</a:t>
            </a:r>
          </a:p>
          <a:p>
            <a:endParaRPr lang="en-GB" dirty="0"/>
          </a:p>
          <a:p>
            <a:r>
              <a:rPr lang="en-GB" dirty="0"/>
              <a:t>There's got to be some explanation. First of all, where did they get these weird ideas? And telling me that the Almighty G‑d snatched them out of slavery and dictated it all to them doesn't work. It's true, but it's not enough. Because human beings can only hear that which they know already. There had to be something there from before.</a:t>
            </a:r>
          </a:p>
          <a:p>
            <a:endParaRPr lang="en-GB" dirty="0"/>
          </a:p>
          <a:p>
            <a:r>
              <a:rPr lang="en-GB" dirty="0"/>
              <a:t>The classic answer is that once there was a man named Abraham, from Ur of the Chaldees — the original seat of civilization. He came up with this standard through his own maverick genius. Of course, being ingenious, brave and dissident wasn't enough. His task also demanded the tenacity and conviction to raise up a generation that would carry on this idea, swimming upstream against all odds of the dominant society. And then, over many ages, this ethic proved itself as the most effective backbone of a sustainable society.</a:t>
            </a:r>
          </a:p>
          <a:p>
            <a:endParaRPr lang="en-GB" dirty="0"/>
          </a:p>
          <a:p>
            <a:r>
              <a:rPr lang="en-GB" dirty="0"/>
              <a:t>Now, tell me, does any rational scholar really believe such a scenario?</a:t>
            </a:r>
          </a:p>
          <a:p>
            <a:endParaRPr lang="en-GB" dirty="0"/>
          </a:p>
          <a:p>
            <a:r>
              <a:rPr lang="en-GB" dirty="0"/>
              <a:t>In fact, the version supported by the Talmud and described in detail by the Rambam (Maimonides) is far more believable:</a:t>
            </a:r>
          </a:p>
          <a:p>
            <a:endParaRPr lang="en-GB" dirty="0"/>
          </a:p>
          <a:p>
            <a:r>
              <a:rPr lang="en-GB" dirty="0"/>
              <a:t>The ethic that Abraham presented to the world had been there from the beginning. Humankind had originally known that each person bore the Divine image. That life was with purpose. That the world was the work of a supernal entity that desired we take care of it and judged us accordingly. Even in Abraham's time, there endured lone individuals who preached this to their disciples, as a tradition from Adam, through Methuselah and Noah.</a:t>
            </a:r>
          </a:p>
          <a:p>
            <a:endParaRPr lang="en-GB" dirty="0"/>
          </a:p>
          <a:p>
            <a:r>
              <a:rPr lang="en-GB" dirty="0"/>
              <a:t>But we're talking about human beings. Precisely due to that Divine spark within, the human is also the wild and crazy creature that seeks out the most bizarre approach to life, ready and capable to do anything. So, human society in general abandoned the original standard of Adam for "that which feels good." Law became no more than a way for a king to govern his people. Ethics became no more than the custom that felt most comfortable to the most people. The only measure of the value of a human life was the degree of power a human held. And the natural world was understood as a worthless place, not worth any investment beyond that which produced food and power over others.</a:t>
            </a:r>
          </a:p>
          <a:p>
            <a:endParaRPr lang="en-GB" dirty="0"/>
          </a:p>
          <a:p>
            <a:r>
              <a:rPr lang="en-GB" dirty="0"/>
              <a:t>Abraham didn't have to begin from scratch with humanity. He only had to rescue that original ethic. But he also re-discovered — and this he did do on his own — the base that made that ethic sustainable: Monotheism. More specifically: monotheistic providence. Simply put: Every adult and child must know there is a single Creator of all things, who cares about what you are doing with His world.</a:t>
            </a:r>
          </a:p>
          <a:p>
            <a:endParaRPr lang="en-GB" dirty="0"/>
          </a:p>
          <a:p>
            <a:r>
              <a:rPr lang="en-GB" dirty="0"/>
              <a:t>Why are monotheism and providence so essential? Again, back to history, according to the traditional Jewish sources:</a:t>
            </a:r>
          </a:p>
          <a:p>
            <a:endParaRPr lang="en-GB" dirty="0"/>
          </a:p>
          <a:p>
            <a:r>
              <a:rPr lang="en-GB" dirty="0"/>
              <a:t>Abraham's predecessors had also known of the one G‑d, creator of heaven and earth. But they understood G‑d as far too sublime and transcendent to be occupied with this mundane world and its creatures. They began to chip away at His providence, asserting that lesser powers, of His appointment, had been granted a share of dominion. They went so far as to build temples where they focused their minds upon the dynamics of these forces, attaining spiritual heights and mystic power. Eventually, wisdom gave way to charlatanism, as priests told the masses that a certain star or god or goddess had spoken to them, commanding them to serve him or her in a certain fashion. Rulers found that a good mix of secret knowledge and convenient mythology could be an instrument of power over the populace; that by controlling the flow of knowledge they were able to hold the people in awe and obedience.</a:t>
            </a:r>
          </a:p>
          <a:p>
            <a:endParaRPr lang="en-GB" dirty="0"/>
          </a:p>
          <a:p>
            <a:r>
              <a:rPr lang="en-GB" dirty="0"/>
              <a:t>This is where Abraham dissented. He saw through the established order with its hierarchy of knowledge and power, and reasoned it to be the source of all evil. And he saw to the root of it: As long as G‑d was "up there" and everything else was seen as lying on a descending plane further and further removed from His domain, this evil would continue.</a:t>
            </a:r>
          </a:p>
          <a:p>
            <a:endParaRPr lang="en-GB" dirty="0"/>
          </a:p>
          <a:p>
            <a:r>
              <a:rPr lang="en-GB" dirty="0"/>
              <a:t>Within such a paradigm, human life loses its essential value. You as an individual no longer count. All that matters is how high you are up on the scale. Not only human rights, but also the advance of technology is hindered — by the need of the ruling class to keep the masses working. All progress is to further empower the powerful. Public health, welfare and education are absurdities. So Abraham challenged that hierarchy. He taught each person to call upon the name of the One G‑d of the heavens and the earth, who judges the deeds of all men equally, from the highest king to the most lowly serf. By putting the original G‑d back into the world, Abraham recreated the "person" — a human who is of value just by being there.</a:t>
            </a:r>
          </a:p>
          <a:p>
            <a:endParaRPr lang="en-GB" dirty="0"/>
          </a:p>
          <a:p>
            <a:r>
              <a:rPr lang="en-GB" dirty="0"/>
              <a:t>Within the old paradigm, ethics have no base to stand on. If you don't like what one god demands of you, you go find another god more to your taste. Or you work around these gods, tricking or bribing them, as they themselves are wont to do with one another. After all, none of them is supreme, none is all-powerful. Therefore, anything could be justified. So Abraham smashed the idols. Once there is only one G‑d, who supervises all things, morality is no longer relative. All ethics are determined not by the flux of social convenience, but by His intransient standard.</a:t>
            </a:r>
          </a:p>
          <a:p>
            <a:endParaRPr lang="en-GB" dirty="0"/>
          </a:p>
          <a:p>
            <a:r>
              <a:rPr lang="en-GB" dirty="0"/>
              <a:t>Without Abraham's base to ethics, society has no stability. Any institution could be shaken to the ground by changing circumstance and the whims of human desire. In Ancient Greece, the institution of marriage bordered on collapse due to their gender-preference, while in Rome, the family unit was gradually dismantled by promiscuity. The institutions that should have nurtured human spirituality in many societies became corrupted into bloody orgies and worship of the senses. In many instances, such as in the Far East, poverty was allowed to grow to unmanageable proportions while a select few amassed an immense concentration of power—all due to the void of a sense of social responsibility. In our day and age, with the origin of species attributed to the mystical gods of chance and natural law, the most horrid crimes against humanity were committed and the very biosphere is now threatened. Only once the building blocks of society stand upon the solid ground of the One Who Created Everything in the First Place, can a sustainable society develop.</a:t>
            </a:r>
          </a:p>
          <a:p>
            <a:endParaRPr lang="en-GB" dirty="0"/>
          </a:p>
          <a:p>
            <a:r>
              <a:rPr lang="en-GB" dirty="0"/>
              <a:t>Truth be told, Abraham's message also began to perish with time. It wasn't until monotheistic providence transcended the realm of ideas and became the real-life experience of a people that it was truly able to stick. And that is just what happened at Mount Sinai, when Abraham's descendants came face-to-face with marching orders directly from Above. The concept of a "mitzvah" entered the world — something you do because G‑d wants it done. And that basis has proven eternally resilient.</a:t>
            </a:r>
          </a:p>
          <a:p>
            <a:endParaRPr lang="en-GB" dirty="0"/>
          </a:p>
          <a:p>
            <a:r>
              <a:rPr lang="en-GB" dirty="0"/>
              <a:t>As for the rest of the nations, as the Rambam writes, they were also commanded at Mount Sinai — to keep the seven mitzvahs of Adam and Noah, which include the prohibition against polytheism.</a:t>
            </a:r>
          </a:p>
          <a:p>
            <a:endParaRPr lang="en-GB" dirty="0"/>
          </a:p>
          <a:p>
            <a:r>
              <a:rPr lang="en-GB" dirty="0"/>
              <a:t>Today, we are witnessing the most dramatic results of Abraham's strategy in action: Our progress in the last 500 years, to the point of the current empowerment of the consumer with technology and information, only became possible through the rise of this ethic. In a polytheistic world, this could never have occurred. It was only once the people of Europe began actually reading the Bible and discussing what it had to say to them, that the concepts of human rights, social responsibility, the value of life, and eventually the ideal of world peace took a front seat in civilization's progress. And it is only such a world that could have developed public education and health care, old age pension, telephones, fax machines, personal computers, the Internet, environmental design and nuclear disarmament.</a:t>
            </a:r>
          </a:p>
          <a:p>
            <a:endParaRPr lang="en-GB" dirty="0"/>
          </a:p>
          <a:p>
            <a:r>
              <a:rPr lang="en-GB" dirty="0"/>
              <a:t>We are too much a part of the flow to recognize this; the blanket of darkness that endures, fighting to its last breath, preoccupies our minds. But if we could travel back in time and describe to the Jew of past ages the world we have today — a world that values life, world peace, individual rights, freedom of expression, literacy, knowledge and compassion for those who have less — that Jew would undoubtedly respond, wide-eyed, "You mean, it is the days of </a:t>
            </a:r>
            <a:r>
              <a:rPr lang="en-GB" dirty="0" err="1"/>
              <a:t>Moshiach</a:t>
            </a:r>
            <a:r>
              <a:rPr lang="en-GB" dirty="0"/>
              <a:t>?"</a:t>
            </a:r>
          </a:p>
          <a:p>
            <a:endParaRPr lang="en-GB" dirty="0"/>
          </a:p>
          <a:p>
            <a:r>
              <a:rPr lang="en-GB" dirty="0"/>
              <a:t>-- A time that began when a young boy in </a:t>
            </a:r>
            <a:r>
              <a:rPr lang="en-GB" dirty="0" err="1"/>
              <a:t>Sumeria</a:t>
            </a:r>
            <a:r>
              <a:rPr lang="en-GB" dirty="0"/>
              <a:t> took a hammer and smashed the idols in his father's house.1</a:t>
            </a:r>
          </a:p>
          <a:p>
            <a:endParaRPr lang="en-GB" dirty="0"/>
          </a:p>
          <a:p>
            <a:r>
              <a:rPr lang="en-GB" dirty="0"/>
              <a:t>FOOTNOTES</a:t>
            </a:r>
          </a:p>
          <a:p>
            <a:r>
              <a:rPr lang="en-GB" dirty="0"/>
              <a:t>1.	</a:t>
            </a:r>
          </a:p>
          <a:p>
            <a:r>
              <a:rPr lang="en-GB" dirty="0"/>
              <a:t>Further Reading: The Jewish version of history is scattered throughout the Talmud, but the comprehensive overview is in the opening of Maimonides' Laws of Idolatry. This is essential reading. So is the Lubavitcher </a:t>
            </a:r>
            <a:r>
              <a:rPr lang="en-GB" dirty="0" err="1"/>
              <a:t>Rebbe's</a:t>
            </a:r>
            <a:r>
              <a:rPr lang="en-GB" dirty="0"/>
              <a:t> talk that illuminates that overview, presented in </a:t>
            </a:r>
            <a:r>
              <a:rPr lang="en-GB" dirty="0" err="1"/>
              <a:t>Likutei</a:t>
            </a:r>
            <a:r>
              <a:rPr lang="en-GB" dirty="0"/>
              <a:t> </a:t>
            </a:r>
            <a:r>
              <a:rPr lang="en-GB" dirty="0" err="1"/>
              <a:t>Sichot</a:t>
            </a:r>
            <a:r>
              <a:rPr lang="en-GB" dirty="0"/>
              <a:t>, volume 20, pp 13-24. Most of this essay is based on those two sources.</a:t>
            </a:r>
          </a:p>
          <a:p>
            <a:r>
              <a:rPr lang="en-GB" dirty="0"/>
              <a:t>For an enlightening account of the Jewish impact on history, three popular books are: Rabbi </a:t>
            </a:r>
            <a:r>
              <a:rPr lang="en-GB" dirty="0" err="1"/>
              <a:t>Dr.</a:t>
            </a:r>
            <a:r>
              <a:rPr lang="en-GB" dirty="0"/>
              <a:t> Jonathan Sacks' A Letter in the Scroll, Paul Johnson's A History of the Jews, and Thomas Cahill's The Gifts of the Jews. An engaging audio tape on the topic is Ken Spiro's World Perfect.</a:t>
            </a: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4</a:t>
            </a:fld>
            <a:endParaRPr lang="en-GB"/>
          </a:p>
        </p:txBody>
      </p:sp>
    </p:spTree>
    <p:extLst>
      <p:ext uri="{BB962C8B-B14F-4D97-AF65-F5344CB8AC3E}">
        <p14:creationId xmlns:p14="http://schemas.microsoft.com/office/powerpoint/2010/main" val="25271664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8CFE1EDF-76A1-4F80-A086-47237EBB8F3D}" type="slidenum">
              <a:rPr lang="en-GB">
                <a:solidFill>
                  <a:srgbClr val="000000"/>
                </a:solidFill>
                <a:latin typeface="Arial" pitchFamily="-128" charset="0"/>
              </a:rPr>
              <a:pPr/>
              <a:t>45</a:t>
            </a:fld>
            <a:endParaRPr lang="en-GB">
              <a:solidFill>
                <a:srgbClr val="000000"/>
              </a:solidFill>
              <a:latin typeface="Arial" pitchFamily="-128"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r>
              <a:rPr lang="en-GB">
                <a:latin typeface="Arial" pitchFamily="-128" charset="0"/>
              </a:rPr>
              <a:t>Before the fall Adam and Eve were like brother and sister. Eve was more attracted to Lucifer who appeared sophisticated.</a:t>
            </a:r>
          </a:p>
        </p:txBody>
      </p:sp>
    </p:spTree>
    <p:extLst>
      <p:ext uri="{BB962C8B-B14F-4D97-AF65-F5344CB8AC3E}">
        <p14:creationId xmlns:p14="http://schemas.microsoft.com/office/powerpoint/2010/main" val="4042497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8CFE1EDF-76A1-4F80-A086-47237EBB8F3D}" type="slidenum">
              <a:rPr lang="en-GB">
                <a:solidFill>
                  <a:srgbClr val="000000"/>
                </a:solidFill>
                <a:latin typeface="Arial" pitchFamily="-128" charset="0"/>
              </a:rPr>
              <a:pPr/>
              <a:t>46</a:t>
            </a:fld>
            <a:endParaRPr lang="en-GB">
              <a:solidFill>
                <a:srgbClr val="000000"/>
              </a:solidFill>
              <a:latin typeface="Arial" pitchFamily="-128"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r>
              <a:rPr lang="en-GB">
                <a:latin typeface="Arial" pitchFamily="-128" charset="0"/>
              </a:rPr>
              <a:t>Before the fall Adam and Eve were like brother and sister. Eve was more attracted to Lucifer who appeared sophisticated.</a:t>
            </a:r>
          </a:p>
        </p:txBody>
      </p:sp>
    </p:spTree>
    <p:extLst>
      <p:ext uri="{BB962C8B-B14F-4D97-AF65-F5344CB8AC3E}">
        <p14:creationId xmlns:p14="http://schemas.microsoft.com/office/powerpoint/2010/main" val="1579080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F985114F-358B-4EE9-AA2E-3A638B867558}" type="slidenum">
              <a:rPr lang="en-GB">
                <a:latin typeface="Arial" pitchFamily="-128" charset="0"/>
              </a:rPr>
              <a:pPr/>
              <a:t>5</a:t>
            </a:fld>
            <a:endParaRPr lang="en-GB">
              <a:latin typeface="Arial" pitchFamily="-128"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r>
              <a:rPr lang="en-GB" sz="1200" kern="1200" dirty="0">
                <a:solidFill>
                  <a:schemeClr val="tx1"/>
                </a:solidFill>
                <a:latin typeface="Arial" pitchFamily="-68" charset="0"/>
                <a:ea typeface="ＭＳ Ｐゴシック" pitchFamily="-128" charset="-128"/>
                <a:cs typeface="ＭＳ Ｐゴシック" pitchFamily="-128" charset="-128"/>
              </a:rPr>
              <a:t>"When night outspread over him he say a star and said, 'This is my Lord.' But when it set he said, 'I love not the setters.' When he saw the moon rising, he said, 'This is my Lord.' But when it set he said, 'If my Lord does not guide me I shall surely be of the people gone astray.' When he say the sun rising, he said, 'This is my Lord; this is greater.' But when it set he said, 'O my people, surely I quit that which you associate, I have turned my face to Him Who originated the heavens and the earth; a man of pure faith, I am not of the idolaters.'" (6:76-79)</a:t>
            </a:r>
          </a:p>
          <a:p>
            <a:endParaRPr lang="en-GB" sz="1200" kern="1200" dirty="0">
              <a:solidFill>
                <a:schemeClr val="tx1"/>
              </a:solidFill>
              <a:latin typeface="Arial" pitchFamily="-68" charset="0"/>
              <a:ea typeface="ＭＳ Ｐゴシック" pitchFamily="-128" charset="-128"/>
              <a:cs typeface="ＭＳ Ｐゴシック" pitchFamily="-128" charset="-128"/>
            </a:endParaRPr>
          </a:p>
          <a:p>
            <a:r>
              <a:rPr lang="en-GB" sz="1200" kern="1200" dirty="0">
                <a:solidFill>
                  <a:schemeClr val="tx1"/>
                </a:solidFill>
                <a:latin typeface="Arial" pitchFamily="-68" charset="0"/>
                <a:ea typeface="ＭＳ Ｐゴシック" pitchFamily="-128" charset="-128"/>
                <a:cs typeface="ＭＳ Ｐゴシック" pitchFamily="-128" charset="-128"/>
              </a:rPr>
              <a:t>How did Abraham discover God?</a:t>
            </a:r>
          </a:p>
          <a:p>
            <a:r>
              <a:rPr lang="en-GB" sz="1200" kern="1200" dirty="0">
                <a:solidFill>
                  <a:schemeClr val="tx1"/>
                </a:solidFill>
                <a:latin typeface="Arial" pitchFamily="-68" charset="0"/>
                <a:ea typeface="ＭＳ Ｐゴシック" pitchFamily="-128" charset="-128"/>
                <a:cs typeface="ＭＳ Ｐゴシック" pitchFamily="-128" charset="-128"/>
              </a:rPr>
              <a:t> </a:t>
            </a:r>
          </a:p>
          <a:p>
            <a:r>
              <a:rPr lang="en-GB" sz="1200" kern="1200" dirty="0">
                <a:solidFill>
                  <a:schemeClr val="tx1"/>
                </a:solidFill>
                <a:latin typeface="Arial" pitchFamily="-68" charset="0"/>
                <a:ea typeface="ＭＳ Ｐゴシック" pitchFamily="-128" charset="-128"/>
                <a:cs typeface="ＭＳ Ｐゴシック" pitchFamily="-128" charset="-128"/>
              </a:rPr>
              <a:t>Abraham was the son of </a:t>
            </a:r>
            <a:r>
              <a:rPr lang="en-GB" sz="1200" kern="1200" dirty="0" err="1">
                <a:solidFill>
                  <a:schemeClr val="tx1"/>
                </a:solidFill>
                <a:latin typeface="Arial" pitchFamily="-68" charset="0"/>
                <a:ea typeface="ＭＳ Ｐゴシック" pitchFamily="-128" charset="-128"/>
                <a:cs typeface="ＭＳ Ｐゴシック" pitchFamily="-128" charset="-128"/>
              </a:rPr>
              <a:t>Terah</a:t>
            </a:r>
            <a:r>
              <a:rPr lang="en-GB" sz="1200" kern="1200" dirty="0">
                <a:solidFill>
                  <a:schemeClr val="tx1"/>
                </a:solidFill>
                <a:latin typeface="Arial" pitchFamily="-68" charset="0"/>
                <a:ea typeface="ＭＳ Ｐゴシック" pitchFamily="-128" charset="-128"/>
                <a:cs typeface="ＭＳ Ｐゴシック" pitchFamily="-128" charset="-128"/>
              </a:rPr>
              <a:t> an idol maker. He lived in Ur one of the first cities in human history. Now the ruler of Ur was a man called Nimrod. He was the archetype of all the dictators who ever lived. He thought he was god and there was a huge personality cult associated with him. People used to have statues of him in their homes and would worship him thinking that all good things in their city came from him. One night Nimrod had a frightening dream. He dreamt that a man would be born who would teach people about the True God and expose him was a fake. Nimrod woke up trembling with anger. He was outraged at the idea that there was a being greater than him. He decided to build a tower to attack heaven where he had heard this God lived and kill him. To do this he forced his subjects to the Tower of Babel from which his archers could shoot arrows into the clouds where God lived.</a:t>
            </a:r>
          </a:p>
          <a:p>
            <a:r>
              <a:rPr lang="en-GB" sz="1200" kern="1200" dirty="0">
                <a:solidFill>
                  <a:schemeClr val="tx1"/>
                </a:solidFill>
                <a:latin typeface="Arial" pitchFamily="-68" charset="0"/>
                <a:ea typeface="ＭＳ Ｐゴシック" pitchFamily="-128" charset="-128"/>
                <a:cs typeface="ＭＳ Ｐゴシック" pitchFamily="-128" charset="-128"/>
              </a:rPr>
              <a:t> </a:t>
            </a:r>
          </a:p>
          <a:p>
            <a:r>
              <a:rPr lang="en-GB" sz="1200" kern="1200" dirty="0">
                <a:solidFill>
                  <a:schemeClr val="tx1"/>
                </a:solidFill>
                <a:latin typeface="Arial" pitchFamily="-68" charset="0"/>
                <a:ea typeface="ＭＳ Ｐゴシック" pitchFamily="-128" charset="-128"/>
                <a:cs typeface="ＭＳ Ｐゴシック" pitchFamily="-128" charset="-128"/>
              </a:rPr>
              <a:t>Meanwhile, </a:t>
            </a:r>
            <a:r>
              <a:rPr lang="en-GB" sz="1200" kern="1200" dirty="0" err="1">
                <a:solidFill>
                  <a:schemeClr val="tx1"/>
                </a:solidFill>
                <a:latin typeface="Arial" pitchFamily="-68" charset="0"/>
                <a:ea typeface="ＭＳ Ｐゴシック" pitchFamily="-128" charset="-128"/>
                <a:cs typeface="ＭＳ Ｐゴシック" pitchFamily="-128" charset="-128"/>
              </a:rPr>
              <a:t>Terah</a:t>
            </a:r>
            <a:r>
              <a:rPr lang="en-GB" sz="1200" kern="1200" dirty="0">
                <a:solidFill>
                  <a:schemeClr val="tx1"/>
                </a:solidFill>
                <a:latin typeface="Arial" pitchFamily="-68" charset="0"/>
                <a:ea typeface="ＭＳ Ｐゴシック" pitchFamily="-128" charset="-128"/>
                <a:cs typeface="ＭＳ Ｐゴシック" pitchFamily="-128" charset="-128"/>
              </a:rPr>
              <a:t> and his wife had a son who they called Abram. Now, Abram was a very clever little boy who was always asking questions. Why this and why that and why the other. He was really quite a little philosopher. One day he realised that he hadn’t always been alive. He must have come from somewhere. So he asked his Mum and Dad where he came from. They explained that they had given birth to him. When Abram understood the significance of this, that his parents had created him, he immediately bowed down to them and started worshipping them. Every day he would bow to his parents as if they were gods. After a while though, it occurred to him that his parents hadn’t made themselves either. So he asked them where they came from. They said that Grandma and Grandpa had given birth to him. So he left off worshipping his parents and went round to his grandparents house and started bowing to them. Soon he realised that they hadn’t made themselves either and asked them who had created them. They replied that they too had parents but they had died and were buried in the local cemetery. So Abram set off for the cemetery, found the graves, and started bowing down to worship them and all his ancestors. One day a nearby grave was dug up and he saw that all that was left of the person were white bones and he realised that the body had decayed and become part of the earth. So he started to worship ‘mother earth’ which had given him his body. One cold day he realised that without the sun there would be no life and so he became a sun worshipper. But the sun set every evening in the west and rose every morning in the east. It too was changing. But Abram realised that behind everything that was changing there must be an unchanging reality. There must be an invisible first cause that created the universe and everything in it. He decided he was going to worship and pray to the invisible God who created the heavens and the earth. </a:t>
            </a:r>
          </a:p>
          <a:p>
            <a:endParaRPr lang="en-GB" sz="1200" kern="1200" dirty="0">
              <a:solidFill>
                <a:schemeClr val="tx1"/>
              </a:solidFill>
              <a:latin typeface="Arial" pitchFamily="-68" charset="0"/>
              <a:ea typeface="ＭＳ Ｐゴシック" pitchFamily="-128" charset="-128"/>
              <a:cs typeface="ＭＳ Ｐゴシック" pitchFamily="-128" charset="-128"/>
            </a:endParaRPr>
          </a:p>
          <a:p>
            <a:r>
              <a:rPr lang="en-GB" sz="1200" kern="1200" dirty="0" err="1">
                <a:solidFill>
                  <a:schemeClr val="tx1"/>
                </a:solidFill>
                <a:latin typeface="Arial" pitchFamily="-68" charset="0"/>
                <a:ea typeface="ＭＳ Ｐゴシック" pitchFamily="-128" charset="-128"/>
                <a:cs typeface="ＭＳ Ｐゴシック" pitchFamily="-128" charset="-128"/>
              </a:rPr>
              <a:t>Bereshith</a:t>
            </a:r>
            <a:r>
              <a:rPr lang="en-GB" sz="1200" kern="1200" baseline="0" dirty="0">
                <a:solidFill>
                  <a:schemeClr val="tx1"/>
                </a:solidFill>
                <a:latin typeface="Arial" pitchFamily="-68" charset="0"/>
                <a:ea typeface="ＭＳ Ｐゴシック" pitchFamily="-128" charset="-128"/>
                <a:cs typeface="ＭＳ Ｐゴシック" pitchFamily="-128" charset="-128"/>
              </a:rPr>
              <a:t> or Genesis </a:t>
            </a:r>
            <a:r>
              <a:rPr lang="en-GB" sz="1200" kern="1200" baseline="0" dirty="0" err="1">
                <a:solidFill>
                  <a:schemeClr val="tx1"/>
                </a:solidFill>
                <a:latin typeface="Arial" pitchFamily="-68" charset="0"/>
                <a:ea typeface="ＭＳ Ｐゴシック" pitchFamily="-128" charset="-128"/>
                <a:cs typeface="ＭＳ Ｐゴシック" pitchFamily="-128" charset="-128"/>
              </a:rPr>
              <a:t>Rabbah</a:t>
            </a:r>
            <a:r>
              <a:rPr lang="en-GB" sz="1200" kern="1200" baseline="0" dirty="0">
                <a:solidFill>
                  <a:schemeClr val="tx1"/>
                </a:solidFill>
                <a:latin typeface="Arial" pitchFamily="-68" charset="0"/>
                <a:ea typeface="ＭＳ Ｐゴシック" pitchFamily="-128" charset="-128"/>
                <a:cs typeface="ＭＳ Ｐゴシック" pitchFamily="-128" charset="-128"/>
              </a:rPr>
              <a:t>: (60-61)</a:t>
            </a:r>
            <a:endParaRPr lang="en-GB" sz="1200" kern="1200" dirty="0">
              <a:solidFill>
                <a:schemeClr val="tx1"/>
              </a:solidFill>
              <a:latin typeface="Arial" pitchFamily="-68" charset="0"/>
              <a:ea typeface="ＭＳ Ｐゴシック" pitchFamily="-128" charset="-128"/>
              <a:cs typeface="ＭＳ Ｐゴシック" pitchFamily="-128" charset="-128"/>
            </a:endParaRPr>
          </a:p>
          <a:p>
            <a:r>
              <a:rPr lang="en-US" dirty="0" err="1"/>
              <a:t>Terah</a:t>
            </a:r>
            <a:r>
              <a:rPr lang="en-US" dirty="0"/>
              <a:t>, the father of Abraham and Haran, was a dealer in images as well as a worshiper of them. Once when he was away he gave Abraham his stock of graven images to</a:t>
            </a:r>
            <a:r>
              <a:rPr lang="en-US" baseline="0" dirty="0"/>
              <a:t> </a:t>
            </a:r>
            <a:r>
              <a:rPr lang="en-US" dirty="0"/>
              <a:t>sell in his absence. In the course of the day an elderly man came to make a purchase. Abraham asked him his age, and the man gave it as between fifty and sixty years. Abraham taunted him with want of sound sense in calling the work of another man's hand, produced perhaps in a few hours, his god; the man laid the words of Abraham to heart and gave up idol-worship. Again, a woman came with a handful of fine flour to offer to </a:t>
            </a:r>
            <a:r>
              <a:rPr lang="en-US" dirty="0" err="1"/>
              <a:t>Terah's</a:t>
            </a:r>
            <a:r>
              <a:rPr lang="en-US" dirty="0"/>
              <a:t> idols, which were now in charge of Abraham. He took a stick and broke all the images except the largest one, in the hand of which he placed the stick which had worked this wholesale destruction. When his father returned and saw the havoc committed on his "gods" and property he demanded an explanation from his son whom he had left in charge. Abraham mockingly explained that when an offering of fine flour was brought to these divinities they quarreled with one another as to who should be the recipient, when at last the biggest of them, being angry at the altercation, took up a stick to chastise the offenders, and in so doing broke them all up. </a:t>
            </a:r>
            <a:r>
              <a:rPr lang="en-US" dirty="0" err="1"/>
              <a:t>Terah</a:t>
            </a:r>
            <a:r>
              <a:rPr lang="en-US" dirty="0"/>
              <a:t>, so far from being satisfied with this explanation, understood it as a piece of mockery, and when he learned also of the customers whom Abraham had lost him during his management he became very incensed, and drove Abraham out of his house and handed him over to Nimrod. Nimrod suggested to Abraham that, since he had refused to worship his father's idols because of their want of power, he should worship fire, which is very powerful. Abraham pointed out that water has power over fire. "Well," said Nimrod, "let us declare water god." "But," replied Abraham, "the clouds absorb the water; and even they are dispersed by the wind." "Then let us declare the wind our god." "Bear in mind," continued Abraham, "that man is stronger than wind, and can resist it and stand against it."</a:t>
            </a:r>
          </a:p>
          <a:p>
            <a:r>
              <a:rPr lang="en-US" dirty="0"/>
              <a:t>Nimrod, becoming weary of arguing with Abraham, decided to cast him before his god--fire--and challenged Abraham's deliverance by the God of Abraham, but God saved him out of the fiery furnace. Haran, too, was challenged to declare his god, but halted between two opinions,</a:t>
            </a:r>
            <a:r>
              <a:rPr lang="en-US" baseline="0" dirty="0"/>
              <a:t> </a:t>
            </a:r>
            <a:r>
              <a:rPr lang="en-US" dirty="0"/>
              <a:t>and delayed his answer until he saw the result of Abraham's fate. When he saw the latter saved he declared himself on the side of Abraham's God, thinking that he too, having now become an adherent of that God, would be saved by the same miracle. But since his faith was not real, but depended on a miracle, he perished in the fire, into which, like Abraham, he was cast by Nimrod. This is hinted in the words (Gen. xi. 28): "And Haran died before his father </a:t>
            </a:r>
            <a:r>
              <a:rPr lang="en-US" dirty="0" err="1"/>
              <a:t>Terah</a:t>
            </a:r>
            <a:r>
              <a:rPr lang="en-US" dirty="0"/>
              <a:t> in the land of his nativity, in Ur of the </a:t>
            </a:r>
            <a:r>
              <a:rPr lang="en-US" dirty="0" err="1"/>
              <a:t>Chaldees</a:t>
            </a:r>
            <a:r>
              <a:rPr lang="en-US" dirty="0"/>
              <a:t>."</a:t>
            </a:r>
          </a:p>
          <a:p>
            <a:endParaRPr lang="en-GB" sz="1200" kern="1200" dirty="0">
              <a:solidFill>
                <a:schemeClr val="tx1"/>
              </a:solidFill>
              <a:latin typeface="Arial" pitchFamily="-68" charset="0"/>
              <a:ea typeface="ＭＳ Ｐゴシック" pitchFamily="-128" charset="-128"/>
              <a:cs typeface="ＭＳ Ｐゴシック" pitchFamily="-128" charset="-128"/>
            </a:endParaRPr>
          </a:p>
        </p:txBody>
      </p:sp>
    </p:spTree>
    <p:extLst>
      <p:ext uri="{BB962C8B-B14F-4D97-AF65-F5344CB8AC3E}">
        <p14:creationId xmlns:p14="http://schemas.microsoft.com/office/powerpoint/2010/main" val="590570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F985114F-358B-4EE9-AA2E-3A638B867558}" type="slidenum">
              <a:rPr lang="en-GB">
                <a:latin typeface="Arial" pitchFamily="-128" charset="0"/>
              </a:rPr>
              <a:pPr/>
              <a:t>6</a:t>
            </a:fld>
            <a:endParaRPr lang="en-GB">
              <a:latin typeface="Arial" pitchFamily="-128"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marL="228600" indent="-228600">
              <a:buAutoNum type="arabicPlain" startAt="3"/>
            </a:pPr>
            <a:r>
              <a:rPr lang="en-US" dirty="0"/>
              <a:t>Parents</a:t>
            </a:r>
          </a:p>
          <a:p>
            <a:pPr marL="228600" indent="-228600">
              <a:buAutoNum type="arabicPlain" startAt="3"/>
            </a:pPr>
            <a:r>
              <a:rPr lang="en-US" dirty="0"/>
              <a:t>Change of ID</a:t>
            </a:r>
          </a:p>
          <a:p>
            <a:pPr marL="228600" indent="-228600">
              <a:buAutoNum type="arabicPlain" startAt="3"/>
            </a:pPr>
            <a:r>
              <a:rPr lang="en-US" dirty="0"/>
              <a:t>Change of lineage</a:t>
            </a:r>
          </a:p>
          <a:p>
            <a:pPr marL="228600" indent="-228600">
              <a:buAutoNum type="arabicPlain" startAt="3"/>
            </a:pPr>
            <a:r>
              <a:rPr lang="en-US" dirty="0"/>
              <a:t>Risk of life</a:t>
            </a:r>
          </a:p>
          <a:p>
            <a:pPr marL="228600" indent="-228600">
              <a:buAutoNum type="arabicPlain" startAt="3"/>
            </a:pPr>
            <a:r>
              <a:rPr lang="en-US" dirty="0"/>
              <a:t>Idol – something</a:t>
            </a:r>
            <a:r>
              <a:rPr lang="en-US" baseline="0" dirty="0"/>
              <a:t> not God but worship as if it were God</a:t>
            </a:r>
          </a:p>
          <a:p>
            <a:pPr marL="228600" indent="-228600">
              <a:buAutoNum type="arabicPlain" startAt="3"/>
            </a:pPr>
            <a:endParaRPr lang="en-US" baseline="0" dirty="0"/>
          </a:p>
          <a:p>
            <a:pPr eaLnBrk="1" hangingPunct="1"/>
            <a:r>
              <a:rPr lang="en-US" dirty="0">
                <a:latin typeface="Arial" charset="0"/>
              </a:rPr>
              <a:t>Qur’an 37</a:t>
            </a:r>
          </a:p>
          <a:p>
            <a:pPr eaLnBrk="1" hangingPunct="1"/>
            <a:r>
              <a:rPr lang="en-US" dirty="0">
                <a:latin typeface="Arial" charset="0"/>
              </a:rPr>
              <a:t>Surely Ibrahim belonged to the first group (who followed </a:t>
            </a:r>
            <a:r>
              <a:rPr lang="en-US" dirty="0" err="1">
                <a:latin typeface="Arial" charset="0"/>
              </a:rPr>
              <a:t>Nuh's</a:t>
            </a:r>
            <a:r>
              <a:rPr lang="en-US" dirty="0">
                <a:latin typeface="Arial" charset="0"/>
              </a:rPr>
              <a:t> way),</a:t>
            </a:r>
          </a:p>
          <a:p>
            <a:pPr eaLnBrk="1" hangingPunct="1"/>
            <a:r>
              <a:rPr lang="en-US" dirty="0">
                <a:latin typeface="Arial" charset="0"/>
              </a:rPr>
              <a:t>84	when he came to his </a:t>
            </a:r>
            <a:r>
              <a:rPr lang="en-US" dirty="0" err="1">
                <a:latin typeface="Arial" charset="0"/>
              </a:rPr>
              <a:t>Rabb</a:t>
            </a:r>
            <a:r>
              <a:rPr lang="en-US" dirty="0">
                <a:latin typeface="Arial" charset="0"/>
              </a:rPr>
              <a:t> with a pure heart.</a:t>
            </a:r>
          </a:p>
          <a:p>
            <a:pPr eaLnBrk="1" hangingPunct="1"/>
            <a:r>
              <a:rPr lang="en-US" dirty="0">
                <a:latin typeface="Arial" charset="0"/>
              </a:rPr>
              <a:t>85	Behold, he said to his father and to his people: "What are these that you worship?</a:t>
            </a:r>
          </a:p>
          <a:p>
            <a:pPr eaLnBrk="1" hangingPunct="1"/>
            <a:r>
              <a:rPr lang="en-US" dirty="0">
                <a:latin typeface="Arial" charset="0"/>
              </a:rPr>
              <a:t>86	Would you serve false gods instead of Allah?</a:t>
            </a:r>
          </a:p>
          <a:p>
            <a:pPr eaLnBrk="1" hangingPunct="1"/>
            <a:r>
              <a:rPr lang="en-US" dirty="0">
                <a:latin typeface="Arial" charset="0"/>
              </a:rPr>
              <a:t>87	What is your idea about the </a:t>
            </a:r>
            <a:r>
              <a:rPr lang="en-US" dirty="0" err="1">
                <a:latin typeface="Arial" charset="0"/>
              </a:rPr>
              <a:t>Rabb</a:t>
            </a:r>
            <a:r>
              <a:rPr lang="en-US" dirty="0">
                <a:latin typeface="Arial" charset="0"/>
              </a:rPr>
              <a:t> of the worlds?"</a:t>
            </a:r>
          </a:p>
          <a:p>
            <a:pPr eaLnBrk="1" hangingPunct="1"/>
            <a:r>
              <a:rPr lang="en-US" dirty="0">
                <a:latin typeface="Arial" charset="0"/>
              </a:rPr>
              <a:t>88	Then he looked at the stars one time</a:t>
            </a:r>
          </a:p>
          <a:p>
            <a:pPr eaLnBrk="1" hangingPunct="1"/>
            <a:r>
              <a:rPr lang="en-US" dirty="0">
                <a:latin typeface="Arial" charset="0"/>
              </a:rPr>
              <a:t>89	and said "I am feeling sick."</a:t>
            </a:r>
          </a:p>
          <a:p>
            <a:pPr eaLnBrk="1" hangingPunct="1"/>
            <a:r>
              <a:rPr lang="en-US" dirty="0">
                <a:latin typeface="Arial" charset="0"/>
              </a:rPr>
              <a:t>90	So his people left him behind and went away to their national fair.</a:t>
            </a:r>
          </a:p>
          <a:p>
            <a:pPr eaLnBrk="1" hangingPunct="1"/>
            <a:r>
              <a:rPr lang="en-US" dirty="0">
                <a:latin typeface="Arial" charset="0"/>
              </a:rPr>
              <a:t>91	He sneaked into the temple of their gods and addressed them: "Why don't you eat from these offerings before you?</a:t>
            </a:r>
          </a:p>
          <a:p>
            <a:pPr eaLnBrk="1" hangingPunct="1"/>
            <a:r>
              <a:rPr lang="en-US" dirty="0">
                <a:latin typeface="Arial" charset="0"/>
              </a:rPr>
              <a:t>92	What is the matter with you that you don't even speak?"</a:t>
            </a:r>
          </a:p>
          <a:p>
            <a:pPr eaLnBrk="1" hangingPunct="1"/>
            <a:r>
              <a:rPr lang="en-US" dirty="0">
                <a:latin typeface="Arial" charset="0"/>
              </a:rPr>
              <a:t>93	Then he fell upon them, smiting them with his right hand.</a:t>
            </a:r>
          </a:p>
          <a:p>
            <a:pPr eaLnBrk="1" hangingPunct="1"/>
            <a:r>
              <a:rPr lang="en-US" dirty="0">
                <a:latin typeface="Arial" charset="0"/>
              </a:rPr>
              <a:t>94	The people came running to the scene.</a:t>
            </a:r>
          </a:p>
          <a:p>
            <a:pPr eaLnBrk="1" hangingPunct="1"/>
            <a:r>
              <a:rPr lang="en-US" dirty="0">
                <a:latin typeface="Arial" charset="0"/>
              </a:rPr>
              <a:t>95	"Would you worship that which you have carved with your own hands," he said,</a:t>
            </a:r>
          </a:p>
          <a:p>
            <a:pPr eaLnBrk="1" hangingPunct="1"/>
            <a:r>
              <a:rPr lang="en-US" dirty="0">
                <a:latin typeface="Arial" charset="0"/>
              </a:rPr>
              <a:t>96	"when Allah is the One Who created you and that which you have made?"</a:t>
            </a:r>
          </a:p>
          <a:p>
            <a:pPr eaLnBrk="1" hangingPunct="1"/>
            <a:r>
              <a:rPr lang="en-US" dirty="0">
                <a:latin typeface="Arial" charset="0"/>
              </a:rPr>
              <a:t>97	They said to one another: "Prepare for him a furnace and throw him into the blazing flames."</a:t>
            </a:r>
          </a:p>
          <a:p>
            <a:pPr eaLnBrk="1" hangingPunct="1"/>
            <a:r>
              <a:rPr lang="en-US" dirty="0">
                <a:latin typeface="Arial" charset="0"/>
              </a:rPr>
              <a:t>98	Thus did they scheme against him: but We humiliated them in their scheme.</a:t>
            </a:r>
          </a:p>
          <a:p>
            <a:pPr marL="228600" indent="-228600">
              <a:buAutoNum type="arabicPlain" startAt="3"/>
            </a:pPr>
            <a:endParaRPr lang="en-US" baseline="0" dirty="0"/>
          </a:p>
          <a:p>
            <a:pPr marL="228600" indent="-228600">
              <a:buAutoNum type="arabicPlain" startAt="3"/>
            </a:pPr>
            <a:endParaRPr lang="en-US" dirty="0"/>
          </a:p>
          <a:p>
            <a:r>
              <a:rPr lang="en-US" dirty="0"/>
              <a:t>Abram was a very helpful boy at home even though his questions sometimes drove his parents mad. One day his father, </a:t>
            </a:r>
            <a:r>
              <a:rPr lang="en-US" dirty="0" err="1"/>
              <a:t>Terah</a:t>
            </a:r>
            <a:r>
              <a:rPr lang="en-US" dirty="0"/>
              <a:t>, said to him, “Abram, tomorrow is market day but I have an important meeting to go to at the palace. So would you take the idols to the market and run the stall for me tomorrow please.”</a:t>
            </a:r>
            <a:br>
              <a:rPr lang="en-US" dirty="0"/>
            </a:br>
            <a:endParaRPr lang="en-US" dirty="0"/>
          </a:p>
          <a:p>
            <a:r>
              <a:rPr lang="en-US" dirty="0"/>
              <a:t>“Of course,” said Abram, “I’d be happy to.”</a:t>
            </a:r>
            <a:br>
              <a:rPr lang="en-US" dirty="0"/>
            </a:br>
            <a:endParaRPr lang="en-US" dirty="0"/>
          </a:p>
          <a:p>
            <a:r>
              <a:rPr lang="en-US" dirty="0"/>
              <a:t>So next day Abram took the wagon out of the garage and loaded it up with the idols his father had made and set off for the market. When he arrived he set up his stall, carefully displaying all the idols with their price tags.</a:t>
            </a:r>
            <a:br>
              <a:rPr lang="en-US" dirty="0"/>
            </a:br>
            <a:endParaRPr lang="en-US" dirty="0"/>
          </a:p>
          <a:p>
            <a:r>
              <a:rPr lang="en-US" dirty="0"/>
              <a:t>Soon an elderly woman came up to him and said, “I want to buy one of your gods Abram. How much are they?”</a:t>
            </a:r>
          </a:p>
          <a:p>
            <a:endParaRPr lang="en-US" dirty="0"/>
          </a:p>
          <a:p>
            <a:r>
              <a:rPr lang="en-US" dirty="0"/>
              <a:t>“Why?” asked Abram, “what happened to the gods you bought before?”</a:t>
            </a:r>
            <a:br>
              <a:rPr lang="en-US" dirty="0"/>
            </a:br>
            <a:endParaRPr lang="en-US" dirty="0"/>
          </a:p>
          <a:p>
            <a:r>
              <a:rPr lang="en-US" dirty="0"/>
              <a:t>“Someone broke into my house last week and stole them,” said the woman.</a:t>
            </a:r>
            <a:br>
              <a:rPr lang="en-US" dirty="0"/>
            </a:br>
            <a:endParaRPr lang="en-US" dirty="0"/>
          </a:p>
          <a:p>
            <a:r>
              <a:rPr lang="en-US" dirty="0"/>
              <a:t>“Well, they weren’t very powerful were they if someone could steal them.”</a:t>
            </a:r>
            <a:br>
              <a:rPr lang="en-US" dirty="0"/>
            </a:br>
            <a:endParaRPr lang="en-US" dirty="0"/>
          </a:p>
          <a:p>
            <a:r>
              <a:rPr lang="en-US" dirty="0"/>
              <a:t>“No” said the woman, “that’s why I want to buy yours. I am sure they are much stronger.”</a:t>
            </a:r>
          </a:p>
          <a:p>
            <a:endParaRPr lang="en-US" dirty="0"/>
          </a:p>
          <a:p>
            <a:r>
              <a:rPr lang="en-US" dirty="0"/>
              <a:t>“How old are you, old woman?” asked Abram who could sometimes not be as polite as he ought to be.</a:t>
            </a:r>
          </a:p>
          <a:p>
            <a:endParaRPr lang="en-US" dirty="0"/>
          </a:p>
          <a:p>
            <a:r>
              <a:rPr lang="en-US" dirty="0"/>
              <a:t>“Eighty-five years old last month,” she replied proudly.</a:t>
            </a:r>
          </a:p>
          <a:p>
            <a:endParaRPr lang="en-US" dirty="0"/>
          </a:p>
          <a:p>
            <a:r>
              <a:rPr lang="en-US" dirty="0"/>
              <a:t>“Well, my Dad made these gods in his workshop last month. You are much older than they are so they ought to bow down and worship you.”</a:t>
            </a:r>
          </a:p>
          <a:p>
            <a:endParaRPr lang="en-US" dirty="0"/>
          </a:p>
          <a:p>
            <a:r>
              <a:rPr lang="en-US" dirty="0"/>
              <a:t>“You’re right Abram,” she said, “So who do you worship then?”</a:t>
            </a:r>
            <a:br>
              <a:rPr lang="en-US" dirty="0"/>
            </a:br>
            <a:endParaRPr lang="en-US" dirty="0"/>
          </a:p>
          <a:p>
            <a:r>
              <a:rPr lang="en-US" dirty="0"/>
              <a:t>“I worship the invisible God who created the heavens and the earth,” he replied.</a:t>
            </a:r>
          </a:p>
          <a:p>
            <a:endParaRPr lang="en-US" dirty="0"/>
          </a:p>
          <a:p>
            <a:r>
              <a:rPr lang="en-US" dirty="0"/>
              <a:t>“I think I am going to worship him too,” she said and became Abram’s first disciple.</a:t>
            </a:r>
          </a:p>
          <a:p>
            <a:endParaRPr lang="en-US" dirty="0"/>
          </a:p>
          <a:p>
            <a:r>
              <a:rPr lang="en-US" dirty="0"/>
              <a:t>At the end of the day Abram packed up his stall, loaded up the wagon and went home. When he arrived </a:t>
            </a:r>
            <a:r>
              <a:rPr lang="en-US" dirty="0" err="1"/>
              <a:t>Terah</a:t>
            </a:r>
            <a:r>
              <a:rPr lang="en-US" dirty="0"/>
              <a:t> was eagerly waiting for him.</a:t>
            </a:r>
          </a:p>
          <a:p>
            <a:endParaRPr lang="en-US" dirty="0"/>
          </a:p>
          <a:p>
            <a:r>
              <a:rPr lang="en-US" dirty="0"/>
              <a:t>“How did you get on?” he asked, “Did you sell out?”</a:t>
            </a:r>
            <a:br>
              <a:rPr lang="en-US" dirty="0"/>
            </a:br>
            <a:endParaRPr lang="en-US" dirty="0"/>
          </a:p>
          <a:p>
            <a:r>
              <a:rPr lang="en-US" dirty="0"/>
              <a:t>“No, Dad. I didn’t sell a single idol.”</a:t>
            </a:r>
            <a:br>
              <a:rPr lang="en-US" dirty="0"/>
            </a:br>
            <a:endParaRPr lang="en-US" dirty="0"/>
          </a:p>
          <a:p>
            <a:r>
              <a:rPr lang="en-US" dirty="0"/>
              <a:t>“What!” exclaimed </a:t>
            </a:r>
            <a:r>
              <a:rPr lang="en-US" dirty="0" err="1"/>
              <a:t>Terah</a:t>
            </a:r>
            <a:r>
              <a:rPr lang="en-US" dirty="0"/>
              <a:t>, “What happened? Weren’t there any customers? Was someone else selling them for less?”</a:t>
            </a:r>
          </a:p>
          <a:p>
            <a:endParaRPr lang="en-US" dirty="0"/>
          </a:p>
          <a:p>
            <a:r>
              <a:rPr lang="en-US" dirty="0"/>
              <a:t>“No Dad,” Abram replied and he told his father what had happened.</a:t>
            </a:r>
          </a:p>
          <a:p>
            <a:endParaRPr lang="en-US" dirty="0"/>
          </a:p>
          <a:p>
            <a:r>
              <a:rPr lang="en-US" dirty="0" err="1"/>
              <a:t>Terah</a:t>
            </a:r>
            <a:r>
              <a:rPr lang="en-US" dirty="0"/>
              <a:t> slapped his forehead and said, “You’re a useless salesman. Of course no one would buy anything from you if that was your sales patter. Next time you can stay at home and I’ll go to the market.”</a:t>
            </a:r>
          </a:p>
          <a:p>
            <a:endParaRPr lang="en-US" dirty="0"/>
          </a:p>
          <a:p>
            <a:r>
              <a:rPr lang="en-US" dirty="0"/>
              <a:t>The following month </a:t>
            </a:r>
            <a:r>
              <a:rPr lang="en-US" dirty="0" err="1"/>
              <a:t>Terah</a:t>
            </a:r>
            <a:r>
              <a:rPr lang="en-US" dirty="0"/>
              <a:t> called Abram and said to him, “Look Abram, tomorrow is market day again. I’ll take the idols to sell but I want you to remain at home and look after the gods in the temple.”</a:t>
            </a:r>
            <a:br>
              <a:rPr lang="en-US" dirty="0"/>
            </a:br>
            <a:endParaRPr lang="en-US" dirty="0"/>
          </a:p>
          <a:p>
            <a:r>
              <a:rPr lang="en-US" dirty="0"/>
              <a:t>The next day, after waving good bye to his father, Abram went into the temple to see the gods. He went up to the largest one at the front of the temple and in a loud voice said to him, “If you are really god, tell me what your message is and I will tell it to the world.” The idol though said nothing.</a:t>
            </a:r>
            <a:br>
              <a:rPr lang="en-US" dirty="0"/>
            </a:br>
            <a:endParaRPr lang="en-US" dirty="0"/>
          </a:p>
          <a:p>
            <a:r>
              <a:rPr lang="en-US" dirty="0"/>
              <a:t>“OK,” said Abram, “Perhaps you are hungry. I’ll go into the kitchen and make you some lunch and then we can sit down and talk.” So Abram went out and prepared lunch for the idol. He came back in, placed the food at the foot of the idol and waited for him to eat. When he didn’t Abram said, “Alright then, I expect you want to eat in peace so I’ll leave you and come back in an hour.”</a:t>
            </a:r>
          </a:p>
          <a:p>
            <a:endParaRPr lang="en-US" dirty="0"/>
          </a:p>
          <a:p>
            <a:r>
              <a:rPr lang="en-US" dirty="0"/>
              <a:t>An hour later Abram went back to the temple and found that the food was still untouched. So he spoke to the idol saying, “You are not a god. You have no power. You cannot speak and have no message. You are just carved stone and the rest of you are just wood.”</a:t>
            </a:r>
            <a:br>
              <a:rPr lang="en-US" dirty="0"/>
            </a:br>
            <a:endParaRPr lang="en-US" dirty="0"/>
          </a:p>
          <a:p>
            <a:r>
              <a:rPr lang="en-US" dirty="0"/>
              <a:t>Then he went to his father’s workshop and picked up an axe. Returning to the temple he walked around smashing and chopping up all the small idols. Then he carefully placed the axe in the hands of the largest idol and walked out.</a:t>
            </a:r>
            <a:br>
              <a:rPr lang="en-US" dirty="0"/>
            </a:br>
            <a:endParaRPr lang="en-US" dirty="0"/>
          </a:p>
          <a:p>
            <a:r>
              <a:rPr lang="en-US" dirty="0"/>
              <a:t>At the end of the day </a:t>
            </a:r>
            <a:r>
              <a:rPr lang="en-US" dirty="0" err="1"/>
              <a:t>Terah</a:t>
            </a:r>
            <a:r>
              <a:rPr lang="en-US" dirty="0"/>
              <a:t> came home. He was tired but happy as he had sold out. He went straight to the temple to offer the money to the gods and thank them for their help. But when he opened the door, he was greeted by a scene of destruction.</a:t>
            </a:r>
          </a:p>
          <a:p>
            <a:endParaRPr lang="en-US" dirty="0"/>
          </a:p>
          <a:p>
            <a:r>
              <a:rPr lang="en-US" dirty="0"/>
              <a:t>“Abram! Abram!” he shouted, “What happened? I left you to look after the gods. Did some vandals break in and destroy them?”</a:t>
            </a:r>
            <a:br>
              <a:rPr lang="en-US" dirty="0"/>
            </a:br>
            <a:endParaRPr lang="en-US" dirty="0"/>
          </a:p>
          <a:p>
            <a:r>
              <a:rPr lang="en-US" dirty="0"/>
              <a:t>“No,” said Abram, “I did exactly what you said. The largest idol complained that he was hungry so I made him a delicious meal. Look you can still see it at his feet. Then I left him to enjoy it in peace. Soon I heard the other smaller gods asking him to share the food with them. But he refused and told them to shut up. But they wouldn’t so he beat them all up. And look. There is the evidence. The axe is in his hands.”</a:t>
            </a:r>
          </a:p>
          <a:p>
            <a:endParaRPr lang="en-US" dirty="0"/>
          </a:p>
          <a:p>
            <a:r>
              <a:rPr lang="en-US" dirty="0"/>
              <a:t>“What are you talking about?” exclaimed </a:t>
            </a:r>
            <a:r>
              <a:rPr lang="en-US" dirty="0" err="1"/>
              <a:t>Terah</a:t>
            </a:r>
            <a:r>
              <a:rPr lang="en-US" dirty="0"/>
              <a:t>, “They are just pieces of stone and wood. They have no power. They cannot speak or move.”</a:t>
            </a:r>
          </a:p>
          <a:p>
            <a:endParaRPr lang="en-US" dirty="0"/>
          </a:p>
          <a:p>
            <a:r>
              <a:rPr lang="en-US" dirty="0"/>
              <a:t>“Exactly,” said Abram, “So why do you worship them?”</a:t>
            </a:r>
          </a:p>
          <a:p>
            <a:endParaRPr lang="en-US" dirty="0"/>
          </a:p>
          <a:p>
            <a:r>
              <a:rPr lang="en-US" dirty="0" err="1"/>
              <a:t>Terah</a:t>
            </a:r>
            <a:r>
              <a:rPr lang="en-US" dirty="0"/>
              <a:t> was stunned. “So who do you worship then son?”</a:t>
            </a:r>
          </a:p>
          <a:p>
            <a:endParaRPr lang="en-US" dirty="0"/>
          </a:p>
          <a:p>
            <a:r>
              <a:rPr lang="en-US" dirty="0"/>
              <a:t>“I worship the invisible God who created the heavens and the earth. I talk to him and he talks back to me. I can feel his presence around me everyday.”</a:t>
            </a:r>
          </a:p>
          <a:p>
            <a:endParaRPr lang="en-US" dirty="0"/>
          </a:p>
          <a:p>
            <a:r>
              <a:rPr lang="en-US" dirty="0"/>
              <a:t>“You had better come and see Nimrod with me,” said </a:t>
            </a:r>
            <a:r>
              <a:rPr lang="en-US" dirty="0" err="1"/>
              <a:t>Terah</a:t>
            </a:r>
            <a:r>
              <a:rPr lang="en-US" dirty="0"/>
              <a:t>, “He will want to hear about this.”</a:t>
            </a:r>
          </a:p>
          <a:p>
            <a:endParaRPr lang="en-US" dirty="0"/>
          </a:p>
          <a:p>
            <a:r>
              <a:rPr lang="en-US" dirty="0"/>
              <a:t>So off they went to visit Nimrod in the palace. When </a:t>
            </a:r>
            <a:r>
              <a:rPr lang="en-US" dirty="0" err="1"/>
              <a:t>Terah</a:t>
            </a:r>
            <a:r>
              <a:rPr lang="en-US" dirty="0"/>
              <a:t> appeared in front of Nimrod he bowed to the ground but Abram stood upright and looked him in the eyes. Nimrod and all his courtiers were shocked.</a:t>
            </a:r>
          </a:p>
          <a:p>
            <a:endParaRPr lang="en-US" dirty="0"/>
          </a:p>
          <a:p>
            <a:r>
              <a:rPr lang="en-US" dirty="0"/>
              <a:t>“How dare you stand there and stare at me,” shouted Nimrod. “Why don’t you bow down and worship your god like everyone else?”</a:t>
            </a:r>
          </a:p>
          <a:p>
            <a:endParaRPr lang="en-US" dirty="0"/>
          </a:p>
          <a:p>
            <a:r>
              <a:rPr lang="en-US" dirty="0"/>
              <a:t>“I only bow down and worship the invisible God who created the heavens and the earth. He is your creator too and one day he will judge you for your evil deeds,” said Abram boldly.</a:t>
            </a:r>
          </a:p>
          <a:p>
            <a:endParaRPr lang="en-US" dirty="0"/>
          </a:p>
          <a:p>
            <a:r>
              <a:rPr lang="en-US" dirty="0"/>
              <a:t>Nimrod was enraged and he remembered the dream he had had about just such a boy. He said to Abram, “If you don’t bow down and worship me I will have you put to death.”</a:t>
            </a:r>
          </a:p>
          <a:p>
            <a:endParaRPr lang="en-US" dirty="0"/>
          </a:p>
          <a:p>
            <a:r>
              <a:rPr lang="en-US" dirty="0"/>
              <a:t>“I am not afraid of you,” said Abram. “I believe in God. He is my creator, the one whom I love and worship. He is more real to me than this world, more real than this palace and more real than you. If you kill me I will still be with him.”</a:t>
            </a:r>
          </a:p>
          <a:p>
            <a:endParaRPr lang="en-US" dirty="0"/>
          </a:p>
          <a:p>
            <a:r>
              <a:rPr lang="en-US" dirty="0"/>
              <a:t>Nimrod had Abram seized and thrown into a burning furnace. But the flames didn’t touch him and he emerged unscathed. Nimrod decided the best thing to do was to expel Abram and never allow him to return. At this point </a:t>
            </a:r>
            <a:r>
              <a:rPr lang="en-US" dirty="0" err="1"/>
              <a:t>Terah</a:t>
            </a:r>
            <a:r>
              <a:rPr lang="en-US" dirty="0"/>
              <a:t> decided perhaps it was time for the whole family to leave. So they packed up all their belongings and set off for Haran where they could be safe and Abram could carry on telling people about the invisible God who created the heavens and the earth and with whom one talk and whose loving presence and power one could feel.</a:t>
            </a:r>
            <a:br>
              <a:rPr lang="en-US" dirty="0"/>
            </a:br>
            <a:endParaRPr lang="en-US" dirty="0"/>
          </a:p>
          <a:p>
            <a:r>
              <a:rPr lang="en-US" dirty="0"/>
              <a:t>This is how Abraham changed his lineage from that of the son of an idol maker to a son of God. At the risk of his life he refused to worship Nimrod and the idols of his day. Instead he declared that his identity came from his relationship with God.</a:t>
            </a:r>
          </a:p>
          <a:p>
            <a:r>
              <a:rPr lang="en-US" dirty="0"/>
              <a:t>_</a:t>
            </a:r>
          </a:p>
          <a:p>
            <a:r>
              <a:rPr lang="en-US" dirty="0"/>
              <a:t>(Freely adapted from the stories in the Talmud and Qur'an)</a:t>
            </a:r>
          </a:p>
          <a:p>
            <a:endParaRPr lang="en-GB" sz="1200" kern="1200" dirty="0">
              <a:solidFill>
                <a:schemeClr val="tx1"/>
              </a:solidFill>
              <a:latin typeface="Arial" pitchFamily="-68" charset="0"/>
              <a:ea typeface="ＭＳ Ｐゴシック" pitchFamily="-128" charset="-128"/>
              <a:cs typeface="ＭＳ Ｐゴシック" pitchFamily="-128" charset="-128"/>
            </a:endParaRPr>
          </a:p>
        </p:txBody>
      </p:sp>
    </p:spTree>
    <p:extLst>
      <p:ext uri="{BB962C8B-B14F-4D97-AF65-F5344CB8AC3E}">
        <p14:creationId xmlns:p14="http://schemas.microsoft.com/office/powerpoint/2010/main" val="1889279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9A061387-A1AA-46FE-BA82-E8C1917B81C1}" type="slidenum">
              <a:rPr lang="en-GB">
                <a:latin typeface="Arial" pitchFamily="-128" charset="0"/>
              </a:rPr>
              <a:pPr/>
              <a:t>7</a:t>
            </a:fld>
            <a:endParaRPr lang="en-GB">
              <a:latin typeface="Arial" pitchFamily="-128" charset="0"/>
            </a:endParaRPr>
          </a:p>
        </p:txBody>
      </p:sp>
      <p:sp>
        <p:nvSpPr>
          <p:cNvPr id="29699" name="Rectangle 1026"/>
          <p:cNvSpPr>
            <a:spLocks noGrp="1" noRot="1" noChangeAspect="1" noChangeArrowheads="1"/>
          </p:cNvSpPr>
          <p:nvPr>
            <p:ph type="sldImg"/>
          </p:nvPr>
        </p:nvSpPr>
        <p:spPr>
          <a:solidFill>
            <a:srgbClr val="FFFFFF"/>
          </a:solidFill>
          <a:ln/>
        </p:spPr>
      </p:sp>
      <p:sp>
        <p:nvSpPr>
          <p:cNvPr id="29700" name="Rectangle 1027"/>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US" dirty="0">
                <a:latin typeface="Arial" pitchFamily="-128" charset="0"/>
              </a:rPr>
              <a:t>Life and death situations. Challenging situations. Extreme situations. How did</a:t>
            </a:r>
            <a:r>
              <a:rPr lang="en-US" baseline="0" dirty="0">
                <a:latin typeface="Arial" pitchFamily="-128" charset="0"/>
              </a:rPr>
              <a:t> Abraham change his lineage and be qualified.</a:t>
            </a:r>
            <a:endParaRPr lang="en-US" dirty="0">
              <a:latin typeface="Arial" pitchFamily="-128" charset="0"/>
            </a:endParaRPr>
          </a:p>
        </p:txBody>
      </p:sp>
    </p:spTree>
    <p:extLst>
      <p:ext uri="{BB962C8B-B14F-4D97-AF65-F5344CB8AC3E}">
        <p14:creationId xmlns:p14="http://schemas.microsoft.com/office/powerpoint/2010/main" val="650167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It is one of the most important words in Judaism, and also one of the least understood. Its two most famous occurrences are in last week’s </a:t>
            </a:r>
            <a:r>
              <a:rPr lang="en-GB" sz="1200" b="0" i="0" u="none" strike="noStrike" kern="1200" dirty="0" err="1">
                <a:solidFill>
                  <a:schemeClr val="tx1"/>
                </a:solidFill>
                <a:effectLst/>
                <a:latin typeface="+mn-lt"/>
                <a:ea typeface="+mn-ea"/>
                <a:cs typeface="+mn-cs"/>
              </a:rPr>
              <a:t>parsha</a:t>
            </a:r>
            <a:r>
              <a:rPr lang="en-GB" sz="1200" b="0" i="0" u="none" strike="noStrike" kern="1200" dirty="0">
                <a:solidFill>
                  <a:schemeClr val="tx1"/>
                </a:solidFill>
                <a:effectLst/>
                <a:latin typeface="+mn-lt"/>
                <a:ea typeface="+mn-ea"/>
                <a:cs typeface="+mn-cs"/>
              </a:rPr>
              <a:t> and this week’s: “</a:t>
            </a:r>
            <a:r>
              <a:rPr lang="en-GB" sz="1200" b="0" i="1" u="none" strike="noStrike" kern="1200" dirty="0">
                <a:solidFill>
                  <a:schemeClr val="tx1"/>
                </a:solidFill>
                <a:effectLst/>
                <a:latin typeface="+mn-lt"/>
                <a:ea typeface="+mn-ea"/>
                <a:cs typeface="+mn-cs"/>
              </a:rPr>
              <a:t>Hear</a:t>
            </a:r>
            <a:r>
              <a:rPr lang="en-GB" sz="1200" b="0" i="0" u="none" strike="noStrike" kern="1200" dirty="0">
                <a:solidFill>
                  <a:schemeClr val="tx1"/>
                </a:solidFill>
                <a:effectLst/>
                <a:latin typeface="+mn-lt"/>
                <a:ea typeface="+mn-ea"/>
                <a:cs typeface="+mn-cs"/>
              </a:rPr>
              <a:t> O Israel, the Lord our God, the Lord is one,” and “It shall come to pass if you</a:t>
            </a:r>
            <a:r>
              <a:rPr lang="en-GB" sz="1200" b="0" i="1" u="none" strike="noStrike" kern="1200" dirty="0">
                <a:solidFill>
                  <a:schemeClr val="tx1"/>
                </a:solidFill>
                <a:effectLst/>
                <a:latin typeface="+mn-lt"/>
                <a:ea typeface="+mn-ea"/>
                <a:cs typeface="+mn-cs"/>
              </a:rPr>
              <a:t> surely listen</a:t>
            </a:r>
            <a:r>
              <a:rPr lang="en-GB" sz="1200" b="0" i="0" u="none" strike="noStrike" kern="1200" dirty="0">
                <a:solidFill>
                  <a:schemeClr val="tx1"/>
                </a:solidFill>
                <a:effectLst/>
                <a:latin typeface="+mn-lt"/>
                <a:ea typeface="+mn-ea"/>
                <a:cs typeface="+mn-cs"/>
              </a:rPr>
              <a:t> to My commandments which I am commanding you today, to love the Lord your God and to serve Him with all your heart and all your soul” – the openings of the first and second paragraphs of the </a:t>
            </a:r>
            <a:r>
              <a:rPr lang="en-GB" sz="1200" b="0" i="1" u="none" strike="noStrike" kern="1200" dirty="0">
                <a:solidFill>
                  <a:schemeClr val="tx1"/>
                </a:solidFill>
                <a:effectLst/>
                <a:latin typeface="+mn-lt"/>
                <a:ea typeface="+mn-ea"/>
                <a:cs typeface="+mn-cs"/>
              </a:rPr>
              <a:t>Shema</a:t>
            </a:r>
            <a:r>
              <a:rPr lang="en-GB" sz="1200" b="0" i="0" u="none" strike="noStrike" kern="1200" dirty="0">
                <a:solidFill>
                  <a:schemeClr val="tx1"/>
                </a:solidFill>
                <a:effectLst/>
                <a:latin typeface="+mn-lt"/>
                <a:ea typeface="+mn-ea"/>
                <a:cs typeface="+mn-cs"/>
              </a:rPr>
              <a:t>. It also appears in the first line of the </a:t>
            </a:r>
            <a:r>
              <a:rPr lang="en-GB" sz="1200" b="0" i="0" u="none" strike="noStrike" kern="1200" dirty="0" err="1">
                <a:solidFill>
                  <a:schemeClr val="tx1"/>
                </a:solidFill>
                <a:effectLst/>
                <a:latin typeface="+mn-lt"/>
                <a:ea typeface="+mn-ea"/>
                <a:cs typeface="+mn-cs"/>
              </a:rPr>
              <a:t>parsha</a:t>
            </a:r>
            <a:r>
              <a:rPr lang="en-GB" sz="1200" b="0" i="0" u="none" strike="noStrike" kern="1200" dirty="0">
                <a:solidFill>
                  <a:schemeClr val="tx1"/>
                </a:solidFill>
                <a:effectLst/>
                <a:latin typeface="+mn-lt"/>
                <a:ea typeface="+mn-ea"/>
                <a:cs typeface="+mn-cs"/>
              </a:rPr>
              <a:t>: “It shall come to pass, if you </a:t>
            </a:r>
            <a:r>
              <a:rPr lang="en-GB" sz="1200" b="0" i="1" u="none" strike="noStrike" kern="1200" dirty="0">
                <a:solidFill>
                  <a:schemeClr val="tx1"/>
                </a:solidFill>
                <a:effectLst/>
                <a:latin typeface="+mn-lt"/>
                <a:ea typeface="+mn-ea"/>
                <a:cs typeface="+mn-cs"/>
              </a:rPr>
              <a:t>listen</a:t>
            </a:r>
            <a:r>
              <a:rPr lang="en-GB" sz="1200" b="0" i="0" u="none" strike="noStrike" kern="1200" dirty="0">
                <a:solidFill>
                  <a:schemeClr val="tx1"/>
                </a:solidFill>
                <a:effectLst/>
                <a:latin typeface="+mn-lt"/>
                <a:ea typeface="+mn-ea"/>
                <a:cs typeface="+mn-cs"/>
              </a:rPr>
              <a:t> to these laws.”</a:t>
            </a:r>
          </a:p>
          <a:p>
            <a:r>
              <a:rPr lang="en-GB" sz="1200" b="0" i="0" u="none" strike="noStrike" kern="1200" dirty="0">
                <a:solidFill>
                  <a:schemeClr val="tx1"/>
                </a:solidFill>
                <a:effectLst/>
                <a:latin typeface="+mn-lt"/>
                <a:ea typeface="+mn-ea"/>
                <a:cs typeface="+mn-cs"/>
              </a:rPr>
              <a:t>The word, of course, is </a:t>
            </a:r>
            <a:r>
              <a:rPr lang="en-GB" sz="1200" b="0" i="1" u="none" strike="noStrike" kern="1200" dirty="0" err="1">
                <a:solidFill>
                  <a:schemeClr val="tx1"/>
                </a:solidFill>
                <a:effectLst/>
                <a:latin typeface="+mn-lt"/>
                <a:ea typeface="+mn-ea"/>
                <a:cs typeface="+mn-cs"/>
              </a:rPr>
              <a:t>shema</a:t>
            </a:r>
            <a:r>
              <a:rPr lang="en-GB" sz="1200" b="0" i="1"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rPr>
              <a:t>I have argued elsewhere that it is fundamentally untranslatable into English since it means so many things: to hear, to listen, to pay attention, to understand, to internalise, to respond, to obey. It is one of the motif-words of the book of </a:t>
            </a:r>
            <a:r>
              <a:rPr lang="en-GB" sz="1200" b="0" i="0" u="none" strike="noStrike" kern="1200" dirty="0" err="1">
                <a:solidFill>
                  <a:schemeClr val="tx1"/>
                </a:solidFill>
                <a:effectLst/>
                <a:latin typeface="+mn-lt"/>
                <a:ea typeface="+mn-ea"/>
                <a:cs typeface="+mn-cs"/>
              </a:rPr>
              <a:t>Devarim</a:t>
            </a:r>
            <a:r>
              <a:rPr lang="en-GB" sz="1200" b="0" i="0" u="none" strike="noStrike" kern="1200" dirty="0">
                <a:solidFill>
                  <a:schemeClr val="tx1"/>
                </a:solidFill>
                <a:effectLst/>
                <a:latin typeface="+mn-lt"/>
                <a:ea typeface="+mn-ea"/>
                <a:cs typeface="+mn-cs"/>
              </a:rPr>
              <a:t>, where it appears no less than 92 times – more than in any other book of the Torah. Time and again in the last month of his life Moses told the people, </a:t>
            </a:r>
            <a:r>
              <a:rPr lang="en-GB" sz="1200" b="0" i="1" u="none" strike="noStrike" kern="1200" dirty="0">
                <a:solidFill>
                  <a:schemeClr val="tx1"/>
                </a:solidFill>
                <a:effectLst/>
                <a:latin typeface="+mn-lt"/>
                <a:ea typeface="+mn-ea"/>
                <a:cs typeface="+mn-cs"/>
              </a:rPr>
              <a:t>Shema</a:t>
            </a:r>
            <a:r>
              <a:rPr lang="en-GB" sz="1200" b="0" i="0" u="none" strike="noStrike" kern="1200" dirty="0">
                <a:solidFill>
                  <a:schemeClr val="tx1"/>
                </a:solidFill>
                <a:effectLst/>
                <a:latin typeface="+mn-lt"/>
                <a:ea typeface="+mn-ea"/>
                <a:cs typeface="+mn-cs"/>
              </a:rPr>
              <a:t>: listen, heed, pay attention. Hear what I am saying. Hear what God is saying. Listen to what he wants from us. If you would only listen … </a:t>
            </a:r>
            <a:r>
              <a:rPr lang="en-GB" sz="1200" b="0" i="1" u="none" strike="noStrike" kern="1200" dirty="0">
                <a:solidFill>
                  <a:schemeClr val="tx1"/>
                </a:solidFill>
                <a:effectLst/>
                <a:latin typeface="+mn-lt"/>
                <a:ea typeface="+mn-ea"/>
                <a:cs typeface="+mn-cs"/>
              </a:rPr>
              <a:t>Judaism is a religion of listening</a:t>
            </a:r>
            <a:r>
              <a:rPr lang="en-GB" sz="1200" b="0" i="0" u="none" strike="noStrike" kern="1200" dirty="0">
                <a:solidFill>
                  <a:schemeClr val="tx1"/>
                </a:solidFill>
                <a:effectLst/>
                <a:latin typeface="+mn-lt"/>
                <a:ea typeface="+mn-ea"/>
                <a:cs typeface="+mn-cs"/>
              </a:rPr>
              <a:t>. This is one of its most original contributions to civilisation.</a:t>
            </a:r>
          </a:p>
          <a:p>
            <a:r>
              <a:rPr lang="en-GB" sz="1200" b="0" i="0" u="none" strike="noStrike" kern="1200" dirty="0">
                <a:solidFill>
                  <a:schemeClr val="tx1"/>
                </a:solidFill>
                <a:effectLst/>
                <a:latin typeface="+mn-lt"/>
                <a:ea typeface="+mn-ea"/>
                <a:cs typeface="+mn-cs"/>
              </a:rPr>
              <a:t>The twin foundations on which Western culture was built were ancient Greece and ancient Israel. They could not have been more different. Greece was a profoundly visual culture. Its greatest achievements had to do with the eye, with seeing. It produced some of the greatest art, sculpture and architecture the world has ever seen. Its most characteristic group events – theatrical performances and the Olympic games – were spectacles: performances that were watched. Plato thought of knowledge as a kind of depth vision, seeing beneath the surface to the true form of things.</a:t>
            </a:r>
          </a:p>
          <a:p>
            <a:r>
              <a:rPr lang="en-GB" sz="1200" b="0" i="0" u="none" strike="noStrike" kern="1200" dirty="0">
                <a:solidFill>
                  <a:schemeClr val="tx1"/>
                </a:solidFill>
                <a:effectLst/>
                <a:latin typeface="+mn-lt"/>
                <a:ea typeface="+mn-ea"/>
                <a:cs typeface="+mn-cs"/>
              </a:rPr>
              <a:t>This idea – that knowing is seeing – remains the dominant metaphor in the West even today. We speak of </a:t>
            </a:r>
            <a:r>
              <a:rPr lang="en-GB" sz="1200" b="0" i="1" u="none" strike="noStrike" kern="1200" dirty="0">
                <a:solidFill>
                  <a:schemeClr val="tx1"/>
                </a:solidFill>
                <a:effectLst/>
                <a:latin typeface="+mn-lt"/>
                <a:ea typeface="+mn-ea"/>
                <a:cs typeface="+mn-cs"/>
              </a:rPr>
              <a:t>insight</a:t>
            </a:r>
            <a:r>
              <a:rPr lang="en-GB" sz="1200" b="0" i="0" u="none" strike="noStrike" kern="1200" dirty="0">
                <a:solidFill>
                  <a:schemeClr val="tx1"/>
                </a:solidFill>
                <a:effectLst/>
                <a:latin typeface="+mn-lt"/>
                <a:ea typeface="+mn-ea"/>
                <a:cs typeface="+mn-cs"/>
              </a:rPr>
              <a:t>, </a:t>
            </a:r>
            <a:r>
              <a:rPr lang="en-GB" sz="1200" b="0" i="1" u="none" strike="noStrike" kern="1200" dirty="0">
                <a:solidFill>
                  <a:schemeClr val="tx1"/>
                </a:solidFill>
                <a:effectLst/>
                <a:latin typeface="+mn-lt"/>
                <a:ea typeface="+mn-ea"/>
                <a:cs typeface="+mn-cs"/>
              </a:rPr>
              <a:t>foresight</a:t>
            </a:r>
            <a:r>
              <a:rPr lang="en-GB" sz="1200" b="0" i="0" u="none" strike="noStrike" kern="1200" dirty="0">
                <a:solidFill>
                  <a:schemeClr val="tx1"/>
                </a:solidFill>
                <a:effectLst/>
                <a:latin typeface="+mn-lt"/>
                <a:ea typeface="+mn-ea"/>
                <a:cs typeface="+mn-cs"/>
              </a:rPr>
              <a:t> and </a:t>
            </a:r>
            <a:r>
              <a:rPr lang="en-GB" sz="1200" b="0" i="1" u="none" strike="noStrike" kern="1200" dirty="0">
                <a:solidFill>
                  <a:schemeClr val="tx1"/>
                </a:solidFill>
                <a:effectLst/>
                <a:latin typeface="+mn-lt"/>
                <a:ea typeface="+mn-ea"/>
                <a:cs typeface="+mn-cs"/>
              </a:rPr>
              <a:t>hindsight</a:t>
            </a:r>
            <a:r>
              <a:rPr lang="en-GB" sz="1200" b="0" i="0" u="none" strike="noStrike" kern="1200" dirty="0">
                <a:solidFill>
                  <a:schemeClr val="tx1"/>
                </a:solidFill>
                <a:effectLst/>
                <a:latin typeface="+mn-lt"/>
                <a:ea typeface="+mn-ea"/>
                <a:cs typeface="+mn-cs"/>
              </a:rPr>
              <a:t>. We offer an </a:t>
            </a:r>
            <a:r>
              <a:rPr lang="en-GB" sz="1200" b="0" i="1" u="none" strike="noStrike" kern="1200" dirty="0">
                <a:solidFill>
                  <a:schemeClr val="tx1"/>
                </a:solidFill>
                <a:effectLst/>
                <a:latin typeface="+mn-lt"/>
                <a:ea typeface="+mn-ea"/>
                <a:cs typeface="+mn-cs"/>
              </a:rPr>
              <a:t>observation</a:t>
            </a:r>
            <a:r>
              <a:rPr lang="en-GB" sz="1200" b="0" i="0" u="none" strike="noStrike" kern="1200" dirty="0">
                <a:solidFill>
                  <a:schemeClr val="tx1"/>
                </a:solidFill>
                <a:effectLst/>
                <a:latin typeface="+mn-lt"/>
                <a:ea typeface="+mn-ea"/>
                <a:cs typeface="+mn-cs"/>
              </a:rPr>
              <a:t>. We adopt a </a:t>
            </a:r>
            <a:r>
              <a:rPr lang="en-GB" sz="1200" b="0" i="1" u="none" strike="noStrike" kern="1200" dirty="0">
                <a:solidFill>
                  <a:schemeClr val="tx1"/>
                </a:solidFill>
                <a:effectLst/>
                <a:latin typeface="+mn-lt"/>
                <a:ea typeface="+mn-ea"/>
                <a:cs typeface="+mn-cs"/>
              </a:rPr>
              <a:t>perspective</a:t>
            </a:r>
            <a:r>
              <a:rPr lang="en-GB" sz="1200" b="0" i="0" u="none" strike="noStrike" kern="1200" dirty="0">
                <a:solidFill>
                  <a:schemeClr val="tx1"/>
                </a:solidFill>
                <a:effectLst/>
                <a:latin typeface="+mn-lt"/>
                <a:ea typeface="+mn-ea"/>
                <a:cs typeface="+mn-cs"/>
              </a:rPr>
              <a:t>. We </a:t>
            </a:r>
            <a:r>
              <a:rPr lang="en-GB" sz="1200" b="0" i="1" u="none" strike="noStrike" kern="1200" dirty="0">
                <a:solidFill>
                  <a:schemeClr val="tx1"/>
                </a:solidFill>
                <a:effectLst/>
                <a:latin typeface="+mn-lt"/>
                <a:ea typeface="+mn-ea"/>
                <a:cs typeface="+mn-cs"/>
              </a:rPr>
              <a:t>illustrate</a:t>
            </a:r>
            <a:r>
              <a:rPr lang="en-GB" sz="1200" b="0" i="0" u="none" strike="noStrike" kern="1200" dirty="0">
                <a:solidFill>
                  <a:schemeClr val="tx1"/>
                </a:solidFill>
                <a:effectLst/>
                <a:latin typeface="+mn-lt"/>
                <a:ea typeface="+mn-ea"/>
                <a:cs typeface="+mn-cs"/>
              </a:rPr>
              <a:t>. We </a:t>
            </a:r>
            <a:r>
              <a:rPr lang="en-GB" sz="1200" b="0" i="1" u="none" strike="noStrike" kern="1200" dirty="0">
                <a:solidFill>
                  <a:schemeClr val="tx1"/>
                </a:solidFill>
                <a:effectLst/>
                <a:latin typeface="+mn-lt"/>
                <a:ea typeface="+mn-ea"/>
                <a:cs typeface="+mn-cs"/>
              </a:rPr>
              <a:t>illuminate</a:t>
            </a:r>
            <a:r>
              <a:rPr lang="en-GB" sz="1200" b="0" i="0" u="none" strike="noStrike" kern="1200" dirty="0">
                <a:solidFill>
                  <a:schemeClr val="tx1"/>
                </a:solidFill>
                <a:effectLst/>
                <a:latin typeface="+mn-lt"/>
                <a:ea typeface="+mn-ea"/>
                <a:cs typeface="+mn-cs"/>
              </a:rPr>
              <a:t>. We </a:t>
            </a:r>
            <a:r>
              <a:rPr lang="en-GB" sz="1200" b="0" i="1" u="none" strike="noStrike" kern="1200" dirty="0">
                <a:solidFill>
                  <a:schemeClr val="tx1"/>
                </a:solidFill>
                <a:effectLst/>
                <a:latin typeface="+mn-lt"/>
                <a:ea typeface="+mn-ea"/>
                <a:cs typeface="+mn-cs"/>
              </a:rPr>
              <a:t>shed light</a:t>
            </a:r>
            <a:r>
              <a:rPr lang="en-GB" sz="1200" b="0" i="0" u="none" strike="noStrike" kern="1200" dirty="0">
                <a:solidFill>
                  <a:schemeClr val="tx1"/>
                </a:solidFill>
                <a:effectLst/>
                <a:latin typeface="+mn-lt"/>
                <a:ea typeface="+mn-ea"/>
                <a:cs typeface="+mn-cs"/>
              </a:rPr>
              <a:t> on an issue. When we understand something, we say, “</a:t>
            </a:r>
            <a:r>
              <a:rPr lang="en-GB" sz="1200" b="0" i="1" u="none" strike="noStrike" kern="1200" dirty="0">
                <a:solidFill>
                  <a:schemeClr val="tx1"/>
                </a:solidFill>
                <a:effectLst/>
                <a:latin typeface="+mn-lt"/>
                <a:ea typeface="+mn-ea"/>
                <a:cs typeface="+mn-cs"/>
              </a:rPr>
              <a:t>I see</a:t>
            </a:r>
            <a:r>
              <a:rPr lang="en-GB" sz="1200" b="0" i="0" u="none" strike="noStrike" kern="1200" dirty="0">
                <a:solidFill>
                  <a:schemeClr val="tx1"/>
                </a:solidFill>
                <a:effectLst/>
                <a:latin typeface="+mn-lt"/>
                <a:ea typeface="+mn-ea"/>
                <a:cs typeface="+mn-cs"/>
              </a:rPr>
              <a:t>.”</a:t>
            </a:r>
            <a:r>
              <a:rPr lang="en-GB" sz="1200" b="0" i="0" u="none" strike="noStrike" kern="1200" dirty="0">
                <a:solidFill>
                  <a:schemeClr val="tx1"/>
                </a:solidFill>
                <a:effectLst/>
                <a:latin typeface="+mn-lt"/>
                <a:ea typeface="+mn-ea"/>
                <a:cs typeface="+mn-cs"/>
                <a:hlinkClick r:id="rId3"/>
              </a:rPr>
              <a:t>[1]</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Judaism offered a radical alternative. It is faith in a God we cannot see, a God who cannot be represented visually. The very act of making a graven image – a visual symbol – is a form of idolatry. As Moses reminded the people in last week’s </a:t>
            </a:r>
            <a:r>
              <a:rPr lang="en-GB" sz="1200" b="0" i="0" u="none" strike="noStrike" kern="1200" dirty="0" err="1">
                <a:solidFill>
                  <a:schemeClr val="tx1"/>
                </a:solidFill>
                <a:effectLst/>
                <a:latin typeface="+mn-lt"/>
                <a:ea typeface="+mn-ea"/>
                <a:cs typeface="+mn-cs"/>
              </a:rPr>
              <a:t>parsha</a:t>
            </a:r>
            <a:r>
              <a:rPr lang="en-GB" sz="1200" b="0" i="0" u="none" strike="noStrike" kern="1200" dirty="0">
                <a:solidFill>
                  <a:schemeClr val="tx1"/>
                </a:solidFill>
                <a:effectLst/>
                <a:latin typeface="+mn-lt"/>
                <a:ea typeface="+mn-ea"/>
                <a:cs typeface="+mn-cs"/>
              </a:rPr>
              <a:t>, when the Israelites had a direct encounter with God at Mount Sinai, “You heard the sound of words, but saw no image; there was only a voice.” (Deut. 4:12). God communicates in sounds, not sights. He speaks. He commands. He calls. That is why the supreme religious act is </a:t>
            </a:r>
            <a:r>
              <a:rPr lang="en-GB" sz="1200" b="0" i="1" u="none" strike="noStrike" kern="1200" dirty="0">
                <a:solidFill>
                  <a:schemeClr val="tx1"/>
                </a:solidFill>
                <a:effectLst/>
                <a:latin typeface="+mn-lt"/>
                <a:ea typeface="+mn-ea"/>
                <a:cs typeface="+mn-cs"/>
              </a:rPr>
              <a:t>Shema</a:t>
            </a:r>
            <a:r>
              <a:rPr lang="en-GB" sz="1200" b="0" i="0" u="none" strike="noStrike" kern="1200" dirty="0">
                <a:solidFill>
                  <a:schemeClr val="tx1"/>
                </a:solidFill>
                <a:effectLst/>
                <a:latin typeface="+mn-lt"/>
                <a:ea typeface="+mn-ea"/>
                <a:cs typeface="+mn-cs"/>
              </a:rPr>
              <a:t>. When God speaks, we listen. When He commands, we try to obey.</a:t>
            </a:r>
          </a:p>
          <a:p>
            <a:r>
              <a:rPr lang="en-GB" sz="1200" b="0" i="0" u="none" strike="noStrike" kern="1200" dirty="0">
                <a:solidFill>
                  <a:schemeClr val="tx1"/>
                </a:solidFill>
                <a:effectLst/>
                <a:latin typeface="+mn-lt"/>
                <a:ea typeface="+mn-ea"/>
                <a:cs typeface="+mn-cs"/>
              </a:rPr>
              <a:t>Rabbi David Cohen (1887–1972), known as the Nazirite, a disciple of </a:t>
            </a:r>
            <a:r>
              <a:rPr lang="en-GB" sz="1200" b="0" i="0" u="none" strike="noStrike" kern="1200" dirty="0" err="1">
                <a:solidFill>
                  <a:schemeClr val="tx1"/>
                </a:solidFill>
                <a:effectLst/>
                <a:latin typeface="+mn-lt"/>
                <a:ea typeface="+mn-ea"/>
                <a:cs typeface="+mn-cs"/>
              </a:rPr>
              <a:t>Rav</a:t>
            </a:r>
            <a:r>
              <a:rPr lang="en-GB" sz="1200" b="0" i="0" u="none" strike="noStrike" kern="1200" dirty="0">
                <a:solidFill>
                  <a:schemeClr val="tx1"/>
                </a:solidFill>
                <a:effectLst/>
                <a:latin typeface="+mn-lt"/>
                <a:ea typeface="+mn-ea"/>
                <a:cs typeface="+mn-cs"/>
              </a:rPr>
              <a:t> Kook and the father of R. Shear-</a:t>
            </a:r>
            <a:r>
              <a:rPr lang="en-GB" sz="1200" b="0" i="0" u="none" strike="noStrike" kern="1200" dirty="0" err="1">
                <a:solidFill>
                  <a:schemeClr val="tx1"/>
                </a:solidFill>
                <a:effectLst/>
                <a:latin typeface="+mn-lt"/>
                <a:ea typeface="+mn-ea"/>
                <a:cs typeface="+mn-cs"/>
              </a:rPr>
              <a:t>Yashuv</a:t>
            </a:r>
            <a:r>
              <a:rPr lang="en-GB" sz="1200" b="0" i="0" u="none" strike="noStrike" kern="1200" dirty="0">
                <a:solidFill>
                  <a:schemeClr val="tx1"/>
                </a:solidFill>
                <a:effectLst/>
                <a:latin typeface="+mn-lt"/>
                <a:ea typeface="+mn-ea"/>
                <a:cs typeface="+mn-cs"/>
              </a:rPr>
              <a:t> Cohen, chief rabbi of Haifa, pointed out that in the Babylonian Talmud all the metaphors of understanding are based not on seeing but on hearing. </a:t>
            </a:r>
            <a:r>
              <a:rPr lang="en-GB" sz="1200" b="0" i="1" u="none" strike="noStrike" kern="1200" dirty="0">
                <a:solidFill>
                  <a:schemeClr val="tx1"/>
                </a:solidFill>
                <a:effectLst/>
                <a:latin typeface="+mn-lt"/>
                <a:ea typeface="+mn-ea"/>
                <a:cs typeface="+mn-cs"/>
              </a:rPr>
              <a:t>Ta </a:t>
            </a:r>
            <a:r>
              <a:rPr lang="en-GB" sz="1200" b="0" i="1" u="none" strike="noStrike" kern="1200" dirty="0" err="1">
                <a:solidFill>
                  <a:schemeClr val="tx1"/>
                </a:solidFill>
                <a:effectLst/>
                <a:latin typeface="+mn-lt"/>
                <a:ea typeface="+mn-ea"/>
                <a:cs typeface="+mn-cs"/>
              </a:rPr>
              <a:t>shema</a:t>
            </a:r>
            <a:r>
              <a:rPr lang="en-GB" sz="1200" b="0" i="0" u="none" strike="noStrike" kern="1200" dirty="0">
                <a:solidFill>
                  <a:schemeClr val="tx1"/>
                </a:solidFill>
                <a:effectLst/>
                <a:latin typeface="+mn-lt"/>
                <a:ea typeface="+mn-ea"/>
                <a:cs typeface="+mn-cs"/>
              </a:rPr>
              <a:t>, “come and hear.” </a:t>
            </a:r>
            <a:r>
              <a:rPr lang="en-GB" sz="1200" b="0" i="1" u="none" strike="noStrike" kern="1200" dirty="0">
                <a:solidFill>
                  <a:schemeClr val="tx1"/>
                </a:solidFill>
                <a:effectLst/>
                <a:latin typeface="+mn-lt"/>
                <a:ea typeface="+mn-ea"/>
                <a:cs typeface="+mn-cs"/>
              </a:rPr>
              <a:t>Ka </a:t>
            </a:r>
            <a:r>
              <a:rPr lang="en-GB" sz="1200" b="0" i="1" u="none" strike="noStrike" kern="1200" dirty="0" err="1">
                <a:solidFill>
                  <a:schemeClr val="tx1"/>
                </a:solidFill>
                <a:effectLst/>
                <a:latin typeface="+mn-lt"/>
                <a:ea typeface="+mn-ea"/>
                <a:cs typeface="+mn-cs"/>
              </a:rPr>
              <a:t>mashma</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lan</a:t>
            </a:r>
            <a:r>
              <a:rPr lang="en-GB" sz="1200" b="0" i="0" u="none" strike="noStrike" kern="1200" dirty="0">
                <a:solidFill>
                  <a:schemeClr val="tx1"/>
                </a:solidFill>
                <a:effectLst/>
                <a:latin typeface="+mn-lt"/>
                <a:ea typeface="+mn-ea"/>
                <a:cs typeface="+mn-cs"/>
              </a:rPr>
              <a:t>, “It teaches us this.” </a:t>
            </a:r>
            <a:r>
              <a:rPr lang="en-GB" sz="1200" b="0" i="1" u="none" strike="noStrike" kern="1200" dirty="0">
                <a:solidFill>
                  <a:schemeClr val="tx1"/>
                </a:solidFill>
                <a:effectLst/>
                <a:latin typeface="+mn-lt"/>
                <a:ea typeface="+mn-ea"/>
                <a:cs typeface="+mn-cs"/>
              </a:rPr>
              <a:t>Shema mina</a:t>
            </a:r>
            <a:r>
              <a:rPr lang="en-GB" sz="1200" b="0" i="0" u="none" strike="noStrike" kern="1200" dirty="0">
                <a:solidFill>
                  <a:schemeClr val="tx1"/>
                </a:solidFill>
                <a:effectLst/>
                <a:latin typeface="+mn-lt"/>
                <a:ea typeface="+mn-ea"/>
                <a:cs typeface="+mn-cs"/>
              </a:rPr>
              <a:t>, “Infer from this.” </a:t>
            </a:r>
            <a:r>
              <a:rPr lang="en-GB" sz="1200" b="0" i="1" u="none" strike="noStrike" kern="1200" dirty="0">
                <a:solidFill>
                  <a:schemeClr val="tx1"/>
                </a:solidFill>
                <a:effectLst/>
                <a:latin typeface="+mn-lt"/>
                <a:ea typeface="+mn-ea"/>
                <a:cs typeface="+mn-cs"/>
              </a:rPr>
              <a:t>Lo </a:t>
            </a:r>
            <a:r>
              <a:rPr lang="en-GB" sz="1200" b="0" i="1" u="none" strike="noStrike" kern="1200" dirty="0" err="1">
                <a:solidFill>
                  <a:schemeClr val="tx1"/>
                </a:solidFill>
                <a:effectLst/>
                <a:latin typeface="+mn-lt"/>
                <a:ea typeface="+mn-ea"/>
                <a:cs typeface="+mn-cs"/>
              </a:rPr>
              <a:t>shemiyah</a:t>
            </a:r>
            <a:r>
              <a:rPr lang="en-GB" sz="1200" b="0" i="1" u="none" strike="noStrike" kern="1200" dirty="0">
                <a:solidFill>
                  <a:schemeClr val="tx1"/>
                </a:solidFill>
                <a:effectLst/>
                <a:latin typeface="+mn-lt"/>
                <a:ea typeface="+mn-ea"/>
                <a:cs typeface="+mn-cs"/>
              </a:rPr>
              <a:t> lei</a:t>
            </a:r>
            <a:r>
              <a:rPr lang="en-GB" sz="1200" b="0" i="0" u="none" strike="noStrike" kern="1200" dirty="0">
                <a:solidFill>
                  <a:schemeClr val="tx1"/>
                </a:solidFill>
                <a:effectLst/>
                <a:latin typeface="+mn-lt"/>
                <a:ea typeface="+mn-ea"/>
                <a:cs typeface="+mn-cs"/>
              </a:rPr>
              <a:t>, “He did not agree.” A traditional teaching is called </a:t>
            </a:r>
            <a:r>
              <a:rPr lang="en-GB" sz="1200" b="0" i="1" u="none" strike="noStrike" kern="1200" dirty="0" err="1">
                <a:solidFill>
                  <a:schemeClr val="tx1"/>
                </a:solidFill>
                <a:effectLst/>
                <a:latin typeface="+mn-lt"/>
                <a:ea typeface="+mn-ea"/>
                <a:cs typeface="+mn-cs"/>
              </a:rPr>
              <a:t>shamaytta</a:t>
            </a:r>
            <a:r>
              <a:rPr lang="en-GB" sz="1200" b="0" i="0" u="none" strike="noStrike" kern="1200" dirty="0">
                <a:solidFill>
                  <a:schemeClr val="tx1"/>
                </a:solidFill>
                <a:effectLst/>
                <a:latin typeface="+mn-lt"/>
                <a:ea typeface="+mn-ea"/>
                <a:cs typeface="+mn-cs"/>
              </a:rPr>
              <a:t>, “that which was heard.” And so on.</a:t>
            </a:r>
            <a:r>
              <a:rPr lang="en-GB" sz="1200" b="0" i="0" u="none" strike="noStrike" kern="1200" dirty="0">
                <a:solidFill>
                  <a:schemeClr val="tx1"/>
                </a:solidFill>
                <a:effectLst/>
                <a:latin typeface="+mn-lt"/>
                <a:ea typeface="+mn-ea"/>
                <a:cs typeface="+mn-cs"/>
                <a:hlinkClick r:id="rId4"/>
              </a:rPr>
              <a:t>[2]</a:t>
            </a:r>
            <a:r>
              <a:rPr lang="en-GB" sz="1200" b="0" i="0" u="none" strike="noStrike" kern="1200" dirty="0">
                <a:solidFill>
                  <a:schemeClr val="tx1"/>
                </a:solidFill>
                <a:effectLst/>
                <a:latin typeface="+mn-lt"/>
                <a:ea typeface="+mn-ea"/>
                <a:cs typeface="+mn-cs"/>
              </a:rPr>
              <a:t> All of these are variations on the word </a:t>
            </a:r>
            <a:r>
              <a:rPr lang="en-GB" sz="1200" b="0" i="1" u="none" strike="noStrike" kern="1200" dirty="0" err="1">
                <a:solidFill>
                  <a:schemeClr val="tx1"/>
                </a:solidFill>
                <a:effectLst/>
                <a:latin typeface="+mn-lt"/>
                <a:ea typeface="+mn-ea"/>
                <a:cs typeface="+mn-cs"/>
              </a:rPr>
              <a:t>shema</a:t>
            </a:r>
            <a:r>
              <a:rPr lang="en-GB" sz="1200" b="0" i="0" u="none" strike="noStrike" kern="1200" dirty="0">
                <a:solidFill>
                  <a:schemeClr val="tx1"/>
                </a:solidFill>
                <a:effectLst/>
                <a:latin typeface="+mn-lt"/>
                <a:ea typeface="+mn-ea"/>
                <a:cs typeface="+mn-cs"/>
              </a:rPr>
              <a:t>.</a:t>
            </a:r>
            <a:r>
              <a:rPr lang="en-GB" sz="1200" b="0" i="0" u="none" strike="noStrike" kern="1200" dirty="0">
                <a:solidFill>
                  <a:schemeClr val="tx1"/>
                </a:solidFill>
                <a:effectLst/>
                <a:latin typeface="+mn-lt"/>
                <a:ea typeface="+mn-ea"/>
                <a:cs typeface="+mn-cs"/>
                <a:hlinkClick r:id="rId5"/>
              </a:rPr>
              <a:t>[3]</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This may seem like a small difference, but it is in fact a huge one. For the Greeks, the ideal form of knowledge involved detachment. There is the one who sees, the subject, and there is that which is seen, the object, and they belong to two different realms. A person who looks at a painting or a sculpture or a play in a theatre or the Olympic games is not himself part of the art or the drama or the athletic competition. He or she is a spectator, not a participant.</a:t>
            </a:r>
          </a:p>
          <a:p>
            <a:r>
              <a:rPr lang="en-GB" sz="1200" b="0" i="0" u="none" strike="noStrike" kern="1200" dirty="0">
                <a:solidFill>
                  <a:schemeClr val="tx1"/>
                </a:solidFill>
                <a:effectLst/>
                <a:latin typeface="+mn-lt"/>
                <a:ea typeface="+mn-ea"/>
                <a:cs typeface="+mn-cs"/>
              </a:rPr>
              <a:t>Speaking and listening are not forms of detachment. They are forms of engagement. They create a relationship. The Hebrew word for knowledge, </a:t>
            </a:r>
            <a:r>
              <a:rPr lang="en-GB" sz="1200" b="0" i="1" u="none" strike="noStrike" kern="1200" dirty="0" err="1">
                <a:solidFill>
                  <a:schemeClr val="tx1"/>
                </a:solidFill>
                <a:effectLst/>
                <a:latin typeface="+mn-lt"/>
                <a:ea typeface="+mn-ea"/>
                <a:cs typeface="+mn-cs"/>
              </a:rPr>
              <a:t>da’at</a:t>
            </a:r>
            <a:r>
              <a:rPr lang="en-GB" sz="1200" b="0" i="0" u="none" strike="noStrike" kern="1200" dirty="0">
                <a:solidFill>
                  <a:schemeClr val="tx1"/>
                </a:solidFill>
                <a:effectLst/>
                <a:latin typeface="+mn-lt"/>
                <a:ea typeface="+mn-ea"/>
                <a:cs typeface="+mn-cs"/>
              </a:rPr>
              <a:t>, implies involvement, closeness, intimacy. “And Adam </a:t>
            </a:r>
            <a:r>
              <a:rPr lang="en-GB" sz="1200" b="0" i="1" u="none" strike="noStrike" kern="1200" dirty="0">
                <a:solidFill>
                  <a:schemeClr val="tx1"/>
                </a:solidFill>
                <a:effectLst/>
                <a:latin typeface="+mn-lt"/>
                <a:ea typeface="+mn-ea"/>
                <a:cs typeface="+mn-cs"/>
              </a:rPr>
              <a:t>knew</a:t>
            </a:r>
            <a:r>
              <a:rPr lang="en-GB" sz="1200" b="0" i="0" u="none" strike="noStrike" kern="1200" dirty="0">
                <a:solidFill>
                  <a:schemeClr val="tx1"/>
                </a:solidFill>
                <a:effectLst/>
                <a:latin typeface="+mn-lt"/>
                <a:ea typeface="+mn-ea"/>
                <a:cs typeface="+mn-cs"/>
              </a:rPr>
              <a:t> Eve his wife and she conceived and gave birth” (Gen. 4:1). That is knowing in the Hebrew sense, not the Greek. We can enter into a relationship with God, even though He is infinite and we are finite, because we are linked by words. In revelation, God speaks to us. In prayer, we speak to God. If you want to understand any relationship, between husband and wife, or parent and child, or employer and employee, pay close attention to how they speak and listen to one another. Ignore everything else.</a:t>
            </a:r>
          </a:p>
          <a:p>
            <a:r>
              <a:rPr lang="en-GB" sz="1200" b="0" i="0" u="none" strike="noStrike" kern="1200" dirty="0">
                <a:solidFill>
                  <a:schemeClr val="tx1"/>
                </a:solidFill>
                <a:effectLst/>
                <a:latin typeface="+mn-lt"/>
                <a:ea typeface="+mn-ea"/>
                <a:cs typeface="+mn-cs"/>
              </a:rPr>
              <a:t>The Greeks taught us the forms of knowledge that come from observing and inferring, namely science and philosophy. The first scientists and the first philosophers came from Greece from the sixth to the fourth centuries BCE.</a:t>
            </a:r>
          </a:p>
          <a:p>
            <a:r>
              <a:rPr lang="en-GB" sz="1200" b="0" i="0" u="none" strike="noStrike" kern="1200" dirty="0">
                <a:solidFill>
                  <a:schemeClr val="tx1"/>
                </a:solidFill>
                <a:effectLst/>
                <a:latin typeface="+mn-lt"/>
                <a:ea typeface="+mn-ea"/>
                <a:cs typeface="+mn-cs"/>
              </a:rPr>
              <a:t>But not everything can be understood by seeing and appearances alone. There is a powerful story about this told in the first book of Samuel. Saul, Israel’s first king, </a:t>
            </a:r>
            <a:r>
              <a:rPr lang="en-GB" sz="1200" b="0" i="1" u="none" strike="noStrike" kern="1200" dirty="0">
                <a:solidFill>
                  <a:schemeClr val="tx1"/>
                </a:solidFill>
                <a:effectLst/>
                <a:latin typeface="+mn-lt"/>
                <a:ea typeface="+mn-ea"/>
                <a:cs typeface="+mn-cs"/>
              </a:rPr>
              <a:t>looked</a:t>
            </a:r>
            <a:r>
              <a:rPr lang="en-GB" sz="1200" b="0" i="0" u="none" strike="noStrike" kern="1200" dirty="0">
                <a:solidFill>
                  <a:schemeClr val="tx1"/>
                </a:solidFill>
                <a:effectLst/>
                <a:latin typeface="+mn-lt"/>
                <a:ea typeface="+mn-ea"/>
                <a:cs typeface="+mn-cs"/>
              </a:rPr>
              <a:t> the part. He was tall. “From his shoulders and upward he was higher than any of the people,” (1 Sam. 9:2, 10:23). He was the </a:t>
            </a:r>
            <a:r>
              <a:rPr lang="en-GB" sz="1200" b="0" i="1" u="none" strike="noStrike" kern="1200" dirty="0">
                <a:solidFill>
                  <a:schemeClr val="tx1"/>
                </a:solidFill>
                <a:effectLst/>
                <a:latin typeface="+mn-lt"/>
                <a:ea typeface="+mn-ea"/>
                <a:cs typeface="+mn-cs"/>
              </a:rPr>
              <a:t>image</a:t>
            </a:r>
            <a:r>
              <a:rPr lang="en-GB" sz="1200" b="0" i="0" u="none" strike="noStrike" kern="1200" dirty="0">
                <a:solidFill>
                  <a:schemeClr val="tx1"/>
                </a:solidFill>
                <a:effectLst/>
                <a:latin typeface="+mn-lt"/>
                <a:ea typeface="+mn-ea"/>
                <a:cs typeface="+mn-cs"/>
              </a:rPr>
              <a:t> of a king. But morally, temperamentally, he was not a leader at all; he was a follower.</a:t>
            </a:r>
          </a:p>
          <a:p>
            <a:r>
              <a:rPr lang="en-GB" sz="1200" b="0" i="0" u="none" strike="noStrike" kern="1200" dirty="0">
                <a:solidFill>
                  <a:schemeClr val="tx1"/>
                </a:solidFill>
                <a:effectLst/>
                <a:latin typeface="+mn-lt"/>
                <a:ea typeface="+mn-ea"/>
                <a:cs typeface="+mn-cs"/>
              </a:rPr>
              <a:t>God then told Samuel to anoint another king in his place, and told him it would be one of the children of </a:t>
            </a:r>
            <a:r>
              <a:rPr lang="en-GB" sz="1200" b="0" i="0" u="none" strike="noStrike" kern="1200" dirty="0" err="1">
                <a:solidFill>
                  <a:schemeClr val="tx1"/>
                </a:solidFill>
                <a:effectLst/>
                <a:latin typeface="+mn-lt"/>
                <a:ea typeface="+mn-ea"/>
                <a:cs typeface="+mn-cs"/>
              </a:rPr>
              <a:t>Yishai</a:t>
            </a:r>
            <a:r>
              <a:rPr lang="en-GB" sz="1200" b="0" i="0" u="none" strike="noStrike" kern="1200" dirty="0">
                <a:solidFill>
                  <a:schemeClr val="tx1"/>
                </a:solidFill>
                <a:effectLst/>
                <a:latin typeface="+mn-lt"/>
                <a:ea typeface="+mn-ea"/>
                <a:cs typeface="+mn-cs"/>
              </a:rPr>
              <a:t>. Samuel went to </a:t>
            </a:r>
            <a:r>
              <a:rPr lang="en-GB" sz="1200" b="0" i="0" u="none" strike="noStrike" kern="1200" dirty="0" err="1">
                <a:solidFill>
                  <a:schemeClr val="tx1"/>
                </a:solidFill>
                <a:effectLst/>
                <a:latin typeface="+mn-lt"/>
                <a:ea typeface="+mn-ea"/>
                <a:cs typeface="+mn-cs"/>
              </a:rPr>
              <a:t>Yishai</a:t>
            </a:r>
            <a:r>
              <a:rPr lang="en-GB" sz="1200" b="0" i="0" u="none" strike="noStrike" kern="1200" dirty="0">
                <a:solidFill>
                  <a:schemeClr val="tx1"/>
                </a:solidFill>
                <a:effectLst/>
                <a:latin typeface="+mn-lt"/>
                <a:ea typeface="+mn-ea"/>
                <a:cs typeface="+mn-cs"/>
              </a:rPr>
              <a:t> and was struck by the appearance of one of his sons, </a:t>
            </a:r>
            <a:r>
              <a:rPr lang="en-GB" sz="1200" b="0" i="0" u="none" strike="noStrike" kern="1200" dirty="0" err="1">
                <a:solidFill>
                  <a:schemeClr val="tx1"/>
                </a:solidFill>
                <a:effectLst/>
                <a:latin typeface="+mn-lt"/>
                <a:ea typeface="+mn-ea"/>
                <a:cs typeface="+mn-cs"/>
              </a:rPr>
              <a:t>Eliav</a:t>
            </a:r>
            <a:r>
              <a:rPr lang="en-GB" sz="1200" b="0" i="0" u="none" strike="noStrike" kern="1200" dirty="0">
                <a:solidFill>
                  <a:schemeClr val="tx1"/>
                </a:solidFill>
                <a:effectLst/>
                <a:latin typeface="+mn-lt"/>
                <a:ea typeface="+mn-ea"/>
                <a:cs typeface="+mn-cs"/>
              </a:rPr>
              <a:t>. He thought he must be the one God meant. But God said to him, “Do not be impressed by his appearance or his height, for I have rejected him. God does not see as people do. </a:t>
            </a:r>
            <a:r>
              <a:rPr lang="en-GB" sz="1200" b="0" i="1" u="none" strike="noStrike" kern="1200" dirty="0">
                <a:solidFill>
                  <a:schemeClr val="tx1"/>
                </a:solidFill>
                <a:effectLst/>
                <a:latin typeface="+mn-lt"/>
                <a:ea typeface="+mn-ea"/>
                <a:cs typeface="+mn-cs"/>
              </a:rPr>
              <a:t>People look at the outward appearance, but the Lord looks at the heart</a:t>
            </a:r>
            <a:r>
              <a:rPr lang="en-GB" sz="1200" b="0" i="0" u="none" strike="noStrike" kern="1200" dirty="0">
                <a:solidFill>
                  <a:schemeClr val="tx1"/>
                </a:solidFill>
                <a:effectLst/>
                <a:latin typeface="+mn-lt"/>
                <a:ea typeface="+mn-ea"/>
                <a:cs typeface="+mn-cs"/>
              </a:rPr>
              <a:t>” (1 Sam. 16:7).</a:t>
            </a:r>
          </a:p>
          <a:p>
            <a:r>
              <a:rPr lang="en-GB" sz="1200" b="0" i="0" u="none" strike="noStrike" kern="1200" dirty="0">
                <a:solidFill>
                  <a:schemeClr val="tx1"/>
                </a:solidFill>
                <a:effectLst/>
                <a:latin typeface="+mn-lt"/>
                <a:ea typeface="+mn-ea"/>
                <a:cs typeface="+mn-cs"/>
              </a:rPr>
              <a:t>Jews and Judaism taught that we cannot see God, but we can hear Him and He hears us. It is through the word – speaking and listening – that we can have an intimate relationship with God as our parent, our partner, our sovereign, the One who loves us and whom we love. We cannot demonstrate God scientifically. We cannot prove God logically. These are Greek, not Jewish, modes of thought. I believe that from a Jewish perspective, trying to prove the existence of God logically or scientifically is a mistaken enterprise.</a:t>
            </a:r>
            <a:r>
              <a:rPr lang="en-GB" sz="1200" b="0" i="0" u="none" strike="noStrike" kern="1200" dirty="0">
                <a:solidFill>
                  <a:schemeClr val="tx1"/>
                </a:solidFill>
                <a:effectLst/>
                <a:latin typeface="+mn-lt"/>
                <a:ea typeface="+mn-ea"/>
                <a:cs typeface="+mn-cs"/>
                <a:hlinkClick r:id="rId6"/>
              </a:rPr>
              <a:t>[4]</a:t>
            </a:r>
            <a:r>
              <a:rPr lang="en-GB" sz="1200" b="0" i="0" u="none" strike="noStrike" kern="1200" dirty="0">
                <a:solidFill>
                  <a:schemeClr val="tx1"/>
                </a:solidFill>
                <a:effectLst/>
                <a:latin typeface="+mn-lt"/>
                <a:ea typeface="+mn-ea"/>
                <a:cs typeface="+mn-cs"/>
              </a:rPr>
              <a:t> God is not an object but a subject. The Jewish mode is to relate to God in intimacy and love, as well as awe and reverence.</a:t>
            </a:r>
          </a:p>
          <a:p>
            <a:r>
              <a:rPr lang="en-GB" sz="1200" b="0" i="0" u="none" strike="noStrike" kern="1200" dirty="0">
                <a:solidFill>
                  <a:schemeClr val="tx1"/>
                </a:solidFill>
                <a:effectLst/>
                <a:latin typeface="+mn-lt"/>
                <a:ea typeface="+mn-ea"/>
                <a:cs typeface="+mn-cs"/>
              </a:rPr>
              <a:t>One fascinating modern example came from a Jew who, for much of his life, was estranged from Judaism, namely Sigmund Freud. He called psychoanalysis the “speaking cure”, but it is better described as the “listening cure.”</a:t>
            </a:r>
            <a:r>
              <a:rPr lang="en-GB" sz="1200" b="0" i="0" u="none" strike="noStrike" kern="1200" dirty="0">
                <a:solidFill>
                  <a:schemeClr val="tx1"/>
                </a:solidFill>
                <a:effectLst/>
                <a:latin typeface="+mn-lt"/>
                <a:ea typeface="+mn-ea"/>
                <a:cs typeface="+mn-cs"/>
                <a:hlinkClick r:id="rId7"/>
              </a:rPr>
              <a:t>[5]</a:t>
            </a:r>
            <a:r>
              <a:rPr lang="en-GB" sz="1200" b="0" i="0" u="none" strike="noStrike" kern="1200" dirty="0">
                <a:solidFill>
                  <a:schemeClr val="tx1"/>
                </a:solidFill>
                <a:effectLst/>
                <a:latin typeface="+mn-lt"/>
                <a:ea typeface="+mn-ea"/>
                <a:cs typeface="+mn-cs"/>
              </a:rPr>
              <a:t> It is based on the fact that active listening is in itself therapeutic. It was only after the spread of psychoanalysis, especially in America, that the phrase “I hear you” came into the English language as a way of communicating empathy.</a:t>
            </a:r>
            <a:r>
              <a:rPr lang="en-GB" sz="1200" b="0" i="0" u="none" strike="noStrike" kern="1200" dirty="0">
                <a:solidFill>
                  <a:schemeClr val="tx1"/>
                </a:solidFill>
                <a:effectLst/>
                <a:latin typeface="+mn-lt"/>
                <a:ea typeface="+mn-ea"/>
                <a:cs typeface="+mn-cs"/>
                <a:hlinkClick r:id="rId8"/>
              </a:rPr>
              <a:t>[6]</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There is something profoundly spiritual about listening. It is the most effective form of conflict resolution I know. Many things can create conflict, but what sustains it is the feeling on the part of at least one of the parties that they have not been heard. They have not been listened to. We have not “heard their pain”. There has been a failure of empathy. That is why the use of force – or for that matter, boycotts – to resolve conflict is so profoundly self-defeating. It may suppress it for a while, but it will return, often more intense than before. Job, who has suffered unjustly, is unmoved by the arguments of his comforters. It is not that he insists on being right: what he wants is to be heard. Not by accident does justice presuppose the rule of </a:t>
            </a:r>
            <a:r>
              <a:rPr lang="en-GB" sz="1200" b="0" i="1" u="none" strike="noStrike" kern="1200" dirty="0" err="1">
                <a:solidFill>
                  <a:schemeClr val="tx1"/>
                </a:solidFill>
                <a:effectLst/>
                <a:latin typeface="+mn-lt"/>
                <a:ea typeface="+mn-ea"/>
                <a:cs typeface="+mn-cs"/>
              </a:rPr>
              <a:t>audi</a:t>
            </a:r>
            <a:r>
              <a:rPr lang="en-GB" sz="1200" b="0" i="1" u="none" strike="noStrike" kern="1200" dirty="0">
                <a:solidFill>
                  <a:schemeClr val="tx1"/>
                </a:solidFill>
                <a:effectLst/>
                <a:latin typeface="+mn-lt"/>
                <a:ea typeface="+mn-ea"/>
                <a:cs typeface="+mn-cs"/>
              </a:rPr>
              <a:t> alteram partem</a:t>
            </a:r>
            <a:r>
              <a:rPr lang="en-GB" sz="1200" b="0" i="0" u="none" strike="noStrike" kern="1200" dirty="0">
                <a:solidFill>
                  <a:schemeClr val="tx1"/>
                </a:solidFill>
                <a:effectLst/>
                <a:latin typeface="+mn-lt"/>
                <a:ea typeface="+mn-ea"/>
                <a:cs typeface="+mn-cs"/>
              </a:rPr>
              <a:t>, “Hear the other side.”</a:t>
            </a:r>
          </a:p>
          <a:p>
            <a:r>
              <a:rPr lang="en-GB" sz="1200" b="0" i="0" u="none" strike="noStrike" kern="1200" dirty="0">
                <a:solidFill>
                  <a:schemeClr val="tx1"/>
                </a:solidFill>
                <a:effectLst/>
                <a:latin typeface="+mn-lt"/>
                <a:ea typeface="+mn-ea"/>
                <a:cs typeface="+mn-cs"/>
              </a:rPr>
              <a:t>Listening lies at the very heart of relationship. It means that we are open to the other, that we respect him or her, that their perceptions and feelings matter to us. We give them permission to be honest, even if this means making ourselves vulnerable in so doing. A good parent listens to their child. A good employer listens to his or her workers. A good company listens to its customers or clients. A good leader listens to those he or she leads. Listening does not mean agreeing but it does mean caring. Listening is the climate in which love and respect grow.</a:t>
            </a:r>
          </a:p>
          <a:p>
            <a:r>
              <a:rPr lang="en-GB" sz="1200" b="0" i="0" u="none" strike="noStrike" kern="1200" dirty="0">
                <a:solidFill>
                  <a:schemeClr val="tx1"/>
                </a:solidFill>
                <a:effectLst/>
                <a:latin typeface="+mn-lt"/>
                <a:ea typeface="+mn-ea"/>
                <a:cs typeface="+mn-cs"/>
              </a:rPr>
              <a:t>In Judaism we believe that our relationship with God is an ongoing tutorial in our relationships with other people. How can we expect God to listen to us if we fail to listen to our spouse, our children, or those affected by our work? And how can we expect to encounter God if we have not learned to listen. On Mount Horeb, God taught Elijah that He was not in the whirlwind, the earthquake or the fire but in the </a:t>
            </a:r>
            <a:r>
              <a:rPr lang="en-GB" sz="1200" b="0" i="1" u="none" strike="noStrike" kern="1200" dirty="0" err="1">
                <a:solidFill>
                  <a:schemeClr val="tx1"/>
                </a:solidFill>
                <a:effectLst/>
                <a:latin typeface="+mn-lt"/>
                <a:ea typeface="+mn-ea"/>
                <a:cs typeface="+mn-cs"/>
              </a:rPr>
              <a:t>kol</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demamah</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dakah</a:t>
            </a:r>
            <a:r>
              <a:rPr lang="en-GB" sz="1200" b="0" i="0" u="none" strike="noStrike" kern="1200" dirty="0">
                <a:solidFill>
                  <a:schemeClr val="tx1"/>
                </a:solidFill>
                <a:effectLst/>
                <a:latin typeface="+mn-lt"/>
                <a:ea typeface="+mn-ea"/>
                <a:cs typeface="+mn-cs"/>
              </a:rPr>
              <a:t>, the “still, small voice”</a:t>
            </a:r>
            <a:r>
              <a:rPr lang="en-GB" sz="1200" b="0" i="0" u="none" strike="noStrike" kern="1200" dirty="0">
                <a:solidFill>
                  <a:schemeClr val="tx1"/>
                </a:solidFill>
                <a:effectLst/>
                <a:latin typeface="+mn-lt"/>
                <a:ea typeface="+mn-ea"/>
                <a:cs typeface="+mn-cs"/>
                <a:hlinkClick r:id="rId9"/>
              </a:rPr>
              <a:t>[7]</a:t>
            </a:r>
            <a:r>
              <a:rPr lang="en-GB" sz="1200" b="0" i="0" u="none" strike="noStrike" kern="1200" dirty="0">
                <a:solidFill>
                  <a:schemeClr val="tx1"/>
                </a:solidFill>
                <a:effectLst/>
                <a:latin typeface="+mn-lt"/>
                <a:ea typeface="+mn-ea"/>
                <a:cs typeface="+mn-cs"/>
              </a:rPr>
              <a:t> that I define as </a:t>
            </a:r>
            <a:r>
              <a:rPr lang="en-GB" sz="1200" b="0" i="1" u="none" strike="noStrike" kern="1200" dirty="0">
                <a:solidFill>
                  <a:schemeClr val="tx1"/>
                </a:solidFill>
                <a:effectLst/>
                <a:latin typeface="+mn-lt"/>
                <a:ea typeface="+mn-ea"/>
                <a:cs typeface="+mn-cs"/>
              </a:rPr>
              <a:t>a voice you can only hear if you are listening</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Crowds are moved by great speakers, but lives are changed by great listeners. Whether between us and God or us and other people, listening is the prelude to love.</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8</a:t>
            </a:fld>
            <a:endParaRPr lang="en-US"/>
          </a:p>
        </p:txBody>
      </p:sp>
    </p:spTree>
    <p:extLst>
      <p:ext uri="{BB962C8B-B14F-4D97-AF65-F5344CB8AC3E}">
        <p14:creationId xmlns:p14="http://schemas.microsoft.com/office/powerpoint/2010/main" val="3307619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Abraham initiated the quest for God. He was a creative religious personality – the father of all those who set out on a journey of the spirit to an unknown destination, armed only with the trust that those who seek, find. Abraham sought God before God sought him.</a:t>
            </a:r>
          </a:p>
          <a:p>
            <a:br>
              <a:rPr lang="en-GB" dirty="0"/>
            </a:br>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9</a:t>
            </a:fld>
            <a:endParaRPr lang="en-US"/>
          </a:p>
        </p:txBody>
      </p:sp>
    </p:spTree>
    <p:extLst>
      <p:ext uri="{BB962C8B-B14F-4D97-AF65-F5344CB8AC3E}">
        <p14:creationId xmlns:p14="http://schemas.microsoft.com/office/powerpoint/2010/main" val="4111452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a:solidFill>
                <a:schemeClr val="tx1"/>
              </a:solidFill>
              <a:latin typeface="Arial" pitchFamily="-68" charset="0"/>
              <a:ea typeface="ＭＳ Ｐゴシック" pitchFamily="-128" charset="-128"/>
              <a:cs typeface="ＭＳ Ｐゴシック" pitchFamily="-128" charset="-128"/>
            </a:endParaRPr>
          </a:p>
          <a:p>
            <a:r>
              <a:rPr lang="en-US" sz="1200" kern="1200" dirty="0" err="1">
                <a:solidFill>
                  <a:schemeClr val="tx1"/>
                </a:solidFill>
                <a:latin typeface="Arial" pitchFamily="-68" charset="0"/>
                <a:ea typeface="ＭＳ Ｐゴシック" pitchFamily="-128" charset="-128"/>
                <a:cs typeface="ＭＳ Ｐゴシック" pitchFamily="-128" charset="-128"/>
              </a:rPr>
              <a:t>Terah</a:t>
            </a:r>
            <a:r>
              <a:rPr lang="en-US" sz="1200" kern="1200" dirty="0">
                <a:solidFill>
                  <a:schemeClr val="tx1"/>
                </a:solidFill>
                <a:latin typeface="Arial" pitchFamily="-68" charset="0"/>
                <a:ea typeface="ＭＳ Ｐゴシック" pitchFamily="-128" charset="-128"/>
                <a:cs typeface="ＭＳ Ｐゴシック" pitchFamily="-128" charset="-128"/>
              </a:rPr>
              <a:t> is the father of both Abraham and Sarah, by different wives. That is why Sarah was Abraham’s half-sister (Gen. 20:12). Thus, Isaac had only one grandfather. </a:t>
            </a:r>
            <a:r>
              <a:rPr lang="en-US" sz="1200" b="0" i="0" kern="1200" dirty="0">
                <a:solidFill>
                  <a:schemeClr val="tx1"/>
                </a:solidFill>
                <a:effectLst/>
                <a:latin typeface="+mn-lt"/>
                <a:ea typeface="+mn-ea"/>
                <a:cs typeface="+mn-cs"/>
              </a:rPr>
              <a:t>Gen. 20:13: “Moreover, she is indeed my sister, my father’s daughter, though not my mother’s daughter; and she became my wife.” (Note that Abraham said this to appease Abimelech. It was actually only figuratively true in his case, since Sarah was the daughter of Abraham’s brother. So they had the same paternal grandfather, who people often referred to as “father.”)</a:t>
            </a:r>
            <a:endParaRPr lang="en-US" sz="1200" kern="1200" dirty="0">
              <a:solidFill>
                <a:schemeClr val="tx1"/>
              </a:solidFill>
              <a:latin typeface="Arial" pitchFamily="-68" charset="0"/>
              <a:ea typeface="ＭＳ Ｐゴシック" pitchFamily="-128" charset="-128"/>
              <a:cs typeface="ＭＳ Ｐゴシック" pitchFamily="-128" charset="-128"/>
            </a:endParaRPr>
          </a:p>
          <a:p>
            <a:endParaRPr lang="en-US" sz="1200" kern="1200" dirty="0">
              <a:solidFill>
                <a:schemeClr val="tx1"/>
              </a:solidFill>
              <a:latin typeface="Arial" pitchFamily="-68" charset="0"/>
              <a:ea typeface="ＭＳ Ｐゴシック" pitchFamily="-128" charset="-128"/>
              <a:cs typeface="ＭＳ Ｐゴシック" pitchFamily="-128" charset="-128"/>
            </a:endParaRPr>
          </a:p>
          <a:p>
            <a:r>
              <a:rPr lang="en-US" sz="1200" kern="1200" dirty="0">
                <a:solidFill>
                  <a:schemeClr val="tx1"/>
                </a:solidFill>
                <a:latin typeface="Arial" pitchFamily="-68" charset="0"/>
                <a:ea typeface="ＭＳ Ｐゴシック" pitchFamily="-128" charset="-128"/>
                <a:cs typeface="ＭＳ Ｐゴシック" pitchFamily="-128" charset="-128"/>
              </a:rPr>
              <a:t>This puts </a:t>
            </a:r>
            <a:r>
              <a:rPr lang="en-US" sz="1200" kern="1200" dirty="0" err="1">
                <a:solidFill>
                  <a:schemeClr val="tx1"/>
                </a:solidFill>
                <a:latin typeface="Arial" pitchFamily="-68" charset="0"/>
                <a:ea typeface="ＭＳ Ｐゴシック" pitchFamily="-128" charset="-128"/>
                <a:cs typeface="ＭＳ Ｐゴシック" pitchFamily="-128" charset="-128"/>
              </a:rPr>
              <a:t>Terah</a:t>
            </a:r>
            <a:r>
              <a:rPr lang="en-US" sz="1200" kern="1200" dirty="0">
                <a:solidFill>
                  <a:schemeClr val="tx1"/>
                </a:solidFill>
                <a:latin typeface="Arial" pitchFamily="-68" charset="0"/>
                <a:ea typeface="ＭＳ Ｐゴシック" pitchFamily="-128" charset="-128"/>
                <a:cs typeface="ＭＳ Ｐゴシック" pitchFamily="-128" charset="-128"/>
              </a:rPr>
              <a:t> in the same position as Zechariah, who was the father of both Jesus and also Jesus’ would-be bride, John the Baptist’s sister. The reason behind this providence in Jesus’ family was to make Jesus and his wife the second Adam and Eve. Adam and Eve were also brother and sisters, with only one father—God.</a:t>
            </a:r>
          </a:p>
          <a:p>
            <a:endParaRPr lang="en-US" sz="1200" kern="1200" dirty="0">
              <a:solidFill>
                <a:schemeClr val="tx1"/>
              </a:solidFill>
              <a:latin typeface="Arial" pitchFamily="-68" charset="0"/>
              <a:ea typeface="ＭＳ Ｐゴシック" pitchFamily="-128" charset="-128"/>
              <a:cs typeface="ＭＳ Ｐゴシック" pitchFamily="-128" charset="-128"/>
            </a:endParaRPr>
          </a:p>
          <a:p>
            <a:r>
              <a:rPr lang="en-US" sz="1200" kern="1200" dirty="0">
                <a:solidFill>
                  <a:schemeClr val="tx1"/>
                </a:solidFill>
                <a:latin typeface="Arial" pitchFamily="-68" charset="0"/>
                <a:ea typeface="ＭＳ Ｐゴシック" pitchFamily="-128" charset="-128"/>
                <a:cs typeface="ＭＳ Ｐゴシック" pitchFamily="-128" charset="-128"/>
              </a:rPr>
              <a:t>According to the Principle, Abraham and Sarah were supposed to “restore the positions of Adam’s family” (</a:t>
            </a:r>
            <a:r>
              <a:rPr lang="en-US" sz="1200" kern="1200" dirty="0" err="1">
                <a:solidFill>
                  <a:schemeClr val="tx1"/>
                </a:solidFill>
                <a:latin typeface="Arial" pitchFamily="-68" charset="0"/>
                <a:ea typeface="ＭＳ Ｐゴシック" pitchFamily="-128" charset="-128"/>
                <a:cs typeface="ＭＳ Ｐゴシック" pitchFamily="-128" charset="-128"/>
              </a:rPr>
              <a:t>p</a:t>
            </a:r>
            <a:r>
              <a:rPr lang="en-US" sz="1200" kern="1200" dirty="0">
                <a:solidFill>
                  <a:schemeClr val="tx1"/>
                </a:solidFill>
                <a:latin typeface="Arial" pitchFamily="-68" charset="0"/>
                <a:ea typeface="ＭＳ Ｐゴシック" pitchFamily="-128" charset="-128"/>
                <a:cs typeface="ＭＳ Ｐゴシック" pitchFamily="-128" charset="-128"/>
              </a:rPr>
              <a:t>. 209) in the incident when they went down to Egypt and posed as brother and sister (Gen. 12:10-20). This, it is said, would have created a ‘model course’ for Jesus. So it is significant that God set up Abraham’s family to have one grandfather-figure, </a:t>
            </a:r>
            <a:r>
              <a:rPr lang="en-US" sz="1200" kern="1200" dirty="0" err="1">
                <a:solidFill>
                  <a:schemeClr val="tx1"/>
                </a:solidFill>
                <a:latin typeface="Arial" pitchFamily="-68" charset="0"/>
                <a:ea typeface="ＭＳ Ｐゴシック" pitchFamily="-128" charset="-128"/>
                <a:cs typeface="ＭＳ Ｐゴシック" pitchFamily="-128" charset="-128"/>
              </a:rPr>
              <a:t>Terah</a:t>
            </a:r>
            <a:r>
              <a:rPr lang="en-US" sz="1200" kern="1200" dirty="0">
                <a:solidFill>
                  <a:schemeClr val="tx1"/>
                </a:solidFill>
                <a:latin typeface="Arial" pitchFamily="-68" charset="0"/>
                <a:ea typeface="ＭＳ Ｐゴシック" pitchFamily="-128" charset="-128"/>
                <a:cs typeface="ＭＳ Ｐゴシック" pitchFamily="-128" charset="-128"/>
              </a:rPr>
              <a:t>, in the same way that Jesus’ family was later set up to have one grandfather-figure, Zechariah.</a:t>
            </a:r>
          </a:p>
          <a:p>
            <a:endParaRPr lang="en-US" sz="1200" kern="1200" dirty="0">
              <a:solidFill>
                <a:schemeClr val="tx1"/>
              </a:solidFill>
              <a:latin typeface="Arial" pitchFamily="-68" charset="0"/>
              <a:ea typeface="ＭＳ Ｐゴシック" pitchFamily="-128" charset="-128"/>
              <a:cs typeface="ＭＳ Ｐゴシック" pitchFamily="-128" charset="-128"/>
            </a:endParaRP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10</a:t>
            </a:fld>
            <a:endParaRPr lang="en-GB"/>
          </a:p>
        </p:txBody>
      </p:sp>
    </p:spTree>
    <p:extLst>
      <p:ext uri="{BB962C8B-B14F-4D97-AF65-F5344CB8AC3E}">
        <p14:creationId xmlns:p14="http://schemas.microsoft.com/office/powerpoint/2010/main" val="1056793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atin typeface="+mj-lt"/>
              </a:defRPr>
            </a:lvl1pPr>
          </a:lstStyle>
          <a:p>
            <a:r>
              <a:rPr lang="en-US" dirty="0"/>
              <a:t>Click to edit Master title style</a:t>
            </a:r>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587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897899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dirty="0"/>
              <a:t>Click to edit Master title style</a:t>
            </a:r>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981F81-461B-3540-ACF1-0E97AFFF4093}"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81F81-461B-3540-ACF1-0E97AFFF4093}"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81F81-461B-3540-ACF1-0E97AFFF4093}"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F981F81-461B-3540-ACF1-0E97AFFF4093}" type="datetimeFigureOut">
              <a:rPr lang="en-US" smtClean="0"/>
              <a:t>7/18/2022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24A26DF-B3B1-C147-9AD2-21899A655B41}" type="slidenum">
              <a:rPr lang="en-US" smtClean="0"/>
              <a:t>‹#›</a:t>
            </a:fld>
            <a:endParaRPr lang="en-US"/>
          </a:p>
        </p:txBody>
      </p:sp>
    </p:spTree>
    <p:extLst>
      <p:ext uri="{BB962C8B-B14F-4D97-AF65-F5344CB8AC3E}">
        <p14:creationId xmlns:p14="http://schemas.microsoft.com/office/powerpoint/2010/main" val="83198039"/>
      </p:ext>
    </p:extLst>
  </p:cSld>
  <p:clrMap bg1="lt1" tx1="dk1" bg2="lt2" tx2="dk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 id="2147484556"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Century Gothic" charset="0"/>
                <a:ea typeface="Century Gothic" charset="0"/>
                <a:cs typeface="Century Gothic" charset="0"/>
              </a:rPr>
              <a:t>4</a:t>
            </a:r>
            <a:r>
              <a:rPr lang="en-US" b="0" dirty="0">
                <a:solidFill>
                  <a:schemeClr val="tx1"/>
                </a:solidFill>
                <a:latin typeface="Century Gothic" charset="0"/>
                <a:ea typeface="Century Gothic" charset="0"/>
                <a:cs typeface="Century Gothic" charset="0"/>
              </a:rPr>
              <a:t>. Abraham, the idols and the burning palace</a:t>
            </a:r>
          </a:p>
        </p:txBody>
      </p:sp>
      <p:sp>
        <p:nvSpPr>
          <p:cNvPr id="3" name="Text Placeholder 2"/>
          <p:cNvSpPr>
            <a:spLocks noGrp="1"/>
          </p:cNvSpPr>
          <p:nvPr>
            <p:ph type="body" idx="1"/>
          </p:nvPr>
        </p:nvSpPr>
        <p:spPr/>
        <p:txBody>
          <a:bodyPr/>
          <a:lstStyle/>
          <a:p>
            <a:endParaRPr lang="en-US">
              <a:solidFill>
                <a:schemeClr val="tx1"/>
              </a:solidFill>
            </a:endParaRPr>
          </a:p>
        </p:txBody>
      </p:sp>
    </p:spTree>
    <p:extLst>
      <p:ext uri="{BB962C8B-B14F-4D97-AF65-F5344CB8AC3E}">
        <p14:creationId xmlns:p14="http://schemas.microsoft.com/office/powerpoint/2010/main" val="2129645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raham.jpg"/>
          <p:cNvPicPr>
            <a:picLocks noChangeAspect="1"/>
          </p:cNvPicPr>
          <p:nvPr/>
        </p:nvPicPr>
        <p:blipFill>
          <a:blip r:embed="rId3"/>
          <a:srcRect t="8403"/>
          <a:stretch>
            <a:fillRect/>
          </a:stretch>
        </p:blipFill>
        <p:spPr>
          <a:xfrm>
            <a:off x="247873" y="1229914"/>
            <a:ext cx="8648252" cy="5025401"/>
          </a:xfrm>
          <a:prstGeom prst="rect">
            <a:avLst/>
          </a:prstGeom>
        </p:spPr>
      </p:pic>
      <p:sp>
        <p:nvSpPr>
          <p:cNvPr id="6" name="Title 5"/>
          <p:cNvSpPr>
            <a:spLocks noGrp="1"/>
          </p:cNvSpPr>
          <p:nvPr>
            <p:ph type="title"/>
          </p:nvPr>
        </p:nvSpPr>
        <p:spPr/>
        <p:txBody>
          <a:bodyPr>
            <a:normAutofit/>
          </a:bodyPr>
          <a:lstStyle/>
          <a:p>
            <a:r>
              <a:rPr lang="en-US" sz="4000" dirty="0" err="1">
                <a:solidFill>
                  <a:schemeClr val="tx1"/>
                </a:solidFill>
                <a:latin typeface="Century Gothic" charset="0"/>
                <a:ea typeface="Century Gothic" charset="0"/>
                <a:cs typeface="Century Gothic" charset="0"/>
              </a:rPr>
              <a:t>Terah’s</a:t>
            </a:r>
            <a:r>
              <a:rPr lang="en-US" sz="4000" dirty="0">
                <a:solidFill>
                  <a:schemeClr val="tx1"/>
                </a:solidFill>
                <a:latin typeface="Century Gothic" charset="0"/>
                <a:ea typeface="Century Gothic" charset="0"/>
                <a:cs typeface="Century Gothic" charset="0"/>
              </a:rPr>
              <a:t> family move to Haran</a:t>
            </a:r>
          </a:p>
        </p:txBody>
      </p:sp>
    </p:spTree>
    <p:extLst>
      <p:ext uri="{BB962C8B-B14F-4D97-AF65-F5344CB8AC3E}">
        <p14:creationId xmlns:p14="http://schemas.microsoft.com/office/powerpoint/2010/main" val="1390510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rrowheads="1"/>
          </p:cNvSpPr>
          <p:nvPr>
            <p:ph type="title"/>
          </p:nvPr>
        </p:nvSpPr>
        <p:spPr/>
        <p:txBody>
          <a:bodyPr>
            <a:noAutofit/>
          </a:bodyPr>
          <a:lstStyle/>
          <a:p>
            <a:pPr eaLnBrk="1" hangingPunct="1">
              <a:defRPr/>
            </a:pPr>
            <a:r>
              <a:rPr lang="en-GB" sz="4000" dirty="0">
                <a:solidFill>
                  <a:schemeClr val="tx1"/>
                </a:solidFill>
                <a:latin typeface="Century Gothic" charset="0"/>
                <a:ea typeface="Century Gothic" charset="0"/>
                <a:cs typeface="Century Gothic" charset="0"/>
              </a:rPr>
              <a:t>What is Abram’s place in God’s providence?</a:t>
            </a:r>
            <a:endParaRPr lang="en-GB" sz="4800" dirty="0">
              <a:solidFill>
                <a:schemeClr val="tx1"/>
              </a:solidFill>
              <a:latin typeface="Century Gothic" charset="0"/>
              <a:ea typeface="Century Gothic" charset="0"/>
              <a:cs typeface="Century Gothic" charset="0"/>
            </a:endParaRPr>
          </a:p>
        </p:txBody>
      </p:sp>
      <p:sp>
        <p:nvSpPr>
          <p:cNvPr id="136196" name="Rectangle 4"/>
          <p:cNvSpPr>
            <a:spLocks noGrp="1" noChangeArrowheads="1"/>
          </p:cNvSpPr>
          <p:nvPr>
            <p:ph sz="half" idx="2"/>
          </p:nvPr>
        </p:nvSpPr>
        <p:spPr>
          <a:xfrm>
            <a:off x="640080" y="1600200"/>
            <a:ext cx="8046720" cy="4525963"/>
          </a:xfrm>
        </p:spPr>
        <p:txBody>
          <a:bodyPr>
            <a:normAutofit/>
          </a:bodyPr>
          <a:lstStyle/>
          <a:p>
            <a:pPr eaLnBrk="1" hangingPunct="1">
              <a:lnSpc>
                <a:spcPct val="90000"/>
              </a:lnSpc>
              <a:buFont typeface="Wingdings" pitchFamily="-68" charset="2"/>
              <a:buNone/>
              <a:defRPr/>
            </a:pPr>
            <a:endParaRPr lang="en-GB" sz="3200" dirty="0">
              <a:solidFill>
                <a:schemeClr val="tx1"/>
              </a:solidFill>
              <a:effectLst/>
              <a:latin typeface="Century Gothic" charset="0"/>
              <a:ea typeface="Century Gothic" charset="0"/>
              <a:cs typeface="Century Gothic" charset="0"/>
            </a:endParaRPr>
          </a:p>
          <a:p>
            <a:pPr>
              <a:spcBef>
                <a:spcPct val="0"/>
              </a:spcBef>
              <a:buClrTx/>
              <a:buSzTx/>
              <a:buFontTx/>
              <a:buNone/>
              <a:defRPr/>
            </a:pPr>
            <a:r>
              <a:rPr lang="en-GB" sz="2400" dirty="0">
                <a:solidFill>
                  <a:schemeClr val="tx1"/>
                </a:solidFill>
                <a:effectLst/>
                <a:latin typeface="Century Gothic" charset="0"/>
                <a:ea typeface="Century Gothic" charset="0"/>
                <a:cs typeface="Century Gothic" charset="0"/>
              </a:rPr>
              <a:t>    Now the Lord said to Abram, “Go from your country and your kindred and your father’s house to the land that I will show you. And I will make of you a great nation, and I will bless you and make your name great, so that you will be a blessing. I will bless those who bless you, and him who dishonours you I will curse, and in you all the families of the earth shall be blessed.”</a:t>
            </a:r>
          </a:p>
          <a:p>
            <a:pPr>
              <a:lnSpc>
                <a:spcPct val="90000"/>
              </a:lnSpc>
              <a:spcBef>
                <a:spcPct val="0"/>
              </a:spcBef>
              <a:buClrTx/>
              <a:buSzTx/>
              <a:buFontTx/>
              <a:buNone/>
              <a:defRPr/>
            </a:pPr>
            <a:r>
              <a:rPr lang="en-GB" sz="1800" dirty="0">
                <a:solidFill>
                  <a:schemeClr val="tx1"/>
                </a:solidFill>
                <a:effectLst/>
                <a:latin typeface="Century Gothic" charset="0"/>
                <a:ea typeface="Century Gothic" charset="0"/>
                <a:cs typeface="Century Gothic" charset="0"/>
              </a:rPr>
              <a:t>   				            							</a:t>
            </a:r>
            <a:r>
              <a:rPr lang="en-GB" sz="2000" dirty="0">
                <a:solidFill>
                  <a:schemeClr val="tx1"/>
                </a:solidFill>
                <a:effectLst/>
                <a:latin typeface="Century Gothic" charset="0"/>
                <a:ea typeface="Century Gothic" charset="0"/>
                <a:cs typeface="Century Gothic" charset="0"/>
              </a:rPr>
              <a:t>Genesis12:1-3</a:t>
            </a:r>
          </a:p>
        </p:txBody>
      </p:sp>
      <p:sp>
        <p:nvSpPr>
          <p:cNvPr id="32772" name="Text Box 9"/>
          <p:cNvSpPr txBox="1">
            <a:spLocks noChangeArrowheads="1"/>
          </p:cNvSpPr>
          <p:nvPr/>
        </p:nvSpPr>
        <p:spPr bwMode="auto">
          <a:xfrm>
            <a:off x="5867400" y="6315075"/>
            <a:ext cx="184150" cy="366713"/>
          </a:xfrm>
          <a:prstGeom prst="rect">
            <a:avLst/>
          </a:prstGeom>
          <a:noFill/>
          <a:ln w="9525">
            <a:noFill/>
            <a:miter lim="800000"/>
            <a:headEnd/>
            <a:tailEnd/>
          </a:ln>
        </p:spPr>
        <p:txBody>
          <a:bodyPr wrap="none">
            <a:prstTxWarp prst="textNoShape">
              <a:avLst/>
            </a:prstTxWarp>
            <a:spAutoFit/>
          </a:bodyPr>
          <a:lstStyle/>
          <a:p>
            <a:endParaRPr lang="en-US" i="0">
              <a:latin typeface="Century Gothic" charset="0"/>
              <a:ea typeface="Century Gothic" charset="0"/>
              <a:cs typeface="Century Gothic" charset="0"/>
            </a:endParaRPr>
          </a:p>
        </p:txBody>
      </p:sp>
      <p:sp>
        <p:nvSpPr>
          <p:cNvPr id="2" name="TextBox 1">
            <a:extLst>
              <a:ext uri="{FF2B5EF4-FFF2-40B4-BE49-F238E27FC236}">
                <a16:creationId xmlns:a16="http://schemas.microsoft.com/office/drawing/2014/main" id="{1BB382BE-FCD2-7645-A49A-D6735CBE29D0}"/>
              </a:ext>
            </a:extLst>
          </p:cNvPr>
          <p:cNvSpPr txBox="1"/>
          <p:nvPr/>
        </p:nvSpPr>
        <p:spPr>
          <a:xfrm>
            <a:off x="898631" y="5921209"/>
            <a:ext cx="7925568" cy="369332"/>
          </a:xfrm>
          <a:prstGeom prst="rect">
            <a:avLst/>
          </a:prstGeom>
          <a:noFill/>
        </p:spPr>
        <p:txBody>
          <a:bodyPr wrap="none" rtlCol="0">
            <a:spAutoFit/>
          </a:bodyPr>
          <a:lstStyle/>
          <a:p>
            <a:r>
              <a:rPr lang="en-GB" dirty="0"/>
              <a:t>More than half the world’s population are descended from Abraham</a:t>
            </a:r>
          </a:p>
        </p:txBody>
      </p:sp>
    </p:spTree>
    <p:extLst>
      <p:ext uri="{BB962C8B-B14F-4D97-AF65-F5344CB8AC3E}">
        <p14:creationId xmlns:p14="http://schemas.microsoft.com/office/powerpoint/2010/main" val="540091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5AB08-2E36-D640-AA5C-905BE5445BEB}"/>
              </a:ext>
            </a:extLst>
          </p:cNvPr>
          <p:cNvSpPr>
            <a:spLocks noGrp="1"/>
          </p:cNvSpPr>
          <p:nvPr>
            <p:ph type="title"/>
          </p:nvPr>
        </p:nvSpPr>
        <p:spPr/>
        <p:txBody>
          <a:bodyPr>
            <a:normAutofit fontScale="90000"/>
          </a:bodyPr>
          <a:lstStyle/>
          <a:p>
            <a:r>
              <a:rPr lang="en-US" dirty="0">
                <a:solidFill>
                  <a:schemeClr val="tx1"/>
                </a:solidFill>
              </a:rPr>
              <a:t>Change of lineage = change of identity</a:t>
            </a:r>
          </a:p>
        </p:txBody>
      </p:sp>
      <p:sp>
        <p:nvSpPr>
          <p:cNvPr id="3" name="Content Placeholder 2">
            <a:extLst>
              <a:ext uri="{FF2B5EF4-FFF2-40B4-BE49-F238E27FC236}">
                <a16:creationId xmlns:a16="http://schemas.microsoft.com/office/drawing/2014/main" id="{E6B97A78-0DF6-064D-ABE1-C3B7F5E380F4}"/>
              </a:ext>
            </a:extLst>
          </p:cNvPr>
          <p:cNvSpPr>
            <a:spLocks noGrp="1"/>
          </p:cNvSpPr>
          <p:nvPr>
            <p:ph sz="half" idx="2"/>
          </p:nvPr>
        </p:nvSpPr>
        <p:spPr>
          <a:xfrm>
            <a:off x="630621" y="1213945"/>
            <a:ext cx="8056179" cy="5139557"/>
          </a:xfrm>
        </p:spPr>
        <p:txBody>
          <a:bodyPr>
            <a:normAutofit fontScale="92500"/>
          </a:bodyPr>
          <a:lstStyle/>
          <a:p>
            <a:r>
              <a:rPr lang="en-US" sz="2400" dirty="0">
                <a:solidFill>
                  <a:schemeClr val="tx1"/>
                </a:solidFill>
                <a:effectLst/>
                <a:cs typeface="Times"/>
              </a:rPr>
              <a:t>Now the Lord said to Abram, “Go from your country and your kindred and your father’s house to the land that I will show you.”		 </a:t>
            </a:r>
            <a:r>
              <a:rPr lang="en-US" sz="2000" dirty="0">
                <a:solidFill>
                  <a:schemeClr val="tx1"/>
                </a:solidFill>
                <a:effectLst/>
                <a:cs typeface="Times"/>
              </a:rPr>
              <a:t>Genesis 12:1</a:t>
            </a:r>
          </a:p>
          <a:p>
            <a:r>
              <a:rPr lang="en-US" sz="2000" dirty="0">
                <a:solidFill>
                  <a:schemeClr val="tx1"/>
                </a:solidFill>
                <a:cs typeface="Times"/>
              </a:rPr>
              <a:t>Leaving behind all the traditional sources of identity</a:t>
            </a:r>
          </a:p>
          <a:p>
            <a:endParaRPr lang="en-US" sz="2000" dirty="0">
              <a:solidFill>
                <a:schemeClr val="tx1"/>
              </a:solidFill>
              <a:effectLst/>
              <a:cs typeface="Times"/>
            </a:endParaRPr>
          </a:p>
          <a:p>
            <a:r>
              <a:rPr lang="en-GB" sz="2400" dirty="0">
                <a:solidFill>
                  <a:schemeClr val="tx1"/>
                </a:solidFill>
                <a:ea typeface="ＭＳ Ｐゴシック" pitchFamily="-128" charset="-128"/>
                <a:cs typeface="ＭＳ Ｐゴシック" pitchFamily="-128" charset="-128"/>
              </a:rPr>
              <a:t>“Go by yourself.” Only a person willing to stand alone, singular and unique can worship the God who is alone, singular and unique. Only one able to leave behind the natural sources of identity can encounter God who stands above and beyond nature. A journey into the unknown is one of the greatest possible expressions of freedom. God wanted Abraham and his children to be a living example of what it is to serve the God of freedom, in freedom, for the sake of freedom. </a:t>
            </a:r>
          </a:p>
          <a:p>
            <a:endParaRPr lang="en-US" sz="2400" dirty="0">
              <a:solidFill>
                <a:schemeClr val="tx1"/>
              </a:solidFill>
              <a:effectLst/>
              <a:cs typeface="Times"/>
            </a:endParaRPr>
          </a:p>
          <a:p>
            <a:pPr marL="0" indent="0">
              <a:buNone/>
            </a:pPr>
            <a:endParaRPr lang="en-US" sz="2000" dirty="0">
              <a:solidFill>
                <a:schemeClr val="tx1"/>
              </a:solidFill>
            </a:endParaRPr>
          </a:p>
        </p:txBody>
      </p:sp>
    </p:spTree>
    <p:extLst>
      <p:ext uri="{BB962C8B-B14F-4D97-AF65-F5344CB8AC3E}">
        <p14:creationId xmlns:p14="http://schemas.microsoft.com/office/powerpoint/2010/main" val="24733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5AB08-2E36-D640-AA5C-905BE5445BEB}"/>
              </a:ext>
            </a:extLst>
          </p:cNvPr>
          <p:cNvSpPr>
            <a:spLocks noGrp="1"/>
          </p:cNvSpPr>
          <p:nvPr>
            <p:ph type="title"/>
          </p:nvPr>
        </p:nvSpPr>
        <p:spPr/>
        <p:txBody>
          <a:bodyPr>
            <a:noAutofit/>
          </a:bodyPr>
          <a:lstStyle/>
          <a:p>
            <a:r>
              <a:rPr lang="en-US" sz="3200" dirty="0">
                <a:solidFill>
                  <a:schemeClr val="tx1"/>
                </a:solidFill>
              </a:rPr>
              <a:t>Change of lineage = change of identity</a:t>
            </a:r>
          </a:p>
        </p:txBody>
      </p:sp>
      <p:sp>
        <p:nvSpPr>
          <p:cNvPr id="3" name="Content Placeholder 2">
            <a:extLst>
              <a:ext uri="{FF2B5EF4-FFF2-40B4-BE49-F238E27FC236}">
                <a16:creationId xmlns:a16="http://schemas.microsoft.com/office/drawing/2014/main" id="{E6B97A78-0DF6-064D-ABE1-C3B7F5E380F4}"/>
              </a:ext>
            </a:extLst>
          </p:cNvPr>
          <p:cNvSpPr>
            <a:spLocks noGrp="1"/>
          </p:cNvSpPr>
          <p:nvPr>
            <p:ph sz="half" idx="2"/>
          </p:nvPr>
        </p:nvSpPr>
        <p:spPr>
          <a:xfrm>
            <a:off x="630621" y="1213945"/>
            <a:ext cx="8056179" cy="5139557"/>
          </a:xfrm>
        </p:spPr>
        <p:txBody>
          <a:bodyPr>
            <a:normAutofit/>
          </a:bodyPr>
          <a:lstStyle/>
          <a:p>
            <a:r>
              <a:rPr lang="en-US" sz="2400" dirty="0">
                <a:solidFill>
                  <a:schemeClr val="tx1"/>
                </a:solidFill>
                <a:effectLst/>
                <a:latin typeface="Century Gothic" panose="020B0502020202020204" pitchFamily="34" charset="0"/>
                <a:cs typeface="Times"/>
              </a:rPr>
              <a:t>Now the Lord said to Abram, “Go from your country and your kindred and your father’s house to the land that I will show you.”		 </a:t>
            </a:r>
            <a:r>
              <a:rPr lang="en-US" sz="2000" dirty="0">
                <a:solidFill>
                  <a:schemeClr val="tx1"/>
                </a:solidFill>
                <a:effectLst/>
                <a:latin typeface="Century Gothic" panose="020B0502020202020204" pitchFamily="34" charset="0"/>
                <a:cs typeface="Times"/>
              </a:rPr>
              <a:t>Genesis 12:1</a:t>
            </a:r>
            <a:endParaRPr lang="en-US" sz="2400" dirty="0">
              <a:solidFill>
                <a:schemeClr val="tx1"/>
              </a:solidFill>
              <a:effectLst/>
              <a:latin typeface="Century Gothic" panose="020B0502020202020204" pitchFamily="34" charset="0"/>
              <a:cs typeface="Times"/>
            </a:endParaRPr>
          </a:p>
          <a:p>
            <a:r>
              <a:rPr lang="en-US" sz="2400" dirty="0">
                <a:solidFill>
                  <a:schemeClr val="tx1"/>
                </a:solidFill>
                <a:latin typeface="Century Gothic" panose="020B0502020202020204" pitchFamily="34" charset="0"/>
              </a:rPr>
              <a:t>‘Go from your country’</a:t>
            </a:r>
          </a:p>
          <a:p>
            <a:pPr lvl="1"/>
            <a:r>
              <a:rPr lang="en-US" sz="2000" dirty="0">
                <a:solidFill>
                  <a:schemeClr val="tx1"/>
                </a:solidFill>
                <a:latin typeface="Century Gothic" panose="020B0502020202020204" pitchFamily="34" charset="0"/>
              </a:rPr>
              <a:t>Your identity does not depend on your nationality</a:t>
            </a:r>
          </a:p>
          <a:p>
            <a:r>
              <a:rPr lang="en-US" sz="2400" dirty="0">
                <a:solidFill>
                  <a:schemeClr val="tx1"/>
                </a:solidFill>
                <a:latin typeface="Century Gothic" panose="020B0502020202020204" pitchFamily="34" charset="0"/>
              </a:rPr>
              <a:t>’Go from your kindred’ </a:t>
            </a:r>
          </a:p>
          <a:p>
            <a:pPr lvl="1"/>
            <a:r>
              <a:rPr lang="en-US" sz="2000" dirty="0">
                <a:solidFill>
                  <a:schemeClr val="tx1"/>
                </a:solidFill>
                <a:latin typeface="Century Gothic" panose="020B0502020202020204" pitchFamily="34" charset="0"/>
              </a:rPr>
              <a:t>Your identity does not depend on the circumstances of your birth, your social class</a:t>
            </a:r>
          </a:p>
          <a:p>
            <a:r>
              <a:rPr lang="en-US" sz="2400" dirty="0">
                <a:solidFill>
                  <a:schemeClr val="tx1"/>
                </a:solidFill>
                <a:latin typeface="Century Gothic" panose="020B0502020202020204" pitchFamily="34" charset="0"/>
              </a:rPr>
              <a:t>‘Go from your father’s house’</a:t>
            </a:r>
          </a:p>
          <a:p>
            <a:pPr lvl="1"/>
            <a:r>
              <a:rPr lang="en-US" sz="2000" dirty="0">
                <a:solidFill>
                  <a:schemeClr val="tx1"/>
                </a:solidFill>
                <a:latin typeface="Century Gothic" panose="020B0502020202020204" pitchFamily="34" charset="0"/>
              </a:rPr>
              <a:t>Your identity does not depend on your genetic inheritance</a:t>
            </a:r>
          </a:p>
          <a:p>
            <a:pPr marL="0" indent="0">
              <a:buNone/>
            </a:pPr>
            <a:endParaRPr lang="en-US" sz="20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938600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94C6-C3B0-1348-9244-15B98F016452}"/>
              </a:ext>
            </a:extLst>
          </p:cNvPr>
          <p:cNvSpPr>
            <a:spLocks noGrp="1"/>
          </p:cNvSpPr>
          <p:nvPr>
            <p:ph type="title"/>
          </p:nvPr>
        </p:nvSpPr>
        <p:spPr/>
        <p:txBody>
          <a:bodyPr/>
          <a:lstStyle/>
          <a:p>
            <a:r>
              <a:rPr lang="en-US" dirty="0">
                <a:solidFill>
                  <a:schemeClr val="tx1"/>
                </a:solidFill>
              </a:rPr>
              <a:t>Why did God choose Abraham?</a:t>
            </a:r>
          </a:p>
        </p:txBody>
      </p:sp>
      <p:sp>
        <p:nvSpPr>
          <p:cNvPr id="3" name="Content Placeholder 2">
            <a:extLst>
              <a:ext uri="{FF2B5EF4-FFF2-40B4-BE49-F238E27FC236}">
                <a16:creationId xmlns:a16="http://schemas.microsoft.com/office/drawing/2014/main" id="{ADDF43D6-B303-F640-888E-C993D9554AFE}"/>
              </a:ext>
            </a:extLst>
          </p:cNvPr>
          <p:cNvSpPr>
            <a:spLocks noGrp="1"/>
          </p:cNvSpPr>
          <p:nvPr>
            <p:ph sz="half" idx="2"/>
          </p:nvPr>
        </p:nvSpPr>
        <p:spPr>
          <a:xfrm>
            <a:off x="567559" y="1166648"/>
            <a:ext cx="8119241" cy="4959515"/>
          </a:xfrm>
        </p:spPr>
        <p:txBody>
          <a:bodyPr>
            <a:normAutofit fontScale="92500"/>
          </a:bodyPr>
          <a:lstStyle/>
          <a:p>
            <a:pPr>
              <a:lnSpc>
                <a:spcPct val="110000"/>
              </a:lnSpc>
            </a:pPr>
            <a:r>
              <a:rPr lang="en-US" sz="2400" dirty="0">
                <a:solidFill>
                  <a:schemeClr val="tx1"/>
                </a:solidFill>
              </a:rPr>
              <a:t> “I’ve chosen him as the one to train his children and future family to observe God’s way of life, live kindly and generously and fairly, so that God can complete in Abraham what he promised him.” Genesis 18:19</a:t>
            </a:r>
            <a:endParaRPr lang="en-US" sz="2400" dirty="0">
              <a:solidFill>
                <a:schemeClr val="tx1"/>
              </a:solidFill>
              <a:latin typeface="Arial"/>
              <a:cs typeface="Arial"/>
            </a:endParaRPr>
          </a:p>
          <a:p>
            <a:pPr>
              <a:lnSpc>
                <a:spcPct val="110000"/>
              </a:lnSpc>
            </a:pPr>
            <a:r>
              <a:rPr lang="en-US" sz="2400" dirty="0">
                <a:solidFill>
                  <a:schemeClr val="tx1"/>
                </a:solidFill>
              </a:rPr>
              <a:t>The name Abram means ‘father’</a:t>
            </a:r>
          </a:p>
          <a:p>
            <a:pPr>
              <a:lnSpc>
                <a:spcPct val="110000"/>
              </a:lnSpc>
            </a:pPr>
            <a:r>
              <a:rPr lang="en-US" sz="2400" dirty="0">
                <a:solidFill>
                  <a:schemeClr val="tx1"/>
                </a:solidFill>
              </a:rPr>
              <a:t>Abraham means ‘father of many nations’</a:t>
            </a:r>
          </a:p>
          <a:p>
            <a:pPr>
              <a:lnSpc>
                <a:spcPct val="110000"/>
              </a:lnSpc>
            </a:pPr>
            <a:r>
              <a:rPr lang="en-US" sz="2400" dirty="0">
                <a:solidFill>
                  <a:schemeClr val="tx1"/>
                </a:solidFill>
              </a:rPr>
              <a:t>What Darwin saw as the urge to reproduce, what Richard Dawkins calls “the selfish gene”, is in the Bible high religious art, full of drama and beauty. Abraham the father, and Sarah the mother, are our enduring role models of parenthood as God’s gift and our highest vocation. Jonathan Sacks</a:t>
            </a:r>
          </a:p>
        </p:txBody>
      </p:sp>
    </p:spTree>
    <p:extLst>
      <p:ext uri="{BB962C8B-B14F-4D97-AF65-F5344CB8AC3E}">
        <p14:creationId xmlns:p14="http://schemas.microsoft.com/office/powerpoint/2010/main" val="350355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The burning palace</a:t>
            </a:r>
          </a:p>
        </p:txBody>
      </p:sp>
      <p:sp>
        <p:nvSpPr>
          <p:cNvPr id="8" name="Content Placeholder 7"/>
          <p:cNvSpPr>
            <a:spLocks noGrp="1"/>
          </p:cNvSpPr>
          <p:nvPr>
            <p:ph sz="half" idx="2"/>
          </p:nvPr>
        </p:nvSpPr>
        <p:spPr>
          <a:xfrm>
            <a:off x="822960" y="1600200"/>
            <a:ext cx="7863840" cy="4525963"/>
          </a:xfrm>
        </p:spPr>
        <p:txBody>
          <a:bodyPr>
            <a:normAutofit fontScale="92500" lnSpcReduction="10000"/>
          </a:bodyPr>
          <a:lstStyle/>
          <a:p>
            <a:pPr>
              <a:lnSpc>
                <a:spcPct val="110000"/>
              </a:lnSpc>
              <a:buNone/>
            </a:pPr>
            <a:r>
              <a:rPr lang="en-GB" sz="2800" dirty="0">
                <a:solidFill>
                  <a:schemeClr val="tx1"/>
                </a:solidFill>
                <a:latin typeface="Century Gothic" charset="0"/>
                <a:ea typeface="Century Gothic" charset="0"/>
                <a:cs typeface="Century Gothic" charset="0"/>
              </a:rPr>
              <a:t>	A man was travelling from place to place when he saw a palace in flames. He wondered: "Is it possible that the palace has no owner?" The owner of the palace looked out and said, "I am the owner of the palace." So Abram our father said, "Is it possible that the world lacks a ruler?" God looked out and said to him, "I am the ruler, the Sovereign of the universe.”</a:t>
            </a:r>
          </a:p>
          <a:p>
            <a:pPr>
              <a:buNone/>
            </a:pPr>
            <a:r>
              <a:rPr lang="en-GB" sz="3200" dirty="0">
                <a:solidFill>
                  <a:schemeClr val="tx1"/>
                </a:solidFill>
                <a:latin typeface="Century Gothic" charset="0"/>
                <a:ea typeface="Century Gothic" charset="0"/>
                <a:cs typeface="Century Gothic" charset="0"/>
              </a:rPr>
              <a:t>				</a:t>
            </a:r>
            <a:r>
              <a:rPr lang="en-GB" sz="2400" dirty="0">
                <a:solidFill>
                  <a:schemeClr val="tx1"/>
                </a:solidFill>
                <a:latin typeface="Century Gothic" charset="0"/>
                <a:ea typeface="Century Gothic" charset="0"/>
                <a:cs typeface="Century Gothic" charset="0"/>
              </a:rPr>
              <a:t>Midrash </a:t>
            </a:r>
            <a:r>
              <a:rPr lang="en-GB" sz="2400" dirty="0" err="1">
                <a:solidFill>
                  <a:schemeClr val="tx1"/>
                </a:solidFill>
                <a:latin typeface="Century Gothic" charset="0"/>
                <a:ea typeface="Century Gothic" charset="0"/>
                <a:cs typeface="Century Gothic" charset="0"/>
              </a:rPr>
              <a:t>Rabbah</a:t>
            </a:r>
            <a:r>
              <a:rPr lang="en-GB" sz="2400" dirty="0">
                <a:solidFill>
                  <a:schemeClr val="tx1"/>
                </a:solidFill>
                <a:latin typeface="Century Gothic" charset="0"/>
                <a:ea typeface="Century Gothic" charset="0"/>
                <a:cs typeface="Century Gothic" charset="0"/>
              </a:rPr>
              <a:t> </a:t>
            </a:r>
            <a:r>
              <a:rPr lang="en-GB" sz="2400" dirty="0" err="1">
                <a:solidFill>
                  <a:schemeClr val="tx1"/>
                </a:solidFill>
                <a:latin typeface="Century Gothic" charset="0"/>
                <a:ea typeface="Century Gothic" charset="0"/>
                <a:cs typeface="Century Gothic" charset="0"/>
              </a:rPr>
              <a:t>Bereishit</a:t>
            </a:r>
            <a:r>
              <a:rPr lang="en-GB" sz="2400" dirty="0">
                <a:solidFill>
                  <a:schemeClr val="tx1"/>
                </a:solidFill>
                <a:latin typeface="Century Gothic" charset="0"/>
                <a:ea typeface="Century Gothic" charset="0"/>
                <a:cs typeface="Century Gothic" charset="0"/>
              </a:rPr>
              <a:t> 39:1</a:t>
            </a:r>
          </a:p>
        </p:txBody>
      </p:sp>
    </p:spTree>
    <p:extLst>
      <p:ext uri="{BB962C8B-B14F-4D97-AF65-F5344CB8AC3E}">
        <p14:creationId xmlns:p14="http://schemas.microsoft.com/office/powerpoint/2010/main" val="435301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solidFill>
                  <a:schemeClr val="tx1"/>
                </a:solidFill>
                <a:latin typeface="Century Gothic" charset="0"/>
                <a:ea typeface="Century Gothic" charset="0"/>
                <a:cs typeface="Century Gothic" charset="0"/>
              </a:rPr>
              <a:t>Three ways to see the world</a:t>
            </a:r>
          </a:p>
        </p:txBody>
      </p:sp>
      <p:sp>
        <p:nvSpPr>
          <p:cNvPr id="3" name="Content Placeholder 2"/>
          <p:cNvSpPr>
            <a:spLocks noGrp="1"/>
          </p:cNvSpPr>
          <p:nvPr>
            <p:ph sz="half" idx="2"/>
          </p:nvPr>
        </p:nvSpPr>
        <p:spPr>
          <a:xfrm>
            <a:off x="883920" y="1600200"/>
            <a:ext cx="7802880" cy="4525963"/>
          </a:xfrm>
        </p:spPr>
        <p:txBody>
          <a:bodyPr>
            <a:noAutofit/>
          </a:bodyPr>
          <a:lstStyle/>
          <a:p>
            <a:r>
              <a:rPr lang="en-US" sz="2800" dirty="0">
                <a:solidFill>
                  <a:schemeClr val="tx1"/>
                </a:solidFill>
                <a:latin typeface="Century Gothic" charset="0"/>
                <a:ea typeface="Century Gothic" charset="0"/>
                <a:cs typeface="Century Gothic" charset="0"/>
              </a:rPr>
              <a:t>There is evil and no God</a:t>
            </a:r>
          </a:p>
          <a:p>
            <a:r>
              <a:rPr lang="en-US" sz="2800" dirty="0">
                <a:solidFill>
                  <a:schemeClr val="tx1"/>
                </a:solidFill>
                <a:latin typeface="Century Gothic" charset="0"/>
                <a:ea typeface="Century Gothic" charset="0"/>
                <a:cs typeface="Century Gothic" charset="0"/>
              </a:rPr>
              <a:t>There is God and evil is an illusion</a:t>
            </a:r>
          </a:p>
          <a:p>
            <a:r>
              <a:rPr lang="en-US" sz="2800" dirty="0">
                <a:solidFill>
                  <a:schemeClr val="tx1"/>
                </a:solidFill>
                <a:latin typeface="Century Gothic" charset="0"/>
                <a:ea typeface="Century Gothic" charset="0"/>
                <a:cs typeface="Century Gothic" charset="0"/>
              </a:rPr>
              <a:t>There is God and there is evil</a:t>
            </a:r>
          </a:p>
          <a:p>
            <a:pPr lvl="1"/>
            <a:r>
              <a:rPr lang="en-US" sz="2400" dirty="0">
                <a:solidFill>
                  <a:schemeClr val="tx1"/>
                </a:solidFill>
                <a:latin typeface="Century Gothic" charset="0"/>
                <a:ea typeface="Century Gothic" charset="0"/>
                <a:cs typeface="Century Gothic" charset="0"/>
              </a:rPr>
              <a:t>Abram asks God, "Where are you?" God replies, "I am here, where are </a:t>
            </a:r>
            <a:r>
              <a:rPr lang="en-US" sz="2400" i="1" dirty="0">
                <a:solidFill>
                  <a:schemeClr val="tx1"/>
                </a:solidFill>
                <a:latin typeface="Century Gothic" charset="0"/>
                <a:ea typeface="Century Gothic" charset="0"/>
                <a:cs typeface="Century Gothic" charset="0"/>
              </a:rPr>
              <a:t>you</a:t>
            </a:r>
            <a:r>
              <a:rPr lang="en-US" sz="2400" dirty="0">
                <a:solidFill>
                  <a:schemeClr val="tx1"/>
                </a:solidFill>
                <a:latin typeface="Century Gothic" charset="0"/>
                <a:ea typeface="Century Gothic" charset="0"/>
                <a:cs typeface="Century Gothic" charset="0"/>
              </a:rPr>
              <a:t>?" Man asks God, "Why did You abandon the world?" God asks man, "Why did you abandon Me?”</a:t>
            </a:r>
          </a:p>
          <a:p>
            <a:r>
              <a:rPr lang="en-US" sz="2600" dirty="0">
                <a:solidFill>
                  <a:schemeClr val="tx1"/>
                </a:solidFill>
                <a:latin typeface="Century Gothic" charset="0"/>
                <a:ea typeface="Century Gothic" charset="0"/>
                <a:cs typeface="Century Gothic" charset="0"/>
              </a:rPr>
              <a:t>Experience of evil and suffering starting point for Moses, Buddha, Jesus, Muhammad, Father</a:t>
            </a:r>
          </a:p>
        </p:txBody>
      </p:sp>
    </p:spTree>
    <p:extLst>
      <p:ext uri="{BB962C8B-B14F-4D97-AF65-F5344CB8AC3E}">
        <p14:creationId xmlns:p14="http://schemas.microsoft.com/office/powerpoint/2010/main" val="153607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CAE81-4B90-1347-80EB-4016244313FA}"/>
              </a:ext>
            </a:extLst>
          </p:cNvPr>
          <p:cNvSpPr>
            <a:spLocks noGrp="1"/>
          </p:cNvSpPr>
          <p:nvPr>
            <p:ph type="title"/>
          </p:nvPr>
        </p:nvSpPr>
        <p:spPr/>
        <p:txBody>
          <a:bodyPr>
            <a:normAutofit/>
          </a:bodyPr>
          <a:lstStyle/>
          <a:p>
            <a:r>
              <a:rPr lang="en-GB" sz="4000" dirty="0"/>
              <a:t>Abraham and obedience</a:t>
            </a:r>
            <a:endParaRPr lang="en-US" sz="4000" dirty="0"/>
          </a:p>
        </p:txBody>
      </p:sp>
      <p:sp>
        <p:nvSpPr>
          <p:cNvPr id="3" name="Text Placeholder 2">
            <a:extLst>
              <a:ext uri="{FF2B5EF4-FFF2-40B4-BE49-F238E27FC236}">
                <a16:creationId xmlns:a16="http://schemas.microsoft.com/office/drawing/2014/main" id="{AA827A81-BDB3-E049-81CD-A5F821A2C231}"/>
              </a:ext>
            </a:extLst>
          </p:cNvPr>
          <p:cNvSpPr>
            <a:spLocks noGrp="1"/>
          </p:cNvSpPr>
          <p:nvPr>
            <p:ph type="body" sz="half" idx="1"/>
          </p:nvPr>
        </p:nvSpPr>
        <p:spPr>
          <a:xfrm>
            <a:off x="457200" y="1600200"/>
            <a:ext cx="8330540" cy="4525963"/>
          </a:xfrm>
        </p:spPr>
        <p:txBody>
          <a:bodyPr>
            <a:normAutofit/>
          </a:bodyPr>
          <a:lstStyle/>
          <a:p>
            <a:r>
              <a:rPr lang="en-US" sz="3200" dirty="0">
                <a:latin typeface="Century Gothic" panose="020B0502020202020204" pitchFamily="34" charset="0"/>
                <a:cs typeface="Times"/>
              </a:rPr>
              <a:t> </a:t>
            </a:r>
            <a:r>
              <a:rPr lang="en-GB" sz="2400" dirty="0">
                <a:latin typeface="Century Gothic" panose="020B0502020202020204" pitchFamily="34" charset="0"/>
                <a:cs typeface="Times"/>
              </a:rPr>
              <a:t>“I am God almighty; walk before me and be blameless. And I will make my covenant with you.” 			</a:t>
            </a:r>
            <a:r>
              <a:rPr lang="en-GB" dirty="0">
                <a:latin typeface="Century Gothic" panose="020B0502020202020204" pitchFamily="34" charset="0"/>
                <a:cs typeface="Arial"/>
              </a:rPr>
              <a:t>Genesis 17</a:t>
            </a:r>
          </a:p>
          <a:p>
            <a:r>
              <a:rPr lang="en-GB" sz="2400" dirty="0">
                <a:latin typeface="Century Gothic" panose="020B0502020202020204" pitchFamily="34" charset="0"/>
                <a:cs typeface="Arial"/>
              </a:rPr>
              <a:t>God is looking for people who will take the initiative, listen to their conscience and follow the impulses of their heart or original nature</a:t>
            </a:r>
          </a:p>
          <a:p>
            <a:r>
              <a:rPr lang="en-GB" sz="2400" dirty="0">
                <a:latin typeface="Century Gothic" panose="020B0502020202020204" pitchFamily="34" charset="0"/>
                <a:cs typeface="Arial"/>
              </a:rPr>
              <a:t>Moving from following orders and waiting for direction (the attitude of a slave or servant) to responsibility (the attitude of an owner)</a:t>
            </a:r>
          </a:p>
          <a:p>
            <a:r>
              <a:rPr lang="en-GB" sz="2400" dirty="0">
                <a:latin typeface="Century Gothic" panose="020B0502020202020204" pitchFamily="34" charset="0"/>
                <a:cs typeface="Arial"/>
              </a:rPr>
              <a:t>What then is obedience?</a:t>
            </a:r>
          </a:p>
          <a:p>
            <a:endParaRPr lang="en-GB" sz="2400" dirty="0">
              <a:latin typeface="Century Gothic" panose="020B0502020202020204" pitchFamily="34" charset="0"/>
              <a:cs typeface="Arial"/>
            </a:endParaRPr>
          </a:p>
          <a:p>
            <a:endParaRPr lang="en-US" sz="2400" dirty="0">
              <a:latin typeface="Century Gothic" panose="020B0502020202020204" pitchFamily="34" charset="0"/>
            </a:endParaRPr>
          </a:p>
        </p:txBody>
      </p:sp>
    </p:spTree>
    <p:extLst>
      <p:ext uri="{BB962C8B-B14F-4D97-AF65-F5344CB8AC3E}">
        <p14:creationId xmlns:p14="http://schemas.microsoft.com/office/powerpoint/2010/main" val="132832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rPr>
              <a:t>Etymology of ‘obey’</a:t>
            </a:r>
          </a:p>
        </p:txBody>
      </p:sp>
      <p:sp>
        <p:nvSpPr>
          <p:cNvPr id="3" name="Content Placeholder 2"/>
          <p:cNvSpPr>
            <a:spLocks noGrp="1"/>
          </p:cNvSpPr>
          <p:nvPr>
            <p:ph sz="half" idx="2"/>
          </p:nvPr>
        </p:nvSpPr>
        <p:spPr>
          <a:xfrm>
            <a:off x="693683" y="1600200"/>
            <a:ext cx="7993117" cy="4525963"/>
          </a:xfrm>
        </p:spPr>
        <p:txBody>
          <a:bodyPr>
            <a:normAutofit/>
          </a:bodyPr>
          <a:lstStyle/>
          <a:p>
            <a:r>
              <a:rPr lang="en-GB" sz="2400" dirty="0">
                <a:solidFill>
                  <a:schemeClr val="tx1"/>
                </a:solidFill>
              </a:rPr>
              <a:t>The English word ‘obey’ appeared in the late 13th century and comes from the Old French </a:t>
            </a:r>
            <a:r>
              <a:rPr lang="en-GB" sz="2400" i="1" dirty="0" err="1">
                <a:solidFill>
                  <a:schemeClr val="tx1"/>
                </a:solidFill>
              </a:rPr>
              <a:t>obeir</a:t>
            </a:r>
            <a:r>
              <a:rPr lang="en-GB" sz="2400" dirty="0">
                <a:solidFill>
                  <a:schemeClr val="tx1"/>
                </a:solidFill>
              </a:rPr>
              <a:t> which is in turn comes from the Latin </a:t>
            </a:r>
            <a:r>
              <a:rPr lang="en-GB" sz="2400" i="1" dirty="0" err="1">
                <a:solidFill>
                  <a:schemeClr val="tx1"/>
                </a:solidFill>
              </a:rPr>
              <a:t>oboedire</a:t>
            </a:r>
            <a:r>
              <a:rPr lang="en-GB" sz="2400" dirty="0">
                <a:solidFill>
                  <a:schemeClr val="tx1"/>
                </a:solidFill>
              </a:rPr>
              <a:t> which means, “pay attention to, give ear, obey.” </a:t>
            </a:r>
            <a:r>
              <a:rPr lang="en-GB" sz="2400" i="1" dirty="0" err="1">
                <a:solidFill>
                  <a:schemeClr val="tx1"/>
                </a:solidFill>
              </a:rPr>
              <a:t>Oboedire</a:t>
            </a:r>
            <a:r>
              <a:rPr lang="en-GB" sz="2400" dirty="0">
                <a:solidFill>
                  <a:schemeClr val="tx1"/>
                </a:solidFill>
              </a:rPr>
              <a:t> literally means, “listen to” as it is a combination of the prefix </a:t>
            </a:r>
            <a:r>
              <a:rPr lang="en-GB" sz="2400" i="1" dirty="0">
                <a:solidFill>
                  <a:schemeClr val="tx1"/>
                </a:solidFill>
              </a:rPr>
              <a:t>ob</a:t>
            </a:r>
            <a:r>
              <a:rPr lang="en-GB" sz="2400" dirty="0">
                <a:solidFill>
                  <a:schemeClr val="tx1"/>
                </a:solidFill>
              </a:rPr>
              <a:t> meaning "to" as in “towards” and </a:t>
            </a:r>
            <a:r>
              <a:rPr lang="en-GB" sz="2400" i="1" dirty="0" err="1">
                <a:solidFill>
                  <a:schemeClr val="tx1"/>
                </a:solidFill>
              </a:rPr>
              <a:t>audire</a:t>
            </a:r>
            <a:r>
              <a:rPr lang="en-GB" sz="2400" dirty="0">
                <a:solidFill>
                  <a:schemeClr val="tx1"/>
                </a:solidFill>
              </a:rPr>
              <a:t> “listen or hear” which gives us words such as audience. </a:t>
            </a:r>
            <a:endParaRPr lang="en-US" sz="2400" dirty="0">
              <a:solidFill>
                <a:schemeClr val="tx1"/>
              </a:solidFill>
            </a:endParaRPr>
          </a:p>
        </p:txBody>
      </p:sp>
    </p:spTree>
    <p:extLst>
      <p:ext uri="{BB962C8B-B14F-4D97-AF65-F5344CB8AC3E}">
        <p14:creationId xmlns:p14="http://schemas.microsoft.com/office/powerpoint/2010/main" val="2626846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rPr>
              <a:t>Dictionary definition</a:t>
            </a:r>
          </a:p>
        </p:txBody>
      </p:sp>
      <p:sp>
        <p:nvSpPr>
          <p:cNvPr id="3" name="Content Placeholder 2"/>
          <p:cNvSpPr>
            <a:spLocks noGrp="1"/>
          </p:cNvSpPr>
          <p:nvPr>
            <p:ph sz="half" idx="2"/>
          </p:nvPr>
        </p:nvSpPr>
        <p:spPr>
          <a:xfrm>
            <a:off x="740979" y="1600200"/>
            <a:ext cx="7945821" cy="4525963"/>
          </a:xfrm>
        </p:spPr>
        <p:txBody>
          <a:bodyPr>
            <a:normAutofit/>
          </a:bodyPr>
          <a:lstStyle/>
          <a:p>
            <a:r>
              <a:rPr lang="en-US" sz="2400" dirty="0">
                <a:solidFill>
                  <a:schemeClr val="tx1"/>
                </a:solidFill>
              </a:rPr>
              <a:t>“to give ear to”, to execute the commands of; to yield submission to; to comply with the orders of; to submit to the authority of; to be ruled by; to yield to the impulse, power, or operation of; to give obedience; to adapt, conform, adjust; to receive and be expected to follow directions or commands;</a:t>
            </a:r>
            <a:r>
              <a:rPr lang="en-US" sz="2400" b="1" dirty="0">
                <a:solidFill>
                  <a:schemeClr val="tx1"/>
                </a:solidFill>
              </a:rPr>
              <a:t> </a:t>
            </a:r>
            <a:r>
              <a:rPr lang="en-US" sz="2400" dirty="0">
                <a:solidFill>
                  <a:schemeClr val="tx1"/>
                </a:solidFill>
              </a:rPr>
              <a:t>to submit to, surrender to, give way to, succumb to, bow to, give in to, yield to, be ruled by, serve, defer to, cave in to; take orders from and ‘do what you are told’</a:t>
            </a:r>
            <a:r>
              <a:rPr lang="en-GB" sz="2400" dirty="0">
                <a:solidFill>
                  <a:schemeClr val="tx1"/>
                </a:solidFill>
              </a:rPr>
              <a:t> </a:t>
            </a:r>
            <a:endParaRPr lang="en-US" sz="2400" dirty="0">
              <a:solidFill>
                <a:schemeClr val="tx1"/>
              </a:solidFill>
            </a:endParaRPr>
          </a:p>
        </p:txBody>
      </p:sp>
    </p:spTree>
    <p:extLst>
      <p:ext uri="{BB962C8B-B14F-4D97-AF65-F5344CB8AC3E}">
        <p14:creationId xmlns:p14="http://schemas.microsoft.com/office/powerpoint/2010/main" val="3376508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What was Abram’s world?</a:t>
            </a:r>
          </a:p>
        </p:txBody>
      </p:sp>
      <p:sp>
        <p:nvSpPr>
          <p:cNvPr id="306179" name="Rectangle 3"/>
          <p:cNvSpPr>
            <a:spLocks noGrp="1" noChangeArrowheads="1"/>
          </p:cNvSpPr>
          <p:nvPr>
            <p:ph type="body" sz="half" idx="1"/>
          </p:nvPr>
        </p:nvSpPr>
        <p:spPr>
          <a:xfrm>
            <a:off x="304800" y="1905000"/>
            <a:ext cx="4325938" cy="4525963"/>
          </a:xfrm>
        </p:spPr>
        <p:txBody>
          <a:bodyPr>
            <a:normAutofit fontScale="92500" lnSpcReduction="10000"/>
          </a:bodyPr>
          <a:lstStyle/>
          <a:p>
            <a:pPr eaLnBrk="1" hangingPunct="1">
              <a:lnSpc>
                <a:spcPct val="110000"/>
              </a:lnSpc>
              <a:buFont typeface="Courier New" charset="0"/>
              <a:buChar char="o"/>
              <a:defRPr/>
            </a:pPr>
            <a:r>
              <a:rPr lang="en-GB" sz="2800" dirty="0">
                <a:solidFill>
                  <a:schemeClr val="tx1"/>
                </a:solidFill>
                <a:effectLst/>
                <a:latin typeface="Century Gothic" charset="0"/>
                <a:ea typeface="Century Gothic" charset="0"/>
                <a:cs typeface="Century Gothic" charset="0"/>
              </a:rPr>
              <a:t>Abram came from Ur</a:t>
            </a:r>
          </a:p>
          <a:p>
            <a:pPr eaLnBrk="1" hangingPunct="1">
              <a:lnSpc>
                <a:spcPct val="110000"/>
              </a:lnSpc>
              <a:buFont typeface="Courier New" charset="0"/>
              <a:buChar char="o"/>
              <a:defRPr/>
            </a:pPr>
            <a:r>
              <a:rPr lang="en-GB" sz="2800" dirty="0">
                <a:solidFill>
                  <a:schemeClr val="tx1"/>
                </a:solidFill>
                <a:effectLst/>
                <a:latin typeface="Century Gothic" charset="0"/>
                <a:ea typeface="Century Gothic" charset="0"/>
                <a:cs typeface="Century Gothic" charset="0"/>
              </a:rPr>
              <a:t>Ur was ruled by Nimrod </a:t>
            </a:r>
          </a:p>
          <a:p>
            <a:pPr lvl="1" eaLnBrk="1" hangingPunct="1">
              <a:lnSpc>
                <a:spcPct val="110000"/>
              </a:lnSpc>
              <a:buFont typeface="Courier New" charset="0"/>
              <a:buChar char="o"/>
              <a:defRPr/>
            </a:pPr>
            <a:r>
              <a:rPr lang="en-GB" sz="2400" dirty="0">
                <a:solidFill>
                  <a:schemeClr val="tx1"/>
                </a:solidFill>
                <a:effectLst/>
                <a:latin typeface="Century Gothic" charset="0"/>
                <a:ea typeface="Century Gothic" charset="0"/>
                <a:cs typeface="Century Gothic" charset="0"/>
              </a:rPr>
              <a:t>Dictator with a personality cult</a:t>
            </a:r>
          </a:p>
          <a:p>
            <a:pPr lvl="1" eaLnBrk="1" hangingPunct="1">
              <a:lnSpc>
                <a:spcPct val="110000"/>
              </a:lnSpc>
              <a:buFont typeface="Courier New" charset="0"/>
              <a:buChar char="o"/>
              <a:defRPr/>
            </a:pPr>
            <a:r>
              <a:rPr lang="en-GB" sz="2400" dirty="0">
                <a:solidFill>
                  <a:schemeClr val="tx1"/>
                </a:solidFill>
                <a:effectLst/>
                <a:latin typeface="Century Gothic" charset="0"/>
                <a:ea typeface="Century Gothic" charset="0"/>
                <a:cs typeface="Century Gothic" charset="0"/>
              </a:rPr>
              <a:t>Name means ‘let us revolt’</a:t>
            </a:r>
          </a:p>
          <a:p>
            <a:pPr lvl="1" eaLnBrk="1" hangingPunct="1">
              <a:lnSpc>
                <a:spcPct val="110000"/>
              </a:lnSpc>
              <a:buFont typeface="Courier New" charset="0"/>
              <a:buChar char="o"/>
              <a:defRPr/>
            </a:pPr>
            <a:r>
              <a:rPr lang="en-GB" sz="2400" dirty="0">
                <a:solidFill>
                  <a:schemeClr val="tx1"/>
                </a:solidFill>
                <a:effectLst/>
                <a:latin typeface="Century Gothic" charset="0"/>
                <a:ea typeface="Century Gothic" charset="0"/>
                <a:cs typeface="Century Gothic" charset="0"/>
              </a:rPr>
              <a:t>Built the Tower of Babel</a:t>
            </a:r>
          </a:p>
          <a:p>
            <a:pPr eaLnBrk="1" hangingPunct="1">
              <a:lnSpc>
                <a:spcPct val="110000"/>
              </a:lnSpc>
              <a:buFont typeface="Courier New" charset="0"/>
              <a:buChar char="o"/>
              <a:defRPr/>
            </a:pPr>
            <a:r>
              <a:rPr lang="en-GB" sz="2800" dirty="0">
                <a:solidFill>
                  <a:schemeClr val="tx1"/>
                </a:solidFill>
                <a:effectLst/>
                <a:latin typeface="Century Gothic" charset="0"/>
                <a:ea typeface="Century Gothic" charset="0"/>
                <a:cs typeface="Century Gothic" charset="0"/>
              </a:rPr>
              <a:t> Abram’s father was called </a:t>
            </a:r>
            <a:r>
              <a:rPr lang="en-GB" sz="2800" dirty="0" err="1">
                <a:solidFill>
                  <a:schemeClr val="tx1"/>
                </a:solidFill>
                <a:effectLst/>
                <a:latin typeface="Century Gothic" charset="0"/>
                <a:ea typeface="Century Gothic" charset="0"/>
                <a:cs typeface="Century Gothic" charset="0"/>
              </a:rPr>
              <a:t>Terah</a:t>
            </a:r>
            <a:r>
              <a:rPr lang="en-GB" sz="2800" dirty="0">
                <a:solidFill>
                  <a:schemeClr val="tx1"/>
                </a:solidFill>
                <a:effectLst/>
                <a:latin typeface="Century Gothic" charset="0"/>
                <a:ea typeface="Century Gothic" charset="0"/>
                <a:cs typeface="Century Gothic" charset="0"/>
              </a:rPr>
              <a:t>. He was an idol maker</a:t>
            </a:r>
          </a:p>
        </p:txBody>
      </p:sp>
      <p:pic>
        <p:nvPicPr>
          <p:cNvPr id="24580" name="Picture 4" descr="babel"/>
          <p:cNvPicPr>
            <a:picLocks noGrp="1" noChangeAspect="1" noChangeArrowheads="1"/>
          </p:cNvPicPr>
          <p:nvPr>
            <p:ph sz="half" idx="2"/>
          </p:nvPr>
        </p:nvPicPr>
        <p:blipFill>
          <a:blip r:embed="rId3"/>
          <a:stretch>
            <a:fillRect/>
          </a:stretch>
        </p:blipFill>
        <p:spPr>
          <a:xfrm>
            <a:off x="4648200" y="2340618"/>
            <a:ext cx="4038600" cy="3045127"/>
          </a:xfrm>
        </p:spPr>
      </p:pic>
      <p:sp>
        <p:nvSpPr>
          <p:cNvPr id="24581" name="Text Box 5"/>
          <p:cNvSpPr txBox="1">
            <a:spLocks noChangeArrowheads="1"/>
          </p:cNvSpPr>
          <p:nvPr/>
        </p:nvSpPr>
        <p:spPr bwMode="auto">
          <a:xfrm>
            <a:off x="5943600" y="5591166"/>
            <a:ext cx="1840568" cy="369332"/>
          </a:xfrm>
          <a:prstGeom prst="rect">
            <a:avLst/>
          </a:prstGeom>
          <a:noFill/>
          <a:ln w="9525">
            <a:noFill/>
            <a:miter lim="800000"/>
            <a:headEnd/>
            <a:tailEnd/>
          </a:ln>
        </p:spPr>
        <p:txBody>
          <a:bodyPr wrap="none">
            <a:prstTxWarp prst="textNoShape">
              <a:avLst/>
            </a:prstTxWarp>
            <a:spAutoFit/>
          </a:bodyPr>
          <a:lstStyle/>
          <a:p>
            <a:r>
              <a:rPr lang="en-US" i="0" dirty="0">
                <a:latin typeface="Century Gothic" charset="0"/>
                <a:ea typeface="Century Gothic" charset="0"/>
                <a:cs typeface="Century Gothic" charset="0"/>
              </a:rPr>
              <a:t>Tower of Babel</a:t>
            </a:r>
          </a:p>
        </p:txBody>
      </p:sp>
    </p:spTree>
    <p:extLst>
      <p:ext uri="{BB962C8B-B14F-4D97-AF65-F5344CB8AC3E}">
        <p14:creationId xmlns:p14="http://schemas.microsoft.com/office/powerpoint/2010/main" val="687633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617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617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617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61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rPr>
              <a:t>What changed?</a:t>
            </a:r>
          </a:p>
        </p:txBody>
      </p:sp>
      <p:sp>
        <p:nvSpPr>
          <p:cNvPr id="3" name="Content Placeholder 2"/>
          <p:cNvSpPr>
            <a:spLocks noGrp="1"/>
          </p:cNvSpPr>
          <p:nvPr>
            <p:ph sz="half" idx="2"/>
          </p:nvPr>
        </p:nvSpPr>
        <p:spPr>
          <a:xfrm>
            <a:off x="725214" y="1600200"/>
            <a:ext cx="7961586" cy="4525963"/>
          </a:xfrm>
        </p:spPr>
        <p:txBody>
          <a:bodyPr>
            <a:normAutofit/>
          </a:bodyPr>
          <a:lstStyle/>
          <a:p>
            <a:r>
              <a:rPr lang="en-US" sz="2400" dirty="0">
                <a:solidFill>
                  <a:schemeClr val="tx1"/>
                </a:solidFill>
              </a:rPr>
              <a:t>The meaning of the English word ‘obedient’ altered in the late 14th century to "bending or prostration of the body as a gesture of submission or respect" when it became confused with </a:t>
            </a:r>
            <a:r>
              <a:rPr lang="en-US" sz="2400" dirty="0" err="1">
                <a:solidFill>
                  <a:schemeClr val="tx1"/>
                </a:solidFill>
              </a:rPr>
              <a:t>abaisance</a:t>
            </a:r>
            <a:r>
              <a:rPr lang="en-US" sz="2400" dirty="0">
                <a:solidFill>
                  <a:schemeClr val="tx1"/>
                </a:solidFill>
              </a:rPr>
              <a:t> which is derived from abase. Abase is derived from the 14th century word </a:t>
            </a:r>
            <a:r>
              <a:rPr lang="en-US" sz="2400" i="1" dirty="0" err="1">
                <a:solidFill>
                  <a:schemeClr val="tx1"/>
                </a:solidFill>
              </a:rPr>
              <a:t>abaishen</a:t>
            </a:r>
            <a:r>
              <a:rPr lang="en-US" sz="2400" dirty="0">
                <a:solidFill>
                  <a:schemeClr val="tx1"/>
                </a:solidFill>
              </a:rPr>
              <a:t> which comes from the Old French </a:t>
            </a:r>
            <a:r>
              <a:rPr lang="en-US" sz="2400" i="1" dirty="0" err="1">
                <a:solidFill>
                  <a:schemeClr val="tx1"/>
                </a:solidFill>
              </a:rPr>
              <a:t>abaissier</a:t>
            </a:r>
            <a:r>
              <a:rPr lang="en-US" sz="2400" dirty="0">
                <a:solidFill>
                  <a:schemeClr val="tx1"/>
                </a:solidFill>
              </a:rPr>
              <a:t> which means to "diminish, make lower in value or status; to humble or belittle oneself; cause to feel shame; hurt the pride of." </a:t>
            </a:r>
          </a:p>
        </p:txBody>
      </p:sp>
    </p:spTree>
    <p:extLst>
      <p:ext uri="{BB962C8B-B14F-4D97-AF65-F5344CB8AC3E}">
        <p14:creationId xmlns:p14="http://schemas.microsoft.com/office/powerpoint/2010/main" val="2850880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Obedience in the Bible</a:t>
            </a:r>
          </a:p>
        </p:txBody>
      </p:sp>
      <p:sp>
        <p:nvSpPr>
          <p:cNvPr id="3" name="Content Placeholder 2"/>
          <p:cNvSpPr>
            <a:spLocks noGrp="1"/>
          </p:cNvSpPr>
          <p:nvPr>
            <p:ph sz="half" idx="2"/>
          </p:nvPr>
        </p:nvSpPr>
        <p:spPr>
          <a:xfrm>
            <a:off x="878774" y="1600200"/>
            <a:ext cx="7808026" cy="4525963"/>
          </a:xfrm>
        </p:spPr>
        <p:txBody>
          <a:bodyPr>
            <a:normAutofit/>
          </a:bodyPr>
          <a:lstStyle/>
          <a:p>
            <a:r>
              <a:rPr lang="en-GB" sz="2400" dirty="0"/>
              <a:t>Judaism has many commands. You would have thought that a religion with 613 commands had a word that means 'obey'. The whole of Hebrew does not have a word that means 'obey'. What is the verb that the Bible uses instead of 'obey'? </a:t>
            </a:r>
            <a:r>
              <a:rPr lang="en-GB" sz="2400" i="1" dirty="0" err="1"/>
              <a:t>Lishmoa</a:t>
            </a:r>
            <a:r>
              <a:rPr lang="en-GB" sz="2400" i="1" dirty="0"/>
              <a:t>, </a:t>
            </a:r>
            <a:r>
              <a:rPr lang="en-GB" sz="2400" i="1" dirty="0" err="1"/>
              <a:t>shema</a:t>
            </a:r>
            <a:r>
              <a:rPr lang="en-GB" sz="2400" dirty="0"/>
              <a:t>. </a:t>
            </a:r>
            <a:r>
              <a:rPr lang="en-GB" sz="2400" i="1" dirty="0" err="1"/>
              <a:t>Shema</a:t>
            </a:r>
            <a:r>
              <a:rPr lang="en-GB" sz="2400" dirty="0"/>
              <a:t> means not 'to obey': it means 'to listen', 'to hear', 'to internalise', 'to understand', 'to respond'. There is no English word that means what the Hebrew word </a:t>
            </a:r>
            <a:r>
              <a:rPr lang="en-GB" sz="2400" i="1" dirty="0" err="1"/>
              <a:t>Shema</a:t>
            </a:r>
            <a:r>
              <a:rPr lang="en-GB" sz="2400" dirty="0"/>
              <a:t> means.		</a:t>
            </a:r>
          </a:p>
          <a:p>
            <a:pPr>
              <a:buNone/>
            </a:pPr>
            <a:r>
              <a:rPr lang="en-GB" sz="2400" dirty="0"/>
              <a:t>								Chief Rabbi Jonathan Sacks</a:t>
            </a:r>
          </a:p>
          <a:p>
            <a:endParaRPr lang="en-US" sz="2400" dirty="0"/>
          </a:p>
        </p:txBody>
      </p:sp>
    </p:spTree>
    <p:extLst>
      <p:ext uri="{BB962C8B-B14F-4D97-AF65-F5344CB8AC3E}">
        <p14:creationId xmlns:p14="http://schemas.microsoft.com/office/powerpoint/2010/main" val="1831316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rPr>
              <a:t>Spirituality of listening</a:t>
            </a:r>
          </a:p>
        </p:txBody>
      </p:sp>
      <p:sp>
        <p:nvSpPr>
          <p:cNvPr id="3" name="Content Placeholder 2"/>
          <p:cNvSpPr>
            <a:spLocks noGrp="1"/>
          </p:cNvSpPr>
          <p:nvPr>
            <p:ph sz="half" idx="2"/>
          </p:nvPr>
        </p:nvSpPr>
        <p:spPr>
          <a:xfrm>
            <a:off x="457200" y="1087822"/>
            <a:ext cx="8229600" cy="5234150"/>
          </a:xfrm>
        </p:spPr>
        <p:txBody>
          <a:bodyPr>
            <a:normAutofit lnSpcReduction="10000"/>
          </a:bodyPr>
          <a:lstStyle/>
          <a:p>
            <a:pPr>
              <a:lnSpc>
                <a:spcPct val="120000"/>
              </a:lnSpc>
            </a:pPr>
            <a:r>
              <a:rPr lang="en-US" dirty="0">
                <a:solidFill>
                  <a:schemeClr val="tx1"/>
                </a:solidFill>
              </a:rPr>
              <a:t>'Shema </a:t>
            </a:r>
            <a:r>
              <a:rPr lang="en-US" dirty="0" err="1">
                <a:solidFill>
                  <a:schemeClr val="tx1"/>
                </a:solidFill>
              </a:rPr>
              <a:t>Yisrael</a:t>
            </a:r>
            <a:r>
              <a:rPr lang="en-US" dirty="0">
                <a:solidFill>
                  <a:schemeClr val="tx1"/>
                </a:solidFill>
              </a:rPr>
              <a:t> means something like: “Listen. Concentrate. Give the word of God your most focused attention. Strive to understand. Engage all your faculties, intellectual and emotional. Make His will your own. For what He commands you to do is not irrational or arbitrary but for your welfare, the welfare of your people, and ultimately for the benefit of all humanity.” In Judaism faith is a form of listening: to the song creation sings to its Creator, and to the message history delivers to those who strive to understand it. That is what Moses says, time and again in Deuteronomy. Stop looking: listen. Stop speaking: listen. Create a silence in the soul. Still the </a:t>
            </a:r>
            <a:r>
              <a:rPr lang="en-GB" dirty="0">
                <a:solidFill>
                  <a:schemeClr val="tx1"/>
                </a:solidFill>
              </a:rPr>
              <a:t>clamour</a:t>
            </a:r>
            <a:r>
              <a:rPr lang="en-US" dirty="0">
                <a:solidFill>
                  <a:schemeClr val="tx1"/>
                </a:solidFill>
              </a:rPr>
              <a:t> of instinct, desire, fear, anger. Strive to listen to the still, small voice beneath the noise. Then you will know that the universe is the work of the One beyond the furthest star yet closer to you than you are to yourself – and then you will love the Lord your God with all your heart, all your soul and all your might.' </a:t>
            </a:r>
          </a:p>
          <a:p>
            <a:pPr>
              <a:buNone/>
            </a:pPr>
            <a:r>
              <a:rPr lang="en-US" dirty="0">
                <a:solidFill>
                  <a:schemeClr val="tx1"/>
                </a:solidFill>
              </a:rPr>
              <a:t>												(</a:t>
            </a:r>
            <a:r>
              <a:rPr lang="en-GB" dirty="0">
                <a:solidFill>
                  <a:schemeClr val="tx1"/>
                </a:solidFill>
              </a:rPr>
              <a:t>Jonathan Sacks)</a:t>
            </a:r>
            <a:endParaRPr lang="en-US" dirty="0">
              <a:solidFill>
                <a:schemeClr val="tx1"/>
              </a:solidFill>
            </a:endParaRPr>
          </a:p>
        </p:txBody>
      </p:sp>
    </p:spTree>
    <p:extLst>
      <p:ext uri="{BB962C8B-B14F-4D97-AF65-F5344CB8AC3E}">
        <p14:creationId xmlns:p14="http://schemas.microsoft.com/office/powerpoint/2010/main" val="459447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p:nvPr>
        </p:nvSpPr>
        <p:spPr/>
        <p:txBody>
          <a:bodyPr>
            <a:normAutofit fontScale="92500"/>
          </a:bodyPr>
          <a:lstStyle/>
          <a:p>
            <a:r>
              <a:rPr lang="en-US" sz="2500" dirty="0">
                <a:solidFill>
                  <a:schemeClr val="tx1"/>
                </a:solidFill>
                <a:latin typeface="Century Gothic" panose="020B0502020202020204" pitchFamily="34" charset="0"/>
              </a:rPr>
              <a:t>The conscience knows everything about you, every move you make and every thought you have. It knows these things before your teacher does. It knows them before your parents do. It knows them before God does. What happens when you go against the commands of your conscience? You yourself suffer an attack on your own conscience. Dust gathers, grime builds up, and wounds open up on your soul. Such wounds can never be erased. They are fearful baggage that you must carry with you when you go to the spirit world. You must work in a revolutionary way to control your physical mind and receive the guidance of your conscience so that you may become a treasure, that is, a clear, unblemished, and clean soul, ready for the day that you make your way forward into the presence of God. Father</a:t>
            </a:r>
          </a:p>
          <a:p>
            <a:endParaRPr lang="en-US" sz="25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161163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E1800-D6DD-334E-AD8C-317D2FCA4CCD}"/>
              </a:ext>
            </a:extLst>
          </p:cNvPr>
          <p:cNvSpPr>
            <a:spLocks noGrp="1"/>
          </p:cNvSpPr>
          <p:nvPr>
            <p:ph type="title"/>
          </p:nvPr>
        </p:nvSpPr>
        <p:spPr/>
        <p:txBody>
          <a:bodyPr>
            <a:normAutofit/>
          </a:bodyPr>
          <a:lstStyle/>
          <a:p>
            <a:r>
              <a:rPr lang="en-GB" sz="4000" b="0" dirty="0">
                <a:solidFill>
                  <a:srgbClr val="FF0000"/>
                </a:solidFill>
                <a:latin typeface="Century Gothic" panose="020B0502020202020204" pitchFamily="34" charset="0"/>
              </a:rPr>
              <a:t>Abraham and hospitality</a:t>
            </a:r>
            <a:endParaRPr lang="en-US" sz="4000" b="0" dirty="0">
              <a:solidFill>
                <a:srgbClr val="FF0000"/>
              </a:solidFill>
              <a:latin typeface="Century Gothic" panose="020B0502020202020204" pitchFamily="34" charset="0"/>
            </a:endParaRPr>
          </a:p>
        </p:txBody>
      </p:sp>
      <p:sp>
        <p:nvSpPr>
          <p:cNvPr id="3" name="Text Placeholder 2">
            <a:extLst>
              <a:ext uri="{FF2B5EF4-FFF2-40B4-BE49-F238E27FC236}">
                <a16:creationId xmlns:a16="http://schemas.microsoft.com/office/drawing/2014/main" id="{9DDD4FA2-27BC-5547-B9B7-92CF7EBA87FD}"/>
              </a:ext>
            </a:extLst>
          </p:cNvPr>
          <p:cNvSpPr>
            <a:spLocks noGrp="1"/>
          </p:cNvSpPr>
          <p:nvPr>
            <p:ph type="body" sz="half" idx="1"/>
          </p:nvPr>
        </p:nvSpPr>
        <p:spPr>
          <a:xfrm>
            <a:off x="665018" y="1484784"/>
            <a:ext cx="4617322" cy="4525963"/>
          </a:xfrm>
        </p:spPr>
        <p:txBody>
          <a:bodyPr>
            <a:noAutofit/>
          </a:bodyPr>
          <a:lstStyle/>
          <a:p>
            <a:pPr marL="0" indent="0">
              <a:lnSpc>
                <a:spcPct val="110000"/>
              </a:lnSpc>
              <a:buNone/>
            </a:pPr>
            <a:r>
              <a:rPr lang="en-US" sz="2000" dirty="0">
                <a:latin typeface="Century Gothic" panose="020B0502020202020204" pitchFamily="34" charset="0"/>
              </a:rPr>
              <a:t>The Lord appeared to Abraham . . . He looked up and saw three men standing over against him. On seeing them, he hurried from his tent door to meet them, and bowed down. [Turning to G-d] he said: “My G-d, if I have found </a:t>
            </a:r>
            <a:r>
              <a:rPr lang="en-US" sz="2000" dirty="0" err="1">
                <a:latin typeface="Century Gothic" panose="020B0502020202020204" pitchFamily="34" charset="0"/>
              </a:rPr>
              <a:t>favour</a:t>
            </a:r>
            <a:r>
              <a:rPr lang="en-US" sz="2000" dirty="0">
                <a:latin typeface="Century Gothic" panose="020B0502020202020204" pitchFamily="34" charset="0"/>
              </a:rPr>
              <a:t> in your eyes, do not leave your servant [i.e. Please wait until I have given hospitality to these men].” [He then turned to the men and said:] “Let me send for some water so that you may bathe your feet and rest under this tree…”</a:t>
            </a:r>
          </a:p>
        </p:txBody>
      </p:sp>
      <p:pic>
        <p:nvPicPr>
          <p:cNvPr id="6" name="Content Placeholder 5">
            <a:extLst>
              <a:ext uri="{FF2B5EF4-FFF2-40B4-BE49-F238E27FC236}">
                <a16:creationId xmlns:a16="http://schemas.microsoft.com/office/drawing/2014/main" id="{0DE59ABD-0F71-074C-A0B1-F44BE4597AC2}"/>
              </a:ext>
            </a:extLst>
          </p:cNvPr>
          <p:cNvPicPr>
            <a:picLocks noGrp="1" noChangeAspect="1"/>
          </p:cNvPicPr>
          <p:nvPr>
            <p:ph sz="half" idx="2"/>
          </p:nvPr>
        </p:nvPicPr>
        <p:blipFill>
          <a:blip r:embed="rId3"/>
          <a:stretch>
            <a:fillRect/>
          </a:stretch>
        </p:blipFill>
        <p:spPr>
          <a:xfrm>
            <a:off x="5312438" y="1592517"/>
            <a:ext cx="3436026" cy="4533646"/>
          </a:xfrm>
        </p:spPr>
      </p:pic>
    </p:spTree>
    <p:extLst>
      <p:ext uri="{BB962C8B-B14F-4D97-AF65-F5344CB8AC3E}">
        <p14:creationId xmlns:p14="http://schemas.microsoft.com/office/powerpoint/2010/main" val="3781578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16DA31-48F7-DB4C-840C-0FDB8BFA4481}"/>
              </a:ext>
            </a:extLst>
          </p:cNvPr>
          <p:cNvSpPr>
            <a:spLocks noGrp="1"/>
          </p:cNvSpPr>
          <p:nvPr>
            <p:ph/>
          </p:nvPr>
        </p:nvSpPr>
        <p:spPr>
          <a:xfrm>
            <a:off x="457200" y="1863771"/>
            <a:ext cx="8229600" cy="5481586"/>
          </a:xfrm>
        </p:spPr>
        <p:txBody>
          <a:bodyPr>
            <a:normAutofit/>
          </a:bodyPr>
          <a:lstStyle/>
          <a:p>
            <a:r>
              <a:rPr lang="en-GB" sz="2200" dirty="0">
                <a:latin typeface="Century Gothic" panose="020B0502020202020204" pitchFamily="34" charset="0"/>
              </a:rPr>
              <a:t>God will feel joy when He sees you love one another as true brothers and sisters even more than you love God. What a wonderful sight would that be to Heavenly Father. In order to become true sons and daughters you must first love each other more than your parents; that is the most beautiful gift you can give your parents. In the Unification Church we have one common rule about who is the true member of the church; he is the one who truly supports and loves brothers and sisters more than he loves Rev. Moon. God Himself is that way. This same principle works in every single level. This is a simple principle.”</a:t>
            </a:r>
            <a:r>
              <a:rPr lang="en-GB" sz="2200" dirty="0">
                <a:effectLst/>
                <a:latin typeface="Century Gothic" panose="020B0502020202020204" pitchFamily="34" charset="0"/>
              </a:rPr>
              <a:t> 		True Father, April 15, 1979</a:t>
            </a:r>
            <a:endParaRPr lang="en-GB" sz="2200" dirty="0">
              <a:latin typeface="Century Gothic" panose="020B0502020202020204" pitchFamily="34" charset="0"/>
            </a:endParaRPr>
          </a:p>
        </p:txBody>
      </p:sp>
      <p:sp>
        <p:nvSpPr>
          <p:cNvPr id="2" name="TextBox 1">
            <a:extLst>
              <a:ext uri="{FF2B5EF4-FFF2-40B4-BE49-F238E27FC236}">
                <a16:creationId xmlns:a16="http://schemas.microsoft.com/office/drawing/2014/main" id="{4522C825-724A-EA41-B717-9196B1BBB9F1}"/>
              </a:ext>
            </a:extLst>
          </p:cNvPr>
          <p:cNvSpPr txBox="1"/>
          <p:nvPr/>
        </p:nvSpPr>
        <p:spPr>
          <a:xfrm>
            <a:off x="412379" y="215156"/>
            <a:ext cx="7984878" cy="1323439"/>
          </a:xfrm>
          <a:prstGeom prst="rect">
            <a:avLst/>
          </a:prstGeom>
          <a:noFill/>
        </p:spPr>
        <p:txBody>
          <a:bodyPr wrap="none" rtlCol="0">
            <a:spAutoFit/>
          </a:bodyPr>
          <a:lstStyle/>
          <a:p>
            <a:r>
              <a:rPr lang="en-GB" sz="4000" dirty="0">
                <a:solidFill>
                  <a:srgbClr val="FF0000"/>
                </a:solidFill>
                <a:latin typeface="Century Gothic" panose="020B0502020202020204" pitchFamily="34" charset="0"/>
              </a:rPr>
              <a:t>“Greater is hospitality than </a:t>
            </a:r>
          </a:p>
          <a:p>
            <a:r>
              <a:rPr lang="en-GB" sz="4000" dirty="0">
                <a:solidFill>
                  <a:srgbClr val="FF0000"/>
                </a:solidFill>
                <a:latin typeface="Century Gothic" panose="020B0502020202020204" pitchFamily="34" charset="0"/>
              </a:rPr>
              <a:t>receiving the Divine presence.”</a:t>
            </a:r>
            <a:endParaRPr lang="en-GB" sz="4000" dirty="0"/>
          </a:p>
        </p:txBody>
      </p:sp>
    </p:spTree>
    <p:extLst>
      <p:ext uri="{BB962C8B-B14F-4D97-AF65-F5344CB8AC3E}">
        <p14:creationId xmlns:p14="http://schemas.microsoft.com/office/powerpoint/2010/main" val="6575816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1026"/>
          <p:cNvSpPr>
            <a:spLocks noGrp="1" noRot="1" noChangeArrowheads="1"/>
          </p:cNvSpPr>
          <p:nvPr>
            <p:ph type="title"/>
          </p:nvPr>
        </p:nvSpPr>
        <p:spPr/>
        <p:txBody>
          <a:bodyPr>
            <a:normAutofit fontScale="90000"/>
          </a:bodyPr>
          <a:lstStyle/>
          <a:p>
            <a:pPr eaLnBrk="1" hangingPunct="1">
              <a:defRPr/>
            </a:pPr>
            <a:r>
              <a:rPr lang="en-US" b="0" dirty="0">
                <a:solidFill>
                  <a:schemeClr val="tx1"/>
                </a:solidFill>
                <a:latin typeface="Century Gothic" panose="020B0502020202020204" pitchFamily="34" charset="0"/>
                <a:ea typeface="+mj-ea"/>
                <a:cs typeface="+mj-cs"/>
              </a:rPr>
              <a:t>Abraham and collective responsibility</a:t>
            </a:r>
          </a:p>
        </p:txBody>
      </p:sp>
      <p:sp>
        <p:nvSpPr>
          <p:cNvPr id="301059" name="Rectangle 1027"/>
          <p:cNvSpPr>
            <a:spLocks noGrp="1" noChangeArrowheads="1"/>
          </p:cNvSpPr>
          <p:nvPr>
            <p:ph type="body" sz="half" idx="1"/>
          </p:nvPr>
        </p:nvSpPr>
        <p:spPr>
          <a:xfrm>
            <a:off x="457200" y="1245476"/>
            <a:ext cx="8024648" cy="4880687"/>
          </a:xfrm>
        </p:spPr>
        <p:txBody>
          <a:bodyPr>
            <a:noAutofit/>
          </a:bodyPr>
          <a:lstStyle/>
          <a:p>
            <a:pPr eaLnBrk="1" hangingPunct="1">
              <a:buFont typeface="Wingdings" pitchFamily="-68" charset="2"/>
              <a:buNone/>
              <a:defRPr/>
            </a:pPr>
            <a:r>
              <a:rPr lang="en-US" sz="2200" dirty="0">
                <a:solidFill>
                  <a:schemeClr val="tx1"/>
                </a:solidFill>
                <a:effectLst/>
                <a:ea typeface="+mn-ea"/>
                <a:cs typeface="Lydian BT"/>
              </a:rPr>
              <a:t>	God said, “The cries of the victims in Sodom and Gomorrah are deafening; the sin of those cities is immense. I’m going down to see for myself, see if what they’re doing is as bad as it sounds. Then I’ll know.” </a:t>
            </a:r>
            <a:endParaRPr lang="en-GB" sz="2200" dirty="0">
              <a:solidFill>
                <a:schemeClr val="tx1"/>
              </a:solidFill>
              <a:effectLst/>
              <a:ea typeface="+mn-ea"/>
              <a:cs typeface="Lydian BT"/>
            </a:endParaRPr>
          </a:p>
          <a:p>
            <a:pPr>
              <a:buNone/>
              <a:defRPr/>
            </a:pPr>
            <a:r>
              <a:rPr lang="en-GB" sz="2200" dirty="0">
                <a:solidFill>
                  <a:schemeClr val="tx1"/>
                </a:solidFill>
              </a:rPr>
              <a:t>	</a:t>
            </a:r>
            <a:r>
              <a:rPr lang="en-GB" sz="2200" dirty="0"/>
              <a:t>Abraham confronted God, “Are you serious? Are you planning on getting rid of the good people right along with the bad? What if there are fifty decent people left in the city; will you lump the good with the bad and get rid of the lot? Wouldn’t you spare the city for the sake of those fifty innocents? I can’t believe you’d do that, kill off the good and the bad alike as if there were no difference between them. Doesn’t the Judge of all the Earth judge with justice?”</a:t>
            </a:r>
          </a:p>
          <a:p>
            <a:pPr>
              <a:buNone/>
              <a:defRPr/>
            </a:pPr>
            <a:endParaRPr lang="en-GB" sz="2200" dirty="0"/>
          </a:p>
          <a:p>
            <a:pPr eaLnBrk="1" hangingPunct="1">
              <a:buFont typeface="Wingdings" pitchFamily="-68" charset="2"/>
              <a:buNone/>
              <a:defRPr/>
            </a:pPr>
            <a:endParaRPr lang="en-US" sz="2200" dirty="0">
              <a:solidFill>
                <a:schemeClr val="tx1"/>
              </a:solidFill>
              <a:effectLst/>
              <a:ea typeface="+mn-ea"/>
              <a:cs typeface="Lydian BT"/>
            </a:endParaRPr>
          </a:p>
        </p:txBody>
      </p:sp>
    </p:spTree>
    <p:extLst>
      <p:ext uri="{BB962C8B-B14F-4D97-AF65-F5344CB8AC3E}">
        <p14:creationId xmlns:p14="http://schemas.microsoft.com/office/powerpoint/2010/main" val="1709906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2BEFED-CC6E-A948-89EC-C597EAC6FA65}"/>
              </a:ext>
            </a:extLst>
          </p:cNvPr>
          <p:cNvSpPr>
            <a:spLocks noGrp="1"/>
          </p:cNvSpPr>
          <p:nvPr>
            <p:ph/>
          </p:nvPr>
        </p:nvSpPr>
        <p:spPr/>
        <p:txBody>
          <a:bodyPr>
            <a:noAutofit/>
          </a:bodyPr>
          <a:lstStyle/>
          <a:p>
            <a:pPr marL="0" indent="0">
              <a:spcBef>
                <a:spcPts val="500"/>
              </a:spcBef>
              <a:buNone/>
            </a:pPr>
            <a:r>
              <a:rPr lang="en-GB" dirty="0"/>
              <a:t>God said, “If I find fifty decent people in the city of Sodom, I’ll spare the place just for them.”</a:t>
            </a:r>
          </a:p>
          <a:p>
            <a:pPr marL="0" indent="0">
              <a:spcBef>
                <a:spcPts val="500"/>
              </a:spcBef>
              <a:buNone/>
            </a:pPr>
            <a:r>
              <a:rPr lang="en-GB" dirty="0"/>
              <a:t>Abraham came back, “Do I, a mere mortal made from a handful of dirt, dare open my mouth again to my Master? What if the fifty fall short by five—would you destroy the city because of those missing five?”</a:t>
            </a:r>
          </a:p>
          <a:p>
            <a:pPr marL="0" indent="0">
              <a:spcBef>
                <a:spcPts val="500"/>
              </a:spcBef>
              <a:buNone/>
            </a:pPr>
            <a:r>
              <a:rPr lang="en-GB" dirty="0"/>
              <a:t>He said, “I won’t destroy it if there are forty-five.”</a:t>
            </a:r>
          </a:p>
          <a:p>
            <a:pPr marL="0" indent="0">
              <a:spcBef>
                <a:spcPts val="500"/>
              </a:spcBef>
              <a:buNone/>
            </a:pPr>
            <a:r>
              <a:rPr lang="en-GB" dirty="0"/>
              <a:t>Abraham spoke up again, “What if you only find forty?”</a:t>
            </a:r>
          </a:p>
          <a:p>
            <a:pPr marL="0" indent="0">
              <a:spcBef>
                <a:spcPts val="500"/>
              </a:spcBef>
              <a:buNone/>
            </a:pPr>
            <a:r>
              <a:rPr lang="en-GB" dirty="0"/>
              <a:t>“Neither will I destroy it if for forty.”</a:t>
            </a:r>
          </a:p>
          <a:p>
            <a:pPr marL="0" indent="0">
              <a:spcBef>
                <a:spcPts val="500"/>
              </a:spcBef>
              <a:buNone/>
            </a:pPr>
            <a:r>
              <a:rPr lang="en-GB" dirty="0"/>
              <a:t>He said, “Master, don’t be irritated with me, but what if only thirty are found?”</a:t>
            </a:r>
          </a:p>
          <a:p>
            <a:pPr marL="0" indent="0">
              <a:spcBef>
                <a:spcPts val="500"/>
              </a:spcBef>
              <a:buNone/>
            </a:pPr>
            <a:r>
              <a:rPr lang="en-GB" dirty="0"/>
              <a:t>“No, I won’t do it if I find thirty.”</a:t>
            </a:r>
          </a:p>
          <a:p>
            <a:pPr marL="0" indent="0">
              <a:spcBef>
                <a:spcPts val="500"/>
              </a:spcBef>
              <a:buNone/>
            </a:pPr>
            <a:r>
              <a:rPr lang="en-GB" dirty="0"/>
              <a:t>He pushed on, “I know I’m trying your patience, Master, but how about for twenty?”</a:t>
            </a:r>
          </a:p>
          <a:p>
            <a:pPr marL="0" indent="0">
              <a:spcBef>
                <a:spcPts val="500"/>
              </a:spcBef>
              <a:buNone/>
            </a:pPr>
            <a:r>
              <a:rPr lang="en-GB" dirty="0"/>
              <a:t>“I won’t destroy it for twenty.”</a:t>
            </a:r>
          </a:p>
          <a:p>
            <a:pPr marL="0" indent="0">
              <a:spcBef>
                <a:spcPts val="500"/>
              </a:spcBef>
              <a:buNone/>
            </a:pPr>
            <a:r>
              <a:rPr lang="en-GB" dirty="0"/>
              <a:t>He wouldn’t quit, “Don’t get angry, Master—this is the last time. What if you only come up with ten?”</a:t>
            </a:r>
          </a:p>
          <a:p>
            <a:pPr marL="0" indent="0">
              <a:spcBef>
                <a:spcPts val="500"/>
              </a:spcBef>
              <a:buNone/>
            </a:pPr>
            <a:r>
              <a:rPr lang="en-GB" dirty="0"/>
              <a:t>“For the sake of only ten, I won’t destroy the city.”</a:t>
            </a:r>
          </a:p>
          <a:p>
            <a:pPr marL="0" indent="0">
              <a:spcBef>
                <a:spcPts val="500"/>
              </a:spcBef>
              <a:buNone/>
            </a:pPr>
            <a:r>
              <a:rPr lang="en-GB" dirty="0"/>
              <a:t>When God finished talking with Abraham, he left. And Abraham went home.</a:t>
            </a:r>
          </a:p>
          <a:p>
            <a:pPr marL="0" indent="0">
              <a:spcBef>
                <a:spcPts val="500"/>
              </a:spcBef>
              <a:buNone/>
            </a:pPr>
            <a:endParaRPr lang="en-GB" dirty="0"/>
          </a:p>
        </p:txBody>
      </p:sp>
    </p:spTree>
    <p:extLst>
      <p:ext uri="{BB962C8B-B14F-4D97-AF65-F5344CB8AC3E}">
        <p14:creationId xmlns:p14="http://schemas.microsoft.com/office/powerpoint/2010/main" val="26711764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odom051.jpg"/>
          <p:cNvPicPr>
            <a:picLocks noChangeAspect="1"/>
          </p:cNvPicPr>
          <p:nvPr/>
        </p:nvPicPr>
        <p:blipFill>
          <a:blip r:embed="rId3"/>
          <a:stretch>
            <a:fillRect/>
          </a:stretch>
        </p:blipFill>
        <p:spPr>
          <a:xfrm>
            <a:off x="533400" y="1133870"/>
            <a:ext cx="8326962" cy="3832978"/>
          </a:xfrm>
          <a:prstGeom prst="rect">
            <a:avLst/>
          </a:prstGeom>
        </p:spPr>
      </p:pic>
      <p:sp>
        <p:nvSpPr>
          <p:cNvPr id="3" name="Content Placeholder 2">
            <a:extLst>
              <a:ext uri="{FF2B5EF4-FFF2-40B4-BE49-F238E27FC236}">
                <a16:creationId xmlns:a16="http://schemas.microsoft.com/office/drawing/2014/main" id="{41B30C51-7C03-DF4E-BA40-B871BE029953}"/>
              </a:ext>
            </a:extLst>
          </p:cNvPr>
          <p:cNvSpPr>
            <a:spLocks noGrp="1"/>
          </p:cNvSpPr>
          <p:nvPr>
            <p:ph/>
          </p:nvPr>
        </p:nvSpPr>
        <p:spPr/>
        <p:txBody>
          <a:bodyPr>
            <a:normAutofit/>
          </a:bodyPr>
          <a:lstStyle/>
          <a:p>
            <a:r>
              <a:rPr lang="en-GB" sz="3200" dirty="0"/>
              <a:t>Abraham challenged God</a:t>
            </a:r>
          </a:p>
        </p:txBody>
      </p:sp>
      <p:sp>
        <p:nvSpPr>
          <p:cNvPr id="4" name="TextBox 3">
            <a:extLst>
              <a:ext uri="{FF2B5EF4-FFF2-40B4-BE49-F238E27FC236}">
                <a16:creationId xmlns:a16="http://schemas.microsoft.com/office/drawing/2014/main" id="{BFD6C09C-F555-014F-A8D6-101B9E2EBB89}"/>
              </a:ext>
            </a:extLst>
          </p:cNvPr>
          <p:cNvSpPr txBox="1"/>
          <p:nvPr/>
        </p:nvSpPr>
        <p:spPr>
          <a:xfrm>
            <a:off x="346360" y="5333991"/>
            <a:ext cx="8837676" cy="1754326"/>
          </a:xfrm>
          <a:prstGeom prst="rect">
            <a:avLst/>
          </a:prstGeom>
          <a:noFill/>
        </p:spPr>
        <p:txBody>
          <a:bodyPr wrap="none" rtlCol="0">
            <a:spAutoFit/>
          </a:bodyPr>
          <a:lstStyle/>
          <a:p>
            <a:r>
              <a:rPr lang="en-GB" dirty="0"/>
              <a:t>Abraham was to become the role model and initiator of a new faith, one </a:t>
            </a:r>
          </a:p>
          <a:p>
            <a:r>
              <a:rPr lang="en-GB" dirty="0"/>
              <a:t>that would not defend the human status quo but challenge it. So he had </a:t>
            </a:r>
          </a:p>
          <a:p>
            <a:r>
              <a:rPr lang="en-GB" dirty="0"/>
              <a:t>to have the courage to challenge God if his descendants were to challenge </a:t>
            </a:r>
          </a:p>
          <a:p>
            <a:r>
              <a:rPr lang="en-GB" dirty="0"/>
              <a:t>human rulers, as Moses and the Prophets did.  </a:t>
            </a:r>
          </a:p>
          <a:p>
            <a:endParaRPr lang="en-GB" dirty="0"/>
          </a:p>
          <a:p>
            <a:endParaRPr lang="en-GB" dirty="0"/>
          </a:p>
        </p:txBody>
      </p:sp>
    </p:spTree>
    <p:extLst>
      <p:ext uri="{BB962C8B-B14F-4D97-AF65-F5344CB8AC3E}">
        <p14:creationId xmlns:p14="http://schemas.microsoft.com/office/powerpoint/2010/main" val="983803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1026"/>
          <p:cNvSpPr>
            <a:spLocks noGrp="1" noRot="1" noChangeArrowheads="1"/>
          </p:cNvSpPr>
          <p:nvPr>
            <p:ph type="title"/>
          </p:nvPr>
        </p:nvSpPr>
        <p:spPr/>
        <p:txBody>
          <a:bodyPr/>
          <a:lstStyle/>
          <a:p>
            <a:pPr eaLnBrk="1" hangingPunct="1">
              <a:defRPr/>
            </a:pPr>
            <a:r>
              <a:rPr lang="en-US" dirty="0">
                <a:latin typeface="Century Gothic" panose="020B0502020202020204" pitchFamily="34" charset="0"/>
              </a:rPr>
              <a:t>Lot and his family</a:t>
            </a:r>
          </a:p>
        </p:txBody>
      </p:sp>
      <p:sp>
        <p:nvSpPr>
          <p:cNvPr id="301059" name="Rectangle 1027"/>
          <p:cNvSpPr>
            <a:spLocks noGrp="1" noChangeArrowheads="1"/>
          </p:cNvSpPr>
          <p:nvPr>
            <p:ph type="body" sz="half" idx="1"/>
          </p:nvPr>
        </p:nvSpPr>
        <p:spPr>
          <a:xfrm>
            <a:off x="457200" y="1056290"/>
            <a:ext cx="4267200" cy="5376041"/>
          </a:xfrm>
        </p:spPr>
        <p:txBody>
          <a:bodyPr>
            <a:normAutofit lnSpcReduction="10000"/>
          </a:bodyPr>
          <a:lstStyle/>
          <a:p>
            <a:pPr marL="0" indent="0">
              <a:lnSpc>
                <a:spcPct val="120000"/>
              </a:lnSpc>
              <a:buNone/>
              <a:defRPr/>
            </a:pPr>
            <a:r>
              <a:rPr lang="en-US" dirty="0">
                <a:latin typeface="Century Gothic" panose="020B0502020202020204" pitchFamily="34" charset="0"/>
              </a:rPr>
              <a:t>And they called to Lot, “Where are the men who came to you tonight? Bring them out to us, that we may know them.”  Lot went out to the men at the entrance, shut the door after him,  and said, “Brothers, please, don’t be vile! Look, I have two daughters, virgins; let me bring them out; you can take your pleasure with them, but don’t touch these men—they’re my guests.” But they said, “Stand back!” They said, “Get lost! You drop in from nowhere and now you’re going to tell us how to run our lives. We’ll treat you worse than them!” </a:t>
            </a:r>
          </a:p>
          <a:p>
            <a:pPr marL="0" indent="0">
              <a:lnSpc>
                <a:spcPct val="120000"/>
              </a:lnSpc>
              <a:buNone/>
              <a:defRPr/>
            </a:pPr>
            <a:r>
              <a:rPr lang="en-US" dirty="0">
                <a:effectLst/>
                <a:latin typeface="Century Gothic" panose="020B0502020202020204" pitchFamily="34" charset="0"/>
              </a:rPr>
              <a:t>Genesis 19:8-9</a:t>
            </a:r>
          </a:p>
        </p:txBody>
      </p:sp>
      <p:sp>
        <p:nvSpPr>
          <p:cNvPr id="67589" name="Text Box 1030"/>
          <p:cNvSpPr txBox="1">
            <a:spLocks noChangeArrowheads="1"/>
          </p:cNvSpPr>
          <p:nvPr/>
        </p:nvSpPr>
        <p:spPr bwMode="auto">
          <a:xfrm>
            <a:off x="5564188" y="5257800"/>
            <a:ext cx="2470548" cy="461665"/>
          </a:xfrm>
          <a:prstGeom prst="rect">
            <a:avLst/>
          </a:prstGeom>
          <a:noFill/>
          <a:ln w="9525">
            <a:noFill/>
            <a:miter lim="800000"/>
            <a:headEnd/>
            <a:tailEnd/>
          </a:ln>
        </p:spPr>
        <p:txBody>
          <a:bodyPr wrap="none">
            <a:prstTxWarp prst="textNoShape">
              <a:avLst/>
            </a:prstTxWarp>
            <a:spAutoFit/>
          </a:bodyPr>
          <a:lstStyle/>
          <a:p>
            <a:r>
              <a:rPr lang="en-US" sz="2400" i="0">
                <a:latin typeface="Century Gothic" panose="020B0502020202020204" pitchFamily="34" charset="0"/>
              </a:rPr>
              <a:t>Lot’s family flee</a:t>
            </a:r>
          </a:p>
        </p:txBody>
      </p:sp>
      <p:pic>
        <p:nvPicPr>
          <p:cNvPr id="5" name="Content Placeholder 4">
            <a:extLst>
              <a:ext uri="{FF2B5EF4-FFF2-40B4-BE49-F238E27FC236}">
                <a16:creationId xmlns:a16="http://schemas.microsoft.com/office/drawing/2014/main" id="{D15310A4-BD86-2E45-B13B-F92F2C7C80FC}"/>
              </a:ext>
            </a:extLst>
          </p:cNvPr>
          <p:cNvPicPr>
            <a:picLocks noGrp="1" noChangeAspect="1"/>
          </p:cNvPicPr>
          <p:nvPr>
            <p:ph sz="half" idx="2"/>
          </p:nvPr>
        </p:nvPicPr>
        <p:blipFill>
          <a:blip r:embed="rId3"/>
          <a:stretch>
            <a:fillRect/>
          </a:stretch>
        </p:blipFill>
        <p:spPr>
          <a:xfrm>
            <a:off x="5198792" y="1193502"/>
            <a:ext cx="3488008" cy="4525963"/>
          </a:xfrm>
        </p:spPr>
      </p:pic>
    </p:spTree>
    <p:extLst>
      <p:ext uri="{BB962C8B-B14F-4D97-AF65-F5344CB8AC3E}">
        <p14:creationId xmlns:p14="http://schemas.microsoft.com/office/powerpoint/2010/main" val="2197717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is an idol?</a:t>
            </a:r>
          </a:p>
        </p:txBody>
      </p:sp>
      <p:sp>
        <p:nvSpPr>
          <p:cNvPr id="3" name="Text Placeholder 2"/>
          <p:cNvSpPr>
            <a:spLocks noGrp="1"/>
          </p:cNvSpPr>
          <p:nvPr>
            <p:ph type="body" sz="half" idx="1"/>
          </p:nvPr>
        </p:nvSpPr>
        <p:spPr/>
        <p:txBody>
          <a:bodyPr>
            <a:normAutofit lnSpcReduction="10000"/>
          </a:bodyPr>
          <a:lstStyle/>
          <a:p>
            <a:r>
              <a:rPr lang="en-US" sz="2400" dirty="0">
                <a:solidFill>
                  <a:schemeClr val="tx1"/>
                </a:solidFill>
                <a:latin typeface="Century Gothic" charset="0"/>
                <a:ea typeface="Century Gothic" charset="0"/>
                <a:cs typeface="Century Gothic" charset="0"/>
              </a:rPr>
              <a:t>A man made object worshipped as if it were a god</a:t>
            </a:r>
          </a:p>
          <a:p>
            <a:r>
              <a:rPr lang="en-US" sz="2400" dirty="0">
                <a:solidFill>
                  <a:schemeClr val="tx1"/>
                </a:solidFill>
                <a:latin typeface="Century Gothic" charset="0"/>
                <a:ea typeface="Century Gothic" charset="0"/>
                <a:cs typeface="Century Gothic" charset="0"/>
              </a:rPr>
              <a:t>That which is of ultimate value to you</a:t>
            </a:r>
          </a:p>
          <a:p>
            <a:r>
              <a:rPr lang="en-US" sz="2400" dirty="0">
                <a:solidFill>
                  <a:schemeClr val="tx1"/>
                </a:solidFill>
                <a:latin typeface="Century Gothic" charset="0"/>
                <a:ea typeface="Century Gothic" charset="0"/>
                <a:cs typeface="Century Gothic" charset="0"/>
              </a:rPr>
              <a:t>Worship power</a:t>
            </a:r>
          </a:p>
          <a:p>
            <a:r>
              <a:rPr lang="en-US" sz="2400" dirty="0">
                <a:solidFill>
                  <a:schemeClr val="tx1"/>
                </a:solidFill>
                <a:latin typeface="Century Gothic" charset="0"/>
                <a:ea typeface="Century Gothic" charset="0"/>
                <a:cs typeface="Century Gothic" charset="0"/>
              </a:rPr>
              <a:t>“Their land is full of idols; they worship the work of their own hands, that which their own fingers have made.” Isaiah 2:8</a:t>
            </a:r>
            <a:endParaRPr lang="en-US" sz="2000" dirty="0">
              <a:solidFill>
                <a:schemeClr val="tx1"/>
              </a:solidFill>
              <a:latin typeface="Century Gothic" charset="0"/>
              <a:ea typeface="Century Gothic" charset="0"/>
              <a:cs typeface="Century Gothic" charset="0"/>
            </a:endParaRPr>
          </a:p>
        </p:txBody>
      </p:sp>
      <p:pic>
        <p:nvPicPr>
          <p:cNvPr id="5" name="Content Placeholder 4" descr="Sumerian_idols.jpg"/>
          <p:cNvPicPr>
            <a:picLocks noGrp="1" noChangeAspect="1"/>
          </p:cNvPicPr>
          <p:nvPr>
            <p:ph sz="half" idx="2"/>
          </p:nvPr>
        </p:nvPicPr>
        <p:blipFill>
          <a:blip r:embed="rId3"/>
          <a:stretch>
            <a:fillRect/>
          </a:stretch>
        </p:blipFill>
        <p:spPr>
          <a:xfrm>
            <a:off x="4648200" y="2563036"/>
            <a:ext cx="4038600" cy="2600291"/>
          </a:xfrm>
        </p:spPr>
      </p:pic>
      <p:sp>
        <p:nvSpPr>
          <p:cNvPr id="6" name="TextBox 5"/>
          <p:cNvSpPr txBox="1"/>
          <p:nvPr/>
        </p:nvSpPr>
        <p:spPr>
          <a:xfrm>
            <a:off x="5532120" y="5267960"/>
            <a:ext cx="2307042" cy="461665"/>
          </a:xfrm>
          <a:prstGeom prst="rect">
            <a:avLst/>
          </a:prstGeom>
          <a:noFill/>
        </p:spPr>
        <p:txBody>
          <a:bodyPr wrap="none" rtlCol="0">
            <a:spAutoFit/>
          </a:bodyPr>
          <a:lstStyle/>
          <a:p>
            <a:r>
              <a:rPr lang="en-US" sz="2400" i="0" dirty="0">
                <a:latin typeface="Century Gothic" charset="0"/>
                <a:ea typeface="Century Gothic" charset="0"/>
                <a:cs typeface="Century Gothic" charset="0"/>
              </a:rPr>
              <a:t>Sumerian idols</a:t>
            </a:r>
          </a:p>
        </p:txBody>
      </p:sp>
    </p:spTree>
    <p:extLst>
      <p:ext uri="{BB962C8B-B14F-4D97-AF65-F5344CB8AC3E}">
        <p14:creationId xmlns:p14="http://schemas.microsoft.com/office/powerpoint/2010/main" val="1262105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1026"/>
          <p:cNvSpPr>
            <a:spLocks noGrp="1" noChangeArrowheads="1"/>
          </p:cNvSpPr>
          <p:nvPr>
            <p:ph type="body" sz="half" idx="1"/>
          </p:nvPr>
        </p:nvSpPr>
        <p:spPr>
          <a:xfrm>
            <a:off x="457200" y="1600201"/>
            <a:ext cx="8229600" cy="3629000"/>
          </a:xfrm>
        </p:spPr>
        <p:txBody>
          <a:bodyPr>
            <a:normAutofit fontScale="92500" lnSpcReduction="10000"/>
          </a:bodyPr>
          <a:lstStyle/>
          <a:p>
            <a:pPr eaLnBrk="1" hangingPunct="1">
              <a:lnSpc>
                <a:spcPct val="110000"/>
              </a:lnSpc>
              <a:buFont typeface="Wingdings" pitchFamily="-68" charset="2"/>
              <a:buNone/>
              <a:defRPr/>
            </a:pPr>
            <a:r>
              <a:rPr lang="en-US" sz="2800" dirty="0">
                <a:effectLst/>
                <a:latin typeface="Century Gothic" panose="020B0502020202020204" pitchFamily="34" charset="0"/>
              </a:rPr>
              <a:t>   “There was only one way to recover this lineage and ownership. This was the path to win the natural subjugation of Satan, to have Satan surrender voluntarily. It can only be accomplished by the power of true love, when we love our enemies more than we love our children.”  </a:t>
            </a:r>
          </a:p>
          <a:p>
            <a:pPr eaLnBrk="1" hangingPunct="1">
              <a:lnSpc>
                <a:spcPct val="110000"/>
              </a:lnSpc>
              <a:buFont typeface="Wingdings" pitchFamily="-68" charset="2"/>
              <a:buNone/>
              <a:defRPr/>
            </a:pPr>
            <a:r>
              <a:rPr lang="en-US" sz="2800" dirty="0">
                <a:effectLst/>
                <a:latin typeface="Century Gothic" panose="020B0502020202020204" pitchFamily="34" charset="0"/>
              </a:rPr>
              <a:t>							T</a:t>
            </a:r>
            <a:r>
              <a:rPr lang="en-US" sz="2800" dirty="0">
                <a:effectLst/>
                <a:latin typeface="Century Gothic" panose="020B0502020202020204" pitchFamily="34" charset="0"/>
                <a:ea typeface="Lucida Grande" pitchFamily="-68" charset="0"/>
                <a:cs typeface="Lucida Grande" pitchFamily="-68" charset="0"/>
              </a:rPr>
              <a:t>rue </a:t>
            </a:r>
            <a:r>
              <a:rPr lang="en-US" sz="2800" dirty="0">
                <a:effectLst/>
                <a:latin typeface="Century Gothic" panose="020B0502020202020204" pitchFamily="34" charset="0"/>
              </a:rPr>
              <a:t>Father</a:t>
            </a:r>
          </a:p>
        </p:txBody>
      </p:sp>
      <p:sp>
        <p:nvSpPr>
          <p:cNvPr id="2" name="TextBox 1">
            <a:extLst>
              <a:ext uri="{FF2B5EF4-FFF2-40B4-BE49-F238E27FC236}">
                <a16:creationId xmlns:a16="http://schemas.microsoft.com/office/drawing/2014/main" id="{817030F8-1009-2C4E-A250-42335A1D4477}"/>
              </a:ext>
            </a:extLst>
          </p:cNvPr>
          <p:cNvSpPr txBox="1"/>
          <p:nvPr/>
        </p:nvSpPr>
        <p:spPr>
          <a:xfrm>
            <a:off x="2123728" y="5589240"/>
            <a:ext cx="2824812" cy="461665"/>
          </a:xfrm>
          <a:prstGeom prst="rect">
            <a:avLst/>
          </a:prstGeom>
          <a:noFill/>
        </p:spPr>
        <p:txBody>
          <a:bodyPr wrap="none" rtlCol="0">
            <a:spAutoFit/>
          </a:bodyPr>
          <a:lstStyle/>
          <a:p>
            <a:r>
              <a:rPr lang="en-GB" sz="2400" i="0" dirty="0">
                <a:latin typeface="Century Gothic" panose="020B0502020202020204" pitchFamily="34" charset="0"/>
                <a:cs typeface="Arial" panose="020B0604020202020204" pitchFamily="34" charset="0"/>
              </a:rPr>
              <a:t>Did it all happen?</a:t>
            </a:r>
          </a:p>
        </p:txBody>
      </p:sp>
    </p:spTree>
    <p:extLst>
      <p:ext uri="{BB962C8B-B14F-4D97-AF65-F5344CB8AC3E}">
        <p14:creationId xmlns:p14="http://schemas.microsoft.com/office/powerpoint/2010/main" val="285425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2563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563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34" grpId="0" build="p"/>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47264-5556-4D42-B9B4-20DA7FDE5C23}"/>
              </a:ext>
            </a:extLst>
          </p:cNvPr>
          <p:cNvSpPr>
            <a:spLocks noGrp="1"/>
          </p:cNvSpPr>
          <p:nvPr>
            <p:ph type="title"/>
          </p:nvPr>
        </p:nvSpPr>
        <p:spPr/>
        <p:txBody>
          <a:bodyPr/>
          <a:lstStyle/>
          <a:p>
            <a:r>
              <a:rPr lang="en-GB" dirty="0"/>
              <a:t>What happened next?</a:t>
            </a:r>
          </a:p>
        </p:txBody>
      </p:sp>
      <p:sp>
        <p:nvSpPr>
          <p:cNvPr id="3" name="Text Placeholder 2">
            <a:extLst>
              <a:ext uri="{FF2B5EF4-FFF2-40B4-BE49-F238E27FC236}">
                <a16:creationId xmlns:a16="http://schemas.microsoft.com/office/drawing/2014/main" id="{0635AA0D-F462-ED43-872D-2B4EA01CD519}"/>
              </a:ext>
            </a:extLst>
          </p:cNvPr>
          <p:cNvSpPr>
            <a:spLocks noGrp="1"/>
          </p:cNvSpPr>
          <p:nvPr>
            <p:ph type="body" sz="half" idx="1"/>
          </p:nvPr>
        </p:nvSpPr>
        <p:spPr>
          <a:xfrm>
            <a:off x="401780" y="1270660"/>
            <a:ext cx="8437418" cy="5284519"/>
          </a:xfrm>
        </p:spPr>
        <p:txBody>
          <a:bodyPr>
            <a:noAutofit/>
          </a:bodyPr>
          <a:lstStyle/>
          <a:p>
            <a:r>
              <a:rPr lang="en-GB" sz="2000" dirty="0"/>
              <a:t>The two men said to Lot, “Do you have any other family here? Sons, daughters—anybody in the city? Get them out of here, and now! We’re going to destroy this place. Lot went out and warned the fiancés of his daughters, “Leave this place; God is about to destroy this city!” But his daughters’ would-be husbands treated it as a joke. </a:t>
            </a:r>
          </a:p>
          <a:p>
            <a:r>
              <a:rPr lang="en-GB" sz="2000" dirty="0"/>
              <a:t>Lot was told, “Now run for your life! Don’t look back!” But Lot’s wife looked back and turned into a pillar of salt.</a:t>
            </a:r>
          </a:p>
          <a:p>
            <a:r>
              <a:rPr lang="en-GB" sz="2000" dirty="0"/>
              <a:t>One day the older daughter said to the younger, “Our father is getting old and there’s not a man left in the country by whom we can get pregnant. Let’s get our father drunk with wine and lie with him. We’ll get children through our father—it’s our only chance to keep our family alive.”</a:t>
            </a:r>
          </a:p>
          <a:p>
            <a:r>
              <a:rPr lang="en-GB" sz="2000" dirty="0"/>
              <a:t>The daughters became ancestors of the Moabites and Ammonites. Ruth the ancestor of David was a Moabite</a:t>
            </a:r>
          </a:p>
        </p:txBody>
      </p:sp>
    </p:spTree>
    <p:extLst>
      <p:ext uri="{BB962C8B-B14F-4D97-AF65-F5344CB8AC3E}">
        <p14:creationId xmlns:p14="http://schemas.microsoft.com/office/powerpoint/2010/main" val="352812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1B294-3265-C04E-83D8-41E53A19DD3B}"/>
              </a:ext>
            </a:extLst>
          </p:cNvPr>
          <p:cNvPicPr>
            <a:picLocks noChangeAspect="1"/>
          </p:cNvPicPr>
          <p:nvPr/>
        </p:nvPicPr>
        <p:blipFill>
          <a:blip r:embed="rId3"/>
          <a:stretch>
            <a:fillRect/>
          </a:stretch>
        </p:blipFill>
        <p:spPr>
          <a:xfrm>
            <a:off x="-340659" y="63499"/>
            <a:ext cx="9689810" cy="6624172"/>
          </a:xfrm>
          <a:prstGeom prst="rect">
            <a:avLst/>
          </a:prstGeom>
        </p:spPr>
      </p:pic>
    </p:spTree>
    <p:extLst>
      <p:ext uri="{BB962C8B-B14F-4D97-AF65-F5344CB8AC3E}">
        <p14:creationId xmlns:p14="http://schemas.microsoft.com/office/powerpoint/2010/main" val="4116395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2BF7A6-FBEE-F949-AD1F-610C190DCA02}"/>
              </a:ext>
            </a:extLst>
          </p:cNvPr>
          <p:cNvPicPr>
            <a:picLocks noChangeAspect="1"/>
          </p:cNvPicPr>
          <p:nvPr/>
        </p:nvPicPr>
        <p:blipFill>
          <a:blip r:embed="rId3"/>
          <a:stretch>
            <a:fillRect/>
          </a:stretch>
        </p:blipFill>
        <p:spPr>
          <a:xfrm>
            <a:off x="0" y="427812"/>
            <a:ext cx="9144000" cy="6002375"/>
          </a:xfrm>
          <a:prstGeom prst="rect">
            <a:avLst/>
          </a:prstGeom>
        </p:spPr>
      </p:pic>
    </p:spTree>
    <p:extLst>
      <p:ext uri="{BB962C8B-B14F-4D97-AF65-F5344CB8AC3E}">
        <p14:creationId xmlns:p14="http://schemas.microsoft.com/office/powerpoint/2010/main" val="4159850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6DD429-F659-E645-AE09-A4A34BCB5E4B}"/>
              </a:ext>
            </a:extLst>
          </p:cNvPr>
          <p:cNvPicPr>
            <a:picLocks noChangeAspect="1"/>
          </p:cNvPicPr>
          <p:nvPr/>
        </p:nvPicPr>
        <p:blipFill>
          <a:blip r:embed="rId2"/>
          <a:stretch>
            <a:fillRect/>
          </a:stretch>
        </p:blipFill>
        <p:spPr>
          <a:xfrm>
            <a:off x="2127250" y="889000"/>
            <a:ext cx="4889500" cy="5080000"/>
          </a:xfrm>
          <a:prstGeom prst="rect">
            <a:avLst/>
          </a:prstGeom>
        </p:spPr>
      </p:pic>
    </p:spTree>
    <p:extLst>
      <p:ext uri="{BB962C8B-B14F-4D97-AF65-F5344CB8AC3E}">
        <p14:creationId xmlns:p14="http://schemas.microsoft.com/office/powerpoint/2010/main" val="9148168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E90BFDF-B262-4B41-B637-D29FBCAAF351}"/>
              </a:ext>
            </a:extLst>
          </p:cNvPr>
          <p:cNvPicPr>
            <a:picLocks noChangeAspect="1"/>
          </p:cNvPicPr>
          <p:nvPr/>
        </p:nvPicPr>
        <p:blipFill>
          <a:blip r:embed="rId2"/>
          <a:stretch>
            <a:fillRect/>
          </a:stretch>
        </p:blipFill>
        <p:spPr>
          <a:xfrm>
            <a:off x="0" y="1194215"/>
            <a:ext cx="9144000" cy="1381991"/>
          </a:xfrm>
          <a:prstGeom prst="rect">
            <a:avLst/>
          </a:prstGeom>
        </p:spPr>
      </p:pic>
      <p:pic>
        <p:nvPicPr>
          <p:cNvPr id="11" name="Picture 10">
            <a:extLst>
              <a:ext uri="{FF2B5EF4-FFF2-40B4-BE49-F238E27FC236}">
                <a16:creationId xmlns:a16="http://schemas.microsoft.com/office/drawing/2014/main" id="{49503DFA-BACA-A840-B28B-61936922FAB9}"/>
              </a:ext>
            </a:extLst>
          </p:cNvPr>
          <p:cNvPicPr>
            <a:picLocks noChangeAspect="1"/>
          </p:cNvPicPr>
          <p:nvPr/>
        </p:nvPicPr>
        <p:blipFill rotWithShape="1">
          <a:blip r:embed="rId3"/>
          <a:srcRect t="6142" b="6157"/>
          <a:stretch/>
        </p:blipFill>
        <p:spPr>
          <a:xfrm>
            <a:off x="0" y="2510454"/>
            <a:ext cx="9144000" cy="4347546"/>
          </a:xfrm>
          <a:prstGeom prst="rect">
            <a:avLst/>
          </a:prstGeom>
        </p:spPr>
      </p:pic>
      <p:pic>
        <p:nvPicPr>
          <p:cNvPr id="13" name="Picture 12">
            <a:extLst>
              <a:ext uri="{FF2B5EF4-FFF2-40B4-BE49-F238E27FC236}">
                <a16:creationId xmlns:a16="http://schemas.microsoft.com/office/drawing/2014/main" id="{D308811F-C137-CA4F-8DA8-C4921C0E0733}"/>
              </a:ext>
            </a:extLst>
          </p:cNvPr>
          <p:cNvPicPr>
            <a:picLocks noChangeAspect="1"/>
          </p:cNvPicPr>
          <p:nvPr/>
        </p:nvPicPr>
        <p:blipFill>
          <a:blip r:embed="rId4"/>
          <a:stretch>
            <a:fillRect/>
          </a:stretch>
        </p:blipFill>
        <p:spPr>
          <a:xfrm>
            <a:off x="0" y="-7267"/>
            <a:ext cx="9144000" cy="1219895"/>
          </a:xfrm>
          <a:prstGeom prst="rect">
            <a:avLst/>
          </a:prstGeom>
        </p:spPr>
      </p:pic>
    </p:spTree>
    <p:extLst>
      <p:ext uri="{BB962C8B-B14F-4D97-AF65-F5344CB8AC3E}">
        <p14:creationId xmlns:p14="http://schemas.microsoft.com/office/powerpoint/2010/main" val="9969213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2B77F3-4544-A946-8CD8-00F74543AFF5}"/>
              </a:ext>
            </a:extLst>
          </p:cNvPr>
          <p:cNvPicPr>
            <a:picLocks noChangeAspect="1"/>
          </p:cNvPicPr>
          <p:nvPr/>
        </p:nvPicPr>
        <p:blipFill rotWithShape="1">
          <a:blip r:embed="rId3"/>
          <a:srcRect l="2750" t="2750" r="2750" b="2750"/>
          <a:stretch/>
        </p:blipFill>
        <p:spPr>
          <a:xfrm>
            <a:off x="251520" y="620688"/>
            <a:ext cx="8640960" cy="5616624"/>
          </a:xfrm>
          <a:prstGeom prst="rect">
            <a:avLst/>
          </a:prstGeom>
        </p:spPr>
      </p:pic>
    </p:spTree>
    <p:extLst>
      <p:ext uri="{BB962C8B-B14F-4D97-AF65-F5344CB8AC3E}">
        <p14:creationId xmlns:p14="http://schemas.microsoft.com/office/powerpoint/2010/main" val="1930657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solidFill>
                  <a:schemeClr val="tx1"/>
                </a:solidFill>
                <a:latin typeface="Century Gothic" charset="0"/>
                <a:ea typeface="Century Gothic" charset="0"/>
                <a:cs typeface="Century Gothic" charset="0"/>
              </a:rPr>
              <a:t>What has Abraham been restoring?</a:t>
            </a:r>
          </a:p>
        </p:txBody>
      </p:sp>
      <p:sp>
        <p:nvSpPr>
          <p:cNvPr id="3" name="Content Placeholder 2"/>
          <p:cNvSpPr>
            <a:spLocks noGrp="1"/>
          </p:cNvSpPr>
          <p:nvPr>
            <p:ph sz="half" idx="2"/>
          </p:nvPr>
        </p:nvSpPr>
        <p:spPr>
          <a:xfrm>
            <a:off x="822960" y="1600200"/>
            <a:ext cx="7863840" cy="4525963"/>
          </a:xfrm>
        </p:spPr>
        <p:txBody>
          <a:bodyPr>
            <a:noAutofit/>
          </a:bodyPr>
          <a:lstStyle/>
          <a:p>
            <a:r>
              <a:rPr lang="en-US" sz="2400" dirty="0">
                <a:solidFill>
                  <a:schemeClr val="tx1"/>
                </a:solidFill>
                <a:latin typeface="Century Gothic" charset="0"/>
                <a:ea typeface="Century Gothic" charset="0"/>
                <a:cs typeface="Century Gothic" charset="0"/>
              </a:rPr>
              <a:t>Restoration occurs when you find yourself in a similar position to Adam, Eve, the archangel, Cain or Abel etc.</a:t>
            </a:r>
          </a:p>
          <a:p>
            <a:r>
              <a:rPr lang="en-US" sz="2400" dirty="0">
                <a:solidFill>
                  <a:schemeClr val="tx1"/>
                </a:solidFill>
                <a:latin typeface="Century Gothic" charset="0"/>
                <a:ea typeface="Century Gothic" charset="0"/>
                <a:cs typeface="Century Gothic" charset="0"/>
              </a:rPr>
              <a:t>And you have to face the same temptation to make the same mistake that they did and continue the pattern of fallen history</a:t>
            </a:r>
          </a:p>
          <a:p>
            <a:r>
              <a:rPr lang="en-US" sz="2400" dirty="0">
                <a:solidFill>
                  <a:schemeClr val="tx1"/>
                </a:solidFill>
                <a:latin typeface="Century Gothic" charset="0"/>
                <a:ea typeface="Century Gothic" charset="0"/>
                <a:cs typeface="Century Gothic" charset="0"/>
              </a:rPr>
              <a:t>But you choose not to do so and instead of acting out of your fallen nature you act according to your original nature and follow your conscience. You break the cycle of abuse and pattern of fallen history</a:t>
            </a:r>
          </a:p>
        </p:txBody>
      </p:sp>
    </p:spTree>
    <p:extLst>
      <p:ext uri="{BB962C8B-B14F-4D97-AF65-F5344CB8AC3E}">
        <p14:creationId xmlns:p14="http://schemas.microsoft.com/office/powerpoint/2010/main" val="3713133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7B88C-D18E-6242-AD78-812679736939}"/>
              </a:ext>
            </a:extLst>
          </p:cNvPr>
          <p:cNvSpPr>
            <a:spLocks noGrp="1"/>
          </p:cNvSpPr>
          <p:nvPr>
            <p:ph type="title"/>
          </p:nvPr>
        </p:nvSpPr>
        <p:spPr/>
        <p:txBody>
          <a:bodyPr/>
          <a:lstStyle/>
          <a:p>
            <a:r>
              <a:rPr lang="en-GB" dirty="0"/>
              <a:t>Restoring responsibility </a:t>
            </a:r>
          </a:p>
        </p:txBody>
      </p:sp>
      <p:sp>
        <p:nvSpPr>
          <p:cNvPr id="3" name="Text Placeholder 2">
            <a:extLst>
              <a:ext uri="{FF2B5EF4-FFF2-40B4-BE49-F238E27FC236}">
                <a16:creationId xmlns:a16="http://schemas.microsoft.com/office/drawing/2014/main" id="{5767BA73-DBA7-6841-99AA-BB534E76F484}"/>
              </a:ext>
            </a:extLst>
          </p:cNvPr>
          <p:cNvSpPr>
            <a:spLocks noGrp="1"/>
          </p:cNvSpPr>
          <p:nvPr>
            <p:ph type="body" sz="half" idx="1"/>
          </p:nvPr>
        </p:nvSpPr>
        <p:spPr>
          <a:xfrm>
            <a:off x="457200" y="1302328"/>
            <a:ext cx="8229600" cy="5250872"/>
          </a:xfrm>
        </p:spPr>
        <p:txBody>
          <a:bodyPr>
            <a:normAutofit/>
          </a:bodyPr>
          <a:lstStyle/>
          <a:p>
            <a:r>
              <a:rPr lang="en-GB" sz="2400" dirty="0"/>
              <a:t>Personal responsibility</a:t>
            </a:r>
          </a:p>
          <a:p>
            <a:pPr lvl="1"/>
            <a:r>
              <a:rPr lang="en-GB" sz="2000" dirty="0"/>
              <a:t>Adam blamed Eva and Eve blamed the archangel</a:t>
            </a:r>
          </a:p>
          <a:p>
            <a:pPr lvl="1"/>
            <a:r>
              <a:rPr lang="en-GB" sz="2000" dirty="0"/>
              <a:t>In quarrel with Lot no blame just problem solving</a:t>
            </a:r>
          </a:p>
          <a:p>
            <a:r>
              <a:rPr lang="en-GB" sz="2400" dirty="0"/>
              <a:t>Moral responsibility</a:t>
            </a:r>
          </a:p>
          <a:p>
            <a:pPr lvl="1"/>
            <a:r>
              <a:rPr lang="en-GB" sz="2000" dirty="0"/>
              <a:t>Cain – “Am I my brother’s keeper?”</a:t>
            </a:r>
          </a:p>
          <a:p>
            <a:pPr lvl="1"/>
            <a:r>
              <a:rPr lang="en-GB" sz="2000" dirty="0"/>
              <a:t>Abraham – “I am my brother’s son Lot’s keeper”</a:t>
            </a:r>
          </a:p>
          <a:p>
            <a:r>
              <a:rPr lang="en-GB" sz="2400" dirty="0"/>
              <a:t>Collective responsibility</a:t>
            </a:r>
          </a:p>
          <a:p>
            <a:pPr lvl="1"/>
            <a:r>
              <a:rPr lang="en-GB" sz="2000" dirty="0"/>
              <a:t>Noah did not protest about the Flood</a:t>
            </a:r>
          </a:p>
          <a:p>
            <a:pPr lvl="1"/>
            <a:r>
              <a:rPr lang="en-GB" sz="2000" dirty="0"/>
              <a:t>Abraham argued with God over Sodom and Gomorrah</a:t>
            </a:r>
          </a:p>
          <a:p>
            <a:pPr lvl="1"/>
            <a:endParaRPr lang="en-GB" sz="2000" dirty="0"/>
          </a:p>
        </p:txBody>
      </p:sp>
    </p:spTree>
    <p:extLst>
      <p:ext uri="{BB962C8B-B14F-4D97-AF65-F5344CB8AC3E}">
        <p14:creationId xmlns:p14="http://schemas.microsoft.com/office/powerpoint/2010/main" val="41503136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8587" y="2074562"/>
            <a:ext cx="7384473" cy="1468800"/>
          </a:xfrm>
        </p:spPr>
        <p:txBody>
          <a:bodyPr>
            <a:noAutofit/>
          </a:bodyPr>
          <a:lstStyle/>
          <a:p>
            <a:r>
              <a:rPr lang="en-US" dirty="0">
                <a:solidFill>
                  <a:schemeClr val="tx1"/>
                </a:solidFill>
                <a:latin typeface="Century Gothic" charset="0"/>
                <a:ea typeface="Century Gothic" charset="0"/>
                <a:cs typeface="Century Gothic" charset="0"/>
              </a:rPr>
              <a:t>5</a:t>
            </a:r>
            <a:r>
              <a:rPr lang="en-US" b="0" dirty="0">
                <a:solidFill>
                  <a:schemeClr val="tx1"/>
                </a:solidFill>
                <a:latin typeface="Century Gothic" charset="0"/>
                <a:ea typeface="Century Gothic" charset="0"/>
                <a:cs typeface="Century Gothic" charset="0"/>
              </a:rPr>
              <a:t>. Restoring the Archangel-Eve-Adam relationship </a:t>
            </a:r>
          </a:p>
        </p:txBody>
      </p:sp>
      <p:sp>
        <p:nvSpPr>
          <p:cNvPr id="3" name="Text Placeholder 2"/>
          <p:cNvSpPr>
            <a:spLocks noGrp="1"/>
          </p:cNvSpPr>
          <p:nvPr>
            <p:ph type="body" idx="1"/>
          </p:nvPr>
        </p:nvSpPr>
        <p:spPr/>
        <p:txBody>
          <a:bodyPr/>
          <a:lstStyle/>
          <a:p>
            <a:endParaRPr lang="en-US">
              <a:solidFill>
                <a:schemeClr val="tx1"/>
              </a:solidFill>
            </a:endParaRPr>
          </a:p>
        </p:txBody>
      </p:sp>
    </p:spTree>
    <p:extLst>
      <p:ext uri="{BB962C8B-B14F-4D97-AF65-F5344CB8AC3E}">
        <p14:creationId xmlns:p14="http://schemas.microsoft.com/office/powerpoint/2010/main" val="1826818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0" dirty="0">
                <a:solidFill>
                  <a:schemeClr val="tx1"/>
                </a:solidFill>
                <a:latin typeface="Century Gothic" panose="020B0502020202020204" pitchFamily="34" charset="0"/>
                <a:ea typeface="Arial Rounded MT Bold" charset="0"/>
                <a:cs typeface="Arial Rounded MT Bold" charset="0"/>
              </a:rPr>
              <a:t>What are the idols of the modern world?</a:t>
            </a:r>
          </a:p>
        </p:txBody>
      </p:sp>
      <p:sp>
        <p:nvSpPr>
          <p:cNvPr id="4" name="Content Placeholder 3"/>
          <p:cNvSpPr>
            <a:spLocks noGrp="1"/>
          </p:cNvSpPr>
          <p:nvPr>
            <p:ph type="body" sz="half" idx="1"/>
          </p:nvPr>
        </p:nvSpPr>
        <p:spPr>
          <a:xfrm>
            <a:off x="819810" y="2010108"/>
            <a:ext cx="4398576" cy="4525963"/>
          </a:xfrm>
        </p:spPr>
        <p:txBody>
          <a:bodyPr>
            <a:normAutofit/>
          </a:bodyPr>
          <a:lstStyle/>
          <a:p>
            <a:r>
              <a:rPr lang="en-US" sz="2400" dirty="0">
                <a:solidFill>
                  <a:schemeClr val="tx1"/>
                </a:solidFill>
                <a:latin typeface="Century Gothic" panose="020B0502020202020204" pitchFamily="34" charset="0"/>
              </a:rPr>
              <a:t>Twitter – fake grief and anger</a:t>
            </a:r>
          </a:p>
          <a:p>
            <a:r>
              <a:rPr lang="en-US" sz="2400" dirty="0">
                <a:solidFill>
                  <a:schemeClr val="tx1"/>
                </a:solidFill>
                <a:latin typeface="Century Gothic" panose="020B0502020202020204" pitchFamily="34" charset="0"/>
              </a:rPr>
              <a:t>Instagram – fake envy</a:t>
            </a:r>
          </a:p>
          <a:p>
            <a:r>
              <a:rPr lang="en-US" sz="2400" dirty="0">
                <a:solidFill>
                  <a:schemeClr val="tx1"/>
                </a:solidFill>
                <a:latin typeface="Century Gothic" panose="020B0502020202020204" pitchFamily="34" charset="0"/>
              </a:rPr>
              <a:t>Tinder – fake love</a:t>
            </a:r>
          </a:p>
          <a:p>
            <a:r>
              <a:rPr lang="en-US" sz="2400" dirty="0">
                <a:solidFill>
                  <a:schemeClr val="tx1"/>
                </a:solidFill>
                <a:latin typeface="Century Gothic" panose="020B0502020202020204" pitchFamily="34" charset="0"/>
              </a:rPr>
              <a:t>Leader</a:t>
            </a:r>
          </a:p>
          <a:p>
            <a:r>
              <a:rPr lang="en-US" sz="2400" dirty="0">
                <a:solidFill>
                  <a:schemeClr val="tx1"/>
                </a:solidFill>
                <a:latin typeface="Century Gothic" panose="020B0502020202020204" pitchFamily="34" charset="0"/>
              </a:rPr>
              <a:t>Nation</a:t>
            </a:r>
          </a:p>
          <a:p>
            <a:r>
              <a:rPr lang="en-US" sz="2400" dirty="0">
                <a:solidFill>
                  <a:schemeClr val="tx1"/>
                </a:solidFill>
                <a:latin typeface="Century Gothic" panose="020B0502020202020204" pitchFamily="34" charset="0"/>
              </a:rPr>
              <a:t>Concepts</a:t>
            </a:r>
          </a:p>
          <a:p>
            <a:r>
              <a:rPr lang="en-US" sz="2400" dirty="0">
                <a:solidFill>
                  <a:schemeClr val="tx1"/>
                </a:solidFill>
                <a:latin typeface="Century Gothic" panose="020B0502020202020204" pitchFamily="34" charset="0"/>
              </a:rPr>
              <a:t>Political correctness</a:t>
            </a:r>
          </a:p>
        </p:txBody>
      </p:sp>
      <p:sp>
        <p:nvSpPr>
          <p:cNvPr id="3" name="Content Placeholder 2"/>
          <p:cNvSpPr>
            <a:spLocks noGrp="1"/>
          </p:cNvSpPr>
          <p:nvPr>
            <p:ph sz="half" idx="2"/>
          </p:nvPr>
        </p:nvSpPr>
        <p:spPr>
          <a:xfrm>
            <a:off x="5578372" y="2010108"/>
            <a:ext cx="4038600" cy="4525963"/>
          </a:xfrm>
        </p:spPr>
        <p:txBody>
          <a:bodyPr>
            <a:normAutofit/>
          </a:bodyPr>
          <a:lstStyle/>
          <a:p>
            <a:r>
              <a:rPr lang="en-US" sz="2400" dirty="0">
                <a:solidFill>
                  <a:schemeClr val="tx1"/>
                </a:solidFill>
                <a:latin typeface="Century Gothic" panose="020B0502020202020204" pitchFamily="34" charset="0"/>
              </a:rPr>
              <a:t>Image</a:t>
            </a:r>
          </a:p>
          <a:p>
            <a:r>
              <a:rPr lang="en-US" sz="2400" dirty="0">
                <a:solidFill>
                  <a:schemeClr val="tx1"/>
                </a:solidFill>
                <a:latin typeface="Century Gothic" panose="020B0502020202020204" pitchFamily="34" charset="0"/>
              </a:rPr>
              <a:t>Power</a:t>
            </a:r>
          </a:p>
          <a:p>
            <a:r>
              <a:rPr lang="en-US" sz="2400" dirty="0">
                <a:solidFill>
                  <a:schemeClr val="tx1"/>
                </a:solidFill>
                <a:latin typeface="Century Gothic" panose="020B0502020202020204" pitchFamily="34" charset="0"/>
              </a:rPr>
              <a:t>Money</a:t>
            </a:r>
          </a:p>
          <a:p>
            <a:r>
              <a:rPr lang="en-US" sz="2400" dirty="0">
                <a:solidFill>
                  <a:schemeClr val="tx1"/>
                </a:solidFill>
                <a:latin typeface="Century Gothic" panose="020B0502020202020204" pitchFamily="34" charset="0"/>
              </a:rPr>
              <a:t>Position</a:t>
            </a:r>
          </a:p>
          <a:p>
            <a:r>
              <a:rPr lang="en-US" sz="2400" dirty="0">
                <a:solidFill>
                  <a:schemeClr val="tx1"/>
                </a:solidFill>
                <a:latin typeface="Century Gothic" panose="020B0502020202020204" pitchFamily="34" charset="0"/>
              </a:rPr>
              <a:t>Cars</a:t>
            </a:r>
          </a:p>
          <a:p>
            <a:r>
              <a:rPr lang="en-US" sz="2400" dirty="0">
                <a:solidFill>
                  <a:schemeClr val="tx1"/>
                </a:solidFill>
                <a:latin typeface="Century Gothic" panose="020B0502020202020204" pitchFamily="34" charset="0"/>
              </a:rPr>
              <a:t>Computer</a:t>
            </a:r>
          </a:p>
          <a:p>
            <a:r>
              <a:rPr lang="en-US" sz="2400" dirty="0">
                <a:solidFill>
                  <a:schemeClr val="tx1"/>
                </a:solidFill>
                <a:latin typeface="Century Gothic" panose="020B0502020202020204" pitchFamily="34" charset="0"/>
              </a:rPr>
              <a:t>Celebrities</a:t>
            </a:r>
          </a:p>
          <a:p>
            <a:r>
              <a:rPr lang="en-US" sz="2400" dirty="0">
                <a:solidFill>
                  <a:schemeClr val="tx1"/>
                </a:solidFill>
                <a:latin typeface="Century Gothic" panose="020B0502020202020204" pitchFamily="34" charset="0"/>
              </a:rPr>
              <a:t>Religion </a:t>
            </a:r>
          </a:p>
          <a:p>
            <a:endParaRPr lang="en-US" sz="2400" dirty="0">
              <a:solidFill>
                <a:schemeClr val="tx1"/>
              </a:solidFill>
              <a:latin typeface="Century Gothic" panose="020B0502020202020204" pitchFamily="34" charset="0"/>
            </a:endParaRPr>
          </a:p>
          <a:p>
            <a:endParaRPr lang="en-US" sz="24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0145771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chemeClr val="tx1"/>
                </a:solidFill>
                <a:latin typeface="Century Gothic" charset="0"/>
                <a:ea typeface="Century Gothic" charset="0"/>
                <a:cs typeface="Century Gothic" charset="0"/>
              </a:rPr>
              <a:t>What is restoration?</a:t>
            </a:r>
          </a:p>
        </p:txBody>
      </p:sp>
      <p:sp>
        <p:nvSpPr>
          <p:cNvPr id="3" name="Content Placeholder 2"/>
          <p:cNvSpPr>
            <a:spLocks noGrp="1"/>
          </p:cNvSpPr>
          <p:nvPr>
            <p:ph sz="half" idx="2"/>
          </p:nvPr>
        </p:nvSpPr>
        <p:spPr>
          <a:xfrm>
            <a:off x="822960" y="1600200"/>
            <a:ext cx="7863840" cy="4525963"/>
          </a:xfrm>
        </p:spPr>
        <p:txBody>
          <a:bodyPr>
            <a:noAutofit/>
          </a:bodyPr>
          <a:lstStyle/>
          <a:p>
            <a:r>
              <a:rPr lang="en-US" sz="2400" dirty="0">
                <a:solidFill>
                  <a:schemeClr val="tx1"/>
                </a:solidFill>
                <a:latin typeface="Century Gothic" charset="0"/>
                <a:ea typeface="Century Gothic" charset="0"/>
                <a:cs typeface="Century Gothic" charset="0"/>
              </a:rPr>
              <a:t>Restoration occurs when you find yourself in a similar position to Adam, Eve, the archangel, Cain or Abel etc.</a:t>
            </a:r>
          </a:p>
          <a:p>
            <a:r>
              <a:rPr lang="en-US" sz="2400" dirty="0">
                <a:solidFill>
                  <a:schemeClr val="tx1"/>
                </a:solidFill>
                <a:latin typeface="Century Gothic" charset="0"/>
                <a:ea typeface="Century Gothic" charset="0"/>
                <a:cs typeface="Century Gothic" charset="0"/>
              </a:rPr>
              <a:t>And you have to face the same temptation to make the same mistake that they did and continue the pattern of fallen history</a:t>
            </a:r>
          </a:p>
          <a:p>
            <a:r>
              <a:rPr lang="en-US" sz="2400" dirty="0">
                <a:solidFill>
                  <a:schemeClr val="tx1"/>
                </a:solidFill>
                <a:latin typeface="Century Gothic" charset="0"/>
                <a:ea typeface="Century Gothic" charset="0"/>
                <a:cs typeface="Century Gothic" charset="0"/>
              </a:rPr>
              <a:t>But you choose not to do so and instead of acting out of your fallen nature you act according to your original nature and follow your conscience. You break the cycle of abuse and pattern of fallen history</a:t>
            </a:r>
          </a:p>
        </p:txBody>
      </p:sp>
    </p:spTree>
    <p:extLst>
      <p:ext uri="{BB962C8B-B14F-4D97-AF65-F5344CB8AC3E}">
        <p14:creationId xmlns:p14="http://schemas.microsoft.com/office/powerpoint/2010/main" val="189961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needs to be restored?</a:t>
            </a:r>
          </a:p>
        </p:txBody>
      </p:sp>
      <p:sp>
        <p:nvSpPr>
          <p:cNvPr id="3" name="Content Placeholder 2"/>
          <p:cNvSpPr>
            <a:spLocks noGrp="1"/>
          </p:cNvSpPr>
          <p:nvPr>
            <p:ph sz="half" idx="2"/>
          </p:nvPr>
        </p:nvSpPr>
        <p:spPr>
          <a:xfrm>
            <a:off x="838200" y="1600200"/>
            <a:ext cx="7848600" cy="4525963"/>
          </a:xfrm>
        </p:spPr>
        <p:txBody>
          <a:bodyPr>
            <a:noAutofit/>
          </a:bodyPr>
          <a:lstStyle/>
          <a:p>
            <a:r>
              <a:rPr lang="en-US" sz="2400" dirty="0">
                <a:solidFill>
                  <a:schemeClr val="tx1"/>
                </a:solidFill>
                <a:latin typeface="Century Gothic" charset="0"/>
                <a:ea typeface="Century Gothic" charset="0"/>
                <a:cs typeface="Century Gothic" charset="0"/>
              </a:rPr>
              <a:t>Relationship between Archangel and Eve</a:t>
            </a:r>
          </a:p>
          <a:p>
            <a:pPr lvl="1"/>
            <a:r>
              <a:rPr lang="en-US" sz="2400" dirty="0">
                <a:solidFill>
                  <a:schemeClr val="tx1"/>
                </a:solidFill>
                <a:latin typeface="Century Gothic" charset="0"/>
                <a:ea typeface="Century Gothic" charset="0"/>
                <a:cs typeface="Century Gothic" charset="0"/>
              </a:rPr>
              <a:t>Men have inherited the archangelic nature to want to control and possess and have sexual relationship with women for their own pleasure and gratification. Lust, not love</a:t>
            </a:r>
          </a:p>
          <a:p>
            <a:pPr lvl="2"/>
            <a:r>
              <a:rPr lang="en-US" sz="2000" dirty="0">
                <a:solidFill>
                  <a:schemeClr val="tx1"/>
                </a:solidFill>
                <a:latin typeface="Century Gothic" charset="0"/>
                <a:ea typeface="Century Gothic" charset="0"/>
                <a:cs typeface="Century Gothic" charset="0"/>
              </a:rPr>
              <a:t> Droit du seigneur – ‘lord’s right’</a:t>
            </a:r>
          </a:p>
          <a:p>
            <a:pPr lvl="2"/>
            <a:r>
              <a:rPr lang="en-US" sz="2000" dirty="0">
                <a:solidFill>
                  <a:schemeClr val="tx1"/>
                </a:solidFill>
                <a:latin typeface="Century Gothic" charset="0"/>
                <a:ea typeface="Century Gothic" charset="0"/>
                <a:cs typeface="Century Gothic" charset="0"/>
              </a:rPr>
              <a:t>Sexual harassment and worse</a:t>
            </a:r>
          </a:p>
          <a:p>
            <a:pPr lvl="1"/>
            <a:r>
              <a:rPr lang="en-US" sz="2400" dirty="0">
                <a:solidFill>
                  <a:schemeClr val="tx1"/>
                </a:solidFill>
                <a:latin typeface="Century Gothic" charset="0"/>
                <a:ea typeface="Century Gothic" charset="0"/>
                <a:cs typeface="Century Gothic" charset="0"/>
              </a:rPr>
              <a:t>Women have inherited the tendency to be seduced by powerful men and to seduce</a:t>
            </a:r>
          </a:p>
        </p:txBody>
      </p:sp>
    </p:spTree>
    <p:extLst>
      <p:ext uri="{BB962C8B-B14F-4D97-AF65-F5344CB8AC3E}">
        <p14:creationId xmlns:p14="http://schemas.microsoft.com/office/powerpoint/2010/main" val="12324979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raveheart Prima Noctis short.mp4">
            <a:hlinkClick r:id="" action="ppaction://media"/>
            <a:extLst>
              <a:ext uri="{FF2B5EF4-FFF2-40B4-BE49-F238E27FC236}">
                <a16:creationId xmlns:a16="http://schemas.microsoft.com/office/drawing/2014/main" id="{4D38D062-A8C1-3048-A90A-FF7F31C48784}"/>
              </a:ext>
            </a:extLst>
          </p:cNvPr>
          <p:cNvPicPr>
            <a:picLocks noGrp="1" noChangeAspect="1"/>
          </p:cNvPicPr>
          <p:nvPr>
            <p:ph/>
            <a:videoFile r:link="rId2"/>
            <p:extLst>
              <p:ext uri="{DAA4B4D4-6D71-4841-9C94-3DE7FCFB9230}">
                <p14:media xmlns:p14="http://schemas.microsoft.com/office/powerpoint/2010/main" r:embed="rId1"/>
              </p:ext>
            </p:extLst>
          </p:nvPr>
        </p:nvPicPr>
        <p:blipFill>
          <a:blip r:embed="rId4"/>
          <a:stretch>
            <a:fillRect/>
          </a:stretch>
        </p:blipFill>
        <p:spPr>
          <a:xfrm>
            <a:off x="-3403" y="609160"/>
            <a:ext cx="9147403" cy="5185998"/>
          </a:xfrm>
        </p:spPr>
      </p:pic>
    </p:spTree>
    <p:extLst>
      <p:ext uri="{BB962C8B-B14F-4D97-AF65-F5344CB8AC3E}">
        <p14:creationId xmlns:p14="http://schemas.microsoft.com/office/powerpoint/2010/main" val="363500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4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26"/>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Abram’s journey</a:t>
            </a:r>
          </a:p>
        </p:txBody>
      </p:sp>
      <p:pic>
        <p:nvPicPr>
          <p:cNvPr id="34819" name="Picture 1028" descr="abrahamsjourney"/>
          <p:cNvPicPr>
            <a:picLocks noChangeAspect="1" noChangeArrowheads="1"/>
          </p:cNvPicPr>
          <p:nvPr/>
        </p:nvPicPr>
        <p:blipFill>
          <a:blip r:embed="rId3"/>
          <a:srcRect t="3729"/>
          <a:stretch>
            <a:fillRect/>
          </a:stretch>
        </p:blipFill>
        <p:spPr bwMode="auto">
          <a:xfrm>
            <a:off x="1006923" y="1082488"/>
            <a:ext cx="7467137" cy="5427494"/>
          </a:xfrm>
          <a:prstGeom prst="rect">
            <a:avLst/>
          </a:prstGeom>
          <a:noFill/>
          <a:ln w="9525">
            <a:noFill/>
            <a:miter lim="800000"/>
            <a:headEnd/>
            <a:tailEnd/>
          </a:ln>
        </p:spPr>
      </p:pic>
    </p:spTree>
    <p:extLst>
      <p:ext uri="{BB962C8B-B14F-4D97-AF65-F5344CB8AC3E}">
        <p14:creationId xmlns:p14="http://schemas.microsoft.com/office/powerpoint/2010/main" val="21131863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4"/>
          <p:cNvSpPr>
            <a:spLocks noGrp="1" noRot="1" noChangeArrowheads="1"/>
          </p:cNvSpPr>
          <p:nvPr>
            <p:ph type="title"/>
          </p:nvPr>
        </p:nvSpPr>
        <p:spPr>
          <a:xfrm>
            <a:off x="457200" y="235524"/>
            <a:ext cx="8229600" cy="1143000"/>
          </a:xfrm>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Abram, Sarah and Pharaoh</a:t>
            </a:r>
            <a:endParaRPr lang="en-GB" dirty="0">
              <a:solidFill>
                <a:schemeClr val="tx1"/>
              </a:solidFill>
              <a:latin typeface="Century Gothic" charset="0"/>
              <a:ea typeface="Century Gothic" charset="0"/>
              <a:cs typeface="Century Gothic" charset="0"/>
            </a:endParaRPr>
          </a:p>
        </p:txBody>
      </p:sp>
      <p:sp>
        <p:nvSpPr>
          <p:cNvPr id="71689" name="Rectangle 9"/>
          <p:cNvSpPr>
            <a:spLocks noGrp="1" noChangeArrowheads="1"/>
          </p:cNvSpPr>
          <p:nvPr>
            <p:ph type="body" sz="half" idx="1"/>
          </p:nvPr>
        </p:nvSpPr>
        <p:spPr>
          <a:xfrm>
            <a:off x="318649" y="1101434"/>
            <a:ext cx="5957879" cy="4525963"/>
          </a:xfrm>
        </p:spPr>
        <p:txBody>
          <a:bodyPr>
            <a:noAutofit/>
          </a:bodyPr>
          <a:lstStyle/>
          <a:p>
            <a:pPr eaLnBrk="1" hangingPunct="1">
              <a:buFont typeface="Wingdings" pitchFamily="-68" charset="2"/>
              <a:buNone/>
              <a:defRPr/>
            </a:pP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Now there was a famine in the land and so Abram went down to Egypt to stay there. </a:t>
            </a: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When he was about to enter Egypt, he said to Sarai his wife, “I know that you are a woman beautiful in appearance, and when the Egyptians see you, they will say, ‘This is his wife.’ Then they will kill me, but they will let you live.</a:t>
            </a: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Say you are my sister, that it may go well with me because of you, and that my life may be spared for your sake.” </a:t>
            </a: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When Abram entered Egypt, the Egyptians saw that the woman was very beautiful. </a:t>
            </a: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And when the princes of Pharaoh saw her, they praised her to Pharaoh. And the woman was taken into Pharaoh's house. </a:t>
            </a: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And for her sake he dealt well with Abram.</a:t>
            </a:r>
            <a:endParaRPr lang="en-GB" sz="1600" dirty="0">
              <a:solidFill>
                <a:schemeClr val="tx1"/>
              </a:solidFill>
              <a:latin typeface="Century Gothic" charset="0"/>
              <a:ea typeface="Century Gothic" charset="0"/>
              <a:cs typeface="Century Gothic" charset="0"/>
            </a:endParaRPr>
          </a:p>
        </p:txBody>
      </p:sp>
      <p:pic>
        <p:nvPicPr>
          <p:cNvPr id="36868" name="Picture 8" descr="abraham sarah ph"/>
          <p:cNvPicPr>
            <a:picLocks noGrp="1" noChangeAspect="1" noChangeArrowheads="1"/>
          </p:cNvPicPr>
          <p:nvPr>
            <p:ph sz="half" idx="2"/>
          </p:nvPr>
        </p:nvPicPr>
        <p:blipFill>
          <a:blip r:embed="rId3"/>
          <a:stretch>
            <a:fillRect/>
          </a:stretch>
        </p:blipFill>
        <p:spPr>
          <a:xfrm>
            <a:off x="6415079" y="1836261"/>
            <a:ext cx="2444496" cy="4053840"/>
          </a:xfrm>
          <a:noFill/>
        </p:spPr>
      </p:pic>
    </p:spTree>
    <p:extLst>
      <p:ext uri="{BB962C8B-B14F-4D97-AF65-F5344CB8AC3E}">
        <p14:creationId xmlns:p14="http://schemas.microsoft.com/office/powerpoint/2010/main" val="17962441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What is going on here?</a:t>
            </a:r>
          </a:p>
        </p:txBody>
      </p:sp>
      <p:sp>
        <p:nvSpPr>
          <p:cNvPr id="38915" name="Oval 4"/>
          <p:cNvSpPr>
            <a:spLocks noChangeArrowheads="1"/>
          </p:cNvSpPr>
          <p:nvPr/>
        </p:nvSpPr>
        <p:spPr bwMode="auto">
          <a:xfrm>
            <a:off x="1051319" y="2343150"/>
            <a:ext cx="1706161" cy="1194199"/>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dirty="0">
                <a:solidFill>
                  <a:schemeClr val="bg1"/>
                </a:solidFill>
                <a:latin typeface="Century Gothic" charset="0"/>
                <a:ea typeface="Century Gothic" charset="0"/>
                <a:cs typeface="Century Gothic" charset="0"/>
              </a:rPr>
              <a:t>Satan</a:t>
            </a:r>
          </a:p>
        </p:txBody>
      </p:sp>
      <p:sp>
        <p:nvSpPr>
          <p:cNvPr id="38916" name="Oval 5"/>
          <p:cNvSpPr>
            <a:spLocks noChangeArrowheads="1"/>
          </p:cNvSpPr>
          <p:nvPr/>
        </p:nvSpPr>
        <p:spPr bwMode="auto">
          <a:xfrm>
            <a:off x="3414713" y="2312190"/>
            <a:ext cx="1700211" cy="1171580"/>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dirty="0">
                <a:solidFill>
                  <a:schemeClr val="bg1"/>
                </a:solidFill>
                <a:latin typeface="Century Gothic" charset="0"/>
                <a:ea typeface="Century Gothic" charset="0"/>
                <a:cs typeface="Century Gothic" charset="0"/>
              </a:rPr>
              <a:t>Eve</a:t>
            </a:r>
          </a:p>
        </p:txBody>
      </p:sp>
      <p:sp>
        <p:nvSpPr>
          <p:cNvPr id="38917" name="Oval 6"/>
          <p:cNvSpPr>
            <a:spLocks noChangeArrowheads="1"/>
          </p:cNvSpPr>
          <p:nvPr/>
        </p:nvSpPr>
        <p:spPr bwMode="auto">
          <a:xfrm>
            <a:off x="6084094" y="2312190"/>
            <a:ext cx="1745456" cy="1171580"/>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a:latin typeface="Century Gothic" charset="0"/>
                <a:ea typeface="Century Gothic" charset="0"/>
                <a:cs typeface="Century Gothic" charset="0"/>
              </a:rPr>
              <a:t>Adam</a:t>
            </a:r>
          </a:p>
        </p:txBody>
      </p:sp>
      <p:sp>
        <p:nvSpPr>
          <p:cNvPr id="38918" name="Oval 7"/>
          <p:cNvSpPr>
            <a:spLocks noChangeArrowheads="1"/>
          </p:cNvSpPr>
          <p:nvPr/>
        </p:nvSpPr>
        <p:spPr bwMode="auto">
          <a:xfrm>
            <a:off x="4787505" y="3645697"/>
            <a:ext cx="1799033" cy="809624"/>
          </a:xfrm>
          <a:prstGeom prst="ellipse">
            <a:avLst/>
          </a:prstGeom>
          <a:solidFill>
            <a:srgbClr val="FFCC99"/>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400">
                <a:latin typeface="Century Gothic" charset="0"/>
                <a:ea typeface="Century Gothic" charset="0"/>
                <a:cs typeface="Century Gothic" charset="0"/>
              </a:rPr>
              <a:t>Humanity</a:t>
            </a:r>
          </a:p>
        </p:txBody>
      </p:sp>
      <p:sp>
        <p:nvSpPr>
          <p:cNvPr id="38919" name="Oval 8"/>
          <p:cNvSpPr>
            <a:spLocks noChangeArrowheads="1"/>
          </p:cNvSpPr>
          <p:nvPr/>
        </p:nvSpPr>
        <p:spPr bwMode="auto">
          <a:xfrm>
            <a:off x="4787505" y="4725591"/>
            <a:ext cx="1799033" cy="803671"/>
          </a:xfrm>
          <a:prstGeom prst="ellipse">
            <a:avLst/>
          </a:prstGeom>
          <a:solidFill>
            <a:srgbClr val="99CC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400">
                <a:latin typeface="Century Gothic" charset="0"/>
                <a:ea typeface="Century Gothic" charset="0"/>
                <a:cs typeface="Century Gothic" charset="0"/>
              </a:rPr>
              <a:t>Creation</a:t>
            </a:r>
          </a:p>
        </p:txBody>
      </p:sp>
      <p:sp>
        <p:nvSpPr>
          <p:cNvPr id="38920" name="Line 14"/>
          <p:cNvSpPr>
            <a:spLocks noChangeShapeType="1"/>
          </p:cNvSpPr>
          <p:nvPr/>
        </p:nvSpPr>
        <p:spPr bwMode="auto">
          <a:xfrm flipV="1">
            <a:off x="2828926" y="2980132"/>
            <a:ext cx="585787" cy="25002"/>
          </a:xfrm>
          <a:prstGeom prst="line">
            <a:avLst/>
          </a:prstGeom>
          <a:noFill/>
          <a:ln w="57150">
            <a:solidFill>
              <a:schemeClr val="tx2"/>
            </a:solidFill>
            <a:round/>
            <a:headEnd type="triangle" w="lg" len="med"/>
            <a:tailEnd/>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1" name="Line 15"/>
          <p:cNvSpPr>
            <a:spLocks noChangeShapeType="1"/>
          </p:cNvSpPr>
          <p:nvPr/>
        </p:nvSpPr>
        <p:spPr bwMode="auto">
          <a:xfrm flipV="1">
            <a:off x="5114924" y="2980132"/>
            <a:ext cx="942977" cy="5956"/>
          </a:xfrm>
          <a:prstGeom prst="line">
            <a:avLst/>
          </a:prstGeom>
          <a:noFill/>
          <a:ln w="57150">
            <a:solidFill>
              <a:schemeClr val="tx2"/>
            </a:solidFill>
            <a:round/>
            <a:headEnd type="triangle" w="lg" len="med"/>
            <a:tailEnd/>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2" name="Line 16"/>
          <p:cNvSpPr>
            <a:spLocks noChangeShapeType="1"/>
          </p:cNvSpPr>
          <p:nvPr/>
        </p:nvSpPr>
        <p:spPr bwMode="auto">
          <a:xfrm>
            <a:off x="2843213" y="3375422"/>
            <a:ext cx="1944291" cy="756047"/>
          </a:xfrm>
          <a:prstGeom prst="line">
            <a:avLst/>
          </a:prstGeom>
          <a:noFill/>
          <a:ln w="57150">
            <a:solidFill>
              <a:schemeClr val="tx2"/>
            </a:solidFill>
            <a:round/>
            <a:headEnd type="triangle" w="lg" len="med"/>
            <a:tailEnd/>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3" name="Line 18"/>
          <p:cNvSpPr>
            <a:spLocks noChangeShapeType="1"/>
          </p:cNvSpPr>
          <p:nvPr/>
        </p:nvSpPr>
        <p:spPr bwMode="auto">
          <a:xfrm flipH="1" flipV="1">
            <a:off x="2627711" y="3537347"/>
            <a:ext cx="2106215" cy="1404938"/>
          </a:xfrm>
          <a:prstGeom prst="line">
            <a:avLst/>
          </a:prstGeom>
          <a:noFill/>
          <a:ln w="57150">
            <a:solidFill>
              <a:schemeClr val="tx2"/>
            </a:solidFill>
            <a:round/>
            <a:headEnd/>
            <a:tailEnd type="triangle" w="lg" len="med"/>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Tree>
    <p:extLst>
      <p:ext uri="{BB962C8B-B14F-4D97-AF65-F5344CB8AC3E}">
        <p14:creationId xmlns:p14="http://schemas.microsoft.com/office/powerpoint/2010/main" val="5880361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What is going on here?</a:t>
            </a:r>
          </a:p>
        </p:txBody>
      </p:sp>
      <p:sp>
        <p:nvSpPr>
          <p:cNvPr id="38915" name="Oval 4"/>
          <p:cNvSpPr>
            <a:spLocks noChangeArrowheads="1"/>
          </p:cNvSpPr>
          <p:nvPr/>
        </p:nvSpPr>
        <p:spPr bwMode="auto">
          <a:xfrm>
            <a:off x="1051319" y="2343150"/>
            <a:ext cx="1706161" cy="1194199"/>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dirty="0">
                <a:solidFill>
                  <a:schemeClr val="bg1"/>
                </a:solidFill>
                <a:latin typeface="Century Gothic" charset="0"/>
                <a:ea typeface="Century Gothic" charset="0"/>
                <a:cs typeface="Century Gothic" charset="0"/>
              </a:rPr>
              <a:t>Pharaoh</a:t>
            </a:r>
          </a:p>
        </p:txBody>
      </p:sp>
      <p:sp>
        <p:nvSpPr>
          <p:cNvPr id="38916" name="Oval 5"/>
          <p:cNvSpPr>
            <a:spLocks noChangeArrowheads="1"/>
          </p:cNvSpPr>
          <p:nvPr/>
        </p:nvSpPr>
        <p:spPr bwMode="auto">
          <a:xfrm>
            <a:off x="3414713" y="2312190"/>
            <a:ext cx="1700211" cy="1171580"/>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dirty="0">
                <a:solidFill>
                  <a:schemeClr val="bg1"/>
                </a:solidFill>
                <a:latin typeface="Century Gothic" charset="0"/>
                <a:ea typeface="Century Gothic" charset="0"/>
                <a:cs typeface="Century Gothic" charset="0"/>
              </a:rPr>
              <a:t>Sarah</a:t>
            </a:r>
          </a:p>
        </p:txBody>
      </p:sp>
      <p:sp>
        <p:nvSpPr>
          <p:cNvPr id="38917" name="Oval 6"/>
          <p:cNvSpPr>
            <a:spLocks noChangeArrowheads="1"/>
          </p:cNvSpPr>
          <p:nvPr/>
        </p:nvSpPr>
        <p:spPr bwMode="auto">
          <a:xfrm>
            <a:off x="6084094" y="2312190"/>
            <a:ext cx="2045494" cy="1171580"/>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a:latin typeface="Century Gothic" charset="0"/>
                <a:ea typeface="Century Gothic" charset="0"/>
                <a:cs typeface="Century Gothic" charset="0"/>
              </a:rPr>
              <a:t>Abraham</a:t>
            </a:r>
          </a:p>
        </p:txBody>
      </p:sp>
      <p:sp>
        <p:nvSpPr>
          <p:cNvPr id="38918" name="Oval 7"/>
          <p:cNvSpPr>
            <a:spLocks noChangeArrowheads="1"/>
          </p:cNvSpPr>
          <p:nvPr/>
        </p:nvSpPr>
        <p:spPr bwMode="auto">
          <a:xfrm>
            <a:off x="4787505" y="3645697"/>
            <a:ext cx="1799033" cy="809624"/>
          </a:xfrm>
          <a:prstGeom prst="ellipse">
            <a:avLst/>
          </a:prstGeom>
          <a:solidFill>
            <a:srgbClr val="FFCC99"/>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400" dirty="0">
                <a:latin typeface="Century Gothic" charset="0"/>
                <a:ea typeface="Century Gothic" charset="0"/>
                <a:cs typeface="Century Gothic" charset="0"/>
              </a:rPr>
              <a:t>Lot, Hagar</a:t>
            </a:r>
          </a:p>
        </p:txBody>
      </p:sp>
      <p:sp>
        <p:nvSpPr>
          <p:cNvPr id="38919" name="Oval 8"/>
          <p:cNvSpPr>
            <a:spLocks noChangeArrowheads="1"/>
          </p:cNvSpPr>
          <p:nvPr/>
        </p:nvSpPr>
        <p:spPr bwMode="auto">
          <a:xfrm>
            <a:off x="4787505" y="4725591"/>
            <a:ext cx="1799033" cy="803671"/>
          </a:xfrm>
          <a:prstGeom prst="ellipse">
            <a:avLst/>
          </a:prstGeom>
          <a:solidFill>
            <a:srgbClr val="99CC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400" dirty="0">
                <a:latin typeface="Century Gothic" charset="0"/>
                <a:ea typeface="Century Gothic" charset="0"/>
                <a:cs typeface="Century Gothic" charset="0"/>
              </a:rPr>
              <a:t>Wealth</a:t>
            </a:r>
          </a:p>
        </p:txBody>
      </p:sp>
      <p:sp>
        <p:nvSpPr>
          <p:cNvPr id="38920" name="Line 14"/>
          <p:cNvSpPr>
            <a:spLocks noChangeShapeType="1"/>
          </p:cNvSpPr>
          <p:nvPr/>
        </p:nvSpPr>
        <p:spPr bwMode="auto">
          <a:xfrm flipV="1">
            <a:off x="2828926" y="2980132"/>
            <a:ext cx="585787" cy="25002"/>
          </a:xfrm>
          <a:prstGeom prst="line">
            <a:avLst/>
          </a:prstGeom>
          <a:noFill/>
          <a:ln w="57150">
            <a:solidFill>
              <a:schemeClr val="tx2"/>
            </a:solidFill>
            <a:round/>
            <a:headEnd type="none" w="lg" len="med"/>
            <a:tailEnd type="triangle"/>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1" name="Line 15"/>
          <p:cNvSpPr>
            <a:spLocks noChangeShapeType="1"/>
          </p:cNvSpPr>
          <p:nvPr/>
        </p:nvSpPr>
        <p:spPr bwMode="auto">
          <a:xfrm flipV="1">
            <a:off x="5114924" y="2980132"/>
            <a:ext cx="942977" cy="5956"/>
          </a:xfrm>
          <a:prstGeom prst="line">
            <a:avLst/>
          </a:prstGeom>
          <a:noFill/>
          <a:ln w="57150">
            <a:solidFill>
              <a:schemeClr val="tx2"/>
            </a:solidFill>
            <a:round/>
            <a:headEnd type="none" w="lg" len="med"/>
            <a:tailEnd type="triangle"/>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2" name="Line 16"/>
          <p:cNvSpPr>
            <a:spLocks noChangeShapeType="1"/>
          </p:cNvSpPr>
          <p:nvPr/>
        </p:nvSpPr>
        <p:spPr bwMode="auto">
          <a:xfrm>
            <a:off x="2843213" y="3375422"/>
            <a:ext cx="1944291" cy="756047"/>
          </a:xfrm>
          <a:prstGeom prst="line">
            <a:avLst/>
          </a:prstGeom>
          <a:noFill/>
          <a:ln w="57150">
            <a:solidFill>
              <a:schemeClr val="tx2"/>
            </a:solidFill>
            <a:round/>
            <a:headEnd type="none" w="lg" len="med"/>
            <a:tailEnd type="triangle"/>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3" name="Line 18"/>
          <p:cNvSpPr>
            <a:spLocks noChangeShapeType="1"/>
          </p:cNvSpPr>
          <p:nvPr/>
        </p:nvSpPr>
        <p:spPr bwMode="auto">
          <a:xfrm flipH="1" flipV="1">
            <a:off x="2627711" y="3537347"/>
            <a:ext cx="2106215" cy="1404938"/>
          </a:xfrm>
          <a:prstGeom prst="line">
            <a:avLst/>
          </a:prstGeom>
          <a:noFill/>
          <a:ln w="57150">
            <a:solidFill>
              <a:schemeClr val="tx2"/>
            </a:solidFill>
            <a:round/>
            <a:headEnd type="triangle"/>
            <a:tailEnd type="none" w="lg" len="med"/>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Tree>
    <p:extLst>
      <p:ext uri="{BB962C8B-B14F-4D97-AF65-F5344CB8AC3E}">
        <p14:creationId xmlns:p14="http://schemas.microsoft.com/office/powerpoint/2010/main" val="263051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1026"/>
          <p:cNvSpPr>
            <a:spLocks noGrp="1" noRot="1" noChangeArrowheads="1"/>
          </p:cNvSpPr>
          <p:nvPr>
            <p:ph type="title"/>
          </p:nvPr>
        </p:nvSpPr>
        <p:spPr>
          <a:xfrm>
            <a:off x="381000" y="274638"/>
            <a:ext cx="8382000" cy="1143000"/>
          </a:xfrm>
        </p:spPr>
        <p:txBody>
          <a:bodyPr>
            <a:normAutofit/>
          </a:bodyPr>
          <a:lstStyle/>
          <a:p>
            <a:pPr>
              <a:defRPr/>
            </a:pPr>
            <a:r>
              <a:rPr lang="en-US" altLang="zh-CN" sz="4000" dirty="0"/>
              <a:t>Why could God choose Abram?</a:t>
            </a:r>
            <a:endParaRPr lang="sk-SK" sz="4000" dirty="0"/>
          </a:p>
        </p:txBody>
      </p:sp>
      <p:sp>
        <p:nvSpPr>
          <p:cNvPr id="206860" name="Text Box 1036"/>
          <p:cNvSpPr txBox="1">
            <a:spLocks noChangeArrowheads="1"/>
          </p:cNvSpPr>
          <p:nvPr/>
        </p:nvSpPr>
        <p:spPr bwMode="auto">
          <a:xfrm>
            <a:off x="517525" y="1419225"/>
            <a:ext cx="3441968" cy="461665"/>
          </a:xfrm>
          <a:prstGeom prst="rect">
            <a:avLst/>
          </a:prstGeom>
          <a:noFill/>
          <a:ln w="9525">
            <a:noFill/>
            <a:miter lim="800000"/>
            <a:headEnd/>
            <a:tailEnd/>
          </a:ln>
        </p:spPr>
        <p:txBody>
          <a:bodyPr wrap="none">
            <a:prstTxWarp prst="textNoShape">
              <a:avLst/>
            </a:prstTxWarp>
            <a:spAutoFit/>
          </a:bodyPr>
          <a:lstStyle/>
          <a:p>
            <a:r>
              <a:rPr lang="en-US" sz="2400" i="0" dirty="0">
                <a:latin typeface="Century Gothic" charset="0"/>
                <a:ea typeface="Century Gothic" charset="0"/>
                <a:cs typeface="Century Gothic" charset="0"/>
              </a:rPr>
              <a:t>Abram discovers God</a:t>
            </a:r>
          </a:p>
        </p:txBody>
      </p:sp>
      <p:pic>
        <p:nvPicPr>
          <p:cNvPr id="206861" name="Picture 1037" descr="abrahamdiscoervsGod"/>
          <p:cNvPicPr>
            <a:picLocks noChangeAspect="1" noChangeArrowheads="1"/>
          </p:cNvPicPr>
          <p:nvPr/>
        </p:nvPicPr>
        <p:blipFill>
          <a:blip r:embed="rId3"/>
          <a:srcRect/>
          <a:stretch>
            <a:fillRect/>
          </a:stretch>
        </p:blipFill>
        <p:spPr bwMode="auto">
          <a:xfrm>
            <a:off x="457200" y="2209800"/>
            <a:ext cx="3835400" cy="3835400"/>
          </a:xfrm>
          <a:prstGeom prst="rect">
            <a:avLst/>
          </a:prstGeom>
          <a:noFill/>
          <a:ln w="9525">
            <a:noFill/>
            <a:miter lim="800000"/>
            <a:headEnd/>
            <a:tailEnd/>
          </a:ln>
        </p:spPr>
      </p:pic>
      <p:sp>
        <p:nvSpPr>
          <p:cNvPr id="8" name="TextBox 7"/>
          <p:cNvSpPr txBox="1"/>
          <p:nvPr/>
        </p:nvSpPr>
        <p:spPr>
          <a:xfrm>
            <a:off x="4389118" y="2209800"/>
            <a:ext cx="4666662" cy="3046988"/>
          </a:xfrm>
          <a:prstGeom prst="rect">
            <a:avLst/>
          </a:prstGeom>
          <a:noFill/>
        </p:spPr>
        <p:txBody>
          <a:bodyPr wrap="none" rtlCol="0">
            <a:spAutoFit/>
          </a:bodyPr>
          <a:lstStyle/>
          <a:p>
            <a:r>
              <a:rPr lang="en-US" sz="2400" i="0" dirty="0">
                <a:latin typeface="Century Gothic" charset="0"/>
                <a:ea typeface="Century Gothic" charset="0"/>
                <a:cs typeface="Century Gothic" charset="0"/>
              </a:rPr>
              <a:t>Abram’s belief in God was </a:t>
            </a:r>
          </a:p>
          <a:p>
            <a:r>
              <a:rPr lang="en-US" sz="2400" i="0" dirty="0">
                <a:latin typeface="Century Gothic" charset="0"/>
                <a:ea typeface="Century Gothic" charset="0"/>
                <a:cs typeface="Century Gothic" charset="0"/>
              </a:rPr>
              <a:t>based on reason:</a:t>
            </a:r>
          </a:p>
          <a:p>
            <a:endParaRPr lang="en-US" sz="2400" i="0" dirty="0">
              <a:latin typeface="Century Gothic" charset="0"/>
              <a:ea typeface="Century Gothic" charset="0"/>
              <a:cs typeface="Century Gothic" charset="0"/>
            </a:endParaRPr>
          </a:p>
          <a:p>
            <a:r>
              <a:rPr lang="en-US" sz="2400" i="0" dirty="0">
                <a:latin typeface="Century Gothic" charset="0"/>
                <a:ea typeface="Century Gothic" charset="0"/>
                <a:cs typeface="Century Gothic" charset="0"/>
              </a:rPr>
              <a:t>There must be a First Cause</a:t>
            </a:r>
          </a:p>
          <a:p>
            <a:endParaRPr lang="en-US" sz="2400" i="0" dirty="0">
              <a:latin typeface="Century Gothic" charset="0"/>
              <a:ea typeface="Century Gothic" charset="0"/>
              <a:cs typeface="Century Gothic" charset="0"/>
            </a:endParaRPr>
          </a:p>
          <a:p>
            <a:r>
              <a:rPr lang="en-US" sz="2400" i="0" dirty="0">
                <a:latin typeface="Century Gothic" charset="0"/>
                <a:ea typeface="Century Gothic" charset="0"/>
                <a:cs typeface="Century Gothic" charset="0"/>
              </a:rPr>
              <a:t>There must be an unchanging</a:t>
            </a:r>
          </a:p>
          <a:p>
            <a:r>
              <a:rPr lang="en-US" sz="2400" i="0" dirty="0">
                <a:latin typeface="Century Gothic" charset="0"/>
                <a:ea typeface="Century Gothic" charset="0"/>
                <a:cs typeface="Century Gothic" charset="0"/>
              </a:rPr>
              <a:t>reality behind the changing </a:t>
            </a:r>
          </a:p>
          <a:p>
            <a:r>
              <a:rPr lang="en-US" sz="2400" i="0" dirty="0">
                <a:latin typeface="Century Gothic" charset="0"/>
                <a:ea typeface="Century Gothic" charset="0"/>
                <a:cs typeface="Century Gothic" charset="0"/>
              </a:rPr>
              <a:t>world of phenomena</a:t>
            </a:r>
          </a:p>
        </p:txBody>
      </p:sp>
    </p:spTree>
    <p:extLst>
      <p:ext uri="{BB962C8B-B14F-4D97-AF65-F5344CB8AC3E}">
        <p14:creationId xmlns:p14="http://schemas.microsoft.com/office/powerpoint/2010/main" val="965233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68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68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60"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1026"/>
          <p:cNvSpPr>
            <a:spLocks noGrp="1" noRot="1" noChangeArrowheads="1"/>
          </p:cNvSpPr>
          <p:nvPr>
            <p:ph type="title"/>
          </p:nvPr>
        </p:nvSpPr>
        <p:spPr>
          <a:xfrm>
            <a:off x="381000" y="274638"/>
            <a:ext cx="8382000" cy="1143000"/>
          </a:xfrm>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Abram changes his lineage </a:t>
            </a:r>
            <a:endParaRPr lang="en-GB" sz="4800" dirty="0">
              <a:solidFill>
                <a:schemeClr val="tx1"/>
              </a:solidFill>
              <a:latin typeface="Century Gothic" charset="0"/>
              <a:ea typeface="Century Gothic" charset="0"/>
              <a:cs typeface="Century Gothic" charset="0"/>
            </a:endParaRPr>
          </a:p>
        </p:txBody>
      </p:sp>
      <p:pic>
        <p:nvPicPr>
          <p:cNvPr id="206858" name="Picture 1034" descr="boy-abraham5001"/>
          <p:cNvPicPr>
            <a:picLocks noGrp="1" noChangeAspect="1" noChangeArrowheads="1"/>
          </p:cNvPicPr>
          <p:nvPr>
            <p:ph sz="half" idx="2"/>
          </p:nvPr>
        </p:nvPicPr>
        <p:blipFill>
          <a:blip r:embed="rId3"/>
          <a:stretch>
            <a:fillRect/>
          </a:stretch>
        </p:blipFill>
        <p:spPr>
          <a:xfrm>
            <a:off x="4648200" y="2209800"/>
            <a:ext cx="3824346" cy="3847430"/>
          </a:xfrm>
        </p:spPr>
      </p:pic>
      <p:sp>
        <p:nvSpPr>
          <p:cNvPr id="206860" name="Text Box 1036"/>
          <p:cNvSpPr txBox="1">
            <a:spLocks noChangeArrowheads="1"/>
          </p:cNvSpPr>
          <p:nvPr/>
        </p:nvSpPr>
        <p:spPr bwMode="auto">
          <a:xfrm>
            <a:off x="517525" y="1419225"/>
            <a:ext cx="3441968" cy="461665"/>
          </a:xfrm>
          <a:prstGeom prst="rect">
            <a:avLst/>
          </a:prstGeom>
          <a:noFill/>
          <a:ln w="9525">
            <a:noFill/>
            <a:miter lim="800000"/>
            <a:headEnd/>
            <a:tailEnd/>
          </a:ln>
        </p:spPr>
        <p:txBody>
          <a:bodyPr wrap="none">
            <a:prstTxWarp prst="textNoShape">
              <a:avLst/>
            </a:prstTxWarp>
            <a:spAutoFit/>
          </a:bodyPr>
          <a:lstStyle/>
          <a:p>
            <a:r>
              <a:rPr lang="en-US" sz="2400" i="0" dirty="0">
                <a:latin typeface="Century Gothic" charset="0"/>
                <a:ea typeface="Century Gothic" charset="0"/>
                <a:cs typeface="Century Gothic" charset="0"/>
              </a:rPr>
              <a:t>Abram discovers God</a:t>
            </a:r>
          </a:p>
        </p:txBody>
      </p:sp>
      <p:pic>
        <p:nvPicPr>
          <p:cNvPr id="206861" name="Picture 1037" descr="abrahamdiscoervsGod"/>
          <p:cNvPicPr>
            <a:picLocks noChangeAspect="1" noChangeArrowheads="1"/>
          </p:cNvPicPr>
          <p:nvPr/>
        </p:nvPicPr>
        <p:blipFill>
          <a:blip r:embed="rId4"/>
          <a:srcRect/>
          <a:stretch>
            <a:fillRect/>
          </a:stretch>
        </p:blipFill>
        <p:spPr bwMode="auto">
          <a:xfrm>
            <a:off x="457200" y="2209800"/>
            <a:ext cx="3835400" cy="3835400"/>
          </a:xfrm>
          <a:prstGeom prst="rect">
            <a:avLst/>
          </a:prstGeom>
          <a:noFill/>
          <a:ln w="9525">
            <a:noFill/>
            <a:miter lim="800000"/>
            <a:headEnd/>
            <a:tailEnd/>
          </a:ln>
        </p:spPr>
      </p:pic>
      <p:sp>
        <p:nvSpPr>
          <p:cNvPr id="206862" name="Text Box 1038"/>
          <p:cNvSpPr txBox="1">
            <a:spLocks noChangeArrowheads="1"/>
          </p:cNvSpPr>
          <p:nvPr/>
        </p:nvSpPr>
        <p:spPr bwMode="auto">
          <a:xfrm>
            <a:off x="4953000" y="1422400"/>
            <a:ext cx="3330575" cy="457200"/>
          </a:xfrm>
          <a:prstGeom prst="rect">
            <a:avLst/>
          </a:prstGeom>
          <a:noFill/>
          <a:ln w="9525">
            <a:noFill/>
            <a:miter lim="800000"/>
            <a:headEnd/>
            <a:tailEnd/>
          </a:ln>
        </p:spPr>
        <p:txBody>
          <a:bodyPr>
            <a:prstTxWarp prst="textNoShape">
              <a:avLst/>
            </a:prstTxWarp>
            <a:spAutoFit/>
          </a:bodyPr>
          <a:lstStyle/>
          <a:p>
            <a:pPr>
              <a:spcBef>
                <a:spcPct val="50000"/>
              </a:spcBef>
            </a:pPr>
            <a:r>
              <a:rPr lang="en-US" sz="2400" i="0" dirty="0">
                <a:latin typeface="Century Gothic" charset="0"/>
                <a:ea typeface="Century Gothic" charset="0"/>
                <a:cs typeface="Century Gothic" charset="0"/>
              </a:rPr>
              <a:t>Abram and the idols </a:t>
            </a:r>
          </a:p>
        </p:txBody>
      </p:sp>
    </p:spTree>
    <p:extLst>
      <p:ext uri="{BB962C8B-B14F-4D97-AF65-F5344CB8AC3E}">
        <p14:creationId xmlns:p14="http://schemas.microsoft.com/office/powerpoint/2010/main" val="43044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Rot="1" noChangeArrowheads="1"/>
          </p:cNvSpPr>
          <p:nvPr>
            <p:ph type="title"/>
          </p:nvPr>
        </p:nvSpPr>
        <p:spPr/>
        <p:txBody>
          <a:bodyPr>
            <a:noAutofit/>
          </a:bodyPr>
          <a:lstStyle/>
          <a:p>
            <a:pPr>
              <a:defRPr/>
            </a:pPr>
            <a:r>
              <a:rPr lang="en-GB" sz="4000" dirty="0">
                <a:solidFill>
                  <a:schemeClr val="tx1"/>
                </a:solidFill>
                <a:latin typeface="Century Gothic" charset="0"/>
                <a:ea typeface="Century Gothic" charset="0"/>
                <a:cs typeface="Century Gothic" charset="0"/>
              </a:rPr>
              <a:t>Abram changed his lineage </a:t>
            </a:r>
            <a:endParaRPr lang="sk-SK" sz="4000" dirty="0">
              <a:latin typeface="+mn-lt"/>
            </a:endParaRPr>
          </a:p>
        </p:txBody>
      </p:sp>
      <p:sp>
        <p:nvSpPr>
          <p:cNvPr id="316419" name="Rectangle 3"/>
          <p:cNvSpPr>
            <a:spLocks noGrp="1" noChangeArrowheads="1"/>
          </p:cNvSpPr>
          <p:nvPr>
            <p:ph sz="half" idx="2"/>
          </p:nvPr>
        </p:nvSpPr>
        <p:spPr>
          <a:xfrm>
            <a:off x="731520" y="1600200"/>
            <a:ext cx="7955280" cy="5059680"/>
          </a:xfrm>
        </p:spPr>
        <p:txBody>
          <a:bodyPr>
            <a:normAutofit/>
          </a:bodyPr>
          <a:lstStyle/>
          <a:p>
            <a:pPr eaLnBrk="1" hangingPunct="1">
              <a:buFont typeface="Wingdings" pitchFamily="-68" charset="2"/>
              <a:buNone/>
              <a:defRPr/>
            </a:pPr>
            <a:r>
              <a:rPr lang="en-GB" sz="2800" dirty="0">
                <a:solidFill>
                  <a:schemeClr val="tx1"/>
                </a:solidFill>
                <a:latin typeface="Century Gothic" charset="0"/>
                <a:ea typeface="Century Gothic" charset="0"/>
                <a:cs typeface="Century Gothic" charset="0"/>
              </a:rPr>
              <a:t>   Where is the change of blood lineage done? On the individual level, man has to go beyond the boundary of life and death. The individual has to go through life and death situations for the sake of God and the future dignity of man. </a:t>
            </a:r>
          </a:p>
          <a:p>
            <a:pPr eaLnBrk="1" hangingPunct="1">
              <a:buFont typeface="Wingdings" pitchFamily="-68" charset="2"/>
              <a:buNone/>
              <a:defRPr/>
            </a:pPr>
            <a:r>
              <a:rPr lang="en-GB" sz="2800" dirty="0">
                <a:solidFill>
                  <a:schemeClr val="tx1"/>
                </a:solidFill>
                <a:latin typeface="Century Gothic" charset="0"/>
                <a:ea typeface="Century Gothic" charset="0"/>
                <a:cs typeface="Century Gothic" charset="0"/>
              </a:rPr>
              <a:t>						</a:t>
            </a:r>
            <a:r>
              <a:rPr lang="en-GB" sz="2400" dirty="0">
                <a:solidFill>
                  <a:schemeClr val="tx1"/>
                </a:solidFill>
                <a:latin typeface="Century Gothic" charset="0"/>
                <a:ea typeface="Century Gothic" charset="0"/>
                <a:cs typeface="Century Gothic" charset="0"/>
              </a:rPr>
              <a:t>(True Father, 1970) </a:t>
            </a:r>
            <a:endParaRPr lang="en-US" sz="28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162135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0949B-9FA0-D549-9531-1235E25A70B0}"/>
              </a:ext>
            </a:extLst>
          </p:cNvPr>
          <p:cNvSpPr>
            <a:spLocks noGrp="1"/>
          </p:cNvSpPr>
          <p:nvPr>
            <p:ph type="title"/>
          </p:nvPr>
        </p:nvSpPr>
        <p:spPr/>
        <p:txBody>
          <a:bodyPr>
            <a:noAutofit/>
          </a:bodyPr>
          <a:lstStyle/>
          <a:p>
            <a:r>
              <a:rPr lang="en-US" dirty="0">
                <a:solidFill>
                  <a:schemeClr val="tx1"/>
                </a:solidFill>
              </a:rPr>
              <a:t>Inner-directedness: the courage to be different</a:t>
            </a:r>
          </a:p>
        </p:txBody>
      </p:sp>
      <p:sp>
        <p:nvSpPr>
          <p:cNvPr id="3" name="Content Placeholder 2">
            <a:extLst>
              <a:ext uri="{FF2B5EF4-FFF2-40B4-BE49-F238E27FC236}">
                <a16:creationId xmlns:a16="http://schemas.microsoft.com/office/drawing/2014/main" id="{3D4BDE55-98A8-2948-BAA8-5961C9DBC1AB}"/>
              </a:ext>
            </a:extLst>
          </p:cNvPr>
          <p:cNvSpPr>
            <a:spLocks noGrp="1"/>
          </p:cNvSpPr>
          <p:nvPr>
            <p:ph sz="half" idx="2"/>
          </p:nvPr>
        </p:nvSpPr>
        <p:spPr>
          <a:xfrm>
            <a:off x="646386" y="2288969"/>
            <a:ext cx="8040414" cy="4832131"/>
          </a:xfrm>
        </p:spPr>
        <p:txBody>
          <a:bodyPr>
            <a:normAutofit/>
          </a:bodyPr>
          <a:lstStyle/>
          <a:p>
            <a:r>
              <a:rPr lang="en-GB" sz="2600" dirty="0">
                <a:solidFill>
                  <a:schemeClr val="tx1"/>
                </a:solidFill>
                <a:effectLst/>
              </a:rPr>
              <a:t>Abraham’s entire life was governed by an inner voice, the voice of God. He did not behave the way he did because that is how people had always acted, nor did he conform to the customs of his age. He had the courage to “be on one side while all the rest of the world was on the other.” Jonathan Sacks</a:t>
            </a:r>
          </a:p>
          <a:p>
            <a:endParaRPr lang="en-GB" sz="2600" dirty="0">
              <a:solidFill>
                <a:schemeClr val="tx1"/>
              </a:solidFill>
              <a:effectLst/>
            </a:endParaRPr>
          </a:p>
        </p:txBody>
      </p:sp>
    </p:spTree>
    <p:extLst>
      <p:ext uri="{BB962C8B-B14F-4D97-AF65-F5344CB8AC3E}">
        <p14:creationId xmlns:p14="http://schemas.microsoft.com/office/powerpoint/2010/main" val="2892577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4000" dirty="0"/>
              <a:t>Abraham the ancestor of faith</a:t>
            </a:r>
          </a:p>
        </p:txBody>
      </p:sp>
      <p:sp>
        <p:nvSpPr>
          <p:cNvPr id="6" name="Content Placeholder 5"/>
          <p:cNvSpPr>
            <a:spLocks noGrp="1"/>
          </p:cNvSpPr>
          <p:nvPr>
            <p:ph sz="half" idx="2"/>
          </p:nvPr>
        </p:nvSpPr>
        <p:spPr>
          <a:xfrm>
            <a:off x="457200" y="1127760"/>
            <a:ext cx="8229600" cy="5151120"/>
          </a:xfrm>
        </p:spPr>
        <p:txBody>
          <a:bodyPr>
            <a:normAutofit/>
          </a:bodyPr>
          <a:lstStyle/>
          <a:p>
            <a:pPr>
              <a:lnSpc>
                <a:spcPct val="110000"/>
              </a:lnSpc>
            </a:pPr>
            <a:r>
              <a:rPr lang="en-US" sz="2400" dirty="0"/>
              <a:t>Abraham was determined that no matter what kind of ordeals and difficulties he might face, he would overcome them hundreds and thousands of times. The heart of Abraham and the heart of God, who was desperately looking for a reciprocal object, came together in unity. God was able to proudly give Abraham His blessings, which included the garden of the absolute ideal for which God longed. This is how Abraham was put in the blessed position of being the ancestor of faith before Heaven.</a:t>
            </a:r>
          </a:p>
          <a:p>
            <a:r>
              <a:rPr lang="en-US" sz="2000" dirty="0"/>
              <a:t>Sun Myung Moon, </a:t>
            </a:r>
            <a:r>
              <a:rPr lang="en-US" sz="2000" i="1" dirty="0"/>
              <a:t>Let Us Understand God. Who Wanted to Be Proud</a:t>
            </a:r>
            <a:r>
              <a:rPr lang="en-US" sz="2000" dirty="0"/>
              <a:t>, 8 February 1959</a:t>
            </a:r>
            <a:endParaRPr lang="en-GB" sz="2000" dirty="0"/>
          </a:p>
        </p:txBody>
      </p:sp>
    </p:spTree>
    <p:extLst>
      <p:ext uri="{BB962C8B-B14F-4D97-AF65-F5344CB8AC3E}">
        <p14:creationId xmlns:p14="http://schemas.microsoft.com/office/powerpoint/2010/main" val="88307301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112492</TotalTime>
  <Words>28471</Words>
  <Application>Microsoft Office PowerPoint</Application>
  <PresentationFormat>On-screen Show (4:3)</PresentationFormat>
  <Paragraphs>696</Paragraphs>
  <Slides>46</Slides>
  <Notes>31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Calibri</vt:lpstr>
      <vt:lpstr>Century Gothic</vt:lpstr>
      <vt:lpstr>Courier New</vt:lpstr>
      <vt:lpstr>Times</vt:lpstr>
      <vt:lpstr>Wingdings</vt:lpstr>
      <vt:lpstr>Wingdings 3</vt:lpstr>
      <vt:lpstr>Wisp</vt:lpstr>
      <vt:lpstr>4. Abraham, the idols and the burning palace</vt:lpstr>
      <vt:lpstr>What was Abram’s world?</vt:lpstr>
      <vt:lpstr>What is an idol?</vt:lpstr>
      <vt:lpstr>What are the idols of the modern world?</vt:lpstr>
      <vt:lpstr>Why could God choose Abram?</vt:lpstr>
      <vt:lpstr>Abram changes his lineage </vt:lpstr>
      <vt:lpstr>Abram changed his lineage </vt:lpstr>
      <vt:lpstr>Inner-directedness: the courage to be different</vt:lpstr>
      <vt:lpstr>Abraham the ancestor of faith</vt:lpstr>
      <vt:lpstr>Terah’s family move to Haran</vt:lpstr>
      <vt:lpstr>What is Abram’s place in God’s providence?</vt:lpstr>
      <vt:lpstr>Change of lineage = change of identity</vt:lpstr>
      <vt:lpstr>Change of lineage = change of identity</vt:lpstr>
      <vt:lpstr>Why did God choose Abraham?</vt:lpstr>
      <vt:lpstr>The burning palace</vt:lpstr>
      <vt:lpstr>Three ways to see the world</vt:lpstr>
      <vt:lpstr>Abraham and obedience</vt:lpstr>
      <vt:lpstr>Etymology of ‘obey’</vt:lpstr>
      <vt:lpstr>Dictionary definition</vt:lpstr>
      <vt:lpstr>What changed?</vt:lpstr>
      <vt:lpstr>Obedience in the Bible</vt:lpstr>
      <vt:lpstr>Spirituality of listening</vt:lpstr>
      <vt:lpstr>PowerPoint Presentation</vt:lpstr>
      <vt:lpstr>Abraham and hospitality</vt:lpstr>
      <vt:lpstr>PowerPoint Presentation</vt:lpstr>
      <vt:lpstr>Abraham and collective responsibility</vt:lpstr>
      <vt:lpstr>PowerPoint Presentation</vt:lpstr>
      <vt:lpstr>PowerPoint Presentation</vt:lpstr>
      <vt:lpstr>Lot and his family</vt:lpstr>
      <vt:lpstr>PowerPoint Presentation</vt:lpstr>
      <vt:lpstr>What happened next?</vt:lpstr>
      <vt:lpstr>PowerPoint Presentation</vt:lpstr>
      <vt:lpstr>PowerPoint Presentation</vt:lpstr>
      <vt:lpstr>PowerPoint Presentation</vt:lpstr>
      <vt:lpstr>PowerPoint Presentation</vt:lpstr>
      <vt:lpstr>PowerPoint Presentation</vt:lpstr>
      <vt:lpstr>What has Abraham been restoring?</vt:lpstr>
      <vt:lpstr>Restoring responsibility </vt:lpstr>
      <vt:lpstr>5. Restoring the Archangel-Eve-Adam relationship </vt:lpstr>
      <vt:lpstr>What is restoration?</vt:lpstr>
      <vt:lpstr>What needs to be restored?</vt:lpstr>
      <vt:lpstr>PowerPoint Presentation</vt:lpstr>
      <vt:lpstr>Abram’s journey</vt:lpstr>
      <vt:lpstr>Abram, Sarah and Pharaoh</vt:lpstr>
      <vt:lpstr>What is going on here?</vt:lpstr>
      <vt:lpstr>What is going on here?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or Building</dc:title>
  <dc:creator>Haines</dc:creator>
  <cp:lastModifiedBy>Chris Le Bas</cp:lastModifiedBy>
  <cp:revision>775</cp:revision>
  <dcterms:created xsi:type="dcterms:W3CDTF">2015-05-08T20:28:44Z</dcterms:created>
  <dcterms:modified xsi:type="dcterms:W3CDTF">2022-07-18T10:06:04Z</dcterms:modified>
</cp:coreProperties>
</file>