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24"/>
  </p:notesMasterIdLst>
  <p:sldIdLst>
    <p:sldId id="370" r:id="rId2"/>
    <p:sldId id="1355" r:id="rId3"/>
    <p:sldId id="371" r:id="rId4"/>
    <p:sldId id="783" r:id="rId5"/>
    <p:sldId id="608" r:id="rId6"/>
    <p:sldId id="979" r:id="rId7"/>
    <p:sldId id="1533" r:id="rId8"/>
    <p:sldId id="604" r:id="rId9"/>
    <p:sldId id="603" r:id="rId10"/>
    <p:sldId id="717" r:id="rId11"/>
    <p:sldId id="373" r:id="rId12"/>
    <p:sldId id="375" r:id="rId13"/>
    <p:sldId id="379" r:id="rId14"/>
    <p:sldId id="1334" r:id="rId15"/>
    <p:sldId id="607" r:id="rId16"/>
    <p:sldId id="380" r:id="rId17"/>
    <p:sldId id="383" r:id="rId18"/>
    <p:sldId id="1662" r:id="rId19"/>
    <p:sldId id="384" r:id="rId20"/>
    <p:sldId id="609" r:id="rId21"/>
    <p:sldId id="1659" r:id="rId22"/>
    <p:sldId id="1004"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23"/>
    <p:restoredTop sz="85094" autoAdjust="0"/>
  </p:normalViewPr>
  <p:slideViewPr>
    <p:cSldViewPr snapToGrid="0" snapToObjects="1">
      <p:cViewPr varScale="1">
        <p:scale>
          <a:sx n="68" d="100"/>
          <a:sy n="68" d="100"/>
        </p:scale>
        <p:origin x="72" y="276"/>
      </p:cViewPr>
      <p:guideLst>
        <p:guide orient="horz" pos="2160"/>
        <p:guide pos="2880"/>
      </p:guideLst>
    </p:cSldViewPr>
  </p:slideViewPr>
  <p:outlineViewPr>
    <p:cViewPr>
      <p:scale>
        <a:sx n="33" d="100"/>
        <a:sy n="33" d="100"/>
      </p:scale>
      <p:origin x="0" y="-2001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EA8FE-0D10-2F4C-B98D-E04B29FDF44B}" type="datetimeFigureOut">
              <a:rPr lang="en-US" smtClean="0"/>
              <a:t>7/18/2022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FB232-C209-B445-ACB3-067054AB162C}" type="slidenum">
              <a:rPr lang="en-US" smtClean="0"/>
              <a:t>‹#›</a:t>
            </a:fld>
            <a:endParaRPr lang="en-US"/>
          </a:p>
        </p:txBody>
      </p:sp>
    </p:spTree>
    <p:extLst>
      <p:ext uri="{BB962C8B-B14F-4D97-AF65-F5344CB8AC3E}">
        <p14:creationId xmlns:p14="http://schemas.microsoft.com/office/powerpoint/2010/main" val="32626292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rabbisacks.us7.list-manage.com/track/click?u=2a91b54e856e0e4ee78b585d2&amp;id=1d91a0d440&amp;e=128f3a2574" TargetMode="External"/><Relationship Id="rId3" Type="http://schemas.openxmlformats.org/officeDocument/2006/relationships/hyperlink" Target="https://rabbisacks.us7.list-manage.com/track/click?u=2a91b54e856e0e4ee78b585d2&amp;id=a26deb7503&amp;e=128f3a2574" TargetMode="External"/><Relationship Id="rId7" Type="http://schemas.openxmlformats.org/officeDocument/2006/relationships/hyperlink" Target="https://rabbisacks.us7.list-manage.com/track/click?u=2a91b54e856e0e4ee78b585d2&amp;id=b90e00a669&amp;e=128f3a2574" TargetMode="External"/><Relationship Id="rId12" Type="http://schemas.openxmlformats.org/officeDocument/2006/relationships/hyperlink" Target="https://rabbisacks.us7.list-manage.com/track/click?u=2a91b54e856e0e4ee78b585d2&amp;id=a208b4ec27&amp;e=128f3a2574"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rabbisacks.us7.list-manage.com/track/click?u=2a91b54e856e0e4ee78b585d2&amp;id=d1f2f7256f&amp;e=128f3a2574" TargetMode="External"/><Relationship Id="rId11" Type="http://schemas.openxmlformats.org/officeDocument/2006/relationships/hyperlink" Target="https://rabbisacks.us7.list-manage.com/track/click?u=2a91b54e856e0e4ee78b585d2&amp;id=14d5c1c7e3&amp;e=128f3a2574" TargetMode="External"/><Relationship Id="rId5" Type="http://schemas.openxmlformats.org/officeDocument/2006/relationships/hyperlink" Target="https://rabbisacks.us7.list-manage.com/track/click?u=2a91b54e856e0e4ee78b585d2&amp;id=bfc2eaf7c2&amp;e=128f3a2574" TargetMode="External"/><Relationship Id="rId10" Type="http://schemas.openxmlformats.org/officeDocument/2006/relationships/hyperlink" Target="https://rabbisacks.us7.list-manage.com/track/click?u=2a91b54e856e0e4ee78b585d2&amp;id=50f6c4e514&amp;e=128f3a2574" TargetMode="External"/><Relationship Id="rId4" Type="http://schemas.openxmlformats.org/officeDocument/2006/relationships/hyperlink" Target="https://rabbisacks.us7.list-manage.com/track/click?u=2a91b54e856e0e4ee78b585d2&amp;id=c390c6dc1f&amp;e=128f3a2574" TargetMode="External"/><Relationship Id="rId9" Type="http://schemas.openxmlformats.org/officeDocument/2006/relationships/hyperlink" Target="https://rabbisacks.us7.list-manage.com/track/click?u=2a91b54e856e0e4ee78b585d2&amp;id=9a2bc73237&amp;e=128f3a2574"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Maxim_(philosophy)"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673C9E8C-5899-42D6-9257-D7B982CF253E}" type="slidenum">
              <a:rPr lang="en-US">
                <a:latin typeface="Arial" pitchFamily="-68" charset="0"/>
                <a:ea typeface="ＭＳ Ｐゴシック" pitchFamily="-68" charset="-128"/>
                <a:cs typeface="ＭＳ Ｐゴシック" pitchFamily="-68" charset="-128"/>
              </a:rPr>
              <a:pPr/>
              <a:t>3</a:t>
            </a:fld>
            <a:endParaRPr lang="en-US">
              <a:latin typeface="Arial" pitchFamily="-68" charset="0"/>
              <a:ea typeface="ＭＳ Ｐゴシック" pitchFamily="-68" charset="-128"/>
              <a:cs typeface="ＭＳ Ｐゴシック" pitchFamily="-68" charset="-128"/>
            </a:endParaRPr>
          </a:p>
        </p:txBody>
      </p:sp>
      <p:sp>
        <p:nvSpPr>
          <p:cNvPr id="131075" name="Rectangle 2"/>
          <p:cNvSpPr>
            <a:spLocks noGrp="1" noRot="1" noChangeAspect="1" noChangeArrowheads="1" noTextEdit="1"/>
          </p:cNvSpPr>
          <p:nvPr>
            <p:ph type="sldImg"/>
          </p:nvPr>
        </p:nvSpPr>
        <p:spPr>
          <a:solidFill>
            <a:srgbClr val="FFFFFF"/>
          </a:solidFill>
          <a:ln/>
        </p:spPr>
      </p:sp>
      <p:sp>
        <p:nvSpPr>
          <p:cNvPr id="131076"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spcBef>
                <a:spcPct val="0"/>
              </a:spcBef>
            </a:pPr>
            <a:r>
              <a:rPr lang="en-GB" sz="2400">
                <a:latin typeface="Lydian BT" pitchFamily="-68" charset="0"/>
                <a:ea typeface="ＭＳ Ｐゴシック" pitchFamily="-68" charset="-128"/>
                <a:cs typeface="ＭＳ Ｐゴシック" pitchFamily="-68" charset="-128"/>
              </a:rPr>
              <a:t>To recover lost position or reputation or health make necessary effort or pay the price</a:t>
            </a:r>
          </a:p>
          <a:p>
            <a:pPr eaLnBrk="1" hangingPunct="1">
              <a:spcBef>
                <a:spcPct val="0"/>
              </a:spcBef>
            </a:pPr>
            <a:r>
              <a:rPr lang="en-GB" sz="2400">
                <a:latin typeface="Lydian BT" pitchFamily="-68" charset="0"/>
                <a:ea typeface="ＭＳ Ｐゴシック" pitchFamily="-68" charset="-128"/>
                <a:cs typeface="ＭＳ Ｐゴシック" pitchFamily="-68" charset="-128"/>
              </a:rPr>
              <a:t>To bring about reconciliation have to do appropriate things</a:t>
            </a:r>
          </a:p>
          <a:p>
            <a:pPr eaLnBrk="1" hangingPunct="1">
              <a:spcBef>
                <a:spcPct val="0"/>
              </a:spcBef>
            </a:pPr>
            <a:endParaRPr lang="en-GB" sz="2400">
              <a:latin typeface="Lydian BT" pitchFamily="-68" charset="0"/>
              <a:ea typeface="ＭＳ Ｐゴシック" pitchFamily="-68" charset="-128"/>
              <a:cs typeface="ＭＳ Ｐゴシック" pitchFamily="-68" charset="-128"/>
            </a:endParaRPr>
          </a:p>
          <a:p>
            <a:pPr eaLnBrk="1" hangingPunct="1">
              <a:spcBef>
                <a:spcPct val="0"/>
              </a:spcBef>
            </a:pPr>
            <a:r>
              <a:rPr lang="en-GB" sz="2400">
                <a:latin typeface="Lydian BT" pitchFamily="-68" charset="0"/>
                <a:ea typeface="ＭＳ Ｐゴシック" pitchFamily="-68" charset="-128"/>
                <a:cs typeface="ＭＳ Ｐゴシック" pitchFamily="-68" charset="-128"/>
              </a:rPr>
              <a:t>e.g. you break someone’s vase -&gt; problem in relationship. To restore relationship have to apologise. If that’s not enough have to repair vase. If that’s not enough have to replace it. If too expensive to replace? Do something with sincere repentant heart.</a:t>
            </a:r>
          </a:p>
          <a:p>
            <a:pPr eaLnBrk="1" hangingPunct="1">
              <a:spcBef>
                <a:spcPct val="0"/>
              </a:spcBef>
            </a:pPr>
            <a:endParaRPr lang="en-GB" sz="2400">
              <a:latin typeface="Lydian BT" pitchFamily="-68" charset="0"/>
              <a:ea typeface="ＭＳ Ｐゴシック" pitchFamily="-68" charset="-128"/>
              <a:cs typeface="ＭＳ Ｐゴシック" pitchFamily="-68" charset="-128"/>
            </a:endParaRPr>
          </a:p>
          <a:p>
            <a:pPr eaLnBrk="1" hangingPunct="1">
              <a:spcBef>
                <a:spcPct val="0"/>
              </a:spcBef>
            </a:pPr>
            <a:r>
              <a:rPr lang="en-GB" sz="2400">
                <a:latin typeface="Lydian BT" pitchFamily="-68" charset="0"/>
                <a:ea typeface="ＭＳ Ｐゴシック" pitchFamily="-68" charset="-128"/>
                <a:cs typeface="ＭＳ Ｐゴシック" pitchFamily="-68" charset="-128"/>
              </a:rPr>
              <a:t>Indemnity what ever needs to be done to restore something to the way it was before something went wrong</a:t>
            </a:r>
          </a:p>
          <a:p>
            <a:pPr eaLnBrk="1" hangingPunct="1">
              <a:spcBef>
                <a:spcPct val="0"/>
              </a:spcBef>
            </a:pPr>
            <a:r>
              <a:rPr lang="en-GB" sz="2400">
                <a:latin typeface="Lydian BT" pitchFamily="-68" charset="0"/>
                <a:ea typeface="ＭＳ Ｐゴシック" pitchFamily="-68" charset="-128"/>
                <a:cs typeface="ＭＳ Ｐゴシック" pitchFamily="-68" charset="-128"/>
              </a:rPr>
              <a:t>Equal indemnity - replace something. Compensation, repair something. </a:t>
            </a:r>
          </a:p>
          <a:p>
            <a:pPr eaLnBrk="1" hangingPunct="1">
              <a:spcBef>
                <a:spcPct val="0"/>
              </a:spcBef>
            </a:pPr>
            <a:r>
              <a:rPr lang="en-GB" sz="2400">
                <a:latin typeface="Lydian BT" pitchFamily="-68" charset="0"/>
                <a:ea typeface="ＭＳ Ｐゴシック" pitchFamily="-68" charset="-128"/>
                <a:cs typeface="ＭＳ Ｐゴシック" pitchFamily="-68" charset="-128"/>
              </a:rPr>
              <a:t>Lesser indemnity - apologise, forgiveness, don’t worry, its all right, </a:t>
            </a:r>
          </a:p>
          <a:p>
            <a:pPr eaLnBrk="1" hangingPunct="1">
              <a:spcBef>
                <a:spcPct val="0"/>
              </a:spcBef>
            </a:pPr>
            <a:r>
              <a:rPr lang="en-GB" sz="2400">
                <a:latin typeface="Lydian BT" pitchFamily="-68" charset="0"/>
                <a:ea typeface="ＭＳ Ｐゴシック" pitchFamily="-68" charset="-128"/>
                <a:cs typeface="ＭＳ Ｐゴシック" pitchFamily="-68" charset="-128"/>
              </a:rPr>
              <a:t>Greater indemnity - pay fine, parking, court, state satan, stick in time saves 9</a:t>
            </a:r>
          </a:p>
          <a:p>
            <a:pPr eaLnBrk="1" hangingPunct="1">
              <a:spcBef>
                <a:spcPct val="0"/>
              </a:spcBef>
            </a:pPr>
            <a:endParaRPr lang="en-GB" sz="2400">
              <a:latin typeface="Lydian BT" pitchFamily="-68" charset="0"/>
              <a:ea typeface="ＭＳ Ｐゴシック" pitchFamily="-68" charset="-128"/>
              <a:cs typeface="ＭＳ Ｐゴシック" pitchFamily="-68" charset="-128"/>
            </a:endParaRPr>
          </a:p>
          <a:p>
            <a:pPr eaLnBrk="1" hangingPunct="1">
              <a:spcBef>
                <a:spcPct val="0"/>
              </a:spcBef>
            </a:pPr>
            <a:r>
              <a:rPr lang="en-GB" sz="2400">
                <a:latin typeface="Lydian BT" pitchFamily="-68" charset="0"/>
                <a:ea typeface="ＭＳ Ｐゴシック" pitchFamily="-68" charset="-128"/>
                <a:cs typeface="ＭＳ Ｐゴシック" pitchFamily="-68" charset="-128"/>
              </a:rPr>
              <a:t>Principle of justice – eye for an eye -&gt; satisfies desire for justice.</a:t>
            </a:r>
          </a:p>
          <a:p>
            <a:pPr eaLnBrk="1" hangingPunct="1">
              <a:spcBef>
                <a:spcPct val="0"/>
              </a:spcBef>
            </a:pPr>
            <a:endParaRPr lang="en-GB" sz="2400">
              <a:latin typeface="Lydian BT" pitchFamily="-68" charset="0"/>
              <a:ea typeface="ＭＳ Ｐゴシック" pitchFamily="-68" charset="-128"/>
              <a:cs typeface="ＭＳ Ｐゴシック" pitchFamily="-68" charset="-128"/>
            </a:endParaRPr>
          </a:p>
          <a:p>
            <a:pPr eaLnBrk="1" hangingPunct="1">
              <a:spcBef>
                <a:spcPct val="0"/>
              </a:spcBef>
            </a:pPr>
            <a:r>
              <a:rPr lang="en-GB" sz="2400">
                <a:latin typeface="Lydian BT" pitchFamily="-68" charset="0"/>
                <a:ea typeface="ＭＳ Ｐゴシック" pitchFamily="-68" charset="-128"/>
                <a:cs typeface="ＭＳ Ｐゴシック" pitchFamily="-68" charset="-128"/>
              </a:rPr>
              <a:t>Indmenity is not suffering. Indemnity is not makijng mistakes but correcting the, indmnity is not repeating errors of history but doing whjat is necessary to not repeat. Indemnity is not stupidity.</a:t>
            </a:r>
          </a:p>
        </p:txBody>
      </p:sp>
    </p:spTree>
    <p:extLst>
      <p:ext uri="{BB962C8B-B14F-4D97-AF65-F5344CB8AC3E}">
        <p14:creationId xmlns:p14="http://schemas.microsoft.com/office/powerpoint/2010/main" val="559207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8DCC4A6A-3BC0-48B0-A2EE-6C3A8F7C8312}" type="slidenum">
              <a:rPr lang="en-US">
                <a:latin typeface="Lydian BT" pitchFamily="-84" charset="0"/>
              </a:rPr>
              <a:pPr/>
              <a:t>16</a:t>
            </a:fld>
            <a:endParaRPr lang="en-US">
              <a:latin typeface="Lydian BT" pitchFamily="-84" charset="0"/>
            </a:endParaRPr>
          </a:p>
        </p:txBody>
      </p:sp>
      <p:sp>
        <p:nvSpPr>
          <p:cNvPr id="35843" name="Rectangle 2"/>
          <p:cNvSpPr>
            <a:spLocks noGrp="1" noRot="1" noChangeAspect="1" noChangeArrowheads="1" noTextEdit="1"/>
          </p:cNvSpPr>
          <p:nvPr>
            <p:ph type="sldImg"/>
          </p:nvPr>
        </p:nvSpPr>
        <p:spPr>
          <a:solidFill>
            <a:srgbClr val="FFFFFF"/>
          </a:solidFill>
          <a:ln/>
        </p:spPr>
      </p:sp>
      <p:sp>
        <p:nvSpPr>
          <p:cNvPr id="35844"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spcBef>
                <a:spcPct val="0"/>
              </a:spcBef>
            </a:pPr>
            <a:r>
              <a:rPr lang="en-GB" sz="2400">
                <a:latin typeface="Lydian BT" pitchFamily="-84" charset="0"/>
                <a:ea typeface="ＭＳ Ｐゴシック" pitchFamily="-84" charset="-128"/>
                <a:cs typeface="ＭＳ Ｐゴシック" pitchFamily="-84" charset="-128"/>
              </a:rPr>
              <a:t>The AA couldn’t respect and love A&amp;E from God’s point of view. He didn’t think they deserved respect and didn’t think they were qualified to be Lords of Creation and certainly not </a:t>
            </a:r>
            <a:r>
              <a:rPr lang="en-GB" sz="2400" i="1">
                <a:latin typeface="Lydian BT" pitchFamily="-84" charset="0"/>
                <a:ea typeface="ＭＳ Ｐゴシック" pitchFamily="-84" charset="-128"/>
                <a:cs typeface="ＭＳ Ｐゴシック" pitchFamily="-84" charset="-128"/>
              </a:rPr>
              <a:t>his Lord. </a:t>
            </a:r>
            <a:r>
              <a:rPr lang="en-GB" sz="2400">
                <a:latin typeface="Lydian BT" pitchFamily="-84" charset="0"/>
                <a:ea typeface="ＭＳ Ｐゴシック" pitchFamily="-84" charset="-128"/>
                <a:cs typeface="ＭＳ Ｐゴシック" pitchFamily="-84" charset="-128"/>
              </a:rPr>
              <a:t>So he decided to see if he could gain control over them. He drew Eve towards himself and tempted her to eat the fruit. Eve lost faith in God’s commandment when she couldn’t answer the AA questions. She turned away from God and became self-centred. She allowed the AA to dominate her. Then she tempted Adam to eat the fruit and instead of resisting her he gave in to her and allowed her to dominate him. So instead of perfecting themselves A&amp;E developed fallen nature – self-centred instead of God centred.</a:t>
            </a:r>
          </a:p>
        </p:txBody>
      </p:sp>
    </p:spTree>
    <p:extLst>
      <p:ext uri="{BB962C8B-B14F-4D97-AF65-F5344CB8AC3E}">
        <p14:creationId xmlns:p14="http://schemas.microsoft.com/office/powerpoint/2010/main" val="1136624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0B4755ED-9A75-4698-8166-F6BF68741FB6}" type="slidenum">
              <a:rPr lang="en-US">
                <a:latin typeface="Lydian BT" pitchFamily="-84" charset="0"/>
              </a:rPr>
              <a:pPr/>
              <a:t>17</a:t>
            </a:fld>
            <a:endParaRPr lang="en-US">
              <a:latin typeface="Lydian BT" pitchFamily="-84" charset="0"/>
            </a:endParaRPr>
          </a:p>
        </p:txBody>
      </p:sp>
      <p:sp>
        <p:nvSpPr>
          <p:cNvPr id="80899" name="Rectangle 2"/>
          <p:cNvSpPr>
            <a:spLocks noGrp="1" noRot="1" noChangeAspect="1" noChangeArrowheads="1"/>
          </p:cNvSpPr>
          <p:nvPr>
            <p:ph type="sldImg"/>
          </p:nvPr>
        </p:nvSpPr>
        <p:spPr>
          <a:solidFill>
            <a:srgbClr val="FFFFFF"/>
          </a:solidFill>
          <a:ln/>
        </p:spPr>
      </p:sp>
      <p:sp>
        <p:nvSpPr>
          <p:cNvPr id="80900" name="Rectangle 3"/>
          <p:cNvSpPr>
            <a:spLocks noGrp="1" noChangeArrowheads="1"/>
          </p:cNvSpPr>
          <p:nvPr>
            <p:ph type="body" idx="1"/>
          </p:nvPr>
        </p:nvSpPr>
        <p:spPr>
          <a:solidFill>
            <a:srgbClr val="FFFFFF"/>
          </a:solidFill>
          <a:ln>
            <a:solidFill>
              <a:srgbClr val="000000"/>
            </a:solidFill>
          </a:ln>
        </p:spPr>
        <p:txBody>
          <a:bodyPr/>
          <a:lstStyle/>
          <a:p>
            <a:pPr eaLnBrk="1" hangingPunct="1">
              <a:spcBef>
                <a:spcPct val="0"/>
              </a:spcBef>
            </a:pPr>
            <a:r>
              <a:rPr lang="en-US" sz="2400" dirty="0">
                <a:latin typeface="Lydian BT" pitchFamily="-84" charset="0"/>
                <a:ea typeface="ＭＳ Ｐゴシック" pitchFamily="-84" charset="-128"/>
                <a:cs typeface="ＭＳ Ｐゴシック" pitchFamily="-84" charset="-128"/>
              </a:rPr>
              <a:t>In offering a thing I am offering myself to God. Can be done on a desert island. Not confronted with FN.</a:t>
            </a:r>
          </a:p>
          <a:p>
            <a:pPr eaLnBrk="1" hangingPunct="1">
              <a:spcBef>
                <a:spcPct val="0"/>
              </a:spcBef>
            </a:pPr>
            <a:endParaRPr lang="en-US" sz="2400" dirty="0">
              <a:latin typeface="Lydian BT" pitchFamily="-84" charset="0"/>
              <a:ea typeface="ＭＳ Ｐゴシック" pitchFamily="-84" charset="-128"/>
              <a:cs typeface="ＭＳ Ｐゴシック" pitchFamily="-84" charset="-128"/>
            </a:endParaRPr>
          </a:p>
          <a:p>
            <a:pPr eaLnBrk="1" hangingPunct="1">
              <a:spcBef>
                <a:spcPct val="0"/>
              </a:spcBef>
            </a:pPr>
            <a:r>
              <a:rPr lang="en-US" sz="2400" dirty="0">
                <a:latin typeface="Lydian BT" pitchFamily="-84" charset="0"/>
                <a:ea typeface="ＭＳ Ｐゴシック" pitchFamily="-84" charset="-128"/>
                <a:cs typeface="ＭＳ Ｐゴシック" pitchFamily="-84" charset="-128"/>
              </a:rPr>
              <a:t>First, there must be a central figure. From the time Adam failed to establish the foundation of faith, God has been looking for central figures who could restore the lost foundation of faith. God had Cain and Abel offer sacrifices for this purpose. Likewise, God called men such as Noah, Abraham, Isaac, Jacob, Moses, the kings and John the Baptist for the purpose of raising them up as central figures. </a:t>
            </a:r>
          </a:p>
          <a:p>
            <a:pPr eaLnBrk="1" hangingPunct="1">
              <a:spcBef>
                <a:spcPct val="0"/>
              </a:spcBef>
            </a:pPr>
            <a:endParaRPr lang="en-GB" sz="2400" dirty="0">
              <a:latin typeface="Lydian BT" pitchFamily="-84" charset="0"/>
              <a:ea typeface="ＭＳ Ｐゴシック" pitchFamily="-84" charset="-128"/>
              <a:cs typeface="ＭＳ Ｐゴシック" pitchFamily="-84" charset="-128"/>
            </a:endParaRPr>
          </a:p>
          <a:p>
            <a:pPr eaLnBrk="1" hangingPunct="1">
              <a:spcBef>
                <a:spcPct val="0"/>
              </a:spcBef>
            </a:pPr>
            <a:r>
              <a:rPr lang="en-US" sz="2400" dirty="0">
                <a:latin typeface="Lydian BT" pitchFamily="-84" charset="0"/>
                <a:ea typeface="ＭＳ Ｐゴシック" pitchFamily="-84" charset="-128"/>
                <a:cs typeface="ＭＳ Ｐゴシック" pitchFamily="-84" charset="-128"/>
              </a:rPr>
              <a:t>Second, an object for the condition must be offered. When Adam lost faith in God, he lost the Word of God which had been given him for the fulfillment of the condition to establish the foundation of faith. As a result, fallen people could no longer directly receive the Word of God to restore the foundation of faith. It then became necessary to offer objects for the condition as substitutes for the Word. Human beings were degraded by the Fall to a status lower than the things of creation, as it is written, "the heart is deceitful above all things." 8(Jer. 17:9)CEV|KJ|NI Hence, in the age prior to the giving of the Old Testament, people could establish the foundation of faith by offering a sacrifice or its equivalent, such as the ark, procured from the natural world. Thus, the foundation of faith also functioned as the foundation to restore all things, which had been defiled by Satan. In the Old Testament Age, either the Word as revealed in the Law of Moses or representatives of the Word - such as the Ark of the Covenant, the Temple and various central figures - served as objects for the condition, substituting for the original Word. In the New Testament Age, the Word as revealed in the Gospels and Jesus, the incarnation of the Word, were the objects for the condition. From the standpoint of human beings, these objects for the condition were offered for the purpose of establishing the foundation of faith. From God's perspective, the offering of objects for the condition would secure God's ownership of the dispensation. </a:t>
            </a:r>
          </a:p>
          <a:p>
            <a:pPr eaLnBrk="1" hangingPunct="1">
              <a:spcBef>
                <a:spcPct val="0"/>
              </a:spcBef>
            </a:pPr>
            <a:endParaRPr lang="en-US" sz="2400" dirty="0">
              <a:latin typeface="Lydian BT" pitchFamily="-84" charset="0"/>
              <a:ea typeface="ＭＳ Ｐゴシック" pitchFamily="-84" charset="-128"/>
              <a:cs typeface="ＭＳ Ｐゴシック" pitchFamily="-84" charset="-128"/>
            </a:endParaRPr>
          </a:p>
          <a:p>
            <a:pPr eaLnBrk="1" hangingPunct="1">
              <a:spcBef>
                <a:spcPct val="0"/>
              </a:spcBef>
            </a:pPr>
            <a:r>
              <a:rPr lang="en-US" sz="2400" dirty="0">
                <a:latin typeface="Lydian BT" pitchFamily="-84" charset="0"/>
                <a:ea typeface="ＭＳ Ｐゴシック" pitchFamily="-84" charset="-128"/>
                <a:cs typeface="ＭＳ Ｐゴシック" pitchFamily="-84" charset="-128"/>
              </a:rPr>
              <a:t>Third, a numerical period of indemnity must be completed. To accomplish a task need to have deadline. If no deadline failure. </a:t>
            </a:r>
          </a:p>
          <a:p>
            <a:pPr eaLnBrk="1" hangingPunct="1">
              <a:spcBef>
                <a:spcPct val="0"/>
              </a:spcBef>
            </a:pPr>
            <a:endParaRPr lang="en-US" sz="2400" dirty="0">
              <a:latin typeface="Lydian BT" pitchFamily="-84" charset="0"/>
              <a:ea typeface="ＭＳ Ｐゴシック" pitchFamily="-84" charset="-128"/>
              <a:cs typeface="ＭＳ Ｐゴシック" pitchFamily="-84" charset="-128"/>
            </a:endParaRPr>
          </a:p>
          <a:p>
            <a:pPr eaLnBrk="1" hangingPunct="1">
              <a:spcBef>
                <a:spcPct val="0"/>
              </a:spcBef>
            </a:pPr>
            <a:r>
              <a:rPr lang="en-US" sz="2400" dirty="0">
                <a:latin typeface="Lydian BT" pitchFamily="-84" charset="0"/>
                <a:ea typeface="ＭＳ Ｐゴシック" pitchFamily="-84" charset="-128"/>
                <a:cs typeface="ＭＳ Ｐゴシック" pitchFamily="-84" charset="-128"/>
              </a:rPr>
              <a:t>Restoring self symbolically – right frame of mind to do substantial </a:t>
            </a:r>
          </a:p>
          <a:p>
            <a:pPr eaLnBrk="1" hangingPunct="1"/>
            <a:endParaRPr lang="en-US" dirty="0">
              <a:latin typeface="Lydian BT" pitchFamily="-84" charset="0"/>
              <a:ea typeface="ＭＳ Ｐゴシック" pitchFamily="-84" charset="-128"/>
              <a:cs typeface="ＭＳ Ｐゴシック" pitchFamily="-84" charset="-128"/>
            </a:endParaRPr>
          </a:p>
          <a:p>
            <a:r>
              <a:rPr lang="en-GB" b="1" dirty="0">
                <a:latin typeface="Lydian BT" pitchFamily="-84" charset="0"/>
                <a:ea typeface="ＭＳ Ｐゴシック" pitchFamily="-84" charset="-128"/>
                <a:cs typeface="ＭＳ Ｐゴシック" pitchFamily="-84" charset="-128"/>
              </a:rPr>
              <a:t>Moses and the fox</a:t>
            </a:r>
          </a:p>
          <a:p>
            <a:r>
              <a:rPr lang="en-GB" dirty="0">
                <a:latin typeface="Lydian BT" pitchFamily="-84" charset="0"/>
                <a:ea typeface="ＭＳ Ｐゴシック" pitchFamily="-84" charset="-128"/>
                <a:cs typeface="ＭＳ Ｐゴシック" pitchFamily="-84" charset="-128"/>
              </a:rPr>
              <a:t>Moses finds a shepherd in the desert. He spends the day with the shepherd and helps him milk his ewes, and at the end of the day he sees that the shepherd puts the best milk he has in a wooden bowl, which he places on a flat stone some distance away. So Moses asks him what it is for, and the shepherd replies, "This is God's milk." Moses is puzzled and asks him what he means. The shepherd says, "I always take the best milk I possess, and I bring it as an offering to God." Moses, who is far more sophisticated than the shepherd with his naive faith, asks, "And does God drink it?" "Yes", replies the shepherd, "He does." Then Moses feels compelled to enlighten the poor shepherd and he explains that God, being pure spirit, does not drink milk. Yet the poor shepherd is sure that he does, and so they have a short argument, which ends with Moses telling the shepherd to hide behind the bushes to find out whether in fact God does come to drink the milk. Moses then goes out to pray in the desert. The shepherd hides, the night comes, and in the moonlight the shepherd sees a little fox that comes trotting from the desert, looks right, looks left and heads straight for the milk, which he laps up, and disappears into the desert again. The next morning Moses finds the shepherd quite depressed and downcast. "What's the matter?" he asks. The shepherd says, "You were right, God is pure spirit and he doesn't want my milk." Moses is surprised. He says, "You should be happy. You know more about God than you did before." "Yes, I do," says the shepherd, "but the only thing I could do to express my love for Him has been taken away from me." Moses sees the point. He retires into the desert and prays hard. In the night in a vision, God speaks to him and says, "Moses, you were wrong. It is true that I am pure spirit. Nevertheless I always accepted with gratitude the milk which the shepherd offered me, as the expression of his love, but since being pure spirit, I do not need milk, I shared it with this little fox, who is very fond of milk." </a:t>
            </a:r>
            <a:endParaRPr lang="en-GB" b="1" dirty="0">
              <a:latin typeface="Lydian BT" pitchFamily="-84" charset="0"/>
              <a:ea typeface="ＭＳ Ｐゴシック" pitchFamily="-84" charset="-128"/>
              <a:cs typeface="ＭＳ Ｐゴシック" pitchFamily="-84" charset="-128"/>
            </a:endParaRPr>
          </a:p>
          <a:p>
            <a:r>
              <a:rPr lang="en-GB" dirty="0">
                <a:latin typeface="Lydian BT" pitchFamily="-84" charset="0"/>
                <a:ea typeface="ＭＳ Ｐゴシック" pitchFamily="-84" charset="-128"/>
                <a:cs typeface="ＭＳ Ｐゴシック" pitchFamily="-84" charset="-128"/>
              </a:rPr>
              <a:t>Anthony Bloom, </a:t>
            </a:r>
            <a:r>
              <a:rPr lang="en-GB" i="1" dirty="0">
                <a:latin typeface="Lydian BT" pitchFamily="-84" charset="0"/>
                <a:ea typeface="ＭＳ Ｐゴシック" pitchFamily="-84" charset="-128"/>
                <a:cs typeface="ＭＳ Ｐゴシック" pitchFamily="-84" charset="-128"/>
              </a:rPr>
              <a:t>School for Prayer</a:t>
            </a:r>
            <a:r>
              <a:rPr lang="en-GB" dirty="0">
                <a:latin typeface="Lydian BT" pitchFamily="-84" charset="0"/>
                <a:ea typeface="ＭＳ Ｐゴシック" pitchFamily="-84" charset="-128"/>
                <a:cs typeface="ＭＳ Ｐゴシック" pitchFamily="-84" charset="-128"/>
              </a:rPr>
              <a:t>, London: D.L.T., 1970.</a:t>
            </a:r>
          </a:p>
          <a:p>
            <a:r>
              <a:rPr lang="en-US" sz="1200" kern="1200" dirty="0">
                <a:solidFill>
                  <a:schemeClr val="tx1"/>
                </a:solidFill>
                <a:latin typeface="Lydian BT" pitchFamily="-68" charset="0"/>
                <a:ea typeface="ＭＳ Ｐゴシック" pitchFamily="-68" charset="-128"/>
                <a:cs typeface="ＭＳ Ｐゴシック" pitchFamily="-68" charset="-128"/>
              </a:rPr>
              <a:t>Progressive Judaism does not aim to resurrect the act of sacrifice as a way of developing a connection to God, however it still embraces the intention behind the act of sacrifices, of finding a way of linking ourselves more closely to the divine. We now have to strive to find a way to do this. </a:t>
            </a:r>
            <a:r>
              <a:rPr lang="en-US" sz="1200" kern="1200" dirty="0" err="1">
                <a:solidFill>
                  <a:schemeClr val="tx1"/>
                </a:solidFill>
                <a:latin typeface="Lydian BT" pitchFamily="-68" charset="0"/>
                <a:ea typeface="ＭＳ Ｐゴシック" pitchFamily="-68" charset="-128"/>
                <a:cs typeface="ＭＳ Ｐゴシック" pitchFamily="-68" charset="-128"/>
              </a:rPr>
              <a:t>Tefillah</a:t>
            </a:r>
            <a:r>
              <a:rPr lang="en-US" sz="1200" kern="1200" dirty="0">
                <a:solidFill>
                  <a:schemeClr val="tx1"/>
                </a:solidFill>
                <a:latin typeface="Lydian BT" pitchFamily="-68" charset="0"/>
                <a:ea typeface="ＭＳ Ｐゴシック" pitchFamily="-68" charset="-128"/>
                <a:cs typeface="ＭＳ Ｐゴシック" pitchFamily="-68" charset="-128"/>
              </a:rPr>
              <a:t> is a tool that can help us embark on the path to a connection with the Unknowable. Professor Art Green has written "Since the destruction of the Temple in Jerusalem, prayer has taken the place of sacrifice, but that does not imply that sacrifice was abolished when the sacrificial rite went out of existence. Prayer is not a substitute for sacrifice. Prayer is sacrifice. What has changed is the substance of sacrifice: the self takes the place of the thing. The spirit is the same... The word is but an altar. We do not sacrifice. We are the sacrifice. Prayer is a hazard, a venture of peril. Every person who prays is a </a:t>
            </a:r>
            <a:r>
              <a:rPr lang="en-US" sz="1200" kern="1200" dirty="0" err="1">
                <a:solidFill>
                  <a:schemeClr val="tx1"/>
                </a:solidFill>
                <a:latin typeface="Lydian BT" pitchFamily="-68" charset="0"/>
                <a:ea typeface="ＭＳ Ｐゴシック" pitchFamily="-68" charset="-128"/>
                <a:cs typeface="ＭＳ Ｐゴシック" pitchFamily="-68" charset="-128"/>
              </a:rPr>
              <a:t>kohen</a:t>
            </a:r>
            <a:r>
              <a:rPr lang="en-US" sz="1200" kern="1200" dirty="0">
                <a:solidFill>
                  <a:schemeClr val="tx1"/>
                </a:solidFill>
                <a:latin typeface="Lydian BT" pitchFamily="-68" charset="0"/>
                <a:ea typeface="ＭＳ Ｐゴシック" pitchFamily="-68" charset="-128"/>
                <a:cs typeface="ＭＳ Ｐゴシック" pitchFamily="-68" charset="-128"/>
              </a:rPr>
              <a:t> at the greatest of all temples. The whole universe is the </a:t>
            </a:r>
            <a:r>
              <a:rPr lang="en-US" sz="1200" kern="1200" dirty="0" err="1">
                <a:solidFill>
                  <a:schemeClr val="tx1"/>
                </a:solidFill>
                <a:latin typeface="Lydian BT" pitchFamily="-68" charset="0"/>
                <a:ea typeface="ＭＳ Ｐゴシック" pitchFamily="-68" charset="-128"/>
                <a:cs typeface="ＭＳ Ｐゴシック" pitchFamily="-68" charset="-128"/>
              </a:rPr>
              <a:t>Temple."However</a:t>
            </a:r>
            <a:r>
              <a:rPr lang="en-US" sz="1200" kern="1200" dirty="0">
                <a:solidFill>
                  <a:schemeClr val="tx1"/>
                </a:solidFill>
                <a:latin typeface="Lydian BT" pitchFamily="-68" charset="0"/>
                <a:ea typeface="ＭＳ Ｐゴシック" pitchFamily="-68" charset="-128"/>
                <a:cs typeface="ＭＳ Ｐゴシック" pitchFamily="-68" charset="-128"/>
              </a:rPr>
              <a:t> if the intention behind our prayer is only to seek forgiveness, will they be heard? Surely, to release ourselves in prayer, we need to follow the example of our ancestors, who gave of the little they had, equivalent to their whole being, to make a connection with the divine. We don’t need to give up our possessions any more to connect with the unknown, but maybe if we put our </a:t>
            </a:r>
            <a:r>
              <a:rPr lang="en-US" sz="1200" kern="1200" dirty="0" err="1">
                <a:solidFill>
                  <a:schemeClr val="tx1"/>
                </a:solidFill>
                <a:latin typeface="Lydian BT" pitchFamily="-68" charset="0"/>
                <a:ea typeface="ＭＳ Ｐゴシック" pitchFamily="-68" charset="-128"/>
                <a:cs typeface="ＭＳ Ｐゴシック" pitchFamily="-68" charset="-128"/>
              </a:rPr>
              <a:t>nefesh</a:t>
            </a:r>
            <a:r>
              <a:rPr lang="en-US" sz="1200" kern="1200" dirty="0">
                <a:solidFill>
                  <a:schemeClr val="tx1"/>
                </a:solidFill>
                <a:latin typeface="Lydian BT" pitchFamily="-68" charset="0"/>
                <a:ea typeface="ＭＳ Ｐゴシック" pitchFamily="-68" charset="-128"/>
                <a:cs typeface="ＭＳ Ｐゴシック" pitchFamily="-68" charset="-128"/>
              </a:rPr>
              <a:t>, our very essence on the line, as our forebears tried to do, we might bring ourselves one step closer to God.</a:t>
            </a:r>
            <a:endParaRPr lang="en-GB" b="1" dirty="0">
              <a:latin typeface="Lydian BT" pitchFamily="-84" charset="0"/>
              <a:ea typeface="ＭＳ Ｐゴシック" pitchFamily="-84" charset="-128"/>
              <a:cs typeface="ＭＳ Ｐゴシック" pitchFamily="-84" charset="-128"/>
            </a:endParaRPr>
          </a:p>
          <a:p>
            <a:pPr eaLnBrk="1" hangingPunct="1"/>
            <a:endParaRPr lang="en-US" dirty="0">
              <a:latin typeface="Lydian BT"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299949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The laws of sacrifices that dominate the early chapters of the Book of Leviticus are among the hardest in the Torah to relate to in the present. It has been almost two thousand years since the Temple was destroyed and the sacrificial system came to an end. But Jewish thinkers, especially the more mystical among them, strove to understand the inner significance of the sacrifices and the statement they made about the relationship between humanity and God. They were thus able to rescue their spirit even if their physical enactment was no longer possible.  Among the simplest yet most profound was the comment made by Rabbi </a:t>
            </a:r>
            <a:r>
              <a:rPr lang="en-GB" sz="1200" b="0" i="0" u="none" strike="noStrike" kern="1200" dirty="0" err="1">
                <a:solidFill>
                  <a:schemeClr val="tx1"/>
                </a:solidFill>
                <a:effectLst/>
                <a:latin typeface="+mn-lt"/>
                <a:ea typeface="+mn-ea"/>
                <a:cs typeface="+mn-cs"/>
              </a:rPr>
              <a:t>Shneur</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Zalman</a:t>
            </a:r>
            <a:r>
              <a:rPr lang="en-GB" sz="1200" b="0" i="0" u="none" strike="noStrike" kern="1200" dirty="0">
                <a:solidFill>
                  <a:schemeClr val="tx1"/>
                </a:solidFill>
                <a:effectLst/>
                <a:latin typeface="+mn-lt"/>
                <a:ea typeface="+mn-ea"/>
                <a:cs typeface="+mn-cs"/>
              </a:rPr>
              <a:t> of </a:t>
            </a:r>
            <a:r>
              <a:rPr lang="en-GB" sz="1200" b="0" i="0" u="none" strike="noStrike" kern="1200" dirty="0" err="1">
                <a:solidFill>
                  <a:schemeClr val="tx1"/>
                </a:solidFill>
                <a:effectLst/>
                <a:latin typeface="+mn-lt"/>
                <a:ea typeface="+mn-ea"/>
                <a:cs typeface="+mn-cs"/>
              </a:rPr>
              <a:t>Liadi</a:t>
            </a:r>
            <a:r>
              <a:rPr lang="en-GB" sz="1200" b="0" i="0" u="none" strike="noStrike" kern="1200" dirty="0">
                <a:solidFill>
                  <a:schemeClr val="tx1"/>
                </a:solidFill>
                <a:effectLst/>
                <a:latin typeface="+mn-lt"/>
                <a:ea typeface="+mn-ea"/>
                <a:cs typeface="+mn-cs"/>
              </a:rPr>
              <a:t>, the first </a:t>
            </a:r>
            <a:r>
              <a:rPr lang="en-GB" sz="1200" b="0" i="0" u="none" strike="noStrike" kern="1200" dirty="0" err="1">
                <a:solidFill>
                  <a:schemeClr val="tx1"/>
                </a:solidFill>
                <a:effectLst/>
                <a:latin typeface="+mn-lt"/>
                <a:ea typeface="+mn-ea"/>
                <a:cs typeface="+mn-cs"/>
              </a:rPr>
              <a:t>Rebbe</a:t>
            </a:r>
            <a:r>
              <a:rPr lang="en-GB" sz="1200" b="0" i="0" u="none" strike="noStrike" kern="1200" dirty="0">
                <a:solidFill>
                  <a:schemeClr val="tx1"/>
                </a:solidFill>
                <a:effectLst/>
                <a:latin typeface="+mn-lt"/>
                <a:ea typeface="+mn-ea"/>
                <a:cs typeface="+mn-cs"/>
              </a:rPr>
              <a:t> of Lubavitch. He noticed a grammatical oddity about the second line of this </a:t>
            </a:r>
            <a:r>
              <a:rPr lang="en-GB" sz="1200" b="0" i="0" u="none" strike="noStrike" kern="1200" dirty="0" err="1">
                <a:solidFill>
                  <a:schemeClr val="tx1"/>
                </a:solidFill>
                <a:effectLst/>
                <a:latin typeface="+mn-lt"/>
                <a:ea typeface="+mn-ea"/>
                <a:cs typeface="+mn-cs"/>
              </a:rPr>
              <a:t>parsha</a:t>
            </a:r>
            <a:r>
              <a:rPr lang="en-GB" sz="1200" b="0" i="0" u="none" strike="noStrike"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Speak to the Children of Israel and say to them: “</a:t>
            </a:r>
            <a:r>
              <a:rPr lang="en-GB" sz="1200" i="1" kern="1200" dirty="0">
                <a:solidFill>
                  <a:schemeClr val="tx1"/>
                </a:solidFill>
                <a:effectLst/>
                <a:latin typeface="+mn-lt"/>
                <a:ea typeface="+mn-ea"/>
                <a:cs typeface="+mn-cs"/>
              </a:rPr>
              <a:t>When one of you offers a sacrifice</a:t>
            </a:r>
            <a:r>
              <a:rPr lang="en-GB" sz="1200" kern="1200" dirty="0">
                <a:solidFill>
                  <a:schemeClr val="tx1"/>
                </a:solidFill>
                <a:effectLst/>
                <a:latin typeface="+mn-lt"/>
                <a:ea typeface="+mn-ea"/>
                <a:cs typeface="+mn-cs"/>
              </a:rPr>
              <a:t> to the Lord, the sacrifice must be taken from the cattle, sheep, or goats.”</a:t>
            </a:r>
          </a:p>
          <a:p>
            <a:r>
              <a:rPr lang="en-GB" sz="1200" b="0" i="1" u="sng" kern="1200" dirty="0">
                <a:solidFill>
                  <a:schemeClr val="tx1"/>
                </a:solidFill>
                <a:effectLst/>
                <a:latin typeface="+mn-lt"/>
                <a:ea typeface="+mn-ea"/>
                <a:cs typeface="+mn-cs"/>
                <a:hlinkClick r:id="rId3"/>
              </a:rPr>
              <a:t>Lev. 1:2</a:t>
            </a:r>
            <a:r>
              <a:rPr lang="en-GB" sz="1200" b="0" i="0" u="none" strike="noStrike" kern="1200" dirty="0">
                <a:solidFill>
                  <a:schemeClr val="tx1"/>
                </a:solidFill>
                <a:effectLst/>
                <a:latin typeface="+mn-lt"/>
                <a:ea typeface="+mn-ea"/>
                <a:cs typeface="+mn-cs"/>
              </a:rPr>
              <a:t>Or so the verse </a:t>
            </a:r>
            <a:r>
              <a:rPr lang="en-GB" sz="1200" b="0" i="1" u="none" strike="noStrike" kern="1200" dirty="0">
                <a:solidFill>
                  <a:schemeClr val="tx1"/>
                </a:solidFill>
                <a:effectLst/>
                <a:latin typeface="+mn-lt"/>
                <a:ea typeface="+mn-ea"/>
                <a:cs typeface="+mn-cs"/>
              </a:rPr>
              <a:t>would</a:t>
            </a:r>
            <a:r>
              <a:rPr lang="en-GB" sz="1200" b="0" i="0" u="none" strike="noStrike" kern="1200" dirty="0">
                <a:solidFill>
                  <a:schemeClr val="tx1"/>
                </a:solidFill>
                <a:effectLst/>
                <a:latin typeface="+mn-lt"/>
                <a:ea typeface="+mn-ea"/>
                <a:cs typeface="+mn-cs"/>
              </a:rPr>
              <a:t> read if it were constructed according to the normal rules of grammar. However, the word order of the sentence in Hebrew is strange and unexpected. We would expect to read</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adam</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mikem</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ki</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yakriv</a:t>
            </a:r>
            <a:r>
              <a:rPr lang="en-GB" sz="1200" b="0" i="0" u="none" strike="noStrike" kern="1200" dirty="0">
                <a:solidFill>
                  <a:schemeClr val="tx1"/>
                </a:solidFill>
                <a:effectLst/>
                <a:latin typeface="+mn-lt"/>
                <a:ea typeface="+mn-ea"/>
                <a:cs typeface="+mn-cs"/>
              </a:rPr>
              <a:t>, “when one of you offers a sacrifice.” Instead, what it says is </a:t>
            </a:r>
            <a:r>
              <a:rPr lang="en-GB" sz="1200" b="0" i="1" u="none" strike="noStrike" kern="1200" dirty="0" err="1">
                <a:solidFill>
                  <a:schemeClr val="tx1"/>
                </a:solidFill>
                <a:effectLst/>
                <a:latin typeface="+mn-lt"/>
                <a:ea typeface="+mn-ea"/>
                <a:cs typeface="+mn-cs"/>
              </a:rPr>
              <a:t>adam</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ki</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yakriv</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mikem</a:t>
            </a:r>
            <a:r>
              <a:rPr lang="en-GB" sz="1200" b="0" i="0" u="none" strike="noStrike" kern="1200" dirty="0">
                <a:solidFill>
                  <a:schemeClr val="tx1"/>
                </a:solidFill>
                <a:effectLst/>
                <a:latin typeface="+mn-lt"/>
                <a:ea typeface="+mn-ea"/>
                <a:cs typeface="+mn-cs"/>
              </a:rPr>
              <a:t>, “when one offers a sacrifice </a:t>
            </a:r>
            <a:r>
              <a:rPr lang="en-GB" sz="1200" b="0" i="1" u="none" strike="noStrike" kern="1200" dirty="0">
                <a:solidFill>
                  <a:schemeClr val="tx1"/>
                </a:solidFill>
                <a:effectLst/>
                <a:latin typeface="+mn-lt"/>
                <a:ea typeface="+mn-ea"/>
                <a:cs typeface="+mn-cs"/>
              </a:rPr>
              <a:t>of you</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The essence of sacrifice, said Rabbi </a:t>
            </a:r>
            <a:r>
              <a:rPr lang="en-GB" sz="1200" b="0" i="0" u="none" strike="noStrike" kern="1200" dirty="0" err="1">
                <a:solidFill>
                  <a:schemeClr val="tx1"/>
                </a:solidFill>
                <a:effectLst/>
                <a:latin typeface="+mn-lt"/>
                <a:ea typeface="+mn-ea"/>
                <a:cs typeface="+mn-cs"/>
              </a:rPr>
              <a:t>Shneur</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Zalman</a:t>
            </a:r>
            <a:r>
              <a:rPr lang="en-GB" sz="1200" b="0" i="0" u="none" strike="noStrike" kern="1200" dirty="0">
                <a:solidFill>
                  <a:schemeClr val="tx1"/>
                </a:solidFill>
                <a:effectLst/>
                <a:latin typeface="+mn-lt"/>
                <a:ea typeface="+mn-ea"/>
                <a:cs typeface="+mn-cs"/>
              </a:rPr>
              <a:t>, is that we offer ourselves. We bring to God our faculties, our energies, our thoughts and emotions. The physical form of sacrifice – an animal offered on the altar – is only an external manifestation of an inner act. The real sacrifice is </a:t>
            </a:r>
            <a:r>
              <a:rPr lang="en-GB" sz="1200" b="0" i="1" u="none" strike="noStrike" kern="1200" dirty="0" err="1">
                <a:solidFill>
                  <a:schemeClr val="tx1"/>
                </a:solidFill>
                <a:effectLst/>
                <a:latin typeface="+mn-lt"/>
                <a:ea typeface="+mn-ea"/>
                <a:cs typeface="+mn-cs"/>
              </a:rPr>
              <a:t>mikem</a:t>
            </a:r>
            <a:r>
              <a:rPr lang="en-GB" sz="1200" b="0" i="0" u="none" strike="noStrike" kern="1200" dirty="0">
                <a:solidFill>
                  <a:schemeClr val="tx1"/>
                </a:solidFill>
                <a:effectLst/>
                <a:latin typeface="+mn-lt"/>
                <a:ea typeface="+mn-ea"/>
                <a:cs typeface="+mn-cs"/>
              </a:rPr>
              <a:t>, “of you.” We give God something of ourselves.</a:t>
            </a:r>
            <a:r>
              <a:rPr lang="en-GB" sz="1200" b="0" i="0" u="sng" strike="noStrike" kern="1200" dirty="0">
                <a:solidFill>
                  <a:schemeClr val="tx1"/>
                </a:solidFill>
                <a:effectLst/>
                <a:latin typeface="+mn-lt"/>
                <a:ea typeface="+mn-ea"/>
                <a:cs typeface="+mn-cs"/>
                <a:hlinkClick r:id="rId4"/>
              </a:rPr>
              <a:t>[1]</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What exactly is it that we give God when we offer a sacrifice? The Jewish mystics, among them Rabbi </a:t>
            </a:r>
            <a:r>
              <a:rPr lang="en-GB" sz="1200" b="0" i="0" u="none" strike="noStrike" kern="1200" dirty="0" err="1">
                <a:solidFill>
                  <a:schemeClr val="tx1"/>
                </a:solidFill>
                <a:effectLst/>
                <a:latin typeface="+mn-lt"/>
                <a:ea typeface="+mn-ea"/>
                <a:cs typeface="+mn-cs"/>
              </a:rPr>
              <a:t>Shneur</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Zalman</a:t>
            </a:r>
            <a:r>
              <a:rPr lang="en-GB" sz="1200" b="0" i="0" u="none" strike="noStrike" kern="1200" dirty="0">
                <a:solidFill>
                  <a:schemeClr val="tx1"/>
                </a:solidFill>
                <a:effectLst/>
                <a:latin typeface="+mn-lt"/>
                <a:ea typeface="+mn-ea"/>
                <a:cs typeface="+mn-cs"/>
              </a:rPr>
              <a:t>, spoke about two souls that each of us has within us – the animal soul (</a:t>
            </a:r>
            <a:r>
              <a:rPr lang="en-GB" sz="1200" b="0" i="1" u="none" strike="noStrike" kern="1200" dirty="0" err="1">
                <a:solidFill>
                  <a:schemeClr val="tx1"/>
                </a:solidFill>
                <a:effectLst/>
                <a:latin typeface="+mn-lt"/>
                <a:ea typeface="+mn-ea"/>
                <a:cs typeface="+mn-cs"/>
              </a:rPr>
              <a:t>nefesh</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habeheimit</a:t>
            </a:r>
            <a:r>
              <a:rPr lang="en-GB" sz="1200" b="0" i="0" u="none" strike="noStrike" kern="1200" dirty="0">
                <a:solidFill>
                  <a:schemeClr val="tx1"/>
                </a:solidFill>
                <a:effectLst/>
                <a:latin typeface="+mn-lt"/>
                <a:ea typeface="+mn-ea"/>
                <a:cs typeface="+mn-cs"/>
              </a:rPr>
              <a:t>) and the Godly soul. On the one hand we are physical beings. We are part of nature. We have physical needs: food, drink, shelter. We are born, we live, we die. As Ecclesiastes puts it:</a:t>
            </a:r>
          </a:p>
          <a:p>
            <a:r>
              <a:rPr lang="en-GB" sz="1200" kern="1200" dirty="0">
                <a:solidFill>
                  <a:schemeClr val="tx1"/>
                </a:solidFill>
                <a:effectLst/>
                <a:latin typeface="+mn-lt"/>
                <a:ea typeface="+mn-ea"/>
                <a:cs typeface="+mn-cs"/>
              </a:rPr>
              <a:t>Man’s fate is like that of the animals; the same fate awaits them both: as one dies, so dies the other. Both have the same breath; man has no advantage over the animal. Everything is a mere fleeting breath.</a:t>
            </a:r>
          </a:p>
          <a:p>
            <a:r>
              <a:rPr lang="en-GB" sz="1200" b="0" i="1" u="sng" kern="1200" dirty="0">
                <a:solidFill>
                  <a:schemeClr val="tx1"/>
                </a:solidFill>
                <a:effectLst/>
                <a:latin typeface="+mn-lt"/>
                <a:ea typeface="+mn-ea"/>
                <a:cs typeface="+mn-cs"/>
                <a:hlinkClick r:id="rId5"/>
              </a:rPr>
              <a:t>Eccl. 3:19</a:t>
            </a:r>
            <a:r>
              <a:rPr lang="en-GB" sz="1200" b="0" i="0" u="none" strike="noStrike" kern="1200" dirty="0">
                <a:solidFill>
                  <a:schemeClr val="tx1"/>
                </a:solidFill>
                <a:effectLst/>
                <a:latin typeface="+mn-lt"/>
                <a:ea typeface="+mn-ea"/>
                <a:cs typeface="+mn-cs"/>
              </a:rPr>
              <a:t>Yet we are not simply animals. We have within us immortal longings. We can think, speak, and communicate. We can, by acts of speaking and listening, reach out to others. We are the one life-form known to us in the universe that can ask the question “why?” We can formulate ideas and be moved by high ideals. We are not governed by biological drives alone. </a:t>
            </a:r>
            <a:r>
              <a:rPr lang="en-GB" sz="1200" b="0" i="0" u="sng" strike="noStrike" kern="1200" dirty="0">
                <a:solidFill>
                  <a:schemeClr val="tx1"/>
                </a:solidFill>
                <a:effectLst/>
                <a:latin typeface="+mn-lt"/>
                <a:ea typeface="+mn-ea"/>
                <a:cs typeface="+mn-cs"/>
                <a:hlinkClick r:id="rId6"/>
              </a:rPr>
              <a:t>Psalm 8</a:t>
            </a:r>
            <a:r>
              <a:rPr lang="en-GB" sz="1200" b="0" i="0" u="none" strike="noStrike" kern="1200" dirty="0">
                <a:solidFill>
                  <a:schemeClr val="tx1"/>
                </a:solidFill>
                <a:effectLst/>
                <a:latin typeface="+mn-lt"/>
                <a:ea typeface="+mn-ea"/>
                <a:cs typeface="+mn-cs"/>
              </a:rPr>
              <a:t> is a hymn of wonder on this theme:</a:t>
            </a:r>
          </a:p>
          <a:p>
            <a:r>
              <a:rPr lang="en-GB" sz="1200" kern="1200" dirty="0">
                <a:solidFill>
                  <a:schemeClr val="tx1"/>
                </a:solidFill>
                <a:effectLst/>
                <a:latin typeface="+mn-lt"/>
                <a:ea typeface="+mn-ea"/>
                <a:cs typeface="+mn-cs"/>
              </a:rPr>
              <a:t>When I consider Your heavens,</a:t>
            </a:r>
          </a:p>
          <a:p>
            <a:r>
              <a:rPr lang="en-GB" sz="1200" kern="1200" dirty="0">
                <a:solidFill>
                  <a:schemeClr val="tx1"/>
                </a:solidFill>
                <a:effectLst/>
                <a:latin typeface="+mn-lt"/>
                <a:ea typeface="+mn-ea"/>
                <a:cs typeface="+mn-cs"/>
              </a:rPr>
              <a:t>the work of Your fingers,</a:t>
            </a:r>
          </a:p>
          <a:p>
            <a:r>
              <a:rPr lang="en-GB" sz="1200" kern="1200" dirty="0">
                <a:solidFill>
                  <a:schemeClr val="tx1"/>
                </a:solidFill>
                <a:effectLst/>
                <a:latin typeface="+mn-lt"/>
                <a:ea typeface="+mn-ea"/>
                <a:cs typeface="+mn-cs"/>
              </a:rPr>
              <a:t>the moon and the stars,</a:t>
            </a:r>
          </a:p>
          <a:p>
            <a:r>
              <a:rPr lang="en-GB" sz="1200" kern="1200" dirty="0">
                <a:solidFill>
                  <a:schemeClr val="tx1"/>
                </a:solidFill>
                <a:effectLst/>
                <a:latin typeface="+mn-lt"/>
                <a:ea typeface="+mn-ea"/>
                <a:cs typeface="+mn-cs"/>
              </a:rPr>
              <a:t>which You have set in place,</a:t>
            </a:r>
          </a:p>
          <a:p>
            <a:r>
              <a:rPr lang="en-GB" sz="1200" kern="1200" dirty="0">
                <a:solidFill>
                  <a:schemeClr val="tx1"/>
                </a:solidFill>
                <a:effectLst/>
                <a:latin typeface="+mn-lt"/>
                <a:ea typeface="+mn-ea"/>
                <a:cs typeface="+mn-cs"/>
              </a:rPr>
              <a:t>what is man that You are mindful of him,</a:t>
            </a:r>
          </a:p>
          <a:p>
            <a:r>
              <a:rPr lang="en-GB" sz="1200" kern="1200" dirty="0">
                <a:solidFill>
                  <a:schemeClr val="tx1"/>
                </a:solidFill>
                <a:effectLst/>
                <a:latin typeface="+mn-lt"/>
                <a:ea typeface="+mn-ea"/>
                <a:cs typeface="+mn-cs"/>
              </a:rPr>
              <a:t>the son of man that You care for him?</a:t>
            </a:r>
          </a:p>
          <a:p>
            <a:r>
              <a:rPr lang="en-GB" sz="1200" kern="1200" dirty="0">
                <a:solidFill>
                  <a:schemeClr val="tx1"/>
                </a:solidFill>
                <a:effectLst/>
                <a:latin typeface="+mn-lt"/>
                <a:ea typeface="+mn-ea"/>
                <a:cs typeface="+mn-cs"/>
              </a:rPr>
              <a:t>Yet You made him a little lower than the angels</a:t>
            </a:r>
          </a:p>
          <a:p>
            <a:r>
              <a:rPr lang="en-GB" sz="1200" kern="1200" dirty="0">
                <a:solidFill>
                  <a:schemeClr val="tx1"/>
                </a:solidFill>
                <a:effectLst/>
                <a:latin typeface="+mn-lt"/>
                <a:ea typeface="+mn-ea"/>
                <a:cs typeface="+mn-cs"/>
              </a:rPr>
              <a:t>and crowned him with glory and honour.</a:t>
            </a:r>
          </a:p>
          <a:p>
            <a:r>
              <a:rPr lang="en-GB" sz="1200" kern="1200" dirty="0">
                <a:solidFill>
                  <a:schemeClr val="tx1"/>
                </a:solidFill>
                <a:effectLst/>
                <a:latin typeface="+mn-lt"/>
                <a:ea typeface="+mn-ea"/>
                <a:cs typeface="+mn-cs"/>
              </a:rPr>
              <a:t>You made him ruler over the works of Your hands;</a:t>
            </a:r>
          </a:p>
          <a:p>
            <a:r>
              <a:rPr lang="en-GB" sz="1200" kern="1200" dirty="0">
                <a:solidFill>
                  <a:schemeClr val="tx1"/>
                </a:solidFill>
                <a:effectLst/>
                <a:latin typeface="+mn-lt"/>
                <a:ea typeface="+mn-ea"/>
                <a:cs typeface="+mn-cs"/>
              </a:rPr>
              <a:t>You put everything under his feet.</a:t>
            </a:r>
          </a:p>
          <a:p>
            <a:r>
              <a:rPr lang="en-GB" sz="1200" b="0" i="1" u="sng" kern="1200" dirty="0">
                <a:solidFill>
                  <a:schemeClr val="tx1"/>
                </a:solidFill>
                <a:effectLst/>
                <a:latin typeface="+mn-lt"/>
                <a:ea typeface="+mn-ea"/>
                <a:cs typeface="+mn-cs"/>
                <a:hlinkClick r:id="rId7"/>
              </a:rPr>
              <a:t>Ps. 8:4–7</a:t>
            </a:r>
            <a:r>
              <a:rPr lang="en-GB" sz="1200" b="0" i="0" u="none" strike="noStrike" kern="1200" dirty="0">
                <a:solidFill>
                  <a:schemeClr val="tx1"/>
                </a:solidFill>
                <a:effectLst/>
                <a:latin typeface="+mn-lt"/>
                <a:ea typeface="+mn-ea"/>
                <a:cs typeface="+mn-cs"/>
              </a:rPr>
              <a:t>Physically, we are almost nothing; spiritually, we are brushed by the wings of eternity. We have a Godly soul. The nature of sacrifice, understood psychologically, is thus clear. What we offer God is (not just an animal but) the </a:t>
            </a:r>
            <a:r>
              <a:rPr lang="en-GB" sz="1200" b="0" i="1" u="none" strike="noStrike" kern="1200" dirty="0" err="1">
                <a:solidFill>
                  <a:schemeClr val="tx1"/>
                </a:solidFill>
                <a:effectLst/>
                <a:latin typeface="+mn-lt"/>
                <a:ea typeface="+mn-ea"/>
                <a:cs typeface="+mn-cs"/>
              </a:rPr>
              <a:t>nefesh</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habeheimit</a:t>
            </a:r>
            <a:r>
              <a:rPr lang="en-GB" sz="1200" b="0" i="0" u="none" strike="noStrike" kern="1200" dirty="0">
                <a:solidFill>
                  <a:schemeClr val="tx1"/>
                </a:solidFill>
                <a:effectLst/>
                <a:latin typeface="+mn-lt"/>
                <a:ea typeface="+mn-ea"/>
                <a:cs typeface="+mn-cs"/>
              </a:rPr>
              <a:t>, the animal soul within us.</a:t>
            </a:r>
          </a:p>
          <a:p>
            <a:r>
              <a:rPr lang="en-GB" sz="1200" b="0" i="0" u="none" strike="noStrike" kern="1200" dirty="0">
                <a:solidFill>
                  <a:schemeClr val="tx1"/>
                </a:solidFill>
                <a:effectLst/>
                <a:latin typeface="+mn-lt"/>
                <a:ea typeface="+mn-ea"/>
                <a:cs typeface="+mn-cs"/>
              </a:rPr>
              <a:t>How does this work out in detail? A hint is given by the three types of animal mentioned in the verse in the second line of </a:t>
            </a:r>
            <a:r>
              <a:rPr lang="en-GB" sz="1200" b="0" i="0" u="none" strike="noStrike" kern="1200" dirty="0" err="1">
                <a:solidFill>
                  <a:schemeClr val="tx1"/>
                </a:solidFill>
                <a:effectLst/>
                <a:latin typeface="+mn-lt"/>
                <a:ea typeface="+mn-ea"/>
                <a:cs typeface="+mn-cs"/>
              </a:rPr>
              <a:t>parshat</a:t>
            </a:r>
            <a:r>
              <a:rPr lang="en-GB" sz="1200" b="0" i="0" u="none" strike="noStrike" kern="1200" dirty="0">
                <a:solidFill>
                  <a:schemeClr val="tx1"/>
                </a:solidFill>
                <a:effectLst/>
                <a:latin typeface="+mn-lt"/>
                <a:ea typeface="+mn-ea"/>
                <a:cs typeface="+mn-cs"/>
              </a:rPr>
              <a:t> Vayikra (see </a:t>
            </a:r>
            <a:r>
              <a:rPr lang="en-GB" sz="1200" b="0" i="0" u="sng" strike="noStrike" kern="1200" dirty="0">
                <a:solidFill>
                  <a:schemeClr val="tx1"/>
                </a:solidFill>
                <a:effectLst/>
                <a:latin typeface="+mn-lt"/>
                <a:ea typeface="+mn-ea"/>
                <a:cs typeface="+mn-cs"/>
                <a:hlinkClick r:id="rId8"/>
              </a:rPr>
              <a:t>Lev. 1:2</a:t>
            </a:r>
            <a:r>
              <a:rPr lang="en-GB" sz="1200" b="0" i="0"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beheimah</a:t>
            </a:r>
            <a:r>
              <a:rPr lang="en-GB" sz="1200" b="0" i="0" u="none" strike="noStrike" kern="1200" dirty="0">
                <a:solidFill>
                  <a:schemeClr val="tx1"/>
                </a:solidFill>
                <a:effectLst/>
                <a:latin typeface="+mn-lt"/>
                <a:ea typeface="+mn-ea"/>
                <a:cs typeface="+mn-cs"/>
              </a:rPr>
              <a:t> (animal), </a:t>
            </a:r>
            <a:r>
              <a:rPr lang="en-GB" sz="1200" b="0" i="1" u="none" strike="noStrike" kern="1200" dirty="0" err="1">
                <a:solidFill>
                  <a:schemeClr val="tx1"/>
                </a:solidFill>
                <a:effectLst/>
                <a:latin typeface="+mn-lt"/>
                <a:ea typeface="+mn-ea"/>
                <a:cs typeface="+mn-cs"/>
              </a:rPr>
              <a:t>bakar</a:t>
            </a:r>
            <a:r>
              <a:rPr lang="en-GB" sz="1200" b="0" i="0" u="none" strike="noStrike" kern="1200" dirty="0">
                <a:solidFill>
                  <a:schemeClr val="tx1"/>
                </a:solidFill>
                <a:effectLst/>
                <a:latin typeface="+mn-lt"/>
                <a:ea typeface="+mn-ea"/>
                <a:cs typeface="+mn-cs"/>
              </a:rPr>
              <a:t> (cattle), and </a:t>
            </a:r>
            <a:r>
              <a:rPr lang="en-GB" sz="1200" b="0" i="1" u="none" strike="noStrike" kern="1200" dirty="0" err="1">
                <a:solidFill>
                  <a:schemeClr val="tx1"/>
                </a:solidFill>
                <a:effectLst/>
                <a:latin typeface="+mn-lt"/>
                <a:ea typeface="+mn-ea"/>
                <a:cs typeface="+mn-cs"/>
              </a:rPr>
              <a:t>tzon</a:t>
            </a:r>
            <a:r>
              <a:rPr lang="en-GB" sz="1200" b="0" i="0" u="none" strike="noStrike" kern="1200" dirty="0">
                <a:solidFill>
                  <a:schemeClr val="tx1"/>
                </a:solidFill>
                <a:effectLst/>
                <a:latin typeface="+mn-lt"/>
                <a:ea typeface="+mn-ea"/>
                <a:cs typeface="+mn-cs"/>
              </a:rPr>
              <a:t> (flock). Each represents a separate animal-like feature of the human personality.</a:t>
            </a:r>
          </a:p>
          <a:p>
            <a:r>
              <a:rPr lang="en-GB" sz="1200" b="0" i="1" u="none" strike="noStrike" kern="1200" dirty="0" err="1">
                <a:solidFill>
                  <a:schemeClr val="tx1"/>
                </a:solidFill>
                <a:effectLst/>
                <a:latin typeface="+mn-lt"/>
                <a:ea typeface="+mn-ea"/>
                <a:cs typeface="+mn-cs"/>
              </a:rPr>
              <a:t>Beheimah</a:t>
            </a:r>
            <a:r>
              <a:rPr lang="en-GB" sz="1200" b="0" i="0" u="none" strike="noStrike" kern="1200" dirty="0">
                <a:solidFill>
                  <a:schemeClr val="tx1"/>
                </a:solidFill>
                <a:effectLst/>
                <a:latin typeface="+mn-lt"/>
                <a:ea typeface="+mn-ea"/>
                <a:cs typeface="+mn-cs"/>
              </a:rPr>
              <a:t> represents the animal instinct itself. The word refers to domesticated animals. It does not imply the savage instincts of the predator. What it means is something more tame. Animals spend their time searching for food. Their lives are bounded by the struggle to survive. To sacrifice the animal within us is to be moved by something more than mere survival.</a:t>
            </a:r>
          </a:p>
          <a:p>
            <a:r>
              <a:rPr lang="en-GB" sz="1200" b="0" i="0" u="none" strike="noStrike" kern="1200" dirty="0">
                <a:solidFill>
                  <a:schemeClr val="tx1"/>
                </a:solidFill>
                <a:effectLst/>
                <a:latin typeface="+mn-lt"/>
                <a:ea typeface="+mn-ea"/>
                <a:cs typeface="+mn-cs"/>
              </a:rPr>
              <a:t>Wittgenstein, when asked what was the task of philosophy, answered, “To show the fly the way out of the fly-bottle.”</a:t>
            </a:r>
            <a:r>
              <a:rPr lang="en-GB" sz="1200" b="0" i="0" u="sng" strike="noStrike" kern="1200" dirty="0">
                <a:solidFill>
                  <a:schemeClr val="tx1"/>
                </a:solidFill>
                <a:effectLst/>
                <a:latin typeface="+mn-lt"/>
                <a:ea typeface="+mn-ea"/>
                <a:cs typeface="+mn-cs"/>
                <a:hlinkClick r:id="rId9"/>
              </a:rPr>
              <a:t>[2]</a:t>
            </a:r>
            <a:r>
              <a:rPr lang="en-GB" sz="1200" b="0" i="0" u="none" strike="noStrike" kern="1200" dirty="0">
                <a:solidFill>
                  <a:schemeClr val="tx1"/>
                </a:solidFill>
                <a:effectLst/>
                <a:latin typeface="+mn-lt"/>
                <a:ea typeface="+mn-ea"/>
                <a:cs typeface="+mn-cs"/>
              </a:rPr>
              <a:t> The fly, trapped in the bottle, bangs its head against the glass, trying to find a way out. The one thing it fails to do is to look up. The Godly soul within us is the force that makes us look up, beyond the physical world, beyond mere survival, in search of meaning, purpose, goal.</a:t>
            </a:r>
          </a:p>
          <a:p>
            <a:r>
              <a:rPr lang="en-GB" sz="1200" b="0" i="0" u="none" strike="noStrike" kern="1200" dirty="0">
                <a:solidFill>
                  <a:schemeClr val="tx1"/>
                </a:solidFill>
                <a:effectLst/>
                <a:latin typeface="+mn-lt"/>
                <a:ea typeface="+mn-ea"/>
                <a:cs typeface="+mn-cs"/>
              </a:rPr>
              <a:t>The Hebrew word </a:t>
            </a:r>
            <a:r>
              <a:rPr lang="en-GB" sz="1200" b="0" i="1" u="none" strike="noStrike" kern="1200" dirty="0" err="1">
                <a:solidFill>
                  <a:schemeClr val="tx1"/>
                </a:solidFill>
                <a:effectLst/>
                <a:latin typeface="+mn-lt"/>
                <a:ea typeface="+mn-ea"/>
                <a:cs typeface="+mn-cs"/>
              </a:rPr>
              <a:t>bakar</a:t>
            </a:r>
            <a:r>
              <a:rPr lang="en-GB" sz="1200" b="0" i="0" u="none" strike="noStrike" kern="1200" dirty="0">
                <a:solidFill>
                  <a:schemeClr val="tx1"/>
                </a:solidFill>
                <a:effectLst/>
                <a:latin typeface="+mn-lt"/>
                <a:ea typeface="+mn-ea"/>
                <a:cs typeface="+mn-cs"/>
              </a:rPr>
              <a:t>, cattle, reminds us of the word </a:t>
            </a:r>
            <a:r>
              <a:rPr lang="en-GB" sz="1200" b="0" i="1" u="none" strike="noStrike" kern="1200" dirty="0" err="1">
                <a:solidFill>
                  <a:schemeClr val="tx1"/>
                </a:solidFill>
                <a:effectLst/>
                <a:latin typeface="+mn-lt"/>
                <a:ea typeface="+mn-ea"/>
                <a:cs typeface="+mn-cs"/>
              </a:rPr>
              <a:t>boker</a:t>
            </a:r>
            <a:r>
              <a:rPr lang="en-GB" sz="1200" b="0" i="0" u="none" strike="noStrike" kern="1200" dirty="0">
                <a:solidFill>
                  <a:schemeClr val="tx1"/>
                </a:solidFill>
                <a:effectLst/>
                <a:latin typeface="+mn-lt"/>
                <a:ea typeface="+mn-ea"/>
                <a:cs typeface="+mn-cs"/>
              </a:rPr>
              <a:t>, dawn, literally to “break through,” as the first rays of sunlight break through the darkness of night. Cattle, stampeding, break through barriers. Unless constrained by fences, cattle are no respecters of boundaries. To sacrifice the </a:t>
            </a:r>
            <a:r>
              <a:rPr lang="en-GB" sz="1200" b="0" i="1" u="none" strike="noStrike" kern="1200" dirty="0" err="1">
                <a:solidFill>
                  <a:schemeClr val="tx1"/>
                </a:solidFill>
                <a:effectLst/>
                <a:latin typeface="+mn-lt"/>
                <a:ea typeface="+mn-ea"/>
                <a:cs typeface="+mn-cs"/>
              </a:rPr>
              <a:t>bakar</a:t>
            </a:r>
            <a:r>
              <a:rPr lang="en-GB" sz="1200" b="0" i="0" u="none" strike="noStrike" kern="1200" dirty="0">
                <a:solidFill>
                  <a:schemeClr val="tx1"/>
                </a:solidFill>
                <a:effectLst/>
                <a:latin typeface="+mn-lt"/>
                <a:ea typeface="+mn-ea"/>
                <a:cs typeface="+mn-cs"/>
              </a:rPr>
              <a:t> is to learn to recognise and respect boundaries – between holy and profane, pure and impure, permitted and forbidden. Barriers of the mind can sometimes be stronger than walls.</a:t>
            </a:r>
          </a:p>
          <a:p>
            <a:r>
              <a:rPr lang="en-GB" sz="1200" b="0" i="0" u="none" strike="noStrike" kern="1200" dirty="0">
                <a:solidFill>
                  <a:schemeClr val="tx1"/>
                </a:solidFill>
                <a:effectLst/>
                <a:latin typeface="+mn-lt"/>
                <a:ea typeface="+mn-ea"/>
                <a:cs typeface="+mn-cs"/>
              </a:rPr>
              <a:t>Finally, the word </a:t>
            </a:r>
            <a:r>
              <a:rPr lang="en-GB" sz="1200" b="0" i="1" u="none" strike="noStrike" kern="1200" dirty="0" err="1">
                <a:solidFill>
                  <a:schemeClr val="tx1"/>
                </a:solidFill>
                <a:effectLst/>
                <a:latin typeface="+mn-lt"/>
                <a:ea typeface="+mn-ea"/>
                <a:cs typeface="+mn-cs"/>
              </a:rPr>
              <a:t>tzon</a:t>
            </a:r>
            <a:r>
              <a:rPr lang="en-GB" sz="1200" b="0" i="0" u="none" strike="noStrike" kern="1200" dirty="0">
                <a:solidFill>
                  <a:schemeClr val="tx1"/>
                </a:solidFill>
                <a:effectLst/>
                <a:latin typeface="+mn-lt"/>
                <a:ea typeface="+mn-ea"/>
                <a:cs typeface="+mn-cs"/>
              </a:rPr>
              <a:t>, flocks, represents the herd instinct – the powerful drive to move in a given direction because others are doing likewise.</a:t>
            </a:r>
            <a:r>
              <a:rPr lang="en-GB" sz="1200" b="0" i="0" u="sng" strike="noStrike" kern="1200" dirty="0">
                <a:solidFill>
                  <a:schemeClr val="tx1"/>
                </a:solidFill>
                <a:effectLst/>
                <a:latin typeface="+mn-lt"/>
                <a:ea typeface="+mn-ea"/>
                <a:cs typeface="+mn-cs"/>
                <a:hlinkClick r:id="rId10"/>
              </a:rPr>
              <a:t>[3]</a:t>
            </a:r>
            <a:r>
              <a:rPr lang="en-GB" sz="1200" b="0" i="0" u="none" strike="noStrike" kern="1200" dirty="0">
                <a:solidFill>
                  <a:schemeClr val="tx1"/>
                </a:solidFill>
                <a:effectLst/>
                <a:latin typeface="+mn-lt"/>
                <a:ea typeface="+mn-ea"/>
                <a:cs typeface="+mn-cs"/>
              </a:rPr>
              <a:t> The great figures of Judaism – Abraham, Moses, the Prophets – were distinguished precisely by their ability to stand apart from the herd; to be different, to challenge the idols of the age, to refuse to capitulate to the intellectual fashions of the moment. That, ultimately, is the meaning of holiness in Judaism. </a:t>
            </a:r>
            <a:r>
              <a:rPr lang="en-GB" sz="1200" b="0" i="1" u="none" strike="noStrike" kern="1200" dirty="0" err="1">
                <a:solidFill>
                  <a:schemeClr val="tx1"/>
                </a:solidFill>
                <a:effectLst/>
                <a:latin typeface="+mn-lt"/>
                <a:ea typeface="+mn-ea"/>
                <a:cs typeface="+mn-cs"/>
              </a:rPr>
              <a:t>Kadosh</a:t>
            </a:r>
            <a:r>
              <a:rPr lang="en-GB" sz="1200" b="0" i="0" u="none" strike="noStrike" kern="1200" dirty="0">
                <a:solidFill>
                  <a:schemeClr val="tx1"/>
                </a:solidFill>
                <a:effectLst/>
                <a:latin typeface="+mn-lt"/>
                <a:ea typeface="+mn-ea"/>
                <a:cs typeface="+mn-cs"/>
              </a:rPr>
              <a:t>, the holy, is something set apart, different, separate, distinctive. Jews were the only minority in history consistently to refuse to assimilate to the dominant culture or convert to the dominant faith.</a:t>
            </a:r>
          </a:p>
          <a:p>
            <a:r>
              <a:rPr lang="en-GB" sz="1200" b="0" i="0" u="none" strike="noStrike" kern="1200" dirty="0">
                <a:solidFill>
                  <a:schemeClr val="tx1"/>
                </a:solidFill>
                <a:effectLst/>
                <a:latin typeface="+mn-lt"/>
                <a:ea typeface="+mn-ea"/>
                <a:cs typeface="+mn-cs"/>
              </a:rPr>
              <a:t>The noun </a:t>
            </a:r>
            <a:r>
              <a:rPr lang="en-GB" sz="1200" b="0" i="1" u="none" strike="noStrike" kern="1200" dirty="0">
                <a:solidFill>
                  <a:schemeClr val="tx1"/>
                </a:solidFill>
                <a:effectLst/>
                <a:latin typeface="+mn-lt"/>
                <a:ea typeface="+mn-ea"/>
                <a:cs typeface="+mn-cs"/>
              </a:rPr>
              <a:t>korban</a:t>
            </a:r>
            <a:r>
              <a:rPr lang="en-GB" sz="1200" b="0" i="0" u="none" strike="noStrike" kern="1200" dirty="0">
                <a:solidFill>
                  <a:schemeClr val="tx1"/>
                </a:solidFill>
                <a:effectLst/>
                <a:latin typeface="+mn-lt"/>
                <a:ea typeface="+mn-ea"/>
                <a:cs typeface="+mn-cs"/>
              </a:rPr>
              <a:t>, “sacrifice,” and the verb </a:t>
            </a:r>
            <a:r>
              <a:rPr lang="en-GB" sz="1200" b="0" i="1" u="none" strike="noStrike" kern="1200" dirty="0" err="1">
                <a:solidFill>
                  <a:schemeClr val="tx1"/>
                </a:solidFill>
                <a:effectLst/>
                <a:latin typeface="+mn-lt"/>
                <a:ea typeface="+mn-ea"/>
                <a:cs typeface="+mn-cs"/>
              </a:rPr>
              <a:t>lehakriv</a:t>
            </a:r>
            <a:r>
              <a:rPr lang="en-GB" sz="1200" b="0" i="0" u="none" strike="noStrike" kern="1200" dirty="0">
                <a:solidFill>
                  <a:schemeClr val="tx1"/>
                </a:solidFill>
                <a:effectLst/>
                <a:latin typeface="+mn-lt"/>
                <a:ea typeface="+mn-ea"/>
                <a:cs typeface="+mn-cs"/>
              </a:rPr>
              <a:t>, “to offer something as a sacrifice,” actually mean “that which is brought close” and “the act of bringing close.” The key element is not so much giving something up (the usual meaning of sacrifice), but rather bringing something close to God. </a:t>
            </a:r>
            <a:r>
              <a:rPr lang="en-GB" sz="1200" b="0" i="1" u="none" strike="noStrike" kern="1200" dirty="0" err="1">
                <a:solidFill>
                  <a:schemeClr val="tx1"/>
                </a:solidFill>
                <a:effectLst/>
                <a:latin typeface="+mn-lt"/>
                <a:ea typeface="+mn-ea"/>
                <a:cs typeface="+mn-cs"/>
              </a:rPr>
              <a:t>Lehakriv</a:t>
            </a:r>
            <a:r>
              <a:rPr lang="en-GB" sz="1200" b="0" i="0" u="none" strike="noStrike" kern="1200" dirty="0">
                <a:solidFill>
                  <a:schemeClr val="tx1"/>
                </a:solidFill>
                <a:effectLst/>
                <a:latin typeface="+mn-lt"/>
                <a:ea typeface="+mn-ea"/>
                <a:cs typeface="+mn-cs"/>
              </a:rPr>
              <a:t> is to bring the animal element within us to be transformed through the Divine fire that once burned on the altar, and still burns at the heart of prayer if we truly seek closeness to God.</a:t>
            </a:r>
          </a:p>
          <a:p>
            <a:r>
              <a:rPr lang="en-GB" sz="1200" b="0" i="0" u="none" strike="noStrike" kern="1200" dirty="0">
                <a:solidFill>
                  <a:schemeClr val="tx1"/>
                </a:solidFill>
                <a:effectLst/>
                <a:latin typeface="+mn-lt"/>
                <a:ea typeface="+mn-ea"/>
                <a:cs typeface="+mn-cs"/>
              </a:rPr>
              <a:t>By one of the ironies of history, this ancient idea has become suddenly contemporary. Darwinism, the decoding of the human genome, and scientific materialism (the idea that the material is all there is) have led to the widespread conclusion that we are all animals, nothing more, nothing less. We share 98 per cent of our genes with the primates. We are, as Desmond Morris used to put it, “the naked ape.”</a:t>
            </a:r>
            <a:r>
              <a:rPr lang="en-GB" sz="1200" b="0" i="0" u="sng" strike="noStrike" kern="1200" dirty="0">
                <a:solidFill>
                  <a:schemeClr val="tx1"/>
                </a:solidFill>
                <a:effectLst/>
                <a:latin typeface="+mn-lt"/>
                <a:ea typeface="+mn-ea"/>
                <a:cs typeface="+mn-cs"/>
                <a:hlinkClick r:id="rId11"/>
              </a:rPr>
              <a:t>[4]</a:t>
            </a:r>
            <a:r>
              <a:rPr lang="en-GB" sz="1200" b="0" i="0" u="none" strike="noStrike" kern="1200" dirty="0">
                <a:solidFill>
                  <a:schemeClr val="tx1"/>
                </a:solidFill>
                <a:effectLst/>
                <a:latin typeface="+mn-lt"/>
                <a:ea typeface="+mn-ea"/>
                <a:cs typeface="+mn-cs"/>
              </a:rPr>
              <a:t> On this view, Homo sapiens exists by mere accident. We are the result of a random series of genetic mutations and just happened to be more adapted to survival than other species. The </a:t>
            </a:r>
            <a:r>
              <a:rPr lang="en-GB" sz="1200" b="0" i="1" u="none" strike="noStrike" kern="1200" dirty="0" err="1">
                <a:solidFill>
                  <a:schemeClr val="tx1"/>
                </a:solidFill>
                <a:effectLst/>
                <a:latin typeface="+mn-lt"/>
                <a:ea typeface="+mn-ea"/>
                <a:cs typeface="+mn-cs"/>
              </a:rPr>
              <a:t>nefesh</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habeheimit</a:t>
            </a:r>
            <a:r>
              <a:rPr lang="en-GB" sz="1200" b="0" i="0" u="none" strike="noStrike" kern="1200" dirty="0">
                <a:solidFill>
                  <a:schemeClr val="tx1"/>
                </a:solidFill>
                <a:effectLst/>
                <a:latin typeface="+mn-lt"/>
                <a:ea typeface="+mn-ea"/>
                <a:cs typeface="+mn-cs"/>
              </a:rPr>
              <a:t>, the animal soul, is all there is.</a:t>
            </a:r>
          </a:p>
          <a:p>
            <a:r>
              <a:rPr lang="en-GB" sz="1200" b="0" i="0" u="none" strike="noStrike" kern="1200" dirty="0">
                <a:solidFill>
                  <a:schemeClr val="tx1"/>
                </a:solidFill>
                <a:effectLst/>
                <a:latin typeface="+mn-lt"/>
                <a:ea typeface="+mn-ea"/>
                <a:cs typeface="+mn-cs"/>
              </a:rPr>
              <a:t>The refutation of this idea – and it is surely among the most reductive ever to be held by intelligent minds – lies in the very act of sacrifice itself as the mystics understood it. We can redirect our animal instincts. We can rise above mere survival. We are capable of honouring boundaries. We can step outside our environment. As Harvard neuroscientist Steven Pinker put it: “Nature does not dictate what we should accept or how we should live,” adding, “and if my genes don’t like it they can go jump in the lake.”</a:t>
            </a:r>
            <a:r>
              <a:rPr lang="en-GB" sz="1200" b="0" i="0" u="sng" strike="noStrike" kern="1200" dirty="0">
                <a:solidFill>
                  <a:schemeClr val="tx1"/>
                </a:solidFill>
                <a:effectLst/>
                <a:latin typeface="+mn-lt"/>
                <a:ea typeface="+mn-ea"/>
                <a:cs typeface="+mn-cs"/>
                <a:hlinkClick r:id="rId12"/>
              </a:rPr>
              <a:t>[5]</a:t>
            </a:r>
            <a:r>
              <a:rPr lang="en-GB" sz="1200" b="0" i="0" u="none" strike="noStrike" kern="1200" dirty="0">
                <a:solidFill>
                  <a:schemeClr val="tx1"/>
                </a:solidFill>
                <a:effectLst/>
                <a:latin typeface="+mn-lt"/>
                <a:ea typeface="+mn-ea"/>
                <a:cs typeface="+mn-cs"/>
              </a:rPr>
              <a:t> Or, as Katharine Hepburn majestically said to Humphrey Bogart in </a:t>
            </a:r>
            <a:r>
              <a:rPr lang="en-GB" sz="1200" b="0" i="1" u="none" strike="noStrike" kern="1200" dirty="0">
                <a:solidFill>
                  <a:schemeClr val="tx1"/>
                </a:solidFill>
                <a:effectLst/>
                <a:latin typeface="+mn-lt"/>
                <a:ea typeface="+mn-ea"/>
                <a:cs typeface="+mn-cs"/>
              </a:rPr>
              <a:t>The African Queen</a:t>
            </a:r>
            <a:r>
              <a:rPr lang="en-GB" sz="1200" b="0" i="0" u="none" strike="noStrike" kern="1200" dirty="0">
                <a:solidFill>
                  <a:schemeClr val="tx1"/>
                </a:solidFill>
                <a:effectLst/>
                <a:latin typeface="+mn-lt"/>
                <a:ea typeface="+mn-ea"/>
                <a:cs typeface="+mn-cs"/>
              </a:rPr>
              <a:t>, “Nature, Mr </a:t>
            </a:r>
            <a:r>
              <a:rPr lang="en-GB" sz="1200" b="0" i="0" u="none" strike="noStrike" kern="1200" dirty="0" err="1">
                <a:solidFill>
                  <a:schemeClr val="tx1"/>
                </a:solidFill>
                <a:effectLst/>
                <a:latin typeface="+mn-lt"/>
                <a:ea typeface="+mn-ea"/>
                <a:cs typeface="+mn-cs"/>
              </a:rPr>
              <a:t>Allnut</a:t>
            </a:r>
            <a:r>
              <a:rPr lang="en-GB" sz="1200" b="0" i="0" u="none" strike="noStrike" kern="1200" dirty="0">
                <a:solidFill>
                  <a:schemeClr val="tx1"/>
                </a:solidFill>
                <a:effectLst/>
                <a:latin typeface="+mn-lt"/>
                <a:ea typeface="+mn-ea"/>
                <a:cs typeface="+mn-cs"/>
              </a:rPr>
              <a:t>, is what we were put on earth to rise above.”</a:t>
            </a:r>
          </a:p>
          <a:p>
            <a:r>
              <a:rPr lang="en-GB" sz="1200" b="0" i="0" u="none" strike="noStrike" kern="1200" dirty="0">
                <a:solidFill>
                  <a:schemeClr val="tx1"/>
                </a:solidFill>
                <a:effectLst/>
                <a:latin typeface="+mn-lt"/>
                <a:ea typeface="+mn-ea"/>
                <a:cs typeface="+mn-cs"/>
              </a:rPr>
              <a:t>We can transcend the </a:t>
            </a:r>
            <a:r>
              <a:rPr lang="en-GB" sz="1200" b="0" i="1" u="none" strike="noStrike" kern="1200" dirty="0" err="1">
                <a:solidFill>
                  <a:schemeClr val="tx1"/>
                </a:solidFill>
                <a:effectLst/>
                <a:latin typeface="+mn-lt"/>
                <a:ea typeface="+mn-ea"/>
                <a:cs typeface="+mn-cs"/>
              </a:rPr>
              <a:t>beheimah</a:t>
            </a:r>
            <a:r>
              <a:rPr lang="en-GB" sz="1200" b="0" i="0" u="none" strike="noStrike" kern="1200" dirty="0">
                <a:solidFill>
                  <a:schemeClr val="tx1"/>
                </a:solidFill>
                <a:effectLst/>
                <a:latin typeface="+mn-lt"/>
                <a:ea typeface="+mn-ea"/>
                <a:cs typeface="+mn-cs"/>
              </a:rPr>
              <a:t>, the </a:t>
            </a:r>
            <a:r>
              <a:rPr lang="en-GB" sz="1200" b="0" i="1" u="none" strike="noStrike" kern="1200" dirty="0" err="1">
                <a:solidFill>
                  <a:schemeClr val="tx1"/>
                </a:solidFill>
                <a:effectLst/>
                <a:latin typeface="+mn-lt"/>
                <a:ea typeface="+mn-ea"/>
                <a:cs typeface="+mn-cs"/>
              </a:rPr>
              <a:t>bakar</a:t>
            </a:r>
            <a:r>
              <a:rPr lang="en-GB" sz="1200" b="0" i="0" u="none" strike="noStrike" kern="1200" dirty="0">
                <a:solidFill>
                  <a:schemeClr val="tx1"/>
                </a:solidFill>
                <a:effectLst/>
                <a:latin typeface="+mn-lt"/>
                <a:ea typeface="+mn-ea"/>
                <a:cs typeface="+mn-cs"/>
              </a:rPr>
              <a:t>, and the </a:t>
            </a:r>
            <a:r>
              <a:rPr lang="en-GB" sz="1200" b="0" i="1" u="none" strike="noStrike" kern="1200" dirty="0" err="1">
                <a:solidFill>
                  <a:schemeClr val="tx1"/>
                </a:solidFill>
                <a:effectLst/>
                <a:latin typeface="+mn-lt"/>
                <a:ea typeface="+mn-ea"/>
                <a:cs typeface="+mn-cs"/>
              </a:rPr>
              <a:t>tzon</a:t>
            </a:r>
            <a:r>
              <a:rPr lang="en-GB" sz="1200" b="0" i="0" u="none" strike="noStrike" kern="1200" dirty="0">
                <a:solidFill>
                  <a:schemeClr val="tx1"/>
                </a:solidFill>
                <a:effectLst/>
                <a:latin typeface="+mn-lt"/>
                <a:ea typeface="+mn-ea"/>
                <a:cs typeface="+mn-cs"/>
              </a:rPr>
              <a:t>. No animal is capable of self-transformation, but we are. Poetry, music, love, wonder – the things that have no survival value but which speak to our deepest sense of being – all tell us that we are not mere animals, assemblages of selfish genes. </a:t>
            </a:r>
            <a:r>
              <a:rPr lang="en-GB" sz="1200" b="0" i="0" u="none" strike="noStrike" kern="1200">
                <a:solidFill>
                  <a:schemeClr val="tx1"/>
                </a:solidFill>
                <a:effectLst/>
                <a:latin typeface="+mn-lt"/>
                <a:ea typeface="+mn-ea"/>
                <a:cs typeface="+mn-cs"/>
              </a:rPr>
              <a:t>By bringing that which is animal within us close to God, we allow the material to be suffused with the spiritual and we become something else: no longer slaves of nature but servants of the living God.</a:t>
            </a:r>
          </a:p>
          <a:p>
            <a:endParaRPr lang="en-GB"/>
          </a:p>
        </p:txBody>
      </p:sp>
      <p:sp>
        <p:nvSpPr>
          <p:cNvPr id="4" name="Slide Number Placeholder 3"/>
          <p:cNvSpPr>
            <a:spLocks noGrp="1"/>
          </p:cNvSpPr>
          <p:nvPr>
            <p:ph type="sldNum" sz="quarter" idx="5"/>
          </p:nvPr>
        </p:nvSpPr>
        <p:spPr/>
        <p:txBody>
          <a:bodyPr/>
          <a:lstStyle/>
          <a:p>
            <a:fld id="{278FB232-C209-B445-ACB3-067054AB162C}" type="slidenum">
              <a:rPr lang="en-US" smtClean="0"/>
              <a:t>18</a:t>
            </a:fld>
            <a:endParaRPr lang="en-US"/>
          </a:p>
        </p:txBody>
      </p:sp>
    </p:spTree>
    <p:extLst>
      <p:ext uri="{BB962C8B-B14F-4D97-AF65-F5344CB8AC3E}">
        <p14:creationId xmlns:p14="http://schemas.microsoft.com/office/powerpoint/2010/main" val="3902050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27B3F180-979B-40A5-BA8C-BD3EEA9C93B1}" type="slidenum">
              <a:rPr lang="en-US">
                <a:latin typeface="Lydian BT" pitchFamily="-84" charset="0"/>
              </a:rPr>
              <a:pPr/>
              <a:t>19</a:t>
            </a:fld>
            <a:endParaRPr lang="en-US">
              <a:latin typeface="Lydian BT" pitchFamily="-84" charset="0"/>
            </a:endParaRPr>
          </a:p>
        </p:txBody>
      </p:sp>
      <p:sp>
        <p:nvSpPr>
          <p:cNvPr id="84995" name="Rectangle 2"/>
          <p:cNvSpPr>
            <a:spLocks noGrp="1" noRot="1" noChangeAspect="1" noChangeArrowheads="1" noTextEdit="1"/>
          </p:cNvSpPr>
          <p:nvPr>
            <p:ph type="sldImg"/>
          </p:nvPr>
        </p:nvSpPr>
        <p:spPr>
          <a:solidFill>
            <a:srgbClr val="FFFFFF"/>
          </a:solidFill>
          <a:ln/>
        </p:spPr>
      </p:sp>
      <p:sp>
        <p:nvSpPr>
          <p:cNvPr id="8499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z="2400">
              <a:latin typeface="Lydian BT"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1361234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22</a:t>
            </a:fld>
            <a:endParaRPr lang="en-US"/>
          </a:p>
        </p:txBody>
      </p:sp>
    </p:spTree>
    <p:extLst>
      <p:ext uri="{BB962C8B-B14F-4D97-AF65-F5344CB8AC3E}">
        <p14:creationId xmlns:p14="http://schemas.microsoft.com/office/powerpoint/2010/main" val="756011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BE5DBAC0-E9DB-4762-8955-CA901669AE03}" type="slidenum">
              <a:rPr lang="en-US">
                <a:latin typeface="Lydian BT" pitchFamily="-84" charset="0"/>
              </a:rPr>
              <a:pPr/>
              <a:t>4</a:t>
            </a:fld>
            <a:endParaRPr lang="en-US">
              <a:latin typeface="Lydian BT" pitchFamily="-84" charset="0"/>
            </a:endParaRPr>
          </a:p>
        </p:txBody>
      </p:sp>
      <p:sp>
        <p:nvSpPr>
          <p:cNvPr id="60419" name="Rectangle 2"/>
          <p:cNvSpPr>
            <a:spLocks noGrp="1" noRot="1" noChangeAspect="1" noChangeArrowheads="1" noTextEdit="1"/>
          </p:cNvSpPr>
          <p:nvPr>
            <p:ph type="sldImg"/>
          </p:nvPr>
        </p:nvSpPr>
        <p:spPr>
          <a:solidFill>
            <a:srgbClr val="FFFFFF"/>
          </a:solidFill>
          <a:ln/>
        </p:spPr>
      </p:sp>
      <p:sp>
        <p:nvSpPr>
          <p:cNvPr id="60420" name="Rectangle 3"/>
          <p:cNvSpPr>
            <a:spLocks noGrp="1" noChangeArrowheads="1"/>
          </p:cNvSpPr>
          <p:nvPr>
            <p:ph type="body" idx="1"/>
          </p:nvPr>
        </p:nvSpPr>
        <p:spPr>
          <a:solidFill>
            <a:srgbClr val="FFFFFF"/>
          </a:solidFill>
          <a:ln>
            <a:solidFill>
              <a:srgbClr val="000000"/>
            </a:solidFill>
          </a:ln>
        </p:spPr>
        <p:txBody>
          <a:bodyPr/>
          <a:lstStyle/>
          <a:p>
            <a:pPr eaLnBrk="1" hangingPunct="1">
              <a:spcBef>
                <a:spcPct val="0"/>
              </a:spcBef>
            </a:pPr>
            <a:r>
              <a:rPr lang="en-US" sz="2400" dirty="0">
                <a:latin typeface="Lydian BT" pitchFamily="-84" charset="0"/>
                <a:ea typeface="ＭＳ Ｐゴシック" pitchFamily="-84" charset="-128"/>
                <a:cs typeface="ＭＳ Ｐゴシック" pitchFamily="-84" charset="-128"/>
              </a:rPr>
              <a:t>God does not expect or demand complete repayment. Impossible. </a:t>
            </a:r>
          </a:p>
          <a:p>
            <a:pPr eaLnBrk="1" hangingPunct="1">
              <a:spcBef>
                <a:spcPct val="0"/>
              </a:spcBef>
            </a:pPr>
            <a:endParaRPr lang="en-US" sz="2400" dirty="0">
              <a:latin typeface="Lydian BT" pitchFamily="-84" charset="0"/>
              <a:ea typeface="ＭＳ Ｐゴシック" pitchFamily="-84" charset="-128"/>
              <a:cs typeface="ＭＳ Ｐゴシック" pitchFamily="-84" charset="-128"/>
            </a:endParaRPr>
          </a:p>
          <a:p>
            <a:pPr eaLnBrk="1" hangingPunct="1">
              <a:spcBef>
                <a:spcPct val="0"/>
              </a:spcBef>
            </a:pPr>
            <a:r>
              <a:rPr lang="en-US" sz="2400" dirty="0">
                <a:latin typeface="Lydian BT" pitchFamily="-84" charset="0"/>
                <a:ea typeface="ＭＳ Ｐゴシック" pitchFamily="-84" charset="-128"/>
                <a:cs typeface="ＭＳ Ｐゴシック" pitchFamily="-84" charset="-128"/>
              </a:rPr>
              <a:t>Lesser - forgiveness of most of debt </a:t>
            </a:r>
            <a:r>
              <a:rPr lang="en-US" sz="2400" dirty="0" err="1">
                <a:latin typeface="Lydian BT" pitchFamily="-84" charset="0"/>
                <a:ea typeface="ＭＳ Ｐゴシック" pitchFamily="-84" charset="-128"/>
                <a:cs typeface="ＭＳ Ｐゴシック" pitchFamily="-84" charset="-128"/>
              </a:rPr>
              <a:t>cos</a:t>
            </a:r>
            <a:r>
              <a:rPr lang="en-US" sz="2400" dirty="0">
                <a:latin typeface="Lydian BT" pitchFamily="-84" charset="0"/>
                <a:ea typeface="ＭＳ Ｐゴシック" pitchFamily="-84" charset="-128"/>
                <a:cs typeface="ＭＳ Ｐゴシック" pitchFamily="-84" charset="-128"/>
              </a:rPr>
              <a:t> tool big and </a:t>
            </a:r>
            <a:r>
              <a:rPr lang="en-US" sz="2400" dirty="0" err="1">
                <a:latin typeface="Lydian BT" pitchFamily="-84" charset="0"/>
                <a:ea typeface="ＭＳ Ｐゴシック" pitchFamily="-84" charset="-128"/>
                <a:cs typeface="ＭＳ Ｐゴシック" pitchFamily="-84" charset="-128"/>
              </a:rPr>
              <a:t>unrepayable</a:t>
            </a:r>
            <a:r>
              <a:rPr lang="en-US" sz="2400" dirty="0">
                <a:latin typeface="Lydian BT" pitchFamily="-84" charset="0"/>
                <a:ea typeface="ＭＳ Ｐゴシック" pitchFamily="-84" charset="-128"/>
                <a:cs typeface="ＭＳ Ｐゴシック" pitchFamily="-84" charset="-128"/>
              </a:rPr>
              <a:t>. Bankruptcy.     Forgiveness. Redemption through the cross</a:t>
            </a:r>
          </a:p>
          <a:p>
            <a:pPr eaLnBrk="1" hangingPunct="1">
              <a:spcBef>
                <a:spcPct val="0"/>
              </a:spcBef>
            </a:pPr>
            <a:r>
              <a:rPr lang="en-US" sz="2400" dirty="0">
                <a:latin typeface="Lydian BT" pitchFamily="-84" charset="0"/>
                <a:ea typeface="ＭＳ Ｐゴシック" pitchFamily="-84" charset="-128"/>
                <a:cs typeface="ＭＳ Ｐゴシック" pitchFamily="-84" charset="-128"/>
              </a:rPr>
              <a:t>Family based on forgiveness. </a:t>
            </a:r>
          </a:p>
          <a:p>
            <a:pPr eaLnBrk="1" hangingPunct="1">
              <a:spcBef>
                <a:spcPct val="0"/>
              </a:spcBef>
            </a:pPr>
            <a:endParaRPr lang="en-US" sz="2400" dirty="0">
              <a:latin typeface="Lydian BT" pitchFamily="-84" charset="0"/>
              <a:ea typeface="ＭＳ Ｐゴシック" pitchFamily="-84" charset="-128"/>
              <a:cs typeface="ＭＳ Ｐゴシック" pitchFamily="-84" charset="-128"/>
            </a:endParaRPr>
          </a:p>
          <a:p>
            <a:pPr eaLnBrk="1" hangingPunct="1">
              <a:spcBef>
                <a:spcPct val="0"/>
              </a:spcBef>
            </a:pPr>
            <a:r>
              <a:rPr lang="en-US" sz="2400" dirty="0">
                <a:latin typeface="Lydian BT" pitchFamily="-84" charset="0"/>
                <a:ea typeface="ＭＳ Ｐゴシック" pitchFamily="-84" charset="-128"/>
                <a:cs typeface="ＭＳ Ｐゴシック" pitchFamily="-84" charset="-128"/>
              </a:rPr>
              <a:t>Equal - tit for tat. Normal justice. Punish robbers. Unjust to forgive robbers and murderers</a:t>
            </a:r>
          </a:p>
          <a:p>
            <a:pPr eaLnBrk="1" hangingPunct="1">
              <a:spcBef>
                <a:spcPct val="0"/>
              </a:spcBef>
            </a:pPr>
            <a:endParaRPr lang="en-US" sz="2400" dirty="0">
              <a:latin typeface="Lydian BT" pitchFamily="-84" charset="0"/>
              <a:ea typeface="ＭＳ Ｐゴシック" pitchFamily="-84" charset="-128"/>
              <a:cs typeface="ＭＳ Ｐゴシック" pitchFamily="-84" charset="-128"/>
            </a:endParaRPr>
          </a:p>
          <a:p>
            <a:pPr eaLnBrk="1" hangingPunct="1">
              <a:spcBef>
                <a:spcPct val="0"/>
              </a:spcBef>
            </a:pPr>
            <a:r>
              <a:rPr lang="en-US" sz="2400" dirty="0">
                <a:latin typeface="Lydian BT" pitchFamily="-84" charset="0"/>
                <a:ea typeface="ＭＳ Ｐゴシック" pitchFamily="-84" charset="-128"/>
                <a:cs typeface="ＭＳ Ｐゴシック" pitchFamily="-84" charset="-128"/>
              </a:rPr>
              <a:t>Greater - overtime on parking -&gt; massive fine. Satan’s way. Bully. </a:t>
            </a:r>
          </a:p>
          <a:p>
            <a:pPr eaLnBrk="1" hangingPunct="1">
              <a:spcBef>
                <a:spcPct val="0"/>
              </a:spcBef>
            </a:pPr>
            <a:r>
              <a:rPr lang="en-US" sz="2400" dirty="0">
                <a:latin typeface="Lydian BT" pitchFamily="-84" charset="0"/>
                <a:ea typeface="ＭＳ Ｐゴシック" pitchFamily="-84" charset="-128"/>
                <a:cs typeface="ＭＳ Ｐゴシック" pitchFamily="-84" charset="-128"/>
              </a:rPr>
              <a:t>Revenge </a:t>
            </a:r>
          </a:p>
          <a:p>
            <a:pPr eaLnBrk="1" hangingPunct="1">
              <a:spcBef>
                <a:spcPct val="0"/>
              </a:spcBef>
            </a:pPr>
            <a:endParaRPr lang="en-US" sz="2400" dirty="0">
              <a:latin typeface="Lydian BT" pitchFamily="-84" charset="0"/>
              <a:ea typeface="ＭＳ Ｐゴシック" pitchFamily="-84" charset="-128"/>
              <a:cs typeface="ＭＳ Ｐゴシック" pitchFamily="-84" charset="-128"/>
            </a:endParaRPr>
          </a:p>
          <a:p>
            <a:pPr eaLnBrk="1" hangingPunct="1">
              <a:spcBef>
                <a:spcPct val="0"/>
              </a:spcBef>
            </a:pPr>
            <a:r>
              <a:rPr lang="en-US" sz="1200" kern="1200" dirty="0">
                <a:solidFill>
                  <a:schemeClr val="tx1"/>
                </a:solidFill>
                <a:latin typeface="Lydian BT" pitchFamily="-68" charset="0"/>
                <a:ea typeface="ＭＳ Ｐゴシック" pitchFamily="-68" charset="-128"/>
                <a:cs typeface="ＭＳ Ｐゴシック" pitchFamily="-68" charset="-128"/>
              </a:rPr>
              <a:t>Progressive Judaism does not aim to resurrect the act of sacrifice as a way of developing a connection to God, however it still embraces the intention behind the act of sacrifices, of finding a way of linking ourselves more closely to the divine. We now have to strive to find a way to do this. </a:t>
            </a:r>
            <a:r>
              <a:rPr lang="en-US" sz="1200" kern="1200" dirty="0" err="1">
                <a:solidFill>
                  <a:schemeClr val="tx1"/>
                </a:solidFill>
                <a:latin typeface="Lydian BT" pitchFamily="-68" charset="0"/>
                <a:ea typeface="ＭＳ Ｐゴシック" pitchFamily="-68" charset="-128"/>
                <a:cs typeface="ＭＳ Ｐゴシック" pitchFamily="-68" charset="-128"/>
              </a:rPr>
              <a:t>Tefillah</a:t>
            </a:r>
            <a:r>
              <a:rPr lang="en-US" sz="1200" kern="1200" dirty="0">
                <a:solidFill>
                  <a:schemeClr val="tx1"/>
                </a:solidFill>
                <a:latin typeface="Lydian BT" pitchFamily="-68" charset="0"/>
                <a:ea typeface="ＭＳ Ｐゴシック" pitchFamily="-68" charset="-128"/>
                <a:cs typeface="ＭＳ Ｐゴシック" pitchFamily="-68" charset="-128"/>
              </a:rPr>
              <a:t> is a tool that can help us embark on the path to a connection with the Unknowable. Professor Art Green has written "Since the destruction of the Temple in Jerusalem, prayer has taken the place of sacrifice, but that does not imply that sacrifice was abolished when the sacrificial rite went out of existence. Prayer is not a substitute for sacrifice. Prayer is sacrifice. What has changed is the substance of sacrifice: the self takes the place of the thing. The spirit is the same... The word is but an altar. We do not sacrifice. We are the sacrifice. Prayer is a hazard, a venture of peril. Every person who prays is a </a:t>
            </a:r>
            <a:r>
              <a:rPr lang="en-US" sz="1200" kern="1200" dirty="0" err="1">
                <a:solidFill>
                  <a:schemeClr val="tx1"/>
                </a:solidFill>
                <a:latin typeface="Lydian BT" pitchFamily="-68" charset="0"/>
                <a:ea typeface="ＭＳ Ｐゴシック" pitchFamily="-68" charset="-128"/>
                <a:cs typeface="ＭＳ Ｐゴシック" pitchFamily="-68" charset="-128"/>
              </a:rPr>
              <a:t>kohen</a:t>
            </a:r>
            <a:r>
              <a:rPr lang="en-US" sz="1200" kern="1200" dirty="0">
                <a:solidFill>
                  <a:schemeClr val="tx1"/>
                </a:solidFill>
                <a:latin typeface="Lydian BT" pitchFamily="-68" charset="0"/>
                <a:ea typeface="ＭＳ Ｐゴシック" pitchFamily="-68" charset="-128"/>
                <a:cs typeface="ＭＳ Ｐゴシック" pitchFamily="-68" charset="-128"/>
              </a:rPr>
              <a:t> at the greatest of all temples. The whole universe is the Temple. "However if the intention behind our prayer is only to seek forgiveness, will they be heard? Surely, to release ourselves in prayer, we need to follow the example of our ancestors, who gave of the little they had, equivalent to their whole being, to make a connection with the divine. We don’t need to give up our possessions any more to connect with the unknown, but maybe if we put our </a:t>
            </a:r>
            <a:r>
              <a:rPr lang="en-US" sz="1200" kern="1200" dirty="0" err="1">
                <a:solidFill>
                  <a:schemeClr val="tx1"/>
                </a:solidFill>
                <a:latin typeface="Lydian BT" pitchFamily="-68" charset="0"/>
                <a:ea typeface="ＭＳ Ｐゴシック" pitchFamily="-68" charset="-128"/>
                <a:cs typeface="ＭＳ Ｐゴシック" pitchFamily="-68" charset="-128"/>
              </a:rPr>
              <a:t>nefesh</a:t>
            </a:r>
            <a:r>
              <a:rPr lang="en-US" sz="1200" kern="1200" dirty="0">
                <a:solidFill>
                  <a:schemeClr val="tx1"/>
                </a:solidFill>
                <a:latin typeface="Lydian BT" pitchFamily="-68" charset="0"/>
                <a:ea typeface="ＭＳ Ｐゴシック" pitchFamily="-68" charset="-128"/>
                <a:cs typeface="ＭＳ Ｐゴシック" pitchFamily="-68" charset="-128"/>
              </a:rPr>
              <a:t>, our very essence on the line, as our forebears tried to do, we might bring ourselves one step closer to God.</a:t>
            </a:r>
            <a:endParaRPr lang="en-US" sz="2400" dirty="0">
              <a:latin typeface="Lydian BT"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2806095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700336-56DC-4817-AB8F-6BEEE5D4B870}" type="slidenum">
              <a:rPr lang="en-US" smtClean="0"/>
              <a:pPr>
                <a:defRPr/>
              </a:pPr>
              <a:t>5</a:t>
            </a:fld>
            <a:endParaRPr lang="en-US"/>
          </a:p>
        </p:txBody>
      </p:sp>
    </p:spTree>
    <p:extLst>
      <p:ext uri="{BB962C8B-B14F-4D97-AF65-F5344CB8AC3E}">
        <p14:creationId xmlns:p14="http://schemas.microsoft.com/office/powerpoint/2010/main" val="79886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5154C02B-CB17-46FB-B6E7-3C02B2682DCB}" type="slidenum">
              <a:rPr lang="en-GB">
                <a:latin typeface="Franklin Gothic Medium" pitchFamily="-84" charset="0"/>
                <a:ea typeface="Arial" pitchFamily="-84" charset="0"/>
                <a:cs typeface="Arial" pitchFamily="-84" charset="0"/>
              </a:rPr>
              <a:pPr/>
              <a:t>8</a:t>
            </a:fld>
            <a:endParaRPr lang="en-GB">
              <a:latin typeface="Franklin Gothic Medium" pitchFamily="-84" charset="0"/>
              <a:ea typeface="Arial" pitchFamily="-84" charset="0"/>
              <a:cs typeface="Arial" pitchFamily="-84" charset="0"/>
            </a:endParaRPr>
          </a:p>
        </p:txBody>
      </p:sp>
      <p:sp>
        <p:nvSpPr>
          <p:cNvPr id="41987"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prstTxWarp prst="textNoShape">
              <a:avLst/>
            </a:prstTxWarp>
          </a:bodyPr>
          <a:lstStyle/>
          <a:p>
            <a:pPr algn="r" eaLnBrk="0" hangingPunct="0"/>
            <a:fld id="{A62CD2F2-C066-468B-9A6D-D10ED1CA8459}" type="slidenum">
              <a:rPr lang="en-GB" sz="1200">
                <a:latin typeface="Franklin Gothic Medium" pitchFamily="-84" charset="0"/>
              </a:rPr>
              <a:pPr algn="r" eaLnBrk="0" hangingPunct="0"/>
              <a:t>8</a:t>
            </a:fld>
            <a:endParaRPr lang="en-GB" sz="1200">
              <a:latin typeface="Franklin Gothic Medium" pitchFamily="-84" charset="0"/>
            </a:endParaRPr>
          </a:p>
        </p:txBody>
      </p:sp>
      <p:sp>
        <p:nvSpPr>
          <p:cNvPr id="41988" name="Rectangle 2"/>
          <p:cNvSpPr>
            <a:spLocks noGrp="1" noRot="1" noChangeAspect="1" noChangeArrowheads="1" noTextEdit="1"/>
          </p:cNvSpPr>
          <p:nvPr>
            <p:ph type="sldImg"/>
          </p:nvPr>
        </p:nvSpPr>
        <p:spPr>
          <a:solidFill>
            <a:srgbClr val="FFFFFF"/>
          </a:solidFill>
          <a:ln/>
        </p:spPr>
      </p:sp>
      <p:sp>
        <p:nvSpPr>
          <p:cNvPr id="41989" name="Rectangle 3"/>
          <p:cNvSpPr>
            <a:spLocks noGrp="1" noChangeArrowheads="1"/>
          </p:cNvSpPr>
          <p:nvPr>
            <p:ph type="body" idx="1"/>
          </p:nvPr>
        </p:nvSpPr>
        <p:spPr>
          <a:solidFill>
            <a:srgbClr val="FFFFFF"/>
          </a:solidFill>
          <a:ln>
            <a:solidFill>
              <a:srgbClr val="000000"/>
            </a:solidFill>
          </a:ln>
        </p:spPr>
        <p:txBody>
          <a:bodyPr/>
          <a:lstStyle/>
          <a:p>
            <a:endParaRPr lang="en-US">
              <a:latin typeface="Franklin Gothic Medium"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4082730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Approach very instrumental and repetitive. Always focused</a:t>
            </a:r>
            <a:r>
              <a:rPr lang="en-GB" baseline="0" dirty="0"/>
              <a:t> on reaching the same conclusion</a:t>
            </a:r>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9</a:t>
            </a:fld>
            <a:endParaRPr lang="en-US"/>
          </a:p>
        </p:txBody>
      </p:sp>
    </p:spTree>
    <p:extLst>
      <p:ext uri="{BB962C8B-B14F-4D97-AF65-F5344CB8AC3E}">
        <p14:creationId xmlns:p14="http://schemas.microsoft.com/office/powerpoint/2010/main" val="3712227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 of a pastoral approach</a:t>
            </a:r>
          </a:p>
          <a:p>
            <a:r>
              <a:rPr lang="en-GB" dirty="0"/>
              <a:t>About daily life</a:t>
            </a:r>
          </a:p>
          <a:p>
            <a:r>
              <a:rPr lang="en-GB" dirty="0"/>
              <a:t>Scripture is human centred</a:t>
            </a:r>
          </a:p>
          <a:p>
            <a:endParaRPr lang="en-GB" dirty="0"/>
          </a:p>
          <a:p>
            <a:r>
              <a:rPr lang="en-GB" sz="1200" b="0" i="0" kern="1200" dirty="0">
                <a:solidFill>
                  <a:schemeClr val="tx1"/>
                </a:solidFill>
                <a:effectLst/>
                <a:latin typeface="Arial" pitchFamily="-128" charset="0"/>
                <a:ea typeface="+mn-ea"/>
                <a:cs typeface="+mn-cs"/>
              </a:rPr>
              <a:t>According to Kant, human beings occupy a special place in creation, and morality can be summed up in an imperative, or ultimate commandment of reason, from which all duties and obligations derive. He defined an imperative as any proposition declaring a certain action (or inaction) to be necessary.</a:t>
            </a:r>
          </a:p>
          <a:p>
            <a:endParaRPr lang="en-GB" dirty="0"/>
          </a:p>
          <a:p>
            <a:r>
              <a:rPr lang="en-GB" sz="1200" b="0" i="0" kern="1200" dirty="0">
                <a:solidFill>
                  <a:schemeClr val="tx1"/>
                </a:solidFill>
                <a:effectLst/>
                <a:latin typeface="Arial" pitchFamily="-128" charset="0"/>
                <a:ea typeface="+mn-ea"/>
                <a:cs typeface="+mn-cs"/>
              </a:rPr>
              <a:t>A categorical imperative, on the other hand, denotes an absolute, unconditional requirement that must be obeyed in all circumstances and is justified as an end in itself. It is best known in its first formulation:</a:t>
            </a:r>
          </a:p>
          <a:p>
            <a:r>
              <a:rPr lang="en-GB" dirty="0"/>
              <a:t>Act only according to that </a:t>
            </a:r>
            <a:r>
              <a:rPr lang="en-GB" sz="1200" u="none" strike="noStrike" kern="1200" dirty="0">
                <a:solidFill>
                  <a:schemeClr val="tx1"/>
                </a:solidFill>
                <a:effectLst/>
                <a:latin typeface="Arial" pitchFamily="-128" charset="0"/>
                <a:ea typeface="+mn-ea"/>
                <a:cs typeface="+mn-cs"/>
                <a:hlinkClick r:id="rId3" tooltip="Maxim (philosophy)"/>
              </a:rPr>
              <a:t>maxim</a:t>
            </a:r>
            <a:r>
              <a:rPr lang="en-GB" dirty="0"/>
              <a:t> whereby you can, at the same time, will that it should become a universal law</a:t>
            </a:r>
          </a:p>
        </p:txBody>
      </p:sp>
      <p:sp>
        <p:nvSpPr>
          <p:cNvPr id="4" name="Slide Number Placeholder 3"/>
          <p:cNvSpPr>
            <a:spLocks noGrp="1"/>
          </p:cNvSpPr>
          <p:nvPr>
            <p:ph type="sldNum" sz="quarter" idx="10"/>
          </p:nvPr>
        </p:nvSpPr>
        <p:spPr/>
        <p:txBody>
          <a:bodyPr/>
          <a:lstStyle/>
          <a:p>
            <a:fld id="{278FB232-C209-B445-ACB3-067054AB162C}" type="slidenum">
              <a:rPr lang="en-US" smtClean="0"/>
              <a:t>10</a:t>
            </a:fld>
            <a:endParaRPr lang="en-US"/>
          </a:p>
        </p:txBody>
      </p:sp>
    </p:spTree>
    <p:extLst>
      <p:ext uri="{BB962C8B-B14F-4D97-AF65-F5344CB8AC3E}">
        <p14:creationId xmlns:p14="http://schemas.microsoft.com/office/powerpoint/2010/main" val="2221941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339EBB23-5BDE-4A2B-BB2D-7834061EAE1A}" type="slidenum">
              <a:rPr lang="en-US">
                <a:latin typeface="Lydian BT" pitchFamily="-68" charset="0"/>
                <a:ea typeface="ＭＳ Ｐゴシック" pitchFamily="-68" charset="-128"/>
                <a:cs typeface="ＭＳ Ｐゴシック" pitchFamily="-68" charset="-128"/>
              </a:rPr>
              <a:pPr/>
              <a:t>12</a:t>
            </a:fld>
            <a:endParaRPr lang="en-US">
              <a:latin typeface="Lydian BT" pitchFamily="-68" charset="0"/>
              <a:ea typeface="ＭＳ Ｐゴシック" pitchFamily="-68" charset="-128"/>
              <a:cs typeface="ＭＳ Ｐゴシック" pitchFamily="-68" charset="-128"/>
            </a:endParaRPr>
          </a:p>
        </p:txBody>
      </p:sp>
      <p:sp>
        <p:nvSpPr>
          <p:cNvPr id="137219" name="Rectangle 2"/>
          <p:cNvSpPr>
            <a:spLocks noGrp="1" noRot="1" noChangeAspect="1" noChangeArrowheads="1"/>
          </p:cNvSpPr>
          <p:nvPr>
            <p:ph type="sldImg"/>
          </p:nvPr>
        </p:nvSpPr>
        <p:spPr>
          <a:solidFill>
            <a:srgbClr val="FFFFFF"/>
          </a:solidFill>
          <a:ln/>
        </p:spPr>
      </p:sp>
      <p:sp>
        <p:nvSpPr>
          <p:cNvPr id="13722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spcBef>
                <a:spcPct val="0"/>
              </a:spcBef>
            </a:pPr>
            <a:endParaRPr lang="en-US" sz="2400">
              <a:latin typeface="Lydian BT" pitchFamily="-68" charset="0"/>
              <a:ea typeface="ＭＳ Ｐゴシック" pitchFamily="-68" charset="-128"/>
              <a:cs typeface="ＭＳ Ｐゴシック" pitchFamily="-68" charset="-128"/>
            </a:endParaRPr>
          </a:p>
        </p:txBody>
      </p:sp>
    </p:spTree>
    <p:extLst>
      <p:ext uri="{BB962C8B-B14F-4D97-AF65-F5344CB8AC3E}">
        <p14:creationId xmlns:p14="http://schemas.microsoft.com/office/powerpoint/2010/main" val="355994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entury Gothic" charset="0"/>
                <a:ea typeface="ＭＳ Ｐゴシック" charset="-128"/>
              </a:defRPr>
            </a:lvl1pPr>
            <a:lvl2pPr marL="742950" indent="-285750">
              <a:spcBef>
                <a:spcPct val="30000"/>
              </a:spcBef>
              <a:defRPr sz="1200">
                <a:solidFill>
                  <a:schemeClr val="tx1"/>
                </a:solidFill>
                <a:latin typeface="Century Gothic" charset="0"/>
                <a:ea typeface="ＭＳ Ｐゴシック" charset="-128"/>
              </a:defRPr>
            </a:lvl2pPr>
            <a:lvl3pPr marL="1143000" indent="-228600">
              <a:spcBef>
                <a:spcPct val="30000"/>
              </a:spcBef>
              <a:defRPr sz="1200">
                <a:solidFill>
                  <a:schemeClr val="tx1"/>
                </a:solidFill>
                <a:latin typeface="Century Gothic" charset="0"/>
                <a:ea typeface="ＭＳ Ｐゴシック" charset="-128"/>
              </a:defRPr>
            </a:lvl3pPr>
            <a:lvl4pPr marL="1600200" indent="-228600">
              <a:spcBef>
                <a:spcPct val="30000"/>
              </a:spcBef>
              <a:defRPr sz="1200">
                <a:solidFill>
                  <a:schemeClr val="tx1"/>
                </a:solidFill>
                <a:latin typeface="Century Gothic" charset="0"/>
                <a:ea typeface="ＭＳ Ｐゴシック" charset="-128"/>
              </a:defRPr>
            </a:lvl4pPr>
            <a:lvl5pPr marL="2057400" indent="-228600">
              <a:spcBef>
                <a:spcPct val="30000"/>
              </a:spcBef>
              <a:defRPr sz="1200">
                <a:solidFill>
                  <a:schemeClr val="tx1"/>
                </a:solidFill>
                <a:latin typeface="Century Gothic" charset="0"/>
                <a:ea typeface="ＭＳ Ｐゴシック" charset="-128"/>
              </a:defRPr>
            </a:lvl5pPr>
            <a:lvl6pPr marL="2514600" indent="-228600" eaLnBrk="0" fontAlgn="base" hangingPunct="0">
              <a:spcBef>
                <a:spcPct val="30000"/>
              </a:spcBef>
              <a:spcAft>
                <a:spcPct val="0"/>
              </a:spcAft>
              <a:defRPr sz="1200">
                <a:solidFill>
                  <a:schemeClr val="tx1"/>
                </a:solidFill>
                <a:latin typeface="Century Gothic" charset="0"/>
                <a:ea typeface="ＭＳ Ｐゴシック" charset="-128"/>
              </a:defRPr>
            </a:lvl6pPr>
            <a:lvl7pPr marL="2971800" indent="-228600" eaLnBrk="0" fontAlgn="base" hangingPunct="0">
              <a:spcBef>
                <a:spcPct val="30000"/>
              </a:spcBef>
              <a:spcAft>
                <a:spcPct val="0"/>
              </a:spcAft>
              <a:defRPr sz="1200">
                <a:solidFill>
                  <a:schemeClr val="tx1"/>
                </a:solidFill>
                <a:latin typeface="Century Gothic" charset="0"/>
                <a:ea typeface="ＭＳ Ｐゴシック" charset="-128"/>
              </a:defRPr>
            </a:lvl7pPr>
            <a:lvl8pPr marL="3429000" indent="-228600" eaLnBrk="0" fontAlgn="base" hangingPunct="0">
              <a:spcBef>
                <a:spcPct val="30000"/>
              </a:spcBef>
              <a:spcAft>
                <a:spcPct val="0"/>
              </a:spcAft>
              <a:defRPr sz="1200">
                <a:solidFill>
                  <a:schemeClr val="tx1"/>
                </a:solidFill>
                <a:latin typeface="Century Gothic" charset="0"/>
                <a:ea typeface="ＭＳ Ｐゴシック" charset="-128"/>
              </a:defRPr>
            </a:lvl8pPr>
            <a:lvl9pPr marL="3886200" indent="-228600" eaLnBrk="0" fontAlgn="base" hangingPunct="0">
              <a:spcBef>
                <a:spcPct val="30000"/>
              </a:spcBef>
              <a:spcAft>
                <a:spcPct val="0"/>
              </a:spcAft>
              <a:defRPr sz="1200">
                <a:solidFill>
                  <a:schemeClr val="tx1"/>
                </a:solidFill>
                <a:latin typeface="Century Gothic" charset="0"/>
                <a:ea typeface="ＭＳ Ｐゴシック" charset="-128"/>
              </a:defRPr>
            </a:lvl9pPr>
          </a:lstStyle>
          <a:p>
            <a:pPr>
              <a:spcBef>
                <a:spcPct val="0"/>
              </a:spcBef>
            </a:pPr>
            <a:fld id="{DB70F8CF-D4EB-024B-AA38-526CE3EA9C9A}" type="slidenum">
              <a:rPr lang="en-US" altLang="en-US">
                <a:latin typeface="Lydian BT" charset="0"/>
              </a:rPr>
              <a:pPr>
                <a:spcBef>
                  <a:spcPct val="0"/>
                </a:spcBef>
              </a:pPr>
              <a:t>14</a:t>
            </a:fld>
            <a:endParaRPr lang="en-US" altLang="en-US">
              <a:latin typeface="Lydian BT" charset="0"/>
            </a:endParaRPr>
          </a:p>
        </p:txBody>
      </p:sp>
      <p:sp>
        <p:nvSpPr>
          <p:cNvPr id="41986" name="Rectangle 2"/>
          <p:cNvSpPr>
            <a:spLocks noGrp="1" noRot="1" noChangeAspect="1" noChangeArrowheads="1" noTextEdit="1"/>
          </p:cNvSpPr>
          <p:nvPr>
            <p:ph type="sldImg"/>
          </p:nvPr>
        </p:nvSpPr>
        <p:spPr>
          <a:solidFill>
            <a:srgbClr val="FFFFFF"/>
          </a:solidFill>
          <a:ln/>
        </p:spPr>
      </p:sp>
      <p:sp>
        <p:nvSpPr>
          <p:cNvPr id="41987" name="Rectangle 3"/>
          <p:cNvSpPr>
            <a:spLocks noGrp="1" noChangeArrowheads="1"/>
          </p:cNvSpPr>
          <p:nvPr>
            <p:ph type="body" idx="1"/>
          </p:nvPr>
        </p:nvSpPr>
        <p:spPr>
          <a:solidFill>
            <a:srgbClr val="FFFFFF"/>
          </a:solidFill>
          <a:ln>
            <a:solidFill>
              <a:srgbClr val="000000"/>
            </a:solidFill>
          </a:ln>
        </p:spPr>
        <p:txBody>
          <a:bodyPr/>
          <a:lstStyle/>
          <a:p>
            <a:pPr eaLnBrk="1" hangingPunct="1">
              <a:spcBef>
                <a:spcPct val="0"/>
              </a:spcBef>
            </a:pPr>
            <a:r>
              <a:rPr lang="en-US" altLang="en-US" sz="2400" b="1" dirty="0">
                <a:latin typeface="Lydian BT" charset="0"/>
                <a:ea typeface="ＭＳ Ｐゴシック" charset="-128"/>
              </a:rPr>
              <a:t>Faith</a:t>
            </a:r>
            <a:r>
              <a:rPr lang="en-US" altLang="en-US" sz="2400" dirty="0">
                <a:latin typeface="Lydian BT" charset="0"/>
                <a:ea typeface="ＭＳ Ｐゴシック" charset="-128"/>
              </a:rPr>
              <a:t> is the confident belief or trust in the truth or trustworthiness of a person, concept or thing.</a:t>
            </a:r>
            <a:endParaRPr lang="en-GB" altLang="en-US" sz="2400" dirty="0">
              <a:latin typeface="Lydian BT" charset="0"/>
              <a:ea typeface="ＭＳ Ｐゴシック" charset="-128"/>
            </a:endParaRPr>
          </a:p>
          <a:p>
            <a:pPr eaLnBrk="1" hangingPunct="1">
              <a:spcBef>
                <a:spcPct val="0"/>
              </a:spcBef>
            </a:pPr>
            <a:endParaRPr lang="en-GB" altLang="en-US" sz="2400" dirty="0">
              <a:latin typeface="Lydian BT" charset="0"/>
              <a:ea typeface="ＭＳ Ｐゴシック" charset="-128"/>
            </a:endParaRPr>
          </a:p>
          <a:p>
            <a:pPr eaLnBrk="1" hangingPunct="1">
              <a:spcBef>
                <a:spcPct val="0"/>
              </a:spcBef>
            </a:pPr>
            <a:r>
              <a:rPr lang="en-GB" altLang="en-US" sz="2400" dirty="0">
                <a:latin typeface="Lydian BT" charset="0"/>
                <a:ea typeface="ＭＳ Ｐゴシック" charset="-128"/>
              </a:rPr>
              <a:t>Adam and eve should have had faith in the commandment God gave them and obeyed it. They thus would have resisted any temptation from the AA.</a:t>
            </a:r>
          </a:p>
          <a:p>
            <a:pPr eaLnBrk="1" hangingPunct="1">
              <a:spcBef>
                <a:spcPct val="0"/>
              </a:spcBef>
            </a:pPr>
            <a:endParaRPr lang="en-GB" altLang="en-US" sz="2400" dirty="0">
              <a:latin typeface="Lydian BT" charset="0"/>
              <a:ea typeface="ＭＳ Ｐゴシック" charset="-128"/>
            </a:endParaRPr>
          </a:p>
          <a:p>
            <a:pPr eaLnBrk="1" hangingPunct="1">
              <a:spcBef>
                <a:spcPct val="0"/>
              </a:spcBef>
            </a:pPr>
            <a:r>
              <a:rPr lang="en-GB" altLang="en-US" sz="2400" dirty="0">
                <a:latin typeface="Lydian BT" charset="0"/>
                <a:ea typeface="ＭＳ Ｐゴシック" charset="-128"/>
              </a:rPr>
              <a:t>Original responsibility</a:t>
            </a:r>
          </a:p>
          <a:p>
            <a:pPr eaLnBrk="1" hangingPunct="1">
              <a:spcBef>
                <a:spcPct val="0"/>
              </a:spcBef>
            </a:pPr>
            <a:endParaRPr lang="en-GB" altLang="en-US" sz="2400" dirty="0">
              <a:latin typeface="Lydian BT" charset="0"/>
              <a:ea typeface="ＭＳ Ｐゴシック" charset="-128"/>
            </a:endParaRPr>
          </a:p>
          <a:p>
            <a:r>
              <a:rPr lang="en-GB" altLang="en-US" dirty="0">
                <a:latin typeface="Century Gothic" charset="0"/>
                <a:ea typeface="ＭＳ Ｐゴシック" charset="-128"/>
              </a:rPr>
              <a:t>For Adam to realize the purpose of creation, he was supposed to </a:t>
            </a:r>
            <a:r>
              <a:rPr lang="en-GB" altLang="en-US" dirty="0" err="1">
                <a:latin typeface="Century Gothic" charset="0"/>
                <a:ea typeface="ＭＳ Ｐゴシック" charset="-128"/>
              </a:rPr>
              <a:t>fulfill</a:t>
            </a:r>
            <a:r>
              <a:rPr lang="en-GB" altLang="en-US" dirty="0">
                <a:latin typeface="Century Gothic" charset="0"/>
                <a:ea typeface="ＭＳ Ｐゴシック" charset="-128"/>
              </a:rPr>
              <a:t> two conditions. First, Adam should have established the foundation of faith. The person to lay this foundation was Adam himself. The condition to establish this foundation was to keep strictly to God’s commandment not to eat of the fruit of the tree of the knowledge of good and evil. In fulfilling this condition, Adam would have passed through a set growing period, which was the time allotted for him to </a:t>
            </a:r>
            <a:r>
              <a:rPr lang="en-GB" altLang="en-US" dirty="0" err="1">
                <a:latin typeface="Century Gothic" charset="0"/>
                <a:ea typeface="ＭＳ Ｐゴシック" charset="-128"/>
              </a:rPr>
              <a:t>fulfill</a:t>
            </a:r>
            <a:r>
              <a:rPr lang="en-GB" altLang="en-US" dirty="0">
                <a:latin typeface="Century Gothic" charset="0"/>
                <a:ea typeface="ＭＳ Ｐゴシック" charset="-128"/>
              </a:rPr>
              <a:t> his portion of responsibility. This period represents some numbers of providential significance. Hence, the growing period may be thought of as a period to </a:t>
            </a:r>
            <a:r>
              <a:rPr lang="en-GB" altLang="en-US" dirty="0" err="1">
                <a:latin typeface="Century Gothic" charset="0"/>
                <a:ea typeface="ＭＳ Ｐゴシック" charset="-128"/>
              </a:rPr>
              <a:t>fulfill</a:t>
            </a:r>
            <a:r>
              <a:rPr lang="en-GB" altLang="en-US" dirty="0">
                <a:latin typeface="Century Gothic" charset="0"/>
                <a:ea typeface="ＭＳ Ｐゴシック" charset="-128"/>
              </a:rPr>
              <a:t> certain numbers. </a:t>
            </a:r>
            <a:endParaRPr lang="en-GB" altLang="en-US" sz="2400" dirty="0">
              <a:latin typeface="Century Gothic" charset="0"/>
              <a:ea typeface="ＭＳ Ｐゴシック" charset="-128"/>
            </a:endParaRPr>
          </a:p>
          <a:p>
            <a:r>
              <a:rPr lang="en-GB" altLang="en-US" dirty="0">
                <a:latin typeface="Century Gothic" charset="0"/>
                <a:ea typeface="ＭＳ Ｐゴシック" charset="-128"/>
              </a:rPr>
              <a:t>The second condition which Adam was supposed to </a:t>
            </a:r>
            <a:r>
              <a:rPr lang="en-GB" altLang="en-US" dirty="0" err="1">
                <a:latin typeface="Century Gothic" charset="0"/>
                <a:ea typeface="ＭＳ Ｐゴシック" charset="-128"/>
              </a:rPr>
              <a:t>fulfill</a:t>
            </a:r>
            <a:r>
              <a:rPr lang="en-GB" altLang="en-US" dirty="0">
                <a:latin typeface="Century Gothic" charset="0"/>
                <a:ea typeface="ＭＳ Ｐゴシック" charset="-128"/>
              </a:rPr>
              <a:t> in order to realize the purpose of creation was to establish the foundation of substance. After Adam established an unshakable foundation of faith, he was then to become one with God, thereby establishing the foundation of substance. This means he would have become the perfect incarnation of the Word7 with perfect character, fulfilling God’s first blessing. In this way, had he not fallen, Adam would have completed the purpose of creation. For a fallen person to establish the foundation for the Messiah, he must pass through a similar course: establishing first the foundation of faith and then the foundation of substance. </a:t>
            </a:r>
            <a:endParaRPr lang="en-GB" altLang="en-US" sz="2400" dirty="0">
              <a:latin typeface="Century Gothic" charset="0"/>
              <a:ea typeface="ＭＳ Ｐゴシック" charset="-128"/>
            </a:endParaRPr>
          </a:p>
          <a:p>
            <a:pPr eaLnBrk="1" hangingPunct="1">
              <a:spcBef>
                <a:spcPct val="0"/>
              </a:spcBef>
            </a:pPr>
            <a:endParaRPr lang="en-GB" altLang="en-US" sz="2400" dirty="0">
              <a:latin typeface="Lydian BT" charset="0"/>
              <a:ea typeface="ＭＳ Ｐゴシック" charset="-128"/>
            </a:endParaRPr>
          </a:p>
        </p:txBody>
      </p:sp>
    </p:spTree>
    <p:extLst>
      <p:ext uri="{BB962C8B-B14F-4D97-AF65-F5344CB8AC3E}">
        <p14:creationId xmlns:p14="http://schemas.microsoft.com/office/powerpoint/2010/main" val="1891690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entury Gothic" charset="0"/>
                <a:ea typeface="ＭＳ Ｐゴシック" charset="-128"/>
              </a:defRPr>
            </a:lvl1pPr>
            <a:lvl2pPr marL="742950" indent="-285750">
              <a:spcBef>
                <a:spcPct val="30000"/>
              </a:spcBef>
              <a:defRPr sz="1200">
                <a:solidFill>
                  <a:schemeClr val="tx1"/>
                </a:solidFill>
                <a:latin typeface="Century Gothic" charset="0"/>
                <a:ea typeface="ＭＳ Ｐゴシック" charset="-128"/>
              </a:defRPr>
            </a:lvl2pPr>
            <a:lvl3pPr marL="1143000" indent="-228600">
              <a:spcBef>
                <a:spcPct val="30000"/>
              </a:spcBef>
              <a:defRPr sz="1200">
                <a:solidFill>
                  <a:schemeClr val="tx1"/>
                </a:solidFill>
                <a:latin typeface="Century Gothic" charset="0"/>
                <a:ea typeface="ＭＳ Ｐゴシック" charset="-128"/>
              </a:defRPr>
            </a:lvl3pPr>
            <a:lvl4pPr marL="1600200" indent="-228600">
              <a:spcBef>
                <a:spcPct val="30000"/>
              </a:spcBef>
              <a:defRPr sz="1200">
                <a:solidFill>
                  <a:schemeClr val="tx1"/>
                </a:solidFill>
                <a:latin typeface="Century Gothic" charset="0"/>
                <a:ea typeface="ＭＳ Ｐゴシック" charset="-128"/>
              </a:defRPr>
            </a:lvl4pPr>
            <a:lvl5pPr marL="2057400" indent="-228600">
              <a:spcBef>
                <a:spcPct val="30000"/>
              </a:spcBef>
              <a:defRPr sz="1200">
                <a:solidFill>
                  <a:schemeClr val="tx1"/>
                </a:solidFill>
                <a:latin typeface="Century Gothic" charset="0"/>
                <a:ea typeface="ＭＳ Ｐゴシック" charset="-128"/>
              </a:defRPr>
            </a:lvl5pPr>
            <a:lvl6pPr marL="2514600" indent="-228600" eaLnBrk="0" fontAlgn="base" hangingPunct="0">
              <a:spcBef>
                <a:spcPct val="30000"/>
              </a:spcBef>
              <a:spcAft>
                <a:spcPct val="0"/>
              </a:spcAft>
              <a:defRPr sz="1200">
                <a:solidFill>
                  <a:schemeClr val="tx1"/>
                </a:solidFill>
                <a:latin typeface="Century Gothic" charset="0"/>
                <a:ea typeface="ＭＳ Ｐゴシック" charset="-128"/>
              </a:defRPr>
            </a:lvl6pPr>
            <a:lvl7pPr marL="2971800" indent="-228600" eaLnBrk="0" fontAlgn="base" hangingPunct="0">
              <a:spcBef>
                <a:spcPct val="30000"/>
              </a:spcBef>
              <a:spcAft>
                <a:spcPct val="0"/>
              </a:spcAft>
              <a:defRPr sz="1200">
                <a:solidFill>
                  <a:schemeClr val="tx1"/>
                </a:solidFill>
                <a:latin typeface="Century Gothic" charset="0"/>
                <a:ea typeface="ＭＳ Ｐゴシック" charset="-128"/>
              </a:defRPr>
            </a:lvl7pPr>
            <a:lvl8pPr marL="3429000" indent="-228600" eaLnBrk="0" fontAlgn="base" hangingPunct="0">
              <a:spcBef>
                <a:spcPct val="30000"/>
              </a:spcBef>
              <a:spcAft>
                <a:spcPct val="0"/>
              </a:spcAft>
              <a:defRPr sz="1200">
                <a:solidFill>
                  <a:schemeClr val="tx1"/>
                </a:solidFill>
                <a:latin typeface="Century Gothic" charset="0"/>
                <a:ea typeface="ＭＳ Ｐゴシック" charset="-128"/>
              </a:defRPr>
            </a:lvl8pPr>
            <a:lvl9pPr marL="3886200" indent="-228600" eaLnBrk="0" fontAlgn="base" hangingPunct="0">
              <a:spcBef>
                <a:spcPct val="30000"/>
              </a:spcBef>
              <a:spcAft>
                <a:spcPct val="0"/>
              </a:spcAft>
              <a:defRPr sz="1200">
                <a:solidFill>
                  <a:schemeClr val="tx1"/>
                </a:solidFill>
                <a:latin typeface="Century Gothic" charset="0"/>
                <a:ea typeface="ＭＳ Ｐゴシック" charset="-128"/>
              </a:defRPr>
            </a:lvl9pPr>
          </a:lstStyle>
          <a:p>
            <a:pPr>
              <a:spcBef>
                <a:spcPct val="0"/>
              </a:spcBef>
            </a:pPr>
            <a:fld id="{146AC6EB-D38F-FE49-A503-C50186C8AD63}" type="slidenum">
              <a:rPr lang="en-US" altLang="en-US">
                <a:latin typeface="Lydian BT" charset="0"/>
              </a:rPr>
              <a:pPr>
                <a:spcBef>
                  <a:spcPct val="0"/>
                </a:spcBef>
              </a:pPr>
              <a:t>15</a:t>
            </a:fld>
            <a:endParaRPr lang="en-US" altLang="en-US">
              <a:latin typeface="Lydian BT" charset="0"/>
            </a:endParaRPr>
          </a:p>
        </p:txBody>
      </p:sp>
      <p:sp>
        <p:nvSpPr>
          <p:cNvPr id="44034" name="Rectangle 2"/>
          <p:cNvSpPr>
            <a:spLocks noGrp="1" noRot="1" noChangeAspect="1" noChangeArrowheads="1" noTextEdit="1"/>
          </p:cNvSpPr>
          <p:nvPr>
            <p:ph type="sldImg"/>
          </p:nvPr>
        </p:nvSpPr>
        <p:spPr>
          <a:solidFill>
            <a:srgbClr val="FFFFFF"/>
          </a:solidFill>
          <a:ln/>
        </p:spPr>
      </p:sp>
      <p:sp>
        <p:nvSpPr>
          <p:cNvPr id="44035" name="Rectangle 3"/>
          <p:cNvSpPr>
            <a:spLocks noGrp="1" noChangeArrowheads="1"/>
          </p:cNvSpPr>
          <p:nvPr>
            <p:ph type="body" idx="1"/>
          </p:nvPr>
        </p:nvSpPr>
        <p:spPr>
          <a:solidFill>
            <a:srgbClr val="FFFFFF"/>
          </a:solidFill>
          <a:ln>
            <a:solidFill>
              <a:srgbClr val="000000"/>
            </a:solidFill>
          </a:ln>
        </p:spPr>
        <p:txBody>
          <a:bodyPr/>
          <a:lstStyle/>
          <a:p>
            <a:pPr eaLnBrk="1" hangingPunct="1">
              <a:spcBef>
                <a:spcPct val="0"/>
              </a:spcBef>
            </a:pPr>
            <a:r>
              <a:rPr lang="en-GB" altLang="en-US" sz="2400">
                <a:latin typeface="Lydian BT" charset="0"/>
                <a:ea typeface="ＭＳ Ｐゴシック" charset="-128"/>
              </a:rPr>
              <a:t>Beyond just having faith in God’s Word A&amp;E should have come to embody the word. They should have become the substantiation or incarnation of the word just as Jesus later became. Thus Jesus could say, “I am the way, the truth and the life.” They should have reached perfection. If they did, God would have dwelled in them. Then Lucifer would have respected a mature and perfect A&amp;E because they would have stood as God before him and from them he would have received God’s love and truth and guidance. Lucifer would have loved Adam and Eve in the right way and served them. Thus the proper order would have been established and goodness would have been multiplied.</a:t>
            </a:r>
          </a:p>
          <a:p>
            <a:pPr eaLnBrk="1" hangingPunct="1">
              <a:spcBef>
                <a:spcPct val="0"/>
              </a:spcBef>
            </a:pPr>
            <a:endParaRPr lang="en-GB" altLang="en-US" sz="2400">
              <a:latin typeface="Lydian BT" charset="0"/>
              <a:ea typeface="ＭＳ Ｐゴシック" charset="-128"/>
            </a:endParaRPr>
          </a:p>
          <a:p>
            <a:pPr eaLnBrk="1" hangingPunct="1">
              <a:spcBef>
                <a:spcPct val="0"/>
              </a:spcBef>
            </a:pPr>
            <a:r>
              <a:rPr lang="en-GB" altLang="en-US" sz="2400">
                <a:latin typeface="Lydian BT" charset="0"/>
                <a:ea typeface="ＭＳ Ｐゴシック" charset="-128"/>
              </a:rPr>
              <a:t>Formed by the word. Conform oneself to the word</a:t>
            </a:r>
          </a:p>
        </p:txBody>
      </p:sp>
    </p:spTree>
    <p:extLst>
      <p:ext uri="{BB962C8B-B14F-4D97-AF65-F5344CB8AC3E}">
        <p14:creationId xmlns:p14="http://schemas.microsoft.com/office/powerpoint/2010/main" val="711795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atin typeface="+mj-lt"/>
              </a:defRPr>
            </a:lvl1pPr>
          </a:lstStyle>
          <a:p>
            <a:r>
              <a:rPr lang="en-US" dirty="0"/>
              <a:t>Click to edit Master title style</a:t>
            </a:r>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587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897899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dirty="0"/>
              <a:t>Click to edit Master title style</a:t>
            </a:r>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981F81-461B-3540-ACF1-0E97AFFF4093}"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81F81-461B-3540-ACF1-0E97AFFF4093}"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81F81-461B-3540-ACF1-0E97AFFF4093}"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F981F81-461B-3540-ACF1-0E97AFFF4093}" type="datetimeFigureOut">
              <a:rPr lang="en-US" smtClean="0"/>
              <a:t>7/18/2022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24A26DF-B3B1-C147-9AD2-21899A655B41}" type="slidenum">
              <a:rPr lang="en-US" smtClean="0"/>
              <a:t>‹#›</a:t>
            </a:fld>
            <a:endParaRPr lang="en-US"/>
          </a:p>
        </p:txBody>
      </p:sp>
    </p:spTree>
    <p:extLst>
      <p:ext uri="{BB962C8B-B14F-4D97-AF65-F5344CB8AC3E}">
        <p14:creationId xmlns:p14="http://schemas.microsoft.com/office/powerpoint/2010/main" val="83198039"/>
      </p:ext>
    </p:extLst>
  </p:cSld>
  <p:clrMap bg1="lt1" tx1="dk1" bg2="lt2" tx2="dk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 id="2147484556"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image" Target="../media/image5.jpe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2"/>
          <p:cNvSpPr>
            <a:spLocks noGrp="1"/>
          </p:cNvSpPr>
          <p:nvPr>
            <p:ph type="title"/>
          </p:nvPr>
        </p:nvSpPr>
        <p:spPr/>
        <p:txBody>
          <a:bodyPr/>
          <a:lstStyle/>
          <a:p>
            <a:pPr eaLnBrk="1" hangingPunct="1"/>
            <a:r>
              <a:rPr lang="en-US" b="0" dirty="0">
                <a:solidFill>
                  <a:schemeClr val="tx1"/>
                </a:solidFill>
                <a:latin typeface="Century Gothic" charset="0"/>
                <a:ea typeface="Century Gothic" charset="0"/>
                <a:cs typeface="Century Gothic" charset="0"/>
              </a:rPr>
              <a:t>3. Indemnity and restoration</a:t>
            </a:r>
          </a:p>
        </p:txBody>
      </p:sp>
      <p:sp>
        <p:nvSpPr>
          <p:cNvPr id="129027" name="Subtitle 3"/>
          <p:cNvSpPr>
            <a:spLocks noGrp="1"/>
          </p:cNvSpPr>
          <p:nvPr>
            <p:ph type="body" idx="1"/>
          </p:nvPr>
        </p:nvSpPr>
        <p:spPr/>
        <p:txBody>
          <a:bodyPr>
            <a:noAutofit/>
          </a:bodyPr>
          <a:lstStyle/>
          <a:p>
            <a:pPr algn="l">
              <a:lnSpc>
                <a:spcPct val="120000"/>
              </a:lnSpc>
            </a:pPr>
            <a:endParaRPr lang="en-US"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823958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a:solidFill>
                  <a:srgbClr val="FF0000"/>
                </a:solidFill>
                <a:latin typeface="Century Gothic" charset="0"/>
                <a:ea typeface="Century Gothic" charset="0"/>
                <a:cs typeface="Century Gothic" charset="0"/>
              </a:rPr>
              <a:t>A different way of reading the stories of restoration</a:t>
            </a:r>
          </a:p>
        </p:txBody>
      </p:sp>
      <p:sp>
        <p:nvSpPr>
          <p:cNvPr id="3" name="Content Placeholder 2"/>
          <p:cNvSpPr>
            <a:spLocks noGrp="1"/>
          </p:cNvSpPr>
          <p:nvPr>
            <p:ph sz="half" idx="2"/>
          </p:nvPr>
        </p:nvSpPr>
        <p:spPr>
          <a:xfrm>
            <a:off x="1097280" y="2017057"/>
            <a:ext cx="7589520" cy="4525963"/>
          </a:xfrm>
        </p:spPr>
        <p:txBody>
          <a:bodyPr>
            <a:normAutofit fontScale="85000" lnSpcReduction="20000"/>
          </a:bodyPr>
          <a:lstStyle/>
          <a:p>
            <a:pPr>
              <a:lnSpc>
                <a:spcPct val="120000"/>
              </a:lnSpc>
            </a:pPr>
            <a:r>
              <a:rPr lang="en-GB" sz="3100" dirty="0">
                <a:solidFill>
                  <a:srgbClr val="FF0000"/>
                </a:solidFill>
                <a:latin typeface="Century Gothic" charset="0"/>
                <a:ea typeface="Century Gothic" charset="0"/>
                <a:cs typeface="Century Gothic" charset="0"/>
              </a:rPr>
              <a:t>Providential families are restoring the four great realms of heart</a:t>
            </a:r>
          </a:p>
          <a:p>
            <a:pPr>
              <a:lnSpc>
                <a:spcPct val="120000"/>
              </a:lnSpc>
            </a:pPr>
            <a:r>
              <a:rPr lang="en-GB" sz="3100" dirty="0">
                <a:solidFill>
                  <a:srgbClr val="FF0000"/>
                </a:solidFill>
                <a:latin typeface="Century Gothic" charset="0"/>
                <a:ea typeface="Century Gothic" charset="0"/>
                <a:cs typeface="Century Gothic" charset="0"/>
              </a:rPr>
              <a:t>Healing relationships </a:t>
            </a:r>
          </a:p>
          <a:p>
            <a:pPr>
              <a:lnSpc>
                <a:spcPct val="120000"/>
              </a:lnSpc>
            </a:pPr>
            <a:r>
              <a:rPr lang="en-GB" sz="3100" dirty="0">
                <a:solidFill>
                  <a:srgbClr val="FF0000"/>
                </a:solidFill>
                <a:latin typeface="Century Gothic" charset="0"/>
                <a:ea typeface="Century Gothic" charset="0"/>
                <a:cs typeface="Century Gothic" charset="0"/>
              </a:rPr>
              <a:t>Narrative as mode of understanding</a:t>
            </a:r>
          </a:p>
          <a:p>
            <a:pPr lvl="1">
              <a:lnSpc>
                <a:spcPct val="120000"/>
              </a:lnSpc>
            </a:pPr>
            <a:r>
              <a:rPr lang="en-GB" sz="2700" dirty="0">
                <a:solidFill>
                  <a:srgbClr val="FF0000"/>
                </a:solidFill>
                <a:latin typeface="Century Gothic" charset="0"/>
                <a:ea typeface="Century Gothic" charset="0"/>
                <a:cs typeface="Century Gothic" charset="0"/>
              </a:rPr>
              <a:t>Man as a teller of stories</a:t>
            </a:r>
          </a:p>
          <a:p>
            <a:pPr>
              <a:lnSpc>
                <a:spcPct val="120000"/>
              </a:lnSpc>
            </a:pPr>
            <a:r>
              <a:rPr lang="en-GB" sz="3100" dirty="0">
                <a:solidFill>
                  <a:srgbClr val="FF0000"/>
                </a:solidFill>
                <a:latin typeface="Century Gothic" charset="0"/>
                <a:ea typeface="Century Gothic" charset="0"/>
                <a:cs typeface="Century Gothic" charset="0"/>
              </a:rPr>
              <a:t>Truth and ethics as story </a:t>
            </a:r>
            <a:r>
              <a:rPr lang="mr-IN" sz="3100" dirty="0">
                <a:solidFill>
                  <a:srgbClr val="FF0000"/>
                </a:solidFill>
                <a:latin typeface="Century Gothic" charset="0"/>
                <a:ea typeface="Century Gothic" charset="0"/>
                <a:cs typeface="Century Gothic" charset="0"/>
              </a:rPr>
              <a:t>–</a:t>
            </a:r>
            <a:r>
              <a:rPr lang="en-GB" sz="3100" dirty="0">
                <a:solidFill>
                  <a:srgbClr val="FF0000"/>
                </a:solidFill>
                <a:latin typeface="Century Gothic" charset="0"/>
                <a:ea typeface="Century Gothic" charset="0"/>
                <a:cs typeface="Century Gothic" charset="0"/>
              </a:rPr>
              <a:t> reveals the nuances and complexity of human nature</a:t>
            </a:r>
          </a:p>
          <a:p>
            <a:pPr lvl="1">
              <a:lnSpc>
                <a:spcPct val="120000"/>
              </a:lnSpc>
            </a:pPr>
            <a:r>
              <a:rPr lang="en-GB" dirty="0">
                <a:solidFill>
                  <a:srgbClr val="FF0000"/>
                </a:solidFill>
                <a:latin typeface="Century Gothic" charset="0"/>
                <a:ea typeface="Century Gothic" charset="0"/>
                <a:cs typeface="Century Gothic" charset="0"/>
              </a:rPr>
              <a:t> </a:t>
            </a:r>
            <a:r>
              <a:rPr lang="en-GB" sz="2800" dirty="0">
                <a:solidFill>
                  <a:srgbClr val="FF0000"/>
                </a:solidFill>
                <a:latin typeface="Century Gothic" charset="0"/>
                <a:ea typeface="Century Gothic" charset="0"/>
                <a:cs typeface="Century Gothic" charset="0"/>
              </a:rPr>
              <a:t>c.f. truth and ethics as system</a:t>
            </a:r>
          </a:p>
          <a:p>
            <a:pPr>
              <a:lnSpc>
                <a:spcPct val="120000"/>
              </a:lnSpc>
            </a:pPr>
            <a:r>
              <a:rPr lang="en-GB" sz="3000" dirty="0">
                <a:solidFill>
                  <a:srgbClr val="FF0000"/>
                </a:solidFill>
                <a:latin typeface="Century Gothic" charset="0"/>
                <a:ea typeface="Century Gothic" charset="0"/>
                <a:cs typeface="Century Gothic" charset="0"/>
              </a:rPr>
              <a:t>Truth through time vs. timeless truths</a:t>
            </a:r>
          </a:p>
        </p:txBody>
      </p:sp>
    </p:spTree>
    <p:extLst>
      <p:ext uri="{BB962C8B-B14F-4D97-AF65-F5344CB8AC3E}">
        <p14:creationId xmlns:p14="http://schemas.microsoft.com/office/powerpoint/2010/main" val="149594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b="0" dirty="0">
                <a:solidFill>
                  <a:schemeClr val="tx1"/>
                </a:solidFill>
                <a:latin typeface="Century Gothic" charset="0"/>
                <a:ea typeface="Century Gothic" charset="0"/>
                <a:cs typeface="Century Gothic" charset="0"/>
              </a:rPr>
              <a:t>Stories of restoration</a:t>
            </a:r>
          </a:p>
        </p:txBody>
      </p:sp>
      <p:sp>
        <p:nvSpPr>
          <p:cNvPr id="4" name="Content Placeholder 3"/>
          <p:cNvSpPr>
            <a:spLocks noGrp="1"/>
          </p:cNvSpPr>
          <p:nvPr>
            <p:ph type="body" sz="half" idx="1"/>
          </p:nvPr>
        </p:nvSpPr>
        <p:spPr>
          <a:xfrm>
            <a:off x="900951" y="1600200"/>
            <a:ext cx="4038600" cy="4525963"/>
          </a:xfrm>
        </p:spPr>
        <p:txBody>
          <a:bodyPr>
            <a:noAutofit/>
          </a:bodyPr>
          <a:lstStyle/>
          <a:p>
            <a:pPr>
              <a:defRPr/>
            </a:pPr>
            <a:r>
              <a:rPr lang="en-US" sz="2400" dirty="0">
                <a:solidFill>
                  <a:schemeClr val="tx1"/>
                </a:solidFill>
                <a:latin typeface="Century Gothic" charset="0"/>
                <a:ea typeface="Century Gothic" charset="0"/>
                <a:cs typeface="Century Gothic" charset="0"/>
              </a:rPr>
              <a:t>Parent – child</a:t>
            </a:r>
          </a:p>
          <a:p>
            <a:pPr lvl="1">
              <a:defRPr/>
            </a:pPr>
            <a:r>
              <a:rPr lang="en-US" sz="1800" dirty="0">
                <a:solidFill>
                  <a:schemeClr val="tx1"/>
                </a:solidFill>
                <a:latin typeface="Century Gothic" charset="0"/>
                <a:ea typeface="Century Gothic" charset="0"/>
                <a:cs typeface="Century Gothic" charset="0"/>
              </a:rPr>
              <a:t>Noah - Ham</a:t>
            </a:r>
          </a:p>
          <a:p>
            <a:pPr lvl="1">
              <a:defRPr/>
            </a:pPr>
            <a:r>
              <a:rPr lang="en-US" sz="1800" dirty="0">
                <a:solidFill>
                  <a:schemeClr val="tx1"/>
                </a:solidFill>
                <a:latin typeface="Century Gothic" charset="0"/>
                <a:ea typeface="Century Gothic" charset="0"/>
                <a:cs typeface="Century Gothic" charset="0"/>
              </a:rPr>
              <a:t>Abraham and Isaac</a:t>
            </a:r>
          </a:p>
          <a:p>
            <a:pPr lvl="1">
              <a:defRPr/>
            </a:pPr>
            <a:r>
              <a:rPr lang="en-US" sz="1800" dirty="0">
                <a:solidFill>
                  <a:schemeClr val="tx1"/>
                </a:solidFill>
                <a:latin typeface="Century Gothic" charset="0"/>
                <a:ea typeface="Century Gothic" charset="0"/>
                <a:cs typeface="Century Gothic" charset="0"/>
              </a:rPr>
              <a:t>Rebecca and Jacob</a:t>
            </a:r>
          </a:p>
          <a:p>
            <a:pPr>
              <a:defRPr/>
            </a:pPr>
            <a:r>
              <a:rPr lang="en-US" sz="2400" dirty="0">
                <a:solidFill>
                  <a:schemeClr val="tx1"/>
                </a:solidFill>
                <a:latin typeface="Century Gothic" charset="0"/>
                <a:ea typeface="Century Gothic" charset="0"/>
                <a:cs typeface="Century Gothic" charset="0"/>
              </a:rPr>
              <a:t>Husband and wife</a:t>
            </a:r>
          </a:p>
          <a:p>
            <a:pPr lvl="1">
              <a:defRPr/>
            </a:pPr>
            <a:r>
              <a:rPr lang="en-US" sz="1800" dirty="0">
                <a:solidFill>
                  <a:schemeClr val="tx1"/>
                </a:solidFill>
                <a:latin typeface="Century Gothic" charset="0"/>
                <a:ea typeface="Century Gothic" charset="0"/>
                <a:cs typeface="Century Gothic" charset="0"/>
              </a:rPr>
              <a:t>Isaac and Rebecca</a:t>
            </a:r>
          </a:p>
          <a:p>
            <a:pPr>
              <a:defRPr/>
            </a:pPr>
            <a:r>
              <a:rPr lang="en-US" sz="2400" dirty="0">
                <a:solidFill>
                  <a:schemeClr val="tx1"/>
                </a:solidFill>
                <a:latin typeface="Century Gothic" charset="0"/>
                <a:ea typeface="Century Gothic" charset="0"/>
                <a:cs typeface="Century Gothic" charset="0"/>
              </a:rPr>
              <a:t>Sister – sister</a:t>
            </a:r>
          </a:p>
          <a:p>
            <a:pPr lvl="1">
              <a:defRPr/>
            </a:pPr>
            <a:r>
              <a:rPr lang="en-US" sz="1800" dirty="0">
                <a:solidFill>
                  <a:schemeClr val="tx1"/>
                </a:solidFill>
                <a:latin typeface="Century Gothic" charset="0"/>
                <a:ea typeface="Century Gothic" charset="0"/>
                <a:cs typeface="Century Gothic" charset="0"/>
              </a:rPr>
              <a:t>Sarah and Hagar</a:t>
            </a:r>
          </a:p>
          <a:p>
            <a:pPr lvl="1">
              <a:defRPr/>
            </a:pPr>
            <a:r>
              <a:rPr lang="en-US" sz="1800" dirty="0">
                <a:solidFill>
                  <a:schemeClr val="tx1"/>
                </a:solidFill>
                <a:latin typeface="Century Gothic" charset="0"/>
                <a:ea typeface="Century Gothic" charset="0"/>
                <a:cs typeface="Century Gothic" charset="0"/>
              </a:rPr>
              <a:t>Rachel and Leah</a:t>
            </a:r>
            <a:endParaRPr lang="en-US" sz="2800" dirty="0">
              <a:solidFill>
                <a:schemeClr val="tx1"/>
              </a:solidFill>
            </a:endParaRPr>
          </a:p>
        </p:txBody>
      </p:sp>
      <p:sp>
        <p:nvSpPr>
          <p:cNvPr id="3" name="Content Placeholder 2"/>
          <p:cNvSpPr>
            <a:spLocks noGrp="1"/>
          </p:cNvSpPr>
          <p:nvPr>
            <p:ph sz="half" idx="2"/>
          </p:nvPr>
        </p:nvSpPr>
        <p:spPr>
          <a:xfrm>
            <a:off x="4755776" y="1600200"/>
            <a:ext cx="4038600" cy="4525963"/>
          </a:xfrm>
        </p:spPr>
        <p:txBody>
          <a:bodyPr>
            <a:noAutofit/>
          </a:bodyPr>
          <a:lstStyle/>
          <a:p>
            <a:pPr>
              <a:defRPr/>
            </a:pPr>
            <a:r>
              <a:rPr lang="en-US" sz="2400" dirty="0">
                <a:solidFill>
                  <a:schemeClr val="tx1"/>
                </a:solidFill>
                <a:latin typeface="Century Gothic" charset="0"/>
                <a:ea typeface="Century Gothic" charset="0"/>
                <a:cs typeface="Century Gothic" charset="0"/>
              </a:rPr>
              <a:t>Adam – Eve – Lucifer</a:t>
            </a:r>
          </a:p>
          <a:p>
            <a:pPr lvl="1">
              <a:defRPr/>
            </a:pPr>
            <a:r>
              <a:rPr lang="en-US" sz="2000" dirty="0">
                <a:solidFill>
                  <a:schemeClr val="tx1"/>
                </a:solidFill>
                <a:latin typeface="Century Gothic" charset="0"/>
                <a:ea typeface="Century Gothic" charset="0"/>
                <a:cs typeface="Century Gothic" charset="0"/>
              </a:rPr>
              <a:t>Abraham – Sarah - Pharaoh</a:t>
            </a:r>
          </a:p>
          <a:p>
            <a:pPr>
              <a:defRPr/>
            </a:pPr>
            <a:r>
              <a:rPr lang="en-US" sz="2400" dirty="0">
                <a:solidFill>
                  <a:schemeClr val="tx1"/>
                </a:solidFill>
                <a:latin typeface="Century Gothic" charset="0"/>
                <a:ea typeface="Century Gothic" charset="0"/>
                <a:cs typeface="Century Gothic" charset="0"/>
              </a:rPr>
              <a:t>Lucifer – Adam</a:t>
            </a:r>
          </a:p>
          <a:p>
            <a:pPr lvl="1">
              <a:defRPr/>
            </a:pPr>
            <a:r>
              <a:rPr lang="en-US" sz="2000" dirty="0">
                <a:solidFill>
                  <a:schemeClr val="tx1"/>
                </a:solidFill>
                <a:latin typeface="Century Gothic" charset="0"/>
                <a:ea typeface="Century Gothic" charset="0"/>
                <a:cs typeface="Century Gothic" charset="0"/>
              </a:rPr>
              <a:t>Cain and Abel</a:t>
            </a:r>
          </a:p>
          <a:p>
            <a:pPr lvl="1">
              <a:defRPr/>
            </a:pPr>
            <a:r>
              <a:rPr lang="en-US" sz="2000" dirty="0">
                <a:solidFill>
                  <a:schemeClr val="tx1"/>
                </a:solidFill>
                <a:latin typeface="Century Gothic" charset="0"/>
                <a:ea typeface="Century Gothic" charset="0"/>
                <a:cs typeface="Century Gothic" charset="0"/>
              </a:rPr>
              <a:t>Esau and Jacob</a:t>
            </a:r>
          </a:p>
          <a:p>
            <a:pPr lvl="1">
              <a:defRPr/>
            </a:pPr>
            <a:r>
              <a:rPr lang="en-US" sz="2000" dirty="0">
                <a:solidFill>
                  <a:schemeClr val="tx1"/>
                </a:solidFill>
                <a:latin typeface="Century Gothic" charset="0"/>
                <a:ea typeface="Century Gothic" charset="0"/>
                <a:cs typeface="Century Gothic" charset="0"/>
              </a:rPr>
              <a:t>Joseph and his brothers</a:t>
            </a:r>
          </a:p>
        </p:txBody>
      </p:sp>
    </p:spTree>
    <p:extLst>
      <p:ext uri="{BB962C8B-B14F-4D97-AF65-F5344CB8AC3E}">
        <p14:creationId xmlns:p14="http://schemas.microsoft.com/office/powerpoint/2010/main" val="1390343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ctrTitle"/>
          </p:nvPr>
        </p:nvSpPr>
        <p:spPr>
          <a:xfrm>
            <a:off x="323528" y="2276475"/>
            <a:ext cx="8568952" cy="1920875"/>
          </a:xfrm>
        </p:spPr>
        <p:txBody>
          <a:bodyPr>
            <a:normAutofit/>
          </a:bodyPr>
          <a:lstStyle/>
          <a:p>
            <a:pPr eaLnBrk="1" hangingPunct="1"/>
            <a:r>
              <a:rPr lang="en-GB" sz="4000" dirty="0">
                <a:solidFill>
                  <a:schemeClr val="tx1"/>
                </a:solidFill>
                <a:latin typeface="Century Gothic" charset="0"/>
                <a:ea typeface="Century Gothic" charset="0"/>
                <a:cs typeface="Century Gothic" charset="0"/>
              </a:rPr>
              <a:t>What should have happened?</a:t>
            </a:r>
            <a:endParaRPr lang="en-GB" sz="18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452593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The two conditions</a:t>
            </a:r>
          </a:p>
        </p:txBody>
      </p:sp>
      <p:sp>
        <p:nvSpPr>
          <p:cNvPr id="3" name="Content Placeholder 2"/>
          <p:cNvSpPr>
            <a:spLocks noGrp="1"/>
          </p:cNvSpPr>
          <p:nvPr>
            <p:ph sz="half" idx="2"/>
          </p:nvPr>
        </p:nvSpPr>
        <p:spPr>
          <a:xfrm>
            <a:off x="746760" y="1188720"/>
            <a:ext cx="7940040" cy="4937443"/>
          </a:xfrm>
        </p:spPr>
        <p:txBody>
          <a:bodyPr>
            <a:noAutofit/>
          </a:bodyPr>
          <a:lstStyle/>
          <a:p>
            <a:r>
              <a:rPr lang="en-GB" sz="2200" dirty="0">
                <a:solidFill>
                  <a:schemeClr val="tx1"/>
                </a:solidFill>
                <a:latin typeface="Century Gothic" charset="0"/>
                <a:ea typeface="Century Gothic" charset="0"/>
                <a:cs typeface="Century Gothic" charset="0"/>
              </a:rPr>
              <a:t>For Adam and Eve to realize the purpose of creation, they were supposed to </a:t>
            </a:r>
            <a:r>
              <a:rPr lang="en-GB" sz="2200" dirty="0" err="1">
                <a:solidFill>
                  <a:schemeClr val="tx1"/>
                </a:solidFill>
                <a:latin typeface="Century Gothic" charset="0"/>
                <a:ea typeface="Century Gothic" charset="0"/>
                <a:cs typeface="Century Gothic" charset="0"/>
              </a:rPr>
              <a:t>fulfill</a:t>
            </a:r>
            <a:r>
              <a:rPr lang="en-GB" sz="2200" dirty="0">
                <a:solidFill>
                  <a:schemeClr val="tx1"/>
                </a:solidFill>
                <a:latin typeface="Century Gothic" charset="0"/>
                <a:ea typeface="Century Gothic" charset="0"/>
                <a:cs typeface="Century Gothic" charset="0"/>
              </a:rPr>
              <a:t> two conditions.</a:t>
            </a:r>
          </a:p>
          <a:p>
            <a:r>
              <a:rPr lang="en-GB" sz="2200" dirty="0">
                <a:solidFill>
                  <a:schemeClr val="tx1"/>
                </a:solidFill>
                <a:latin typeface="Century Gothic" charset="0"/>
                <a:ea typeface="Century Gothic" charset="0"/>
                <a:cs typeface="Century Gothic" charset="0"/>
              </a:rPr>
              <a:t>First, Adam and Eve should have established the </a:t>
            </a:r>
            <a:r>
              <a:rPr lang="en-GB" sz="2200" b="1" dirty="0">
                <a:solidFill>
                  <a:schemeClr val="tx1"/>
                </a:solidFill>
                <a:latin typeface="Century Gothic" charset="0"/>
                <a:ea typeface="Century Gothic" charset="0"/>
                <a:cs typeface="Century Gothic" charset="0"/>
              </a:rPr>
              <a:t>foundation of faith</a:t>
            </a:r>
            <a:r>
              <a:rPr lang="en-GB" sz="2200" dirty="0">
                <a:solidFill>
                  <a:schemeClr val="tx1"/>
                </a:solidFill>
                <a:latin typeface="Century Gothic" charset="0"/>
                <a:ea typeface="Century Gothic" charset="0"/>
                <a:cs typeface="Century Gothic" charset="0"/>
              </a:rPr>
              <a:t>. </a:t>
            </a:r>
          </a:p>
          <a:p>
            <a:r>
              <a:rPr lang="en-GB" sz="2200" dirty="0">
                <a:solidFill>
                  <a:schemeClr val="tx1"/>
                </a:solidFill>
                <a:latin typeface="Century Gothic" charset="0"/>
                <a:ea typeface="Century Gothic" charset="0"/>
                <a:cs typeface="Century Gothic" charset="0"/>
              </a:rPr>
              <a:t>The second condition which Adam and Eve were supposed to </a:t>
            </a:r>
            <a:r>
              <a:rPr lang="en-GB" sz="2200" dirty="0" err="1">
                <a:solidFill>
                  <a:schemeClr val="tx1"/>
                </a:solidFill>
                <a:latin typeface="Century Gothic" charset="0"/>
                <a:ea typeface="Century Gothic" charset="0"/>
                <a:cs typeface="Century Gothic" charset="0"/>
              </a:rPr>
              <a:t>fulfill</a:t>
            </a:r>
            <a:r>
              <a:rPr lang="en-GB" sz="2200" dirty="0">
                <a:solidFill>
                  <a:schemeClr val="tx1"/>
                </a:solidFill>
                <a:latin typeface="Century Gothic" charset="0"/>
                <a:ea typeface="Century Gothic" charset="0"/>
                <a:cs typeface="Century Gothic" charset="0"/>
              </a:rPr>
              <a:t> in order to realize the purpose of creation was to establish the</a:t>
            </a:r>
            <a:r>
              <a:rPr lang="en-GB" sz="2200" b="1" dirty="0">
                <a:solidFill>
                  <a:schemeClr val="tx1"/>
                </a:solidFill>
                <a:latin typeface="Century Gothic" charset="0"/>
                <a:ea typeface="Century Gothic" charset="0"/>
                <a:cs typeface="Century Gothic" charset="0"/>
              </a:rPr>
              <a:t> foundation of substance</a:t>
            </a:r>
            <a:r>
              <a:rPr lang="en-GB" sz="2200" dirty="0">
                <a:solidFill>
                  <a:schemeClr val="tx1"/>
                </a:solidFill>
                <a:latin typeface="Century Gothic" charset="0"/>
                <a:ea typeface="Century Gothic" charset="0"/>
                <a:cs typeface="Century Gothic" charset="0"/>
              </a:rPr>
              <a:t>. After Adam and Eve established an unshakable foundation of faith, they were then to become one with God, thereby establishing the foundation of substance. This means they would have become the perfect incarnation of the Word with perfect character, fulfilling God’s first blessing.</a:t>
            </a:r>
          </a:p>
        </p:txBody>
      </p:sp>
    </p:spTree>
    <p:extLst>
      <p:ext uri="{BB962C8B-B14F-4D97-AF65-F5344CB8AC3E}">
        <p14:creationId xmlns:p14="http://schemas.microsoft.com/office/powerpoint/2010/main" val="825948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pPr eaLnBrk="1" hangingPunct="1">
              <a:defRPr/>
            </a:pPr>
            <a:r>
              <a:rPr lang="en-GB" altLang="en-US" sz="4000" dirty="0">
                <a:solidFill>
                  <a:schemeClr val="tx1"/>
                </a:solidFill>
                <a:latin typeface="Century Gothic" charset="0"/>
                <a:ea typeface="Century Gothic" charset="0"/>
                <a:cs typeface="Century Gothic" charset="0"/>
              </a:rPr>
              <a:t>Adam and Eve should have kept their sexual purity</a:t>
            </a:r>
          </a:p>
        </p:txBody>
      </p:sp>
      <p:sp>
        <p:nvSpPr>
          <p:cNvPr id="40962" name="Oval 3"/>
          <p:cNvSpPr>
            <a:spLocks noChangeArrowheads="1"/>
          </p:cNvSpPr>
          <p:nvPr/>
        </p:nvSpPr>
        <p:spPr bwMode="auto">
          <a:xfrm>
            <a:off x="1835150" y="2138363"/>
            <a:ext cx="1081088" cy="1008062"/>
          </a:xfrm>
          <a:prstGeom prst="ellipse">
            <a:avLst/>
          </a:prstGeom>
          <a:solidFill>
            <a:schemeClr val="bg1"/>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800" dirty="0">
                <a:ea typeface="Century Gothic" charset="0"/>
              </a:rPr>
              <a:t>God</a:t>
            </a:r>
          </a:p>
        </p:txBody>
      </p:sp>
      <p:sp>
        <p:nvSpPr>
          <p:cNvPr id="40963" name="Rectangle 4"/>
          <p:cNvSpPr>
            <a:spLocks noChangeArrowheads="1"/>
          </p:cNvSpPr>
          <p:nvPr/>
        </p:nvSpPr>
        <p:spPr bwMode="auto">
          <a:xfrm>
            <a:off x="1835150" y="3867150"/>
            <a:ext cx="1081088" cy="50482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800" dirty="0">
                <a:solidFill>
                  <a:schemeClr val="bg1"/>
                </a:solidFill>
                <a:ea typeface="Century Gothic" charset="0"/>
              </a:rPr>
              <a:t>Word</a:t>
            </a:r>
          </a:p>
        </p:txBody>
      </p:sp>
      <p:sp>
        <p:nvSpPr>
          <p:cNvPr id="40964" name="Oval 5"/>
          <p:cNvSpPr>
            <a:spLocks noChangeArrowheads="1"/>
          </p:cNvSpPr>
          <p:nvPr/>
        </p:nvSpPr>
        <p:spPr bwMode="auto">
          <a:xfrm>
            <a:off x="395288" y="5522913"/>
            <a:ext cx="1439862" cy="649287"/>
          </a:xfrm>
          <a:prstGeom prst="ellipse">
            <a:avLst/>
          </a:prstGeom>
          <a:solidFill>
            <a:srgbClr val="FF00FF"/>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800" dirty="0">
                <a:solidFill>
                  <a:schemeClr val="bg1"/>
                </a:solidFill>
                <a:ea typeface="Century Gothic" charset="0"/>
              </a:rPr>
              <a:t>Adam</a:t>
            </a:r>
          </a:p>
        </p:txBody>
      </p:sp>
      <p:sp>
        <p:nvSpPr>
          <p:cNvPr id="40965" name="Oval 6"/>
          <p:cNvSpPr>
            <a:spLocks noChangeArrowheads="1"/>
          </p:cNvSpPr>
          <p:nvPr/>
        </p:nvSpPr>
        <p:spPr bwMode="auto">
          <a:xfrm>
            <a:off x="2843213" y="5522913"/>
            <a:ext cx="1439862" cy="649287"/>
          </a:xfrm>
          <a:prstGeom prst="ellipse">
            <a:avLst/>
          </a:prstGeom>
          <a:solidFill>
            <a:srgbClr val="008000"/>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800" dirty="0">
                <a:solidFill>
                  <a:schemeClr val="bg1"/>
                </a:solidFill>
                <a:ea typeface="Century Gothic" charset="0"/>
              </a:rPr>
              <a:t>Eve</a:t>
            </a:r>
          </a:p>
        </p:txBody>
      </p:sp>
      <p:sp>
        <p:nvSpPr>
          <p:cNvPr id="40966" name="Line 7"/>
          <p:cNvSpPr>
            <a:spLocks noChangeShapeType="1"/>
          </p:cNvSpPr>
          <p:nvPr/>
        </p:nvSpPr>
        <p:spPr bwMode="auto">
          <a:xfrm>
            <a:off x="2268538" y="3146425"/>
            <a:ext cx="0" cy="72072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latin typeface="Century Gothic" charset="0"/>
              <a:ea typeface="Century Gothic" charset="0"/>
              <a:cs typeface="Century Gothic" charset="0"/>
            </a:endParaRPr>
          </a:p>
        </p:txBody>
      </p:sp>
      <p:sp>
        <p:nvSpPr>
          <p:cNvPr id="40967" name="Line 8"/>
          <p:cNvSpPr>
            <a:spLocks noChangeShapeType="1"/>
          </p:cNvSpPr>
          <p:nvPr/>
        </p:nvSpPr>
        <p:spPr bwMode="auto">
          <a:xfrm>
            <a:off x="2484438" y="3146425"/>
            <a:ext cx="0" cy="72072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latin typeface="Century Gothic" charset="0"/>
              <a:ea typeface="Century Gothic" charset="0"/>
              <a:cs typeface="Century Gothic" charset="0"/>
            </a:endParaRPr>
          </a:p>
        </p:txBody>
      </p:sp>
      <p:grpSp>
        <p:nvGrpSpPr>
          <p:cNvPr id="40968" name="Group 9"/>
          <p:cNvGrpSpPr>
            <a:grpSpLocks/>
          </p:cNvGrpSpPr>
          <p:nvPr/>
        </p:nvGrpSpPr>
        <p:grpSpPr bwMode="auto">
          <a:xfrm rot="-8707511">
            <a:off x="1254125" y="4449763"/>
            <a:ext cx="638175" cy="914400"/>
            <a:chOff x="2016" y="1824"/>
            <a:chExt cx="635" cy="909"/>
          </a:xfrm>
          <a:solidFill>
            <a:schemeClr val="tx1"/>
          </a:solidFill>
        </p:grpSpPr>
        <p:sp>
          <p:nvSpPr>
            <p:cNvPr id="409610" name="Freeform 10"/>
            <p:cNvSpPr>
              <a:spLocks/>
            </p:cNvSpPr>
            <p:nvPr/>
          </p:nvSpPr>
          <p:spPr bwMode="auto">
            <a:xfrm>
              <a:off x="2065" y="1859"/>
              <a:ext cx="205" cy="900"/>
            </a:xfrm>
            <a:custGeom>
              <a:avLst/>
              <a:gdLst>
                <a:gd name="T0" fmla="*/ 128 w 203"/>
                <a:gd name="T1" fmla="*/ 182 h 898"/>
                <a:gd name="T2" fmla="*/ 112 w 203"/>
                <a:gd name="T3" fmla="*/ 262 h 898"/>
                <a:gd name="T4" fmla="*/ 101 w 203"/>
                <a:gd name="T5" fmla="*/ 299 h 898"/>
                <a:gd name="T6" fmla="*/ 101 w 203"/>
                <a:gd name="T7" fmla="*/ 342 h 898"/>
                <a:gd name="T8" fmla="*/ 96 w 203"/>
                <a:gd name="T9" fmla="*/ 428 h 898"/>
                <a:gd name="T10" fmla="*/ 96 w 203"/>
                <a:gd name="T11" fmla="*/ 508 h 898"/>
                <a:gd name="T12" fmla="*/ 96 w 203"/>
                <a:gd name="T13" fmla="*/ 556 h 898"/>
                <a:gd name="T14" fmla="*/ 107 w 203"/>
                <a:gd name="T15" fmla="*/ 604 h 898"/>
                <a:gd name="T16" fmla="*/ 112 w 203"/>
                <a:gd name="T17" fmla="*/ 652 h 898"/>
                <a:gd name="T18" fmla="*/ 123 w 203"/>
                <a:gd name="T19" fmla="*/ 700 h 898"/>
                <a:gd name="T20" fmla="*/ 133 w 203"/>
                <a:gd name="T21" fmla="*/ 748 h 898"/>
                <a:gd name="T22" fmla="*/ 149 w 203"/>
                <a:gd name="T23" fmla="*/ 791 h 898"/>
                <a:gd name="T24" fmla="*/ 165 w 203"/>
                <a:gd name="T25" fmla="*/ 834 h 898"/>
                <a:gd name="T26" fmla="*/ 181 w 203"/>
                <a:gd name="T27" fmla="*/ 877 h 898"/>
                <a:gd name="T28" fmla="*/ 133 w 203"/>
                <a:gd name="T29" fmla="*/ 898 h 898"/>
                <a:gd name="T30" fmla="*/ 117 w 203"/>
                <a:gd name="T31" fmla="*/ 855 h 898"/>
                <a:gd name="T32" fmla="*/ 101 w 203"/>
                <a:gd name="T33" fmla="*/ 807 h 898"/>
                <a:gd name="T34" fmla="*/ 85 w 203"/>
                <a:gd name="T35" fmla="*/ 759 h 898"/>
                <a:gd name="T36" fmla="*/ 69 w 203"/>
                <a:gd name="T37" fmla="*/ 711 h 898"/>
                <a:gd name="T38" fmla="*/ 59 w 203"/>
                <a:gd name="T39" fmla="*/ 663 h 898"/>
                <a:gd name="T40" fmla="*/ 53 w 203"/>
                <a:gd name="T41" fmla="*/ 615 h 898"/>
                <a:gd name="T42" fmla="*/ 48 w 203"/>
                <a:gd name="T43" fmla="*/ 561 h 898"/>
                <a:gd name="T44" fmla="*/ 43 w 203"/>
                <a:gd name="T45" fmla="*/ 513 h 898"/>
                <a:gd name="T46" fmla="*/ 37 w 203"/>
                <a:gd name="T47" fmla="*/ 470 h 898"/>
                <a:gd name="T48" fmla="*/ 43 w 203"/>
                <a:gd name="T49" fmla="*/ 422 h 898"/>
                <a:gd name="T50" fmla="*/ 48 w 203"/>
                <a:gd name="T51" fmla="*/ 337 h 898"/>
                <a:gd name="T52" fmla="*/ 53 w 203"/>
                <a:gd name="T53" fmla="*/ 294 h 898"/>
                <a:gd name="T54" fmla="*/ 59 w 203"/>
                <a:gd name="T55" fmla="*/ 251 h 898"/>
                <a:gd name="T56" fmla="*/ 80 w 203"/>
                <a:gd name="T57" fmla="*/ 166 h 898"/>
                <a:gd name="T58" fmla="*/ 0 w 203"/>
                <a:gd name="T59" fmla="*/ 144 h 898"/>
                <a:gd name="T60" fmla="*/ 160 w 203"/>
                <a:gd name="T61" fmla="*/ 0 h 898"/>
                <a:gd name="T62" fmla="*/ 203 w 203"/>
                <a:gd name="T63" fmla="*/ 208 h 898"/>
                <a:gd name="T64" fmla="*/ 128 w 203"/>
                <a:gd name="T65" fmla="*/ 182 h 8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grpFill/>
            <a:ln w="9525">
              <a:solidFill>
                <a:schemeClr val="tx1"/>
              </a:solidFill>
              <a:round/>
              <a:headEnd/>
              <a:tailEnd/>
            </a:ln>
            <a:effectLst>
              <a:outerShdw blurRad="63500" dist="35921" dir="2700000" algn="ctr" rotWithShape="0">
                <a:schemeClr val="bg2">
                  <a:alpha val="74997"/>
                </a:schemeClr>
              </a:outerShdw>
            </a:effectLst>
          </p:spPr>
          <p:txBody>
            <a:bodyPr/>
            <a:lstStyle/>
            <a:p>
              <a:endParaRPr lang="en-GB">
                <a:latin typeface="Century Gothic" charset="0"/>
                <a:ea typeface="Century Gothic" charset="0"/>
                <a:cs typeface="Century Gothic" charset="0"/>
              </a:endParaRPr>
            </a:p>
          </p:txBody>
        </p:sp>
        <p:sp>
          <p:nvSpPr>
            <p:cNvPr id="409611" name="Freeform 11"/>
            <p:cNvSpPr>
              <a:spLocks/>
            </p:cNvSpPr>
            <p:nvPr/>
          </p:nvSpPr>
          <p:spPr bwMode="auto">
            <a:xfrm>
              <a:off x="2585" y="1889"/>
              <a:ext cx="204" cy="900"/>
            </a:xfrm>
            <a:custGeom>
              <a:avLst/>
              <a:gdLst>
                <a:gd name="T0" fmla="*/ 75 w 203"/>
                <a:gd name="T1" fmla="*/ 716 h 898"/>
                <a:gd name="T2" fmla="*/ 96 w 203"/>
                <a:gd name="T3" fmla="*/ 636 h 898"/>
                <a:gd name="T4" fmla="*/ 101 w 203"/>
                <a:gd name="T5" fmla="*/ 593 h 898"/>
                <a:gd name="T6" fmla="*/ 107 w 203"/>
                <a:gd name="T7" fmla="*/ 556 h 898"/>
                <a:gd name="T8" fmla="*/ 112 w 203"/>
                <a:gd name="T9" fmla="*/ 470 h 898"/>
                <a:gd name="T10" fmla="*/ 112 w 203"/>
                <a:gd name="T11" fmla="*/ 390 h 898"/>
                <a:gd name="T12" fmla="*/ 107 w 203"/>
                <a:gd name="T13" fmla="*/ 337 h 898"/>
                <a:gd name="T14" fmla="*/ 101 w 203"/>
                <a:gd name="T15" fmla="*/ 288 h 898"/>
                <a:gd name="T16" fmla="*/ 91 w 203"/>
                <a:gd name="T17" fmla="*/ 246 h 898"/>
                <a:gd name="T18" fmla="*/ 80 w 203"/>
                <a:gd name="T19" fmla="*/ 198 h 898"/>
                <a:gd name="T20" fmla="*/ 69 w 203"/>
                <a:gd name="T21" fmla="*/ 149 h 898"/>
                <a:gd name="T22" fmla="*/ 53 w 203"/>
                <a:gd name="T23" fmla="*/ 107 h 898"/>
                <a:gd name="T24" fmla="*/ 37 w 203"/>
                <a:gd name="T25" fmla="*/ 64 h 898"/>
                <a:gd name="T26" fmla="*/ 21 w 203"/>
                <a:gd name="T27" fmla="*/ 21 h 898"/>
                <a:gd name="T28" fmla="*/ 69 w 203"/>
                <a:gd name="T29" fmla="*/ 0 h 898"/>
                <a:gd name="T30" fmla="*/ 85 w 203"/>
                <a:gd name="T31" fmla="*/ 43 h 898"/>
                <a:gd name="T32" fmla="*/ 107 w 203"/>
                <a:gd name="T33" fmla="*/ 91 h 898"/>
                <a:gd name="T34" fmla="*/ 123 w 203"/>
                <a:gd name="T35" fmla="*/ 133 h 898"/>
                <a:gd name="T36" fmla="*/ 133 w 203"/>
                <a:gd name="T37" fmla="*/ 182 h 898"/>
                <a:gd name="T38" fmla="*/ 144 w 203"/>
                <a:gd name="T39" fmla="*/ 235 h 898"/>
                <a:gd name="T40" fmla="*/ 155 w 203"/>
                <a:gd name="T41" fmla="*/ 283 h 898"/>
                <a:gd name="T42" fmla="*/ 160 w 203"/>
                <a:gd name="T43" fmla="*/ 331 h 898"/>
                <a:gd name="T44" fmla="*/ 165 w 203"/>
                <a:gd name="T45" fmla="*/ 385 h 898"/>
                <a:gd name="T46" fmla="*/ 165 w 203"/>
                <a:gd name="T47" fmla="*/ 428 h 898"/>
                <a:gd name="T48" fmla="*/ 165 w 203"/>
                <a:gd name="T49" fmla="*/ 476 h 898"/>
                <a:gd name="T50" fmla="*/ 160 w 203"/>
                <a:gd name="T51" fmla="*/ 561 h 898"/>
                <a:gd name="T52" fmla="*/ 155 w 203"/>
                <a:gd name="T53" fmla="*/ 604 h 898"/>
                <a:gd name="T54" fmla="*/ 144 w 203"/>
                <a:gd name="T55" fmla="*/ 647 h 898"/>
                <a:gd name="T56" fmla="*/ 128 w 203"/>
                <a:gd name="T57" fmla="*/ 732 h 898"/>
                <a:gd name="T58" fmla="*/ 203 w 203"/>
                <a:gd name="T59" fmla="*/ 754 h 898"/>
                <a:gd name="T60" fmla="*/ 48 w 203"/>
                <a:gd name="T61" fmla="*/ 898 h 898"/>
                <a:gd name="T62" fmla="*/ 0 w 203"/>
                <a:gd name="T63" fmla="*/ 690 h 898"/>
                <a:gd name="T64" fmla="*/ 75 w 203"/>
                <a:gd name="T65" fmla="*/ 716 h 8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grpFill/>
            <a:ln w="9525">
              <a:solidFill>
                <a:schemeClr val="tx1"/>
              </a:solidFill>
              <a:round/>
              <a:headEnd/>
              <a:tailEnd/>
            </a:ln>
            <a:effectLst>
              <a:outerShdw blurRad="63500" dist="35921" dir="2700000" algn="ctr" rotWithShape="0">
                <a:schemeClr val="bg2">
                  <a:alpha val="74997"/>
                </a:schemeClr>
              </a:outerShdw>
            </a:effectLst>
          </p:spPr>
          <p:txBody>
            <a:bodyPr/>
            <a:lstStyle/>
            <a:p>
              <a:endParaRPr lang="en-GB">
                <a:latin typeface="Century Gothic" charset="0"/>
                <a:ea typeface="Century Gothic" charset="0"/>
                <a:cs typeface="Century Gothic" charset="0"/>
              </a:endParaRPr>
            </a:p>
          </p:txBody>
        </p:sp>
      </p:grpSp>
      <p:grpSp>
        <p:nvGrpSpPr>
          <p:cNvPr id="40969" name="Group 12"/>
          <p:cNvGrpSpPr>
            <a:grpSpLocks/>
          </p:cNvGrpSpPr>
          <p:nvPr/>
        </p:nvGrpSpPr>
        <p:grpSpPr bwMode="auto">
          <a:xfrm rot="-1372033">
            <a:off x="2700338" y="4514850"/>
            <a:ext cx="638175" cy="914400"/>
            <a:chOff x="2016" y="1824"/>
            <a:chExt cx="635" cy="909"/>
          </a:xfrm>
          <a:solidFill>
            <a:schemeClr val="tx1"/>
          </a:solidFill>
        </p:grpSpPr>
        <p:sp>
          <p:nvSpPr>
            <p:cNvPr id="409613" name="Freeform 13"/>
            <p:cNvSpPr>
              <a:spLocks/>
            </p:cNvSpPr>
            <p:nvPr/>
          </p:nvSpPr>
          <p:spPr bwMode="auto">
            <a:xfrm>
              <a:off x="2016" y="1822"/>
              <a:ext cx="204" cy="898"/>
            </a:xfrm>
            <a:custGeom>
              <a:avLst/>
              <a:gdLst>
                <a:gd name="T0" fmla="*/ 128 w 203"/>
                <a:gd name="T1" fmla="*/ 182 h 898"/>
                <a:gd name="T2" fmla="*/ 112 w 203"/>
                <a:gd name="T3" fmla="*/ 262 h 898"/>
                <a:gd name="T4" fmla="*/ 101 w 203"/>
                <a:gd name="T5" fmla="*/ 299 h 898"/>
                <a:gd name="T6" fmla="*/ 101 w 203"/>
                <a:gd name="T7" fmla="*/ 342 h 898"/>
                <a:gd name="T8" fmla="*/ 96 w 203"/>
                <a:gd name="T9" fmla="*/ 428 h 898"/>
                <a:gd name="T10" fmla="*/ 96 w 203"/>
                <a:gd name="T11" fmla="*/ 508 h 898"/>
                <a:gd name="T12" fmla="*/ 96 w 203"/>
                <a:gd name="T13" fmla="*/ 556 h 898"/>
                <a:gd name="T14" fmla="*/ 107 w 203"/>
                <a:gd name="T15" fmla="*/ 604 h 898"/>
                <a:gd name="T16" fmla="*/ 112 w 203"/>
                <a:gd name="T17" fmla="*/ 652 h 898"/>
                <a:gd name="T18" fmla="*/ 123 w 203"/>
                <a:gd name="T19" fmla="*/ 700 h 898"/>
                <a:gd name="T20" fmla="*/ 133 w 203"/>
                <a:gd name="T21" fmla="*/ 748 h 898"/>
                <a:gd name="T22" fmla="*/ 149 w 203"/>
                <a:gd name="T23" fmla="*/ 791 h 898"/>
                <a:gd name="T24" fmla="*/ 165 w 203"/>
                <a:gd name="T25" fmla="*/ 834 h 898"/>
                <a:gd name="T26" fmla="*/ 181 w 203"/>
                <a:gd name="T27" fmla="*/ 877 h 898"/>
                <a:gd name="T28" fmla="*/ 133 w 203"/>
                <a:gd name="T29" fmla="*/ 898 h 898"/>
                <a:gd name="T30" fmla="*/ 117 w 203"/>
                <a:gd name="T31" fmla="*/ 855 h 898"/>
                <a:gd name="T32" fmla="*/ 101 w 203"/>
                <a:gd name="T33" fmla="*/ 807 h 898"/>
                <a:gd name="T34" fmla="*/ 85 w 203"/>
                <a:gd name="T35" fmla="*/ 759 h 898"/>
                <a:gd name="T36" fmla="*/ 69 w 203"/>
                <a:gd name="T37" fmla="*/ 711 h 898"/>
                <a:gd name="T38" fmla="*/ 59 w 203"/>
                <a:gd name="T39" fmla="*/ 663 h 898"/>
                <a:gd name="T40" fmla="*/ 53 w 203"/>
                <a:gd name="T41" fmla="*/ 615 h 898"/>
                <a:gd name="T42" fmla="*/ 48 w 203"/>
                <a:gd name="T43" fmla="*/ 561 h 898"/>
                <a:gd name="T44" fmla="*/ 43 w 203"/>
                <a:gd name="T45" fmla="*/ 513 h 898"/>
                <a:gd name="T46" fmla="*/ 37 w 203"/>
                <a:gd name="T47" fmla="*/ 470 h 898"/>
                <a:gd name="T48" fmla="*/ 43 w 203"/>
                <a:gd name="T49" fmla="*/ 422 h 898"/>
                <a:gd name="T50" fmla="*/ 48 w 203"/>
                <a:gd name="T51" fmla="*/ 337 h 898"/>
                <a:gd name="T52" fmla="*/ 53 w 203"/>
                <a:gd name="T53" fmla="*/ 294 h 898"/>
                <a:gd name="T54" fmla="*/ 59 w 203"/>
                <a:gd name="T55" fmla="*/ 251 h 898"/>
                <a:gd name="T56" fmla="*/ 80 w 203"/>
                <a:gd name="T57" fmla="*/ 166 h 898"/>
                <a:gd name="T58" fmla="*/ 0 w 203"/>
                <a:gd name="T59" fmla="*/ 144 h 898"/>
                <a:gd name="T60" fmla="*/ 160 w 203"/>
                <a:gd name="T61" fmla="*/ 0 h 898"/>
                <a:gd name="T62" fmla="*/ 203 w 203"/>
                <a:gd name="T63" fmla="*/ 208 h 898"/>
                <a:gd name="T64" fmla="*/ 128 w 203"/>
                <a:gd name="T65" fmla="*/ 182 h 8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grpFill/>
            <a:ln w="9525">
              <a:solidFill>
                <a:schemeClr val="tx1"/>
              </a:solidFill>
              <a:round/>
              <a:headEnd/>
              <a:tailEnd/>
            </a:ln>
            <a:effectLst>
              <a:outerShdw blurRad="63500" dist="35921" dir="2700000" algn="ctr" rotWithShape="0">
                <a:schemeClr val="bg2">
                  <a:alpha val="74997"/>
                </a:schemeClr>
              </a:outerShdw>
            </a:effectLst>
          </p:spPr>
          <p:txBody>
            <a:bodyPr/>
            <a:lstStyle/>
            <a:p>
              <a:endParaRPr lang="en-GB">
                <a:latin typeface="Century Gothic" charset="0"/>
                <a:ea typeface="Century Gothic" charset="0"/>
                <a:cs typeface="Century Gothic" charset="0"/>
              </a:endParaRPr>
            </a:p>
          </p:txBody>
        </p:sp>
        <p:sp>
          <p:nvSpPr>
            <p:cNvPr id="409614" name="Freeform 14"/>
            <p:cNvSpPr>
              <a:spLocks/>
            </p:cNvSpPr>
            <p:nvPr/>
          </p:nvSpPr>
          <p:spPr bwMode="auto">
            <a:xfrm>
              <a:off x="2448" y="1828"/>
              <a:ext cx="205" cy="898"/>
            </a:xfrm>
            <a:custGeom>
              <a:avLst/>
              <a:gdLst>
                <a:gd name="T0" fmla="*/ 75 w 203"/>
                <a:gd name="T1" fmla="*/ 716 h 898"/>
                <a:gd name="T2" fmla="*/ 96 w 203"/>
                <a:gd name="T3" fmla="*/ 636 h 898"/>
                <a:gd name="T4" fmla="*/ 101 w 203"/>
                <a:gd name="T5" fmla="*/ 593 h 898"/>
                <a:gd name="T6" fmla="*/ 107 w 203"/>
                <a:gd name="T7" fmla="*/ 556 h 898"/>
                <a:gd name="T8" fmla="*/ 112 w 203"/>
                <a:gd name="T9" fmla="*/ 470 h 898"/>
                <a:gd name="T10" fmla="*/ 112 w 203"/>
                <a:gd name="T11" fmla="*/ 390 h 898"/>
                <a:gd name="T12" fmla="*/ 107 w 203"/>
                <a:gd name="T13" fmla="*/ 337 h 898"/>
                <a:gd name="T14" fmla="*/ 101 w 203"/>
                <a:gd name="T15" fmla="*/ 288 h 898"/>
                <a:gd name="T16" fmla="*/ 91 w 203"/>
                <a:gd name="T17" fmla="*/ 246 h 898"/>
                <a:gd name="T18" fmla="*/ 80 w 203"/>
                <a:gd name="T19" fmla="*/ 198 h 898"/>
                <a:gd name="T20" fmla="*/ 69 w 203"/>
                <a:gd name="T21" fmla="*/ 149 h 898"/>
                <a:gd name="T22" fmla="*/ 53 w 203"/>
                <a:gd name="T23" fmla="*/ 107 h 898"/>
                <a:gd name="T24" fmla="*/ 37 w 203"/>
                <a:gd name="T25" fmla="*/ 64 h 898"/>
                <a:gd name="T26" fmla="*/ 21 w 203"/>
                <a:gd name="T27" fmla="*/ 21 h 898"/>
                <a:gd name="T28" fmla="*/ 69 w 203"/>
                <a:gd name="T29" fmla="*/ 0 h 898"/>
                <a:gd name="T30" fmla="*/ 85 w 203"/>
                <a:gd name="T31" fmla="*/ 43 h 898"/>
                <a:gd name="T32" fmla="*/ 107 w 203"/>
                <a:gd name="T33" fmla="*/ 91 h 898"/>
                <a:gd name="T34" fmla="*/ 123 w 203"/>
                <a:gd name="T35" fmla="*/ 133 h 898"/>
                <a:gd name="T36" fmla="*/ 133 w 203"/>
                <a:gd name="T37" fmla="*/ 182 h 898"/>
                <a:gd name="T38" fmla="*/ 144 w 203"/>
                <a:gd name="T39" fmla="*/ 235 h 898"/>
                <a:gd name="T40" fmla="*/ 155 w 203"/>
                <a:gd name="T41" fmla="*/ 283 h 898"/>
                <a:gd name="T42" fmla="*/ 160 w 203"/>
                <a:gd name="T43" fmla="*/ 331 h 898"/>
                <a:gd name="T44" fmla="*/ 165 w 203"/>
                <a:gd name="T45" fmla="*/ 385 h 898"/>
                <a:gd name="T46" fmla="*/ 165 w 203"/>
                <a:gd name="T47" fmla="*/ 428 h 898"/>
                <a:gd name="T48" fmla="*/ 165 w 203"/>
                <a:gd name="T49" fmla="*/ 476 h 898"/>
                <a:gd name="T50" fmla="*/ 160 w 203"/>
                <a:gd name="T51" fmla="*/ 561 h 898"/>
                <a:gd name="T52" fmla="*/ 155 w 203"/>
                <a:gd name="T53" fmla="*/ 604 h 898"/>
                <a:gd name="T54" fmla="*/ 144 w 203"/>
                <a:gd name="T55" fmla="*/ 647 h 898"/>
                <a:gd name="T56" fmla="*/ 128 w 203"/>
                <a:gd name="T57" fmla="*/ 732 h 898"/>
                <a:gd name="T58" fmla="*/ 203 w 203"/>
                <a:gd name="T59" fmla="*/ 754 h 898"/>
                <a:gd name="T60" fmla="*/ 48 w 203"/>
                <a:gd name="T61" fmla="*/ 898 h 898"/>
                <a:gd name="T62" fmla="*/ 0 w 203"/>
                <a:gd name="T63" fmla="*/ 690 h 898"/>
                <a:gd name="T64" fmla="*/ 75 w 203"/>
                <a:gd name="T65" fmla="*/ 716 h 8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grpFill/>
            <a:ln w="9525">
              <a:solidFill>
                <a:schemeClr val="tx1"/>
              </a:solidFill>
              <a:round/>
              <a:headEnd/>
              <a:tailEnd/>
            </a:ln>
            <a:effectLst>
              <a:outerShdw blurRad="63500" dist="35921" dir="2700000" algn="ctr" rotWithShape="0">
                <a:schemeClr val="bg2">
                  <a:alpha val="74997"/>
                </a:schemeClr>
              </a:outerShdw>
            </a:effectLst>
          </p:spPr>
          <p:txBody>
            <a:bodyPr/>
            <a:lstStyle/>
            <a:p>
              <a:endParaRPr lang="en-GB">
                <a:latin typeface="Century Gothic" charset="0"/>
                <a:ea typeface="Century Gothic" charset="0"/>
                <a:cs typeface="Century Gothic" charset="0"/>
              </a:endParaRPr>
            </a:p>
          </p:txBody>
        </p:sp>
      </p:grpSp>
      <p:sp>
        <p:nvSpPr>
          <p:cNvPr id="40970" name="Oval 15"/>
          <p:cNvSpPr>
            <a:spLocks noChangeArrowheads="1"/>
          </p:cNvSpPr>
          <p:nvPr/>
        </p:nvSpPr>
        <p:spPr bwMode="auto">
          <a:xfrm>
            <a:off x="5867400" y="5109969"/>
            <a:ext cx="2016125" cy="647700"/>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800" dirty="0">
                <a:solidFill>
                  <a:schemeClr val="bg1"/>
                </a:solidFill>
                <a:ea typeface="Century Gothic" charset="0"/>
              </a:rPr>
              <a:t>Archangel</a:t>
            </a:r>
          </a:p>
        </p:txBody>
      </p:sp>
      <p:sp>
        <p:nvSpPr>
          <p:cNvPr id="40971" name="Oval 16"/>
          <p:cNvSpPr>
            <a:spLocks noChangeArrowheads="1"/>
          </p:cNvSpPr>
          <p:nvPr/>
        </p:nvSpPr>
        <p:spPr bwMode="auto">
          <a:xfrm>
            <a:off x="5867400" y="6118031"/>
            <a:ext cx="2016125" cy="647700"/>
          </a:xfrm>
          <a:prstGeom prst="ellipse">
            <a:avLst/>
          </a:prstGeom>
          <a:solidFill>
            <a:srgbClr val="99CC00"/>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800">
                <a:ea typeface="Century Gothic" charset="0"/>
              </a:rPr>
              <a:t>Creation</a:t>
            </a:r>
          </a:p>
        </p:txBody>
      </p:sp>
      <p:sp>
        <p:nvSpPr>
          <p:cNvPr id="40972" name="Text Box 18"/>
          <p:cNvSpPr txBox="1">
            <a:spLocks noChangeArrowheads="1"/>
          </p:cNvSpPr>
          <p:nvPr/>
        </p:nvSpPr>
        <p:spPr bwMode="auto">
          <a:xfrm>
            <a:off x="447675" y="3236913"/>
            <a:ext cx="13292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GB" altLang="en-US" sz="2400">
                <a:ea typeface="Century Gothic" charset="0"/>
              </a:rPr>
              <a:t>Vertical</a:t>
            </a:r>
          </a:p>
        </p:txBody>
      </p:sp>
      <p:sp>
        <p:nvSpPr>
          <p:cNvPr id="40973" name="Text Box 19"/>
          <p:cNvSpPr txBox="1">
            <a:spLocks noChangeArrowheads="1"/>
          </p:cNvSpPr>
          <p:nvPr/>
        </p:nvSpPr>
        <p:spPr bwMode="auto">
          <a:xfrm>
            <a:off x="3558410" y="1643250"/>
            <a:ext cx="5334578"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spcBef>
                <a:spcPct val="0"/>
              </a:spcBef>
              <a:spcAft>
                <a:spcPts val="600"/>
              </a:spcAft>
              <a:buClrTx/>
              <a:buSzTx/>
              <a:buNone/>
            </a:pPr>
            <a:r>
              <a:rPr lang="en-US" altLang="en-US" sz="2200" dirty="0">
                <a:ea typeface="Century Gothic" charset="0"/>
              </a:rPr>
              <a:t>Developed their spiritual life</a:t>
            </a:r>
          </a:p>
          <a:p>
            <a:pPr>
              <a:spcBef>
                <a:spcPct val="0"/>
              </a:spcBef>
              <a:spcAft>
                <a:spcPts val="600"/>
              </a:spcAft>
              <a:buClrTx/>
              <a:buSzTx/>
              <a:buNone/>
            </a:pPr>
            <a:r>
              <a:rPr lang="en-US" altLang="en-US" sz="2200" dirty="0">
                <a:ea typeface="Century Gothic" charset="0"/>
              </a:rPr>
              <a:t>Followed their conscience</a:t>
            </a:r>
          </a:p>
          <a:p>
            <a:pPr eaLnBrk="1" hangingPunct="1">
              <a:spcBef>
                <a:spcPct val="0"/>
              </a:spcBef>
              <a:spcAft>
                <a:spcPts val="600"/>
              </a:spcAft>
              <a:buClrTx/>
              <a:buSzTx/>
              <a:buFontTx/>
              <a:buNone/>
            </a:pPr>
            <a:endParaRPr lang="en-US" altLang="en-US" sz="2200" dirty="0">
              <a:ea typeface="Century Gothic" charset="0"/>
            </a:endParaRPr>
          </a:p>
          <a:p>
            <a:pPr eaLnBrk="1" hangingPunct="1">
              <a:spcBef>
                <a:spcPct val="0"/>
              </a:spcBef>
              <a:spcAft>
                <a:spcPts val="600"/>
              </a:spcAft>
              <a:buClrTx/>
              <a:buSzTx/>
              <a:buFontTx/>
              <a:buNone/>
            </a:pPr>
            <a:r>
              <a:rPr lang="en-US" altLang="en-US" sz="2200" dirty="0">
                <a:ea typeface="Century Gothic" charset="0"/>
              </a:rPr>
              <a:t>The commandment was to protect Adam and Eve</a:t>
            </a:r>
          </a:p>
          <a:p>
            <a:pPr eaLnBrk="1" hangingPunct="1">
              <a:spcBef>
                <a:spcPct val="0"/>
              </a:spcBef>
              <a:spcAft>
                <a:spcPts val="600"/>
              </a:spcAft>
              <a:buClrTx/>
              <a:buSzTx/>
              <a:buFontTx/>
              <a:buNone/>
            </a:pPr>
            <a:endParaRPr lang="en-US" altLang="en-US" sz="2200" dirty="0">
              <a:ea typeface="Century Gothic" charset="0"/>
            </a:endParaRPr>
          </a:p>
          <a:p>
            <a:pPr>
              <a:spcBef>
                <a:spcPct val="0"/>
              </a:spcBef>
              <a:spcAft>
                <a:spcPts val="600"/>
              </a:spcAft>
              <a:buClrTx/>
              <a:buSzTx/>
              <a:buNone/>
            </a:pPr>
            <a:r>
              <a:rPr lang="en-US" altLang="en-US" sz="2200" b="1" i="1" dirty="0">
                <a:latin typeface="+mn-lt"/>
              </a:rPr>
              <a:t>Faith</a:t>
            </a:r>
            <a:r>
              <a:rPr lang="en-US" altLang="en-US" sz="2200" dirty="0">
                <a:latin typeface="+mn-lt"/>
              </a:rPr>
              <a:t> is the confident belief or trust in the truth or trustworthiness of a person, concept or thing.</a:t>
            </a:r>
            <a:endParaRPr lang="en-GB" altLang="en-US" sz="2200" dirty="0">
              <a:latin typeface="+mn-lt"/>
            </a:endParaRPr>
          </a:p>
          <a:p>
            <a:pPr eaLnBrk="1" hangingPunct="1">
              <a:spcBef>
                <a:spcPct val="0"/>
              </a:spcBef>
              <a:spcAft>
                <a:spcPts val="600"/>
              </a:spcAft>
              <a:buClrTx/>
              <a:buSzTx/>
              <a:buFontTx/>
              <a:buNone/>
            </a:pPr>
            <a:endParaRPr lang="en-US" altLang="en-US" sz="2200" dirty="0">
              <a:ea typeface="Century Gothic" charset="0"/>
            </a:endParaRPr>
          </a:p>
        </p:txBody>
      </p:sp>
      <p:sp>
        <p:nvSpPr>
          <p:cNvPr id="20" name="TextBox 19"/>
          <p:cNvSpPr txBox="1">
            <a:spLocks noChangeArrowheads="1"/>
          </p:cNvSpPr>
          <p:nvPr/>
        </p:nvSpPr>
        <p:spPr bwMode="auto">
          <a:xfrm>
            <a:off x="1080246" y="6248400"/>
            <a:ext cx="258917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US" altLang="en-US" sz="2000" dirty="0"/>
              <a:t>Foundation of Faith</a:t>
            </a:r>
          </a:p>
        </p:txBody>
      </p:sp>
    </p:spTree>
    <p:extLst>
      <p:ext uri="{BB962C8B-B14F-4D97-AF65-F5344CB8AC3E}">
        <p14:creationId xmlns:p14="http://schemas.microsoft.com/office/powerpoint/2010/main" val="3791101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Autofit/>
          </a:bodyPr>
          <a:lstStyle/>
          <a:p>
            <a:pPr eaLnBrk="1" hangingPunct="1">
              <a:defRPr/>
            </a:pPr>
            <a:r>
              <a:rPr lang="en-GB" altLang="en-US" sz="4000" dirty="0">
                <a:solidFill>
                  <a:schemeClr val="tx1"/>
                </a:solidFill>
                <a:latin typeface="Century Gothic" charset="0"/>
                <a:ea typeface="ＭＳ Ｐゴシック" charset="-128"/>
              </a:rPr>
              <a:t>Adam and Eve should have reached maturity</a:t>
            </a:r>
          </a:p>
        </p:txBody>
      </p:sp>
      <p:sp>
        <p:nvSpPr>
          <p:cNvPr id="43010" name="Text Box 3"/>
          <p:cNvSpPr txBox="1">
            <a:spLocks noChangeArrowheads="1"/>
          </p:cNvSpPr>
          <p:nvPr/>
        </p:nvSpPr>
        <p:spPr bwMode="auto">
          <a:xfrm>
            <a:off x="3810000" y="1981200"/>
            <a:ext cx="4865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400"/>
              <a:t>Lord of Creation</a:t>
            </a:r>
          </a:p>
          <a:p>
            <a:pPr algn="ctr" eaLnBrk="1" hangingPunct="1">
              <a:spcBef>
                <a:spcPct val="0"/>
              </a:spcBef>
              <a:buClrTx/>
              <a:buSzTx/>
              <a:buFontTx/>
              <a:buNone/>
            </a:pPr>
            <a:r>
              <a:rPr lang="en-GB" altLang="en-US" sz="2400"/>
              <a:t>Proper order in the created world</a:t>
            </a:r>
          </a:p>
        </p:txBody>
      </p:sp>
      <p:sp>
        <p:nvSpPr>
          <p:cNvPr id="43011" name="Text Box 4"/>
          <p:cNvSpPr txBox="1">
            <a:spLocks noChangeArrowheads="1"/>
          </p:cNvSpPr>
          <p:nvPr/>
        </p:nvSpPr>
        <p:spPr bwMode="auto">
          <a:xfrm>
            <a:off x="1824038" y="5526088"/>
            <a:ext cx="12239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GB" altLang="en-US" sz="1800" dirty="0">
                <a:latin typeface="Arial" charset="0"/>
              </a:rPr>
              <a:t>Horizontal</a:t>
            </a:r>
          </a:p>
        </p:txBody>
      </p:sp>
      <p:pic>
        <p:nvPicPr>
          <p:cNvPr id="43012" name="Picture 5" descr="manout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295650"/>
            <a:ext cx="1528762"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6" descr="womanoutl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3295650"/>
            <a:ext cx="1528762" cy="28733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43014" name="Oval 7"/>
          <p:cNvSpPr>
            <a:spLocks noChangeArrowheads="1"/>
          </p:cNvSpPr>
          <p:nvPr/>
        </p:nvSpPr>
        <p:spPr bwMode="auto">
          <a:xfrm>
            <a:off x="1908175" y="1927225"/>
            <a:ext cx="1008063" cy="1008063"/>
          </a:xfrm>
          <a:prstGeom prst="ellipse">
            <a:avLst/>
          </a:prstGeom>
          <a:solidFill>
            <a:schemeClr val="bg1"/>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800">
                <a:latin typeface="Arial" charset="0"/>
              </a:rPr>
              <a:t>God</a:t>
            </a:r>
          </a:p>
        </p:txBody>
      </p:sp>
      <p:sp>
        <p:nvSpPr>
          <p:cNvPr id="43015" name="Text Box 8"/>
          <p:cNvSpPr txBox="1">
            <a:spLocks noChangeArrowheads="1"/>
          </p:cNvSpPr>
          <p:nvPr/>
        </p:nvSpPr>
        <p:spPr bwMode="auto">
          <a:xfrm>
            <a:off x="944563" y="4303713"/>
            <a:ext cx="731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GB" altLang="en-US" sz="1800" dirty="0">
                <a:solidFill>
                  <a:schemeClr val="bg1"/>
                </a:solidFill>
                <a:latin typeface="Arial" charset="0"/>
              </a:rPr>
              <a:t>Word</a:t>
            </a:r>
          </a:p>
        </p:txBody>
      </p:sp>
      <p:sp>
        <p:nvSpPr>
          <p:cNvPr id="43016" name="Text Box 9"/>
          <p:cNvSpPr txBox="1">
            <a:spLocks noChangeArrowheads="1"/>
          </p:cNvSpPr>
          <p:nvPr/>
        </p:nvSpPr>
        <p:spPr bwMode="auto">
          <a:xfrm>
            <a:off x="3124200" y="4224338"/>
            <a:ext cx="7318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1800" dirty="0">
                <a:solidFill>
                  <a:schemeClr val="bg1"/>
                </a:solidFill>
                <a:latin typeface="Arial" charset="0"/>
              </a:rPr>
              <a:t>Word</a:t>
            </a:r>
          </a:p>
        </p:txBody>
      </p:sp>
      <p:grpSp>
        <p:nvGrpSpPr>
          <p:cNvPr id="43017" name="Group 10"/>
          <p:cNvGrpSpPr>
            <a:grpSpLocks/>
          </p:cNvGrpSpPr>
          <p:nvPr/>
        </p:nvGrpSpPr>
        <p:grpSpPr bwMode="auto">
          <a:xfrm rot="-8707511">
            <a:off x="1476375" y="2719388"/>
            <a:ext cx="431800" cy="719137"/>
            <a:chOff x="2016" y="1824"/>
            <a:chExt cx="635" cy="909"/>
          </a:xfrm>
          <a:solidFill>
            <a:schemeClr val="bg1"/>
          </a:solidFill>
        </p:grpSpPr>
        <p:sp>
          <p:nvSpPr>
            <p:cNvPr id="411659" name="Freeform 11"/>
            <p:cNvSpPr>
              <a:spLocks/>
            </p:cNvSpPr>
            <p:nvPr/>
          </p:nvSpPr>
          <p:spPr bwMode="auto">
            <a:xfrm>
              <a:off x="2150" y="1741"/>
              <a:ext cx="201" cy="899"/>
            </a:xfrm>
            <a:custGeom>
              <a:avLst/>
              <a:gdLst>
                <a:gd name="T0" fmla="*/ 128 w 203"/>
                <a:gd name="T1" fmla="*/ 182 h 898"/>
                <a:gd name="T2" fmla="*/ 112 w 203"/>
                <a:gd name="T3" fmla="*/ 262 h 898"/>
                <a:gd name="T4" fmla="*/ 101 w 203"/>
                <a:gd name="T5" fmla="*/ 299 h 898"/>
                <a:gd name="T6" fmla="*/ 101 w 203"/>
                <a:gd name="T7" fmla="*/ 342 h 898"/>
                <a:gd name="T8" fmla="*/ 96 w 203"/>
                <a:gd name="T9" fmla="*/ 428 h 898"/>
                <a:gd name="T10" fmla="*/ 96 w 203"/>
                <a:gd name="T11" fmla="*/ 508 h 898"/>
                <a:gd name="T12" fmla="*/ 96 w 203"/>
                <a:gd name="T13" fmla="*/ 556 h 898"/>
                <a:gd name="T14" fmla="*/ 107 w 203"/>
                <a:gd name="T15" fmla="*/ 604 h 898"/>
                <a:gd name="T16" fmla="*/ 112 w 203"/>
                <a:gd name="T17" fmla="*/ 652 h 898"/>
                <a:gd name="T18" fmla="*/ 123 w 203"/>
                <a:gd name="T19" fmla="*/ 700 h 898"/>
                <a:gd name="T20" fmla="*/ 133 w 203"/>
                <a:gd name="T21" fmla="*/ 748 h 898"/>
                <a:gd name="T22" fmla="*/ 149 w 203"/>
                <a:gd name="T23" fmla="*/ 791 h 898"/>
                <a:gd name="T24" fmla="*/ 165 w 203"/>
                <a:gd name="T25" fmla="*/ 834 h 898"/>
                <a:gd name="T26" fmla="*/ 181 w 203"/>
                <a:gd name="T27" fmla="*/ 877 h 898"/>
                <a:gd name="T28" fmla="*/ 133 w 203"/>
                <a:gd name="T29" fmla="*/ 898 h 898"/>
                <a:gd name="T30" fmla="*/ 117 w 203"/>
                <a:gd name="T31" fmla="*/ 855 h 898"/>
                <a:gd name="T32" fmla="*/ 101 w 203"/>
                <a:gd name="T33" fmla="*/ 807 h 898"/>
                <a:gd name="T34" fmla="*/ 85 w 203"/>
                <a:gd name="T35" fmla="*/ 759 h 898"/>
                <a:gd name="T36" fmla="*/ 69 w 203"/>
                <a:gd name="T37" fmla="*/ 711 h 898"/>
                <a:gd name="T38" fmla="*/ 59 w 203"/>
                <a:gd name="T39" fmla="*/ 663 h 898"/>
                <a:gd name="T40" fmla="*/ 53 w 203"/>
                <a:gd name="T41" fmla="*/ 615 h 898"/>
                <a:gd name="T42" fmla="*/ 48 w 203"/>
                <a:gd name="T43" fmla="*/ 561 h 898"/>
                <a:gd name="T44" fmla="*/ 43 w 203"/>
                <a:gd name="T45" fmla="*/ 513 h 898"/>
                <a:gd name="T46" fmla="*/ 37 w 203"/>
                <a:gd name="T47" fmla="*/ 470 h 898"/>
                <a:gd name="T48" fmla="*/ 43 w 203"/>
                <a:gd name="T49" fmla="*/ 422 h 898"/>
                <a:gd name="T50" fmla="*/ 48 w 203"/>
                <a:gd name="T51" fmla="*/ 337 h 898"/>
                <a:gd name="T52" fmla="*/ 53 w 203"/>
                <a:gd name="T53" fmla="*/ 294 h 898"/>
                <a:gd name="T54" fmla="*/ 59 w 203"/>
                <a:gd name="T55" fmla="*/ 251 h 898"/>
                <a:gd name="T56" fmla="*/ 80 w 203"/>
                <a:gd name="T57" fmla="*/ 166 h 898"/>
                <a:gd name="T58" fmla="*/ 0 w 203"/>
                <a:gd name="T59" fmla="*/ 144 h 898"/>
                <a:gd name="T60" fmla="*/ 160 w 203"/>
                <a:gd name="T61" fmla="*/ 0 h 898"/>
                <a:gd name="T62" fmla="*/ 203 w 203"/>
                <a:gd name="T63" fmla="*/ 208 h 898"/>
                <a:gd name="T64" fmla="*/ 128 w 203"/>
                <a:gd name="T65" fmla="*/ 182 h 8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grpFill/>
            <a:ln w="9525">
              <a:solidFill>
                <a:srgbClr val="000000"/>
              </a:solidFill>
              <a:round/>
              <a:headEnd/>
              <a:tailEnd/>
            </a:ln>
            <a:effectLst>
              <a:outerShdw blurRad="63500" dist="35921" dir="2700000" algn="ctr" rotWithShape="0">
                <a:schemeClr val="bg2">
                  <a:alpha val="74997"/>
                </a:schemeClr>
              </a:outerShdw>
            </a:effectLst>
          </p:spPr>
          <p:txBody>
            <a:bodyPr/>
            <a:lstStyle/>
            <a:p>
              <a:endParaRPr lang="en-GB"/>
            </a:p>
          </p:txBody>
        </p:sp>
        <p:sp>
          <p:nvSpPr>
            <p:cNvPr id="411660" name="Freeform 12"/>
            <p:cNvSpPr>
              <a:spLocks/>
            </p:cNvSpPr>
            <p:nvPr/>
          </p:nvSpPr>
          <p:spPr bwMode="auto">
            <a:xfrm>
              <a:off x="2598" y="1741"/>
              <a:ext cx="203" cy="907"/>
            </a:xfrm>
            <a:custGeom>
              <a:avLst/>
              <a:gdLst>
                <a:gd name="T0" fmla="*/ 75 w 203"/>
                <a:gd name="T1" fmla="*/ 716 h 898"/>
                <a:gd name="T2" fmla="*/ 96 w 203"/>
                <a:gd name="T3" fmla="*/ 636 h 898"/>
                <a:gd name="T4" fmla="*/ 101 w 203"/>
                <a:gd name="T5" fmla="*/ 593 h 898"/>
                <a:gd name="T6" fmla="*/ 107 w 203"/>
                <a:gd name="T7" fmla="*/ 556 h 898"/>
                <a:gd name="T8" fmla="*/ 112 w 203"/>
                <a:gd name="T9" fmla="*/ 470 h 898"/>
                <a:gd name="T10" fmla="*/ 112 w 203"/>
                <a:gd name="T11" fmla="*/ 390 h 898"/>
                <a:gd name="T12" fmla="*/ 107 w 203"/>
                <a:gd name="T13" fmla="*/ 337 h 898"/>
                <a:gd name="T14" fmla="*/ 101 w 203"/>
                <a:gd name="T15" fmla="*/ 288 h 898"/>
                <a:gd name="T16" fmla="*/ 91 w 203"/>
                <a:gd name="T17" fmla="*/ 246 h 898"/>
                <a:gd name="T18" fmla="*/ 80 w 203"/>
                <a:gd name="T19" fmla="*/ 198 h 898"/>
                <a:gd name="T20" fmla="*/ 69 w 203"/>
                <a:gd name="T21" fmla="*/ 149 h 898"/>
                <a:gd name="T22" fmla="*/ 53 w 203"/>
                <a:gd name="T23" fmla="*/ 107 h 898"/>
                <a:gd name="T24" fmla="*/ 37 w 203"/>
                <a:gd name="T25" fmla="*/ 64 h 898"/>
                <a:gd name="T26" fmla="*/ 21 w 203"/>
                <a:gd name="T27" fmla="*/ 21 h 898"/>
                <a:gd name="T28" fmla="*/ 69 w 203"/>
                <a:gd name="T29" fmla="*/ 0 h 898"/>
                <a:gd name="T30" fmla="*/ 85 w 203"/>
                <a:gd name="T31" fmla="*/ 43 h 898"/>
                <a:gd name="T32" fmla="*/ 107 w 203"/>
                <a:gd name="T33" fmla="*/ 91 h 898"/>
                <a:gd name="T34" fmla="*/ 123 w 203"/>
                <a:gd name="T35" fmla="*/ 133 h 898"/>
                <a:gd name="T36" fmla="*/ 133 w 203"/>
                <a:gd name="T37" fmla="*/ 182 h 898"/>
                <a:gd name="T38" fmla="*/ 144 w 203"/>
                <a:gd name="T39" fmla="*/ 235 h 898"/>
                <a:gd name="T40" fmla="*/ 155 w 203"/>
                <a:gd name="T41" fmla="*/ 283 h 898"/>
                <a:gd name="T42" fmla="*/ 160 w 203"/>
                <a:gd name="T43" fmla="*/ 331 h 898"/>
                <a:gd name="T44" fmla="*/ 165 w 203"/>
                <a:gd name="T45" fmla="*/ 385 h 898"/>
                <a:gd name="T46" fmla="*/ 165 w 203"/>
                <a:gd name="T47" fmla="*/ 428 h 898"/>
                <a:gd name="T48" fmla="*/ 165 w 203"/>
                <a:gd name="T49" fmla="*/ 476 h 898"/>
                <a:gd name="T50" fmla="*/ 160 w 203"/>
                <a:gd name="T51" fmla="*/ 561 h 898"/>
                <a:gd name="T52" fmla="*/ 155 w 203"/>
                <a:gd name="T53" fmla="*/ 604 h 898"/>
                <a:gd name="T54" fmla="*/ 144 w 203"/>
                <a:gd name="T55" fmla="*/ 647 h 898"/>
                <a:gd name="T56" fmla="*/ 128 w 203"/>
                <a:gd name="T57" fmla="*/ 732 h 898"/>
                <a:gd name="T58" fmla="*/ 203 w 203"/>
                <a:gd name="T59" fmla="*/ 754 h 898"/>
                <a:gd name="T60" fmla="*/ 48 w 203"/>
                <a:gd name="T61" fmla="*/ 898 h 898"/>
                <a:gd name="T62" fmla="*/ 0 w 203"/>
                <a:gd name="T63" fmla="*/ 690 h 898"/>
                <a:gd name="T64" fmla="*/ 75 w 203"/>
                <a:gd name="T65" fmla="*/ 716 h 8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grpFill/>
            <a:ln w="9525">
              <a:solidFill>
                <a:srgbClr val="000000"/>
              </a:solidFill>
              <a:round/>
              <a:headEnd/>
              <a:tailEnd/>
            </a:ln>
            <a:effectLst>
              <a:outerShdw blurRad="63500" dist="35921" dir="2700000" algn="ctr" rotWithShape="0">
                <a:schemeClr val="bg2">
                  <a:alpha val="74997"/>
                </a:schemeClr>
              </a:outerShdw>
            </a:effectLst>
          </p:spPr>
          <p:txBody>
            <a:bodyPr/>
            <a:lstStyle/>
            <a:p>
              <a:endParaRPr lang="en-GB"/>
            </a:p>
          </p:txBody>
        </p:sp>
      </p:grpSp>
      <p:grpSp>
        <p:nvGrpSpPr>
          <p:cNvPr id="43018" name="Group 13"/>
          <p:cNvGrpSpPr>
            <a:grpSpLocks/>
          </p:cNvGrpSpPr>
          <p:nvPr/>
        </p:nvGrpSpPr>
        <p:grpSpPr bwMode="auto">
          <a:xfrm rot="8356891">
            <a:off x="2843213" y="2719388"/>
            <a:ext cx="431800" cy="719137"/>
            <a:chOff x="2016" y="1824"/>
            <a:chExt cx="635" cy="909"/>
          </a:xfrm>
          <a:solidFill>
            <a:schemeClr val="bg1"/>
          </a:solidFill>
        </p:grpSpPr>
        <p:sp>
          <p:nvSpPr>
            <p:cNvPr id="411662" name="Freeform 14"/>
            <p:cNvSpPr>
              <a:spLocks/>
            </p:cNvSpPr>
            <p:nvPr/>
          </p:nvSpPr>
          <p:spPr bwMode="auto">
            <a:xfrm>
              <a:off x="2122" y="1888"/>
              <a:ext cx="203" cy="905"/>
            </a:xfrm>
            <a:custGeom>
              <a:avLst/>
              <a:gdLst>
                <a:gd name="T0" fmla="*/ 128 w 203"/>
                <a:gd name="T1" fmla="*/ 182 h 898"/>
                <a:gd name="T2" fmla="*/ 112 w 203"/>
                <a:gd name="T3" fmla="*/ 262 h 898"/>
                <a:gd name="T4" fmla="*/ 101 w 203"/>
                <a:gd name="T5" fmla="*/ 299 h 898"/>
                <a:gd name="T6" fmla="*/ 101 w 203"/>
                <a:gd name="T7" fmla="*/ 342 h 898"/>
                <a:gd name="T8" fmla="*/ 96 w 203"/>
                <a:gd name="T9" fmla="*/ 428 h 898"/>
                <a:gd name="T10" fmla="*/ 96 w 203"/>
                <a:gd name="T11" fmla="*/ 508 h 898"/>
                <a:gd name="T12" fmla="*/ 96 w 203"/>
                <a:gd name="T13" fmla="*/ 556 h 898"/>
                <a:gd name="T14" fmla="*/ 107 w 203"/>
                <a:gd name="T15" fmla="*/ 604 h 898"/>
                <a:gd name="T16" fmla="*/ 112 w 203"/>
                <a:gd name="T17" fmla="*/ 652 h 898"/>
                <a:gd name="T18" fmla="*/ 123 w 203"/>
                <a:gd name="T19" fmla="*/ 700 h 898"/>
                <a:gd name="T20" fmla="*/ 133 w 203"/>
                <a:gd name="T21" fmla="*/ 748 h 898"/>
                <a:gd name="T22" fmla="*/ 149 w 203"/>
                <a:gd name="T23" fmla="*/ 791 h 898"/>
                <a:gd name="T24" fmla="*/ 165 w 203"/>
                <a:gd name="T25" fmla="*/ 834 h 898"/>
                <a:gd name="T26" fmla="*/ 181 w 203"/>
                <a:gd name="T27" fmla="*/ 877 h 898"/>
                <a:gd name="T28" fmla="*/ 133 w 203"/>
                <a:gd name="T29" fmla="*/ 898 h 898"/>
                <a:gd name="T30" fmla="*/ 117 w 203"/>
                <a:gd name="T31" fmla="*/ 855 h 898"/>
                <a:gd name="T32" fmla="*/ 101 w 203"/>
                <a:gd name="T33" fmla="*/ 807 h 898"/>
                <a:gd name="T34" fmla="*/ 85 w 203"/>
                <a:gd name="T35" fmla="*/ 759 h 898"/>
                <a:gd name="T36" fmla="*/ 69 w 203"/>
                <a:gd name="T37" fmla="*/ 711 h 898"/>
                <a:gd name="T38" fmla="*/ 59 w 203"/>
                <a:gd name="T39" fmla="*/ 663 h 898"/>
                <a:gd name="T40" fmla="*/ 53 w 203"/>
                <a:gd name="T41" fmla="*/ 615 h 898"/>
                <a:gd name="T42" fmla="*/ 48 w 203"/>
                <a:gd name="T43" fmla="*/ 561 h 898"/>
                <a:gd name="T44" fmla="*/ 43 w 203"/>
                <a:gd name="T45" fmla="*/ 513 h 898"/>
                <a:gd name="T46" fmla="*/ 37 w 203"/>
                <a:gd name="T47" fmla="*/ 470 h 898"/>
                <a:gd name="T48" fmla="*/ 43 w 203"/>
                <a:gd name="T49" fmla="*/ 422 h 898"/>
                <a:gd name="T50" fmla="*/ 48 w 203"/>
                <a:gd name="T51" fmla="*/ 337 h 898"/>
                <a:gd name="T52" fmla="*/ 53 w 203"/>
                <a:gd name="T53" fmla="*/ 294 h 898"/>
                <a:gd name="T54" fmla="*/ 59 w 203"/>
                <a:gd name="T55" fmla="*/ 251 h 898"/>
                <a:gd name="T56" fmla="*/ 80 w 203"/>
                <a:gd name="T57" fmla="*/ 166 h 898"/>
                <a:gd name="T58" fmla="*/ 0 w 203"/>
                <a:gd name="T59" fmla="*/ 144 h 898"/>
                <a:gd name="T60" fmla="*/ 160 w 203"/>
                <a:gd name="T61" fmla="*/ 0 h 898"/>
                <a:gd name="T62" fmla="*/ 203 w 203"/>
                <a:gd name="T63" fmla="*/ 208 h 898"/>
                <a:gd name="T64" fmla="*/ 128 w 203"/>
                <a:gd name="T65" fmla="*/ 182 h 8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grpFill/>
            <a:ln w="9525">
              <a:solidFill>
                <a:srgbClr val="000000"/>
              </a:solidFill>
              <a:round/>
              <a:headEnd/>
              <a:tailEnd/>
            </a:ln>
            <a:effectLst>
              <a:outerShdw blurRad="63500" dist="35921" dir="2700000" algn="ctr" rotWithShape="0">
                <a:schemeClr val="bg2">
                  <a:alpha val="74997"/>
                </a:schemeClr>
              </a:outerShdw>
            </a:effectLst>
          </p:spPr>
          <p:txBody>
            <a:bodyPr/>
            <a:lstStyle/>
            <a:p>
              <a:endParaRPr lang="en-GB"/>
            </a:p>
          </p:txBody>
        </p:sp>
        <p:sp>
          <p:nvSpPr>
            <p:cNvPr id="411663" name="Freeform 15"/>
            <p:cNvSpPr>
              <a:spLocks/>
            </p:cNvSpPr>
            <p:nvPr/>
          </p:nvSpPr>
          <p:spPr bwMode="auto">
            <a:xfrm>
              <a:off x="2546" y="1912"/>
              <a:ext cx="203" cy="901"/>
            </a:xfrm>
            <a:custGeom>
              <a:avLst/>
              <a:gdLst>
                <a:gd name="T0" fmla="*/ 75 w 203"/>
                <a:gd name="T1" fmla="*/ 716 h 898"/>
                <a:gd name="T2" fmla="*/ 96 w 203"/>
                <a:gd name="T3" fmla="*/ 636 h 898"/>
                <a:gd name="T4" fmla="*/ 101 w 203"/>
                <a:gd name="T5" fmla="*/ 593 h 898"/>
                <a:gd name="T6" fmla="*/ 107 w 203"/>
                <a:gd name="T7" fmla="*/ 556 h 898"/>
                <a:gd name="T8" fmla="*/ 112 w 203"/>
                <a:gd name="T9" fmla="*/ 470 h 898"/>
                <a:gd name="T10" fmla="*/ 112 w 203"/>
                <a:gd name="T11" fmla="*/ 390 h 898"/>
                <a:gd name="T12" fmla="*/ 107 w 203"/>
                <a:gd name="T13" fmla="*/ 337 h 898"/>
                <a:gd name="T14" fmla="*/ 101 w 203"/>
                <a:gd name="T15" fmla="*/ 288 h 898"/>
                <a:gd name="T16" fmla="*/ 91 w 203"/>
                <a:gd name="T17" fmla="*/ 246 h 898"/>
                <a:gd name="T18" fmla="*/ 80 w 203"/>
                <a:gd name="T19" fmla="*/ 198 h 898"/>
                <a:gd name="T20" fmla="*/ 69 w 203"/>
                <a:gd name="T21" fmla="*/ 149 h 898"/>
                <a:gd name="T22" fmla="*/ 53 w 203"/>
                <a:gd name="T23" fmla="*/ 107 h 898"/>
                <a:gd name="T24" fmla="*/ 37 w 203"/>
                <a:gd name="T25" fmla="*/ 64 h 898"/>
                <a:gd name="T26" fmla="*/ 21 w 203"/>
                <a:gd name="T27" fmla="*/ 21 h 898"/>
                <a:gd name="T28" fmla="*/ 69 w 203"/>
                <a:gd name="T29" fmla="*/ 0 h 898"/>
                <a:gd name="T30" fmla="*/ 85 w 203"/>
                <a:gd name="T31" fmla="*/ 43 h 898"/>
                <a:gd name="T32" fmla="*/ 107 w 203"/>
                <a:gd name="T33" fmla="*/ 91 h 898"/>
                <a:gd name="T34" fmla="*/ 123 w 203"/>
                <a:gd name="T35" fmla="*/ 133 h 898"/>
                <a:gd name="T36" fmla="*/ 133 w 203"/>
                <a:gd name="T37" fmla="*/ 182 h 898"/>
                <a:gd name="T38" fmla="*/ 144 w 203"/>
                <a:gd name="T39" fmla="*/ 235 h 898"/>
                <a:gd name="T40" fmla="*/ 155 w 203"/>
                <a:gd name="T41" fmla="*/ 283 h 898"/>
                <a:gd name="T42" fmla="*/ 160 w 203"/>
                <a:gd name="T43" fmla="*/ 331 h 898"/>
                <a:gd name="T44" fmla="*/ 165 w 203"/>
                <a:gd name="T45" fmla="*/ 385 h 898"/>
                <a:gd name="T46" fmla="*/ 165 w 203"/>
                <a:gd name="T47" fmla="*/ 428 h 898"/>
                <a:gd name="T48" fmla="*/ 165 w 203"/>
                <a:gd name="T49" fmla="*/ 476 h 898"/>
                <a:gd name="T50" fmla="*/ 160 w 203"/>
                <a:gd name="T51" fmla="*/ 561 h 898"/>
                <a:gd name="T52" fmla="*/ 155 w 203"/>
                <a:gd name="T53" fmla="*/ 604 h 898"/>
                <a:gd name="T54" fmla="*/ 144 w 203"/>
                <a:gd name="T55" fmla="*/ 647 h 898"/>
                <a:gd name="T56" fmla="*/ 128 w 203"/>
                <a:gd name="T57" fmla="*/ 732 h 898"/>
                <a:gd name="T58" fmla="*/ 203 w 203"/>
                <a:gd name="T59" fmla="*/ 754 h 898"/>
                <a:gd name="T60" fmla="*/ 48 w 203"/>
                <a:gd name="T61" fmla="*/ 898 h 898"/>
                <a:gd name="T62" fmla="*/ 0 w 203"/>
                <a:gd name="T63" fmla="*/ 690 h 898"/>
                <a:gd name="T64" fmla="*/ 75 w 203"/>
                <a:gd name="T65" fmla="*/ 716 h 8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grpFill/>
            <a:ln w="9525">
              <a:solidFill>
                <a:srgbClr val="000000"/>
              </a:solidFill>
              <a:round/>
              <a:headEnd/>
              <a:tailEnd/>
            </a:ln>
            <a:effectLst>
              <a:outerShdw blurRad="63500" dist="35921" dir="2700000" algn="ctr" rotWithShape="0">
                <a:schemeClr val="bg2">
                  <a:alpha val="74997"/>
                </a:schemeClr>
              </a:outerShdw>
            </a:effectLst>
          </p:spPr>
          <p:txBody>
            <a:bodyPr/>
            <a:lstStyle/>
            <a:p>
              <a:endParaRPr lang="en-GB"/>
            </a:p>
          </p:txBody>
        </p:sp>
      </p:grpSp>
      <p:grpSp>
        <p:nvGrpSpPr>
          <p:cNvPr id="43019" name="Group 19"/>
          <p:cNvGrpSpPr>
            <a:grpSpLocks/>
          </p:cNvGrpSpPr>
          <p:nvPr/>
        </p:nvGrpSpPr>
        <p:grpSpPr bwMode="auto">
          <a:xfrm rot="-5400000">
            <a:off x="4859338" y="4016375"/>
            <a:ext cx="865187" cy="1439863"/>
            <a:chOff x="2016" y="1824"/>
            <a:chExt cx="635" cy="909"/>
          </a:xfrm>
          <a:solidFill>
            <a:schemeClr val="bg1"/>
          </a:solidFill>
        </p:grpSpPr>
        <p:sp>
          <p:nvSpPr>
            <p:cNvPr id="411668" name="Freeform 20"/>
            <p:cNvSpPr>
              <a:spLocks/>
            </p:cNvSpPr>
            <p:nvPr/>
          </p:nvSpPr>
          <p:spPr bwMode="auto">
            <a:xfrm>
              <a:off x="2014" y="1778"/>
              <a:ext cx="204" cy="898"/>
            </a:xfrm>
            <a:custGeom>
              <a:avLst/>
              <a:gdLst>
                <a:gd name="T0" fmla="*/ 128 w 203"/>
                <a:gd name="T1" fmla="*/ 182 h 898"/>
                <a:gd name="T2" fmla="*/ 112 w 203"/>
                <a:gd name="T3" fmla="*/ 262 h 898"/>
                <a:gd name="T4" fmla="*/ 101 w 203"/>
                <a:gd name="T5" fmla="*/ 299 h 898"/>
                <a:gd name="T6" fmla="*/ 101 w 203"/>
                <a:gd name="T7" fmla="*/ 342 h 898"/>
                <a:gd name="T8" fmla="*/ 96 w 203"/>
                <a:gd name="T9" fmla="*/ 428 h 898"/>
                <a:gd name="T10" fmla="*/ 96 w 203"/>
                <a:gd name="T11" fmla="*/ 508 h 898"/>
                <a:gd name="T12" fmla="*/ 96 w 203"/>
                <a:gd name="T13" fmla="*/ 556 h 898"/>
                <a:gd name="T14" fmla="*/ 107 w 203"/>
                <a:gd name="T15" fmla="*/ 604 h 898"/>
                <a:gd name="T16" fmla="*/ 112 w 203"/>
                <a:gd name="T17" fmla="*/ 652 h 898"/>
                <a:gd name="T18" fmla="*/ 123 w 203"/>
                <a:gd name="T19" fmla="*/ 700 h 898"/>
                <a:gd name="T20" fmla="*/ 133 w 203"/>
                <a:gd name="T21" fmla="*/ 748 h 898"/>
                <a:gd name="T22" fmla="*/ 149 w 203"/>
                <a:gd name="T23" fmla="*/ 791 h 898"/>
                <a:gd name="T24" fmla="*/ 165 w 203"/>
                <a:gd name="T25" fmla="*/ 834 h 898"/>
                <a:gd name="T26" fmla="*/ 181 w 203"/>
                <a:gd name="T27" fmla="*/ 877 h 898"/>
                <a:gd name="T28" fmla="*/ 133 w 203"/>
                <a:gd name="T29" fmla="*/ 898 h 898"/>
                <a:gd name="T30" fmla="*/ 117 w 203"/>
                <a:gd name="T31" fmla="*/ 855 h 898"/>
                <a:gd name="T32" fmla="*/ 101 w 203"/>
                <a:gd name="T33" fmla="*/ 807 h 898"/>
                <a:gd name="T34" fmla="*/ 85 w 203"/>
                <a:gd name="T35" fmla="*/ 759 h 898"/>
                <a:gd name="T36" fmla="*/ 69 w 203"/>
                <a:gd name="T37" fmla="*/ 711 h 898"/>
                <a:gd name="T38" fmla="*/ 59 w 203"/>
                <a:gd name="T39" fmla="*/ 663 h 898"/>
                <a:gd name="T40" fmla="*/ 53 w 203"/>
                <a:gd name="T41" fmla="*/ 615 h 898"/>
                <a:gd name="T42" fmla="*/ 48 w 203"/>
                <a:gd name="T43" fmla="*/ 561 h 898"/>
                <a:gd name="T44" fmla="*/ 43 w 203"/>
                <a:gd name="T45" fmla="*/ 513 h 898"/>
                <a:gd name="T46" fmla="*/ 37 w 203"/>
                <a:gd name="T47" fmla="*/ 470 h 898"/>
                <a:gd name="T48" fmla="*/ 43 w 203"/>
                <a:gd name="T49" fmla="*/ 422 h 898"/>
                <a:gd name="T50" fmla="*/ 48 w 203"/>
                <a:gd name="T51" fmla="*/ 337 h 898"/>
                <a:gd name="T52" fmla="*/ 53 w 203"/>
                <a:gd name="T53" fmla="*/ 294 h 898"/>
                <a:gd name="T54" fmla="*/ 59 w 203"/>
                <a:gd name="T55" fmla="*/ 251 h 898"/>
                <a:gd name="T56" fmla="*/ 80 w 203"/>
                <a:gd name="T57" fmla="*/ 166 h 898"/>
                <a:gd name="T58" fmla="*/ 0 w 203"/>
                <a:gd name="T59" fmla="*/ 144 h 898"/>
                <a:gd name="T60" fmla="*/ 160 w 203"/>
                <a:gd name="T61" fmla="*/ 0 h 898"/>
                <a:gd name="T62" fmla="*/ 203 w 203"/>
                <a:gd name="T63" fmla="*/ 208 h 898"/>
                <a:gd name="T64" fmla="*/ 128 w 203"/>
                <a:gd name="T65" fmla="*/ 182 h 8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grpFill/>
            <a:ln w="9525">
              <a:solidFill>
                <a:srgbClr val="000000"/>
              </a:solidFill>
              <a:round/>
              <a:headEnd/>
              <a:tailEnd/>
            </a:ln>
            <a:effectLst>
              <a:outerShdw blurRad="63500" dist="35921" dir="2700000" algn="ctr" rotWithShape="0">
                <a:schemeClr val="bg2">
                  <a:alpha val="74997"/>
                </a:schemeClr>
              </a:outerShdw>
            </a:effectLst>
          </p:spPr>
          <p:txBody>
            <a:bodyPr/>
            <a:lstStyle/>
            <a:p>
              <a:endParaRPr lang="en-GB"/>
            </a:p>
          </p:txBody>
        </p:sp>
        <p:sp>
          <p:nvSpPr>
            <p:cNvPr id="411669" name="Freeform 21"/>
            <p:cNvSpPr>
              <a:spLocks/>
            </p:cNvSpPr>
            <p:nvPr/>
          </p:nvSpPr>
          <p:spPr bwMode="auto">
            <a:xfrm>
              <a:off x="2448" y="1789"/>
              <a:ext cx="203" cy="898"/>
            </a:xfrm>
            <a:custGeom>
              <a:avLst/>
              <a:gdLst>
                <a:gd name="T0" fmla="*/ 75 w 203"/>
                <a:gd name="T1" fmla="*/ 716 h 898"/>
                <a:gd name="T2" fmla="*/ 96 w 203"/>
                <a:gd name="T3" fmla="*/ 636 h 898"/>
                <a:gd name="T4" fmla="*/ 101 w 203"/>
                <a:gd name="T5" fmla="*/ 593 h 898"/>
                <a:gd name="T6" fmla="*/ 107 w 203"/>
                <a:gd name="T7" fmla="*/ 556 h 898"/>
                <a:gd name="T8" fmla="*/ 112 w 203"/>
                <a:gd name="T9" fmla="*/ 470 h 898"/>
                <a:gd name="T10" fmla="*/ 112 w 203"/>
                <a:gd name="T11" fmla="*/ 390 h 898"/>
                <a:gd name="T12" fmla="*/ 107 w 203"/>
                <a:gd name="T13" fmla="*/ 337 h 898"/>
                <a:gd name="T14" fmla="*/ 101 w 203"/>
                <a:gd name="T15" fmla="*/ 288 h 898"/>
                <a:gd name="T16" fmla="*/ 91 w 203"/>
                <a:gd name="T17" fmla="*/ 246 h 898"/>
                <a:gd name="T18" fmla="*/ 80 w 203"/>
                <a:gd name="T19" fmla="*/ 198 h 898"/>
                <a:gd name="T20" fmla="*/ 69 w 203"/>
                <a:gd name="T21" fmla="*/ 149 h 898"/>
                <a:gd name="T22" fmla="*/ 53 w 203"/>
                <a:gd name="T23" fmla="*/ 107 h 898"/>
                <a:gd name="T24" fmla="*/ 37 w 203"/>
                <a:gd name="T25" fmla="*/ 64 h 898"/>
                <a:gd name="T26" fmla="*/ 21 w 203"/>
                <a:gd name="T27" fmla="*/ 21 h 898"/>
                <a:gd name="T28" fmla="*/ 69 w 203"/>
                <a:gd name="T29" fmla="*/ 0 h 898"/>
                <a:gd name="T30" fmla="*/ 85 w 203"/>
                <a:gd name="T31" fmla="*/ 43 h 898"/>
                <a:gd name="T32" fmla="*/ 107 w 203"/>
                <a:gd name="T33" fmla="*/ 91 h 898"/>
                <a:gd name="T34" fmla="*/ 123 w 203"/>
                <a:gd name="T35" fmla="*/ 133 h 898"/>
                <a:gd name="T36" fmla="*/ 133 w 203"/>
                <a:gd name="T37" fmla="*/ 182 h 898"/>
                <a:gd name="T38" fmla="*/ 144 w 203"/>
                <a:gd name="T39" fmla="*/ 235 h 898"/>
                <a:gd name="T40" fmla="*/ 155 w 203"/>
                <a:gd name="T41" fmla="*/ 283 h 898"/>
                <a:gd name="T42" fmla="*/ 160 w 203"/>
                <a:gd name="T43" fmla="*/ 331 h 898"/>
                <a:gd name="T44" fmla="*/ 165 w 203"/>
                <a:gd name="T45" fmla="*/ 385 h 898"/>
                <a:gd name="T46" fmla="*/ 165 w 203"/>
                <a:gd name="T47" fmla="*/ 428 h 898"/>
                <a:gd name="T48" fmla="*/ 165 w 203"/>
                <a:gd name="T49" fmla="*/ 476 h 898"/>
                <a:gd name="T50" fmla="*/ 160 w 203"/>
                <a:gd name="T51" fmla="*/ 561 h 898"/>
                <a:gd name="T52" fmla="*/ 155 w 203"/>
                <a:gd name="T53" fmla="*/ 604 h 898"/>
                <a:gd name="T54" fmla="*/ 144 w 203"/>
                <a:gd name="T55" fmla="*/ 647 h 898"/>
                <a:gd name="T56" fmla="*/ 128 w 203"/>
                <a:gd name="T57" fmla="*/ 732 h 898"/>
                <a:gd name="T58" fmla="*/ 203 w 203"/>
                <a:gd name="T59" fmla="*/ 754 h 898"/>
                <a:gd name="T60" fmla="*/ 48 w 203"/>
                <a:gd name="T61" fmla="*/ 898 h 898"/>
                <a:gd name="T62" fmla="*/ 0 w 203"/>
                <a:gd name="T63" fmla="*/ 690 h 898"/>
                <a:gd name="T64" fmla="*/ 75 w 203"/>
                <a:gd name="T65" fmla="*/ 716 h 8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grpFill/>
            <a:ln w="9525">
              <a:solidFill>
                <a:srgbClr val="000000"/>
              </a:solidFill>
              <a:round/>
              <a:headEnd/>
              <a:tailEnd/>
            </a:ln>
            <a:effectLst>
              <a:outerShdw blurRad="63500" dist="35921" dir="2700000" algn="ctr" rotWithShape="0">
                <a:schemeClr val="bg2">
                  <a:alpha val="74997"/>
                </a:schemeClr>
              </a:outerShdw>
            </a:effectLst>
          </p:spPr>
          <p:txBody>
            <a:bodyPr/>
            <a:lstStyle/>
            <a:p>
              <a:endParaRPr lang="en-GB"/>
            </a:p>
          </p:txBody>
        </p:sp>
      </p:grpSp>
      <p:pic>
        <p:nvPicPr>
          <p:cNvPr id="43020" name="Picture 23" descr="angel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7763" y="3582988"/>
            <a:ext cx="1485900"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39688" y="5197475"/>
            <a:ext cx="184150" cy="338138"/>
          </a:xfrm>
          <a:prstGeom prst="rect">
            <a:avLst/>
          </a:prstGeom>
          <a:noFill/>
          <a:ln>
            <a:solidFill>
              <a:schemeClr val="accent3"/>
            </a:solidFill>
          </a:ln>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defRPr/>
            </a:pPr>
            <a:endParaRPr lang="en-US" altLang="en-US" sz="1600" dirty="0">
              <a:latin typeface="Century Gothic" charset="0"/>
            </a:endParaRPr>
          </a:p>
        </p:txBody>
      </p:sp>
      <p:sp>
        <p:nvSpPr>
          <p:cNvPr id="43022" name="TextBox 1"/>
          <p:cNvSpPr txBox="1">
            <a:spLocks noChangeArrowheads="1"/>
          </p:cNvSpPr>
          <p:nvPr/>
        </p:nvSpPr>
        <p:spPr bwMode="auto">
          <a:xfrm>
            <a:off x="838200" y="6248400"/>
            <a:ext cx="330411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US" altLang="en-US" sz="2000" dirty="0"/>
              <a:t>Foundation of Substance</a:t>
            </a:r>
          </a:p>
        </p:txBody>
      </p:sp>
    </p:spTree>
    <p:extLst>
      <p:ext uri="{BB962C8B-B14F-4D97-AF65-F5344CB8AC3E}">
        <p14:creationId xmlns:p14="http://schemas.microsoft.com/office/powerpoint/2010/main" val="1357632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4638"/>
            <a:ext cx="8458200" cy="1143000"/>
          </a:xfrm>
        </p:spPr>
        <p:txBody>
          <a:bodyPr>
            <a:noAutofit/>
          </a:bodyPr>
          <a:lstStyle/>
          <a:p>
            <a:pPr eaLnBrk="1" hangingPunct="1"/>
            <a:r>
              <a:rPr lang="en-GB" sz="4000" dirty="0">
                <a:solidFill>
                  <a:schemeClr val="tx1"/>
                </a:solidFill>
                <a:latin typeface="Century Gothic" charset="0"/>
                <a:ea typeface="Century Gothic" charset="0"/>
                <a:cs typeface="Century Gothic" charset="0"/>
              </a:rPr>
              <a:t>No foundation of faith or substance established</a:t>
            </a:r>
          </a:p>
        </p:txBody>
      </p:sp>
      <p:sp>
        <p:nvSpPr>
          <p:cNvPr id="34819" name="Oval 3"/>
          <p:cNvSpPr>
            <a:spLocks noChangeArrowheads="1"/>
          </p:cNvSpPr>
          <p:nvPr/>
        </p:nvSpPr>
        <p:spPr bwMode="auto">
          <a:xfrm>
            <a:off x="1835150" y="1628775"/>
            <a:ext cx="1081088" cy="1008063"/>
          </a:xfrm>
          <a:prstGeom prst="ellipse">
            <a:avLst/>
          </a:prstGeom>
          <a:solidFill>
            <a:schemeClr val="bg1"/>
          </a:solidFill>
          <a:ln w="9525">
            <a:solidFill>
              <a:schemeClr val="tx1"/>
            </a:solidFill>
            <a:round/>
            <a:headEnd/>
            <a:tailEnd/>
          </a:ln>
        </p:spPr>
        <p:txBody>
          <a:bodyPr wrap="none" anchor="ctr">
            <a:prstTxWarp prst="textNoShape">
              <a:avLst/>
            </a:prstTxWarp>
          </a:bodyPr>
          <a:lstStyle/>
          <a:p>
            <a:pPr algn="ctr"/>
            <a:r>
              <a:rPr lang="en-GB" sz="2800" b="0">
                <a:latin typeface="Century Gothic" charset="0"/>
                <a:ea typeface="Century Gothic" charset="0"/>
                <a:cs typeface="Century Gothic" charset="0"/>
              </a:rPr>
              <a:t>God</a:t>
            </a:r>
          </a:p>
        </p:txBody>
      </p:sp>
      <p:sp>
        <p:nvSpPr>
          <p:cNvPr id="34820" name="Rectangle 4"/>
          <p:cNvSpPr>
            <a:spLocks noChangeArrowheads="1"/>
          </p:cNvSpPr>
          <p:nvPr/>
        </p:nvSpPr>
        <p:spPr bwMode="auto">
          <a:xfrm>
            <a:off x="1908175" y="3357563"/>
            <a:ext cx="936625" cy="504825"/>
          </a:xfrm>
          <a:prstGeom prst="rect">
            <a:avLst/>
          </a:prstGeom>
          <a:solidFill>
            <a:srgbClr val="0000FF"/>
          </a:solidFill>
          <a:ln w="9525">
            <a:solidFill>
              <a:schemeClr val="bg1"/>
            </a:solidFill>
            <a:miter lim="800000"/>
            <a:headEnd/>
            <a:tailEnd/>
          </a:ln>
        </p:spPr>
        <p:txBody>
          <a:bodyPr wrap="none" anchor="ctr">
            <a:prstTxWarp prst="textNoShape">
              <a:avLst/>
            </a:prstTxWarp>
          </a:bodyPr>
          <a:lstStyle/>
          <a:p>
            <a:pPr algn="ctr"/>
            <a:r>
              <a:rPr lang="en-GB" b="0" dirty="0">
                <a:solidFill>
                  <a:schemeClr val="bg1"/>
                </a:solidFill>
                <a:latin typeface="Century Gothic" charset="0"/>
                <a:ea typeface="Century Gothic" charset="0"/>
                <a:cs typeface="Century Gothic" charset="0"/>
              </a:rPr>
              <a:t>Word</a:t>
            </a:r>
          </a:p>
        </p:txBody>
      </p:sp>
      <p:sp>
        <p:nvSpPr>
          <p:cNvPr id="34821" name="Oval 5"/>
          <p:cNvSpPr>
            <a:spLocks noChangeArrowheads="1"/>
          </p:cNvSpPr>
          <p:nvPr/>
        </p:nvSpPr>
        <p:spPr bwMode="auto">
          <a:xfrm>
            <a:off x="395288" y="5086350"/>
            <a:ext cx="1439862" cy="649288"/>
          </a:xfrm>
          <a:prstGeom prst="ellipse">
            <a:avLst/>
          </a:prstGeom>
          <a:solidFill>
            <a:srgbClr val="FF00FF"/>
          </a:solidFill>
          <a:ln w="9525">
            <a:solidFill>
              <a:schemeClr val="tx1"/>
            </a:solidFill>
            <a:round/>
            <a:headEnd/>
            <a:tailEnd/>
          </a:ln>
        </p:spPr>
        <p:txBody>
          <a:bodyPr wrap="none" anchor="ctr">
            <a:prstTxWarp prst="textNoShape">
              <a:avLst/>
            </a:prstTxWarp>
          </a:bodyPr>
          <a:lstStyle/>
          <a:p>
            <a:pPr algn="ctr"/>
            <a:r>
              <a:rPr lang="en-GB" sz="2800" b="0" dirty="0">
                <a:solidFill>
                  <a:schemeClr val="bg1"/>
                </a:solidFill>
                <a:latin typeface="Century Gothic" charset="0"/>
                <a:ea typeface="Century Gothic" charset="0"/>
                <a:cs typeface="Century Gothic" charset="0"/>
              </a:rPr>
              <a:t>Adam</a:t>
            </a:r>
          </a:p>
        </p:txBody>
      </p:sp>
      <p:sp>
        <p:nvSpPr>
          <p:cNvPr id="34822" name="Oval 6"/>
          <p:cNvSpPr>
            <a:spLocks noChangeArrowheads="1"/>
          </p:cNvSpPr>
          <p:nvPr/>
        </p:nvSpPr>
        <p:spPr bwMode="auto">
          <a:xfrm>
            <a:off x="2843213" y="5013325"/>
            <a:ext cx="1439862" cy="649288"/>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a:r>
              <a:rPr lang="en-GB" sz="2800" b="0" dirty="0">
                <a:solidFill>
                  <a:schemeClr val="bg1"/>
                </a:solidFill>
                <a:latin typeface="Century Gothic" charset="0"/>
                <a:ea typeface="Century Gothic" charset="0"/>
                <a:cs typeface="Century Gothic" charset="0"/>
              </a:rPr>
              <a:t>Eve</a:t>
            </a:r>
          </a:p>
        </p:txBody>
      </p:sp>
      <p:sp>
        <p:nvSpPr>
          <p:cNvPr id="34823" name="Line 7"/>
          <p:cNvSpPr>
            <a:spLocks noChangeShapeType="1"/>
          </p:cNvSpPr>
          <p:nvPr/>
        </p:nvSpPr>
        <p:spPr bwMode="auto">
          <a:xfrm>
            <a:off x="2268538" y="2636838"/>
            <a:ext cx="0" cy="720725"/>
          </a:xfrm>
          <a:prstGeom prst="line">
            <a:avLst/>
          </a:prstGeom>
          <a:noFill/>
          <a:ln w="38100">
            <a:solidFill>
              <a:schemeClr val="tx1"/>
            </a:solidFill>
            <a:round/>
            <a:headEnd/>
            <a:tailEnd/>
          </a:ln>
        </p:spPr>
        <p:txBody>
          <a:bodyPr>
            <a:prstTxWarp prst="textNoShape">
              <a:avLst/>
            </a:prstTxWarp>
          </a:bodyPr>
          <a:lstStyle/>
          <a:p>
            <a:endParaRPr lang="en-US">
              <a:latin typeface="Century Gothic" charset="0"/>
              <a:ea typeface="Century Gothic" charset="0"/>
              <a:cs typeface="Century Gothic" charset="0"/>
            </a:endParaRPr>
          </a:p>
        </p:txBody>
      </p:sp>
      <p:sp>
        <p:nvSpPr>
          <p:cNvPr id="34824" name="Line 8"/>
          <p:cNvSpPr>
            <a:spLocks noChangeShapeType="1"/>
          </p:cNvSpPr>
          <p:nvPr/>
        </p:nvSpPr>
        <p:spPr bwMode="auto">
          <a:xfrm>
            <a:off x="2484438" y="2636838"/>
            <a:ext cx="0" cy="720725"/>
          </a:xfrm>
          <a:prstGeom prst="line">
            <a:avLst/>
          </a:prstGeom>
          <a:noFill/>
          <a:ln w="38100">
            <a:solidFill>
              <a:schemeClr val="tx1"/>
            </a:solidFill>
            <a:round/>
            <a:headEnd/>
            <a:tailEnd/>
          </a:ln>
        </p:spPr>
        <p:txBody>
          <a:bodyPr>
            <a:prstTxWarp prst="textNoShape">
              <a:avLst/>
            </a:prstTxWarp>
          </a:bodyPr>
          <a:lstStyle/>
          <a:p>
            <a:endParaRPr lang="en-US">
              <a:latin typeface="Century Gothic" charset="0"/>
              <a:ea typeface="Century Gothic" charset="0"/>
              <a:cs typeface="Century Gothic" charset="0"/>
            </a:endParaRPr>
          </a:p>
        </p:txBody>
      </p:sp>
      <p:grpSp>
        <p:nvGrpSpPr>
          <p:cNvPr id="34825" name="Group 9"/>
          <p:cNvGrpSpPr>
            <a:grpSpLocks/>
          </p:cNvGrpSpPr>
          <p:nvPr/>
        </p:nvGrpSpPr>
        <p:grpSpPr bwMode="auto">
          <a:xfrm rot="-8707511">
            <a:off x="1254125" y="3973513"/>
            <a:ext cx="638175" cy="914400"/>
            <a:chOff x="2016" y="1824"/>
            <a:chExt cx="635" cy="909"/>
          </a:xfrm>
        </p:grpSpPr>
        <p:sp>
          <p:nvSpPr>
            <p:cNvPr id="419850" name="Freeform 10"/>
            <p:cNvSpPr>
              <a:spLocks/>
            </p:cNvSpPr>
            <p:nvPr/>
          </p:nvSpPr>
          <p:spPr bwMode="auto">
            <a:xfrm>
              <a:off x="2065" y="1859"/>
              <a:ext cx="205" cy="900"/>
            </a:xfrm>
            <a:custGeom>
              <a:avLst/>
              <a:gdLst/>
              <a:ahLst/>
              <a:cxnLst>
                <a:cxn ang="0">
                  <a:pos x="128" y="182"/>
                </a:cxn>
                <a:cxn ang="0">
                  <a:pos x="112" y="262"/>
                </a:cxn>
                <a:cxn ang="0">
                  <a:pos x="101" y="299"/>
                </a:cxn>
                <a:cxn ang="0">
                  <a:pos x="101" y="342"/>
                </a:cxn>
                <a:cxn ang="0">
                  <a:pos x="96" y="428"/>
                </a:cxn>
                <a:cxn ang="0">
                  <a:pos x="96" y="508"/>
                </a:cxn>
                <a:cxn ang="0">
                  <a:pos x="96" y="556"/>
                </a:cxn>
                <a:cxn ang="0">
                  <a:pos x="107" y="604"/>
                </a:cxn>
                <a:cxn ang="0">
                  <a:pos x="112" y="652"/>
                </a:cxn>
                <a:cxn ang="0">
                  <a:pos x="123" y="700"/>
                </a:cxn>
                <a:cxn ang="0">
                  <a:pos x="133" y="748"/>
                </a:cxn>
                <a:cxn ang="0">
                  <a:pos x="149" y="791"/>
                </a:cxn>
                <a:cxn ang="0">
                  <a:pos x="165" y="834"/>
                </a:cxn>
                <a:cxn ang="0">
                  <a:pos x="181" y="877"/>
                </a:cxn>
                <a:cxn ang="0">
                  <a:pos x="133" y="898"/>
                </a:cxn>
                <a:cxn ang="0">
                  <a:pos x="117" y="855"/>
                </a:cxn>
                <a:cxn ang="0">
                  <a:pos x="101" y="807"/>
                </a:cxn>
                <a:cxn ang="0">
                  <a:pos x="85" y="759"/>
                </a:cxn>
                <a:cxn ang="0">
                  <a:pos x="69" y="711"/>
                </a:cxn>
                <a:cxn ang="0">
                  <a:pos x="59" y="663"/>
                </a:cxn>
                <a:cxn ang="0">
                  <a:pos x="53" y="615"/>
                </a:cxn>
                <a:cxn ang="0">
                  <a:pos x="48" y="561"/>
                </a:cxn>
                <a:cxn ang="0">
                  <a:pos x="43" y="513"/>
                </a:cxn>
                <a:cxn ang="0">
                  <a:pos x="37" y="470"/>
                </a:cxn>
                <a:cxn ang="0">
                  <a:pos x="43" y="422"/>
                </a:cxn>
                <a:cxn ang="0">
                  <a:pos x="48" y="337"/>
                </a:cxn>
                <a:cxn ang="0">
                  <a:pos x="53" y="294"/>
                </a:cxn>
                <a:cxn ang="0">
                  <a:pos x="59" y="251"/>
                </a:cxn>
                <a:cxn ang="0">
                  <a:pos x="80" y="166"/>
                </a:cxn>
                <a:cxn ang="0">
                  <a:pos x="0" y="144"/>
                </a:cxn>
                <a:cxn ang="0">
                  <a:pos x="160" y="0"/>
                </a:cxn>
                <a:cxn ang="0">
                  <a:pos x="203" y="208"/>
                </a:cxn>
                <a:cxn ang="0">
                  <a:pos x="128" y="182"/>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solidFill>
              <a:schemeClr val="accent1"/>
            </a:solidFill>
            <a:ln w="9525">
              <a:noFill/>
              <a:round/>
              <a:headEnd/>
              <a:tailEnd/>
            </a:ln>
            <a:effectLst>
              <a:outerShdw blurRad="63500" dist="35921" dir="2700000" algn="ctr" rotWithShape="0">
                <a:schemeClr val="bg2">
                  <a:alpha val="74998"/>
                </a:schemeClr>
              </a:outerShdw>
            </a:effectLst>
          </p:spPr>
          <p:txBody>
            <a:bodyPr>
              <a:prstTxWarp prst="textNoShape">
                <a:avLst/>
              </a:prstTxWarp>
            </a:bodyPr>
            <a:lstStyle/>
            <a:p>
              <a:pPr>
                <a:defRPr/>
              </a:pPr>
              <a:endParaRPr lang="en-US">
                <a:latin typeface="Century Gothic" charset="0"/>
                <a:ea typeface="Century Gothic" charset="0"/>
                <a:cs typeface="Century Gothic" charset="0"/>
              </a:endParaRPr>
            </a:p>
          </p:txBody>
        </p:sp>
        <p:sp>
          <p:nvSpPr>
            <p:cNvPr id="419851" name="Freeform 11"/>
            <p:cNvSpPr>
              <a:spLocks/>
            </p:cNvSpPr>
            <p:nvPr/>
          </p:nvSpPr>
          <p:spPr bwMode="auto">
            <a:xfrm>
              <a:off x="2539" y="1876"/>
              <a:ext cx="204" cy="898"/>
            </a:xfrm>
            <a:custGeom>
              <a:avLst/>
              <a:gdLst/>
              <a:ahLst/>
              <a:cxnLst>
                <a:cxn ang="0">
                  <a:pos x="75" y="716"/>
                </a:cxn>
                <a:cxn ang="0">
                  <a:pos x="96" y="636"/>
                </a:cxn>
                <a:cxn ang="0">
                  <a:pos x="101" y="593"/>
                </a:cxn>
                <a:cxn ang="0">
                  <a:pos x="107" y="556"/>
                </a:cxn>
                <a:cxn ang="0">
                  <a:pos x="112" y="470"/>
                </a:cxn>
                <a:cxn ang="0">
                  <a:pos x="112" y="390"/>
                </a:cxn>
                <a:cxn ang="0">
                  <a:pos x="107" y="337"/>
                </a:cxn>
                <a:cxn ang="0">
                  <a:pos x="101" y="288"/>
                </a:cxn>
                <a:cxn ang="0">
                  <a:pos x="91" y="246"/>
                </a:cxn>
                <a:cxn ang="0">
                  <a:pos x="80" y="198"/>
                </a:cxn>
                <a:cxn ang="0">
                  <a:pos x="69" y="149"/>
                </a:cxn>
                <a:cxn ang="0">
                  <a:pos x="53" y="107"/>
                </a:cxn>
                <a:cxn ang="0">
                  <a:pos x="37" y="64"/>
                </a:cxn>
                <a:cxn ang="0">
                  <a:pos x="21" y="21"/>
                </a:cxn>
                <a:cxn ang="0">
                  <a:pos x="69" y="0"/>
                </a:cxn>
                <a:cxn ang="0">
                  <a:pos x="85" y="43"/>
                </a:cxn>
                <a:cxn ang="0">
                  <a:pos x="107" y="91"/>
                </a:cxn>
                <a:cxn ang="0">
                  <a:pos x="123" y="133"/>
                </a:cxn>
                <a:cxn ang="0">
                  <a:pos x="133" y="182"/>
                </a:cxn>
                <a:cxn ang="0">
                  <a:pos x="144" y="235"/>
                </a:cxn>
                <a:cxn ang="0">
                  <a:pos x="155" y="283"/>
                </a:cxn>
                <a:cxn ang="0">
                  <a:pos x="160" y="331"/>
                </a:cxn>
                <a:cxn ang="0">
                  <a:pos x="165" y="385"/>
                </a:cxn>
                <a:cxn ang="0">
                  <a:pos x="165" y="428"/>
                </a:cxn>
                <a:cxn ang="0">
                  <a:pos x="165" y="476"/>
                </a:cxn>
                <a:cxn ang="0">
                  <a:pos x="160" y="561"/>
                </a:cxn>
                <a:cxn ang="0">
                  <a:pos x="155" y="604"/>
                </a:cxn>
                <a:cxn ang="0">
                  <a:pos x="144" y="647"/>
                </a:cxn>
                <a:cxn ang="0">
                  <a:pos x="128" y="732"/>
                </a:cxn>
                <a:cxn ang="0">
                  <a:pos x="203" y="754"/>
                </a:cxn>
                <a:cxn ang="0">
                  <a:pos x="48" y="898"/>
                </a:cxn>
                <a:cxn ang="0">
                  <a:pos x="0" y="690"/>
                </a:cxn>
                <a:cxn ang="0">
                  <a:pos x="75" y="716"/>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solidFill>
              <a:schemeClr val="accent1"/>
            </a:solidFill>
            <a:ln w="9525">
              <a:noFill/>
              <a:round/>
              <a:headEnd/>
              <a:tailEnd/>
            </a:ln>
            <a:effectLst>
              <a:outerShdw blurRad="63500" dist="35921" dir="2700000" algn="ctr" rotWithShape="0">
                <a:schemeClr val="bg2">
                  <a:alpha val="74998"/>
                </a:schemeClr>
              </a:outerShdw>
            </a:effectLst>
          </p:spPr>
          <p:txBody>
            <a:bodyPr>
              <a:prstTxWarp prst="textNoShape">
                <a:avLst/>
              </a:prstTxWarp>
            </a:bodyPr>
            <a:lstStyle/>
            <a:p>
              <a:pPr>
                <a:defRPr/>
              </a:pPr>
              <a:endParaRPr lang="en-US">
                <a:latin typeface="Century Gothic" charset="0"/>
                <a:ea typeface="Century Gothic" charset="0"/>
                <a:cs typeface="Century Gothic" charset="0"/>
              </a:endParaRPr>
            </a:p>
          </p:txBody>
        </p:sp>
      </p:grpSp>
      <p:grpSp>
        <p:nvGrpSpPr>
          <p:cNvPr id="34826" name="Group 12"/>
          <p:cNvGrpSpPr>
            <a:grpSpLocks/>
          </p:cNvGrpSpPr>
          <p:nvPr/>
        </p:nvGrpSpPr>
        <p:grpSpPr bwMode="auto">
          <a:xfrm rot="-1372033">
            <a:off x="2700338" y="4038600"/>
            <a:ext cx="638175" cy="914400"/>
            <a:chOff x="2016" y="1824"/>
            <a:chExt cx="635" cy="909"/>
          </a:xfrm>
        </p:grpSpPr>
        <p:sp>
          <p:nvSpPr>
            <p:cNvPr id="419853" name="Freeform 13"/>
            <p:cNvSpPr>
              <a:spLocks/>
            </p:cNvSpPr>
            <p:nvPr/>
          </p:nvSpPr>
          <p:spPr bwMode="auto">
            <a:xfrm>
              <a:off x="2016" y="1822"/>
              <a:ext cx="204" cy="898"/>
            </a:xfrm>
            <a:custGeom>
              <a:avLst/>
              <a:gdLst/>
              <a:ahLst/>
              <a:cxnLst>
                <a:cxn ang="0">
                  <a:pos x="128" y="182"/>
                </a:cxn>
                <a:cxn ang="0">
                  <a:pos x="112" y="262"/>
                </a:cxn>
                <a:cxn ang="0">
                  <a:pos x="101" y="299"/>
                </a:cxn>
                <a:cxn ang="0">
                  <a:pos x="101" y="342"/>
                </a:cxn>
                <a:cxn ang="0">
                  <a:pos x="96" y="428"/>
                </a:cxn>
                <a:cxn ang="0">
                  <a:pos x="96" y="508"/>
                </a:cxn>
                <a:cxn ang="0">
                  <a:pos x="96" y="556"/>
                </a:cxn>
                <a:cxn ang="0">
                  <a:pos x="107" y="604"/>
                </a:cxn>
                <a:cxn ang="0">
                  <a:pos x="112" y="652"/>
                </a:cxn>
                <a:cxn ang="0">
                  <a:pos x="123" y="700"/>
                </a:cxn>
                <a:cxn ang="0">
                  <a:pos x="133" y="748"/>
                </a:cxn>
                <a:cxn ang="0">
                  <a:pos x="149" y="791"/>
                </a:cxn>
                <a:cxn ang="0">
                  <a:pos x="165" y="834"/>
                </a:cxn>
                <a:cxn ang="0">
                  <a:pos x="181" y="877"/>
                </a:cxn>
                <a:cxn ang="0">
                  <a:pos x="133" y="898"/>
                </a:cxn>
                <a:cxn ang="0">
                  <a:pos x="117" y="855"/>
                </a:cxn>
                <a:cxn ang="0">
                  <a:pos x="101" y="807"/>
                </a:cxn>
                <a:cxn ang="0">
                  <a:pos x="85" y="759"/>
                </a:cxn>
                <a:cxn ang="0">
                  <a:pos x="69" y="711"/>
                </a:cxn>
                <a:cxn ang="0">
                  <a:pos x="59" y="663"/>
                </a:cxn>
                <a:cxn ang="0">
                  <a:pos x="53" y="615"/>
                </a:cxn>
                <a:cxn ang="0">
                  <a:pos x="48" y="561"/>
                </a:cxn>
                <a:cxn ang="0">
                  <a:pos x="43" y="513"/>
                </a:cxn>
                <a:cxn ang="0">
                  <a:pos x="37" y="470"/>
                </a:cxn>
                <a:cxn ang="0">
                  <a:pos x="43" y="422"/>
                </a:cxn>
                <a:cxn ang="0">
                  <a:pos x="48" y="337"/>
                </a:cxn>
                <a:cxn ang="0">
                  <a:pos x="53" y="294"/>
                </a:cxn>
                <a:cxn ang="0">
                  <a:pos x="59" y="251"/>
                </a:cxn>
                <a:cxn ang="0">
                  <a:pos x="80" y="166"/>
                </a:cxn>
                <a:cxn ang="0">
                  <a:pos x="0" y="144"/>
                </a:cxn>
                <a:cxn ang="0">
                  <a:pos x="160" y="0"/>
                </a:cxn>
                <a:cxn ang="0">
                  <a:pos x="203" y="208"/>
                </a:cxn>
                <a:cxn ang="0">
                  <a:pos x="128" y="182"/>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solidFill>
              <a:schemeClr val="accent1"/>
            </a:solidFill>
            <a:ln w="9525">
              <a:noFill/>
              <a:round/>
              <a:headEnd/>
              <a:tailEnd/>
            </a:ln>
            <a:effectLst>
              <a:outerShdw blurRad="63500" dist="35921" dir="2700000" algn="ctr" rotWithShape="0">
                <a:schemeClr val="bg2">
                  <a:alpha val="74998"/>
                </a:schemeClr>
              </a:outerShdw>
            </a:effectLst>
          </p:spPr>
          <p:txBody>
            <a:bodyPr>
              <a:prstTxWarp prst="textNoShape">
                <a:avLst/>
              </a:prstTxWarp>
            </a:bodyPr>
            <a:lstStyle/>
            <a:p>
              <a:pPr>
                <a:defRPr/>
              </a:pPr>
              <a:endParaRPr lang="en-US">
                <a:latin typeface="Century Gothic" charset="0"/>
                <a:ea typeface="Century Gothic" charset="0"/>
                <a:cs typeface="Century Gothic" charset="0"/>
              </a:endParaRPr>
            </a:p>
          </p:txBody>
        </p:sp>
        <p:sp>
          <p:nvSpPr>
            <p:cNvPr id="419854" name="Freeform 14"/>
            <p:cNvSpPr>
              <a:spLocks/>
            </p:cNvSpPr>
            <p:nvPr/>
          </p:nvSpPr>
          <p:spPr bwMode="auto">
            <a:xfrm>
              <a:off x="2448" y="1828"/>
              <a:ext cx="205" cy="898"/>
            </a:xfrm>
            <a:custGeom>
              <a:avLst/>
              <a:gdLst/>
              <a:ahLst/>
              <a:cxnLst>
                <a:cxn ang="0">
                  <a:pos x="75" y="716"/>
                </a:cxn>
                <a:cxn ang="0">
                  <a:pos x="96" y="636"/>
                </a:cxn>
                <a:cxn ang="0">
                  <a:pos x="101" y="593"/>
                </a:cxn>
                <a:cxn ang="0">
                  <a:pos x="107" y="556"/>
                </a:cxn>
                <a:cxn ang="0">
                  <a:pos x="112" y="470"/>
                </a:cxn>
                <a:cxn ang="0">
                  <a:pos x="112" y="390"/>
                </a:cxn>
                <a:cxn ang="0">
                  <a:pos x="107" y="337"/>
                </a:cxn>
                <a:cxn ang="0">
                  <a:pos x="101" y="288"/>
                </a:cxn>
                <a:cxn ang="0">
                  <a:pos x="91" y="246"/>
                </a:cxn>
                <a:cxn ang="0">
                  <a:pos x="80" y="198"/>
                </a:cxn>
                <a:cxn ang="0">
                  <a:pos x="69" y="149"/>
                </a:cxn>
                <a:cxn ang="0">
                  <a:pos x="53" y="107"/>
                </a:cxn>
                <a:cxn ang="0">
                  <a:pos x="37" y="64"/>
                </a:cxn>
                <a:cxn ang="0">
                  <a:pos x="21" y="21"/>
                </a:cxn>
                <a:cxn ang="0">
                  <a:pos x="69" y="0"/>
                </a:cxn>
                <a:cxn ang="0">
                  <a:pos x="85" y="43"/>
                </a:cxn>
                <a:cxn ang="0">
                  <a:pos x="107" y="91"/>
                </a:cxn>
                <a:cxn ang="0">
                  <a:pos x="123" y="133"/>
                </a:cxn>
                <a:cxn ang="0">
                  <a:pos x="133" y="182"/>
                </a:cxn>
                <a:cxn ang="0">
                  <a:pos x="144" y="235"/>
                </a:cxn>
                <a:cxn ang="0">
                  <a:pos x="155" y="283"/>
                </a:cxn>
                <a:cxn ang="0">
                  <a:pos x="160" y="331"/>
                </a:cxn>
                <a:cxn ang="0">
                  <a:pos x="165" y="385"/>
                </a:cxn>
                <a:cxn ang="0">
                  <a:pos x="165" y="428"/>
                </a:cxn>
                <a:cxn ang="0">
                  <a:pos x="165" y="476"/>
                </a:cxn>
                <a:cxn ang="0">
                  <a:pos x="160" y="561"/>
                </a:cxn>
                <a:cxn ang="0">
                  <a:pos x="155" y="604"/>
                </a:cxn>
                <a:cxn ang="0">
                  <a:pos x="144" y="647"/>
                </a:cxn>
                <a:cxn ang="0">
                  <a:pos x="128" y="732"/>
                </a:cxn>
                <a:cxn ang="0">
                  <a:pos x="203" y="754"/>
                </a:cxn>
                <a:cxn ang="0">
                  <a:pos x="48" y="898"/>
                </a:cxn>
                <a:cxn ang="0">
                  <a:pos x="0" y="690"/>
                </a:cxn>
                <a:cxn ang="0">
                  <a:pos x="75" y="716"/>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solidFill>
              <a:schemeClr val="accent1"/>
            </a:solidFill>
            <a:ln w="9525">
              <a:noFill/>
              <a:round/>
              <a:headEnd/>
              <a:tailEnd/>
            </a:ln>
            <a:effectLst>
              <a:outerShdw blurRad="63500" dist="35921" dir="2700000" algn="ctr" rotWithShape="0">
                <a:schemeClr val="bg2">
                  <a:alpha val="74998"/>
                </a:schemeClr>
              </a:outerShdw>
            </a:effectLst>
          </p:spPr>
          <p:txBody>
            <a:bodyPr>
              <a:prstTxWarp prst="textNoShape">
                <a:avLst/>
              </a:prstTxWarp>
            </a:bodyPr>
            <a:lstStyle/>
            <a:p>
              <a:pPr>
                <a:defRPr/>
              </a:pPr>
              <a:endParaRPr lang="en-US">
                <a:latin typeface="Century Gothic" charset="0"/>
                <a:ea typeface="Century Gothic" charset="0"/>
                <a:cs typeface="Century Gothic" charset="0"/>
              </a:endParaRPr>
            </a:p>
          </p:txBody>
        </p:sp>
      </p:grpSp>
      <p:sp>
        <p:nvSpPr>
          <p:cNvPr id="34827" name="Oval 15"/>
          <p:cNvSpPr>
            <a:spLocks noChangeArrowheads="1"/>
          </p:cNvSpPr>
          <p:nvPr/>
        </p:nvSpPr>
        <p:spPr bwMode="auto">
          <a:xfrm>
            <a:off x="5867400" y="4941888"/>
            <a:ext cx="2016125" cy="647700"/>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a:r>
              <a:rPr lang="en-GB" sz="2800" b="0" dirty="0">
                <a:solidFill>
                  <a:schemeClr val="bg1"/>
                </a:solidFill>
                <a:latin typeface="Century Gothic" charset="0"/>
                <a:ea typeface="Century Gothic" charset="0"/>
                <a:cs typeface="Century Gothic" charset="0"/>
              </a:rPr>
              <a:t>Archangel</a:t>
            </a:r>
          </a:p>
        </p:txBody>
      </p:sp>
      <p:sp>
        <p:nvSpPr>
          <p:cNvPr id="34828" name="Oval 16"/>
          <p:cNvSpPr>
            <a:spLocks noChangeArrowheads="1"/>
          </p:cNvSpPr>
          <p:nvPr/>
        </p:nvSpPr>
        <p:spPr bwMode="auto">
          <a:xfrm>
            <a:off x="5867400" y="5949950"/>
            <a:ext cx="2016125" cy="647700"/>
          </a:xfrm>
          <a:prstGeom prst="ellipse">
            <a:avLst/>
          </a:prstGeom>
          <a:solidFill>
            <a:srgbClr val="99CC00"/>
          </a:solidFill>
          <a:ln w="9525">
            <a:solidFill>
              <a:schemeClr val="tx1"/>
            </a:solidFill>
            <a:round/>
            <a:headEnd/>
            <a:tailEnd/>
          </a:ln>
        </p:spPr>
        <p:txBody>
          <a:bodyPr wrap="none" anchor="ctr">
            <a:prstTxWarp prst="textNoShape">
              <a:avLst/>
            </a:prstTxWarp>
          </a:bodyPr>
          <a:lstStyle/>
          <a:p>
            <a:pPr algn="ctr"/>
            <a:r>
              <a:rPr lang="en-GB" sz="2800" b="0">
                <a:latin typeface="Century Gothic" charset="0"/>
                <a:ea typeface="Century Gothic" charset="0"/>
                <a:cs typeface="Century Gothic" charset="0"/>
              </a:rPr>
              <a:t>Creation</a:t>
            </a:r>
          </a:p>
        </p:txBody>
      </p:sp>
      <p:grpSp>
        <p:nvGrpSpPr>
          <p:cNvPr id="34829" name="Group 17"/>
          <p:cNvGrpSpPr>
            <a:grpSpLocks noChangeAspect="1"/>
          </p:cNvGrpSpPr>
          <p:nvPr/>
        </p:nvGrpSpPr>
        <p:grpSpPr bwMode="auto">
          <a:xfrm rot="-1127141">
            <a:off x="2555875" y="4005263"/>
            <a:ext cx="954088" cy="954087"/>
            <a:chOff x="1335" y="2432"/>
            <a:chExt cx="960" cy="960"/>
          </a:xfrm>
        </p:grpSpPr>
        <p:sp>
          <p:nvSpPr>
            <p:cNvPr id="34840" name="Rectangle 18"/>
            <p:cNvSpPr>
              <a:spLocks noChangeAspect="1" noChangeArrowheads="1"/>
            </p:cNvSpPr>
            <p:nvPr/>
          </p:nvSpPr>
          <p:spPr bwMode="auto">
            <a:xfrm rot="-2700000">
              <a:off x="1765" y="2432"/>
              <a:ext cx="97" cy="960"/>
            </a:xfrm>
            <a:prstGeom prst="rect">
              <a:avLst/>
            </a:prstGeom>
            <a:solidFill>
              <a:srgbClr val="993300"/>
            </a:solidFill>
            <a:ln w="9525">
              <a:solidFill>
                <a:schemeClr val="tx1"/>
              </a:solidFill>
              <a:miter lim="800000"/>
              <a:headEnd/>
              <a:tailEnd/>
            </a:ln>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4841" name="Rectangle 19"/>
            <p:cNvSpPr>
              <a:spLocks noChangeAspect="1" noChangeArrowheads="1"/>
            </p:cNvSpPr>
            <p:nvPr/>
          </p:nvSpPr>
          <p:spPr bwMode="auto">
            <a:xfrm rot="2700000">
              <a:off x="1766" y="2440"/>
              <a:ext cx="97" cy="960"/>
            </a:xfrm>
            <a:prstGeom prst="rect">
              <a:avLst/>
            </a:prstGeom>
            <a:solidFill>
              <a:srgbClr val="993300"/>
            </a:solidFill>
            <a:ln w="9525">
              <a:solidFill>
                <a:schemeClr val="tx1"/>
              </a:solidFill>
              <a:miter lim="800000"/>
              <a:headEnd/>
              <a:tailEnd/>
            </a:ln>
          </p:spPr>
          <p:txBody>
            <a:bodyPr wrap="none" anchor="ctr">
              <a:prstTxWarp prst="textNoShape">
                <a:avLst/>
              </a:prstTxWarp>
            </a:bodyPr>
            <a:lstStyle/>
            <a:p>
              <a:endParaRPr lang="en-US">
                <a:latin typeface="Century Gothic" charset="0"/>
                <a:ea typeface="Century Gothic" charset="0"/>
                <a:cs typeface="Century Gothic" charset="0"/>
              </a:endParaRPr>
            </a:p>
          </p:txBody>
        </p:sp>
      </p:grpSp>
      <p:grpSp>
        <p:nvGrpSpPr>
          <p:cNvPr id="34830" name="Group 20"/>
          <p:cNvGrpSpPr>
            <a:grpSpLocks noChangeAspect="1"/>
          </p:cNvGrpSpPr>
          <p:nvPr/>
        </p:nvGrpSpPr>
        <p:grpSpPr bwMode="auto">
          <a:xfrm rot="-4062612">
            <a:off x="1116013" y="3933825"/>
            <a:ext cx="954088" cy="954087"/>
            <a:chOff x="1335" y="2432"/>
            <a:chExt cx="960" cy="960"/>
          </a:xfrm>
        </p:grpSpPr>
        <p:sp>
          <p:nvSpPr>
            <p:cNvPr id="34838" name="Rectangle 21"/>
            <p:cNvSpPr>
              <a:spLocks noChangeAspect="1" noChangeArrowheads="1"/>
            </p:cNvSpPr>
            <p:nvPr/>
          </p:nvSpPr>
          <p:spPr bwMode="auto">
            <a:xfrm rot="-2700000">
              <a:off x="1765" y="2432"/>
              <a:ext cx="97" cy="960"/>
            </a:xfrm>
            <a:prstGeom prst="rect">
              <a:avLst/>
            </a:prstGeom>
            <a:solidFill>
              <a:srgbClr val="993300"/>
            </a:solidFill>
            <a:ln w="9525">
              <a:solidFill>
                <a:schemeClr val="tx1"/>
              </a:solidFill>
              <a:miter lim="800000"/>
              <a:headEnd/>
              <a:tailEnd/>
            </a:ln>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4839" name="Rectangle 22"/>
            <p:cNvSpPr>
              <a:spLocks noChangeAspect="1" noChangeArrowheads="1"/>
            </p:cNvSpPr>
            <p:nvPr/>
          </p:nvSpPr>
          <p:spPr bwMode="auto">
            <a:xfrm rot="2700000">
              <a:off x="1766" y="2440"/>
              <a:ext cx="97" cy="960"/>
            </a:xfrm>
            <a:prstGeom prst="rect">
              <a:avLst/>
            </a:prstGeom>
            <a:solidFill>
              <a:srgbClr val="993300"/>
            </a:solidFill>
            <a:ln w="9525">
              <a:solidFill>
                <a:schemeClr val="tx1"/>
              </a:solidFill>
              <a:miter lim="800000"/>
              <a:headEnd/>
              <a:tailEnd/>
            </a:ln>
          </p:spPr>
          <p:txBody>
            <a:bodyPr wrap="none" anchor="ctr">
              <a:prstTxWarp prst="textNoShape">
                <a:avLst/>
              </a:prstTxWarp>
            </a:bodyPr>
            <a:lstStyle/>
            <a:p>
              <a:endParaRPr lang="en-US">
                <a:latin typeface="Century Gothic" charset="0"/>
                <a:ea typeface="Century Gothic" charset="0"/>
                <a:cs typeface="Century Gothic" charset="0"/>
              </a:endParaRPr>
            </a:p>
          </p:txBody>
        </p:sp>
      </p:grpSp>
      <p:grpSp>
        <p:nvGrpSpPr>
          <p:cNvPr id="34831" name="Group 23"/>
          <p:cNvGrpSpPr>
            <a:grpSpLocks noChangeAspect="1"/>
          </p:cNvGrpSpPr>
          <p:nvPr/>
        </p:nvGrpSpPr>
        <p:grpSpPr bwMode="auto">
          <a:xfrm rot="-5400000">
            <a:off x="4710112" y="4803776"/>
            <a:ext cx="638175" cy="914400"/>
            <a:chOff x="2016" y="1824"/>
            <a:chExt cx="635" cy="909"/>
          </a:xfrm>
        </p:grpSpPr>
        <p:sp>
          <p:nvSpPr>
            <p:cNvPr id="419864" name="Freeform 24"/>
            <p:cNvSpPr>
              <a:spLocks noChangeAspect="1"/>
            </p:cNvSpPr>
            <p:nvPr/>
          </p:nvSpPr>
          <p:spPr bwMode="auto">
            <a:xfrm>
              <a:off x="2111" y="1777"/>
              <a:ext cx="204" cy="898"/>
            </a:xfrm>
            <a:custGeom>
              <a:avLst/>
              <a:gdLst/>
              <a:ahLst/>
              <a:cxnLst>
                <a:cxn ang="0">
                  <a:pos x="128" y="182"/>
                </a:cxn>
                <a:cxn ang="0">
                  <a:pos x="112" y="262"/>
                </a:cxn>
                <a:cxn ang="0">
                  <a:pos x="101" y="299"/>
                </a:cxn>
                <a:cxn ang="0">
                  <a:pos x="101" y="342"/>
                </a:cxn>
                <a:cxn ang="0">
                  <a:pos x="96" y="428"/>
                </a:cxn>
                <a:cxn ang="0">
                  <a:pos x="96" y="508"/>
                </a:cxn>
                <a:cxn ang="0">
                  <a:pos x="96" y="556"/>
                </a:cxn>
                <a:cxn ang="0">
                  <a:pos x="107" y="604"/>
                </a:cxn>
                <a:cxn ang="0">
                  <a:pos x="112" y="652"/>
                </a:cxn>
                <a:cxn ang="0">
                  <a:pos x="123" y="700"/>
                </a:cxn>
                <a:cxn ang="0">
                  <a:pos x="133" y="748"/>
                </a:cxn>
                <a:cxn ang="0">
                  <a:pos x="149" y="791"/>
                </a:cxn>
                <a:cxn ang="0">
                  <a:pos x="165" y="834"/>
                </a:cxn>
                <a:cxn ang="0">
                  <a:pos x="181" y="877"/>
                </a:cxn>
                <a:cxn ang="0">
                  <a:pos x="133" y="898"/>
                </a:cxn>
                <a:cxn ang="0">
                  <a:pos x="117" y="855"/>
                </a:cxn>
                <a:cxn ang="0">
                  <a:pos x="101" y="807"/>
                </a:cxn>
                <a:cxn ang="0">
                  <a:pos x="85" y="759"/>
                </a:cxn>
                <a:cxn ang="0">
                  <a:pos x="69" y="711"/>
                </a:cxn>
                <a:cxn ang="0">
                  <a:pos x="59" y="663"/>
                </a:cxn>
                <a:cxn ang="0">
                  <a:pos x="53" y="615"/>
                </a:cxn>
                <a:cxn ang="0">
                  <a:pos x="48" y="561"/>
                </a:cxn>
                <a:cxn ang="0">
                  <a:pos x="43" y="513"/>
                </a:cxn>
                <a:cxn ang="0">
                  <a:pos x="37" y="470"/>
                </a:cxn>
                <a:cxn ang="0">
                  <a:pos x="43" y="422"/>
                </a:cxn>
                <a:cxn ang="0">
                  <a:pos x="48" y="337"/>
                </a:cxn>
                <a:cxn ang="0">
                  <a:pos x="53" y="294"/>
                </a:cxn>
                <a:cxn ang="0">
                  <a:pos x="59" y="251"/>
                </a:cxn>
                <a:cxn ang="0">
                  <a:pos x="80" y="166"/>
                </a:cxn>
                <a:cxn ang="0">
                  <a:pos x="0" y="144"/>
                </a:cxn>
                <a:cxn ang="0">
                  <a:pos x="160" y="0"/>
                </a:cxn>
                <a:cxn ang="0">
                  <a:pos x="203" y="208"/>
                </a:cxn>
                <a:cxn ang="0">
                  <a:pos x="128" y="182"/>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solidFill>
              <a:srgbClr val="000000"/>
            </a:solidFill>
            <a:ln w="9525">
              <a:noFill/>
              <a:round/>
              <a:headEnd/>
              <a:tailEnd/>
            </a:ln>
            <a:effectLst>
              <a:outerShdw blurRad="63500" dist="35921" dir="2700000" algn="ctr" rotWithShape="0">
                <a:schemeClr val="bg2">
                  <a:alpha val="74998"/>
                </a:schemeClr>
              </a:outerShdw>
            </a:effectLst>
          </p:spPr>
          <p:txBody>
            <a:bodyPr>
              <a:prstTxWarp prst="textNoShape">
                <a:avLst/>
              </a:prstTxWarp>
            </a:bodyPr>
            <a:lstStyle/>
            <a:p>
              <a:pPr>
                <a:defRPr/>
              </a:pPr>
              <a:endParaRPr lang="en-US">
                <a:latin typeface="Century Gothic" charset="0"/>
                <a:ea typeface="Century Gothic" charset="0"/>
                <a:cs typeface="Century Gothic" charset="0"/>
              </a:endParaRPr>
            </a:p>
          </p:txBody>
        </p:sp>
        <p:sp>
          <p:nvSpPr>
            <p:cNvPr id="419865" name="Freeform 25"/>
            <p:cNvSpPr>
              <a:spLocks noChangeAspect="1"/>
            </p:cNvSpPr>
            <p:nvPr/>
          </p:nvSpPr>
          <p:spPr bwMode="auto">
            <a:xfrm>
              <a:off x="2542" y="1788"/>
              <a:ext cx="204" cy="898"/>
            </a:xfrm>
            <a:custGeom>
              <a:avLst/>
              <a:gdLst/>
              <a:ahLst/>
              <a:cxnLst>
                <a:cxn ang="0">
                  <a:pos x="75" y="716"/>
                </a:cxn>
                <a:cxn ang="0">
                  <a:pos x="96" y="636"/>
                </a:cxn>
                <a:cxn ang="0">
                  <a:pos x="101" y="593"/>
                </a:cxn>
                <a:cxn ang="0">
                  <a:pos x="107" y="556"/>
                </a:cxn>
                <a:cxn ang="0">
                  <a:pos x="112" y="470"/>
                </a:cxn>
                <a:cxn ang="0">
                  <a:pos x="112" y="390"/>
                </a:cxn>
                <a:cxn ang="0">
                  <a:pos x="107" y="337"/>
                </a:cxn>
                <a:cxn ang="0">
                  <a:pos x="101" y="288"/>
                </a:cxn>
                <a:cxn ang="0">
                  <a:pos x="91" y="246"/>
                </a:cxn>
                <a:cxn ang="0">
                  <a:pos x="80" y="198"/>
                </a:cxn>
                <a:cxn ang="0">
                  <a:pos x="69" y="149"/>
                </a:cxn>
                <a:cxn ang="0">
                  <a:pos x="53" y="107"/>
                </a:cxn>
                <a:cxn ang="0">
                  <a:pos x="37" y="64"/>
                </a:cxn>
                <a:cxn ang="0">
                  <a:pos x="21" y="21"/>
                </a:cxn>
                <a:cxn ang="0">
                  <a:pos x="69" y="0"/>
                </a:cxn>
                <a:cxn ang="0">
                  <a:pos x="85" y="43"/>
                </a:cxn>
                <a:cxn ang="0">
                  <a:pos x="107" y="91"/>
                </a:cxn>
                <a:cxn ang="0">
                  <a:pos x="123" y="133"/>
                </a:cxn>
                <a:cxn ang="0">
                  <a:pos x="133" y="182"/>
                </a:cxn>
                <a:cxn ang="0">
                  <a:pos x="144" y="235"/>
                </a:cxn>
                <a:cxn ang="0">
                  <a:pos x="155" y="283"/>
                </a:cxn>
                <a:cxn ang="0">
                  <a:pos x="160" y="331"/>
                </a:cxn>
                <a:cxn ang="0">
                  <a:pos x="165" y="385"/>
                </a:cxn>
                <a:cxn ang="0">
                  <a:pos x="165" y="428"/>
                </a:cxn>
                <a:cxn ang="0">
                  <a:pos x="165" y="476"/>
                </a:cxn>
                <a:cxn ang="0">
                  <a:pos x="160" y="561"/>
                </a:cxn>
                <a:cxn ang="0">
                  <a:pos x="155" y="604"/>
                </a:cxn>
                <a:cxn ang="0">
                  <a:pos x="144" y="647"/>
                </a:cxn>
                <a:cxn ang="0">
                  <a:pos x="128" y="732"/>
                </a:cxn>
                <a:cxn ang="0">
                  <a:pos x="203" y="754"/>
                </a:cxn>
                <a:cxn ang="0">
                  <a:pos x="48" y="898"/>
                </a:cxn>
                <a:cxn ang="0">
                  <a:pos x="0" y="690"/>
                </a:cxn>
                <a:cxn ang="0">
                  <a:pos x="75" y="716"/>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solidFill>
              <a:srgbClr val="000000"/>
            </a:solidFill>
            <a:ln w="9525">
              <a:noFill/>
              <a:round/>
              <a:headEnd/>
              <a:tailEnd/>
            </a:ln>
            <a:effectLst>
              <a:outerShdw blurRad="63500" dist="35921" dir="2700000" algn="ctr" rotWithShape="0">
                <a:schemeClr val="bg2">
                  <a:alpha val="74998"/>
                </a:schemeClr>
              </a:outerShdw>
            </a:effectLst>
          </p:spPr>
          <p:txBody>
            <a:bodyPr>
              <a:prstTxWarp prst="textNoShape">
                <a:avLst/>
              </a:prstTxWarp>
            </a:bodyPr>
            <a:lstStyle/>
            <a:p>
              <a:pPr>
                <a:defRPr/>
              </a:pPr>
              <a:endParaRPr lang="en-US">
                <a:latin typeface="Century Gothic" charset="0"/>
                <a:ea typeface="Century Gothic" charset="0"/>
                <a:cs typeface="Century Gothic" charset="0"/>
              </a:endParaRPr>
            </a:p>
          </p:txBody>
        </p:sp>
      </p:grpSp>
      <p:grpSp>
        <p:nvGrpSpPr>
          <p:cNvPr id="34832" name="Group 26"/>
          <p:cNvGrpSpPr>
            <a:grpSpLocks/>
          </p:cNvGrpSpPr>
          <p:nvPr/>
        </p:nvGrpSpPr>
        <p:grpSpPr bwMode="auto">
          <a:xfrm rot="-5202759">
            <a:off x="1973262" y="4948238"/>
            <a:ext cx="638175" cy="914400"/>
            <a:chOff x="2016" y="1824"/>
            <a:chExt cx="635" cy="909"/>
          </a:xfrm>
        </p:grpSpPr>
        <p:sp>
          <p:nvSpPr>
            <p:cNvPr id="419867" name="Freeform 27"/>
            <p:cNvSpPr>
              <a:spLocks/>
            </p:cNvSpPr>
            <p:nvPr/>
          </p:nvSpPr>
          <p:spPr bwMode="auto">
            <a:xfrm>
              <a:off x="2023" y="1822"/>
              <a:ext cx="205" cy="898"/>
            </a:xfrm>
            <a:custGeom>
              <a:avLst/>
              <a:gdLst/>
              <a:ahLst/>
              <a:cxnLst>
                <a:cxn ang="0">
                  <a:pos x="128" y="182"/>
                </a:cxn>
                <a:cxn ang="0">
                  <a:pos x="112" y="262"/>
                </a:cxn>
                <a:cxn ang="0">
                  <a:pos x="101" y="299"/>
                </a:cxn>
                <a:cxn ang="0">
                  <a:pos x="101" y="342"/>
                </a:cxn>
                <a:cxn ang="0">
                  <a:pos x="96" y="428"/>
                </a:cxn>
                <a:cxn ang="0">
                  <a:pos x="96" y="508"/>
                </a:cxn>
                <a:cxn ang="0">
                  <a:pos x="96" y="556"/>
                </a:cxn>
                <a:cxn ang="0">
                  <a:pos x="107" y="604"/>
                </a:cxn>
                <a:cxn ang="0">
                  <a:pos x="112" y="652"/>
                </a:cxn>
                <a:cxn ang="0">
                  <a:pos x="123" y="700"/>
                </a:cxn>
                <a:cxn ang="0">
                  <a:pos x="133" y="748"/>
                </a:cxn>
                <a:cxn ang="0">
                  <a:pos x="149" y="791"/>
                </a:cxn>
                <a:cxn ang="0">
                  <a:pos x="165" y="834"/>
                </a:cxn>
                <a:cxn ang="0">
                  <a:pos x="181" y="877"/>
                </a:cxn>
                <a:cxn ang="0">
                  <a:pos x="133" y="898"/>
                </a:cxn>
                <a:cxn ang="0">
                  <a:pos x="117" y="855"/>
                </a:cxn>
                <a:cxn ang="0">
                  <a:pos x="101" y="807"/>
                </a:cxn>
                <a:cxn ang="0">
                  <a:pos x="85" y="759"/>
                </a:cxn>
                <a:cxn ang="0">
                  <a:pos x="69" y="711"/>
                </a:cxn>
                <a:cxn ang="0">
                  <a:pos x="59" y="663"/>
                </a:cxn>
                <a:cxn ang="0">
                  <a:pos x="53" y="615"/>
                </a:cxn>
                <a:cxn ang="0">
                  <a:pos x="48" y="561"/>
                </a:cxn>
                <a:cxn ang="0">
                  <a:pos x="43" y="513"/>
                </a:cxn>
                <a:cxn ang="0">
                  <a:pos x="37" y="470"/>
                </a:cxn>
                <a:cxn ang="0">
                  <a:pos x="43" y="422"/>
                </a:cxn>
                <a:cxn ang="0">
                  <a:pos x="48" y="337"/>
                </a:cxn>
                <a:cxn ang="0">
                  <a:pos x="53" y="294"/>
                </a:cxn>
                <a:cxn ang="0">
                  <a:pos x="59" y="251"/>
                </a:cxn>
                <a:cxn ang="0">
                  <a:pos x="80" y="166"/>
                </a:cxn>
                <a:cxn ang="0">
                  <a:pos x="0" y="144"/>
                </a:cxn>
                <a:cxn ang="0">
                  <a:pos x="160" y="0"/>
                </a:cxn>
                <a:cxn ang="0">
                  <a:pos x="203" y="208"/>
                </a:cxn>
                <a:cxn ang="0">
                  <a:pos x="128" y="182"/>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solidFill>
              <a:srgbClr val="000000"/>
            </a:solidFill>
            <a:ln w="9525">
              <a:noFill/>
              <a:round/>
              <a:headEnd/>
              <a:tailEnd/>
            </a:ln>
            <a:effectLst>
              <a:outerShdw blurRad="63500" dist="35921" dir="2700000" algn="ctr" rotWithShape="0">
                <a:schemeClr val="bg2">
                  <a:alpha val="74998"/>
                </a:schemeClr>
              </a:outerShdw>
            </a:effectLst>
          </p:spPr>
          <p:txBody>
            <a:bodyPr>
              <a:prstTxWarp prst="textNoShape">
                <a:avLst/>
              </a:prstTxWarp>
            </a:bodyPr>
            <a:lstStyle/>
            <a:p>
              <a:pPr>
                <a:defRPr/>
              </a:pPr>
              <a:endParaRPr lang="en-US">
                <a:latin typeface="Century Gothic" charset="0"/>
                <a:ea typeface="Century Gothic" charset="0"/>
                <a:cs typeface="Century Gothic" charset="0"/>
              </a:endParaRPr>
            </a:p>
          </p:txBody>
        </p:sp>
        <p:sp>
          <p:nvSpPr>
            <p:cNvPr id="419868" name="Freeform 28"/>
            <p:cNvSpPr>
              <a:spLocks/>
            </p:cNvSpPr>
            <p:nvPr/>
          </p:nvSpPr>
          <p:spPr bwMode="auto">
            <a:xfrm>
              <a:off x="2477" y="1796"/>
              <a:ext cx="205" cy="898"/>
            </a:xfrm>
            <a:custGeom>
              <a:avLst/>
              <a:gdLst/>
              <a:ahLst/>
              <a:cxnLst>
                <a:cxn ang="0">
                  <a:pos x="75" y="716"/>
                </a:cxn>
                <a:cxn ang="0">
                  <a:pos x="96" y="636"/>
                </a:cxn>
                <a:cxn ang="0">
                  <a:pos x="101" y="593"/>
                </a:cxn>
                <a:cxn ang="0">
                  <a:pos x="107" y="556"/>
                </a:cxn>
                <a:cxn ang="0">
                  <a:pos x="112" y="470"/>
                </a:cxn>
                <a:cxn ang="0">
                  <a:pos x="112" y="390"/>
                </a:cxn>
                <a:cxn ang="0">
                  <a:pos x="107" y="337"/>
                </a:cxn>
                <a:cxn ang="0">
                  <a:pos x="101" y="288"/>
                </a:cxn>
                <a:cxn ang="0">
                  <a:pos x="91" y="246"/>
                </a:cxn>
                <a:cxn ang="0">
                  <a:pos x="80" y="198"/>
                </a:cxn>
                <a:cxn ang="0">
                  <a:pos x="69" y="149"/>
                </a:cxn>
                <a:cxn ang="0">
                  <a:pos x="53" y="107"/>
                </a:cxn>
                <a:cxn ang="0">
                  <a:pos x="37" y="64"/>
                </a:cxn>
                <a:cxn ang="0">
                  <a:pos x="21" y="21"/>
                </a:cxn>
                <a:cxn ang="0">
                  <a:pos x="69" y="0"/>
                </a:cxn>
                <a:cxn ang="0">
                  <a:pos x="85" y="43"/>
                </a:cxn>
                <a:cxn ang="0">
                  <a:pos x="107" y="91"/>
                </a:cxn>
                <a:cxn ang="0">
                  <a:pos x="123" y="133"/>
                </a:cxn>
                <a:cxn ang="0">
                  <a:pos x="133" y="182"/>
                </a:cxn>
                <a:cxn ang="0">
                  <a:pos x="144" y="235"/>
                </a:cxn>
                <a:cxn ang="0">
                  <a:pos x="155" y="283"/>
                </a:cxn>
                <a:cxn ang="0">
                  <a:pos x="160" y="331"/>
                </a:cxn>
                <a:cxn ang="0">
                  <a:pos x="165" y="385"/>
                </a:cxn>
                <a:cxn ang="0">
                  <a:pos x="165" y="428"/>
                </a:cxn>
                <a:cxn ang="0">
                  <a:pos x="165" y="476"/>
                </a:cxn>
                <a:cxn ang="0">
                  <a:pos x="160" y="561"/>
                </a:cxn>
                <a:cxn ang="0">
                  <a:pos x="155" y="604"/>
                </a:cxn>
                <a:cxn ang="0">
                  <a:pos x="144" y="647"/>
                </a:cxn>
                <a:cxn ang="0">
                  <a:pos x="128" y="732"/>
                </a:cxn>
                <a:cxn ang="0">
                  <a:pos x="203" y="754"/>
                </a:cxn>
                <a:cxn ang="0">
                  <a:pos x="48" y="898"/>
                </a:cxn>
                <a:cxn ang="0">
                  <a:pos x="0" y="690"/>
                </a:cxn>
                <a:cxn ang="0">
                  <a:pos x="75" y="716"/>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solidFill>
              <a:srgbClr val="000000"/>
            </a:solidFill>
            <a:ln w="9525">
              <a:noFill/>
              <a:round/>
              <a:headEnd/>
              <a:tailEnd/>
            </a:ln>
            <a:effectLst>
              <a:outerShdw blurRad="63500" dist="35921" dir="2700000" algn="ctr" rotWithShape="0">
                <a:schemeClr val="bg2">
                  <a:alpha val="74998"/>
                </a:schemeClr>
              </a:outerShdw>
            </a:effectLst>
          </p:spPr>
          <p:txBody>
            <a:bodyPr>
              <a:prstTxWarp prst="textNoShape">
                <a:avLst/>
              </a:prstTxWarp>
            </a:bodyPr>
            <a:lstStyle/>
            <a:p>
              <a:pPr>
                <a:defRPr/>
              </a:pPr>
              <a:endParaRPr lang="en-US">
                <a:latin typeface="Century Gothic" charset="0"/>
                <a:ea typeface="Century Gothic" charset="0"/>
                <a:cs typeface="Century Gothic" charset="0"/>
              </a:endParaRPr>
            </a:p>
          </p:txBody>
        </p:sp>
      </p:grpSp>
      <p:sp>
        <p:nvSpPr>
          <p:cNvPr id="34833" name="Text Box 29"/>
          <p:cNvSpPr txBox="1">
            <a:spLocks noChangeArrowheads="1"/>
          </p:cNvSpPr>
          <p:nvPr/>
        </p:nvSpPr>
        <p:spPr bwMode="auto">
          <a:xfrm>
            <a:off x="3814354" y="1871571"/>
            <a:ext cx="4387740" cy="3046988"/>
          </a:xfrm>
          <a:prstGeom prst="rect">
            <a:avLst/>
          </a:prstGeom>
          <a:noFill/>
          <a:ln w="9525">
            <a:noFill/>
            <a:miter lim="800000"/>
            <a:headEnd/>
            <a:tailEnd/>
          </a:ln>
        </p:spPr>
        <p:txBody>
          <a:bodyPr wrap="none">
            <a:prstTxWarp prst="textNoShape">
              <a:avLst/>
            </a:prstTxWarp>
            <a:spAutoFit/>
          </a:bodyPr>
          <a:lstStyle/>
          <a:p>
            <a:r>
              <a:rPr lang="en-GB" sz="2400" b="0" dirty="0">
                <a:latin typeface="Century Gothic" charset="0"/>
                <a:ea typeface="Century Gothic" charset="0"/>
                <a:cs typeface="Century Gothic" charset="0"/>
              </a:rPr>
              <a:t>Lost faith in God’s Word</a:t>
            </a:r>
          </a:p>
          <a:p>
            <a:r>
              <a:rPr lang="en-GB" sz="2400" b="0" dirty="0">
                <a:latin typeface="Century Gothic" charset="0"/>
                <a:ea typeface="Century Gothic" charset="0"/>
                <a:cs typeface="Century Gothic" charset="0"/>
              </a:rPr>
              <a:t>Didn’t keep commandment</a:t>
            </a:r>
          </a:p>
          <a:p>
            <a:r>
              <a:rPr lang="en-GB" sz="2400" dirty="0">
                <a:latin typeface="Century Gothic" charset="0"/>
                <a:ea typeface="Century Gothic" charset="0"/>
                <a:cs typeface="Century Gothic" charset="0"/>
              </a:rPr>
              <a:t>Didn’t follow conscience</a:t>
            </a:r>
          </a:p>
          <a:p>
            <a:r>
              <a:rPr lang="en-GB" sz="2400" b="0" dirty="0">
                <a:latin typeface="Century Gothic" charset="0"/>
                <a:ea typeface="Century Gothic" charset="0"/>
                <a:cs typeface="Century Gothic" charset="0"/>
              </a:rPr>
              <a:t>Didn’t keep sexual purity</a:t>
            </a:r>
          </a:p>
          <a:p>
            <a:endParaRPr lang="en-GB" sz="2400" b="0" dirty="0">
              <a:latin typeface="Century Gothic" charset="0"/>
              <a:ea typeface="Century Gothic" charset="0"/>
              <a:cs typeface="Century Gothic" charset="0"/>
            </a:endParaRPr>
          </a:p>
          <a:p>
            <a:r>
              <a:rPr lang="en-GB" sz="2400" b="0" dirty="0">
                <a:latin typeface="Century Gothic" charset="0"/>
                <a:ea typeface="Century Gothic" charset="0"/>
                <a:cs typeface="Century Gothic" charset="0"/>
              </a:rPr>
              <a:t>Dominated by Archangel </a:t>
            </a:r>
          </a:p>
          <a:p>
            <a:r>
              <a:rPr lang="en-GB" sz="2400" b="0" dirty="0">
                <a:latin typeface="Century Gothic" charset="0"/>
                <a:ea typeface="Century Gothic" charset="0"/>
                <a:cs typeface="Century Gothic" charset="0"/>
              </a:rPr>
              <a:t>Developed Fallen Nature</a:t>
            </a:r>
          </a:p>
          <a:p>
            <a:endParaRPr lang="en-GB" sz="2400" b="0" dirty="0">
              <a:latin typeface="Century Gothic" charset="0"/>
              <a:ea typeface="Century Gothic" charset="0"/>
              <a:cs typeface="Century Gothic" charset="0"/>
            </a:endParaRPr>
          </a:p>
        </p:txBody>
      </p:sp>
    </p:spTree>
    <p:extLst>
      <p:ext uri="{BB962C8B-B14F-4D97-AF65-F5344CB8AC3E}">
        <p14:creationId xmlns:p14="http://schemas.microsoft.com/office/powerpoint/2010/main" val="962455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336177" y="274638"/>
            <a:ext cx="8564248" cy="1143000"/>
          </a:xfrm>
        </p:spPr>
        <p:txBody>
          <a:bodyPr>
            <a:noAutofit/>
          </a:bodyPr>
          <a:lstStyle/>
          <a:p>
            <a:pPr eaLnBrk="1" hangingPunct="1"/>
            <a:r>
              <a:rPr lang="en-US" sz="4000" dirty="0">
                <a:solidFill>
                  <a:schemeClr val="tx1"/>
                </a:solidFill>
                <a:latin typeface="Century Gothic" charset="0"/>
                <a:ea typeface="Century Gothic" charset="0"/>
                <a:cs typeface="Century Gothic" charset="0"/>
              </a:rPr>
              <a:t>How is the foundation of faith restored?</a:t>
            </a:r>
          </a:p>
        </p:txBody>
      </p:sp>
      <p:sp>
        <p:nvSpPr>
          <p:cNvPr id="77827" name="Rectangle 3"/>
          <p:cNvSpPr>
            <a:spLocks noGrp="1" noChangeArrowheads="1"/>
          </p:cNvSpPr>
          <p:nvPr>
            <p:ph sz="half" idx="2"/>
          </p:nvPr>
        </p:nvSpPr>
        <p:spPr>
          <a:xfrm>
            <a:off x="914400" y="3169921"/>
            <a:ext cx="7772400" cy="2819400"/>
          </a:xfrm>
        </p:spPr>
        <p:txBody>
          <a:bodyPr>
            <a:normAutofit/>
          </a:bodyPr>
          <a:lstStyle/>
          <a:p>
            <a:pPr eaLnBrk="1" hangingPunct="1"/>
            <a:r>
              <a:rPr lang="en-US" sz="2400" dirty="0">
                <a:solidFill>
                  <a:schemeClr val="tx1"/>
                </a:solidFill>
                <a:latin typeface="Century Gothic" charset="0"/>
                <a:ea typeface="Century Gothic" charset="0"/>
                <a:cs typeface="Century Gothic" charset="0"/>
              </a:rPr>
              <a:t>Central figure</a:t>
            </a:r>
          </a:p>
          <a:p>
            <a:pPr lvl="1" eaLnBrk="1" hangingPunct="1"/>
            <a:r>
              <a:rPr lang="en-US" sz="1800" dirty="0">
                <a:solidFill>
                  <a:schemeClr val="tx1"/>
                </a:solidFill>
                <a:latin typeface="Century Gothic" charset="0"/>
                <a:ea typeface="Century Gothic" charset="0"/>
                <a:cs typeface="Century Gothic" charset="0"/>
              </a:rPr>
              <a:t>Me</a:t>
            </a:r>
            <a:endParaRPr lang="en-US" dirty="0">
              <a:solidFill>
                <a:schemeClr val="tx1"/>
              </a:solidFill>
              <a:latin typeface="Century Gothic" charset="0"/>
              <a:ea typeface="Century Gothic" charset="0"/>
              <a:cs typeface="Century Gothic" charset="0"/>
            </a:endParaRPr>
          </a:p>
          <a:p>
            <a:pPr eaLnBrk="1" hangingPunct="1"/>
            <a:r>
              <a:rPr lang="en-US" sz="2400" dirty="0">
                <a:solidFill>
                  <a:schemeClr val="tx1"/>
                </a:solidFill>
                <a:latin typeface="Century Gothic" charset="0"/>
                <a:ea typeface="Century Gothic" charset="0"/>
                <a:cs typeface="Century Gothic" charset="0"/>
              </a:rPr>
              <a:t>Object or gift/offering</a:t>
            </a:r>
          </a:p>
          <a:p>
            <a:pPr eaLnBrk="1" hangingPunct="1">
              <a:spcBef>
                <a:spcPct val="0"/>
              </a:spcBef>
              <a:buFontTx/>
              <a:buNone/>
            </a:pPr>
            <a:r>
              <a:rPr lang="en-US" sz="1800" dirty="0">
                <a:solidFill>
                  <a:schemeClr val="tx1"/>
                </a:solidFill>
                <a:latin typeface="Century Gothic" charset="0"/>
                <a:ea typeface="Century Gothic" charset="0"/>
                <a:cs typeface="Century Gothic" charset="0"/>
              </a:rPr>
              <a:t>		Foundation to restore creation - e.g. gift</a:t>
            </a:r>
          </a:p>
          <a:p>
            <a:pPr eaLnBrk="1" hangingPunct="1">
              <a:spcBef>
                <a:spcPct val="0"/>
              </a:spcBef>
              <a:buFontTx/>
              <a:buNone/>
            </a:pPr>
            <a:r>
              <a:rPr lang="en-US" sz="1800" dirty="0">
                <a:solidFill>
                  <a:schemeClr val="tx1"/>
                </a:solidFill>
                <a:latin typeface="Century Gothic" charset="0"/>
                <a:ea typeface="Century Gothic" charset="0"/>
                <a:cs typeface="Century Gothic" charset="0"/>
              </a:rPr>
              <a:t> 		Restore oneself symbolically</a:t>
            </a:r>
          </a:p>
          <a:p>
            <a:pPr eaLnBrk="1" hangingPunct="1">
              <a:spcBef>
                <a:spcPct val="0"/>
              </a:spcBef>
              <a:buFontTx/>
              <a:buNone/>
            </a:pPr>
            <a:r>
              <a:rPr lang="en-US" sz="1800" dirty="0">
                <a:solidFill>
                  <a:schemeClr val="tx1"/>
                </a:solidFill>
                <a:latin typeface="Century Gothic" charset="0"/>
                <a:ea typeface="Century Gothic" charset="0"/>
                <a:cs typeface="Century Gothic" charset="0"/>
              </a:rPr>
              <a:t>		Tithing, reading, prayer, bows etc. - consistent</a:t>
            </a:r>
            <a:endParaRPr lang="en-US" sz="2400" dirty="0">
              <a:solidFill>
                <a:schemeClr val="tx1"/>
              </a:solidFill>
              <a:latin typeface="Century Gothic" charset="0"/>
              <a:ea typeface="Century Gothic" charset="0"/>
              <a:cs typeface="Century Gothic" charset="0"/>
            </a:endParaRPr>
          </a:p>
          <a:p>
            <a:pPr eaLnBrk="1" hangingPunct="1"/>
            <a:r>
              <a:rPr lang="en-US" sz="2400" dirty="0">
                <a:solidFill>
                  <a:schemeClr val="tx1"/>
                </a:solidFill>
                <a:latin typeface="Century Gothic" charset="0"/>
                <a:ea typeface="Century Gothic" charset="0"/>
                <a:cs typeface="Century Gothic" charset="0"/>
              </a:rPr>
              <a:t>Time period</a:t>
            </a:r>
          </a:p>
        </p:txBody>
      </p:sp>
      <p:sp>
        <p:nvSpPr>
          <p:cNvPr id="77828" name="Text Box 4"/>
          <p:cNvSpPr txBox="1">
            <a:spLocks noChangeArrowheads="1"/>
          </p:cNvSpPr>
          <p:nvPr/>
        </p:nvSpPr>
        <p:spPr bwMode="auto">
          <a:xfrm>
            <a:off x="914400" y="1811877"/>
            <a:ext cx="7311617" cy="1231106"/>
          </a:xfrm>
          <a:prstGeom prst="rect">
            <a:avLst/>
          </a:prstGeom>
          <a:noFill/>
          <a:ln w="28575">
            <a:solidFill>
              <a:schemeClr val="accent1"/>
            </a:solidFill>
            <a:miter lim="800000"/>
            <a:headEnd/>
            <a:tailEnd/>
          </a:ln>
        </p:spPr>
        <p:txBody>
          <a:bodyPr wrap="none">
            <a:prstTxWarp prst="textNoShape">
              <a:avLst/>
            </a:prstTxWarp>
            <a:spAutoFit/>
          </a:bodyPr>
          <a:lstStyle/>
          <a:p>
            <a:r>
              <a:rPr lang="en-US" sz="2800" b="0" dirty="0">
                <a:latin typeface="Century Gothic" charset="0"/>
                <a:ea typeface="Century Gothic" charset="0"/>
                <a:cs typeface="Century Gothic" charset="0"/>
              </a:rPr>
              <a:t>The foundation of faith is restored by </a:t>
            </a:r>
          </a:p>
          <a:p>
            <a:r>
              <a:rPr lang="en-US" sz="2800" b="0" dirty="0">
                <a:latin typeface="Century Gothic" charset="0"/>
                <a:ea typeface="Century Gothic" charset="0"/>
                <a:cs typeface="Century Gothic" charset="0"/>
              </a:rPr>
              <a:t>making an acceptable </a:t>
            </a:r>
            <a:r>
              <a:rPr lang="en-US" sz="2800" b="0" i="1" dirty="0">
                <a:latin typeface="Century Gothic" charset="0"/>
                <a:ea typeface="Century Gothic" charset="0"/>
                <a:cs typeface="Century Gothic" charset="0"/>
              </a:rPr>
              <a:t>symbolic</a:t>
            </a:r>
            <a:r>
              <a:rPr lang="en-US" sz="2800" b="0" dirty="0">
                <a:latin typeface="Century Gothic" charset="0"/>
                <a:ea typeface="Century Gothic" charset="0"/>
                <a:cs typeface="Century Gothic" charset="0"/>
              </a:rPr>
              <a:t> offering</a:t>
            </a:r>
          </a:p>
          <a:p>
            <a:r>
              <a:rPr lang="en-US" b="0" dirty="0">
                <a:latin typeface="Century Gothic" charset="0"/>
                <a:ea typeface="Century Gothic" charset="0"/>
                <a:cs typeface="Century Gothic" charset="0"/>
              </a:rPr>
              <a:t>												</a:t>
            </a:r>
            <a:r>
              <a:rPr lang="en-US" sz="1800" b="0" dirty="0">
                <a:latin typeface="Century Gothic" charset="0"/>
                <a:ea typeface="Century Gothic" charset="0"/>
                <a:cs typeface="Century Gothic" charset="0"/>
              </a:rPr>
              <a:t>EDP, 195 </a:t>
            </a:r>
            <a:endParaRPr lang="en-US" b="0" dirty="0">
              <a:latin typeface="Century Gothic" charset="0"/>
              <a:ea typeface="Century Gothic" charset="0"/>
              <a:cs typeface="Century Gothic" charset="0"/>
            </a:endParaRPr>
          </a:p>
        </p:txBody>
      </p:sp>
      <p:sp>
        <p:nvSpPr>
          <p:cNvPr id="77829" name="Text Box 11"/>
          <p:cNvSpPr txBox="1">
            <a:spLocks noChangeArrowheads="1"/>
          </p:cNvSpPr>
          <p:nvPr/>
        </p:nvSpPr>
        <p:spPr bwMode="auto">
          <a:xfrm>
            <a:off x="6918325" y="3933825"/>
            <a:ext cx="1603324" cy="707886"/>
          </a:xfrm>
          <a:prstGeom prst="rect">
            <a:avLst/>
          </a:prstGeom>
          <a:noFill/>
          <a:ln w="9525">
            <a:noFill/>
            <a:miter lim="800000"/>
            <a:headEnd/>
            <a:tailEnd/>
          </a:ln>
        </p:spPr>
        <p:txBody>
          <a:bodyPr wrap="none">
            <a:prstTxWarp prst="textNoShape">
              <a:avLst/>
            </a:prstTxWarp>
            <a:spAutoFit/>
          </a:bodyPr>
          <a:lstStyle/>
          <a:p>
            <a:r>
              <a:rPr lang="en-US" sz="2000" b="0">
                <a:latin typeface="Century Gothic" charset="0"/>
                <a:ea typeface="Century Gothic" charset="0"/>
                <a:cs typeface="Century Gothic" charset="0"/>
              </a:rPr>
              <a:t>Moses and </a:t>
            </a:r>
          </a:p>
          <a:p>
            <a:r>
              <a:rPr lang="en-US" sz="2000" b="0">
                <a:latin typeface="Century Gothic" charset="0"/>
                <a:ea typeface="Century Gothic" charset="0"/>
                <a:cs typeface="Century Gothic" charset="0"/>
              </a:rPr>
              <a:t>the fox</a:t>
            </a:r>
          </a:p>
        </p:txBody>
      </p:sp>
      <p:sp>
        <p:nvSpPr>
          <p:cNvPr id="77830" name="Text Box 12"/>
          <p:cNvSpPr txBox="1">
            <a:spLocks noChangeArrowheads="1"/>
          </p:cNvSpPr>
          <p:nvPr/>
        </p:nvSpPr>
        <p:spPr bwMode="auto">
          <a:xfrm>
            <a:off x="6994525" y="5305425"/>
            <a:ext cx="1449436" cy="707886"/>
          </a:xfrm>
          <a:prstGeom prst="rect">
            <a:avLst/>
          </a:prstGeom>
          <a:noFill/>
          <a:ln w="9525">
            <a:noFill/>
            <a:miter lim="800000"/>
            <a:headEnd/>
            <a:tailEnd/>
          </a:ln>
        </p:spPr>
        <p:txBody>
          <a:bodyPr wrap="none">
            <a:prstTxWarp prst="textNoShape">
              <a:avLst/>
            </a:prstTxWarp>
            <a:spAutoFit/>
          </a:bodyPr>
          <a:lstStyle/>
          <a:p>
            <a:r>
              <a:rPr lang="en-US" sz="2000" b="0">
                <a:latin typeface="Century Gothic" charset="0"/>
                <a:ea typeface="Century Gothic" charset="0"/>
                <a:cs typeface="Century Gothic" charset="0"/>
              </a:rPr>
              <a:t>Decides</a:t>
            </a:r>
          </a:p>
          <a:p>
            <a:r>
              <a:rPr lang="en-US" sz="2000" b="0">
                <a:latin typeface="Century Gothic" charset="0"/>
                <a:ea typeface="Century Gothic" charset="0"/>
                <a:cs typeface="Century Gothic" charset="0"/>
              </a:rPr>
              <a:t>ownership</a:t>
            </a:r>
          </a:p>
        </p:txBody>
      </p:sp>
      <p:sp>
        <p:nvSpPr>
          <p:cNvPr id="7" name="TextBox 6"/>
          <p:cNvSpPr txBox="1"/>
          <p:nvPr/>
        </p:nvSpPr>
        <p:spPr>
          <a:xfrm>
            <a:off x="796925" y="6172200"/>
            <a:ext cx="8103500" cy="400110"/>
          </a:xfrm>
          <a:prstGeom prst="rect">
            <a:avLst/>
          </a:prstGeom>
          <a:noFill/>
        </p:spPr>
        <p:txBody>
          <a:bodyPr wrap="none">
            <a:spAutoFit/>
          </a:bodyPr>
          <a:lstStyle/>
          <a:p>
            <a:pPr>
              <a:defRPr/>
            </a:pPr>
            <a:r>
              <a:rPr lang="en-US" sz="2000" b="0" dirty="0">
                <a:latin typeface="Century Gothic" charset="0"/>
                <a:ea typeface="Century Gothic" charset="0"/>
                <a:cs typeface="Century Gothic" charset="0"/>
              </a:rPr>
              <a:t>Condition to stand as central person in foundation of substance</a:t>
            </a:r>
          </a:p>
        </p:txBody>
      </p:sp>
    </p:spTree>
    <p:extLst>
      <p:ext uri="{BB962C8B-B14F-4D97-AF65-F5344CB8AC3E}">
        <p14:creationId xmlns:p14="http://schemas.microsoft.com/office/powerpoint/2010/main" val="30769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782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782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7827">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78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782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782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782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78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7827">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P spid="77828" grpId="0" animBg="1"/>
      <p:bldP spid="77829" grpId="0"/>
      <p:bldP spid="77830"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62968-AE5F-F043-91BD-8F101440E34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800A656-F656-2743-8BC4-157DA0E65DCC}"/>
              </a:ext>
            </a:extLst>
          </p:cNvPr>
          <p:cNvSpPr>
            <a:spLocks noGrp="1"/>
          </p:cNvSpPr>
          <p:nvPr>
            <p:ph type="body" sz="half" idx="1"/>
          </p:nvPr>
        </p:nvSpPr>
        <p:spPr/>
        <p:txBody>
          <a:bodyPr/>
          <a:lstStyle/>
          <a:p>
            <a:endParaRPr lang="en-GB"/>
          </a:p>
        </p:txBody>
      </p:sp>
      <p:sp>
        <p:nvSpPr>
          <p:cNvPr id="4" name="Content Placeholder 3">
            <a:extLst>
              <a:ext uri="{FF2B5EF4-FFF2-40B4-BE49-F238E27FC236}">
                <a16:creationId xmlns:a16="http://schemas.microsoft.com/office/drawing/2014/main" id="{3BA6F1A7-E74F-FD44-9D1B-61E3EA3C9108}"/>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552953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4"/>
          <p:cNvSpPr>
            <a:spLocks noChangeArrowheads="1"/>
          </p:cNvSpPr>
          <p:nvPr/>
        </p:nvSpPr>
        <p:spPr bwMode="auto">
          <a:xfrm>
            <a:off x="0" y="131863"/>
            <a:ext cx="9144000" cy="1082675"/>
          </a:xfrm>
          <a:prstGeom prst="rect">
            <a:avLst/>
          </a:prstGeom>
          <a:noFill/>
          <a:ln w="9525">
            <a:noFill/>
            <a:miter lim="800000"/>
            <a:headEnd/>
            <a:tailEnd/>
          </a:ln>
        </p:spPr>
        <p:txBody>
          <a:bodyPr anchor="ctr" anchorCtr="1">
            <a:prstTxWarp prst="textNoShape">
              <a:avLst/>
            </a:prstTxWarp>
          </a:bodyPr>
          <a:lstStyle/>
          <a:p>
            <a:r>
              <a:rPr lang="en-US" altLang="zh-CN" sz="4000" b="0" dirty="0">
                <a:latin typeface="Century Gothic" charset="0"/>
                <a:ea typeface="Century Gothic" charset="0"/>
                <a:cs typeface="Century Gothic" charset="0"/>
              </a:rPr>
              <a:t>How is the foundation of substance restored?</a:t>
            </a:r>
            <a:endParaRPr lang="sk-SK" sz="4000" b="0" dirty="0">
              <a:latin typeface="Century Gothic" charset="0"/>
              <a:ea typeface="Century Gothic" charset="0"/>
              <a:cs typeface="Century Gothic" charset="0"/>
            </a:endParaRPr>
          </a:p>
        </p:txBody>
      </p:sp>
      <p:sp>
        <p:nvSpPr>
          <p:cNvPr id="83971" name="Line 5"/>
          <p:cNvSpPr>
            <a:spLocks noChangeShapeType="1"/>
          </p:cNvSpPr>
          <p:nvPr/>
        </p:nvSpPr>
        <p:spPr bwMode="auto">
          <a:xfrm>
            <a:off x="5710238" y="1752600"/>
            <a:ext cx="0" cy="1439863"/>
          </a:xfrm>
          <a:prstGeom prst="line">
            <a:avLst/>
          </a:prstGeom>
          <a:noFill/>
          <a:ln w="28575" cap="sq">
            <a:noFill/>
            <a:round/>
            <a:headEnd/>
            <a:tailEnd/>
          </a:ln>
        </p:spPr>
        <p:txBody>
          <a:bodyPr>
            <a:prstTxWarp prst="textNoShape">
              <a:avLst/>
            </a:prstTxWarp>
          </a:bodyPr>
          <a:lstStyle/>
          <a:p>
            <a:endParaRPr lang="en-US" sz="1600">
              <a:latin typeface="Century Gothic" charset="0"/>
              <a:ea typeface="Century Gothic" charset="0"/>
              <a:cs typeface="Century Gothic" charset="0"/>
            </a:endParaRPr>
          </a:p>
        </p:txBody>
      </p:sp>
      <p:sp>
        <p:nvSpPr>
          <p:cNvPr id="83972" name="Line 6"/>
          <p:cNvSpPr>
            <a:spLocks noChangeShapeType="1"/>
          </p:cNvSpPr>
          <p:nvPr/>
        </p:nvSpPr>
        <p:spPr bwMode="auto">
          <a:xfrm>
            <a:off x="5710238" y="3192463"/>
            <a:ext cx="0" cy="1438275"/>
          </a:xfrm>
          <a:prstGeom prst="line">
            <a:avLst/>
          </a:prstGeom>
          <a:noFill/>
          <a:ln w="28575" cap="sq">
            <a:noFill/>
            <a:round/>
            <a:headEnd/>
            <a:tailEnd/>
          </a:ln>
        </p:spPr>
        <p:txBody>
          <a:bodyPr>
            <a:prstTxWarp prst="textNoShape">
              <a:avLst/>
            </a:prstTxWarp>
          </a:bodyPr>
          <a:lstStyle/>
          <a:p>
            <a:endParaRPr lang="en-US" sz="1600">
              <a:latin typeface="Century Gothic" charset="0"/>
              <a:ea typeface="Century Gothic" charset="0"/>
              <a:cs typeface="Century Gothic" charset="0"/>
            </a:endParaRPr>
          </a:p>
        </p:txBody>
      </p:sp>
      <p:sp>
        <p:nvSpPr>
          <p:cNvPr id="83973" name="Line 7"/>
          <p:cNvSpPr>
            <a:spLocks noChangeShapeType="1"/>
          </p:cNvSpPr>
          <p:nvPr/>
        </p:nvSpPr>
        <p:spPr bwMode="auto">
          <a:xfrm>
            <a:off x="8377238" y="3192463"/>
            <a:ext cx="0" cy="1438275"/>
          </a:xfrm>
          <a:prstGeom prst="line">
            <a:avLst/>
          </a:prstGeom>
          <a:noFill/>
          <a:ln w="28575" cap="sq">
            <a:noFill/>
            <a:round/>
            <a:headEnd/>
            <a:tailEnd/>
          </a:ln>
        </p:spPr>
        <p:txBody>
          <a:bodyPr>
            <a:prstTxWarp prst="textNoShape">
              <a:avLst/>
            </a:prstTxWarp>
          </a:bodyPr>
          <a:lstStyle/>
          <a:p>
            <a:endParaRPr lang="en-US" sz="1600">
              <a:latin typeface="Century Gothic" charset="0"/>
              <a:ea typeface="Century Gothic" charset="0"/>
              <a:cs typeface="Century Gothic" charset="0"/>
            </a:endParaRPr>
          </a:p>
        </p:txBody>
      </p:sp>
      <p:sp>
        <p:nvSpPr>
          <p:cNvPr id="83974" name="Line 8"/>
          <p:cNvSpPr>
            <a:spLocks noChangeShapeType="1"/>
          </p:cNvSpPr>
          <p:nvPr/>
        </p:nvSpPr>
        <p:spPr bwMode="auto">
          <a:xfrm>
            <a:off x="5710238" y="4630738"/>
            <a:ext cx="0" cy="1439862"/>
          </a:xfrm>
          <a:prstGeom prst="line">
            <a:avLst/>
          </a:prstGeom>
          <a:noFill/>
          <a:ln w="28575" cap="sq">
            <a:noFill/>
            <a:round/>
            <a:headEnd/>
            <a:tailEnd/>
          </a:ln>
        </p:spPr>
        <p:txBody>
          <a:bodyPr>
            <a:prstTxWarp prst="textNoShape">
              <a:avLst/>
            </a:prstTxWarp>
          </a:bodyPr>
          <a:lstStyle/>
          <a:p>
            <a:endParaRPr lang="en-US" sz="1600">
              <a:latin typeface="Century Gothic" charset="0"/>
              <a:ea typeface="Century Gothic" charset="0"/>
              <a:cs typeface="Century Gothic" charset="0"/>
            </a:endParaRPr>
          </a:p>
        </p:txBody>
      </p:sp>
      <p:sp>
        <p:nvSpPr>
          <p:cNvPr id="83975" name="Text Box 20"/>
          <p:cNvSpPr txBox="1">
            <a:spLocks noChangeArrowheads="1"/>
          </p:cNvSpPr>
          <p:nvPr/>
        </p:nvSpPr>
        <p:spPr bwMode="auto">
          <a:xfrm>
            <a:off x="2574925" y="6324600"/>
            <a:ext cx="184731" cy="338554"/>
          </a:xfrm>
          <a:prstGeom prst="rect">
            <a:avLst/>
          </a:prstGeom>
          <a:noFill/>
          <a:ln w="9525">
            <a:noFill/>
            <a:miter lim="800000"/>
            <a:headEnd/>
            <a:tailEnd/>
          </a:ln>
        </p:spPr>
        <p:txBody>
          <a:bodyPr wrap="none">
            <a:prstTxWarp prst="textNoShape">
              <a:avLst/>
            </a:prstTxWarp>
            <a:spAutoFit/>
          </a:bodyPr>
          <a:lstStyle/>
          <a:p>
            <a:endParaRPr lang="en-US" sz="1600">
              <a:latin typeface="Century Gothic" charset="0"/>
              <a:ea typeface="Century Gothic" charset="0"/>
              <a:cs typeface="Century Gothic" charset="0"/>
            </a:endParaRPr>
          </a:p>
        </p:txBody>
      </p:sp>
      <p:sp>
        <p:nvSpPr>
          <p:cNvPr id="72712" name="Text Box 21"/>
          <p:cNvSpPr txBox="1">
            <a:spLocks noChangeArrowheads="1"/>
          </p:cNvSpPr>
          <p:nvPr/>
        </p:nvSpPr>
        <p:spPr bwMode="auto">
          <a:xfrm>
            <a:off x="533400" y="2175564"/>
            <a:ext cx="7850226" cy="1200329"/>
          </a:xfrm>
          <a:prstGeom prst="rect">
            <a:avLst/>
          </a:prstGeom>
          <a:noFill/>
          <a:ln w="38100">
            <a:solidFill>
              <a:schemeClr val="accent1"/>
            </a:solidFill>
            <a:miter lim="800000"/>
            <a:headEnd/>
            <a:tailEnd/>
          </a:ln>
        </p:spPr>
        <p:txBody>
          <a:bodyPr wrap="none">
            <a:prstTxWarp prst="textNoShape">
              <a:avLst/>
            </a:prstTxWarp>
            <a:spAutoFit/>
          </a:bodyPr>
          <a:lstStyle/>
          <a:p>
            <a:r>
              <a:rPr lang="en-US" sz="2400" b="0" dirty="0">
                <a:latin typeface="Century Gothic" charset="0"/>
                <a:ea typeface="Century Gothic" charset="0"/>
                <a:cs typeface="Century Gothic" charset="0"/>
              </a:rPr>
              <a:t>The foundation of substance is restored by making </a:t>
            </a:r>
          </a:p>
          <a:p>
            <a:r>
              <a:rPr lang="en-US" sz="2400" b="0" dirty="0">
                <a:latin typeface="Century Gothic" charset="0"/>
                <a:ea typeface="Century Gothic" charset="0"/>
                <a:cs typeface="Century Gothic" charset="0"/>
              </a:rPr>
              <a:t>an acceptable </a:t>
            </a:r>
            <a:r>
              <a:rPr lang="en-US" sz="2400" b="0" i="1" dirty="0">
                <a:latin typeface="Century Gothic" charset="0"/>
                <a:ea typeface="Century Gothic" charset="0"/>
                <a:cs typeface="Century Gothic" charset="0"/>
              </a:rPr>
              <a:t>substantial </a:t>
            </a:r>
            <a:r>
              <a:rPr lang="en-US" sz="2400" b="0" dirty="0">
                <a:latin typeface="Century Gothic" charset="0"/>
                <a:ea typeface="Century Gothic" charset="0"/>
                <a:cs typeface="Century Gothic" charset="0"/>
              </a:rPr>
              <a:t>offering which is fulfilling </a:t>
            </a:r>
          </a:p>
          <a:p>
            <a:r>
              <a:rPr lang="en-US" sz="2400" b="0" dirty="0">
                <a:latin typeface="Century Gothic" charset="0"/>
                <a:ea typeface="Century Gothic" charset="0"/>
                <a:cs typeface="Century Gothic" charset="0"/>
              </a:rPr>
              <a:t>the indemnity condition to remove fallen nature.  </a:t>
            </a:r>
          </a:p>
        </p:txBody>
      </p:sp>
      <p:sp>
        <p:nvSpPr>
          <p:cNvPr id="72713" name="Text Box 22"/>
          <p:cNvSpPr txBox="1">
            <a:spLocks noChangeArrowheads="1"/>
          </p:cNvSpPr>
          <p:nvPr/>
        </p:nvSpPr>
        <p:spPr bwMode="auto">
          <a:xfrm>
            <a:off x="463734" y="3732213"/>
            <a:ext cx="8042586" cy="830997"/>
          </a:xfrm>
          <a:prstGeom prst="rect">
            <a:avLst/>
          </a:prstGeom>
          <a:noFill/>
          <a:ln w="9525">
            <a:noFill/>
            <a:miter lim="800000"/>
            <a:headEnd/>
            <a:tailEnd/>
          </a:ln>
        </p:spPr>
        <p:txBody>
          <a:bodyPr wrap="none">
            <a:prstTxWarp prst="textNoShape">
              <a:avLst/>
            </a:prstTxWarp>
            <a:spAutoFit/>
          </a:bodyPr>
          <a:lstStyle/>
          <a:p>
            <a:r>
              <a:rPr lang="en-GB" sz="2400" b="0" dirty="0">
                <a:latin typeface="Century Gothic" charset="0"/>
                <a:ea typeface="Century Gothic" charset="0"/>
                <a:cs typeface="Century Gothic" charset="0"/>
              </a:rPr>
              <a:t>Person in Cain’s position honours the person in Abel’s</a:t>
            </a:r>
          </a:p>
          <a:p>
            <a:r>
              <a:rPr lang="en-US" sz="2400" b="0" dirty="0">
                <a:latin typeface="Century Gothic" charset="0"/>
                <a:ea typeface="Century Gothic" charset="0"/>
                <a:cs typeface="Century Gothic" charset="0"/>
              </a:rPr>
              <a:t>position and sets him above himself as an offering.</a:t>
            </a:r>
          </a:p>
        </p:txBody>
      </p:sp>
      <p:sp>
        <p:nvSpPr>
          <p:cNvPr id="72714" name="Text Box 23"/>
          <p:cNvSpPr txBox="1">
            <a:spLocks noChangeArrowheads="1"/>
          </p:cNvSpPr>
          <p:nvPr/>
        </p:nvSpPr>
        <p:spPr bwMode="auto">
          <a:xfrm>
            <a:off x="685800" y="5502176"/>
            <a:ext cx="7271542" cy="461665"/>
          </a:xfrm>
          <a:prstGeom prst="rect">
            <a:avLst/>
          </a:prstGeom>
          <a:noFill/>
          <a:ln w="9525">
            <a:noFill/>
            <a:miter lim="800000"/>
            <a:headEnd/>
            <a:tailEnd/>
          </a:ln>
        </p:spPr>
        <p:txBody>
          <a:bodyPr wrap="none">
            <a:prstTxWarp prst="textNoShape">
              <a:avLst/>
            </a:prstTxWarp>
            <a:spAutoFit/>
          </a:bodyPr>
          <a:lstStyle/>
          <a:p>
            <a:r>
              <a:rPr lang="en-US" sz="2400" b="0" dirty="0">
                <a:latin typeface="Century Gothic" charset="0"/>
                <a:ea typeface="Century Gothic" charset="0"/>
                <a:cs typeface="Century Gothic" charset="0"/>
              </a:rPr>
              <a:t>Through this they are restored as good children.</a:t>
            </a:r>
          </a:p>
        </p:txBody>
      </p:sp>
      <p:sp>
        <p:nvSpPr>
          <p:cNvPr id="11" name="TextBox 10"/>
          <p:cNvSpPr txBox="1">
            <a:spLocks noChangeArrowheads="1"/>
          </p:cNvSpPr>
          <p:nvPr/>
        </p:nvSpPr>
        <p:spPr bwMode="auto">
          <a:xfrm>
            <a:off x="1897063" y="6073477"/>
            <a:ext cx="5383205" cy="461665"/>
          </a:xfrm>
          <a:prstGeom prst="rect">
            <a:avLst/>
          </a:prstGeom>
          <a:noFill/>
          <a:ln w="9525">
            <a:noFill/>
            <a:miter lim="800000"/>
            <a:headEnd/>
            <a:tailEnd/>
          </a:ln>
        </p:spPr>
        <p:txBody>
          <a:bodyPr wrap="none">
            <a:prstTxWarp prst="textNoShape">
              <a:avLst/>
            </a:prstTxWarp>
            <a:spAutoFit/>
          </a:bodyPr>
          <a:lstStyle/>
          <a:p>
            <a:r>
              <a:rPr lang="en-US" sz="2400" dirty="0">
                <a:latin typeface="Century Gothic" charset="0"/>
                <a:ea typeface="Century Gothic" charset="0"/>
                <a:cs typeface="Century Gothic" charset="0"/>
              </a:rPr>
              <a:t>Condition for restoration of parents</a:t>
            </a:r>
          </a:p>
        </p:txBody>
      </p:sp>
      <p:sp>
        <p:nvSpPr>
          <p:cNvPr id="2" name="TextBox 1"/>
          <p:cNvSpPr txBox="1"/>
          <p:nvPr/>
        </p:nvSpPr>
        <p:spPr>
          <a:xfrm>
            <a:off x="219027" y="4797152"/>
            <a:ext cx="8707833" cy="461665"/>
          </a:xfrm>
          <a:prstGeom prst="rect">
            <a:avLst/>
          </a:prstGeom>
          <a:noFill/>
        </p:spPr>
        <p:txBody>
          <a:bodyPr wrap="none" rtlCol="0">
            <a:spAutoFit/>
          </a:bodyPr>
          <a:lstStyle/>
          <a:p>
            <a:r>
              <a:rPr lang="en-US" sz="2400" dirty="0">
                <a:latin typeface="Century Gothic" charset="0"/>
                <a:ea typeface="Century Gothic" charset="0"/>
                <a:cs typeface="Century Gothic" charset="0"/>
              </a:rPr>
              <a:t>Restoring the relationship between archangel and Adam</a:t>
            </a:r>
          </a:p>
        </p:txBody>
      </p:sp>
    </p:spTree>
    <p:extLst>
      <p:ext uri="{BB962C8B-B14F-4D97-AF65-F5344CB8AC3E}">
        <p14:creationId xmlns:p14="http://schemas.microsoft.com/office/powerpoint/2010/main" val="2120987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7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27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27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2" grpId="0" animBg="1"/>
      <p:bldP spid="72713" grpId="0"/>
      <p:bldP spid="72714" grpId="0"/>
      <p:bldP spid="11"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229600" cy="1143000"/>
          </a:xfrm>
        </p:spPr>
        <p:txBody>
          <a:bodyPr>
            <a:normAutofit/>
          </a:bodyPr>
          <a:lstStyle/>
          <a:p>
            <a:r>
              <a:rPr lang="en-US" sz="4000" dirty="0">
                <a:solidFill>
                  <a:schemeClr val="tx1"/>
                </a:solidFill>
                <a:latin typeface="Century Gothic" charset="0"/>
                <a:ea typeface="Century Gothic" charset="0"/>
                <a:cs typeface="Century Gothic" charset="0"/>
              </a:rPr>
              <a:t>What is restoration?</a:t>
            </a:r>
          </a:p>
        </p:txBody>
      </p:sp>
      <p:sp>
        <p:nvSpPr>
          <p:cNvPr id="3" name="Content Placeholder 2"/>
          <p:cNvSpPr>
            <a:spLocks noGrp="1"/>
          </p:cNvSpPr>
          <p:nvPr>
            <p:ph sz="half" idx="2"/>
          </p:nvPr>
        </p:nvSpPr>
        <p:spPr>
          <a:xfrm>
            <a:off x="655320" y="868680"/>
            <a:ext cx="8031480" cy="4525963"/>
          </a:xfrm>
        </p:spPr>
        <p:txBody>
          <a:bodyPr>
            <a:noAutofit/>
          </a:bodyPr>
          <a:lstStyle/>
          <a:p>
            <a:r>
              <a:rPr lang="en-US" sz="2400" dirty="0">
                <a:solidFill>
                  <a:schemeClr val="tx1"/>
                </a:solidFill>
                <a:latin typeface="Century Gothic" charset="0"/>
                <a:ea typeface="Century Gothic" charset="0"/>
                <a:cs typeface="Century Gothic" charset="0"/>
              </a:rPr>
              <a:t>Restoration occurs when you find yourself in a similar position to Adam, Eve, the archangel, Cain or Abel etc.</a:t>
            </a:r>
          </a:p>
          <a:p>
            <a:r>
              <a:rPr lang="en-US" sz="2400" dirty="0">
                <a:solidFill>
                  <a:schemeClr val="tx1"/>
                </a:solidFill>
                <a:latin typeface="Century Gothic" charset="0"/>
                <a:ea typeface="Century Gothic" charset="0"/>
                <a:cs typeface="Century Gothic" charset="0"/>
              </a:rPr>
              <a:t>And you have to face the same temptation to make the same mistake that they did and continue the pattern of fallen history</a:t>
            </a:r>
          </a:p>
          <a:p>
            <a:r>
              <a:rPr lang="en-US" sz="2400" dirty="0">
                <a:solidFill>
                  <a:schemeClr val="tx1"/>
                </a:solidFill>
                <a:latin typeface="Century Gothic" charset="0"/>
                <a:ea typeface="Century Gothic" charset="0"/>
                <a:cs typeface="Century Gothic" charset="0"/>
              </a:rPr>
              <a:t>But you choose not to do so and instead of acting out of your fallen nature you act according to your original nature and follow your conscience. You break the cycle of abuse and pattern of fallen history</a:t>
            </a:r>
          </a:p>
          <a:p>
            <a:r>
              <a:rPr lang="en-US" sz="2400" dirty="0">
                <a:solidFill>
                  <a:schemeClr val="tx1"/>
                </a:solidFill>
                <a:latin typeface="Century Gothic" charset="0"/>
                <a:ea typeface="Century Gothic" charset="0"/>
                <a:cs typeface="Century Gothic" charset="0"/>
              </a:rPr>
              <a:t>”If the function of the conscience were absent in fallen people, God’s providence of restoration would be impossible”. </a:t>
            </a:r>
            <a:r>
              <a:rPr lang="en-US" sz="2000" dirty="0">
                <a:solidFill>
                  <a:schemeClr val="tx1"/>
                </a:solidFill>
                <a:latin typeface="Century Gothic" charset="0"/>
                <a:ea typeface="Century Gothic" charset="0"/>
                <a:cs typeface="Century Gothic" charset="0"/>
              </a:rPr>
              <a:t>EDP. 36</a:t>
            </a:r>
          </a:p>
        </p:txBody>
      </p:sp>
    </p:spTree>
    <p:extLst>
      <p:ext uri="{BB962C8B-B14F-4D97-AF65-F5344CB8AC3E}">
        <p14:creationId xmlns:p14="http://schemas.microsoft.com/office/powerpoint/2010/main" val="75306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In a nutshell . . . </a:t>
            </a:r>
          </a:p>
        </p:txBody>
      </p:sp>
      <p:sp>
        <p:nvSpPr>
          <p:cNvPr id="4" name="Content Placeholder 3"/>
          <p:cNvSpPr>
            <a:spLocks noGrp="1"/>
          </p:cNvSpPr>
          <p:nvPr>
            <p:ph sz="half" idx="2"/>
          </p:nvPr>
        </p:nvSpPr>
        <p:spPr>
          <a:xfrm>
            <a:off x="731520" y="1600200"/>
            <a:ext cx="7955280" cy="4525963"/>
          </a:xfrm>
        </p:spPr>
        <p:txBody>
          <a:bodyPr>
            <a:noAutofit/>
          </a:bodyPr>
          <a:lstStyle/>
          <a:p>
            <a:pPr>
              <a:lnSpc>
                <a:spcPct val="120000"/>
              </a:lnSpc>
            </a:pPr>
            <a:r>
              <a:rPr lang="en-US" sz="2400" dirty="0">
                <a:solidFill>
                  <a:schemeClr val="tx1"/>
                </a:solidFill>
                <a:latin typeface="Century Gothic" charset="0"/>
                <a:ea typeface="Century Gothic" charset="0"/>
                <a:cs typeface="Century Gothic" charset="0"/>
              </a:rPr>
              <a:t>What does Adam have to do? First he has to become one with God, and second he has to love the archangel. He must win the archangel's recognition. The archangel must acknowledge, saying, "You are truly the son of God, and therefore the heir apparent." At this moment, the person in the position of archangel is Cain, and one in the position of Adam is Abel. You have to understand this clearly. Father </a:t>
            </a:r>
            <a:r>
              <a:rPr lang="is-IS" sz="2000" dirty="0">
                <a:solidFill>
                  <a:schemeClr val="tx1"/>
                </a:solidFill>
              </a:rPr>
              <a:t> (34-85)</a:t>
            </a:r>
            <a:endParaRPr lang="en-US" sz="24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674549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2FB74-4939-9C49-A58B-A5BE0CEDED01}"/>
              </a:ext>
            </a:extLst>
          </p:cNvPr>
          <p:cNvSpPr>
            <a:spLocks noGrp="1"/>
          </p:cNvSpPr>
          <p:nvPr>
            <p:ph type="title"/>
          </p:nvPr>
        </p:nvSpPr>
        <p:spPr/>
        <p:txBody>
          <a:bodyPr/>
          <a:lstStyle/>
          <a:p>
            <a:r>
              <a:rPr lang="en-GB" dirty="0"/>
              <a:t>History as memory</a:t>
            </a:r>
          </a:p>
        </p:txBody>
      </p:sp>
      <p:sp>
        <p:nvSpPr>
          <p:cNvPr id="3" name="Text Placeholder 2">
            <a:extLst>
              <a:ext uri="{FF2B5EF4-FFF2-40B4-BE49-F238E27FC236}">
                <a16:creationId xmlns:a16="http://schemas.microsoft.com/office/drawing/2014/main" id="{EABCC58F-E214-5F4A-9911-0EDC9739E72C}"/>
              </a:ext>
            </a:extLst>
          </p:cNvPr>
          <p:cNvSpPr>
            <a:spLocks noGrp="1"/>
          </p:cNvSpPr>
          <p:nvPr>
            <p:ph type="body" sz="half" idx="1"/>
          </p:nvPr>
        </p:nvSpPr>
        <p:spPr>
          <a:xfrm>
            <a:off x="457200" y="1600200"/>
            <a:ext cx="8229600" cy="4525963"/>
          </a:xfrm>
        </p:spPr>
        <p:txBody>
          <a:bodyPr>
            <a:normAutofit/>
          </a:bodyPr>
          <a:lstStyle/>
          <a:p>
            <a:r>
              <a:rPr lang="en-GB" sz="2200" dirty="0"/>
              <a:t>“There is a profound difference between history and memory. History is his story – an event that happened sometime else to someone else. Memory is my story – something that happened to me and is part of who I am. History is information. Memory, by contrast, is part of identity. I can study the history of other peoples, cultures and civilizations. They deepen my knowledge and broaden my horizons. But they do not make a claim on me. They are the past as part. Memory is the past as present, as it lives on in me. </a:t>
            </a:r>
            <a:r>
              <a:rPr lang="en-GB" sz="2200" b="1" dirty="0"/>
              <a:t>Without memory there can be no identity.” 			</a:t>
            </a:r>
            <a:r>
              <a:rPr lang="en-GB" sz="2200" dirty="0"/>
              <a:t>Rabbi Jonathan Sacks</a:t>
            </a:r>
            <a:endParaRPr lang="en-GB" sz="2200" b="1" dirty="0"/>
          </a:p>
        </p:txBody>
      </p:sp>
    </p:spTree>
    <p:extLst>
      <p:ext uri="{BB962C8B-B14F-4D97-AF65-F5344CB8AC3E}">
        <p14:creationId xmlns:p14="http://schemas.microsoft.com/office/powerpoint/2010/main" val="3866168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History and I</a:t>
            </a:r>
          </a:p>
        </p:txBody>
      </p:sp>
      <p:sp>
        <p:nvSpPr>
          <p:cNvPr id="3" name="Content Placeholder 2"/>
          <p:cNvSpPr>
            <a:spLocks noGrp="1"/>
          </p:cNvSpPr>
          <p:nvPr>
            <p:ph sz="half" idx="2"/>
          </p:nvPr>
        </p:nvSpPr>
        <p:spPr>
          <a:xfrm>
            <a:off x="701040" y="975360"/>
            <a:ext cx="7985760" cy="5623560"/>
          </a:xfrm>
        </p:spPr>
        <p:txBody>
          <a:bodyPr>
            <a:normAutofit/>
          </a:bodyPr>
          <a:lstStyle/>
          <a:p>
            <a:r>
              <a:rPr lang="en-US" dirty="0"/>
              <a:t>As an individual, each one of us is a product of the history of the providence of restoration. Hence, the person who is to accomplish the purpose of history is none other than I, myself. I must take up the cross of history and accept responsibility to fulfill its calling. To this end, I must fulfill in my lifetime (horizontally), through my efforts, the indemnity conditions which have accumulated through the long course of the providence of restoration (vertically). Only by doing this can I stand proudly as the fruit of history, the one whom God has eagerly sought throughout His providence. In other words, I must restore through indemnity, during my own generation, all the unaccomplished missions of past prophets and saints who were called in their time to carry the cross of restoration. Otherwise, I cannot become the individual who completes the purpose of the providence of restoration. To become such an historical victor, I must understand clearly the Heart of God when He worked with past prophets and saints, the original purpose for which God called them, and the </a:t>
            </a:r>
            <a:r>
              <a:rPr lang="en-US" b="1" dirty="0"/>
              <a:t>details</a:t>
            </a:r>
            <a:r>
              <a:rPr lang="en-US" dirty="0"/>
              <a:t> of the providential missions which He entrusted to them. 					EDP</a:t>
            </a:r>
          </a:p>
        </p:txBody>
      </p:sp>
    </p:spTree>
    <p:extLst>
      <p:ext uri="{BB962C8B-B14F-4D97-AF65-F5344CB8AC3E}">
        <p14:creationId xmlns:p14="http://schemas.microsoft.com/office/powerpoint/2010/main" val="2777942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normAutofit/>
          </a:bodyPr>
          <a:lstStyle/>
          <a:p>
            <a:pPr eaLnBrk="1" hangingPunct="1"/>
            <a:r>
              <a:rPr lang="en-GB" sz="4000" dirty="0">
                <a:solidFill>
                  <a:schemeClr val="tx1"/>
                </a:solidFill>
                <a:latin typeface="Century Gothic" charset="0"/>
                <a:ea typeface="Century Gothic" charset="0"/>
                <a:cs typeface="Century Gothic" charset="0"/>
              </a:rPr>
              <a:t>Restoration through indemnity</a:t>
            </a:r>
          </a:p>
        </p:txBody>
      </p:sp>
      <p:sp>
        <p:nvSpPr>
          <p:cNvPr id="130051" name="Rectangle 3"/>
          <p:cNvSpPr>
            <a:spLocks noGrp="1" noChangeArrowheads="1"/>
          </p:cNvSpPr>
          <p:nvPr>
            <p:ph sz="half" idx="2"/>
          </p:nvPr>
        </p:nvSpPr>
        <p:spPr>
          <a:xfrm>
            <a:off x="960120" y="1280160"/>
            <a:ext cx="7726680" cy="4525963"/>
          </a:xfrm>
        </p:spPr>
        <p:txBody>
          <a:bodyPr>
            <a:noAutofit/>
          </a:bodyPr>
          <a:lstStyle/>
          <a:p>
            <a:pPr eaLnBrk="1" hangingPunct="1">
              <a:spcBef>
                <a:spcPts val="200"/>
              </a:spcBef>
            </a:pPr>
            <a:r>
              <a:rPr lang="en-GB" sz="2200" dirty="0">
                <a:solidFill>
                  <a:schemeClr val="tx1"/>
                </a:solidFill>
                <a:latin typeface="Century Gothic" charset="0"/>
                <a:ea typeface="Century Gothic" charset="0"/>
                <a:cs typeface="Century Gothic" charset="0"/>
              </a:rPr>
              <a:t>To restore something one must make the necessary effort or pay the due price</a:t>
            </a:r>
          </a:p>
          <a:p>
            <a:pPr eaLnBrk="1" hangingPunct="1">
              <a:spcBef>
                <a:spcPts val="200"/>
              </a:spcBef>
            </a:pPr>
            <a:endParaRPr lang="en-GB" sz="2200" dirty="0">
              <a:solidFill>
                <a:schemeClr val="tx1"/>
              </a:solidFill>
              <a:latin typeface="Century Gothic" charset="0"/>
              <a:ea typeface="Century Gothic" charset="0"/>
              <a:cs typeface="Century Gothic" charset="0"/>
            </a:endParaRPr>
          </a:p>
          <a:p>
            <a:pPr eaLnBrk="1" hangingPunct="1">
              <a:spcBef>
                <a:spcPts val="200"/>
              </a:spcBef>
            </a:pPr>
            <a:r>
              <a:rPr lang="en-GB" sz="2200" dirty="0">
                <a:solidFill>
                  <a:schemeClr val="tx1"/>
                </a:solidFill>
                <a:latin typeface="Century Gothic" charset="0"/>
                <a:ea typeface="Century Gothic" charset="0"/>
                <a:cs typeface="Century Gothic" charset="0"/>
              </a:rPr>
              <a:t>Indemnity is the process of restoring the original position	</a:t>
            </a:r>
          </a:p>
          <a:p>
            <a:pPr eaLnBrk="1" hangingPunct="1">
              <a:spcBef>
                <a:spcPts val="200"/>
              </a:spcBef>
            </a:pPr>
            <a:endParaRPr lang="en-GB" sz="2200" dirty="0">
              <a:solidFill>
                <a:schemeClr val="tx1"/>
              </a:solidFill>
              <a:latin typeface="Century Gothic" charset="0"/>
              <a:ea typeface="Century Gothic" charset="0"/>
              <a:cs typeface="Century Gothic" charset="0"/>
            </a:endParaRPr>
          </a:p>
          <a:p>
            <a:pPr eaLnBrk="1" hangingPunct="1">
              <a:spcBef>
                <a:spcPts val="200"/>
              </a:spcBef>
            </a:pPr>
            <a:r>
              <a:rPr lang="en-GB" sz="2200" dirty="0">
                <a:solidFill>
                  <a:schemeClr val="tx1"/>
                </a:solidFill>
                <a:latin typeface="Century Gothic" charset="0"/>
                <a:ea typeface="Century Gothic" charset="0"/>
                <a:cs typeface="Century Gothic" charset="0"/>
              </a:rPr>
              <a:t>An indemnity condition is what has to be done to restore something to its original position or state</a:t>
            </a:r>
          </a:p>
          <a:p>
            <a:pPr eaLnBrk="1" hangingPunct="1">
              <a:spcBef>
                <a:spcPts val="200"/>
              </a:spcBef>
            </a:pPr>
            <a:endParaRPr lang="en-GB" sz="2200" dirty="0">
              <a:solidFill>
                <a:schemeClr val="tx1"/>
              </a:solidFill>
              <a:latin typeface="Century Gothic" charset="0"/>
              <a:ea typeface="Century Gothic" charset="0"/>
              <a:cs typeface="Century Gothic" charset="0"/>
            </a:endParaRPr>
          </a:p>
          <a:p>
            <a:pPr eaLnBrk="1" hangingPunct="1">
              <a:spcBef>
                <a:spcPts val="200"/>
              </a:spcBef>
            </a:pPr>
            <a:r>
              <a:rPr lang="en-GB" sz="2200" dirty="0">
                <a:solidFill>
                  <a:schemeClr val="tx1"/>
                </a:solidFill>
                <a:latin typeface="Century Gothic" charset="0"/>
                <a:ea typeface="Century Gothic" charset="0"/>
                <a:cs typeface="Century Gothic" charset="0"/>
              </a:rPr>
              <a:t>An indemnity condition is a reversal of the process which led to the loss of the original position or state</a:t>
            </a:r>
          </a:p>
          <a:p>
            <a:pPr eaLnBrk="1" hangingPunct="1">
              <a:spcBef>
                <a:spcPts val="200"/>
              </a:spcBef>
            </a:pPr>
            <a:endParaRPr lang="en-GB" sz="2200" dirty="0">
              <a:solidFill>
                <a:schemeClr val="tx1"/>
              </a:solidFill>
              <a:latin typeface="Century Gothic" charset="0"/>
              <a:ea typeface="Century Gothic" charset="0"/>
              <a:cs typeface="Century Gothic" charset="0"/>
            </a:endParaRPr>
          </a:p>
          <a:p>
            <a:pPr>
              <a:spcBef>
                <a:spcPts val="200"/>
              </a:spcBef>
            </a:pPr>
            <a:r>
              <a:rPr lang="en-GB" dirty="0" err="1"/>
              <a:t>Wiedergutmachung</a:t>
            </a:r>
            <a:endParaRPr lang="en-GB" sz="22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2086696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0"/>
          <p:cNvSpPr>
            <a:spLocks noGrp="1"/>
          </p:cNvSpPr>
          <p:nvPr>
            <p:ph type="title"/>
          </p:nvPr>
        </p:nvSpPr>
        <p:spPr>
          <a:xfrm>
            <a:off x="457200" y="274638"/>
            <a:ext cx="8229600" cy="1143000"/>
          </a:xfrm>
        </p:spPr>
        <p:txBody>
          <a:bodyPr>
            <a:normAutofit fontScale="90000"/>
          </a:bodyPr>
          <a:lstStyle/>
          <a:p>
            <a:r>
              <a:rPr lang="en-US" altLang="zh-CN" sz="4000" dirty="0">
                <a:solidFill>
                  <a:srgbClr val="FF0000"/>
                </a:solidFill>
                <a:ea typeface="宋体" pitchFamily="-84" charset="-122"/>
                <a:cs typeface="宋体" pitchFamily="-84" charset="-122"/>
              </a:rPr>
              <a:t>How does a condition compare with the value of what was lost?</a:t>
            </a:r>
            <a:br>
              <a:rPr lang="sk-SK" dirty="0">
                <a:solidFill>
                  <a:srgbClr val="FF0000"/>
                </a:solidFill>
                <a:ea typeface="宋体" pitchFamily="-84" charset="-122"/>
                <a:cs typeface="宋体" pitchFamily="-84" charset="-122"/>
              </a:rPr>
            </a:br>
            <a:endParaRPr lang="en-US" sz="4000" dirty="0">
              <a:solidFill>
                <a:srgbClr val="FF0000"/>
              </a:solidFill>
            </a:endParaRPr>
          </a:p>
        </p:txBody>
      </p:sp>
      <p:sp>
        <p:nvSpPr>
          <p:cNvPr id="12" name="Content Placeholder 11"/>
          <p:cNvSpPr>
            <a:spLocks noGrp="1"/>
          </p:cNvSpPr>
          <p:nvPr>
            <p:ph sz="half" idx="2"/>
          </p:nvPr>
        </p:nvSpPr>
        <p:spPr>
          <a:xfrm>
            <a:off x="713678" y="1600200"/>
            <a:ext cx="7973122" cy="4525963"/>
          </a:xfrm>
        </p:spPr>
        <p:txBody>
          <a:bodyPr>
            <a:normAutofit fontScale="92500" lnSpcReduction="10000"/>
          </a:bodyPr>
          <a:lstStyle/>
          <a:p>
            <a:r>
              <a:rPr lang="en-US" sz="2800" dirty="0">
                <a:solidFill>
                  <a:srgbClr val="FF0000"/>
                </a:solidFill>
              </a:rPr>
              <a:t>Equal amount – (human justice)</a:t>
            </a:r>
          </a:p>
          <a:p>
            <a:pPr lvl="1"/>
            <a:r>
              <a:rPr lang="en-US" sz="2400" dirty="0">
                <a:solidFill>
                  <a:srgbClr val="FF0000"/>
                </a:solidFill>
              </a:rPr>
              <a:t>Compensation, restitution, ‘tit for tat’</a:t>
            </a:r>
          </a:p>
          <a:p>
            <a:pPr lvl="1"/>
            <a:r>
              <a:rPr lang="en-US" sz="2400" dirty="0">
                <a:solidFill>
                  <a:srgbClr val="FF0000"/>
                </a:solidFill>
              </a:rPr>
              <a:t>“Eye for eye”    </a:t>
            </a:r>
            <a:r>
              <a:rPr lang="en-US" sz="1800" dirty="0">
                <a:solidFill>
                  <a:srgbClr val="FF0000"/>
                </a:solidFill>
              </a:rPr>
              <a:t>Exodus 21:23</a:t>
            </a:r>
          </a:p>
          <a:p>
            <a:r>
              <a:rPr lang="en-US" sz="2800" dirty="0">
                <a:solidFill>
                  <a:srgbClr val="FF0000"/>
                </a:solidFill>
              </a:rPr>
              <a:t>Lesser amount – (divine/parental justice)</a:t>
            </a:r>
          </a:p>
          <a:p>
            <a:pPr lvl="1"/>
            <a:r>
              <a:rPr lang="en-US" sz="2400" dirty="0">
                <a:solidFill>
                  <a:srgbClr val="FF0000"/>
                </a:solidFill>
              </a:rPr>
              <a:t>Sincerity of heart, forgiveness</a:t>
            </a:r>
          </a:p>
          <a:p>
            <a:pPr lvl="1"/>
            <a:r>
              <a:rPr lang="en-US" sz="2400" dirty="0">
                <a:solidFill>
                  <a:srgbClr val="FF0000"/>
                </a:solidFill>
              </a:rPr>
              <a:t>Belief in Jesus and sacraments   </a:t>
            </a:r>
            <a:r>
              <a:rPr lang="en-US" sz="1800" dirty="0">
                <a:solidFill>
                  <a:srgbClr val="FF0000"/>
                </a:solidFill>
              </a:rPr>
              <a:t>Matthew 26:27</a:t>
            </a:r>
          </a:p>
          <a:p>
            <a:r>
              <a:rPr lang="en-US" sz="2800" dirty="0">
                <a:solidFill>
                  <a:srgbClr val="FF0000"/>
                </a:solidFill>
              </a:rPr>
              <a:t>Greater amount – (Satan’s justice)</a:t>
            </a:r>
          </a:p>
          <a:p>
            <a:pPr lvl="1"/>
            <a:r>
              <a:rPr lang="en-US" sz="2400" dirty="0">
                <a:solidFill>
                  <a:srgbClr val="FF0000"/>
                </a:solidFill>
              </a:rPr>
              <a:t>Increased amount due to failure or insincerity of heart</a:t>
            </a:r>
          </a:p>
          <a:p>
            <a:pPr lvl="1"/>
            <a:r>
              <a:rPr lang="en-US" sz="2400" dirty="0">
                <a:solidFill>
                  <a:srgbClr val="FF0000"/>
                </a:solidFill>
              </a:rPr>
              <a:t>40 days </a:t>
            </a:r>
            <a:r>
              <a:rPr lang="en-US" sz="2400" dirty="0">
                <a:solidFill>
                  <a:srgbClr val="FF0000"/>
                </a:solidFill>
                <a:sym typeface="Symbol" pitchFamily="-84" charset="2"/>
              </a:rPr>
              <a:t>         40 years     </a:t>
            </a:r>
            <a:r>
              <a:rPr lang="en-US" sz="1800" dirty="0">
                <a:solidFill>
                  <a:srgbClr val="FF0000"/>
                </a:solidFill>
              </a:rPr>
              <a:t>Numbers 14:34</a:t>
            </a:r>
            <a:endParaRPr lang="en-US" sz="2400" dirty="0">
              <a:solidFill>
                <a:srgbClr val="FF0000"/>
              </a:solidFill>
            </a:endParaRPr>
          </a:p>
        </p:txBody>
      </p:sp>
      <p:sp>
        <p:nvSpPr>
          <p:cNvPr id="14" name="Line 7"/>
          <p:cNvSpPr>
            <a:spLocks noChangeShapeType="1"/>
          </p:cNvSpPr>
          <p:nvPr/>
        </p:nvSpPr>
        <p:spPr bwMode="auto">
          <a:xfrm>
            <a:off x="2664031" y="5713025"/>
            <a:ext cx="647700" cy="0"/>
          </a:xfrm>
          <a:prstGeom prst="line">
            <a:avLst/>
          </a:prstGeom>
          <a:noFill/>
          <a:ln w="88900">
            <a:solidFill>
              <a:schemeClr val="tx1"/>
            </a:solidFill>
            <a:round/>
            <a:headEnd/>
            <a:tailEnd type="triangle" w="med" len="sm"/>
          </a:ln>
        </p:spPr>
        <p:txBody>
          <a:bodyPr>
            <a:prstTxWarp prst="textNoShape">
              <a:avLst/>
            </a:prstTxWarp>
          </a:bodyPr>
          <a:lstStyle/>
          <a:p>
            <a:endParaRPr lang="en-US">
              <a:solidFill>
                <a:srgbClr val="FF0000"/>
              </a:solidFill>
            </a:endParaRPr>
          </a:p>
        </p:txBody>
      </p:sp>
    </p:spTree>
    <p:extLst>
      <p:ext uri="{BB962C8B-B14F-4D97-AF65-F5344CB8AC3E}">
        <p14:creationId xmlns:p14="http://schemas.microsoft.com/office/powerpoint/2010/main" val="407574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4000" dirty="0">
                <a:solidFill>
                  <a:schemeClr val="tx1"/>
                </a:solidFill>
                <a:latin typeface="Century Gothic" charset="0"/>
                <a:ea typeface="Century Gothic" charset="0"/>
                <a:cs typeface="Century Gothic" charset="0"/>
              </a:rPr>
              <a:t>Indemnity as reversal </a:t>
            </a:r>
          </a:p>
        </p:txBody>
      </p:sp>
      <p:sp>
        <p:nvSpPr>
          <p:cNvPr id="3" name="Content Placeholder 2"/>
          <p:cNvSpPr>
            <a:spLocks noGrp="1"/>
          </p:cNvSpPr>
          <p:nvPr>
            <p:ph sz="half" idx="2"/>
          </p:nvPr>
        </p:nvSpPr>
        <p:spPr>
          <a:xfrm>
            <a:off x="860612" y="1600200"/>
            <a:ext cx="7826188" cy="4525963"/>
          </a:xfrm>
        </p:spPr>
        <p:txBody>
          <a:bodyPr>
            <a:normAutofit fontScale="85000" lnSpcReduction="10000"/>
          </a:bodyPr>
          <a:lstStyle/>
          <a:p>
            <a:pPr>
              <a:lnSpc>
                <a:spcPct val="120000"/>
              </a:lnSpc>
            </a:pPr>
            <a:r>
              <a:rPr lang="en-US" sz="2800" dirty="0">
                <a:solidFill>
                  <a:schemeClr val="tx1"/>
                </a:solidFill>
                <a:latin typeface="Century Gothic" charset="0"/>
                <a:ea typeface="Century Gothic" charset="0"/>
                <a:cs typeface="Century Gothic" charset="0"/>
              </a:rPr>
              <a:t>We have to root out self-centered love. So therefore we have to go through this revolutionary process, rooting out original sin, finding the true love. How can we do it? By </a:t>
            </a:r>
            <a:r>
              <a:rPr lang="en-US" sz="2800" b="1" dirty="0">
                <a:solidFill>
                  <a:schemeClr val="tx1"/>
                </a:solidFill>
                <a:latin typeface="Century Gothic" charset="0"/>
                <a:ea typeface="Century Gothic" charset="0"/>
                <a:cs typeface="Century Gothic" charset="0"/>
              </a:rPr>
              <a:t>reversing Satan’s pattern</a:t>
            </a:r>
            <a:r>
              <a:rPr lang="en-US" sz="2800" dirty="0">
                <a:solidFill>
                  <a:schemeClr val="tx1"/>
                </a:solidFill>
                <a:latin typeface="Century Gothic" charset="0"/>
                <a:ea typeface="Century Gothic" charset="0"/>
                <a:cs typeface="Century Gothic" charset="0"/>
              </a:rPr>
              <a:t>. Satan is arrogant. So we become humble. Satan is self-serving. Therefore we become sacrificial. Satan doesn’t want to do anything for the sake of others. We want to do everything for the sake of others. </a:t>
            </a:r>
          </a:p>
          <a:p>
            <a:pPr marL="0" indent="0">
              <a:lnSpc>
                <a:spcPct val="120000"/>
              </a:lnSpc>
              <a:buNone/>
            </a:pPr>
            <a:r>
              <a:rPr lang="en-US" sz="2800" dirty="0">
                <a:solidFill>
                  <a:schemeClr val="tx1"/>
                </a:solidFill>
                <a:latin typeface="Century Gothic" charset="0"/>
                <a:ea typeface="Century Gothic" charset="0"/>
                <a:cs typeface="Century Gothic" charset="0"/>
              </a:rPr>
              <a:t>			</a:t>
            </a:r>
            <a:r>
              <a:rPr lang="en-US" sz="2400" dirty="0">
                <a:solidFill>
                  <a:schemeClr val="tx1"/>
                </a:solidFill>
                <a:latin typeface="Century Gothic" charset="0"/>
                <a:ea typeface="Century Gothic" charset="0"/>
                <a:cs typeface="Century Gothic" charset="0"/>
              </a:rPr>
              <a:t>Sun Myung Moon July 2</a:t>
            </a:r>
            <a:r>
              <a:rPr lang="en-US" sz="2400" baseline="30000" dirty="0">
                <a:solidFill>
                  <a:schemeClr val="tx1"/>
                </a:solidFill>
                <a:latin typeface="Century Gothic" charset="0"/>
                <a:ea typeface="Century Gothic" charset="0"/>
                <a:cs typeface="Century Gothic" charset="0"/>
              </a:rPr>
              <a:t>nd</a:t>
            </a:r>
            <a:r>
              <a:rPr lang="en-US" sz="2400" dirty="0">
                <a:solidFill>
                  <a:schemeClr val="tx1"/>
                </a:solidFill>
                <a:latin typeface="Century Gothic" charset="0"/>
                <a:ea typeface="Century Gothic" charset="0"/>
                <a:cs typeface="Century Gothic" charset="0"/>
              </a:rPr>
              <a:t> 1982</a:t>
            </a:r>
            <a:endParaRPr lang="en-US" sz="28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440566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5F5160A-D9D0-D241-8906-F6E0D7A682A0}"/>
              </a:ext>
            </a:extLst>
          </p:cNvPr>
          <p:cNvSpPr>
            <a:spLocks noGrp="1"/>
          </p:cNvSpPr>
          <p:nvPr>
            <p:ph type="title"/>
          </p:nvPr>
        </p:nvSpPr>
        <p:spPr/>
        <p:txBody>
          <a:bodyPr>
            <a:normAutofit fontScale="90000"/>
          </a:bodyPr>
          <a:lstStyle/>
          <a:p>
            <a:r>
              <a:rPr lang="en-GB" dirty="0"/>
              <a:t>Cleansing the inherited memory bank</a:t>
            </a:r>
          </a:p>
        </p:txBody>
      </p:sp>
      <p:sp>
        <p:nvSpPr>
          <p:cNvPr id="2" name="Text Placeholder 1">
            <a:extLst>
              <a:ext uri="{FF2B5EF4-FFF2-40B4-BE49-F238E27FC236}">
                <a16:creationId xmlns:a16="http://schemas.microsoft.com/office/drawing/2014/main" id="{5034E47E-F018-2E4E-9D22-31FCC5567B52}"/>
              </a:ext>
            </a:extLst>
          </p:cNvPr>
          <p:cNvSpPr>
            <a:spLocks noGrp="1"/>
          </p:cNvSpPr>
          <p:nvPr>
            <p:ph type="body" sz="half" idx="1"/>
          </p:nvPr>
        </p:nvSpPr>
        <p:spPr>
          <a:xfrm>
            <a:off x="457199" y="1600200"/>
            <a:ext cx="4126675" cy="4525963"/>
          </a:xfrm>
        </p:spPr>
        <p:txBody>
          <a:bodyPr>
            <a:normAutofit/>
          </a:bodyPr>
          <a:lstStyle/>
          <a:p>
            <a:r>
              <a:rPr lang="en-GB" sz="2400" dirty="0"/>
              <a:t>I love you: praise</a:t>
            </a:r>
          </a:p>
          <a:p>
            <a:r>
              <a:rPr lang="en-GB" sz="2400" dirty="0"/>
              <a:t>I am sorry: repentance </a:t>
            </a:r>
          </a:p>
          <a:p>
            <a:r>
              <a:rPr lang="en-GB" sz="2400" dirty="0"/>
              <a:t>Forgive me: penitence</a:t>
            </a:r>
          </a:p>
          <a:p>
            <a:r>
              <a:rPr lang="en-GB" sz="2400" dirty="0"/>
              <a:t>Thank you: gratitude</a:t>
            </a:r>
          </a:p>
          <a:p>
            <a:endParaRPr lang="en-GB" sz="2400" dirty="0"/>
          </a:p>
          <a:p>
            <a:r>
              <a:rPr lang="en-GB" sz="2400" dirty="0"/>
              <a:t>Check out some psalms </a:t>
            </a:r>
          </a:p>
          <a:p>
            <a:endParaRPr lang="en-GB" sz="2400" dirty="0"/>
          </a:p>
        </p:txBody>
      </p:sp>
      <p:pic>
        <p:nvPicPr>
          <p:cNvPr id="4" name="Content Placeholder 3">
            <a:extLst>
              <a:ext uri="{FF2B5EF4-FFF2-40B4-BE49-F238E27FC236}">
                <a16:creationId xmlns:a16="http://schemas.microsoft.com/office/drawing/2014/main" id="{F626CA50-7403-3F43-A613-12B3754FE4E1}"/>
              </a:ext>
            </a:extLst>
          </p:cNvPr>
          <p:cNvPicPr>
            <a:picLocks noGrp="1" noChangeAspect="1"/>
          </p:cNvPicPr>
          <p:nvPr>
            <p:ph sz="half" idx="2"/>
          </p:nvPr>
        </p:nvPicPr>
        <p:blipFill>
          <a:blip r:embed="rId2"/>
          <a:stretch>
            <a:fillRect/>
          </a:stretch>
        </p:blipFill>
        <p:spPr>
          <a:xfrm>
            <a:off x="5157334" y="1600200"/>
            <a:ext cx="3020332" cy="4525963"/>
          </a:xfrm>
        </p:spPr>
      </p:pic>
    </p:spTree>
    <p:extLst>
      <p:ext uri="{BB962C8B-B14F-4D97-AF65-F5344CB8AC3E}">
        <p14:creationId xmlns:p14="http://schemas.microsoft.com/office/powerpoint/2010/main" val="930026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D314F-16FF-6F45-8579-00858BADC607}"/>
              </a:ext>
            </a:extLst>
          </p:cNvPr>
          <p:cNvSpPr>
            <a:spLocks noGrp="1"/>
          </p:cNvSpPr>
          <p:nvPr>
            <p:ph type="title"/>
          </p:nvPr>
        </p:nvSpPr>
        <p:spPr>
          <a:xfrm>
            <a:off x="457200" y="2958460"/>
            <a:ext cx="8229600" cy="1143000"/>
          </a:xfrm>
        </p:spPr>
        <p:txBody>
          <a:bodyPr>
            <a:noAutofit/>
          </a:bodyPr>
          <a:lstStyle/>
          <a:p>
            <a:r>
              <a:rPr lang="en-GB" sz="4800" dirty="0"/>
              <a:t>How should we read the stories of restoration?</a:t>
            </a:r>
          </a:p>
        </p:txBody>
      </p:sp>
    </p:spTree>
    <p:extLst>
      <p:ext uri="{BB962C8B-B14F-4D97-AF65-F5344CB8AC3E}">
        <p14:creationId xmlns:p14="http://schemas.microsoft.com/office/powerpoint/2010/main" val="1264101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1143000" y="449032"/>
            <a:ext cx="6858000" cy="816769"/>
          </a:xfrm>
          <a:prstGeom prst="rect">
            <a:avLst/>
          </a:prstGeom>
          <a:noFill/>
          <a:ln w="9525">
            <a:noFill/>
            <a:miter lim="800000"/>
            <a:headEnd/>
            <a:tailEnd/>
          </a:ln>
        </p:spPr>
        <p:txBody>
          <a:bodyPr anchor="ctr" anchorCtr="1">
            <a:prstTxWarp prst="textNoShape">
              <a:avLst/>
            </a:prstTxWarp>
          </a:bodyPr>
          <a:lstStyle/>
          <a:p>
            <a:pPr algn="ctr"/>
            <a:r>
              <a:rPr lang="en-US" altLang="zh-CN" sz="4000" dirty="0">
                <a:latin typeface="Century Gothic" charset="0"/>
              </a:rPr>
              <a:t>God’s providence to send the messiah</a:t>
            </a:r>
            <a:endParaRPr lang="sk-SK" sz="4000" dirty="0">
              <a:latin typeface="Century Gothic" charset="0"/>
            </a:endParaRPr>
          </a:p>
        </p:txBody>
      </p:sp>
      <p:sp>
        <p:nvSpPr>
          <p:cNvPr id="131101" name="Text Box 29"/>
          <p:cNvSpPr txBox="1">
            <a:spLocks noChangeArrowheads="1"/>
          </p:cNvSpPr>
          <p:nvPr/>
        </p:nvSpPr>
        <p:spPr bwMode="auto">
          <a:xfrm>
            <a:off x="1089308" y="2183607"/>
            <a:ext cx="900227" cy="289310"/>
          </a:xfrm>
          <a:prstGeom prst="rect">
            <a:avLst/>
          </a:prstGeom>
          <a:noFill/>
          <a:ln w="9525">
            <a:noFill/>
            <a:miter lim="800000"/>
            <a:headEnd/>
            <a:tailEnd/>
          </a:ln>
          <a:effectLst/>
        </p:spPr>
        <p:txBody>
          <a:bodyPr wrap="square">
            <a:prstTxWarp prst="textNoShape">
              <a:avLst/>
            </a:prstTxWarp>
            <a:spAutoFit/>
          </a:bodyPr>
          <a:lstStyle/>
          <a:p>
            <a:pPr marL="342900" indent="-342900" algn="ctr">
              <a:lnSpc>
                <a:spcPct val="80000"/>
              </a:lnSpc>
              <a:buClr>
                <a:schemeClr val="bg1"/>
              </a:buClr>
              <a:defRPr/>
            </a:pPr>
            <a:r>
              <a:rPr lang="en-US" altLang="zh-CN" sz="1600"/>
              <a:t>Adam</a:t>
            </a:r>
            <a:endParaRPr lang="en-US" sz="1600"/>
          </a:p>
        </p:txBody>
      </p:sp>
      <p:sp>
        <p:nvSpPr>
          <p:cNvPr id="131102" name="Text Box 30"/>
          <p:cNvSpPr txBox="1">
            <a:spLocks noChangeArrowheads="1"/>
          </p:cNvSpPr>
          <p:nvPr/>
        </p:nvSpPr>
        <p:spPr bwMode="auto">
          <a:xfrm>
            <a:off x="3175908" y="1559377"/>
            <a:ext cx="1282304" cy="289310"/>
          </a:xfrm>
          <a:prstGeom prst="rect">
            <a:avLst/>
          </a:prstGeom>
          <a:noFill/>
          <a:ln w="9525">
            <a:noFill/>
            <a:miter lim="800000"/>
            <a:headEnd/>
            <a:tailEnd/>
          </a:ln>
          <a:effectLst/>
        </p:spPr>
        <p:txBody>
          <a:bodyPr>
            <a:prstTxWarp prst="textNoShape">
              <a:avLst/>
            </a:prstTxWarp>
            <a:spAutoFit/>
          </a:bodyPr>
          <a:lstStyle/>
          <a:p>
            <a:pPr marL="342900" indent="-342900" algn="ctr">
              <a:lnSpc>
                <a:spcPct val="80000"/>
              </a:lnSpc>
              <a:buClr>
                <a:schemeClr val="bg1"/>
              </a:buClr>
              <a:defRPr/>
            </a:pPr>
            <a:r>
              <a:rPr lang="en-US" altLang="zh-CN" sz="1600" dirty="0"/>
              <a:t>Abraham</a:t>
            </a:r>
          </a:p>
        </p:txBody>
      </p:sp>
      <p:sp>
        <p:nvSpPr>
          <p:cNvPr id="131103" name="Text Box 31"/>
          <p:cNvSpPr txBox="1">
            <a:spLocks noChangeArrowheads="1"/>
          </p:cNvSpPr>
          <p:nvPr/>
        </p:nvSpPr>
        <p:spPr bwMode="auto">
          <a:xfrm>
            <a:off x="2283512" y="2211504"/>
            <a:ext cx="776288" cy="289310"/>
          </a:xfrm>
          <a:prstGeom prst="rect">
            <a:avLst/>
          </a:prstGeom>
          <a:noFill/>
          <a:ln w="9525">
            <a:noFill/>
            <a:miter lim="800000"/>
            <a:headEnd/>
            <a:tailEnd/>
          </a:ln>
          <a:effectLst/>
        </p:spPr>
        <p:txBody>
          <a:bodyPr>
            <a:prstTxWarp prst="textNoShape">
              <a:avLst/>
            </a:prstTxWarp>
            <a:spAutoFit/>
          </a:bodyPr>
          <a:lstStyle/>
          <a:p>
            <a:pPr marL="342900" indent="-342900" algn="ctr">
              <a:lnSpc>
                <a:spcPct val="80000"/>
              </a:lnSpc>
              <a:buClr>
                <a:schemeClr val="bg1"/>
              </a:buClr>
              <a:defRPr/>
            </a:pPr>
            <a:r>
              <a:rPr lang="en-US" altLang="zh-CN" sz="1600"/>
              <a:t>Noah</a:t>
            </a:r>
            <a:endParaRPr lang="en-US" sz="1600"/>
          </a:p>
        </p:txBody>
      </p:sp>
      <p:sp>
        <p:nvSpPr>
          <p:cNvPr id="131104" name="Text Box 32"/>
          <p:cNvSpPr txBox="1">
            <a:spLocks noChangeArrowheads="1"/>
          </p:cNvSpPr>
          <p:nvPr/>
        </p:nvSpPr>
        <p:spPr bwMode="auto">
          <a:xfrm>
            <a:off x="3600450" y="2171701"/>
            <a:ext cx="1315641" cy="473976"/>
          </a:xfrm>
          <a:prstGeom prst="rect">
            <a:avLst/>
          </a:prstGeom>
          <a:noFill/>
          <a:ln w="9525">
            <a:noFill/>
            <a:miter lim="800000"/>
            <a:headEnd/>
            <a:tailEnd/>
          </a:ln>
          <a:effectLst/>
        </p:spPr>
        <p:txBody>
          <a:bodyPr>
            <a:prstTxWarp prst="textNoShape">
              <a:avLst/>
            </a:prstTxWarp>
            <a:spAutoFit/>
          </a:bodyPr>
          <a:lstStyle/>
          <a:p>
            <a:pPr marL="342900" indent="-342900" algn="ctr">
              <a:lnSpc>
                <a:spcPct val="80000"/>
              </a:lnSpc>
              <a:buClr>
                <a:schemeClr val="bg1"/>
              </a:buClr>
              <a:defRPr/>
            </a:pPr>
            <a:r>
              <a:rPr lang="en-US" altLang="zh-CN" sz="1600" dirty="0"/>
              <a:t>Jacob</a:t>
            </a:r>
            <a:endParaRPr lang="en-US" altLang="zh-CN" sz="1500" dirty="0">
              <a:effectLst>
                <a:outerShdw blurRad="38100" dist="38100" dir="2700000" algn="tl">
                  <a:srgbClr val="000000"/>
                </a:outerShdw>
              </a:effectLst>
              <a:ea typeface="Arial" pitchFamily="-68" charset="0"/>
              <a:cs typeface="Arial" pitchFamily="-68" charset="0"/>
            </a:endParaRPr>
          </a:p>
          <a:p>
            <a:pPr marL="342900" indent="-342900" algn="ctr">
              <a:lnSpc>
                <a:spcPct val="80000"/>
              </a:lnSpc>
              <a:buClr>
                <a:schemeClr val="bg1"/>
              </a:buClr>
              <a:defRPr/>
            </a:pPr>
            <a:endParaRPr lang="en-US" sz="1500" dirty="0">
              <a:effectLst>
                <a:outerShdw blurRad="38100" dist="38100" dir="2700000" algn="tl">
                  <a:srgbClr val="000000"/>
                </a:outerShdw>
              </a:effectLst>
              <a:latin typeface="Century Gothic" charset="0"/>
              <a:ea typeface="Arial" pitchFamily="-68" charset="0"/>
              <a:cs typeface="Arial" pitchFamily="-68" charset="0"/>
            </a:endParaRPr>
          </a:p>
        </p:txBody>
      </p:sp>
      <p:sp>
        <p:nvSpPr>
          <p:cNvPr id="131105" name="Text Box 33"/>
          <p:cNvSpPr txBox="1">
            <a:spLocks noChangeArrowheads="1"/>
          </p:cNvSpPr>
          <p:nvPr/>
        </p:nvSpPr>
        <p:spPr bwMode="auto">
          <a:xfrm>
            <a:off x="5428061" y="1851759"/>
            <a:ext cx="1315640" cy="486287"/>
          </a:xfrm>
          <a:prstGeom prst="rect">
            <a:avLst/>
          </a:prstGeom>
          <a:noFill/>
          <a:ln w="9525">
            <a:noFill/>
            <a:miter lim="800000"/>
            <a:headEnd/>
            <a:tailEnd/>
          </a:ln>
          <a:effectLst/>
        </p:spPr>
        <p:txBody>
          <a:bodyPr>
            <a:prstTxWarp prst="textNoShape">
              <a:avLst/>
            </a:prstTxWarp>
            <a:spAutoFit/>
          </a:bodyPr>
          <a:lstStyle/>
          <a:p>
            <a:pPr marL="342900" indent="-342900" algn="ctr">
              <a:lnSpc>
                <a:spcPct val="80000"/>
              </a:lnSpc>
              <a:buClr>
                <a:schemeClr val="bg1"/>
              </a:buClr>
              <a:defRPr/>
            </a:pPr>
            <a:r>
              <a:rPr lang="en-US" altLang="zh-CN" sz="1600"/>
              <a:t>Jacob in</a:t>
            </a:r>
          </a:p>
          <a:p>
            <a:pPr marL="342900" indent="-342900" algn="ctr">
              <a:lnSpc>
                <a:spcPct val="80000"/>
              </a:lnSpc>
              <a:buClr>
                <a:schemeClr val="bg1"/>
              </a:buClr>
              <a:defRPr/>
            </a:pPr>
            <a:r>
              <a:rPr lang="en-US" altLang="zh-CN" sz="1600" dirty="0"/>
              <a:t>Haran</a:t>
            </a:r>
            <a:endParaRPr lang="en-US" sz="1600" dirty="0"/>
          </a:p>
        </p:txBody>
      </p:sp>
      <p:sp>
        <p:nvSpPr>
          <p:cNvPr id="131107" name="Text Box 35"/>
          <p:cNvSpPr txBox="1">
            <a:spLocks noChangeArrowheads="1"/>
          </p:cNvSpPr>
          <p:nvPr/>
        </p:nvSpPr>
        <p:spPr bwMode="auto">
          <a:xfrm>
            <a:off x="6816330" y="1982392"/>
            <a:ext cx="1315640" cy="486287"/>
          </a:xfrm>
          <a:prstGeom prst="rect">
            <a:avLst/>
          </a:prstGeom>
          <a:noFill/>
          <a:ln w="9525">
            <a:noFill/>
            <a:miter lim="800000"/>
            <a:headEnd/>
            <a:tailEnd/>
          </a:ln>
          <a:effectLst/>
        </p:spPr>
        <p:txBody>
          <a:bodyPr>
            <a:prstTxWarp prst="textNoShape">
              <a:avLst/>
            </a:prstTxWarp>
            <a:spAutoFit/>
          </a:bodyPr>
          <a:lstStyle/>
          <a:p>
            <a:pPr marL="342900" indent="-342900" algn="ctr">
              <a:lnSpc>
                <a:spcPct val="80000"/>
              </a:lnSpc>
              <a:buClr>
                <a:schemeClr val="bg1"/>
              </a:buClr>
              <a:defRPr/>
            </a:pPr>
            <a:r>
              <a:rPr lang="en-US" altLang="zh-CN" sz="1600"/>
              <a:t>Jacob to</a:t>
            </a:r>
          </a:p>
          <a:p>
            <a:pPr marL="342900" indent="-342900" algn="ctr">
              <a:lnSpc>
                <a:spcPct val="80000"/>
              </a:lnSpc>
              <a:buClr>
                <a:schemeClr val="bg1"/>
              </a:buClr>
              <a:defRPr/>
            </a:pPr>
            <a:r>
              <a:rPr lang="en-US" altLang="zh-CN" sz="1600"/>
              <a:t>Egypt</a:t>
            </a:r>
          </a:p>
        </p:txBody>
      </p:sp>
      <p:sp>
        <p:nvSpPr>
          <p:cNvPr id="259094" name="Text Box 22"/>
          <p:cNvSpPr txBox="1">
            <a:spLocks noChangeArrowheads="1"/>
          </p:cNvSpPr>
          <p:nvPr/>
        </p:nvSpPr>
        <p:spPr bwMode="auto">
          <a:xfrm>
            <a:off x="3668828" y="1859414"/>
            <a:ext cx="723275" cy="289310"/>
          </a:xfrm>
          <a:prstGeom prst="rect">
            <a:avLst/>
          </a:prstGeom>
          <a:noFill/>
          <a:ln w="9525">
            <a:noFill/>
            <a:miter lim="800000"/>
            <a:headEnd/>
            <a:tailEnd/>
          </a:ln>
          <a:effectLst/>
        </p:spPr>
        <p:txBody>
          <a:bodyPr wrap="none">
            <a:prstTxWarp prst="textNoShape">
              <a:avLst/>
            </a:prstTxWarp>
            <a:spAutoFit/>
          </a:bodyPr>
          <a:lstStyle/>
          <a:p>
            <a:pPr>
              <a:lnSpc>
                <a:spcPct val="80000"/>
              </a:lnSpc>
              <a:buClr>
                <a:schemeClr val="bg1"/>
              </a:buClr>
              <a:buFont typeface="Franklin Gothic Medium" pitchFamily="-68" charset="0"/>
              <a:buNone/>
              <a:defRPr/>
            </a:pPr>
            <a:r>
              <a:rPr lang="en-US" altLang="zh-CN" sz="1600" dirty="0"/>
              <a:t>Isaac</a:t>
            </a:r>
          </a:p>
        </p:txBody>
      </p:sp>
      <p:sp>
        <p:nvSpPr>
          <p:cNvPr id="259095" name="Text Box 23"/>
          <p:cNvSpPr txBox="1">
            <a:spLocks noChangeArrowheads="1"/>
          </p:cNvSpPr>
          <p:nvPr/>
        </p:nvSpPr>
        <p:spPr bwMode="auto">
          <a:xfrm>
            <a:off x="7195710" y="4286250"/>
            <a:ext cx="1058468" cy="757130"/>
          </a:xfrm>
          <a:prstGeom prst="rect">
            <a:avLst/>
          </a:prstGeom>
          <a:noFill/>
          <a:ln w="9525">
            <a:noFill/>
            <a:miter lim="800000"/>
            <a:headEnd/>
            <a:tailEnd/>
          </a:ln>
          <a:effectLst/>
        </p:spPr>
        <p:txBody>
          <a:bodyPr wrap="square">
            <a:prstTxWarp prst="textNoShape">
              <a:avLst/>
            </a:prstTxWarp>
            <a:spAutoFit/>
          </a:bodyPr>
          <a:lstStyle/>
          <a:p>
            <a:pPr marL="342900" indent="-342900">
              <a:lnSpc>
                <a:spcPct val="90000"/>
              </a:lnSpc>
              <a:buClr>
                <a:schemeClr val="bg1"/>
              </a:buClr>
              <a:defRPr/>
            </a:pPr>
            <a:r>
              <a:rPr lang="en-US" altLang="zh-CN" sz="1600" dirty="0"/>
              <a:t>Lord of</a:t>
            </a:r>
          </a:p>
          <a:p>
            <a:pPr marL="342900" indent="-342900">
              <a:lnSpc>
                <a:spcPct val="90000"/>
              </a:lnSpc>
              <a:buClr>
                <a:schemeClr val="bg1"/>
              </a:buClr>
              <a:defRPr/>
            </a:pPr>
            <a:r>
              <a:rPr lang="en-US" altLang="zh-CN" sz="1600" dirty="0"/>
              <a:t>Second</a:t>
            </a:r>
          </a:p>
          <a:p>
            <a:pPr marL="342900" indent="-342900">
              <a:lnSpc>
                <a:spcPct val="90000"/>
              </a:lnSpc>
              <a:buClr>
                <a:schemeClr val="bg1"/>
              </a:buClr>
              <a:defRPr/>
            </a:pPr>
            <a:r>
              <a:rPr lang="en-US" altLang="zh-CN" sz="1600" dirty="0"/>
              <a:t>Advent</a:t>
            </a:r>
            <a:endParaRPr lang="en-US" sz="1600" dirty="0"/>
          </a:p>
        </p:txBody>
      </p:sp>
      <p:sp>
        <p:nvSpPr>
          <p:cNvPr id="259096" name="Text Box 24"/>
          <p:cNvSpPr txBox="1">
            <a:spLocks noChangeArrowheads="1"/>
          </p:cNvSpPr>
          <p:nvPr/>
        </p:nvSpPr>
        <p:spPr bwMode="auto">
          <a:xfrm>
            <a:off x="7324945" y="3201592"/>
            <a:ext cx="1012031" cy="289310"/>
          </a:xfrm>
          <a:prstGeom prst="rect">
            <a:avLst/>
          </a:prstGeom>
          <a:noFill/>
          <a:ln w="9525">
            <a:noFill/>
            <a:miter lim="800000"/>
            <a:headEnd/>
            <a:tailEnd/>
          </a:ln>
          <a:effectLst/>
        </p:spPr>
        <p:txBody>
          <a:bodyPr>
            <a:prstTxWarp prst="textNoShape">
              <a:avLst/>
            </a:prstTxWarp>
            <a:spAutoFit/>
          </a:bodyPr>
          <a:lstStyle/>
          <a:p>
            <a:pPr marL="342900" indent="-342900">
              <a:lnSpc>
                <a:spcPct val="80000"/>
              </a:lnSpc>
              <a:buClr>
                <a:schemeClr val="bg1"/>
              </a:buClr>
              <a:defRPr/>
            </a:pPr>
            <a:r>
              <a:rPr lang="en-US" altLang="zh-CN" sz="1600" dirty="0"/>
              <a:t>Jesus</a:t>
            </a:r>
            <a:endParaRPr lang="en-US" sz="1600" dirty="0"/>
          </a:p>
        </p:txBody>
      </p:sp>
      <p:graphicFrame>
        <p:nvGraphicFramePr>
          <p:cNvPr id="259208" name="Group 136"/>
          <p:cNvGraphicFramePr>
            <a:graphicFrameLocks noGrp="1"/>
          </p:cNvGraphicFramePr>
          <p:nvPr/>
        </p:nvGraphicFramePr>
        <p:xfrm>
          <a:off x="1534716" y="3843337"/>
          <a:ext cx="6142436" cy="338138"/>
        </p:xfrm>
        <a:graphic>
          <a:graphicData uri="http://schemas.openxmlformats.org/drawingml/2006/table">
            <a:tbl>
              <a:tblPr/>
              <a:tblGrid>
                <a:gridCol w="1214438">
                  <a:extLst>
                    <a:ext uri="{9D8B030D-6E8A-4147-A177-3AD203B41FA5}">
                      <a16:colId xmlns:a16="http://schemas.microsoft.com/office/drawing/2014/main" val="20000"/>
                    </a:ext>
                  </a:extLst>
                </a:gridCol>
                <a:gridCol w="908447">
                  <a:extLst>
                    <a:ext uri="{9D8B030D-6E8A-4147-A177-3AD203B41FA5}">
                      <a16:colId xmlns:a16="http://schemas.microsoft.com/office/drawing/2014/main" val="20001"/>
                    </a:ext>
                  </a:extLst>
                </a:gridCol>
                <a:gridCol w="846535">
                  <a:extLst>
                    <a:ext uri="{9D8B030D-6E8A-4147-A177-3AD203B41FA5}">
                      <a16:colId xmlns:a16="http://schemas.microsoft.com/office/drawing/2014/main" val="20002"/>
                    </a:ext>
                  </a:extLst>
                </a:gridCol>
                <a:gridCol w="1215628">
                  <a:extLst>
                    <a:ext uri="{9D8B030D-6E8A-4147-A177-3AD203B41FA5}">
                      <a16:colId xmlns:a16="http://schemas.microsoft.com/office/drawing/2014/main" val="20003"/>
                    </a:ext>
                  </a:extLst>
                </a:gridCol>
                <a:gridCol w="742950">
                  <a:extLst>
                    <a:ext uri="{9D8B030D-6E8A-4147-A177-3AD203B41FA5}">
                      <a16:colId xmlns:a16="http://schemas.microsoft.com/office/drawing/2014/main" val="20004"/>
                    </a:ext>
                  </a:extLst>
                </a:gridCol>
                <a:gridCol w="1214438">
                  <a:extLst>
                    <a:ext uri="{9D8B030D-6E8A-4147-A177-3AD203B41FA5}">
                      <a16:colId xmlns:a16="http://schemas.microsoft.com/office/drawing/2014/main" val="20005"/>
                    </a:ext>
                  </a:extLst>
                </a:gridCol>
              </a:tblGrid>
              <a:tr h="338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cap="flat">
                      <a:noFill/>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2D9B14"/>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37C81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79E8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2D9B14"/>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37C81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cap="flat">
                      <a:noFill/>
                    </a:lnR>
                    <a:lnT cap="flat">
                      <a:noFill/>
                    </a:lnT>
                    <a:lnB cap="flat">
                      <a:noFill/>
                    </a:lnB>
                    <a:lnTlToBr>
                      <a:noFill/>
                    </a:lnTlToBr>
                    <a:lnBlToTr>
                      <a:noFill/>
                    </a:lnBlToTr>
                    <a:solidFill>
                      <a:srgbClr val="79E866"/>
                    </a:solidFill>
                  </a:tcPr>
                </a:tc>
                <a:extLst>
                  <a:ext uri="{0D108BD9-81ED-4DB2-BD59-A6C34878D82A}">
                    <a16:rowId xmlns:a16="http://schemas.microsoft.com/office/drawing/2014/main" val="10000"/>
                  </a:ext>
                </a:extLst>
              </a:tr>
            </a:tbl>
          </a:graphicData>
        </a:graphic>
      </p:graphicFrame>
      <p:sp>
        <p:nvSpPr>
          <p:cNvPr id="259123" name="Text Box 51"/>
          <p:cNvSpPr txBox="1">
            <a:spLocks noChangeArrowheads="1"/>
          </p:cNvSpPr>
          <p:nvPr/>
        </p:nvSpPr>
        <p:spPr bwMode="auto">
          <a:xfrm>
            <a:off x="4706541" y="3851673"/>
            <a:ext cx="809625"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400</a:t>
            </a:r>
          </a:p>
        </p:txBody>
      </p:sp>
      <p:sp>
        <p:nvSpPr>
          <p:cNvPr id="259124" name="Text Box 52"/>
          <p:cNvSpPr txBox="1">
            <a:spLocks noChangeArrowheads="1"/>
          </p:cNvSpPr>
          <p:nvPr/>
        </p:nvSpPr>
        <p:spPr bwMode="auto">
          <a:xfrm>
            <a:off x="3657601" y="3851673"/>
            <a:ext cx="775097"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120</a:t>
            </a:r>
          </a:p>
        </p:txBody>
      </p:sp>
      <p:sp>
        <p:nvSpPr>
          <p:cNvPr id="259125" name="Text Box 53"/>
          <p:cNvSpPr txBox="1">
            <a:spLocks noChangeArrowheads="1"/>
          </p:cNvSpPr>
          <p:nvPr/>
        </p:nvSpPr>
        <p:spPr bwMode="auto">
          <a:xfrm>
            <a:off x="1803797" y="3851673"/>
            <a:ext cx="809625" cy="338554"/>
          </a:xfrm>
          <a:prstGeom prst="rect">
            <a:avLst/>
          </a:prstGeom>
          <a:noFill/>
          <a:ln w="9525">
            <a:noFill/>
            <a:miter lim="800000"/>
            <a:headEnd/>
            <a:tailEnd/>
          </a:ln>
          <a:effectLst/>
        </p:spPr>
        <p:txBody>
          <a:bodyPr>
            <a:prstTxWarp prst="textNoShape">
              <a:avLst/>
            </a:prstTxWarp>
            <a:spAutoFit/>
          </a:bodyPr>
          <a:lstStyle/>
          <a:p>
            <a:pPr>
              <a:buClr>
                <a:schemeClr val="bg1"/>
              </a:buClr>
              <a:tabLst>
                <a:tab pos="297656" algn="l"/>
              </a:tabLst>
              <a:defRPr/>
            </a:pPr>
            <a:r>
              <a:rPr lang="en-US" sz="1600"/>
              <a:t>400</a:t>
            </a:r>
          </a:p>
        </p:txBody>
      </p:sp>
      <p:sp>
        <p:nvSpPr>
          <p:cNvPr id="259126" name="Text Box 54"/>
          <p:cNvSpPr txBox="1">
            <a:spLocks noChangeArrowheads="1"/>
          </p:cNvSpPr>
          <p:nvPr/>
        </p:nvSpPr>
        <p:spPr bwMode="auto">
          <a:xfrm>
            <a:off x="2800350" y="3851673"/>
            <a:ext cx="809625"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400</a:t>
            </a:r>
          </a:p>
        </p:txBody>
      </p:sp>
      <p:sp>
        <p:nvSpPr>
          <p:cNvPr id="259127" name="Text Box 55"/>
          <p:cNvSpPr txBox="1">
            <a:spLocks noChangeArrowheads="1"/>
          </p:cNvSpPr>
          <p:nvPr/>
        </p:nvSpPr>
        <p:spPr bwMode="auto">
          <a:xfrm>
            <a:off x="5703095" y="3851673"/>
            <a:ext cx="775097"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210</a:t>
            </a:r>
          </a:p>
        </p:txBody>
      </p:sp>
      <p:sp>
        <p:nvSpPr>
          <p:cNvPr id="259128" name="Text Box 56"/>
          <p:cNvSpPr txBox="1">
            <a:spLocks noChangeArrowheads="1"/>
          </p:cNvSpPr>
          <p:nvPr/>
        </p:nvSpPr>
        <p:spPr bwMode="auto">
          <a:xfrm>
            <a:off x="6597254" y="3851673"/>
            <a:ext cx="809625"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400</a:t>
            </a:r>
          </a:p>
        </p:txBody>
      </p:sp>
      <p:sp>
        <p:nvSpPr>
          <p:cNvPr id="259129" name="Text Box 57"/>
          <p:cNvSpPr txBox="1">
            <a:spLocks noChangeAspect="1" noChangeArrowheads="1"/>
          </p:cNvSpPr>
          <p:nvPr/>
        </p:nvSpPr>
        <p:spPr bwMode="auto">
          <a:xfrm>
            <a:off x="1381126" y="3249217"/>
            <a:ext cx="1521619" cy="574052"/>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a:t>Slavery in</a:t>
            </a:r>
          </a:p>
          <a:p>
            <a:pPr algn="ctr">
              <a:defRPr/>
            </a:pPr>
            <a:r>
              <a:rPr lang="en-US" sz="1600"/>
              <a:t>Egypt</a:t>
            </a:r>
          </a:p>
        </p:txBody>
      </p:sp>
      <p:sp>
        <p:nvSpPr>
          <p:cNvPr id="259130" name="Text Box 58"/>
          <p:cNvSpPr txBox="1">
            <a:spLocks noChangeAspect="1" noChangeArrowheads="1"/>
          </p:cNvSpPr>
          <p:nvPr/>
        </p:nvSpPr>
        <p:spPr bwMode="auto">
          <a:xfrm>
            <a:off x="2428873" y="3465910"/>
            <a:ext cx="1521619" cy="327831"/>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a:t>Judges</a:t>
            </a:r>
          </a:p>
        </p:txBody>
      </p:sp>
      <p:sp>
        <p:nvSpPr>
          <p:cNvPr id="259131" name="Text Box 59"/>
          <p:cNvSpPr txBox="1">
            <a:spLocks noChangeAspect="1" noChangeArrowheads="1"/>
          </p:cNvSpPr>
          <p:nvPr/>
        </p:nvSpPr>
        <p:spPr bwMode="auto">
          <a:xfrm>
            <a:off x="3371851" y="3249217"/>
            <a:ext cx="1384697" cy="574052"/>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a:t>United </a:t>
            </a:r>
          </a:p>
          <a:p>
            <a:pPr algn="ctr">
              <a:defRPr/>
            </a:pPr>
            <a:r>
              <a:rPr lang="en-US" sz="1600"/>
              <a:t>Kingdom</a:t>
            </a:r>
          </a:p>
        </p:txBody>
      </p:sp>
      <p:sp>
        <p:nvSpPr>
          <p:cNvPr id="259132" name="Text Box 60"/>
          <p:cNvSpPr txBox="1">
            <a:spLocks noChangeAspect="1" noChangeArrowheads="1"/>
          </p:cNvSpPr>
          <p:nvPr/>
        </p:nvSpPr>
        <p:spPr bwMode="auto">
          <a:xfrm>
            <a:off x="4369809" y="3239343"/>
            <a:ext cx="1384697" cy="574052"/>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dirty="0"/>
              <a:t>Divided Kingdom</a:t>
            </a:r>
          </a:p>
        </p:txBody>
      </p:sp>
      <p:sp>
        <p:nvSpPr>
          <p:cNvPr id="259133" name="Text Box 61"/>
          <p:cNvSpPr txBox="1">
            <a:spLocks noChangeAspect="1" noChangeArrowheads="1"/>
          </p:cNvSpPr>
          <p:nvPr/>
        </p:nvSpPr>
        <p:spPr bwMode="auto">
          <a:xfrm>
            <a:off x="5398295" y="3249217"/>
            <a:ext cx="1384697" cy="574052"/>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dirty="0"/>
              <a:t>Babylonian Captivity</a:t>
            </a:r>
          </a:p>
        </p:txBody>
      </p:sp>
      <p:sp>
        <p:nvSpPr>
          <p:cNvPr id="259134" name="Text Box 62"/>
          <p:cNvSpPr txBox="1">
            <a:spLocks noChangeAspect="1" noChangeArrowheads="1"/>
          </p:cNvSpPr>
          <p:nvPr/>
        </p:nvSpPr>
        <p:spPr bwMode="auto">
          <a:xfrm>
            <a:off x="6376989" y="3465910"/>
            <a:ext cx="1521619" cy="327831"/>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a:t>Preparation</a:t>
            </a:r>
          </a:p>
        </p:txBody>
      </p:sp>
      <p:sp>
        <p:nvSpPr>
          <p:cNvPr id="259135" name="Text Box 63"/>
          <p:cNvSpPr txBox="1">
            <a:spLocks noChangeAspect="1" noChangeArrowheads="1"/>
          </p:cNvSpPr>
          <p:nvPr/>
        </p:nvSpPr>
        <p:spPr bwMode="auto">
          <a:xfrm>
            <a:off x="1381126" y="4679157"/>
            <a:ext cx="1521619" cy="574052"/>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a:t>Persecution</a:t>
            </a:r>
          </a:p>
          <a:p>
            <a:pPr algn="ctr">
              <a:defRPr/>
            </a:pPr>
            <a:r>
              <a:rPr lang="en-US" sz="1600"/>
              <a:t>In Rome</a:t>
            </a:r>
          </a:p>
        </p:txBody>
      </p:sp>
      <p:sp>
        <p:nvSpPr>
          <p:cNvPr id="259136" name="Text Box 64"/>
          <p:cNvSpPr txBox="1">
            <a:spLocks noChangeAspect="1" noChangeArrowheads="1"/>
          </p:cNvSpPr>
          <p:nvPr/>
        </p:nvSpPr>
        <p:spPr bwMode="auto">
          <a:xfrm>
            <a:off x="2404194" y="4895851"/>
            <a:ext cx="1521619" cy="327831"/>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a:t>Patriarchs</a:t>
            </a:r>
          </a:p>
        </p:txBody>
      </p:sp>
      <p:sp>
        <p:nvSpPr>
          <p:cNvPr id="259137" name="Text Box 65"/>
          <p:cNvSpPr txBox="1">
            <a:spLocks noChangeAspect="1" noChangeArrowheads="1"/>
          </p:cNvSpPr>
          <p:nvPr/>
        </p:nvSpPr>
        <p:spPr bwMode="auto">
          <a:xfrm>
            <a:off x="3371851" y="4499042"/>
            <a:ext cx="1384697" cy="574052"/>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a:t>United </a:t>
            </a:r>
          </a:p>
          <a:p>
            <a:pPr algn="ctr">
              <a:defRPr/>
            </a:pPr>
            <a:r>
              <a:rPr lang="en-US" sz="1600" dirty="0"/>
              <a:t>Kingdom</a:t>
            </a:r>
          </a:p>
        </p:txBody>
      </p:sp>
      <p:sp>
        <p:nvSpPr>
          <p:cNvPr id="259138" name="Text Box 66"/>
          <p:cNvSpPr txBox="1">
            <a:spLocks noChangeAspect="1" noChangeArrowheads="1"/>
          </p:cNvSpPr>
          <p:nvPr/>
        </p:nvSpPr>
        <p:spPr bwMode="auto">
          <a:xfrm>
            <a:off x="4452939" y="4994673"/>
            <a:ext cx="1384697" cy="574052"/>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a:t>Divided Kingdom</a:t>
            </a:r>
          </a:p>
        </p:txBody>
      </p:sp>
      <p:sp>
        <p:nvSpPr>
          <p:cNvPr id="259139" name="Text Box 67"/>
          <p:cNvSpPr txBox="1">
            <a:spLocks noChangeAspect="1" noChangeArrowheads="1"/>
          </p:cNvSpPr>
          <p:nvPr/>
        </p:nvSpPr>
        <p:spPr bwMode="auto">
          <a:xfrm>
            <a:off x="5398295" y="4679157"/>
            <a:ext cx="1384697" cy="574052"/>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a:t>Papal </a:t>
            </a:r>
          </a:p>
          <a:p>
            <a:pPr algn="ctr">
              <a:defRPr/>
            </a:pPr>
            <a:r>
              <a:rPr lang="en-US" sz="1600"/>
              <a:t>Captivity</a:t>
            </a:r>
          </a:p>
        </p:txBody>
      </p:sp>
      <p:sp>
        <p:nvSpPr>
          <p:cNvPr id="259140" name="Text Box 68"/>
          <p:cNvSpPr txBox="1">
            <a:spLocks noChangeAspect="1" noChangeArrowheads="1"/>
          </p:cNvSpPr>
          <p:nvPr/>
        </p:nvSpPr>
        <p:spPr bwMode="auto">
          <a:xfrm>
            <a:off x="6343651" y="4901804"/>
            <a:ext cx="1521619" cy="327831"/>
          </a:xfrm>
          <a:prstGeom prst="rect">
            <a:avLst/>
          </a:prstGeom>
          <a:noFill/>
          <a:ln w="9525">
            <a:noFill/>
            <a:miter lim="800000"/>
            <a:headEnd/>
            <a:tailEnd/>
          </a:ln>
          <a:effectLst/>
        </p:spPr>
        <p:txBody>
          <a:bodyPr lIns="27000" tIns="35100" rIns="27000">
            <a:prstTxWarp prst="textNoShape">
              <a:avLst/>
            </a:prstTxWarp>
            <a:spAutoFit/>
          </a:bodyPr>
          <a:lstStyle/>
          <a:p>
            <a:pPr algn="ctr">
              <a:defRPr/>
            </a:pPr>
            <a:r>
              <a:rPr lang="en-US" sz="1600" dirty="0"/>
              <a:t>Preparation</a:t>
            </a:r>
          </a:p>
        </p:txBody>
      </p:sp>
      <p:graphicFrame>
        <p:nvGraphicFramePr>
          <p:cNvPr id="259209" name="Group 137"/>
          <p:cNvGraphicFramePr>
            <a:graphicFrameLocks noGrp="1"/>
          </p:cNvGraphicFramePr>
          <p:nvPr/>
        </p:nvGraphicFramePr>
        <p:xfrm>
          <a:off x="1543051" y="5257800"/>
          <a:ext cx="6142436" cy="338138"/>
        </p:xfrm>
        <a:graphic>
          <a:graphicData uri="http://schemas.openxmlformats.org/drawingml/2006/table">
            <a:tbl>
              <a:tblPr/>
              <a:tblGrid>
                <a:gridCol w="1214438">
                  <a:extLst>
                    <a:ext uri="{9D8B030D-6E8A-4147-A177-3AD203B41FA5}">
                      <a16:colId xmlns:a16="http://schemas.microsoft.com/office/drawing/2014/main" val="20000"/>
                    </a:ext>
                  </a:extLst>
                </a:gridCol>
                <a:gridCol w="908447">
                  <a:extLst>
                    <a:ext uri="{9D8B030D-6E8A-4147-A177-3AD203B41FA5}">
                      <a16:colId xmlns:a16="http://schemas.microsoft.com/office/drawing/2014/main" val="20001"/>
                    </a:ext>
                  </a:extLst>
                </a:gridCol>
                <a:gridCol w="846534">
                  <a:extLst>
                    <a:ext uri="{9D8B030D-6E8A-4147-A177-3AD203B41FA5}">
                      <a16:colId xmlns:a16="http://schemas.microsoft.com/office/drawing/2014/main" val="20002"/>
                    </a:ext>
                  </a:extLst>
                </a:gridCol>
                <a:gridCol w="1215629">
                  <a:extLst>
                    <a:ext uri="{9D8B030D-6E8A-4147-A177-3AD203B41FA5}">
                      <a16:colId xmlns:a16="http://schemas.microsoft.com/office/drawing/2014/main" val="20003"/>
                    </a:ext>
                  </a:extLst>
                </a:gridCol>
                <a:gridCol w="742950">
                  <a:extLst>
                    <a:ext uri="{9D8B030D-6E8A-4147-A177-3AD203B41FA5}">
                      <a16:colId xmlns:a16="http://schemas.microsoft.com/office/drawing/2014/main" val="20004"/>
                    </a:ext>
                  </a:extLst>
                </a:gridCol>
                <a:gridCol w="1214438">
                  <a:extLst>
                    <a:ext uri="{9D8B030D-6E8A-4147-A177-3AD203B41FA5}">
                      <a16:colId xmlns:a16="http://schemas.microsoft.com/office/drawing/2014/main" val="20005"/>
                    </a:ext>
                  </a:extLst>
                </a:gridCol>
              </a:tblGrid>
              <a:tr h="338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cap="flat">
                      <a:noFill/>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2D9B14"/>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37C81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79E8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2D9B14"/>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37C81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cap="flat">
                      <a:noFill/>
                    </a:lnR>
                    <a:lnT cap="flat">
                      <a:noFill/>
                    </a:lnT>
                    <a:lnB cap="flat">
                      <a:noFill/>
                    </a:lnB>
                    <a:lnTlToBr>
                      <a:noFill/>
                    </a:lnTlToBr>
                    <a:lnBlToTr>
                      <a:noFill/>
                    </a:lnBlToTr>
                    <a:solidFill>
                      <a:srgbClr val="79E866"/>
                    </a:solidFill>
                  </a:tcPr>
                </a:tc>
                <a:extLst>
                  <a:ext uri="{0D108BD9-81ED-4DB2-BD59-A6C34878D82A}">
                    <a16:rowId xmlns:a16="http://schemas.microsoft.com/office/drawing/2014/main" val="10000"/>
                  </a:ext>
                </a:extLst>
              </a:tr>
            </a:tbl>
          </a:graphicData>
        </a:graphic>
      </p:graphicFrame>
      <p:sp>
        <p:nvSpPr>
          <p:cNvPr id="259167" name="Text Box 95"/>
          <p:cNvSpPr txBox="1">
            <a:spLocks noChangeArrowheads="1"/>
          </p:cNvSpPr>
          <p:nvPr/>
        </p:nvSpPr>
        <p:spPr bwMode="auto">
          <a:xfrm>
            <a:off x="4706541" y="5280423"/>
            <a:ext cx="809625"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400</a:t>
            </a:r>
          </a:p>
        </p:txBody>
      </p:sp>
      <p:sp>
        <p:nvSpPr>
          <p:cNvPr id="259168" name="Text Box 96"/>
          <p:cNvSpPr txBox="1">
            <a:spLocks noChangeArrowheads="1"/>
          </p:cNvSpPr>
          <p:nvPr/>
        </p:nvSpPr>
        <p:spPr bwMode="auto">
          <a:xfrm>
            <a:off x="3657601" y="5280423"/>
            <a:ext cx="775097"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120</a:t>
            </a:r>
          </a:p>
        </p:txBody>
      </p:sp>
      <p:sp>
        <p:nvSpPr>
          <p:cNvPr id="259169" name="Text Box 97"/>
          <p:cNvSpPr txBox="1">
            <a:spLocks noChangeArrowheads="1"/>
          </p:cNvSpPr>
          <p:nvPr/>
        </p:nvSpPr>
        <p:spPr bwMode="auto">
          <a:xfrm>
            <a:off x="1803797" y="5280423"/>
            <a:ext cx="809625" cy="338554"/>
          </a:xfrm>
          <a:prstGeom prst="rect">
            <a:avLst/>
          </a:prstGeom>
          <a:noFill/>
          <a:ln w="9525">
            <a:noFill/>
            <a:miter lim="800000"/>
            <a:headEnd/>
            <a:tailEnd/>
          </a:ln>
          <a:effectLst/>
        </p:spPr>
        <p:txBody>
          <a:bodyPr>
            <a:prstTxWarp prst="textNoShape">
              <a:avLst/>
            </a:prstTxWarp>
            <a:spAutoFit/>
          </a:bodyPr>
          <a:lstStyle/>
          <a:p>
            <a:pPr>
              <a:buClr>
                <a:schemeClr val="bg1"/>
              </a:buClr>
              <a:tabLst>
                <a:tab pos="297656" algn="l"/>
              </a:tabLst>
              <a:defRPr/>
            </a:pPr>
            <a:r>
              <a:rPr lang="en-US" sz="1600"/>
              <a:t>400</a:t>
            </a:r>
          </a:p>
        </p:txBody>
      </p:sp>
      <p:sp>
        <p:nvSpPr>
          <p:cNvPr id="259170" name="Text Box 98"/>
          <p:cNvSpPr txBox="1">
            <a:spLocks noChangeArrowheads="1"/>
          </p:cNvSpPr>
          <p:nvPr/>
        </p:nvSpPr>
        <p:spPr bwMode="auto">
          <a:xfrm>
            <a:off x="2800350" y="5280423"/>
            <a:ext cx="809625"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400</a:t>
            </a:r>
          </a:p>
        </p:txBody>
      </p:sp>
      <p:sp>
        <p:nvSpPr>
          <p:cNvPr id="259171" name="Text Box 99"/>
          <p:cNvSpPr txBox="1">
            <a:spLocks noChangeArrowheads="1"/>
          </p:cNvSpPr>
          <p:nvPr/>
        </p:nvSpPr>
        <p:spPr bwMode="auto">
          <a:xfrm>
            <a:off x="5715001" y="5280423"/>
            <a:ext cx="775097"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210</a:t>
            </a:r>
          </a:p>
        </p:txBody>
      </p:sp>
      <p:sp>
        <p:nvSpPr>
          <p:cNvPr id="259172" name="Text Box 100"/>
          <p:cNvSpPr txBox="1">
            <a:spLocks noChangeArrowheads="1"/>
          </p:cNvSpPr>
          <p:nvPr/>
        </p:nvSpPr>
        <p:spPr bwMode="auto">
          <a:xfrm>
            <a:off x="6597254" y="5280423"/>
            <a:ext cx="809625"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400</a:t>
            </a:r>
          </a:p>
        </p:txBody>
      </p:sp>
      <p:graphicFrame>
        <p:nvGraphicFramePr>
          <p:cNvPr id="259207" name="Group 135"/>
          <p:cNvGraphicFramePr>
            <a:graphicFrameLocks noGrp="1"/>
          </p:cNvGraphicFramePr>
          <p:nvPr/>
        </p:nvGraphicFramePr>
        <p:xfrm>
          <a:off x="1543051" y="2528887"/>
          <a:ext cx="6142437" cy="338138"/>
        </p:xfrm>
        <a:graphic>
          <a:graphicData uri="http://schemas.openxmlformats.org/drawingml/2006/table">
            <a:tbl>
              <a:tblPr/>
              <a:tblGrid>
                <a:gridCol w="1214438">
                  <a:extLst>
                    <a:ext uri="{9D8B030D-6E8A-4147-A177-3AD203B41FA5}">
                      <a16:colId xmlns:a16="http://schemas.microsoft.com/office/drawing/2014/main" val="20000"/>
                    </a:ext>
                  </a:extLst>
                </a:gridCol>
                <a:gridCol w="900113">
                  <a:extLst>
                    <a:ext uri="{9D8B030D-6E8A-4147-A177-3AD203B41FA5}">
                      <a16:colId xmlns:a16="http://schemas.microsoft.com/office/drawing/2014/main" val="20001"/>
                    </a:ext>
                  </a:extLst>
                </a:gridCol>
                <a:gridCol w="854869">
                  <a:extLst>
                    <a:ext uri="{9D8B030D-6E8A-4147-A177-3AD203B41FA5}">
                      <a16:colId xmlns:a16="http://schemas.microsoft.com/office/drawing/2014/main" val="20002"/>
                    </a:ext>
                  </a:extLst>
                </a:gridCol>
                <a:gridCol w="1215629">
                  <a:extLst>
                    <a:ext uri="{9D8B030D-6E8A-4147-A177-3AD203B41FA5}">
                      <a16:colId xmlns:a16="http://schemas.microsoft.com/office/drawing/2014/main" val="20003"/>
                    </a:ext>
                  </a:extLst>
                </a:gridCol>
                <a:gridCol w="742950">
                  <a:extLst>
                    <a:ext uri="{9D8B030D-6E8A-4147-A177-3AD203B41FA5}">
                      <a16:colId xmlns:a16="http://schemas.microsoft.com/office/drawing/2014/main" val="20004"/>
                    </a:ext>
                  </a:extLst>
                </a:gridCol>
                <a:gridCol w="1214438">
                  <a:extLst>
                    <a:ext uri="{9D8B030D-6E8A-4147-A177-3AD203B41FA5}">
                      <a16:colId xmlns:a16="http://schemas.microsoft.com/office/drawing/2014/main" val="20005"/>
                    </a:ext>
                  </a:extLst>
                </a:gridCol>
              </a:tblGrid>
              <a:tr h="338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cap="flat">
                      <a:noFill/>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2D9B14"/>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37C81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79E8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2D9B14"/>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cap="flat">
                      <a:noFill/>
                    </a:lnB>
                    <a:lnTlToBr>
                      <a:noFill/>
                    </a:lnTlToBr>
                    <a:lnBlToTr>
                      <a:noFill/>
                    </a:lnBlToTr>
                    <a:solidFill>
                      <a:srgbClr val="37C81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outerShdw blurRad="38100" dist="38100" dir="2700000" algn="tl">
                            <a:srgbClr val="000000"/>
                          </a:outerShdw>
                        </a:effectLst>
                        <a:latin typeface="Franklin Gothic Medium" pitchFamily="-68" charset="0"/>
                        <a:ea typeface="Arial" pitchFamily="-68" charset="0"/>
                        <a:cs typeface="Arial" pitchFamily="-68" charset="0"/>
                      </a:endParaRPr>
                    </a:p>
                  </a:txBody>
                  <a:tcPr marL="68580" marR="68580" marT="34290" marB="34290" anchor="ctr" horzOverflow="overflow">
                    <a:lnL w="38100" cap="flat" cmpd="sng" algn="ctr">
                      <a:solidFill>
                        <a:schemeClr val="bg1"/>
                      </a:solidFill>
                      <a:prstDash val="solid"/>
                      <a:round/>
                      <a:headEnd type="none" w="med" len="med"/>
                      <a:tailEnd type="none" w="med" len="med"/>
                    </a:lnL>
                    <a:lnR cap="flat">
                      <a:noFill/>
                    </a:lnR>
                    <a:lnT cap="flat">
                      <a:noFill/>
                    </a:lnT>
                    <a:lnB cap="flat">
                      <a:noFill/>
                    </a:lnB>
                    <a:lnTlToBr>
                      <a:noFill/>
                    </a:lnTlToBr>
                    <a:lnBlToTr>
                      <a:noFill/>
                    </a:lnBlToTr>
                    <a:solidFill>
                      <a:srgbClr val="79E866"/>
                    </a:solidFill>
                  </a:tcPr>
                </a:tc>
                <a:extLst>
                  <a:ext uri="{0D108BD9-81ED-4DB2-BD59-A6C34878D82A}">
                    <a16:rowId xmlns:a16="http://schemas.microsoft.com/office/drawing/2014/main" val="10000"/>
                  </a:ext>
                </a:extLst>
              </a:tr>
            </a:tbl>
          </a:graphicData>
        </a:graphic>
      </p:graphicFrame>
      <p:sp>
        <p:nvSpPr>
          <p:cNvPr id="259199" name="Text Box 127"/>
          <p:cNvSpPr txBox="1">
            <a:spLocks noChangeArrowheads="1"/>
          </p:cNvSpPr>
          <p:nvPr/>
        </p:nvSpPr>
        <p:spPr bwMode="auto">
          <a:xfrm>
            <a:off x="4714875" y="2537223"/>
            <a:ext cx="809625"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40</a:t>
            </a:r>
          </a:p>
        </p:txBody>
      </p:sp>
      <p:sp>
        <p:nvSpPr>
          <p:cNvPr id="259200" name="Text Box 128"/>
          <p:cNvSpPr txBox="1">
            <a:spLocks noChangeArrowheads="1"/>
          </p:cNvSpPr>
          <p:nvPr/>
        </p:nvSpPr>
        <p:spPr bwMode="auto">
          <a:xfrm>
            <a:off x="3657601" y="2537223"/>
            <a:ext cx="775097"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120</a:t>
            </a:r>
          </a:p>
        </p:txBody>
      </p:sp>
      <p:sp>
        <p:nvSpPr>
          <p:cNvPr id="259201" name="Text Box 129"/>
          <p:cNvSpPr txBox="1">
            <a:spLocks noChangeArrowheads="1"/>
          </p:cNvSpPr>
          <p:nvPr/>
        </p:nvSpPr>
        <p:spPr bwMode="auto">
          <a:xfrm>
            <a:off x="1812131" y="2537223"/>
            <a:ext cx="809625" cy="338554"/>
          </a:xfrm>
          <a:prstGeom prst="rect">
            <a:avLst/>
          </a:prstGeom>
          <a:noFill/>
          <a:ln w="9525">
            <a:noFill/>
            <a:miter lim="800000"/>
            <a:headEnd/>
            <a:tailEnd/>
          </a:ln>
          <a:effectLst/>
        </p:spPr>
        <p:txBody>
          <a:bodyPr>
            <a:prstTxWarp prst="textNoShape">
              <a:avLst/>
            </a:prstTxWarp>
            <a:spAutoFit/>
          </a:bodyPr>
          <a:lstStyle/>
          <a:p>
            <a:pPr>
              <a:buClr>
                <a:schemeClr val="bg1"/>
              </a:buClr>
              <a:tabLst>
                <a:tab pos="297656" algn="l"/>
              </a:tabLst>
              <a:defRPr/>
            </a:pPr>
            <a:r>
              <a:rPr lang="en-US" sz="1600" dirty="0"/>
              <a:t>1600</a:t>
            </a:r>
          </a:p>
        </p:txBody>
      </p:sp>
      <p:sp>
        <p:nvSpPr>
          <p:cNvPr id="259202" name="Text Box 130"/>
          <p:cNvSpPr txBox="1">
            <a:spLocks noChangeArrowheads="1"/>
          </p:cNvSpPr>
          <p:nvPr/>
        </p:nvSpPr>
        <p:spPr bwMode="auto">
          <a:xfrm>
            <a:off x="2800350" y="2537223"/>
            <a:ext cx="809625"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400</a:t>
            </a:r>
          </a:p>
        </p:txBody>
      </p:sp>
      <p:sp>
        <p:nvSpPr>
          <p:cNvPr id="259203" name="Text Box 131"/>
          <p:cNvSpPr txBox="1">
            <a:spLocks noChangeArrowheads="1"/>
          </p:cNvSpPr>
          <p:nvPr/>
        </p:nvSpPr>
        <p:spPr bwMode="auto">
          <a:xfrm>
            <a:off x="5711428" y="2537223"/>
            <a:ext cx="775097"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a:t>21</a:t>
            </a:r>
          </a:p>
        </p:txBody>
      </p:sp>
      <p:sp>
        <p:nvSpPr>
          <p:cNvPr id="259204" name="Text Box 132"/>
          <p:cNvSpPr txBox="1">
            <a:spLocks noChangeArrowheads="1"/>
          </p:cNvSpPr>
          <p:nvPr/>
        </p:nvSpPr>
        <p:spPr bwMode="auto">
          <a:xfrm>
            <a:off x="6605588" y="2537223"/>
            <a:ext cx="809625" cy="338554"/>
          </a:xfrm>
          <a:prstGeom prst="rect">
            <a:avLst/>
          </a:prstGeom>
          <a:noFill/>
          <a:ln w="9525">
            <a:noFill/>
            <a:miter lim="800000"/>
            <a:headEnd/>
            <a:tailEnd/>
          </a:ln>
          <a:effectLst/>
        </p:spPr>
        <p:txBody>
          <a:bodyPr>
            <a:prstTxWarp prst="textNoShape">
              <a:avLst/>
            </a:prstTxWarp>
            <a:spAutoFit/>
          </a:bodyPr>
          <a:lstStyle/>
          <a:p>
            <a:pPr algn="ctr">
              <a:buClr>
                <a:schemeClr val="bg1"/>
              </a:buClr>
              <a:tabLst>
                <a:tab pos="297656" algn="l"/>
              </a:tabLst>
              <a:defRPr/>
            </a:pPr>
            <a:r>
              <a:rPr lang="en-US" sz="1600" dirty="0"/>
              <a:t>40</a:t>
            </a:r>
          </a:p>
        </p:txBody>
      </p:sp>
      <p:sp>
        <p:nvSpPr>
          <p:cNvPr id="46" name="TextBox 45"/>
          <p:cNvSpPr txBox="1"/>
          <p:nvPr/>
        </p:nvSpPr>
        <p:spPr>
          <a:xfrm>
            <a:off x="4663685" y="1989517"/>
            <a:ext cx="1026243" cy="584775"/>
          </a:xfrm>
          <a:prstGeom prst="rect">
            <a:avLst/>
          </a:prstGeom>
          <a:noFill/>
        </p:spPr>
        <p:txBody>
          <a:bodyPr wrap="none">
            <a:spAutoFit/>
          </a:bodyPr>
          <a:lstStyle/>
          <a:p>
            <a:pPr>
              <a:defRPr/>
            </a:pPr>
            <a:r>
              <a:rPr lang="en-US" sz="1600"/>
              <a:t>Brothers </a:t>
            </a:r>
          </a:p>
          <a:p>
            <a:pPr>
              <a:defRPr/>
            </a:pPr>
            <a:r>
              <a:rPr lang="en-US" sz="1600" dirty="0"/>
              <a:t>divided</a:t>
            </a:r>
          </a:p>
        </p:txBody>
      </p:sp>
      <p:sp>
        <p:nvSpPr>
          <p:cNvPr id="2" name="TextBox 1"/>
          <p:cNvSpPr txBox="1"/>
          <p:nvPr/>
        </p:nvSpPr>
        <p:spPr>
          <a:xfrm>
            <a:off x="7037611" y="5829297"/>
            <a:ext cx="1428596" cy="369332"/>
          </a:xfrm>
          <a:prstGeom prst="rect">
            <a:avLst/>
          </a:prstGeom>
          <a:noFill/>
        </p:spPr>
        <p:txBody>
          <a:bodyPr wrap="none" rtlCol="0">
            <a:spAutoFit/>
          </a:bodyPr>
          <a:lstStyle/>
          <a:p>
            <a:r>
              <a:rPr lang="en-GB" dirty="0"/>
              <a:t>Conclusion</a:t>
            </a:r>
          </a:p>
        </p:txBody>
      </p:sp>
    </p:spTree>
    <p:extLst>
      <p:ext uri="{BB962C8B-B14F-4D97-AF65-F5344CB8AC3E}">
        <p14:creationId xmlns:p14="http://schemas.microsoft.com/office/powerpoint/2010/main" val="384538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5920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110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920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919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909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920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920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110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920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110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110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920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110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110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91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912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5920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913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913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5913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591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591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5912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913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5909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5912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5912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5913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5909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5916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5913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59168"/>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5917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5913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59139"/>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59140"/>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5913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5913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59167"/>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259209"/>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25917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59171"/>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101" grpId="0"/>
      <p:bldP spid="131102" grpId="0"/>
      <p:bldP spid="131103" grpId="0"/>
      <p:bldP spid="131104" grpId="0"/>
      <p:bldP spid="131105" grpId="0"/>
      <p:bldP spid="131107" grpId="0"/>
      <p:bldP spid="259094" grpId="0"/>
      <p:bldP spid="259095" grpId="0"/>
      <p:bldP spid="259096" grpId="0"/>
      <p:bldP spid="259123" grpId="0"/>
      <p:bldP spid="259124" grpId="0"/>
      <p:bldP spid="259125" grpId="0"/>
      <p:bldP spid="259126" grpId="0"/>
      <p:bldP spid="259127" grpId="0"/>
      <p:bldP spid="259128" grpId="0"/>
      <p:bldP spid="259129" grpId="0"/>
      <p:bldP spid="259130" grpId="0"/>
      <p:bldP spid="259131" grpId="0"/>
      <p:bldP spid="259132" grpId="0"/>
      <p:bldP spid="259133" grpId="0"/>
      <p:bldP spid="259134" grpId="0"/>
      <p:bldP spid="259135" grpId="0"/>
      <p:bldP spid="259136" grpId="0"/>
      <p:bldP spid="259137" grpId="0"/>
      <p:bldP spid="259138" grpId="0"/>
      <p:bldP spid="259139" grpId="0"/>
      <p:bldP spid="259140" grpId="0"/>
      <p:bldP spid="259167" grpId="0"/>
      <p:bldP spid="259168" grpId="0"/>
      <p:bldP spid="259169" grpId="0"/>
      <p:bldP spid="259170" grpId="0"/>
      <p:bldP spid="259171" grpId="0"/>
      <p:bldP spid="259172" grpId="0"/>
      <p:bldP spid="259199" grpId="0"/>
      <p:bldP spid="259200" grpId="0"/>
      <p:bldP spid="259201" grpId="0"/>
      <p:bldP spid="259202" grpId="0"/>
      <p:bldP spid="259203" grpId="0"/>
      <p:bldP spid="259204"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5891" y="845130"/>
            <a:ext cx="4199659" cy="5346123"/>
          </a:xfrm>
          <a:prstGeom prst="rect">
            <a:avLst/>
          </a:prstGeom>
        </p:spPr>
      </p:pic>
    </p:spTree>
    <p:extLst>
      <p:ext uri="{BB962C8B-B14F-4D97-AF65-F5344CB8AC3E}">
        <p14:creationId xmlns:p14="http://schemas.microsoft.com/office/powerpoint/2010/main" val="38758671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112496</TotalTime>
  <Words>5559</Words>
  <Application>Microsoft Office PowerPoint</Application>
  <PresentationFormat>On-screen Show (4:3)</PresentationFormat>
  <Paragraphs>287</Paragraphs>
  <Slides>22</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Century Gothic</vt:lpstr>
      <vt:lpstr>Franklin Gothic Medium</vt:lpstr>
      <vt:lpstr>Lydian BT</vt:lpstr>
      <vt:lpstr>Wingdings</vt:lpstr>
      <vt:lpstr>Wingdings 3</vt:lpstr>
      <vt:lpstr>Wisp</vt:lpstr>
      <vt:lpstr>3. Indemnity and restoration</vt:lpstr>
      <vt:lpstr>What is restoration?</vt:lpstr>
      <vt:lpstr>Restoration through indemnity</vt:lpstr>
      <vt:lpstr>How does a condition compare with the value of what was lost? </vt:lpstr>
      <vt:lpstr>Indemnity as reversal </vt:lpstr>
      <vt:lpstr>Cleansing the inherited memory bank</vt:lpstr>
      <vt:lpstr>How should we read the stories of restoration?</vt:lpstr>
      <vt:lpstr>PowerPoint Presentation</vt:lpstr>
      <vt:lpstr>PowerPoint Presentation</vt:lpstr>
      <vt:lpstr>A different way of reading the stories of restoration</vt:lpstr>
      <vt:lpstr>Stories of restoration</vt:lpstr>
      <vt:lpstr>What should have happened?</vt:lpstr>
      <vt:lpstr>The two conditions</vt:lpstr>
      <vt:lpstr>Adam and Eve should have kept their sexual purity</vt:lpstr>
      <vt:lpstr>Adam and Eve should have reached maturity</vt:lpstr>
      <vt:lpstr>No foundation of faith or substance established</vt:lpstr>
      <vt:lpstr>How is the foundation of faith restored?</vt:lpstr>
      <vt:lpstr>PowerPoint Presentation</vt:lpstr>
      <vt:lpstr>PowerPoint Presentation</vt:lpstr>
      <vt:lpstr>In a nutshell . . . </vt:lpstr>
      <vt:lpstr>History as memory</vt:lpstr>
      <vt:lpstr>History and 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or Building</dc:title>
  <dc:creator>Haines</dc:creator>
  <cp:lastModifiedBy>Chris Le Bas</cp:lastModifiedBy>
  <cp:revision>775</cp:revision>
  <dcterms:created xsi:type="dcterms:W3CDTF">2015-05-08T20:28:44Z</dcterms:created>
  <dcterms:modified xsi:type="dcterms:W3CDTF">2022-07-18T10:03:00Z</dcterms:modified>
</cp:coreProperties>
</file>