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53"/>
  </p:notesMasterIdLst>
  <p:sldIdLst>
    <p:sldId id="343" r:id="rId2"/>
    <p:sldId id="653" r:id="rId3"/>
    <p:sldId id="1526" r:id="rId4"/>
    <p:sldId id="1307" r:id="rId5"/>
    <p:sldId id="1308" r:id="rId6"/>
    <p:sldId id="315" r:id="rId7"/>
    <p:sldId id="654" r:id="rId8"/>
    <p:sldId id="664" r:id="rId9"/>
    <p:sldId id="656" r:id="rId10"/>
    <p:sldId id="641" r:id="rId11"/>
    <p:sldId id="642" r:id="rId12"/>
    <p:sldId id="643" r:id="rId13"/>
    <p:sldId id="644" r:id="rId14"/>
    <p:sldId id="1305" r:id="rId15"/>
    <p:sldId id="1306" r:id="rId16"/>
    <p:sldId id="1309" r:id="rId17"/>
    <p:sldId id="645" r:id="rId18"/>
    <p:sldId id="646" r:id="rId19"/>
    <p:sldId id="647" r:id="rId20"/>
    <p:sldId id="648" r:id="rId21"/>
    <p:sldId id="1354" r:id="rId22"/>
    <p:sldId id="793" r:id="rId23"/>
    <p:sldId id="1210" r:id="rId24"/>
    <p:sldId id="1530" r:id="rId25"/>
    <p:sldId id="649" r:id="rId26"/>
    <p:sldId id="650" r:id="rId27"/>
    <p:sldId id="651" r:id="rId28"/>
    <p:sldId id="1531" r:id="rId29"/>
    <p:sldId id="1532" r:id="rId30"/>
    <p:sldId id="1337" r:id="rId31"/>
    <p:sldId id="658" r:id="rId32"/>
    <p:sldId id="1397" r:id="rId33"/>
    <p:sldId id="359" r:id="rId34"/>
    <p:sldId id="363" r:id="rId35"/>
    <p:sldId id="301" r:id="rId36"/>
    <p:sldId id="300" r:id="rId37"/>
    <p:sldId id="659" r:id="rId38"/>
    <p:sldId id="660" r:id="rId39"/>
    <p:sldId id="762" r:id="rId40"/>
    <p:sldId id="1333" r:id="rId41"/>
    <p:sldId id="569" r:id="rId42"/>
    <p:sldId id="657" r:id="rId43"/>
    <p:sldId id="710" r:id="rId44"/>
    <p:sldId id="1220" r:id="rId45"/>
    <p:sldId id="1529" r:id="rId46"/>
    <p:sldId id="1221" r:id="rId47"/>
    <p:sldId id="782" r:id="rId48"/>
    <p:sldId id="364" r:id="rId49"/>
    <p:sldId id="365" r:id="rId50"/>
    <p:sldId id="366" r:id="rId51"/>
    <p:sldId id="374"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Ugarit and other Canaanite states the Creator of All was El who in Ugarit was still called Ilu. The ending u was a case ending which disappeared in the first millennium BCE. In order to avoid cumbersome repetition we shall cite names in this paper according to their later Hebrew form if this is possible. No other great creator or </a:t>
            </a:r>
            <a:r>
              <a:rPr lang="en-GB" sz="1200" kern="1200" dirty="0" err="1">
                <a:solidFill>
                  <a:schemeClr val="tx1"/>
                </a:solidFill>
                <a:effectLst/>
                <a:latin typeface="+mn-lt"/>
                <a:ea typeface="+mn-ea"/>
                <a:cs typeface="+mn-cs"/>
              </a:rPr>
              <a:t>creatress</a:t>
            </a:r>
            <a:r>
              <a:rPr lang="en-GB" sz="1200" kern="1200" dirty="0">
                <a:solidFill>
                  <a:schemeClr val="tx1"/>
                </a:solidFill>
                <a:effectLst/>
                <a:latin typeface="+mn-lt"/>
                <a:ea typeface="+mn-ea"/>
                <a:cs typeface="+mn-cs"/>
              </a:rPr>
              <a:t> in the ancient Near East bore the same name, with the exception of the God of Israel. So it seems logical to surmise that the religion of Israel should be seen as rooted in its Canaanite environment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El created in various manners. His main wife was </a:t>
            </a:r>
            <a:r>
              <a:rPr lang="en-GB" sz="1200" kern="1200" dirty="0" err="1">
                <a:solidFill>
                  <a:schemeClr val="tx1"/>
                </a:solidFill>
                <a:effectLst/>
                <a:latin typeface="+mn-lt"/>
                <a:ea typeface="+mn-ea"/>
                <a:cs typeface="+mn-cs"/>
              </a:rPr>
              <a:t>Ashera</a:t>
            </a:r>
            <a:r>
              <a:rPr lang="en-GB" sz="1200" kern="1200" dirty="0">
                <a:solidFill>
                  <a:schemeClr val="tx1"/>
                </a:solidFill>
                <a:effectLst/>
                <a:latin typeface="+mn-lt"/>
                <a:ea typeface="+mn-ea"/>
                <a:cs typeface="+mn-cs"/>
              </a:rPr>
              <a:t>, mother of his seventy children and a </a:t>
            </a:r>
            <a:r>
              <a:rPr lang="en-GB" sz="1200" kern="1200" dirty="0" err="1">
                <a:solidFill>
                  <a:schemeClr val="tx1"/>
                </a:solidFill>
                <a:effectLst/>
                <a:latin typeface="+mn-lt"/>
                <a:ea typeface="+mn-ea"/>
                <a:cs typeface="+mn-cs"/>
              </a:rPr>
              <a:t>creatress</a:t>
            </a:r>
            <a:r>
              <a:rPr lang="en-GB" sz="1200" kern="1200" dirty="0">
                <a:solidFill>
                  <a:schemeClr val="tx1"/>
                </a:solidFill>
                <a:effectLst/>
                <a:latin typeface="+mn-lt"/>
                <a:ea typeface="+mn-ea"/>
                <a:cs typeface="+mn-cs"/>
              </a:rPr>
              <a:t> in her own right. Creation by word or thought alone is attested for both of them. However, like other creators in the ancient Near East, El also ‘created’ by impregnating other goddesses and earthly women. On other occasions he creates by </a:t>
            </a:r>
            <a:r>
              <a:rPr lang="en-GB" sz="1200" kern="1200" dirty="0" err="1">
                <a:solidFill>
                  <a:schemeClr val="tx1"/>
                </a:solidFill>
                <a:effectLst/>
                <a:latin typeface="+mn-lt"/>
                <a:ea typeface="+mn-ea"/>
                <a:cs typeface="+mn-cs"/>
              </a:rPr>
              <a:t>molding</a:t>
            </a:r>
            <a:r>
              <a:rPr lang="en-GB" sz="1200" kern="1200" dirty="0">
                <a:solidFill>
                  <a:schemeClr val="tx1"/>
                </a:solidFill>
                <a:effectLst/>
                <a:latin typeface="+mn-lt"/>
                <a:ea typeface="+mn-ea"/>
                <a:cs typeface="+mn-cs"/>
              </a:rPr>
              <a:t> clay like a potter (cf. Gen. 2:7).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El dwelt in a ‘tent’ at the four headwaters of the Euphrates and Tigris. Possibly this ‘tent’ was the heavenly firmament itself, but in any case it is also described as a luxurious palace, both in Ugarit and in the Bible. We have strong reasons to surmise that El was thought to dwell on Mt Ararat, the highest point of Turkey/Armenia and the mountain on which according to biblical and Mesopotamian accounts the ark presumably landed.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According to all major religions of the ancient Near East, the religion of Israel excepted, the first rebellion against the Creator took place not among human beings, but in the world of the deities. In the few cases where primeval humans were involved in rebellions against the highest deity they were still divine or semi-divine beings. </a:t>
            </a:r>
            <a:endParaRPr lang="en-GB" dirty="0"/>
          </a:p>
          <a:p>
            <a:r>
              <a:rPr lang="en-GB" sz="1200" kern="1200" dirty="0">
                <a:solidFill>
                  <a:schemeClr val="tx1"/>
                </a:solidFill>
                <a:effectLst/>
                <a:latin typeface="+mn-lt"/>
                <a:ea typeface="+mn-ea"/>
                <a:cs typeface="+mn-cs"/>
              </a:rPr>
              <a:t>Initially there was probably only one Tree of Life in the Canaanite version of Paradise, an enormously tall ‘Welt- </a:t>
            </a:r>
            <a:r>
              <a:rPr lang="en-GB" sz="1200" kern="1200" dirty="0" err="1">
                <a:solidFill>
                  <a:schemeClr val="tx1"/>
                </a:solidFill>
                <a:effectLst/>
                <a:latin typeface="+mn-lt"/>
                <a:ea typeface="+mn-ea"/>
                <a:cs typeface="+mn-cs"/>
              </a:rPr>
              <a:t>baum</a:t>
            </a:r>
            <a:r>
              <a:rPr lang="en-GB" sz="1200" kern="1200" dirty="0">
                <a:solidFill>
                  <a:schemeClr val="tx1"/>
                </a:solidFill>
                <a:effectLst/>
                <a:latin typeface="+mn-lt"/>
                <a:ea typeface="+mn-ea"/>
                <a:cs typeface="+mn-cs"/>
              </a:rPr>
              <a:t>’, the top of which touched the sky. </a:t>
            </a:r>
            <a:endParaRPr lang="en-GB" dirty="0"/>
          </a:p>
          <a:p>
            <a:r>
              <a:rPr lang="en-GB" sz="1200" kern="1200" dirty="0">
                <a:solidFill>
                  <a:schemeClr val="tx1"/>
                </a:solidFill>
                <a:effectLst/>
                <a:latin typeface="+mn-lt"/>
                <a:ea typeface="+mn-ea"/>
                <a:cs typeface="+mn-cs"/>
              </a:rPr>
              <a:t>In Ugarit the rebel god was </a:t>
            </a:r>
            <a:r>
              <a:rPr lang="en-GB" sz="1200" kern="1200" dirty="0" err="1">
                <a:solidFill>
                  <a:schemeClr val="tx1"/>
                </a:solidFill>
                <a:effectLst/>
                <a:latin typeface="+mn-lt"/>
                <a:ea typeface="+mn-ea"/>
                <a:cs typeface="+mn-cs"/>
              </a:rPr>
              <a:t>Horon</a:t>
            </a:r>
            <a:r>
              <a:rPr lang="en-GB" sz="1200" kern="1200" dirty="0">
                <a:solidFill>
                  <a:schemeClr val="tx1"/>
                </a:solidFill>
                <a:effectLst/>
                <a:latin typeface="+mn-lt"/>
                <a:ea typeface="+mn-ea"/>
                <a:cs typeface="+mn-cs"/>
              </a:rPr>
              <a:t>, also known in Phoenician, Egyptian, Hebrew and Greek literature. There are strong indications that he rebelled against El and was punished by expulsion from the snow-capped, volcanic mountain of El and thrown down in the </a:t>
            </a:r>
            <a:r>
              <a:rPr lang="en-GB" sz="1200" kern="1200" dirty="0" err="1">
                <a:solidFill>
                  <a:schemeClr val="tx1"/>
                </a:solidFill>
                <a:effectLst/>
                <a:latin typeface="+mn-lt"/>
                <a:ea typeface="+mn-ea"/>
                <a:cs typeface="+mn-cs"/>
              </a:rPr>
              <a:t>Hauran</a:t>
            </a:r>
            <a:r>
              <a:rPr lang="en-GB" sz="1200" kern="1200" dirty="0">
                <a:solidFill>
                  <a:schemeClr val="tx1"/>
                </a:solidFill>
                <a:effectLst/>
                <a:latin typeface="+mn-lt"/>
                <a:ea typeface="+mn-ea"/>
                <a:cs typeface="+mn-cs"/>
              </a:rPr>
              <a:t>, part of the Syrian desert, where he started his own volcanic activity. His revenge seems to have consisted in making the Tree of Life inaccessible to the gods by positing himself as a huge serpent in the tree, a huge monster like the biblical Leviathan, whose poison turned the Tree of Life into a Tree of Death. As a result the whole world started to wither and a poisonous fog enveloped everything.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 the identification of the Devil with a poisonous serpent has a very long history. We believe that the serpent was a huge kind of </a:t>
            </a:r>
            <a:r>
              <a:rPr lang="en-GB" sz="1200" kern="1200" dirty="0" err="1">
                <a:solidFill>
                  <a:schemeClr val="tx1"/>
                </a:solidFill>
                <a:effectLst/>
                <a:latin typeface="+mn-lt"/>
                <a:ea typeface="+mn-ea"/>
                <a:cs typeface="+mn-cs"/>
              </a:rPr>
              <a:t>Cerastes</a:t>
            </a:r>
            <a:r>
              <a:rPr lang="en-GB" sz="1200" kern="1200" dirty="0">
                <a:solidFill>
                  <a:schemeClr val="tx1"/>
                </a:solidFill>
                <a:effectLst/>
                <a:latin typeface="+mn-lt"/>
                <a:ea typeface="+mn-ea"/>
                <a:cs typeface="+mn-cs"/>
              </a:rPr>
              <a:t>, a horned serpent. Hence the Devil’s horns, up to our own days. The great gods decided to send one of them, Adam, to the earth with the assignment to undo this deplorable situation. They gave him total power over the earth (cf. Gen. 1:28), but when he arrived at the tree, the serpent bit him immediately and he started to die. However, the sun goddess took pity on Adam and summoned all the great deities to charm the serpent before it would be too late. Because his own offspring, the serpents, would also be destroyed by such a massive alliance, </a:t>
            </a:r>
            <a:r>
              <a:rPr lang="en-GB" sz="1200" kern="1200" dirty="0" err="1">
                <a:solidFill>
                  <a:schemeClr val="tx1"/>
                </a:solidFill>
                <a:effectLst/>
                <a:latin typeface="+mn-lt"/>
                <a:ea typeface="+mn-ea"/>
                <a:cs typeface="+mn-cs"/>
              </a:rPr>
              <a:t>Horon</a:t>
            </a:r>
            <a:r>
              <a:rPr lang="en-GB" sz="1200" kern="1200" dirty="0">
                <a:solidFill>
                  <a:schemeClr val="tx1"/>
                </a:solidFill>
                <a:effectLst/>
                <a:latin typeface="+mn-lt"/>
                <a:ea typeface="+mn-ea"/>
                <a:cs typeface="+mn-cs"/>
              </a:rPr>
              <a:t> enters the garden, uproots the Tree of Death and detoxifies it by removing its morbid growths. </a:t>
            </a:r>
            <a:endParaRPr lang="en-GB" dirty="0"/>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3</a:t>
            </a:fld>
            <a:endParaRPr lang="en-US"/>
          </a:p>
        </p:txBody>
      </p:sp>
    </p:spTree>
    <p:extLst>
      <p:ext uri="{BB962C8B-B14F-4D97-AF65-F5344CB8AC3E}">
        <p14:creationId xmlns:p14="http://schemas.microsoft.com/office/powerpoint/2010/main" val="2518419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envy? In philosophy terms, Aristotle got in early, presumably to the envy of later philosophers. He takes what you might call the Morrissey view: we hate it when our friends become successful. It’s the same as that Gore Vidal line: “Every time a friend succeeds, I die a little.” When we envy, says Aristotle, we feel pain at the good fortune of others. This, he reckons, makes it distinct from jealousy. “For the one,” he writes, “makes himself get good things by jealousy, while the other does not allow his neighbour to have them through envy.”</a:t>
            </a:r>
          </a:p>
          <a:p>
            <a:endParaRPr lang="en-GB" dirty="0"/>
          </a:p>
          <a:p>
            <a:r>
              <a:rPr lang="en-GB" dirty="0"/>
              <a:t>It is, in other words, more than aspiration. Envy is not just that you want to have stuff. Envy entails, also, that you want others not to have it. Embedded in there is a desire to have it all by taking it all away.</a:t>
            </a:r>
          </a:p>
          <a:p>
            <a:endParaRPr lang="en-GB"/>
          </a:p>
          <a:p>
            <a:endParaRPr lang="en-GB"/>
          </a:p>
        </p:txBody>
      </p:sp>
      <p:sp>
        <p:nvSpPr>
          <p:cNvPr id="4" name="Slide Number Placeholder 3"/>
          <p:cNvSpPr>
            <a:spLocks noGrp="1"/>
          </p:cNvSpPr>
          <p:nvPr>
            <p:ph type="sldNum" sz="quarter" idx="5"/>
          </p:nvPr>
        </p:nvSpPr>
        <p:spPr/>
        <p:txBody>
          <a:bodyPr/>
          <a:lstStyle/>
          <a:p>
            <a:fld id="{278FB232-C209-B445-ACB3-067054AB162C}" type="slidenum">
              <a:rPr lang="en-US" smtClean="0"/>
              <a:t>14</a:t>
            </a:fld>
            <a:endParaRPr lang="en-US"/>
          </a:p>
        </p:txBody>
      </p:sp>
    </p:spTree>
    <p:extLst>
      <p:ext uri="{BB962C8B-B14F-4D97-AF65-F5344CB8AC3E}">
        <p14:creationId xmlns:p14="http://schemas.microsoft.com/office/powerpoint/2010/main" val="763811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8FB232-C209-B445-ACB3-067054AB162C}" type="slidenum">
              <a:rPr lang="en-US" smtClean="0"/>
              <a:t>17</a:t>
            </a:fld>
            <a:endParaRPr lang="en-US"/>
          </a:p>
        </p:txBody>
      </p:sp>
    </p:spTree>
    <p:extLst>
      <p:ext uri="{BB962C8B-B14F-4D97-AF65-F5344CB8AC3E}">
        <p14:creationId xmlns:p14="http://schemas.microsoft.com/office/powerpoint/2010/main" val="498563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a:latin typeface="Arial" pitchFamily="-84" charset="0"/>
                <a:ea typeface="ＭＳ Ｐゴシック" pitchFamily="-84" charset="-128"/>
                <a:cs typeface="ＭＳ Ｐゴシック" pitchFamily="-84" charset="-128"/>
              </a:rPr>
              <a:t>Freedom and restoration. Original mind seeks for freedom - freedom to be good, be </a:t>
            </a:r>
            <a:r>
              <a:rPr lang="en-GB" dirty="0" err="1">
                <a:latin typeface="Arial" pitchFamily="-84" charset="0"/>
                <a:ea typeface="ＭＳ Ｐゴシック" pitchFamily="-84" charset="-128"/>
                <a:cs typeface="ＭＳ Ｐゴシック" pitchFamily="-84" charset="-128"/>
              </a:rPr>
              <a:t>repsonsibilnsiblee</a:t>
            </a:r>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 to own</a:t>
            </a:r>
          </a:p>
          <a:p>
            <a:pPr eaLnBrk="1" hangingPunct="1"/>
            <a:endParaRPr lang="en-GB" dirty="0">
              <a:latin typeface="Arial" pitchFamily="-84" charset="0"/>
              <a:ea typeface="ＭＳ Ｐゴシック" pitchFamily="-84" charset="-128"/>
              <a:cs typeface="ＭＳ Ｐゴシック" pitchFamily="-84" charset="-128"/>
            </a:endParaRPr>
          </a:p>
          <a:p>
            <a:pPr eaLnBrk="1" hangingPunct="1"/>
            <a:r>
              <a:rPr lang="en-GB" dirty="0">
                <a:latin typeface="Arial" pitchFamily="-84" charset="0"/>
                <a:ea typeface="ＭＳ Ｐゴシック" pitchFamily="-84" charset="-128"/>
                <a:cs typeface="ＭＳ Ｐゴシック" pitchFamily="-84" charset="-128"/>
              </a:rPr>
              <a:t>Descriptive law - gravity</a:t>
            </a:r>
          </a:p>
          <a:p>
            <a:pPr eaLnBrk="1" hangingPunct="1"/>
            <a:r>
              <a:rPr lang="en-GB" dirty="0">
                <a:latin typeface="Arial" pitchFamily="-84" charset="0"/>
                <a:ea typeface="ＭＳ Ｐゴシック" pitchFamily="-84" charset="-128"/>
                <a:cs typeface="ＭＳ Ｐゴシック" pitchFamily="-84" charset="-128"/>
              </a:rPr>
              <a:t>Prescriptive law - ‘do not’</a:t>
            </a:r>
          </a:p>
          <a:p>
            <a:endParaRPr lang="en-US" dirty="0"/>
          </a:p>
        </p:txBody>
      </p:sp>
      <p:sp>
        <p:nvSpPr>
          <p:cNvPr id="4" name="Slide Number Placeholder 3"/>
          <p:cNvSpPr>
            <a:spLocks noGrp="1"/>
          </p:cNvSpPr>
          <p:nvPr>
            <p:ph type="sldNum" sz="quarter" idx="10"/>
          </p:nvPr>
        </p:nvSpPr>
        <p:spPr/>
        <p:txBody>
          <a:bodyPr/>
          <a:lstStyle/>
          <a:p>
            <a:fld id="{AFBD6372-2FA1-4043-A08C-EC4C48659444}" type="slidenum">
              <a:rPr lang="en-US" smtClean="0"/>
              <a:t>18</a:t>
            </a:fld>
            <a:endParaRPr lang="en-US"/>
          </a:p>
        </p:txBody>
      </p:sp>
    </p:spTree>
    <p:extLst>
      <p:ext uri="{BB962C8B-B14F-4D97-AF65-F5344CB8AC3E}">
        <p14:creationId xmlns:p14="http://schemas.microsoft.com/office/powerpoint/2010/main" val="836861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uncle</a:t>
            </a:r>
          </a:p>
        </p:txBody>
      </p:sp>
      <p:sp>
        <p:nvSpPr>
          <p:cNvPr id="4" name="Slide Number Placeholder 3"/>
          <p:cNvSpPr>
            <a:spLocks noGrp="1"/>
          </p:cNvSpPr>
          <p:nvPr>
            <p:ph type="sldNum" sz="quarter" idx="5"/>
          </p:nvPr>
        </p:nvSpPr>
        <p:spPr/>
        <p:txBody>
          <a:bodyPr/>
          <a:lstStyle/>
          <a:p>
            <a:fld id="{278FB232-C209-B445-ACB3-067054AB162C}" type="slidenum">
              <a:rPr lang="en-US" smtClean="0"/>
              <a:t>20</a:t>
            </a:fld>
            <a:endParaRPr lang="en-US"/>
          </a:p>
        </p:txBody>
      </p:sp>
    </p:spTree>
    <p:extLst>
      <p:ext uri="{BB962C8B-B14F-4D97-AF65-F5344CB8AC3E}">
        <p14:creationId xmlns:p14="http://schemas.microsoft.com/office/powerpoint/2010/main" val="1657376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none" strike="noStrike" dirty="0">
                <a:solidFill>
                  <a:srgbClr val="333333"/>
                </a:solidFill>
                <a:effectLst/>
                <a:latin typeface="Segoe UI"/>
              </a:rPr>
              <a:t>What effects does abuse have on a child’s sexuality?</a:t>
            </a:r>
            <a:br>
              <a:rPr lang="en-GB" b="0" i="0" u="none" strike="noStrike" dirty="0">
                <a:solidFill>
                  <a:srgbClr val="333333"/>
                </a:solidFill>
                <a:effectLst/>
                <a:latin typeface="Segoe UI"/>
              </a:rPr>
            </a:br>
            <a:r>
              <a:rPr lang="en-GB" b="0" i="0" u="none" strike="noStrike" dirty="0">
                <a:solidFill>
                  <a:srgbClr val="333333"/>
                </a:solidFill>
                <a:effectLst/>
                <a:latin typeface="Segoe UI"/>
              </a:rPr>
              <a:t>When a child is sexually abused, his/her normal sexual development is cut short. Being forced to be sexual on an adult level leaves the child not being able to develop his own desire, sexual orientation or interest. He/she doesn’t get a chance to explore sex in an age-appropriate way. The child learns that the abusers sexual desire is a scary, out of control, force and his/her first sexual experiences of arousal are linked with shame, disgust, pain and humiliation. This makes for powerful imprinting. If the abuse was linked with affection and nurturing, the child grows up confused about the difference between affection and sex, intimacy and intrusion.</a:t>
            </a:r>
          </a:p>
          <a:p>
            <a:pPr algn="l"/>
            <a:r>
              <a:rPr lang="en-GB" b="1" i="0" u="none" strike="noStrike" dirty="0">
                <a:solidFill>
                  <a:srgbClr val="333333"/>
                </a:solidFill>
                <a:effectLst/>
                <a:latin typeface="Segoe UI"/>
              </a:rPr>
              <a:t>What effects does abuse have on an adult’s sexuality?</a:t>
            </a:r>
            <a:br>
              <a:rPr lang="en-GB" b="0" i="0" u="none" strike="noStrike" dirty="0">
                <a:solidFill>
                  <a:srgbClr val="333333"/>
                </a:solidFill>
                <a:effectLst/>
                <a:latin typeface="Segoe UI"/>
              </a:rPr>
            </a:br>
            <a:r>
              <a:rPr lang="en-GB" b="0" i="0" u="none" strike="noStrike" dirty="0">
                <a:solidFill>
                  <a:srgbClr val="333333"/>
                </a:solidFill>
                <a:effectLst/>
                <a:latin typeface="Segoe UI"/>
              </a:rPr>
              <a:t>In adulthood this can play out in several different ways: Some survivors chose celibacy or chose partners who don’t want sex. Sometimes they spend many years and a great deal of energy trying to find ways to avoid having sex. Some view sex as “dirty” or see it as an obligation that they must perform. Survivors may force themselves for years to go through the motions even though they are numb, absent or in a panic. They may think that they are frigid, or be confused about homosexuality, or maybe they just feel that they are dysfunctional all together because they do not understand that they are suffering from the effects of the abuse. They may have violent or abusive fantasies that arose them but then cause them great shame. Other times the survivor may confuse the partner with the abuser during sex, Sex becomes a mine field of painful associations and memories. Other survivors act out or become promiscuous believing that they are only good or loved for sex. He or She then </a:t>
            </a:r>
            <a:r>
              <a:rPr lang="en-GB" b="0" i="0" u="none" strike="noStrike" dirty="0" err="1">
                <a:solidFill>
                  <a:srgbClr val="333333"/>
                </a:solidFill>
                <a:effectLst/>
                <a:latin typeface="Segoe UI"/>
              </a:rPr>
              <a:t>fulfills</a:t>
            </a:r>
            <a:r>
              <a:rPr lang="en-GB" b="0" i="0" u="none" strike="noStrike" dirty="0">
                <a:solidFill>
                  <a:srgbClr val="333333"/>
                </a:solidFill>
                <a:effectLst/>
                <a:latin typeface="Segoe UI"/>
              </a:rPr>
              <a:t> this legacy sometimes with total disregard for his/her own safety. They feel they cannot say NO to sex and end up having sex with anyone that wants them.</a:t>
            </a:r>
          </a:p>
          <a:p>
            <a:pPr algn="l"/>
            <a:r>
              <a:rPr lang="en-GB" b="0" i="0" u="none" strike="noStrike" dirty="0">
                <a:solidFill>
                  <a:srgbClr val="333333"/>
                </a:solidFill>
                <a:effectLst/>
                <a:latin typeface="Segoe UI"/>
              </a:rPr>
              <a:t>The sense of well being and self-esteem gets hooked up with sexual desirability. The survivor might only feel a sense of self-worth when being sexually desired. Also here is the fact that many survivors find one-night stands sexually enjoyable. This is because they are disconnected with any emotional or intimate feelings regarding sex. As a child, survivors become programmed to disconnect from sex and from anyone who loved him and wanted sex with him. So as an adult, sex with an intimate partner may become a “skin crawling” experience. Many have noticed that the deeper the relationship became, the less they wanted sex with this person. They may feel so confused as to why they enjoyed sex before but suddenly can’t stand to be touched by the partner. I will get into how this effects the partners in the next paragraph. They may continually be unfaithful to their partners because they want to enjoy a sexual experience, they want to confirm to themselves that they are “sexually normal” that they can enjoy sex. They may come to believe that this may mean they are not “in love” with the partner and even break up the relationship because of the sexual turn off that they feel. This then becomes a pattern. They can meet someone new, enjoy sex for a time and then as the relationship goes to a deeper more connected level, the same thing happens. They can’t stay disconnected from sex in an intimate relationship and they can’t connect sex with love. I have seen cases where because of this, survivors feel that they must be homosexual. They find a same sex partner, enjoy the sex in the beginning and then all the same things start happening to them. This leaves them feeling totally confused and dysfunctional.</a:t>
            </a:r>
          </a:p>
          <a:p>
            <a:pPr algn="l"/>
            <a:r>
              <a:rPr lang="en-GB" b="1" i="0" u="none" strike="noStrike" dirty="0">
                <a:solidFill>
                  <a:srgbClr val="333333"/>
                </a:solidFill>
                <a:effectLst/>
                <a:latin typeface="Segoe UI"/>
              </a:rPr>
              <a:t>How does this effect the Partner?</a:t>
            </a:r>
            <a:br>
              <a:rPr lang="en-GB" b="0" i="0" u="none" strike="noStrike" dirty="0">
                <a:solidFill>
                  <a:srgbClr val="333333"/>
                </a:solidFill>
                <a:effectLst/>
                <a:latin typeface="Segoe UI"/>
              </a:rPr>
            </a:br>
            <a:r>
              <a:rPr lang="en-GB" b="0" i="0" u="none" strike="noStrike" dirty="0">
                <a:solidFill>
                  <a:srgbClr val="333333"/>
                </a:solidFill>
                <a:effectLst/>
                <a:latin typeface="Segoe UI"/>
              </a:rPr>
              <a:t>For partners of Survivors, this whole aspect is very frustrating. The partner can wind up feeling like a failure for not be able to give pleasure or express their true feelings to the survivor. They may feel rejected and at a loss on what to do about this situation. Their own sexual desires are put on hold. They love the survivor but have needs of their own also. It is important to remember that the survivor is feeling these feelings because of the abuse they suffered and it is not that the partner is lacking as a lover. It is hard not to take it personally as what could be more personal than your sex life, however, it really is not your fault. You could be the best lover on the planet and that would only serve to make the survivor more confused, more guilt ridden. Survivors feel a tremendous sense of guilt for not being sexually available for their partners…for not enjoying sex the way they wish they could. The survivor probably loves you very much but it is just too scary to feel this with his/her body too. In fact, the fact that they are willing to stay in the relationship and have to deal with this sexual issue every day, is proof that the survivor must care for you a great deal. IT takes a big toll on someone to try and avoid sex, make excuses, panic at being touched in the night, have all those feelings continually brought up.</a:t>
            </a:r>
          </a:p>
          <a:p>
            <a:pPr algn="l"/>
            <a:r>
              <a:rPr lang="en-GB" b="0" i="0" u="none" strike="noStrike" dirty="0">
                <a:solidFill>
                  <a:srgbClr val="333333"/>
                </a:solidFill>
                <a:effectLst/>
                <a:latin typeface="Segoe UI"/>
              </a:rPr>
              <a:t>When the survivor starts being honest about his or her feelings with the partner, the partner might feel shocked, angry and bewildered, especially if the survivor seemed to enjoy sex before. Sudden upheaval of sexual issues is the norm when survivors start to work on abuse issues. Patience with the survivor is key. Survivors often cannot work on sexual issues until the later stages of healing. If a survivor feels pressure to have sex during this time, it only serves to make him/her feel worse. Especially if there is fighting or threats about this. The survivor feels like this is the original abuse because they feel manipulated again. This only shuts the survivor down further. When the pressure for sex is taken off of the survivor, this allows him or her room to heal sexually. As a partner, you do have a choice, you can leave the relationship and find someone else to have sex with but the survivor can’t. Unless she/he heals sexually, these problems will follow her into every relationship for the rest of her life. Her/his motivation to heal and change is greater than yours. You cannot make someone heal sexually. You can’t set deadlines or orchestrate the survivors progress. You can set mutual goals and work toward them. You can make your feelings and needs known and say that sex is important to you and that you want, eventually, to have a mutual sexual relationship. The survivor understands this, they want the same thing. Things will change and can even though it may not seem like it now. Ultimately, you will be rewarded with a whole and healthy person.</a:t>
            </a:r>
            <a:br>
              <a:rPr lang="en-GB" b="0" i="0" u="none" strike="noStrike" dirty="0">
                <a:solidFill>
                  <a:srgbClr val="333333"/>
                </a:solidFill>
                <a:effectLst/>
                <a:latin typeface="Segoe UI"/>
              </a:rPr>
            </a:br>
            <a:r>
              <a:rPr lang="en-GB" b="0" i="0" u="none" strike="noStrike" dirty="0">
                <a:solidFill>
                  <a:srgbClr val="333333"/>
                </a:solidFill>
                <a:effectLst/>
                <a:latin typeface="Segoe UI"/>
              </a:rPr>
              <a:t>Working with a survivor on sexual healing takes an incredible amount of patience, persistence and an acceptance of the fact that you are growing as a person too. Survivors often need to be the initiators of sex in order to feel in control. This is an important thing for partners to understand.</a:t>
            </a:r>
          </a:p>
          <a:p>
            <a:pPr algn="l"/>
            <a:r>
              <a:rPr lang="en-GB" b="0" i="0" u="none" strike="noStrike" dirty="0">
                <a:solidFill>
                  <a:srgbClr val="333333"/>
                </a:solidFill>
                <a:effectLst/>
                <a:latin typeface="Segoe UI"/>
              </a:rPr>
              <a:t>Let the survivor make the moves and set the pace for your love making. If the survivor feels in control, often this makes a very big difference. Try not to feel rejected when you reach over in bed and your partner flinches from your touch. Remember that a lot of survivors do not like to be touched when they are sleeping. For obvious reasons, this is very triggering for them. Avoid power struggles over sex. During this time, partners may find it extremely helpful to join a support group.</a:t>
            </a:r>
          </a:p>
          <a:p>
            <a:endParaRPr lang="en-GB" dirty="0"/>
          </a:p>
        </p:txBody>
      </p:sp>
      <p:sp>
        <p:nvSpPr>
          <p:cNvPr id="4" name="Slide Number Placeholder 3"/>
          <p:cNvSpPr>
            <a:spLocks noGrp="1"/>
          </p:cNvSpPr>
          <p:nvPr>
            <p:ph type="sldNum" sz="quarter" idx="10"/>
          </p:nvPr>
        </p:nvSpPr>
        <p:spPr/>
        <p:txBody>
          <a:bodyPr/>
          <a:lstStyle/>
          <a:p>
            <a:pPr>
              <a:defRPr/>
            </a:pPr>
            <a:fld id="{65751A52-81E2-47BF-A78D-326391319288}" type="slidenum">
              <a:rPr lang="en-GB" smtClean="0"/>
              <a:pPr>
                <a:defRPr/>
              </a:pPr>
              <a:t>22</a:t>
            </a:fld>
            <a:endParaRPr lang="en-GB"/>
          </a:p>
        </p:txBody>
      </p:sp>
    </p:spTree>
    <p:extLst>
      <p:ext uri="{BB962C8B-B14F-4D97-AF65-F5344CB8AC3E}">
        <p14:creationId xmlns:p14="http://schemas.microsoft.com/office/powerpoint/2010/main" val="2700426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u="none" strike="noStrike" dirty="0">
                <a:solidFill>
                  <a:srgbClr val="333333"/>
                </a:solidFill>
                <a:effectLst/>
                <a:latin typeface="Segoe UI"/>
              </a:rPr>
              <a:t>What effects does abuse have on an adult’s sexuality?</a:t>
            </a:r>
            <a:br>
              <a:rPr lang="en-GB" b="0" i="0" u="none" strike="noStrike" dirty="0">
                <a:solidFill>
                  <a:srgbClr val="333333"/>
                </a:solidFill>
                <a:effectLst/>
                <a:latin typeface="Segoe UI"/>
              </a:rPr>
            </a:br>
            <a:r>
              <a:rPr lang="en-GB" b="0" i="0" u="none" strike="noStrike" dirty="0">
                <a:solidFill>
                  <a:srgbClr val="333333"/>
                </a:solidFill>
                <a:effectLst/>
                <a:latin typeface="Segoe UI"/>
              </a:rPr>
              <a:t>In adulthood this can play out in several different ways: Some survivors chose celibacy or chose partners who don’t want sex. Sometimes they spend many years and a great deal of energy trying to find ways to avoid having sex. Some view sex as “dirty” or see it as an obligation that they must perform. Survivors may force themselves for years to go through the motions even though they are numb, absent or in a panic. They may think that they are frigid, or be confused about homosexuality, or maybe they just feel that they are dysfunctional all together because they do not understand that they are suffering from the effects of the abuse. They may have violent or abusive fantasies that arose them but then cause them great shame. Other times the survivor may confuse the partner with the abuser during sex, Sex becomes a mine field of painful associations and memories. Other survivors act out or become promiscuous believing that they are only good or loved for sex. He or She then </a:t>
            </a:r>
            <a:r>
              <a:rPr lang="en-GB" b="0" i="0" u="none" strike="noStrike" dirty="0" err="1">
                <a:solidFill>
                  <a:srgbClr val="333333"/>
                </a:solidFill>
                <a:effectLst/>
                <a:latin typeface="Segoe UI"/>
              </a:rPr>
              <a:t>fulfills</a:t>
            </a:r>
            <a:r>
              <a:rPr lang="en-GB" b="0" i="0" u="none" strike="noStrike" dirty="0">
                <a:solidFill>
                  <a:srgbClr val="333333"/>
                </a:solidFill>
                <a:effectLst/>
                <a:latin typeface="Segoe UI"/>
              </a:rPr>
              <a:t> this legacy sometimes with total disregard for his/her own safety. They feel they cannot say NO to sex and end up having sex with anyone that wants them.</a:t>
            </a:r>
          </a:p>
          <a:p>
            <a:pPr algn="l"/>
            <a:r>
              <a:rPr lang="en-GB" b="0" i="0" u="none" strike="noStrike" dirty="0">
                <a:solidFill>
                  <a:srgbClr val="333333"/>
                </a:solidFill>
                <a:effectLst/>
                <a:latin typeface="Segoe UI"/>
              </a:rPr>
              <a:t>The sense of well being and self-esteem gets hooked up with sexual desirability. The survivor might only feel a sense of self-worth when being sexually desired. Also here is the fact that many survivors find one-night stands sexually enjoyable. This is because they are disconnected with any emotional or intimate feelings regarding sex. As a child, survivors become programmed to disconnect from sex and from anyone who loved him and wanted sex with him. So as an adult, sex with an intimate partner may become a “skin crawling” experience. Many have noticed that the deeper the relationship became, the less they wanted sex with this person. They may feel so confused as to why they enjoyed sex before but suddenly can’t stand to be touched by the partner. I will get into how this effects the partners in the next paragraph. They may continually be unfaithful to their partners because they want to enjoy a sexual experience, they want to confirm to themselves that they are “sexually normal” that they can enjoy sex. They may come to believe that this may mean they are not “in love” with the partner and even break up the relationship because of the sexual turn off that they feel. This then becomes a pattern. They can meet someone new, enjoy sex for a time and then as the relationship goes to a deeper more connected level, the same thing happens. They can’t stay disconnected from sex in an intimate relationship and they can’t connect sex with love. I have seen cases where because of this, survivors feel that they must be homosexual. They find a same sex partner, enjoy the sex in the beginning and then all the same things start happening to them. This leaves them feeling totally confused and dysfunctional.</a:t>
            </a:r>
          </a:p>
          <a:p>
            <a:pPr algn="l"/>
            <a:r>
              <a:rPr lang="en-GB" b="1" i="0" u="none" strike="noStrike" dirty="0">
                <a:solidFill>
                  <a:srgbClr val="333333"/>
                </a:solidFill>
                <a:effectLst/>
                <a:latin typeface="Segoe UI"/>
              </a:rPr>
              <a:t>How does this effect the Partner?</a:t>
            </a:r>
            <a:br>
              <a:rPr lang="en-GB" b="0" i="0" u="none" strike="noStrike" dirty="0">
                <a:solidFill>
                  <a:srgbClr val="333333"/>
                </a:solidFill>
                <a:effectLst/>
                <a:latin typeface="Segoe UI"/>
              </a:rPr>
            </a:br>
            <a:r>
              <a:rPr lang="en-GB" b="0" i="0" u="none" strike="noStrike" dirty="0">
                <a:solidFill>
                  <a:srgbClr val="333333"/>
                </a:solidFill>
                <a:effectLst/>
                <a:latin typeface="Segoe UI"/>
              </a:rPr>
              <a:t>For partners of Survivors, this whole aspect is very frustrating. The partner can wind up feeling like a failure for not be able to give pleasure or express their true feelings to the survivor. They may feel rejected and at a loss on what to do about this situation. Their own sexual desires are put on hold. They love the survivor but have needs of their own also. It is important to remember that the survivor is feeling these feelings because of the abuse they suffered and it is not that the partner is lacking as a lover. It is hard not to take it personally as what could be more personal than your sex life, however, it really is not your fault. You could be the best lover on the planet and that would only serve to make the survivor more confused, more guilt ridden. Survivors feel a tremendous sense of guilt for not being sexually available for their partners…for not enjoying sex the way they wish they could. The survivor probably loves you very much but it is just too scary to feel this with his/her body too. In fact, the fact that they are willing to stay in the relationship and have to deal with this sexual issue every day, is proof that the survivor must care for you a great deal. IT takes a big toll on someone to try and avoid sex, make excuses, panic at being touched in the night, have all those feelings continually brought up.</a:t>
            </a:r>
          </a:p>
          <a:p>
            <a:pPr algn="l"/>
            <a:r>
              <a:rPr lang="en-GB" b="0" i="0" u="none" strike="noStrike" dirty="0">
                <a:solidFill>
                  <a:srgbClr val="333333"/>
                </a:solidFill>
                <a:effectLst/>
                <a:latin typeface="Segoe UI"/>
              </a:rPr>
              <a:t>When the survivor starts being honest about his or her feelings with the partner, the partner might feel shocked, angry and bewildered, especially if the survivor seemed to enjoy sex before. Sudden upheaval of sexual issues is the norm when survivors start to work on abuse issues. Patience with the survivor is key. Survivors often cannot work on sexual issues until the later stages of healing. If a survivor feels pressure to have sex during this time, it only serves to make him/her feel worse. Especially if there is fighting or threats about this. The survivor feels like this is the original abuse because they feel manipulated again. This only shuts the survivor down further. When the pressure for sex is taken off of the survivor, this allows him or her room to heal sexually. As a partner, you do have a choice, you can leave the relationship and find someone else to have sex with but the survivor can’t. Unless she/he heals sexually, these problems will follow her into every relationship for the rest of her life. Her/his motivation to heal and change is greater than yours. You cannot make someone heal sexually. You can’t set deadlines or orchestrate the survivors progress. You can set mutual goals and work toward them. You can make your feelings and needs known and say that sex is important to you and that you want, eventually, to have a mutual sexual relationship. The survivor understands this, they want the same thing. Things will change and can even though it may not seem like it now. Ultimately, you will be rewarded with a whole and healthy person.</a:t>
            </a:r>
            <a:br>
              <a:rPr lang="en-GB" b="0" i="0" u="none" strike="noStrike" dirty="0">
                <a:solidFill>
                  <a:srgbClr val="333333"/>
                </a:solidFill>
                <a:effectLst/>
                <a:latin typeface="Segoe UI"/>
              </a:rPr>
            </a:br>
            <a:r>
              <a:rPr lang="en-GB" b="0" i="0" u="none" strike="noStrike" dirty="0">
                <a:solidFill>
                  <a:srgbClr val="333333"/>
                </a:solidFill>
                <a:effectLst/>
                <a:latin typeface="Segoe UI"/>
              </a:rPr>
              <a:t>Working with a survivor on sexual healing takes an incredible amount of patience, persistence and an acceptance of the fact that you are growing as a person too. Survivors often need to be the initiators of sex in order to feel in control. This is an important thing for partners to understand.</a:t>
            </a:r>
          </a:p>
          <a:p>
            <a:pPr algn="l"/>
            <a:r>
              <a:rPr lang="en-GB" b="0" i="0" u="none" strike="noStrike" dirty="0">
                <a:solidFill>
                  <a:srgbClr val="333333"/>
                </a:solidFill>
                <a:effectLst/>
                <a:latin typeface="Segoe UI"/>
              </a:rPr>
              <a:t>Let the survivor make the moves and set the pace for your love making. If the survivor feels in control, often this makes a very big difference. Try not to feel rejected when you reach over in bed and your partner flinches from your touch. Remember that a lot of survivors do not like to be touched when they are sleeping. For obvious reasons, this is very triggering for them. Avoid power struggles over sex. During this time, partners may find it extremely helpful to join a support group.</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23</a:t>
            </a:fld>
            <a:endParaRPr lang="en-US"/>
          </a:p>
        </p:txBody>
      </p:sp>
    </p:spTree>
    <p:extLst>
      <p:ext uri="{BB962C8B-B14F-4D97-AF65-F5344CB8AC3E}">
        <p14:creationId xmlns:p14="http://schemas.microsoft.com/office/powerpoint/2010/main" val="1180541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Protecting </a:t>
            </a:r>
            <a:r>
              <a:rPr lang="en-US" dirty="0" err="1"/>
              <a:t>behaviour</a:t>
            </a:r>
            <a:r>
              <a:rPr lang="en-US" dirty="0"/>
              <a:t> to eliminate our fear (Baer)</a:t>
            </a:r>
          </a:p>
          <a:p>
            <a:r>
              <a:rPr lang="en-US" dirty="0"/>
              <a:t>LYING</a:t>
            </a:r>
          </a:p>
          <a:p>
            <a:r>
              <a:rPr lang="en-US" dirty="0"/>
              <a:t>Attacking</a:t>
            </a:r>
          </a:p>
          <a:p>
            <a:r>
              <a:rPr lang="en-US" dirty="0"/>
              <a:t>Acting like a victim</a:t>
            </a:r>
          </a:p>
          <a:p>
            <a:r>
              <a:rPr lang="en-US" dirty="0"/>
              <a:t>Running away</a:t>
            </a:r>
          </a:p>
        </p:txBody>
      </p:sp>
      <p:sp>
        <p:nvSpPr>
          <p:cNvPr id="4" name="Slide Number Placeholder 3"/>
          <p:cNvSpPr>
            <a:spLocks noGrp="1"/>
          </p:cNvSpPr>
          <p:nvPr>
            <p:ph type="sldNum" sz="quarter" idx="10"/>
          </p:nvPr>
        </p:nvSpPr>
        <p:spPr/>
        <p:txBody>
          <a:bodyPr/>
          <a:lstStyle/>
          <a:p>
            <a:fld id="{278FB232-C209-B445-ACB3-067054AB162C}" type="slidenum">
              <a:rPr lang="en-US" smtClean="0"/>
              <a:t>27</a:t>
            </a:fld>
            <a:endParaRPr lang="en-US"/>
          </a:p>
        </p:txBody>
      </p:sp>
    </p:spTree>
    <p:extLst>
      <p:ext uri="{BB962C8B-B14F-4D97-AF65-F5344CB8AC3E}">
        <p14:creationId xmlns:p14="http://schemas.microsoft.com/office/powerpoint/2010/main" val="1252082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70000" lnSpcReduction="20000"/>
          </a:bodyPr>
          <a:lstStyle/>
          <a:p>
            <a:pPr>
              <a:defRPr/>
            </a:pPr>
            <a:r>
              <a:rPr lang="en-US" dirty="0"/>
              <a:t>Fight from responsibility into victimhood</a:t>
            </a:r>
          </a:p>
          <a:p>
            <a:pPr>
              <a:defRPr/>
            </a:pPr>
            <a:endParaRPr lang="en-US" dirty="0"/>
          </a:p>
          <a:p>
            <a:pPr>
              <a:defRPr/>
            </a:pPr>
            <a:r>
              <a:rPr lang="en-US" dirty="0"/>
              <a:t>So Jews developed a morality of guilt in place of what the Greeks had, a morality of shame. A morality of guilt makes a sharp distinction between the person and the act, between the sinner and the sin. Because we are not wholly defined by what we do, there is a core within us that remains intact – “My God, the soul you gave me is pure” – so that whatever wrong we may have done, we can repent and be forgiven. That creates a language of hope, the only force strong enough to defeat a culture of despair.</a:t>
            </a:r>
          </a:p>
          <a:p>
            <a:pPr>
              <a:defRPr/>
            </a:pPr>
            <a:endParaRPr lang="en-US" dirty="0"/>
          </a:p>
          <a:p>
            <a:pPr>
              <a:defRPr/>
            </a:pPr>
            <a:r>
              <a:rPr lang="en-US" dirty="0"/>
              <a:t>It is that power of hope, born whenever God’s love and forgiveness gives rise to human freedom and responsibility, that has made Judaism the moral force it has always been to those who minds and hearts are open. But that hope, says Moses with a passion that still sears us whenever we tread it afresh, does not just happen. It has to be worked for and won. The only way it is achieved is by </a:t>
            </a:r>
            <a:r>
              <a:rPr lang="en-US" i="1" dirty="0"/>
              <a:t>not blaming God</a:t>
            </a:r>
            <a:r>
              <a:rPr lang="en-US" dirty="0"/>
              <a:t>. He is not corrupt. The defect is in us, His children. If we seek a better world, we must make it. God teaches us, inspires us, forgives us when we fail and lifts us when we fall, but we must make it. It is not what God does for us that transforms us; it is what we do for God.</a:t>
            </a:r>
          </a:p>
          <a:p>
            <a:pPr>
              <a:defRPr/>
            </a:pPr>
            <a:r>
              <a:rPr lang="en-US" dirty="0"/>
              <a:t>The first humans lost paradise when they sought to hide from responsibility. We will only ever regain it if we accept responsibility and become a nation of leaders, each respecting and making space for those not like us. People do not like people who remind them of their responsibility. That is one of the reasons (not the only one, to be sure) for </a:t>
            </a:r>
            <a:r>
              <a:rPr lang="en-US" dirty="0" err="1"/>
              <a:t>Judeophobia</a:t>
            </a:r>
            <a:r>
              <a:rPr lang="en-US" dirty="0"/>
              <a:t> through the ages. But we are not defined by those who do not like us. To be a Jew is to be defined by the One who loves us.</a:t>
            </a:r>
          </a:p>
          <a:p>
            <a:pPr>
              <a:defRPr/>
            </a:pPr>
            <a:endParaRPr lang="en-US" dirty="0"/>
          </a:p>
          <a:p>
            <a:pPr>
              <a:defRPr/>
            </a:pPr>
            <a:r>
              <a:rPr lang="en-US" dirty="0"/>
              <a:t>The deepest mystery of all is not our faith in God but God’s faith in us. May that faith sustain us as we heed the call to responsibility and take the risk of healing some of the needless wounds of an injured but still wondrous world.</a:t>
            </a:r>
          </a:p>
          <a:p>
            <a:pPr>
              <a:defRPr/>
            </a:pPr>
            <a:endParaRPr lang="en-US" dirty="0"/>
          </a:p>
          <a:p>
            <a:pPr>
              <a:defRPr/>
            </a:pPr>
            <a:r>
              <a:rPr lang="en-US" dirty="0"/>
              <a:t>Don’t blame God when things go wrong. That is what Moses feels so passionately. Don’t believe, he says, that God is there to serve us. We are here to serve Him and through Him be a blessing to the world. God is straight; it is we who are complex and self-deceiving. God is not there to relieve us of responsibility. It is God who is calling us to responsibility.</a:t>
            </a:r>
          </a:p>
          <a:p>
            <a:pPr>
              <a:defRPr/>
            </a:pPr>
            <a:endParaRPr lang="en-US" dirty="0"/>
          </a:p>
          <a:p>
            <a:pPr>
              <a:defRPr/>
            </a:pPr>
            <a:r>
              <a:rPr lang="en-US" dirty="0"/>
              <a:t>With these words Moses brings to closure the drama that began in the beginning with Adam and Eve in the Garden of Eden. When they sinned, Adam blamed the woman, the woman blamed the serpent. So it was in the beginning and so it still is in the twenty-first century secular time.</a:t>
            </a:r>
          </a:p>
          <a:p>
            <a:pPr>
              <a:defRPr/>
            </a:pPr>
            <a:endParaRPr lang="en-US" dirty="0"/>
          </a:p>
          <a:p>
            <a:pPr>
              <a:defRPr/>
            </a:pPr>
            <a:r>
              <a:rPr lang="en-US" dirty="0"/>
              <a:t>The story of humanity has been for the most part a flight from responsibility. The culprits change. Only the sense of victimhood remains. It wasn’t us. It was the politicians. Or the media. Or the bankers. Or our genes. Or our parents. Or the system, be it capitalism, communism or anything between. Most of all, it is the fault of the others, the ones not like us, infidels, sons of Satan, children of darkness, the unredeemed. The perpetrators of the greatest crime against humanity in all of history were convinced it wasn’t them. They were “only obeying orders.” When all else fails, blame God. And if you don’t believe in God, blame the people who do. To be human is to seek to escape from responsibility.</a:t>
            </a:r>
          </a:p>
          <a:p>
            <a:pPr>
              <a:defRPr/>
            </a:pPr>
            <a:endParaRPr lang="en-US" dirty="0"/>
          </a:p>
          <a:p>
            <a:pPr>
              <a:defRPr/>
            </a:pPr>
            <a:r>
              <a:rPr lang="en-US" dirty="0"/>
              <a:t>That is what makes Judaism different. It is what made some people admire Jews and others hate them. For Judaism is God’s call to human responsibility. From this call you can’t hide, as Adam and Eve discovered when they tried, and you can’t escape, as Jonah learnt in the belly of a fish.</a:t>
            </a:r>
          </a:p>
          <a:p>
            <a:pPr>
              <a:defRPr/>
            </a:pPr>
            <a:endParaRPr lang="en-US" dirty="0"/>
          </a:p>
        </p:txBody>
      </p:sp>
      <p:sp>
        <p:nvSpPr>
          <p:cNvPr id="788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BFD34632-E471-BA42-B9DC-BECC61DD2B07}" type="slidenum">
              <a:rPr lang="en-GB" altLang="x-none">
                <a:latin typeface="Century Gothic" charset="0"/>
              </a:rPr>
              <a:pPr/>
              <a:t>31</a:t>
            </a:fld>
            <a:endParaRPr lang="en-GB" altLang="x-none">
              <a:latin typeface="Century Gothic" charset="0"/>
            </a:endParaRPr>
          </a:p>
        </p:txBody>
      </p:sp>
    </p:spTree>
    <p:extLst>
      <p:ext uri="{BB962C8B-B14F-4D97-AF65-F5344CB8AC3E}">
        <p14:creationId xmlns:p14="http://schemas.microsoft.com/office/powerpoint/2010/main" val="1395025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Protecting </a:t>
            </a:r>
            <a:r>
              <a:rPr lang="en-US" dirty="0" err="1"/>
              <a:t>behaviour</a:t>
            </a:r>
            <a:r>
              <a:rPr lang="en-US" dirty="0"/>
              <a:t> to eliminate our fear (Baer)</a:t>
            </a:r>
          </a:p>
          <a:p>
            <a:r>
              <a:rPr lang="en-US" dirty="0"/>
              <a:t>LYING</a:t>
            </a:r>
          </a:p>
          <a:p>
            <a:r>
              <a:rPr lang="en-US" dirty="0"/>
              <a:t>Attacking</a:t>
            </a:r>
          </a:p>
          <a:p>
            <a:r>
              <a:rPr lang="en-US" dirty="0"/>
              <a:t>Acting like a victim</a:t>
            </a:r>
          </a:p>
          <a:p>
            <a:r>
              <a:rPr lang="en-US" dirty="0"/>
              <a:t>Running away</a:t>
            </a:r>
          </a:p>
          <a:p>
            <a:endParaRPr lang="en-US"/>
          </a:p>
          <a:p>
            <a:endParaRPr lang="en-US"/>
          </a:p>
        </p:txBody>
      </p:sp>
      <p:sp>
        <p:nvSpPr>
          <p:cNvPr id="4" name="Slide Number Placeholder 3"/>
          <p:cNvSpPr>
            <a:spLocks noGrp="1"/>
          </p:cNvSpPr>
          <p:nvPr>
            <p:ph type="sldNum" sz="quarter" idx="10"/>
          </p:nvPr>
        </p:nvSpPr>
        <p:spPr/>
        <p:txBody>
          <a:bodyPr/>
          <a:lstStyle/>
          <a:p>
            <a:fld id="{278FB232-C209-B445-ACB3-067054AB162C}" type="slidenum">
              <a:rPr lang="en-US" smtClean="0"/>
              <a:t>33</a:t>
            </a:fld>
            <a:endParaRPr lang="en-US"/>
          </a:p>
        </p:txBody>
      </p:sp>
    </p:spTree>
    <p:extLst>
      <p:ext uri="{BB962C8B-B14F-4D97-AF65-F5344CB8AC3E}">
        <p14:creationId xmlns:p14="http://schemas.microsoft.com/office/powerpoint/2010/main" val="1697359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84" charset="0"/>
              </a:rPr>
              <a:t>Give and take of love -&gt; exchange of elements. </a:t>
            </a:r>
          </a:p>
          <a:p>
            <a:pPr eaLnBrk="1" hangingPunct="1"/>
            <a:endParaRPr lang="en-US" dirty="0">
              <a:latin typeface="Arial" pitchFamily="-84" charset="0"/>
            </a:endParaRPr>
          </a:p>
          <a:p>
            <a:pPr eaLnBrk="1" hangingPunct="1"/>
            <a:r>
              <a:rPr lang="en-US" dirty="0">
                <a:latin typeface="Arial" pitchFamily="-84" charset="0"/>
              </a:rPr>
              <a:t>Eve TRAUMATISED</a:t>
            </a:r>
          </a:p>
          <a:p>
            <a:pPr eaLnBrk="1" hangingPunct="1"/>
            <a:endParaRPr lang="en-US" dirty="0">
              <a:latin typeface="Arial" pitchFamily="-84" charset="0"/>
            </a:endParaRPr>
          </a:p>
          <a:p>
            <a:pPr eaLnBrk="1" hangingPunct="1"/>
            <a:r>
              <a:rPr lang="en-US" dirty="0">
                <a:latin typeface="Arial" pitchFamily="-84" charset="0"/>
              </a:rPr>
              <a:t>And yes, William Haines, I believe that the "original sin" could be renamed "original trauma". I found, in my work as an Emotion Code practitioner that, with women esp., the negative trapped emotion of worthlessness is found over and over and over. One day, </a:t>
            </a:r>
            <a:r>
              <a:rPr lang="en-US" dirty="0" err="1">
                <a:latin typeface="Arial" pitchFamily="-84" charset="0"/>
              </a:rPr>
              <a:t>i</a:t>
            </a:r>
            <a:r>
              <a:rPr lang="en-US" dirty="0">
                <a:latin typeface="Arial" pitchFamily="-84" charset="0"/>
              </a:rPr>
              <a:t> had an epiphany. I felt that this goes way back, all the way back to Eve. This has been transmitted for generations and many women , as in Arabic cultures, still pay the price just for 'being a woman. not just emotionally but by physical limitations/even abuse'.</a:t>
            </a:r>
          </a:p>
          <a:p>
            <a:pPr eaLnBrk="1" hangingPunct="1"/>
            <a:endParaRPr lang="en-US" dirty="0">
              <a:latin typeface="Arial" pitchFamily="-84" charset="0"/>
            </a:endParaRPr>
          </a:p>
          <a:p>
            <a:pPr eaLnBrk="1" hangingPunct="1"/>
            <a:r>
              <a:rPr lang="en-US" dirty="0">
                <a:latin typeface="Arial" pitchFamily="-84" charset="0"/>
              </a:rPr>
              <a:t>It is really time to restore all that, the suffering has gone on way to long. It is time, for women and for men to reclaim their original status as loved and loving children of God. But the work needs to be done by each individual to consciously drop what no longer serves them which is the shame and guilt and feelings of lack of value that are all residues from the original ancestral trauma.</a:t>
            </a:r>
          </a:p>
          <a:p>
            <a:pPr eaLnBrk="1" hangingPunct="1"/>
            <a:r>
              <a:rPr lang="en-US" dirty="0">
                <a:latin typeface="Arial" pitchFamily="-84" charset="0"/>
              </a:rPr>
              <a:t>Isn't that what is called "being reborn" in Christianity?</a:t>
            </a:r>
          </a:p>
          <a:p>
            <a:endParaRPr lang="en-US" dirty="0"/>
          </a:p>
        </p:txBody>
      </p:sp>
      <p:sp>
        <p:nvSpPr>
          <p:cNvPr id="4" name="Slide Number Placeholder 3"/>
          <p:cNvSpPr>
            <a:spLocks noGrp="1"/>
          </p:cNvSpPr>
          <p:nvPr>
            <p:ph type="sldNum" sz="quarter" idx="10"/>
          </p:nvPr>
        </p:nvSpPr>
        <p:spPr/>
        <p:txBody>
          <a:bodyPr/>
          <a:lstStyle/>
          <a:p>
            <a:fld id="{AFBD6372-2FA1-4043-A08C-EC4C48659444}" type="slidenum">
              <a:rPr lang="en-US" smtClean="0"/>
              <a:t>34</a:t>
            </a:fld>
            <a:endParaRPr lang="en-US"/>
          </a:p>
        </p:txBody>
      </p:sp>
    </p:spTree>
    <p:extLst>
      <p:ext uri="{BB962C8B-B14F-4D97-AF65-F5344CB8AC3E}">
        <p14:creationId xmlns:p14="http://schemas.microsoft.com/office/powerpoint/2010/main" val="1218776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p:cNvSpPr>
          <p:nvPr>
            <p:ph type="sldImg"/>
          </p:nvPr>
        </p:nvSpPr>
        <p:spPr>
          <a:ln/>
        </p:spPr>
      </p:sp>
      <p:sp>
        <p:nvSpPr>
          <p:cNvPr id="43011" name="Notes Placeholder 2"/>
          <p:cNvSpPr>
            <a:spLocks noGrp="1"/>
          </p:cNvSpPr>
          <p:nvPr>
            <p:ph type="body" idx="1"/>
          </p:nvPr>
        </p:nvSpPr>
        <p:spPr>
          <a:noFill/>
          <a:ln/>
        </p:spPr>
        <p:txBody>
          <a:bodyPr/>
          <a:lstStyle/>
          <a:p>
            <a:endParaRPr lang="en-US" dirty="0">
              <a:latin typeface="Arial" pitchFamily="-84" charset="0"/>
            </a:endParaRPr>
          </a:p>
        </p:txBody>
      </p:sp>
      <p:sp>
        <p:nvSpPr>
          <p:cNvPr id="43012" name="Slide Number Placeholder 3"/>
          <p:cNvSpPr>
            <a:spLocks noGrp="1"/>
          </p:cNvSpPr>
          <p:nvPr>
            <p:ph type="sldNum" sz="quarter" idx="5"/>
          </p:nvPr>
        </p:nvSpPr>
        <p:spPr>
          <a:noFill/>
        </p:spPr>
        <p:txBody>
          <a:bodyPr/>
          <a:lstStyle/>
          <a:p>
            <a:fld id="{3DE0ECBB-125B-47BD-AE61-4324B0325ED2}" type="slidenum">
              <a:rPr lang="en-GB" smtClean="0">
                <a:latin typeface="Arial" pitchFamily="-84" charset="0"/>
              </a:rPr>
              <a:pPr/>
              <a:t>4</a:t>
            </a:fld>
            <a:endParaRPr lang="en-GB">
              <a:latin typeface="Arial" pitchFamily="-84" charset="0"/>
            </a:endParaRPr>
          </a:p>
        </p:txBody>
      </p:sp>
    </p:spTree>
    <p:extLst>
      <p:ext uri="{BB962C8B-B14F-4D97-AF65-F5344CB8AC3E}">
        <p14:creationId xmlns:p14="http://schemas.microsoft.com/office/powerpoint/2010/main" val="1377217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entury Gothic" charset="0"/>
                <a:ea typeface="ＭＳ Ｐゴシック" charset="-128"/>
              </a:defRPr>
            </a:lvl1pPr>
            <a:lvl2pPr marL="742950" indent="-285750">
              <a:spcBef>
                <a:spcPct val="30000"/>
              </a:spcBef>
              <a:defRPr sz="1200">
                <a:solidFill>
                  <a:schemeClr val="tx1"/>
                </a:solidFill>
                <a:latin typeface="Century Gothic" charset="0"/>
                <a:ea typeface="ＭＳ Ｐゴシック" charset="-128"/>
              </a:defRPr>
            </a:lvl2pPr>
            <a:lvl3pPr marL="1143000" indent="-228600">
              <a:spcBef>
                <a:spcPct val="30000"/>
              </a:spcBef>
              <a:defRPr sz="1200">
                <a:solidFill>
                  <a:schemeClr val="tx1"/>
                </a:solidFill>
                <a:latin typeface="Century Gothic" charset="0"/>
                <a:ea typeface="ＭＳ Ｐゴシック" charset="-128"/>
              </a:defRPr>
            </a:lvl3pPr>
            <a:lvl4pPr marL="1600200" indent="-228600">
              <a:spcBef>
                <a:spcPct val="30000"/>
              </a:spcBef>
              <a:defRPr sz="1200">
                <a:solidFill>
                  <a:schemeClr val="tx1"/>
                </a:solidFill>
                <a:latin typeface="Century Gothic" charset="0"/>
                <a:ea typeface="ＭＳ Ｐゴシック" charset="-128"/>
              </a:defRPr>
            </a:lvl4pPr>
            <a:lvl5pPr marL="2057400" indent="-228600">
              <a:spcBef>
                <a:spcPct val="30000"/>
              </a:spcBef>
              <a:defRPr sz="1200">
                <a:solidFill>
                  <a:schemeClr val="tx1"/>
                </a:solidFill>
                <a:latin typeface="Century Gothic" charset="0"/>
                <a:ea typeface="ＭＳ Ｐゴシック" charset="-128"/>
              </a:defRPr>
            </a:lvl5pPr>
            <a:lvl6pPr marL="2514600" indent="-228600" eaLnBrk="0" fontAlgn="base" hangingPunct="0">
              <a:spcBef>
                <a:spcPct val="30000"/>
              </a:spcBef>
              <a:spcAft>
                <a:spcPct val="0"/>
              </a:spcAft>
              <a:defRPr sz="1200">
                <a:solidFill>
                  <a:schemeClr val="tx1"/>
                </a:solidFill>
                <a:latin typeface="Century Gothic" charset="0"/>
                <a:ea typeface="ＭＳ Ｐゴシック" charset="-128"/>
              </a:defRPr>
            </a:lvl6pPr>
            <a:lvl7pPr marL="2971800" indent="-228600" eaLnBrk="0" fontAlgn="base" hangingPunct="0">
              <a:spcBef>
                <a:spcPct val="30000"/>
              </a:spcBef>
              <a:spcAft>
                <a:spcPct val="0"/>
              </a:spcAft>
              <a:defRPr sz="1200">
                <a:solidFill>
                  <a:schemeClr val="tx1"/>
                </a:solidFill>
                <a:latin typeface="Century Gothic" charset="0"/>
                <a:ea typeface="ＭＳ Ｐゴシック" charset="-128"/>
              </a:defRPr>
            </a:lvl7pPr>
            <a:lvl8pPr marL="3429000" indent="-228600" eaLnBrk="0" fontAlgn="base" hangingPunct="0">
              <a:spcBef>
                <a:spcPct val="30000"/>
              </a:spcBef>
              <a:spcAft>
                <a:spcPct val="0"/>
              </a:spcAft>
              <a:defRPr sz="1200">
                <a:solidFill>
                  <a:schemeClr val="tx1"/>
                </a:solidFill>
                <a:latin typeface="Century Gothic" charset="0"/>
                <a:ea typeface="ＭＳ Ｐゴシック" charset="-128"/>
              </a:defRPr>
            </a:lvl8pPr>
            <a:lvl9pPr marL="3886200" indent="-228600" eaLnBrk="0" fontAlgn="base" hangingPunct="0">
              <a:spcBef>
                <a:spcPct val="30000"/>
              </a:spcBef>
              <a:spcAft>
                <a:spcPct val="0"/>
              </a:spcAft>
              <a:defRPr sz="1200">
                <a:solidFill>
                  <a:schemeClr val="tx1"/>
                </a:solidFill>
                <a:latin typeface="Century Gothic" charset="0"/>
                <a:ea typeface="ＭＳ Ｐゴシック" charset="-128"/>
              </a:defRPr>
            </a:lvl9pPr>
          </a:lstStyle>
          <a:p>
            <a:pPr>
              <a:spcBef>
                <a:spcPct val="0"/>
              </a:spcBef>
            </a:pPr>
            <a:fld id="{3A501785-0C71-E14C-B613-B485479AA156}" type="slidenum">
              <a:rPr lang="en-GB" altLang="en-US"/>
              <a:pPr>
                <a:spcBef>
                  <a:spcPct val="0"/>
                </a:spcBef>
              </a:pPr>
              <a:t>35</a:t>
            </a:fld>
            <a:endParaRPr lang="en-GB" alt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Century Gothic" charset="0"/>
                <a:ea typeface="ＭＳ Ｐゴシック" charset="-128"/>
              </a:rPr>
              <a:t>God foresaw the possibility of the fall and so to protect and guide his children he gave the commandment with clear explanation of consequences of breaking it.</a:t>
            </a:r>
          </a:p>
          <a:p>
            <a:pPr eaLnBrk="1" hangingPunct="1"/>
            <a:r>
              <a:rPr lang="en-GB" altLang="en-US">
                <a:latin typeface="Century Gothic" charset="0"/>
                <a:ea typeface="ＭＳ Ｐゴシック" charset="-128"/>
              </a:rPr>
              <a:t>If God had prevented fall he would have been interfering in human responsibility – which would show lack of respect for them. How does a teenager feel is treated as a child?</a:t>
            </a:r>
          </a:p>
          <a:p>
            <a:pPr eaLnBrk="1" hangingPunct="1"/>
            <a:r>
              <a:rPr lang="en-GB" altLang="en-US">
                <a:latin typeface="Century Gothic" charset="0"/>
                <a:ea typeface="ＭＳ Ｐゴシック" charset="-128"/>
              </a:rPr>
              <a:t>Heart of God – heart of creation, heart of fall, heart of restoration and reconciliation. If the father had not allowed the son to have his inheritance and insisted he stay at home, the father would have kept the son</a:t>
            </a:r>
            <a:r>
              <a:rPr lang="ja-JP" altLang="en-GB">
                <a:latin typeface="Century Gothic" charset="0"/>
                <a:ea typeface="ＭＳ Ｐゴシック" charset="-128"/>
              </a:rPr>
              <a:t>’</a:t>
            </a:r>
            <a:r>
              <a:rPr lang="en-GB" altLang="ja-JP">
                <a:latin typeface="Century Gothic" charset="0"/>
                <a:ea typeface="ＭＳ Ｐゴシック" charset="-128"/>
              </a:rPr>
              <a:t>s body but lost his heart. The son</a:t>
            </a:r>
            <a:r>
              <a:rPr lang="ja-JP" altLang="en-GB">
                <a:latin typeface="Century Gothic" charset="0"/>
                <a:ea typeface="ＭＳ Ｐゴシック" charset="-128"/>
              </a:rPr>
              <a:t>’</a:t>
            </a:r>
            <a:r>
              <a:rPr lang="en-GB" altLang="ja-JP">
                <a:latin typeface="Century Gothic" charset="0"/>
                <a:ea typeface="ＭＳ Ｐゴシック" charset="-128"/>
              </a:rPr>
              <a:t>s heart and mind would be in the city. God gives people the freedom to be responsible, to make mistakes and hopes we will learn from them.</a:t>
            </a:r>
            <a:endParaRPr lang="en-GB" altLang="en-US">
              <a:latin typeface="Century Gothic" charset="0"/>
              <a:ea typeface="ＭＳ Ｐゴシック" charset="-128"/>
            </a:endParaRPr>
          </a:p>
        </p:txBody>
      </p:sp>
    </p:spTree>
    <p:extLst>
      <p:ext uri="{BB962C8B-B14F-4D97-AF65-F5344CB8AC3E}">
        <p14:creationId xmlns:p14="http://schemas.microsoft.com/office/powerpoint/2010/main" val="2313971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55AD1021-673D-4672-A478-E8D9033AD58E}" type="slidenum">
              <a:rPr lang="en-GB">
                <a:latin typeface="Arial" pitchFamily="-84" charset="0"/>
              </a:rPr>
              <a:pPr/>
              <a:t>36</a:t>
            </a:fld>
            <a:endParaRPr lang="en-GB">
              <a:latin typeface="Arial" pitchFamily="-84"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endParaRPr lang="en-US">
              <a:latin typeface="Arial" pitchFamily="-84" charset="0"/>
            </a:endParaRPr>
          </a:p>
        </p:txBody>
      </p:sp>
    </p:spTree>
    <p:extLst>
      <p:ext uri="{BB962C8B-B14F-4D97-AF65-F5344CB8AC3E}">
        <p14:creationId xmlns:p14="http://schemas.microsoft.com/office/powerpoint/2010/main" val="2875199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BCCED889-EC4E-5740-B9A7-98C3FE3909BD}" type="slidenum">
              <a:rPr lang="en-US" altLang="en-US"/>
              <a:pPr/>
              <a:t>37</a:t>
            </a:fld>
            <a:endParaRPr lang="en-US" altLang="en-US"/>
          </a:p>
        </p:txBody>
      </p:sp>
      <p:sp>
        <p:nvSpPr>
          <p:cNvPr id="82946" name="Rectangle 2"/>
          <p:cNvSpPr>
            <a:spLocks noGrp="1" noRot="1" noChangeAspect="1" noChangeArrowheads="1" noTextEdit="1"/>
          </p:cNvSpPr>
          <p:nvPr>
            <p:ph type="sldImg"/>
          </p:nvPr>
        </p:nvSpPr>
        <p:spPr>
          <a:solidFill>
            <a:srgbClr val="FFFFFF"/>
          </a:solidFill>
          <a:ln/>
        </p:spPr>
      </p:sp>
      <p:sp>
        <p:nvSpPr>
          <p:cNvPr id="82947"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GB" altLang="en-US">
                <a:latin typeface="Arial" charset="0"/>
                <a:ea typeface="ＭＳ Ｐゴシック" charset="-128"/>
              </a:rPr>
              <a:t>Evil elements – fallen patterns of thought, feeling, behaviour. Lucifer’s nature ‘imprinted’ onto Eve. She was corrupted through the relationship. She was damaged heartistically and emotionally and psychologically. Through her Adam was also damaged. They had an abusive marriage and their children were born damaged and the trauma of the fall was passed on</a:t>
            </a:r>
          </a:p>
        </p:txBody>
      </p:sp>
    </p:spTree>
    <p:extLst>
      <p:ext uri="{BB962C8B-B14F-4D97-AF65-F5344CB8AC3E}">
        <p14:creationId xmlns:p14="http://schemas.microsoft.com/office/powerpoint/2010/main" val="960530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were the ‘sons of God’ and the titans? Most commentators translate the the first phrase as ‘sons of rulers, judges’. They were people in positions of power. </a:t>
            </a:r>
            <a:r>
              <a:rPr lang="en-GB" dirty="0" err="1"/>
              <a:t>Maimonedes</a:t>
            </a:r>
            <a:r>
              <a:rPr lang="en-GB" dirty="0"/>
              <a:t> understands the phrase ‘daughters of man’ as girls or women of the lower classes, commoners or slaves. Titans is a graphic word for alpha males. In the evolution from hunter gatherers to settled populations and the growth of civilisation there was a breakdown in sexual ethics. The primary driver of violence is sexual desire. </a:t>
            </a:r>
          </a:p>
          <a:p>
            <a:endParaRPr lang="en-GB" dirty="0"/>
          </a:p>
          <a:p>
            <a:r>
              <a:rPr lang="en-GB" dirty="0"/>
              <a:t>The central message of Genesis is that sexual anomie – the unfettered play of Darwinian forces and alpha males – leads to a society marked by widespread violence. Such behaviour </a:t>
            </a:r>
            <a:r>
              <a:rPr lang="en-GB" dirty="0" err="1"/>
              <a:t>priviliges</a:t>
            </a:r>
            <a:r>
              <a:rPr lang="en-GB" dirty="0"/>
              <a:t> some people against others. It turns women into instruments of male desire. It places power, not love, at the heart of human relationships. It treats women as objects rather than as subjects with equal dignity and integrity. It divorces sex from compassion and concern. It dishonours the most intimate human bond, the one in which we are most like God himself: the love that brings new life into the world. </a:t>
            </a:r>
          </a:p>
          <a:p>
            <a:endParaRPr lang="en-GB" dirty="0"/>
          </a:p>
          <a:p>
            <a:r>
              <a:rPr lang="en-GB" dirty="0"/>
              <a:t>Above all, though, it leads to violence which is the greatest threat to humanity. Murder, the supreme prohibition of the Noahide Code is not merely a crime but a sin since the human person is in the image of God and murder is therefore a form of sacrilege. </a:t>
            </a:r>
          </a:p>
        </p:txBody>
      </p:sp>
      <p:sp>
        <p:nvSpPr>
          <p:cNvPr id="4" name="Slide Number Placeholder 3"/>
          <p:cNvSpPr>
            <a:spLocks noGrp="1"/>
          </p:cNvSpPr>
          <p:nvPr>
            <p:ph type="sldNum" sz="quarter" idx="5"/>
          </p:nvPr>
        </p:nvSpPr>
        <p:spPr/>
        <p:txBody>
          <a:bodyPr/>
          <a:lstStyle/>
          <a:p>
            <a:fld id="{278FB232-C209-B445-ACB3-067054AB162C}" type="slidenum">
              <a:rPr lang="en-US" smtClean="0"/>
              <a:t>44</a:t>
            </a:fld>
            <a:endParaRPr lang="en-US"/>
          </a:p>
        </p:txBody>
      </p:sp>
    </p:spTree>
    <p:extLst>
      <p:ext uri="{BB962C8B-B14F-4D97-AF65-F5344CB8AC3E}">
        <p14:creationId xmlns:p14="http://schemas.microsoft.com/office/powerpoint/2010/main" val="1874217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 the development of agriculture, cities and economic surplus, some humans became richer and more powerful than others. Kings, rulers, pharaohs – human alpha males – could command an almost open ended gratification of sexual desire. Polygamy became possible for a minority of males. Harems made their appearance. Abraham and Isaac were afraid of being killed for their wives. Jus </a:t>
            </a:r>
            <a:r>
              <a:rPr lang="en-GB" dirty="0" err="1"/>
              <a:t>primae</a:t>
            </a:r>
            <a:r>
              <a:rPr lang="en-GB" dirty="0"/>
              <a:t> </a:t>
            </a:r>
            <a:r>
              <a:rPr lang="en-GB" dirty="0" err="1"/>
              <a:t>noctis</a:t>
            </a:r>
            <a:r>
              <a:rPr lang="en-GB" dirty="0"/>
              <a:t> – the right of a feudal lord to deflower the bride of any of his tenants on the first night of marriage. </a:t>
            </a:r>
          </a:p>
        </p:txBody>
      </p:sp>
      <p:sp>
        <p:nvSpPr>
          <p:cNvPr id="4" name="Slide Number Placeholder 3"/>
          <p:cNvSpPr>
            <a:spLocks noGrp="1"/>
          </p:cNvSpPr>
          <p:nvPr>
            <p:ph type="sldNum" sz="quarter" idx="5"/>
          </p:nvPr>
        </p:nvSpPr>
        <p:spPr/>
        <p:txBody>
          <a:bodyPr/>
          <a:lstStyle/>
          <a:p>
            <a:fld id="{278FB232-C209-B445-ACB3-067054AB162C}" type="slidenum">
              <a:rPr lang="en-US" smtClean="0"/>
              <a:t>46</a:t>
            </a:fld>
            <a:endParaRPr lang="en-US"/>
          </a:p>
        </p:txBody>
      </p:sp>
    </p:spTree>
    <p:extLst>
      <p:ext uri="{BB962C8B-B14F-4D97-AF65-F5344CB8AC3E}">
        <p14:creationId xmlns:p14="http://schemas.microsoft.com/office/powerpoint/2010/main" val="4048548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itchFamily="-84" charset="0"/>
              </a:rPr>
              <a:t>Angels helped God with creation of humans. God is pure light and love. Cannot be seen</a:t>
            </a:r>
            <a:r>
              <a:rPr lang="en-US" baseline="0" dirty="0">
                <a:latin typeface="Arial" pitchFamily="-84" charset="0"/>
              </a:rPr>
              <a:t> only felt. Angels directed the development and evolution of the universe and also life on earth. Formation of DNA. And finally Adam and Eve. Lucifer decided not happy. Like bad fairy. Other angels tried to stop him. Couldn’t Adam and Eve had free will. As did angels and everything else. After Fall good angels been directing providence of restoration. Intervening. Abraham second Adam. Had personal break through. </a:t>
            </a:r>
            <a:endParaRPr lang="en-US" dirty="0">
              <a:latin typeface="Arial" pitchFamily="-8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latin typeface="Arial" pitchFamily="-8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latin typeface="Arial" pitchFamily="-84"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latin typeface="Arial" pitchFamily="-8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itchFamily="-84" charset="0"/>
              </a:rPr>
              <a:t>I recently revealed this: did God have a brother or not?  What do you think? God created Adam, Eve and the angelic world not only by Himself.  Nobody knows this. I found out as the responsible person for this world that God didn’t create Adam only by Himself. Then who created His brother? God, to become the elder brother, created His younger brother, the archangel, which is 종 / servant.  God couldn’t do the creation by Himself, but did it together with His brother.  God and His brother, as the subject and object partners, discussed and supported each other for the purpose.  Without a partner, there is no happiness and so in the process of creation there was  elder brother’ and younger brother.’  God, together with His younger brother,  started to create Adam and Eve.  Why did God create His brother half-perfected and started to create Adam and Eve?  Adam and Eve would have been son and daughter of Elder Brother (God)' and there was an amazing promise that after Adam and Eve started their family, the Elder Brother (God) would give an even better son and daughter for His younger brother.’ That’s why Lucifer as the younger brother, was happy in the process of the creation. From this perspective, the beginning of the cosmos is Adam’s family created with joy by elder and younger brothers. SMM</a:t>
            </a:r>
          </a:p>
          <a:p>
            <a:endParaRPr lang="en-US" dirty="0"/>
          </a:p>
        </p:txBody>
      </p:sp>
      <p:sp>
        <p:nvSpPr>
          <p:cNvPr id="4" name="Slide Number Placeholder 3"/>
          <p:cNvSpPr>
            <a:spLocks noGrp="1"/>
          </p:cNvSpPr>
          <p:nvPr>
            <p:ph type="sldNum" sz="quarter" idx="10"/>
          </p:nvPr>
        </p:nvSpPr>
        <p:spPr/>
        <p:txBody>
          <a:bodyPr/>
          <a:lstStyle/>
          <a:p>
            <a:pPr>
              <a:defRPr/>
            </a:pPr>
            <a:fld id="{65751A52-81E2-47BF-A78D-326391319288}" type="slidenum">
              <a:rPr lang="en-GB" smtClean="0"/>
              <a:pPr>
                <a:defRPr/>
              </a:pPr>
              <a:t>5</a:t>
            </a:fld>
            <a:endParaRPr lang="en-GB"/>
          </a:p>
        </p:txBody>
      </p:sp>
    </p:spTree>
    <p:extLst>
      <p:ext uri="{BB962C8B-B14F-4D97-AF65-F5344CB8AC3E}">
        <p14:creationId xmlns:p14="http://schemas.microsoft.com/office/powerpoint/2010/main" val="4225544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3E5A6C9A-B142-4158-8A8D-95C3119D0FF5}" type="slidenum">
              <a:rPr lang="en-GB">
                <a:latin typeface="Arial" pitchFamily="-84" charset="0"/>
              </a:rPr>
              <a:pPr/>
              <a:t>6</a:t>
            </a:fld>
            <a:endParaRPr lang="en-GB">
              <a:latin typeface="Arial" pitchFamily="-84" charset="0"/>
            </a:endParaRPr>
          </a:p>
        </p:txBody>
      </p:sp>
      <p:sp>
        <p:nvSpPr>
          <p:cNvPr id="40963" name="Rectangle 1026"/>
          <p:cNvSpPr>
            <a:spLocks noGrp="1" noRot="1" noChangeAspect="1" noChangeArrowheads="1" noTextEdit="1"/>
          </p:cNvSpPr>
          <p:nvPr>
            <p:ph type="sldImg"/>
          </p:nvPr>
        </p:nvSpPr>
        <p:spPr>
          <a:ln/>
        </p:spPr>
      </p:sp>
      <p:sp>
        <p:nvSpPr>
          <p:cNvPr id="40964" name="Rectangle 1027"/>
          <p:cNvSpPr>
            <a:spLocks noGrp="1" noChangeArrowheads="1"/>
          </p:cNvSpPr>
          <p:nvPr>
            <p:ph type="body" idx="1"/>
          </p:nvPr>
        </p:nvSpPr>
        <p:spPr>
          <a:noFill/>
          <a:ln/>
        </p:spPr>
        <p:txBody>
          <a:bodyPr/>
          <a:lstStyle/>
          <a:p>
            <a:pPr eaLnBrk="1" hangingPunct="1"/>
            <a:r>
              <a:rPr lang="en-US" dirty="0">
                <a:latin typeface="Arial" pitchFamily="-84" charset="0"/>
              </a:rPr>
              <a:t>Mention </a:t>
            </a:r>
            <a:r>
              <a:rPr lang="en-US" dirty="0" err="1">
                <a:latin typeface="Arial" pitchFamily="-84" charset="0"/>
              </a:rPr>
              <a:t>gnosticism</a:t>
            </a:r>
            <a:r>
              <a:rPr lang="en-US" dirty="0">
                <a:latin typeface="Arial" pitchFamily="-84" charset="0"/>
              </a:rPr>
              <a:t>, </a:t>
            </a:r>
            <a:r>
              <a:rPr lang="en-US" dirty="0" err="1">
                <a:latin typeface="Arial" pitchFamily="-84" charset="0"/>
              </a:rPr>
              <a:t>manicheaism</a:t>
            </a:r>
            <a:r>
              <a:rPr lang="en-US" dirty="0">
                <a:latin typeface="Arial" pitchFamily="-84" charset="0"/>
              </a:rPr>
              <a:t>. Zoroastrianism,  -&gt; </a:t>
            </a:r>
            <a:r>
              <a:rPr lang="en-US" dirty="0" err="1">
                <a:latin typeface="Arial" pitchFamily="-84" charset="0"/>
              </a:rPr>
              <a:t>marxism</a:t>
            </a:r>
            <a:endParaRPr lang="en-US" dirty="0">
              <a:latin typeface="Arial" pitchFamily="-84" charset="0"/>
            </a:endParaRPr>
          </a:p>
          <a:p>
            <a:pPr eaLnBrk="1" hangingPunct="1"/>
            <a:endParaRPr lang="en-US" dirty="0">
              <a:latin typeface="Arial" pitchFamily="-84" charset="0"/>
            </a:endParaRPr>
          </a:p>
          <a:p>
            <a:pPr eaLnBrk="1" hangingPunct="1"/>
            <a:r>
              <a:rPr lang="en-US" dirty="0">
                <a:latin typeface="Arial" pitchFamily="-84" charset="0"/>
              </a:rPr>
              <a:t>Can have good without evil. Evil is a mistake</a:t>
            </a:r>
          </a:p>
        </p:txBody>
      </p:sp>
    </p:spTree>
    <p:extLst>
      <p:ext uri="{BB962C8B-B14F-4D97-AF65-F5344CB8AC3E}">
        <p14:creationId xmlns:p14="http://schemas.microsoft.com/office/powerpoint/2010/main" val="4278726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22775BC-2741-4337-A5A7-D692648A30B2}" type="slidenum">
              <a:rPr lang="en-GB">
                <a:latin typeface="Arial" pitchFamily="-68" charset="0"/>
                <a:ea typeface="ＭＳ Ｐゴシック" pitchFamily="-68" charset="-128"/>
                <a:cs typeface="ＭＳ Ｐゴシック" pitchFamily="-68" charset="-128"/>
              </a:rPr>
              <a:pPr/>
              <a:t>7</a:t>
            </a:fld>
            <a:endParaRPr lang="en-GB">
              <a:latin typeface="Arial" pitchFamily="-68" charset="0"/>
              <a:ea typeface="ＭＳ Ｐゴシック" pitchFamily="-68" charset="-128"/>
              <a:cs typeface="ＭＳ Ｐゴシック" pitchFamily="-68" charset="-128"/>
            </a:endParaRPr>
          </a:p>
        </p:txBody>
      </p:sp>
      <p:sp>
        <p:nvSpPr>
          <p:cNvPr id="58371" name="Rectangle 1026"/>
          <p:cNvSpPr>
            <a:spLocks noGrp="1" noRot="1" noChangeAspect="1" noChangeArrowheads="1" noTextEdit="1"/>
          </p:cNvSpPr>
          <p:nvPr>
            <p:ph type="sldImg"/>
          </p:nvPr>
        </p:nvSpPr>
        <p:spPr>
          <a:ln/>
        </p:spPr>
      </p:sp>
      <p:sp>
        <p:nvSpPr>
          <p:cNvPr id="58372" name="Rectangle 1027"/>
          <p:cNvSpPr>
            <a:spLocks noGrp="1" noChangeArrowheads="1"/>
          </p:cNvSpPr>
          <p:nvPr>
            <p:ph type="body" idx="1"/>
          </p:nvPr>
        </p:nvSpPr>
        <p:spPr>
          <a:noFill/>
          <a:ln/>
        </p:spPr>
        <p:txBody>
          <a:bodyPr/>
          <a:lstStyle/>
          <a:p>
            <a:pPr eaLnBrk="1" hangingPunct="1"/>
            <a:r>
              <a:rPr lang="en-GB">
                <a:latin typeface="Arial" pitchFamily="-68" charset="0"/>
                <a:ea typeface="ＭＳ Ｐゴシック" pitchFamily="-68" charset="-128"/>
                <a:cs typeface="ＭＳ Ｐゴシック" pitchFamily="-68" charset="-128"/>
              </a:rPr>
              <a:t>The happiest day for God would have been seeing his children happily married and having a happy family</a:t>
            </a:r>
          </a:p>
        </p:txBody>
      </p:sp>
    </p:spTree>
    <p:extLst>
      <p:ext uri="{BB962C8B-B14F-4D97-AF65-F5344CB8AC3E}">
        <p14:creationId xmlns:p14="http://schemas.microsoft.com/office/powerpoint/2010/main" val="625659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ea typeface="ＭＳ Ｐゴシック" charset="-128"/>
              </a:defRPr>
            </a:lvl1pPr>
            <a:lvl2pPr marL="742950" indent="-285750">
              <a:spcBef>
                <a:spcPct val="30000"/>
              </a:spcBef>
              <a:defRPr sz="1200">
                <a:solidFill>
                  <a:schemeClr val="tx1"/>
                </a:solidFill>
                <a:latin typeface="Arial" charset="0"/>
                <a:ea typeface="ＭＳ Ｐゴシック" charset="-128"/>
              </a:defRPr>
            </a:lvl2pPr>
            <a:lvl3pPr marL="1143000" indent="-228600">
              <a:spcBef>
                <a:spcPct val="30000"/>
              </a:spcBef>
              <a:defRPr sz="1200">
                <a:solidFill>
                  <a:schemeClr val="tx1"/>
                </a:solidFill>
                <a:latin typeface="Arial" charset="0"/>
                <a:ea typeface="ＭＳ Ｐゴシック" charset="-128"/>
              </a:defRPr>
            </a:lvl3pPr>
            <a:lvl4pPr marL="1600200" indent="-228600">
              <a:spcBef>
                <a:spcPct val="30000"/>
              </a:spcBef>
              <a:defRPr sz="1200">
                <a:solidFill>
                  <a:schemeClr val="tx1"/>
                </a:solidFill>
                <a:latin typeface="Arial" charset="0"/>
                <a:ea typeface="ＭＳ Ｐゴシック" charset="-128"/>
              </a:defRPr>
            </a:lvl4pPr>
            <a:lvl5pPr marL="2057400" indent="-228600">
              <a:spcBef>
                <a:spcPct val="30000"/>
              </a:spcBef>
              <a:defRPr sz="1200">
                <a:solidFill>
                  <a:schemeClr val="tx1"/>
                </a:solidFill>
                <a:latin typeface="Arial" charset="0"/>
                <a:ea typeface="ＭＳ Ｐゴシック" charset="-128"/>
              </a:defRPr>
            </a:lvl5pPr>
            <a:lvl6pPr marL="2514600" indent="-228600" eaLnBrk="0" fontAlgn="base" hangingPunct="0">
              <a:spcBef>
                <a:spcPct val="30000"/>
              </a:spcBef>
              <a:spcAft>
                <a:spcPct val="0"/>
              </a:spcAft>
              <a:defRPr sz="1200">
                <a:solidFill>
                  <a:schemeClr val="tx1"/>
                </a:solidFill>
                <a:latin typeface="Arial" charset="0"/>
                <a:ea typeface="ＭＳ Ｐゴシック" charset="-128"/>
              </a:defRPr>
            </a:lvl6pPr>
            <a:lvl7pPr marL="2971800" indent="-228600" eaLnBrk="0" fontAlgn="base" hangingPunct="0">
              <a:spcBef>
                <a:spcPct val="30000"/>
              </a:spcBef>
              <a:spcAft>
                <a:spcPct val="0"/>
              </a:spcAft>
              <a:defRPr sz="1200">
                <a:solidFill>
                  <a:schemeClr val="tx1"/>
                </a:solidFill>
                <a:latin typeface="Arial" charset="0"/>
                <a:ea typeface="ＭＳ Ｐゴシック" charset="-128"/>
              </a:defRPr>
            </a:lvl7pPr>
            <a:lvl8pPr marL="3429000" indent="-228600" eaLnBrk="0" fontAlgn="base" hangingPunct="0">
              <a:spcBef>
                <a:spcPct val="30000"/>
              </a:spcBef>
              <a:spcAft>
                <a:spcPct val="0"/>
              </a:spcAft>
              <a:defRPr sz="1200">
                <a:solidFill>
                  <a:schemeClr val="tx1"/>
                </a:solidFill>
                <a:latin typeface="Arial" charset="0"/>
                <a:ea typeface="ＭＳ Ｐゴシック" charset="-128"/>
              </a:defRPr>
            </a:lvl8pPr>
            <a:lvl9pPr marL="3886200" indent="-228600" eaLnBrk="0" fontAlgn="base" hangingPunct="0">
              <a:spcBef>
                <a:spcPct val="30000"/>
              </a:spcBef>
              <a:spcAft>
                <a:spcPct val="0"/>
              </a:spcAft>
              <a:defRPr sz="1200">
                <a:solidFill>
                  <a:schemeClr val="tx1"/>
                </a:solidFill>
                <a:latin typeface="Arial" charset="0"/>
                <a:ea typeface="ＭＳ Ｐゴシック" charset="-128"/>
              </a:defRPr>
            </a:lvl9pPr>
          </a:lstStyle>
          <a:p>
            <a:pPr>
              <a:spcBef>
                <a:spcPct val="0"/>
              </a:spcBef>
            </a:pPr>
            <a:fld id="{1609EC51-517D-E943-8A7F-9F837474A15A}" type="slidenum">
              <a:rPr lang="en-GB" altLang="en-US">
                <a:latin typeface="Century Gothic" charset="0"/>
              </a:rPr>
              <a:pPr>
                <a:spcBef>
                  <a:spcPct val="0"/>
                </a:spcBef>
              </a:pPr>
              <a:t>8</a:t>
            </a:fld>
            <a:endParaRPr lang="en-GB" altLang="en-US">
              <a:latin typeface="Century Gothic" charset="0"/>
            </a:endParaRPr>
          </a:p>
        </p:txBody>
      </p:sp>
      <p:sp>
        <p:nvSpPr>
          <p:cNvPr id="333826" name="Rectangle 1026"/>
          <p:cNvSpPr>
            <a:spLocks noGrp="1" noRot="1" noChangeAspect="1" noChangeArrowheads="1" noTextEdit="1"/>
          </p:cNvSpPr>
          <p:nvPr>
            <p:ph type="sldImg"/>
          </p:nvPr>
        </p:nvSpPr>
        <p:spPr>
          <a:ln/>
        </p:spPr>
      </p:sp>
      <p:sp>
        <p:nvSpPr>
          <p:cNvPr id="333827"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Century Gothic" charset="0"/>
                <a:ea typeface="ＭＳ Ｐゴシック" charset="-128"/>
              </a:rPr>
              <a:t>This is what should have happened. A&amp;E should have grown to maturity to be incarnation of the word of God. As such they would have won the respect of Lucifer who would have joyfully become their servant. He would have realised that God dwelled in A&amp;E and by serving them he could serve God. God wanted A&amp;E to be Lords of Creation including lord of angels. I Cor. 8:3 </a:t>
            </a:r>
            <a:r>
              <a:rPr lang="ja-JP" altLang="en-GB">
                <a:latin typeface="Century Gothic" charset="0"/>
                <a:ea typeface="ＭＳ Ｐゴシック" charset="-128"/>
              </a:rPr>
              <a:t>“</a:t>
            </a:r>
            <a:r>
              <a:rPr lang="en-GB" altLang="ja-JP" dirty="0">
                <a:latin typeface="Century Gothic" charset="0"/>
                <a:ea typeface="ＭＳ Ｐゴシック" charset="-128"/>
              </a:rPr>
              <a:t>Do you not know that we are to judge the angels?</a:t>
            </a:r>
            <a:r>
              <a:rPr lang="ja-JP" altLang="en-GB">
                <a:latin typeface="Century Gothic" charset="0"/>
                <a:ea typeface="ＭＳ Ｐゴシック" charset="-128"/>
              </a:rPr>
              <a:t>”</a:t>
            </a:r>
            <a:endParaRPr lang="en-GB" altLang="ja-JP" dirty="0">
              <a:latin typeface="Century Gothic" charset="0"/>
              <a:ea typeface="ＭＳ Ｐゴシック" charset="-128"/>
            </a:endParaRPr>
          </a:p>
          <a:p>
            <a:pPr eaLnBrk="1" hangingPunct="1"/>
            <a:endParaRPr lang="en-GB" altLang="en-US" dirty="0">
              <a:latin typeface="Century Gothic" charset="0"/>
              <a:ea typeface="ＭＳ Ｐゴシック" charset="-128"/>
            </a:endParaRPr>
          </a:p>
          <a:p>
            <a:pPr eaLnBrk="1" hangingPunct="1"/>
            <a:r>
              <a:rPr lang="en-GB" altLang="en-US" dirty="0">
                <a:latin typeface="Century Gothic" charset="0"/>
                <a:ea typeface="ＭＳ Ｐゴシック" charset="-128"/>
              </a:rPr>
              <a:t>God loved Lucifer very much and he basked in God</a:t>
            </a:r>
            <a:r>
              <a:rPr lang="ja-JP" altLang="en-GB">
                <a:latin typeface="Century Gothic" charset="0"/>
                <a:ea typeface="ＭＳ Ｐゴシック" charset="-128"/>
              </a:rPr>
              <a:t>’</a:t>
            </a:r>
            <a:r>
              <a:rPr lang="en-GB" altLang="ja-JP" dirty="0">
                <a:latin typeface="Century Gothic" charset="0"/>
                <a:ea typeface="ＭＳ Ｐゴシック" charset="-128"/>
              </a:rPr>
              <a:t>s glory. However, God loved A&amp;E as his children. L </a:t>
            </a:r>
            <a:r>
              <a:rPr lang="en-GB" altLang="ja-JP" dirty="0" err="1">
                <a:latin typeface="Century Gothic" charset="0"/>
                <a:ea typeface="ＭＳ Ｐゴシック" charset="-128"/>
              </a:rPr>
              <a:t>didn</a:t>
            </a:r>
            <a:r>
              <a:rPr lang="ja-JP" altLang="en-GB">
                <a:latin typeface="Century Gothic" charset="0"/>
                <a:ea typeface="ＭＳ Ｐゴシック" charset="-128"/>
              </a:rPr>
              <a:t>’</a:t>
            </a:r>
            <a:r>
              <a:rPr lang="en-GB" altLang="ja-JP" dirty="0">
                <a:latin typeface="Century Gothic" charset="0"/>
                <a:ea typeface="ＭＳ Ｐゴシック" charset="-128"/>
              </a:rPr>
              <a:t>t think they deserved it. He thought God had made a mistake.</a:t>
            </a:r>
            <a:endParaRPr lang="en-GB" altLang="en-US" dirty="0">
              <a:latin typeface="Century Gothic" charset="0"/>
              <a:ea typeface="ＭＳ Ｐゴシック" charset="-128"/>
            </a:endParaRPr>
          </a:p>
        </p:txBody>
      </p:sp>
    </p:spTree>
    <p:extLst>
      <p:ext uri="{BB962C8B-B14F-4D97-AF65-F5344CB8AC3E}">
        <p14:creationId xmlns:p14="http://schemas.microsoft.com/office/powerpoint/2010/main" val="595214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A88746CA-A7D2-4198-9853-80D302474747}" type="slidenum">
              <a:rPr lang="en-GB">
                <a:latin typeface="Arial" pitchFamily="-68" charset="0"/>
                <a:ea typeface="ＭＳ Ｐゴシック" pitchFamily="-68" charset="-128"/>
                <a:cs typeface="ＭＳ Ｐゴシック" pitchFamily="-68" charset="-128"/>
              </a:rPr>
              <a:pPr/>
              <a:t>10</a:t>
            </a:fld>
            <a:endParaRPr lang="en-GB">
              <a:latin typeface="Arial" pitchFamily="-68" charset="0"/>
              <a:ea typeface="ＭＳ Ｐゴシック" pitchFamily="-68" charset="-128"/>
              <a:cs typeface="ＭＳ Ｐゴシック" pitchFamily="-68" charset="-128"/>
            </a:endParaRPr>
          </a:p>
        </p:txBody>
      </p:sp>
      <p:sp>
        <p:nvSpPr>
          <p:cNvPr id="78851" name="Rectangle 1026"/>
          <p:cNvSpPr>
            <a:spLocks noGrp="1" noRot="1" noChangeAspect="1" noChangeArrowheads="1" noTextEdit="1"/>
          </p:cNvSpPr>
          <p:nvPr>
            <p:ph type="sldImg"/>
          </p:nvPr>
        </p:nvSpPr>
        <p:spPr>
          <a:ln/>
        </p:spPr>
      </p:sp>
      <p:sp>
        <p:nvSpPr>
          <p:cNvPr id="78852" name="Rectangle 1027"/>
          <p:cNvSpPr>
            <a:spLocks noGrp="1" noChangeArrowheads="1"/>
          </p:cNvSpPr>
          <p:nvPr>
            <p:ph type="body" idx="1"/>
          </p:nvPr>
        </p:nvSpPr>
        <p:spPr>
          <a:noFill/>
          <a:ln/>
        </p:spPr>
        <p:txBody>
          <a:bodyPr/>
          <a:lstStyle/>
          <a:p>
            <a:pPr eaLnBrk="1" hangingPunct="1"/>
            <a:endParaRPr lang="en-US">
              <a:latin typeface="Arial" pitchFamily="-68" charset="0"/>
              <a:ea typeface="ＭＳ Ｐゴシック" pitchFamily="-68" charset="-128"/>
              <a:cs typeface="ＭＳ Ｐゴシック" pitchFamily="-68" charset="-128"/>
            </a:endParaRPr>
          </a:p>
        </p:txBody>
      </p:sp>
    </p:spTree>
    <p:extLst>
      <p:ext uri="{BB962C8B-B14F-4D97-AF65-F5344CB8AC3E}">
        <p14:creationId xmlns:p14="http://schemas.microsoft.com/office/powerpoint/2010/main" val="1111231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err="1">
                <a:latin typeface="Arial" pitchFamily="-84" charset="0"/>
              </a:rPr>
              <a:t>Michaelangelo</a:t>
            </a:r>
            <a:endParaRPr lang="en-GB" dirty="0">
              <a:latin typeface="Arial" pitchFamily="-84" charset="0"/>
            </a:endParaRPr>
          </a:p>
          <a:p>
            <a:r>
              <a:rPr lang="en-US" sz="1200" kern="1200" baseline="0" dirty="0">
                <a:solidFill>
                  <a:schemeClr val="tx1"/>
                </a:solidFill>
                <a:latin typeface="Arial" pitchFamily="-68" charset="0"/>
                <a:ea typeface="ＭＳ Ｐゴシック" pitchFamily="-84" charset="-128"/>
                <a:cs typeface="ＭＳ Ｐゴシック" pitchFamily="-84" charset="-128"/>
              </a:rPr>
              <a:t>The fundamental motivation which engendered these primary characteristics of the</a:t>
            </a:r>
          </a:p>
          <a:p>
            <a:r>
              <a:rPr lang="en-US" sz="1200" kern="1200" baseline="0" dirty="0">
                <a:solidFill>
                  <a:schemeClr val="tx1"/>
                </a:solidFill>
                <a:latin typeface="Arial" pitchFamily="-68" charset="0"/>
                <a:ea typeface="ＭＳ Ｐゴシック" pitchFamily="-84" charset="-128"/>
                <a:cs typeface="ＭＳ Ｐゴシック" pitchFamily="-84" charset="-128"/>
              </a:rPr>
              <a:t>fallen nature lay in the envy the Archangel felt toward Adam, the beloved of God. How</a:t>
            </a:r>
          </a:p>
          <a:p>
            <a:r>
              <a:rPr lang="en-US" sz="1200" kern="1200" baseline="0" dirty="0">
                <a:solidFill>
                  <a:schemeClr val="tx1"/>
                </a:solidFill>
                <a:latin typeface="Arial" pitchFamily="-68" charset="0"/>
                <a:ea typeface="ＭＳ Ｐゴシック" pitchFamily="-84" charset="-128"/>
                <a:cs typeface="ＭＳ Ｐゴシック" pitchFamily="-84" charset="-128"/>
              </a:rPr>
              <a:t>can there be anything such as envy and jealousy in an archangel, whom God created</a:t>
            </a:r>
          </a:p>
          <a:p>
            <a:r>
              <a:rPr lang="en-US" sz="1200" kern="1200" baseline="0" dirty="0">
                <a:solidFill>
                  <a:schemeClr val="tx1"/>
                </a:solidFill>
                <a:latin typeface="Arial" pitchFamily="-68" charset="0"/>
                <a:ea typeface="ＭＳ Ｐゴシック" pitchFamily="-84" charset="-128"/>
                <a:cs typeface="ＭＳ Ｐゴシック" pitchFamily="-84" charset="-128"/>
              </a:rPr>
              <a:t>for a good purpose? The Archangel was endowed with desire and intellect as a part of</a:t>
            </a:r>
          </a:p>
          <a:p>
            <a:r>
              <a:rPr lang="en-US" sz="1200" kern="1200" baseline="0" dirty="0">
                <a:solidFill>
                  <a:schemeClr val="tx1"/>
                </a:solidFill>
                <a:latin typeface="Arial" pitchFamily="-68" charset="0"/>
                <a:ea typeface="ＭＳ Ｐゴシック" pitchFamily="-84" charset="-128"/>
                <a:cs typeface="ＭＳ Ｐゴシック" pitchFamily="-84" charset="-128"/>
              </a:rPr>
              <a:t>his original nature. Because the Archangel possessed an intellect, he could compare</a:t>
            </a:r>
          </a:p>
          <a:p>
            <a:r>
              <a:rPr lang="en-US" sz="1200" kern="1200" baseline="0" dirty="0">
                <a:solidFill>
                  <a:schemeClr val="tx1"/>
                </a:solidFill>
                <a:latin typeface="Arial" pitchFamily="-68" charset="0"/>
                <a:ea typeface="ＭＳ Ｐゴシック" pitchFamily="-84" charset="-128"/>
                <a:cs typeface="ＭＳ Ｐゴシック" pitchFamily="-84" charset="-128"/>
              </a:rPr>
              <a:t>and discern that God's love for human beings was greater than the love God gave to</a:t>
            </a:r>
          </a:p>
          <a:p>
            <a:r>
              <a:rPr lang="en-US" sz="1200" kern="1200" baseline="0" dirty="0">
                <a:solidFill>
                  <a:schemeClr val="tx1"/>
                </a:solidFill>
                <a:latin typeface="Arial" pitchFamily="-68" charset="0"/>
                <a:ea typeface="ＭＳ Ｐゴシック" pitchFamily="-84" charset="-128"/>
                <a:cs typeface="ＭＳ Ｐゴシック" pitchFamily="-84" charset="-128"/>
              </a:rPr>
              <a:t>him. Because he also possessed desires, he had a natural yearning for God to love him</a:t>
            </a:r>
          </a:p>
          <a:p>
            <a:r>
              <a:rPr lang="en-US" sz="1200" kern="1200" baseline="0" dirty="0">
                <a:solidFill>
                  <a:schemeClr val="tx1"/>
                </a:solidFill>
                <a:latin typeface="Arial" pitchFamily="-68" charset="0"/>
                <a:ea typeface="ＭＳ Ｐゴシック" pitchFamily="-84" charset="-128"/>
                <a:cs typeface="ＭＳ Ｐゴシック" pitchFamily="-84" charset="-128"/>
              </a:rPr>
              <a:t>more. This desire of the heart was naturally conducive to envy and jealousy. Envy is</a:t>
            </a:r>
          </a:p>
          <a:p>
            <a:r>
              <a:rPr lang="en-US" sz="1200" kern="1200" baseline="0" dirty="0">
                <a:solidFill>
                  <a:schemeClr val="tx1"/>
                </a:solidFill>
                <a:latin typeface="Arial" pitchFamily="-68" charset="0"/>
                <a:ea typeface="ＭＳ Ｐゴシック" pitchFamily="-84" charset="-128"/>
                <a:cs typeface="ＭＳ Ｐゴシック" pitchFamily="-84" charset="-128"/>
              </a:rPr>
              <a:t>an inevitable by-product of the original nature, like the shadow cast by an object in</a:t>
            </a:r>
          </a:p>
          <a:p>
            <a:r>
              <a:rPr lang="en-US" sz="1200" kern="1200" baseline="0" dirty="0">
                <a:solidFill>
                  <a:schemeClr val="tx1"/>
                </a:solidFill>
                <a:latin typeface="Arial" pitchFamily="-68" charset="0"/>
                <a:ea typeface="ＭＳ Ｐゴシック" pitchFamily="-84" charset="-128"/>
                <a:cs typeface="ＭＳ Ｐゴシック" pitchFamily="-84" charset="-128"/>
              </a:rPr>
              <a:t>the light.</a:t>
            </a:r>
            <a:endParaRPr lang="en-GB" dirty="0">
              <a:latin typeface="Arial" pitchFamily="-84" charset="0"/>
            </a:endParaRPr>
          </a:p>
          <a:p>
            <a:endParaRPr lang="en-US" dirty="0"/>
          </a:p>
        </p:txBody>
      </p:sp>
      <p:sp>
        <p:nvSpPr>
          <p:cNvPr id="4" name="Slide Number Placeholder 3"/>
          <p:cNvSpPr>
            <a:spLocks noGrp="1"/>
          </p:cNvSpPr>
          <p:nvPr>
            <p:ph type="sldNum" sz="quarter" idx="10"/>
          </p:nvPr>
        </p:nvSpPr>
        <p:spPr/>
        <p:txBody>
          <a:bodyPr/>
          <a:lstStyle/>
          <a:p>
            <a:fld id="{AFBD6372-2FA1-4043-A08C-EC4C48659444}" type="slidenum">
              <a:rPr lang="en-US" smtClean="0"/>
              <a:t>11</a:t>
            </a:fld>
            <a:endParaRPr lang="en-US"/>
          </a:p>
        </p:txBody>
      </p:sp>
    </p:spTree>
    <p:extLst>
      <p:ext uri="{BB962C8B-B14F-4D97-AF65-F5344CB8AC3E}">
        <p14:creationId xmlns:p14="http://schemas.microsoft.com/office/powerpoint/2010/main" val="419407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Arial" pitchFamily="-84" charset="0"/>
              </a:rPr>
              <a:t>Lucifer was channel of God’s love to angelic world. He was closer to God than any other being as he was the most like God. </a:t>
            </a:r>
          </a:p>
          <a:p>
            <a:pPr eaLnBrk="1" hangingPunct="1"/>
            <a:r>
              <a:rPr lang="en-US" dirty="0">
                <a:latin typeface="Arial" pitchFamily="-84" charset="0"/>
              </a:rPr>
              <a:t>After God created A&amp;E as his children he loved them many times more than he loved Lucifer. Whom he created and loved as his servant.  A&amp;E more like God than Lucifer so had a greater capacity to receive God’s love. God’s love to Lucifer didn’t change. </a:t>
            </a:r>
          </a:p>
          <a:p>
            <a:pPr eaLnBrk="1" hangingPunct="1"/>
            <a:r>
              <a:rPr lang="en-US" dirty="0">
                <a:latin typeface="Arial" pitchFamily="-84" charset="0"/>
              </a:rPr>
              <a:t>Parable of </a:t>
            </a:r>
            <a:r>
              <a:rPr lang="en-US" dirty="0" err="1">
                <a:latin typeface="Arial" pitchFamily="-84" charset="0"/>
              </a:rPr>
              <a:t>labourers</a:t>
            </a:r>
            <a:r>
              <a:rPr lang="en-US" dirty="0">
                <a:latin typeface="Arial" pitchFamily="-84" charset="0"/>
              </a:rPr>
              <a:t> in </a:t>
            </a:r>
            <a:r>
              <a:rPr lang="en-US" dirty="0" err="1">
                <a:latin typeface="Arial" pitchFamily="-84" charset="0"/>
              </a:rPr>
              <a:t>Vinneyard</a:t>
            </a:r>
            <a:r>
              <a:rPr lang="en-US" dirty="0">
                <a:latin typeface="Arial" pitchFamily="-84" charset="0"/>
              </a:rPr>
              <a:t>. Mt 20:1-15</a:t>
            </a:r>
          </a:p>
          <a:p>
            <a:pPr eaLnBrk="1" hangingPunct="1"/>
            <a:endParaRPr lang="en-GB" dirty="0">
              <a:latin typeface="Arial" pitchFamily="-84" charset="0"/>
            </a:endParaRPr>
          </a:p>
          <a:p>
            <a:pPr eaLnBrk="1" hangingPunct="1"/>
            <a:r>
              <a:rPr lang="en-GB" dirty="0">
                <a:latin typeface="Arial" pitchFamily="-84" charset="0"/>
              </a:rPr>
              <a:t>Lucifer wanted a lineage</a:t>
            </a:r>
          </a:p>
          <a:p>
            <a:pPr eaLnBrk="1" hangingPunct="1"/>
            <a:endParaRPr lang="en-GB" dirty="0">
              <a:latin typeface="Arial" pitchFamily="-84" charset="0"/>
            </a:endParaRPr>
          </a:p>
          <a:p>
            <a:pPr eaLnBrk="1" hangingPunct="1"/>
            <a:r>
              <a:rPr lang="en-GB" dirty="0">
                <a:latin typeface="Arial" pitchFamily="-84" charset="0"/>
              </a:rPr>
              <a:t>After she ate the fruit Eve realised that she had sinned and felt guilty and cut off from God. Her eyes had been opened – she had lost her innocence. She realised that Adam was supposed to be her husband and not Lucifer.</a:t>
            </a:r>
          </a:p>
          <a:p>
            <a:endParaRPr lang="en-US" dirty="0"/>
          </a:p>
        </p:txBody>
      </p:sp>
      <p:sp>
        <p:nvSpPr>
          <p:cNvPr id="4" name="Slide Number Placeholder 3"/>
          <p:cNvSpPr>
            <a:spLocks noGrp="1"/>
          </p:cNvSpPr>
          <p:nvPr>
            <p:ph type="sldNum" sz="quarter" idx="10"/>
          </p:nvPr>
        </p:nvSpPr>
        <p:spPr/>
        <p:txBody>
          <a:bodyPr/>
          <a:lstStyle/>
          <a:p>
            <a:fld id="{AFBD6372-2FA1-4043-A08C-EC4C48659444}" type="slidenum">
              <a:rPr lang="en-US" smtClean="0"/>
              <a:t>12</a:t>
            </a:fld>
            <a:endParaRPr lang="en-US"/>
          </a:p>
        </p:txBody>
      </p:sp>
    </p:spTree>
    <p:extLst>
      <p:ext uri="{BB962C8B-B14F-4D97-AF65-F5344CB8AC3E}">
        <p14:creationId xmlns:p14="http://schemas.microsoft.com/office/powerpoint/2010/main" val="669125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solidFill>
                  <a:schemeClr val="tx1"/>
                </a:solidFill>
                <a:latin typeface="Century Gothic" charset="0"/>
                <a:ea typeface="Century Gothic" charset="0"/>
                <a:cs typeface="Century Gothic" charset="0"/>
              </a:rPr>
              <a:t>2. The Fall and corruption of human relationships </a:t>
            </a:r>
          </a:p>
        </p:txBody>
      </p:sp>
      <p:sp>
        <p:nvSpPr>
          <p:cNvPr id="3" name="Text Placeholder 2"/>
          <p:cNvSpPr>
            <a:spLocks noGrp="1"/>
          </p:cNvSpPr>
          <p:nvPr>
            <p:ph type="body" idx="1"/>
          </p:nvPr>
        </p:nvSpPr>
        <p:spPr/>
        <p:txBody>
          <a:bodyPr/>
          <a:lstStyle/>
          <a:p>
            <a:endParaRPr lang="en-US">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295792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4"/>
          <p:cNvSpPr>
            <a:spLocks noGrp="1" noChangeArrowheads="1"/>
          </p:cNvSpPr>
          <p:nvPr>
            <p:ph type="ctrTitle"/>
          </p:nvPr>
        </p:nvSpPr>
        <p:spPr>
          <a:xfrm>
            <a:off x="684213" y="2205038"/>
            <a:ext cx="7772400" cy="1920875"/>
          </a:xfrm>
        </p:spPr>
        <p:txBody>
          <a:bodyPr/>
          <a:lstStyle/>
          <a:p>
            <a:pPr eaLnBrk="1" hangingPunct="1"/>
            <a:r>
              <a:rPr lang="en-GB" dirty="0">
                <a:solidFill>
                  <a:schemeClr val="tx1"/>
                </a:solidFill>
                <a:latin typeface="Century Gothic" charset="0"/>
                <a:ea typeface="Century Gothic" charset="0"/>
                <a:cs typeface="Century Gothic" charset="0"/>
              </a:rPr>
              <a:t>Why did the fall </a:t>
            </a:r>
            <a:br>
              <a:rPr lang="en-GB" dirty="0">
                <a:solidFill>
                  <a:schemeClr val="tx1"/>
                </a:solidFill>
                <a:latin typeface="Century Gothic" charset="0"/>
                <a:ea typeface="Century Gothic" charset="0"/>
                <a:cs typeface="Century Gothic" charset="0"/>
              </a:rPr>
            </a:br>
            <a:r>
              <a:rPr lang="en-GB" dirty="0">
                <a:solidFill>
                  <a:schemeClr val="tx1"/>
                </a:solidFill>
                <a:latin typeface="Century Gothic" charset="0"/>
                <a:ea typeface="Century Gothic" charset="0"/>
                <a:cs typeface="Century Gothic" charset="0"/>
              </a:rPr>
              <a:t>take place?</a:t>
            </a:r>
            <a:endParaRPr lang="en-GB" sz="36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832891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437034" y="160903"/>
            <a:ext cx="6172200" cy="85725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GB" sz="4000" dirty="0">
                <a:solidFill>
                  <a:schemeClr val="tx1"/>
                </a:solidFill>
              </a:rPr>
              <a:t>How did it all start?</a:t>
            </a:r>
          </a:p>
        </p:txBody>
      </p:sp>
      <p:pic>
        <p:nvPicPr>
          <p:cNvPr id="3" name="Picture 6" descr="fall mike"/>
          <p:cNvPicPr>
            <a:picLocks noChangeAspect="1" noChangeArrowheads="1"/>
          </p:cNvPicPr>
          <p:nvPr/>
        </p:nvPicPr>
        <p:blipFill>
          <a:blip r:embed="rId3"/>
          <a:srcRect/>
          <a:stretch>
            <a:fillRect/>
          </a:stretch>
        </p:blipFill>
        <p:spPr>
          <a:xfrm>
            <a:off x="4787152" y="1615641"/>
            <a:ext cx="4180178" cy="3978336"/>
          </a:xfrm>
          <a:prstGeom prst="rect">
            <a:avLst/>
          </a:prstGeom>
          <a:noFill/>
        </p:spPr>
      </p:pic>
      <p:sp>
        <p:nvSpPr>
          <p:cNvPr id="4" name="TextBox 3"/>
          <p:cNvSpPr txBox="1">
            <a:spLocks noChangeArrowheads="1"/>
          </p:cNvSpPr>
          <p:nvPr/>
        </p:nvSpPr>
        <p:spPr bwMode="auto">
          <a:xfrm>
            <a:off x="432147" y="1418997"/>
            <a:ext cx="4355005" cy="4708981"/>
          </a:xfrm>
          <a:prstGeom prst="rect">
            <a:avLst/>
          </a:prstGeom>
          <a:noFill/>
          <a:ln w="9525">
            <a:noFill/>
            <a:miter lim="800000"/>
            <a:headEnd/>
            <a:tailEnd/>
          </a:ln>
        </p:spPr>
        <p:txBody>
          <a:bodyPr wrap="square">
            <a:prstTxWarp prst="textNoShape">
              <a:avLst/>
            </a:prstTxWarp>
            <a:spAutoFit/>
          </a:bodyPr>
          <a:lstStyle/>
          <a:p>
            <a:pPr defTabSz="685800" fontAlgn="base">
              <a:spcBef>
                <a:spcPct val="0"/>
              </a:spcBef>
              <a:spcAft>
                <a:spcPct val="0"/>
              </a:spcAft>
              <a:defRPr/>
            </a:pPr>
            <a:r>
              <a:rPr lang="en-US" sz="2000" dirty="0"/>
              <a:t>Lucifer was the channel of God's love to the angelic world. In this position he virtually monopolized the love of God. God loved his children much more than he loved his servant Lucifer. God’s love for Lucifer did not change. It was the same before and after the creation of human beings. When Lucifer saw that God loved Adam and Eve more than him, he felt as if there had been a decrease in the love he received from God.  					EDP, 63</a:t>
            </a:r>
          </a:p>
        </p:txBody>
      </p:sp>
    </p:spTree>
    <p:extLst>
      <p:ext uri="{BB962C8B-B14F-4D97-AF65-F5344CB8AC3E}">
        <p14:creationId xmlns:p14="http://schemas.microsoft.com/office/powerpoint/2010/main" val="1942815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02eveBALDUNG"/>
          <p:cNvPicPr>
            <a:picLocks noChangeAspect="1" noChangeArrowheads="1"/>
          </p:cNvPicPr>
          <p:nvPr/>
        </p:nvPicPr>
        <p:blipFill>
          <a:blip r:embed="rId3"/>
          <a:srcRect/>
          <a:stretch>
            <a:fillRect/>
          </a:stretch>
        </p:blipFill>
        <p:spPr>
          <a:xfrm>
            <a:off x="5795011" y="1742636"/>
            <a:ext cx="2603402" cy="4490868"/>
          </a:xfrm>
          <a:prstGeom prst="rect">
            <a:avLst/>
          </a:prstGeom>
          <a:noFill/>
        </p:spPr>
      </p:pic>
      <p:sp>
        <p:nvSpPr>
          <p:cNvPr id="6" name="Rectangle 8"/>
          <p:cNvSpPr txBox="1">
            <a:spLocks noRot="1" noChangeArrowheads="1"/>
          </p:cNvSpPr>
          <p:nvPr/>
        </p:nvSpPr>
        <p:spPr>
          <a:xfrm>
            <a:off x="602673" y="240362"/>
            <a:ext cx="8701648" cy="85725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US" sz="4000" dirty="0">
                <a:solidFill>
                  <a:schemeClr val="tx1"/>
                </a:solidFill>
              </a:rPr>
              <a:t>What was the motivation for the fall?</a:t>
            </a:r>
          </a:p>
        </p:txBody>
      </p:sp>
      <p:sp>
        <p:nvSpPr>
          <p:cNvPr id="7" name="Text Box 10"/>
          <p:cNvSpPr txBox="1">
            <a:spLocks noChangeArrowheads="1"/>
          </p:cNvSpPr>
          <p:nvPr/>
        </p:nvSpPr>
        <p:spPr bwMode="auto">
          <a:xfrm>
            <a:off x="602673" y="1935480"/>
            <a:ext cx="4546102" cy="3477875"/>
          </a:xfrm>
          <a:prstGeom prst="rect">
            <a:avLst/>
          </a:prstGeom>
          <a:noFill/>
          <a:ln w="9525">
            <a:noFill/>
            <a:miter lim="800000"/>
            <a:headEnd/>
            <a:tailEnd/>
          </a:ln>
        </p:spPr>
        <p:txBody>
          <a:bodyPr wrap="square">
            <a:prstTxWarp prst="textNoShape">
              <a:avLst/>
            </a:prstTxWarp>
            <a:spAutoFit/>
          </a:bodyPr>
          <a:lstStyle/>
          <a:p>
            <a:pPr defTabSz="685800" fontAlgn="base">
              <a:spcBef>
                <a:spcPct val="0"/>
              </a:spcBef>
              <a:spcAft>
                <a:spcPct val="0"/>
              </a:spcAft>
              <a:defRPr/>
            </a:pPr>
            <a:r>
              <a:rPr lang="en-US" sz="2200" dirty="0"/>
              <a:t>Lucifer, feeling as though he was receiving less love than he deserved, wanted to grasp the same central position in human society as he enjoyed in the angelic world, as the channel of God’s love. This was why he seduced Eve and this was the motivation of the spiritual fall.	   			EDP, 64</a:t>
            </a:r>
          </a:p>
        </p:txBody>
      </p:sp>
    </p:spTree>
    <p:extLst>
      <p:ext uri="{BB962C8B-B14F-4D97-AF65-F5344CB8AC3E}">
        <p14:creationId xmlns:p14="http://schemas.microsoft.com/office/powerpoint/2010/main" val="936489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457200" y="257831"/>
            <a:ext cx="8229600" cy="114300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US" sz="4000" dirty="0">
                <a:solidFill>
                  <a:schemeClr val="tx1"/>
                </a:solidFill>
              </a:rPr>
              <a:t>How did the fall start?</a:t>
            </a:r>
          </a:p>
        </p:txBody>
      </p:sp>
      <p:grpSp>
        <p:nvGrpSpPr>
          <p:cNvPr id="3" name="Group 5"/>
          <p:cNvGrpSpPr>
            <a:grpSpLocks/>
          </p:cNvGrpSpPr>
          <p:nvPr/>
        </p:nvGrpSpPr>
        <p:grpSpPr bwMode="auto">
          <a:xfrm>
            <a:off x="6335713" y="4365625"/>
            <a:ext cx="1463675" cy="1366838"/>
            <a:chOff x="3991" y="2750"/>
            <a:chExt cx="922" cy="861"/>
          </a:xfrm>
        </p:grpSpPr>
        <p:sp>
          <p:nvSpPr>
            <p:cNvPr id="4" name="Oval 6"/>
            <p:cNvSpPr>
              <a:spLocks noChangeAspect="1" noChangeArrowheads="1"/>
            </p:cNvSpPr>
            <p:nvPr/>
          </p:nvSpPr>
          <p:spPr bwMode="auto">
            <a:xfrm>
              <a:off x="4021" y="2750"/>
              <a:ext cx="861" cy="861"/>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5" name="Text Box 7"/>
            <p:cNvSpPr txBox="1">
              <a:spLocks noChangeAspect="1" noChangeArrowheads="1"/>
            </p:cNvSpPr>
            <p:nvPr/>
          </p:nvSpPr>
          <p:spPr bwMode="auto">
            <a:xfrm>
              <a:off x="3991" y="3033"/>
              <a:ext cx="922" cy="339"/>
            </a:xfrm>
            <a:prstGeom prst="rect">
              <a:avLst/>
            </a:prstGeom>
            <a:noFill/>
            <a:ln w="9525">
              <a:noFill/>
              <a:miter lim="800000"/>
              <a:headEnd/>
              <a:tailEnd/>
            </a:ln>
            <a:effectLst/>
          </p:spPr>
          <p:txBody>
            <a:bodyPr lIns="36000" tIns="61200" rIns="36000">
              <a:prstTxWarp prst="textNoShape">
                <a:avLst/>
              </a:prstTxWarp>
              <a:spAutoFit/>
            </a:bodyPr>
            <a:lstStyle/>
            <a:p>
              <a:pPr algn="ctr">
                <a:defRPr/>
              </a:pPr>
              <a:r>
                <a:rPr lang="en-US" sz="2800" dirty="0">
                  <a:solidFill>
                    <a:schemeClr val="bg1"/>
                  </a:solidFill>
                </a:rPr>
                <a:t>Lucifer</a:t>
              </a:r>
              <a:endParaRPr lang="en-US" dirty="0">
                <a:solidFill>
                  <a:schemeClr val="bg1"/>
                </a:solidFill>
              </a:endParaRPr>
            </a:p>
          </p:txBody>
        </p:sp>
      </p:grpSp>
      <p:sp>
        <p:nvSpPr>
          <p:cNvPr id="6" name="Text Box 8"/>
          <p:cNvSpPr txBox="1">
            <a:spLocks noChangeArrowheads="1"/>
          </p:cNvSpPr>
          <p:nvPr/>
        </p:nvSpPr>
        <p:spPr bwMode="auto">
          <a:xfrm>
            <a:off x="230188" y="2954147"/>
            <a:ext cx="1482725" cy="590931"/>
          </a:xfrm>
          <a:prstGeom prst="rect">
            <a:avLst/>
          </a:prstGeom>
          <a:noFill/>
          <a:ln w="9525">
            <a:noFill/>
            <a:miter lim="800000"/>
            <a:headEnd/>
            <a:tailEnd/>
          </a:ln>
        </p:spPr>
        <p:txBody>
          <a:bodyPr anchor="ctr" anchorCtr="1">
            <a:prstTxWarp prst="textNoShape">
              <a:avLst/>
            </a:prstTxWarp>
            <a:spAutoFit/>
          </a:bodyPr>
          <a:lstStyle/>
          <a:p>
            <a:pPr algn="ctr">
              <a:lnSpc>
                <a:spcPct val="90000"/>
              </a:lnSpc>
              <a:defRPr/>
            </a:pPr>
            <a:r>
              <a:rPr lang="en-US" dirty="0"/>
              <a:t>Closest to </a:t>
            </a:r>
          </a:p>
          <a:p>
            <a:pPr algn="ctr">
              <a:lnSpc>
                <a:spcPct val="90000"/>
              </a:lnSpc>
              <a:defRPr/>
            </a:pPr>
            <a:r>
              <a:rPr lang="en-US" dirty="0"/>
              <a:t>God</a:t>
            </a:r>
          </a:p>
        </p:txBody>
      </p:sp>
      <p:grpSp>
        <p:nvGrpSpPr>
          <p:cNvPr id="7" name="Group 9"/>
          <p:cNvGrpSpPr>
            <a:grpSpLocks/>
          </p:cNvGrpSpPr>
          <p:nvPr/>
        </p:nvGrpSpPr>
        <p:grpSpPr bwMode="auto">
          <a:xfrm>
            <a:off x="3522663" y="1304925"/>
            <a:ext cx="1720850" cy="1366838"/>
            <a:chOff x="2338" y="822"/>
            <a:chExt cx="1084" cy="861"/>
          </a:xfrm>
        </p:grpSpPr>
        <p:sp>
          <p:nvSpPr>
            <p:cNvPr id="8" name="Oval 10"/>
            <p:cNvSpPr>
              <a:spLocks noChangeAspect="1" noChangeArrowheads="1"/>
            </p:cNvSpPr>
            <p:nvPr/>
          </p:nvSpPr>
          <p:spPr bwMode="auto">
            <a:xfrm>
              <a:off x="2449" y="822"/>
              <a:ext cx="861" cy="861"/>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algn="ctr">
                <a:defRPr/>
              </a:pPr>
              <a:endParaRPr lang="en-US"/>
            </a:p>
          </p:txBody>
        </p:sp>
        <p:sp>
          <p:nvSpPr>
            <p:cNvPr id="9" name="Text Box 11"/>
            <p:cNvSpPr txBox="1">
              <a:spLocks noChangeAspect="1" noChangeArrowheads="1"/>
            </p:cNvSpPr>
            <p:nvPr/>
          </p:nvSpPr>
          <p:spPr bwMode="auto">
            <a:xfrm>
              <a:off x="2338" y="1077"/>
              <a:ext cx="1084" cy="317"/>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sz="2800" dirty="0">
                  <a:solidFill>
                    <a:schemeClr val="bg1"/>
                  </a:solidFill>
                </a:rPr>
                <a:t>God</a:t>
              </a:r>
            </a:p>
          </p:txBody>
        </p:sp>
      </p:grpSp>
      <p:grpSp>
        <p:nvGrpSpPr>
          <p:cNvPr id="10" name="Group 12"/>
          <p:cNvGrpSpPr>
            <a:grpSpLocks/>
          </p:cNvGrpSpPr>
          <p:nvPr/>
        </p:nvGrpSpPr>
        <p:grpSpPr bwMode="auto">
          <a:xfrm>
            <a:off x="4203700" y="2798763"/>
            <a:ext cx="358775" cy="809625"/>
            <a:chOff x="2648" y="1763"/>
            <a:chExt cx="226" cy="510"/>
          </a:xfrm>
        </p:grpSpPr>
        <p:sp>
          <p:nvSpPr>
            <p:cNvPr id="11" name="Line 13"/>
            <p:cNvSpPr>
              <a:spLocks noChangeShapeType="1"/>
            </p:cNvSpPr>
            <p:nvPr/>
          </p:nvSpPr>
          <p:spPr bwMode="auto">
            <a:xfrm flipH="1">
              <a:off x="2648"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sp>
          <p:nvSpPr>
            <p:cNvPr id="12" name="Line 14"/>
            <p:cNvSpPr>
              <a:spLocks noChangeShapeType="1"/>
            </p:cNvSpPr>
            <p:nvPr/>
          </p:nvSpPr>
          <p:spPr bwMode="auto">
            <a:xfrm rot="10800000">
              <a:off x="2874"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grpSp>
      <p:grpSp>
        <p:nvGrpSpPr>
          <p:cNvPr id="13" name="Group 15"/>
          <p:cNvGrpSpPr>
            <a:grpSpLocks/>
          </p:cNvGrpSpPr>
          <p:nvPr/>
        </p:nvGrpSpPr>
        <p:grpSpPr bwMode="auto">
          <a:xfrm>
            <a:off x="1760538" y="2563813"/>
            <a:ext cx="1463675" cy="1366837"/>
            <a:chOff x="1228" y="1615"/>
            <a:chExt cx="922" cy="861"/>
          </a:xfrm>
        </p:grpSpPr>
        <p:sp>
          <p:nvSpPr>
            <p:cNvPr id="14" name="Oval 16"/>
            <p:cNvSpPr>
              <a:spLocks noChangeAspect="1" noChangeArrowheads="1"/>
            </p:cNvSpPr>
            <p:nvPr/>
          </p:nvSpPr>
          <p:spPr bwMode="auto">
            <a:xfrm>
              <a:off x="1258" y="1615"/>
              <a:ext cx="861" cy="861"/>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15" name="Text Box 17"/>
            <p:cNvSpPr txBox="1">
              <a:spLocks noChangeAspect="1" noChangeArrowheads="1"/>
            </p:cNvSpPr>
            <p:nvPr/>
          </p:nvSpPr>
          <p:spPr bwMode="auto">
            <a:xfrm>
              <a:off x="1228" y="1883"/>
              <a:ext cx="922" cy="330"/>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rPr>
                <a:t>Adam</a:t>
              </a:r>
              <a:endParaRPr lang="en-US" dirty="0">
                <a:solidFill>
                  <a:schemeClr val="bg1"/>
                </a:solidFill>
              </a:endParaRPr>
            </a:p>
          </p:txBody>
        </p:sp>
      </p:grpSp>
      <p:grpSp>
        <p:nvGrpSpPr>
          <p:cNvPr id="16" name="Group 18"/>
          <p:cNvGrpSpPr>
            <a:grpSpLocks/>
          </p:cNvGrpSpPr>
          <p:nvPr/>
        </p:nvGrpSpPr>
        <p:grpSpPr bwMode="auto">
          <a:xfrm>
            <a:off x="3651250" y="3697288"/>
            <a:ext cx="1463675" cy="1366837"/>
            <a:chOff x="2419" y="2589"/>
            <a:chExt cx="922" cy="861"/>
          </a:xfrm>
        </p:grpSpPr>
        <p:sp>
          <p:nvSpPr>
            <p:cNvPr id="17" name="Oval 19"/>
            <p:cNvSpPr>
              <a:spLocks noChangeAspect="1" noChangeArrowheads="1"/>
            </p:cNvSpPr>
            <p:nvPr/>
          </p:nvSpPr>
          <p:spPr bwMode="auto">
            <a:xfrm>
              <a:off x="2449" y="2589"/>
              <a:ext cx="861" cy="861"/>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18" name="Text Box 20"/>
            <p:cNvSpPr txBox="1">
              <a:spLocks noChangeAspect="1" noChangeArrowheads="1"/>
            </p:cNvSpPr>
            <p:nvPr/>
          </p:nvSpPr>
          <p:spPr bwMode="auto">
            <a:xfrm>
              <a:off x="2419" y="2857"/>
              <a:ext cx="922" cy="330"/>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rPr>
                <a:t>Eve</a:t>
              </a:r>
              <a:endParaRPr lang="en-US" dirty="0">
                <a:solidFill>
                  <a:schemeClr val="bg1"/>
                </a:solidFill>
              </a:endParaRPr>
            </a:p>
          </p:txBody>
        </p:sp>
      </p:grpSp>
      <p:sp>
        <p:nvSpPr>
          <p:cNvPr id="19" name="Text Box 21"/>
          <p:cNvSpPr txBox="1">
            <a:spLocks noChangeArrowheads="1"/>
          </p:cNvSpPr>
          <p:nvPr/>
        </p:nvSpPr>
        <p:spPr bwMode="auto">
          <a:xfrm>
            <a:off x="6534150" y="2870412"/>
            <a:ext cx="2376488" cy="1275927"/>
          </a:xfrm>
          <a:prstGeom prst="rect">
            <a:avLst/>
          </a:prstGeom>
          <a:noFill/>
          <a:ln w="9525">
            <a:noFill/>
            <a:miter lim="800000"/>
            <a:headEnd/>
            <a:tailEnd/>
          </a:ln>
        </p:spPr>
        <p:txBody>
          <a:bodyPr anchor="ctr" anchorCtr="1">
            <a:prstTxWarp prst="textNoShape">
              <a:avLst/>
            </a:prstTxWarp>
            <a:spAutoFit/>
          </a:bodyPr>
          <a:lstStyle/>
          <a:p>
            <a:pPr algn="ctr">
              <a:lnSpc>
                <a:spcPct val="110000"/>
              </a:lnSpc>
              <a:defRPr/>
            </a:pPr>
            <a:r>
              <a:rPr lang="en-US" sz="2400" dirty="0"/>
              <a:t>Felt less love</a:t>
            </a:r>
          </a:p>
          <a:p>
            <a:pPr algn="ctr">
              <a:lnSpc>
                <a:spcPct val="110000"/>
              </a:lnSpc>
              <a:defRPr/>
            </a:pPr>
            <a:endParaRPr lang="en-US" sz="2400" dirty="0"/>
          </a:p>
          <a:p>
            <a:pPr algn="ctr">
              <a:lnSpc>
                <a:spcPct val="110000"/>
              </a:lnSpc>
              <a:defRPr/>
            </a:pPr>
            <a:r>
              <a:rPr lang="en-US" sz="2400" dirty="0"/>
              <a:t>Jealousy</a:t>
            </a:r>
          </a:p>
        </p:txBody>
      </p:sp>
      <p:grpSp>
        <p:nvGrpSpPr>
          <p:cNvPr id="20" name="Group 22"/>
          <p:cNvGrpSpPr>
            <a:grpSpLocks/>
          </p:cNvGrpSpPr>
          <p:nvPr/>
        </p:nvGrpSpPr>
        <p:grpSpPr bwMode="auto">
          <a:xfrm rot="3312026">
            <a:off x="3273425" y="2212975"/>
            <a:ext cx="358775" cy="809625"/>
            <a:chOff x="2648" y="1763"/>
            <a:chExt cx="226" cy="510"/>
          </a:xfrm>
        </p:grpSpPr>
        <p:sp>
          <p:nvSpPr>
            <p:cNvPr id="21" name="Line 23"/>
            <p:cNvSpPr>
              <a:spLocks noChangeShapeType="1"/>
            </p:cNvSpPr>
            <p:nvPr/>
          </p:nvSpPr>
          <p:spPr bwMode="auto">
            <a:xfrm flipH="1">
              <a:off x="2648"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sp>
          <p:nvSpPr>
            <p:cNvPr id="22" name="Line 24"/>
            <p:cNvSpPr>
              <a:spLocks noChangeShapeType="1"/>
            </p:cNvSpPr>
            <p:nvPr/>
          </p:nvSpPr>
          <p:spPr bwMode="auto">
            <a:xfrm rot="10800000">
              <a:off x="2874"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grpSp>
      <p:sp>
        <p:nvSpPr>
          <p:cNvPr id="23" name="Line 25"/>
          <p:cNvSpPr>
            <a:spLocks noChangeShapeType="1"/>
          </p:cNvSpPr>
          <p:nvPr/>
        </p:nvSpPr>
        <p:spPr bwMode="auto">
          <a:xfrm rot="19080000" flipH="1">
            <a:off x="5868988" y="2135188"/>
            <a:ext cx="0" cy="2541587"/>
          </a:xfrm>
          <a:prstGeom prst="line">
            <a:avLst/>
          </a:prstGeom>
          <a:noFill/>
          <a:ln w="50800">
            <a:solidFill>
              <a:schemeClr val="tx2"/>
            </a:solidFill>
            <a:round/>
            <a:headEnd/>
            <a:tailEnd type="triangle" w="med" len="sm"/>
          </a:ln>
        </p:spPr>
        <p:txBody>
          <a:bodyPr>
            <a:prstTxWarp prst="textNoShape">
              <a:avLst/>
            </a:prstTxWarp>
          </a:bodyPr>
          <a:lstStyle/>
          <a:p>
            <a:endParaRPr lang="en-US"/>
          </a:p>
        </p:txBody>
      </p:sp>
      <p:sp>
        <p:nvSpPr>
          <p:cNvPr id="24" name="Line 26"/>
          <p:cNvSpPr>
            <a:spLocks noChangeShapeType="1"/>
          </p:cNvSpPr>
          <p:nvPr/>
        </p:nvSpPr>
        <p:spPr bwMode="auto">
          <a:xfrm rot="8280000">
            <a:off x="5600700" y="2371725"/>
            <a:ext cx="0" cy="2541588"/>
          </a:xfrm>
          <a:prstGeom prst="line">
            <a:avLst/>
          </a:prstGeom>
          <a:noFill/>
          <a:ln w="50800">
            <a:solidFill>
              <a:schemeClr val="bg1"/>
            </a:solidFill>
            <a:round/>
            <a:headEnd/>
            <a:tailEnd type="triangle" w="med" len="sm"/>
          </a:ln>
        </p:spPr>
        <p:txBody>
          <a:bodyPr>
            <a:prstTxWarp prst="textNoShape">
              <a:avLst/>
            </a:prstTxWarp>
          </a:bodyPr>
          <a:lstStyle/>
          <a:p>
            <a:endParaRPr lang="en-US"/>
          </a:p>
        </p:txBody>
      </p:sp>
      <p:sp>
        <p:nvSpPr>
          <p:cNvPr id="25" name="Line 27"/>
          <p:cNvSpPr>
            <a:spLocks noChangeShapeType="1"/>
          </p:cNvSpPr>
          <p:nvPr/>
        </p:nvSpPr>
        <p:spPr bwMode="auto">
          <a:xfrm flipH="1">
            <a:off x="7723188" y="3338513"/>
            <a:ext cx="0" cy="449262"/>
          </a:xfrm>
          <a:prstGeom prst="line">
            <a:avLst/>
          </a:prstGeom>
          <a:noFill/>
          <a:ln w="107950">
            <a:solidFill>
              <a:schemeClr val="tx1"/>
            </a:solidFill>
            <a:round/>
            <a:headEnd/>
            <a:tailEnd type="triangle" w="med" len="sm"/>
          </a:ln>
        </p:spPr>
        <p:txBody>
          <a:bodyPr>
            <a:prstTxWarp prst="textNoShape">
              <a:avLst/>
            </a:prstTxWarp>
          </a:bodyPr>
          <a:lstStyle/>
          <a:p>
            <a:endParaRPr lang="en-US"/>
          </a:p>
        </p:txBody>
      </p:sp>
      <p:sp>
        <p:nvSpPr>
          <p:cNvPr id="26" name="Text Box 28"/>
          <p:cNvSpPr txBox="1">
            <a:spLocks noChangeArrowheads="1"/>
          </p:cNvSpPr>
          <p:nvPr/>
        </p:nvSpPr>
        <p:spPr bwMode="auto">
          <a:xfrm>
            <a:off x="6535056" y="5885081"/>
            <a:ext cx="1542410" cy="923330"/>
          </a:xfrm>
          <a:prstGeom prst="rect">
            <a:avLst/>
          </a:prstGeom>
          <a:noFill/>
          <a:ln w="9525">
            <a:noFill/>
            <a:miter lim="800000"/>
            <a:headEnd/>
            <a:tailEnd/>
          </a:ln>
        </p:spPr>
        <p:txBody>
          <a:bodyPr wrap="none">
            <a:prstTxWarp prst="textNoShape">
              <a:avLst/>
            </a:prstTxWarp>
            <a:spAutoFit/>
          </a:bodyPr>
          <a:lstStyle/>
          <a:p>
            <a:pPr>
              <a:defRPr/>
            </a:pPr>
            <a:r>
              <a:rPr lang="en-GB" dirty="0"/>
              <a:t>Wanted to </a:t>
            </a:r>
          </a:p>
          <a:p>
            <a:pPr>
              <a:defRPr/>
            </a:pPr>
            <a:r>
              <a:rPr lang="en-GB" dirty="0"/>
              <a:t>rule humans</a:t>
            </a:r>
          </a:p>
          <a:p>
            <a:pPr>
              <a:defRPr/>
            </a:pPr>
            <a:endParaRPr lang="en-US" dirty="0"/>
          </a:p>
        </p:txBody>
      </p:sp>
      <p:sp>
        <p:nvSpPr>
          <p:cNvPr id="27" name="Text Box 29"/>
          <p:cNvSpPr txBox="1">
            <a:spLocks noChangeArrowheads="1"/>
          </p:cNvSpPr>
          <p:nvPr/>
        </p:nvSpPr>
        <p:spPr bwMode="auto">
          <a:xfrm>
            <a:off x="228600" y="5029200"/>
            <a:ext cx="184731" cy="369332"/>
          </a:xfrm>
          <a:prstGeom prst="rect">
            <a:avLst/>
          </a:prstGeom>
          <a:noFill/>
          <a:ln w="9525">
            <a:noFill/>
            <a:miter lim="800000"/>
            <a:headEnd/>
            <a:tailEnd/>
          </a:ln>
        </p:spPr>
        <p:txBody>
          <a:bodyPr wrap="none">
            <a:prstTxWarp prst="textNoShape">
              <a:avLst/>
            </a:prstTxWarp>
            <a:spAutoFit/>
          </a:bodyPr>
          <a:lstStyle/>
          <a:p>
            <a:endParaRPr lang="en-US"/>
          </a:p>
        </p:txBody>
      </p:sp>
      <p:sp>
        <p:nvSpPr>
          <p:cNvPr id="29" name="Text Box 32"/>
          <p:cNvSpPr txBox="1">
            <a:spLocks noChangeArrowheads="1"/>
          </p:cNvSpPr>
          <p:nvPr/>
        </p:nvSpPr>
        <p:spPr bwMode="auto">
          <a:xfrm>
            <a:off x="1043667" y="5355089"/>
            <a:ext cx="4729180" cy="1323439"/>
          </a:xfrm>
          <a:prstGeom prst="rect">
            <a:avLst/>
          </a:prstGeom>
          <a:noFill/>
          <a:ln w="9525">
            <a:noFill/>
            <a:miter lim="800000"/>
            <a:headEnd/>
            <a:tailEnd/>
          </a:ln>
        </p:spPr>
        <p:txBody>
          <a:bodyPr wrap="none">
            <a:prstTxWarp prst="textNoShape">
              <a:avLst/>
            </a:prstTxWarp>
            <a:spAutoFit/>
          </a:bodyPr>
          <a:lstStyle/>
          <a:p>
            <a:pPr>
              <a:defRPr/>
            </a:pPr>
            <a:r>
              <a:rPr lang="en-US" sz="2000" dirty="0"/>
              <a:t>The fundamental motivation . . . </a:t>
            </a:r>
          </a:p>
          <a:p>
            <a:pPr>
              <a:defRPr/>
            </a:pPr>
            <a:r>
              <a:rPr lang="en-US" sz="2000" dirty="0"/>
              <a:t>lay in the envy the Archangel felt </a:t>
            </a:r>
          </a:p>
          <a:p>
            <a:pPr>
              <a:defRPr/>
            </a:pPr>
            <a:r>
              <a:rPr lang="en-US" sz="2000" dirty="0"/>
              <a:t>towards Adam, the beloved of God.</a:t>
            </a:r>
          </a:p>
          <a:p>
            <a:pPr>
              <a:defRPr/>
            </a:pPr>
            <a:r>
              <a:rPr lang="en-US" sz="2000" dirty="0"/>
              <a:t>		EDP, 72</a:t>
            </a:r>
          </a:p>
        </p:txBody>
      </p:sp>
    </p:spTree>
    <p:extLst>
      <p:ext uri="{BB962C8B-B14F-4D97-AF65-F5344CB8AC3E}">
        <p14:creationId xmlns:p14="http://schemas.microsoft.com/office/powerpoint/2010/main" val="1767886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cs typeface="Arial Rounded MT Bold"/>
              </a:rPr>
              <a:t>What are envy and jealousy?</a:t>
            </a:r>
          </a:p>
        </p:txBody>
      </p:sp>
      <p:sp>
        <p:nvSpPr>
          <p:cNvPr id="3" name="Content Placeholder 2"/>
          <p:cNvSpPr>
            <a:spLocks noGrp="1"/>
          </p:cNvSpPr>
          <p:nvPr>
            <p:ph sz="half" idx="2"/>
          </p:nvPr>
        </p:nvSpPr>
        <p:spPr>
          <a:xfrm>
            <a:off x="665018" y="1600200"/>
            <a:ext cx="8021782" cy="4525963"/>
          </a:xfrm>
        </p:spPr>
        <p:txBody>
          <a:bodyPr>
            <a:normAutofit fontScale="85000" lnSpcReduction="10000"/>
          </a:bodyPr>
          <a:lstStyle/>
          <a:p>
            <a:pPr>
              <a:lnSpc>
                <a:spcPct val="120000"/>
              </a:lnSpc>
            </a:pPr>
            <a:r>
              <a:rPr lang="en-US" sz="2800" dirty="0">
                <a:cs typeface="Arial"/>
              </a:rPr>
              <a:t>Jealousy is the result or fear of losing someone or something that one is attached to or possesses that one believes one deserves to another person (e.g. the transfer of a lover's affections)</a:t>
            </a:r>
          </a:p>
          <a:p>
            <a:pPr>
              <a:lnSpc>
                <a:spcPct val="120000"/>
              </a:lnSpc>
            </a:pPr>
            <a:r>
              <a:rPr lang="en-US" sz="2800" dirty="0">
                <a:cs typeface="Arial"/>
              </a:rPr>
              <a:t>Envy is the resentment caused by another person having something that one does not have, but desires for oneself</a:t>
            </a:r>
          </a:p>
          <a:p>
            <a:pPr lvl="1">
              <a:lnSpc>
                <a:spcPct val="120000"/>
              </a:lnSpc>
            </a:pPr>
            <a:r>
              <a:rPr lang="en-US" sz="2400" dirty="0">
                <a:cs typeface="Arial"/>
              </a:rPr>
              <a:t>Malicious envy - wish that the other lacked something and happy if they lose it even if one doesn’t get it</a:t>
            </a:r>
          </a:p>
          <a:p>
            <a:pPr lvl="1">
              <a:lnSpc>
                <a:spcPct val="120000"/>
              </a:lnSpc>
            </a:pPr>
            <a:r>
              <a:rPr lang="en-US" sz="2400" dirty="0">
                <a:cs typeface="Arial"/>
              </a:rPr>
              <a:t>Benign envy - a type of positive motivational force</a:t>
            </a:r>
          </a:p>
        </p:txBody>
      </p:sp>
    </p:spTree>
    <p:extLst>
      <p:ext uri="{BB962C8B-B14F-4D97-AF65-F5344CB8AC3E}">
        <p14:creationId xmlns:p14="http://schemas.microsoft.com/office/powerpoint/2010/main" val="1044777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0" dirty="0">
                <a:latin typeface="+mn-lt"/>
                <a:cs typeface="Arial Rounded MT Bold"/>
              </a:rPr>
              <a:t>How could Lucifer feel jealous?</a:t>
            </a:r>
          </a:p>
        </p:txBody>
      </p:sp>
      <p:sp>
        <p:nvSpPr>
          <p:cNvPr id="4" name="Content Placeholder 3"/>
          <p:cNvSpPr>
            <a:spLocks noGrp="1"/>
          </p:cNvSpPr>
          <p:nvPr>
            <p:ph sz="half" idx="2"/>
          </p:nvPr>
        </p:nvSpPr>
        <p:spPr>
          <a:xfrm>
            <a:off x="712519" y="1600200"/>
            <a:ext cx="7974281" cy="4525963"/>
          </a:xfrm>
        </p:spPr>
        <p:txBody>
          <a:bodyPr>
            <a:normAutofit fontScale="92500"/>
          </a:bodyPr>
          <a:lstStyle/>
          <a:p>
            <a:pPr>
              <a:lnSpc>
                <a:spcPct val="110000"/>
              </a:lnSpc>
              <a:buNone/>
            </a:pPr>
            <a:r>
              <a:rPr lang="en-US" sz="2400" dirty="0">
                <a:cs typeface="Arial"/>
              </a:rPr>
              <a:t>	How can there be anything such as envy and jealousy in an archangel, whom God created for a good purpose? The archangel was endowed with desire and intellect as a part of his original nature. Because the archangel possessed an intellect, he could compare and discern that God's love for human beings was greater than the love God gave to him. Because he also possessed desires, he had a natural yearning for God to love him more. This desire of the heart was naturally conducive to envy and jealousy. Envy is an inevitable by-product of the original nature, like the shadow cast by an object in the light.</a:t>
            </a:r>
          </a:p>
        </p:txBody>
      </p:sp>
    </p:spTree>
    <p:extLst>
      <p:ext uri="{BB962C8B-B14F-4D97-AF65-F5344CB8AC3E}">
        <p14:creationId xmlns:p14="http://schemas.microsoft.com/office/powerpoint/2010/main" val="4030213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609BC3-9FC7-7049-B9F9-A13BD297A1F3}"/>
              </a:ext>
            </a:extLst>
          </p:cNvPr>
          <p:cNvSpPr>
            <a:spLocks noGrp="1"/>
          </p:cNvSpPr>
          <p:nvPr>
            <p:ph type="title"/>
          </p:nvPr>
        </p:nvSpPr>
        <p:spPr/>
        <p:txBody>
          <a:bodyPr/>
          <a:lstStyle/>
          <a:p>
            <a:r>
              <a:rPr lang="en-GB" dirty="0"/>
              <a:t>What should Lucifer have done?</a:t>
            </a:r>
          </a:p>
        </p:txBody>
      </p:sp>
      <p:sp>
        <p:nvSpPr>
          <p:cNvPr id="2" name="Content Placeholder 1">
            <a:extLst>
              <a:ext uri="{FF2B5EF4-FFF2-40B4-BE49-F238E27FC236}">
                <a16:creationId xmlns:a16="http://schemas.microsoft.com/office/drawing/2014/main" id="{1009887E-2E31-734E-8260-7336BE3C62AF}"/>
              </a:ext>
            </a:extLst>
          </p:cNvPr>
          <p:cNvSpPr>
            <a:spLocks noGrp="1"/>
          </p:cNvSpPr>
          <p:nvPr>
            <p:ph sz="half" idx="2"/>
          </p:nvPr>
        </p:nvSpPr>
        <p:spPr>
          <a:xfrm>
            <a:off x="558140" y="1600200"/>
            <a:ext cx="8128660" cy="4525963"/>
          </a:xfrm>
        </p:spPr>
        <p:txBody>
          <a:bodyPr>
            <a:noAutofit/>
          </a:bodyPr>
          <a:lstStyle/>
          <a:p>
            <a:r>
              <a:rPr lang="en-GB" sz="2000" dirty="0"/>
              <a:t>Without love, life becomes barren and fruitless but with love it grows and flourishes. Love is a two-way thing, a giving and receiving. Never sit there expecting to be loved without giving love. The more love you pour out the more you will receive. So when you feel the lack of love, look within yourselves and see where and how you can love more and as you do something about it, love will come pouring in filling your whole life and then going out and out into the lives of others. </a:t>
            </a:r>
            <a:br>
              <a:rPr lang="en-GB" sz="2000" dirty="0"/>
            </a:br>
            <a:br>
              <a:rPr lang="en-GB" sz="2000" dirty="0"/>
            </a:br>
            <a:r>
              <a:rPr lang="en-GB" sz="2000" dirty="0"/>
              <a:t>Shoulder your responsibilities and cease looking at the other people expecting them to change. Do something about it and start with yourself. Put your own house in order and see what happens.</a:t>
            </a:r>
          </a:p>
          <a:p>
            <a:r>
              <a:rPr lang="en-GB" sz="2000" dirty="0"/>
              <a:t>Eileen Caddy, Findhorn Foundation</a:t>
            </a:r>
          </a:p>
        </p:txBody>
      </p:sp>
    </p:spTree>
    <p:extLst>
      <p:ext uri="{BB962C8B-B14F-4D97-AF65-F5344CB8AC3E}">
        <p14:creationId xmlns:p14="http://schemas.microsoft.com/office/powerpoint/2010/main" val="1658989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457200" y="256343"/>
            <a:ext cx="8229600" cy="114300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US" sz="4000" dirty="0">
                <a:solidFill>
                  <a:schemeClr val="tx1"/>
                </a:solidFill>
                <a:latin typeface="+mn-lt"/>
              </a:rPr>
              <a:t>Lucifer tempts Eve</a:t>
            </a:r>
          </a:p>
        </p:txBody>
      </p:sp>
      <p:grpSp>
        <p:nvGrpSpPr>
          <p:cNvPr id="3" name="Group 4"/>
          <p:cNvGrpSpPr>
            <a:grpSpLocks/>
          </p:cNvGrpSpPr>
          <p:nvPr/>
        </p:nvGrpSpPr>
        <p:grpSpPr bwMode="auto">
          <a:xfrm>
            <a:off x="6335713" y="4365625"/>
            <a:ext cx="1463675" cy="1366838"/>
            <a:chOff x="3991" y="2750"/>
            <a:chExt cx="922" cy="861"/>
          </a:xfrm>
        </p:grpSpPr>
        <p:sp>
          <p:nvSpPr>
            <p:cNvPr id="4" name="Oval 5"/>
            <p:cNvSpPr>
              <a:spLocks noChangeAspect="1" noChangeArrowheads="1"/>
            </p:cNvSpPr>
            <p:nvPr/>
          </p:nvSpPr>
          <p:spPr bwMode="auto">
            <a:xfrm>
              <a:off x="4021" y="2750"/>
              <a:ext cx="861" cy="861"/>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5" name="Text Box 6"/>
            <p:cNvSpPr txBox="1">
              <a:spLocks noChangeAspect="1" noChangeArrowheads="1"/>
            </p:cNvSpPr>
            <p:nvPr/>
          </p:nvSpPr>
          <p:spPr bwMode="auto">
            <a:xfrm>
              <a:off x="3991" y="3033"/>
              <a:ext cx="922" cy="339"/>
            </a:xfrm>
            <a:prstGeom prst="rect">
              <a:avLst/>
            </a:prstGeom>
            <a:noFill/>
            <a:ln w="9525">
              <a:noFill/>
              <a:miter lim="800000"/>
              <a:headEnd/>
              <a:tailEnd/>
            </a:ln>
            <a:effectLst/>
          </p:spPr>
          <p:txBody>
            <a:bodyPr lIns="36000" tIns="61200" rIns="36000">
              <a:prstTxWarp prst="textNoShape">
                <a:avLst/>
              </a:prstTxWarp>
              <a:spAutoFit/>
            </a:bodyPr>
            <a:lstStyle/>
            <a:p>
              <a:pPr algn="ctr">
                <a:defRPr/>
              </a:pPr>
              <a:r>
                <a:rPr lang="en-US" sz="2800" dirty="0">
                  <a:solidFill>
                    <a:schemeClr val="bg1"/>
                  </a:solidFill>
                </a:rPr>
                <a:t>Lucifer</a:t>
              </a:r>
              <a:endParaRPr lang="en-US" dirty="0">
                <a:solidFill>
                  <a:schemeClr val="bg1"/>
                </a:solidFill>
              </a:endParaRPr>
            </a:p>
          </p:txBody>
        </p:sp>
      </p:grpSp>
      <p:sp>
        <p:nvSpPr>
          <p:cNvPr id="6" name="Text Box 7"/>
          <p:cNvSpPr txBox="1">
            <a:spLocks noChangeArrowheads="1"/>
          </p:cNvSpPr>
          <p:nvPr/>
        </p:nvSpPr>
        <p:spPr bwMode="auto">
          <a:xfrm>
            <a:off x="6003925" y="6035485"/>
            <a:ext cx="2682875" cy="590931"/>
          </a:xfrm>
          <a:prstGeom prst="rect">
            <a:avLst/>
          </a:prstGeom>
          <a:noFill/>
          <a:ln w="9525">
            <a:noFill/>
            <a:miter lim="800000"/>
            <a:headEnd/>
            <a:tailEnd/>
          </a:ln>
        </p:spPr>
        <p:txBody>
          <a:bodyPr anchor="ctr" anchorCtr="1">
            <a:prstTxWarp prst="textNoShape">
              <a:avLst/>
            </a:prstTxWarp>
            <a:spAutoFit/>
          </a:bodyPr>
          <a:lstStyle/>
          <a:p>
            <a:pPr algn="ctr">
              <a:lnSpc>
                <a:spcPct val="90000"/>
              </a:lnSpc>
              <a:defRPr/>
            </a:pPr>
            <a:r>
              <a:rPr lang="en-US" dirty="0"/>
              <a:t>Desire for unprincipled love</a:t>
            </a:r>
          </a:p>
        </p:txBody>
      </p:sp>
      <p:grpSp>
        <p:nvGrpSpPr>
          <p:cNvPr id="7" name="Group 8"/>
          <p:cNvGrpSpPr>
            <a:grpSpLocks/>
          </p:cNvGrpSpPr>
          <p:nvPr/>
        </p:nvGrpSpPr>
        <p:grpSpPr bwMode="auto">
          <a:xfrm>
            <a:off x="3522663" y="1304925"/>
            <a:ext cx="1720850" cy="1366838"/>
            <a:chOff x="2338" y="822"/>
            <a:chExt cx="1084" cy="861"/>
          </a:xfrm>
        </p:grpSpPr>
        <p:sp>
          <p:nvSpPr>
            <p:cNvPr id="8" name="Oval 9"/>
            <p:cNvSpPr>
              <a:spLocks noChangeAspect="1" noChangeArrowheads="1"/>
            </p:cNvSpPr>
            <p:nvPr/>
          </p:nvSpPr>
          <p:spPr bwMode="auto">
            <a:xfrm>
              <a:off x="2449" y="822"/>
              <a:ext cx="861" cy="861"/>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algn="ctr">
                <a:defRPr/>
              </a:pPr>
              <a:endParaRPr lang="en-US"/>
            </a:p>
          </p:txBody>
        </p:sp>
        <p:sp>
          <p:nvSpPr>
            <p:cNvPr id="9" name="Text Box 10"/>
            <p:cNvSpPr txBox="1">
              <a:spLocks noChangeAspect="1" noChangeArrowheads="1"/>
            </p:cNvSpPr>
            <p:nvPr/>
          </p:nvSpPr>
          <p:spPr bwMode="auto">
            <a:xfrm>
              <a:off x="2338" y="1077"/>
              <a:ext cx="1084" cy="317"/>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sz="2800" dirty="0">
                  <a:solidFill>
                    <a:schemeClr val="bg1"/>
                  </a:solidFill>
                </a:rPr>
                <a:t>God</a:t>
              </a:r>
            </a:p>
          </p:txBody>
        </p:sp>
      </p:grpSp>
      <p:grpSp>
        <p:nvGrpSpPr>
          <p:cNvPr id="10" name="Group 11"/>
          <p:cNvGrpSpPr>
            <a:grpSpLocks/>
          </p:cNvGrpSpPr>
          <p:nvPr/>
        </p:nvGrpSpPr>
        <p:grpSpPr bwMode="auto">
          <a:xfrm>
            <a:off x="4203700" y="2814529"/>
            <a:ext cx="358775" cy="809625"/>
            <a:chOff x="2648" y="1763"/>
            <a:chExt cx="226" cy="510"/>
          </a:xfrm>
        </p:grpSpPr>
        <p:sp>
          <p:nvSpPr>
            <p:cNvPr id="11" name="Line 12"/>
            <p:cNvSpPr>
              <a:spLocks noChangeShapeType="1"/>
            </p:cNvSpPr>
            <p:nvPr/>
          </p:nvSpPr>
          <p:spPr bwMode="auto">
            <a:xfrm flipH="1">
              <a:off x="2648"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sp>
          <p:nvSpPr>
            <p:cNvPr id="12" name="Line 13"/>
            <p:cNvSpPr>
              <a:spLocks noChangeShapeType="1"/>
            </p:cNvSpPr>
            <p:nvPr/>
          </p:nvSpPr>
          <p:spPr bwMode="auto">
            <a:xfrm rot="10800000">
              <a:off x="2874"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grpSp>
      <p:sp>
        <p:nvSpPr>
          <p:cNvPr id="13" name="Oval 14"/>
          <p:cNvSpPr>
            <a:spLocks noChangeAspect="1" noChangeArrowheads="1"/>
          </p:cNvSpPr>
          <p:nvPr/>
        </p:nvSpPr>
        <p:spPr bwMode="auto">
          <a:xfrm>
            <a:off x="1808163" y="2563813"/>
            <a:ext cx="1366837" cy="136683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14" name="Text Box 15"/>
          <p:cNvSpPr txBox="1">
            <a:spLocks noChangeAspect="1" noChangeArrowheads="1"/>
          </p:cNvSpPr>
          <p:nvPr/>
        </p:nvSpPr>
        <p:spPr bwMode="auto">
          <a:xfrm>
            <a:off x="1760538" y="2989263"/>
            <a:ext cx="1463675" cy="524311"/>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rPr>
              <a:t>Adam</a:t>
            </a:r>
          </a:p>
        </p:txBody>
      </p:sp>
      <p:grpSp>
        <p:nvGrpSpPr>
          <p:cNvPr id="15" name="Group 16"/>
          <p:cNvGrpSpPr>
            <a:grpSpLocks/>
          </p:cNvGrpSpPr>
          <p:nvPr/>
        </p:nvGrpSpPr>
        <p:grpSpPr bwMode="auto">
          <a:xfrm>
            <a:off x="3651250" y="3697288"/>
            <a:ext cx="1463675" cy="1366837"/>
            <a:chOff x="2419" y="2589"/>
            <a:chExt cx="922" cy="861"/>
          </a:xfrm>
        </p:grpSpPr>
        <p:sp>
          <p:nvSpPr>
            <p:cNvPr id="16" name="Oval 17"/>
            <p:cNvSpPr>
              <a:spLocks noChangeAspect="1" noChangeArrowheads="1"/>
            </p:cNvSpPr>
            <p:nvPr/>
          </p:nvSpPr>
          <p:spPr bwMode="auto">
            <a:xfrm>
              <a:off x="2449" y="2589"/>
              <a:ext cx="861" cy="861"/>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17" name="Text Box 18"/>
            <p:cNvSpPr txBox="1">
              <a:spLocks noChangeAspect="1" noChangeArrowheads="1"/>
            </p:cNvSpPr>
            <p:nvPr/>
          </p:nvSpPr>
          <p:spPr bwMode="auto">
            <a:xfrm>
              <a:off x="2419" y="2857"/>
              <a:ext cx="922" cy="330"/>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rPr>
                <a:t>Eve</a:t>
              </a:r>
            </a:p>
          </p:txBody>
        </p:sp>
      </p:grpSp>
      <p:grpSp>
        <p:nvGrpSpPr>
          <p:cNvPr id="18" name="Group 19"/>
          <p:cNvGrpSpPr>
            <a:grpSpLocks/>
          </p:cNvGrpSpPr>
          <p:nvPr/>
        </p:nvGrpSpPr>
        <p:grpSpPr bwMode="auto">
          <a:xfrm rot="3312026">
            <a:off x="3273425" y="2228741"/>
            <a:ext cx="358775" cy="809625"/>
            <a:chOff x="2648" y="1763"/>
            <a:chExt cx="226" cy="510"/>
          </a:xfrm>
        </p:grpSpPr>
        <p:sp>
          <p:nvSpPr>
            <p:cNvPr id="19" name="Line 20"/>
            <p:cNvSpPr>
              <a:spLocks noChangeShapeType="1"/>
            </p:cNvSpPr>
            <p:nvPr/>
          </p:nvSpPr>
          <p:spPr bwMode="auto">
            <a:xfrm flipH="1">
              <a:off x="2648"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sp>
          <p:nvSpPr>
            <p:cNvPr id="20" name="Line 21"/>
            <p:cNvSpPr>
              <a:spLocks noChangeShapeType="1"/>
            </p:cNvSpPr>
            <p:nvPr/>
          </p:nvSpPr>
          <p:spPr bwMode="auto">
            <a:xfrm rot="10800000">
              <a:off x="2874"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grpSp>
      <p:sp>
        <p:nvSpPr>
          <p:cNvPr id="21" name="Line 22"/>
          <p:cNvSpPr>
            <a:spLocks noChangeShapeType="1"/>
          </p:cNvSpPr>
          <p:nvPr/>
        </p:nvSpPr>
        <p:spPr bwMode="auto">
          <a:xfrm rot="19080000" flipH="1">
            <a:off x="5868988" y="2150954"/>
            <a:ext cx="0" cy="2541587"/>
          </a:xfrm>
          <a:prstGeom prst="line">
            <a:avLst/>
          </a:prstGeom>
          <a:noFill/>
          <a:ln w="50800">
            <a:solidFill>
              <a:schemeClr val="tx2"/>
            </a:solidFill>
            <a:round/>
            <a:headEnd/>
            <a:tailEnd type="triangle" w="med" len="sm"/>
          </a:ln>
        </p:spPr>
        <p:txBody>
          <a:bodyPr>
            <a:prstTxWarp prst="textNoShape">
              <a:avLst/>
            </a:prstTxWarp>
          </a:bodyPr>
          <a:lstStyle/>
          <a:p>
            <a:endParaRPr lang="en-US"/>
          </a:p>
        </p:txBody>
      </p:sp>
      <p:sp>
        <p:nvSpPr>
          <p:cNvPr id="22" name="Line 23"/>
          <p:cNvSpPr>
            <a:spLocks noChangeShapeType="1"/>
          </p:cNvSpPr>
          <p:nvPr/>
        </p:nvSpPr>
        <p:spPr bwMode="auto">
          <a:xfrm rot="8280000">
            <a:off x="5600700" y="2387491"/>
            <a:ext cx="0" cy="2541588"/>
          </a:xfrm>
          <a:prstGeom prst="line">
            <a:avLst/>
          </a:prstGeom>
          <a:noFill/>
          <a:ln w="50800">
            <a:solidFill>
              <a:schemeClr val="bg1"/>
            </a:solidFill>
            <a:round/>
            <a:headEnd/>
            <a:tailEnd type="triangle" w="med" len="sm"/>
          </a:ln>
        </p:spPr>
        <p:txBody>
          <a:bodyPr>
            <a:prstTxWarp prst="textNoShape">
              <a:avLst/>
            </a:prstTxWarp>
          </a:bodyPr>
          <a:lstStyle/>
          <a:p>
            <a:endParaRPr lang="en-US"/>
          </a:p>
        </p:txBody>
      </p:sp>
      <p:sp>
        <p:nvSpPr>
          <p:cNvPr id="23" name="Line 24"/>
          <p:cNvSpPr>
            <a:spLocks noChangeShapeType="1"/>
          </p:cNvSpPr>
          <p:nvPr/>
        </p:nvSpPr>
        <p:spPr bwMode="auto">
          <a:xfrm rot="8306283">
            <a:off x="5394325" y="4252804"/>
            <a:ext cx="655638" cy="1062037"/>
          </a:xfrm>
          <a:prstGeom prst="line">
            <a:avLst/>
          </a:prstGeom>
          <a:noFill/>
          <a:ln w="88900">
            <a:solidFill>
              <a:schemeClr val="tx2"/>
            </a:solidFill>
            <a:round/>
            <a:headEnd/>
            <a:tailEnd type="triangle" w="med" len="sm"/>
          </a:ln>
        </p:spPr>
        <p:txBody>
          <a:bodyPr>
            <a:prstTxWarp prst="textNoShape">
              <a:avLst/>
            </a:prstTxWarp>
          </a:bodyPr>
          <a:lstStyle/>
          <a:p>
            <a:endParaRPr lang="en-US"/>
          </a:p>
        </p:txBody>
      </p:sp>
      <p:sp>
        <p:nvSpPr>
          <p:cNvPr id="24" name="Freeform 25"/>
          <p:cNvSpPr>
            <a:spLocks noChangeAspect="1"/>
          </p:cNvSpPr>
          <p:nvPr/>
        </p:nvSpPr>
        <p:spPr bwMode="auto">
          <a:xfrm rot="-2547312">
            <a:off x="5333293" y="3028950"/>
            <a:ext cx="1050925" cy="766763"/>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endParaRPr lang="en-US"/>
          </a:p>
        </p:txBody>
      </p:sp>
      <p:sp>
        <p:nvSpPr>
          <p:cNvPr id="25" name="Text Box 26"/>
          <p:cNvSpPr txBox="1">
            <a:spLocks noChangeArrowheads="1"/>
          </p:cNvSpPr>
          <p:nvPr/>
        </p:nvSpPr>
        <p:spPr bwMode="auto">
          <a:xfrm>
            <a:off x="2623456" y="5236028"/>
            <a:ext cx="3021981" cy="923330"/>
          </a:xfrm>
          <a:prstGeom prst="rect">
            <a:avLst/>
          </a:prstGeom>
          <a:noFill/>
          <a:ln w="9525">
            <a:noFill/>
            <a:miter lim="800000"/>
            <a:headEnd/>
            <a:tailEnd/>
          </a:ln>
        </p:spPr>
        <p:txBody>
          <a:bodyPr wrap="none">
            <a:prstTxWarp prst="textNoShape">
              <a:avLst/>
            </a:prstTxWarp>
            <a:spAutoFit/>
          </a:bodyPr>
          <a:lstStyle/>
          <a:p>
            <a:pPr>
              <a:defRPr/>
            </a:pPr>
            <a:r>
              <a:rPr lang="en-GB" dirty="0"/>
              <a:t>Wanted to experience</a:t>
            </a:r>
          </a:p>
          <a:p>
            <a:pPr>
              <a:defRPr/>
            </a:pPr>
            <a:r>
              <a:rPr lang="en-GB" dirty="0"/>
              <a:t>love before time was ripe</a:t>
            </a:r>
          </a:p>
          <a:p>
            <a:pPr>
              <a:defRPr/>
            </a:pPr>
            <a:endParaRPr lang="en-US" dirty="0"/>
          </a:p>
        </p:txBody>
      </p:sp>
      <p:sp>
        <p:nvSpPr>
          <p:cNvPr id="26" name="Line 24"/>
          <p:cNvSpPr>
            <a:spLocks noChangeShapeType="1"/>
          </p:cNvSpPr>
          <p:nvPr/>
        </p:nvSpPr>
        <p:spPr bwMode="auto">
          <a:xfrm rot="8306283">
            <a:off x="5299075" y="4584591"/>
            <a:ext cx="655638" cy="1062038"/>
          </a:xfrm>
          <a:prstGeom prst="line">
            <a:avLst/>
          </a:prstGeom>
          <a:noFill/>
          <a:ln w="88900">
            <a:solidFill>
              <a:schemeClr val="bg1"/>
            </a:solidFill>
            <a:round/>
            <a:headEnd type="triangle" w="med" len="med"/>
            <a:tailEnd type="none" w="med" len="sm"/>
          </a:ln>
        </p:spPr>
        <p:txBody>
          <a:bodyPr>
            <a:prstTxWarp prst="textNoShape">
              <a:avLst/>
            </a:prstTxWarp>
          </a:bodyPr>
          <a:lstStyle/>
          <a:p>
            <a:endParaRPr lang="en-US"/>
          </a:p>
        </p:txBody>
      </p:sp>
      <p:sp>
        <p:nvSpPr>
          <p:cNvPr id="27" name="TextBox 26"/>
          <p:cNvSpPr txBox="1">
            <a:spLocks noChangeArrowheads="1"/>
          </p:cNvSpPr>
          <p:nvPr/>
        </p:nvSpPr>
        <p:spPr bwMode="auto">
          <a:xfrm>
            <a:off x="5355012" y="1064168"/>
            <a:ext cx="3348994" cy="1508105"/>
          </a:xfrm>
          <a:prstGeom prst="rect">
            <a:avLst/>
          </a:prstGeom>
          <a:noFill/>
          <a:ln w="9525">
            <a:noFill/>
            <a:miter lim="800000"/>
            <a:headEnd/>
            <a:tailEnd/>
          </a:ln>
        </p:spPr>
        <p:txBody>
          <a:bodyPr wrap="none">
            <a:prstTxWarp prst="textNoShape">
              <a:avLst/>
            </a:prstTxWarp>
            <a:spAutoFit/>
          </a:bodyPr>
          <a:lstStyle/>
          <a:p>
            <a:pPr>
              <a:defRPr/>
            </a:pPr>
            <a:r>
              <a:rPr lang="en-US" dirty="0"/>
              <a:t>When Eve responded to his </a:t>
            </a:r>
          </a:p>
          <a:p>
            <a:pPr>
              <a:defRPr/>
            </a:pPr>
            <a:r>
              <a:rPr lang="en-US" dirty="0"/>
              <a:t>temptation, the angel felt </a:t>
            </a:r>
          </a:p>
          <a:p>
            <a:pPr>
              <a:defRPr/>
            </a:pPr>
            <a:r>
              <a:rPr lang="en-US" dirty="0"/>
              <a:t>the stimulation of her love </a:t>
            </a:r>
          </a:p>
          <a:p>
            <a:pPr>
              <a:defRPr/>
            </a:pPr>
            <a:r>
              <a:rPr lang="en-US" dirty="0"/>
              <a:t>to be deliciously enticing.</a:t>
            </a:r>
          </a:p>
          <a:p>
            <a:pPr>
              <a:defRPr/>
            </a:pPr>
            <a:r>
              <a:rPr lang="en-US" dirty="0"/>
              <a:t>		EDP, 64</a:t>
            </a:r>
          </a:p>
        </p:txBody>
      </p:sp>
    </p:spTree>
    <p:extLst>
      <p:ext uri="{BB962C8B-B14F-4D97-AF65-F5344CB8AC3E}">
        <p14:creationId xmlns:p14="http://schemas.microsoft.com/office/powerpoint/2010/main" val="276278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8253" y="46052"/>
            <a:ext cx="6858000" cy="816769"/>
          </a:xfrm>
          <a:prstGeom prst="rect">
            <a:avLst/>
          </a:prstGeom>
          <a:noFill/>
          <a:ln w="9525">
            <a:noFill/>
            <a:miter lim="800000"/>
            <a:headEnd/>
            <a:tailEnd/>
          </a:ln>
        </p:spPr>
        <p:txBody>
          <a:bodyPr anchor="ctr" anchorCtr="1">
            <a:prstTxWarp prst="textNoShape">
              <a:avLst/>
            </a:prstTxWarp>
          </a:bodyPr>
          <a:lstStyle/>
          <a:p>
            <a:pPr defTabSz="685800" fontAlgn="base">
              <a:spcBef>
                <a:spcPct val="0"/>
              </a:spcBef>
              <a:spcAft>
                <a:spcPct val="0"/>
              </a:spcAft>
            </a:pPr>
            <a:r>
              <a:rPr lang="en-US" altLang="zh-CN" sz="4000" dirty="0">
                <a:latin typeface="Century Gothic" charset="0"/>
                <a:ea typeface="Century Gothic" charset="0"/>
                <a:cs typeface="Century Gothic" charset="0"/>
              </a:rPr>
              <a:t>Freedom and the law</a:t>
            </a:r>
            <a:endParaRPr lang="en-US" sz="4000" dirty="0">
              <a:latin typeface="Century Gothic" charset="0"/>
              <a:ea typeface="Century Gothic" charset="0"/>
              <a:cs typeface="Century Gothic" charset="0"/>
            </a:endParaRPr>
          </a:p>
        </p:txBody>
      </p:sp>
      <p:sp>
        <p:nvSpPr>
          <p:cNvPr id="3" name="Freeform 3"/>
          <p:cNvSpPr>
            <a:spLocks/>
          </p:cNvSpPr>
          <p:nvPr/>
        </p:nvSpPr>
        <p:spPr bwMode="auto">
          <a:xfrm>
            <a:off x="1128713" y="3864134"/>
            <a:ext cx="4286250" cy="2531269"/>
          </a:xfrm>
          <a:custGeom>
            <a:avLst/>
            <a:gdLst>
              <a:gd name="T0" fmla="*/ 0 w 3600"/>
              <a:gd name="T1" fmla="*/ 2147483647 h 2211"/>
              <a:gd name="T2" fmla="*/ 2147483647 w 3600"/>
              <a:gd name="T3" fmla="*/ 2147483647 h 2211"/>
              <a:gd name="T4" fmla="*/ 2147483647 w 3600"/>
              <a:gd name="T5" fmla="*/ 2147483647 h 2211"/>
              <a:gd name="T6" fmla="*/ 2147483647 w 3600"/>
              <a:gd name="T7" fmla="*/ 2147483647 h 2211"/>
              <a:gd name="T8" fmla="*/ 2147483647 w 3600"/>
              <a:gd name="T9" fmla="*/ 2147483647 h 2211"/>
              <a:gd name="T10" fmla="*/ 2147483647 w 3600"/>
              <a:gd name="T11" fmla="*/ 2147483647 h 2211"/>
              <a:gd name="T12" fmla="*/ 2147483647 w 3600"/>
              <a:gd name="T13" fmla="*/ 2147483647 h 2211"/>
              <a:gd name="T14" fmla="*/ 2147483647 w 3600"/>
              <a:gd name="T15" fmla="*/ 2147483647 h 2211"/>
              <a:gd name="T16" fmla="*/ 2147483647 w 3600"/>
              <a:gd name="T17" fmla="*/ 2147483647 h 2211"/>
              <a:gd name="T18" fmla="*/ 2147483647 w 3600"/>
              <a:gd name="T19" fmla="*/ 2147483647 h 2211"/>
              <a:gd name="T20" fmla="*/ 2147483647 w 3600"/>
              <a:gd name="T21" fmla="*/ 2147483647 h 2211"/>
              <a:gd name="T22" fmla="*/ 2147483647 w 3600"/>
              <a:gd name="T23" fmla="*/ 2147483647 h 2211"/>
              <a:gd name="T24" fmla="*/ 2147483647 w 3600"/>
              <a:gd name="T25" fmla="*/ 0 h 2211"/>
              <a:gd name="T26" fmla="*/ 0 w 3600"/>
              <a:gd name="T27" fmla="*/ 0 h 2211"/>
              <a:gd name="T28" fmla="*/ 0 w 3600"/>
              <a:gd name="T29" fmla="*/ 2147483647 h 22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00"/>
              <a:gd name="T46" fmla="*/ 0 h 2211"/>
              <a:gd name="T47" fmla="*/ 3600 w 3600"/>
              <a:gd name="T48" fmla="*/ 2211 h 22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00" h="2211">
                <a:moveTo>
                  <a:pt x="0" y="2211"/>
                </a:moveTo>
                <a:lnTo>
                  <a:pt x="2296" y="2211"/>
                </a:lnTo>
                <a:lnTo>
                  <a:pt x="2353" y="1786"/>
                </a:lnTo>
                <a:lnTo>
                  <a:pt x="3033" y="1730"/>
                </a:lnTo>
                <a:lnTo>
                  <a:pt x="2977" y="992"/>
                </a:lnTo>
                <a:lnTo>
                  <a:pt x="3204" y="907"/>
                </a:lnTo>
                <a:lnTo>
                  <a:pt x="3544" y="425"/>
                </a:lnTo>
                <a:lnTo>
                  <a:pt x="3374" y="284"/>
                </a:lnTo>
                <a:lnTo>
                  <a:pt x="3600" y="170"/>
                </a:lnTo>
                <a:lnTo>
                  <a:pt x="3150" y="99"/>
                </a:lnTo>
                <a:lnTo>
                  <a:pt x="3350" y="31"/>
                </a:lnTo>
                <a:lnTo>
                  <a:pt x="3174" y="27"/>
                </a:lnTo>
                <a:lnTo>
                  <a:pt x="3317" y="0"/>
                </a:lnTo>
                <a:lnTo>
                  <a:pt x="0" y="0"/>
                </a:lnTo>
                <a:lnTo>
                  <a:pt x="0" y="2211"/>
                </a:lnTo>
                <a:close/>
              </a:path>
            </a:pathLst>
          </a:custGeom>
          <a:gradFill rotWithShape="1">
            <a:gsLst>
              <a:gs pos="0">
                <a:srgbClr val="005AAA"/>
              </a:gs>
              <a:gs pos="100000">
                <a:srgbClr val="00D76E"/>
              </a:gs>
            </a:gsLst>
            <a:lin ang="5400000" scaled="1"/>
          </a:gradFill>
          <a:ln w="9525">
            <a:miter lim="800000"/>
            <a:headEnd/>
            <a:tailEnd/>
          </a:ln>
          <a:scene3d>
            <a:camera prst="legacyObliqueBottom"/>
            <a:lightRig rig="legacyNormal2" dir="b"/>
          </a:scene3d>
          <a:sp3d extrusionH="6704000" prstMaterial="legacyPlastic">
            <a:bevelT w="13500" h="13500" prst="angle"/>
            <a:bevelB w="13500" h="13500" prst="angle"/>
            <a:extrusionClr>
              <a:srgbClr val="0054A8"/>
            </a:extrusionClr>
          </a:sp3d>
        </p:spPr>
        <p:txBody>
          <a:bodyPr>
            <a:prstTxWarp prst="textNoShape">
              <a:avLst/>
            </a:prstTxWarp>
            <a:flatTx/>
          </a:bodyPr>
          <a:lstStyle/>
          <a:p>
            <a:pPr defTabSz="685800" eaLnBrk="0" fontAlgn="base" hangingPunct="0">
              <a:spcBef>
                <a:spcPct val="0"/>
              </a:spcBef>
              <a:spcAft>
                <a:spcPct val="0"/>
              </a:spcAft>
            </a:pPr>
            <a:endParaRPr lang="en-US">
              <a:solidFill>
                <a:srgbClr val="FFFFFF"/>
              </a:solidFill>
              <a:ea typeface="ＭＳ Ｐゴシック" pitchFamily="-84" charset="-128"/>
              <a:cs typeface="ＭＳ Ｐゴシック" pitchFamily="-84" charset="-128"/>
            </a:endParaRPr>
          </a:p>
        </p:txBody>
      </p:sp>
      <p:sp>
        <p:nvSpPr>
          <p:cNvPr id="4" name="Line 4"/>
          <p:cNvSpPr>
            <a:spLocks noChangeShapeType="1"/>
          </p:cNvSpPr>
          <p:nvPr/>
        </p:nvSpPr>
        <p:spPr bwMode="auto">
          <a:xfrm flipV="1">
            <a:off x="1143000" y="5451236"/>
            <a:ext cx="3530204" cy="0"/>
          </a:xfrm>
          <a:prstGeom prst="line">
            <a:avLst/>
          </a:prstGeom>
          <a:noFill/>
          <a:ln w="127000">
            <a:solidFill>
              <a:schemeClr val="bg1"/>
            </a:solidFill>
            <a:round/>
            <a:headEnd type="triangle" w="med" len="sm"/>
            <a:tailEnd type="triangle" w="med" len="sm"/>
          </a:ln>
        </p:spPr>
        <p:txBody>
          <a:bodyPr>
            <a:prstTxWarp prst="textNoShape">
              <a:avLst/>
            </a:prstTxWarp>
          </a:bodyPr>
          <a:lstStyle/>
          <a:p>
            <a:pPr defTabSz="685800" eaLnBrk="0" fontAlgn="base" hangingPunct="0">
              <a:spcBef>
                <a:spcPct val="0"/>
              </a:spcBef>
              <a:spcAft>
                <a:spcPct val="0"/>
              </a:spcAft>
            </a:pPr>
            <a:endParaRPr lang="en-US">
              <a:solidFill>
                <a:srgbClr val="FFFFFF"/>
              </a:solidFill>
              <a:ea typeface="ＭＳ Ｐゴシック" pitchFamily="-84" charset="-128"/>
              <a:cs typeface="ＭＳ Ｐゴシック" pitchFamily="-84" charset="-128"/>
            </a:endParaRPr>
          </a:p>
        </p:txBody>
      </p:sp>
      <p:sp>
        <p:nvSpPr>
          <p:cNvPr id="5" name="Line 5"/>
          <p:cNvSpPr>
            <a:spLocks noChangeShapeType="1"/>
          </p:cNvSpPr>
          <p:nvPr/>
        </p:nvSpPr>
        <p:spPr bwMode="auto">
          <a:xfrm>
            <a:off x="5044679" y="3290252"/>
            <a:ext cx="0" cy="912019"/>
          </a:xfrm>
          <a:prstGeom prst="line">
            <a:avLst/>
          </a:prstGeom>
          <a:noFill/>
          <a:ln w="114300">
            <a:solidFill>
              <a:srgbClr val="BC7D00"/>
            </a:solidFill>
            <a:round/>
            <a:headEnd/>
            <a:tailEnd type="none" w="med" len="sm"/>
          </a:ln>
        </p:spPr>
        <p:txBody>
          <a:bodyPr>
            <a:prstTxWarp prst="textNoShape">
              <a:avLst/>
            </a:prstTxWarp>
          </a:bodyPr>
          <a:lstStyle/>
          <a:p>
            <a:pPr defTabSz="685800" eaLnBrk="0" fontAlgn="base" hangingPunct="0">
              <a:spcBef>
                <a:spcPct val="0"/>
              </a:spcBef>
              <a:spcAft>
                <a:spcPct val="0"/>
              </a:spcAft>
            </a:pPr>
            <a:endParaRPr lang="en-US">
              <a:solidFill>
                <a:srgbClr val="FFFFFF"/>
              </a:solidFill>
              <a:ea typeface="ＭＳ Ｐゴシック" pitchFamily="-84" charset="-128"/>
              <a:cs typeface="ＭＳ Ｐゴシック" pitchFamily="-84" charset="-128"/>
            </a:endParaRPr>
          </a:p>
        </p:txBody>
      </p:sp>
      <p:sp>
        <p:nvSpPr>
          <p:cNvPr id="6" name="AutoShape 6"/>
          <p:cNvSpPr>
            <a:spLocks noChangeAspect="1" noChangeArrowheads="1"/>
          </p:cNvSpPr>
          <p:nvPr/>
        </p:nvSpPr>
        <p:spPr bwMode="auto">
          <a:xfrm>
            <a:off x="4629150" y="2459195"/>
            <a:ext cx="871538" cy="872729"/>
          </a:xfrm>
          <a:prstGeom prst="octagon">
            <a:avLst>
              <a:gd name="adj" fmla="val 29287"/>
            </a:avLst>
          </a:prstGeom>
          <a:solidFill>
            <a:srgbClr val="D00054"/>
          </a:solidFill>
          <a:ln w="88900">
            <a:solidFill>
              <a:schemeClr val="tx1"/>
            </a:solidFill>
            <a:miter lim="800000"/>
            <a:headEnd/>
            <a:tailEnd/>
          </a:ln>
        </p:spPr>
        <p:txBody>
          <a:bodyPr wrap="none" anchor="ctr">
            <a:prstTxWarp prst="textNoShape">
              <a:avLst/>
            </a:prstTxWarp>
          </a:bodyPr>
          <a:lstStyle/>
          <a:p>
            <a:pPr algn="ctr" defTabSz="685800" eaLnBrk="0" fontAlgn="base" hangingPunct="0">
              <a:spcBef>
                <a:spcPct val="0"/>
              </a:spcBef>
              <a:spcAft>
                <a:spcPct val="0"/>
              </a:spcAft>
            </a:pPr>
            <a:r>
              <a:rPr lang="en-US" sz="2100" b="1">
                <a:solidFill>
                  <a:srgbClr val="FFFFFF"/>
                </a:solidFill>
                <a:latin typeface="Franklin Gothic Medium" pitchFamily="-84" charset="0"/>
                <a:ea typeface="ＭＳ Ｐゴシック" pitchFamily="-84" charset="-128"/>
                <a:cs typeface="ＭＳ Ｐゴシック" pitchFamily="-84" charset="-128"/>
              </a:rPr>
              <a:t>STOP</a:t>
            </a:r>
          </a:p>
        </p:txBody>
      </p:sp>
      <p:sp>
        <p:nvSpPr>
          <p:cNvPr id="7" name="Text Box 7"/>
          <p:cNvSpPr txBox="1">
            <a:spLocks noChangeArrowheads="1"/>
          </p:cNvSpPr>
          <p:nvPr/>
        </p:nvSpPr>
        <p:spPr bwMode="auto">
          <a:xfrm>
            <a:off x="6179512" y="3416188"/>
            <a:ext cx="1721644" cy="793009"/>
          </a:xfrm>
          <a:prstGeom prst="rect">
            <a:avLst/>
          </a:prstGeom>
          <a:noFill/>
          <a:ln w="9525">
            <a:noFill/>
            <a:miter lim="800000"/>
            <a:headEnd/>
            <a:tailEnd/>
          </a:ln>
        </p:spPr>
        <p:txBody>
          <a:bodyPr tIns="8100">
            <a:prstTxWarp prst="textNoShape">
              <a:avLst/>
            </a:prstTxWarp>
            <a:spAutoFit/>
          </a:bodyPr>
          <a:lstStyle/>
          <a:p>
            <a:pPr algn="ctr" defTabSz="685800" fontAlgn="base">
              <a:spcBef>
                <a:spcPct val="0"/>
              </a:spcBef>
              <a:spcAft>
                <a:spcPct val="0"/>
              </a:spcAft>
            </a:pPr>
            <a:r>
              <a:rPr lang="en-US" altLang="zh-CN" sz="2400" dirty="0">
                <a:latin typeface="Century Gothic" charset="0"/>
                <a:ea typeface="Century Gothic" charset="0"/>
                <a:cs typeface="Century Gothic" charset="0"/>
              </a:rPr>
              <a:t>Loss of freedom</a:t>
            </a:r>
            <a:endParaRPr lang="sk-SK" sz="2400" dirty="0">
              <a:latin typeface="Century Gothic" charset="0"/>
              <a:ea typeface="Century Gothic" charset="0"/>
              <a:cs typeface="Century Gothic" charset="0"/>
            </a:endParaRPr>
          </a:p>
        </p:txBody>
      </p:sp>
      <p:pic>
        <p:nvPicPr>
          <p:cNvPr id="8" name="Picture 8" descr="padajuci fin"/>
          <p:cNvPicPr>
            <a:picLocks noChangeAspect="1" noChangeArrowheads="1"/>
          </p:cNvPicPr>
          <p:nvPr/>
        </p:nvPicPr>
        <p:blipFill>
          <a:blip r:embed="rId3"/>
          <a:srcRect/>
          <a:stretch>
            <a:fillRect/>
          </a:stretch>
        </p:blipFill>
        <p:spPr bwMode="auto">
          <a:xfrm>
            <a:off x="5247085" y="4168934"/>
            <a:ext cx="1795463" cy="2159794"/>
          </a:xfrm>
          <a:prstGeom prst="rect">
            <a:avLst/>
          </a:prstGeom>
          <a:noFill/>
          <a:ln w="9525">
            <a:noFill/>
            <a:miter lim="800000"/>
            <a:headEnd/>
            <a:tailEnd/>
          </a:ln>
        </p:spPr>
      </p:pic>
      <p:sp>
        <p:nvSpPr>
          <p:cNvPr id="9" name="Text Box 9"/>
          <p:cNvSpPr txBox="1">
            <a:spLocks noChangeArrowheads="1"/>
          </p:cNvSpPr>
          <p:nvPr/>
        </p:nvSpPr>
        <p:spPr bwMode="auto">
          <a:xfrm>
            <a:off x="5939275" y="2510392"/>
            <a:ext cx="2499559" cy="830997"/>
          </a:xfrm>
          <a:prstGeom prst="rect">
            <a:avLst/>
          </a:prstGeom>
          <a:noFill/>
          <a:ln w="9525">
            <a:noFill/>
            <a:miter lim="800000"/>
            <a:headEnd/>
            <a:tailEnd/>
          </a:ln>
        </p:spPr>
        <p:txBody>
          <a:bodyPr wrap="square">
            <a:prstTxWarp prst="textNoShape">
              <a:avLst/>
            </a:prstTxWarp>
            <a:spAutoFit/>
          </a:bodyPr>
          <a:lstStyle/>
          <a:p>
            <a:pPr defTabSz="685800" fontAlgn="base">
              <a:spcBef>
                <a:spcPct val="50000"/>
              </a:spcBef>
              <a:spcAft>
                <a:spcPct val="0"/>
              </a:spcAft>
            </a:pPr>
            <a:r>
              <a:rPr lang="en-US" sz="2400" dirty="0">
                <a:latin typeface="Century Gothic" charset="0"/>
                <a:ea typeface="Century Gothic" charset="0"/>
                <a:cs typeface="Century Gothic" charset="0"/>
              </a:rPr>
              <a:t>Prescriptive law</a:t>
            </a:r>
          </a:p>
          <a:p>
            <a:pPr defTabSz="685800" fontAlgn="base">
              <a:spcBef>
                <a:spcPct val="50000"/>
              </a:spcBef>
              <a:spcAft>
                <a:spcPct val="0"/>
              </a:spcAft>
            </a:pPr>
            <a:endParaRPr lang="en-US" sz="1600" dirty="0">
              <a:solidFill>
                <a:srgbClr val="FFFFFF"/>
              </a:solidFill>
              <a:latin typeface="Century Gothic" charset="0"/>
              <a:ea typeface="Century Gothic" charset="0"/>
              <a:cs typeface="Century Gothic" charset="0"/>
            </a:endParaRPr>
          </a:p>
        </p:txBody>
      </p:sp>
      <p:sp>
        <p:nvSpPr>
          <p:cNvPr id="10" name="Text Box 10"/>
          <p:cNvSpPr txBox="1">
            <a:spLocks noChangeArrowheads="1"/>
          </p:cNvSpPr>
          <p:nvPr/>
        </p:nvSpPr>
        <p:spPr bwMode="auto">
          <a:xfrm>
            <a:off x="6419097" y="5773896"/>
            <a:ext cx="2444900" cy="461665"/>
          </a:xfrm>
          <a:prstGeom prst="rect">
            <a:avLst/>
          </a:prstGeom>
          <a:noFill/>
          <a:ln w="9525">
            <a:noFill/>
            <a:miter lim="800000"/>
            <a:headEnd/>
            <a:tailEnd/>
          </a:ln>
        </p:spPr>
        <p:txBody>
          <a:bodyPr wrap="none">
            <a:prstTxWarp prst="textNoShape">
              <a:avLst/>
            </a:prstTxWarp>
            <a:spAutoFit/>
          </a:bodyPr>
          <a:lstStyle/>
          <a:p>
            <a:pPr defTabSz="685800" fontAlgn="base">
              <a:spcBef>
                <a:spcPct val="0"/>
              </a:spcBef>
              <a:spcAft>
                <a:spcPct val="0"/>
              </a:spcAft>
            </a:pPr>
            <a:r>
              <a:rPr lang="en-US" sz="2400" dirty="0">
                <a:latin typeface="Century Gothic" charset="0"/>
                <a:ea typeface="Century Gothic" charset="0"/>
                <a:cs typeface="Century Gothic" charset="0"/>
              </a:rPr>
              <a:t>Descriptive law</a:t>
            </a:r>
          </a:p>
        </p:txBody>
      </p:sp>
      <p:sp>
        <p:nvSpPr>
          <p:cNvPr id="11" name="TextBox 10"/>
          <p:cNvSpPr txBox="1">
            <a:spLocks noChangeArrowheads="1"/>
          </p:cNvSpPr>
          <p:nvPr/>
        </p:nvSpPr>
        <p:spPr bwMode="auto">
          <a:xfrm>
            <a:off x="401222" y="881404"/>
            <a:ext cx="4368504" cy="2862322"/>
          </a:xfrm>
          <a:prstGeom prst="rect">
            <a:avLst/>
          </a:prstGeom>
          <a:noFill/>
          <a:ln w="9525">
            <a:noFill/>
            <a:miter lim="800000"/>
            <a:headEnd/>
            <a:tailEnd/>
          </a:ln>
        </p:spPr>
        <p:txBody>
          <a:bodyPr wrap="none">
            <a:prstTxWarp prst="textNoShape">
              <a:avLst/>
            </a:prstTxWarp>
            <a:spAutoFit/>
          </a:bodyPr>
          <a:lstStyle/>
          <a:p>
            <a:pPr defTabSz="685800" eaLnBrk="0" fontAlgn="base" hangingPunct="0">
              <a:spcBef>
                <a:spcPct val="0"/>
              </a:spcBef>
              <a:spcAft>
                <a:spcPct val="0"/>
              </a:spcAft>
            </a:pPr>
            <a:r>
              <a:rPr lang="en-US" sz="2000" dirty="0">
                <a:latin typeface="Century Gothic" charset="0"/>
                <a:ea typeface="Century Gothic" charset="0"/>
                <a:cs typeface="Century Gothic" charset="0"/>
              </a:rPr>
              <a:t>Since Eve’s heart and intellect </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were still immature when she was </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tempted by the angel, she </a:t>
            </a:r>
            <a:br>
              <a:rPr lang="en-US" sz="2000" dirty="0">
                <a:latin typeface="Century Gothic" charset="0"/>
                <a:ea typeface="Century Gothic" charset="0"/>
                <a:cs typeface="Century Gothic" charset="0"/>
              </a:rPr>
            </a:br>
            <a:r>
              <a:rPr lang="en-US" sz="2000" dirty="0">
                <a:latin typeface="Century Gothic" charset="0"/>
                <a:ea typeface="Century Gothic" charset="0"/>
                <a:cs typeface="Century Gothic" charset="0"/>
              </a:rPr>
              <a:t>became confused emotionally </a:t>
            </a:r>
            <a:br>
              <a:rPr lang="en-US" sz="2000" dirty="0">
                <a:latin typeface="Century Gothic" charset="0"/>
                <a:ea typeface="Century Gothic" charset="0"/>
                <a:cs typeface="Century Gothic" charset="0"/>
              </a:rPr>
            </a:br>
            <a:r>
              <a:rPr lang="en-US" sz="2000" dirty="0">
                <a:latin typeface="Century Gothic" charset="0"/>
                <a:ea typeface="Century Gothic" charset="0"/>
                <a:cs typeface="Century Gothic" charset="0"/>
              </a:rPr>
              <a:t>and intellectually. Although the </a:t>
            </a:r>
            <a:br>
              <a:rPr lang="en-US" sz="2000" dirty="0">
                <a:latin typeface="Century Gothic" charset="0"/>
                <a:ea typeface="Century Gothic" charset="0"/>
                <a:cs typeface="Century Gothic" charset="0"/>
              </a:rPr>
            </a:br>
            <a:r>
              <a:rPr lang="en-US" sz="2000" dirty="0">
                <a:latin typeface="Century Gothic" charset="0"/>
                <a:ea typeface="Century Gothic" charset="0"/>
                <a:cs typeface="Century Gothic" charset="0"/>
              </a:rPr>
              <a:t>freedom of her original mind </a:t>
            </a:r>
            <a:br>
              <a:rPr lang="en-US" sz="2000" dirty="0">
                <a:latin typeface="Century Gothic" charset="0"/>
                <a:ea typeface="Century Gothic" charset="0"/>
                <a:cs typeface="Century Gothic" charset="0"/>
              </a:rPr>
            </a:br>
            <a:r>
              <a:rPr lang="en-US" sz="2000" dirty="0">
                <a:latin typeface="Century Gothic" charset="0"/>
                <a:ea typeface="Century Gothic" charset="0"/>
                <a:cs typeface="Century Gothic" charset="0"/>
              </a:rPr>
              <a:t>induced in her a sense of </a:t>
            </a:r>
            <a:br>
              <a:rPr lang="en-US" sz="2000" dirty="0">
                <a:latin typeface="Century Gothic" charset="0"/>
                <a:ea typeface="Century Gothic" charset="0"/>
                <a:cs typeface="Century Gothic" charset="0"/>
              </a:rPr>
            </a:br>
            <a:r>
              <a:rPr lang="en-US" sz="2000" dirty="0">
                <a:latin typeface="Century Gothic" charset="0"/>
                <a:ea typeface="Century Gothic" charset="0"/>
                <a:cs typeface="Century Gothic" charset="0"/>
              </a:rPr>
              <a:t>foreboding, she crossed</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the boundary and fell. </a:t>
            </a:r>
            <a:r>
              <a:rPr lang="en-US" dirty="0">
                <a:latin typeface="Century Gothic" charset="0"/>
                <a:ea typeface="Century Gothic" charset="0"/>
                <a:cs typeface="Century Gothic" charset="0"/>
              </a:rPr>
              <a:t>EDP, 75</a:t>
            </a:r>
          </a:p>
        </p:txBody>
      </p:sp>
    </p:spTree>
    <p:extLst>
      <p:ext uri="{BB962C8B-B14F-4D97-AF65-F5344CB8AC3E}">
        <p14:creationId xmlns:p14="http://schemas.microsoft.com/office/powerpoint/2010/main" val="560079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40"/>
          <p:cNvSpPr>
            <a:spLocks noChangeAspect="1" noChangeArrowheads="1"/>
          </p:cNvSpPr>
          <p:nvPr/>
        </p:nvSpPr>
        <p:spPr bwMode="auto">
          <a:xfrm>
            <a:off x="2087774" y="4727872"/>
            <a:ext cx="1044179" cy="1042988"/>
          </a:xfrm>
          <a:prstGeom prst="ellipse">
            <a:avLst/>
          </a:prstGeom>
          <a:gradFill rotWithShape="1">
            <a:gsLst>
              <a:gs pos="0">
                <a:srgbClr val="FF9191"/>
              </a:gs>
              <a:gs pos="100000">
                <a:srgbClr val="E60000"/>
              </a:gs>
            </a:gsLst>
            <a:path path="shape">
              <a:fillToRect l="50000" t="50000" r="50000" b="50000"/>
            </a:path>
          </a:gradFill>
          <a:ln w="9525">
            <a:noFill/>
            <a:round/>
            <a:headEnd/>
            <a:tailEnd/>
          </a:ln>
          <a:effectLst/>
        </p:spPr>
        <p:txBody>
          <a:bodyPr lIns="0" rIns="0" anchor="ctr">
            <a:prstTxWarp prst="textNoShape">
              <a:avLst/>
            </a:prstTxWarp>
          </a:bodyPr>
          <a:lstStyle/>
          <a:p>
            <a:pPr algn="ctr" defTabSz="685800" eaLnBrk="0" fontAlgn="base" hangingPunct="0">
              <a:spcBef>
                <a:spcPct val="0"/>
              </a:spcBef>
              <a:spcAft>
                <a:spcPct val="0"/>
              </a:spcAft>
              <a:defRPr/>
            </a:pPr>
            <a:endParaRPr lang="en-GB" sz="2100" b="1">
              <a:effectLst>
                <a:outerShdw blurRad="38100" dist="38100" dir="2700000" algn="tl">
                  <a:srgbClr val="000000"/>
                </a:outerShdw>
              </a:effectLst>
              <a:latin typeface="Century Gothic" charset="0"/>
              <a:ea typeface="Century Gothic" charset="0"/>
              <a:cs typeface="Century Gothic" charset="0"/>
            </a:endParaRPr>
          </a:p>
        </p:txBody>
      </p:sp>
      <p:sp>
        <p:nvSpPr>
          <p:cNvPr id="3" name="Rectangle 26"/>
          <p:cNvSpPr>
            <a:spLocks noChangeArrowheads="1"/>
          </p:cNvSpPr>
          <p:nvPr/>
        </p:nvSpPr>
        <p:spPr bwMode="auto">
          <a:xfrm>
            <a:off x="299804" y="505188"/>
            <a:ext cx="8453534" cy="816769"/>
          </a:xfrm>
          <a:prstGeom prst="rect">
            <a:avLst/>
          </a:prstGeom>
          <a:noFill/>
          <a:ln w="9525">
            <a:noFill/>
            <a:miter lim="800000"/>
            <a:headEnd/>
            <a:tailEnd/>
          </a:ln>
        </p:spPr>
        <p:txBody>
          <a:bodyPr anchor="ctr" anchorCtr="1">
            <a:prstTxWarp prst="textNoShape">
              <a:avLst/>
            </a:prstTxWarp>
          </a:bodyPr>
          <a:lstStyle/>
          <a:p>
            <a:pPr defTabSz="685800" eaLnBrk="0" fontAlgn="base" hangingPunct="0">
              <a:spcBef>
                <a:spcPct val="0"/>
              </a:spcBef>
              <a:spcAft>
                <a:spcPct val="0"/>
              </a:spcAft>
            </a:pPr>
            <a:r>
              <a:rPr lang="en-US" altLang="zh-CN" sz="4000" dirty="0">
                <a:latin typeface="Century Gothic" charset="0"/>
                <a:ea typeface="Century Gothic" charset="0"/>
                <a:cs typeface="Century Gothic" charset="0"/>
              </a:rPr>
              <a:t>How would the commandment work?</a:t>
            </a:r>
            <a:endParaRPr lang="sk-SK" sz="4000" dirty="0">
              <a:latin typeface="Century Gothic" charset="0"/>
              <a:ea typeface="Century Gothic" charset="0"/>
              <a:cs typeface="Century Gothic" charset="0"/>
            </a:endParaRPr>
          </a:p>
        </p:txBody>
      </p:sp>
      <p:sp>
        <p:nvSpPr>
          <p:cNvPr id="4" name="Rectangle 28"/>
          <p:cNvSpPr>
            <a:spLocks noChangeArrowheads="1"/>
          </p:cNvSpPr>
          <p:nvPr/>
        </p:nvSpPr>
        <p:spPr bwMode="auto">
          <a:xfrm>
            <a:off x="391886" y="3795427"/>
            <a:ext cx="1403637" cy="1089529"/>
          </a:xfrm>
          <a:prstGeom prst="rect">
            <a:avLst/>
          </a:prstGeom>
          <a:noFill/>
          <a:ln w="9525">
            <a:noFill/>
            <a:miter lim="800000"/>
            <a:headEnd/>
            <a:tailEnd/>
          </a:ln>
        </p:spPr>
        <p:txBody>
          <a:bodyPr wrap="square">
            <a:prstTxWarp prst="textNoShape">
              <a:avLst/>
            </a:prstTxWarp>
            <a:spAutoFit/>
          </a:bodyPr>
          <a:lstStyle/>
          <a:p>
            <a:pPr algn="ctr" defTabSz="685800" eaLnBrk="0" fontAlgn="base" hangingPunct="0">
              <a:lnSpc>
                <a:spcPct val="90000"/>
              </a:lnSpc>
              <a:spcBef>
                <a:spcPct val="0"/>
              </a:spcBef>
              <a:spcAft>
                <a:spcPct val="0"/>
              </a:spcAft>
            </a:pPr>
            <a:r>
              <a:rPr lang="en-US" altLang="zh-CN" dirty="0">
                <a:latin typeface="Century Gothic" charset="0"/>
                <a:ea typeface="Century Gothic" charset="0"/>
                <a:cs typeface="Century Gothic" charset="0"/>
              </a:rPr>
              <a:t>Prayer is the education of desire</a:t>
            </a:r>
            <a:endParaRPr lang="sk-SK" dirty="0">
              <a:latin typeface="Century Gothic" charset="0"/>
              <a:ea typeface="Century Gothic" charset="0"/>
              <a:cs typeface="Century Gothic" charset="0"/>
            </a:endParaRPr>
          </a:p>
        </p:txBody>
      </p:sp>
      <p:sp>
        <p:nvSpPr>
          <p:cNvPr id="5" name="Oval 30"/>
          <p:cNvSpPr>
            <a:spLocks noChangeAspect="1" noChangeArrowheads="1"/>
          </p:cNvSpPr>
          <p:nvPr/>
        </p:nvSpPr>
        <p:spPr bwMode="auto">
          <a:xfrm>
            <a:off x="4535701" y="4745732"/>
            <a:ext cx="1041797" cy="1041797"/>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prstTxWarp prst="textNoShape">
              <a:avLst/>
            </a:prstTxWarp>
          </a:bodyPr>
          <a:lstStyle/>
          <a:p>
            <a:pPr algn="ctr" defTabSz="685800" eaLnBrk="0" fontAlgn="base" hangingPunct="0">
              <a:spcBef>
                <a:spcPct val="0"/>
              </a:spcBef>
              <a:spcAft>
                <a:spcPct val="0"/>
              </a:spcAft>
              <a:defRPr/>
            </a:pPr>
            <a:endParaRPr lang="en-GB" b="1">
              <a:effectLst>
                <a:outerShdw blurRad="38100" dist="38100" dir="2700000" algn="tl">
                  <a:srgbClr val="000000"/>
                </a:outerShdw>
              </a:effectLst>
              <a:latin typeface="Century Gothic" charset="0"/>
              <a:ea typeface="Century Gothic" charset="0"/>
              <a:cs typeface="Century Gothic" charset="0"/>
            </a:endParaRPr>
          </a:p>
        </p:txBody>
      </p:sp>
      <p:sp>
        <p:nvSpPr>
          <p:cNvPr id="6" name="Text Box 31"/>
          <p:cNvSpPr txBox="1">
            <a:spLocks noChangeAspect="1" noChangeArrowheads="1"/>
          </p:cNvSpPr>
          <p:nvPr/>
        </p:nvSpPr>
        <p:spPr bwMode="auto">
          <a:xfrm>
            <a:off x="4508317" y="5066010"/>
            <a:ext cx="1097756" cy="461847"/>
          </a:xfrm>
          <a:prstGeom prst="rect">
            <a:avLst/>
          </a:prstGeom>
          <a:noFill/>
          <a:ln w="9525">
            <a:noFill/>
            <a:miter lim="800000"/>
            <a:headEnd/>
            <a:tailEnd/>
          </a:ln>
          <a:effectLst/>
        </p:spPr>
        <p:txBody>
          <a:bodyPr lIns="27000" tIns="45900" rIns="27000">
            <a:prstTxWarp prst="textNoShape">
              <a:avLst/>
            </a:prstTxWarp>
            <a:spAutoFit/>
          </a:bodyPr>
          <a:lstStyle/>
          <a:p>
            <a:pPr algn="ctr" defTabSz="685800" eaLnBrk="0" fontAlgn="base" hangingPunct="0">
              <a:spcBef>
                <a:spcPct val="0"/>
              </a:spcBef>
              <a:spcAft>
                <a:spcPct val="0"/>
              </a:spcAft>
              <a:defRPr/>
            </a:pPr>
            <a:r>
              <a:rPr lang="en-US" sz="2400" dirty="0">
                <a:solidFill>
                  <a:schemeClr val="bg1"/>
                </a:solidFill>
              </a:rPr>
              <a:t>Lucifer</a:t>
            </a:r>
          </a:p>
        </p:txBody>
      </p:sp>
      <p:sp>
        <p:nvSpPr>
          <p:cNvPr id="7" name="Text Box 37"/>
          <p:cNvSpPr txBox="1">
            <a:spLocks noChangeAspect="1" noChangeArrowheads="1"/>
          </p:cNvSpPr>
          <p:nvPr/>
        </p:nvSpPr>
        <p:spPr bwMode="auto">
          <a:xfrm>
            <a:off x="2078251" y="5031481"/>
            <a:ext cx="1097756" cy="512496"/>
          </a:xfrm>
          <a:prstGeom prst="rect">
            <a:avLst/>
          </a:prstGeom>
          <a:noFill/>
          <a:ln w="9525">
            <a:noFill/>
            <a:miter lim="800000"/>
            <a:headEnd/>
            <a:tailEnd/>
          </a:ln>
          <a:effectLst/>
        </p:spPr>
        <p:txBody>
          <a:bodyPr lIns="27000" tIns="35100" rIns="27000">
            <a:prstTxWarp prst="textNoShape">
              <a:avLst/>
            </a:prstTxWarp>
            <a:spAutoFit/>
          </a:bodyPr>
          <a:lstStyle/>
          <a:p>
            <a:pPr algn="ctr" defTabSz="685800" eaLnBrk="0" fontAlgn="base" hangingPunct="0">
              <a:spcBef>
                <a:spcPct val="0"/>
              </a:spcBef>
              <a:spcAft>
                <a:spcPct val="0"/>
              </a:spcAft>
              <a:defRPr/>
            </a:pPr>
            <a:r>
              <a:rPr lang="en-US" sz="2800" dirty="0">
                <a:solidFill>
                  <a:schemeClr val="bg1"/>
                </a:solidFill>
              </a:rPr>
              <a:t>Eve</a:t>
            </a:r>
          </a:p>
        </p:txBody>
      </p:sp>
      <p:sp>
        <p:nvSpPr>
          <p:cNvPr id="8" name="Oval 38"/>
          <p:cNvSpPr>
            <a:spLocks noChangeAspect="1" noChangeArrowheads="1"/>
          </p:cNvSpPr>
          <p:nvPr/>
        </p:nvSpPr>
        <p:spPr bwMode="auto">
          <a:xfrm>
            <a:off x="2087774" y="2837159"/>
            <a:ext cx="1044179" cy="1042988"/>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algn="ctr" defTabSz="685800" eaLnBrk="0" fontAlgn="base" hangingPunct="0">
              <a:spcBef>
                <a:spcPct val="0"/>
              </a:spcBef>
              <a:spcAft>
                <a:spcPct val="0"/>
              </a:spcAft>
              <a:defRPr/>
            </a:pPr>
            <a:endParaRPr lang="en-GB" sz="2400" b="1">
              <a:effectLst>
                <a:outerShdw blurRad="38100" dist="38100" dir="2700000" algn="tl">
                  <a:srgbClr val="000000"/>
                </a:outerShdw>
              </a:effectLst>
              <a:latin typeface="Century Gothic" charset="0"/>
              <a:ea typeface="Century Gothic" charset="0"/>
              <a:cs typeface="Century Gothic" charset="0"/>
            </a:endParaRPr>
          </a:p>
        </p:txBody>
      </p:sp>
      <p:sp>
        <p:nvSpPr>
          <p:cNvPr id="9" name="Text Box 39"/>
          <p:cNvSpPr txBox="1">
            <a:spLocks noChangeAspect="1" noChangeArrowheads="1"/>
          </p:cNvSpPr>
          <p:nvPr/>
        </p:nvSpPr>
        <p:spPr bwMode="auto">
          <a:xfrm>
            <a:off x="1965140" y="3125291"/>
            <a:ext cx="1290638" cy="496138"/>
          </a:xfrm>
          <a:prstGeom prst="rect">
            <a:avLst/>
          </a:prstGeom>
          <a:noFill/>
          <a:ln w="9525">
            <a:noFill/>
            <a:miter lim="800000"/>
            <a:headEnd/>
            <a:tailEnd/>
          </a:ln>
          <a:effectLst/>
        </p:spPr>
        <p:txBody>
          <a:bodyPr lIns="27000" tIns="18900" rIns="27000">
            <a:prstTxWarp prst="textNoShape">
              <a:avLst/>
            </a:prstTxWarp>
            <a:spAutoFit/>
          </a:bodyPr>
          <a:lstStyle/>
          <a:p>
            <a:pPr algn="ctr" defTabSz="685800" eaLnBrk="0" fontAlgn="base" hangingPunct="0">
              <a:spcBef>
                <a:spcPct val="0"/>
              </a:spcBef>
              <a:spcAft>
                <a:spcPct val="0"/>
              </a:spcAft>
              <a:defRPr/>
            </a:pPr>
            <a:r>
              <a:rPr lang="en-US" sz="2800" dirty="0">
                <a:solidFill>
                  <a:schemeClr val="bg1"/>
                </a:solidFill>
              </a:rPr>
              <a:t>God</a:t>
            </a:r>
          </a:p>
        </p:txBody>
      </p:sp>
      <p:sp>
        <p:nvSpPr>
          <p:cNvPr id="10" name="Freeform 42"/>
          <p:cNvSpPr>
            <a:spLocks noChangeAspect="1"/>
          </p:cNvSpPr>
          <p:nvPr/>
        </p:nvSpPr>
        <p:spPr bwMode="auto">
          <a:xfrm rot="5400000">
            <a:off x="2631296" y="4192687"/>
            <a:ext cx="1218009" cy="278606"/>
          </a:xfrm>
          <a:custGeom>
            <a:avLst/>
            <a:gdLst>
              <a:gd name="T0" fmla="*/ 0 w 861"/>
              <a:gd name="T1" fmla="*/ 2147483647 h 197"/>
              <a:gd name="T2" fmla="*/ 2147483647 w 861"/>
              <a:gd name="T3" fmla="*/ 0 h 197"/>
              <a:gd name="T4" fmla="*/ 2147483647 w 861"/>
              <a:gd name="T5" fmla="*/ 2147483647 h 197"/>
              <a:gd name="T6" fmla="*/ 2147483647 w 861"/>
              <a:gd name="T7" fmla="*/ 2147483647 h 197"/>
              <a:gd name="T8" fmla="*/ 2147483647 w 861"/>
              <a:gd name="T9" fmla="*/ 2147483647 h 197"/>
              <a:gd name="T10" fmla="*/ 2147483647 w 861"/>
              <a:gd name="T11" fmla="*/ 2147483647 h 197"/>
              <a:gd name="T12" fmla="*/ 2147483647 w 861"/>
              <a:gd name="T13" fmla="*/ 2147483647 h 197"/>
              <a:gd name="T14" fmla="*/ 2147483647 w 861"/>
              <a:gd name="T15" fmla="*/ 2147483647 h 197"/>
              <a:gd name="T16" fmla="*/ 2147483647 w 861"/>
              <a:gd name="T17" fmla="*/ 2147483647 h 197"/>
              <a:gd name="T18" fmla="*/ 0 w 861"/>
              <a:gd name="T19" fmla="*/ 2147483647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pPr defTabSz="685800" eaLnBrk="0" fontAlgn="base" hangingPunct="0">
              <a:spcBef>
                <a:spcPct val="0"/>
              </a:spcBef>
              <a:spcAft>
                <a:spcPct val="0"/>
              </a:spcAft>
            </a:pPr>
            <a:endParaRPr lang="en-US">
              <a:latin typeface="Century Gothic" charset="0"/>
              <a:ea typeface="Century Gothic" charset="0"/>
              <a:cs typeface="Century Gothic" charset="0"/>
            </a:endParaRPr>
          </a:p>
        </p:txBody>
      </p:sp>
      <p:sp>
        <p:nvSpPr>
          <p:cNvPr id="11" name="Freeform 43"/>
          <p:cNvSpPr>
            <a:spLocks noChangeAspect="1"/>
          </p:cNvSpPr>
          <p:nvPr/>
        </p:nvSpPr>
        <p:spPr bwMode="auto">
          <a:xfrm rot="-5400000">
            <a:off x="1356136" y="4192687"/>
            <a:ext cx="1218009" cy="278606"/>
          </a:xfrm>
          <a:custGeom>
            <a:avLst/>
            <a:gdLst>
              <a:gd name="T0" fmla="*/ 0 w 861"/>
              <a:gd name="T1" fmla="*/ 2147483647 h 197"/>
              <a:gd name="T2" fmla="*/ 2147483647 w 861"/>
              <a:gd name="T3" fmla="*/ 0 h 197"/>
              <a:gd name="T4" fmla="*/ 2147483647 w 861"/>
              <a:gd name="T5" fmla="*/ 2147483647 h 197"/>
              <a:gd name="T6" fmla="*/ 2147483647 w 861"/>
              <a:gd name="T7" fmla="*/ 2147483647 h 197"/>
              <a:gd name="T8" fmla="*/ 2147483647 w 861"/>
              <a:gd name="T9" fmla="*/ 2147483647 h 197"/>
              <a:gd name="T10" fmla="*/ 2147483647 w 861"/>
              <a:gd name="T11" fmla="*/ 2147483647 h 197"/>
              <a:gd name="T12" fmla="*/ 2147483647 w 861"/>
              <a:gd name="T13" fmla="*/ 2147483647 h 197"/>
              <a:gd name="T14" fmla="*/ 2147483647 w 861"/>
              <a:gd name="T15" fmla="*/ 2147483647 h 197"/>
              <a:gd name="T16" fmla="*/ 2147483647 w 861"/>
              <a:gd name="T17" fmla="*/ 2147483647 h 197"/>
              <a:gd name="T18" fmla="*/ 0 w 861"/>
              <a:gd name="T19" fmla="*/ 2147483647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defTabSz="685800" eaLnBrk="0" fontAlgn="base" hangingPunct="0">
              <a:spcBef>
                <a:spcPct val="0"/>
              </a:spcBef>
              <a:spcAft>
                <a:spcPct val="0"/>
              </a:spcAft>
            </a:pPr>
            <a:endParaRPr lang="en-US">
              <a:latin typeface="Century Gothic" charset="0"/>
              <a:ea typeface="Century Gothic" charset="0"/>
              <a:cs typeface="Century Gothic" charset="0"/>
            </a:endParaRPr>
          </a:p>
        </p:txBody>
      </p:sp>
      <p:sp>
        <p:nvSpPr>
          <p:cNvPr id="12" name="Text Box 52"/>
          <p:cNvSpPr txBox="1">
            <a:spLocks noChangeArrowheads="1"/>
          </p:cNvSpPr>
          <p:nvPr/>
        </p:nvSpPr>
        <p:spPr bwMode="auto">
          <a:xfrm>
            <a:off x="1840707" y="5856586"/>
            <a:ext cx="4894660" cy="738664"/>
          </a:xfrm>
          <a:prstGeom prst="rect">
            <a:avLst/>
          </a:prstGeom>
          <a:noFill/>
          <a:ln w="9525">
            <a:noFill/>
            <a:miter lim="800000"/>
            <a:headEnd/>
            <a:tailEnd/>
          </a:ln>
        </p:spPr>
        <p:txBody>
          <a:bodyPr>
            <a:prstTxWarp prst="textNoShape">
              <a:avLst/>
            </a:prstTxWarp>
            <a:spAutoFit/>
          </a:bodyPr>
          <a:lstStyle/>
          <a:p>
            <a:pPr algn="ctr" defTabSz="685800" eaLnBrk="0" fontAlgn="base" hangingPunct="0">
              <a:spcBef>
                <a:spcPct val="50000"/>
              </a:spcBef>
              <a:spcAft>
                <a:spcPct val="0"/>
              </a:spcAft>
            </a:pPr>
            <a:r>
              <a:rPr lang="en-GB" sz="2100">
                <a:latin typeface="Century Gothic" charset="0"/>
                <a:ea typeface="Century Gothic" charset="0"/>
                <a:cs typeface="Century Gothic" charset="0"/>
              </a:rPr>
              <a:t>No unprincipled relationship possible</a:t>
            </a:r>
          </a:p>
        </p:txBody>
      </p:sp>
      <p:sp>
        <p:nvSpPr>
          <p:cNvPr id="13" name="Freeform 54"/>
          <p:cNvSpPr>
            <a:spLocks noChangeAspect="1"/>
          </p:cNvSpPr>
          <p:nvPr/>
        </p:nvSpPr>
        <p:spPr bwMode="auto">
          <a:xfrm>
            <a:off x="3255849" y="4940995"/>
            <a:ext cx="1182290" cy="863204"/>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70195"/>
            </a:srgbClr>
          </a:solidFill>
          <a:ln w="6350">
            <a:solidFill>
              <a:srgbClr val="FFFF00"/>
            </a:solidFill>
            <a:round/>
            <a:headEnd/>
            <a:tailEnd/>
          </a:ln>
        </p:spPr>
        <p:txBody>
          <a:bodyPr>
            <a:prstTxWarp prst="textNoShape">
              <a:avLst/>
            </a:prstTxWarp>
          </a:bodyPr>
          <a:lstStyle/>
          <a:p>
            <a:pPr defTabSz="685800" eaLnBrk="0" fontAlgn="base" hangingPunct="0">
              <a:spcBef>
                <a:spcPct val="0"/>
              </a:spcBef>
              <a:spcAft>
                <a:spcPct val="0"/>
              </a:spcAft>
            </a:pPr>
            <a:endParaRPr lang="en-US">
              <a:latin typeface="Century Gothic" charset="0"/>
              <a:ea typeface="Century Gothic" charset="0"/>
              <a:cs typeface="Century Gothic" charset="0"/>
            </a:endParaRPr>
          </a:p>
        </p:txBody>
      </p:sp>
      <p:sp>
        <p:nvSpPr>
          <p:cNvPr id="14" name="TextBox 15"/>
          <p:cNvSpPr txBox="1">
            <a:spLocks noChangeArrowheads="1"/>
          </p:cNvSpPr>
          <p:nvPr/>
        </p:nvSpPr>
        <p:spPr bwMode="auto">
          <a:xfrm>
            <a:off x="3961187" y="1771651"/>
            <a:ext cx="4873450" cy="2246769"/>
          </a:xfrm>
          <a:prstGeom prst="rect">
            <a:avLst/>
          </a:prstGeom>
          <a:noFill/>
          <a:ln w="9525">
            <a:noFill/>
            <a:miter lim="800000"/>
            <a:headEnd/>
            <a:tailEnd/>
          </a:ln>
        </p:spPr>
        <p:txBody>
          <a:bodyPr wrap="none">
            <a:prstTxWarp prst="textNoShape">
              <a:avLst/>
            </a:prstTxWarp>
            <a:spAutoFit/>
          </a:bodyPr>
          <a:lstStyle/>
          <a:p>
            <a:pPr defTabSz="685800" eaLnBrk="0" fontAlgn="base" hangingPunct="0">
              <a:spcBef>
                <a:spcPct val="0"/>
              </a:spcBef>
              <a:spcAft>
                <a:spcPct val="0"/>
              </a:spcAft>
            </a:pPr>
            <a:r>
              <a:rPr lang="en-US" sz="2000" dirty="0">
                <a:latin typeface="Century Gothic" charset="0"/>
                <a:ea typeface="Century Gothic" charset="0"/>
                <a:cs typeface="Century Gothic" charset="0"/>
              </a:rPr>
              <a:t>No matter how freely Eve related to </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the angel, if she had maintained </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faith in the commandment and not </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responded to the temptation, then</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the power of unprincipled love</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would not have been generated and</a:t>
            </a:r>
          </a:p>
          <a:p>
            <a:pPr defTabSz="685800" eaLnBrk="0" fontAlgn="base" hangingPunct="0">
              <a:spcBef>
                <a:spcPct val="0"/>
              </a:spcBef>
              <a:spcAft>
                <a:spcPct val="0"/>
              </a:spcAft>
            </a:pPr>
            <a:r>
              <a:rPr lang="en-US" sz="2000" dirty="0">
                <a:latin typeface="Century Gothic" charset="0"/>
                <a:ea typeface="Century Gothic" charset="0"/>
                <a:cs typeface="Century Gothic" charset="0"/>
              </a:rPr>
              <a:t>she would not have fallen.     </a:t>
            </a:r>
            <a:r>
              <a:rPr lang="en-US" sz="1400" dirty="0">
                <a:latin typeface="Century Gothic" charset="0"/>
                <a:ea typeface="Century Gothic" charset="0"/>
                <a:cs typeface="Century Gothic" charset="0"/>
              </a:rPr>
              <a:t>EDP, 75</a:t>
            </a:r>
            <a:endParaRPr lang="en-US" sz="2000" dirty="0">
              <a:latin typeface="Century Gothic" charset="0"/>
              <a:ea typeface="Century Gothic" charset="0"/>
              <a:cs typeface="Century Gothic" charset="0"/>
            </a:endParaRPr>
          </a:p>
        </p:txBody>
      </p:sp>
    </p:spTree>
    <p:extLst>
      <p:ext uri="{BB962C8B-B14F-4D97-AF65-F5344CB8AC3E}">
        <p14:creationId xmlns:p14="http://schemas.microsoft.com/office/powerpoint/2010/main" val="125470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strVal val="4/3*#ppt_w"/>
                                          </p:val>
                                        </p:tav>
                                        <p:tav tm="100000">
                                          <p:val>
                                            <p:strVal val="#ppt_w"/>
                                          </p:val>
                                        </p:tav>
                                      </p:tavLst>
                                    </p:anim>
                                    <p:anim calcmode="lin" valueType="num">
                                      <p:cBhvr>
                                        <p:cTn id="8" dur="500" fill="hold"/>
                                        <p:tgtEl>
                                          <p:spTgt spid="13"/>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pPr algn="ctr" eaLnBrk="1" hangingPunct="1"/>
            <a:r>
              <a:rPr lang="en-US" sz="4000" dirty="0">
                <a:solidFill>
                  <a:schemeClr val="tx1"/>
                </a:solidFill>
                <a:latin typeface="Century Gothic" charset="0"/>
                <a:ea typeface="Century Gothic" charset="0"/>
                <a:cs typeface="Century Gothic" charset="0"/>
              </a:rPr>
              <a:t>How did we get into this state?</a:t>
            </a:r>
          </a:p>
        </p:txBody>
      </p:sp>
      <p:sp>
        <p:nvSpPr>
          <p:cNvPr id="25603" name="Freeform 17"/>
          <p:cNvSpPr>
            <a:spLocks noChangeAspect="1"/>
          </p:cNvSpPr>
          <p:nvPr/>
        </p:nvSpPr>
        <p:spPr bwMode="auto">
          <a:xfrm rot="5400000">
            <a:off x="3364707" y="342106"/>
            <a:ext cx="2343150" cy="4681537"/>
          </a:xfrm>
          <a:custGeom>
            <a:avLst/>
            <a:gdLst>
              <a:gd name="T0" fmla="*/ 2147483647 w 1362"/>
              <a:gd name="T1" fmla="*/ 0 h 2722"/>
              <a:gd name="T2" fmla="*/ 2147483647 w 1362"/>
              <a:gd name="T3" fmla="*/ 2147483647 h 2722"/>
              <a:gd name="T4" fmla="*/ 2147483647 w 1362"/>
              <a:gd name="T5" fmla="*/ 2147483647 h 2722"/>
              <a:gd name="T6" fmla="*/ 2147483647 w 1362"/>
              <a:gd name="T7" fmla="*/ 0 h 2722"/>
              <a:gd name="T8" fmla="*/ 0 60000 65536"/>
              <a:gd name="T9" fmla="*/ 0 60000 65536"/>
              <a:gd name="T10" fmla="*/ 0 60000 65536"/>
              <a:gd name="T11" fmla="*/ 0 60000 65536"/>
              <a:gd name="T12" fmla="*/ 0 w 1362"/>
              <a:gd name="T13" fmla="*/ 0 h 2722"/>
              <a:gd name="T14" fmla="*/ 1362 w 1362"/>
              <a:gd name="T15" fmla="*/ 2722 h 2722"/>
            </a:gdLst>
            <a:ahLst/>
            <a:cxnLst>
              <a:cxn ang="T8">
                <a:pos x="T0" y="T1"/>
              </a:cxn>
              <a:cxn ang="T9">
                <a:pos x="T2" y="T3"/>
              </a:cxn>
              <a:cxn ang="T10">
                <a:pos x="T4" y="T5"/>
              </a:cxn>
              <a:cxn ang="T11">
                <a:pos x="T6" y="T7"/>
              </a:cxn>
            </a:cxnLst>
            <a:rect l="T12" t="T13" r="T14" b="T15"/>
            <a:pathLst>
              <a:path w="1362" h="2722">
                <a:moveTo>
                  <a:pt x="1362" y="0"/>
                </a:moveTo>
                <a:cubicBezTo>
                  <a:pt x="522" y="1"/>
                  <a:pt x="0" y="689"/>
                  <a:pt x="1" y="1361"/>
                </a:cubicBezTo>
                <a:cubicBezTo>
                  <a:pt x="2" y="2033"/>
                  <a:pt x="538" y="2721"/>
                  <a:pt x="1362" y="2722"/>
                </a:cubicBezTo>
                <a:cubicBezTo>
                  <a:pt x="1362" y="1361"/>
                  <a:pt x="1362" y="0"/>
                  <a:pt x="1362" y="0"/>
                </a:cubicBezTo>
                <a:close/>
              </a:path>
            </a:pathLst>
          </a:custGeom>
          <a:solidFill>
            <a:srgbClr val="5BE0FF"/>
          </a:solidFill>
          <a:ln w="9525">
            <a:noFill/>
            <a:round/>
            <a:headEnd/>
            <a:tailEnd/>
          </a:ln>
        </p:spPr>
        <p:txBody>
          <a:bodyPr lIns="0" rIns="0" anchor="ctr">
            <a:prstTxWarp prst="textNoShape">
              <a:avLst/>
            </a:prstTxWarp>
          </a:bodyPr>
          <a:lstStyle/>
          <a:p>
            <a:endParaRPr lang="en-US"/>
          </a:p>
        </p:txBody>
      </p:sp>
      <p:sp>
        <p:nvSpPr>
          <p:cNvPr id="25604" name="Freeform 18"/>
          <p:cNvSpPr>
            <a:spLocks noChangeAspect="1"/>
          </p:cNvSpPr>
          <p:nvPr/>
        </p:nvSpPr>
        <p:spPr bwMode="auto">
          <a:xfrm>
            <a:off x="2195513" y="3535363"/>
            <a:ext cx="4683125" cy="2647950"/>
          </a:xfrm>
          <a:custGeom>
            <a:avLst/>
            <a:gdLst>
              <a:gd name="T0" fmla="*/ 0 w 2950"/>
              <a:gd name="T1" fmla="*/ 2147483647 h 1668"/>
              <a:gd name="T2" fmla="*/ 2147483647 w 2950"/>
              <a:gd name="T3" fmla="*/ 2147483647 h 1668"/>
              <a:gd name="T4" fmla="*/ 2147483647 w 2950"/>
              <a:gd name="T5" fmla="*/ 2147483647 h 1668"/>
              <a:gd name="T6" fmla="*/ 2147483647 w 2950"/>
              <a:gd name="T7" fmla="*/ 0 h 1668"/>
              <a:gd name="T8" fmla="*/ 0 w 2950"/>
              <a:gd name="T9" fmla="*/ 2147483647 h 1668"/>
              <a:gd name="T10" fmla="*/ 0 60000 65536"/>
              <a:gd name="T11" fmla="*/ 0 60000 65536"/>
              <a:gd name="T12" fmla="*/ 0 60000 65536"/>
              <a:gd name="T13" fmla="*/ 0 60000 65536"/>
              <a:gd name="T14" fmla="*/ 0 60000 65536"/>
              <a:gd name="T15" fmla="*/ 0 w 2950"/>
              <a:gd name="T16" fmla="*/ 0 h 1668"/>
              <a:gd name="T17" fmla="*/ 2950 w 2950"/>
              <a:gd name="T18" fmla="*/ 1668 h 1668"/>
            </a:gdLst>
            <a:ahLst/>
            <a:cxnLst>
              <a:cxn ang="T10">
                <a:pos x="T0" y="T1"/>
              </a:cxn>
              <a:cxn ang="T11">
                <a:pos x="T2" y="T3"/>
              </a:cxn>
              <a:cxn ang="T12">
                <a:pos x="T4" y="T5"/>
              </a:cxn>
              <a:cxn ang="T13">
                <a:pos x="T6" y="T7"/>
              </a:cxn>
              <a:cxn ang="T14">
                <a:pos x="T8" y="T9"/>
              </a:cxn>
            </a:cxnLst>
            <a:rect l="T15" t="T16" r="T17" b="T18"/>
            <a:pathLst>
              <a:path w="2950" h="1668">
                <a:moveTo>
                  <a:pt x="0" y="159"/>
                </a:moveTo>
                <a:cubicBezTo>
                  <a:pt x="2" y="1069"/>
                  <a:pt x="751" y="1668"/>
                  <a:pt x="1480" y="1667"/>
                </a:cubicBezTo>
                <a:cubicBezTo>
                  <a:pt x="2208" y="1666"/>
                  <a:pt x="2949" y="1052"/>
                  <a:pt x="2950" y="159"/>
                </a:cubicBezTo>
                <a:cubicBezTo>
                  <a:pt x="2439" y="67"/>
                  <a:pt x="2533" y="39"/>
                  <a:pt x="2016" y="0"/>
                </a:cubicBezTo>
                <a:cubicBezTo>
                  <a:pt x="1524" y="0"/>
                  <a:pt x="347" y="117"/>
                  <a:pt x="0" y="159"/>
                </a:cubicBezTo>
                <a:close/>
              </a:path>
            </a:pathLst>
          </a:custGeom>
          <a:gradFill rotWithShape="1">
            <a:gsLst>
              <a:gs pos="0">
                <a:srgbClr val="2F8D2F"/>
              </a:gs>
              <a:gs pos="100000">
                <a:srgbClr val="93CD2B"/>
              </a:gs>
            </a:gsLst>
            <a:lin ang="5400000" scaled="1"/>
          </a:gradFill>
          <a:ln w="9525">
            <a:noFill/>
            <a:round/>
            <a:headEnd/>
            <a:tailEnd/>
          </a:ln>
        </p:spPr>
        <p:txBody>
          <a:bodyPr lIns="0" rIns="0" anchor="ctr">
            <a:prstTxWarp prst="textNoShape">
              <a:avLst/>
            </a:prstTxWarp>
          </a:bodyPr>
          <a:lstStyle/>
          <a:p>
            <a:endParaRPr lang="en-US"/>
          </a:p>
        </p:txBody>
      </p:sp>
      <p:pic>
        <p:nvPicPr>
          <p:cNvPr id="25605" name="Picture 19" descr="serp flip"/>
          <p:cNvPicPr>
            <a:picLocks noChangeAspect="1" noChangeArrowheads="1"/>
          </p:cNvPicPr>
          <p:nvPr/>
        </p:nvPicPr>
        <p:blipFill>
          <a:blip r:embed="rId2">
            <a:clrChange>
              <a:clrFrom>
                <a:srgbClr val="FCFEFC"/>
              </a:clrFrom>
              <a:clrTo>
                <a:srgbClr val="FCFEFC">
                  <a:alpha val="0"/>
                </a:srgbClr>
              </a:clrTo>
            </a:clrChange>
          </a:blip>
          <a:srcRect/>
          <a:stretch>
            <a:fillRect/>
          </a:stretch>
        </p:blipFill>
        <p:spPr bwMode="auto">
          <a:xfrm>
            <a:off x="5337175" y="4025900"/>
            <a:ext cx="1003300" cy="1336675"/>
          </a:xfrm>
          <a:prstGeom prst="rect">
            <a:avLst/>
          </a:prstGeom>
          <a:noFill/>
          <a:ln w="9525">
            <a:noFill/>
            <a:miter lim="800000"/>
            <a:headEnd/>
            <a:tailEnd/>
          </a:ln>
        </p:spPr>
      </p:pic>
      <p:sp>
        <p:nvSpPr>
          <p:cNvPr id="7" name="Text Box 20"/>
          <p:cNvSpPr txBox="1">
            <a:spLocks noChangeArrowheads="1"/>
          </p:cNvSpPr>
          <p:nvPr/>
        </p:nvSpPr>
        <p:spPr bwMode="auto">
          <a:xfrm>
            <a:off x="2940050" y="5265738"/>
            <a:ext cx="1439863" cy="369332"/>
          </a:xfrm>
          <a:prstGeom prst="rect">
            <a:avLst/>
          </a:prstGeom>
          <a:noFill/>
          <a:ln w="9525">
            <a:noFill/>
            <a:miter lim="800000"/>
            <a:headEnd/>
            <a:tailEnd/>
          </a:ln>
          <a:effectLst/>
        </p:spPr>
        <p:txBody>
          <a:bodyPr lIns="108000">
            <a:prstTxWarp prst="textNoShape">
              <a:avLst/>
            </a:prstTxWarp>
            <a:spAutoFit/>
          </a:bodyPr>
          <a:lstStyle/>
          <a:p>
            <a:pPr marL="342900" indent="-342900" fontAlgn="b">
              <a:spcBef>
                <a:spcPct val="30000"/>
              </a:spcBef>
              <a:defRPr/>
            </a:pPr>
            <a:r>
              <a:rPr lang="en-US"/>
              <a:t>Adam</a:t>
            </a:r>
          </a:p>
        </p:txBody>
      </p:sp>
      <p:sp>
        <p:nvSpPr>
          <p:cNvPr id="8" name="Text Box 21"/>
          <p:cNvSpPr txBox="1">
            <a:spLocks noChangeArrowheads="1"/>
          </p:cNvSpPr>
          <p:nvPr/>
        </p:nvSpPr>
        <p:spPr bwMode="auto">
          <a:xfrm>
            <a:off x="5037138" y="5265738"/>
            <a:ext cx="1255712" cy="369332"/>
          </a:xfrm>
          <a:prstGeom prst="rect">
            <a:avLst/>
          </a:prstGeom>
          <a:noFill/>
          <a:ln w="9525">
            <a:noFill/>
            <a:miter lim="800000"/>
            <a:headEnd/>
            <a:tailEnd/>
          </a:ln>
          <a:effectLst/>
        </p:spPr>
        <p:txBody>
          <a:bodyPr lIns="108000">
            <a:prstTxWarp prst="textNoShape">
              <a:avLst/>
            </a:prstTxWarp>
            <a:spAutoFit/>
          </a:bodyPr>
          <a:lstStyle/>
          <a:p>
            <a:pPr marL="342900" indent="-342900" fontAlgn="b">
              <a:spcBef>
                <a:spcPct val="30000"/>
              </a:spcBef>
              <a:defRPr/>
            </a:pPr>
            <a:r>
              <a:rPr lang="en-US"/>
              <a:t>Eve</a:t>
            </a:r>
          </a:p>
        </p:txBody>
      </p:sp>
      <p:sp>
        <p:nvSpPr>
          <p:cNvPr id="9" name="Text Box 22"/>
          <p:cNvSpPr txBox="1">
            <a:spLocks noChangeArrowheads="1"/>
          </p:cNvSpPr>
          <p:nvPr/>
        </p:nvSpPr>
        <p:spPr bwMode="auto">
          <a:xfrm>
            <a:off x="5684838" y="3925888"/>
            <a:ext cx="1439862" cy="369332"/>
          </a:xfrm>
          <a:prstGeom prst="rect">
            <a:avLst/>
          </a:prstGeom>
          <a:noFill/>
          <a:ln w="9525">
            <a:noFill/>
            <a:miter lim="800000"/>
            <a:headEnd/>
            <a:tailEnd/>
          </a:ln>
          <a:effectLst/>
        </p:spPr>
        <p:txBody>
          <a:bodyPr lIns="108000">
            <a:prstTxWarp prst="textNoShape">
              <a:avLst/>
            </a:prstTxWarp>
            <a:spAutoFit/>
          </a:bodyPr>
          <a:lstStyle/>
          <a:p>
            <a:pPr marL="342900" indent="-342900" fontAlgn="b">
              <a:spcBef>
                <a:spcPct val="30000"/>
              </a:spcBef>
              <a:defRPr/>
            </a:pPr>
            <a:r>
              <a:rPr lang="en-US"/>
              <a:t>Serpent</a:t>
            </a:r>
          </a:p>
        </p:txBody>
      </p:sp>
      <p:sp>
        <p:nvSpPr>
          <p:cNvPr id="10" name="Text Box 23"/>
          <p:cNvSpPr txBox="1">
            <a:spLocks noChangeArrowheads="1"/>
          </p:cNvSpPr>
          <p:nvPr/>
        </p:nvSpPr>
        <p:spPr bwMode="auto">
          <a:xfrm>
            <a:off x="6015038" y="3529013"/>
            <a:ext cx="930275" cy="369332"/>
          </a:xfrm>
          <a:prstGeom prst="rect">
            <a:avLst/>
          </a:prstGeom>
          <a:noFill/>
          <a:ln w="9525">
            <a:noFill/>
            <a:miter lim="800000"/>
            <a:headEnd/>
            <a:tailEnd/>
          </a:ln>
          <a:effectLst/>
        </p:spPr>
        <p:txBody>
          <a:bodyPr lIns="108000">
            <a:prstTxWarp prst="textNoShape">
              <a:avLst/>
            </a:prstTxWarp>
            <a:spAutoFit/>
          </a:bodyPr>
          <a:lstStyle/>
          <a:p>
            <a:pPr marL="342900" indent="-342900" fontAlgn="b">
              <a:spcBef>
                <a:spcPct val="30000"/>
              </a:spcBef>
              <a:defRPr/>
            </a:pPr>
            <a:r>
              <a:rPr lang="en-US"/>
              <a:t>Fruit</a:t>
            </a:r>
          </a:p>
        </p:txBody>
      </p:sp>
      <p:sp>
        <p:nvSpPr>
          <p:cNvPr id="11" name="AutoShape 24"/>
          <p:cNvSpPr>
            <a:spLocks noChangeArrowheads="1"/>
          </p:cNvSpPr>
          <p:nvPr/>
        </p:nvSpPr>
        <p:spPr bwMode="auto">
          <a:xfrm>
            <a:off x="3921125" y="1952625"/>
            <a:ext cx="1763713" cy="917575"/>
          </a:xfrm>
          <a:prstGeom prst="cloudCallout">
            <a:avLst>
              <a:gd name="adj1" fmla="val -20389"/>
              <a:gd name="adj2" fmla="val 18167"/>
            </a:avLst>
          </a:prstGeom>
          <a:solidFill>
            <a:schemeClr val="bg1"/>
          </a:solidFill>
          <a:ln w="9525">
            <a:solidFill>
              <a:schemeClr val="bg1"/>
            </a:solidFill>
            <a:round/>
            <a:headEnd/>
            <a:tailEnd/>
          </a:ln>
          <a:effectLst/>
        </p:spPr>
        <p:txBody>
          <a:bodyPr>
            <a:prstTxWarp prst="textNoShape">
              <a:avLst/>
            </a:prstTxWarp>
          </a:bodyPr>
          <a:lstStyle/>
          <a:p>
            <a:pPr algn="ctr">
              <a:defRPr/>
            </a:pPr>
            <a:endParaRPr lang="en-US"/>
          </a:p>
        </p:txBody>
      </p:sp>
      <p:pic>
        <p:nvPicPr>
          <p:cNvPr id="25611" name="Picture 25" descr="tree life"/>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11425" y="1860550"/>
            <a:ext cx="2033588" cy="2165350"/>
          </a:xfrm>
          <a:prstGeom prst="rect">
            <a:avLst/>
          </a:prstGeom>
          <a:noFill/>
          <a:ln w="9525">
            <a:noFill/>
            <a:miter lim="800000"/>
            <a:headEnd/>
            <a:tailEnd/>
          </a:ln>
        </p:spPr>
      </p:pic>
      <p:pic>
        <p:nvPicPr>
          <p:cNvPr id="25612" name="Picture 26" descr="tree ge"/>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689475" y="1952625"/>
            <a:ext cx="1868488" cy="1973263"/>
          </a:xfrm>
          <a:prstGeom prst="rect">
            <a:avLst/>
          </a:prstGeom>
          <a:noFill/>
          <a:ln w="9525">
            <a:noFill/>
            <a:miter lim="800000"/>
            <a:headEnd/>
            <a:tailEnd/>
          </a:ln>
        </p:spPr>
      </p:pic>
      <p:pic>
        <p:nvPicPr>
          <p:cNvPr id="25613" name="Picture 27" descr="adam resiz fill"/>
          <p:cNvPicPr>
            <a:picLocks noChangeAspect="1" noChangeArrowheads="1"/>
          </p:cNvPicPr>
          <p:nvPr/>
        </p:nvPicPr>
        <p:blipFill>
          <a:blip r:embed="rId5">
            <a:clrChange>
              <a:clrFrom>
                <a:srgbClr val="FCFEFC"/>
              </a:clrFrom>
              <a:clrTo>
                <a:srgbClr val="FCFEFC">
                  <a:alpha val="0"/>
                </a:srgbClr>
              </a:clrTo>
            </a:clrChange>
          </a:blip>
          <a:srcRect/>
          <a:stretch>
            <a:fillRect/>
          </a:stretch>
        </p:blipFill>
        <p:spPr bwMode="auto">
          <a:xfrm>
            <a:off x="3581400" y="3200400"/>
            <a:ext cx="847725" cy="2713038"/>
          </a:xfrm>
          <a:prstGeom prst="rect">
            <a:avLst/>
          </a:prstGeom>
          <a:noFill/>
          <a:ln w="9525">
            <a:noFill/>
            <a:miter lim="800000"/>
            <a:headEnd/>
            <a:tailEnd/>
          </a:ln>
        </p:spPr>
      </p:pic>
      <p:pic>
        <p:nvPicPr>
          <p:cNvPr id="25614" name="Picture 28" descr="eve"/>
          <p:cNvPicPr>
            <a:picLocks noChangeAspect="1" noChangeArrowheads="1"/>
          </p:cNvPicPr>
          <p:nvPr/>
        </p:nvPicPr>
        <p:blipFill>
          <a:blip r:embed="rId6">
            <a:clrChange>
              <a:clrFrom>
                <a:srgbClr val="FCFEFC"/>
              </a:clrFrom>
              <a:clrTo>
                <a:srgbClr val="FCFEFC">
                  <a:alpha val="0"/>
                </a:srgbClr>
              </a:clrTo>
            </a:clrChange>
          </a:blip>
          <a:srcRect/>
          <a:stretch>
            <a:fillRect/>
          </a:stretch>
        </p:blipFill>
        <p:spPr bwMode="auto">
          <a:xfrm>
            <a:off x="4473575" y="3286125"/>
            <a:ext cx="863600" cy="2627313"/>
          </a:xfrm>
          <a:prstGeom prst="rect">
            <a:avLst/>
          </a:prstGeom>
          <a:noFill/>
          <a:ln w="9525">
            <a:noFill/>
            <a:miter lim="800000"/>
            <a:headEnd/>
            <a:tailEnd/>
          </a:ln>
        </p:spPr>
      </p:pic>
      <p:sp>
        <p:nvSpPr>
          <p:cNvPr id="16" name="Text Box 29"/>
          <p:cNvSpPr txBox="1">
            <a:spLocks noChangeArrowheads="1"/>
          </p:cNvSpPr>
          <p:nvPr/>
        </p:nvSpPr>
        <p:spPr bwMode="auto">
          <a:xfrm>
            <a:off x="4487863" y="2405063"/>
            <a:ext cx="2397125" cy="888069"/>
          </a:xfrm>
          <a:prstGeom prst="rect">
            <a:avLst/>
          </a:prstGeom>
          <a:noFill/>
          <a:ln w="9525">
            <a:noFill/>
            <a:miter lim="800000"/>
            <a:headEnd/>
            <a:tailEnd/>
          </a:ln>
          <a:effectLst/>
        </p:spPr>
        <p:txBody>
          <a:bodyPr tIns="10800">
            <a:prstTxWarp prst="textNoShape">
              <a:avLst/>
            </a:prstTxWarp>
            <a:spAutoFit/>
          </a:bodyPr>
          <a:lstStyle/>
          <a:p>
            <a:pPr algn="ctr">
              <a:defRPr/>
            </a:pPr>
            <a:r>
              <a:rPr lang="en-US" dirty="0"/>
              <a:t>Tree of the Knowledge of Good and Evil</a:t>
            </a:r>
          </a:p>
        </p:txBody>
      </p:sp>
      <p:sp>
        <p:nvSpPr>
          <p:cNvPr id="17" name="Text Box 30"/>
          <p:cNvSpPr txBox="1">
            <a:spLocks noChangeArrowheads="1"/>
          </p:cNvSpPr>
          <p:nvPr/>
        </p:nvSpPr>
        <p:spPr bwMode="auto">
          <a:xfrm>
            <a:off x="2924175" y="2549525"/>
            <a:ext cx="1190625" cy="611070"/>
          </a:xfrm>
          <a:prstGeom prst="rect">
            <a:avLst/>
          </a:prstGeom>
          <a:noFill/>
          <a:ln w="9525">
            <a:noFill/>
            <a:miter lim="800000"/>
            <a:headEnd/>
            <a:tailEnd/>
          </a:ln>
          <a:effectLst/>
        </p:spPr>
        <p:txBody>
          <a:bodyPr tIns="10800">
            <a:prstTxWarp prst="textNoShape">
              <a:avLst/>
            </a:prstTxWarp>
            <a:spAutoFit/>
          </a:bodyPr>
          <a:lstStyle/>
          <a:p>
            <a:pPr algn="ctr">
              <a:defRPr/>
            </a:pPr>
            <a:r>
              <a:rPr lang="en-US" dirty="0"/>
              <a:t>Tree of Life</a:t>
            </a:r>
          </a:p>
        </p:txBody>
      </p:sp>
      <p:sp>
        <p:nvSpPr>
          <p:cNvPr id="18" name="Oval 31"/>
          <p:cNvSpPr>
            <a:spLocks noChangeAspect="1" noChangeArrowheads="1"/>
          </p:cNvSpPr>
          <p:nvPr/>
        </p:nvSpPr>
        <p:spPr bwMode="auto">
          <a:xfrm>
            <a:off x="2203450" y="1504950"/>
            <a:ext cx="4681538" cy="4676775"/>
          </a:xfrm>
          <a:prstGeom prst="ellipse">
            <a:avLst/>
          </a:prstGeom>
          <a:noFill/>
          <a:ln w="76200">
            <a:solidFill>
              <a:srgbClr val="FFCC00"/>
            </a:solidFill>
            <a:round/>
            <a:headEnd/>
            <a:tailEnd/>
          </a:ln>
          <a:effectLst/>
        </p:spPr>
        <p:txBody>
          <a:bodyPr wrap="none" anchor="ctr">
            <a:prstTxWarp prst="textNoShape">
              <a:avLst/>
            </a:prstTxWarp>
          </a:bodyPr>
          <a:lstStyle/>
          <a:p>
            <a:pPr algn="ctr">
              <a:defRPr/>
            </a:pPr>
            <a:endParaRPr lang="en-US"/>
          </a:p>
        </p:txBody>
      </p:sp>
    </p:spTree>
    <p:extLst>
      <p:ext uri="{BB962C8B-B14F-4D97-AF65-F5344CB8AC3E}">
        <p14:creationId xmlns:p14="http://schemas.microsoft.com/office/powerpoint/2010/main" val="1143563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457200" y="329759"/>
            <a:ext cx="8229600" cy="114300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US" sz="4000" dirty="0">
                <a:solidFill>
                  <a:schemeClr val="tx1"/>
                </a:solidFill>
                <a:latin typeface="Century Gothic" charset="0"/>
                <a:ea typeface="Century Gothic" charset="0"/>
                <a:cs typeface="Century Gothic" charset="0"/>
              </a:rPr>
              <a:t>Fall between Lucifer and Eve</a:t>
            </a:r>
          </a:p>
        </p:txBody>
      </p:sp>
      <p:sp>
        <p:nvSpPr>
          <p:cNvPr id="3" name="Content Placeholder 1"/>
          <p:cNvSpPr txBox="1">
            <a:spLocks/>
          </p:cNvSpPr>
          <p:nvPr/>
        </p:nvSpPr>
        <p:spPr>
          <a:xfrm>
            <a:off x="314700" y="1472759"/>
            <a:ext cx="8229600" cy="4595205"/>
          </a:xfrm>
          <a:prstGeom prst="rect">
            <a:avLst/>
          </a:prstGeom>
        </p:spPr>
        <p:txBody>
          <a:bodyPr/>
          <a:lst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a:lstStyle>
          <a:p>
            <a:pPr>
              <a:buFontTx/>
              <a:buChar char="•"/>
              <a:defRPr/>
            </a:pPr>
            <a:r>
              <a:rPr lang="en-US" sz="2400" dirty="0">
                <a:solidFill>
                  <a:schemeClr val="tx1"/>
                </a:solidFill>
                <a:latin typeface="Century Gothic" charset="0"/>
                <a:ea typeface="Century Gothic" charset="0"/>
                <a:cs typeface="Century Gothic" charset="0"/>
              </a:rPr>
              <a:t>Eve was </a:t>
            </a:r>
            <a:r>
              <a:rPr lang="en-US" sz="2400" dirty="0" err="1">
                <a:solidFill>
                  <a:schemeClr val="tx1"/>
                </a:solidFill>
                <a:latin typeface="Century Gothic" charset="0"/>
                <a:ea typeface="Century Gothic" charset="0"/>
                <a:cs typeface="Century Gothic" charset="0"/>
              </a:rPr>
              <a:t>traumatised</a:t>
            </a:r>
            <a:r>
              <a:rPr lang="en-US" sz="2400" dirty="0">
                <a:solidFill>
                  <a:schemeClr val="tx1"/>
                </a:solidFill>
                <a:latin typeface="Century Gothic" charset="0"/>
                <a:ea typeface="Century Gothic" charset="0"/>
                <a:cs typeface="Century Gothic" charset="0"/>
              </a:rPr>
              <a:t> by her relationship with Lucifer</a:t>
            </a:r>
          </a:p>
          <a:p>
            <a:pPr lvl="1">
              <a:buFontTx/>
              <a:buChar char="–"/>
              <a:defRPr/>
            </a:pPr>
            <a:r>
              <a:rPr lang="en-US" dirty="0">
                <a:solidFill>
                  <a:schemeClr val="tx1"/>
                </a:solidFill>
                <a:latin typeface="Century Gothic" charset="0"/>
                <a:ea typeface="Century Gothic" charset="0"/>
                <a:cs typeface="Century Gothic" charset="0"/>
              </a:rPr>
              <a:t>Sexually, emotionally, psychologically abused</a:t>
            </a:r>
          </a:p>
          <a:p>
            <a:pPr lvl="1">
              <a:buFontTx/>
              <a:buChar char="–"/>
              <a:defRPr/>
            </a:pPr>
            <a:r>
              <a:rPr lang="en-US" dirty="0">
                <a:solidFill>
                  <a:schemeClr val="tx1"/>
                </a:solidFill>
                <a:latin typeface="Century Gothic" charset="0"/>
                <a:ea typeface="Century Gothic" charset="0"/>
                <a:cs typeface="Century Gothic" charset="0"/>
              </a:rPr>
              <a:t>Sense of worthlessness and being needy</a:t>
            </a:r>
          </a:p>
          <a:p>
            <a:pPr lvl="1">
              <a:buFontTx/>
              <a:buChar char="–"/>
              <a:defRPr/>
            </a:pPr>
            <a:r>
              <a:rPr lang="en-US" dirty="0">
                <a:solidFill>
                  <a:schemeClr val="tx1"/>
                </a:solidFill>
                <a:latin typeface="Century Gothic"/>
                <a:cs typeface="Century Gothic"/>
              </a:rPr>
              <a:t>Wanting to be loved</a:t>
            </a:r>
          </a:p>
          <a:p>
            <a:pPr lvl="1">
              <a:buFontTx/>
              <a:buChar char="–"/>
              <a:defRPr/>
            </a:pPr>
            <a:endParaRPr lang="en-US" dirty="0">
              <a:solidFill>
                <a:schemeClr val="tx1"/>
              </a:solidFill>
              <a:latin typeface="Century Gothic" charset="0"/>
              <a:ea typeface="Century Gothic" charset="0"/>
              <a:cs typeface="Century Gothic" charset="0"/>
            </a:endParaRPr>
          </a:p>
          <a:p>
            <a:r>
              <a:rPr lang="en-US" sz="2400" dirty="0">
                <a:solidFill>
                  <a:schemeClr val="tx1"/>
                </a:solidFill>
                <a:latin typeface="Century Gothic" charset="0"/>
                <a:ea typeface="Century Gothic" charset="0"/>
                <a:cs typeface="Century Gothic" charset="0"/>
              </a:rPr>
              <a:t>Loss of innocence</a:t>
            </a:r>
          </a:p>
          <a:p>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744653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F12D-EFDF-7243-8172-CC5D266942DC}"/>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2DFE51AB-61D0-0549-9E50-A6391269FEBB}"/>
              </a:ext>
            </a:extLst>
          </p:cNvPr>
          <p:cNvPicPr>
            <a:picLocks noGrp="1" noChangeAspect="1"/>
          </p:cNvPicPr>
          <p:nvPr>
            <p:ph sz="half" idx="2"/>
          </p:nvPr>
        </p:nvPicPr>
        <p:blipFill>
          <a:blip r:embed="rId2"/>
          <a:stretch>
            <a:fillRect/>
          </a:stretch>
        </p:blipFill>
        <p:spPr>
          <a:xfrm>
            <a:off x="212104" y="908638"/>
            <a:ext cx="8931896" cy="5753781"/>
          </a:xfrm>
        </p:spPr>
      </p:pic>
    </p:spTree>
    <p:extLst>
      <p:ext uri="{BB962C8B-B14F-4D97-AF65-F5344CB8AC3E}">
        <p14:creationId xmlns:p14="http://schemas.microsoft.com/office/powerpoint/2010/main" val="42978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GB" sz="4000" b="0" dirty="0">
                <a:latin typeface="+mn-lt"/>
                <a:ea typeface="Arial" charset="0"/>
                <a:cs typeface="Arial" charset="0"/>
              </a:rPr>
              <a:t>Results of sexual abuse</a:t>
            </a:r>
          </a:p>
        </p:txBody>
      </p:sp>
      <p:sp>
        <p:nvSpPr>
          <p:cNvPr id="2" name="Text Placeholder 1">
            <a:extLst>
              <a:ext uri="{FF2B5EF4-FFF2-40B4-BE49-F238E27FC236}">
                <a16:creationId xmlns:a16="http://schemas.microsoft.com/office/drawing/2014/main" id="{570A82CB-5BE6-5C43-8E59-1277B534DAF9}"/>
              </a:ext>
            </a:extLst>
          </p:cNvPr>
          <p:cNvSpPr>
            <a:spLocks noGrp="1"/>
          </p:cNvSpPr>
          <p:nvPr>
            <p:ph type="body" sz="half" idx="1"/>
          </p:nvPr>
        </p:nvSpPr>
        <p:spPr>
          <a:xfrm>
            <a:off x="457200" y="1204332"/>
            <a:ext cx="4337824" cy="5253433"/>
          </a:xfrm>
        </p:spPr>
        <p:txBody>
          <a:bodyPr>
            <a:noAutofit/>
          </a:bodyPr>
          <a:lstStyle/>
          <a:p>
            <a:r>
              <a:rPr lang="en-GB" sz="2100" dirty="0">
                <a:latin typeface="Century Gothic" charset="0"/>
                <a:ea typeface="Century Gothic" charset="0"/>
                <a:cs typeface="Century Gothic" charset="0"/>
              </a:rPr>
              <a:t> In recent years Thandie Newton has been vocal about the secret torment that plagued much of her early life, instigated by a relationship she had for four years from the age of 16 with the 39-year-old director John </a:t>
            </a:r>
            <a:r>
              <a:rPr lang="en-GB" sz="2100" dirty="0" err="1">
                <a:latin typeface="Century Gothic" charset="0"/>
                <a:ea typeface="Century Gothic" charset="0"/>
                <a:cs typeface="Century Gothic" charset="0"/>
              </a:rPr>
              <a:t>Duigan</a:t>
            </a:r>
            <a:r>
              <a:rPr lang="en-GB" sz="2100" dirty="0">
                <a:latin typeface="Century Gothic" charset="0"/>
                <a:ea typeface="Century Gothic" charset="0"/>
                <a:cs typeface="Century Gothic" charset="0"/>
              </a:rPr>
              <a:t>, who went on to cast her in her film debut, the Australian comedy </a:t>
            </a:r>
            <a:r>
              <a:rPr lang="en-GB" sz="2100" i="1" dirty="0">
                <a:latin typeface="Century Gothic" charset="0"/>
                <a:ea typeface="Century Gothic" charset="0"/>
                <a:cs typeface="Century Gothic" charset="0"/>
              </a:rPr>
              <a:t>Flirting</a:t>
            </a:r>
            <a:r>
              <a:rPr lang="en-GB" sz="2100" dirty="0">
                <a:latin typeface="Century Gothic" charset="0"/>
                <a:ea typeface="Century Gothic" charset="0"/>
                <a:cs typeface="Century Gothic" charset="0"/>
              </a:rPr>
              <a:t>. Only after years of therapy did Newton realise her struggles with mental health were a result of the relationship.</a:t>
            </a:r>
          </a:p>
          <a:p>
            <a:endParaRPr lang="en-GB" sz="2100" dirty="0"/>
          </a:p>
        </p:txBody>
      </p:sp>
      <p:pic>
        <p:nvPicPr>
          <p:cNvPr id="8" name="Content Placeholder 5">
            <a:extLst>
              <a:ext uri="{FF2B5EF4-FFF2-40B4-BE49-F238E27FC236}">
                <a16:creationId xmlns:a16="http://schemas.microsoft.com/office/drawing/2014/main" id="{423EDE90-39E8-8E47-B1E4-47DFB93318E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54420" y="1377267"/>
            <a:ext cx="3398925" cy="5080498"/>
          </a:xfrm>
        </p:spPr>
      </p:pic>
    </p:spTree>
    <p:extLst>
      <p:ext uri="{BB962C8B-B14F-4D97-AF65-F5344CB8AC3E}">
        <p14:creationId xmlns:p14="http://schemas.microsoft.com/office/powerpoint/2010/main" val="1512713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9613C-2C49-B74F-9C2A-6BCF7ACA8C87}"/>
              </a:ext>
            </a:extLst>
          </p:cNvPr>
          <p:cNvSpPr>
            <a:spLocks noGrp="1"/>
          </p:cNvSpPr>
          <p:nvPr>
            <p:ph type="title"/>
          </p:nvPr>
        </p:nvSpPr>
        <p:spPr/>
        <p:txBody>
          <a:bodyPr>
            <a:noAutofit/>
          </a:bodyPr>
          <a:lstStyle/>
          <a:p>
            <a:r>
              <a:rPr lang="en-GB" dirty="0"/>
              <a:t>What effects does abuse have on a child’s sexuality?</a:t>
            </a:r>
          </a:p>
        </p:txBody>
      </p:sp>
      <p:sp>
        <p:nvSpPr>
          <p:cNvPr id="3" name="Text Placeholder 2">
            <a:extLst>
              <a:ext uri="{FF2B5EF4-FFF2-40B4-BE49-F238E27FC236}">
                <a16:creationId xmlns:a16="http://schemas.microsoft.com/office/drawing/2014/main" id="{60172223-6625-6C44-9637-757F754905C1}"/>
              </a:ext>
            </a:extLst>
          </p:cNvPr>
          <p:cNvSpPr>
            <a:spLocks noGrp="1"/>
          </p:cNvSpPr>
          <p:nvPr>
            <p:ph type="body" sz="half" idx="1"/>
          </p:nvPr>
        </p:nvSpPr>
        <p:spPr>
          <a:xfrm>
            <a:off x="726135" y="1367123"/>
            <a:ext cx="8077200" cy="4525963"/>
          </a:xfrm>
        </p:spPr>
        <p:txBody>
          <a:bodyPr>
            <a:normAutofit fontScale="85000" lnSpcReduction="10000"/>
          </a:bodyPr>
          <a:lstStyle/>
          <a:p>
            <a:pPr marL="0" indent="0">
              <a:lnSpc>
                <a:spcPct val="120000"/>
              </a:lnSpc>
              <a:buNone/>
            </a:pPr>
            <a:br>
              <a:rPr lang="en-GB" sz="2400" dirty="0">
                <a:solidFill>
                  <a:srgbClr val="333333"/>
                </a:solidFill>
              </a:rPr>
            </a:br>
            <a:r>
              <a:rPr lang="en-GB" sz="2400" dirty="0">
                <a:solidFill>
                  <a:srgbClr val="333333"/>
                </a:solidFill>
              </a:rPr>
              <a:t>When a child is sexually abused, his/her normal sexual development is cut short. Being forced to be sexual on an adult level leaves the child not being able to develop his/her own desire, sexual orientation or interest. He/she doesn’t get a chance to explore sex in an age-appropriate way. The child learns that the abusers sexual desire is a scary, out of control, force and his/her first sexual experiences of arousal are linked with shame, disgust, pain and humiliation. This makes for powerful imprinting. If the abuse was linked with affection and nurturing, the child grows up confused about the difference between affection and sex, intimacy and intrusion.</a:t>
            </a:r>
          </a:p>
          <a:p>
            <a:pPr>
              <a:lnSpc>
                <a:spcPct val="110000"/>
              </a:lnSpc>
            </a:pPr>
            <a:endParaRPr lang="en-GB" sz="2400" dirty="0"/>
          </a:p>
        </p:txBody>
      </p:sp>
    </p:spTree>
    <p:extLst>
      <p:ext uri="{BB962C8B-B14F-4D97-AF65-F5344CB8AC3E}">
        <p14:creationId xmlns:p14="http://schemas.microsoft.com/office/powerpoint/2010/main" val="1302056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EA986-D484-8545-92BB-B4B45890A520}"/>
              </a:ext>
            </a:extLst>
          </p:cNvPr>
          <p:cNvSpPr>
            <a:spLocks noGrp="1"/>
          </p:cNvSpPr>
          <p:nvPr>
            <p:ph type="title"/>
          </p:nvPr>
        </p:nvSpPr>
        <p:spPr/>
        <p:txBody>
          <a:bodyPr>
            <a:normAutofit fontScale="90000"/>
          </a:bodyPr>
          <a:lstStyle/>
          <a:p>
            <a:r>
              <a:rPr lang="en-GB" dirty="0"/>
              <a:t>What effects does abuse have on an adult’s sexuality?</a:t>
            </a:r>
          </a:p>
        </p:txBody>
      </p:sp>
      <p:sp>
        <p:nvSpPr>
          <p:cNvPr id="3" name="Text Placeholder 2">
            <a:extLst>
              <a:ext uri="{FF2B5EF4-FFF2-40B4-BE49-F238E27FC236}">
                <a16:creationId xmlns:a16="http://schemas.microsoft.com/office/drawing/2014/main" id="{3940F6BE-E5BE-6E43-AF06-54A213449DCD}"/>
              </a:ext>
            </a:extLst>
          </p:cNvPr>
          <p:cNvSpPr>
            <a:spLocks noGrp="1"/>
          </p:cNvSpPr>
          <p:nvPr>
            <p:ph type="body" sz="half" idx="1"/>
          </p:nvPr>
        </p:nvSpPr>
        <p:spPr>
          <a:xfrm>
            <a:off x="457200" y="1600200"/>
            <a:ext cx="8229600" cy="4943104"/>
          </a:xfrm>
        </p:spPr>
        <p:txBody>
          <a:bodyPr>
            <a:normAutofit/>
          </a:bodyPr>
          <a:lstStyle/>
          <a:p>
            <a:pPr marL="0" indent="0">
              <a:buNone/>
            </a:pPr>
            <a:r>
              <a:rPr lang="en-GB" dirty="0"/>
              <a:t>In adulthood this can play out in several different ways: Some survivors chose celibacy or chose partners who don’t want sex. Sometimes they spend many years and a great deal of energy trying to find ways to avoid having sex. Some view sex as “dirty” or see it as an obligation that they must perform. Survivors may force themselves for years to go through the motions even though they are numb, absent or in a panic. They may think that they are frigid, or be confused about homosexuality, or maybe they just feel that they are dysfunctional all together because they do not understand that they are suffering from the effects of the abuse. They may have violent or abusive fantasies that arose them but then cause them great shame. Other times the survivor may confuse the partner with the abuser during sex. Sex becomes a mine field of painful associations and memories. Other survivors act out or become promiscuous believing that they are only good or loved for sex. He or She then fulfils this legacy sometimes with total disregard for his/her own safety. They feel they cannot say NO to sex and end up having sex with anyone that wants them.</a:t>
            </a:r>
          </a:p>
          <a:p>
            <a:endParaRPr lang="en-GB" dirty="0"/>
          </a:p>
          <a:p>
            <a:endParaRPr lang="en-GB" dirty="0"/>
          </a:p>
        </p:txBody>
      </p:sp>
    </p:spTree>
    <p:extLst>
      <p:ext uri="{BB962C8B-B14F-4D97-AF65-F5344CB8AC3E}">
        <p14:creationId xmlns:p14="http://schemas.microsoft.com/office/powerpoint/2010/main" val="151387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adam_eveTINTORETTO"/>
          <p:cNvPicPr>
            <a:picLocks noChangeAspect="1" noChangeArrowheads="1"/>
          </p:cNvPicPr>
          <p:nvPr/>
        </p:nvPicPr>
        <p:blipFill>
          <a:blip r:embed="rId2"/>
          <a:srcRect/>
          <a:stretch>
            <a:fillRect/>
          </a:stretch>
        </p:blipFill>
        <p:spPr>
          <a:xfrm>
            <a:off x="1092522" y="746447"/>
            <a:ext cx="7081094" cy="4842904"/>
          </a:xfrm>
          <a:prstGeom prst="rect">
            <a:avLst/>
          </a:prstGeom>
          <a:noFill/>
        </p:spPr>
      </p:pic>
      <p:sp>
        <p:nvSpPr>
          <p:cNvPr id="3" name="Text Box 8"/>
          <p:cNvSpPr txBox="1">
            <a:spLocks noChangeArrowheads="1"/>
          </p:cNvSpPr>
          <p:nvPr/>
        </p:nvSpPr>
        <p:spPr bwMode="auto">
          <a:xfrm>
            <a:off x="3003181" y="5789421"/>
            <a:ext cx="3374837" cy="507831"/>
          </a:xfrm>
          <a:prstGeom prst="rect">
            <a:avLst/>
          </a:prstGeom>
          <a:noFill/>
          <a:ln w="9525">
            <a:noFill/>
            <a:miter lim="800000"/>
            <a:headEnd/>
            <a:tailEnd/>
          </a:ln>
        </p:spPr>
        <p:txBody>
          <a:bodyPr wrap="square">
            <a:prstTxWarp prst="textNoShape">
              <a:avLst/>
            </a:prstTxWarp>
            <a:spAutoFit/>
          </a:bodyPr>
          <a:lstStyle/>
          <a:p>
            <a:pPr algn="ctr" defTabSz="685800" fontAlgn="base">
              <a:spcBef>
                <a:spcPct val="0"/>
              </a:spcBef>
              <a:spcAft>
                <a:spcPct val="0"/>
              </a:spcAft>
            </a:pPr>
            <a:r>
              <a:rPr lang="en-GB" sz="2700" dirty="0">
                <a:latin typeface="Century Gothic" charset="0"/>
                <a:ea typeface="Century Gothic" charset="0"/>
                <a:cs typeface="Century Gothic" charset="0"/>
              </a:rPr>
              <a:t>Adam and Eve</a:t>
            </a:r>
          </a:p>
        </p:txBody>
      </p:sp>
    </p:spTree>
    <p:extLst>
      <p:ext uri="{BB962C8B-B14F-4D97-AF65-F5344CB8AC3E}">
        <p14:creationId xmlns:p14="http://schemas.microsoft.com/office/powerpoint/2010/main" val="643775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Rot="1" noChangeArrowheads="1"/>
          </p:cNvSpPr>
          <p:nvPr/>
        </p:nvSpPr>
        <p:spPr>
          <a:xfrm>
            <a:off x="457200" y="432765"/>
            <a:ext cx="8229600" cy="114300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US" sz="4000" dirty="0">
                <a:solidFill>
                  <a:schemeClr val="tx1"/>
                </a:solidFill>
                <a:latin typeface="Century Gothic" charset="0"/>
                <a:ea typeface="Century Gothic" charset="0"/>
                <a:cs typeface="Century Gothic" charset="0"/>
              </a:rPr>
              <a:t>Eve tempts Adam</a:t>
            </a:r>
          </a:p>
        </p:txBody>
      </p:sp>
      <p:grpSp>
        <p:nvGrpSpPr>
          <p:cNvPr id="3" name="Group 4"/>
          <p:cNvGrpSpPr>
            <a:grpSpLocks/>
          </p:cNvGrpSpPr>
          <p:nvPr/>
        </p:nvGrpSpPr>
        <p:grpSpPr bwMode="auto">
          <a:xfrm>
            <a:off x="5897886" y="5070475"/>
            <a:ext cx="1463675" cy="1366838"/>
            <a:chOff x="3991" y="2750"/>
            <a:chExt cx="922" cy="861"/>
          </a:xfrm>
        </p:grpSpPr>
        <p:sp>
          <p:nvSpPr>
            <p:cNvPr id="4" name="Oval 5"/>
            <p:cNvSpPr>
              <a:spLocks noChangeAspect="1" noChangeArrowheads="1"/>
            </p:cNvSpPr>
            <p:nvPr/>
          </p:nvSpPr>
          <p:spPr bwMode="auto">
            <a:xfrm>
              <a:off x="4021" y="2750"/>
              <a:ext cx="861" cy="861"/>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sz="2400">
                <a:effectLst>
                  <a:outerShdw blurRad="38100" dist="38100" dir="2700000" algn="tl">
                    <a:srgbClr val="000000"/>
                  </a:outerShdw>
                </a:effectLst>
                <a:latin typeface="Century Gothic" charset="0"/>
                <a:ea typeface="Century Gothic" charset="0"/>
                <a:cs typeface="Century Gothic" charset="0"/>
              </a:endParaRPr>
            </a:p>
          </p:txBody>
        </p:sp>
        <p:sp>
          <p:nvSpPr>
            <p:cNvPr id="5" name="Text Box 6"/>
            <p:cNvSpPr txBox="1">
              <a:spLocks noChangeAspect="1" noChangeArrowheads="1"/>
            </p:cNvSpPr>
            <p:nvPr/>
          </p:nvSpPr>
          <p:spPr bwMode="auto">
            <a:xfrm>
              <a:off x="3991" y="3033"/>
              <a:ext cx="922" cy="318"/>
            </a:xfrm>
            <a:prstGeom prst="rect">
              <a:avLst/>
            </a:prstGeom>
            <a:noFill/>
            <a:ln w="9525">
              <a:noFill/>
              <a:miter lim="800000"/>
              <a:headEnd/>
              <a:tailEnd/>
            </a:ln>
            <a:effectLst/>
          </p:spPr>
          <p:txBody>
            <a:bodyPr lIns="36000" tIns="61200" rIns="36000">
              <a:prstTxWarp prst="textNoShape">
                <a:avLst/>
              </a:prstTxWarp>
              <a:spAutoFit/>
            </a:bodyPr>
            <a:lstStyle/>
            <a:p>
              <a:pPr algn="ctr">
                <a:defRPr/>
              </a:pPr>
              <a:r>
                <a:rPr lang="en-US" sz="2600" dirty="0">
                  <a:solidFill>
                    <a:schemeClr val="bg1"/>
                  </a:solidFill>
                  <a:effectLst>
                    <a:outerShdw blurRad="38100" dist="38100" dir="2700000" algn="tl">
                      <a:srgbClr val="000000"/>
                    </a:outerShdw>
                  </a:effectLst>
                  <a:latin typeface="Century Gothic" charset="0"/>
                  <a:ea typeface="Century Gothic" charset="0"/>
                  <a:cs typeface="Century Gothic" charset="0"/>
                </a:rPr>
                <a:t>Lucifer</a:t>
              </a:r>
            </a:p>
          </p:txBody>
        </p:sp>
      </p:grpSp>
      <p:sp>
        <p:nvSpPr>
          <p:cNvPr id="6" name="Text Box 7"/>
          <p:cNvSpPr txBox="1">
            <a:spLocks noChangeArrowheads="1"/>
          </p:cNvSpPr>
          <p:nvPr/>
        </p:nvSpPr>
        <p:spPr bwMode="auto">
          <a:xfrm>
            <a:off x="939132" y="5793609"/>
            <a:ext cx="3292475" cy="646331"/>
          </a:xfrm>
          <a:prstGeom prst="rect">
            <a:avLst/>
          </a:prstGeom>
          <a:noFill/>
          <a:ln w="9525">
            <a:noFill/>
            <a:miter lim="800000"/>
            <a:headEnd/>
            <a:tailEnd/>
          </a:ln>
        </p:spPr>
        <p:txBody>
          <a:bodyPr anchor="ctr" anchorCtr="1">
            <a:prstTxWarp prst="textNoShape">
              <a:avLst/>
            </a:prstTxWarp>
            <a:spAutoFit/>
          </a:bodyPr>
          <a:lstStyle/>
          <a:p>
            <a:pPr>
              <a:defRPr/>
            </a:pPr>
            <a:r>
              <a:rPr lang="en-GB" dirty="0"/>
              <a:t>Rid herself of guilt</a:t>
            </a:r>
          </a:p>
          <a:p>
            <a:pPr>
              <a:defRPr/>
            </a:pPr>
            <a:r>
              <a:rPr lang="en-GB" dirty="0"/>
              <a:t>and stand before God</a:t>
            </a:r>
          </a:p>
        </p:txBody>
      </p:sp>
      <p:grpSp>
        <p:nvGrpSpPr>
          <p:cNvPr id="7" name="Group 8"/>
          <p:cNvGrpSpPr>
            <a:grpSpLocks/>
          </p:cNvGrpSpPr>
          <p:nvPr/>
        </p:nvGrpSpPr>
        <p:grpSpPr bwMode="auto">
          <a:xfrm>
            <a:off x="3084836" y="2009775"/>
            <a:ext cx="1720850" cy="1366838"/>
            <a:chOff x="2338" y="822"/>
            <a:chExt cx="1084" cy="861"/>
          </a:xfrm>
        </p:grpSpPr>
        <p:sp>
          <p:nvSpPr>
            <p:cNvPr id="8" name="Oval 9"/>
            <p:cNvSpPr>
              <a:spLocks noChangeAspect="1" noChangeArrowheads="1"/>
            </p:cNvSpPr>
            <p:nvPr/>
          </p:nvSpPr>
          <p:spPr bwMode="auto">
            <a:xfrm>
              <a:off x="2449" y="822"/>
              <a:ext cx="861" cy="861"/>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algn="ctr">
                <a:defRPr/>
              </a:pPr>
              <a:endParaRPr lang="en-US" sz="3200">
                <a:effectLst>
                  <a:outerShdw blurRad="38100" dist="38100" dir="2700000" algn="tl">
                    <a:srgbClr val="000000"/>
                  </a:outerShdw>
                </a:effectLst>
                <a:latin typeface="Century Gothic" charset="0"/>
                <a:ea typeface="Century Gothic" charset="0"/>
                <a:cs typeface="Century Gothic" charset="0"/>
              </a:endParaRPr>
            </a:p>
          </p:txBody>
        </p:sp>
        <p:sp>
          <p:nvSpPr>
            <p:cNvPr id="9" name="Text Box 10"/>
            <p:cNvSpPr txBox="1">
              <a:spLocks noChangeAspect="1" noChangeArrowheads="1"/>
            </p:cNvSpPr>
            <p:nvPr/>
          </p:nvSpPr>
          <p:spPr bwMode="auto">
            <a:xfrm>
              <a:off x="2338" y="1077"/>
              <a:ext cx="1084" cy="352"/>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sz="3200" dirty="0">
                  <a:solidFill>
                    <a:schemeClr val="bg1"/>
                  </a:solidFill>
                  <a:effectLst>
                    <a:outerShdw blurRad="38100" dist="38100" dir="2700000" algn="tl">
                      <a:srgbClr val="000000"/>
                    </a:outerShdw>
                  </a:effectLst>
                  <a:latin typeface="Century Gothic" charset="0"/>
                  <a:ea typeface="Century Gothic" charset="0"/>
                  <a:cs typeface="Century Gothic" charset="0"/>
                </a:rPr>
                <a:t>God</a:t>
              </a:r>
            </a:p>
          </p:txBody>
        </p:sp>
      </p:grpSp>
      <p:grpSp>
        <p:nvGrpSpPr>
          <p:cNvPr id="10" name="Group 11"/>
          <p:cNvGrpSpPr>
            <a:grpSpLocks/>
          </p:cNvGrpSpPr>
          <p:nvPr/>
        </p:nvGrpSpPr>
        <p:grpSpPr bwMode="auto">
          <a:xfrm>
            <a:off x="3765873" y="3470275"/>
            <a:ext cx="358775" cy="809625"/>
            <a:chOff x="2648" y="1763"/>
            <a:chExt cx="226" cy="510"/>
          </a:xfrm>
        </p:grpSpPr>
        <p:sp>
          <p:nvSpPr>
            <p:cNvPr id="11" name="Line 12"/>
            <p:cNvSpPr>
              <a:spLocks noChangeShapeType="1"/>
            </p:cNvSpPr>
            <p:nvPr/>
          </p:nvSpPr>
          <p:spPr bwMode="auto">
            <a:xfrm flipH="1">
              <a:off x="2648"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12" name="Line 13"/>
            <p:cNvSpPr>
              <a:spLocks noChangeShapeType="1"/>
            </p:cNvSpPr>
            <p:nvPr/>
          </p:nvSpPr>
          <p:spPr bwMode="auto">
            <a:xfrm rot="10800000">
              <a:off x="2874"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
        <p:nvSpPr>
          <p:cNvPr id="13" name="Oval 14"/>
          <p:cNvSpPr>
            <a:spLocks noChangeAspect="1" noChangeArrowheads="1"/>
          </p:cNvSpPr>
          <p:nvPr/>
        </p:nvSpPr>
        <p:spPr bwMode="auto">
          <a:xfrm>
            <a:off x="1370336" y="3268663"/>
            <a:ext cx="1366837" cy="136683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sz="2400">
              <a:effectLst>
                <a:outerShdw blurRad="38100" dist="38100" dir="2700000" algn="tl">
                  <a:srgbClr val="000000"/>
                </a:outerShdw>
              </a:effectLst>
              <a:latin typeface="Century Gothic" charset="0"/>
              <a:ea typeface="Century Gothic" charset="0"/>
              <a:cs typeface="Century Gothic" charset="0"/>
            </a:endParaRPr>
          </a:p>
        </p:txBody>
      </p:sp>
      <p:sp>
        <p:nvSpPr>
          <p:cNvPr id="14" name="Text Box 15"/>
          <p:cNvSpPr txBox="1">
            <a:spLocks noChangeAspect="1" noChangeArrowheads="1"/>
          </p:cNvSpPr>
          <p:nvPr/>
        </p:nvSpPr>
        <p:spPr bwMode="auto">
          <a:xfrm>
            <a:off x="1322711" y="3694113"/>
            <a:ext cx="1463675" cy="524311"/>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Adam</a:t>
            </a:r>
          </a:p>
        </p:txBody>
      </p:sp>
      <p:sp>
        <p:nvSpPr>
          <p:cNvPr id="15" name="Oval 16"/>
          <p:cNvSpPr>
            <a:spLocks noChangeAspect="1" noChangeArrowheads="1"/>
          </p:cNvSpPr>
          <p:nvPr/>
        </p:nvSpPr>
        <p:spPr bwMode="auto">
          <a:xfrm>
            <a:off x="3261048" y="4402138"/>
            <a:ext cx="1366838" cy="1366837"/>
          </a:xfrm>
          <a:prstGeom prst="ellipse">
            <a:avLst/>
          </a:prstGeom>
          <a:gradFill rotWithShape="1">
            <a:gsLst>
              <a:gs pos="0">
                <a:srgbClr val="FFB1E5"/>
              </a:gs>
              <a:gs pos="100000">
                <a:srgbClr val="FE00A9"/>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sz="2800">
              <a:effectLst>
                <a:outerShdw blurRad="38100" dist="38100" dir="2700000" algn="tl">
                  <a:srgbClr val="000000"/>
                </a:outerShdw>
              </a:effectLst>
              <a:latin typeface="Century Gothic" charset="0"/>
              <a:ea typeface="Century Gothic" charset="0"/>
              <a:cs typeface="Century Gothic" charset="0"/>
            </a:endParaRPr>
          </a:p>
        </p:txBody>
      </p:sp>
      <p:sp>
        <p:nvSpPr>
          <p:cNvPr id="16" name="Text Box 17"/>
          <p:cNvSpPr txBox="1">
            <a:spLocks noChangeAspect="1" noChangeArrowheads="1"/>
          </p:cNvSpPr>
          <p:nvPr/>
        </p:nvSpPr>
        <p:spPr bwMode="auto">
          <a:xfrm>
            <a:off x="3213423" y="4827588"/>
            <a:ext cx="1463675" cy="524311"/>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Eve</a:t>
            </a:r>
          </a:p>
        </p:txBody>
      </p:sp>
      <p:grpSp>
        <p:nvGrpSpPr>
          <p:cNvPr id="17" name="Group 18"/>
          <p:cNvGrpSpPr>
            <a:grpSpLocks/>
          </p:cNvGrpSpPr>
          <p:nvPr/>
        </p:nvGrpSpPr>
        <p:grpSpPr bwMode="auto">
          <a:xfrm rot="3312026">
            <a:off x="2810198" y="2894013"/>
            <a:ext cx="358775" cy="809625"/>
            <a:chOff x="2648" y="1763"/>
            <a:chExt cx="226" cy="510"/>
          </a:xfrm>
        </p:grpSpPr>
        <p:sp>
          <p:nvSpPr>
            <p:cNvPr id="18" name="Line 19"/>
            <p:cNvSpPr>
              <a:spLocks noChangeShapeType="1"/>
            </p:cNvSpPr>
            <p:nvPr/>
          </p:nvSpPr>
          <p:spPr bwMode="auto">
            <a:xfrm flipH="1">
              <a:off x="2648"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19" name="Line 20"/>
            <p:cNvSpPr>
              <a:spLocks noChangeShapeType="1"/>
            </p:cNvSpPr>
            <p:nvPr/>
          </p:nvSpPr>
          <p:spPr bwMode="auto">
            <a:xfrm rot="10800000">
              <a:off x="2874" y="1763"/>
              <a:ext cx="0" cy="510"/>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
        <p:nvSpPr>
          <p:cNvPr id="20" name="Line 21"/>
          <p:cNvSpPr>
            <a:spLocks noChangeShapeType="1"/>
          </p:cNvSpPr>
          <p:nvPr/>
        </p:nvSpPr>
        <p:spPr bwMode="auto">
          <a:xfrm rot="19080000" flipH="1">
            <a:off x="5431161" y="2806700"/>
            <a:ext cx="0" cy="2541588"/>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1" name="Line 22"/>
          <p:cNvSpPr>
            <a:spLocks noChangeShapeType="1"/>
          </p:cNvSpPr>
          <p:nvPr/>
        </p:nvSpPr>
        <p:spPr bwMode="auto">
          <a:xfrm rot="8280000">
            <a:off x="5095184" y="3096529"/>
            <a:ext cx="0" cy="2541588"/>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2" name="Line 23"/>
          <p:cNvSpPr>
            <a:spLocks noChangeShapeType="1"/>
          </p:cNvSpPr>
          <p:nvPr/>
        </p:nvSpPr>
        <p:spPr bwMode="auto">
          <a:xfrm rot="8306283">
            <a:off x="2856236" y="4222750"/>
            <a:ext cx="214312" cy="647700"/>
          </a:xfrm>
          <a:prstGeom prst="line">
            <a:avLst/>
          </a:prstGeom>
          <a:noFill/>
          <a:ln w="88900">
            <a:solidFill>
              <a:schemeClr val="bg1"/>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3" name="Freeform 24"/>
          <p:cNvSpPr>
            <a:spLocks noChangeAspect="1"/>
          </p:cNvSpPr>
          <p:nvPr/>
        </p:nvSpPr>
        <p:spPr bwMode="auto">
          <a:xfrm rot="-2547312">
            <a:off x="4677098" y="3733800"/>
            <a:ext cx="1050925" cy="766763"/>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sp>
        <p:nvSpPr>
          <p:cNvPr id="24" name="Freeform 25"/>
          <p:cNvSpPr>
            <a:spLocks noChangeAspect="1"/>
          </p:cNvSpPr>
          <p:nvPr/>
        </p:nvSpPr>
        <p:spPr bwMode="auto">
          <a:xfrm>
            <a:off x="3394398" y="3546475"/>
            <a:ext cx="1050925" cy="766763"/>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grpSp>
        <p:nvGrpSpPr>
          <p:cNvPr id="25" name="Group 26"/>
          <p:cNvGrpSpPr>
            <a:grpSpLocks/>
          </p:cNvGrpSpPr>
          <p:nvPr/>
        </p:nvGrpSpPr>
        <p:grpSpPr bwMode="auto">
          <a:xfrm>
            <a:off x="4599311" y="5334000"/>
            <a:ext cx="1298575" cy="341313"/>
            <a:chOff x="3146" y="2951"/>
            <a:chExt cx="818" cy="215"/>
          </a:xfrm>
        </p:grpSpPr>
        <p:sp>
          <p:nvSpPr>
            <p:cNvPr id="26" name="Line 27"/>
            <p:cNvSpPr>
              <a:spLocks noChangeShapeType="1"/>
            </p:cNvSpPr>
            <p:nvPr/>
          </p:nvSpPr>
          <p:spPr bwMode="auto">
            <a:xfrm rot="17220000" flipH="1">
              <a:off x="3589" y="2575"/>
              <a:ext cx="0" cy="751"/>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7" name="Line 28"/>
            <p:cNvSpPr>
              <a:spLocks noChangeShapeType="1"/>
            </p:cNvSpPr>
            <p:nvPr/>
          </p:nvSpPr>
          <p:spPr bwMode="auto">
            <a:xfrm rot="6420000">
              <a:off x="3522" y="2790"/>
              <a:ext cx="0" cy="751"/>
            </a:xfrm>
            <a:prstGeom prst="line">
              <a:avLst/>
            </a:prstGeom>
            <a:noFill/>
            <a:ln w="88900">
              <a:solidFill>
                <a:schemeClr val="tx2"/>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
        <p:nvSpPr>
          <p:cNvPr id="28" name="Rectangle 27"/>
          <p:cNvSpPr/>
          <p:nvPr/>
        </p:nvSpPr>
        <p:spPr>
          <a:xfrm>
            <a:off x="4967037" y="1322122"/>
            <a:ext cx="4572000" cy="1938992"/>
          </a:xfrm>
          <a:prstGeom prst="rect">
            <a:avLst/>
          </a:prstGeom>
        </p:spPr>
        <p:txBody>
          <a:bodyPr>
            <a:spAutoFit/>
          </a:bodyPr>
          <a:lstStyle/>
          <a:p>
            <a:pPr defTabSz="685800"/>
            <a:r>
              <a:rPr lang="en-GB" sz="2000" dirty="0">
                <a:latin typeface="Century Gothic" charset="0"/>
                <a:ea typeface="Century Gothic" charset="0"/>
                <a:cs typeface="Century Gothic" charset="0"/>
              </a:rPr>
              <a:t>Eve very needy. Vulnerable. </a:t>
            </a:r>
          </a:p>
          <a:p>
            <a:pPr defTabSz="685800"/>
            <a:r>
              <a:rPr lang="en-GB" sz="2000" dirty="0">
                <a:latin typeface="Century Gothic" charset="0"/>
                <a:ea typeface="Century Gothic" charset="0"/>
                <a:cs typeface="Century Gothic" charset="0"/>
              </a:rPr>
              <a:t>Hurt. Abused. Wanted to be</a:t>
            </a:r>
          </a:p>
          <a:p>
            <a:pPr defTabSz="685800"/>
            <a:r>
              <a:rPr lang="en-GB" sz="2000" dirty="0">
                <a:latin typeface="Century Gothic" charset="0"/>
                <a:ea typeface="Century Gothic" charset="0"/>
                <a:cs typeface="Century Gothic" charset="0"/>
              </a:rPr>
              <a:t>comforted and loved. Wanted </a:t>
            </a:r>
          </a:p>
          <a:p>
            <a:pPr defTabSz="685800"/>
            <a:r>
              <a:rPr lang="en-GB" sz="2000" dirty="0">
                <a:latin typeface="Century Gothic" charset="0"/>
                <a:ea typeface="Century Gothic" charset="0"/>
                <a:cs typeface="Century Gothic" charset="0"/>
              </a:rPr>
              <a:t>To receive love and comfort </a:t>
            </a:r>
          </a:p>
          <a:p>
            <a:pPr defTabSz="685800"/>
            <a:r>
              <a:rPr lang="en-GB" sz="2000" dirty="0">
                <a:latin typeface="Century Gothic" charset="0"/>
                <a:ea typeface="Century Gothic" charset="0"/>
                <a:cs typeface="Century Gothic" charset="0"/>
              </a:rPr>
              <a:t>from Adam who she realised</a:t>
            </a:r>
          </a:p>
          <a:p>
            <a:pPr defTabSz="685800"/>
            <a:r>
              <a:rPr lang="en-GB" sz="2000" dirty="0">
                <a:latin typeface="Century Gothic" charset="0"/>
                <a:ea typeface="Century Gothic" charset="0"/>
                <a:cs typeface="Century Gothic" charset="0"/>
              </a:rPr>
              <a:t>should be her spouse</a:t>
            </a:r>
          </a:p>
        </p:txBody>
      </p:sp>
    </p:spTree>
    <p:extLst>
      <p:ext uri="{BB962C8B-B14F-4D97-AF65-F5344CB8AC3E}">
        <p14:creationId xmlns:p14="http://schemas.microsoft.com/office/powerpoint/2010/main" val="919139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457200" y="385447"/>
            <a:ext cx="8229600" cy="1143000"/>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US" sz="4000" dirty="0">
                <a:solidFill>
                  <a:schemeClr val="tx1"/>
                </a:solidFill>
                <a:latin typeface="Century Gothic" charset="0"/>
                <a:ea typeface="Century Gothic" charset="0"/>
                <a:cs typeface="Century Gothic" charset="0"/>
              </a:rPr>
              <a:t>Results of the second fall</a:t>
            </a:r>
          </a:p>
        </p:txBody>
      </p:sp>
      <p:grpSp>
        <p:nvGrpSpPr>
          <p:cNvPr id="3" name="Group 3"/>
          <p:cNvGrpSpPr>
            <a:grpSpLocks/>
          </p:cNvGrpSpPr>
          <p:nvPr/>
        </p:nvGrpSpPr>
        <p:grpSpPr bwMode="auto">
          <a:xfrm>
            <a:off x="6099175" y="5033963"/>
            <a:ext cx="1463675" cy="1366837"/>
            <a:chOff x="3991" y="2750"/>
            <a:chExt cx="922" cy="861"/>
          </a:xfrm>
        </p:grpSpPr>
        <p:sp>
          <p:nvSpPr>
            <p:cNvPr id="4" name="Oval 4"/>
            <p:cNvSpPr>
              <a:spLocks noChangeAspect="1" noChangeArrowheads="1"/>
            </p:cNvSpPr>
            <p:nvPr/>
          </p:nvSpPr>
          <p:spPr bwMode="auto">
            <a:xfrm>
              <a:off x="4021" y="2750"/>
              <a:ext cx="861" cy="861"/>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sz="2400">
                <a:effectLst>
                  <a:outerShdw blurRad="38100" dist="38100" dir="2700000" algn="tl">
                    <a:srgbClr val="000000"/>
                  </a:outerShdw>
                </a:effectLst>
                <a:latin typeface="Century Gothic" charset="0"/>
                <a:ea typeface="Century Gothic" charset="0"/>
                <a:cs typeface="Century Gothic" charset="0"/>
              </a:endParaRPr>
            </a:p>
          </p:txBody>
        </p:sp>
        <p:sp>
          <p:nvSpPr>
            <p:cNvPr id="5" name="Text Box 5"/>
            <p:cNvSpPr txBox="1">
              <a:spLocks noChangeAspect="1" noChangeArrowheads="1"/>
            </p:cNvSpPr>
            <p:nvPr/>
          </p:nvSpPr>
          <p:spPr bwMode="auto">
            <a:xfrm>
              <a:off x="3991" y="3033"/>
              <a:ext cx="922" cy="318"/>
            </a:xfrm>
            <a:prstGeom prst="rect">
              <a:avLst/>
            </a:prstGeom>
            <a:noFill/>
            <a:ln w="9525">
              <a:noFill/>
              <a:miter lim="800000"/>
              <a:headEnd/>
              <a:tailEnd/>
            </a:ln>
            <a:effectLst/>
          </p:spPr>
          <p:txBody>
            <a:bodyPr lIns="36000" tIns="61200" rIns="36000">
              <a:prstTxWarp prst="textNoShape">
                <a:avLst/>
              </a:prstTxWarp>
              <a:spAutoFit/>
            </a:bodyPr>
            <a:lstStyle/>
            <a:p>
              <a:pPr algn="ctr">
                <a:defRPr/>
              </a:pPr>
              <a:r>
                <a:rPr lang="en-US" sz="2600" dirty="0">
                  <a:solidFill>
                    <a:schemeClr val="bg1"/>
                  </a:solidFill>
                  <a:effectLst>
                    <a:outerShdw blurRad="38100" dist="38100" dir="2700000" algn="tl">
                      <a:srgbClr val="000000"/>
                    </a:outerShdw>
                  </a:effectLst>
                  <a:latin typeface="Century Gothic" charset="0"/>
                  <a:ea typeface="Century Gothic" charset="0"/>
                  <a:cs typeface="Century Gothic" charset="0"/>
                </a:rPr>
                <a:t>Lucifer</a:t>
              </a:r>
            </a:p>
          </p:txBody>
        </p:sp>
      </p:grpSp>
      <p:sp>
        <p:nvSpPr>
          <p:cNvPr id="6" name="Text Box 6"/>
          <p:cNvSpPr txBox="1">
            <a:spLocks noChangeArrowheads="1"/>
          </p:cNvSpPr>
          <p:nvPr/>
        </p:nvSpPr>
        <p:spPr bwMode="auto">
          <a:xfrm>
            <a:off x="1014413" y="4716863"/>
            <a:ext cx="2682875" cy="1532727"/>
          </a:xfrm>
          <a:prstGeom prst="rect">
            <a:avLst/>
          </a:prstGeom>
          <a:noFill/>
          <a:ln w="9525">
            <a:noFill/>
            <a:miter lim="800000"/>
            <a:headEnd/>
            <a:tailEnd/>
          </a:ln>
        </p:spPr>
        <p:txBody>
          <a:bodyPr anchor="ctr" anchorCtr="1">
            <a:prstTxWarp prst="textNoShape">
              <a:avLst/>
            </a:prstTxWarp>
            <a:spAutoFit/>
          </a:bodyPr>
          <a:lstStyle/>
          <a:p>
            <a:pPr algn="ctr">
              <a:lnSpc>
                <a:spcPct val="90000"/>
              </a:lnSpc>
              <a:defRPr/>
            </a:pPr>
            <a:r>
              <a:rPr lang="en-US" sz="2600" dirty="0"/>
              <a:t>Fear</a:t>
            </a:r>
          </a:p>
          <a:p>
            <a:pPr algn="ctr">
              <a:lnSpc>
                <a:spcPct val="90000"/>
              </a:lnSpc>
              <a:defRPr/>
            </a:pPr>
            <a:r>
              <a:rPr lang="en-US" sz="2600" dirty="0"/>
              <a:t>Guilt</a:t>
            </a:r>
          </a:p>
          <a:p>
            <a:pPr algn="ctr">
              <a:lnSpc>
                <a:spcPct val="90000"/>
              </a:lnSpc>
              <a:defRPr/>
            </a:pPr>
            <a:r>
              <a:rPr lang="en-US" sz="2600" dirty="0"/>
              <a:t>Premature knowledge</a:t>
            </a:r>
          </a:p>
        </p:txBody>
      </p:sp>
      <p:grpSp>
        <p:nvGrpSpPr>
          <p:cNvPr id="7" name="Group 7"/>
          <p:cNvGrpSpPr>
            <a:grpSpLocks/>
          </p:cNvGrpSpPr>
          <p:nvPr/>
        </p:nvGrpSpPr>
        <p:grpSpPr bwMode="auto">
          <a:xfrm>
            <a:off x="3286125" y="1973263"/>
            <a:ext cx="1720850" cy="1366837"/>
            <a:chOff x="2338" y="822"/>
            <a:chExt cx="1084" cy="861"/>
          </a:xfrm>
        </p:grpSpPr>
        <p:sp>
          <p:nvSpPr>
            <p:cNvPr id="8" name="Oval 8"/>
            <p:cNvSpPr>
              <a:spLocks noChangeAspect="1" noChangeArrowheads="1"/>
            </p:cNvSpPr>
            <p:nvPr/>
          </p:nvSpPr>
          <p:spPr bwMode="auto">
            <a:xfrm>
              <a:off x="2449" y="822"/>
              <a:ext cx="861" cy="861"/>
            </a:xfrm>
            <a:prstGeom prst="ellipse">
              <a:avLst/>
            </a:prstGeom>
            <a:gradFill rotWithShape="1">
              <a:gsLst>
                <a:gs pos="0">
                  <a:srgbClr val="FFB482"/>
                </a:gs>
                <a:gs pos="100000">
                  <a:srgbClr val="FF7832"/>
                </a:gs>
              </a:gsLst>
              <a:path path="shape">
                <a:fillToRect l="50000" t="50000" r="50000" b="50000"/>
              </a:path>
            </a:gradFill>
            <a:ln w="9525">
              <a:noFill/>
              <a:round/>
              <a:headEnd/>
              <a:tailEnd/>
            </a:ln>
            <a:effectLst/>
          </p:spPr>
          <p:txBody>
            <a:bodyPr anchor="ctr">
              <a:prstTxWarp prst="textNoShape">
                <a:avLst/>
              </a:prstTxWarp>
            </a:bodyPr>
            <a:lstStyle/>
            <a:p>
              <a:pPr algn="ctr">
                <a:defRPr/>
              </a:pPr>
              <a:endParaRPr lang="en-US" sz="3200">
                <a:effectLst>
                  <a:outerShdw blurRad="38100" dist="38100" dir="2700000" algn="tl">
                    <a:srgbClr val="000000"/>
                  </a:outerShdw>
                </a:effectLst>
                <a:latin typeface="Century Gothic" charset="0"/>
                <a:ea typeface="Century Gothic" charset="0"/>
                <a:cs typeface="Century Gothic" charset="0"/>
              </a:endParaRPr>
            </a:p>
          </p:txBody>
        </p:sp>
        <p:sp>
          <p:nvSpPr>
            <p:cNvPr id="9" name="Text Box 9"/>
            <p:cNvSpPr txBox="1">
              <a:spLocks noChangeAspect="1" noChangeArrowheads="1"/>
            </p:cNvSpPr>
            <p:nvPr/>
          </p:nvSpPr>
          <p:spPr bwMode="auto">
            <a:xfrm>
              <a:off x="2338" y="1077"/>
              <a:ext cx="1084" cy="352"/>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sz="3200" dirty="0">
                  <a:solidFill>
                    <a:schemeClr val="bg1"/>
                  </a:solidFill>
                  <a:effectLst>
                    <a:outerShdw blurRad="38100" dist="38100" dir="2700000" algn="tl">
                      <a:srgbClr val="000000"/>
                    </a:outerShdw>
                  </a:effectLst>
                  <a:latin typeface="Century Gothic" charset="0"/>
                  <a:ea typeface="Century Gothic" charset="0"/>
                  <a:cs typeface="Century Gothic" charset="0"/>
                </a:rPr>
                <a:t>God</a:t>
              </a:r>
            </a:p>
          </p:txBody>
        </p:sp>
      </p:grpSp>
      <p:grpSp>
        <p:nvGrpSpPr>
          <p:cNvPr id="10" name="Group 10"/>
          <p:cNvGrpSpPr>
            <a:grpSpLocks/>
          </p:cNvGrpSpPr>
          <p:nvPr/>
        </p:nvGrpSpPr>
        <p:grpSpPr bwMode="auto">
          <a:xfrm>
            <a:off x="3967163" y="3467100"/>
            <a:ext cx="358775" cy="809625"/>
            <a:chOff x="2648" y="1763"/>
            <a:chExt cx="226" cy="510"/>
          </a:xfrm>
        </p:grpSpPr>
        <p:sp>
          <p:nvSpPr>
            <p:cNvPr id="11" name="Line 11"/>
            <p:cNvSpPr>
              <a:spLocks noChangeShapeType="1"/>
            </p:cNvSpPr>
            <p:nvPr/>
          </p:nvSpPr>
          <p:spPr bwMode="auto">
            <a:xfrm flipH="1">
              <a:off x="2648" y="1763"/>
              <a:ext cx="0" cy="510"/>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12" name="Line 12"/>
            <p:cNvSpPr>
              <a:spLocks noChangeShapeType="1"/>
            </p:cNvSpPr>
            <p:nvPr/>
          </p:nvSpPr>
          <p:spPr bwMode="auto">
            <a:xfrm rot="10800000">
              <a:off x="2874" y="1763"/>
              <a:ext cx="0" cy="510"/>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
        <p:nvSpPr>
          <p:cNvPr id="13" name="Oval 13"/>
          <p:cNvSpPr>
            <a:spLocks noChangeAspect="1" noChangeArrowheads="1"/>
          </p:cNvSpPr>
          <p:nvPr/>
        </p:nvSpPr>
        <p:spPr bwMode="auto">
          <a:xfrm>
            <a:off x="1571625" y="3232150"/>
            <a:ext cx="1366838" cy="1366838"/>
          </a:xfrm>
          <a:prstGeom prst="ellipse">
            <a:avLst/>
          </a:prstGeom>
          <a:gradFill rotWithShape="1">
            <a:gsLst>
              <a:gs pos="0">
                <a:srgbClr val="B1A1FF"/>
              </a:gs>
              <a:gs pos="100000">
                <a:srgbClr val="8238FE"/>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sz="2400">
              <a:effectLst>
                <a:outerShdw blurRad="38100" dist="38100" dir="2700000" algn="tl">
                  <a:srgbClr val="000000"/>
                </a:outerShdw>
              </a:effectLst>
              <a:latin typeface="Century Gothic" charset="0"/>
              <a:ea typeface="Century Gothic" charset="0"/>
              <a:cs typeface="Century Gothic" charset="0"/>
            </a:endParaRPr>
          </a:p>
        </p:txBody>
      </p:sp>
      <p:sp>
        <p:nvSpPr>
          <p:cNvPr id="14" name="Text Box 14"/>
          <p:cNvSpPr txBox="1">
            <a:spLocks noChangeAspect="1" noChangeArrowheads="1"/>
          </p:cNvSpPr>
          <p:nvPr/>
        </p:nvSpPr>
        <p:spPr bwMode="auto">
          <a:xfrm>
            <a:off x="1524000" y="3657600"/>
            <a:ext cx="1463675" cy="524311"/>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Adam</a:t>
            </a:r>
          </a:p>
        </p:txBody>
      </p:sp>
      <p:sp>
        <p:nvSpPr>
          <p:cNvPr id="15" name="Oval 15"/>
          <p:cNvSpPr>
            <a:spLocks noChangeAspect="1" noChangeArrowheads="1"/>
          </p:cNvSpPr>
          <p:nvPr/>
        </p:nvSpPr>
        <p:spPr bwMode="auto">
          <a:xfrm>
            <a:off x="3462338" y="4365625"/>
            <a:ext cx="1366837" cy="1366838"/>
          </a:xfrm>
          <a:prstGeom prst="ellipse">
            <a:avLst/>
          </a:prstGeom>
          <a:gradFill rotWithShape="1">
            <a:gsLst>
              <a:gs pos="0">
                <a:srgbClr val="FFB1E5"/>
              </a:gs>
              <a:gs pos="100000">
                <a:srgbClr val="FE00A9"/>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sz="2800">
              <a:effectLst>
                <a:outerShdw blurRad="38100" dist="38100" dir="2700000" algn="tl">
                  <a:srgbClr val="000000"/>
                </a:outerShdw>
              </a:effectLst>
              <a:latin typeface="Century Gothic" charset="0"/>
              <a:ea typeface="Century Gothic" charset="0"/>
              <a:cs typeface="Century Gothic" charset="0"/>
            </a:endParaRPr>
          </a:p>
        </p:txBody>
      </p:sp>
      <p:sp>
        <p:nvSpPr>
          <p:cNvPr id="16" name="Text Box 16"/>
          <p:cNvSpPr txBox="1">
            <a:spLocks noChangeAspect="1" noChangeArrowheads="1"/>
          </p:cNvSpPr>
          <p:nvPr/>
        </p:nvSpPr>
        <p:spPr bwMode="auto">
          <a:xfrm>
            <a:off x="3414713" y="4791075"/>
            <a:ext cx="1463675" cy="524311"/>
          </a:xfrm>
          <a:prstGeom prst="rect">
            <a:avLst/>
          </a:prstGeom>
          <a:noFill/>
          <a:ln w="9525">
            <a:noFill/>
            <a:miter lim="800000"/>
            <a:headEnd/>
            <a:tailEnd/>
          </a:ln>
          <a:effectLst/>
        </p:spPr>
        <p:txBody>
          <a:bodyPr lIns="36000" tIns="46800" rIns="36000">
            <a:prstTxWarp prst="textNoShape">
              <a:avLst/>
            </a:prstTxWarp>
            <a:spAutoFit/>
          </a:bodyPr>
          <a:lstStyle/>
          <a:p>
            <a:pPr algn="ctr">
              <a:defRPr/>
            </a:pPr>
            <a:r>
              <a:rPr lang="en-US" sz="2800" dirty="0">
                <a:solidFill>
                  <a:schemeClr val="bg1"/>
                </a:solidFill>
                <a:effectLst>
                  <a:outerShdw blurRad="38100" dist="38100" dir="2700000" algn="tl">
                    <a:srgbClr val="000000"/>
                  </a:outerShdw>
                </a:effectLst>
                <a:latin typeface="Century Gothic" charset="0"/>
                <a:ea typeface="Century Gothic" charset="0"/>
                <a:cs typeface="Century Gothic" charset="0"/>
              </a:rPr>
              <a:t>Eve</a:t>
            </a:r>
          </a:p>
        </p:txBody>
      </p:sp>
      <p:grpSp>
        <p:nvGrpSpPr>
          <p:cNvPr id="17" name="Group 17"/>
          <p:cNvGrpSpPr>
            <a:grpSpLocks/>
          </p:cNvGrpSpPr>
          <p:nvPr/>
        </p:nvGrpSpPr>
        <p:grpSpPr bwMode="auto">
          <a:xfrm rot="3312026">
            <a:off x="3001963" y="2890838"/>
            <a:ext cx="358775" cy="809625"/>
            <a:chOff x="2648" y="1763"/>
            <a:chExt cx="226" cy="510"/>
          </a:xfrm>
        </p:grpSpPr>
        <p:sp>
          <p:nvSpPr>
            <p:cNvPr id="18" name="Line 18"/>
            <p:cNvSpPr>
              <a:spLocks noChangeShapeType="1"/>
            </p:cNvSpPr>
            <p:nvPr/>
          </p:nvSpPr>
          <p:spPr bwMode="auto">
            <a:xfrm flipH="1">
              <a:off x="2648" y="1763"/>
              <a:ext cx="0" cy="510"/>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19" name="Line 19"/>
            <p:cNvSpPr>
              <a:spLocks noChangeShapeType="1"/>
            </p:cNvSpPr>
            <p:nvPr/>
          </p:nvSpPr>
          <p:spPr bwMode="auto">
            <a:xfrm rot="10800000">
              <a:off x="2874" y="1763"/>
              <a:ext cx="0" cy="510"/>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
        <p:nvSpPr>
          <p:cNvPr id="20" name="Line 20"/>
          <p:cNvSpPr>
            <a:spLocks noChangeShapeType="1"/>
          </p:cNvSpPr>
          <p:nvPr/>
        </p:nvSpPr>
        <p:spPr bwMode="auto">
          <a:xfrm rot="19080000" flipH="1">
            <a:off x="5632450" y="2803525"/>
            <a:ext cx="0" cy="2541588"/>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1" name="Line 21"/>
          <p:cNvSpPr>
            <a:spLocks noChangeShapeType="1"/>
          </p:cNvSpPr>
          <p:nvPr/>
        </p:nvSpPr>
        <p:spPr bwMode="auto">
          <a:xfrm rot="8280000">
            <a:off x="5364163" y="3040063"/>
            <a:ext cx="0" cy="2541587"/>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2" name="Freeform 22"/>
          <p:cNvSpPr>
            <a:spLocks noChangeAspect="1"/>
          </p:cNvSpPr>
          <p:nvPr/>
        </p:nvSpPr>
        <p:spPr bwMode="auto">
          <a:xfrm rot="-2547312">
            <a:off x="4878388" y="3697288"/>
            <a:ext cx="1050925" cy="766762"/>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sp>
        <p:nvSpPr>
          <p:cNvPr id="23" name="Freeform 23"/>
          <p:cNvSpPr>
            <a:spLocks noChangeAspect="1"/>
          </p:cNvSpPr>
          <p:nvPr/>
        </p:nvSpPr>
        <p:spPr bwMode="auto">
          <a:xfrm>
            <a:off x="3595688" y="3509963"/>
            <a:ext cx="1050925" cy="766762"/>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grpSp>
        <p:nvGrpSpPr>
          <p:cNvPr id="24" name="Group 24"/>
          <p:cNvGrpSpPr>
            <a:grpSpLocks/>
          </p:cNvGrpSpPr>
          <p:nvPr/>
        </p:nvGrpSpPr>
        <p:grpSpPr bwMode="auto">
          <a:xfrm>
            <a:off x="4800600" y="5310188"/>
            <a:ext cx="1298575" cy="341312"/>
            <a:chOff x="3146" y="2951"/>
            <a:chExt cx="818" cy="215"/>
          </a:xfrm>
        </p:grpSpPr>
        <p:sp>
          <p:nvSpPr>
            <p:cNvPr id="25" name="Line 25"/>
            <p:cNvSpPr>
              <a:spLocks noChangeShapeType="1"/>
            </p:cNvSpPr>
            <p:nvPr/>
          </p:nvSpPr>
          <p:spPr bwMode="auto">
            <a:xfrm rot="17220000" flipH="1">
              <a:off x="3589" y="2575"/>
              <a:ext cx="0" cy="751"/>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26" name="Line 26"/>
            <p:cNvSpPr>
              <a:spLocks noChangeShapeType="1"/>
            </p:cNvSpPr>
            <p:nvPr/>
          </p:nvSpPr>
          <p:spPr bwMode="auto">
            <a:xfrm rot="6420000">
              <a:off x="3522" y="2790"/>
              <a:ext cx="0" cy="751"/>
            </a:xfrm>
            <a:prstGeom prst="line">
              <a:avLst/>
            </a:prstGeom>
            <a:noFill/>
            <a:ln w="88900">
              <a:solidFill>
                <a:srgbClr val="82B9FF"/>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
        <p:nvSpPr>
          <p:cNvPr id="27" name="Freeform 27"/>
          <p:cNvSpPr>
            <a:spLocks noChangeAspect="1"/>
          </p:cNvSpPr>
          <p:nvPr/>
        </p:nvSpPr>
        <p:spPr bwMode="auto">
          <a:xfrm rot="3647055">
            <a:off x="2686844" y="2956719"/>
            <a:ext cx="1050925" cy="766763"/>
          </a:xfrm>
          <a:custGeom>
            <a:avLst/>
            <a:gdLst>
              <a:gd name="T0" fmla="*/ 2147483647 w 608"/>
              <a:gd name="T1" fmla="*/ 2147483647 h 444"/>
              <a:gd name="T2" fmla="*/ 0 w 608"/>
              <a:gd name="T3" fmla="*/ 2147483647 h 444"/>
              <a:gd name="T4" fmla="*/ 2147483647 w 608"/>
              <a:gd name="T5" fmla="*/ 2147483647 h 444"/>
              <a:gd name="T6" fmla="*/ 2147483647 w 608"/>
              <a:gd name="T7" fmla="*/ 2147483647 h 444"/>
              <a:gd name="T8" fmla="*/ 2147483647 w 608"/>
              <a:gd name="T9" fmla="*/ 2147483647 h 444"/>
              <a:gd name="T10" fmla="*/ 2147483647 w 608"/>
              <a:gd name="T11" fmla="*/ 2147483647 h 444"/>
              <a:gd name="T12" fmla="*/ 2147483647 w 608"/>
              <a:gd name="T13" fmla="*/ 2147483647 h 444"/>
              <a:gd name="T14" fmla="*/ 2147483647 w 608"/>
              <a:gd name="T15" fmla="*/ 2147483647 h 444"/>
              <a:gd name="T16" fmla="*/ 2147483647 w 608"/>
              <a:gd name="T17" fmla="*/ 0 h 444"/>
              <a:gd name="T18" fmla="*/ 2147483647 w 608"/>
              <a:gd name="T19" fmla="*/ 2147483647 h 444"/>
              <a:gd name="T20" fmla="*/ 2147483647 w 608"/>
              <a:gd name="T21" fmla="*/ 2147483647 h 444"/>
              <a:gd name="T22" fmla="*/ 2147483647 w 608"/>
              <a:gd name="T23" fmla="*/ 2147483647 h 444"/>
              <a:gd name="T24" fmla="*/ 2147483647 w 608"/>
              <a:gd name="T25" fmla="*/ 2147483647 h 444"/>
              <a:gd name="T26" fmla="*/ 2147483647 w 608"/>
              <a:gd name="T27" fmla="*/ 2147483647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grpSp>
        <p:nvGrpSpPr>
          <p:cNvPr id="28" name="Group 28"/>
          <p:cNvGrpSpPr>
            <a:grpSpLocks/>
          </p:cNvGrpSpPr>
          <p:nvPr/>
        </p:nvGrpSpPr>
        <p:grpSpPr bwMode="auto">
          <a:xfrm rot="7358878">
            <a:off x="2956719" y="4253706"/>
            <a:ext cx="358775" cy="633413"/>
            <a:chOff x="2648" y="1763"/>
            <a:chExt cx="226" cy="510"/>
          </a:xfrm>
        </p:grpSpPr>
        <p:sp>
          <p:nvSpPr>
            <p:cNvPr id="29" name="Line 29"/>
            <p:cNvSpPr>
              <a:spLocks noChangeShapeType="1"/>
            </p:cNvSpPr>
            <p:nvPr/>
          </p:nvSpPr>
          <p:spPr bwMode="auto">
            <a:xfrm flipH="1">
              <a:off x="2648" y="1763"/>
              <a:ext cx="0" cy="510"/>
            </a:xfrm>
            <a:prstGeom prst="line">
              <a:avLst/>
            </a:prstGeom>
            <a:noFill/>
            <a:ln w="88900">
              <a:solidFill>
                <a:schemeClr val="tx1"/>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sp>
          <p:nvSpPr>
            <p:cNvPr id="30" name="Line 30"/>
            <p:cNvSpPr>
              <a:spLocks noChangeShapeType="1"/>
            </p:cNvSpPr>
            <p:nvPr/>
          </p:nvSpPr>
          <p:spPr bwMode="auto">
            <a:xfrm rot="10800000">
              <a:off x="2874" y="1763"/>
              <a:ext cx="0" cy="510"/>
            </a:xfrm>
            <a:prstGeom prst="line">
              <a:avLst/>
            </a:prstGeom>
            <a:noFill/>
            <a:ln w="88900">
              <a:solidFill>
                <a:schemeClr val="tx1"/>
              </a:solidFill>
              <a:round/>
              <a:headEnd/>
              <a:tailEnd type="triangle" w="med" len="sm"/>
            </a:ln>
          </p:spPr>
          <p:txBody>
            <a:bodyPr>
              <a:prstTxWarp prst="textNoShape">
                <a:avLst/>
              </a:prstTxWarp>
            </a:bodyPr>
            <a:lstStyle/>
            <a:p>
              <a:endParaRPr lang="en-US">
                <a:latin typeface="Century Gothic" charset="0"/>
                <a:ea typeface="Century Gothic" charset="0"/>
                <a:cs typeface="Century Gothic" charset="0"/>
              </a:endParaRPr>
            </a:p>
          </p:txBody>
        </p:sp>
      </p:grpSp>
    </p:spTree>
    <p:extLst>
      <p:ext uri="{BB962C8B-B14F-4D97-AF65-F5344CB8AC3E}">
        <p14:creationId xmlns:p14="http://schemas.microsoft.com/office/powerpoint/2010/main" val="1125989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CA02C-6DFB-E94C-AB2F-C9C75977A392}"/>
              </a:ext>
            </a:extLst>
          </p:cNvPr>
          <p:cNvSpPr>
            <a:spLocks noGrp="1"/>
          </p:cNvSpPr>
          <p:nvPr>
            <p:ph type="title"/>
          </p:nvPr>
        </p:nvSpPr>
        <p:spPr/>
        <p:txBody>
          <a:bodyPr/>
          <a:lstStyle/>
          <a:p>
            <a:r>
              <a:rPr lang="en-GB" dirty="0"/>
              <a:t>How does this effect the Partner?</a:t>
            </a:r>
          </a:p>
        </p:txBody>
      </p:sp>
      <p:sp>
        <p:nvSpPr>
          <p:cNvPr id="3" name="Text Placeholder 2">
            <a:extLst>
              <a:ext uri="{FF2B5EF4-FFF2-40B4-BE49-F238E27FC236}">
                <a16:creationId xmlns:a16="http://schemas.microsoft.com/office/drawing/2014/main" id="{B101C643-387C-6448-B932-CD13B16EFD0C}"/>
              </a:ext>
            </a:extLst>
          </p:cNvPr>
          <p:cNvSpPr>
            <a:spLocks noGrp="1"/>
          </p:cNvSpPr>
          <p:nvPr>
            <p:ph type="body" sz="half" idx="1"/>
          </p:nvPr>
        </p:nvSpPr>
        <p:spPr>
          <a:xfrm>
            <a:off x="457200" y="1270660"/>
            <a:ext cx="8229600" cy="5153891"/>
          </a:xfrm>
        </p:spPr>
        <p:txBody>
          <a:bodyPr>
            <a:normAutofit fontScale="92500" lnSpcReduction="10000"/>
          </a:bodyPr>
          <a:lstStyle/>
          <a:p>
            <a:pPr marL="0" indent="0">
              <a:lnSpc>
                <a:spcPct val="110000"/>
              </a:lnSpc>
              <a:buNone/>
            </a:pPr>
            <a:r>
              <a:rPr lang="en-GB" dirty="0"/>
              <a:t>For partners of Survivors, this whole aspect is very frustrating. The partner can wind up feeling like a failure for not be able to give pleasure or express their true feelings to the survivor. They may feel rejected and at a loss on what to do about this situation. Their own sexual desires are put on hold. They love the survivor but have needs of their own also. It is important to remember that the survivor is feeling these feelings because of the abuse they suffered and it is not that the partner is lacking as a lover. It is hard not to take it personally as what could be more personal than your sex life, however, it really is not your fault. You could be the best lover on the planet and that would only serve to make the survivor more confused, more guilt ridden. Survivors feel a tremendous sense of guilt for not being sexually available for their partners…for not enjoying sex the way they wish they could. The survivor probably loves you very much but it is just too scary to feel this with his/her body too. In fact, the fact that they are willing to stay in the relationship and have to deal with this sexual issue every day, is proof that the survivor must care for you a great deal. IT takes a big toll on someone to try and avoid sex, make excuses, panic at being touched in the night, have all those feelings continually brought up.</a:t>
            </a:r>
          </a:p>
          <a:p>
            <a:endParaRPr lang="en-GB" dirty="0"/>
          </a:p>
          <a:p>
            <a:endParaRPr lang="en-GB" dirty="0"/>
          </a:p>
        </p:txBody>
      </p:sp>
    </p:spTree>
    <p:extLst>
      <p:ext uri="{BB962C8B-B14F-4D97-AF65-F5344CB8AC3E}">
        <p14:creationId xmlns:p14="http://schemas.microsoft.com/office/powerpoint/2010/main" val="206545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44A4BE-9C21-6A4E-9FF0-4B032F996B43}"/>
              </a:ext>
            </a:extLst>
          </p:cNvPr>
          <p:cNvSpPr>
            <a:spLocks noGrp="1"/>
          </p:cNvSpPr>
          <p:nvPr>
            <p:ph type="title"/>
          </p:nvPr>
        </p:nvSpPr>
        <p:spPr/>
        <p:txBody>
          <a:bodyPr/>
          <a:lstStyle/>
          <a:p>
            <a:r>
              <a:rPr lang="en-GB" dirty="0"/>
              <a:t>Steps towards healing</a:t>
            </a:r>
          </a:p>
        </p:txBody>
      </p:sp>
      <p:sp>
        <p:nvSpPr>
          <p:cNvPr id="3" name="Text Placeholder 2">
            <a:extLst>
              <a:ext uri="{FF2B5EF4-FFF2-40B4-BE49-F238E27FC236}">
                <a16:creationId xmlns:a16="http://schemas.microsoft.com/office/drawing/2014/main" id="{9100F100-D1F1-7740-9634-AA72D35B7F52}"/>
              </a:ext>
            </a:extLst>
          </p:cNvPr>
          <p:cNvSpPr>
            <a:spLocks noGrp="1"/>
          </p:cNvSpPr>
          <p:nvPr>
            <p:ph type="body" sz="half" idx="1"/>
          </p:nvPr>
        </p:nvSpPr>
        <p:spPr>
          <a:xfrm>
            <a:off x="457200" y="1151906"/>
            <a:ext cx="8229600" cy="5355772"/>
          </a:xfrm>
        </p:spPr>
        <p:txBody>
          <a:bodyPr>
            <a:normAutofit fontScale="85000" lnSpcReduction="20000"/>
          </a:bodyPr>
          <a:lstStyle/>
          <a:p>
            <a:pPr marL="0" indent="0">
              <a:lnSpc>
                <a:spcPct val="120000"/>
              </a:lnSpc>
              <a:buNone/>
            </a:pPr>
            <a:r>
              <a:rPr lang="en-GB" dirty="0"/>
              <a:t>When the survivor starts being honest about his or her feelings with the partner, the partner might feel shocked, angry and bewildered, especially if the survivor seemed to enjoy sex before. Sudden upheaval of sexual issues is the norm when survivors start to work on abuse issues. Patience with the survivor is key. Survivors often cannot work on sexual issues until the later stages of healing. If a survivor feels pressure to have sex during this time, it only serves to make him/her feel worse. Especially if there is fighting or threats about this. The survivor feels like this is the original abuse because they feel manipulated again. This only shuts the survivor down further. When the pressure for sex is taken off of the survivor, this allows him or her room to heal sexually. As a partner, you do have a choice, you can leave the relationship and find someone else to have sex with but the survivor can’t. Unless she/he heals sexually, these problems will follow her into every relationship for the rest of her life. Her/his motivation to heal and change is greater than yours. You cannot make someone heal sexually. You can’t set deadlines or orchestrate the survivors progress. You can set mutual goals and work toward them. You can make your feelings and needs known and say that sex is important to you and that you want, eventually, to have a mutual sexual relationship. The survivor understands this, they want the same thing. Things will change and can even though it may not seem like it now. Ultimately, you will be rewarded with a whole and healthy person.</a:t>
            </a:r>
            <a:br>
              <a:rPr lang="en-GB" dirty="0"/>
            </a:br>
            <a:r>
              <a:rPr lang="en-GB" dirty="0"/>
              <a:t>Working with a survivor on sexual healing takes an incredible amount of patience, persistence and an acceptance of the fact that you are growing as a person too. Survivors often need to be the initiators of sex in order to feel in control. This is an important thing for partners to understand.</a:t>
            </a:r>
          </a:p>
          <a:p>
            <a:endParaRPr lang="en-GB" dirty="0"/>
          </a:p>
          <a:p>
            <a:endParaRPr lang="en-GB" dirty="0"/>
          </a:p>
        </p:txBody>
      </p:sp>
    </p:spTree>
    <p:extLst>
      <p:ext uri="{BB962C8B-B14F-4D97-AF65-F5344CB8AC3E}">
        <p14:creationId xmlns:p14="http://schemas.microsoft.com/office/powerpoint/2010/main" val="859191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A6519-3E94-CD4E-8993-ED75CCE2B470}"/>
              </a:ext>
            </a:extLst>
          </p:cNvPr>
          <p:cNvSpPr>
            <a:spLocks noGrp="1"/>
          </p:cNvSpPr>
          <p:nvPr>
            <p:ph type="title"/>
          </p:nvPr>
        </p:nvSpPr>
        <p:spPr/>
        <p:txBody>
          <a:bodyPr/>
          <a:lstStyle/>
          <a:p>
            <a:r>
              <a:rPr lang="en-GB" dirty="0"/>
              <a:t>Where does this story come from?</a:t>
            </a:r>
          </a:p>
        </p:txBody>
      </p:sp>
      <p:sp>
        <p:nvSpPr>
          <p:cNvPr id="3" name="Text Placeholder 2">
            <a:extLst>
              <a:ext uri="{FF2B5EF4-FFF2-40B4-BE49-F238E27FC236}">
                <a16:creationId xmlns:a16="http://schemas.microsoft.com/office/drawing/2014/main" id="{BE3C17ED-D05D-BE4E-AA52-ED8667E6600A}"/>
              </a:ext>
            </a:extLst>
          </p:cNvPr>
          <p:cNvSpPr>
            <a:spLocks noGrp="1"/>
          </p:cNvSpPr>
          <p:nvPr>
            <p:ph type="body" sz="half" idx="1"/>
          </p:nvPr>
        </p:nvSpPr>
        <p:spPr>
          <a:xfrm>
            <a:off x="457200" y="1600200"/>
            <a:ext cx="8229600" cy="4525963"/>
          </a:xfrm>
        </p:spPr>
        <p:txBody>
          <a:bodyPr/>
          <a:lstStyle/>
          <a:p>
            <a:r>
              <a:rPr lang="en-GB" dirty="0"/>
              <a:t>God in the Hebrew is called ‘El’</a:t>
            </a:r>
          </a:p>
          <a:p>
            <a:r>
              <a:rPr lang="en-GB" dirty="0"/>
              <a:t>Canaanite name for God</a:t>
            </a:r>
          </a:p>
          <a:p>
            <a:r>
              <a:rPr lang="en-GB" dirty="0"/>
              <a:t>Canaanite creation myth with story about how evil came about</a:t>
            </a:r>
          </a:p>
          <a:p>
            <a:r>
              <a:rPr lang="en-GB" dirty="0"/>
              <a:t> Like other ancient myths the rebellion started among the deities</a:t>
            </a:r>
          </a:p>
          <a:p>
            <a:pPr lvl="1"/>
            <a:r>
              <a:rPr lang="en-GB" dirty="0" err="1"/>
              <a:t>Horon</a:t>
            </a:r>
            <a:r>
              <a:rPr lang="en-GB" dirty="0"/>
              <a:t>: rebelled – expelled – became a serpent poisoning the Tree of Life</a:t>
            </a:r>
          </a:p>
          <a:p>
            <a:r>
              <a:rPr lang="en-GB" dirty="0"/>
              <a:t>Abraham would have known this myth but recast it to be:</a:t>
            </a:r>
          </a:p>
          <a:p>
            <a:pPr lvl="1"/>
            <a:r>
              <a:rPr lang="en-GB" dirty="0"/>
              <a:t>Ethical monotheism</a:t>
            </a:r>
          </a:p>
          <a:p>
            <a:pPr lvl="1"/>
            <a:r>
              <a:rPr lang="en-GB" dirty="0"/>
              <a:t>Human responsible for what went wrong</a:t>
            </a:r>
          </a:p>
          <a:p>
            <a:endParaRPr lang="en-GB" dirty="0"/>
          </a:p>
        </p:txBody>
      </p:sp>
    </p:spTree>
    <p:extLst>
      <p:ext uri="{BB962C8B-B14F-4D97-AF65-F5344CB8AC3E}">
        <p14:creationId xmlns:p14="http://schemas.microsoft.com/office/powerpoint/2010/main" val="659830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A729E-ADC8-244D-AB02-A6AF15A35E3E}"/>
              </a:ext>
            </a:extLst>
          </p:cNvPr>
          <p:cNvSpPr>
            <a:spLocks noGrp="1"/>
          </p:cNvSpPr>
          <p:nvPr>
            <p:ph type="title"/>
          </p:nvPr>
        </p:nvSpPr>
        <p:spPr/>
        <p:txBody>
          <a:bodyPr>
            <a:normAutofit fontScale="90000"/>
          </a:bodyPr>
          <a:lstStyle/>
          <a:p>
            <a:r>
              <a:rPr lang="en-GB" dirty="0"/>
              <a:t>Why was the ‘spiritual fall’ worse than the ’physical fall’?</a:t>
            </a:r>
          </a:p>
        </p:txBody>
      </p:sp>
      <p:sp>
        <p:nvSpPr>
          <p:cNvPr id="3" name="Text Placeholder 2">
            <a:extLst>
              <a:ext uri="{FF2B5EF4-FFF2-40B4-BE49-F238E27FC236}">
                <a16:creationId xmlns:a16="http://schemas.microsoft.com/office/drawing/2014/main" id="{E642B048-3D13-2C40-8E07-7CC313C99CB4}"/>
              </a:ext>
            </a:extLst>
          </p:cNvPr>
          <p:cNvSpPr>
            <a:spLocks noGrp="1"/>
          </p:cNvSpPr>
          <p:nvPr>
            <p:ph type="body" sz="half" idx="1"/>
          </p:nvPr>
        </p:nvSpPr>
        <p:spPr>
          <a:xfrm>
            <a:off x="457199" y="1600200"/>
            <a:ext cx="7748337" cy="4525963"/>
          </a:xfrm>
        </p:spPr>
        <p:txBody>
          <a:bodyPr>
            <a:normAutofit/>
          </a:bodyPr>
          <a:lstStyle/>
          <a:p>
            <a:r>
              <a:rPr lang="en-GB" sz="2400" dirty="0"/>
              <a:t>Eve’s relationship with the archangel was unprincipled and should never have happened</a:t>
            </a:r>
          </a:p>
          <a:p>
            <a:pPr lvl="1"/>
            <a:r>
              <a:rPr lang="en-GB" sz="2200" dirty="0"/>
              <a:t>Relationship with paedophile, uncle, teacher</a:t>
            </a:r>
          </a:p>
          <a:p>
            <a:r>
              <a:rPr lang="en-GB" sz="2400" dirty="0"/>
              <a:t>The relationship with Adam was supposed to happen but in the right way</a:t>
            </a:r>
          </a:p>
          <a:p>
            <a:pPr lvl="1"/>
            <a:r>
              <a:rPr lang="en-GB" sz="2200" dirty="0"/>
              <a:t>Teenagers who fall</a:t>
            </a:r>
          </a:p>
          <a:p>
            <a:r>
              <a:rPr lang="en-GB" sz="2400" dirty="0"/>
              <a:t>Eve’s motivation for first relationship was excessive desire to experience ‘love’</a:t>
            </a:r>
          </a:p>
          <a:p>
            <a:r>
              <a:rPr lang="en-GB" sz="2400" dirty="0"/>
              <a:t>Eve’s motivation for the second was to be comforted and return to God </a:t>
            </a:r>
          </a:p>
        </p:txBody>
      </p:sp>
    </p:spTree>
    <p:extLst>
      <p:ext uri="{BB962C8B-B14F-4D97-AF65-F5344CB8AC3E}">
        <p14:creationId xmlns:p14="http://schemas.microsoft.com/office/powerpoint/2010/main" val="1530681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Rot="1" noChangeArrowheads="1"/>
          </p:cNvSpPr>
          <p:nvPr>
            <p:ph type="title"/>
          </p:nvPr>
        </p:nvSpPr>
        <p:spPr/>
        <p:txBody>
          <a:bodyPr>
            <a:normAutofit/>
          </a:bodyPr>
          <a:lstStyle/>
          <a:p>
            <a:pPr eaLnBrk="1" hangingPunct="1">
              <a:defRPr/>
            </a:pPr>
            <a:r>
              <a:rPr lang="en-US" sz="4000" dirty="0">
                <a:latin typeface="+mn-lt"/>
              </a:rPr>
              <a:t>Shame, blame and victimhood</a:t>
            </a:r>
          </a:p>
        </p:txBody>
      </p:sp>
      <p:grpSp>
        <p:nvGrpSpPr>
          <p:cNvPr id="77826" name="Group 4"/>
          <p:cNvGrpSpPr>
            <a:grpSpLocks/>
          </p:cNvGrpSpPr>
          <p:nvPr/>
        </p:nvGrpSpPr>
        <p:grpSpPr bwMode="auto">
          <a:xfrm>
            <a:off x="6113463" y="1600200"/>
            <a:ext cx="1463675" cy="1366838"/>
            <a:chOff x="3991" y="2750"/>
            <a:chExt cx="922" cy="861"/>
          </a:xfrm>
        </p:grpSpPr>
        <p:sp>
          <p:nvSpPr>
            <p:cNvPr id="300037" name="Oval 5"/>
            <p:cNvSpPr>
              <a:spLocks noChangeAspect="1" noChangeArrowheads="1"/>
            </p:cNvSpPr>
            <p:nvPr/>
          </p:nvSpPr>
          <p:spPr bwMode="auto">
            <a:xfrm>
              <a:off x="4021" y="2750"/>
              <a:ext cx="861" cy="861"/>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defRPr/>
              </a:pPr>
              <a:endParaRPr lang="en-US" altLang="x-none">
                <a:latin typeface="+mn-lt"/>
              </a:endParaRPr>
            </a:p>
          </p:txBody>
        </p:sp>
        <p:sp>
          <p:nvSpPr>
            <p:cNvPr id="300038" name="Text Box 6"/>
            <p:cNvSpPr txBox="1">
              <a:spLocks noChangeAspect="1" noChangeArrowheads="1"/>
            </p:cNvSpPr>
            <p:nvPr/>
          </p:nvSpPr>
          <p:spPr bwMode="auto">
            <a:xfrm>
              <a:off x="3991" y="3033"/>
              <a:ext cx="922" cy="339"/>
            </a:xfrm>
            <a:prstGeom prst="rect">
              <a:avLst/>
            </a:prstGeom>
            <a:noFill/>
            <a:ln w="9525">
              <a:noFill/>
              <a:miter lim="800000"/>
              <a:headEnd/>
              <a:tailEnd/>
            </a:ln>
            <a:effectLst/>
          </p:spPr>
          <p:txBody>
            <a:bodyPr lIns="36000" tIns="61200" rIns="36000">
              <a:spAutoFit/>
            </a:bodyPr>
            <a:lstStyle/>
            <a:p>
              <a:pPr algn="ctr">
                <a:defRPr/>
              </a:pPr>
              <a:r>
                <a:rPr lang="en-US" sz="2800" dirty="0">
                  <a:solidFill>
                    <a:schemeClr val="bg1"/>
                  </a:solidFill>
                </a:rPr>
                <a:t>Lucifer</a:t>
              </a:r>
              <a:endParaRPr lang="en-US" dirty="0">
                <a:solidFill>
                  <a:schemeClr val="bg1"/>
                </a:solidFill>
              </a:endParaRPr>
            </a:p>
          </p:txBody>
        </p:sp>
      </p:grpSp>
      <p:sp>
        <p:nvSpPr>
          <p:cNvPr id="300042" name="Oval 10"/>
          <p:cNvSpPr>
            <a:spLocks noChangeAspect="1" noChangeArrowheads="1"/>
          </p:cNvSpPr>
          <p:nvPr/>
        </p:nvSpPr>
        <p:spPr bwMode="auto">
          <a:xfrm>
            <a:off x="749300" y="4424363"/>
            <a:ext cx="1366838" cy="136683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defRPr/>
            </a:pPr>
            <a:endParaRPr lang="en-US" altLang="x-none">
              <a:latin typeface="+mn-lt"/>
            </a:endParaRPr>
          </a:p>
        </p:txBody>
      </p:sp>
      <p:sp>
        <p:nvSpPr>
          <p:cNvPr id="300043" name="Text Box 11"/>
          <p:cNvSpPr txBox="1">
            <a:spLocks noChangeAspect="1" noChangeArrowheads="1"/>
          </p:cNvSpPr>
          <p:nvPr/>
        </p:nvSpPr>
        <p:spPr bwMode="auto">
          <a:xfrm>
            <a:off x="701675" y="4849813"/>
            <a:ext cx="1463675" cy="524311"/>
          </a:xfrm>
          <a:prstGeom prst="rect">
            <a:avLst/>
          </a:prstGeom>
          <a:noFill/>
          <a:ln w="9525">
            <a:noFill/>
            <a:miter lim="800000"/>
            <a:headEnd/>
            <a:tailEnd/>
          </a:ln>
          <a:effectLst/>
        </p:spPr>
        <p:txBody>
          <a:bodyPr lIns="36000" tIns="46800" rIns="36000">
            <a:spAutoFit/>
          </a:bodyPr>
          <a:lstStyle/>
          <a:p>
            <a:pPr algn="ctr">
              <a:defRPr/>
            </a:pPr>
            <a:r>
              <a:rPr lang="en-US" sz="2800" dirty="0">
                <a:solidFill>
                  <a:schemeClr val="bg1"/>
                </a:solidFill>
              </a:rPr>
              <a:t>Adam</a:t>
            </a:r>
          </a:p>
        </p:txBody>
      </p:sp>
      <p:sp>
        <p:nvSpPr>
          <p:cNvPr id="300044" name="Oval 12"/>
          <p:cNvSpPr>
            <a:spLocks noChangeAspect="1" noChangeArrowheads="1"/>
          </p:cNvSpPr>
          <p:nvPr/>
        </p:nvSpPr>
        <p:spPr bwMode="auto">
          <a:xfrm>
            <a:off x="3476625" y="2971800"/>
            <a:ext cx="1366838" cy="1366838"/>
          </a:xfrm>
          <a:prstGeom prst="ellipse">
            <a:avLst/>
          </a:prstGeom>
          <a:gradFill rotWithShape="1">
            <a:gsLst>
              <a:gs pos="0">
                <a:srgbClr val="FFB1E5"/>
              </a:gs>
              <a:gs pos="100000">
                <a:srgbClr val="FE00A9"/>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defRPr/>
            </a:pPr>
            <a:endParaRPr lang="en-US" altLang="x-none">
              <a:latin typeface="+mn-lt"/>
            </a:endParaRPr>
          </a:p>
        </p:txBody>
      </p:sp>
      <p:sp>
        <p:nvSpPr>
          <p:cNvPr id="300045" name="Text Box 13"/>
          <p:cNvSpPr txBox="1">
            <a:spLocks noChangeAspect="1" noChangeArrowheads="1"/>
          </p:cNvSpPr>
          <p:nvPr/>
        </p:nvSpPr>
        <p:spPr bwMode="auto">
          <a:xfrm>
            <a:off x="3429000" y="3397250"/>
            <a:ext cx="1463675" cy="524311"/>
          </a:xfrm>
          <a:prstGeom prst="rect">
            <a:avLst/>
          </a:prstGeom>
          <a:noFill/>
          <a:ln w="9525">
            <a:noFill/>
            <a:miter lim="800000"/>
            <a:headEnd/>
            <a:tailEnd/>
          </a:ln>
          <a:effectLst/>
        </p:spPr>
        <p:txBody>
          <a:bodyPr lIns="36000" tIns="46800" rIns="36000">
            <a:spAutoFit/>
          </a:bodyPr>
          <a:lstStyle/>
          <a:p>
            <a:pPr algn="ctr">
              <a:defRPr/>
            </a:pPr>
            <a:r>
              <a:rPr lang="en-US" sz="2800" dirty="0">
                <a:solidFill>
                  <a:schemeClr val="bg1"/>
                </a:solidFill>
              </a:rPr>
              <a:t>Eve</a:t>
            </a:r>
          </a:p>
        </p:txBody>
      </p:sp>
      <p:sp>
        <p:nvSpPr>
          <p:cNvPr id="77831" name="Line 21"/>
          <p:cNvSpPr>
            <a:spLocks noChangeShapeType="1"/>
          </p:cNvSpPr>
          <p:nvPr/>
        </p:nvSpPr>
        <p:spPr bwMode="auto">
          <a:xfrm flipH="1">
            <a:off x="2073275" y="4038600"/>
            <a:ext cx="1524000" cy="762000"/>
          </a:xfrm>
          <a:prstGeom prst="line">
            <a:avLst/>
          </a:prstGeom>
          <a:noFill/>
          <a:ln w="10160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GB"/>
          </a:p>
        </p:txBody>
      </p:sp>
      <p:sp>
        <p:nvSpPr>
          <p:cNvPr id="77832" name="Line 22"/>
          <p:cNvSpPr>
            <a:spLocks noChangeShapeType="1"/>
          </p:cNvSpPr>
          <p:nvPr/>
        </p:nvSpPr>
        <p:spPr bwMode="auto">
          <a:xfrm flipH="1">
            <a:off x="4816475" y="2667000"/>
            <a:ext cx="1447800" cy="685800"/>
          </a:xfrm>
          <a:prstGeom prst="line">
            <a:avLst/>
          </a:prstGeom>
          <a:noFill/>
          <a:ln w="101600">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en-GB"/>
          </a:p>
        </p:txBody>
      </p:sp>
      <p:sp>
        <p:nvSpPr>
          <p:cNvPr id="300056" name="Text Box 24"/>
          <p:cNvSpPr txBox="1">
            <a:spLocks noChangeArrowheads="1"/>
          </p:cNvSpPr>
          <p:nvPr/>
        </p:nvSpPr>
        <p:spPr bwMode="auto">
          <a:xfrm>
            <a:off x="2301875" y="4968875"/>
            <a:ext cx="5258171" cy="646331"/>
          </a:xfrm>
          <a:prstGeom prst="rect">
            <a:avLst/>
          </a:prstGeom>
          <a:noFill/>
          <a:ln w="9525">
            <a:noFill/>
            <a:miter lim="800000"/>
            <a:headEnd/>
            <a:tailEnd/>
          </a:ln>
        </p:spPr>
        <p:txBody>
          <a:bodyPr wrap="non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defRPr/>
            </a:pPr>
            <a:r>
              <a:rPr lang="en-US" altLang="x-none" dirty="0">
                <a:latin typeface="+mn-lt"/>
              </a:rPr>
              <a:t>“The woman whom you gave to be with me, </a:t>
            </a:r>
          </a:p>
          <a:p>
            <a:pPr>
              <a:defRPr/>
            </a:pPr>
            <a:r>
              <a:rPr lang="en-US" altLang="x-none" dirty="0">
                <a:latin typeface="+mn-lt"/>
              </a:rPr>
              <a:t>she gave me the fruit of the tree and I ate.”</a:t>
            </a:r>
          </a:p>
        </p:txBody>
      </p:sp>
      <p:sp>
        <p:nvSpPr>
          <p:cNvPr id="77834" name="Text Box 25"/>
          <p:cNvSpPr txBox="1">
            <a:spLocks noChangeArrowheads="1"/>
          </p:cNvSpPr>
          <p:nvPr/>
        </p:nvSpPr>
        <p:spPr bwMode="auto">
          <a:xfrm>
            <a:off x="5167745" y="3878263"/>
            <a:ext cx="336665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spcBef>
                <a:spcPct val="50000"/>
              </a:spcBef>
              <a:buClrTx/>
              <a:buSzTx/>
              <a:buFontTx/>
              <a:buNone/>
            </a:pPr>
            <a:r>
              <a:rPr lang="en-US" altLang="x-none" sz="2000" dirty="0">
                <a:latin typeface="+mn-lt"/>
              </a:rPr>
              <a:t>“The serpent tricked me, and I ate.”</a:t>
            </a:r>
          </a:p>
        </p:txBody>
      </p:sp>
      <p:sp>
        <p:nvSpPr>
          <p:cNvPr id="77835" name="Text Box 26"/>
          <p:cNvSpPr txBox="1">
            <a:spLocks noChangeArrowheads="1"/>
          </p:cNvSpPr>
          <p:nvPr/>
        </p:nvSpPr>
        <p:spPr bwMode="auto">
          <a:xfrm>
            <a:off x="2881743" y="1032160"/>
            <a:ext cx="372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spcBef>
                <a:spcPct val="0"/>
              </a:spcBef>
              <a:buClrTx/>
              <a:buSzTx/>
              <a:buFontTx/>
              <a:buNone/>
            </a:pPr>
            <a:r>
              <a:rPr lang="en-US" altLang="x-none" sz="2400" dirty="0">
                <a:latin typeface="+mn-lt"/>
              </a:rPr>
              <a:t>God: “Where are you?”</a:t>
            </a:r>
          </a:p>
        </p:txBody>
      </p:sp>
      <p:sp>
        <p:nvSpPr>
          <p:cNvPr id="300059" name="Text Box 27"/>
          <p:cNvSpPr txBox="1">
            <a:spLocks noChangeArrowheads="1"/>
          </p:cNvSpPr>
          <p:nvPr/>
        </p:nvSpPr>
        <p:spPr bwMode="auto">
          <a:xfrm>
            <a:off x="762006" y="1524000"/>
            <a:ext cx="2873375" cy="1615827"/>
          </a:xfrm>
          <a:prstGeom prst="rect">
            <a:avLst/>
          </a:prstGeom>
          <a:noFill/>
          <a:ln w="9525">
            <a:noFill/>
            <a:miter lim="800000"/>
            <a:headEnd/>
            <a:tailEnd/>
          </a:ln>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spcBef>
                <a:spcPct val="50000"/>
              </a:spcBef>
              <a:defRPr/>
            </a:pPr>
            <a:r>
              <a:rPr lang="en-US" altLang="x-none" dirty="0">
                <a:latin typeface="+mn-lt"/>
              </a:rPr>
              <a:t>“Who told you that you were naked?</a:t>
            </a:r>
          </a:p>
          <a:p>
            <a:pPr>
              <a:spcBef>
                <a:spcPct val="50000"/>
              </a:spcBef>
              <a:defRPr/>
            </a:pPr>
            <a:r>
              <a:rPr lang="en-US" altLang="x-none" dirty="0">
                <a:latin typeface="+mn-lt"/>
              </a:rPr>
              <a:t>“Have you eaten of the tree of which I told you not to eat?”</a:t>
            </a:r>
          </a:p>
        </p:txBody>
      </p:sp>
      <p:sp>
        <p:nvSpPr>
          <p:cNvPr id="131086" name="Text Box 28"/>
          <p:cNvSpPr txBox="1">
            <a:spLocks noChangeArrowheads="1"/>
          </p:cNvSpPr>
          <p:nvPr/>
        </p:nvSpPr>
        <p:spPr bwMode="auto">
          <a:xfrm>
            <a:off x="1832102" y="5934218"/>
            <a:ext cx="6506909" cy="646331"/>
          </a:xfrm>
          <a:prstGeom prst="rect">
            <a:avLst/>
          </a:prstGeom>
          <a:noFill/>
          <a:ln w="19050">
            <a:solidFill>
              <a:schemeClr val="tx1"/>
            </a:solidFill>
            <a:miter lim="800000"/>
            <a:headEnd/>
            <a:tailEnd/>
          </a:ln>
        </p:spPr>
        <p:txBody>
          <a:bodyPr wrap="none">
            <a:spAutoFit/>
          </a:bodyPr>
          <a:lstStyle/>
          <a:p>
            <a:pPr algn="ctr">
              <a:defRPr/>
            </a:pPr>
            <a:r>
              <a:rPr lang="en-US" dirty="0"/>
              <a:t>Adam blamed Eve; Eve blamed Lucifer. </a:t>
            </a:r>
          </a:p>
          <a:p>
            <a:pPr algn="ctr">
              <a:defRPr/>
            </a:pPr>
            <a:r>
              <a:rPr lang="en-US" dirty="0"/>
              <a:t>Denial of responsibility; denial of position; loss of freedom</a:t>
            </a:r>
          </a:p>
        </p:txBody>
      </p:sp>
    </p:spTree>
    <p:extLst>
      <p:ext uri="{BB962C8B-B14F-4D97-AF65-F5344CB8AC3E}">
        <p14:creationId xmlns:p14="http://schemas.microsoft.com/office/powerpoint/2010/main" val="836466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F2DE-0CE2-1347-B4F3-EAEB0AA885BE}"/>
              </a:ext>
            </a:extLst>
          </p:cNvPr>
          <p:cNvSpPr>
            <a:spLocks noGrp="1"/>
          </p:cNvSpPr>
          <p:nvPr>
            <p:ph type="title"/>
          </p:nvPr>
        </p:nvSpPr>
        <p:spPr/>
        <p:txBody>
          <a:bodyPr/>
          <a:lstStyle/>
          <a:p>
            <a:r>
              <a:rPr lang="en-GB" dirty="0"/>
              <a:t>Victimisation and victimhood</a:t>
            </a:r>
          </a:p>
        </p:txBody>
      </p:sp>
      <p:sp>
        <p:nvSpPr>
          <p:cNvPr id="3" name="Text Placeholder 2">
            <a:extLst>
              <a:ext uri="{FF2B5EF4-FFF2-40B4-BE49-F238E27FC236}">
                <a16:creationId xmlns:a16="http://schemas.microsoft.com/office/drawing/2014/main" id="{212B606F-5DFE-7644-886C-334468F1F60F}"/>
              </a:ext>
            </a:extLst>
          </p:cNvPr>
          <p:cNvSpPr>
            <a:spLocks noGrp="1"/>
          </p:cNvSpPr>
          <p:nvPr>
            <p:ph type="body" sz="half" idx="1"/>
          </p:nvPr>
        </p:nvSpPr>
        <p:spPr>
          <a:xfrm>
            <a:off x="457200" y="1166191"/>
            <a:ext cx="8229600" cy="5459896"/>
          </a:xfrm>
        </p:spPr>
        <p:txBody>
          <a:bodyPr>
            <a:normAutofit/>
          </a:bodyPr>
          <a:lstStyle/>
          <a:p>
            <a:r>
              <a:rPr lang="en-GB" sz="2000" dirty="0"/>
              <a:t>We are all likely to be </a:t>
            </a:r>
            <a:r>
              <a:rPr lang="en-GB" sz="2000" b="1" dirty="0"/>
              <a:t>victimised</a:t>
            </a:r>
            <a:r>
              <a:rPr lang="en-GB" sz="2000" dirty="0"/>
              <a:t> in some way in the course of our lives. At some point we will suffer some kind of affliction or calamity or abuse, caused by circumstances or people or institutions over which we have little or no control. This is life. And this is </a:t>
            </a:r>
            <a:r>
              <a:rPr lang="en-GB" sz="2000" b="1" dirty="0"/>
              <a:t>victimisation</a:t>
            </a:r>
            <a:r>
              <a:rPr lang="en-GB" sz="2000" dirty="0"/>
              <a:t>. It comes from the outside. </a:t>
            </a:r>
          </a:p>
          <a:p>
            <a:r>
              <a:rPr lang="en-GB" sz="2000" dirty="0"/>
              <a:t>In contrast, </a:t>
            </a:r>
            <a:r>
              <a:rPr lang="en-GB" sz="2000" b="1" dirty="0"/>
              <a:t>victimhood</a:t>
            </a:r>
            <a:r>
              <a:rPr lang="en-GB" sz="2000" dirty="0"/>
              <a:t> comes from the inside. No one can make you a victim but you. We become victims not because of what happens to us but when we choose to hold on to our victimisation. We develop a victim’s mind – a way of thinking and being that is rigid, blaming, pessimistic, stuck in the past, unforgiving, punitive, and without healthy limits or boundaries.</a:t>
            </a:r>
          </a:p>
          <a:p>
            <a:r>
              <a:rPr lang="en-GB" sz="2000" dirty="0"/>
              <a:t>“I’ve learned not to look for happiness, because that is external. You were born with love and you were born with joy. That’s inside. It’s always there.” </a:t>
            </a:r>
          </a:p>
          <a:p>
            <a:r>
              <a:rPr lang="en-GB" sz="2000" dirty="0"/>
              <a:t>Edith </a:t>
            </a:r>
            <a:r>
              <a:rPr lang="en-GB" sz="2000" dirty="0" err="1"/>
              <a:t>Egar</a:t>
            </a:r>
            <a:r>
              <a:rPr lang="en-GB" sz="2000" dirty="0"/>
              <a:t>, </a:t>
            </a:r>
            <a:r>
              <a:rPr lang="en-GB" sz="2000" i="1" dirty="0"/>
              <a:t>The Choice: even in hell hope can flower </a:t>
            </a:r>
            <a:r>
              <a:rPr lang="en-GB" sz="2000" dirty="0"/>
              <a:t>(testament of a holocaust survivor)</a:t>
            </a:r>
          </a:p>
          <a:p>
            <a:endParaRPr lang="en-GB" dirty="0"/>
          </a:p>
        </p:txBody>
      </p:sp>
    </p:spTree>
    <p:extLst>
      <p:ext uri="{BB962C8B-B14F-4D97-AF65-F5344CB8AC3E}">
        <p14:creationId xmlns:p14="http://schemas.microsoft.com/office/powerpoint/2010/main" val="3093739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6029" y="2402683"/>
            <a:ext cx="7945820" cy="1440656"/>
          </a:xfrm>
          <a:prstGeom prst="rect">
            <a:avLst/>
          </a:prstGeom>
        </p:spPr>
        <p:txBody>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defRPr/>
            </a:pPr>
            <a:r>
              <a:rPr lang="en-GB" sz="4400" dirty="0">
                <a:solidFill>
                  <a:schemeClr val="tx1"/>
                </a:solidFill>
                <a:latin typeface="Century Gothic" charset="0"/>
                <a:ea typeface="Century Gothic" charset="0"/>
                <a:cs typeface="Century Gothic" charset="0"/>
              </a:rPr>
              <a:t>What were the consequences of the fall?</a:t>
            </a:r>
          </a:p>
        </p:txBody>
      </p:sp>
    </p:spTree>
    <p:extLst>
      <p:ext uri="{BB962C8B-B14F-4D97-AF65-F5344CB8AC3E}">
        <p14:creationId xmlns:p14="http://schemas.microsoft.com/office/powerpoint/2010/main" val="1602747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b="0" dirty="0">
                <a:solidFill>
                  <a:schemeClr val="tx1"/>
                </a:solidFill>
                <a:latin typeface="Century Gothic" charset="0"/>
                <a:ea typeface="Century Gothic" charset="0"/>
                <a:cs typeface="Century Gothic" charset="0"/>
              </a:rPr>
              <a:t>As a result of the fall . . .</a:t>
            </a:r>
          </a:p>
        </p:txBody>
      </p:sp>
      <p:sp>
        <p:nvSpPr>
          <p:cNvPr id="3" name="Content Placeholder 2"/>
          <p:cNvSpPr>
            <a:spLocks noGrp="1"/>
          </p:cNvSpPr>
          <p:nvPr>
            <p:ph sz="half" idx="2"/>
          </p:nvPr>
        </p:nvSpPr>
        <p:spPr>
          <a:xfrm>
            <a:off x="914400" y="1600200"/>
            <a:ext cx="7772400" cy="4525963"/>
          </a:xfrm>
        </p:spPr>
        <p:txBody>
          <a:bodyPr>
            <a:noAutofit/>
          </a:bodyPr>
          <a:lstStyle/>
          <a:p>
            <a:pPr>
              <a:defRPr/>
            </a:pPr>
            <a:r>
              <a:rPr lang="en-GB" sz="2400" dirty="0">
                <a:solidFill>
                  <a:schemeClr val="tx1"/>
                </a:solidFill>
                <a:latin typeface="Century Gothic"/>
                <a:cs typeface="Century Gothic"/>
              </a:rPr>
              <a:t>Eve was traumatised by her relationship with Lucifer</a:t>
            </a:r>
          </a:p>
          <a:p>
            <a:pPr lvl="1">
              <a:defRPr/>
            </a:pPr>
            <a:r>
              <a:rPr lang="en-GB" sz="2400" dirty="0">
                <a:solidFill>
                  <a:schemeClr val="tx1"/>
                </a:solidFill>
                <a:latin typeface="Century Gothic"/>
                <a:cs typeface="Century Gothic"/>
              </a:rPr>
              <a:t>Sexually, emotionally, psychologically abused</a:t>
            </a:r>
          </a:p>
          <a:p>
            <a:pPr lvl="1">
              <a:defRPr/>
            </a:pPr>
            <a:r>
              <a:rPr lang="en-GB" sz="2400" dirty="0">
                <a:solidFill>
                  <a:schemeClr val="tx1"/>
                </a:solidFill>
                <a:latin typeface="Century Gothic"/>
                <a:cs typeface="Century Gothic"/>
              </a:rPr>
              <a:t>Sense of worthlessness and being needy</a:t>
            </a:r>
          </a:p>
          <a:p>
            <a:pPr lvl="1">
              <a:defRPr/>
            </a:pPr>
            <a:r>
              <a:rPr lang="en-GB" sz="2400" dirty="0">
                <a:solidFill>
                  <a:schemeClr val="tx1"/>
                </a:solidFill>
                <a:latin typeface="Century Gothic"/>
                <a:cs typeface="Century Gothic"/>
              </a:rPr>
              <a:t>Wanting to be loved</a:t>
            </a:r>
          </a:p>
          <a:p>
            <a:pPr>
              <a:defRPr/>
            </a:pPr>
            <a:r>
              <a:rPr lang="en-GB" sz="2400" dirty="0">
                <a:solidFill>
                  <a:schemeClr val="tx1"/>
                </a:solidFill>
                <a:latin typeface="Century Gothic"/>
                <a:cs typeface="Century Gothic"/>
              </a:rPr>
              <a:t>Adam was damaged by his relationship with Eve</a:t>
            </a:r>
          </a:p>
          <a:p>
            <a:pPr lvl="1">
              <a:defRPr/>
            </a:pPr>
            <a:r>
              <a:rPr lang="en-GB" sz="2400" dirty="0">
                <a:solidFill>
                  <a:schemeClr val="tx1"/>
                </a:solidFill>
                <a:latin typeface="Century Gothic"/>
                <a:cs typeface="Century Gothic"/>
              </a:rPr>
              <a:t>Inherited the archangelic nature of wanting to own and control</a:t>
            </a:r>
          </a:p>
          <a:p>
            <a:pPr lvl="1">
              <a:defRPr/>
            </a:pPr>
            <a:r>
              <a:rPr lang="en-GB" sz="2400" dirty="0">
                <a:solidFill>
                  <a:schemeClr val="tx1"/>
                </a:solidFill>
                <a:latin typeface="Century Gothic"/>
                <a:cs typeface="Century Gothic"/>
              </a:rPr>
              <a:t>Weak and hard to respect</a:t>
            </a:r>
          </a:p>
          <a:p>
            <a:pPr>
              <a:defRPr/>
            </a:pPr>
            <a:r>
              <a:rPr lang="en-GB" sz="2400" dirty="0"/>
              <a:t>Influenced by malign spiritual forces</a:t>
            </a:r>
          </a:p>
        </p:txBody>
      </p:sp>
    </p:spTree>
    <p:extLst>
      <p:ext uri="{BB962C8B-B14F-4D97-AF65-F5344CB8AC3E}">
        <p14:creationId xmlns:p14="http://schemas.microsoft.com/office/powerpoint/2010/main" val="96629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152400" y="274638"/>
            <a:ext cx="8763000" cy="1143000"/>
          </a:xfrm>
        </p:spPr>
        <p:txBody>
          <a:bodyPr/>
          <a:lstStyle/>
          <a:p>
            <a:pPr eaLnBrk="1" hangingPunct="1">
              <a:defRPr/>
            </a:pPr>
            <a:r>
              <a:rPr lang="en-GB" altLang="en-US" sz="4000" dirty="0">
                <a:solidFill>
                  <a:schemeClr val="tx1"/>
                </a:solidFill>
                <a:latin typeface="Century Gothic" charset="0"/>
                <a:ea typeface="ＭＳ Ｐゴシック" charset="-128"/>
              </a:rPr>
              <a:t>Why did God not prevent the Fall?</a:t>
            </a:r>
          </a:p>
        </p:txBody>
      </p:sp>
      <p:sp>
        <p:nvSpPr>
          <p:cNvPr id="79876" name="Rectangle 4"/>
          <p:cNvSpPr>
            <a:spLocks noGrp="1" noChangeArrowheads="1"/>
          </p:cNvSpPr>
          <p:nvPr>
            <p:ph type="body" sz="half" idx="1"/>
          </p:nvPr>
        </p:nvSpPr>
        <p:spPr>
          <a:xfrm>
            <a:off x="457200" y="1600200"/>
            <a:ext cx="4343400" cy="4525963"/>
          </a:xfrm>
        </p:spPr>
        <p:txBody>
          <a:bodyPr>
            <a:normAutofit fontScale="92500" lnSpcReduction="10000"/>
          </a:bodyPr>
          <a:lstStyle/>
          <a:p>
            <a:pPr eaLnBrk="1" hangingPunct="1">
              <a:defRPr/>
            </a:pPr>
            <a:r>
              <a:rPr lang="en-GB" altLang="en-US" sz="2000" dirty="0">
                <a:solidFill>
                  <a:schemeClr val="tx1"/>
                </a:solidFill>
                <a:latin typeface="Century Gothic" charset="0"/>
                <a:ea typeface="ＭＳ Ｐゴシック" charset="-128"/>
              </a:rPr>
              <a:t>God gave the commandment to protect Adam and Eve</a:t>
            </a:r>
          </a:p>
          <a:p>
            <a:pPr eaLnBrk="1" hangingPunct="1">
              <a:defRPr/>
            </a:pPr>
            <a:r>
              <a:rPr lang="en-GB" altLang="en-US" sz="2000" dirty="0">
                <a:solidFill>
                  <a:schemeClr val="tx1"/>
                </a:solidFill>
                <a:latin typeface="Century Gothic" charset="0"/>
                <a:ea typeface="ＭＳ Ｐゴシック" charset="-128"/>
              </a:rPr>
              <a:t>God wants us to become Lords of Creation</a:t>
            </a:r>
          </a:p>
          <a:p>
            <a:pPr lvl="1" eaLnBrk="1" hangingPunct="1">
              <a:defRPr/>
            </a:pPr>
            <a:r>
              <a:rPr lang="en-GB" altLang="en-US" sz="1600" dirty="0">
                <a:solidFill>
                  <a:schemeClr val="tx1"/>
                </a:solidFill>
                <a:latin typeface="Century Gothic" charset="0"/>
                <a:ea typeface="ＭＳ Ｐゴシック" charset="-128"/>
              </a:rPr>
              <a:t>Have to qualify by winning the respect of the angelic world</a:t>
            </a:r>
          </a:p>
          <a:p>
            <a:pPr eaLnBrk="1" hangingPunct="1">
              <a:defRPr/>
            </a:pPr>
            <a:r>
              <a:rPr lang="en-GB" altLang="en-US" sz="2000" dirty="0">
                <a:solidFill>
                  <a:schemeClr val="tx1"/>
                </a:solidFill>
                <a:latin typeface="Century Gothic" charset="0"/>
                <a:ea typeface="ＭＳ Ｐゴシック" charset="-128"/>
              </a:rPr>
              <a:t>God gave freedom and responsibility</a:t>
            </a:r>
          </a:p>
          <a:p>
            <a:pPr lvl="1" eaLnBrk="1" hangingPunct="1">
              <a:defRPr/>
            </a:pPr>
            <a:r>
              <a:rPr lang="en-GB" altLang="en-US" sz="1600">
                <a:solidFill>
                  <a:schemeClr val="tx1"/>
                </a:solidFill>
                <a:latin typeface="Century Gothic" charset="0"/>
                <a:ea typeface="ＭＳ Ｐゴシック" charset="-128"/>
              </a:rPr>
              <a:t>God respects us</a:t>
            </a:r>
            <a:endParaRPr lang="en-GB" altLang="en-US" sz="1600" dirty="0">
              <a:solidFill>
                <a:schemeClr val="tx1"/>
              </a:solidFill>
              <a:latin typeface="Century Gothic" charset="0"/>
              <a:ea typeface="ＭＳ Ｐゴシック" charset="-128"/>
            </a:endParaRPr>
          </a:p>
          <a:p>
            <a:pPr eaLnBrk="1" hangingPunct="1">
              <a:defRPr/>
            </a:pPr>
            <a:r>
              <a:rPr lang="en-GB" altLang="en-US" sz="2000" dirty="0">
                <a:solidFill>
                  <a:schemeClr val="tx1"/>
                </a:solidFill>
                <a:latin typeface="Century Gothic" charset="0"/>
                <a:ea typeface="ＭＳ Ｐゴシック" charset="-128"/>
              </a:rPr>
              <a:t>God cannot intervene</a:t>
            </a:r>
          </a:p>
          <a:p>
            <a:pPr lvl="1" eaLnBrk="1" hangingPunct="1">
              <a:defRPr/>
            </a:pPr>
            <a:r>
              <a:rPr lang="en-GB" altLang="en-US" sz="1800" dirty="0">
                <a:solidFill>
                  <a:schemeClr val="tx1"/>
                </a:solidFill>
                <a:latin typeface="Century Gothic" charset="0"/>
                <a:ea typeface="ＭＳ Ｐゴシック" charset="-128"/>
              </a:rPr>
              <a:t>Love not power</a:t>
            </a:r>
            <a:endParaRPr lang="en-GB" altLang="en-US" sz="2000" dirty="0">
              <a:solidFill>
                <a:schemeClr val="tx1"/>
              </a:solidFill>
              <a:latin typeface="Century Gothic" charset="0"/>
              <a:ea typeface="ＭＳ Ｐゴシック" charset="-128"/>
            </a:endParaRPr>
          </a:p>
          <a:p>
            <a:pPr eaLnBrk="1" hangingPunct="1">
              <a:defRPr/>
            </a:pPr>
            <a:r>
              <a:rPr lang="en-GB" altLang="en-US" sz="2000" dirty="0">
                <a:solidFill>
                  <a:schemeClr val="tx1"/>
                </a:solidFill>
                <a:latin typeface="Century Gothic" charset="0"/>
                <a:ea typeface="ＭＳ Ｐゴシック" charset="-128"/>
              </a:rPr>
              <a:t>The Parable of the Prodigal Son</a:t>
            </a:r>
          </a:p>
          <a:p>
            <a:pPr lvl="1" eaLnBrk="1" hangingPunct="1">
              <a:defRPr/>
            </a:pPr>
            <a:r>
              <a:rPr lang="en-GB" altLang="en-US" sz="1600" dirty="0">
                <a:solidFill>
                  <a:schemeClr val="tx1"/>
                </a:solidFill>
                <a:latin typeface="Century Gothic" charset="0"/>
                <a:ea typeface="ＭＳ Ｐゴシック" charset="-128"/>
              </a:rPr>
              <a:t>God believed in Adam and Eve  and trusted them</a:t>
            </a:r>
          </a:p>
        </p:txBody>
      </p:sp>
      <p:pic>
        <p:nvPicPr>
          <p:cNvPr id="95235" name="Picture 6" descr="rembrandt-prodigal-so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248275" y="1600200"/>
            <a:ext cx="3362325" cy="452596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121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fade">
                                      <p:cBhvr>
                                        <p:cTn id="7" dur="2000"/>
                                        <p:tgtEl>
                                          <p:spTgt spid="798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9876">
                                            <p:txEl>
                                              <p:pRg st="0" end="0"/>
                                            </p:txEl>
                                          </p:spTgt>
                                        </p:tgtEl>
                                        <p:attrNameLst>
                                          <p:attrName>style.visibility</p:attrName>
                                        </p:attrNameLst>
                                      </p:cBhvr>
                                      <p:to>
                                        <p:strVal val="visible"/>
                                      </p:to>
                                    </p:set>
                                    <p:animEffect transition="in" filter="fade">
                                      <p:cBhvr>
                                        <p:cTn id="12" dur="2000"/>
                                        <p:tgtEl>
                                          <p:spTgt spid="7987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9876">
                                            <p:txEl>
                                              <p:pRg st="1" end="1"/>
                                            </p:txEl>
                                          </p:spTgt>
                                        </p:tgtEl>
                                        <p:attrNameLst>
                                          <p:attrName>style.visibility</p:attrName>
                                        </p:attrNameLst>
                                      </p:cBhvr>
                                      <p:to>
                                        <p:strVal val="visible"/>
                                      </p:to>
                                    </p:set>
                                    <p:animEffect transition="in" filter="fade">
                                      <p:cBhvr>
                                        <p:cTn id="17" dur="2000"/>
                                        <p:tgtEl>
                                          <p:spTgt spid="79876">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9876">
                                            <p:txEl>
                                              <p:pRg st="2" end="2"/>
                                            </p:txEl>
                                          </p:spTgt>
                                        </p:tgtEl>
                                        <p:attrNameLst>
                                          <p:attrName>style.visibility</p:attrName>
                                        </p:attrNameLst>
                                      </p:cBhvr>
                                      <p:to>
                                        <p:strVal val="visible"/>
                                      </p:to>
                                    </p:set>
                                    <p:animEffect transition="in" filter="fade">
                                      <p:cBhvr>
                                        <p:cTn id="20" dur="2000"/>
                                        <p:tgtEl>
                                          <p:spTgt spid="79876">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9876">
                                            <p:txEl>
                                              <p:pRg st="3" end="3"/>
                                            </p:txEl>
                                          </p:spTgt>
                                        </p:tgtEl>
                                        <p:attrNameLst>
                                          <p:attrName>style.visibility</p:attrName>
                                        </p:attrNameLst>
                                      </p:cBhvr>
                                      <p:to>
                                        <p:strVal val="visible"/>
                                      </p:to>
                                    </p:set>
                                    <p:animEffect transition="in" filter="fade">
                                      <p:cBhvr>
                                        <p:cTn id="25" dur="2000"/>
                                        <p:tgtEl>
                                          <p:spTgt spid="79876">
                                            <p:txEl>
                                              <p:pRg st="3" end="3"/>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9876">
                                            <p:txEl>
                                              <p:pRg st="4" end="4"/>
                                            </p:txEl>
                                          </p:spTgt>
                                        </p:tgtEl>
                                        <p:attrNameLst>
                                          <p:attrName>style.visibility</p:attrName>
                                        </p:attrNameLst>
                                      </p:cBhvr>
                                      <p:to>
                                        <p:strVal val="visible"/>
                                      </p:to>
                                    </p:set>
                                    <p:animEffect transition="in" filter="fade">
                                      <p:cBhvr>
                                        <p:cTn id="28" dur="2000"/>
                                        <p:tgtEl>
                                          <p:spTgt spid="79876">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9876">
                                            <p:txEl>
                                              <p:pRg st="5" end="5"/>
                                            </p:txEl>
                                          </p:spTgt>
                                        </p:tgtEl>
                                        <p:attrNameLst>
                                          <p:attrName>style.visibility</p:attrName>
                                        </p:attrNameLst>
                                      </p:cBhvr>
                                      <p:to>
                                        <p:strVal val="visible"/>
                                      </p:to>
                                    </p:set>
                                    <p:animEffect transition="in" filter="fade">
                                      <p:cBhvr>
                                        <p:cTn id="33" dur="2000"/>
                                        <p:tgtEl>
                                          <p:spTgt spid="79876">
                                            <p:txEl>
                                              <p:pRg st="5" end="5"/>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9876">
                                            <p:txEl>
                                              <p:pRg st="6" end="6"/>
                                            </p:txEl>
                                          </p:spTgt>
                                        </p:tgtEl>
                                        <p:attrNameLst>
                                          <p:attrName>style.visibility</p:attrName>
                                        </p:attrNameLst>
                                      </p:cBhvr>
                                      <p:to>
                                        <p:strVal val="visible"/>
                                      </p:to>
                                    </p:set>
                                    <p:animEffect transition="in" filter="fade">
                                      <p:cBhvr>
                                        <p:cTn id="36" dur="2000"/>
                                        <p:tgtEl>
                                          <p:spTgt spid="79876">
                                            <p:txEl>
                                              <p:pRg st="6" end="6"/>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9876">
                                            <p:txEl>
                                              <p:pRg st="7" end="7"/>
                                            </p:txEl>
                                          </p:spTgt>
                                        </p:tgtEl>
                                        <p:attrNameLst>
                                          <p:attrName>style.visibility</p:attrName>
                                        </p:attrNameLst>
                                      </p:cBhvr>
                                      <p:to>
                                        <p:strVal val="visible"/>
                                      </p:to>
                                    </p:set>
                                    <p:animEffect transition="in" filter="fade">
                                      <p:cBhvr>
                                        <p:cTn id="41" dur="2000"/>
                                        <p:tgtEl>
                                          <p:spTgt spid="79876">
                                            <p:txEl>
                                              <p:pRg st="7" end="7"/>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9876">
                                            <p:txEl>
                                              <p:pRg st="8" end="8"/>
                                            </p:txEl>
                                          </p:spTgt>
                                        </p:tgtEl>
                                        <p:attrNameLst>
                                          <p:attrName>style.visibility</p:attrName>
                                        </p:attrNameLst>
                                      </p:cBhvr>
                                      <p:to>
                                        <p:strVal val="visible"/>
                                      </p:to>
                                    </p:set>
                                    <p:animEffect transition="in" filter="fade">
                                      <p:cBhvr>
                                        <p:cTn id="44" dur="2000"/>
                                        <p:tgtEl>
                                          <p:spTgt spid="7987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a:xfrm>
            <a:off x="457199" y="274638"/>
            <a:ext cx="8142889" cy="1143000"/>
          </a:xfrm>
        </p:spPr>
        <p:txBody>
          <a:bodyPr/>
          <a:lstStyle/>
          <a:p>
            <a:pPr eaLnBrk="1" hangingPunct="1">
              <a:defRPr/>
            </a:pPr>
            <a:r>
              <a:rPr lang="en-GB">
                <a:latin typeface="+mn-lt"/>
                <a:ea typeface="+mj-ea"/>
                <a:cs typeface="+mj-cs"/>
              </a:rPr>
              <a:t>God’s heart was broken</a:t>
            </a:r>
          </a:p>
        </p:txBody>
      </p:sp>
      <p:sp>
        <p:nvSpPr>
          <p:cNvPr id="119811" name="Rectangle 3"/>
          <p:cNvSpPr>
            <a:spLocks noGrp="1" noChangeArrowheads="1"/>
          </p:cNvSpPr>
          <p:nvPr>
            <p:ph type="body" sz="half" idx="1"/>
          </p:nvPr>
        </p:nvSpPr>
        <p:spPr>
          <a:xfrm>
            <a:off x="821375" y="1417638"/>
            <a:ext cx="7778713" cy="4525963"/>
          </a:xfrm>
        </p:spPr>
        <p:txBody>
          <a:bodyPr>
            <a:normAutofit/>
          </a:bodyPr>
          <a:lstStyle/>
          <a:p>
            <a:pPr eaLnBrk="1" hangingPunct="1">
              <a:defRPr/>
            </a:pPr>
            <a:r>
              <a:rPr lang="en-GB" sz="2600" dirty="0"/>
              <a:t>God lost object of his love, the very purpose for which He had created the universe </a:t>
            </a:r>
          </a:p>
          <a:p>
            <a:pPr eaLnBrk="1" hangingPunct="1">
              <a:defRPr/>
            </a:pPr>
            <a:r>
              <a:rPr lang="en-GB" sz="2600" dirty="0"/>
              <a:t>Infinite love 	        infinite grief, sorrow, hurt</a:t>
            </a:r>
          </a:p>
          <a:p>
            <a:pPr eaLnBrk="1" hangingPunct="1">
              <a:defRPr/>
            </a:pPr>
            <a:r>
              <a:rPr lang="en-GB" sz="2600" dirty="0"/>
              <a:t>God was betrayed by Lucifer whom He had trusted to take care of His children</a:t>
            </a:r>
          </a:p>
          <a:p>
            <a:pPr eaLnBrk="1" hangingPunct="1">
              <a:defRPr/>
            </a:pPr>
            <a:r>
              <a:rPr lang="en-GB" sz="2600" dirty="0"/>
              <a:t>God screaming at what happened to His children</a:t>
            </a:r>
          </a:p>
          <a:p>
            <a:pPr eaLnBrk="1" hangingPunct="1">
              <a:defRPr/>
            </a:pPr>
            <a:r>
              <a:rPr lang="en-GB" sz="2600" dirty="0"/>
              <a:t>God weeps at the way His world is</a:t>
            </a:r>
          </a:p>
          <a:p>
            <a:pPr eaLnBrk="1" hangingPunct="1">
              <a:defRPr/>
            </a:pPr>
            <a:endParaRPr lang="en-GB" sz="2600" dirty="0"/>
          </a:p>
          <a:p>
            <a:pPr eaLnBrk="1" hangingPunct="1">
              <a:defRPr/>
            </a:pPr>
            <a:endParaRPr lang="en-GB" sz="2600" dirty="0"/>
          </a:p>
        </p:txBody>
      </p:sp>
      <p:sp>
        <p:nvSpPr>
          <p:cNvPr id="119814" name="Line 6"/>
          <p:cNvSpPr>
            <a:spLocks noChangeShapeType="1"/>
          </p:cNvSpPr>
          <p:nvPr/>
        </p:nvSpPr>
        <p:spPr bwMode="auto">
          <a:xfrm>
            <a:off x="3187531" y="2622469"/>
            <a:ext cx="678574" cy="0"/>
          </a:xfrm>
          <a:prstGeom prst="line">
            <a:avLst/>
          </a:prstGeom>
          <a:noFill/>
          <a:ln w="76200">
            <a:solidFill>
              <a:schemeClr val="tx1"/>
            </a:solidFill>
            <a:round/>
            <a:headEnd/>
            <a:tailEnd type="triangle" w="med" len="med"/>
          </a:ln>
        </p:spPr>
        <p:txBody>
          <a:bodyPr wrap="none" anchor="ctr">
            <a:prstTxWarp prst="textNoShape">
              <a:avLst/>
            </a:prstTxWarp>
          </a:bodyPr>
          <a:lstStyle/>
          <a:p>
            <a:endParaRPr lang="en-US"/>
          </a:p>
        </p:txBody>
      </p:sp>
    </p:spTree>
    <p:extLst>
      <p:ext uri="{BB962C8B-B14F-4D97-AF65-F5344CB8AC3E}">
        <p14:creationId xmlns:p14="http://schemas.microsoft.com/office/powerpoint/2010/main" val="295435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20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9811">
                                            <p:txEl>
                                              <p:pRg st="0" end="0"/>
                                            </p:txEl>
                                          </p:spTgt>
                                        </p:tgtEl>
                                        <p:attrNameLst>
                                          <p:attrName>style.visibility</p:attrName>
                                        </p:attrNameLst>
                                      </p:cBhvr>
                                      <p:to>
                                        <p:strVal val="visible"/>
                                      </p:to>
                                    </p:set>
                                    <p:animEffect transition="in" filter="fade">
                                      <p:cBhvr>
                                        <p:cTn id="12" dur="2000"/>
                                        <p:tgtEl>
                                          <p:spTgt spid="1198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9811">
                                            <p:txEl>
                                              <p:pRg st="1" end="1"/>
                                            </p:txEl>
                                          </p:spTgt>
                                        </p:tgtEl>
                                        <p:attrNameLst>
                                          <p:attrName>style.visibility</p:attrName>
                                        </p:attrNameLst>
                                      </p:cBhvr>
                                      <p:to>
                                        <p:strVal val="visible"/>
                                      </p:to>
                                    </p:set>
                                    <p:animEffect transition="in" filter="fade">
                                      <p:cBhvr>
                                        <p:cTn id="17" dur="2000"/>
                                        <p:tgtEl>
                                          <p:spTgt spid="119811">
                                            <p:txEl>
                                              <p:pRg st="1" end="1"/>
                                            </p:txEl>
                                          </p:spTgt>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198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9811">
                                            <p:txEl>
                                              <p:pRg st="2" end="2"/>
                                            </p:txEl>
                                          </p:spTgt>
                                        </p:tgtEl>
                                        <p:attrNameLst>
                                          <p:attrName>style.visibility</p:attrName>
                                        </p:attrNameLst>
                                      </p:cBhvr>
                                      <p:to>
                                        <p:strVal val="visible"/>
                                      </p:to>
                                    </p:set>
                                    <p:animEffect transition="in" filter="fade">
                                      <p:cBhvr>
                                        <p:cTn id="24" dur="2000"/>
                                        <p:tgtEl>
                                          <p:spTgt spid="11981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9811">
                                            <p:txEl>
                                              <p:pRg st="3" end="3"/>
                                            </p:txEl>
                                          </p:spTgt>
                                        </p:tgtEl>
                                        <p:attrNameLst>
                                          <p:attrName>style.visibility</p:attrName>
                                        </p:attrNameLst>
                                      </p:cBhvr>
                                      <p:to>
                                        <p:strVal val="visible"/>
                                      </p:to>
                                    </p:set>
                                    <p:animEffect transition="in" filter="fade">
                                      <p:cBhvr>
                                        <p:cTn id="29" dur="2000"/>
                                        <p:tgtEl>
                                          <p:spTgt spid="119811">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9811">
                                            <p:txEl>
                                              <p:pRg st="4" end="4"/>
                                            </p:txEl>
                                          </p:spTgt>
                                        </p:tgtEl>
                                        <p:attrNameLst>
                                          <p:attrName>style.visibility</p:attrName>
                                        </p:attrNameLst>
                                      </p:cBhvr>
                                      <p:to>
                                        <p:strVal val="visible"/>
                                      </p:to>
                                    </p:set>
                                    <p:animEffect transition="in" filter="fade">
                                      <p:cBhvr>
                                        <p:cTn id="34" dur="2000"/>
                                        <p:tgtEl>
                                          <p:spTgt spid="1198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P spid="119811" grpId="0" build="p"/>
      <p:bldP spid="1198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282387" y="155570"/>
            <a:ext cx="90868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US" altLang="zh-CN" sz="4000" dirty="0"/>
              <a:t>All people affected by the fall</a:t>
            </a:r>
            <a:endParaRPr lang="sk-SK" altLang="en-US" sz="4000" dirty="0"/>
          </a:p>
        </p:txBody>
      </p:sp>
      <p:sp>
        <p:nvSpPr>
          <p:cNvPr id="81922" name="AutoShape 3"/>
          <p:cNvSpPr>
            <a:spLocks noChangeArrowheads="1"/>
          </p:cNvSpPr>
          <p:nvPr/>
        </p:nvSpPr>
        <p:spPr bwMode="auto">
          <a:xfrm rot="10800000">
            <a:off x="2413000" y="5502275"/>
            <a:ext cx="4294188" cy="127952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0 h 21600"/>
              <a:gd name="T8" fmla="*/ 0 60000 65536"/>
              <a:gd name="T9" fmla="*/ 0 60000 65536"/>
              <a:gd name="T10" fmla="*/ 0 60000 65536"/>
              <a:gd name="T11" fmla="*/ 0 60000 65536"/>
              <a:gd name="T12" fmla="*/ 5502 w 21600"/>
              <a:gd name="T13" fmla="*/ 5502 h 21600"/>
              <a:gd name="T14" fmla="*/ 16098 w 21600"/>
              <a:gd name="T15" fmla="*/ 16098 h 21600"/>
            </a:gdLst>
            <a:ahLst/>
            <a:cxnLst>
              <a:cxn ang="T8">
                <a:pos x="T0" y="T1"/>
              </a:cxn>
              <a:cxn ang="T9">
                <a:pos x="T2" y="T3"/>
              </a:cxn>
              <a:cxn ang="T10">
                <a:pos x="T4" y="T5"/>
              </a:cxn>
              <a:cxn ang="T11">
                <a:pos x="T6" y="T7"/>
              </a:cxn>
            </a:cxnLst>
            <a:rect l="T12" t="T13" r="T14" b="T15"/>
            <a:pathLst>
              <a:path w="21600" h="21600">
                <a:moveTo>
                  <a:pt x="0" y="0"/>
                </a:moveTo>
                <a:lnTo>
                  <a:pt x="7403" y="21600"/>
                </a:lnTo>
                <a:lnTo>
                  <a:pt x="14197" y="21600"/>
                </a:lnTo>
                <a:lnTo>
                  <a:pt x="21600" y="0"/>
                </a:lnTo>
                <a:lnTo>
                  <a:pt x="0" y="0"/>
                </a:lnTo>
                <a:close/>
              </a:path>
            </a:pathLst>
          </a:custGeom>
          <a:gradFill rotWithShape="1">
            <a:gsLst>
              <a:gs pos="0">
                <a:srgbClr val="003B76"/>
              </a:gs>
              <a:gs pos="100000">
                <a:srgbClr val="0294C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sp>
        <p:nvSpPr>
          <p:cNvPr id="49156" name="Oval 4"/>
          <p:cNvSpPr>
            <a:spLocks noChangeAspect="1" noChangeArrowheads="1"/>
          </p:cNvSpPr>
          <p:nvPr/>
        </p:nvSpPr>
        <p:spPr bwMode="auto">
          <a:xfrm>
            <a:off x="2197100" y="2901950"/>
            <a:ext cx="1501775" cy="1501775"/>
          </a:xfrm>
          <a:prstGeom prst="ellipse">
            <a:avLst/>
          </a:prstGeom>
          <a:gradFill rotWithShape="1">
            <a:gsLst>
              <a:gs pos="0">
                <a:srgbClr val="B1A1FF"/>
              </a:gs>
              <a:gs pos="100000">
                <a:srgbClr val="8238FE"/>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defRPr/>
            </a:pPr>
            <a:endParaRPr lang="en-US" altLang="en-US"/>
          </a:p>
        </p:txBody>
      </p:sp>
      <p:sp>
        <p:nvSpPr>
          <p:cNvPr id="49157" name="Oval 5"/>
          <p:cNvSpPr>
            <a:spLocks noChangeAspect="1" noChangeArrowheads="1"/>
          </p:cNvSpPr>
          <p:nvPr/>
        </p:nvSpPr>
        <p:spPr bwMode="auto">
          <a:xfrm>
            <a:off x="5438775" y="2901950"/>
            <a:ext cx="1501775" cy="1501775"/>
          </a:xfrm>
          <a:prstGeom prst="ellipse">
            <a:avLst/>
          </a:prstGeom>
          <a:gradFill rotWithShape="1">
            <a:gsLst>
              <a:gs pos="0">
                <a:srgbClr val="FFB1E5"/>
              </a:gs>
              <a:gs pos="100000">
                <a:srgbClr val="FE00A9"/>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defRPr/>
            </a:pPr>
            <a:endParaRPr lang="en-US" altLang="en-US"/>
          </a:p>
        </p:txBody>
      </p:sp>
      <p:sp>
        <p:nvSpPr>
          <p:cNvPr id="49158" name="Oval 6"/>
          <p:cNvSpPr>
            <a:spLocks noChangeAspect="1" noChangeArrowheads="1"/>
          </p:cNvSpPr>
          <p:nvPr/>
        </p:nvSpPr>
        <p:spPr bwMode="auto">
          <a:xfrm>
            <a:off x="3817938" y="1281113"/>
            <a:ext cx="1501775" cy="1501775"/>
          </a:xfrm>
          <a:prstGeom prst="ellipse">
            <a:avLst/>
          </a:prstGeom>
          <a:gradFill rotWithShape="1">
            <a:gsLst>
              <a:gs pos="0">
                <a:srgbClr val="B953FF"/>
              </a:gs>
              <a:gs pos="100000">
                <a:srgbClr val="6E00BE"/>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defRPr/>
            </a:pPr>
            <a:endParaRPr lang="en-US" altLang="en-US"/>
          </a:p>
        </p:txBody>
      </p:sp>
      <p:sp>
        <p:nvSpPr>
          <p:cNvPr id="49159" name="Oval 7"/>
          <p:cNvSpPr>
            <a:spLocks noChangeAspect="1" noChangeArrowheads="1"/>
          </p:cNvSpPr>
          <p:nvPr/>
        </p:nvSpPr>
        <p:spPr bwMode="auto">
          <a:xfrm>
            <a:off x="3817938" y="4521200"/>
            <a:ext cx="1501775" cy="1501775"/>
          </a:xfrm>
          <a:prstGeom prst="ellipse">
            <a:avLst/>
          </a:prstGeom>
          <a:gradFill rotWithShape="1">
            <a:gsLst>
              <a:gs pos="0">
                <a:srgbClr val="17E9FF"/>
              </a:gs>
              <a:gs pos="100000">
                <a:srgbClr val="00BCD0"/>
              </a:gs>
            </a:gsLst>
            <a:path path="shape">
              <a:fillToRect l="50000" t="50000" r="50000" b="50000"/>
            </a:path>
          </a:gradFill>
          <a:ln w="9525">
            <a:noFill/>
            <a:round/>
            <a:headEnd/>
            <a:tailEnd/>
          </a:ln>
          <a:effectLst/>
        </p:spPr>
        <p:txBody>
          <a:bodyPr lIns="0" rIns="0" anchor="ct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defRPr/>
            </a:pPr>
            <a:endParaRPr lang="en-US" altLang="en-US"/>
          </a:p>
        </p:txBody>
      </p:sp>
      <p:sp>
        <p:nvSpPr>
          <p:cNvPr id="49160" name="Text Box 8"/>
          <p:cNvSpPr txBox="1">
            <a:spLocks noChangeAspect="1" noChangeArrowheads="1"/>
          </p:cNvSpPr>
          <p:nvPr/>
        </p:nvSpPr>
        <p:spPr bwMode="auto">
          <a:xfrm>
            <a:off x="3827463" y="1765300"/>
            <a:ext cx="1482725" cy="524311"/>
          </a:xfrm>
          <a:prstGeom prst="rect">
            <a:avLst/>
          </a:prstGeom>
          <a:noFill/>
          <a:ln w="9525">
            <a:noFill/>
            <a:miter lim="800000"/>
            <a:headEnd/>
            <a:tailEnd/>
          </a:ln>
          <a:effectLst/>
        </p:spPr>
        <p:txBody>
          <a:bodyPr lIns="36000" tIns="46800" rIns="36000">
            <a:spAutoFit/>
          </a:bodyPr>
          <a:lstStyle/>
          <a:p>
            <a:pPr algn="ctr" eaLnBrk="1" hangingPunct="1">
              <a:defRPr/>
            </a:pPr>
            <a:r>
              <a:rPr lang="en-US" sz="2800" dirty="0">
                <a:solidFill>
                  <a:schemeClr val="bg1"/>
                </a:solidFill>
              </a:rPr>
              <a:t>Lucifer</a:t>
            </a:r>
          </a:p>
        </p:txBody>
      </p:sp>
      <p:sp>
        <p:nvSpPr>
          <p:cNvPr id="81928" name="Text Box 9"/>
          <p:cNvSpPr txBox="1">
            <a:spLocks noChangeAspect="1" noChangeArrowheads="1"/>
          </p:cNvSpPr>
          <p:nvPr/>
        </p:nvSpPr>
        <p:spPr bwMode="auto">
          <a:xfrm>
            <a:off x="5932488" y="5278438"/>
            <a:ext cx="2324821" cy="90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32400" rIns="36000">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lnSpc>
                <a:spcPct val="90000"/>
              </a:lnSpc>
              <a:spcBef>
                <a:spcPct val="0"/>
              </a:spcBef>
              <a:buClrTx/>
              <a:buSzTx/>
              <a:buFontTx/>
              <a:buNone/>
            </a:pPr>
            <a:r>
              <a:rPr lang="en-US" altLang="en-US" sz="2000" dirty="0"/>
              <a:t>“Original Sin”</a:t>
            </a:r>
          </a:p>
          <a:p>
            <a:pPr algn="ctr" eaLnBrk="1" hangingPunct="1">
              <a:lnSpc>
                <a:spcPct val="90000"/>
              </a:lnSpc>
              <a:spcBef>
                <a:spcPct val="0"/>
              </a:spcBef>
              <a:buClrTx/>
              <a:buSzTx/>
              <a:buFontTx/>
              <a:buNone/>
            </a:pPr>
            <a:r>
              <a:rPr lang="en-US" altLang="en-US" sz="2000" dirty="0"/>
              <a:t>Original damage</a:t>
            </a:r>
          </a:p>
          <a:p>
            <a:pPr algn="ctr" eaLnBrk="1" hangingPunct="1">
              <a:lnSpc>
                <a:spcPct val="90000"/>
              </a:lnSpc>
              <a:spcBef>
                <a:spcPct val="0"/>
              </a:spcBef>
              <a:buClrTx/>
              <a:buSzTx/>
              <a:buFontTx/>
              <a:buNone/>
            </a:pPr>
            <a:r>
              <a:rPr lang="en-US" altLang="en-US" sz="2000" dirty="0"/>
              <a:t>Original trauma</a:t>
            </a:r>
          </a:p>
        </p:txBody>
      </p:sp>
      <p:sp>
        <p:nvSpPr>
          <p:cNvPr id="81929" name="Text Box 10"/>
          <p:cNvSpPr txBox="1">
            <a:spLocks noChangeAspect="1" noChangeArrowheads="1"/>
          </p:cNvSpPr>
          <p:nvPr/>
        </p:nvSpPr>
        <p:spPr bwMode="auto">
          <a:xfrm>
            <a:off x="5653088" y="4572000"/>
            <a:ext cx="2414587" cy="41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2400" rIns="36000">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lnSpc>
                <a:spcPct val="90000"/>
              </a:lnSpc>
              <a:spcBef>
                <a:spcPct val="0"/>
              </a:spcBef>
              <a:buClrTx/>
              <a:buSzTx/>
              <a:buFontTx/>
              <a:buNone/>
            </a:pPr>
            <a:r>
              <a:rPr lang="en-US" altLang="en-US" sz="2400" dirty="0"/>
              <a:t>Evil elements</a:t>
            </a:r>
          </a:p>
        </p:txBody>
      </p:sp>
      <p:sp>
        <p:nvSpPr>
          <p:cNvPr id="49163" name="Text Box 11"/>
          <p:cNvSpPr txBox="1">
            <a:spLocks noChangeArrowheads="1"/>
          </p:cNvSpPr>
          <p:nvPr/>
        </p:nvSpPr>
        <p:spPr bwMode="auto">
          <a:xfrm>
            <a:off x="3313113" y="6223000"/>
            <a:ext cx="2503487" cy="461665"/>
          </a:xfrm>
          <a:prstGeom prst="rect">
            <a:avLst/>
          </a:prstGeom>
          <a:noFill/>
          <a:ln w="9525">
            <a:noFill/>
            <a:miter lim="800000"/>
            <a:headEnd/>
            <a:tailEnd/>
          </a:ln>
          <a:effectLst/>
        </p:spPr>
        <p:txBody>
          <a:bodyPr>
            <a:spAutoFit/>
          </a:bodyPr>
          <a:lstStyle/>
          <a:p>
            <a:pPr algn="ctr" eaLnBrk="1" hangingPunct="1">
              <a:defRPr/>
            </a:pPr>
            <a:r>
              <a:rPr lang="en-US" sz="2400" dirty="0">
                <a:solidFill>
                  <a:schemeClr val="bg1"/>
                </a:solidFill>
              </a:rPr>
              <a:t>Descendants</a:t>
            </a:r>
          </a:p>
        </p:txBody>
      </p:sp>
      <p:sp>
        <p:nvSpPr>
          <p:cNvPr id="49164" name="Text Box 12"/>
          <p:cNvSpPr txBox="1">
            <a:spLocks noChangeAspect="1" noChangeArrowheads="1"/>
          </p:cNvSpPr>
          <p:nvPr/>
        </p:nvSpPr>
        <p:spPr bwMode="auto">
          <a:xfrm>
            <a:off x="2206625" y="3397250"/>
            <a:ext cx="1482725" cy="524311"/>
          </a:xfrm>
          <a:prstGeom prst="rect">
            <a:avLst/>
          </a:prstGeom>
          <a:noFill/>
          <a:ln w="9525">
            <a:noFill/>
            <a:miter lim="800000"/>
            <a:headEnd/>
            <a:tailEnd/>
          </a:ln>
          <a:effectLst/>
        </p:spPr>
        <p:txBody>
          <a:bodyPr lIns="36000" tIns="46800" rIns="36000">
            <a:spAutoFit/>
          </a:bodyPr>
          <a:lstStyle/>
          <a:p>
            <a:pPr algn="ctr" eaLnBrk="1" hangingPunct="1">
              <a:defRPr/>
            </a:pPr>
            <a:r>
              <a:rPr lang="en-US" sz="2800" dirty="0">
                <a:solidFill>
                  <a:schemeClr val="bg1"/>
                </a:solidFill>
              </a:rPr>
              <a:t>Adam</a:t>
            </a:r>
          </a:p>
        </p:txBody>
      </p:sp>
      <p:sp>
        <p:nvSpPr>
          <p:cNvPr id="49165" name="Text Box 13"/>
          <p:cNvSpPr txBox="1">
            <a:spLocks noChangeAspect="1" noChangeArrowheads="1"/>
          </p:cNvSpPr>
          <p:nvPr/>
        </p:nvSpPr>
        <p:spPr bwMode="auto">
          <a:xfrm>
            <a:off x="5448300" y="3397250"/>
            <a:ext cx="1482725" cy="524311"/>
          </a:xfrm>
          <a:prstGeom prst="rect">
            <a:avLst/>
          </a:prstGeom>
          <a:noFill/>
          <a:ln w="9525">
            <a:noFill/>
            <a:miter lim="800000"/>
            <a:headEnd/>
            <a:tailEnd/>
          </a:ln>
          <a:effectLst/>
        </p:spPr>
        <p:txBody>
          <a:bodyPr lIns="36000" tIns="46800" rIns="36000">
            <a:spAutoFit/>
          </a:bodyPr>
          <a:lstStyle/>
          <a:p>
            <a:pPr algn="ctr" eaLnBrk="1" hangingPunct="1">
              <a:defRPr/>
            </a:pPr>
            <a:r>
              <a:rPr lang="en-US" sz="2800" dirty="0">
                <a:solidFill>
                  <a:schemeClr val="bg1"/>
                </a:solidFill>
              </a:rPr>
              <a:t>Eve</a:t>
            </a:r>
            <a:endParaRPr lang="en-US" dirty="0">
              <a:solidFill>
                <a:schemeClr val="bg1"/>
              </a:solidFill>
            </a:endParaRPr>
          </a:p>
        </p:txBody>
      </p:sp>
      <p:sp>
        <p:nvSpPr>
          <p:cNvPr id="49166" name="Text Box 14"/>
          <p:cNvSpPr txBox="1">
            <a:spLocks noChangeAspect="1" noChangeArrowheads="1"/>
          </p:cNvSpPr>
          <p:nvPr/>
        </p:nvSpPr>
        <p:spPr bwMode="auto">
          <a:xfrm>
            <a:off x="3772043" y="5033963"/>
            <a:ext cx="1608138" cy="524311"/>
          </a:xfrm>
          <a:prstGeom prst="rect">
            <a:avLst/>
          </a:prstGeom>
          <a:noFill/>
          <a:ln w="9525">
            <a:noFill/>
            <a:miter lim="800000"/>
            <a:headEnd/>
            <a:tailEnd/>
          </a:ln>
          <a:effectLst/>
        </p:spPr>
        <p:txBody>
          <a:bodyPr wrap="square" lIns="36000" tIns="46800" rIns="36000">
            <a:spAutoFit/>
          </a:bodyPr>
          <a:lstStyle/>
          <a:p>
            <a:pPr algn="ctr" eaLnBrk="1" hangingPunct="1">
              <a:defRPr/>
            </a:pPr>
            <a:r>
              <a:rPr lang="en-US" sz="2800" dirty="0">
                <a:solidFill>
                  <a:schemeClr val="bg1"/>
                </a:solidFill>
              </a:rPr>
              <a:t>Children</a:t>
            </a:r>
            <a:endParaRPr lang="en-US" dirty="0">
              <a:solidFill>
                <a:schemeClr val="bg1"/>
              </a:solidFill>
            </a:endParaRPr>
          </a:p>
        </p:txBody>
      </p:sp>
      <p:sp>
        <p:nvSpPr>
          <p:cNvPr id="81934" name="Line 15"/>
          <p:cNvSpPr>
            <a:spLocks noChangeShapeType="1"/>
          </p:cNvSpPr>
          <p:nvPr/>
        </p:nvSpPr>
        <p:spPr bwMode="auto">
          <a:xfrm rot="10800000" flipV="1">
            <a:off x="3810000" y="3656013"/>
            <a:ext cx="1520825" cy="1587"/>
          </a:xfrm>
          <a:prstGeom prst="line">
            <a:avLst/>
          </a:prstGeom>
          <a:noFill/>
          <a:ln w="98425">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en-GB"/>
          </a:p>
        </p:txBody>
      </p:sp>
      <p:sp>
        <p:nvSpPr>
          <p:cNvPr id="81935" name="Text Box 16"/>
          <p:cNvSpPr txBox="1">
            <a:spLocks noChangeAspect="1" noChangeArrowheads="1"/>
          </p:cNvSpPr>
          <p:nvPr/>
        </p:nvSpPr>
        <p:spPr bwMode="auto">
          <a:xfrm>
            <a:off x="3695700" y="2797175"/>
            <a:ext cx="1743075" cy="66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2400" rIns="36000">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lnSpc>
                <a:spcPct val="80000"/>
              </a:lnSpc>
              <a:spcBef>
                <a:spcPct val="0"/>
              </a:spcBef>
              <a:buClrTx/>
              <a:buSzTx/>
              <a:buFontTx/>
              <a:buNone/>
            </a:pPr>
            <a:r>
              <a:rPr lang="en-US" altLang="en-US" sz="2400" dirty="0"/>
              <a:t>Evil elements</a:t>
            </a:r>
          </a:p>
        </p:txBody>
      </p:sp>
      <p:sp>
        <p:nvSpPr>
          <p:cNvPr id="81936" name="Line 17"/>
          <p:cNvSpPr>
            <a:spLocks noChangeShapeType="1"/>
          </p:cNvSpPr>
          <p:nvPr/>
        </p:nvSpPr>
        <p:spPr bwMode="auto">
          <a:xfrm rot="2820000" flipV="1">
            <a:off x="3396456" y="4426744"/>
            <a:ext cx="617538" cy="95250"/>
          </a:xfrm>
          <a:prstGeom prst="line">
            <a:avLst/>
          </a:prstGeom>
          <a:noFill/>
          <a:ln w="98425">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en-GB"/>
          </a:p>
        </p:txBody>
      </p:sp>
      <p:sp>
        <p:nvSpPr>
          <p:cNvPr id="81937" name="Line 18"/>
          <p:cNvSpPr>
            <a:spLocks noChangeShapeType="1"/>
          </p:cNvSpPr>
          <p:nvPr/>
        </p:nvSpPr>
        <p:spPr bwMode="auto">
          <a:xfrm rot="7980000" flipH="1" flipV="1">
            <a:off x="5149056" y="4480719"/>
            <a:ext cx="649288" cy="57150"/>
          </a:xfrm>
          <a:prstGeom prst="line">
            <a:avLst/>
          </a:prstGeom>
          <a:noFill/>
          <a:ln w="98425">
            <a:solidFill>
              <a:schemeClr val="tx1"/>
            </a:solidFill>
            <a:round/>
            <a:headEnd type="triangle" w="med" len="sm"/>
            <a:tailEnd type="none" w="med" len="sm"/>
          </a:ln>
          <a:extLst>
            <a:ext uri="{909E8E84-426E-40DD-AFC4-6F175D3DCCD1}">
              <a14:hiddenFill xmlns:a14="http://schemas.microsoft.com/office/drawing/2010/main">
                <a:noFill/>
              </a14:hiddenFill>
            </a:ext>
          </a:extLst>
        </p:spPr>
        <p:txBody>
          <a:bodyPr/>
          <a:lstStyle/>
          <a:p>
            <a:endParaRPr lang="en-GB"/>
          </a:p>
        </p:txBody>
      </p:sp>
      <p:sp>
        <p:nvSpPr>
          <p:cNvPr id="81938" name="Line 19"/>
          <p:cNvSpPr>
            <a:spLocks noChangeShapeType="1"/>
          </p:cNvSpPr>
          <p:nvPr/>
        </p:nvSpPr>
        <p:spPr bwMode="auto">
          <a:xfrm rot="2820000" flipV="1">
            <a:off x="5074444" y="2756694"/>
            <a:ext cx="617538" cy="95250"/>
          </a:xfrm>
          <a:prstGeom prst="line">
            <a:avLst/>
          </a:prstGeom>
          <a:noFill/>
          <a:ln w="98425">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en-GB"/>
          </a:p>
        </p:txBody>
      </p:sp>
      <p:sp>
        <p:nvSpPr>
          <p:cNvPr id="81939" name="Text Box 20"/>
          <p:cNvSpPr txBox="1">
            <a:spLocks noChangeAspect="1" noChangeArrowheads="1"/>
          </p:cNvSpPr>
          <p:nvPr/>
        </p:nvSpPr>
        <p:spPr bwMode="auto">
          <a:xfrm>
            <a:off x="1198563" y="4572000"/>
            <a:ext cx="2327275" cy="411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2400" rIns="36000">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r" eaLnBrk="1" hangingPunct="1">
              <a:lnSpc>
                <a:spcPct val="90000"/>
              </a:lnSpc>
              <a:spcBef>
                <a:spcPct val="0"/>
              </a:spcBef>
              <a:buClrTx/>
              <a:buSzTx/>
              <a:buFontTx/>
              <a:buNone/>
            </a:pPr>
            <a:r>
              <a:rPr lang="en-US" altLang="en-US" sz="2400" dirty="0"/>
              <a:t>Evil elements</a:t>
            </a:r>
          </a:p>
        </p:txBody>
      </p:sp>
      <p:sp>
        <p:nvSpPr>
          <p:cNvPr id="81940" name="Text Box 21"/>
          <p:cNvSpPr txBox="1">
            <a:spLocks noChangeAspect="1" noChangeArrowheads="1"/>
          </p:cNvSpPr>
          <p:nvPr/>
        </p:nvSpPr>
        <p:spPr bwMode="auto">
          <a:xfrm>
            <a:off x="6183166" y="2079543"/>
            <a:ext cx="2414588" cy="743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2400" rIns="36000">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lnSpc>
                <a:spcPct val="90000"/>
              </a:lnSpc>
              <a:spcBef>
                <a:spcPct val="0"/>
              </a:spcBef>
              <a:buClrTx/>
              <a:buSzTx/>
              <a:buFontTx/>
              <a:buNone/>
            </a:pPr>
            <a:r>
              <a:rPr lang="en-US" altLang="en-US" sz="2400" dirty="0"/>
              <a:t>Evil elements (imprinting)</a:t>
            </a:r>
          </a:p>
        </p:txBody>
      </p:sp>
      <p:sp>
        <p:nvSpPr>
          <p:cNvPr id="81941" name="Text Box 22"/>
          <p:cNvSpPr txBox="1">
            <a:spLocks noChangeArrowheads="1"/>
          </p:cNvSpPr>
          <p:nvPr/>
        </p:nvSpPr>
        <p:spPr bwMode="auto">
          <a:xfrm>
            <a:off x="403225" y="1295400"/>
            <a:ext cx="211137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charset="2"/>
              <a:buChar char="n"/>
              <a:defRPr sz="3200">
                <a:solidFill>
                  <a:schemeClr val="tx1"/>
                </a:solidFill>
                <a:latin typeface="Century Gothic" charset="0"/>
                <a:ea typeface="ＭＳ Ｐゴシック" charset="-128"/>
                <a:cs typeface="Century Gothic" charset="0"/>
              </a:defRPr>
            </a:lvl1pPr>
            <a:lvl2pPr marL="742950" indent="-285750">
              <a:spcBef>
                <a:spcPct val="20000"/>
              </a:spcBef>
              <a:buClr>
                <a:schemeClr val="accent2"/>
              </a:buClr>
              <a:buSzPct val="70000"/>
              <a:buFont typeface="Wingdings" charset="2"/>
              <a:buChar char="n"/>
              <a:defRPr sz="2800">
                <a:solidFill>
                  <a:schemeClr val="tx1"/>
                </a:solidFill>
                <a:latin typeface="Century Gothic" charset="0"/>
                <a:ea typeface="ＭＳ Ｐゴシック" charset="-128"/>
                <a:cs typeface="Century Gothic" charset="0"/>
              </a:defRPr>
            </a:lvl2pPr>
            <a:lvl3pPr marL="1143000" indent="-228600">
              <a:spcBef>
                <a:spcPct val="20000"/>
              </a:spcBef>
              <a:buClr>
                <a:schemeClr val="tx2"/>
              </a:buClr>
              <a:buSzPct val="70000"/>
              <a:buFont typeface="Wingdings" charset="2"/>
              <a:buChar char="n"/>
              <a:defRPr sz="2400">
                <a:solidFill>
                  <a:schemeClr val="tx1"/>
                </a:solidFill>
                <a:latin typeface="Century Gothic" charset="0"/>
                <a:ea typeface="ＭＳ Ｐゴシック" charset="-128"/>
                <a:cs typeface="Century Gothic" charset="0"/>
              </a:defRPr>
            </a:lvl3pPr>
            <a:lvl4pPr marL="1600200" indent="-228600">
              <a:spcBef>
                <a:spcPct val="20000"/>
              </a:spcBef>
              <a:buClr>
                <a:schemeClr val="accent2"/>
              </a:buClr>
              <a:buSzPct val="70000"/>
              <a:buFont typeface="Wingdings" charset="2"/>
              <a:buChar char="n"/>
              <a:defRPr sz="2000">
                <a:solidFill>
                  <a:schemeClr val="tx1"/>
                </a:solidFill>
                <a:latin typeface="Century Gothic" charset="0"/>
                <a:ea typeface="ＭＳ Ｐゴシック" charset="-128"/>
                <a:cs typeface="Century Gothic" charset="0"/>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spcBef>
                <a:spcPct val="50000"/>
              </a:spcBef>
              <a:buClrTx/>
              <a:buSzTx/>
              <a:buFontTx/>
              <a:buNone/>
            </a:pPr>
            <a:r>
              <a:rPr lang="en-US" altLang="en-US" sz="2400" dirty="0"/>
              <a:t>Original sin is transmitted through the physical body.  </a:t>
            </a:r>
            <a:br>
              <a:rPr lang="en-US" altLang="en-US" sz="2400" dirty="0"/>
            </a:br>
            <a:r>
              <a:rPr lang="en-US" altLang="en-US" sz="2000" dirty="0"/>
              <a:t>EDP, 392</a:t>
            </a:r>
          </a:p>
        </p:txBody>
      </p:sp>
    </p:spTree>
    <p:extLst>
      <p:ext uri="{BB962C8B-B14F-4D97-AF65-F5344CB8AC3E}">
        <p14:creationId xmlns:p14="http://schemas.microsoft.com/office/powerpoint/2010/main" val="1595049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76500" y="254000"/>
            <a:ext cx="4178300"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34045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9200" y="254000"/>
            <a:ext cx="4152900" cy="6337300"/>
          </a:xfrm>
          <a:prstGeom prst="rect">
            <a:avLst/>
          </a:prstGeom>
        </p:spPr>
      </p:pic>
    </p:spTree>
    <p:extLst>
      <p:ext uri="{BB962C8B-B14F-4D97-AF65-F5344CB8AC3E}">
        <p14:creationId xmlns:p14="http://schemas.microsoft.com/office/powerpoint/2010/main" val="383520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ffectLst>
                  <a:outerShdw blurRad="38100" dist="38100" dir="2700000" algn="tl">
                    <a:srgbClr val="000000">
                      <a:alpha val="43137"/>
                    </a:srgbClr>
                  </a:outerShdw>
                </a:effectLst>
                <a:latin typeface="+mn-lt"/>
                <a:cs typeface="Arial Rounded MT Bold"/>
              </a:rPr>
              <a:t>Where do angels fit in?</a:t>
            </a:r>
          </a:p>
        </p:txBody>
      </p:sp>
      <p:sp>
        <p:nvSpPr>
          <p:cNvPr id="3" name="Content Placeholder 2"/>
          <p:cNvSpPr>
            <a:spLocks noGrp="1"/>
          </p:cNvSpPr>
          <p:nvPr>
            <p:ph sz="half" idx="2"/>
          </p:nvPr>
        </p:nvSpPr>
        <p:spPr>
          <a:xfrm>
            <a:off x="855023" y="1600200"/>
            <a:ext cx="7831777" cy="4525963"/>
          </a:xfrm>
        </p:spPr>
        <p:txBody>
          <a:bodyPr>
            <a:normAutofit/>
          </a:bodyPr>
          <a:lstStyle/>
          <a:p>
            <a:pPr>
              <a:buFont typeface="Arial" panose="020B0604020202020204" pitchFamily="34" charset="0"/>
              <a:buChar char="•"/>
              <a:defRPr/>
            </a:pPr>
            <a:r>
              <a:rPr lang="en-US" sz="2400" dirty="0">
                <a:cs typeface="Arial"/>
              </a:rPr>
              <a:t>Created by God</a:t>
            </a:r>
          </a:p>
          <a:p>
            <a:pPr lvl="1">
              <a:buFont typeface="Arial" panose="020B0604020202020204" pitchFamily="34" charset="0"/>
              <a:buChar char="•"/>
              <a:defRPr/>
            </a:pPr>
            <a:r>
              <a:rPr lang="en-US" sz="2200" dirty="0">
                <a:cs typeface="Lydian BT"/>
              </a:rPr>
              <a:t>“You, Lord alone made heaven, the heaven of heavens, with all their host, (angels) the earth and everything.” 	</a:t>
            </a:r>
            <a:r>
              <a:rPr lang="en-US" sz="2200" dirty="0">
                <a:cs typeface="Arial"/>
              </a:rPr>
              <a:t>Nehemiah. 9:6</a:t>
            </a:r>
          </a:p>
          <a:p>
            <a:pPr>
              <a:buFont typeface="Arial" panose="020B0604020202020204" pitchFamily="34" charset="0"/>
              <a:buChar char="•"/>
              <a:defRPr/>
            </a:pPr>
            <a:r>
              <a:rPr lang="en-US" sz="2400" dirty="0">
                <a:cs typeface="Arial"/>
              </a:rPr>
              <a:t>How were they created?</a:t>
            </a:r>
          </a:p>
          <a:p>
            <a:pPr lvl="1">
              <a:buFont typeface="Arial" panose="020B0604020202020204" pitchFamily="34" charset="0"/>
              <a:buChar char="•"/>
              <a:defRPr/>
            </a:pPr>
            <a:r>
              <a:rPr lang="en-US" sz="2200" dirty="0">
                <a:cs typeface="Lydian BT"/>
              </a:rPr>
              <a:t>Praise ye him all his angels,</a:t>
            </a:r>
            <a:br>
              <a:rPr lang="en-US" sz="2200" dirty="0">
                <a:cs typeface="Lydian BT"/>
              </a:rPr>
            </a:br>
            <a:r>
              <a:rPr lang="en-US" sz="2200" dirty="0">
                <a:cs typeface="Lydian BT"/>
              </a:rPr>
              <a:t>Let them praise the name of the Lord, for he commanded and they were created. 												</a:t>
            </a:r>
            <a:r>
              <a:rPr lang="en-US" sz="2200" dirty="0">
                <a:cs typeface="Arial"/>
              </a:rPr>
              <a:t>Psalm. l48:2,5</a:t>
            </a:r>
          </a:p>
        </p:txBody>
      </p:sp>
    </p:spTree>
    <p:extLst>
      <p:ext uri="{BB962C8B-B14F-4D97-AF65-F5344CB8AC3E}">
        <p14:creationId xmlns:p14="http://schemas.microsoft.com/office/powerpoint/2010/main" val="1038741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emories can pass between generations through DNA..mp4">
            <a:hlinkClick r:id="" action="ppaction://media"/>
            <a:extLst>
              <a:ext uri="{FF2B5EF4-FFF2-40B4-BE49-F238E27FC236}">
                <a16:creationId xmlns:a16="http://schemas.microsoft.com/office/drawing/2014/main" id="{29C4E675-E866-C34D-8E0D-85D77A8B7482}"/>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4"/>
          <a:stretch>
            <a:fillRect/>
          </a:stretch>
        </p:blipFill>
        <p:spPr>
          <a:xfrm>
            <a:off x="777242" y="0"/>
            <a:ext cx="6858000" cy="6858000"/>
          </a:xfrm>
        </p:spPr>
      </p:pic>
    </p:spTree>
    <p:extLst>
      <p:ext uri="{BB962C8B-B14F-4D97-AF65-F5344CB8AC3E}">
        <p14:creationId xmlns:p14="http://schemas.microsoft.com/office/powerpoint/2010/main" val="370703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7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happened at the fall?</a:t>
            </a:r>
            <a:endParaRPr lang="en-US" sz="4000" dirty="0">
              <a:solidFill>
                <a:schemeClr val="tx1"/>
              </a:solidFill>
            </a:endParaRPr>
          </a:p>
        </p:txBody>
      </p:sp>
      <p:sp>
        <p:nvSpPr>
          <p:cNvPr id="3" name="Content Placeholder 2"/>
          <p:cNvSpPr>
            <a:spLocks noGrp="1"/>
          </p:cNvSpPr>
          <p:nvPr>
            <p:ph sz="half" idx="2"/>
          </p:nvPr>
        </p:nvSpPr>
        <p:spPr>
          <a:xfrm>
            <a:off x="975360" y="1600200"/>
            <a:ext cx="7711440" cy="4525963"/>
          </a:xfrm>
        </p:spPr>
        <p:txBody>
          <a:bodyPr>
            <a:noAutofit/>
          </a:bodyPr>
          <a:lstStyle/>
          <a:p>
            <a:pPr>
              <a:defRPr/>
            </a:pPr>
            <a:r>
              <a:rPr lang="en-US" sz="2800" dirty="0">
                <a:solidFill>
                  <a:schemeClr val="tx1"/>
                </a:solidFill>
                <a:latin typeface="Century Gothic"/>
                <a:cs typeface="Century Gothic"/>
              </a:rPr>
              <a:t>All the relationships of the Four Great Realms of Heart were corrupted and distorted</a:t>
            </a:r>
          </a:p>
          <a:p>
            <a:pPr lvl="1">
              <a:defRPr/>
            </a:pPr>
            <a:r>
              <a:rPr lang="en-US" sz="2800" dirty="0">
                <a:solidFill>
                  <a:schemeClr val="tx1"/>
                </a:solidFill>
                <a:latin typeface="Century Gothic"/>
                <a:cs typeface="Century Gothic"/>
              </a:rPr>
              <a:t>Man – woman </a:t>
            </a:r>
          </a:p>
          <a:p>
            <a:pPr lvl="1">
              <a:defRPr/>
            </a:pPr>
            <a:r>
              <a:rPr lang="en-US" sz="2800" dirty="0">
                <a:solidFill>
                  <a:schemeClr val="tx1"/>
                </a:solidFill>
                <a:latin typeface="Century Gothic"/>
                <a:cs typeface="Century Gothic"/>
              </a:rPr>
              <a:t>Husband – wife</a:t>
            </a:r>
          </a:p>
          <a:p>
            <a:pPr lvl="1">
              <a:defRPr/>
            </a:pPr>
            <a:r>
              <a:rPr lang="en-US" sz="2800" dirty="0">
                <a:solidFill>
                  <a:schemeClr val="tx1"/>
                </a:solidFill>
                <a:latin typeface="Century Gothic"/>
                <a:cs typeface="Century Gothic"/>
              </a:rPr>
              <a:t>Parents – children</a:t>
            </a:r>
          </a:p>
          <a:p>
            <a:pPr lvl="1">
              <a:defRPr/>
            </a:pPr>
            <a:r>
              <a:rPr lang="en-US" sz="2800" dirty="0">
                <a:solidFill>
                  <a:schemeClr val="tx1"/>
                </a:solidFill>
                <a:latin typeface="Century Gothic"/>
                <a:cs typeface="Century Gothic"/>
              </a:rPr>
              <a:t>Sibling – sibling</a:t>
            </a:r>
          </a:p>
          <a:p>
            <a:pPr>
              <a:defRPr/>
            </a:pPr>
            <a:r>
              <a:rPr lang="en-US" sz="2800" dirty="0">
                <a:solidFill>
                  <a:schemeClr val="tx1"/>
                </a:solidFill>
                <a:latin typeface="Century Gothic"/>
                <a:cs typeface="Century Gothic"/>
              </a:rPr>
              <a:t>Restoration is putting all these relationships right</a:t>
            </a:r>
          </a:p>
          <a:p>
            <a:endParaRPr lang="en-US" sz="3200" dirty="0">
              <a:solidFill>
                <a:schemeClr val="tx1"/>
              </a:solidFill>
            </a:endParaRPr>
          </a:p>
        </p:txBody>
      </p:sp>
    </p:spTree>
    <p:extLst>
      <p:ext uri="{BB962C8B-B14F-4D97-AF65-F5344CB8AC3E}">
        <p14:creationId xmlns:p14="http://schemas.microsoft.com/office/powerpoint/2010/main" val="1828254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4000" dirty="0">
                <a:solidFill>
                  <a:schemeClr val="tx1"/>
                </a:solidFill>
              </a:rPr>
              <a:t>Loss of the three blessings . . .</a:t>
            </a:r>
          </a:p>
        </p:txBody>
      </p:sp>
      <p:sp>
        <p:nvSpPr>
          <p:cNvPr id="3" name="Content Placeholder 2"/>
          <p:cNvSpPr>
            <a:spLocks noGrp="1"/>
          </p:cNvSpPr>
          <p:nvPr>
            <p:ph sz="half" idx="2"/>
          </p:nvPr>
        </p:nvSpPr>
        <p:spPr>
          <a:xfrm>
            <a:off x="944880" y="1600200"/>
            <a:ext cx="7741920" cy="4525963"/>
          </a:xfrm>
        </p:spPr>
        <p:txBody>
          <a:bodyPr>
            <a:noAutofit/>
          </a:bodyPr>
          <a:lstStyle/>
          <a:p>
            <a:pPr>
              <a:defRPr/>
            </a:pPr>
            <a:r>
              <a:rPr lang="en-US" sz="2800" dirty="0">
                <a:solidFill>
                  <a:schemeClr val="tx1"/>
                </a:solidFill>
              </a:rPr>
              <a:t>People struggle to attain mind-body unity</a:t>
            </a:r>
          </a:p>
          <a:p>
            <a:pPr lvl="1">
              <a:defRPr/>
            </a:pPr>
            <a:r>
              <a:rPr lang="en-US" sz="2400" dirty="0">
                <a:solidFill>
                  <a:schemeClr val="tx1"/>
                </a:solidFill>
              </a:rPr>
              <a:t>Alcoholism, laziness, lying, identity crisis</a:t>
            </a:r>
          </a:p>
          <a:p>
            <a:pPr>
              <a:defRPr/>
            </a:pPr>
            <a:r>
              <a:rPr lang="en-US" sz="2800" dirty="0">
                <a:solidFill>
                  <a:schemeClr val="tx1"/>
                </a:solidFill>
              </a:rPr>
              <a:t>People struggle to achieve good relations</a:t>
            </a:r>
          </a:p>
          <a:p>
            <a:pPr lvl="1">
              <a:defRPr/>
            </a:pPr>
            <a:r>
              <a:rPr lang="en-US" sz="2400" dirty="0">
                <a:solidFill>
                  <a:schemeClr val="tx1"/>
                </a:solidFill>
              </a:rPr>
              <a:t>Divorce, conflict, loneliness, ‘bad sex’</a:t>
            </a:r>
          </a:p>
          <a:p>
            <a:pPr>
              <a:defRPr/>
            </a:pPr>
            <a:r>
              <a:rPr lang="en-US" sz="2800" dirty="0">
                <a:solidFill>
                  <a:schemeClr val="tx1"/>
                </a:solidFill>
              </a:rPr>
              <a:t>People struggle to manage the ‘world’</a:t>
            </a:r>
          </a:p>
          <a:p>
            <a:pPr lvl="1">
              <a:defRPr/>
            </a:pPr>
            <a:r>
              <a:rPr lang="en-US" sz="2400" dirty="0">
                <a:solidFill>
                  <a:schemeClr val="tx1"/>
                </a:solidFill>
              </a:rPr>
              <a:t>Finances, tidiness, pollution</a:t>
            </a:r>
          </a:p>
        </p:txBody>
      </p:sp>
    </p:spTree>
    <p:extLst>
      <p:ext uri="{BB962C8B-B14F-4D97-AF65-F5344CB8AC3E}">
        <p14:creationId xmlns:p14="http://schemas.microsoft.com/office/powerpoint/2010/main" val="507653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solidFill>
                  <a:schemeClr val="tx1"/>
                </a:solidFill>
              </a:rPr>
              <a:t>Three worst crimes</a:t>
            </a:r>
          </a:p>
        </p:txBody>
      </p:sp>
      <p:sp>
        <p:nvSpPr>
          <p:cNvPr id="3" name="Content Placeholder 2"/>
          <p:cNvSpPr>
            <a:spLocks noGrp="1"/>
          </p:cNvSpPr>
          <p:nvPr>
            <p:ph sz="half" idx="2"/>
          </p:nvPr>
        </p:nvSpPr>
        <p:spPr>
          <a:xfrm>
            <a:off x="868680" y="1600200"/>
            <a:ext cx="7818120" cy="4525963"/>
          </a:xfrm>
        </p:spPr>
        <p:txBody>
          <a:bodyPr>
            <a:noAutofit/>
          </a:bodyPr>
          <a:lstStyle/>
          <a:p>
            <a:r>
              <a:rPr lang="en-GB" sz="2800" dirty="0">
                <a:solidFill>
                  <a:schemeClr val="tx1"/>
                </a:solidFill>
              </a:rPr>
              <a:t>Murder</a:t>
            </a:r>
          </a:p>
          <a:p>
            <a:pPr lvl="1"/>
            <a:r>
              <a:rPr lang="en-GB" sz="2400" dirty="0">
                <a:solidFill>
                  <a:schemeClr val="tx1"/>
                </a:solidFill>
              </a:rPr>
              <a:t>Violation of heart</a:t>
            </a:r>
          </a:p>
          <a:p>
            <a:pPr lvl="1"/>
            <a:r>
              <a:rPr lang="en-GB" sz="2400" dirty="0">
                <a:solidFill>
                  <a:schemeClr val="tx1"/>
                </a:solidFill>
              </a:rPr>
              <a:t>1</a:t>
            </a:r>
            <a:r>
              <a:rPr lang="en-GB" sz="2400" baseline="30000" dirty="0">
                <a:solidFill>
                  <a:schemeClr val="tx1"/>
                </a:solidFill>
              </a:rPr>
              <a:t>st</a:t>
            </a:r>
            <a:r>
              <a:rPr lang="en-GB" sz="2400" dirty="0">
                <a:solidFill>
                  <a:schemeClr val="tx1"/>
                </a:solidFill>
              </a:rPr>
              <a:t> blessing</a:t>
            </a:r>
          </a:p>
          <a:p>
            <a:r>
              <a:rPr lang="en-GB" sz="2800" dirty="0">
                <a:solidFill>
                  <a:schemeClr val="tx1"/>
                </a:solidFill>
              </a:rPr>
              <a:t>Rape</a:t>
            </a:r>
          </a:p>
          <a:p>
            <a:pPr lvl="1"/>
            <a:r>
              <a:rPr lang="en-GB" sz="2400" dirty="0">
                <a:solidFill>
                  <a:schemeClr val="tx1"/>
                </a:solidFill>
              </a:rPr>
              <a:t>Violation of lineage</a:t>
            </a:r>
          </a:p>
          <a:p>
            <a:pPr lvl="1"/>
            <a:r>
              <a:rPr lang="en-GB" sz="2400" dirty="0">
                <a:solidFill>
                  <a:schemeClr val="tx1"/>
                </a:solidFill>
              </a:rPr>
              <a:t>2</a:t>
            </a:r>
            <a:r>
              <a:rPr lang="en-GB" sz="2400" baseline="30000" dirty="0">
                <a:solidFill>
                  <a:schemeClr val="tx1"/>
                </a:solidFill>
              </a:rPr>
              <a:t>nd</a:t>
            </a:r>
            <a:r>
              <a:rPr lang="en-GB" sz="2400" dirty="0">
                <a:solidFill>
                  <a:schemeClr val="tx1"/>
                </a:solidFill>
              </a:rPr>
              <a:t> blessing</a:t>
            </a:r>
          </a:p>
          <a:p>
            <a:r>
              <a:rPr lang="en-GB" sz="2800" dirty="0">
                <a:solidFill>
                  <a:schemeClr val="tx1"/>
                </a:solidFill>
              </a:rPr>
              <a:t>Robbery </a:t>
            </a:r>
          </a:p>
          <a:p>
            <a:pPr lvl="1"/>
            <a:r>
              <a:rPr lang="en-GB" sz="2400" dirty="0">
                <a:solidFill>
                  <a:schemeClr val="tx1"/>
                </a:solidFill>
              </a:rPr>
              <a:t>Violation public property</a:t>
            </a:r>
          </a:p>
          <a:p>
            <a:pPr lvl="1"/>
            <a:r>
              <a:rPr lang="en-GB" sz="2400" dirty="0">
                <a:solidFill>
                  <a:schemeClr val="tx1"/>
                </a:solidFill>
              </a:rPr>
              <a:t>3</a:t>
            </a:r>
            <a:r>
              <a:rPr lang="en-GB" sz="2400" baseline="30000" dirty="0">
                <a:solidFill>
                  <a:schemeClr val="tx1"/>
                </a:solidFill>
              </a:rPr>
              <a:t>rd</a:t>
            </a:r>
            <a:r>
              <a:rPr lang="en-GB" sz="2400" dirty="0">
                <a:solidFill>
                  <a:schemeClr val="tx1"/>
                </a:solidFill>
              </a:rPr>
              <a:t> blessing</a:t>
            </a:r>
          </a:p>
        </p:txBody>
      </p:sp>
    </p:spTree>
    <p:extLst>
      <p:ext uri="{BB962C8B-B14F-4D97-AF65-F5344CB8AC3E}">
        <p14:creationId xmlns:p14="http://schemas.microsoft.com/office/powerpoint/2010/main" val="214543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D7A2885-D802-294A-97E1-714ABAE458B6}"/>
              </a:ext>
            </a:extLst>
          </p:cNvPr>
          <p:cNvSpPr>
            <a:spLocks noGrp="1"/>
          </p:cNvSpPr>
          <p:nvPr>
            <p:ph type="title"/>
          </p:nvPr>
        </p:nvSpPr>
        <p:spPr/>
        <p:txBody>
          <a:bodyPr/>
          <a:lstStyle/>
          <a:p>
            <a:r>
              <a:rPr lang="en-GB" dirty="0"/>
              <a:t>After the Fall: sex and violence</a:t>
            </a:r>
          </a:p>
        </p:txBody>
      </p:sp>
      <p:sp>
        <p:nvSpPr>
          <p:cNvPr id="7" name="Text Placeholder 6">
            <a:extLst>
              <a:ext uri="{FF2B5EF4-FFF2-40B4-BE49-F238E27FC236}">
                <a16:creationId xmlns:a16="http://schemas.microsoft.com/office/drawing/2014/main" id="{1A6F10C0-0C40-7044-92BC-0B17CCD5C165}"/>
              </a:ext>
            </a:extLst>
          </p:cNvPr>
          <p:cNvSpPr>
            <a:spLocks noGrp="1"/>
          </p:cNvSpPr>
          <p:nvPr>
            <p:ph type="body" sz="half" idx="1"/>
          </p:nvPr>
        </p:nvSpPr>
        <p:spPr>
          <a:xfrm>
            <a:off x="457200" y="1160814"/>
            <a:ext cx="8229600" cy="5008492"/>
          </a:xfrm>
        </p:spPr>
        <p:txBody>
          <a:bodyPr>
            <a:noAutofit/>
          </a:bodyPr>
          <a:lstStyle/>
          <a:p>
            <a:r>
              <a:rPr lang="en-GB" sz="2200" dirty="0"/>
              <a:t>When the human race began to increase, with more and more daughters being born, the sons of God [rulers] noticed that the daughters of men were beautiful. They looked them over and picked out wives for themselves.</a:t>
            </a:r>
          </a:p>
          <a:p>
            <a:r>
              <a:rPr lang="en-GB" sz="2200" dirty="0"/>
              <a:t>This was back in the days when there were titans in the land. The titans came from the union of the sons of God and the daughters of men. These were the mighty men of ancient lore, the famous ones. </a:t>
            </a:r>
          </a:p>
          <a:p>
            <a:r>
              <a:rPr lang="en-GB" sz="2200" dirty="0"/>
              <a:t>God saw that human evil was out of control. People thought evil, imagined evil—evil, evil, evil from morning to night. God was sorry that he had made the human race in the first place; it broke his heart. 								Genesis 6:1-6</a:t>
            </a:r>
          </a:p>
        </p:txBody>
      </p:sp>
    </p:spTree>
    <p:extLst>
      <p:ext uri="{BB962C8B-B14F-4D97-AF65-F5344CB8AC3E}">
        <p14:creationId xmlns:p14="http://schemas.microsoft.com/office/powerpoint/2010/main" val="42030731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5CA28C-728A-7444-8BCA-9CEE3948F1AB}"/>
              </a:ext>
            </a:extLst>
          </p:cNvPr>
          <p:cNvSpPr>
            <a:spLocks noGrp="1"/>
          </p:cNvSpPr>
          <p:nvPr>
            <p:ph type="body" sz="half" idx="1"/>
          </p:nvPr>
        </p:nvSpPr>
        <p:spPr>
          <a:xfrm>
            <a:off x="457200" y="314325"/>
            <a:ext cx="8229600" cy="6300787"/>
          </a:xfrm>
        </p:spPr>
        <p:txBody>
          <a:bodyPr>
            <a:normAutofit lnSpcReduction="10000"/>
          </a:bodyPr>
          <a:lstStyle/>
          <a:p>
            <a:pPr>
              <a:lnSpc>
                <a:spcPct val="110000"/>
              </a:lnSpc>
            </a:pPr>
            <a:r>
              <a:rPr lang="en-GB" sz="2000" dirty="0"/>
              <a:t>With the development of agriculture, cities and economic surplus, some humans became richer and more powerful than others. Kings, rulers, pharaohs – human alpha males – could command an almost open ended gratification of sexual desire. Polygamy became possible for a minority of males. Harems made their appearance. Abraham and Isaac were afraid of being killed for their wives. </a:t>
            </a:r>
          </a:p>
          <a:p>
            <a:pPr>
              <a:lnSpc>
                <a:spcPct val="110000"/>
              </a:lnSpc>
            </a:pPr>
            <a:r>
              <a:rPr lang="en-GB" sz="2000" dirty="0"/>
              <a:t>The central message of Genesis is that sexual anomie – the unfettered play of Darwinian forces and alpha males – leads to a society marked by widespread violence. Such behaviour privileges some people against others. It turns women into instruments of male desire. It places power, not love, at the heart of human relationships. It treats women as objects rather than as subjects with equal dignity and integrity. It divorces sex from compassion and concern. It dishonours the most intimate human bond, the one in which we are most like God himself: the love that brings new life into the world. </a:t>
            </a:r>
          </a:p>
          <a:p>
            <a:pPr>
              <a:lnSpc>
                <a:spcPct val="110000"/>
              </a:lnSpc>
            </a:pPr>
            <a:r>
              <a:rPr lang="en-GB" sz="2000" dirty="0"/>
              <a:t>Jonathan Sacks</a:t>
            </a:r>
          </a:p>
          <a:p>
            <a:pPr>
              <a:lnSpc>
                <a:spcPct val="110000"/>
              </a:lnSpc>
            </a:pPr>
            <a:endParaRPr lang="en-GB" dirty="0"/>
          </a:p>
          <a:p>
            <a:pPr>
              <a:lnSpc>
                <a:spcPct val="110000"/>
              </a:lnSpc>
            </a:pPr>
            <a:endParaRPr lang="en-GB" dirty="0"/>
          </a:p>
        </p:txBody>
      </p:sp>
    </p:spTree>
    <p:extLst>
      <p:ext uri="{BB962C8B-B14F-4D97-AF65-F5344CB8AC3E}">
        <p14:creationId xmlns:p14="http://schemas.microsoft.com/office/powerpoint/2010/main" val="14569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8930A-E053-2343-823C-DBCBC143EE4B}"/>
              </a:ext>
            </a:extLst>
          </p:cNvPr>
          <p:cNvSpPr>
            <a:spLocks noGrp="1"/>
          </p:cNvSpPr>
          <p:nvPr>
            <p:ph type="title"/>
          </p:nvPr>
        </p:nvSpPr>
        <p:spPr/>
        <p:txBody>
          <a:bodyPr>
            <a:normAutofit fontScale="90000"/>
          </a:bodyPr>
          <a:lstStyle/>
          <a:p>
            <a:r>
              <a:rPr lang="en-GB" dirty="0"/>
              <a:t> Primary driver of violence: sexual desire</a:t>
            </a:r>
          </a:p>
        </p:txBody>
      </p:sp>
      <p:sp>
        <p:nvSpPr>
          <p:cNvPr id="3" name="Text Placeholder 2">
            <a:extLst>
              <a:ext uri="{FF2B5EF4-FFF2-40B4-BE49-F238E27FC236}">
                <a16:creationId xmlns:a16="http://schemas.microsoft.com/office/drawing/2014/main" id="{4D5490DC-93AE-594A-8E82-1C12CE3CC865}"/>
              </a:ext>
            </a:extLst>
          </p:cNvPr>
          <p:cNvSpPr>
            <a:spLocks noGrp="1"/>
          </p:cNvSpPr>
          <p:nvPr>
            <p:ph type="body" sz="half" idx="1"/>
          </p:nvPr>
        </p:nvSpPr>
        <p:spPr>
          <a:xfrm>
            <a:off x="457200" y="1600200"/>
            <a:ext cx="8229600" cy="4525963"/>
          </a:xfrm>
        </p:spPr>
        <p:txBody>
          <a:bodyPr>
            <a:normAutofit/>
          </a:bodyPr>
          <a:lstStyle/>
          <a:p>
            <a:r>
              <a:rPr lang="en-GB" sz="2400" dirty="0"/>
              <a:t>In almost all species, males spend most of their time fighting among themselves for access to females. The unique social contract of monogamy – a male for every female, a female for every male – lowers the temperature of sexual competition and frees its members to work together in co-operation. It is at this juncture that human societies – even human civilisation – are born.</a:t>
            </a:r>
          </a:p>
          <a:p>
            <a:r>
              <a:rPr lang="en-GB" sz="2000" dirty="0"/>
              <a:t>William Tucker, </a:t>
            </a:r>
            <a:r>
              <a:rPr lang="en-GB" sz="2000" i="1" dirty="0"/>
              <a:t>Marriage and Civilisation: How Monogamy Made Us Human</a:t>
            </a:r>
            <a:endParaRPr lang="en-GB" sz="2000" dirty="0"/>
          </a:p>
        </p:txBody>
      </p:sp>
    </p:spTree>
    <p:extLst>
      <p:ext uri="{BB962C8B-B14F-4D97-AF65-F5344CB8AC3E}">
        <p14:creationId xmlns:p14="http://schemas.microsoft.com/office/powerpoint/2010/main" val="7343907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1005840" y="1600200"/>
            <a:ext cx="7680960" cy="4525963"/>
          </a:xfrm>
        </p:spPr>
        <p:txBody>
          <a:bodyPr>
            <a:noAutofit/>
          </a:bodyPr>
          <a:lstStyle/>
          <a:p>
            <a:r>
              <a:rPr lang="en-US" sz="2800" dirty="0">
                <a:solidFill>
                  <a:schemeClr val="tx1"/>
                </a:solidFill>
                <a:latin typeface="Century Gothic" charset="0"/>
                <a:ea typeface="Century Gothic" charset="0"/>
                <a:cs typeface="Century Gothic" charset="0"/>
              </a:rPr>
              <a:t>Relationship between Archangel and Adam</a:t>
            </a:r>
          </a:p>
          <a:p>
            <a:r>
              <a:rPr lang="en-US" sz="2800" dirty="0">
                <a:solidFill>
                  <a:schemeClr val="tx1"/>
                </a:solidFill>
                <a:latin typeface="Century Gothic" charset="0"/>
                <a:ea typeface="Century Gothic" charset="0"/>
                <a:cs typeface="Century Gothic" charset="0"/>
              </a:rPr>
              <a:t>Relationship between Archangel and Eve</a:t>
            </a:r>
          </a:p>
          <a:p>
            <a:r>
              <a:rPr lang="en-US" sz="2800" dirty="0">
                <a:solidFill>
                  <a:schemeClr val="tx1"/>
                </a:solidFill>
                <a:latin typeface="Century Gothic" charset="0"/>
                <a:ea typeface="Century Gothic" charset="0"/>
                <a:cs typeface="Century Gothic" charset="0"/>
              </a:rPr>
              <a:t>Relationship between Adam and Eve</a:t>
            </a:r>
          </a:p>
          <a:p>
            <a:r>
              <a:rPr lang="en-GB" sz="2800" dirty="0">
                <a:solidFill>
                  <a:schemeClr val="tx1"/>
                </a:solidFill>
                <a:latin typeface="Century Gothic" charset="0"/>
                <a:ea typeface="Century Gothic" charset="0"/>
                <a:cs typeface="Century Gothic" charset="0"/>
              </a:rPr>
              <a:t>The relationship between parents and children</a:t>
            </a:r>
            <a:endParaRPr lang="en-US" sz="2800" dirty="0">
              <a:solidFill>
                <a:schemeClr val="tx1"/>
              </a:solidFill>
              <a:latin typeface="Century Gothic" charset="0"/>
              <a:ea typeface="Century Gothic" charset="0"/>
              <a:cs typeface="Century Gothic" charset="0"/>
            </a:endParaRPr>
          </a:p>
          <a:p>
            <a:endParaRPr lang="en-US" sz="2800" dirty="0">
              <a:solidFill>
                <a:schemeClr val="tx1"/>
              </a:solidFill>
              <a:latin typeface="Century Gothic" charset="0"/>
              <a:ea typeface="Century Gothic" charset="0"/>
              <a:cs typeface="Century Gothic" charset="0"/>
            </a:endParaRPr>
          </a:p>
          <a:p>
            <a:r>
              <a:rPr lang="en-US" sz="2800" dirty="0">
                <a:solidFill>
                  <a:schemeClr val="tx1"/>
                </a:solidFill>
                <a:latin typeface="Century Gothic" charset="0"/>
                <a:ea typeface="Century Gothic" charset="0"/>
                <a:cs typeface="Century Gothic" charset="0"/>
              </a:rPr>
              <a:t>Archetypal relationships</a:t>
            </a:r>
          </a:p>
          <a:p>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59750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1005840" y="1600200"/>
            <a:ext cx="7680960" cy="4525963"/>
          </a:xfrm>
        </p:spPr>
        <p:txBody>
          <a:bodyPr>
            <a:noAutofit/>
          </a:bodyPr>
          <a:lstStyle/>
          <a:p>
            <a:r>
              <a:rPr lang="en-US" sz="2800" dirty="0">
                <a:solidFill>
                  <a:schemeClr val="tx1"/>
                </a:solidFill>
                <a:latin typeface="Century Gothic" charset="0"/>
                <a:ea typeface="Century Gothic" charset="0"/>
                <a:cs typeface="Century Gothic" charset="0"/>
              </a:rPr>
              <a:t>Relationship between Archangel and Adam</a:t>
            </a:r>
          </a:p>
          <a:p>
            <a:pPr lvl="1"/>
            <a:r>
              <a:rPr lang="en-US" sz="2400" dirty="0">
                <a:solidFill>
                  <a:schemeClr val="tx1"/>
                </a:solidFill>
                <a:latin typeface="Century Gothic" charset="0"/>
                <a:ea typeface="Century Gothic" charset="0"/>
                <a:cs typeface="Century Gothic" charset="0"/>
              </a:rPr>
              <a:t>Adam needs to win the respect of the AA to become the Lord of creation</a:t>
            </a:r>
          </a:p>
          <a:p>
            <a:pPr lvl="1"/>
            <a:r>
              <a:rPr lang="en-US" sz="2400" dirty="0">
                <a:solidFill>
                  <a:schemeClr val="tx1"/>
                </a:solidFill>
                <a:latin typeface="Century Gothic" charset="0"/>
                <a:ea typeface="Century Gothic" charset="0"/>
                <a:cs typeface="Century Gothic" charset="0"/>
              </a:rPr>
              <a:t>Abel, in the position of Adam, needs to restore the birthright by winning the respect of Cain, in the position of the AA, and become the elder brother, head of the family</a:t>
            </a:r>
          </a:p>
          <a:p>
            <a:pPr lvl="1"/>
            <a:r>
              <a:rPr lang="en-US" sz="2400" dirty="0">
                <a:solidFill>
                  <a:schemeClr val="tx1"/>
                </a:solidFill>
                <a:latin typeface="Century Gothic" charset="0"/>
                <a:ea typeface="Century Gothic" charset="0"/>
                <a:cs typeface="Century Gothic" charset="0"/>
              </a:rPr>
              <a:t>This takes many attempts</a:t>
            </a:r>
          </a:p>
        </p:txBody>
      </p:sp>
    </p:spTree>
    <p:extLst>
      <p:ext uri="{BB962C8B-B14F-4D97-AF65-F5344CB8AC3E}">
        <p14:creationId xmlns:p14="http://schemas.microsoft.com/office/powerpoint/2010/main" val="127445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960120" y="1600200"/>
            <a:ext cx="7726680" cy="4525963"/>
          </a:xfrm>
        </p:spPr>
        <p:txBody>
          <a:bodyPr>
            <a:noAutofit/>
          </a:bodyPr>
          <a:lstStyle/>
          <a:p>
            <a:r>
              <a:rPr lang="en-US" sz="2800" dirty="0">
                <a:solidFill>
                  <a:schemeClr val="tx1"/>
                </a:solidFill>
                <a:latin typeface="Century Gothic" charset="0"/>
                <a:ea typeface="Century Gothic" charset="0"/>
                <a:cs typeface="Century Gothic" charset="0"/>
              </a:rPr>
              <a:t>Relationship between Archangel and Eve</a:t>
            </a:r>
          </a:p>
          <a:p>
            <a:pPr lvl="1"/>
            <a:r>
              <a:rPr lang="en-US" sz="2400" dirty="0">
                <a:solidFill>
                  <a:schemeClr val="tx1"/>
                </a:solidFill>
                <a:latin typeface="Century Gothic" charset="0"/>
                <a:ea typeface="Century Gothic" charset="0"/>
                <a:cs typeface="Century Gothic" charset="0"/>
              </a:rPr>
              <a:t>Men have inherited the archangelic nature to want to control and possess and have sexual relationships with women for their own pleasure and gratification. Lust, not love</a:t>
            </a:r>
          </a:p>
          <a:p>
            <a:pPr lvl="2"/>
            <a:r>
              <a:rPr lang="en-US" sz="2000" dirty="0">
                <a:solidFill>
                  <a:schemeClr val="tx1"/>
                </a:solidFill>
                <a:latin typeface="Century Gothic" charset="0"/>
                <a:ea typeface="Century Gothic" charset="0"/>
                <a:cs typeface="Century Gothic" charset="0"/>
              </a:rPr>
              <a:t> Droit du seigneur – ‘lord’s right’</a:t>
            </a:r>
          </a:p>
          <a:p>
            <a:pPr lvl="2"/>
            <a:r>
              <a:rPr lang="en-US" sz="2000" dirty="0">
                <a:solidFill>
                  <a:schemeClr val="tx1"/>
                </a:solidFill>
                <a:latin typeface="Century Gothic" charset="0"/>
                <a:ea typeface="Century Gothic" charset="0"/>
                <a:cs typeface="Century Gothic" charset="0"/>
              </a:rPr>
              <a:t>Sexual harassment and worse</a:t>
            </a:r>
          </a:p>
          <a:p>
            <a:pPr lvl="1"/>
            <a:r>
              <a:rPr lang="en-US" sz="2400" dirty="0">
                <a:solidFill>
                  <a:schemeClr val="tx1"/>
                </a:solidFill>
                <a:latin typeface="Century Gothic" charset="0"/>
                <a:ea typeface="Century Gothic" charset="0"/>
                <a:cs typeface="Century Gothic" charset="0"/>
              </a:rPr>
              <a:t>Women have inherited the tendency to be seduced by a powerful men and to seduce</a:t>
            </a:r>
          </a:p>
        </p:txBody>
      </p:sp>
    </p:spTree>
    <p:extLst>
      <p:ext uri="{BB962C8B-B14F-4D97-AF65-F5344CB8AC3E}">
        <p14:creationId xmlns:p14="http://schemas.microsoft.com/office/powerpoint/2010/main" val="69098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0" y="593764"/>
            <a:ext cx="8229600" cy="5876781"/>
          </a:xfrm>
        </p:spPr>
        <p:txBody>
          <a:bodyPr>
            <a:noAutofit/>
          </a:bodyPr>
          <a:lstStyle/>
          <a:p>
            <a:pPr>
              <a:buFont typeface="Arial" panose="020B0604020202020204" pitchFamily="34" charset="0"/>
              <a:buChar char="•"/>
              <a:defRPr/>
            </a:pPr>
            <a:r>
              <a:rPr lang="en-US" sz="2400" dirty="0">
                <a:cs typeface="Arial"/>
              </a:rPr>
              <a:t>When were they created?</a:t>
            </a:r>
          </a:p>
          <a:p>
            <a:pPr lvl="1">
              <a:buFont typeface="Arial" panose="020B0604020202020204" pitchFamily="34" charset="0"/>
              <a:buChar char="•"/>
              <a:defRPr/>
            </a:pPr>
            <a:r>
              <a:rPr lang="en-US" sz="2200" dirty="0">
                <a:cs typeface="Lydian BT"/>
              </a:rPr>
              <a:t>Where were you when I laid the foundations of the earth? When the morning stars sang together, and all the sons of God (angels) shouted for joy? 				</a:t>
            </a:r>
            <a:r>
              <a:rPr lang="en-US" sz="2200" dirty="0">
                <a:cs typeface="Arial"/>
              </a:rPr>
              <a:t>Job 38:1,4,7</a:t>
            </a:r>
          </a:p>
          <a:p>
            <a:pPr>
              <a:buFont typeface="Arial" panose="020B0604020202020204" pitchFamily="34" charset="0"/>
              <a:buChar char="•"/>
              <a:defRPr/>
            </a:pPr>
            <a:r>
              <a:rPr lang="en-US" sz="2400" dirty="0">
                <a:cs typeface="Arial"/>
              </a:rPr>
              <a:t>Helped God with the creation of man</a:t>
            </a:r>
          </a:p>
          <a:p>
            <a:pPr lvl="1">
              <a:buFont typeface="Arial" panose="020B0604020202020204" pitchFamily="34" charset="0"/>
              <a:buChar char="•"/>
              <a:defRPr/>
            </a:pPr>
            <a:r>
              <a:rPr lang="en-US" sz="2200" dirty="0">
                <a:cs typeface="Lydian BT"/>
              </a:rPr>
              <a:t>“Let us make man in our image . . . .” </a:t>
            </a:r>
            <a:r>
              <a:rPr lang="en-US" sz="2200" dirty="0">
                <a:cs typeface="Arial"/>
              </a:rPr>
              <a:t>Genesis 1:26</a:t>
            </a:r>
          </a:p>
          <a:p>
            <a:pPr>
              <a:buFont typeface="Arial" panose="020B0604020202020204" pitchFamily="34" charset="0"/>
              <a:buChar char="•"/>
              <a:defRPr/>
            </a:pPr>
            <a:r>
              <a:rPr lang="en-US" sz="2400" dirty="0">
                <a:cs typeface="Arial"/>
              </a:rPr>
              <a:t>Servants and messengers of God</a:t>
            </a:r>
          </a:p>
          <a:p>
            <a:pPr>
              <a:buFont typeface="Arial" panose="020B0604020202020204" pitchFamily="34" charset="0"/>
              <a:buChar char="•"/>
              <a:defRPr/>
            </a:pPr>
            <a:r>
              <a:rPr lang="en-US" sz="2400" dirty="0">
                <a:cs typeface="Arial"/>
              </a:rPr>
              <a:t>Take care of Adam and Eve</a:t>
            </a:r>
          </a:p>
          <a:p>
            <a:pPr>
              <a:buFont typeface="Arial" panose="020B0604020202020204" pitchFamily="34" charset="0"/>
              <a:buChar char="•"/>
              <a:defRPr/>
            </a:pPr>
            <a:r>
              <a:rPr lang="en-US" sz="2400" dirty="0">
                <a:cs typeface="Arial"/>
              </a:rPr>
              <a:t>To serve Adam and Eve</a:t>
            </a:r>
          </a:p>
          <a:p>
            <a:pPr lvl="1">
              <a:buFont typeface="Arial" panose="020B0604020202020204" pitchFamily="34" charset="0"/>
              <a:buChar char="•"/>
              <a:defRPr/>
            </a:pPr>
            <a:r>
              <a:rPr lang="en-GB" sz="2200" dirty="0">
                <a:ea typeface="ＭＳ Ｐゴシック" pitchFamily="64" charset="-128"/>
                <a:cs typeface="Lydian BT"/>
              </a:rPr>
              <a:t>“Do you not know that we are to judge the angels?”  					</a:t>
            </a:r>
            <a:r>
              <a:rPr lang="en-GB" sz="2200" dirty="0">
                <a:ea typeface="ＭＳ Ｐゴシック" pitchFamily="64" charset="-128"/>
                <a:cs typeface="ＭＳ Ｐゴシック" pitchFamily="64" charset="-128"/>
              </a:rPr>
              <a:t>I Corinthians 8:3</a:t>
            </a:r>
            <a:endParaRPr lang="en-US" sz="2200" dirty="0">
              <a:cs typeface="Arial"/>
            </a:endParaRPr>
          </a:p>
          <a:p>
            <a:pPr>
              <a:defRPr/>
            </a:pPr>
            <a:endParaRPr lang="en-US" sz="2400" dirty="0"/>
          </a:p>
        </p:txBody>
      </p:sp>
    </p:spTree>
    <p:extLst>
      <p:ext uri="{BB962C8B-B14F-4D97-AF65-F5344CB8AC3E}">
        <p14:creationId xmlns:p14="http://schemas.microsoft.com/office/powerpoint/2010/main" val="2695774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746760" y="1600200"/>
            <a:ext cx="7940040" cy="4525963"/>
          </a:xfrm>
        </p:spPr>
        <p:txBody>
          <a:bodyPr>
            <a:normAutofit/>
          </a:bodyPr>
          <a:lstStyle/>
          <a:p>
            <a:r>
              <a:rPr lang="en-US" sz="2800" dirty="0">
                <a:solidFill>
                  <a:schemeClr val="tx1"/>
                </a:solidFill>
                <a:latin typeface="Century Gothic" charset="0"/>
                <a:ea typeface="Century Gothic" charset="0"/>
                <a:cs typeface="Century Gothic" charset="0"/>
              </a:rPr>
              <a:t>Relationship between Adam and Eve</a:t>
            </a:r>
          </a:p>
          <a:p>
            <a:pPr lvl="1"/>
            <a:r>
              <a:rPr lang="en-US" sz="2800" dirty="0">
                <a:solidFill>
                  <a:schemeClr val="tx1"/>
                </a:solidFill>
                <a:latin typeface="Century Gothic" charset="0"/>
                <a:ea typeface="Century Gothic" charset="0"/>
                <a:cs typeface="Century Gothic" charset="0"/>
              </a:rPr>
              <a:t>Man needs the respect of his wife </a:t>
            </a:r>
          </a:p>
          <a:p>
            <a:pPr lvl="1"/>
            <a:r>
              <a:rPr lang="en-US" sz="2800" dirty="0">
                <a:solidFill>
                  <a:schemeClr val="tx1"/>
                </a:solidFill>
                <a:latin typeface="Century Gothic" charset="0"/>
                <a:ea typeface="Century Gothic" charset="0"/>
                <a:cs typeface="Century Gothic" charset="0"/>
              </a:rPr>
              <a:t>Man needs to love his wife</a:t>
            </a:r>
          </a:p>
          <a:p>
            <a:pPr lvl="1"/>
            <a:r>
              <a:rPr lang="en-US" sz="2800" dirty="0">
                <a:solidFill>
                  <a:schemeClr val="tx1"/>
                </a:solidFill>
                <a:latin typeface="Century Gothic" charset="0"/>
                <a:ea typeface="Century Gothic" charset="0"/>
                <a:cs typeface="Century Gothic" charset="0"/>
              </a:rPr>
              <a:t>Become a good subject</a:t>
            </a:r>
          </a:p>
          <a:p>
            <a:pPr lvl="1"/>
            <a:r>
              <a:rPr lang="en-US" sz="2800" dirty="0">
                <a:solidFill>
                  <a:schemeClr val="tx1"/>
                </a:solidFill>
                <a:latin typeface="Century Gothic" charset="0"/>
                <a:ea typeface="Century Gothic" charset="0"/>
                <a:cs typeface="Century Gothic" charset="0"/>
              </a:rPr>
              <a:t>Woman needs the love of her husband</a:t>
            </a:r>
          </a:p>
          <a:p>
            <a:pPr lvl="1"/>
            <a:r>
              <a:rPr lang="en-US" sz="2800" dirty="0">
                <a:solidFill>
                  <a:schemeClr val="tx1"/>
                </a:solidFill>
                <a:latin typeface="Century Gothic" charset="0"/>
                <a:ea typeface="Century Gothic" charset="0"/>
                <a:cs typeface="Century Gothic" charset="0"/>
              </a:rPr>
              <a:t>Woman needs to respect her husband</a:t>
            </a:r>
          </a:p>
          <a:p>
            <a:pPr lvl="1"/>
            <a:r>
              <a:rPr lang="en-US" sz="2800" dirty="0">
                <a:solidFill>
                  <a:schemeClr val="tx1"/>
                </a:solidFill>
                <a:latin typeface="Century Gothic" charset="0"/>
                <a:ea typeface="Century Gothic" charset="0"/>
                <a:cs typeface="Century Gothic" charset="0"/>
              </a:rPr>
              <a:t>Become a good object</a:t>
            </a:r>
          </a:p>
        </p:txBody>
      </p:sp>
    </p:spTree>
    <p:extLst>
      <p:ext uri="{BB962C8B-B14F-4D97-AF65-F5344CB8AC3E}">
        <p14:creationId xmlns:p14="http://schemas.microsoft.com/office/powerpoint/2010/main" val="1959437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endParaRPr lang="en-US" sz="4000" dirty="0">
              <a:solidFill>
                <a:schemeClr val="tx1"/>
              </a:solidFill>
            </a:endParaRPr>
          </a:p>
        </p:txBody>
      </p:sp>
      <p:sp>
        <p:nvSpPr>
          <p:cNvPr id="3" name="Content Placeholder 2"/>
          <p:cNvSpPr>
            <a:spLocks noGrp="1"/>
          </p:cNvSpPr>
          <p:nvPr>
            <p:ph sz="half" idx="2"/>
          </p:nvPr>
        </p:nvSpPr>
        <p:spPr>
          <a:xfrm>
            <a:off x="1097280" y="1600200"/>
            <a:ext cx="7589520" cy="4525963"/>
          </a:xfrm>
        </p:spPr>
        <p:txBody>
          <a:bodyPr/>
          <a:lstStyle/>
          <a:p>
            <a:r>
              <a:rPr lang="en-GB" sz="2800" dirty="0">
                <a:solidFill>
                  <a:schemeClr val="tx1"/>
                </a:solidFill>
                <a:latin typeface="Century Gothic" charset="0"/>
                <a:ea typeface="Century Gothic" charset="0"/>
                <a:cs typeface="Century Gothic" charset="0"/>
              </a:rPr>
              <a:t>The relationship between parents and children</a:t>
            </a:r>
          </a:p>
          <a:p>
            <a:pPr lvl="1"/>
            <a:r>
              <a:rPr lang="en-GB" sz="2600" dirty="0">
                <a:solidFill>
                  <a:schemeClr val="tx1"/>
                </a:solidFill>
                <a:latin typeface="Century Gothic" charset="0"/>
                <a:ea typeface="Century Gothic" charset="0"/>
                <a:cs typeface="Century Gothic" charset="0"/>
              </a:rPr>
              <a:t>Parents need to love and take care of their children</a:t>
            </a:r>
          </a:p>
          <a:p>
            <a:pPr lvl="1"/>
            <a:r>
              <a:rPr lang="en-GB" sz="2600" dirty="0">
                <a:solidFill>
                  <a:schemeClr val="tx1"/>
                </a:solidFill>
                <a:latin typeface="Century Gothic" charset="0"/>
                <a:ea typeface="Century Gothic" charset="0"/>
                <a:cs typeface="Century Gothic" charset="0"/>
              </a:rPr>
              <a:t>Children need to honour their parents</a:t>
            </a:r>
          </a:p>
          <a:p>
            <a:pPr lvl="1"/>
            <a:endParaRPr lang="en-GB" dirty="0">
              <a:solidFill>
                <a:schemeClr val="tx1"/>
              </a:solidFill>
            </a:endParaRPr>
          </a:p>
        </p:txBody>
      </p:sp>
    </p:spTree>
    <p:extLst>
      <p:ext uri="{BB962C8B-B14F-4D97-AF65-F5344CB8AC3E}">
        <p14:creationId xmlns:p14="http://schemas.microsoft.com/office/powerpoint/2010/main" val="1606886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1026"/>
          <p:cNvSpPr>
            <a:spLocks noGrp="1" noRot="1" noChangeArrowheads="1"/>
          </p:cNvSpPr>
          <p:nvPr>
            <p:ph type="title"/>
          </p:nvPr>
        </p:nvSpPr>
        <p:spPr/>
        <p:txBody>
          <a:bodyPr/>
          <a:lstStyle/>
          <a:p>
            <a:pPr eaLnBrk="1" hangingPunct="1">
              <a:defRPr/>
            </a:pPr>
            <a:r>
              <a:rPr lang="en-US" dirty="0">
                <a:latin typeface="+mn-lt"/>
                <a:ea typeface="+mj-ea"/>
                <a:cs typeface="+mj-cs"/>
              </a:rPr>
              <a:t>Did God create Satan?</a:t>
            </a:r>
          </a:p>
        </p:txBody>
      </p:sp>
      <p:sp>
        <p:nvSpPr>
          <p:cNvPr id="164867" name="Rectangle 1027"/>
          <p:cNvSpPr>
            <a:spLocks noGrp="1" noChangeArrowheads="1"/>
          </p:cNvSpPr>
          <p:nvPr>
            <p:ph type="body" sz="half" idx="1"/>
          </p:nvPr>
        </p:nvSpPr>
        <p:spPr>
          <a:xfrm>
            <a:off x="457200" y="1600200"/>
            <a:ext cx="8081158" cy="4525963"/>
          </a:xfrm>
        </p:spPr>
        <p:txBody>
          <a:bodyPr>
            <a:normAutofit/>
          </a:bodyPr>
          <a:lstStyle/>
          <a:p>
            <a:pPr eaLnBrk="1" hangingPunct="1">
              <a:buFont typeface="Arial" panose="020B0604020202020204" pitchFamily="34" charset="0"/>
              <a:buChar char="•"/>
              <a:defRPr/>
            </a:pPr>
            <a:r>
              <a:rPr lang="en-US" sz="2800" dirty="0"/>
              <a:t>Everything God created was good</a:t>
            </a:r>
          </a:p>
          <a:p>
            <a:pPr eaLnBrk="1" hangingPunct="1">
              <a:buFont typeface="Arial" panose="020B0604020202020204" pitchFamily="34" charset="0"/>
              <a:buChar char="•"/>
              <a:defRPr/>
            </a:pPr>
            <a:r>
              <a:rPr lang="en-US" sz="2800" dirty="0"/>
              <a:t>Evil did not exist from the beginning</a:t>
            </a:r>
          </a:p>
          <a:p>
            <a:pPr eaLnBrk="1" hangingPunct="1">
              <a:buFont typeface="Arial" panose="020B0604020202020204" pitchFamily="34" charset="0"/>
              <a:buChar char="•"/>
              <a:defRPr/>
            </a:pPr>
            <a:r>
              <a:rPr lang="en-US" sz="2800" dirty="0"/>
              <a:t>Lucifer was created as a good angel</a:t>
            </a:r>
          </a:p>
          <a:p>
            <a:pPr eaLnBrk="1" hangingPunct="1">
              <a:buFont typeface="Arial" panose="020B0604020202020204" pitchFamily="34" charset="0"/>
              <a:buChar char="•"/>
              <a:defRPr/>
            </a:pPr>
            <a:r>
              <a:rPr lang="en-US" sz="2800" dirty="0"/>
              <a:t>He became an evil being</a:t>
            </a:r>
          </a:p>
          <a:p>
            <a:pPr eaLnBrk="1" hangingPunct="1">
              <a:buFont typeface="Symbol" pitchFamily="-68" charset="2"/>
              <a:buChar char=""/>
              <a:defRPr/>
            </a:pPr>
            <a:r>
              <a:rPr lang="en-US" sz="2800" dirty="0"/>
              <a:t>The Principle rejects </a:t>
            </a:r>
            <a:r>
              <a:rPr lang="en-US" sz="2800" i="1" dirty="0"/>
              <a:t>dualism</a:t>
            </a:r>
            <a:endParaRPr lang="en-US" sz="2800" dirty="0"/>
          </a:p>
          <a:p>
            <a:pPr lvl="1" eaLnBrk="1" hangingPunct="1">
              <a:buFont typeface="Symbol" pitchFamily="-68" charset="2"/>
              <a:buChar char=""/>
              <a:defRPr/>
            </a:pPr>
            <a:r>
              <a:rPr lang="en-US" sz="2400" dirty="0"/>
              <a:t>Good and evil ‘gods’ always existed</a:t>
            </a:r>
          </a:p>
          <a:p>
            <a:pPr lvl="1" eaLnBrk="1" hangingPunct="1">
              <a:buFont typeface="Symbol" pitchFamily="-68" charset="2"/>
              <a:buChar char=""/>
              <a:defRPr/>
            </a:pPr>
            <a:r>
              <a:rPr lang="en-US" sz="2400" dirty="0"/>
              <a:t>Spiritual is good; physical is evil</a:t>
            </a:r>
          </a:p>
        </p:txBody>
      </p:sp>
    </p:spTree>
    <p:extLst>
      <p:ext uri="{BB962C8B-B14F-4D97-AF65-F5344CB8AC3E}">
        <p14:creationId xmlns:p14="http://schemas.microsoft.com/office/powerpoint/2010/main" val="230209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48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48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48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48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48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normAutofit/>
          </a:bodyPr>
          <a:lstStyle/>
          <a:p>
            <a:pPr eaLnBrk="1" hangingPunct="1"/>
            <a:r>
              <a:rPr lang="en-GB" sz="4000" dirty="0">
                <a:solidFill>
                  <a:schemeClr val="tx1"/>
                </a:solidFill>
                <a:latin typeface="Century Gothic" charset="0"/>
                <a:ea typeface="Century Gothic" charset="0"/>
                <a:cs typeface="Century Gothic" charset="0"/>
              </a:rPr>
              <a:t>What should have happened?</a:t>
            </a:r>
          </a:p>
        </p:txBody>
      </p:sp>
      <p:sp>
        <p:nvSpPr>
          <p:cNvPr id="57347" name="Rectangle 3"/>
          <p:cNvSpPr>
            <a:spLocks noGrp="1" noChangeArrowheads="1"/>
          </p:cNvSpPr>
          <p:nvPr>
            <p:ph sz="half" idx="2"/>
          </p:nvPr>
        </p:nvSpPr>
        <p:spPr>
          <a:xfrm>
            <a:off x="960120" y="1600200"/>
            <a:ext cx="7726680" cy="4525963"/>
          </a:xfrm>
        </p:spPr>
        <p:txBody>
          <a:bodyPr>
            <a:normAutofit/>
          </a:bodyPr>
          <a:lstStyle/>
          <a:p>
            <a:pPr eaLnBrk="1" hangingPunct="1">
              <a:buFont typeface="Wingdings" charset="2"/>
              <a:buChar char="²"/>
            </a:pPr>
            <a:r>
              <a:rPr lang="en-GB" sz="2800" dirty="0">
                <a:solidFill>
                  <a:schemeClr val="tx1"/>
                </a:solidFill>
                <a:latin typeface="Century Gothic" charset="0"/>
                <a:ea typeface="Century Gothic" charset="0"/>
                <a:cs typeface="Century Gothic" charset="0"/>
              </a:rPr>
              <a:t> Adam and Eve should have achieved individual maturity – the First Blessing</a:t>
            </a:r>
            <a:br>
              <a:rPr lang="en-GB" sz="2800" dirty="0">
                <a:solidFill>
                  <a:schemeClr val="tx1"/>
                </a:solidFill>
                <a:latin typeface="Century Gothic" charset="0"/>
                <a:ea typeface="Century Gothic" charset="0"/>
                <a:cs typeface="Century Gothic" charset="0"/>
              </a:rPr>
            </a:br>
            <a:endParaRPr lang="en-GB" sz="2800" dirty="0">
              <a:solidFill>
                <a:schemeClr val="tx1"/>
              </a:solidFill>
              <a:latin typeface="Century Gothic" charset="0"/>
              <a:ea typeface="Century Gothic" charset="0"/>
              <a:cs typeface="Century Gothic" charset="0"/>
            </a:endParaRPr>
          </a:p>
          <a:p>
            <a:pPr eaLnBrk="1" hangingPunct="1">
              <a:buFont typeface="Wingdings" charset="2"/>
              <a:buChar char="²"/>
            </a:pPr>
            <a:r>
              <a:rPr lang="en-GB" sz="2800" dirty="0">
                <a:solidFill>
                  <a:schemeClr val="tx1"/>
                </a:solidFill>
                <a:latin typeface="Century Gothic" charset="0"/>
                <a:ea typeface="Century Gothic" charset="0"/>
                <a:cs typeface="Century Gothic" charset="0"/>
              </a:rPr>
              <a:t> Then God would have blessed them in divine marriage – the Second Blessing</a:t>
            </a:r>
            <a:br>
              <a:rPr lang="en-GB" sz="2800" dirty="0">
                <a:solidFill>
                  <a:schemeClr val="tx1"/>
                </a:solidFill>
                <a:latin typeface="Century Gothic" charset="0"/>
                <a:ea typeface="Century Gothic" charset="0"/>
                <a:cs typeface="Century Gothic" charset="0"/>
              </a:rPr>
            </a:br>
            <a:endParaRPr lang="en-GB" sz="2800" dirty="0">
              <a:solidFill>
                <a:schemeClr val="tx1"/>
              </a:solidFill>
              <a:latin typeface="Century Gothic" charset="0"/>
              <a:ea typeface="Century Gothic" charset="0"/>
              <a:cs typeface="Century Gothic" charset="0"/>
            </a:endParaRPr>
          </a:p>
          <a:p>
            <a:pPr eaLnBrk="1" hangingPunct="1">
              <a:buFont typeface="Wingdings" charset="2"/>
              <a:buChar char="²"/>
            </a:pPr>
            <a:r>
              <a:rPr lang="en-GB" sz="2800" dirty="0">
                <a:solidFill>
                  <a:schemeClr val="tx1"/>
                </a:solidFill>
                <a:latin typeface="Century Gothic" charset="0"/>
                <a:ea typeface="Century Gothic" charset="0"/>
                <a:cs typeface="Century Gothic" charset="0"/>
              </a:rPr>
              <a:t> They would have had children and established a happy family</a:t>
            </a:r>
          </a:p>
        </p:txBody>
      </p:sp>
    </p:spTree>
    <p:extLst>
      <p:ext uri="{BB962C8B-B14F-4D97-AF65-F5344CB8AC3E}">
        <p14:creationId xmlns:p14="http://schemas.microsoft.com/office/powerpoint/2010/main" val="203840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Oval 5"/>
          <p:cNvSpPr>
            <a:spLocks noChangeArrowheads="1"/>
          </p:cNvSpPr>
          <p:nvPr/>
        </p:nvSpPr>
        <p:spPr bwMode="auto">
          <a:xfrm>
            <a:off x="1093788" y="1066800"/>
            <a:ext cx="903287" cy="838200"/>
          </a:xfrm>
          <a:prstGeom prst="ellipse">
            <a:avLst/>
          </a:prstGeom>
          <a:solidFill>
            <a:schemeClr val="bg2"/>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rgbClr val="FF0000"/>
                </a:solidFill>
                <a:latin typeface="Century Gothic" charset="0"/>
              </a:rPr>
              <a:t>God</a:t>
            </a:r>
          </a:p>
        </p:txBody>
      </p:sp>
      <p:sp>
        <p:nvSpPr>
          <p:cNvPr id="60422" name="Oval 6"/>
          <p:cNvSpPr>
            <a:spLocks noChangeArrowheads="1"/>
          </p:cNvSpPr>
          <p:nvPr/>
        </p:nvSpPr>
        <p:spPr bwMode="auto">
          <a:xfrm>
            <a:off x="685800" y="3048000"/>
            <a:ext cx="1741488" cy="533400"/>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000">
                <a:solidFill>
                  <a:schemeClr val="bg2"/>
                </a:solidFill>
                <a:latin typeface="Century Gothic" charset="0"/>
              </a:rPr>
              <a:t>Lucifer</a:t>
            </a:r>
          </a:p>
        </p:txBody>
      </p:sp>
      <p:sp>
        <p:nvSpPr>
          <p:cNvPr id="60423" name="Text Box 7"/>
          <p:cNvSpPr txBox="1">
            <a:spLocks noChangeArrowheads="1"/>
          </p:cNvSpPr>
          <p:nvPr/>
        </p:nvSpPr>
        <p:spPr bwMode="auto">
          <a:xfrm>
            <a:off x="914400" y="4648200"/>
            <a:ext cx="120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latin typeface="Century Gothic" charset="0"/>
              </a:rPr>
              <a:t>Angels</a:t>
            </a:r>
          </a:p>
        </p:txBody>
      </p:sp>
      <p:sp>
        <p:nvSpPr>
          <p:cNvPr id="60424" name="Text Box 8"/>
          <p:cNvSpPr txBox="1">
            <a:spLocks noChangeArrowheads="1"/>
          </p:cNvSpPr>
          <p:nvPr/>
        </p:nvSpPr>
        <p:spPr bwMode="auto">
          <a:xfrm>
            <a:off x="762000" y="5257800"/>
            <a:ext cx="1439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latin typeface="Century Gothic" charset="0"/>
              </a:rPr>
              <a:t>Universe</a:t>
            </a:r>
          </a:p>
        </p:txBody>
      </p:sp>
      <p:sp>
        <p:nvSpPr>
          <p:cNvPr id="60425" name="Line 9"/>
          <p:cNvSpPr>
            <a:spLocks noChangeShapeType="1"/>
          </p:cNvSpPr>
          <p:nvPr/>
        </p:nvSpPr>
        <p:spPr bwMode="auto">
          <a:xfrm flipH="1">
            <a:off x="304800" y="3733800"/>
            <a:ext cx="1066800" cy="11366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27" name="Line 11"/>
          <p:cNvSpPr>
            <a:spLocks noChangeShapeType="1"/>
          </p:cNvSpPr>
          <p:nvPr/>
        </p:nvSpPr>
        <p:spPr bwMode="auto">
          <a:xfrm>
            <a:off x="1752600" y="3733800"/>
            <a:ext cx="982663" cy="11826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31" name="Oval 15"/>
          <p:cNvSpPr>
            <a:spLocks noChangeArrowheads="1"/>
          </p:cNvSpPr>
          <p:nvPr/>
        </p:nvSpPr>
        <p:spPr bwMode="auto">
          <a:xfrm>
            <a:off x="4191000" y="1066800"/>
            <a:ext cx="903288" cy="838200"/>
          </a:xfrm>
          <a:prstGeom prst="ellipse">
            <a:avLst/>
          </a:prstGeom>
          <a:solidFill>
            <a:schemeClr val="bg2"/>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rgbClr val="FF0000"/>
                </a:solidFill>
                <a:latin typeface="Century Gothic" charset="0"/>
              </a:rPr>
              <a:t>God</a:t>
            </a:r>
          </a:p>
        </p:txBody>
      </p:sp>
      <p:sp>
        <p:nvSpPr>
          <p:cNvPr id="60432" name="Oval 16"/>
          <p:cNvSpPr>
            <a:spLocks noChangeArrowheads="1"/>
          </p:cNvSpPr>
          <p:nvPr/>
        </p:nvSpPr>
        <p:spPr bwMode="auto">
          <a:xfrm>
            <a:off x="3783013" y="3048000"/>
            <a:ext cx="1741487" cy="533400"/>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000">
                <a:solidFill>
                  <a:schemeClr val="bg2"/>
                </a:solidFill>
                <a:latin typeface="Century Gothic" charset="0"/>
              </a:rPr>
              <a:t>Lucifer</a:t>
            </a:r>
          </a:p>
        </p:txBody>
      </p:sp>
      <p:sp>
        <p:nvSpPr>
          <p:cNvPr id="60433" name="Text Box 17"/>
          <p:cNvSpPr txBox="1">
            <a:spLocks noChangeArrowheads="1"/>
          </p:cNvSpPr>
          <p:nvPr/>
        </p:nvSpPr>
        <p:spPr bwMode="auto">
          <a:xfrm>
            <a:off x="4011613" y="4572000"/>
            <a:ext cx="120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latin typeface="Century Gothic" charset="0"/>
              </a:rPr>
              <a:t>Angels</a:t>
            </a:r>
          </a:p>
        </p:txBody>
      </p:sp>
      <p:sp>
        <p:nvSpPr>
          <p:cNvPr id="60434" name="Text Box 18"/>
          <p:cNvSpPr txBox="1">
            <a:spLocks noChangeArrowheads="1"/>
          </p:cNvSpPr>
          <p:nvPr/>
        </p:nvSpPr>
        <p:spPr bwMode="auto">
          <a:xfrm>
            <a:off x="3859213" y="5257800"/>
            <a:ext cx="1439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latin typeface="Century Gothic" charset="0"/>
              </a:rPr>
              <a:t>Universe</a:t>
            </a:r>
          </a:p>
        </p:txBody>
      </p:sp>
      <p:sp>
        <p:nvSpPr>
          <p:cNvPr id="60437" name="Oval 21"/>
          <p:cNvSpPr>
            <a:spLocks noChangeArrowheads="1"/>
          </p:cNvSpPr>
          <p:nvPr/>
        </p:nvSpPr>
        <p:spPr bwMode="auto">
          <a:xfrm>
            <a:off x="7250113" y="1066800"/>
            <a:ext cx="903287" cy="838200"/>
          </a:xfrm>
          <a:prstGeom prst="ellipse">
            <a:avLst/>
          </a:prstGeom>
          <a:solidFill>
            <a:schemeClr val="bg2"/>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800" dirty="0">
                <a:solidFill>
                  <a:srgbClr val="FF0000"/>
                </a:solidFill>
                <a:latin typeface="Century Gothic" charset="0"/>
              </a:rPr>
              <a:t>God</a:t>
            </a:r>
          </a:p>
        </p:txBody>
      </p:sp>
      <p:sp>
        <p:nvSpPr>
          <p:cNvPr id="60438" name="Oval 22"/>
          <p:cNvSpPr>
            <a:spLocks noChangeArrowheads="1"/>
          </p:cNvSpPr>
          <p:nvPr/>
        </p:nvSpPr>
        <p:spPr bwMode="auto">
          <a:xfrm>
            <a:off x="6842125" y="3048000"/>
            <a:ext cx="1741488" cy="533400"/>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2000">
                <a:solidFill>
                  <a:schemeClr val="bg2"/>
                </a:solidFill>
                <a:latin typeface="Century Gothic" charset="0"/>
              </a:rPr>
              <a:t>Lucifer</a:t>
            </a:r>
          </a:p>
        </p:txBody>
      </p:sp>
      <p:sp>
        <p:nvSpPr>
          <p:cNvPr id="60439" name="Text Box 23"/>
          <p:cNvSpPr txBox="1">
            <a:spLocks noChangeArrowheads="1"/>
          </p:cNvSpPr>
          <p:nvPr/>
        </p:nvSpPr>
        <p:spPr bwMode="auto">
          <a:xfrm>
            <a:off x="7070725" y="4572000"/>
            <a:ext cx="120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latin typeface="Century Gothic" charset="0"/>
              </a:rPr>
              <a:t>Angels</a:t>
            </a:r>
          </a:p>
        </p:txBody>
      </p:sp>
      <p:sp>
        <p:nvSpPr>
          <p:cNvPr id="60440" name="Text Box 24"/>
          <p:cNvSpPr txBox="1">
            <a:spLocks noChangeArrowheads="1"/>
          </p:cNvSpPr>
          <p:nvPr/>
        </p:nvSpPr>
        <p:spPr bwMode="auto">
          <a:xfrm>
            <a:off x="6918325" y="5257800"/>
            <a:ext cx="1439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2400">
                <a:latin typeface="Century Gothic" charset="0"/>
              </a:rPr>
              <a:t>Universe</a:t>
            </a:r>
          </a:p>
        </p:txBody>
      </p:sp>
      <p:sp>
        <p:nvSpPr>
          <p:cNvPr id="60443" name="Line 27"/>
          <p:cNvSpPr>
            <a:spLocks noChangeShapeType="1"/>
          </p:cNvSpPr>
          <p:nvPr/>
        </p:nvSpPr>
        <p:spPr bwMode="auto">
          <a:xfrm>
            <a:off x="1524000" y="2057400"/>
            <a:ext cx="1588" cy="92551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44" name="Line 28"/>
          <p:cNvSpPr>
            <a:spLocks noChangeShapeType="1"/>
          </p:cNvSpPr>
          <p:nvPr/>
        </p:nvSpPr>
        <p:spPr bwMode="auto">
          <a:xfrm>
            <a:off x="4648200" y="1981200"/>
            <a:ext cx="1588" cy="92551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46" name="Oval 30"/>
          <p:cNvSpPr>
            <a:spLocks noChangeArrowheads="1"/>
          </p:cNvSpPr>
          <p:nvPr/>
        </p:nvSpPr>
        <p:spPr bwMode="auto">
          <a:xfrm>
            <a:off x="2362200" y="2514600"/>
            <a:ext cx="1676400" cy="457200"/>
          </a:xfrm>
          <a:prstGeom prst="ellipse">
            <a:avLst/>
          </a:prstGeom>
          <a:solidFill>
            <a:srgbClr val="339966"/>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1800">
                <a:solidFill>
                  <a:schemeClr val="bg2"/>
                </a:solidFill>
                <a:latin typeface="Century Gothic" charset="0"/>
              </a:rPr>
              <a:t>Adam &amp; Eve</a:t>
            </a:r>
          </a:p>
        </p:txBody>
      </p:sp>
      <p:sp>
        <p:nvSpPr>
          <p:cNvPr id="60448" name="Text Box 32"/>
          <p:cNvSpPr txBox="1">
            <a:spLocks noChangeArrowheads="1"/>
          </p:cNvSpPr>
          <p:nvPr/>
        </p:nvSpPr>
        <p:spPr bwMode="auto">
          <a:xfrm>
            <a:off x="2667000" y="3657600"/>
            <a:ext cx="1266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1800">
                <a:latin typeface="Century Gothic" charset="0"/>
              </a:rPr>
              <a:t>Immature</a:t>
            </a:r>
          </a:p>
        </p:txBody>
      </p:sp>
      <p:sp>
        <p:nvSpPr>
          <p:cNvPr id="60449" name="Oval 33"/>
          <p:cNvSpPr>
            <a:spLocks noChangeArrowheads="1"/>
          </p:cNvSpPr>
          <p:nvPr/>
        </p:nvSpPr>
        <p:spPr bwMode="auto">
          <a:xfrm>
            <a:off x="6858000" y="2286000"/>
            <a:ext cx="1676400" cy="457200"/>
          </a:xfrm>
          <a:prstGeom prst="ellipse">
            <a:avLst/>
          </a:prstGeom>
          <a:solidFill>
            <a:srgbClr val="339966"/>
          </a:solidFill>
          <a:ln w="9525">
            <a:solidFill>
              <a:schemeClr val="tx1"/>
            </a:solidFill>
            <a:round/>
            <a:headEnd/>
            <a:tailEnd/>
          </a:ln>
        </p:spPr>
        <p:txBody>
          <a:bodyPr wrap="none" anchor="ct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lgn="ctr" eaLnBrk="1" hangingPunct="1">
              <a:spcBef>
                <a:spcPct val="0"/>
              </a:spcBef>
              <a:buClrTx/>
              <a:buSzTx/>
              <a:buFontTx/>
              <a:buNone/>
            </a:pPr>
            <a:r>
              <a:rPr lang="en-GB" altLang="en-US" sz="1800">
                <a:solidFill>
                  <a:schemeClr val="bg2"/>
                </a:solidFill>
                <a:latin typeface="Century Gothic" charset="0"/>
              </a:rPr>
              <a:t>Adam &amp; Eve</a:t>
            </a:r>
          </a:p>
        </p:txBody>
      </p:sp>
      <p:sp>
        <p:nvSpPr>
          <p:cNvPr id="60450" name="Line 34"/>
          <p:cNvSpPr>
            <a:spLocks noChangeShapeType="1"/>
          </p:cNvSpPr>
          <p:nvPr/>
        </p:nvSpPr>
        <p:spPr bwMode="auto">
          <a:xfrm>
            <a:off x="7696200" y="1905000"/>
            <a:ext cx="1588" cy="27781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51" name="Line 35"/>
          <p:cNvSpPr>
            <a:spLocks noChangeShapeType="1"/>
          </p:cNvSpPr>
          <p:nvPr/>
        </p:nvSpPr>
        <p:spPr bwMode="auto">
          <a:xfrm>
            <a:off x="7696200" y="2743200"/>
            <a:ext cx="1588" cy="26352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52" name="Line 36"/>
          <p:cNvSpPr>
            <a:spLocks noChangeShapeType="1"/>
          </p:cNvSpPr>
          <p:nvPr/>
        </p:nvSpPr>
        <p:spPr bwMode="auto">
          <a:xfrm flipH="1">
            <a:off x="3429000" y="1905000"/>
            <a:ext cx="914400" cy="47783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53" name="Text Box 37"/>
          <p:cNvSpPr txBox="1">
            <a:spLocks noChangeArrowheads="1"/>
          </p:cNvSpPr>
          <p:nvPr/>
        </p:nvSpPr>
        <p:spPr bwMode="auto">
          <a:xfrm>
            <a:off x="5486400" y="2362200"/>
            <a:ext cx="1157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eaLnBrk="1" hangingPunct="1">
              <a:spcBef>
                <a:spcPct val="0"/>
              </a:spcBef>
              <a:buClrTx/>
              <a:buSzTx/>
              <a:buFontTx/>
              <a:buNone/>
            </a:pPr>
            <a:r>
              <a:rPr lang="en-GB" altLang="en-US" sz="1800">
                <a:latin typeface="Century Gothic" charset="0"/>
              </a:rPr>
              <a:t>I Cor. 8:3</a:t>
            </a:r>
          </a:p>
        </p:txBody>
      </p:sp>
      <p:sp>
        <p:nvSpPr>
          <p:cNvPr id="60455" name="Rectangle 39"/>
          <p:cNvSpPr>
            <a:spLocks noGrp="1" noRot="1" noChangeArrowheads="1"/>
          </p:cNvSpPr>
          <p:nvPr>
            <p:ph type="title"/>
          </p:nvPr>
        </p:nvSpPr>
        <p:spPr>
          <a:xfrm>
            <a:off x="457200" y="203388"/>
            <a:ext cx="8229600" cy="1143000"/>
          </a:xfrm>
        </p:spPr>
        <p:txBody>
          <a:bodyPr>
            <a:normAutofit/>
          </a:bodyPr>
          <a:lstStyle/>
          <a:p>
            <a:pPr>
              <a:defRPr/>
            </a:pPr>
            <a:r>
              <a:rPr lang="en-US" sz="4000" dirty="0">
                <a:solidFill>
                  <a:schemeClr val="tx1"/>
                </a:solidFill>
                <a:latin typeface="Century Gothic" charset="0"/>
                <a:ea typeface="Century Gothic" charset="0"/>
                <a:cs typeface="Century Gothic" charset="0"/>
              </a:rPr>
              <a:t>Where did Lucifer fit in?</a:t>
            </a:r>
            <a:endParaRPr lang="en-US" sz="4000" b="0" dirty="0">
              <a:solidFill>
                <a:srgbClr val="FF0000"/>
              </a:solidFill>
              <a:latin typeface="Century Gothic" charset="0"/>
              <a:ea typeface="Century Gothic" charset="0"/>
              <a:cs typeface="Century Gothic" charset="0"/>
            </a:endParaRPr>
          </a:p>
        </p:txBody>
      </p:sp>
      <p:sp>
        <p:nvSpPr>
          <p:cNvPr id="60456" name="Line 40"/>
          <p:cNvSpPr>
            <a:spLocks noChangeShapeType="1"/>
          </p:cNvSpPr>
          <p:nvPr/>
        </p:nvSpPr>
        <p:spPr bwMode="auto">
          <a:xfrm flipH="1">
            <a:off x="6477000" y="3810000"/>
            <a:ext cx="1066800" cy="11366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57" name="Line 41"/>
          <p:cNvSpPr>
            <a:spLocks noChangeShapeType="1"/>
          </p:cNvSpPr>
          <p:nvPr/>
        </p:nvSpPr>
        <p:spPr bwMode="auto">
          <a:xfrm>
            <a:off x="7924800" y="3810000"/>
            <a:ext cx="982663" cy="11826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58" name="Line 42"/>
          <p:cNvSpPr>
            <a:spLocks noChangeShapeType="1"/>
          </p:cNvSpPr>
          <p:nvPr/>
        </p:nvSpPr>
        <p:spPr bwMode="auto">
          <a:xfrm flipH="1">
            <a:off x="3505200" y="3733800"/>
            <a:ext cx="1066800" cy="11366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0459" name="Line 43"/>
          <p:cNvSpPr>
            <a:spLocks noChangeShapeType="1"/>
          </p:cNvSpPr>
          <p:nvPr/>
        </p:nvSpPr>
        <p:spPr bwMode="auto">
          <a:xfrm>
            <a:off x="4953000" y="3733800"/>
            <a:ext cx="982663" cy="11826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32829" name="TextBox 30"/>
          <p:cNvSpPr txBox="1">
            <a:spLocks noChangeArrowheads="1"/>
          </p:cNvSpPr>
          <p:nvPr/>
        </p:nvSpPr>
        <p:spPr bwMode="auto">
          <a:xfrm>
            <a:off x="152400" y="5867400"/>
            <a:ext cx="9002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charset="2"/>
              <a:buChar char="n"/>
              <a:defRPr sz="3200">
                <a:solidFill>
                  <a:schemeClr val="tx1"/>
                </a:solidFill>
                <a:latin typeface="Garamond" charset="0"/>
                <a:ea typeface="ＭＳ Ｐゴシック" charset="-128"/>
              </a:defRPr>
            </a:lvl1pPr>
            <a:lvl2pPr marL="742950" indent="-285750">
              <a:spcBef>
                <a:spcPct val="20000"/>
              </a:spcBef>
              <a:buClr>
                <a:schemeClr val="accent2"/>
              </a:buClr>
              <a:buSzPct val="70000"/>
              <a:buFont typeface="Wingdings" charset="2"/>
              <a:buChar char="n"/>
              <a:defRPr sz="2800">
                <a:solidFill>
                  <a:schemeClr val="tx1"/>
                </a:solidFill>
                <a:latin typeface="Garamond" charset="0"/>
                <a:ea typeface="ＭＳ Ｐゴシック" charset="-128"/>
              </a:defRPr>
            </a:lvl2pPr>
            <a:lvl3pPr marL="1143000" indent="-228600">
              <a:spcBef>
                <a:spcPct val="20000"/>
              </a:spcBef>
              <a:buClr>
                <a:schemeClr val="tx2"/>
              </a:buClr>
              <a:buSzPct val="70000"/>
              <a:buFont typeface="Wingdings" charset="2"/>
              <a:buChar char="n"/>
              <a:defRPr sz="2400">
                <a:solidFill>
                  <a:schemeClr val="tx1"/>
                </a:solidFill>
                <a:latin typeface="Garamond" charset="0"/>
                <a:ea typeface="ＭＳ Ｐゴシック" charset="-128"/>
              </a:defRPr>
            </a:lvl3pPr>
            <a:lvl4pPr marL="1600200" indent="-228600">
              <a:spcBef>
                <a:spcPct val="20000"/>
              </a:spcBef>
              <a:buClr>
                <a:schemeClr val="accent2"/>
              </a:buClr>
              <a:buSzPct val="70000"/>
              <a:buFont typeface="Wingdings" charset="2"/>
              <a:buChar char="n"/>
              <a:defRPr sz="2000">
                <a:solidFill>
                  <a:schemeClr val="tx1"/>
                </a:solidFill>
                <a:latin typeface="Garamond" charset="0"/>
                <a:ea typeface="ＭＳ Ｐゴシック" charset="-128"/>
              </a:defRPr>
            </a:lvl4pPr>
            <a:lvl5pPr marL="2057400" indent="-228600">
              <a:spcBef>
                <a:spcPct val="20000"/>
              </a:spcBef>
              <a:buClr>
                <a:schemeClr val="hlink"/>
              </a:buClr>
              <a:buSzPct val="70000"/>
              <a:buFont typeface="Wingdings" charset="2"/>
              <a:buChar char="n"/>
              <a:defRPr sz="2000">
                <a:solidFill>
                  <a:schemeClr val="tx1"/>
                </a:solidFill>
                <a:latin typeface="Garamond" charset="0"/>
                <a:ea typeface="ＭＳ Ｐゴシック" charset="-128"/>
              </a:defRPr>
            </a:lvl5pPr>
            <a:lvl6pPr marL="25146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6pPr>
            <a:lvl7pPr marL="29718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7pPr>
            <a:lvl8pPr marL="34290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8pPr>
            <a:lvl9pPr marL="3886200" indent="-228600" eaLnBrk="0" fontAlgn="base" hangingPunct="0">
              <a:spcBef>
                <a:spcPct val="20000"/>
              </a:spcBef>
              <a:spcAft>
                <a:spcPct val="0"/>
              </a:spcAft>
              <a:buClr>
                <a:schemeClr val="hlink"/>
              </a:buClr>
              <a:buSzPct val="70000"/>
              <a:buFont typeface="Wingdings" charset="2"/>
              <a:buChar char="n"/>
              <a:defRPr sz="2000">
                <a:solidFill>
                  <a:schemeClr val="tx1"/>
                </a:solidFill>
                <a:latin typeface="Garamond" charset="0"/>
                <a:ea typeface="ＭＳ Ｐゴシック" charset="-128"/>
              </a:defRPr>
            </a:lvl9pPr>
          </a:lstStyle>
          <a:p>
            <a:pPr>
              <a:spcBef>
                <a:spcPct val="0"/>
              </a:spcBef>
              <a:buClrTx/>
              <a:buSzTx/>
              <a:buFontTx/>
              <a:buNone/>
            </a:pPr>
            <a:r>
              <a:rPr lang="en-US" altLang="x-none" sz="1800" dirty="0">
                <a:latin typeface="Century Gothic" charset="0"/>
              </a:rPr>
              <a:t>An angel is good and pure, but until the appearance of perfected Adam and </a:t>
            </a:r>
          </a:p>
          <a:p>
            <a:pPr>
              <a:spcBef>
                <a:spcPct val="0"/>
              </a:spcBef>
              <a:buClrTx/>
              <a:buSzTx/>
              <a:buFontTx/>
              <a:buNone/>
            </a:pPr>
            <a:r>
              <a:rPr lang="en-US" altLang="x-none" sz="1800" dirty="0">
                <a:latin typeface="Century Gothic" charset="0"/>
              </a:rPr>
              <a:t>Eve, the angel is not able to perfect himself. Without the perfection of Adam </a:t>
            </a:r>
          </a:p>
          <a:p>
            <a:pPr>
              <a:spcBef>
                <a:spcPct val="0"/>
              </a:spcBef>
              <a:buClrTx/>
              <a:buSzTx/>
              <a:buFontTx/>
              <a:buNone/>
            </a:pPr>
            <a:r>
              <a:rPr lang="en-US" altLang="x-none" sz="1800" dirty="0">
                <a:latin typeface="Century Gothic" charset="0"/>
              </a:rPr>
              <a:t>and Eve the angelic world cannot be perfected. 		18.4.1977</a:t>
            </a:r>
          </a:p>
        </p:txBody>
      </p:sp>
      <p:sp>
        <p:nvSpPr>
          <p:cNvPr id="33" name="Text Box 44">
            <a:extLst>
              <a:ext uri="{FF2B5EF4-FFF2-40B4-BE49-F238E27FC236}">
                <a16:creationId xmlns:a16="http://schemas.microsoft.com/office/drawing/2014/main" id="{84E3BD64-5B7B-8241-956C-C30F8C97B512}"/>
              </a:ext>
            </a:extLst>
          </p:cNvPr>
          <p:cNvSpPr txBox="1">
            <a:spLocks noChangeArrowheads="1"/>
          </p:cNvSpPr>
          <p:nvPr/>
        </p:nvSpPr>
        <p:spPr bwMode="auto">
          <a:xfrm>
            <a:off x="467041" y="2336031"/>
            <a:ext cx="1024926" cy="715581"/>
          </a:xfrm>
          <a:prstGeom prst="rect">
            <a:avLst/>
          </a:prstGeom>
          <a:noFill/>
          <a:ln w="9525">
            <a:noFill/>
            <a:miter lim="800000"/>
            <a:headEnd/>
            <a:tailEnd/>
          </a:ln>
        </p:spPr>
        <p:txBody>
          <a:bodyPr wrap="square">
            <a:prstTxWarp prst="textNoShape">
              <a:avLst/>
            </a:prstTxWarp>
            <a:spAutoFit/>
          </a:bodyPr>
          <a:lstStyle/>
          <a:p>
            <a:pPr defTabSz="685800"/>
            <a:r>
              <a:rPr lang="en-US" sz="1500" dirty="0">
                <a:latin typeface="Century Gothic" charset="0"/>
                <a:ea typeface="Century Gothic" charset="0"/>
                <a:cs typeface="Century Gothic" charset="0"/>
              </a:rPr>
              <a:t>Closest</a:t>
            </a:r>
          </a:p>
          <a:p>
            <a:pPr defTabSz="685800"/>
            <a:r>
              <a:rPr lang="en-US" sz="1500" dirty="0">
                <a:latin typeface="Century Gothic" charset="0"/>
                <a:ea typeface="Century Gothic" charset="0"/>
                <a:cs typeface="Century Gothic" charset="0"/>
              </a:rPr>
              <a:t> to God</a:t>
            </a:r>
          </a:p>
          <a:p>
            <a:pPr defTabSz="685800"/>
            <a:endParaRPr lang="en-US" sz="1050" dirty="0">
              <a:latin typeface="Century Gothic" charset="0"/>
              <a:ea typeface="Century Gothic" charset="0"/>
              <a:cs typeface="Century Gothic" charset="0"/>
            </a:endParaRPr>
          </a:p>
        </p:txBody>
      </p:sp>
    </p:spTree>
    <p:extLst>
      <p:ext uri="{BB962C8B-B14F-4D97-AF65-F5344CB8AC3E}">
        <p14:creationId xmlns:p14="http://schemas.microsoft.com/office/powerpoint/2010/main" val="25099921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0421"/>
                                        </p:tgtEl>
                                        <p:attrNameLst>
                                          <p:attrName>style.visibility</p:attrName>
                                        </p:attrNameLst>
                                      </p:cBhvr>
                                      <p:to>
                                        <p:strVal val="visible"/>
                                      </p:to>
                                    </p:set>
                                    <p:animEffect transition="in" filter="diamond(in)">
                                      <p:cBhvr>
                                        <p:cTn id="7" dur="1000"/>
                                        <p:tgtEl>
                                          <p:spTgt spid="60421"/>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60422"/>
                                        </p:tgtEl>
                                        <p:attrNameLst>
                                          <p:attrName>style.visibility</p:attrName>
                                        </p:attrNameLst>
                                      </p:cBhvr>
                                      <p:to>
                                        <p:strVal val="visible"/>
                                      </p:to>
                                    </p:set>
                                    <p:animEffect transition="in" filter="diamond(in)">
                                      <p:cBhvr>
                                        <p:cTn id="10" dur="1000"/>
                                        <p:tgtEl>
                                          <p:spTgt spid="60422"/>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60423"/>
                                        </p:tgtEl>
                                        <p:attrNameLst>
                                          <p:attrName>style.visibility</p:attrName>
                                        </p:attrNameLst>
                                      </p:cBhvr>
                                      <p:to>
                                        <p:strVal val="visible"/>
                                      </p:to>
                                    </p:set>
                                    <p:animEffect transition="in" filter="diamond(in)">
                                      <p:cBhvr>
                                        <p:cTn id="13" dur="1000"/>
                                        <p:tgtEl>
                                          <p:spTgt spid="60423"/>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childTnLst>
                                </p:cTn>
                              </p:par>
                              <p:par>
                                <p:cTn id="16" presetID="8" presetClass="entr" presetSubtype="16" fill="hold" grpId="0" nodeType="withEffect">
                                  <p:stCondLst>
                                    <p:cond delay="0"/>
                                  </p:stCondLst>
                                  <p:childTnLst>
                                    <p:set>
                                      <p:cBhvr>
                                        <p:cTn id="17" dur="1" fill="hold">
                                          <p:stCondLst>
                                            <p:cond delay="0"/>
                                          </p:stCondLst>
                                        </p:cTn>
                                        <p:tgtEl>
                                          <p:spTgt spid="60424"/>
                                        </p:tgtEl>
                                        <p:attrNameLst>
                                          <p:attrName>style.visibility</p:attrName>
                                        </p:attrNameLst>
                                      </p:cBhvr>
                                      <p:to>
                                        <p:strVal val="visible"/>
                                      </p:to>
                                    </p:set>
                                    <p:animEffect transition="in" filter="diamond(in)">
                                      <p:cBhvr>
                                        <p:cTn id="18" dur="1000"/>
                                        <p:tgtEl>
                                          <p:spTgt spid="60424"/>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60425"/>
                                        </p:tgtEl>
                                        <p:attrNameLst>
                                          <p:attrName>style.visibility</p:attrName>
                                        </p:attrNameLst>
                                      </p:cBhvr>
                                      <p:to>
                                        <p:strVal val="visible"/>
                                      </p:to>
                                    </p:set>
                                    <p:animEffect transition="in" filter="diamond(in)">
                                      <p:cBhvr>
                                        <p:cTn id="21" dur="1000"/>
                                        <p:tgtEl>
                                          <p:spTgt spid="60425"/>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60427"/>
                                        </p:tgtEl>
                                        <p:attrNameLst>
                                          <p:attrName>style.visibility</p:attrName>
                                        </p:attrNameLst>
                                      </p:cBhvr>
                                      <p:to>
                                        <p:strVal val="visible"/>
                                      </p:to>
                                    </p:set>
                                    <p:animEffect transition="in" filter="diamond(in)">
                                      <p:cBhvr>
                                        <p:cTn id="24" dur="1000"/>
                                        <p:tgtEl>
                                          <p:spTgt spid="60427"/>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60443"/>
                                        </p:tgtEl>
                                        <p:attrNameLst>
                                          <p:attrName>style.visibility</p:attrName>
                                        </p:attrNameLst>
                                      </p:cBhvr>
                                      <p:to>
                                        <p:strVal val="visible"/>
                                      </p:to>
                                    </p:set>
                                    <p:animEffect transition="in" filter="diamond(in)">
                                      <p:cBhvr>
                                        <p:cTn id="27" dur="1000"/>
                                        <p:tgtEl>
                                          <p:spTgt spid="6044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60431"/>
                                        </p:tgtEl>
                                        <p:attrNameLst>
                                          <p:attrName>style.visibility</p:attrName>
                                        </p:attrNameLst>
                                      </p:cBhvr>
                                      <p:to>
                                        <p:strVal val="visible"/>
                                      </p:to>
                                    </p:set>
                                    <p:animEffect transition="in" filter="diamond(in)">
                                      <p:cBhvr>
                                        <p:cTn id="32" dur="2000"/>
                                        <p:tgtEl>
                                          <p:spTgt spid="60431"/>
                                        </p:tgtEl>
                                      </p:cBhvr>
                                    </p:animEffect>
                                  </p:childTnLst>
                                </p:cTn>
                              </p:par>
                              <p:par>
                                <p:cTn id="33" presetID="8" presetClass="entr" presetSubtype="16" fill="hold" grpId="0" nodeType="withEffect">
                                  <p:stCondLst>
                                    <p:cond delay="0"/>
                                  </p:stCondLst>
                                  <p:childTnLst>
                                    <p:set>
                                      <p:cBhvr>
                                        <p:cTn id="34" dur="1" fill="hold">
                                          <p:stCondLst>
                                            <p:cond delay="0"/>
                                          </p:stCondLst>
                                        </p:cTn>
                                        <p:tgtEl>
                                          <p:spTgt spid="60432"/>
                                        </p:tgtEl>
                                        <p:attrNameLst>
                                          <p:attrName>style.visibility</p:attrName>
                                        </p:attrNameLst>
                                      </p:cBhvr>
                                      <p:to>
                                        <p:strVal val="visible"/>
                                      </p:to>
                                    </p:set>
                                    <p:animEffect transition="in" filter="diamond(in)">
                                      <p:cBhvr>
                                        <p:cTn id="35" dur="2000"/>
                                        <p:tgtEl>
                                          <p:spTgt spid="60432"/>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60433"/>
                                        </p:tgtEl>
                                        <p:attrNameLst>
                                          <p:attrName>style.visibility</p:attrName>
                                        </p:attrNameLst>
                                      </p:cBhvr>
                                      <p:to>
                                        <p:strVal val="visible"/>
                                      </p:to>
                                    </p:set>
                                    <p:animEffect transition="in" filter="diamond(in)">
                                      <p:cBhvr>
                                        <p:cTn id="38" dur="2000"/>
                                        <p:tgtEl>
                                          <p:spTgt spid="60433"/>
                                        </p:tgtEl>
                                      </p:cBhvr>
                                    </p:animEffect>
                                  </p:childTnLst>
                                </p:cTn>
                              </p:par>
                              <p:par>
                                <p:cTn id="39" presetID="8" presetClass="entr" presetSubtype="16" fill="hold" grpId="0" nodeType="withEffect">
                                  <p:stCondLst>
                                    <p:cond delay="0"/>
                                  </p:stCondLst>
                                  <p:childTnLst>
                                    <p:set>
                                      <p:cBhvr>
                                        <p:cTn id="40" dur="1" fill="hold">
                                          <p:stCondLst>
                                            <p:cond delay="0"/>
                                          </p:stCondLst>
                                        </p:cTn>
                                        <p:tgtEl>
                                          <p:spTgt spid="60434"/>
                                        </p:tgtEl>
                                        <p:attrNameLst>
                                          <p:attrName>style.visibility</p:attrName>
                                        </p:attrNameLst>
                                      </p:cBhvr>
                                      <p:to>
                                        <p:strVal val="visible"/>
                                      </p:to>
                                    </p:set>
                                    <p:animEffect transition="in" filter="diamond(in)">
                                      <p:cBhvr>
                                        <p:cTn id="41" dur="2000"/>
                                        <p:tgtEl>
                                          <p:spTgt spid="60434"/>
                                        </p:tgtEl>
                                      </p:cBhvr>
                                    </p:animEffect>
                                  </p:childTnLst>
                                </p:cTn>
                              </p:par>
                              <p:par>
                                <p:cTn id="42" presetID="8" presetClass="entr" presetSubtype="16" fill="hold" grpId="0" nodeType="withEffect">
                                  <p:stCondLst>
                                    <p:cond delay="0"/>
                                  </p:stCondLst>
                                  <p:childTnLst>
                                    <p:set>
                                      <p:cBhvr>
                                        <p:cTn id="43" dur="1" fill="hold">
                                          <p:stCondLst>
                                            <p:cond delay="0"/>
                                          </p:stCondLst>
                                        </p:cTn>
                                        <p:tgtEl>
                                          <p:spTgt spid="60444"/>
                                        </p:tgtEl>
                                        <p:attrNameLst>
                                          <p:attrName>style.visibility</p:attrName>
                                        </p:attrNameLst>
                                      </p:cBhvr>
                                      <p:to>
                                        <p:strVal val="visible"/>
                                      </p:to>
                                    </p:set>
                                    <p:animEffect transition="in" filter="diamond(in)">
                                      <p:cBhvr>
                                        <p:cTn id="44" dur="2000"/>
                                        <p:tgtEl>
                                          <p:spTgt spid="60444"/>
                                        </p:tgtEl>
                                      </p:cBhvr>
                                    </p:animEffect>
                                  </p:childTnLst>
                                </p:cTn>
                              </p:par>
                              <p:par>
                                <p:cTn id="45" presetID="8" presetClass="entr" presetSubtype="16" fill="hold" grpId="0" nodeType="withEffect">
                                  <p:stCondLst>
                                    <p:cond delay="0"/>
                                  </p:stCondLst>
                                  <p:childTnLst>
                                    <p:set>
                                      <p:cBhvr>
                                        <p:cTn id="46" dur="1" fill="hold">
                                          <p:stCondLst>
                                            <p:cond delay="0"/>
                                          </p:stCondLst>
                                        </p:cTn>
                                        <p:tgtEl>
                                          <p:spTgt spid="60446"/>
                                        </p:tgtEl>
                                        <p:attrNameLst>
                                          <p:attrName>style.visibility</p:attrName>
                                        </p:attrNameLst>
                                      </p:cBhvr>
                                      <p:to>
                                        <p:strVal val="visible"/>
                                      </p:to>
                                    </p:set>
                                    <p:animEffect transition="in" filter="diamond(in)">
                                      <p:cBhvr>
                                        <p:cTn id="47" dur="2000"/>
                                        <p:tgtEl>
                                          <p:spTgt spid="60446"/>
                                        </p:tgtEl>
                                      </p:cBhvr>
                                    </p:animEffect>
                                  </p:childTnLst>
                                </p:cTn>
                              </p:par>
                              <p:par>
                                <p:cTn id="48" presetID="1" presetClass="entr" presetSubtype="0" fill="hold" grpId="0" nodeType="withEffect">
                                  <p:stCondLst>
                                    <p:cond delay="0"/>
                                  </p:stCondLst>
                                  <p:childTnLst>
                                    <p:set>
                                      <p:cBhvr>
                                        <p:cTn id="49" dur="1" fill="hold">
                                          <p:stCondLst>
                                            <p:cond delay="0"/>
                                          </p:stCondLst>
                                        </p:cTn>
                                        <p:tgtEl>
                                          <p:spTgt spid="60459"/>
                                        </p:tgtEl>
                                        <p:attrNameLst>
                                          <p:attrName>style.visibility</p:attrName>
                                        </p:attrNameLst>
                                      </p:cBhvr>
                                      <p:to>
                                        <p:strVal val="visible"/>
                                      </p:to>
                                    </p:set>
                                  </p:childTnLst>
                                </p:cTn>
                              </p:par>
                              <p:par>
                                <p:cTn id="50" presetID="8" presetClass="entr" presetSubtype="16" fill="hold" grpId="1" nodeType="withEffect">
                                  <p:stCondLst>
                                    <p:cond delay="0"/>
                                  </p:stCondLst>
                                  <p:childTnLst>
                                    <p:set>
                                      <p:cBhvr>
                                        <p:cTn id="51" dur="1" fill="hold">
                                          <p:stCondLst>
                                            <p:cond delay="0"/>
                                          </p:stCondLst>
                                        </p:cTn>
                                        <p:tgtEl>
                                          <p:spTgt spid="60459"/>
                                        </p:tgtEl>
                                        <p:attrNameLst>
                                          <p:attrName>style.visibility</p:attrName>
                                        </p:attrNameLst>
                                      </p:cBhvr>
                                      <p:to>
                                        <p:strVal val="visible"/>
                                      </p:to>
                                    </p:set>
                                    <p:animEffect transition="in" filter="diamond(in)">
                                      <p:cBhvr>
                                        <p:cTn id="52" dur="1000"/>
                                        <p:tgtEl>
                                          <p:spTgt spid="60459"/>
                                        </p:tgtEl>
                                      </p:cBhvr>
                                    </p:animEffect>
                                  </p:childTnLst>
                                </p:cTn>
                              </p:par>
                              <p:par>
                                <p:cTn id="53" presetID="1" presetClass="entr" presetSubtype="0" fill="hold" grpId="0" nodeType="withEffect">
                                  <p:stCondLst>
                                    <p:cond delay="0"/>
                                  </p:stCondLst>
                                  <p:childTnLst>
                                    <p:set>
                                      <p:cBhvr>
                                        <p:cTn id="54" dur="1" fill="hold">
                                          <p:stCondLst>
                                            <p:cond delay="0"/>
                                          </p:stCondLst>
                                        </p:cTn>
                                        <p:tgtEl>
                                          <p:spTgt spid="60458"/>
                                        </p:tgtEl>
                                        <p:attrNameLst>
                                          <p:attrName>style.visibility</p:attrName>
                                        </p:attrNameLst>
                                      </p:cBhvr>
                                      <p:to>
                                        <p:strVal val="visible"/>
                                      </p:to>
                                    </p:set>
                                  </p:childTnLst>
                                </p:cTn>
                              </p:par>
                              <p:par>
                                <p:cTn id="55" presetID="8" presetClass="entr" presetSubtype="16" fill="hold" grpId="1" nodeType="withEffect">
                                  <p:stCondLst>
                                    <p:cond delay="0"/>
                                  </p:stCondLst>
                                  <p:childTnLst>
                                    <p:set>
                                      <p:cBhvr>
                                        <p:cTn id="56" dur="1" fill="hold">
                                          <p:stCondLst>
                                            <p:cond delay="0"/>
                                          </p:stCondLst>
                                        </p:cTn>
                                        <p:tgtEl>
                                          <p:spTgt spid="60458"/>
                                        </p:tgtEl>
                                        <p:attrNameLst>
                                          <p:attrName>style.visibility</p:attrName>
                                        </p:attrNameLst>
                                      </p:cBhvr>
                                      <p:to>
                                        <p:strVal val="visible"/>
                                      </p:to>
                                    </p:set>
                                    <p:animEffect transition="in" filter="diamond(in)">
                                      <p:cBhvr>
                                        <p:cTn id="57" dur="1000"/>
                                        <p:tgtEl>
                                          <p:spTgt spid="60458"/>
                                        </p:tgtEl>
                                      </p:cBhvr>
                                    </p:animEffect>
                                  </p:childTnLst>
                                </p:cTn>
                              </p:par>
                              <p:par>
                                <p:cTn id="58" presetID="8" presetClass="entr" presetSubtype="16" fill="hold" grpId="0" nodeType="withEffect">
                                  <p:stCondLst>
                                    <p:cond delay="0"/>
                                  </p:stCondLst>
                                  <p:childTnLst>
                                    <p:set>
                                      <p:cBhvr>
                                        <p:cTn id="59" dur="1" fill="hold">
                                          <p:stCondLst>
                                            <p:cond delay="0"/>
                                          </p:stCondLst>
                                        </p:cTn>
                                        <p:tgtEl>
                                          <p:spTgt spid="60448"/>
                                        </p:tgtEl>
                                        <p:attrNameLst>
                                          <p:attrName>style.visibility</p:attrName>
                                        </p:attrNameLst>
                                      </p:cBhvr>
                                      <p:to>
                                        <p:strVal val="visible"/>
                                      </p:to>
                                    </p:set>
                                    <p:animEffect transition="in" filter="diamond(in)">
                                      <p:cBhvr>
                                        <p:cTn id="60" dur="2000"/>
                                        <p:tgtEl>
                                          <p:spTgt spid="60448"/>
                                        </p:tgtEl>
                                      </p:cBhvr>
                                    </p:animEffect>
                                  </p:childTnLst>
                                </p:cTn>
                              </p:par>
                              <p:par>
                                <p:cTn id="61" presetID="8" presetClass="entr" presetSubtype="16" fill="hold" grpId="0" nodeType="withEffect">
                                  <p:stCondLst>
                                    <p:cond delay="0"/>
                                  </p:stCondLst>
                                  <p:childTnLst>
                                    <p:set>
                                      <p:cBhvr>
                                        <p:cTn id="62" dur="1" fill="hold">
                                          <p:stCondLst>
                                            <p:cond delay="0"/>
                                          </p:stCondLst>
                                        </p:cTn>
                                        <p:tgtEl>
                                          <p:spTgt spid="60452"/>
                                        </p:tgtEl>
                                        <p:attrNameLst>
                                          <p:attrName>style.visibility</p:attrName>
                                        </p:attrNameLst>
                                      </p:cBhvr>
                                      <p:to>
                                        <p:strVal val="visible"/>
                                      </p:to>
                                    </p:set>
                                    <p:animEffect transition="in" filter="diamond(in)">
                                      <p:cBhvr>
                                        <p:cTn id="63" dur="2000"/>
                                        <p:tgtEl>
                                          <p:spTgt spid="6045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8" presetClass="entr" presetSubtype="16" fill="hold" grpId="0" nodeType="clickEffect">
                                  <p:stCondLst>
                                    <p:cond delay="0"/>
                                  </p:stCondLst>
                                  <p:childTnLst>
                                    <p:set>
                                      <p:cBhvr>
                                        <p:cTn id="67" dur="1" fill="hold">
                                          <p:stCondLst>
                                            <p:cond delay="0"/>
                                          </p:stCondLst>
                                        </p:cTn>
                                        <p:tgtEl>
                                          <p:spTgt spid="60437"/>
                                        </p:tgtEl>
                                        <p:attrNameLst>
                                          <p:attrName>style.visibility</p:attrName>
                                        </p:attrNameLst>
                                      </p:cBhvr>
                                      <p:to>
                                        <p:strVal val="visible"/>
                                      </p:to>
                                    </p:set>
                                    <p:animEffect transition="in" filter="diamond(in)">
                                      <p:cBhvr>
                                        <p:cTn id="68" dur="2000"/>
                                        <p:tgtEl>
                                          <p:spTgt spid="60437"/>
                                        </p:tgtEl>
                                      </p:cBhvr>
                                    </p:animEffect>
                                  </p:childTnLst>
                                </p:cTn>
                              </p:par>
                              <p:par>
                                <p:cTn id="69" presetID="8" presetClass="entr" presetSubtype="16" fill="hold" grpId="0" nodeType="withEffect">
                                  <p:stCondLst>
                                    <p:cond delay="0"/>
                                  </p:stCondLst>
                                  <p:childTnLst>
                                    <p:set>
                                      <p:cBhvr>
                                        <p:cTn id="70" dur="1" fill="hold">
                                          <p:stCondLst>
                                            <p:cond delay="0"/>
                                          </p:stCondLst>
                                        </p:cTn>
                                        <p:tgtEl>
                                          <p:spTgt spid="60438"/>
                                        </p:tgtEl>
                                        <p:attrNameLst>
                                          <p:attrName>style.visibility</p:attrName>
                                        </p:attrNameLst>
                                      </p:cBhvr>
                                      <p:to>
                                        <p:strVal val="visible"/>
                                      </p:to>
                                    </p:set>
                                    <p:animEffect transition="in" filter="diamond(in)">
                                      <p:cBhvr>
                                        <p:cTn id="71" dur="2000"/>
                                        <p:tgtEl>
                                          <p:spTgt spid="60438"/>
                                        </p:tgtEl>
                                      </p:cBhvr>
                                    </p:animEffect>
                                  </p:childTnLst>
                                </p:cTn>
                              </p:par>
                              <p:par>
                                <p:cTn id="72" presetID="8" presetClass="entr" presetSubtype="16" fill="hold" grpId="0" nodeType="withEffect">
                                  <p:stCondLst>
                                    <p:cond delay="0"/>
                                  </p:stCondLst>
                                  <p:childTnLst>
                                    <p:set>
                                      <p:cBhvr>
                                        <p:cTn id="73" dur="1" fill="hold">
                                          <p:stCondLst>
                                            <p:cond delay="0"/>
                                          </p:stCondLst>
                                        </p:cTn>
                                        <p:tgtEl>
                                          <p:spTgt spid="60439"/>
                                        </p:tgtEl>
                                        <p:attrNameLst>
                                          <p:attrName>style.visibility</p:attrName>
                                        </p:attrNameLst>
                                      </p:cBhvr>
                                      <p:to>
                                        <p:strVal val="visible"/>
                                      </p:to>
                                    </p:set>
                                    <p:animEffect transition="in" filter="diamond(in)">
                                      <p:cBhvr>
                                        <p:cTn id="74" dur="2000"/>
                                        <p:tgtEl>
                                          <p:spTgt spid="60439"/>
                                        </p:tgtEl>
                                      </p:cBhvr>
                                    </p:animEffect>
                                  </p:childTnLst>
                                </p:cTn>
                              </p:par>
                              <p:par>
                                <p:cTn id="75" presetID="8" presetClass="entr" presetSubtype="16" fill="hold" grpId="0" nodeType="withEffect">
                                  <p:stCondLst>
                                    <p:cond delay="0"/>
                                  </p:stCondLst>
                                  <p:childTnLst>
                                    <p:set>
                                      <p:cBhvr>
                                        <p:cTn id="76" dur="1" fill="hold">
                                          <p:stCondLst>
                                            <p:cond delay="0"/>
                                          </p:stCondLst>
                                        </p:cTn>
                                        <p:tgtEl>
                                          <p:spTgt spid="60440"/>
                                        </p:tgtEl>
                                        <p:attrNameLst>
                                          <p:attrName>style.visibility</p:attrName>
                                        </p:attrNameLst>
                                      </p:cBhvr>
                                      <p:to>
                                        <p:strVal val="visible"/>
                                      </p:to>
                                    </p:set>
                                    <p:animEffect transition="in" filter="diamond(in)">
                                      <p:cBhvr>
                                        <p:cTn id="77" dur="2000"/>
                                        <p:tgtEl>
                                          <p:spTgt spid="60440"/>
                                        </p:tgtEl>
                                      </p:cBhvr>
                                    </p:animEffect>
                                  </p:childTnLst>
                                </p:cTn>
                              </p:par>
                              <p:par>
                                <p:cTn id="78" presetID="8" presetClass="entr" presetSubtype="16" fill="hold" grpId="0" nodeType="withEffect">
                                  <p:stCondLst>
                                    <p:cond delay="0"/>
                                  </p:stCondLst>
                                  <p:childTnLst>
                                    <p:set>
                                      <p:cBhvr>
                                        <p:cTn id="79" dur="1" fill="hold">
                                          <p:stCondLst>
                                            <p:cond delay="0"/>
                                          </p:stCondLst>
                                        </p:cTn>
                                        <p:tgtEl>
                                          <p:spTgt spid="60449"/>
                                        </p:tgtEl>
                                        <p:attrNameLst>
                                          <p:attrName>style.visibility</p:attrName>
                                        </p:attrNameLst>
                                      </p:cBhvr>
                                      <p:to>
                                        <p:strVal val="visible"/>
                                      </p:to>
                                    </p:set>
                                    <p:animEffect transition="in" filter="diamond(in)">
                                      <p:cBhvr>
                                        <p:cTn id="80" dur="2000"/>
                                        <p:tgtEl>
                                          <p:spTgt spid="60449"/>
                                        </p:tgtEl>
                                      </p:cBhvr>
                                    </p:animEffect>
                                  </p:childTnLst>
                                </p:cTn>
                              </p:par>
                              <p:par>
                                <p:cTn id="81" presetID="8" presetClass="entr" presetSubtype="16" fill="hold" grpId="0" nodeType="withEffect">
                                  <p:stCondLst>
                                    <p:cond delay="0"/>
                                  </p:stCondLst>
                                  <p:childTnLst>
                                    <p:set>
                                      <p:cBhvr>
                                        <p:cTn id="82" dur="1" fill="hold">
                                          <p:stCondLst>
                                            <p:cond delay="0"/>
                                          </p:stCondLst>
                                        </p:cTn>
                                        <p:tgtEl>
                                          <p:spTgt spid="60453"/>
                                        </p:tgtEl>
                                        <p:attrNameLst>
                                          <p:attrName>style.visibility</p:attrName>
                                        </p:attrNameLst>
                                      </p:cBhvr>
                                      <p:to>
                                        <p:strVal val="visible"/>
                                      </p:to>
                                    </p:set>
                                    <p:animEffect transition="in" filter="diamond(in)">
                                      <p:cBhvr>
                                        <p:cTn id="83" dur="2000"/>
                                        <p:tgtEl>
                                          <p:spTgt spid="60453"/>
                                        </p:tgtEl>
                                      </p:cBhvr>
                                    </p:animEffect>
                                  </p:childTnLst>
                                </p:cTn>
                              </p:par>
                              <p:par>
                                <p:cTn id="84" presetID="8" presetClass="entr" presetSubtype="16" fill="hold" grpId="0" nodeType="withEffect">
                                  <p:stCondLst>
                                    <p:cond delay="0"/>
                                  </p:stCondLst>
                                  <p:childTnLst>
                                    <p:set>
                                      <p:cBhvr>
                                        <p:cTn id="85" dur="1" fill="hold">
                                          <p:stCondLst>
                                            <p:cond delay="0"/>
                                          </p:stCondLst>
                                        </p:cTn>
                                        <p:tgtEl>
                                          <p:spTgt spid="60451"/>
                                        </p:tgtEl>
                                        <p:attrNameLst>
                                          <p:attrName>style.visibility</p:attrName>
                                        </p:attrNameLst>
                                      </p:cBhvr>
                                      <p:to>
                                        <p:strVal val="visible"/>
                                      </p:to>
                                    </p:set>
                                    <p:animEffect transition="in" filter="diamond(in)">
                                      <p:cBhvr>
                                        <p:cTn id="86" dur="2000"/>
                                        <p:tgtEl>
                                          <p:spTgt spid="60451"/>
                                        </p:tgtEl>
                                      </p:cBhvr>
                                    </p:animEffect>
                                  </p:childTnLst>
                                </p:cTn>
                              </p:par>
                              <p:par>
                                <p:cTn id="87" presetID="8" presetClass="entr" presetSubtype="16" fill="hold" grpId="0" nodeType="withEffect">
                                  <p:stCondLst>
                                    <p:cond delay="0"/>
                                  </p:stCondLst>
                                  <p:childTnLst>
                                    <p:set>
                                      <p:cBhvr>
                                        <p:cTn id="88" dur="1" fill="hold">
                                          <p:stCondLst>
                                            <p:cond delay="0"/>
                                          </p:stCondLst>
                                        </p:cTn>
                                        <p:tgtEl>
                                          <p:spTgt spid="60456"/>
                                        </p:tgtEl>
                                        <p:attrNameLst>
                                          <p:attrName>style.visibility</p:attrName>
                                        </p:attrNameLst>
                                      </p:cBhvr>
                                      <p:to>
                                        <p:strVal val="visible"/>
                                      </p:to>
                                    </p:set>
                                    <p:animEffect transition="in" filter="diamond(in)">
                                      <p:cBhvr>
                                        <p:cTn id="89" dur="1000"/>
                                        <p:tgtEl>
                                          <p:spTgt spid="60456"/>
                                        </p:tgtEl>
                                      </p:cBhvr>
                                    </p:animEffect>
                                  </p:childTnLst>
                                </p:cTn>
                              </p:par>
                              <p:par>
                                <p:cTn id="90" presetID="8" presetClass="entr" presetSubtype="16" fill="hold" grpId="0" nodeType="withEffect">
                                  <p:stCondLst>
                                    <p:cond delay="0"/>
                                  </p:stCondLst>
                                  <p:childTnLst>
                                    <p:set>
                                      <p:cBhvr>
                                        <p:cTn id="91" dur="1" fill="hold">
                                          <p:stCondLst>
                                            <p:cond delay="0"/>
                                          </p:stCondLst>
                                        </p:cTn>
                                        <p:tgtEl>
                                          <p:spTgt spid="60450"/>
                                        </p:tgtEl>
                                        <p:attrNameLst>
                                          <p:attrName>style.visibility</p:attrName>
                                        </p:attrNameLst>
                                      </p:cBhvr>
                                      <p:to>
                                        <p:strVal val="visible"/>
                                      </p:to>
                                    </p:set>
                                    <p:animEffect transition="in" filter="diamond(in)">
                                      <p:cBhvr>
                                        <p:cTn id="92" dur="2000"/>
                                        <p:tgtEl>
                                          <p:spTgt spid="60450"/>
                                        </p:tgtEl>
                                      </p:cBhvr>
                                    </p:animEffect>
                                  </p:childTnLst>
                                </p:cTn>
                              </p:par>
                              <p:par>
                                <p:cTn id="93" presetID="8" presetClass="entr" presetSubtype="16" fill="hold" grpId="0" nodeType="withEffect">
                                  <p:stCondLst>
                                    <p:cond delay="0"/>
                                  </p:stCondLst>
                                  <p:childTnLst>
                                    <p:set>
                                      <p:cBhvr>
                                        <p:cTn id="94" dur="1" fill="hold">
                                          <p:stCondLst>
                                            <p:cond delay="0"/>
                                          </p:stCondLst>
                                        </p:cTn>
                                        <p:tgtEl>
                                          <p:spTgt spid="60457"/>
                                        </p:tgtEl>
                                        <p:attrNameLst>
                                          <p:attrName>style.visibility</p:attrName>
                                        </p:attrNameLst>
                                      </p:cBhvr>
                                      <p:to>
                                        <p:strVal val="visible"/>
                                      </p:to>
                                    </p:set>
                                    <p:animEffect transition="in" filter="diamond(in)">
                                      <p:cBhvr>
                                        <p:cTn id="95" dur="1000"/>
                                        <p:tgtEl>
                                          <p:spTgt spid="60457"/>
                                        </p:tgtEl>
                                      </p:cBhvr>
                                    </p:animEffec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3328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P spid="60422" grpId="0" animBg="1"/>
      <p:bldP spid="60423" grpId="0"/>
      <p:bldP spid="60424" grpId="0"/>
      <p:bldP spid="60425" grpId="0" animBg="1"/>
      <p:bldP spid="60427" grpId="0" animBg="1"/>
      <p:bldP spid="60431" grpId="0" animBg="1"/>
      <p:bldP spid="60432" grpId="0" animBg="1"/>
      <p:bldP spid="60433" grpId="0"/>
      <p:bldP spid="60434" grpId="0"/>
      <p:bldP spid="60437" grpId="0" animBg="1"/>
      <p:bldP spid="60438" grpId="0" animBg="1"/>
      <p:bldP spid="60439" grpId="0"/>
      <p:bldP spid="60440" grpId="0"/>
      <p:bldP spid="60443" grpId="0" animBg="1"/>
      <p:bldP spid="60444" grpId="0" animBg="1"/>
      <p:bldP spid="60446" grpId="0" animBg="1"/>
      <p:bldP spid="60448" grpId="0"/>
      <p:bldP spid="60449" grpId="0" animBg="1"/>
      <p:bldP spid="60450" grpId="0" animBg="1"/>
      <p:bldP spid="60451" grpId="0" animBg="1"/>
      <p:bldP spid="60452" grpId="0" animBg="1"/>
      <p:bldP spid="60453" grpId="0"/>
      <p:bldP spid="60456" grpId="0" animBg="1"/>
      <p:bldP spid="60457" grpId="0" animBg="1"/>
      <p:bldP spid="60458" grpId="0" animBg="1"/>
      <p:bldP spid="60458" grpId="1" animBg="1"/>
      <p:bldP spid="60459" grpId="0" animBg="1"/>
      <p:bldP spid="60459" grpId="1" animBg="1"/>
      <p:bldP spid="332829"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What should Adam and Eve have done? </a:t>
            </a:r>
          </a:p>
        </p:txBody>
      </p:sp>
      <p:sp>
        <p:nvSpPr>
          <p:cNvPr id="3" name="Content Placeholder 2"/>
          <p:cNvSpPr>
            <a:spLocks noGrp="1"/>
          </p:cNvSpPr>
          <p:nvPr>
            <p:ph sz="half" idx="2"/>
          </p:nvPr>
        </p:nvSpPr>
        <p:spPr>
          <a:xfrm>
            <a:off x="701040" y="1600200"/>
            <a:ext cx="7985760" cy="4525963"/>
          </a:xfrm>
        </p:spPr>
        <p:txBody>
          <a:bodyPr>
            <a:noAutofit/>
          </a:bodyPr>
          <a:lstStyle/>
          <a:p>
            <a:r>
              <a:rPr lang="en-US" sz="2400" dirty="0">
                <a:solidFill>
                  <a:schemeClr val="tx1"/>
                </a:solidFill>
                <a:latin typeface="Century Gothic" charset="0"/>
                <a:ea typeface="Century Gothic" charset="0"/>
                <a:cs typeface="Century Gothic" charset="0"/>
              </a:rPr>
              <a:t>Adam and Eve were supposed to become Lords of Creation</a:t>
            </a:r>
          </a:p>
          <a:p>
            <a:r>
              <a:rPr lang="en-US" sz="2400" dirty="0">
                <a:solidFill>
                  <a:schemeClr val="tx1"/>
                </a:solidFill>
                <a:latin typeface="Century Gothic" charset="0"/>
                <a:ea typeface="Century Gothic" charset="0"/>
                <a:cs typeface="Century Gothic" charset="0"/>
              </a:rPr>
              <a:t>To do this they had to win the respect of the angelic world by reaching perfection through fulfilling their own responsibility</a:t>
            </a:r>
          </a:p>
          <a:p>
            <a:r>
              <a:rPr lang="en-US" sz="2400" dirty="0">
                <a:solidFill>
                  <a:schemeClr val="tx1"/>
                </a:solidFill>
                <a:latin typeface="Century Gothic" charset="0"/>
                <a:ea typeface="Century Gothic" charset="0"/>
                <a:cs typeface="Century Gothic" charset="0"/>
              </a:rPr>
              <a:t>They should not have given into the temptation from the archangel</a:t>
            </a:r>
          </a:p>
          <a:p>
            <a:r>
              <a:rPr lang="en-US" sz="2400" dirty="0">
                <a:solidFill>
                  <a:schemeClr val="tx1"/>
                </a:solidFill>
                <a:latin typeface="Century Gothic" charset="0"/>
                <a:ea typeface="Century Gothic" charset="0"/>
                <a:cs typeface="Century Gothic" charset="0"/>
              </a:rPr>
              <a:t>They should have won the archangel’s respect by keeping the commandment and reaching perfection</a:t>
            </a:r>
          </a:p>
          <a:p>
            <a:r>
              <a:rPr lang="en-US" sz="2400" dirty="0">
                <a:solidFill>
                  <a:schemeClr val="tx1"/>
                </a:solidFill>
                <a:latin typeface="Century Gothic" charset="0"/>
                <a:ea typeface="Century Gothic" charset="0"/>
                <a:cs typeface="Century Gothic" charset="0"/>
              </a:rPr>
              <a:t>Lucifer’s desire for love would have been completely satisfied</a:t>
            </a:r>
          </a:p>
        </p:txBody>
      </p:sp>
    </p:spTree>
    <p:extLst>
      <p:ext uri="{BB962C8B-B14F-4D97-AF65-F5344CB8AC3E}">
        <p14:creationId xmlns:p14="http://schemas.microsoft.com/office/powerpoint/2010/main" val="110235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112490</TotalTime>
  <Words>9934</Words>
  <Application>Microsoft Office PowerPoint</Application>
  <PresentationFormat>On-screen Show (4:3)</PresentationFormat>
  <Paragraphs>429</Paragraphs>
  <Slides>51</Slides>
  <Notes>24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Arial</vt:lpstr>
      <vt:lpstr>Calibri</vt:lpstr>
      <vt:lpstr>Century Gothic</vt:lpstr>
      <vt:lpstr>Franklin Gothic Medium</vt:lpstr>
      <vt:lpstr>Segoe UI</vt:lpstr>
      <vt:lpstr>Symbol</vt:lpstr>
      <vt:lpstr>Wingdings</vt:lpstr>
      <vt:lpstr>Wingdings 2</vt:lpstr>
      <vt:lpstr>Wingdings 3</vt:lpstr>
      <vt:lpstr>Wisp</vt:lpstr>
      <vt:lpstr>2. The Fall and corruption of human relationships </vt:lpstr>
      <vt:lpstr>How did we get into this state?</vt:lpstr>
      <vt:lpstr>Where does this story come from?</vt:lpstr>
      <vt:lpstr>Where do angels fit in?</vt:lpstr>
      <vt:lpstr>PowerPoint Presentation</vt:lpstr>
      <vt:lpstr>Did God create Satan?</vt:lpstr>
      <vt:lpstr>What should have happened?</vt:lpstr>
      <vt:lpstr>Where did Lucifer fit in?</vt:lpstr>
      <vt:lpstr>What should Adam and Eve have done? </vt:lpstr>
      <vt:lpstr>Why did the fall  take place?</vt:lpstr>
      <vt:lpstr>PowerPoint Presentation</vt:lpstr>
      <vt:lpstr>PowerPoint Presentation</vt:lpstr>
      <vt:lpstr>PowerPoint Presentation</vt:lpstr>
      <vt:lpstr>What are envy and jealousy?</vt:lpstr>
      <vt:lpstr>How could Lucifer feel jealous?</vt:lpstr>
      <vt:lpstr>What should Lucifer have done?</vt:lpstr>
      <vt:lpstr>PowerPoint Presentation</vt:lpstr>
      <vt:lpstr>PowerPoint Presentation</vt:lpstr>
      <vt:lpstr>PowerPoint Presentation</vt:lpstr>
      <vt:lpstr>PowerPoint Presentation</vt:lpstr>
      <vt:lpstr>PowerPoint Presentation</vt:lpstr>
      <vt:lpstr>Results of sexual abuse</vt:lpstr>
      <vt:lpstr>What effects does abuse have on a child’s sexuality?</vt:lpstr>
      <vt:lpstr>What effects does abuse have on an adult’s sexuality?</vt:lpstr>
      <vt:lpstr>PowerPoint Presentation</vt:lpstr>
      <vt:lpstr>PowerPoint Presentation</vt:lpstr>
      <vt:lpstr>PowerPoint Presentation</vt:lpstr>
      <vt:lpstr>How does this effect the Partner?</vt:lpstr>
      <vt:lpstr>Steps towards healing</vt:lpstr>
      <vt:lpstr>Why was the ‘spiritual fall’ worse than the ’physical fall’?</vt:lpstr>
      <vt:lpstr>Shame, blame and victimhood</vt:lpstr>
      <vt:lpstr>Victimisation and victimhood</vt:lpstr>
      <vt:lpstr>PowerPoint Presentation</vt:lpstr>
      <vt:lpstr>As a result of the fall . . .</vt:lpstr>
      <vt:lpstr>Why did God not prevent the Fall?</vt:lpstr>
      <vt:lpstr>God’s heart was broken</vt:lpstr>
      <vt:lpstr>PowerPoint Presentation</vt:lpstr>
      <vt:lpstr>PowerPoint Presentation</vt:lpstr>
      <vt:lpstr>PowerPoint Presentation</vt:lpstr>
      <vt:lpstr>PowerPoint Presentation</vt:lpstr>
      <vt:lpstr>What happened at the fall?</vt:lpstr>
      <vt:lpstr>Loss of the three blessings . . .</vt:lpstr>
      <vt:lpstr>Three worst crimes</vt:lpstr>
      <vt:lpstr>After the Fall: sex and violence</vt:lpstr>
      <vt:lpstr>PowerPoint Presentation</vt:lpstr>
      <vt:lpstr> Primary driver of violence: sexual desire</vt:lpstr>
      <vt:lpstr>What needs to be restored?</vt:lpstr>
      <vt:lpstr>What needs to be restored?</vt:lpstr>
      <vt:lpstr>What needs to be restored?</vt:lpstr>
      <vt:lpstr>What needs to be restored?</vt:lpstr>
      <vt:lpstr>What needs to be restored?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2022-07-18T09:56:05Z</dcterms:modified>
</cp:coreProperties>
</file>