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31"/>
  </p:notesMasterIdLst>
  <p:sldIdLst>
    <p:sldId id="1527" r:id="rId2"/>
    <p:sldId id="1329" r:id="rId3"/>
    <p:sldId id="1379" r:id="rId4"/>
    <p:sldId id="1528" r:id="rId5"/>
    <p:sldId id="1200" r:id="rId6"/>
    <p:sldId id="1380" r:id="rId7"/>
    <p:sldId id="562" r:id="rId8"/>
    <p:sldId id="1399" r:id="rId9"/>
    <p:sldId id="1525" r:id="rId10"/>
    <p:sldId id="264" r:id="rId11"/>
    <p:sldId id="341" r:id="rId12"/>
    <p:sldId id="697" r:id="rId13"/>
    <p:sldId id="330" r:id="rId14"/>
    <p:sldId id="677" r:id="rId15"/>
    <p:sldId id="678" r:id="rId16"/>
    <p:sldId id="719" r:id="rId17"/>
    <p:sldId id="1322" r:id="rId18"/>
    <p:sldId id="1323" r:id="rId19"/>
    <p:sldId id="337" r:id="rId20"/>
    <p:sldId id="685" r:id="rId21"/>
    <p:sldId id="1287" r:id="rId22"/>
    <p:sldId id="332" r:id="rId23"/>
    <p:sldId id="333" r:id="rId24"/>
    <p:sldId id="334" r:id="rId25"/>
    <p:sldId id="684" r:id="rId26"/>
    <p:sldId id="687" r:id="rId27"/>
    <p:sldId id="690" r:id="rId28"/>
    <p:sldId id="729" r:id="rId29"/>
    <p:sldId id="605"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62C8B85-29A2-49B0-99AD-53C64251F287}" type="slidenum">
              <a:rPr lang="en-US">
                <a:latin typeface="Arial" pitchFamily="-84" charset="0"/>
                <a:ea typeface="ＭＳ Ｐゴシック" pitchFamily="-84" charset="-128"/>
                <a:cs typeface="ＭＳ Ｐゴシック" pitchFamily="-84" charset="-128"/>
              </a:rPr>
              <a:pPr/>
              <a:t>2</a:t>
            </a:fld>
            <a:endParaRPr lang="en-US">
              <a:latin typeface="Arial" pitchFamily="-84" charset="0"/>
              <a:ea typeface="ＭＳ Ｐゴシック" pitchFamily="-84" charset="-128"/>
              <a:cs typeface="ＭＳ Ｐゴシック" pitchFamily="-84" charset="-128"/>
            </a:endParaRPr>
          </a:p>
        </p:txBody>
      </p:sp>
      <p:sp>
        <p:nvSpPr>
          <p:cNvPr id="103427" name="Rectangle 1026"/>
          <p:cNvSpPr>
            <a:spLocks noGrp="1" noRot="1" noChangeAspect="1" noChangeArrowheads="1" noTextEdit="1"/>
          </p:cNvSpPr>
          <p:nvPr>
            <p:ph type="sldImg"/>
          </p:nvPr>
        </p:nvSpPr>
        <p:spPr>
          <a:ln/>
        </p:spPr>
      </p:sp>
      <p:sp>
        <p:nvSpPr>
          <p:cNvPr id="103428" name="Rectangle 1027"/>
          <p:cNvSpPr>
            <a:spLocks noGrp="1" noChangeArrowheads="1"/>
          </p:cNvSpPr>
          <p:nvPr>
            <p:ph type="body" idx="1"/>
          </p:nvPr>
        </p:nvSpPr>
        <p:spPr>
          <a:noFill/>
          <a:ln/>
        </p:spPr>
        <p:txBody>
          <a:bodyPr/>
          <a:lstStyle/>
          <a:p>
            <a:pPr eaLnBrk="1" hangingPunct="1"/>
            <a:endParaRPr lang="en-US">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674626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9B208D5-8D02-49BC-99D6-388BC889B97B}" type="slidenum">
              <a:rPr lang="en-US">
                <a:latin typeface="Arial" pitchFamily="-84" charset="0"/>
                <a:ea typeface="Arial" pitchFamily="-84" charset="0"/>
                <a:cs typeface="Arial" pitchFamily="-84" charset="0"/>
              </a:rPr>
              <a:pPr/>
              <a:t>14</a:t>
            </a:fld>
            <a:endParaRPr lang="en-US">
              <a:latin typeface="Arial" pitchFamily="-84" charset="0"/>
              <a:ea typeface="Arial" pitchFamily="-84" charset="0"/>
              <a:cs typeface="Arial" pitchFamily="-84" charset="0"/>
            </a:endParaRPr>
          </a:p>
        </p:txBody>
      </p:sp>
      <p:sp>
        <p:nvSpPr>
          <p:cNvPr id="48131" name="Rectangle 2"/>
          <p:cNvSpPr>
            <a:spLocks noGrp="1" noRot="1" noChangeAspect="1" noChangeArrowheads="1"/>
          </p:cNvSpPr>
          <p:nvPr>
            <p:ph type="sldImg"/>
          </p:nvPr>
        </p:nvSpPr>
        <p:spPr>
          <a:solidFill>
            <a:srgbClr val="FFFFFF"/>
          </a:solidFill>
          <a:ln/>
        </p:spPr>
      </p:sp>
      <p:sp>
        <p:nvSpPr>
          <p:cNvPr id="481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a:latin typeface="Arial" pitchFamily="-84" charset="0"/>
              </a:rPr>
              <a:t>Allah who is Compassionate and Merciful.</a:t>
            </a:r>
          </a:p>
          <a:p>
            <a:pPr eaLnBrk="1" hangingPunct="1"/>
            <a:endParaRPr lang="en-US" dirty="0">
              <a:latin typeface="Arial" pitchFamily="-84"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Aristotle</a:t>
            </a:r>
            <a:r>
              <a:rPr lang="en-US" baseline="0" dirty="0"/>
              <a:t> - </a:t>
            </a:r>
            <a:r>
              <a:rPr lang="en-US" dirty="0"/>
              <a:t>Someone who does live according to virtue, who chooses to do the right thing because it is the right thing to do, is living a life that flourishes; to borrow a phrase, they are being all that they can be by using all of their human capacities to their fullest. The most important of these capacities is </a:t>
            </a:r>
            <a:r>
              <a:rPr lang="en-US" i="1" dirty="0"/>
              <a:t>logos </a:t>
            </a:r>
            <a:r>
              <a:rPr lang="en-US" dirty="0"/>
              <a:t>- a word that means "speech" and also means "reason" (it gives us the English word "logic"). Human beings alone have the ability to speak, and Aristotle says that we have been given that ability by nature so that we can speak and reason with each other to discover what is right and wrong, what is good and bad, and what is just and unjust.</a:t>
            </a:r>
          </a:p>
          <a:p>
            <a:pPr eaLnBrk="1" hangingPunct="1"/>
            <a:endParaRPr lang="en-US" dirty="0">
              <a:latin typeface="Arial" pitchFamily="-84" charset="0"/>
            </a:endParaRPr>
          </a:p>
        </p:txBody>
      </p:sp>
    </p:spTree>
    <p:extLst>
      <p:ext uri="{BB962C8B-B14F-4D97-AF65-F5344CB8AC3E}">
        <p14:creationId xmlns:p14="http://schemas.microsoft.com/office/powerpoint/2010/main" val="141165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3F38B1D-FBE3-4322-8C76-54A2C3052364}" type="slidenum">
              <a:rPr lang="en-US">
                <a:latin typeface="Arial" pitchFamily="-84" charset="0"/>
                <a:ea typeface="Arial" pitchFamily="-84" charset="0"/>
                <a:cs typeface="Arial" pitchFamily="-84" charset="0"/>
              </a:rPr>
              <a:pPr/>
              <a:t>15</a:t>
            </a:fld>
            <a:endParaRPr lang="en-US">
              <a:latin typeface="Arial" pitchFamily="-84" charset="0"/>
              <a:ea typeface="Arial" pitchFamily="-84" charset="0"/>
              <a:cs typeface="Arial" pitchFamily="-84" charset="0"/>
            </a:endParaRPr>
          </a:p>
        </p:txBody>
      </p:sp>
      <p:sp>
        <p:nvSpPr>
          <p:cNvPr id="50179" name="Rectangle 2"/>
          <p:cNvSpPr>
            <a:spLocks noGrp="1" noRot="1" noChangeAspect="1" noChangeArrowheads="1" noTextEdit="1"/>
          </p:cNvSpPr>
          <p:nvPr>
            <p:ph type="sldImg"/>
          </p:nvPr>
        </p:nvSpPr>
        <p:spPr>
          <a:ln/>
        </p:spPr>
      </p:sp>
      <p:sp>
        <p:nvSpPr>
          <p:cNvPr id="565251" name="Rectangle 3"/>
          <p:cNvSpPr>
            <a:spLocks noGrp="1" noChangeArrowheads="1"/>
          </p:cNvSpPr>
          <p:nvPr>
            <p:ph type="body" idx="1"/>
          </p:nvPr>
        </p:nvSpPr>
        <p:spPr/>
        <p:txBody>
          <a:bodyPr/>
          <a:lstStyle/>
          <a:p>
            <a:pPr eaLnBrk="1" hangingPunct="1">
              <a:lnSpc>
                <a:spcPct val="80000"/>
              </a:lnSpc>
              <a:defRPr/>
            </a:pPr>
            <a:r>
              <a:rPr lang="en-GB" sz="900">
                <a:solidFill>
                  <a:schemeClr val="bg1"/>
                </a:solidFill>
                <a:latin typeface="Lydian BT" pitchFamily="-68" charset="0"/>
                <a:ea typeface="+mn-ea"/>
                <a:cs typeface="+mn-cs"/>
              </a:rPr>
              <a:t>	And God blessed them, and God said to them, “Be fruitful and multiply, and fill the earth and subdue it.”</a:t>
            </a:r>
            <a:endParaRPr lang="en-GB" sz="800">
              <a:solidFill>
                <a:schemeClr val="bg1"/>
              </a:solidFill>
              <a:latin typeface="Arial Rounded MT Bold" pitchFamily="-68" charset="0"/>
              <a:ea typeface="+mn-ea"/>
              <a:cs typeface="+mn-cs"/>
            </a:endParaRPr>
          </a:p>
          <a:p>
            <a:pPr eaLnBrk="1" hangingPunct="1">
              <a:lnSpc>
                <a:spcPct val="80000"/>
              </a:lnSpc>
              <a:defRPr/>
            </a:pPr>
            <a:r>
              <a:rPr lang="en-GB" sz="600">
                <a:solidFill>
                  <a:schemeClr val="bg1"/>
                </a:solidFill>
                <a:latin typeface="Arial Rounded MT Bold" pitchFamily="-68" charset="0"/>
                <a:ea typeface="+mn-ea"/>
                <a:cs typeface="+mn-cs"/>
              </a:rPr>
              <a:t>							Genesis 1:28</a:t>
            </a:r>
          </a:p>
          <a:p>
            <a:pPr eaLnBrk="1" hangingPunct="1">
              <a:lnSpc>
                <a:spcPct val="80000"/>
              </a:lnSpc>
              <a:defRPr/>
            </a:pPr>
            <a:endParaRPr lang="en-GB" sz="800" b="1">
              <a:solidFill>
                <a:schemeClr val="bg1"/>
              </a:solidFill>
              <a:effectLst>
                <a:outerShdw blurRad="38100" dist="38100" dir="2700000" algn="tl">
                  <a:srgbClr val="DDDDDD"/>
                </a:outerShdw>
              </a:effectLst>
              <a:latin typeface="Arial Rounded MT Bold" pitchFamily="-68" charset="0"/>
              <a:ea typeface="+mn-ea"/>
              <a:cs typeface="+mn-cs"/>
            </a:endParaRPr>
          </a:p>
          <a:p>
            <a:pPr eaLnBrk="1" hangingPunct="1">
              <a:lnSpc>
                <a:spcPct val="80000"/>
              </a:lnSpc>
              <a:defRPr/>
            </a:pPr>
            <a:r>
              <a:rPr lang="en-GB" sz="800" b="1">
                <a:solidFill>
                  <a:schemeClr val="bg1"/>
                </a:solidFill>
                <a:effectLst>
                  <a:outerShdw blurRad="38100" dist="38100" dir="2700000" algn="tl">
                    <a:srgbClr val="DDDDDD"/>
                  </a:outerShdw>
                </a:effectLst>
                <a:latin typeface="Arial Rounded MT Bold" pitchFamily="-68" charset="0"/>
                <a:ea typeface="+mn-ea"/>
                <a:cs typeface="+mn-cs"/>
              </a:rPr>
              <a:t>What is a blessing?</a:t>
            </a:r>
          </a:p>
          <a:p>
            <a:pPr eaLnBrk="1" hangingPunct="1">
              <a:lnSpc>
                <a:spcPct val="80000"/>
              </a:lnSpc>
              <a:defRPr/>
            </a:pPr>
            <a:r>
              <a:rPr lang="en-GB" sz="800" b="1">
                <a:solidFill>
                  <a:schemeClr val="bg1"/>
                </a:solidFill>
                <a:effectLst>
                  <a:outerShdw blurRad="38100" dist="38100" dir="2700000" algn="tl">
                    <a:srgbClr val="DDDDDD"/>
                  </a:outerShdw>
                </a:effectLst>
                <a:latin typeface="Arial Rounded MT Bold" pitchFamily="-68" charset="0"/>
                <a:ea typeface="+mn-ea"/>
                <a:cs typeface="+mn-cs"/>
              </a:rPr>
              <a:t>Gift</a:t>
            </a:r>
          </a:p>
          <a:p>
            <a:pPr eaLnBrk="1" hangingPunct="1">
              <a:lnSpc>
                <a:spcPct val="80000"/>
              </a:lnSpc>
              <a:defRPr/>
            </a:pPr>
            <a:r>
              <a:rPr lang="en-US" sz="800" b="1">
                <a:solidFill>
                  <a:schemeClr val="bg1"/>
                </a:solidFill>
                <a:effectLst>
                  <a:outerShdw blurRad="38100" dist="38100" dir="2700000" algn="tl">
                    <a:srgbClr val="DDDDDD"/>
                  </a:outerShdw>
                </a:effectLst>
                <a:latin typeface="Arial Rounded MT Bold" pitchFamily="-68" charset="0"/>
                <a:ea typeface="+mn-ea"/>
                <a:cs typeface="+mn-cs"/>
              </a:rPr>
              <a:t>Ability</a:t>
            </a:r>
          </a:p>
          <a:p>
            <a:pPr eaLnBrk="1" hangingPunct="1">
              <a:lnSpc>
                <a:spcPct val="80000"/>
              </a:lnSpc>
              <a:defRPr/>
            </a:pPr>
            <a:r>
              <a:rPr lang="en-US" sz="800" b="1">
                <a:solidFill>
                  <a:schemeClr val="bg1"/>
                </a:solidFill>
                <a:effectLst>
                  <a:outerShdw blurRad="38100" dist="38100" dir="2700000" algn="tl">
                    <a:srgbClr val="DDDDDD"/>
                  </a:outerShdw>
                </a:effectLst>
                <a:latin typeface="Arial Rounded MT Bold" pitchFamily="-68" charset="0"/>
                <a:ea typeface="+mn-ea"/>
                <a:cs typeface="+mn-cs"/>
              </a:rPr>
              <a:t>Opportunity</a:t>
            </a:r>
          </a:p>
          <a:p>
            <a:pPr eaLnBrk="1" hangingPunct="1">
              <a:lnSpc>
                <a:spcPct val="80000"/>
              </a:lnSpc>
              <a:defRPr/>
            </a:pPr>
            <a:r>
              <a:rPr lang="en-US" sz="800" b="1">
                <a:solidFill>
                  <a:schemeClr val="bg1"/>
                </a:solidFill>
                <a:effectLst>
                  <a:outerShdw blurRad="38100" dist="38100" dir="2700000" algn="tl">
                    <a:srgbClr val="DDDDDD"/>
                  </a:outerShdw>
                </a:effectLst>
                <a:latin typeface="Arial Rounded MT Bold" pitchFamily="-68" charset="0"/>
                <a:ea typeface="+mn-ea"/>
                <a:cs typeface="+mn-cs"/>
              </a:rPr>
              <a:t>Responsibility</a:t>
            </a:r>
          </a:p>
          <a:p>
            <a:pPr eaLnBrk="1" hangingPunct="1">
              <a:lnSpc>
                <a:spcPct val="80000"/>
              </a:lnSpc>
              <a:defRPr/>
            </a:pPr>
            <a:r>
              <a:rPr lang="en-US" sz="800" b="1">
                <a:solidFill>
                  <a:schemeClr val="bg1"/>
                </a:solidFill>
                <a:effectLst>
                  <a:outerShdw blurRad="38100" dist="38100" dir="2700000" algn="tl">
                    <a:srgbClr val="DDDDDD"/>
                  </a:outerShdw>
                </a:effectLst>
                <a:latin typeface="Arial Rounded MT Bold" pitchFamily="-68" charset="0"/>
                <a:ea typeface="+mn-ea"/>
                <a:cs typeface="+mn-cs"/>
              </a:rPr>
              <a:t>Goal </a:t>
            </a:r>
          </a:p>
          <a:p>
            <a:pPr eaLnBrk="1" hangingPunct="1">
              <a:lnSpc>
                <a:spcPct val="80000"/>
              </a:lnSpc>
              <a:defRPr/>
            </a:pPr>
            <a:endParaRPr lang="en-US" sz="800" b="1">
              <a:solidFill>
                <a:schemeClr val="bg1"/>
              </a:solidFill>
              <a:effectLst>
                <a:outerShdw blurRad="38100" dist="38100" dir="2700000" algn="tl">
                  <a:srgbClr val="DDDDDD"/>
                </a:outerShdw>
              </a:effectLst>
              <a:latin typeface="Arial Rounded MT Bold" pitchFamily="-68" charset="0"/>
              <a:ea typeface="+mn-ea"/>
              <a:cs typeface="+mn-cs"/>
            </a:endParaRPr>
          </a:p>
          <a:p>
            <a:pPr eaLnBrk="1" hangingPunct="1">
              <a:defRPr/>
            </a:pPr>
            <a:endParaRPr lang="en-US">
              <a:ea typeface="+mn-ea"/>
              <a:cs typeface="+mn-cs"/>
            </a:endParaRPr>
          </a:p>
        </p:txBody>
      </p:sp>
    </p:spTree>
    <p:extLst>
      <p:ext uri="{BB962C8B-B14F-4D97-AF65-F5344CB8AC3E}">
        <p14:creationId xmlns:p14="http://schemas.microsoft.com/office/powerpoint/2010/main" val="1562339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12FA8C7C-FA5A-465E-BCE6-CC32751E3ACF}" type="slidenum">
              <a:rPr lang="en-US">
                <a:latin typeface="Arial" pitchFamily="-128" charset="0"/>
              </a:rPr>
              <a:pPr/>
              <a:t>16</a:t>
            </a:fld>
            <a:endParaRPr lang="en-US">
              <a:latin typeface="Arial" pitchFamily="-128" charset="0"/>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r>
              <a:rPr lang="en-US">
                <a:latin typeface="Arial" pitchFamily="-128" charset="0"/>
                <a:ea typeface="ＭＳ Ｐゴシック" pitchFamily="-128" charset="-128"/>
                <a:cs typeface="ＭＳ Ｐゴシック" pitchFamily="-128" charset="-128"/>
              </a:rPr>
              <a:t>Growing up means getting mind – body unity. First over physical functions – potty training, sleeping and eating habits etc. Then in adolescence over sexual desire. Also time management, promise keeping etc.</a:t>
            </a:r>
          </a:p>
          <a:p>
            <a:pPr eaLnBrk="1" hangingPunct="1"/>
            <a:r>
              <a:rPr lang="en-US">
                <a:latin typeface="Arial" pitchFamily="-128" charset="0"/>
                <a:ea typeface="ＭＳ Ｐゴシック" pitchFamily="-128" charset="-128"/>
                <a:cs typeface="ＭＳ Ｐゴシック" pitchFamily="-128" charset="-128"/>
              </a:rPr>
              <a:t>Better translation not ‘perfect’ but ’complete’. Have integrity without any inner conflict. Wholesome. </a:t>
            </a:r>
          </a:p>
        </p:txBody>
      </p:sp>
    </p:spTree>
    <p:extLst>
      <p:ext uri="{BB962C8B-B14F-4D97-AF65-F5344CB8AC3E}">
        <p14:creationId xmlns:p14="http://schemas.microsoft.com/office/powerpoint/2010/main" val="403057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Comfort food – chocolate</a:t>
            </a:r>
          </a:p>
          <a:p>
            <a:endParaRPr lang="en-GB" dirty="0"/>
          </a:p>
        </p:txBody>
      </p:sp>
      <p:sp>
        <p:nvSpPr>
          <p:cNvPr id="4" name="Slide Number Placeholder 3"/>
          <p:cNvSpPr>
            <a:spLocks noGrp="1"/>
          </p:cNvSpPr>
          <p:nvPr>
            <p:ph type="sldNum" sz="quarter" idx="5"/>
          </p:nvPr>
        </p:nvSpPr>
        <p:spPr/>
        <p:txBody>
          <a:bodyPr/>
          <a:lstStyle/>
          <a:p>
            <a:pPr>
              <a:defRPr/>
            </a:pPr>
            <a:fld id="{843BDA70-D562-AB48-B928-2B5FC7C62680}" type="slidenum">
              <a:rPr lang="en-US" altLang="en-US" smtClean="0"/>
              <a:pPr>
                <a:defRPr/>
              </a:pPr>
              <a:t>20</a:t>
            </a:fld>
            <a:endParaRPr lang="en-US" altLang="en-US"/>
          </a:p>
        </p:txBody>
      </p:sp>
    </p:spTree>
    <p:extLst>
      <p:ext uri="{BB962C8B-B14F-4D97-AF65-F5344CB8AC3E}">
        <p14:creationId xmlns:p14="http://schemas.microsoft.com/office/powerpoint/2010/main" val="143278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p:cNvSpPr>
          <p:nvPr>
            <p:ph type="sldImg"/>
          </p:nvPr>
        </p:nvSpPr>
        <p:spPr>
          <a:ln/>
        </p:spPr>
      </p:sp>
      <p:sp>
        <p:nvSpPr>
          <p:cNvPr id="49155" name="Notes Placeholder 2"/>
          <p:cNvSpPr>
            <a:spLocks noGrp="1"/>
          </p:cNvSpPr>
          <p:nvPr>
            <p:ph type="body" idx="1"/>
          </p:nvPr>
        </p:nvSpPr>
        <p:spPr>
          <a:noFill/>
          <a:ln/>
        </p:spPr>
        <p:txBody>
          <a:bodyPr/>
          <a:lstStyle/>
          <a:p>
            <a:r>
              <a:rPr lang="en-US">
                <a:latin typeface="Arial" pitchFamily="64" charset="0"/>
                <a:ea typeface="ＭＳ Ｐゴシック" pitchFamily="64" charset="-128"/>
                <a:cs typeface="ＭＳ Ｐゴシック" pitchFamily="64" charset="-128"/>
              </a:rPr>
              <a:t>Lead to enlightenemnt. Fasting meditiation etc.</a:t>
            </a:r>
          </a:p>
        </p:txBody>
      </p:sp>
      <p:sp>
        <p:nvSpPr>
          <p:cNvPr id="49156" name="Slide Number Placeholder 3"/>
          <p:cNvSpPr>
            <a:spLocks noGrp="1"/>
          </p:cNvSpPr>
          <p:nvPr>
            <p:ph type="sldNum" sz="quarter" idx="5"/>
          </p:nvPr>
        </p:nvSpPr>
        <p:spPr>
          <a:noFill/>
        </p:spPr>
        <p:txBody>
          <a:bodyPr/>
          <a:lstStyle/>
          <a:p>
            <a:fld id="{8CEA046D-4FE3-41FC-8DB6-BF5EFE1515DD}" type="slidenum">
              <a:rPr lang="en-US" smtClean="0">
                <a:latin typeface="Arial" pitchFamily="64" charset="0"/>
              </a:rPr>
              <a:pPr/>
              <a:t>21</a:t>
            </a:fld>
            <a:endParaRPr lang="en-US">
              <a:latin typeface="Arial" pitchFamily="64" charset="0"/>
            </a:endParaRPr>
          </a:p>
        </p:txBody>
      </p:sp>
    </p:spTree>
    <p:extLst>
      <p:ext uri="{BB962C8B-B14F-4D97-AF65-F5344CB8AC3E}">
        <p14:creationId xmlns:p14="http://schemas.microsoft.com/office/powerpoint/2010/main" val="2530630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Cheongpeong</a:t>
            </a:r>
            <a:r>
              <a:rPr lang="en-GB" dirty="0"/>
              <a:t> questions</a:t>
            </a:r>
          </a:p>
          <a:p>
            <a:r>
              <a:rPr lang="en-GB" dirty="0"/>
              <a:t>Anna and Daniel. Anna felt undesirable. </a:t>
            </a:r>
          </a:p>
        </p:txBody>
      </p:sp>
      <p:sp>
        <p:nvSpPr>
          <p:cNvPr id="4" name="Slide Number Placeholder 3"/>
          <p:cNvSpPr>
            <a:spLocks noGrp="1"/>
          </p:cNvSpPr>
          <p:nvPr>
            <p:ph type="sldNum" sz="quarter" idx="5"/>
          </p:nvPr>
        </p:nvSpPr>
        <p:spPr/>
        <p:txBody>
          <a:bodyPr/>
          <a:lstStyle/>
          <a:p>
            <a:pPr>
              <a:defRPr/>
            </a:pPr>
            <a:fld id="{843BDA70-D562-AB48-B928-2B5FC7C62680}" type="slidenum">
              <a:rPr lang="en-US" altLang="en-US" smtClean="0"/>
              <a:pPr>
                <a:defRPr/>
              </a:pPr>
              <a:t>24</a:t>
            </a:fld>
            <a:endParaRPr lang="en-US" altLang="en-US"/>
          </a:p>
        </p:txBody>
      </p:sp>
    </p:spTree>
    <p:extLst>
      <p:ext uri="{BB962C8B-B14F-4D97-AF65-F5344CB8AC3E}">
        <p14:creationId xmlns:p14="http://schemas.microsoft.com/office/powerpoint/2010/main" val="123997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8BE7F45F-8665-445A-A27F-6BEE4A1B4BFC}" type="slidenum">
              <a:rPr lang="en-US">
                <a:latin typeface="Arial" pitchFamily="-84" charset="0"/>
                <a:ea typeface="Arial" pitchFamily="-84" charset="0"/>
                <a:cs typeface="Arial" pitchFamily="-84" charset="0"/>
              </a:rPr>
              <a:pPr/>
              <a:t>25</a:t>
            </a:fld>
            <a:endParaRPr lang="en-US">
              <a:latin typeface="Arial" pitchFamily="-84" charset="0"/>
              <a:ea typeface="Arial" pitchFamily="-84" charset="0"/>
              <a:cs typeface="Arial" pitchFamily="-8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marL="1143000" lvl="2" indent="-228600" eaLnBrk="1" hangingPunct="1">
              <a:buFontTx/>
              <a:buAutoNum type="arabicPeriod"/>
            </a:pPr>
            <a:r>
              <a:rPr lang="en-GB">
                <a:latin typeface="Arial" pitchFamily="-84" charset="0"/>
                <a:ea typeface="ＭＳ Ｐゴシック" pitchFamily="-84" charset="-128"/>
              </a:rPr>
              <a:t>Multiply – the ability to establish a perfect family. This is about establishing the 4 great realms of heart, 3 great kingships etc. and thus a lineage. These are relationships based on love as delineated by the ethical norms appropriate for that relationship. The expansion of Logos/Tao/Law/Li – is the realm of ethics and norms of behaviour and of course justice. To inherit God’s logos one becomes a good child, spouse, parent, g-parent, uncle, cousin, neighbour, pupil, teacher, employee, employer, politician, King, etc. etc. and thus can relate appropriately to anyone. The family is expanded through the levels of community, society, nation and world. In this people look for some position or niche in which they can make some contribution to their world whether it is as scout leader or foreign secretary. So here we find justice, morality, familial, social, political and economic ethics etc. [</a:t>
            </a:r>
          </a:p>
          <a:p>
            <a:pPr marL="1143000" lvl="2" indent="-228600" eaLnBrk="1" hangingPunct="1">
              <a:buFontTx/>
              <a:buAutoNum type="arabicPeriod"/>
            </a:pPr>
            <a:endParaRPr lang="en-GB">
              <a:latin typeface="Arial" pitchFamily="-84" charset="0"/>
              <a:ea typeface="ＭＳ Ｐゴシック" pitchFamily="-84" charset="-128"/>
            </a:endParaRPr>
          </a:p>
          <a:p>
            <a:pPr marL="1143000" lvl="2" indent="-228600" eaLnBrk="1" hangingPunct="1">
              <a:buFontTx/>
              <a:buAutoNum type="arabicPeriod"/>
            </a:pPr>
            <a:r>
              <a:rPr lang="en-US">
                <a:latin typeface="Arial" pitchFamily="-84" charset="0"/>
                <a:ea typeface="ＭＳ Ｐゴシック" pitchFamily="-84" charset="-128"/>
              </a:rPr>
              <a:t>A child is the fruit, the manifestationof the parents’ love, an extensionof their life, and the embodiment of theparents’ ideals. Children are born onthe basis of the parents’ love, life, andideals; thus, the more the parents seethem, the more lovable they become, themore they become ideal people to relateto, and the more vibrant life becomes.(69-78, 1973.10.20)</a:t>
            </a:r>
          </a:p>
        </p:txBody>
      </p:sp>
    </p:spTree>
    <p:extLst>
      <p:ext uri="{BB962C8B-B14F-4D97-AF65-F5344CB8AC3E}">
        <p14:creationId xmlns:p14="http://schemas.microsoft.com/office/powerpoint/2010/main" val="3706286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F640DC5F-E5DB-400A-9767-44DAF28E6F26}" type="slidenum">
              <a:rPr lang="en-US">
                <a:latin typeface="Arial" pitchFamily="-84" charset="0"/>
                <a:ea typeface="Arial" pitchFamily="-84" charset="0"/>
                <a:cs typeface="Arial" pitchFamily="-84" charset="0"/>
              </a:rPr>
              <a:pPr/>
              <a:t>26</a:t>
            </a:fld>
            <a:endParaRPr lang="en-US">
              <a:latin typeface="Arial" pitchFamily="-84" charset="0"/>
              <a:ea typeface="Arial" pitchFamily="-84" charset="0"/>
              <a:cs typeface="Arial" pitchFamily="-8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en-US" dirty="0">
                <a:latin typeface="Arial" pitchFamily="-84" charset="0"/>
              </a:rPr>
              <a:t>Best way to describe is through stories</a:t>
            </a:r>
          </a:p>
        </p:txBody>
      </p:sp>
    </p:spTree>
    <p:extLst>
      <p:ext uri="{BB962C8B-B14F-4D97-AF65-F5344CB8AC3E}">
        <p14:creationId xmlns:p14="http://schemas.microsoft.com/office/powerpoint/2010/main" val="1707560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3A0B044-A16A-4B01-9DB1-02B8920E0FD4}" type="slidenum">
              <a:rPr lang="en-US">
                <a:latin typeface="Arial" pitchFamily="-84" charset="0"/>
                <a:ea typeface="Arial" pitchFamily="-84" charset="0"/>
                <a:cs typeface="Arial" pitchFamily="-84" charset="0"/>
              </a:rPr>
              <a:pPr/>
              <a:t>27</a:t>
            </a:fld>
            <a:endParaRPr lang="en-US">
              <a:latin typeface="Arial" pitchFamily="-84" charset="0"/>
              <a:ea typeface="Arial" pitchFamily="-84" charset="0"/>
              <a:cs typeface="Arial" pitchFamily="-8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marL="228600" indent="-228600" eaLnBrk="1" hangingPunct="1"/>
            <a:r>
              <a:rPr lang="en-US">
                <a:latin typeface="Arial" pitchFamily="-84" charset="0"/>
              </a:rPr>
              <a:t>Career</a:t>
            </a:r>
          </a:p>
          <a:p>
            <a:pPr marL="1143000" lvl="2" indent="-228600" eaLnBrk="1" hangingPunct="1">
              <a:buFontTx/>
              <a:buAutoNum type="arabicPeriod"/>
            </a:pPr>
            <a:r>
              <a:rPr lang="en-GB">
                <a:latin typeface="Arial" pitchFamily="-84" charset="0"/>
                <a:ea typeface="ＭＳ Ｐゴシック" pitchFamily="-84" charset="-128"/>
              </a:rPr>
              <a:t>Dominion – the right to have dominion. Through this we have the opportunity to inherit God’s creativity through owning, caring for, manipulating and eventually becoming one with physical things and thus become Lords of Creation and mediators between the spiritual world and physical world. This is expressed not only in art but also in gardening, farming, manufacturing, driving a car, riding a horse, decorating one’s house, playing the piano, writing etc. etc. Through such activities people struggle to have dominion over the physical reality by mastering particular skills. Furthermore they strive to express or reveal themselves through such an activity and create something which gives them joy to behold. This joy comes from the relationship with the physical thing irrespective of whether it is done for someone else or someone else will appreciate it. Through this a person comes to inherit God’s creativity. Along with this comes the ethics of ownership, stewardship, environmental ethics etc.</a:t>
            </a:r>
          </a:p>
          <a:p>
            <a:pPr marL="1143000" lvl="2" indent="-228600" eaLnBrk="1" hangingPunct="1">
              <a:buFontTx/>
              <a:buAutoNum type="arabicPeriod"/>
            </a:pPr>
            <a:endParaRPr lang="en-GB">
              <a:latin typeface="Arial" pitchFamily="-84" charset="0"/>
              <a:ea typeface="ＭＳ Ｐゴシック" pitchFamily="-84" charset="-128"/>
            </a:endParaRPr>
          </a:p>
          <a:p>
            <a:pPr marL="1143000" lvl="2" indent="-228600" eaLnBrk="1" hangingPunct="1">
              <a:buFontTx/>
              <a:buAutoNum type="arabicPeriod"/>
            </a:pPr>
            <a:r>
              <a:rPr lang="en-GB">
                <a:latin typeface="Arial" pitchFamily="-84" charset="0"/>
                <a:ea typeface="ＭＳ Ｐゴシック" pitchFamily="-84" charset="-128"/>
              </a:rPr>
              <a:t>Khalifa - regent of God</a:t>
            </a:r>
          </a:p>
          <a:p>
            <a:pPr marL="228600" indent="-228600" eaLnBrk="1" hangingPunct="1"/>
            <a:endParaRPr lang="en-US">
              <a:latin typeface="Arial" pitchFamily="-84" charset="0"/>
            </a:endParaRPr>
          </a:p>
        </p:txBody>
      </p:sp>
    </p:spTree>
    <p:extLst>
      <p:ext uri="{BB962C8B-B14F-4D97-AF65-F5344CB8AC3E}">
        <p14:creationId xmlns:p14="http://schemas.microsoft.com/office/powerpoint/2010/main" val="1737389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What is the meaning of the blessings?</a:t>
            </a:r>
          </a:p>
          <a:p>
            <a:r>
              <a:rPr lang="en-US" sz="1200" b="0" i="0" kern="1200" dirty="0">
                <a:solidFill>
                  <a:schemeClr val="tx1"/>
                </a:solidFill>
                <a:effectLst/>
                <a:latin typeface="+mn-lt"/>
                <a:ea typeface="+mn-ea"/>
                <a:cs typeface="+mn-cs"/>
              </a:rPr>
              <a:t>“The Lord bless you and protect you.” This</a:t>
            </a:r>
            <a:r>
              <a:rPr lang="en-US" sz="1200" b="0" i="0" kern="1200" baseline="0" dirty="0">
                <a:solidFill>
                  <a:schemeClr val="tx1"/>
                </a:solidFill>
                <a:effectLst/>
                <a:latin typeface="+mn-lt"/>
                <a:ea typeface="+mn-ea"/>
                <a:cs typeface="+mn-cs"/>
              </a:rPr>
              <a:t> b</a:t>
            </a:r>
            <a:r>
              <a:rPr lang="en-US" sz="1200" b="0" i="0" kern="1200" dirty="0">
                <a:solidFill>
                  <a:schemeClr val="tx1"/>
                </a:solidFill>
                <a:effectLst/>
                <a:latin typeface="+mn-lt"/>
                <a:ea typeface="+mn-ea"/>
                <a:cs typeface="+mn-cs"/>
              </a:rPr>
              <a:t>lessing means material blessing:</a:t>
            </a:r>
          </a:p>
          <a:p>
            <a:r>
              <a:rPr lang="en-US" sz="1200" b="0" i="0" kern="1200" dirty="0">
                <a:solidFill>
                  <a:schemeClr val="tx1"/>
                </a:solidFill>
                <a:effectLst/>
                <a:latin typeface="+mn-lt"/>
                <a:ea typeface="+mn-ea"/>
                <a:cs typeface="+mn-cs"/>
              </a:rPr>
              <a:t>“So if you faithfully obey the commands I am giving you today-to love the LORD your G-d and to serve him with all your heart and with all your soul- then I will send rain on your land in its season, both autumn and spring rains, so that you may gather in your grain, new wine and oil. I will provide grass in the fields for your cattle, and you will eat and be satisfied.”</a:t>
            </a:r>
          </a:p>
          <a:p>
            <a:r>
              <a:rPr lang="en-US" sz="1200" b="0" i="0" kern="1200" dirty="0">
                <a:solidFill>
                  <a:schemeClr val="tx1"/>
                </a:solidFill>
                <a:effectLst/>
                <a:latin typeface="+mn-lt"/>
                <a:ea typeface="+mn-ea"/>
                <a:cs typeface="+mn-cs"/>
              </a:rPr>
              <a:t>Against the idea basic to many other faith systems – which embrace poverty, asceticism or other forms of self-denial – in the  world as G-d’s creation is fundamentally good. Religion is neither otherworldly nor anti-worldly. It is precisely in the physical world that G-d’s blessing are to be found.</a:t>
            </a:r>
          </a:p>
          <a:p>
            <a:r>
              <a:rPr lang="en-US" sz="1200" b="0" i="0" kern="1200" dirty="0">
                <a:solidFill>
                  <a:schemeClr val="tx1"/>
                </a:solidFill>
                <a:effectLst/>
                <a:latin typeface="+mn-lt"/>
                <a:ea typeface="+mn-ea"/>
                <a:cs typeface="+mn-cs"/>
              </a:rPr>
              <a:t>But material blessings can sometimes dull our sensitivities toward G-d. The great irony is that when we have most to thank G-d for, often we thank Him least. We tend to remember G-d in times of crisis rather than in eras of prosperity and peace:</a:t>
            </a:r>
          </a:p>
          <a:p>
            <a:r>
              <a:rPr lang="en-US" sz="1200" b="0" i="0" kern="1200" dirty="0">
                <a:solidFill>
                  <a:schemeClr val="tx1"/>
                </a:solidFill>
                <a:effectLst/>
                <a:latin typeface="+mn-lt"/>
                <a:ea typeface="+mn-ea"/>
                <a:cs typeface="+mn-cs"/>
              </a:rPr>
              <a:t>When you have eaten and are satisfied, praise the LORD your G-d for the good land he has given you. Be careful that you do not forget the LORD your G-d, failing to observe his commands, his laws and his decrees that I am giving you this day. Otherwise, when you eat and are satisfied, when you build fine houses and settle down, and when your herds and flocks grow large and your silver and gold increase and all you have is multiplied, then your heart will become proud and you will forget the LORD your G-d, who brought you out of Egypt, out of the land of slavery . . . You may say to yourself, “My power and the strength of my hands have produced this wealth for me.”</a:t>
            </a:r>
          </a:p>
          <a:p>
            <a:r>
              <a:rPr lang="en-US" sz="1200" b="0" i="0" kern="1200" dirty="0">
                <a:solidFill>
                  <a:schemeClr val="tx1"/>
                </a:solidFill>
                <a:effectLst/>
                <a:latin typeface="+mn-lt"/>
                <a:ea typeface="+mn-ea"/>
                <a:cs typeface="+mn-cs"/>
              </a:rPr>
              <a:t>More than any other factor, this has led to the decline and fall of civilizations. In the early, pioneering years they are lifted by a collective vision and energy. Then as people become affluent they begin to lose the very qualities that made earlier generations great. They become less motivated by ideals than by the pursuit of pleasure. They think less of others, more of themselves. They begin to be deaf and blind to those in need. They become, in a word, decadent. What happens to nations happens also to individuals and families. Hence the first blessing. “May the Lord protect you,” means: May He protect you from the blessing turning into a curse.</a:t>
            </a:r>
          </a:p>
          <a:p>
            <a:r>
              <a:rPr lang="en-US" sz="1200" b="0" i="0" kern="1200" dirty="0">
                <a:solidFill>
                  <a:schemeClr val="tx1"/>
                </a:solidFill>
                <a:effectLst/>
                <a:latin typeface="+mn-lt"/>
                <a:ea typeface="+mn-ea"/>
                <a:cs typeface="+mn-cs"/>
              </a:rPr>
              <a:t>“May the LORD make his face shine upon you and be gracious to you.” The word “grace” has such strong Christian associations that we sometimes forget its centrality to Judaism. What is grace?</a:t>
            </a:r>
          </a:p>
          <a:p>
            <a:r>
              <a:rPr lang="en-US" sz="1200" b="0" i="0" kern="1200" dirty="0">
                <a:solidFill>
                  <a:schemeClr val="tx1"/>
                </a:solidFill>
                <a:effectLst/>
                <a:latin typeface="+mn-lt"/>
                <a:ea typeface="+mn-ea"/>
                <a:cs typeface="+mn-cs"/>
              </a:rPr>
              <a:t>Judaism is a religion of intellect: of study, questioning, ideas, argument and the life of the mind. The historian Paul Johnson described rabbinic Judaism as an “ancient and highly efficient social machine for the production of intellectuals.” Yet the Book of Proverbs says:</a:t>
            </a:r>
          </a:p>
          <a:p>
            <a:r>
              <a:rPr lang="en-US" sz="1200" b="0" i="0" kern="1200" dirty="0">
                <a:solidFill>
                  <a:schemeClr val="tx1"/>
                </a:solidFill>
                <a:effectLst/>
                <a:latin typeface="+mn-lt"/>
                <a:ea typeface="+mn-ea"/>
                <a:cs typeface="+mn-cs"/>
              </a:rPr>
              <a:t>    Let kindness and truth not leave you. Bind them around your throat, inscribe them on the tablet of your heart. Then you will find grace and good intellect in the eyes of the lord and man.</a:t>
            </a:r>
          </a:p>
          <a:p>
            <a:r>
              <a:rPr lang="en-US" sz="1200" b="0" i="0" kern="1200" dirty="0">
                <a:solidFill>
                  <a:schemeClr val="tx1"/>
                </a:solidFill>
                <a:effectLst/>
                <a:latin typeface="+mn-lt"/>
                <a:ea typeface="+mn-ea"/>
                <a:cs typeface="+mn-cs"/>
              </a:rPr>
              <a:t>Grace (</a:t>
            </a:r>
            <a:r>
              <a:rPr lang="en-US" sz="1200" b="0" i="0" kern="1200" dirty="0" err="1">
                <a:solidFill>
                  <a:schemeClr val="tx1"/>
                </a:solidFill>
                <a:effectLst/>
                <a:latin typeface="+mn-lt"/>
                <a:ea typeface="+mn-ea"/>
                <a:cs typeface="+mn-cs"/>
              </a:rPr>
              <a:t>chein</a:t>
            </a:r>
            <a:r>
              <a:rPr lang="en-US" sz="1200" b="0" i="0" kern="1200" dirty="0">
                <a:solidFill>
                  <a:schemeClr val="tx1"/>
                </a:solidFill>
                <a:effectLst/>
                <a:latin typeface="+mn-lt"/>
                <a:ea typeface="+mn-ea"/>
                <a:cs typeface="+mn-cs"/>
              </a:rPr>
              <a:t>) takes precedence over good intellect (</a:t>
            </a:r>
            <a:r>
              <a:rPr lang="en-US" sz="1200" b="0" i="0" kern="1200" dirty="0" err="1">
                <a:solidFill>
                  <a:schemeClr val="tx1"/>
                </a:solidFill>
                <a:effectLst/>
                <a:latin typeface="+mn-lt"/>
                <a:ea typeface="+mn-ea"/>
                <a:cs typeface="+mn-cs"/>
              </a:rPr>
              <a:t>sechel</a:t>
            </a:r>
            <a:r>
              <a:rPr lang="en-US" sz="1200" b="0" i="0" kern="1200" dirty="0">
                <a:solidFill>
                  <a:schemeClr val="tx1"/>
                </a:solidFill>
                <a:effectLst/>
                <a:latin typeface="+mn-lt"/>
                <a:ea typeface="+mn-ea"/>
                <a:cs typeface="+mn-cs"/>
              </a:rPr>
              <a:t> tov).</a:t>
            </a:r>
          </a:p>
          <a:p>
            <a:r>
              <a:rPr lang="en-US" sz="1200" b="0" i="0" kern="1200" dirty="0">
                <a:solidFill>
                  <a:schemeClr val="tx1"/>
                </a:solidFill>
                <a:effectLst/>
                <a:latin typeface="+mn-lt"/>
                <a:ea typeface="+mn-ea"/>
                <a:cs typeface="+mn-cs"/>
              </a:rPr>
              <a:t>In </a:t>
            </a:r>
            <a:r>
              <a:rPr lang="en-US" sz="1200" b="0" i="0" kern="1200" dirty="0" err="1">
                <a:solidFill>
                  <a:schemeClr val="tx1"/>
                </a:solidFill>
                <a:effectLst/>
                <a:latin typeface="+mn-lt"/>
                <a:ea typeface="+mn-ea"/>
                <a:cs typeface="+mn-cs"/>
              </a:rPr>
              <a:t>kaddish</a:t>
            </a:r>
            <a:r>
              <a:rPr lang="en-US" sz="1200" b="0" i="0" kern="1200" dirty="0">
                <a:solidFill>
                  <a:schemeClr val="tx1"/>
                </a:solidFill>
                <a:effectLst/>
                <a:latin typeface="+mn-lt"/>
                <a:ea typeface="+mn-ea"/>
                <a:cs typeface="+mn-cs"/>
              </a:rPr>
              <a:t> de-</a:t>
            </a:r>
            <a:r>
              <a:rPr lang="en-US" sz="1200" b="0" i="0" kern="1200" dirty="0" err="1">
                <a:solidFill>
                  <a:schemeClr val="tx1"/>
                </a:solidFill>
                <a:effectLst/>
                <a:latin typeface="+mn-lt"/>
                <a:ea typeface="+mn-ea"/>
                <a:cs typeface="+mn-cs"/>
              </a:rPr>
              <a:t>rabbanan</a:t>
            </a:r>
            <a:r>
              <a:rPr lang="en-US" sz="1200" b="0" i="0" kern="1200" dirty="0">
                <a:solidFill>
                  <a:schemeClr val="tx1"/>
                </a:solidFill>
                <a:effectLst/>
                <a:latin typeface="+mn-lt"/>
                <a:ea typeface="+mn-ea"/>
                <a:cs typeface="+mn-cs"/>
              </a:rPr>
              <a:t>, the prayer we say after studying a rabbinic text, we pray for spiritual leaders who have “grace, loving-kindness and compassion.” Once again the power of intellect is secondary to the personal qualities of sensitivity and graciousness. Grace is that quality which sees the best in others and seeks the best for others. It is a combination of gentleness and generosity.</a:t>
            </a:r>
          </a:p>
          <a:p>
            <a:r>
              <a:rPr lang="en-US" sz="1200" b="1" i="0" kern="1200" dirty="0">
                <a:solidFill>
                  <a:schemeClr val="tx1"/>
                </a:solidFill>
                <a:effectLst/>
                <a:latin typeface="+mn-lt"/>
                <a:ea typeface="+mn-ea"/>
                <a:cs typeface="+mn-cs"/>
              </a:rPr>
              <a:t>The second priestly blessing is: May G-d “make His face shine on you,” meaning, may His presence be evident in you. May He live a visible trace of His being on the face you show to others. How is that presence to be recognized? Not in severity, remoteness or austerity but in the gentle smile that speaks to what Lincoln called “the better angels of our nature.” That is grace.</a:t>
            </a:r>
          </a:p>
          <a:p>
            <a:r>
              <a:rPr lang="en-US" sz="1200" b="0" i="0" kern="1200" dirty="0">
                <a:solidFill>
                  <a:schemeClr val="tx1"/>
                </a:solidFill>
                <a:effectLst/>
                <a:latin typeface="+mn-lt"/>
                <a:ea typeface="+mn-ea"/>
                <a:cs typeface="+mn-cs"/>
              </a:rPr>
              <a:t>“May the LORD turn his face toward you and give you peace.” ‘ To make peace in the world we must be at peace with ourselves. To be at peace with ourselves we must know that we are unconditionally valued. That does not often happen. People value us for what we can give them. That is conditional value, what the sages called “love that is dependent on a cause”. G-d values us unconditionally. We are here because He wanted us to be. Our very existence testifies to His love. Unlike others, G-d never gives up on us. He rejects no one. He never loses faith, however many times we fail. When we fall, He lifts us. He believes in us more than we believe in ourselves.</a:t>
            </a:r>
          </a:p>
          <a:p>
            <a:r>
              <a:rPr lang="en-US" sz="1200" b="1" i="0" kern="1200" dirty="0">
                <a:solidFill>
                  <a:schemeClr val="tx1"/>
                </a:solidFill>
                <a:effectLst/>
                <a:latin typeface="+mn-lt"/>
                <a:ea typeface="+mn-ea"/>
                <a:cs typeface="+mn-cs"/>
              </a:rPr>
              <a:t>You are in a crowd. In the distance you see someone you recognize. This person is well-known. You met him once, briefly. Did you make an impression on him? Does he remember you? Does he know who you are? Briefly your eyes touch. From the distance, he smiles at you. Yes, he remembers you, he knows who you are, he is pleased you are here, and by his eye contact and his smile he communicates these things to you. You are relieved, lifted. You are at peace with yourself. You are not merely an anonymous face in a crowd. Your basic worth has in some way been affirmed. That, in human terms, is the meaning of “May the LORD turn his face toward you and give you peace.”</a:t>
            </a:r>
          </a:p>
          <a:p>
            <a:r>
              <a:rPr lang="en-US" sz="1200" b="0" i="0" kern="1200" dirty="0">
                <a:solidFill>
                  <a:schemeClr val="tx1"/>
                </a:solidFill>
                <a:effectLst/>
                <a:latin typeface="+mn-lt"/>
                <a:ea typeface="+mn-ea"/>
                <a:cs typeface="+mn-cs"/>
              </a:rPr>
              <a:t>We speak of “seeking recognition.” It is a telling phrase. More even than power or wealth or success or fame we long for what we believe these things will give us: standing in the eyes of others, respect, esteem, </a:t>
            </a:r>
            <a:r>
              <a:rPr lang="en-US" sz="1200" b="0" i="0" kern="1200" dirty="0" err="1">
                <a:solidFill>
                  <a:schemeClr val="tx1"/>
                </a:solidFill>
                <a:effectLst/>
                <a:latin typeface="+mn-lt"/>
                <a:ea typeface="+mn-ea"/>
                <a:cs typeface="+mn-cs"/>
              </a:rPr>
              <a:t>honour</a:t>
            </a:r>
            <a:r>
              <a:rPr lang="en-US" sz="1200" b="0" i="0" kern="1200" dirty="0">
                <a:solidFill>
                  <a:schemeClr val="tx1"/>
                </a:solidFill>
                <a:effectLst/>
                <a:latin typeface="+mn-lt"/>
                <a:ea typeface="+mn-ea"/>
                <a:cs typeface="+mn-cs"/>
              </a:rPr>
              <a:t>, worth. We can dedicate a lifetime to this search, but it is not a good one. People do not confer respect for the right reasons. They follow politicians who pander to their worst instincts. They feel the charisma of pure power. They flatter the wealthy. They are like moths to the flame of fame.</a:t>
            </a:r>
          </a:p>
          <a:p>
            <a:r>
              <a:rPr lang="en-US" sz="1200" b="1" i="0" kern="1200" dirty="0">
                <a:solidFill>
                  <a:schemeClr val="tx1"/>
                </a:solidFill>
                <a:effectLst/>
                <a:latin typeface="+mn-lt"/>
                <a:ea typeface="+mn-ea"/>
                <a:cs typeface="+mn-cs"/>
              </a:rPr>
              <a:t>The recognition that counts is our reflection in the eyes of G-d. He loves us for what we are and what we could become. He loves the good in us, not the successful or persuasive or charismatic. He ignores the image we try to project because He knows us from within. His is the voice within us that says, “With Me, you do not have to pretend. I know you. I knew you before you were born. I know you because I made you, and I made you because I need you – or more precisely, because the world needs you. There is a task only you can do. Now, therefore, be strong and do it. You need not seek praise; you shall not be deflected by criticism; for I will be with you every step of the way. When you feel most alone, that is when I will be closest.” That is making eye-contact with G-d. It is the meaning of the third blessing: “May the LORD turn his face toward you and give you peace.”</a:t>
            </a:r>
          </a:p>
          <a:p>
            <a:r>
              <a:rPr lang="en-US" sz="1200" b="0" i="0" kern="1200" dirty="0">
                <a:solidFill>
                  <a:schemeClr val="tx1"/>
                </a:solidFill>
                <a:effectLst/>
                <a:latin typeface="+mn-lt"/>
                <a:ea typeface="+mn-ea"/>
                <a:cs typeface="+mn-cs"/>
              </a:rPr>
              <a:t>The most profound element of the blessing, however, lies in the concluding sentence: “So they will put my name on the Israelites, and I will bless them.”</a:t>
            </a:r>
          </a:p>
          <a:p>
            <a:r>
              <a:rPr lang="en-US" sz="1200" b="0" i="0" kern="1200" dirty="0">
                <a:solidFill>
                  <a:schemeClr val="tx1"/>
                </a:solidFill>
                <a:effectLst/>
                <a:latin typeface="+mn-lt"/>
                <a:ea typeface="+mn-ea"/>
                <a:cs typeface="+mn-cs"/>
              </a:rPr>
              <a:t>In the ancient world, magi, oracles and religious virtuosi were held to have the power of blessing. They were able to invoke supernatural forces. This is the meaning of what </a:t>
            </a:r>
            <a:r>
              <a:rPr lang="en-US" sz="1200" b="0" i="0" kern="1200" dirty="0" err="1">
                <a:solidFill>
                  <a:schemeClr val="tx1"/>
                </a:solidFill>
                <a:effectLst/>
                <a:latin typeface="+mn-lt"/>
                <a:ea typeface="+mn-ea"/>
                <a:cs typeface="+mn-cs"/>
              </a:rPr>
              <a:t>Balak</a:t>
            </a:r>
            <a:r>
              <a:rPr lang="en-US" sz="1200" b="0" i="0" kern="1200" dirty="0">
                <a:solidFill>
                  <a:schemeClr val="tx1"/>
                </a:solidFill>
                <a:effectLst/>
                <a:latin typeface="+mn-lt"/>
                <a:ea typeface="+mn-ea"/>
                <a:cs typeface="+mn-cs"/>
              </a:rPr>
              <a:t> king of Moab says to the pagan prophet </a:t>
            </a:r>
            <a:r>
              <a:rPr lang="en-US" sz="1200" b="0" i="0" kern="1200" dirty="0" err="1">
                <a:solidFill>
                  <a:schemeClr val="tx1"/>
                </a:solidFill>
                <a:effectLst/>
                <a:latin typeface="+mn-lt"/>
                <a:ea typeface="+mn-ea"/>
                <a:cs typeface="+mn-cs"/>
              </a:rPr>
              <a:t>Bilaam</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    “A people has come out of Egypt; they cover the face of the land and have settled next to me. 6 Now come and put a curse on these people, because they are too powerful for me. Perhaps then I will be able to defeat them and drive them out of the country. For I know that those you bless are blessed, and those you curse are cursed.”</a:t>
            </a:r>
          </a:p>
          <a:p>
            <a:r>
              <a:rPr lang="en-US" sz="1200" b="0" i="0" kern="1200" dirty="0">
                <a:solidFill>
                  <a:schemeClr val="tx1"/>
                </a:solidFill>
                <a:effectLst/>
                <a:latin typeface="+mn-lt"/>
                <a:ea typeface="+mn-ea"/>
                <a:cs typeface="+mn-cs"/>
              </a:rPr>
              <a:t>The biblical story of </a:t>
            </a:r>
            <a:r>
              <a:rPr lang="en-US" sz="1200" b="0" i="0" kern="1200" dirty="0" err="1">
                <a:solidFill>
                  <a:schemeClr val="tx1"/>
                </a:solidFill>
                <a:effectLst/>
                <a:latin typeface="+mn-lt"/>
                <a:ea typeface="+mn-ea"/>
                <a:cs typeface="+mn-cs"/>
              </a:rPr>
              <a:t>Bilaam</a:t>
            </a:r>
            <a:r>
              <a:rPr lang="en-US" sz="1200" b="0" i="0" kern="1200" dirty="0">
                <a:solidFill>
                  <a:schemeClr val="tx1"/>
                </a:solidFill>
                <a:effectLst/>
                <a:latin typeface="+mn-lt"/>
                <a:ea typeface="+mn-ea"/>
                <a:cs typeface="+mn-cs"/>
              </a:rPr>
              <a:t> is a satire on this idea. </a:t>
            </a:r>
            <a:r>
              <a:rPr lang="en-US" sz="1200" b="0" i="0" kern="1200" dirty="0" err="1">
                <a:solidFill>
                  <a:schemeClr val="tx1"/>
                </a:solidFill>
                <a:effectLst/>
                <a:latin typeface="+mn-lt"/>
                <a:ea typeface="+mn-ea"/>
                <a:cs typeface="+mn-cs"/>
              </a:rPr>
              <a:t>Bilaam’s</a:t>
            </a:r>
            <a:r>
              <a:rPr lang="en-US" sz="1200" b="0" i="0" kern="1200" dirty="0">
                <a:solidFill>
                  <a:schemeClr val="tx1"/>
                </a:solidFill>
                <a:effectLst/>
                <a:latin typeface="+mn-lt"/>
                <a:ea typeface="+mn-ea"/>
                <a:cs typeface="+mn-cs"/>
              </a:rPr>
              <a:t> contemporaries, and perhaps he himself, believed that blessing or curse lay within the power of the holy person. Nothing more arouses the ridicule of the Bible than self-importance. </a:t>
            </a:r>
            <a:r>
              <a:rPr lang="en-US" sz="1200" b="0" i="0" kern="1200" dirty="0" err="1">
                <a:solidFill>
                  <a:schemeClr val="tx1"/>
                </a:solidFill>
                <a:effectLst/>
                <a:latin typeface="+mn-lt"/>
                <a:ea typeface="+mn-ea"/>
                <a:cs typeface="+mn-cs"/>
              </a:rPr>
              <a:t>Bilaam</a:t>
            </a:r>
            <a:r>
              <a:rPr lang="en-US" sz="1200" b="0" i="0" kern="1200" dirty="0">
                <a:solidFill>
                  <a:schemeClr val="tx1"/>
                </a:solidFill>
                <a:effectLst/>
                <a:latin typeface="+mn-lt"/>
                <a:ea typeface="+mn-ea"/>
                <a:cs typeface="+mn-cs"/>
              </a:rPr>
              <a:t> is made to see that his own donkey has greater powers of spiritual insight than he does. It is not the person who has power over G-d; it is G-d who has the power to reveal Himself to the person – and if He so chooses, He can give it to a donkey rather than to an esteemed religious figure. Holiness is not – though it is often confused with – self-importance. True holiness is transparency to the Divine.</a:t>
            </a:r>
          </a:p>
          <a:p>
            <a:r>
              <a:rPr lang="en-US" sz="1200" b="0" i="0" kern="1200" dirty="0">
                <a:solidFill>
                  <a:schemeClr val="tx1"/>
                </a:solidFill>
                <a:effectLst/>
                <a:latin typeface="+mn-lt"/>
                <a:ea typeface="+mn-ea"/>
                <a:cs typeface="+mn-cs"/>
              </a:rPr>
              <a:t>This is the meaning of “So they will put my name on the Israelites, and I will bless them.” It is not the priests who bless the people, but G-d. In themselves, they have no power. They are intermediaries, channels through which G-d’s blessing flows.</a:t>
            </a:r>
          </a:p>
          <a:p>
            <a:r>
              <a:rPr lang="en-US" sz="1200" b="0" i="0" kern="1200" dirty="0">
                <a:solidFill>
                  <a:schemeClr val="tx1"/>
                </a:solidFill>
                <a:effectLst/>
                <a:latin typeface="+mn-lt"/>
                <a:ea typeface="+mn-ea"/>
                <a:cs typeface="+mn-cs"/>
              </a:rPr>
              <a:t>An ancient midrash says:</a:t>
            </a:r>
          </a:p>
          <a:p>
            <a:r>
              <a:rPr lang="en-US" sz="1200" b="0" i="0" kern="1200" dirty="0">
                <a:solidFill>
                  <a:schemeClr val="tx1"/>
                </a:solidFill>
                <a:effectLst/>
                <a:latin typeface="+mn-lt"/>
                <a:ea typeface="+mn-ea"/>
                <a:cs typeface="+mn-cs"/>
              </a:rPr>
              <a:t>    The house of Israel said to the Holy One, blessed be He, “Lord of the universe, you order the priests to bless us? We need only your blessing. Look down from Your holy habitation and bless Your people.” The Holy One, blessed be He, replied to them, “Though I ordered the priests to bless you, I will stand together with them and bless you.”</a:t>
            </a:r>
          </a:p>
          <a:p>
            <a:r>
              <a:rPr lang="en-US" sz="1200" b="0" i="0" kern="1200" dirty="0">
                <a:solidFill>
                  <a:schemeClr val="tx1"/>
                </a:solidFill>
                <a:effectLst/>
                <a:latin typeface="+mn-lt"/>
                <a:ea typeface="+mn-ea"/>
                <a:cs typeface="+mn-cs"/>
              </a:rPr>
              <a:t>It is not the priests who bless the people. Rather, it is through them that G-d blesses the people.</a:t>
            </a:r>
          </a:p>
          <a:p>
            <a:r>
              <a:rPr lang="en-US" sz="1200" b="0" i="0" kern="1200" dirty="0">
                <a:solidFill>
                  <a:schemeClr val="tx1"/>
                </a:solidFill>
                <a:effectLst/>
                <a:latin typeface="+mn-lt"/>
                <a:ea typeface="+mn-ea"/>
                <a:cs typeface="+mn-cs"/>
              </a:rPr>
              <a:t>Finally, why was it the priests who were chosen to be vehicles of G-d’s blessing? One reason is self-evident. Their entire being of the priests was within the precincts of the holy. They were the intermediaries between the people and G-d. But there is another reason offered by the commentators. Apparently prosaic, it has nonetheless profound wisdom.</a:t>
            </a:r>
          </a:p>
          <a:p>
            <a:r>
              <a:rPr lang="en-US" sz="1200" b="0" i="0" kern="1200" dirty="0">
                <a:solidFill>
                  <a:schemeClr val="tx1"/>
                </a:solidFill>
                <a:effectLst/>
                <a:latin typeface="+mn-lt"/>
                <a:ea typeface="+mn-ea"/>
                <a:cs typeface="+mn-cs"/>
              </a:rPr>
              <a:t>The priests had no share in the land. Unlike the rest of Israelites, they had no fields or farms, no businesses, no source of income through the work of their hands. Instead, they were dependent on the gifts of the people. The Israelites gave them a portion of the harvest called </a:t>
            </a:r>
            <a:r>
              <a:rPr lang="en-US" sz="1200" b="0" i="0" kern="1200" dirty="0" err="1">
                <a:solidFill>
                  <a:schemeClr val="tx1"/>
                </a:solidFill>
                <a:effectLst/>
                <a:latin typeface="+mn-lt"/>
                <a:ea typeface="+mn-ea"/>
                <a:cs typeface="+mn-cs"/>
              </a:rPr>
              <a:t>terumah</a:t>
            </a:r>
            <a:r>
              <a:rPr lang="en-US" sz="1200" b="0" i="0" kern="1200" dirty="0">
                <a:solidFill>
                  <a:schemeClr val="tx1"/>
                </a:solidFill>
                <a:effectLst/>
                <a:latin typeface="+mn-lt"/>
                <a:ea typeface="+mn-ea"/>
                <a:cs typeface="+mn-cs"/>
              </a:rPr>
              <a:t>. They received other statutory gifts. So when the Israelites prospered as a whole, the priests benefited. They had a direct interest in the prosperity of the nation. More than anyone else, the priests were dependent on the welfare of others. They were able to bless the people with a full heart, because if others were </a:t>
            </a:r>
            <a:r>
              <a:rPr lang="en-US" sz="1200" b="0" i="0" kern="1200" dirty="0" err="1">
                <a:solidFill>
                  <a:schemeClr val="tx1"/>
                </a:solidFill>
                <a:effectLst/>
                <a:latin typeface="+mn-lt"/>
                <a:ea typeface="+mn-ea"/>
                <a:cs typeface="+mn-cs"/>
              </a:rPr>
              <a:t>favoured</a:t>
            </a:r>
            <a:r>
              <a:rPr lang="en-US" sz="1200" b="0" i="0" kern="1200" dirty="0">
                <a:solidFill>
                  <a:schemeClr val="tx1"/>
                </a:solidFill>
                <a:effectLst/>
                <a:latin typeface="+mn-lt"/>
                <a:ea typeface="+mn-ea"/>
                <a:cs typeface="+mn-cs"/>
              </a:rPr>
              <a:t>, so too would they be.</a:t>
            </a:r>
          </a:p>
          <a:p>
            <a:r>
              <a:rPr lang="en-US" sz="1200" b="0" i="0" kern="1200" dirty="0">
                <a:solidFill>
                  <a:schemeClr val="tx1"/>
                </a:solidFill>
                <a:effectLst/>
                <a:latin typeface="+mn-lt"/>
                <a:ea typeface="+mn-ea"/>
                <a:cs typeface="+mn-cs"/>
              </a:rPr>
              <a:t>This may seem like an appeal to self-interest precisely where it does not belong, in the sphere of the holy, the sacrosanct, the Temple. Yet the genius of Judaism is that it is not predicated on superhuman virtue. It is not addressed to angels or saints, but to human beings in all our fallibility. Though its ideals are surpassingly high, its psychology is realistic throughout.</a:t>
            </a:r>
          </a:p>
          <a:p>
            <a:r>
              <a:rPr lang="en-US" sz="1200" b="0" i="0" kern="1200" dirty="0">
                <a:solidFill>
                  <a:schemeClr val="tx1"/>
                </a:solidFill>
                <a:effectLst/>
                <a:latin typeface="+mn-lt"/>
                <a:ea typeface="+mn-ea"/>
                <a:cs typeface="+mn-cs"/>
              </a:rPr>
              <a:t>It was Adam Smith in his masterwork, The Wealth of Nations, who pointed out that self-interest, when properly channeled, led to the welfare of all. Smith himself sensed that there was something religious about this, and he gave it a quasi-religious name. He called it the invisible hand, which was as near as he could come to speaking about divine providence — the mysterious yet benign way in which, though each of us may be concerned about our own narrow welfare, we are part of something larger than ourselves, in ways we cannot always understand. Our separate strands are part of a larger pattern.</a:t>
            </a:r>
          </a:p>
          <a:p>
            <a:r>
              <a:rPr lang="en-US" sz="1200" b="0" i="0" kern="1200" dirty="0">
                <a:solidFill>
                  <a:schemeClr val="tx1"/>
                </a:solidFill>
                <a:effectLst/>
                <a:latin typeface="+mn-lt"/>
                <a:ea typeface="+mn-ea"/>
                <a:cs typeface="+mn-cs"/>
              </a:rPr>
              <a:t>The great Spanish poet and philosopher Judah </a:t>
            </a:r>
            <a:r>
              <a:rPr lang="en-US" sz="1200" b="0" i="0" kern="1200" dirty="0" err="1">
                <a:solidFill>
                  <a:schemeClr val="tx1"/>
                </a:solidFill>
                <a:effectLst/>
                <a:latin typeface="+mn-lt"/>
                <a:ea typeface="+mn-ea"/>
                <a:cs typeface="+mn-cs"/>
              </a:rPr>
              <a:t>Halevi</a:t>
            </a:r>
            <a:r>
              <a:rPr lang="en-US" sz="1200" b="0" i="0" kern="1200" dirty="0">
                <a:solidFill>
                  <a:schemeClr val="tx1"/>
                </a:solidFill>
                <a:effectLst/>
                <a:latin typeface="+mn-lt"/>
                <a:ea typeface="+mn-ea"/>
                <a:cs typeface="+mn-cs"/>
              </a:rPr>
              <a:t> noted that almost all our prayers are in the plural. We do not pray that G-d should give me something; we pray that he should give us something. “Bless us, O our father, all of us together.” There is a spirit of community written into the liturgy. We do not ask our G-d to listen to the prayers of individuals, but of those of the Jewish people as a whole. When Moses prayed on behalf of the people, he was answered. When he prayed for himself – to be allowed to enter the promised land – he was not.</a:t>
            </a:r>
          </a:p>
          <a:p>
            <a:r>
              <a:rPr lang="en-US" sz="1200" b="0" i="0" kern="1200" dirty="0" err="1">
                <a:solidFill>
                  <a:schemeClr val="tx1"/>
                </a:solidFill>
                <a:effectLst/>
                <a:latin typeface="+mn-lt"/>
                <a:ea typeface="+mn-ea"/>
                <a:cs typeface="+mn-cs"/>
              </a:rPr>
              <a:t>Halevi</a:t>
            </a:r>
            <a:r>
              <a:rPr lang="en-US" sz="1200" b="0" i="0" kern="1200" dirty="0">
                <a:solidFill>
                  <a:schemeClr val="tx1"/>
                </a:solidFill>
                <a:effectLst/>
                <a:latin typeface="+mn-lt"/>
                <a:ea typeface="+mn-ea"/>
                <a:cs typeface="+mn-cs"/>
              </a:rPr>
              <a:t> adds that there is nothing mystical in this idea. He explained it with the following analogy. Imagine, he said, trying to defend your house against enemies. There are two ways of doing so. One is to build a wall around the house. The other is to combine with </a:t>
            </a:r>
            <a:r>
              <a:rPr lang="en-US" sz="1200" b="0" i="0" kern="1200" dirty="0" err="1">
                <a:solidFill>
                  <a:schemeClr val="tx1"/>
                </a:solidFill>
                <a:effectLst/>
                <a:latin typeface="+mn-lt"/>
                <a:ea typeface="+mn-ea"/>
                <a:cs typeface="+mn-cs"/>
              </a:rPr>
              <a:t>neighbours</a:t>
            </a:r>
            <a:r>
              <a:rPr lang="en-US" sz="1200" b="0" i="0" kern="1200" dirty="0">
                <a:solidFill>
                  <a:schemeClr val="tx1"/>
                </a:solidFill>
                <a:effectLst/>
                <a:latin typeface="+mn-lt"/>
                <a:ea typeface="+mn-ea"/>
                <a:cs typeface="+mn-cs"/>
              </a:rPr>
              <a:t> and build a wall around the town. The former is more expensive and offers less protection. To act with others for everyone is easier and more secure.</a:t>
            </a:r>
          </a:p>
          <a:p>
            <a:r>
              <a:rPr lang="en-US" sz="1200" b="0" i="0" kern="1200" dirty="0">
                <a:solidFill>
                  <a:schemeClr val="tx1"/>
                </a:solidFill>
                <a:effectLst/>
                <a:latin typeface="+mn-lt"/>
                <a:ea typeface="+mn-ea"/>
                <a:cs typeface="+mn-cs"/>
              </a:rPr>
              <a:t>So, he said, with prayer: If we pray by ourselves for ourselves, then we rely on our own merits, about which we can never be certain. But when we pray together with the whole community, we combine our merits with theirs. Prayer is like a protective wall, and praying together is more powerful and effective. We do not need superhuman piety – merely enlightened self-interest – to realize that our destinies are interconnected. When we are blessed, we are blessed together. Prayer is community made articulate, when we delete the first person singular and substitute the first person plural.</a:t>
            </a:r>
          </a:p>
          <a:p>
            <a:r>
              <a:rPr lang="en-US" sz="1200" b="0" i="0" kern="1200" dirty="0">
                <a:solidFill>
                  <a:schemeClr val="tx1"/>
                </a:solidFill>
                <a:effectLst/>
                <a:latin typeface="+mn-lt"/>
                <a:ea typeface="+mn-ea"/>
                <a:cs typeface="+mn-cs"/>
              </a:rPr>
              <a:t>Protection, grace, peace – these are G-d’s blessings, communicated by the priests. We are what we pray for. If you seek to understand a people, look at its prayers. The Jewish people did not ask for wealth or power. They did not hunger after empire. They had no desire to conquer or convert the world. They asked for protection, the right to live true to themselves without fear; for grace, the ability to be an agent for good in others; and peace, that fullness of being in which each of us brings our individual gifts to the common good. That is all our ancestors prayed for, and it is still all we need.</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28</a:t>
            </a:fld>
            <a:endParaRPr lang="en-US"/>
          </a:p>
        </p:txBody>
      </p:sp>
    </p:spTree>
    <p:extLst>
      <p:ext uri="{BB962C8B-B14F-4D97-AF65-F5344CB8AC3E}">
        <p14:creationId xmlns:p14="http://schemas.microsoft.com/office/powerpoint/2010/main" val="1735251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God said, let there be... And there was... and God saw that it was good.”</a:t>
            </a:r>
          </a:p>
          <a:p>
            <a:r>
              <a:rPr lang="en-GB" dirty="0"/>
              <a:t>Thus unfolds the most revolutionary as well as the most influential account of creation in the history of the human spirit.</a:t>
            </a:r>
          </a:p>
          <a:p>
            <a:r>
              <a:rPr lang="en-GB" dirty="0"/>
              <a:t>In </a:t>
            </a:r>
            <a:r>
              <a:rPr lang="en-GB" dirty="0" err="1"/>
              <a:t>Rashi’s</a:t>
            </a:r>
            <a:r>
              <a:rPr lang="en-GB" dirty="0"/>
              <a:t> commentary, he quotes Rabbi Isaac who questioned why the Torah should start with the story of creation at all.1 Given that it is a book of law – the commandments that bind the children of Israel as a nation – it should have started with the first law given to the Israelites, which does not appear until the twelfth chapter of Exodus.</a:t>
            </a:r>
          </a:p>
          <a:p>
            <a:r>
              <a:rPr lang="en-GB" dirty="0"/>
              <a:t>Rabbi Isaac’s own answer was that the Torah opens with the birth of the universe to justify the gift of the Land of Israel to the People of Israel. The Creator of the world is ipso facto owner and ruler of the world. His gift confers title. The claim of the Jewish people to the land is unlike that of any other nation. It does not flow from arbitrary facts of settlement, historical association, conquest or international agreement (though in the case of the present state of Israel, all four apply). It follows from something more profound: the word of God Himself – the God acknowledged,</a:t>
            </a:r>
          </a:p>
          <a:p>
            <a:r>
              <a:rPr lang="en-GB" dirty="0"/>
              <a:t>as it happens, by all three monotheisms: Judaism, Christianity and Islam. This is a political</a:t>
            </a:r>
          </a:p>
          <a:p>
            <a:r>
              <a:rPr lang="en-GB" dirty="0"/>
              <a:t>reading of the chapter. Let me suggest another (not incompatible, but additional)</a:t>
            </a:r>
          </a:p>
          <a:p>
            <a:r>
              <a:rPr lang="en-GB" dirty="0"/>
              <a:t>interpretation.</a:t>
            </a:r>
          </a:p>
          <a:p>
            <a:r>
              <a:rPr lang="en-GB" dirty="0"/>
              <a:t>One of the most striking propositions of the Torah is that we are called on, as God’s image, to imitate God. “Be holy, for I, the Lord your God, am holy” (Leviticus 19:2):</a:t>
            </a:r>
          </a:p>
          <a:p>
            <a:r>
              <a:rPr lang="en-GB" dirty="0"/>
              <a:t>The sages taught: “Just as God is called gracious, so you be gracious. Just as He is called merciful, so you be merciful. Just as He is called holy, so you be holy.” So too the prophets described the Almighty by all the various a tributes: long-suffering,</a:t>
            </a:r>
          </a:p>
          <a:p>
            <a:r>
              <a:rPr lang="en-GB" dirty="0"/>
              <a:t>￼“One of the most striking propositions of the Torah is that we are called on, as God’s image, to imitate God.”</a:t>
            </a:r>
          </a:p>
          <a:p>
            <a:r>
              <a:rPr lang="en-GB" dirty="0"/>
              <a:t>￼1 </a:t>
            </a:r>
            <a:r>
              <a:rPr lang="en-GB" dirty="0" err="1"/>
              <a:t>Rashi</a:t>
            </a:r>
            <a:r>
              <a:rPr lang="en-GB" dirty="0"/>
              <a:t> 1:1</a:t>
            </a:r>
          </a:p>
          <a:p>
            <a:r>
              <a:rPr lang="en-GB" dirty="0"/>
              <a:t>1</a:t>
            </a:r>
          </a:p>
          <a:p>
            <a:r>
              <a:rPr lang="en-GB" dirty="0"/>
              <a:t>abounding in kindness, righteous, upright, perfect, mighty and powerful and so on – to teach us that these qualities are good and right and that a human being should cultivate them, and thus imitate God as far as we can.2</a:t>
            </a:r>
          </a:p>
          <a:p>
            <a:r>
              <a:rPr lang="en-GB" dirty="0"/>
              <a:t>Implicit in the first chapter of Genesis is thus a momentous challenge: Just as God is creative, so you be creative. In making man, God endowed one creature – the only one thus far known to science – with the capacity not merely to adapt to his environment, but to adapt his environment to him; to shape the world; to be active, not merely passive, in relation to the influences and circumstances that surround him:</a:t>
            </a:r>
          </a:p>
          <a:p>
            <a:r>
              <a:rPr lang="en-GB" dirty="0"/>
              <a:t>The brute’s existence is an undignified one because it is a helpless existence. Human existence is a dignified one because it is a glorious, majestic, powerful existence...Man of old who could not fight disease and succumbed in multitudes to yellow fever or any other plague with degrading helplessness could not lay claim to dignity. Only the man who builds hospitals, discovers therapeutic techniques, and saves lives is blessed with dignity...Civilised man has gained limited control of nature and has become, in certain respects, her master, and with his mastery he has attained dignity as well. His mastery has made it possible for him to act in accordance with his responsibility.3</a:t>
            </a:r>
          </a:p>
          <a:p>
            <a:r>
              <a:rPr lang="en-GB" dirty="0"/>
              <a:t>The first chapter of Genesis therefore contains a teaching. It tells us how to be creative – namely in three stages. The first is the stage of saying “Let there be.” The second is the stage of “and there was.” The third is the stage of seeing “that it is good.” </a:t>
            </a:r>
          </a:p>
          <a:p>
            <a:r>
              <a:rPr lang="en-GB" dirty="0"/>
              <a:t>Even a cursory look at this model of creativity teaches us something profound and counter-intuitive: What is truly creative is not science or technology per se, but the word. That is what forms all being.</a:t>
            </a:r>
          </a:p>
          <a:p>
            <a:r>
              <a:rPr lang="en-GB" dirty="0"/>
              <a:t>Indeed, what singles out Homo sapiens among other animals is the ability to speak. Targum </a:t>
            </a:r>
            <a:r>
              <a:rPr lang="en-GB" dirty="0" err="1"/>
              <a:t>Onkelos</a:t>
            </a:r>
            <a:r>
              <a:rPr lang="en-GB" dirty="0"/>
              <a:t> translates the last phrase of Genesis 2:7, “God formed man out of dust of the ground, and breathed into his nostrils the breath of life, and man became a living creature,” as “and man became </a:t>
            </a:r>
            <a:r>
              <a:rPr lang="en-GB" dirty="0" err="1"/>
              <a:t>ruah</a:t>
            </a:r>
            <a:r>
              <a:rPr lang="en-GB" dirty="0"/>
              <a:t>̂ </a:t>
            </a:r>
            <a:r>
              <a:rPr lang="en-GB" dirty="0" err="1"/>
              <a:t>memallelah</a:t>
            </a:r>
            <a:r>
              <a:rPr lang="en-GB" dirty="0"/>
              <a:t>, a speaking spirit.” Because we can speak, we can think, and therefore imagine a world different from the one that currently exists.</a:t>
            </a:r>
          </a:p>
          <a:p>
            <a:r>
              <a:rPr lang="en-GB" dirty="0"/>
              <a:t>Creation begins with the creative word, the idea, the vision, the dream. Language – and with it the ability to remember a distant past and conceptualise a distant future – lies at the heart of our uniqueness as the image of God. Just as God makes the natural world by words (“And God said...and there was”) so we make the human world by words, which is why Judaism takes words so seriously: “Life and death are in the power of the tongue,” says the book of Proverbs (18:21). Already at the opening of the Torah, at the very beginning of creation, is foreshadowed the Jewish doctrine of revelation: that God reveals Himself to humanity not in the sun, the stars, the wind or the storm but in and through words – sacred words that make us co-partners with God in the work of redemption.</a:t>
            </a:r>
          </a:p>
          <a:p>
            <a:r>
              <a:rPr lang="en-GB" dirty="0"/>
              <a:t>“And God said, let there be...and there was” – is, the second stage of creation, is for us the most difficult. It is one thing to conceive an idea, another to execute it. “Between the imagination and the act falls the shadow.”4 Between the intention and the fact, the dream and the reality, lies struggle, opposition, and the fallibility of the human will. It is all too easy, having tried and failed, to conclude that nothing ultimately can be achieved, that the world is as it is, and that all human endeavour is destined to end in failure.</a:t>
            </a:r>
          </a:p>
          <a:p>
            <a:r>
              <a:rPr lang="en-GB" dirty="0"/>
              <a:t>2 Maimonides, </a:t>
            </a:r>
            <a:r>
              <a:rPr lang="en-GB" dirty="0" err="1"/>
              <a:t>Mishneh</a:t>
            </a:r>
            <a:r>
              <a:rPr lang="en-GB" dirty="0"/>
              <a:t> Torah, </a:t>
            </a:r>
            <a:r>
              <a:rPr lang="en-GB" dirty="0" err="1"/>
              <a:t>Hilkhot</a:t>
            </a:r>
            <a:r>
              <a:rPr lang="en-GB" dirty="0"/>
              <a:t> </a:t>
            </a:r>
            <a:r>
              <a:rPr lang="en-GB" dirty="0" err="1"/>
              <a:t>De’ot</a:t>
            </a:r>
            <a:r>
              <a:rPr lang="en-GB" dirty="0"/>
              <a:t> 1:6.</a:t>
            </a:r>
          </a:p>
          <a:p>
            <a:r>
              <a:rPr lang="en-GB" dirty="0"/>
              <a:t>3 Joseph B. </a:t>
            </a:r>
            <a:r>
              <a:rPr lang="en-GB" dirty="0" err="1"/>
              <a:t>Soloveitchik</a:t>
            </a:r>
            <a:r>
              <a:rPr lang="en-GB" dirty="0"/>
              <a:t>, The Lonely Man of Faith (New York: Doubleday, 1992), 16–17.  </a:t>
            </a:r>
          </a:p>
          <a:p>
            <a:r>
              <a:rPr lang="en-GB" dirty="0"/>
              <a:t>4 T.S. Eliot, “The Hollow Men”, in T.S. Eliot, Collected Poems 1909–1962 (London: Faber and Faber, 1963), p92.</a:t>
            </a:r>
          </a:p>
          <a:p>
            <a:r>
              <a:rPr lang="en-GB" dirty="0"/>
              <a:t>  2</a:t>
            </a:r>
          </a:p>
          <a:p>
            <a:r>
              <a:rPr lang="en-GB" dirty="0"/>
              <a:t>“Language – and with it the ability to remember a distant past and conceptualise a distant future – lies at the heart of our uniqueness as the image of God.”</a:t>
            </a:r>
          </a:p>
          <a:p>
            <a:endParaRPr lang="en-GB" dirty="0"/>
          </a:p>
          <a:p>
            <a:r>
              <a:rPr lang="en-GB" dirty="0"/>
              <a:t>This, however, is a Greek idea, not a Jewish one: that hubris ends in nemesis, that fate is inexorable and we must resign ourselves to it. Judaism holds the opposite, that though creation is difficult, laborious and fraught with setbacks, we are summoned to it as our essential human vocation: “It is not for you to complete the work,” said Rabbi </a:t>
            </a:r>
            <a:r>
              <a:rPr lang="en-GB" dirty="0" err="1"/>
              <a:t>Tarfon</a:t>
            </a:r>
            <a:r>
              <a:rPr lang="en-GB" dirty="0"/>
              <a:t>, “but neither are you free to desist from it.”5 There is a lovely rabbinic phrase: </a:t>
            </a:r>
            <a:r>
              <a:rPr lang="en-GB" dirty="0" err="1"/>
              <a:t>maĥashva</a:t>
            </a:r>
            <a:r>
              <a:rPr lang="en-GB" dirty="0"/>
              <a:t> </a:t>
            </a:r>
            <a:r>
              <a:rPr lang="en-GB" dirty="0" err="1"/>
              <a:t>tova</a:t>
            </a:r>
            <a:r>
              <a:rPr lang="en-GB" dirty="0"/>
              <a:t> </a:t>
            </a:r>
            <a:r>
              <a:rPr lang="en-GB" dirty="0" err="1"/>
              <a:t>HaKadosh</a:t>
            </a:r>
            <a:r>
              <a:rPr lang="en-GB" dirty="0"/>
              <a:t> </a:t>
            </a:r>
            <a:r>
              <a:rPr lang="en-GB" dirty="0" err="1"/>
              <a:t>barukh</a:t>
            </a:r>
            <a:r>
              <a:rPr lang="en-GB" dirty="0"/>
              <a:t> Hu </a:t>
            </a:r>
            <a:r>
              <a:rPr lang="en-GB" dirty="0" err="1"/>
              <a:t>meztarfah</a:t>
            </a:r>
            <a:r>
              <a:rPr lang="en-GB" dirty="0"/>
              <a:t> lema’aseh.6</a:t>
            </a:r>
          </a:p>
          <a:p>
            <a:r>
              <a:rPr lang="en-GB" dirty="0"/>
              <a:t>This is usually translated as “God considers a good intention as if it were the deed.” I translate it differently: “When a human being has a good intention, God joins in helping it become a deed,” meaning – He gives us the strength, if not now, then eventually, to turn it into achievement.</a:t>
            </a:r>
          </a:p>
          <a:p>
            <a:r>
              <a:rPr lang="en-GB" dirty="0"/>
              <a:t>If the first stage in creation is imagination, the second is will. The sanctity of the human will is one of the most distinctive features of the Torah. There have been many philosophies – the generic name for them is determinisms – that maintain that the human will is an illusion. We are determined by other factors – genetically encoded instinct, economic or social forces, conditioned reflexes – and the idea that we are what we choose to be is a myth. Judaism is a protest in the name of human freedom and responsibility against determinism. We are not pre-programmed machines; we are persons, endowed with will. Just as God is free, so we are free, and the entire Torah is a call to humanity to exercise responsible freedom in creating a social world which honours the freedom of others. Will is the bridge from “Let there be” to “and there was.”</a:t>
            </a:r>
          </a:p>
          <a:p>
            <a:r>
              <a:rPr lang="en-GB" dirty="0"/>
              <a:t>What, though, of the third stage: “And God saw that it was good”? This is the hardest of the three stages to understand. What does it mean to say that “God saw that it was good”? Surely, this is redundant. What does God make that is not good? Judaism is not Gnosticism, nor is it an Eastern mysticism. We do not believe that this created world of the senses is evil. To the contrary, we believe that it is the arena of blessing and good.</a:t>
            </a:r>
          </a:p>
          <a:p>
            <a:r>
              <a:rPr lang="en-GB" dirty="0"/>
              <a:t>Perhaps this is what the phrase comes to teach us: that the religious life is not to be sought in retreat from the world and its conflicts into mystic rapture or nirvana. God wants us to be part of the world, fighting its battles, tasting its joy, celebrating its splendour. But there is more.</a:t>
            </a:r>
          </a:p>
          <a:p>
            <a:r>
              <a:rPr lang="en-GB" dirty="0"/>
              <a:t>In the course of my work, I have visited prisons and centres for young offenders. Many of the people I met there were potentially good. They, like you and me, had dreams, hopes, ambitions, aspirations. They did not want to become criminals. Their tragedy was that often they came from dysfunctional families in difficult conditions. No one took the time to care for them, support them, teach them how to negotiate the world, how to achieve what they wanted through hard work and persuasion rather than violence and lawbreaking. They lacked a basic self-respect, a sense of their own worth. No one ever told them that they were good.</a:t>
            </a:r>
          </a:p>
          <a:p>
            <a:r>
              <a:rPr lang="en-GB" dirty="0"/>
              <a:t>To see that someone is good and to say so is a creative act – one of the great creative</a:t>
            </a:r>
          </a:p>
          <a:p>
            <a:r>
              <a:rPr lang="en-GB" dirty="0"/>
              <a:t>acts. ere may be some few individuals who are inescapably evil, but they are few. Within almost</a:t>
            </a:r>
          </a:p>
          <a:p>
            <a:r>
              <a:rPr lang="en-GB" dirty="0"/>
              <a:t>all of us is something positive and unique, but which is all too easily injured, and which only</a:t>
            </a:r>
          </a:p>
          <a:p>
            <a:r>
              <a:rPr lang="en-GB" dirty="0"/>
              <a:t>grows when exposed to the sunlight of someone else’s recognition and praise. To see the good</a:t>
            </a:r>
          </a:p>
          <a:p>
            <a:r>
              <a:rPr lang="en-GB" dirty="0"/>
              <a:t>in others and let them see themselves in the mirror of our regard is to help someone grow to become the best they can be. “Greater,” says the Talmud, “is one who causes others to do good than one who does good himself.”7 To help others</a:t>
            </a:r>
          </a:p>
          <a:p>
            <a:r>
              <a:rPr lang="en-GB" dirty="0"/>
              <a:t>5 Mishna, </a:t>
            </a:r>
            <a:r>
              <a:rPr lang="en-GB" dirty="0" err="1"/>
              <a:t>Avot</a:t>
            </a:r>
            <a:r>
              <a:rPr lang="en-GB" dirty="0"/>
              <a:t> 2:16.</a:t>
            </a:r>
          </a:p>
          <a:p>
            <a:r>
              <a:rPr lang="en-GB" dirty="0"/>
              <a:t>6 </a:t>
            </a:r>
            <a:r>
              <a:rPr lang="en-GB" dirty="0" err="1"/>
              <a:t>Tosefta</a:t>
            </a:r>
            <a:r>
              <a:rPr lang="en-GB" dirty="0"/>
              <a:t>, </a:t>
            </a:r>
            <a:r>
              <a:rPr lang="en-GB" dirty="0" err="1"/>
              <a:t>Pe’ah</a:t>
            </a:r>
            <a:r>
              <a:rPr lang="en-GB" dirty="0"/>
              <a:t> 1:4. 7 </a:t>
            </a:r>
            <a:r>
              <a:rPr lang="en-GB" dirty="0" err="1"/>
              <a:t>Bava</a:t>
            </a:r>
            <a:r>
              <a:rPr lang="en-GB" dirty="0"/>
              <a:t> Batra 9a.</a:t>
            </a:r>
          </a:p>
          <a:p>
            <a:r>
              <a:rPr lang="en-GB" dirty="0"/>
              <a:t>  3</a:t>
            </a:r>
          </a:p>
          <a:p>
            <a:r>
              <a:rPr lang="en-GB" dirty="0"/>
              <a:t>“To see that someone is good </a:t>
            </a:r>
            <a:r>
              <a:rPr lang="en-GB" dirty="0" err="1"/>
              <a:t>andtosaysois</a:t>
            </a:r>
            <a:r>
              <a:rPr lang="en-GB" dirty="0"/>
              <a:t> a creative act.”</a:t>
            </a:r>
          </a:p>
          <a:p>
            <a:endParaRPr lang="en-GB" dirty="0"/>
          </a:p>
          <a:p>
            <a:r>
              <a:rPr lang="en-GB" dirty="0"/>
              <a:t>become what they can be is to give birth to creativity in someone else’s soul. This is done not by criticism or negativity but by searching out the good in others, and helping them see it, recognise it, own it, and live it.</a:t>
            </a:r>
          </a:p>
          <a:p>
            <a:r>
              <a:rPr lang="en-GB" dirty="0"/>
              <a:t>“And God saw that it was good” – this too is part of the work of creation, the subtlest and most beautiful of all. When we recognise the goodness in someone, we do more than create it, we help it to become creative. This is what God does for us, and what He calls us to do for others.</a:t>
            </a:r>
          </a:p>
        </p:txBody>
      </p:sp>
      <p:sp>
        <p:nvSpPr>
          <p:cNvPr id="4" name="Slide Number Placeholder 3"/>
          <p:cNvSpPr>
            <a:spLocks noGrp="1"/>
          </p:cNvSpPr>
          <p:nvPr>
            <p:ph type="sldNum" sz="quarter" idx="5"/>
          </p:nvPr>
        </p:nvSpPr>
        <p:spPr/>
        <p:txBody>
          <a:bodyPr/>
          <a:lstStyle/>
          <a:p>
            <a:fld id="{278FB232-C209-B445-ACB3-067054AB162C}" type="slidenum">
              <a:rPr lang="en-US" smtClean="0"/>
              <a:t>3</a:t>
            </a:fld>
            <a:endParaRPr lang="en-US"/>
          </a:p>
        </p:txBody>
      </p:sp>
    </p:spTree>
    <p:extLst>
      <p:ext uri="{BB962C8B-B14F-4D97-AF65-F5344CB8AC3E}">
        <p14:creationId xmlns:p14="http://schemas.microsoft.com/office/powerpoint/2010/main" val="3273086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732B22C5-A160-49FC-99AE-85852E1C3CE5}" type="slidenum">
              <a:rPr lang="en-US">
                <a:latin typeface="Arial" pitchFamily="-84" charset="0"/>
                <a:ea typeface="Arial" pitchFamily="-84" charset="0"/>
                <a:cs typeface="Arial" pitchFamily="-84" charset="0"/>
              </a:rPr>
              <a:pPr/>
              <a:t>29</a:t>
            </a:fld>
            <a:endParaRPr lang="en-US">
              <a:latin typeface="Arial" pitchFamily="-84" charset="0"/>
              <a:ea typeface="Arial" pitchFamily="-84" charset="0"/>
              <a:cs typeface="Arial" pitchFamily="-8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a:latin typeface="Arial" pitchFamily="-84" charset="0"/>
            </a:endParaRPr>
          </a:p>
        </p:txBody>
      </p:sp>
    </p:spTree>
    <p:extLst>
      <p:ext uri="{BB962C8B-B14F-4D97-AF65-F5344CB8AC3E}">
        <p14:creationId xmlns:p14="http://schemas.microsoft.com/office/powerpoint/2010/main" val="1512917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what singles out Homo sapiens among other animals is the ability to speak. </a:t>
            </a:r>
            <a:r>
              <a:rPr lang="en-GB" sz="1200" i="1" kern="1200" dirty="0">
                <a:solidFill>
                  <a:schemeClr val="tx1"/>
                </a:solidFill>
                <a:effectLst/>
                <a:latin typeface="+mn-lt"/>
                <a:ea typeface="+mn-ea"/>
                <a:cs typeface="+mn-cs"/>
              </a:rPr>
              <a:t>Targum </a:t>
            </a:r>
            <a:r>
              <a:rPr lang="en-GB" sz="1200" i="1" kern="1200" dirty="0" err="1">
                <a:solidFill>
                  <a:schemeClr val="tx1"/>
                </a:solidFill>
                <a:effectLst/>
                <a:latin typeface="+mn-lt"/>
                <a:ea typeface="+mn-ea"/>
                <a:cs typeface="+mn-cs"/>
              </a:rPr>
              <a:t>Onkelos</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translates the last phrase of Genesis 2:7, “God formed man out of dust of the ground, and breathed into his nostrils the breath of life, and man became a living creature,” as “and man became </a:t>
            </a:r>
            <a:r>
              <a:rPr lang="en-GB" sz="1200" i="1" kern="1200" dirty="0" err="1">
                <a:solidFill>
                  <a:schemeClr val="tx1"/>
                </a:solidFill>
                <a:effectLst/>
                <a:latin typeface="+mn-lt"/>
                <a:ea typeface="+mn-ea"/>
                <a:cs typeface="+mn-cs"/>
              </a:rPr>
              <a:t>ruah</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memallelah</a:t>
            </a:r>
            <a:r>
              <a:rPr lang="en-GB" sz="1200" kern="1200" dirty="0">
                <a:solidFill>
                  <a:schemeClr val="tx1"/>
                </a:solidFill>
                <a:effectLst/>
                <a:latin typeface="+mn-lt"/>
                <a:ea typeface="+mn-ea"/>
                <a:cs typeface="+mn-cs"/>
              </a:rPr>
              <a:t>, a </a:t>
            </a:r>
            <a:r>
              <a:rPr lang="en-GB" sz="1200" i="1" kern="1200" dirty="0">
                <a:solidFill>
                  <a:schemeClr val="tx1"/>
                </a:solidFill>
                <a:effectLst/>
                <a:latin typeface="+mn-lt"/>
                <a:ea typeface="+mn-ea"/>
                <a:cs typeface="+mn-cs"/>
              </a:rPr>
              <a:t>speaking </a:t>
            </a:r>
            <a:r>
              <a:rPr lang="en-GB" sz="1200" kern="1200" dirty="0">
                <a:solidFill>
                  <a:schemeClr val="tx1"/>
                </a:solidFill>
                <a:effectLst/>
                <a:latin typeface="+mn-lt"/>
                <a:ea typeface="+mn-ea"/>
                <a:cs typeface="+mn-cs"/>
              </a:rPr>
              <a:t>spirit.” Because we can speak, we can think, and therefore imagine a world different from the one that currently exists. </a:t>
            </a:r>
            <a:endParaRPr lang="en-GB" dirty="0"/>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4</a:t>
            </a:fld>
            <a:endParaRPr lang="en-US"/>
          </a:p>
        </p:txBody>
      </p:sp>
    </p:spTree>
    <p:extLst>
      <p:ext uri="{BB962C8B-B14F-4D97-AF65-F5344CB8AC3E}">
        <p14:creationId xmlns:p14="http://schemas.microsoft.com/office/powerpoint/2010/main" val="3802179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know that Jews have different concepts of time? You know Jewish time? Or </a:t>
            </a:r>
            <a:r>
              <a:rPr lang="en-GB" dirty="0" err="1"/>
              <a:t>chassidic</a:t>
            </a:r>
            <a:r>
              <a:rPr lang="en-GB" dirty="0"/>
              <a:t> time? – which I call ‘double Jewish time’?! And of course this varies from community to community. You know there are German Jews – sometimes called ‘</a:t>
            </a:r>
            <a:r>
              <a:rPr lang="en-GB" dirty="0" err="1"/>
              <a:t>yekkers</a:t>
            </a:r>
            <a:r>
              <a:rPr lang="en-GB" dirty="0"/>
              <a:t>’ – who are tremendously punctual. I don’t know – you will have to de-code this – I hope you can understand what it means: A ‘</a:t>
            </a:r>
            <a:r>
              <a:rPr lang="en-GB" dirty="0" err="1"/>
              <a:t>yekker</a:t>
            </a:r>
            <a:r>
              <a:rPr lang="en-GB" dirty="0"/>
              <a:t>’ is somebody who, after the end of </a:t>
            </a:r>
            <a:r>
              <a:rPr lang="en-GB" dirty="0" err="1"/>
              <a:t>Succos</a:t>
            </a:r>
            <a:r>
              <a:rPr lang="en-GB" dirty="0"/>
              <a:t> and </a:t>
            </a:r>
            <a:r>
              <a:rPr lang="en-GB" dirty="0" err="1"/>
              <a:t>Simchas</a:t>
            </a:r>
            <a:r>
              <a:rPr lang="en-GB" dirty="0"/>
              <a:t> Torah, says to his wife the next day, “I’m going to be home late from shul tonight: we’re saying </a:t>
            </a:r>
            <a:r>
              <a:rPr lang="en-GB" dirty="0" err="1"/>
              <a:t>mashiv</a:t>
            </a:r>
            <a:r>
              <a:rPr lang="en-GB" dirty="0"/>
              <a:t> </a:t>
            </a:r>
            <a:r>
              <a:rPr lang="en-GB" dirty="0" err="1"/>
              <a:t>haruach</a:t>
            </a:r>
            <a:r>
              <a:rPr lang="en-GB" dirty="0"/>
              <a:t> </a:t>
            </a:r>
            <a:r>
              <a:rPr lang="en-GB" dirty="0" err="1"/>
              <a:t>umorid</a:t>
            </a:r>
            <a:r>
              <a:rPr lang="en-GB" dirty="0"/>
              <a:t> </a:t>
            </a:r>
            <a:r>
              <a:rPr lang="en-GB" dirty="0" err="1"/>
              <a:t>hagoshem</a:t>
            </a:r>
            <a:r>
              <a:rPr lang="en-GB" dirty="0"/>
              <a:t>”.</a:t>
            </a:r>
          </a:p>
          <a:p>
            <a:endParaRPr lang="en-GB" dirty="0"/>
          </a:p>
          <a:p>
            <a:r>
              <a:rPr lang="en-GB" dirty="0"/>
              <a:t>And on the other hand you have </a:t>
            </a:r>
            <a:r>
              <a:rPr lang="en-GB" dirty="0" err="1"/>
              <a:t>chassidim</a:t>
            </a:r>
            <a:r>
              <a:rPr lang="en-GB" dirty="0"/>
              <a:t> who spend their entire time waiting for the </a:t>
            </a:r>
            <a:r>
              <a:rPr lang="en-GB" dirty="0" err="1"/>
              <a:t>Moshiach</a:t>
            </a:r>
            <a:r>
              <a:rPr lang="en-GB" dirty="0"/>
              <a:t>. Somebody once asked me: “What do you get when you cross a </a:t>
            </a:r>
            <a:r>
              <a:rPr lang="en-GB" dirty="0" err="1"/>
              <a:t>yekker</a:t>
            </a:r>
            <a:r>
              <a:rPr lang="en-GB" dirty="0"/>
              <a:t> with a </a:t>
            </a:r>
            <a:r>
              <a:rPr lang="en-GB" dirty="0" err="1"/>
              <a:t>chabadnik</a:t>
            </a:r>
            <a:r>
              <a:rPr lang="en-GB" dirty="0"/>
              <a:t>?” And the answer is: “A </a:t>
            </a:r>
            <a:r>
              <a:rPr lang="en-GB" dirty="0" err="1"/>
              <a:t>Moshiach</a:t>
            </a:r>
            <a:r>
              <a:rPr lang="en-GB" dirty="0"/>
              <a:t> who arrives on time.”</a:t>
            </a:r>
          </a:p>
          <a:p>
            <a:endParaRPr lang="en-GB" dirty="0"/>
          </a:p>
          <a:p>
            <a:r>
              <a:rPr lang="en-GB" dirty="0"/>
              <a:t>Anyway, let us in this lecture give you just a very brief history of time. I want to distinguish two ideas. The first is a very ancient concept of time and this concept of time, which is not particularly Jewish, arises from the simple observation that primitive human beings made at the very beginning of their existence – indeed animals respond to it as well and plants also – namely, the slow progression whereby even our biorhythms are adjusted to the sequence of dawn, sunrise, day, evening, night. There is another sequence which hunter-gatherers know, the sequence of the seasons: spring, summer, autumn, winter.</a:t>
            </a:r>
          </a:p>
          <a:p>
            <a:endParaRPr lang="en-GB" dirty="0"/>
          </a:p>
          <a:p>
            <a:r>
              <a:rPr lang="en-GB" dirty="0"/>
              <a:t>And, of course, we also know the whole concept of being able to mark the progression of the seasons very accurately arose when human beings stopped being hunter-gatherers and began to become cultivators of the land – the Agricultural Revolution which began, as you know, in those fertile alluvial river valleys, the Nile Delta on the one hand but, more importantly, the valley between the Tigris and the Euphrates which was, of course, the birthplace of civilisation.</a:t>
            </a:r>
          </a:p>
          <a:p>
            <a:endParaRPr lang="en-GB" dirty="0"/>
          </a:p>
          <a:p>
            <a:r>
              <a:rPr lang="en-GB" dirty="0"/>
              <a:t>Now you know that that particular flat area of Mesopotamia was subject to periodical flooding and that is why, from virtually every ancient literature we have, there are stories about floods. There is the </a:t>
            </a:r>
            <a:r>
              <a:rPr lang="en-GB" dirty="0" err="1"/>
              <a:t>Inuma</a:t>
            </a:r>
            <a:r>
              <a:rPr lang="en-GB" dirty="0"/>
              <a:t> </a:t>
            </a:r>
            <a:r>
              <a:rPr lang="en-GB" dirty="0" err="1"/>
              <a:t>ilitia</a:t>
            </a:r>
            <a:r>
              <a:rPr lang="en-GB" dirty="0"/>
              <a:t> [?]. In fact, there are lots of them. All the ancient literatures have flood stories. Now at some stage some genius discovered that the sun actually rises on the horizon at a marginally different point every day during the course of the year and that there is a direct correlation between the sun appearing at a certain angle and the likelihood of floods. This was an extremely useful discovery. I don’t know whether they had intellectual copyright in those days. However, that was the beginning of the close observation of the sun and planetary movements at which, as you know, the Mesopotamians and the ancient Egyptians developed an extremely high proficiency. And that is when the calendar was born.</a:t>
            </a:r>
          </a:p>
          <a:p>
            <a:endParaRPr lang="en-GB" dirty="0"/>
          </a:p>
          <a:p>
            <a:r>
              <a:rPr lang="en-GB" dirty="0"/>
              <a:t>Now all of those observations, all of those rhythms, add up to a concept of time that is still with us which, in fact, was the symbolism of those two wonderful monuments to heaven knows what called the Millennium Dome and the London Eye. And the symbolism of those two great millennial moments was what we call ‘cyclical time’. Cyclical time is time like you see on a watch or a clock. It travels around, whether it is the shadow of a sundial or it is the progression of the seasons, and the nature of that time is that it always returns to where it started and a new cycle begins. That is cyclical time: time as eternal recurrence.</a:t>
            </a:r>
          </a:p>
          <a:p>
            <a:endParaRPr lang="en-GB" dirty="0"/>
          </a:p>
          <a:p>
            <a:r>
              <a:rPr lang="en-GB" dirty="0"/>
              <a:t>That was time for the ancients in the world of myth; time for the ancient Greeks. Who was the thinker of modern times who spoke of time as eternal recurrence? That was Nietzsche who was sort of consciously moving back to the Greeks. And that cyclical time, which of course is time that can be quantified with great precision, is cyclical time. I’m sure you’ve all read </a:t>
            </a:r>
            <a:r>
              <a:rPr lang="en-GB" dirty="0" err="1"/>
              <a:t>Dava</a:t>
            </a:r>
            <a:r>
              <a:rPr lang="en-GB" dirty="0"/>
              <a:t> Sobel’s book. Anyone hasn’t read “Longitude”? You’re waiting for the movie – ok. But you know the thesis of </a:t>
            </a:r>
            <a:r>
              <a:rPr lang="en-GB" dirty="0" err="1"/>
              <a:t>Dava</a:t>
            </a:r>
            <a:r>
              <a:rPr lang="en-GB" dirty="0"/>
              <a:t> Sobel’s book, that the search for a way of mapping exactly the position of a ship on the ocean was essentially the search for an extremely accurate clock.</a:t>
            </a:r>
          </a:p>
          <a:p>
            <a:endParaRPr lang="en-GB" dirty="0"/>
          </a:p>
          <a:p>
            <a:r>
              <a:rPr lang="en-GB" dirty="0"/>
              <a:t>Now the important thing about cyclical time is that it has a philosophy to it. Namely, that beneath all these changes that we see in nature and even in the human life cycle from birth to youth to maturity to decline and death and the new birth – all of those record changes beneath which there is an underlying order. Things actually don’t change. The cast of characters changes but cyclical time is time that endlessly repeats itself. And that is the philosophy behind the world of myth. It is the philosophy behind the world of philosophy. And it is the philosophy behind the world of science. Myth, science, are both different ways of discovering an unchanging order beneath the apparent chaos.</a:t>
            </a:r>
          </a:p>
          <a:p>
            <a:endParaRPr lang="en-GB" dirty="0"/>
          </a:p>
          <a:p>
            <a:r>
              <a:rPr lang="en-GB" dirty="0"/>
              <a:t>Forgive me – I am a little jetlagged from all my travels, but just before I went on one of my travels recently I was privileged to propose the toast to the fellow, Dr Arthur Peacock from Oxford who won this year’s Templeton Prize. He is one of these people who tries to show that science proves that God exists and he does this through this wonderful discovery – as you know, I think I spoke about it in my second lecture – that against the whole stream of entropy which is increasing chaos, somehow or other life emerges in ever more complex self-organising complexity. So he proves from the emergence of order out of chaos that God exists. I always say that that is the exact opposite of Jewish life.</a:t>
            </a:r>
          </a:p>
          <a:p>
            <a:endParaRPr lang="en-GB" dirty="0"/>
          </a:p>
          <a:p>
            <a:r>
              <a:rPr lang="en-GB" dirty="0"/>
              <a:t>However, cyclical time is about the order beneath chaos. And it is, therefore, a statement about what is timeless beneath the apparent progression of time. Cyclical time is time as it exists in nature, in the natural world, and that is why it is the time that speaks to the world of myth – which is the world that sees God in nature and it is why it is the time of the world of science which studies the regularities and the structures of nature.</a:t>
            </a:r>
          </a:p>
          <a:p>
            <a:endParaRPr lang="en-GB" dirty="0"/>
          </a:p>
          <a:p>
            <a:r>
              <a:rPr lang="en-GB" dirty="0"/>
              <a:t>Now, does Judaism have an idea of cyclical time? Can anyone think of a book that is a kind of poem to cyclical time. </a:t>
            </a:r>
            <a:r>
              <a:rPr lang="en-GB" dirty="0" err="1"/>
              <a:t>Kohelet</a:t>
            </a:r>
            <a:r>
              <a:rPr lang="en-GB" dirty="0"/>
              <a:t> [Ecclesiastes]. Exactly. </a:t>
            </a:r>
            <a:r>
              <a:rPr lang="en-GB" dirty="0" err="1"/>
              <a:t>Kohelet</a:t>
            </a:r>
            <a:r>
              <a:rPr lang="en-GB" dirty="0"/>
              <a:t> is really all around the theme of ma </a:t>
            </a:r>
            <a:r>
              <a:rPr lang="en-GB" dirty="0" err="1"/>
              <a:t>shehaya</a:t>
            </a:r>
            <a:r>
              <a:rPr lang="en-GB" dirty="0"/>
              <a:t> hu </a:t>
            </a:r>
            <a:r>
              <a:rPr lang="en-GB" dirty="0" err="1"/>
              <a:t>sheyiheyeh</a:t>
            </a:r>
            <a:r>
              <a:rPr lang="en-GB" dirty="0"/>
              <a:t> – that which was is that which will be – ma </a:t>
            </a:r>
            <a:r>
              <a:rPr lang="en-GB" dirty="0" err="1"/>
              <a:t>shena’aseh</a:t>
            </a:r>
            <a:r>
              <a:rPr lang="en-GB" dirty="0"/>
              <a:t> hu </a:t>
            </a:r>
            <a:r>
              <a:rPr lang="en-GB" dirty="0" err="1"/>
              <a:t>sheye’aseh</a:t>
            </a:r>
            <a:r>
              <a:rPr lang="en-GB" dirty="0"/>
              <a:t> – that which was done is that which will be done – </a:t>
            </a:r>
            <a:r>
              <a:rPr lang="en-GB" dirty="0" err="1"/>
              <a:t>ayn</a:t>
            </a:r>
            <a:r>
              <a:rPr lang="en-GB" dirty="0"/>
              <a:t> </a:t>
            </a:r>
            <a:r>
              <a:rPr lang="en-GB" dirty="0" err="1"/>
              <a:t>kol</a:t>
            </a:r>
            <a:r>
              <a:rPr lang="en-GB" dirty="0"/>
              <a:t> </a:t>
            </a:r>
            <a:r>
              <a:rPr lang="en-GB" dirty="0" err="1"/>
              <a:t>chadash</a:t>
            </a:r>
            <a:r>
              <a:rPr lang="en-GB" dirty="0"/>
              <a:t> </a:t>
            </a:r>
            <a:r>
              <a:rPr lang="en-GB" dirty="0" err="1"/>
              <a:t>tachat</a:t>
            </a:r>
            <a:r>
              <a:rPr lang="en-GB" dirty="0"/>
              <a:t> </a:t>
            </a:r>
            <a:r>
              <a:rPr lang="en-GB" dirty="0" err="1"/>
              <a:t>hashemesh</a:t>
            </a:r>
            <a:r>
              <a:rPr lang="en-GB" dirty="0"/>
              <a:t> – there is nothing new under the sun.</a:t>
            </a:r>
          </a:p>
          <a:p>
            <a:endParaRPr lang="en-GB" dirty="0"/>
          </a:p>
          <a:p>
            <a:r>
              <a:rPr lang="en-GB" dirty="0"/>
              <a:t>More than that, of course: cyclical time – I would go so far as to say – is the time that belongs to what </a:t>
            </a:r>
            <a:r>
              <a:rPr lang="en-GB" dirty="0" err="1"/>
              <a:t>Rav</a:t>
            </a:r>
            <a:r>
              <a:rPr lang="en-GB" dirty="0"/>
              <a:t> </a:t>
            </a:r>
            <a:r>
              <a:rPr lang="en-GB" dirty="0" err="1"/>
              <a:t>Soleveitchik</a:t>
            </a:r>
            <a:r>
              <a:rPr lang="en-GB" dirty="0"/>
              <a:t> called the </a:t>
            </a:r>
            <a:r>
              <a:rPr lang="en-GB" dirty="0" err="1"/>
              <a:t>ish</a:t>
            </a:r>
            <a:r>
              <a:rPr lang="en-GB" dirty="0"/>
              <a:t> </a:t>
            </a:r>
            <a:r>
              <a:rPr lang="en-GB" dirty="0" err="1"/>
              <a:t>hahalachah</a:t>
            </a:r>
            <a:r>
              <a:rPr lang="en-GB" dirty="0"/>
              <a:t> – to the halachic mind. The whole halachic process tends to work in the concept of cyclical time, as they used to say in the 60s – when was the first moon shot? Or the first space rocket? You know, they used to say: Can you imagine the first Jewish astronaut? He goes up there in the rocket, comes down and they all ask him what it was like. And he says, ‘Terrible. It was nothing but </a:t>
            </a:r>
            <a:r>
              <a:rPr lang="en-GB" dirty="0" err="1"/>
              <a:t>shachris</a:t>
            </a:r>
            <a:r>
              <a:rPr lang="en-GB" dirty="0"/>
              <a:t>, </a:t>
            </a:r>
            <a:r>
              <a:rPr lang="en-GB" dirty="0" err="1"/>
              <a:t>minha</a:t>
            </a:r>
            <a:r>
              <a:rPr lang="en-GB" dirty="0"/>
              <a:t>, </a:t>
            </a:r>
            <a:r>
              <a:rPr lang="en-GB" dirty="0" err="1"/>
              <a:t>ma’ariv</a:t>
            </a:r>
            <a:r>
              <a:rPr lang="en-GB" dirty="0"/>
              <a:t>; </a:t>
            </a:r>
            <a:r>
              <a:rPr lang="en-GB" dirty="0" err="1"/>
              <a:t>shachris</a:t>
            </a:r>
            <a:r>
              <a:rPr lang="en-GB" dirty="0"/>
              <a:t>, </a:t>
            </a:r>
            <a:r>
              <a:rPr lang="en-GB" dirty="0" err="1"/>
              <a:t>minha</a:t>
            </a:r>
            <a:r>
              <a:rPr lang="en-GB" dirty="0"/>
              <a:t>, </a:t>
            </a:r>
            <a:r>
              <a:rPr lang="en-GB" dirty="0" err="1"/>
              <a:t>ma’ariv</a:t>
            </a:r>
            <a:r>
              <a:rPr lang="en-GB" dirty="0"/>
              <a:t>. That is cyclical time. The time of </a:t>
            </a:r>
            <a:r>
              <a:rPr lang="en-GB" dirty="0" err="1"/>
              <a:t>halachah</a:t>
            </a:r>
            <a:r>
              <a:rPr lang="en-GB" dirty="0"/>
              <a:t>. It is the time of the world of prayer in the days of the Temple; today in the days of the shul. We mark, in our prayers, the phases of the day, the phases of the lunar month, the phases of the solar year – Pesach, </a:t>
            </a:r>
            <a:r>
              <a:rPr lang="en-GB" dirty="0" err="1"/>
              <a:t>Shavuos</a:t>
            </a:r>
            <a:r>
              <a:rPr lang="en-GB" dirty="0"/>
              <a:t> and </a:t>
            </a:r>
            <a:r>
              <a:rPr lang="en-GB" dirty="0" err="1"/>
              <a:t>Succos</a:t>
            </a:r>
            <a:r>
              <a:rPr lang="en-GB" dirty="0"/>
              <a:t>.</a:t>
            </a:r>
          </a:p>
          <a:p>
            <a:endParaRPr lang="en-GB" dirty="0"/>
          </a:p>
          <a:p>
            <a:r>
              <a:rPr lang="en-GB" dirty="0"/>
              <a:t>That is cyclical time, a world of eternal recurrences and that is the world that never changes and, to a certain extent, </a:t>
            </a:r>
            <a:r>
              <a:rPr lang="en-GB" dirty="0" err="1"/>
              <a:t>halachah</a:t>
            </a:r>
            <a:r>
              <a:rPr lang="en-GB" dirty="0"/>
              <a:t>, Jewish law, certainly as it relates to ben </a:t>
            </a:r>
            <a:r>
              <a:rPr lang="en-GB" dirty="0" err="1"/>
              <a:t>adam</a:t>
            </a:r>
            <a:r>
              <a:rPr lang="en-GB" dirty="0"/>
              <a:t> </a:t>
            </a:r>
            <a:r>
              <a:rPr lang="en-GB" dirty="0" err="1"/>
              <a:t>lemakom</a:t>
            </a:r>
            <a:r>
              <a:rPr lang="en-GB" dirty="0"/>
              <a:t> – to our relationship to God – Jewish law, in that sense, does not change. To ask a question of whether something is kosher or </a:t>
            </a:r>
            <a:r>
              <a:rPr lang="en-GB" dirty="0" err="1"/>
              <a:t>treif</a:t>
            </a:r>
            <a:r>
              <a:rPr lang="en-GB" dirty="0"/>
              <a:t> is, I think, more or less guaranteed to be fairly similar whether you ask the question in 2001, 1001 or 3001. I think so. Although the person who taught me for </a:t>
            </a:r>
            <a:r>
              <a:rPr lang="en-GB" dirty="0" err="1"/>
              <a:t>smichah</a:t>
            </a:r>
            <a:r>
              <a:rPr lang="en-GB" dirty="0"/>
              <a:t> always used to say, ‘Whatever it is, eat it today because tomorrow it will be </a:t>
            </a:r>
            <a:r>
              <a:rPr lang="en-GB" dirty="0" err="1"/>
              <a:t>treif</a:t>
            </a:r>
            <a:r>
              <a:rPr lang="en-GB" dirty="0"/>
              <a:t>’! That is cyclical time. And in that we claim no originality. We borrowed that from other time. That is cyclical time.</a:t>
            </a:r>
          </a:p>
          <a:p>
            <a:endParaRPr lang="en-GB" dirty="0"/>
          </a:p>
          <a:p>
            <a:r>
              <a:rPr lang="en-GB" dirty="0"/>
              <a:t>However, in Judaism there was born another concept of time altogether that really was, and I think still remains, revolutionary. It has been written about a certain amount so I am not saying anything completely original here. There is a lovely little book about it, or a little bit of a book about it, by Yosef Chaim </a:t>
            </a:r>
            <a:r>
              <a:rPr lang="en-GB" dirty="0" err="1"/>
              <a:t>Yerushalmi</a:t>
            </a:r>
            <a:r>
              <a:rPr lang="en-GB" dirty="0"/>
              <a:t> called “</a:t>
            </a:r>
            <a:r>
              <a:rPr lang="en-GB" dirty="0" err="1"/>
              <a:t>Zachor</a:t>
            </a:r>
            <a:r>
              <a:rPr lang="en-GB" dirty="0"/>
              <a:t>: Jewish History and Jewish Memory” and a Catholic historian called Thomas Cahill wrote a book about it in 1998 which became a bestseller in the States. I think it has only just been published in Britain – if it has been published. It is called “The Gifts of the Jews”. Have any of you seen that book? Yes? I think it has just come out here. At any rate, it will tell you how important Cahill – who isn’t Jewish – thought this discovery was, because “The Gifts of the Jews” is subtitled – here it is – </a:t>
            </a:r>
            <a:r>
              <a:rPr lang="en-GB" dirty="0" err="1"/>
              <a:t>baruch</a:t>
            </a:r>
            <a:r>
              <a:rPr lang="en-GB" dirty="0"/>
              <a:t> </a:t>
            </a:r>
            <a:r>
              <a:rPr lang="en-GB" dirty="0" err="1"/>
              <a:t>hashem</a:t>
            </a:r>
            <a:r>
              <a:rPr lang="en-GB" dirty="0"/>
              <a:t> – we’ll make him an honorary Jew! – this is a pretty immodest claim but it is subtitled “How a Tribe of Desert Nomads changed the Way Everyone Thinks and Feels”.</a:t>
            </a:r>
          </a:p>
          <a:p>
            <a:endParaRPr lang="en-GB" dirty="0"/>
          </a:p>
          <a:p>
            <a:r>
              <a:rPr lang="en-GB" dirty="0"/>
              <a:t>Anyway, this particular time I am going to call – because most people call it that and I am going to do so by way of shorthand – this time is called ‘linear time’. And the Torah has a marvellous way of fixing the moment when linear time begins. When God says to Abraham, Lech </a:t>
            </a:r>
            <a:r>
              <a:rPr lang="en-GB" dirty="0" err="1"/>
              <a:t>lecha</a:t>
            </a:r>
            <a:r>
              <a:rPr lang="en-GB" dirty="0"/>
              <a:t> </a:t>
            </a:r>
            <a:r>
              <a:rPr lang="en-GB" dirty="0" err="1"/>
              <a:t>me’artzecha</a:t>
            </a:r>
            <a:r>
              <a:rPr lang="en-GB" dirty="0"/>
              <a:t> </a:t>
            </a:r>
            <a:r>
              <a:rPr lang="en-GB" dirty="0" err="1"/>
              <a:t>mimoledetecha</a:t>
            </a:r>
            <a:r>
              <a:rPr lang="en-GB" dirty="0"/>
              <a:t> </a:t>
            </a:r>
            <a:r>
              <a:rPr lang="en-GB" dirty="0" err="1"/>
              <a:t>mibeis</a:t>
            </a:r>
            <a:r>
              <a:rPr lang="en-GB" dirty="0"/>
              <a:t> </a:t>
            </a:r>
            <a:r>
              <a:rPr lang="en-GB" dirty="0" err="1"/>
              <a:t>avicha</a:t>
            </a:r>
            <a:r>
              <a:rPr lang="en-GB" dirty="0"/>
              <a:t> el </a:t>
            </a:r>
            <a:r>
              <a:rPr lang="en-GB" dirty="0" err="1"/>
              <a:t>ha’aretz</a:t>
            </a:r>
            <a:r>
              <a:rPr lang="en-GB" dirty="0"/>
              <a:t> </a:t>
            </a:r>
            <a:r>
              <a:rPr lang="en-GB" dirty="0" err="1"/>
              <a:t>asher</a:t>
            </a:r>
            <a:r>
              <a:rPr lang="en-GB" dirty="0"/>
              <a:t> </a:t>
            </a:r>
            <a:r>
              <a:rPr lang="en-GB" dirty="0" err="1"/>
              <a:t>erecka</a:t>
            </a:r>
            <a:r>
              <a:rPr lang="en-GB" dirty="0"/>
              <a:t> – Leave your land, your birthplace and your father’s house and go to the land which I will show you, that is the birth of a concept of time as a journey. Time as a way of travelling towards a destination. Time as a narrative that has a beginning, middle and an end. That is a revolutionary concept of time born in Judaism and a very important one indeed.</a:t>
            </a:r>
          </a:p>
          <a:p>
            <a:endParaRPr lang="en-GB" dirty="0"/>
          </a:p>
          <a:p>
            <a:r>
              <a:rPr lang="en-GB" dirty="0"/>
              <a:t>I once said, long ago in a fit of </a:t>
            </a:r>
            <a:r>
              <a:rPr lang="en-GB" dirty="0" err="1"/>
              <a:t>homilectical</a:t>
            </a:r>
            <a:r>
              <a:rPr lang="en-GB" dirty="0"/>
              <a:t> enthusiasm, that when it came to </a:t>
            </a:r>
            <a:r>
              <a:rPr lang="en-GB" dirty="0" err="1"/>
              <a:t>apikorsim</a:t>
            </a:r>
            <a:r>
              <a:rPr lang="en-GB" dirty="0"/>
              <a:t> we had three of the best in the modern world namely: Spinoza, Marx and Freud. Marx said that human beings are determined by the play of economic forces, by class differences, by who owns land. Therefore God said to Abraham: Lech </a:t>
            </a:r>
            <a:r>
              <a:rPr lang="en-GB" dirty="0" err="1"/>
              <a:t>lecha</a:t>
            </a:r>
            <a:r>
              <a:rPr lang="en-GB" dirty="0"/>
              <a:t> </a:t>
            </a:r>
            <a:r>
              <a:rPr lang="en-GB" dirty="0" err="1"/>
              <a:t>me’artzecha</a:t>
            </a:r>
            <a:r>
              <a:rPr lang="en-GB" dirty="0"/>
              <a:t> – Leave the land. Spinoza said that human beings are determined by the circumstances of their birth, by what today we would call genetic instincts and therefore God said to Abraham: Leave </a:t>
            </a:r>
            <a:r>
              <a:rPr lang="en-GB" dirty="0" err="1"/>
              <a:t>moledetecha</a:t>
            </a:r>
            <a:r>
              <a:rPr lang="en-GB" dirty="0"/>
              <a:t> – the place of your birth. Freud said that human beings are determined by our early childhood experiences and therefore God said to Abraham: Leave your father’s house.</a:t>
            </a:r>
          </a:p>
          <a:p>
            <a:endParaRPr lang="en-GB" dirty="0"/>
          </a:p>
          <a:p>
            <a:r>
              <a:rPr lang="en-GB" dirty="0"/>
              <a:t>That, I think, is actually at least a little fragment of the truth because God was telling Abraham to leave behind all the things that determine our future. That seem to suggest that we have no choice in what we become, that are deterministic. And He is saying to Abraham: Leave that world and embark on a journey of radical freedom.</a:t>
            </a:r>
          </a:p>
          <a:p>
            <a:endParaRPr lang="en-GB" dirty="0"/>
          </a:p>
          <a:p>
            <a:r>
              <a:rPr lang="en-GB" dirty="0"/>
              <a:t>And that is what time is. Time, as linear time, is not time in which we say ma </a:t>
            </a:r>
            <a:r>
              <a:rPr lang="en-GB" dirty="0" err="1"/>
              <a:t>shehaya</a:t>
            </a:r>
            <a:r>
              <a:rPr lang="en-GB" dirty="0"/>
              <a:t> hu </a:t>
            </a:r>
            <a:r>
              <a:rPr lang="en-GB" dirty="0" err="1"/>
              <a:t>sheyiheyeh</a:t>
            </a:r>
            <a:r>
              <a:rPr lang="en-GB" dirty="0"/>
              <a:t> – what happened is what will happen. This is time in which tomorrow can be radically unlike today. Today has to be radically unlike yesterday. In which, unlike the time on a clock, each day is unique because each day is a particular stage in the journey; a particular chapter in the story. And that concept of time generates a whole set of concepts that literally could not have been imaginable otherwise. Concepts like new, like adventure, like surprise, like originality, creativity. Like revolution. Concepts like the key word of the modern age. I mean, from the 17th century onwards, what was the key word of enlightenment? Progress. Exactly.</a:t>
            </a:r>
          </a:p>
          <a:p>
            <a:endParaRPr lang="en-GB" dirty="0"/>
          </a:p>
          <a:p>
            <a:r>
              <a:rPr lang="en-GB" dirty="0"/>
              <a:t>And another word which I think is much, much more profound, which is for me the key word of Judaism and not by accident did it give its name to the national anthem of the reborn State of Israel, </a:t>
            </a:r>
            <a:r>
              <a:rPr lang="en-GB" dirty="0" err="1"/>
              <a:t>Hatikvah</a:t>
            </a:r>
            <a:r>
              <a:rPr lang="en-GB" dirty="0"/>
              <a:t>: the concept of hope which I think is far more subtle and powerful than the concept of progress. In fact, all the key words of Judaism – </a:t>
            </a:r>
            <a:r>
              <a:rPr lang="en-GB" dirty="0" err="1"/>
              <a:t>emunah</a:t>
            </a:r>
            <a:r>
              <a:rPr lang="en-GB" dirty="0"/>
              <a:t>: faith; </a:t>
            </a:r>
            <a:r>
              <a:rPr lang="en-GB" dirty="0" err="1"/>
              <a:t>bitachon</a:t>
            </a:r>
            <a:r>
              <a:rPr lang="en-GB" dirty="0"/>
              <a:t>: trust; even the concept of brit, of covenant itself – are essentially linked to the idea of linear time.</a:t>
            </a:r>
          </a:p>
          <a:p>
            <a:endParaRPr lang="en-GB" dirty="0"/>
          </a:p>
          <a:p>
            <a:r>
              <a:rPr lang="en-GB" dirty="0"/>
              <a:t>Let me give you a very small example of how contemporary historians measure the impact of linear time. There is a wonderful book – I don’t know if you’ve seen it; it came out a couple of years ago – by the Harvard economic historian David </a:t>
            </a:r>
            <a:r>
              <a:rPr lang="en-GB" dirty="0" err="1"/>
              <a:t>Landes</a:t>
            </a:r>
            <a:r>
              <a:rPr lang="en-GB" dirty="0"/>
              <a:t>. David </a:t>
            </a:r>
            <a:r>
              <a:rPr lang="en-GB" dirty="0" err="1"/>
              <a:t>Landes</a:t>
            </a:r>
            <a:r>
              <a:rPr lang="en-GB" dirty="0"/>
              <a:t> published a book called “The Wealth and Poverty of Nations”. A fascinating book about why some nations become rich; why some stay poor. And he said in this book, he asked a good </a:t>
            </a:r>
            <a:r>
              <a:rPr lang="en-GB" dirty="0" err="1"/>
              <a:t>kashe</a:t>
            </a:r>
            <a:r>
              <a:rPr lang="en-GB" dirty="0"/>
              <a:t>. He asked the following: We know that in the 11th, 12th, 13th, 14th centuries the Chinese had made many, many inventions long before the West – printing, gunpowder, paper, porcelain, even spinning machines – and yet China did not have an industrial revolution. Europe did. Why was it, asked </a:t>
            </a:r>
            <a:r>
              <a:rPr lang="en-GB" dirty="0" err="1"/>
              <a:t>Landes</a:t>
            </a:r>
            <a:r>
              <a:rPr lang="en-GB" dirty="0"/>
              <a:t>, that China so advanced in these many technical ways and never had an industrial revolution. And one of his answers – it is only one of them – is that the West had what China did not have, namely a concept of linear time.</a:t>
            </a:r>
          </a:p>
          <a:p>
            <a:endParaRPr lang="en-GB" dirty="0"/>
          </a:p>
          <a:p>
            <a:r>
              <a:rPr lang="en-GB" dirty="0"/>
              <a:t>His argument, in other words, is that before you can have a revolution you have to be able to think revolution. Or you have to be able to think “revolution – good” instead of “revolution – disaster”. And that, in other words, in order to be able to make progress you have to have a word that means progress. At any rate that is </a:t>
            </a:r>
            <a:r>
              <a:rPr lang="en-GB" dirty="0" err="1"/>
              <a:t>Landes</a:t>
            </a:r>
            <a:r>
              <a:rPr lang="en-GB" dirty="0"/>
              <a:t>, and certainly Thomas Cahill – who as I say isn’t Jewish. He’s very ecstatic in terms of his evaluation of the significance of linear time, and here are his words – I think they end the book.</a:t>
            </a:r>
          </a:p>
          <a:p>
            <a:endParaRPr lang="en-GB" dirty="0"/>
          </a:p>
          <a:p>
            <a:r>
              <a:rPr lang="en-GB" dirty="0"/>
              <a:t>“The Jews gave us the outside and the inside, our outlook and our inner life. We can hardly get up in the morning or cross the street without being Jewish. (We ought to make him Jewish, don’t you think?!) We dream Jewish dreams and hope Jewish hopes. Most of our best words are the gifts of the Jews.”</a:t>
            </a:r>
          </a:p>
          <a:p>
            <a:endParaRPr lang="en-GB" dirty="0"/>
          </a:p>
          <a:p>
            <a:r>
              <a:rPr lang="en-GB" dirty="0"/>
              <a:t>Now, the question is: Why? What was it about Judaism that allowed Jews to come up with or to hear or to respond to this radically new concept of time according to which the future does not endlessly recapitulate the past? And the answer, I think, is simple. Here it is. Until Judaism, God had been seen in nature. With Judaism, for the first time, God is seen as above, or beyond, nature. If God is above nature, then God is not bound by nature. In other words, God is free. In other words, what is interesting about God and important about Him, is His choice, His will, His creativity. God chooses – </a:t>
            </a:r>
            <a:r>
              <a:rPr lang="en-GB" dirty="0" err="1"/>
              <a:t>asher</a:t>
            </a:r>
            <a:r>
              <a:rPr lang="en-GB" dirty="0"/>
              <a:t> </a:t>
            </a:r>
            <a:r>
              <a:rPr lang="en-GB" dirty="0" err="1"/>
              <a:t>bochar</a:t>
            </a:r>
            <a:r>
              <a:rPr lang="en-GB" dirty="0"/>
              <a:t> </a:t>
            </a:r>
            <a:r>
              <a:rPr lang="en-GB" dirty="0" err="1"/>
              <a:t>bonu</a:t>
            </a:r>
            <a:r>
              <a:rPr lang="en-GB" dirty="0"/>
              <a:t> </a:t>
            </a:r>
            <a:r>
              <a:rPr lang="en-GB" dirty="0" err="1"/>
              <a:t>micol</a:t>
            </a:r>
            <a:r>
              <a:rPr lang="en-GB" dirty="0"/>
              <a:t> </a:t>
            </a:r>
            <a:r>
              <a:rPr lang="en-GB" dirty="0" err="1"/>
              <a:t>ho’amim</a:t>
            </a:r>
            <a:r>
              <a:rPr lang="en-GB" dirty="0"/>
              <a:t> etc. etc. – God wills. </a:t>
            </a:r>
            <a:r>
              <a:rPr lang="en-GB" dirty="0" err="1"/>
              <a:t>Veyomer</a:t>
            </a:r>
            <a:r>
              <a:rPr lang="en-GB" dirty="0"/>
              <a:t> </a:t>
            </a:r>
            <a:r>
              <a:rPr lang="en-GB" dirty="0" err="1"/>
              <a:t>elokim</a:t>
            </a:r>
            <a:r>
              <a:rPr lang="en-GB" dirty="0"/>
              <a:t> </a:t>
            </a:r>
            <a:r>
              <a:rPr lang="en-GB" dirty="0" err="1"/>
              <a:t>yehi</a:t>
            </a:r>
            <a:r>
              <a:rPr lang="en-GB" dirty="0"/>
              <a:t> – God said, “Let there be”. God creates. </a:t>
            </a:r>
            <a:r>
              <a:rPr lang="en-GB" dirty="0" err="1"/>
              <a:t>Bereishit</a:t>
            </a:r>
            <a:r>
              <a:rPr lang="en-GB" dirty="0"/>
              <a:t> </a:t>
            </a:r>
            <a:r>
              <a:rPr lang="en-GB" dirty="0" err="1"/>
              <a:t>barah</a:t>
            </a:r>
            <a:r>
              <a:rPr lang="en-GB" dirty="0"/>
              <a:t>. Those are the key things about Judaism and you cannot find them in the universe of myth because choice, creativity and will are aspects of a Being that is somehow above nature, not determined by natural laws.</a:t>
            </a:r>
          </a:p>
          <a:p>
            <a:endParaRPr lang="en-GB" dirty="0"/>
          </a:p>
          <a:p>
            <a:r>
              <a:rPr lang="en-GB" dirty="0"/>
              <a:t>It therefore follows that if human beings are </a:t>
            </a:r>
            <a:r>
              <a:rPr lang="en-GB" dirty="0" err="1"/>
              <a:t>betzelem</a:t>
            </a:r>
            <a:r>
              <a:rPr lang="en-GB" dirty="0"/>
              <a:t> </a:t>
            </a:r>
            <a:r>
              <a:rPr lang="en-GB" dirty="0" err="1"/>
              <a:t>elokim</a:t>
            </a:r>
            <a:r>
              <a:rPr lang="en-GB" dirty="0"/>
              <a:t> – they share the image and the nature of God – then we too, for the first time, were able to see ourselves as beings with the capacity to choose, to will and to create. And that remains the single most striking – and I think most controversial, even to this day – of Judaism’s assertions. It is denied by Adam who, when God blames him for eating of the fruit of the tree of knowledge says, “Don’t blame me! It’s my wife. It’s your fault. You introduced me to her!” Etc. etc. Cain, when God says to him, </a:t>
            </a:r>
            <a:r>
              <a:rPr lang="en-GB" dirty="0" err="1"/>
              <a:t>Lepetach</a:t>
            </a:r>
            <a:r>
              <a:rPr lang="en-GB" dirty="0"/>
              <a:t> </a:t>
            </a:r>
            <a:r>
              <a:rPr lang="en-GB" dirty="0" err="1"/>
              <a:t>chatat</a:t>
            </a:r>
            <a:r>
              <a:rPr lang="en-GB" dirty="0"/>
              <a:t> </a:t>
            </a:r>
            <a:r>
              <a:rPr lang="en-GB" dirty="0" err="1"/>
              <a:t>rovetz</a:t>
            </a:r>
            <a:r>
              <a:rPr lang="en-GB" dirty="0"/>
              <a:t> – sin is crouching at the door – </a:t>
            </a:r>
            <a:r>
              <a:rPr lang="en-GB" dirty="0" err="1"/>
              <a:t>ve’elecha</a:t>
            </a:r>
            <a:r>
              <a:rPr lang="en-GB" dirty="0"/>
              <a:t> </a:t>
            </a:r>
            <a:r>
              <a:rPr lang="en-GB" dirty="0" err="1"/>
              <a:t>teshukato</a:t>
            </a:r>
            <a:r>
              <a:rPr lang="en-GB" dirty="0"/>
              <a:t> – and it desires to have you – </a:t>
            </a:r>
            <a:r>
              <a:rPr lang="en-GB" dirty="0" err="1"/>
              <a:t>ve’ato</a:t>
            </a:r>
            <a:r>
              <a:rPr lang="en-GB" dirty="0"/>
              <a:t> </a:t>
            </a:r>
            <a:r>
              <a:rPr lang="en-GB" dirty="0" err="1"/>
              <a:t>timsho</a:t>
            </a:r>
            <a:r>
              <a:rPr lang="en-GB" dirty="0"/>
              <a:t> </a:t>
            </a:r>
            <a:r>
              <a:rPr lang="en-GB" dirty="0" err="1"/>
              <a:t>bo</a:t>
            </a:r>
            <a:r>
              <a:rPr lang="en-GB" dirty="0"/>
              <a:t> – but you can master it. When he says to Cain: You are free. And Cain rejects that as well.</a:t>
            </a:r>
          </a:p>
          <a:p>
            <a:endParaRPr lang="en-GB" dirty="0"/>
          </a:p>
          <a:p>
            <a:r>
              <a:rPr lang="en-GB" dirty="0"/>
              <a:t>And that proposition has been rejected by determinists of all kinds, ancient and modern, be they astrological, sociological, Marxist, Spinozist, Skinnerian, genetic, psychological, neuro-physiological, socio-biological or any other kind of determinist you care to mention. They are all alive and well and all of them – no, at least some of them actually were beautifully lampooned to music by Leonard Bernstein, lyrics by Stephen Sondheim in that wonderful song from ‘West Side Story’, “Gee, Officer </a:t>
            </a:r>
            <a:r>
              <a:rPr lang="en-GB" dirty="0" err="1"/>
              <a:t>Krupke</a:t>
            </a:r>
            <a:r>
              <a:rPr lang="en-GB" dirty="0"/>
              <a:t>”. You know that song? – ‘It wasn’t my fault.’ ‘You’re suffering from a social disease.’ – You know the kind of thing!</a:t>
            </a:r>
          </a:p>
          <a:p>
            <a:endParaRPr lang="en-GB" dirty="0"/>
          </a:p>
          <a:p>
            <a:r>
              <a:rPr lang="en-GB" dirty="0"/>
              <a:t>Anyway, every attempt to reduce human behaviour to science or to pseudo-science is a failure to understand the nature of human freedom, of human agency, of human responsibility. A failure to understand that what makes us human is that we have will, we have choice, we have creativity. Every single attempt – socio-biological, genetic etc., and they are published by the hundred every single year – represents the failure to distinguish between a cause and an intention. Between phenomena whose causes lie in the past: those are scientific phenomena – and human behaviour, which is oriented towards the future. A future which only exists because I can imagine it and because I can imagine it I can choose to bring it about. That is in principle not subject to scientific causal analysis. And that is the root of human freedom. Because human beings are free – therefore we are not condemned to eternal recurrence. We can act differently today from the way we did yesterday – in small ways individually, in very big ways collectively. Because we can change ourselves, we can change the world.</a:t>
            </a:r>
          </a:p>
          <a:p>
            <a:endParaRPr lang="en-GB" dirty="0"/>
          </a:p>
          <a:p>
            <a:r>
              <a:rPr lang="en-GB" dirty="0"/>
              <a:t>And in that capacity, to change the world, cyclical time is transcended by linear time which says that because I can change, the world can change, and therefore I can move from where I am now to where I would like to be ultimately. That is where linear time is born. That is where hope is born and that is the incredible concept, the Jewish drama of redemption.</a:t>
            </a:r>
          </a:p>
          <a:p>
            <a:endParaRPr lang="en-GB" dirty="0"/>
          </a:p>
          <a:p>
            <a:r>
              <a:rPr lang="en-GB" dirty="0"/>
              <a:t>Now, I just want to give you a ‘for instance’ of the difference that makes, and here it is. If I were to ask you: What is the greatest contribution of the Greeks to literature? What genre? – what would you say. Tragedy? Yes. Exactly. That is the unsurpassed achievement of Sophocles, Aeschylus and the rest. Tragedy. Now tragedy belongs to cyclical time. It takes a very specific view of the world, which is that the world is fated more or less to remain the same. That is called </a:t>
            </a:r>
            <a:r>
              <a:rPr lang="en-GB" dirty="0" err="1"/>
              <a:t>moyra</a:t>
            </a:r>
            <a:r>
              <a:rPr lang="en-GB" dirty="0"/>
              <a:t>. That is called fate. And every belief that we have that we can somehow resist fate is what the Greeks called hubris and is punished by nemesis. All our dreams of changing the world are destined to be shipwrecked on the hard rocks of reality.</a:t>
            </a:r>
          </a:p>
          <a:p>
            <a:endParaRPr lang="en-GB" dirty="0"/>
          </a:p>
          <a:p>
            <a:r>
              <a:rPr lang="en-GB" dirty="0"/>
              <a:t>What is the Hebrew word for tragedy? There isn’t one, actually. </a:t>
            </a:r>
            <a:r>
              <a:rPr lang="en-GB" dirty="0" err="1"/>
              <a:t>Gevalt</a:t>
            </a:r>
            <a:r>
              <a:rPr lang="en-GB" dirty="0"/>
              <a:t>! You know how many words are missing from the Hebrew language? I’m sorry – again, I’m a little bit jetlagged. I’ve just come back from doing a big public dialogue with the Israeli writer Amos Oz and that was under the Chair of Judaism and Civility. And the fascinating thing is that when they came to translate that to Hebrew – [laughter] – they discovered there is no Jewish word for civility. There actually isn’t! They were in trouble! They came up with two alternatives: one was </a:t>
            </a:r>
            <a:r>
              <a:rPr lang="en-GB" dirty="0" err="1"/>
              <a:t>derech</a:t>
            </a:r>
            <a:r>
              <a:rPr lang="en-GB" dirty="0"/>
              <a:t> </a:t>
            </a:r>
            <a:r>
              <a:rPr lang="en-GB" dirty="0" err="1"/>
              <a:t>eretz</a:t>
            </a:r>
            <a:r>
              <a:rPr lang="en-GB" dirty="0"/>
              <a:t>; one was </a:t>
            </a:r>
            <a:r>
              <a:rPr lang="en-GB" dirty="0" err="1"/>
              <a:t>ezrachut</a:t>
            </a:r>
            <a:r>
              <a:rPr lang="en-GB" dirty="0"/>
              <a:t>. One means respect; one means citizenship. But there is no Jewish word for ‘civility’. But I should have known that.</a:t>
            </a:r>
          </a:p>
          <a:p>
            <a:endParaRPr lang="en-GB" dirty="0"/>
          </a:p>
          <a:p>
            <a:r>
              <a:rPr lang="en-GB" dirty="0"/>
              <a:t>Anyway, what is the Hebrew word for tragedy? Exactly! </a:t>
            </a:r>
            <a:r>
              <a:rPr lang="en-GB" dirty="0" err="1"/>
              <a:t>Tragedia</a:t>
            </a:r>
            <a:r>
              <a:rPr lang="en-GB" dirty="0"/>
              <a:t>! They couldn’t find a word for it. There is no Jewish word for tragedy because Judaism is the principled rejection of tragedy in the name of hope. And I find this extraordinary, that despite the many tragedies of Jewish history, there is no word. There are words for catastrophe. There’s a word like </a:t>
            </a:r>
            <a:r>
              <a:rPr lang="en-GB" dirty="0" err="1"/>
              <a:t>asson</a:t>
            </a:r>
            <a:r>
              <a:rPr lang="en-GB" dirty="0"/>
              <a:t>. There’s a word like </a:t>
            </a:r>
            <a:r>
              <a:rPr lang="en-GB" dirty="0" err="1"/>
              <a:t>churban</a:t>
            </a:r>
            <a:r>
              <a:rPr lang="en-GB" dirty="0"/>
              <a:t>. We have even borrowed a word from sacrificial stuff and use the word </a:t>
            </a:r>
            <a:r>
              <a:rPr lang="en-GB" dirty="0" err="1"/>
              <a:t>shoah</a:t>
            </a:r>
            <a:r>
              <a:rPr lang="en-GB" dirty="0"/>
              <a:t>. But not one of those words means what the Greek tragedy is about, namely bad things that happen because of the innate structure of reality which is fundamentally blind and deaf to human hopes and aspirations. There cannot be a Jewish tragedy. You can’t write it. It doesn’t translate.</a:t>
            </a:r>
          </a:p>
          <a:p>
            <a:endParaRPr lang="en-GB" dirty="0"/>
          </a:p>
          <a:p>
            <a:r>
              <a:rPr lang="en-GB" dirty="0"/>
              <a:t>And, incidentally, of course, that explains the difference between a prophet and – what would be the Greek equivalent of a prophet? An oracle. Yes. What is the difference between a prophet and an oracle? Listen to this. If an oracle predicts that something is going to happen and it doesn’t happen – that is a failure. If a prophet tells you something is going to happen and it doesn’t happen – that is a success. And that is what Jonah didn’t understand. You understand one of the great phenomena that’s hit me in the last ten years which I’m sure has struck you: that converting non-Jews is easy. The hard thing is converting the Jews!</a:t>
            </a:r>
          </a:p>
          <a:p>
            <a:endParaRPr lang="en-GB" dirty="0"/>
          </a:p>
          <a:p>
            <a:r>
              <a:rPr lang="en-GB" dirty="0"/>
              <a:t>I once pointed out that this goes all the way back. Jonah is the one prophet sent to non-Jews. How many words does he say to the inhabitants of Nineveh? Five. Od </a:t>
            </a:r>
            <a:r>
              <a:rPr lang="en-GB" dirty="0" err="1"/>
              <a:t>arba’im</a:t>
            </a:r>
            <a:r>
              <a:rPr lang="en-GB" dirty="0"/>
              <a:t> </a:t>
            </a:r>
            <a:r>
              <a:rPr lang="en-GB" dirty="0" err="1"/>
              <a:t>yom</a:t>
            </a:r>
            <a:r>
              <a:rPr lang="en-GB" dirty="0"/>
              <a:t> </a:t>
            </a:r>
            <a:r>
              <a:rPr lang="en-GB" dirty="0" err="1"/>
              <a:t>veNineveh</a:t>
            </a:r>
            <a:r>
              <a:rPr lang="en-GB" dirty="0"/>
              <a:t> </a:t>
            </a:r>
            <a:r>
              <a:rPr lang="en-GB" dirty="0" err="1"/>
              <a:t>ne’efachat</a:t>
            </a:r>
            <a:r>
              <a:rPr lang="en-GB" dirty="0"/>
              <a:t> – In 40 days’ time Nineveh will be destroyed. Five words, he says! And they all do </a:t>
            </a:r>
            <a:r>
              <a:rPr lang="en-GB" dirty="0" err="1"/>
              <a:t>teshuvah</a:t>
            </a:r>
            <a:r>
              <a:rPr lang="en-GB" dirty="0"/>
              <a:t> immediately. They repent. The people repent. The animals repent. God forgives them. You think of any Jewish prophet who said a thousand, a million words – and anyone every listened to him? Forget it! That’s the easy thing.</a:t>
            </a:r>
          </a:p>
          <a:p>
            <a:endParaRPr lang="en-GB" dirty="0"/>
          </a:p>
          <a:p>
            <a:r>
              <a:rPr lang="en-GB" dirty="0"/>
              <a:t>However, as you remember, Jonah tells them that in 40 days Nineveh will be destroyed. They all repent. God forgives them. And Jonah says: “You see! I told you! I knew You’d tell them something’s going to happen and it isn’t going to happen! You made me look like a </a:t>
            </a:r>
            <a:r>
              <a:rPr lang="en-GB" dirty="0" err="1"/>
              <a:t>shlemiel</a:t>
            </a:r>
            <a:r>
              <a:rPr lang="en-GB" dirty="0"/>
              <a:t>! ” And God says, “You don’t understand. You know, you are a prophet and not an oracle. You are there to warn, not to predict.”</a:t>
            </a:r>
          </a:p>
          <a:p>
            <a:endParaRPr lang="en-GB" dirty="0"/>
          </a:p>
          <a:p>
            <a:r>
              <a:rPr lang="en-GB" dirty="0"/>
              <a:t>In other words, there can be in Judaism no concept of an oracle because there is no concept of a time that is pre-ordained, that must happen, that is going to happen, whatever we try and do – because linear time is not cyclical time. Linear time is time that can change and because of that it can never be certainly foreseen and the prophet warns: he doesn’t predict.</a:t>
            </a:r>
          </a:p>
          <a:p>
            <a:endParaRPr lang="en-GB" dirty="0"/>
          </a:p>
          <a:p>
            <a:r>
              <a:rPr lang="en-GB" dirty="0"/>
              <a:t>In other words, at the heart of linear time is:</a:t>
            </a:r>
          </a:p>
          <a:p>
            <a:r>
              <a:rPr lang="en-GB" dirty="0"/>
              <a:t>1. Human free will – because we can change ourselves, we can change the world.</a:t>
            </a:r>
          </a:p>
          <a:p>
            <a:r>
              <a:rPr lang="en-GB" dirty="0"/>
              <a:t>2. The very structure of reality. Reality is not blind. It is not indifferent to us. It is that at the very heart of it there is a Presence, a Being, a Thou – Who cares, Who wants us to be here, Who assures us that our aspirations are not destined to fail.</a:t>
            </a:r>
          </a:p>
          <a:p>
            <a:r>
              <a:rPr lang="en-GB" dirty="0"/>
              <a:t>3. And because of those critical tragedy-destroying concepts that we speak of ten days in the year, between Rosh </a:t>
            </a:r>
            <a:r>
              <a:rPr lang="en-GB" dirty="0" err="1"/>
              <a:t>HaShanah</a:t>
            </a:r>
            <a:r>
              <a:rPr lang="en-GB" dirty="0"/>
              <a:t> and Yom Kippur, the concepts of </a:t>
            </a:r>
            <a:r>
              <a:rPr lang="en-GB" dirty="0" err="1"/>
              <a:t>teshuvah</a:t>
            </a:r>
            <a:r>
              <a:rPr lang="en-GB" dirty="0"/>
              <a:t> and </a:t>
            </a:r>
            <a:r>
              <a:rPr lang="en-GB" dirty="0" err="1"/>
              <a:t>kapparah</a:t>
            </a:r>
            <a:r>
              <a:rPr lang="en-GB" dirty="0"/>
              <a:t>. I say I am sorry about the past and I am forgiven for the past. And </a:t>
            </a:r>
            <a:r>
              <a:rPr lang="en-GB" dirty="0" err="1"/>
              <a:t>teshuvah</a:t>
            </a:r>
            <a:r>
              <a:rPr lang="en-GB" dirty="0"/>
              <a:t> and </a:t>
            </a:r>
            <a:r>
              <a:rPr lang="en-GB" dirty="0" err="1"/>
              <a:t>kapparah</a:t>
            </a:r>
            <a:r>
              <a:rPr lang="en-GB" dirty="0"/>
              <a:t> between them help to ensure that no past determines our future. If we are sorry for the past and we are forgiven for the past, we have a new slate and we can begin again. No world in which </a:t>
            </a:r>
            <a:r>
              <a:rPr lang="en-GB" dirty="0" err="1"/>
              <a:t>teshuvah</a:t>
            </a:r>
            <a:r>
              <a:rPr lang="en-GB" dirty="0"/>
              <a:t> and </a:t>
            </a:r>
            <a:r>
              <a:rPr lang="en-GB" dirty="0" err="1"/>
              <a:t>kapparah</a:t>
            </a:r>
            <a:r>
              <a:rPr lang="en-GB" dirty="0"/>
              <a:t> exists has room for the concept of fate or tragedy.</a:t>
            </a:r>
          </a:p>
          <a:p>
            <a:endParaRPr lang="en-GB" dirty="0"/>
          </a:p>
          <a:p>
            <a:r>
              <a:rPr lang="en-GB" dirty="0"/>
              <a:t>So, as a result, the most striking thing Judaism ever taught the world was a concept of time which gave rise to the possibility of hope – and thereby gave the West an alternative to Greek culture, namely to tragedy. An alternative to tragedy as the meta-narrative of the human condition. And you will understand that what makes linear time different from cyclical time is that linear time is about history, whereas cyclical time is about nature. Cyclical time, I said, belongs to </a:t>
            </a:r>
            <a:r>
              <a:rPr lang="en-GB" dirty="0" err="1"/>
              <a:t>ish</a:t>
            </a:r>
            <a:r>
              <a:rPr lang="en-GB" dirty="0"/>
              <a:t> </a:t>
            </a:r>
            <a:r>
              <a:rPr lang="en-GB" dirty="0" err="1"/>
              <a:t>hahalachah</a:t>
            </a:r>
            <a:r>
              <a:rPr lang="en-GB" dirty="0"/>
              <a:t>, to the halachic mind. Linear time belongs to the </a:t>
            </a:r>
            <a:r>
              <a:rPr lang="en-GB" dirty="0" err="1"/>
              <a:t>ish</a:t>
            </a:r>
            <a:r>
              <a:rPr lang="en-GB" dirty="0"/>
              <a:t> </a:t>
            </a:r>
            <a:r>
              <a:rPr lang="en-GB" dirty="0" err="1"/>
              <a:t>nevuah</a:t>
            </a:r>
            <a:r>
              <a:rPr lang="en-GB" dirty="0"/>
              <a:t>, to the prophetic mind. And it signals that there can be real change in the course of human affairs, not superficial change but deep substantive and structural change.</a:t>
            </a:r>
          </a:p>
          <a:p>
            <a:endParaRPr lang="en-GB" dirty="0"/>
          </a:p>
          <a:p>
            <a:r>
              <a:rPr lang="en-GB" dirty="0"/>
              <a:t>And that, of course, constitutes the third great belief of Judaism: creation, revelation. This is the belief in redemption.</a:t>
            </a:r>
          </a:p>
          <a:p>
            <a:endParaRPr lang="en-GB" dirty="0"/>
          </a:p>
          <a:p>
            <a:r>
              <a:rPr lang="en-GB" dirty="0"/>
              <a:t>Now the difference between linear time and cyclical time – and let me just say it in slightly different words – is the difference ultimately between seeing the truth as a system and seeing the truth as a story. It is the difference between the platonic concept of philosophy as revealing timeless truth – and Torah, which is not a book in its prophetic aspect of timeless truth. It is a book about the realisation of truth through time.</a:t>
            </a:r>
          </a:p>
          <a:p>
            <a:endParaRPr lang="en-GB" dirty="0"/>
          </a:p>
          <a:p>
            <a:r>
              <a:rPr lang="en-GB" dirty="0"/>
              <a:t>Now what is the Jewish story? And I think the best way of saying this – and correct me if I’m wrong –</a:t>
            </a:r>
          </a:p>
          <a:p>
            <a:endParaRPr lang="en-GB" dirty="0"/>
          </a:p>
          <a:p>
            <a:r>
              <a:rPr lang="en-GB" dirty="0"/>
              <a:t>If there is anyone here that can read music you will forgive me for my sheer philistinism because I can’t read music but I do hum a lot. There is a remarkable piece of music that Beethoven wrote at the end of his life. He originally wrote it as the last movement of a quartet, the Opus 130. Eventually, because he went on a bit like I do, they forced him to publish it as a work on its own – the Opus 133. It’s called The Grosse Fugue. Do you know it? Wonderful piece of music in which, if I’m not mistaken, at the very beginning of this piece of music Beethoven begins by just very boldly setting out the basic musical themes of which the work is going to be constructed, like a builder laying out materials. And then come this huge variations theme, fugues, all the rest of it until it reaches its ultimate resolution.</a:t>
            </a:r>
          </a:p>
          <a:p>
            <a:endParaRPr lang="en-GB" dirty="0"/>
          </a:p>
          <a:p>
            <a:r>
              <a:rPr lang="en-GB" dirty="0"/>
              <a:t>In other words, the Torah does what Beethoven does in The Gross Fugue. It tells us the end of the story at the very beginning. And that is the way that we know what our destination is and that is where we know whether we’re on the right track or not.</a:t>
            </a:r>
          </a:p>
          <a:p>
            <a:endParaRPr lang="en-GB" dirty="0"/>
          </a:p>
          <a:p>
            <a:r>
              <a:rPr lang="en-GB" dirty="0"/>
              <a:t>Let me give you a very simple example. Judaism begins, at the very beginning of the bible, with a statement of monogamy. One man, one woman, and the following verse: al </a:t>
            </a:r>
            <a:r>
              <a:rPr lang="en-GB" dirty="0" err="1"/>
              <a:t>keyn</a:t>
            </a:r>
            <a:r>
              <a:rPr lang="en-GB" dirty="0"/>
              <a:t> </a:t>
            </a:r>
            <a:r>
              <a:rPr lang="en-GB" dirty="0" err="1"/>
              <a:t>yazov</a:t>
            </a:r>
            <a:r>
              <a:rPr lang="en-GB" dirty="0"/>
              <a:t> </a:t>
            </a:r>
            <a:r>
              <a:rPr lang="en-GB" dirty="0" err="1"/>
              <a:t>ish</a:t>
            </a:r>
            <a:r>
              <a:rPr lang="en-GB" dirty="0"/>
              <a:t> et </a:t>
            </a:r>
            <a:r>
              <a:rPr lang="en-GB" dirty="0" err="1"/>
              <a:t>aviv</a:t>
            </a:r>
            <a:r>
              <a:rPr lang="en-GB" dirty="0"/>
              <a:t> </a:t>
            </a:r>
            <a:r>
              <a:rPr lang="en-GB" dirty="0" err="1"/>
              <a:t>ve’et</a:t>
            </a:r>
            <a:r>
              <a:rPr lang="en-GB" dirty="0"/>
              <a:t> </a:t>
            </a:r>
            <a:r>
              <a:rPr lang="en-GB" dirty="0" err="1"/>
              <a:t>imo</a:t>
            </a:r>
            <a:r>
              <a:rPr lang="en-GB" dirty="0"/>
              <a:t> </a:t>
            </a:r>
            <a:r>
              <a:rPr lang="en-GB" dirty="0" err="1"/>
              <a:t>vedavak</a:t>
            </a:r>
            <a:r>
              <a:rPr lang="en-GB" dirty="0"/>
              <a:t> </a:t>
            </a:r>
            <a:r>
              <a:rPr lang="en-GB" dirty="0" err="1"/>
              <a:t>be’ishto</a:t>
            </a:r>
            <a:r>
              <a:rPr lang="en-GB" dirty="0"/>
              <a:t> </a:t>
            </a:r>
            <a:r>
              <a:rPr lang="en-GB" dirty="0" err="1"/>
              <a:t>vehayu</a:t>
            </a:r>
            <a:r>
              <a:rPr lang="en-GB" dirty="0"/>
              <a:t> </a:t>
            </a:r>
            <a:r>
              <a:rPr lang="en-GB" dirty="0" err="1"/>
              <a:t>levaser</a:t>
            </a:r>
            <a:r>
              <a:rPr lang="en-GB" dirty="0"/>
              <a:t> </a:t>
            </a:r>
            <a:r>
              <a:rPr lang="en-GB" dirty="0" err="1"/>
              <a:t>echad</a:t>
            </a:r>
            <a:r>
              <a:rPr lang="en-GB" dirty="0"/>
              <a:t>. Therefore a man shall leave his father and mother and cleave to his wife and they will become one flesh. That is a clear statement in the second chapter of </a:t>
            </a:r>
            <a:r>
              <a:rPr lang="en-GB" dirty="0" err="1"/>
              <a:t>Bereishitof</a:t>
            </a:r>
            <a:r>
              <a:rPr lang="en-GB" dirty="0"/>
              <a:t> monogamy.</a:t>
            </a:r>
          </a:p>
          <a:p>
            <a:endParaRPr lang="en-GB" dirty="0"/>
          </a:p>
          <a:p>
            <a:r>
              <a:rPr lang="en-GB" dirty="0"/>
              <a:t>When did monogamy become normative in Jewish life? 10th century. Yes. </a:t>
            </a:r>
            <a:r>
              <a:rPr lang="en-GB" dirty="0" err="1"/>
              <a:t>Rabbenu</a:t>
            </a:r>
            <a:r>
              <a:rPr lang="en-GB" dirty="0"/>
              <a:t> Gershon. That is, in biblical chronology, 4,000 years. There it is, as an ideal set forth at the very beginning of the Torah. But as a reality it takes 4,000 years.</a:t>
            </a:r>
          </a:p>
          <a:p>
            <a:endParaRPr lang="en-GB" dirty="0"/>
          </a:p>
          <a:p>
            <a:r>
              <a:rPr lang="en-GB" dirty="0"/>
              <a:t>Let’s take an even stronger example, the meta-narrative of Judaism. The essential narrative of the book of </a:t>
            </a:r>
            <a:r>
              <a:rPr lang="en-GB" dirty="0" err="1"/>
              <a:t>Shemot</a:t>
            </a:r>
            <a:r>
              <a:rPr lang="en-GB" dirty="0"/>
              <a:t> [Exodus] is about the liberation of slaves. It is about the creation of a society of free human beings. That is, if you like, one of the central concepts of the Jewish Messianic vision. How long did it take the western world with its Judeo-Christian ethic eventually to abolish slavery? 19th century, right? And not without an American Civil War.</a:t>
            </a:r>
          </a:p>
          <a:p>
            <a:endParaRPr lang="en-GB" dirty="0"/>
          </a:p>
          <a:p>
            <a:r>
              <a:rPr lang="en-GB" dirty="0"/>
              <a:t>Take the following: another example. You know how on </a:t>
            </a:r>
            <a:r>
              <a:rPr lang="en-GB" dirty="0" err="1"/>
              <a:t>Shavuos</a:t>
            </a:r>
            <a:r>
              <a:rPr lang="en-GB" dirty="0"/>
              <a:t> we read of the giving of the Torah and it contained in the 19th chapter of the book of </a:t>
            </a:r>
            <a:r>
              <a:rPr lang="en-GB" dirty="0" err="1"/>
              <a:t>Shemot</a:t>
            </a:r>
            <a:r>
              <a:rPr lang="en-GB" dirty="0"/>
              <a:t> the following phrase where God instructs Moses, </a:t>
            </a:r>
            <a:r>
              <a:rPr lang="en-GB" dirty="0" err="1"/>
              <a:t>Ko</a:t>
            </a:r>
            <a:r>
              <a:rPr lang="en-GB" dirty="0"/>
              <a:t> </a:t>
            </a:r>
            <a:r>
              <a:rPr lang="en-GB" dirty="0" err="1"/>
              <a:t>tomar</a:t>
            </a:r>
            <a:r>
              <a:rPr lang="en-GB" dirty="0"/>
              <a:t> </a:t>
            </a:r>
            <a:r>
              <a:rPr lang="en-GB" dirty="0" err="1"/>
              <a:t>levet</a:t>
            </a:r>
            <a:r>
              <a:rPr lang="en-GB" dirty="0"/>
              <a:t> Yaakov </a:t>
            </a:r>
            <a:r>
              <a:rPr lang="en-GB" dirty="0" err="1"/>
              <a:t>vetagid</a:t>
            </a:r>
            <a:r>
              <a:rPr lang="en-GB" dirty="0"/>
              <a:t> </a:t>
            </a:r>
            <a:r>
              <a:rPr lang="en-GB" dirty="0" err="1"/>
              <a:t>lifnei</a:t>
            </a:r>
            <a:r>
              <a:rPr lang="en-GB" dirty="0"/>
              <a:t> </a:t>
            </a:r>
            <a:r>
              <a:rPr lang="en-GB" dirty="0" err="1"/>
              <a:t>Yisrael</a:t>
            </a:r>
            <a:r>
              <a:rPr lang="en-GB" dirty="0"/>
              <a:t>. Thus shall you say to the house of Jacob and to the children of Israel. And the question is: What is the significance of the difference between ‘bet Yaakov’ and ‘</a:t>
            </a:r>
            <a:r>
              <a:rPr lang="en-GB" dirty="0" err="1"/>
              <a:t>bnei</a:t>
            </a:r>
            <a:r>
              <a:rPr lang="en-GB" dirty="0"/>
              <a:t> </a:t>
            </a:r>
            <a:r>
              <a:rPr lang="en-GB" dirty="0" err="1"/>
              <a:t>Yisrael</a:t>
            </a:r>
            <a:r>
              <a:rPr lang="en-GB" dirty="0"/>
              <a:t>’? And you will be familiar with the rabbinic interpretation which is: Beit Yaakov – </a:t>
            </a:r>
            <a:r>
              <a:rPr lang="en-GB" dirty="0" err="1"/>
              <a:t>aylu</a:t>
            </a:r>
            <a:r>
              <a:rPr lang="en-GB" dirty="0"/>
              <a:t> </a:t>
            </a:r>
            <a:r>
              <a:rPr lang="en-GB" dirty="0" err="1"/>
              <a:t>hanashim</a:t>
            </a:r>
            <a:r>
              <a:rPr lang="en-GB" dirty="0"/>
              <a:t>. Exactly. These are the women.</a:t>
            </a:r>
          </a:p>
          <a:p>
            <a:endParaRPr lang="en-GB" dirty="0"/>
          </a:p>
          <a:p>
            <a:r>
              <a:rPr lang="en-GB" dirty="0"/>
              <a:t>In other words, the sages, 2000 years ago, believed that women were given …</a:t>
            </a:r>
          </a:p>
          <a:p>
            <a:endParaRPr lang="en-GB" dirty="0"/>
          </a:p>
          <a:p>
            <a:r>
              <a:rPr lang="en-GB" dirty="0"/>
              <a:t>[Some words missing when tape turned over.]</a:t>
            </a:r>
          </a:p>
          <a:p>
            <a:endParaRPr lang="en-GB" dirty="0"/>
          </a:p>
          <a:p>
            <a:r>
              <a:rPr lang="en-GB" dirty="0"/>
              <a:t>… , who got it right? Well, you know, as between Ishmael and Isaac being the carriers of the Covenant, Sarah got it right, Abraham got it wrong. God says to Abraham, </a:t>
            </a:r>
            <a:r>
              <a:rPr lang="en-GB" dirty="0" err="1"/>
              <a:t>kol</a:t>
            </a:r>
            <a:r>
              <a:rPr lang="en-GB" dirty="0"/>
              <a:t> </a:t>
            </a:r>
            <a:r>
              <a:rPr lang="en-GB" dirty="0" err="1"/>
              <a:t>asher</a:t>
            </a:r>
            <a:r>
              <a:rPr lang="en-GB" dirty="0"/>
              <a:t> </a:t>
            </a:r>
            <a:r>
              <a:rPr lang="en-GB" dirty="0" err="1"/>
              <a:t>tomar</a:t>
            </a:r>
            <a:r>
              <a:rPr lang="en-GB" dirty="0"/>
              <a:t> </a:t>
            </a:r>
            <a:r>
              <a:rPr lang="en-GB" dirty="0" err="1"/>
              <a:t>lecha</a:t>
            </a:r>
            <a:r>
              <a:rPr lang="en-GB" dirty="0"/>
              <a:t> Sarah </a:t>
            </a:r>
            <a:r>
              <a:rPr lang="en-GB" dirty="0" err="1"/>
              <a:t>shma</a:t>
            </a:r>
            <a:r>
              <a:rPr lang="en-GB" dirty="0"/>
              <a:t> </a:t>
            </a:r>
            <a:r>
              <a:rPr lang="en-GB" dirty="0" err="1"/>
              <a:t>bekolah</a:t>
            </a:r>
            <a:r>
              <a:rPr lang="en-GB" dirty="0"/>
              <a:t> – Whatever Sarah says to her, just listen to her.</a:t>
            </a:r>
          </a:p>
          <a:p>
            <a:endParaRPr lang="en-GB" dirty="0"/>
          </a:p>
          <a:p>
            <a:r>
              <a:rPr lang="en-GB" dirty="0"/>
              <a:t>Rivka. Who gets it right between Esau and Jacob, Rebecca or Isaac? The answer is that Rebecca gets it right, Isaac gets it wrong. Rebecca – </a:t>
            </a:r>
            <a:r>
              <a:rPr lang="en-GB" dirty="0" err="1"/>
              <a:t>vataylaych</a:t>
            </a:r>
            <a:r>
              <a:rPr lang="en-GB" dirty="0"/>
              <a:t> </a:t>
            </a:r>
            <a:r>
              <a:rPr lang="en-GB" dirty="0" err="1"/>
              <a:t>lidrosh</a:t>
            </a:r>
            <a:r>
              <a:rPr lang="en-GB" dirty="0"/>
              <a:t> et </a:t>
            </a:r>
            <a:r>
              <a:rPr lang="en-GB" dirty="0" err="1"/>
              <a:t>hashem</a:t>
            </a:r>
            <a:r>
              <a:rPr lang="en-GB" dirty="0"/>
              <a:t>. Rebecca went to ask God. Isaac didn’t.</a:t>
            </a:r>
          </a:p>
          <a:p>
            <a:endParaRPr lang="en-GB" dirty="0"/>
          </a:p>
          <a:p>
            <a:r>
              <a:rPr lang="en-GB" dirty="0"/>
              <a:t>So, when the rabbis said 2,000 years ago that women received </a:t>
            </a:r>
            <a:r>
              <a:rPr lang="en-GB" dirty="0" err="1"/>
              <a:t>te</a:t>
            </a:r>
            <a:r>
              <a:rPr lang="en-GB" dirty="0"/>
              <a:t> Torah first, they were not making up something. They were extrapolating something that they sensed as one of the themes of the Torah. How long did it take for women to be given the same educational opportunities as men? 20th century. However, I want you to understand something, because the people who gave women those opportunities, who gave the blessing to those opportunities – of course the pioneer herself was Sarah </a:t>
            </a:r>
            <a:r>
              <a:rPr lang="en-GB" dirty="0" err="1"/>
              <a:t>Schniror</a:t>
            </a:r>
            <a:r>
              <a:rPr lang="en-GB" dirty="0"/>
              <a:t> who founded the school movement known as </a:t>
            </a:r>
            <a:r>
              <a:rPr lang="en-GB" dirty="0" err="1"/>
              <a:t>Beis</a:t>
            </a:r>
            <a:r>
              <a:rPr lang="en-GB" dirty="0"/>
              <a:t> Yaakov. Exactly. – But the people who gave her the blessing were not, you know, trendy, </a:t>
            </a:r>
            <a:r>
              <a:rPr lang="en-GB" dirty="0" err="1"/>
              <a:t>kipa</a:t>
            </a:r>
            <a:r>
              <a:rPr lang="en-GB" dirty="0"/>
              <a:t> </a:t>
            </a:r>
            <a:r>
              <a:rPr lang="en-GB" dirty="0" err="1"/>
              <a:t>sruga</a:t>
            </a:r>
            <a:r>
              <a:rPr lang="en-GB" dirty="0"/>
              <a:t> guys. They were the </a:t>
            </a:r>
            <a:r>
              <a:rPr lang="en-GB" dirty="0" err="1"/>
              <a:t>Gerer</a:t>
            </a:r>
            <a:r>
              <a:rPr lang="en-GB" dirty="0"/>
              <a:t> </a:t>
            </a:r>
            <a:r>
              <a:rPr lang="en-GB" dirty="0" err="1"/>
              <a:t>Rebbe</a:t>
            </a:r>
            <a:r>
              <a:rPr lang="en-GB" dirty="0"/>
              <a:t> and the </a:t>
            </a:r>
            <a:r>
              <a:rPr lang="en-GB" dirty="0" err="1"/>
              <a:t>Chofetz</a:t>
            </a:r>
            <a:r>
              <a:rPr lang="en-GB" dirty="0"/>
              <a:t> Chaim. And in more recent times, in my own lifetime, the people who went out furthest insisting that women be given the same education as men were the Lubavitch </a:t>
            </a:r>
            <a:r>
              <a:rPr lang="en-GB" dirty="0" err="1"/>
              <a:t>Rebbe</a:t>
            </a:r>
            <a:r>
              <a:rPr lang="en-GB" dirty="0"/>
              <a:t> (of blessed memory) and </a:t>
            </a:r>
            <a:r>
              <a:rPr lang="en-GB" dirty="0" err="1"/>
              <a:t>Rav</a:t>
            </a:r>
            <a:r>
              <a:rPr lang="en-GB" dirty="0"/>
              <a:t> Yosef </a:t>
            </a:r>
            <a:r>
              <a:rPr lang="en-GB" dirty="0" err="1"/>
              <a:t>Soleveitchik</a:t>
            </a:r>
            <a:r>
              <a:rPr lang="en-GB" dirty="0"/>
              <a:t> (of blessed memory) – the two greatest Jewish leaders certainly of my time.</a:t>
            </a:r>
          </a:p>
          <a:p>
            <a:endParaRPr lang="en-GB" dirty="0"/>
          </a:p>
          <a:p>
            <a:r>
              <a:rPr lang="en-GB" dirty="0"/>
              <a:t>So you understand that when we are on this journey, it takes a long time but we never have any doubt as to where we should be going because those ideals were already set out in the beginning and we know where we should be going to. However, we know that the Jewish journey, the journey to redemption which we see as the human journey, is a journey that is painfully slow. It is full of digressions, setbacks and wrong-turnings. And the eternal metaphor for that is the journey of the Israelites through the wilderness that should have taken a few weeks and instead took forty years – and essentially, and this is the crucial fact – took more than one generation. Redemption is the work of many generations.</a:t>
            </a:r>
          </a:p>
          <a:p>
            <a:endParaRPr lang="en-GB" dirty="0"/>
          </a:p>
          <a:p>
            <a:r>
              <a:rPr lang="en-GB" dirty="0"/>
              <a:t>However, the outcome is never in doubt. Moses knew that the Israelites would eventually get to the Land even though he didn’t live to see it. You remember that extraordinary moment at the end of </a:t>
            </a:r>
            <a:r>
              <a:rPr lang="en-GB" dirty="0" err="1"/>
              <a:t>Masechet</a:t>
            </a:r>
            <a:r>
              <a:rPr lang="en-GB" dirty="0"/>
              <a:t> </a:t>
            </a:r>
            <a:r>
              <a:rPr lang="en-GB" dirty="0" err="1"/>
              <a:t>Makot</a:t>
            </a:r>
            <a:r>
              <a:rPr lang="en-GB" dirty="0"/>
              <a:t> which – whenever I stand on </a:t>
            </a:r>
            <a:r>
              <a:rPr lang="en-GB" dirty="0" err="1"/>
              <a:t>Har</a:t>
            </a:r>
            <a:r>
              <a:rPr lang="en-GB" dirty="0"/>
              <a:t> </a:t>
            </a:r>
            <a:r>
              <a:rPr lang="en-GB" dirty="0" err="1"/>
              <a:t>Tzofim</a:t>
            </a:r>
            <a:r>
              <a:rPr lang="en-GB" dirty="0"/>
              <a:t> by the new Hebrew University campus I just feel a shiver down my spine – at the end of </a:t>
            </a:r>
            <a:r>
              <a:rPr lang="en-GB" dirty="0" err="1"/>
              <a:t>Makot</a:t>
            </a:r>
            <a:r>
              <a:rPr lang="en-GB" dirty="0"/>
              <a:t> where Rabbi </a:t>
            </a:r>
            <a:r>
              <a:rPr lang="en-GB" dirty="0" err="1"/>
              <a:t>Akiva</a:t>
            </a:r>
            <a:r>
              <a:rPr lang="en-GB" dirty="0"/>
              <a:t> and his colleagues are standing on </a:t>
            </a:r>
            <a:r>
              <a:rPr lang="en-GB" dirty="0" err="1"/>
              <a:t>Har</a:t>
            </a:r>
            <a:r>
              <a:rPr lang="en-GB" dirty="0"/>
              <a:t> </a:t>
            </a:r>
            <a:r>
              <a:rPr lang="en-GB" dirty="0" err="1"/>
              <a:t>Tzofim</a:t>
            </a:r>
            <a:r>
              <a:rPr lang="en-GB" dirty="0"/>
              <a:t>, on Mount Scopus, looking down at the ruined Holy of Holies and a fox walking across and they are all crying and he is saying, “No, here I am absolutely convinced that since there were prophecies of destruction and prophecies of rebuilding, and since the prophecy of destruction has come true, therefore I know that one the prophecy of Zechariah will come true, that Jerusalem will be full of old men and women sitting at peace and the streets filled with the sound of children playing.”</a:t>
            </a:r>
          </a:p>
          <a:p>
            <a:endParaRPr lang="en-GB" dirty="0"/>
          </a:p>
          <a:p>
            <a:r>
              <a:rPr lang="en-GB" dirty="0"/>
              <a:t>And I think to myself, </a:t>
            </a:r>
            <a:r>
              <a:rPr lang="en-GB" dirty="0" err="1"/>
              <a:t>rebono</a:t>
            </a:r>
            <a:r>
              <a:rPr lang="en-GB" dirty="0"/>
              <a:t> </a:t>
            </a:r>
            <a:r>
              <a:rPr lang="en-GB" dirty="0" err="1"/>
              <a:t>shel</a:t>
            </a:r>
            <a:r>
              <a:rPr lang="en-GB" dirty="0"/>
              <a:t> </a:t>
            </a:r>
            <a:r>
              <a:rPr lang="en-GB" dirty="0" err="1"/>
              <a:t>olam</a:t>
            </a:r>
            <a:r>
              <a:rPr lang="en-GB" dirty="0"/>
              <a:t>, it took 1900 years – and yet he never doubted. And Jews, our ancestors, never doubted. And we have the privilege of actually being able to see it come true. So now you understand an absolutely central feature of Judaism, which I’ve never really seen people explain adequately, which is that Judaism is a religion of parents and children, of continuity, of a covenant across the generations. The person who said it best was the English writer Edmund Burke in his “Reflections on the Revolution in France”.</a:t>
            </a:r>
          </a:p>
          <a:p>
            <a:endParaRPr lang="en-GB" dirty="0"/>
          </a:p>
          <a:p>
            <a:r>
              <a:rPr lang="en-GB" dirty="0"/>
              <a:t>“Society is a contract,” –</a:t>
            </a:r>
          </a:p>
          <a:p>
            <a:endParaRPr lang="en-GB" dirty="0"/>
          </a:p>
          <a:p>
            <a:r>
              <a:rPr lang="en-GB" dirty="0"/>
              <a:t>you know I prefer the word ‘covenant’ –</a:t>
            </a:r>
          </a:p>
          <a:p>
            <a:endParaRPr lang="en-GB" dirty="0"/>
          </a:p>
          <a:p>
            <a:r>
              <a:rPr lang="en-GB" dirty="0"/>
              <a:t>“between the living, the dead and those not yet born.”</a:t>
            </a:r>
          </a:p>
          <a:p>
            <a:endParaRPr lang="en-GB" dirty="0"/>
          </a:p>
          <a:p>
            <a:r>
              <a:rPr lang="en-GB" dirty="0"/>
              <a:t>That was Burke’s way of paraphrasing the great words of Moses at the end of his life, Lo </a:t>
            </a:r>
            <a:r>
              <a:rPr lang="en-GB" dirty="0" err="1"/>
              <a:t>itchem</a:t>
            </a:r>
            <a:r>
              <a:rPr lang="en-GB" dirty="0"/>
              <a:t> </a:t>
            </a:r>
            <a:r>
              <a:rPr lang="en-GB" dirty="0" err="1"/>
              <a:t>levadchem</a:t>
            </a:r>
            <a:r>
              <a:rPr lang="en-GB" dirty="0"/>
              <a:t> </a:t>
            </a:r>
            <a:r>
              <a:rPr lang="en-GB" dirty="0" err="1"/>
              <a:t>enochi</a:t>
            </a:r>
            <a:r>
              <a:rPr lang="en-GB" dirty="0"/>
              <a:t> </a:t>
            </a:r>
            <a:r>
              <a:rPr lang="en-GB" dirty="0" err="1"/>
              <a:t>korayt</a:t>
            </a:r>
            <a:r>
              <a:rPr lang="en-GB" dirty="0"/>
              <a:t> et </a:t>
            </a:r>
            <a:r>
              <a:rPr lang="en-GB" dirty="0" err="1"/>
              <a:t>habrit</a:t>
            </a:r>
            <a:r>
              <a:rPr lang="en-GB" dirty="0"/>
              <a:t> </a:t>
            </a:r>
            <a:r>
              <a:rPr lang="en-GB" dirty="0" err="1"/>
              <a:t>hazot</a:t>
            </a:r>
            <a:r>
              <a:rPr lang="en-GB" dirty="0"/>
              <a:t> – I am making this covenant not with you alone – </a:t>
            </a:r>
            <a:r>
              <a:rPr lang="en-GB" dirty="0" err="1"/>
              <a:t>ki</a:t>
            </a:r>
            <a:r>
              <a:rPr lang="en-GB" dirty="0"/>
              <a:t> et-</a:t>
            </a:r>
            <a:r>
              <a:rPr lang="en-GB" dirty="0" err="1"/>
              <a:t>asher</a:t>
            </a:r>
            <a:r>
              <a:rPr lang="en-GB" dirty="0"/>
              <a:t> </a:t>
            </a:r>
            <a:r>
              <a:rPr lang="en-GB" dirty="0" err="1"/>
              <a:t>yeshno</a:t>
            </a:r>
            <a:r>
              <a:rPr lang="en-GB" dirty="0"/>
              <a:t> </a:t>
            </a:r>
            <a:r>
              <a:rPr lang="en-GB" dirty="0" err="1"/>
              <a:t>po</a:t>
            </a:r>
            <a:r>
              <a:rPr lang="en-GB" dirty="0"/>
              <a:t> </a:t>
            </a:r>
            <a:r>
              <a:rPr lang="en-GB" dirty="0" err="1"/>
              <a:t>imanu</a:t>
            </a:r>
            <a:r>
              <a:rPr lang="en-GB" dirty="0"/>
              <a:t> </a:t>
            </a:r>
            <a:r>
              <a:rPr lang="en-GB" dirty="0" err="1"/>
              <a:t>omayd</a:t>
            </a:r>
            <a:r>
              <a:rPr lang="en-GB" dirty="0"/>
              <a:t> </a:t>
            </a:r>
            <a:r>
              <a:rPr lang="en-GB" dirty="0" err="1"/>
              <a:t>hayom</a:t>
            </a:r>
            <a:r>
              <a:rPr lang="en-GB" dirty="0"/>
              <a:t> – but with those who are with us today – </a:t>
            </a:r>
            <a:r>
              <a:rPr lang="en-GB" dirty="0" err="1"/>
              <a:t>va’et</a:t>
            </a:r>
            <a:r>
              <a:rPr lang="en-GB" dirty="0"/>
              <a:t> </a:t>
            </a:r>
            <a:r>
              <a:rPr lang="en-GB" dirty="0" err="1"/>
              <a:t>asher</a:t>
            </a:r>
            <a:r>
              <a:rPr lang="en-GB" dirty="0"/>
              <a:t> </a:t>
            </a:r>
            <a:r>
              <a:rPr lang="en-GB" dirty="0" err="1"/>
              <a:t>aynenno</a:t>
            </a:r>
            <a:r>
              <a:rPr lang="en-GB" dirty="0"/>
              <a:t> </a:t>
            </a:r>
            <a:r>
              <a:rPr lang="en-GB" dirty="0" err="1"/>
              <a:t>po</a:t>
            </a:r>
            <a:r>
              <a:rPr lang="en-GB" dirty="0"/>
              <a:t> </a:t>
            </a:r>
            <a:r>
              <a:rPr lang="en-GB" dirty="0" err="1"/>
              <a:t>imanu</a:t>
            </a:r>
            <a:r>
              <a:rPr lang="en-GB" dirty="0"/>
              <a:t> </a:t>
            </a:r>
            <a:r>
              <a:rPr lang="en-GB" dirty="0" err="1"/>
              <a:t>hayom</a:t>
            </a:r>
            <a:r>
              <a:rPr lang="en-GB" dirty="0"/>
              <a:t> – and those who are not with us today.</a:t>
            </a:r>
          </a:p>
          <a:p>
            <a:endParaRPr lang="en-GB" dirty="0"/>
          </a:p>
          <a:p>
            <a:r>
              <a:rPr lang="en-GB" dirty="0"/>
              <a:t>The essential feature of Jewish life, the first command to Adam and Eve: Have children. The first statement, the only statement, in the whole of Torah as to why God chose Abraham, </a:t>
            </a:r>
            <a:r>
              <a:rPr lang="en-GB" dirty="0" err="1"/>
              <a:t>ki</a:t>
            </a:r>
            <a:r>
              <a:rPr lang="en-GB" dirty="0"/>
              <a:t> </a:t>
            </a:r>
            <a:r>
              <a:rPr lang="en-GB" dirty="0" err="1"/>
              <a:t>yedativ</a:t>
            </a:r>
            <a:r>
              <a:rPr lang="en-GB" dirty="0"/>
              <a:t> </a:t>
            </a:r>
            <a:r>
              <a:rPr lang="en-GB" dirty="0" err="1"/>
              <a:t>lema’an</a:t>
            </a:r>
            <a:r>
              <a:rPr lang="en-GB" dirty="0"/>
              <a:t> </a:t>
            </a:r>
            <a:r>
              <a:rPr lang="en-GB" dirty="0" err="1"/>
              <a:t>asher</a:t>
            </a:r>
            <a:r>
              <a:rPr lang="en-GB" dirty="0"/>
              <a:t> </a:t>
            </a:r>
            <a:r>
              <a:rPr lang="en-GB" dirty="0" err="1"/>
              <a:t>yetzaveh</a:t>
            </a:r>
            <a:r>
              <a:rPr lang="en-GB" dirty="0"/>
              <a:t> et </a:t>
            </a:r>
            <a:r>
              <a:rPr lang="en-GB" dirty="0" err="1"/>
              <a:t>banav</a:t>
            </a:r>
            <a:r>
              <a:rPr lang="en-GB" dirty="0"/>
              <a:t> </a:t>
            </a:r>
            <a:r>
              <a:rPr lang="en-GB" dirty="0" err="1"/>
              <a:t>ve’et</a:t>
            </a:r>
            <a:r>
              <a:rPr lang="en-GB" dirty="0"/>
              <a:t> </a:t>
            </a:r>
            <a:r>
              <a:rPr lang="en-GB" dirty="0" err="1"/>
              <a:t>bayto</a:t>
            </a:r>
            <a:r>
              <a:rPr lang="en-GB" dirty="0"/>
              <a:t> </a:t>
            </a:r>
            <a:r>
              <a:rPr lang="en-GB" dirty="0" err="1"/>
              <a:t>acharav</a:t>
            </a:r>
            <a:r>
              <a:rPr lang="en-GB" dirty="0"/>
              <a:t> </a:t>
            </a:r>
            <a:r>
              <a:rPr lang="en-GB" dirty="0" err="1"/>
              <a:t>veshomru</a:t>
            </a:r>
            <a:r>
              <a:rPr lang="en-GB" dirty="0"/>
              <a:t> </a:t>
            </a:r>
            <a:r>
              <a:rPr lang="en-GB" dirty="0" err="1"/>
              <a:t>derech</a:t>
            </a:r>
            <a:r>
              <a:rPr lang="en-GB" dirty="0"/>
              <a:t> </a:t>
            </a:r>
            <a:r>
              <a:rPr lang="en-GB" dirty="0" err="1"/>
              <a:t>hashem</a:t>
            </a:r>
            <a:r>
              <a:rPr lang="en-GB" dirty="0"/>
              <a:t> – so that he will instruct his children and the household after him that they will keep the way of the Lord. Abraham was chosen in order to be a parent. Moses keeps telling you: Be parents. Education is the conversation between the generations. We now understand why. Because Jewish redemption, because Jewish time, is a story and it is a story that takes many generations and therefore, essential to it, is a covenant extended through time in which we hand on our ideals to our children and they to theirs and that is why to be a Jew is to be a link in the chain of generations.</a:t>
            </a:r>
          </a:p>
          <a:p>
            <a:endParaRPr lang="en-GB" dirty="0"/>
          </a:p>
          <a:p>
            <a:r>
              <a:rPr lang="en-GB" dirty="0"/>
              <a:t>And that is why Judaism is essentially a religion of history, a religion of linear time.</a:t>
            </a:r>
          </a:p>
        </p:txBody>
      </p:sp>
      <p:sp>
        <p:nvSpPr>
          <p:cNvPr id="4" name="Slide Number Placeholder 3"/>
          <p:cNvSpPr>
            <a:spLocks noGrp="1"/>
          </p:cNvSpPr>
          <p:nvPr>
            <p:ph type="sldNum" sz="quarter" idx="5"/>
          </p:nvPr>
        </p:nvSpPr>
        <p:spPr/>
        <p:txBody>
          <a:bodyPr/>
          <a:lstStyle/>
          <a:p>
            <a:fld id="{278FB232-C209-B445-ACB3-067054AB162C}" type="slidenum">
              <a:rPr lang="en-US" smtClean="0"/>
              <a:t>5</a:t>
            </a:fld>
            <a:endParaRPr lang="en-US"/>
          </a:p>
        </p:txBody>
      </p:sp>
    </p:spTree>
    <p:extLst>
      <p:ext uri="{BB962C8B-B14F-4D97-AF65-F5344CB8AC3E}">
        <p14:creationId xmlns:p14="http://schemas.microsoft.com/office/powerpoint/2010/main" val="325287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Did Adam and Eve exist?</a:t>
            </a:r>
          </a:p>
          <a:p>
            <a:endParaRPr lang="en-GB" dirty="0"/>
          </a:p>
          <a:p>
            <a:r>
              <a:rPr lang="en-GB" sz="1200" kern="1200" dirty="0">
                <a:solidFill>
                  <a:schemeClr val="tx1"/>
                </a:solidFill>
                <a:effectLst/>
                <a:latin typeface="+mn-lt"/>
                <a:ea typeface="+mn-ea"/>
                <a:cs typeface="+mn-cs"/>
              </a:rPr>
              <a:t>Ola </a:t>
            </a:r>
            <a:r>
              <a:rPr lang="en-GB" sz="1200" kern="1200" dirty="0" err="1">
                <a:solidFill>
                  <a:schemeClr val="tx1"/>
                </a:solidFill>
                <a:effectLst/>
                <a:latin typeface="+mn-lt"/>
                <a:ea typeface="+mn-ea"/>
                <a:cs typeface="+mn-cs"/>
              </a:rPr>
              <a:t>Hössjer</a:t>
            </a:r>
            <a:r>
              <a:rPr lang="en-GB" sz="1200" kern="1200" dirty="0">
                <a:solidFill>
                  <a:schemeClr val="tx1"/>
                </a:solidFill>
                <a:effectLst/>
                <a:latin typeface="+mn-lt"/>
                <a:ea typeface="+mn-ea"/>
                <a:cs typeface="+mn-cs"/>
              </a:rPr>
              <a:t>, Ann </a:t>
            </a:r>
            <a:r>
              <a:rPr lang="en-GB" sz="1200" kern="1200" dirty="0" err="1">
                <a:solidFill>
                  <a:schemeClr val="tx1"/>
                </a:solidFill>
                <a:effectLst/>
                <a:latin typeface="+mn-lt"/>
                <a:ea typeface="+mn-ea"/>
                <a:cs typeface="+mn-cs"/>
              </a:rPr>
              <a:t>Gauger</a:t>
            </a:r>
            <a:r>
              <a:rPr lang="en-GB" sz="1200" kern="1200" dirty="0">
                <a:solidFill>
                  <a:schemeClr val="tx1"/>
                </a:solidFill>
                <a:effectLst/>
                <a:latin typeface="+mn-lt"/>
                <a:ea typeface="+mn-ea"/>
                <a:cs typeface="+mn-cs"/>
              </a:rPr>
              <a:t>, and Colin Reeves, “Genetic </a:t>
            </a:r>
            <a:r>
              <a:rPr lang="en-GB" sz="1200" kern="1200" dirty="0" err="1">
                <a:solidFill>
                  <a:schemeClr val="tx1"/>
                </a:solidFill>
                <a:effectLst/>
                <a:latin typeface="+mn-lt"/>
                <a:ea typeface="+mn-ea"/>
                <a:cs typeface="+mn-cs"/>
              </a:rPr>
              <a:t>Modeling</a:t>
            </a:r>
            <a:r>
              <a:rPr lang="en-GB" sz="1200" kern="1200" dirty="0">
                <a:solidFill>
                  <a:schemeClr val="tx1"/>
                </a:solidFill>
                <a:effectLst/>
                <a:latin typeface="+mn-lt"/>
                <a:ea typeface="+mn-ea"/>
                <a:cs typeface="+mn-cs"/>
              </a:rPr>
              <a:t> of Human History Part 1: Comparison of Common Descent and Unique Origin Approaches,” BIO-Complexity, Vol. 2016 (3).</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Did humans evolve from apelike creatures or were they intelligently designed? According to the standard evolutionary view, humans share a common ancestor with chimpanzees, and our lineage diverged about 6 million years ago in Africa and then evolved by unguided evolutionary mechanisms into its present form. This paper evaluates the assumptions underlying the standard evolutionary model of human origins and finds “it is full of gaps and weaknesses.” Instead, the authors maintain that “a unique origin model where humanity arose from one single couple with created diversity seems to explain data at least as well, if not better.” </a:t>
            </a:r>
            <a:endParaRPr lang="en-GB" dirty="0">
              <a:effectLst/>
            </a:endParaRPr>
          </a:p>
          <a:p>
            <a:r>
              <a:rPr lang="en-GB" sz="1200" kern="1200" dirty="0">
                <a:solidFill>
                  <a:schemeClr val="tx1"/>
                </a:solidFill>
                <a:effectLst/>
                <a:latin typeface="+mn-lt"/>
                <a:ea typeface="+mn-ea"/>
                <a:cs typeface="+mn-cs"/>
              </a:rPr>
              <a:t>Bibliographic and Annotated List of Peer-Reviewed Publications Supporting Intelligent Design 18 </a:t>
            </a:r>
            <a:endParaRPr lang="en-GB" dirty="0"/>
          </a:p>
          <a:p>
            <a:r>
              <a:rPr lang="en-GB" sz="1200" kern="1200" dirty="0">
                <a:solidFill>
                  <a:schemeClr val="tx1"/>
                </a:solidFill>
                <a:effectLst/>
                <a:latin typeface="+mn-lt"/>
                <a:ea typeface="+mn-ea"/>
                <a:cs typeface="+mn-cs"/>
              </a:rPr>
              <a:t>After reviewing five main mechanisms invoked by standard evolutionary models of population genetics to explain human genetic diversity (mutation, genetic drift, natural selection, recombination, and colonization and migration), the paper observes that: </a:t>
            </a:r>
            <a:endParaRPr lang="en-GB" dirty="0"/>
          </a:p>
          <a:p>
            <a:r>
              <a:rPr lang="en-GB" sz="1200" kern="1200" dirty="0">
                <a:solidFill>
                  <a:schemeClr val="tx1"/>
                </a:solidFill>
                <a:effectLst/>
                <a:latin typeface="+mn-lt"/>
                <a:ea typeface="+mn-ea"/>
                <a:cs typeface="+mn-cs"/>
              </a:rPr>
              <a:t>Neo-Darwinism accounts for the above-mentioned mechanisms I–V, and among them germline mutations are essentially the only way by which novel DNA can arise. The theory does not allow for large amounts of new and suddenly appearing diversity. The reason is that </a:t>
            </a:r>
            <a:r>
              <a:rPr lang="en-GB" sz="1200" kern="1200" dirty="0" err="1">
                <a:solidFill>
                  <a:schemeClr val="tx1"/>
                </a:solidFill>
                <a:effectLst/>
                <a:latin typeface="+mn-lt"/>
                <a:ea typeface="+mn-ea"/>
                <a:cs typeface="+mn-cs"/>
              </a:rPr>
              <a:t>neo-Darwinism</a:t>
            </a:r>
            <a:r>
              <a:rPr lang="en-GB" sz="1200" kern="1200" dirty="0">
                <a:solidFill>
                  <a:schemeClr val="tx1"/>
                </a:solidFill>
                <a:effectLst/>
                <a:latin typeface="+mn-lt"/>
                <a:ea typeface="+mn-ea"/>
                <a:cs typeface="+mn-cs"/>
              </a:rPr>
              <a:t> is framed within methodological naturalism. This prevailing approach to science only allows for natural hypotheses. But if an intelligent designer is invoked as a possible explanation, and if humanity originates from one single couple, it is possible that their chromosomes were created with considerable diversity from the beginning. </a:t>
            </a:r>
            <a:endParaRPr lang="en-GB" dirty="0"/>
          </a:p>
          <a:p>
            <a:r>
              <a:rPr lang="en-GB" sz="1200" kern="1200" dirty="0">
                <a:solidFill>
                  <a:schemeClr val="tx1"/>
                </a:solidFill>
                <a:effectLst/>
                <a:latin typeface="+mn-lt"/>
                <a:ea typeface="+mn-ea"/>
                <a:cs typeface="+mn-cs"/>
              </a:rPr>
              <a:t>Thus, the authors report discovery of “a sixth mechanism of genetic change,” one which is almost universally ignored by evolutionary models: “Created founder diversity is biologically plausible for DNA of non-sex chromosomes.” </a:t>
            </a:r>
            <a:endParaRPr lang="en-GB" dirty="0"/>
          </a:p>
          <a:p>
            <a:r>
              <a:rPr lang="en-GB" sz="1200" kern="1200" dirty="0">
                <a:solidFill>
                  <a:schemeClr val="tx1"/>
                </a:solidFill>
                <a:effectLst/>
                <a:latin typeface="+mn-lt"/>
                <a:ea typeface="+mn-ea"/>
                <a:cs typeface="+mn-cs"/>
              </a:rPr>
              <a:t>With these mechanisms in mind, the article compares standard evolutionary “common ancestry” models of human origins with “unique origin” models, where an initial pair of humans was created with significant founder diversity. There are two main common ancestry models of human origins: the Out-of-Africa model, where humans evolved in Africa and then migrated out one single time, and the Multiregional Evolution model, where humans evolved in Africa but migrated out multiple times, with different human populations around the world evolving in parallel. There are also two “unique origin” models: An African Ancestry model, where the initial created pair was located in Africa, and a Middle East ancestry model, where an initial couple was created in the Middle East and then humans migrated around the world. </a:t>
            </a:r>
            <a:endParaRPr lang="en-GB" dirty="0"/>
          </a:p>
          <a:p>
            <a:r>
              <a:rPr lang="en-GB" sz="1200" kern="1200" dirty="0">
                <a:solidFill>
                  <a:schemeClr val="tx1"/>
                </a:solidFill>
                <a:effectLst/>
                <a:latin typeface="+mn-lt"/>
                <a:ea typeface="+mn-ea"/>
                <a:cs typeface="+mn-cs"/>
              </a:rPr>
              <a:t>The authors note that the “main argument against a unique origin is that the nucleotide diversity of human DNA data seems too high in order make a single founding couple possible.” But they argue it is possible that humans are descended from an initial couple if “they were created with genetic diversity in their autosomal and X-chromosome DNA.” What about the location of the initial couple? Non-African populations of humans seem more genetically similar compared to African humans, and they note that “the Middle East ancestry model faces some challenges, in particular to explain why African DNA looks older than non-African DNA.” However, a Middle East origin model could explain the data if “the age of humanity is much more recent” than common ancestry models predict, and if African populations experienced higher rates of genetic change and lived in isolated communities where unique diversity was easily fixed into small populations. They cite previous literature to support these ideas, making the Middle East unique origin model a realistic possibility. </a:t>
            </a:r>
            <a:endParaRPr lang="en-GB" dirty="0"/>
          </a:p>
          <a:p>
            <a:r>
              <a:rPr lang="en-GB" sz="1200" kern="1200" dirty="0">
                <a:solidFill>
                  <a:schemeClr val="tx1"/>
                </a:solidFill>
                <a:effectLst/>
                <a:latin typeface="+mn-lt"/>
                <a:ea typeface="+mn-ea"/>
                <a:cs typeface="+mn-cs"/>
              </a:rPr>
              <a:t>The authors conclude that “Any common descent model faces a challenge to explain the genetic differences rather than the similarities with other species, the consequences of </a:t>
            </a:r>
            <a:endParaRPr lang="en-GB" dirty="0"/>
          </a:p>
          <a:p>
            <a:r>
              <a:rPr lang="en-GB" sz="1200" kern="1200" dirty="0">
                <a:solidFill>
                  <a:schemeClr val="tx1"/>
                </a:solidFill>
                <a:effectLst/>
                <a:latin typeface="+mn-lt"/>
                <a:ea typeface="+mn-ea"/>
                <a:cs typeface="+mn-cs"/>
              </a:rPr>
              <a:t>Bibliographic and Annotated List of Peer-Reviewed Publications Supporting Intelligent Design 19 </a:t>
            </a:r>
            <a:endParaRPr lang="en-GB" dirty="0"/>
          </a:p>
          <a:p>
            <a:r>
              <a:rPr lang="en-GB" sz="1200" kern="1200" dirty="0">
                <a:solidFill>
                  <a:schemeClr val="tx1"/>
                </a:solidFill>
                <a:effectLst/>
                <a:latin typeface="+mn-lt"/>
                <a:ea typeface="+mn-ea"/>
                <a:cs typeface="+mn-cs"/>
              </a:rPr>
              <a:t>inbreeding depression and increased genetic entropy, human DNA mixture with archaic populations, and that our DNA resembles a mosaic of about four founder genomes.” Thus, they find that “The provisional conclusion is that a unique origin model seems more plausible.” But which unique origin model best explains the data? They urge future research is needed to test the two unique origins models, which is what the authors plan to do in subsequent papers. </a:t>
            </a:r>
            <a:r>
              <a:rPr lang="en-GB" sz="1200" kern="1200">
                <a:solidFill>
                  <a:schemeClr val="tx1"/>
                </a:solidFill>
                <a:effectLst/>
                <a:latin typeface="+mn-lt"/>
                <a:ea typeface="+mn-ea"/>
                <a:cs typeface="+mn-cs"/>
              </a:rPr>
              <a:t>It may be that multiple models can explain the data, in which case they conclude that “the common descent model of our origin from ape-like ancestors can no longer be claimed as conclusive proof that there could not have been a single first pair.” </a:t>
            </a:r>
            <a:endParaRPr lang="en-GB"/>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6</a:t>
            </a:fld>
            <a:endParaRPr lang="en-US"/>
          </a:p>
        </p:txBody>
      </p:sp>
    </p:spTree>
    <p:extLst>
      <p:ext uri="{BB962C8B-B14F-4D97-AF65-F5344CB8AC3E}">
        <p14:creationId xmlns:p14="http://schemas.microsoft.com/office/powerpoint/2010/main" val="3569727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Slide Image Placeholder 1"/>
          <p:cNvSpPr>
            <a:spLocks noGrp="1" noRot="1" noChangeAspect="1" noTextEdit="1"/>
          </p:cNvSpPr>
          <p:nvPr>
            <p:ph type="sldImg"/>
          </p:nvPr>
        </p:nvSpPr>
        <p:spPr>
          <a:ln/>
        </p:spPr>
      </p:sp>
      <p:sp>
        <p:nvSpPr>
          <p:cNvPr id="1832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dirty="0">
                <a:latin typeface="Arial" charset="0"/>
                <a:ea typeface="ＭＳ Ｐゴシック" charset="-128"/>
              </a:rPr>
              <a:t>The common way in which the term helpmate or "help meet" is interpreted is to mean that Eve, unlike the other beasts of the earth, was "appropriate for" or "worthy" of Adam and was to be his helper or companion on the earth. While there are some really good things about this interpretation it doesn't do full justice to what the term "help meet" really means. The term, in it's original Hebrew, means something much more profound and powerful than just a "helper" and when we understand what God was saying to Adam we come to see Eve's role and the role of women on this earth in a much different light.</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In Hebrew the two words that "help meet" are derived from are the words "</a:t>
            </a:r>
            <a:r>
              <a:rPr lang="en-US" altLang="x-none" dirty="0" err="1">
                <a:latin typeface="Arial" charset="0"/>
                <a:ea typeface="ＭＳ Ｐゴシック" charset="-128"/>
              </a:rPr>
              <a:t>ezer</a:t>
            </a:r>
            <a:r>
              <a:rPr lang="en-US" altLang="x-none" dirty="0">
                <a:latin typeface="Arial" charset="0"/>
                <a:ea typeface="ＭＳ Ｐゴシック" charset="-128"/>
              </a:rPr>
              <a:t>" and the word '</a:t>
            </a:r>
            <a:r>
              <a:rPr lang="en-US" altLang="x-none" dirty="0" err="1">
                <a:latin typeface="Arial" charset="0"/>
                <a:ea typeface="ＭＳ Ｐゴシック" charset="-128"/>
              </a:rPr>
              <a:t>k’enegdo</a:t>
            </a:r>
            <a:r>
              <a:rPr lang="en-US" altLang="x-none" dirty="0">
                <a:latin typeface="Arial" charset="0"/>
                <a:ea typeface="ＭＳ Ｐゴシック" charset="-128"/>
              </a:rPr>
              <a:t>".</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err="1">
                <a:latin typeface="Arial" charset="0"/>
                <a:ea typeface="ＭＳ Ｐゴシック" charset="-128"/>
              </a:rPr>
              <a:t>Ezer</a:t>
            </a:r>
            <a:r>
              <a:rPr lang="en-US" altLang="x-none" dirty="0">
                <a:latin typeface="Arial" charset="0"/>
                <a:ea typeface="ＭＳ Ｐゴシック" charset="-128"/>
              </a:rPr>
              <a:t> which is commonly translated as "help" is really a rich word with a much deeper meaning. In her book Eve and the Choice Made in Eden, Beverly Campbell explains,</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“According to biblical scholar David Freedman, the Hebrew word translated there into English as “help” is </a:t>
            </a:r>
            <a:r>
              <a:rPr lang="en-US" altLang="x-none" dirty="0" err="1">
                <a:latin typeface="Arial" charset="0"/>
                <a:ea typeface="ＭＳ Ｐゴシック" charset="-128"/>
              </a:rPr>
              <a:t>ezer</a:t>
            </a:r>
            <a:r>
              <a:rPr lang="en-US" altLang="x-none" dirty="0">
                <a:latin typeface="Arial" charset="0"/>
                <a:ea typeface="ＭＳ Ｐゴシック" charset="-128"/>
              </a:rPr>
              <a:t>. This word is a combination of two roots, one meaning “to rescue”, “to save,” and the other meaning “to be strong.” Just as the roots merged into one word, so did their meanings. At first </a:t>
            </a:r>
            <a:r>
              <a:rPr lang="en-US" altLang="x-none" dirty="0" err="1">
                <a:latin typeface="Arial" charset="0"/>
                <a:ea typeface="ＭＳ Ｐゴシック" charset="-128"/>
              </a:rPr>
              <a:t>ezer</a:t>
            </a:r>
            <a:r>
              <a:rPr lang="en-US" altLang="x-none" dirty="0">
                <a:latin typeface="Arial" charset="0"/>
                <a:ea typeface="ＭＳ Ｐゴシック" charset="-128"/>
              </a:rPr>
              <a:t> meant either “to save” or “to be strong,” but in time, said Freedman, </a:t>
            </a:r>
            <a:r>
              <a:rPr lang="en-US" altLang="x-none" dirty="0" err="1">
                <a:latin typeface="Arial" charset="0"/>
                <a:ea typeface="ＭＳ Ｐゴシック" charset="-128"/>
              </a:rPr>
              <a:t>ezer</a:t>
            </a:r>
            <a:r>
              <a:rPr lang="en-US" altLang="x-none" dirty="0">
                <a:latin typeface="Arial" charset="0"/>
                <a:ea typeface="ＭＳ Ｐゴシック" charset="-128"/>
              </a:rPr>
              <a:t> “ was always interpreted as ‘to help’ a mixture of both nuances.”</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Diana Webb in her book Forgotten Women of God also clarifies this word by explaining,</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"The noun </a:t>
            </a:r>
            <a:r>
              <a:rPr lang="en-US" altLang="x-none" dirty="0" err="1">
                <a:latin typeface="Arial" charset="0"/>
                <a:ea typeface="ＭＳ Ｐゴシック" charset="-128"/>
              </a:rPr>
              <a:t>ezer</a:t>
            </a:r>
            <a:r>
              <a:rPr lang="en-US" altLang="x-none" dirty="0">
                <a:latin typeface="Arial" charset="0"/>
                <a:ea typeface="ＭＳ Ｐゴシック" charset="-128"/>
              </a:rPr>
              <a:t> occurs 21 times in the Hebrew Bible. In eight of these instances the word means “savior”. These examples are easy to identify because they are associated with other expressions of deliverance or saving. Elsewhere in the Bible, the root </a:t>
            </a:r>
            <a:r>
              <a:rPr lang="en-US" altLang="x-none" dirty="0" err="1">
                <a:latin typeface="Arial" charset="0"/>
                <a:ea typeface="ＭＳ Ｐゴシック" charset="-128"/>
              </a:rPr>
              <a:t>ezer</a:t>
            </a:r>
            <a:r>
              <a:rPr lang="en-US" altLang="x-none" dirty="0">
                <a:latin typeface="Arial" charset="0"/>
                <a:ea typeface="ＭＳ Ｐゴシック" charset="-128"/>
              </a:rPr>
              <a:t> means “strength.... the word is most frequently used to describe how God is an </a:t>
            </a:r>
            <a:r>
              <a:rPr lang="en-US" altLang="x-none" dirty="0" err="1">
                <a:latin typeface="Arial" charset="0"/>
                <a:ea typeface="ＭＳ Ｐゴシック" charset="-128"/>
              </a:rPr>
              <a:t>ezer</a:t>
            </a:r>
            <a:r>
              <a:rPr lang="en-US" altLang="x-none" dirty="0">
                <a:latin typeface="Arial" charset="0"/>
                <a:ea typeface="ＭＳ Ｐゴシック" charset="-128"/>
              </a:rPr>
              <a:t> to man. "</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For example the word "</a:t>
            </a:r>
            <a:r>
              <a:rPr lang="en-US" altLang="x-none" dirty="0" err="1">
                <a:latin typeface="Arial" charset="0"/>
                <a:ea typeface="ＭＳ Ｐゴシック" charset="-128"/>
              </a:rPr>
              <a:t>ebenezer</a:t>
            </a:r>
            <a:r>
              <a:rPr lang="en-US" altLang="x-none" dirty="0">
                <a:latin typeface="Arial" charset="0"/>
                <a:ea typeface="ＭＳ Ｐゴシック" charset="-128"/>
              </a:rPr>
              <a:t>" in 1 Samuel 7:12 is used to describe the power of God's deliverance. "</a:t>
            </a:r>
            <a:r>
              <a:rPr lang="en-US" altLang="x-none" dirty="0" err="1">
                <a:latin typeface="Arial" charset="0"/>
                <a:ea typeface="ＭＳ Ｐゴシック" charset="-128"/>
              </a:rPr>
              <a:t>Eben</a:t>
            </a:r>
            <a:r>
              <a:rPr lang="en-US" altLang="x-none" dirty="0">
                <a:latin typeface="Arial" charset="0"/>
                <a:ea typeface="ＭＳ Ｐゴシック" charset="-128"/>
              </a:rPr>
              <a:t>" means rock and "</a:t>
            </a:r>
            <a:r>
              <a:rPr lang="en-US" altLang="x-none" dirty="0" err="1">
                <a:latin typeface="Arial" charset="0"/>
                <a:ea typeface="ＭＳ Ｐゴシック" charset="-128"/>
              </a:rPr>
              <a:t>ezer</a:t>
            </a:r>
            <a:r>
              <a:rPr lang="en-US" altLang="x-none" dirty="0">
                <a:latin typeface="Arial" charset="0"/>
                <a:ea typeface="ＭＳ Ｐゴシック" charset="-128"/>
              </a:rPr>
              <a:t>" means "help" or "salvation". Ebenezer therefore means "rock of help" or "rock of salvation". The root "</a:t>
            </a:r>
            <a:r>
              <a:rPr lang="en-US" altLang="x-none" dirty="0" err="1">
                <a:latin typeface="Arial" charset="0"/>
                <a:ea typeface="ＭＳ Ｐゴシック" charset="-128"/>
              </a:rPr>
              <a:t>ezer</a:t>
            </a:r>
            <a:r>
              <a:rPr lang="en-US" altLang="x-none" dirty="0">
                <a:latin typeface="Arial" charset="0"/>
                <a:ea typeface="ＭＳ Ｐゴシック" charset="-128"/>
              </a:rPr>
              <a:t>" is the same word that God used to describe to Adam who Eve was. She was not intended to be just his helper or his companion, rather she was intended to be his savior, his deliverer.</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The other part of the term "help meet" which is commonly translated as "meet for" or "fit for" is the word "</a:t>
            </a:r>
            <a:r>
              <a:rPr lang="en-US" altLang="x-none" dirty="0" err="1">
                <a:latin typeface="Arial" charset="0"/>
                <a:ea typeface="ＭＳ Ｐゴシック" charset="-128"/>
              </a:rPr>
              <a:t>k’enegdo</a:t>
            </a:r>
            <a:r>
              <a:rPr lang="en-US" altLang="x-none" dirty="0">
                <a:latin typeface="Arial" charset="0"/>
                <a:ea typeface="ＭＳ Ｐゴシック" charset="-128"/>
              </a:rPr>
              <a:t>". It is hard to know exactly what the word </a:t>
            </a:r>
            <a:r>
              <a:rPr lang="en-US" altLang="x-none" dirty="0" err="1">
                <a:latin typeface="Arial" charset="0"/>
                <a:ea typeface="ＭＳ Ｐゴシック" charset="-128"/>
              </a:rPr>
              <a:t>k’enegdo</a:t>
            </a:r>
            <a:r>
              <a:rPr lang="en-US" altLang="x-none" dirty="0">
                <a:latin typeface="Arial" charset="0"/>
                <a:ea typeface="ＭＳ Ｐゴシック" charset="-128"/>
              </a:rPr>
              <a:t> means because it only appears once in the entire Bible. Yet Diana Webb explained that,</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a:t>
            </a:r>
            <a:r>
              <a:rPr lang="en-US" altLang="x-none" dirty="0" err="1">
                <a:latin typeface="Arial" charset="0"/>
                <a:ea typeface="ＭＳ Ｐゴシック" charset="-128"/>
              </a:rPr>
              <a:t>Neged</a:t>
            </a:r>
            <a:r>
              <a:rPr lang="en-US" altLang="x-none" dirty="0">
                <a:latin typeface="Arial" charset="0"/>
                <a:ea typeface="ＭＳ Ｐゴシック" charset="-128"/>
              </a:rPr>
              <a:t>, a related word which means “against”, was one of the first words I learned in Hebrew. I thought it was very strange that God would create a companion for Adam that was “against” him! Later, I learned that </a:t>
            </a:r>
            <a:r>
              <a:rPr lang="en-US" altLang="x-none" dirty="0" err="1">
                <a:latin typeface="Arial" charset="0"/>
                <a:ea typeface="ＭＳ Ｐゴシック" charset="-128"/>
              </a:rPr>
              <a:t>kenegdo</a:t>
            </a:r>
            <a:r>
              <a:rPr lang="en-US" altLang="x-none" dirty="0">
                <a:latin typeface="Arial" charset="0"/>
                <a:ea typeface="ＭＳ Ｐゴシック" charset="-128"/>
              </a:rPr>
              <a:t> could also mean “in front of” or “opposite.” This still didn’t help much. Finally I heard it explained as being “exactly corresponding to,” like when you look at yourself in a mirror."</a:t>
            </a:r>
            <a:br>
              <a:rPr lang="en-US" altLang="x-none" dirty="0">
                <a:latin typeface="Arial" charset="0"/>
                <a:ea typeface="ＭＳ Ｐゴシック" charset="-128"/>
              </a:rPr>
            </a:br>
            <a:br>
              <a:rPr lang="en-US" altLang="x-none" dirty="0">
                <a:latin typeface="Arial" charset="0"/>
                <a:ea typeface="ＭＳ Ｐゴシック" charset="-128"/>
              </a:rPr>
            </a:br>
            <a:r>
              <a:rPr lang="en-US" altLang="x-none" dirty="0">
                <a:latin typeface="Arial" charset="0"/>
                <a:ea typeface="ＭＳ Ｐゴシック" charset="-128"/>
              </a:rPr>
              <a:t>Eve was not designed to be exactly like Adam. She was designed to be his mirror opposite, possessing the other half of the qualities, responsibilities, and attributes which he lacked. Just like Adam and Eve's sexual organs were physically mirror opposites (one being internal and the other external) so were their their divine stewardship designed to be opposite but fit together perfectly to create life. Eve was Adam's complete spiritual equal, endowed with an essential saving power that was opposite from his.</a:t>
            </a:r>
            <a:endParaRPr lang="en-GB" altLang="x-none" dirty="0">
              <a:latin typeface="Arial" charset="0"/>
              <a:ea typeface="ＭＳ Ｐゴシック" charset="-128"/>
            </a:endParaRPr>
          </a:p>
        </p:txBody>
      </p:sp>
      <p:sp>
        <p:nvSpPr>
          <p:cNvPr id="1832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charset="0"/>
                <a:ea typeface="ＭＳ Ｐゴシック" charset="-128"/>
              </a:defRPr>
            </a:lvl1pPr>
            <a:lvl2pPr marL="742950" indent="-285750">
              <a:defRPr>
                <a:solidFill>
                  <a:schemeClr val="tx1"/>
                </a:solidFill>
                <a:latin typeface="Garamond" charset="0"/>
                <a:ea typeface="ＭＳ Ｐゴシック" charset="-128"/>
              </a:defRPr>
            </a:lvl2pPr>
            <a:lvl3pPr marL="1143000" indent="-228600">
              <a:defRPr>
                <a:solidFill>
                  <a:schemeClr val="tx1"/>
                </a:solidFill>
                <a:latin typeface="Garamond" charset="0"/>
                <a:ea typeface="ＭＳ Ｐゴシック" charset="-128"/>
              </a:defRPr>
            </a:lvl3pPr>
            <a:lvl4pPr marL="1600200" indent="-228600">
              <a:defRPr>
                <a:solidFill>
                  <a:schemeClr val="tx1"/>
                </a:solidFill>
                <a:latin typeface="Garamond" charset="0"/>
                <a:ea typeface="ＭＳ Ｐゴシック" charset="-128"/>
              </a:defRPr>
            </a:lvl4pPr>
            <a:lvl5pPr marL="2057400" indent="-228600">
              <a:defRPr>
                <a:solidFill>
                  <a:schemeClr val="tx1"/>
                </a:solidFill>
                <a:latin typeface="Garamond" charset="0"/>
                <a:ea typeface="ＭＳ Ｐゴシック" charset="-128"/>
              </a:defRPr>
            </a:lvl5pPr>
            <a:lvl6pPr marL="2514600" indent="-228600" eaLnBrk="0" fontAlgn="base" hangingPunct="0">
              <a:spcBef>
                <a:spcPct val="0"/>
              </a:spcBef>
              <a:spcAft>
                <a:spcPct val="0"/>
              </a:spcAft>
              <a:defRPr>
                <a:solidFill>
                  <a:schemeClr val="tx1"/>
                </a:solidFill>
                <a:latin typeface="Garamond" charset="0"/>
                <a:ea typeface="ＭＳ Ｐゴシック" charset="-128"/>
              </a:defRPr>
            </a:lvl6pPr>
            <a:lvl7pPr marL="2971800" indent="-228600" eaLnBrk="0" fontAlgn="base" hangingPunct="0">
              <a:spcBef>
                <a:spcPct val="0"/>
              </a:spcBef>
              <a:spcAft>
                <a:spcPct val="0"/>
              </a:spcAft>
              <a:defRPr>
                <a:solidFill>
                  <a:schemeClr val="tx1"/>
                </a:solidFill>
                <a:latin typeface="Garamond" charset="0"/>
                <a:ea typeface="ＭＳ Ｐゴシック" charset="-128"/>
              </a:defRPr>
            </a:lvl7pPr>
            <a:lvl8pPr marL="3429000" indent="-228600" eaLnBrk="0" fontAlgn="base" hangingPunct="0">
              <a:spcBef>
                <a:spcPct val="0"/>
              </a:spcBef>
              <a:spcAft>
                <a:spcPct val="0"/>
              </a:spcAft>
              <a:defRPr>
                <a:solidFill>
                  <a:schemeClr val="tx1"/>
                </a:solidFill>
                <a:latin typeface="Garamond" charset="0"/>
                <a:ea typeface="ＭＳ Ｐゴシック" charset="-128"/>
              </a:defRPr>
            </a:lvl8pPr>
            <a:lvl9pPr marL="3886200" indent="-228600" eaLnBrk="0" fontAlgn="base" hangingPunct="0">
              <a:spcBef>
                <a:spcPct val="0"/>
              </a:spcBef>
              <a:spcAft>
                <a:spcPct val="0"/>
              </a:spcAft>
              <a:defRPr>
                <a:solidFill>
                  <a:schemeClr val="tx1"/>
                </a:solidFill>
                <a:latin typeface="Garamond" charset="0"/>
                <a:ea typeface="ＭＳ Ｐゴシック" charset="-128"/>
              </a:defRPr>
            </a:lvl9pPr>
          </a:lstStyle>
          <a:p>
            <a:fld id="{D02A3FF6-1E26-1145-BD13-02D091F20FE1}" type="slidenum">
              <a:rPr lang="en-GB" altLang="en-US">
                <a:latin typeface="Arial" charset="0"/>
              </a:rPr>
              <a:pPr/>
              <a:t>8</a:t>
            </a:fld>
            <a:endParaRPr lang="en-GB" altLang="en-US">
              <a:latin typeface="Arial" charset="0"/>
            </a:endParaRPr>
          </a:p>
        </p:txBody>
      </p:sp>
    </p:spTree>
    <p:extLst>
      <p:ext uri="{BB962C8B-B14F-4D97-AF65-F5344CB8AC3E}">
        <p14:creationId xmlns:p14="http://schemas.microsoft.com/office/powerpoint/2010/main" val="338730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x-none" dirty="0">
                <a:latin typeface="Arial" charset="0"/>
                <a:ea typeface="ＭＳ Ｐゴシック" charset="-128"/>
              </a:rPr>
              <a:t>She was not intended to be just his helper or his companion, rather she was intended to be his savior, his deliverer.</a:t>
            </a: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8818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baseline="30000" dirty="0">
                <a:effectLst/>
                <a:latin typeface="Century Gothic" pitchFamily="-128" charset="0"/>
                <a:ea typeface="ＭＳ Ｐゴシック" pitchFamily="-128" charset="-128"/>
                <a:cs typeface="Century Gothic" pitchFamily="-128" charset="0"/>
              </a:rPr>
              <a:t>	“</a:t>
            </a:r>
            <a:r>
              <a:rPr lang="en-GB" sz="1200" dirty="0">
                <a:effectLst/>
                <a:latin typeface="Century Gothic" pitchFamily="-128" charset="0"/>
                <a:ea typeface="ＭＳ Ｐゴシック" pitchFamily="-128" charset="-128"/>
                <a:cs typeface="Century Gothic" pitchFamily="-128" charset="0"/>
              </a:rPr>
              <a:t>Therefore a man shall leave his father and his mother and hold fast to his wife, and they shall become one flesh.” 	</a:t>
            </a:r>
            <a:r>
              <a:rPr lang="en-GB" sz="1100" dirty="0">
                <a:effectLst/>
                <a:latin typeface="Century Gothic" pitchFamily="-128" charset="0"/>
                <a:ea typeface="ＭＳ Ｐゴシック" pitchFamily="-128" charset="-128"/>
                <a:cs typeface="Century Gothic" pitchFamily="-128" charset="0"/>
              </a:rPr>
              <a:t>Genesis 1:24</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100" dirty="0">
              <a:effectLst/>
              <a:latin typeface="Century Gothic" pitchFamily="-128" charset="0"/>
              <a:ea typeface="ＭＳ Ｐゴシック" pitchFamily="-128" charset="-128"/>
              <a:cs typeface="Century Gothic" pitchFamily="-12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100" dirty="0">
                <a:ea typeface="Century Gothic" panose="020B0502020202020204" pitchFamily="34" charset="0"/>
                <a:cs typeface="Century Gothic" panose="020B0502020202020204" pitchFamily="34" charset="0"/>
              </a:rPr>
              <a:t>And God blessed them, and God said to them, “Be fruitful and multiply, and fill the earth and subdue it.”										</a:t>
            </a:r>
            <a:r>
              <a:rPr lang="en-US" altLang="en-US" sz="1050" dirty="0">
                <a:ea typeface="Century Gothic" panose="020B0502020202020204" pitchFamily="34" charset="0"/>
                <a:cs typeface="Century Gothic" panose="020B0502020202020204" pitchFamily="34" charset="0"/>
              </a:rPr>
              <a:t>Genesis 1:28</a:t>
            </a:r>
            <a:endParaRPr lang="en-US" altLang="en-US" sz="1100" dirty="0">
              <a:ea typeface="Century Gothic" panose="020B0502020202020204" pitchFamily="34" charset="0"/>
              <a:cs typeface="Century Gothic" panose="020B0502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100" dirty="0">
              <a:latin typeface="Century Gothic" pitchFamily="-128" charset="0"/>
              <a:ea typeface="ＭＳ Ｐゴシック" pitchFamily="-128" charset="-128"/>
              <a:cs typeface="Century Gothic" pitchFamily="-128" charset="0"/>
            </a:endParaRPr>
          </a:p>
          <a:p>
            <a:endParaRPr lang="en-GB" dirty="0"/>
          </a:p>
        </p:txBody>
      </p:sp>
      <p:sp>
        <p:nvSpPr>
          <p:cNvPr id="4" name="Slide Number Placeholder 3"/>
          <p:cNvSpPr>
            <a:spLocks noGrp="1"/>
          </p:cNvSpPr>
          <p:nvPr>
            <p:ph type="sldNum" sz="quarter" idx="5"/>
          </p:nvPr>
        </p:nvSpPr>
        <p:spPr/>
        <p:txBody>
          <a:bodyPr/>
          <a:lstStyle/>
          <a:p>
            <a:pPr>
              <a:defRPr/>
            </a:pPr>
            <a:fld id="{843BDA70-D562-AB48-B928-2B5FC7C62680}" type="slidenum">
              <a:rPr lang="en-US" altLang="en-US" smtClean="0"/>
              <a:pPr>
                <a:defRPr/>
              </a:pPr>
              <a:t>10</a:t>
            </a:fld>
            <a:endParaRPr lang="en-US" altLang="en-US"/>
          </a:p>
        </p:txBody>
      </p:sp>
    </p:spTree>
    <p:extLst>
      <p:ext uri="{BB962C8B-B14F-4D97-AF65-F5344CB8AC3E}">
        <p14:creationId xmlns:p14="http://schemas.microsoft.com/office/powerpoint/2010/main" val="3975143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68" charset="0"/>
                <a:ea typeface="ＭＳ Ｐゴシック" pitchFamily="-84" charset="-128"/>
                <a:cs typeface="ＭＳ Ｐゴシック" pitchFamily="-84" charset="-128"/>
              </a:rPr>
              <a:t>The first usage of the Hebrew root “to bless”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ברך</a:t>
            </a:r>
            <a:r>
              <a:rPr lang="en-US" sz="1200" b="0" i="0" kern="1200" dirty="0">
                <a:solidFill>
                  <a:schemeClr val="tx1"/>
                </a:solidFill>
                <a:effectLst/>
                <a:latin typeface="Arial" pitchFamily="-68" charset="0"/>
                <a:ea typeface="ＭＳ Ｐゴシック" pitchFamily="-84" charset="-128"/>
                <a:cs typeface="ＭＳ Ｐゴシック" pitchFamily="-84" charset="-128"/>
              </a:rPr>
              <a:t>) in the Bible is at Genesis 1:22, the 5th day of Creation, when upon creating the “swarming swarms” to fill the sea and the sky, G-d blesses them, i.e. endows them with fruitfulness (the ability to reproduce).* He also blesses 6th day creation (land animals and humans) in the same way. Specific examples of such a usage can be found in Deut. 28:4-5; 1 Sam 25:33; and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Prov</a:t>
            </a:r>
            <a:r>
              <a:rPr lang="en-US" sz="1200" b="0" i="0" kern="1200" dirty="0">
                <a:solidFill>
                  <a:schemeClr val="tx1"/>
                </a:solidFill>
                <a:effectLst/>
                <a:latin typeface="Arial" pitchFamily="-68" charset="0"/>
                <a:ea typeface="ＭＳ Ｐゴシック" pitchFamily="-84" charset="-128"/>
                <a:cs typeface="ＭＳ Ｐゴシック" pitchFamily="-84" charset="-128"/>
              </a:rPr>
              <a:t> 5:18 – “blessed be the fruit of your womb.”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Oswalt</a:t>
            </a:r>
            <a:r>
              <a:rPr lang="en-US" sz="1200" b="0" i="0" kern="1200" dirty="0">
                <a:solidFill>
                  <a:schemeClr val="tx1"/>
                </a:solidFill>
                <a:effectLst/>
                <a:latin typeface="Arial" pitchFamily="-68" charset="0"/>
                <a:ea typeface="ＭＳ Ｐゴシック" pitchFamily="-84" charset="-128"/>
                <a:cs typeface="ＭＳ Ｐゴシック" pitchFamily="-84" charset="-128"/>
              </a:rPr>
              <a:t> defines the word as “to endue with power for success, prosperity, fecundity, longevity, etc.”°</a:t>
            </a:r>
          </a:p>
          <a:p>
            <a:r>
              <a:rPr lang="en-US" sz="1200" b="0" i="0" kern="1200" dirty="0">
                <a:solidFill>
                  <a:schemeClr val="tx1"/>
                </a:solidFill>
                <a:effectLst/>
                <a:latin typeface="Arial" pitchFamily="-68" charset="0"/>
                <a:ea typeface="ＭＳ Ｐゴシック" pitchFamily="-84" charset="-128"/>
                <a:cs typeface="ＭＳ Ｐゴシック" pitchFamily="-84" charset="-128"/>
              </a:rPr>
              <a:t>The Hebrew word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ב</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רוּך</a:t>
            </a:r>
            <a:r>
              <a:rPr lang="en-US" sz="1200" b="0" i="0" kern="1200" dirty="0">
                <a:solidFill>
                  <a:schemeClr val="tx1"/>
                </a:solidFill>
                <a:effectLst/>
                <a:latin typeface="Arial" pitchFamily="-68" charset="0"/>
                <a:ea typeface="ＭＳ Ｐゴシック" pitchFamily="-84" charset="-128"/>
                <a:cs typeface="ＭＳ Ｐゴシック" pitchFamily="-84" charset="-128"/>
              </a:rPr>
              <a:t>ְ (blessed) conveys the idea of being strengthened, of our weakness being compensated for with G-d’s strength. The field of meaning of its root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ברך</a:t>
            </a:r>
            <a:r>
              <a:rPr lang="en-US" sz="1200" b="0" i="0" kern="1200" dirty="0">
                <a:solidFill>
                  <a:schemeClr val="tx1"/>
                </a:solidFill>
                <a:effectLst/>
                <a:latin typeface="Arial" pitchFamily="-68" charset="0"/>
                <a:ea typeface="ＭＳ Ｐゴシック" pitchFamily="-84" charset="-128"/>
                <a:cs typeface="ＭＳ Ｐゴシック" pitchFamily="-84" charset="-128"/>
              </a:rPr>
              <a:t>) is “to kneel, bless, praise, salute.”</a:t>
            </a:r>
          </a:p>
          <a:p>
            <a:r>
              <a:rPr lang="en-US" sz="1200" b="0" i="0" kern="1200" dirty="0">
                <a:solidFill>
                  <a:schemeClr val="tx1"/>
                </a:solidFill>
                <a:effectLst/>
                <a:latin typeface="Arial" pitchFamily="-68" charset="0"/>
                <a:ea typeface="ＭＳ Ｐゴシック" pitchFamily="-84" charset="-128"/>
                <a:cs typeface="ＭＳ Ｐゴシック" pitchFamily="-84" charset="-128"/>
              </a:rPr>
              <a:t>One of the nouns which derives from this root is the Hebrew word for “knee”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ב</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רֶך</a:t>
            </a:r>
            <a:r>
              <a:rPr lang="en-US" sz="1200" b="0" i="0" kern="1200" dirty="0">
                <a:solidFill>
                  <a:schemeClr val="tx1"/>
                </a:solidFill>
                <a:effectLst/>
                <a:latin typeface="Arial" pitchFamily="-68" charset="0"/>
                <a:ea typeface="ＭＳ Ｐゴシック" pitchFamily="-84" charset="-128"/>
                <a:cs typeface="ＭＳ Ｐゴシック" pitchFamily="-84" charset="-128"/>
              </a:rPr>
              <a:t>), which is one of the weakest parts of the body; i.e. the English idiom for fear-stricken “weak in the knees.” You can see even in English the relationship between the two words “knee” and “kneel.” In our weakness, we kneel before G-d and He provides His strength (lit. blessing). Thus a blessing from G-d is empowerment to be able to do what is not within our natural capabilities.</a:t>
            </a:r>
          </a:p>
          <a:p>
            <a:r>
              <a:rPr lang="en-US" sz="1200" b="0" i="0" kern="1200" dirty="0">
                <a:solidFill>
                  <a:schemeClr val="tx1"/>
                </a:solidFill>
                <a:effectLst/>
                <a:latin typeface="Arial" pitchFamily="-68" charset="0"/>
                <a:ea typeface="ＭＳ Ｐゴシック" pitchFamily="-84" charset="-128"/>
                <a:cs typeface="ＭＳ Ｐゴシック" pitchFamily="-84" charset="-128"/>
              </a:rPr>
              <a:t>Some of the contexts in which blessing occurs include the end of a worship service, when we are sent back out into the pagan world – often the priestly blessing (Numbers 6:24-26):</a:t>
            </a:r>
          </a:p>
          <a:p>
            <a:r>
              <a:rPr lang="en-US" sz="1200" b="0" i="0" kern="1200" dirty="0" err="1">
                <a:solidFill>
                  <a:schemeClr val="tx1"/>
                </a:solidFill>
                <a:effectLst/>
                <a:latin typeface="Arial" pitchFamily="-68" charset="0"/>
                <a:ea typeface="ＭＳ Ｐゴシック" pitchFamily="-84" charset="-128"/>
                <a:cs typeface="ＭＳ Ｐゴシック" pitchFamily="-84" charset="-128"/>
              </a:rPr>
              <a:t>יְבָרֶכְך</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יְהוָה</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וְיִש</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מְרֶך</a:t>
            </a:r>
            <a:r>
              <a:rPr lang="en-US" sz="1200" b="0" i="0" kern="1200" dirty="0">
                <a:solidFill>
                  <a:schemeClr val="tx1"/>
                </a:solidFill>
                <a:effectLst/>
                <a:latin typeface="Arial" pitchFamily="-68" charset="0"/>
                <a:ea typeface="ＭＳ Ｐゴシック" pitchFamily="-84" charset="-128"/>
                <a:cs typeface="ＭＳ Ｐゴシック" pitchFamily="-84" charset="-128"/>
              </a:rPr>
              <a:t>ָ May Adonai bless you and keep you;</a:t>
            </a:r>
          </a:p>
          <a:p>
            <a:r>
              <a:rPr lang="en-US" sz="1200" b="0" i="0" kern="1200" dirty="0" err="1">
                <a:solidFill>
                  <a:schemeClr val="tx1"/>
                </a:solidFill>
                <a:effectLst/>
                <a:latin typeface="Arial" pitchFamily="-68" charset="0"/>
                <a:ea typeface="ＭＳ Ｐゴシック" pitchFamily="-84" charset="-128"/>
                <a:cs typeface="ＭＳ Ｐゴシック" pitchFamily="-84" charset="-128"/>
              </a:rPr>
              <a:t>יָאֵר</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יְהוָה</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פ</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נָיו</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אֵלֶיך</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וִיחֻנ</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ך</a:t>
            </a:r>
            <a:r>
              <a:rPr lang="en-US" sz="1200" b="0" i="0" kern="1200" dirty="0">
                <a:solidFill>
                  <a:schemeClr val="tx1"/>
                </a:solidFill>
                <a:effectLst/>
                <a:latin typeface="Arial" pitchFamily="-68" charset="0"/>
                <a:ea typeface="ＭＳ Ｐゴシック" pitchFamily="-84" charset="-128"/>
                <a:cs typeface="ＭＳ Ｐゴシック" pitchFamily="-84" charset="-128"/>
              </a:rPr>
              <a:t>ָּ May Adonai lift up his face upon you and be gracious unto you;</a:t>
            </a:r>
          </a:p>
          <a:p>
            <a:r>
              <a:rPr lang="en-US" sz="1200" b="0" i="0" kern="1200" dirty="0" err="1">
                <a:solidFill>
                  <a:schemeClr val="tx1"/>
                </a:solidFill>
                <a:effectLst/>
                <a:latin typeface="Arial" pitchFamily="-68" charset="0"/>
                <a:ea typeface="ＭＳ Ｐゴシック" pitchFamily="-84" charset="-128"/>
                <a:cs typeface="ＭＳ Ｐゴシック" pitchFamily="-84" charset="-128"/>
              </a:rPr>
              <a:t>יִש</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א</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יְהוָה</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פ</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נָיו</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אֵלֶיך</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וְיָש</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ם</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לְך</a:t>
            </a:r>
            <a:r>
              <a:rPr lang="en-US" sz="1200" b="0" i="0" kern="1200" dirty="0">
                <a:solidFill>
                  <a:schemeClr val="tx1"/>
                </a:solidFill>
                <a:effectLst/>
                <a:latin typeface="Arial" pitchFamily="-68" charset="0"/>
                <a:ea typeface="ＭＳ Ｐゴシック" pitchFamily="-84" charset="-128"/>
                <a:cs typeface="ＭＳ Ｐゴシック" pitchFamily="-84" charset="-128"/>
              </a:rPr>
              <a:t>ָ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ש</a:t>
            </a:r>
            <a:r>
              <a:rPr lang="en-US" sz="1200" b="0" i="0" kern="1200" dirty="0">
                <a:solidFill>
                  <a:schemeClr val="tx1"/>
                </a:solidFill>
                <a:effectLst/>
                <a:latin typeface="Arial" pitchFamily="-68" charset="0"/>
                <a:ea typeface="ＭＳ Ｐゴシック" pitchFamily="-84" charset="-128"/>
                <a:cs typeface="ＭＳ Ｐゴシック" pitchFamily="-84" charset="-128"/>
              </a:rPr>
              <a:t>ָׁ</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לוֹם</a:t>
            </a:r>
            <a:r>
              <a:rPr lang="en-US" sz="1200" b="0" i="0" kern="1200" dirty="0">
                <a:solidFill>
                  <a:schemeClr val="tx1"/>
                </a:solidFill>
                <a:effectLst/>
                <a:latin typeface="Arial" pitchFamily="-68" charset="0"/>
                <a:ea typeface="ＭＳ Ｐゴシック" pitchFamily="-84" charset="-128"/>
                <a:cs typeface="ＭＳ Ｐゴシック" pitchFamily="-84" charset="-128"/>
              </a:rPr>
              <a:t> May Adonai lift up his face upon you and give you peace.</a:t>
            </a:r>
          </a:p>
          <a:p>
            <a:r>
              <a:rPr lang="en-US" sz="1200" b="0" i="0" kern="1200" dirty="0">
                <a:solidFill>
                  <a:schemeClr val="tx1"/>
                </a:solidFill>
                <a:effectLst/>
                <a:latin typeface="Arial" pitchFamily="-68" charset="0"/>
                <a:ea typeface="ＭＳ Ｐゴシック" pitchFamily="-84" charset="-128"/>
                <a:cs typeface="ＭＳ Ｐゴシック" pitchFamily="-84" charset="-128"/>
              </a:rPr>
              <a:t>Blessings are also a traditional part of a Jewish wedding, for without G-d’s help, how much more difficult marriage would be! The marriage contract has three partners: the husband, the wife, and the L-rd. As Ecclesiastes reminds us, “A cord of three strands is not easily broken.”</a:t>
            </a:r>
          </a:p>
          <a:p>
            <a:r>
              <a:rPr lang="en-US" sz="1200" b="0" i="0" kern="1200" dirty="0">
                <a:solidFill>
                  <a:schemeClr val="tx1"/>
                </a:solidFill>
                <a:effectLst/>
                <a:latin typeface="Arial" pitchFamily="-68" charset="0"/>
                <a:ea typeface="ＭＳ Ｐゴシック" pitchFamily="-84" charset="-128"/>
                <a:cs typeface="ＭＳ Ｐゴシック" pitchFamily="-84" charset="-128"/>
              </a:rPr>
              <a:t>When we bless G-d, however, the meaning can obviously not be us supplying strength where G-d is weak… so there must be another use as well. When we pronounce blessings on G-d, we are describing His attributes – most often his covenant loyalty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חֶסֶד</a:t>
            </a:r>
            <a:r>
              <a:rPr lang="en-US" sz="1200" b="0" i="0" kern="1200" dirty="0">
                <a:solidFill>
                  <a:schemeClr val="tx1"/>
                </a:solidFill>
                <a:effectLst/>
                <a:latin typeface="Arial" pitchFamily="-68" charset="0"/>
                <a:ea typeface="ＭＳ Ｐゴシック" pitchFamily="-84" charset="-128"/>
                <a:cs typeface="ＭＳ Ｐゴシック" pitchFamily="-84" charset="-128"/>
              </a:rPr>
              <a:t>) and truthfulness (</a:t>
            </a:r>
            <a:r>
              <a:rPr lang="en-US" sz="1200" b="0" i="0" kern="1200" dirty="0" err="1">
                <a:solidFill>
                  <a:schemeClr val="tx1"/>
                </a:solidFill>
                <a:effectLst/>
                <a:latin typeface="Arial" pitchFamily="-68" charset="0"/>
                <a:ea typeface="ＭＳ Ｐゴシック" pitchFamily="-84" charset="-128"/>
                <a:cs typeface="ＭＳ Ｐゴシック" pitchFamily="-84" charset="-128"/>
              </a:rPr>
              <a:t>אֱמֶת</a:t>
            </a:r>
            <a:r>
              <a:rPr lang="en-US" sz="1200" b="0" i="0" kern="1200" dirty="0">
                <a:solidFill>
                  <a:schemeClr val="tx1"/>
                </a:solidFill>
                <a:effectLst/>
                <a:latin typeface="Arial" pitchFamily="-68" charset="0"/>
                <a:ea typeface="ＭＳ Ｐゴシック" pitchFamily="-84" charset="-128"/>
                <a:cs typeface="ＭＳ Ｐゴシック" pitchFamily="-84" charset="-128"/>
              </a:rPr>
              <a:t>); cf. Deut. 15:14; 1 Sam 23:21; I Kgs 10:9; Ps 31:21; 106:48. When G-d blesses us, it is these two qualities that are being manifested to us. It is because G-d has these attributes that He chooses to bestow His blessings upon us.</a:t>
            </a:r>
          </a:p>
          <a:p>
            <a:br>
              <a:rPr lang="en-US" dirty="0"/>
            </a:br>
            <a:endParaRPr lang="en-GB" dirty="0"/>
          </a:p>
        </p:txBody>
      </p:sp>
      <p:sp>
        <p:nvSpPr>
          <p:cNvPr id="4" name="Slide Number Placeholder 3"/>
          <p:cNvSpPr>
            <a:spLocks noGrp="1"/>
          </p:cNvSpPr>
          <p:nvPr>
            <p:ph type="sldNum" sz="quarter" idx="10"/>
          </p:nvPr>
        </p:nvSpPr>
        <p:spPr/>
        <p:txBody>
          <a:bodyPr/>
          <a:lstStyle/>
          <a:p>
            <a:pPr>
              <a:defRPr/>
            </a:pPr>
            <a:fld id="{5D5C5B68-AB85-4BCC-B59F-F2162B358ADD}" type="slidenum">
              <a:rPr lang="en-US" smtClean="0"/>
              <a:pPr>
                <a:defRPr/>
              </a:pPr>
              <a:t>12</a:t>
            </a:fld>
            <a:endParaRPr lang="en-US"/>
          </a:p>
        </p:txBody>
      </p:sp>
    </p:spTree>
    <p:extLst>
      <p:ext uri="{BB962C8B-B14F-4D97-AF65-F5344CB8AC3E}">
        <p14:creationId xmlns:p14="http://schemas.microsoft.com/office/powerpoint/2010/main" val="1986160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235EA-A4DA-0B4F-8F84-7393EAFDA8C8}"/>
              </a:ext>
            </a:extLst>
          </p:cNvPr>
          <p:cNvSpPr>
            <a:spLocks noGrp="1"/>
          </p:cNvSpPr>
          <p:nvPr>
            <p:ph type="title"/>
          </p:nvPr>
        </p:nvSpPr>
        <p:spPr>
          <a:xfrm>
            <a:off x="457200" y="2554699"/>
            <a:ext cx="8229600" cy="1143000"/>
          </a:xfrm>
        </p:spPr>
        <p:txBody>
          <a:bodyPr>
            <a:normAutofit/>
          </a:bodyPr>
          <a:lstStyle/>
          <a:p>
            <a:pPr algn="ctr"/>
            <a:r>
              <a:rPr lang="en-US" sz="4400" dirty="0"/>
              <a:t>An alternative myth</a:t>
            </a:r>
            <a:endParaRPr lang="en-GB" sz="4400" dirty="0"/>
          </a:p>
        </p:txBody>
      </p:sp>
      <p:sp>
        <p:nvSpPr>
          <p:cNvPr id="3" name="Text Placeholder 2">
            <a:extLst>
              <a:ext uri="{FF2B5EF4-FFF2-40B4-BE49-F238E27FC236}">
                <a16:creationId xmlns:a16="http://schemas.microsoft.com/office/drawing/2014/main" id="{C05BB64A-9FEB-E846-B3CB-DB746F25BF7E}"/>
              </a:ext>
            </a:extLst>
          </p:cNvPr>
          <p:cNvSpPr>
            <a:spLocks noGrp="1"/>
          </p:cNvSpPr>
          <p:nvPr>
            <p:ph type="body" sz="half" idx="1"/>
          </p:nvPr>
        </p:nvSpPr>
        <p:spPr>
          <a:xfrm>
            <a:off x="457200" y="3776353"/>
            <a:ext cx="8116784" cy="2349810"/>
          </a:xfrm>
        </p:spPr>
        <p:txBody>
          <a:bodyPr>
            <a:normAutofit/>
          </a:bodyPr>
          <a:lstStyle/>
          <a:p>
            <a:pPr marL="0" indent="0" algn="ctr">
              <a:buNone/>
            </a:pPr>
            <a:r>
              <a:rPr lang="en-GB" sz="3600" dirty="0"/>
              <a:t>Genesis </a:t>
            </a:r>
          </a:p>
        </p:txBody>
      </p:sp>
    </p:spTree>
    <p:extLst>
      <p:ext uri="{BB962C8B-B14F-4D97-AF65-F5344CB8AC3E}">
        <p14:creationId xmlns:p14="http://schemas.microsoft.com/office/powerpoint/2010/main" val="1563551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C5DB384D-E27E-8143-8757-3227A9FCC58F}"/>
              </a:ext>
            </a:extLst>
          </p:cNvPr>
          <p:cNvSpPr>
            <a:spLocks noGrp="1" noChangeArrowheads="1"/>
          </p:cNvSpPr>
          <p:nvPr>
            <p:ph type="title"/>
          </p:nvPr>
        </p:nvSpPr>
        <p:spPr/>
        <p:txBody>
          <a:bodyPr>
            <a:normAutofit/>
          </a:bodyPr>
          <a:lstStyle/>
          <a:p>
            <a:r>
              <a:rPr lang="en-US" altLang="en-US" sz="4000" dirty="0">
                <a:ea typeface="Century Gothic" panose="020B0502020202020204" pitchFamily="34" charset="0"/>
                <a:cs typeface="Century Gothic" panose="020B0502020202020204" pitchFamily="34" charset="0"/>
              </a:rPr>
              <a:t>God blessed Adam and Eve</a:t>
            </a:r>
            <a:endParaRPr altLang="en-US" sz="4000" dirty="0">
              <a:ea typeface="Century Gothic" panose="020B0502020202020204" pitchFamily="34" charset="0"/>
              <a:cs typeface="Century Gothic" panose="020B0502020202020204" pitchFamily="34" charset="0"/>
            </a:endParaRPr>
          </a:p>
        </p:txBody>
      </p:sp>
      <p:sp>
        <p:nvSpPr>
          <p:cNvPr id="13314" name="Content Placeholder 2">
            <a:extLst>
              <a:ext uri="{FF2B5EF4-FFF2-40B4-BE49-F238E27FC236}">
                <a16:creationId xmlns:a16="http://schemas.microsoft.com/office/drawing/2014/main" id="{1A6D124E-FDD7-A041-8256-06F7633F9B87}"/>
              </a:ext>
            </a:extLst>
          </p:cNvPr>
          <p:cNvSpPr>
            <a:spLocks noGrp="1" noChangeArrowheads="1"/>
          </p:cNvSpPr>
          <p:nvPr>
            <p:ph sz="half" idx="2"/>
          </p:nvPr>
        </p:nvSpPr>
        <p:spPr>
          <a:xfrm>
            <a:off x="457200" y="1600200"/>
            <a:ext cx="8229600" cy="4525963"/>
          </a:xfrm>
        </p:spPr>
        <p:txBody>
          <a:bodyPr>
            <a:normAutofit/>
          </a:bodyPr>
          <a:lstStyle/>
          <a:p>
            <a:r>
              <a:rPr lang="en-US" altLang="en-US" sz="2600" dirty="0">
                <a:ea typeface="Century Gothic" panose="020B0502020202020204" pitchFamily="34" charset="0"/>
                <a:cs typeface="Century Gothic" panose="020B0502020202020204" pitchFamily="34" charset="0"/>
              </a:rPr>
              <a:t>In the day when God created man, He made him in the likeness of God. He created them male and female, and He blessed them. 												</a:t>
            </a:r>
            <a:r>
              <a:rPr lang="en-US" altLang="en-US" sz="2400" dirty="0">
                <a:ea typeface="Century Gothic" panose="020B0502020202020204" pitchFamily="34" charset="0"/>
                <a:cs typeface="Century Gothic" panose="020B0502020202020204" pitchFamily="34" charset="0"/>
              </a:rPr>
              <a:t>Genesis 5:1-2</a:t>
            </a:r>
            <a:endParaRPr lang="en-US" altLang="en-US" sz="2600" dirty="0">
              <a:ea typeface="Century Gothic" panose="020B0502020202020204" pitchFamily="34" charset="0"/>
              <a:cs typeface="Century Gothic" panose="020B0502020202020204" pitchFamily="34" charset="0"/>
            </a:endParaRPr>
          </a:p>
          <a:p>
            <a:r>
              <a:rPr lang="en-US" altLang="en-US" sz="2600" dirty="0">
                <a:ea typeface="Century Gothic" panose="020B0502020202020204" pitchFamily="34" charset="0"/>
                <a:cs typeface="Century Gothic" panose="020B0502020202020204" pitchFamily="34" charset="0"/>
              </a:rPr>
              <a:t>And God blessed them, and God said to them, “Be fruitful and multiply, and fill the earth and subdue it.</a:t>
            </a:r>
            <a:r>
              <a:rPr lang="en-US" altLang="en-US" sz="2800" dirty="0">
                <a:ea typeface="Century Gothic" panose="020B0502020202020204" pitchFamily="34" charset="0"/>
                <a:cs typeface="Century Gothic" panose="020B0502020202020204" pitchFamily="34" charset="0"/>
              </a:rPr>
              <a:t>								</a:t>
            </a:r>
            <a:r>
              <a:rPr lang="en-US" altLang="en-US" sz="2400" dirty="0">
                <a:ea typeface="Century Gothic" panose="020B0502020202020204" pitchFamily="34" charset="0"/>
                <a:cs typeface="Century Gothic" panose="020B0502020202020204" pitchFamily="34" charset="0"/>
              </a:rPr>
              <a:t>Genesis 1:28</a:t>
            </a:r>
            <a:endParaRPr lang="en-US" altLang="en-US" sz="2800" dirty="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415497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42CA7-E4DD-A645-933E-002FE4E5434B}"/>
              </a:ext>
            </a:extLst>
          </p:cNvPr>
          <p:cNvSpPr>
            <a:spLocks noGrp="1"/>
          </p:cNvSpPr>
          <p:nvPr>
            <p:ph type="title"/>
          </p:nvPr>
        </p:nvSpPr>
        <p:spPr>
          <a:xfrm>
            <a:off x="533400" y="2819400"/>
            <a:ext cx="8153400" cy="1371600"/>
          </a:xfrm>
        </p:spPr>
        <p:txBody>
          <a:bodyPr>
            <a:noAutofit/>
          </a:bodyPr>
          <a:lstStyle/>
          <a:p>
            <a:pPr algn="ctr"/>
            <a:r>
              <a:rPr lang="en-GB" sz="4000" dirty="0"/>
              <a:t>So what does it mean to receive God’s blessing and why do we need it?</a:t>
            </a:r>
          </a:p>
        </p:txBody>
      </p:sp>
    </p:spTree>
    <p:extLst>
      <p:ext uri="{BB962C8B-B14F-4D97-AF65-F5344CB8AC3E}">
        <p14:creationId xmlns:p14="http://schemas.microsoft.com/office/powerpoint/2010/main" val="422967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solidFill>
                  <a:schemeClr val="tx1"/>
                </a:solidFill>
                <a:latin typeface="+mn-lt"/>
              </a:rPr>
              <a:t>What does blessing mean?</a:t>
            </a:r>
          </a:p>
        </p:txBody>
      </p:sp>
      <p:sp>
        <p:nvSpPr>
          <p:cNvPr id="3" name="Content Placeholder 2"/>
          <p:cNvSpPr>
            <a:spLocks noGrp="1"/>
          </p:cNvSpPr>
          <p:nvPr>
            <p:ph sz="half" idx="2"/>
          </p:nvPr>
        </p:nvSpPr>
        <p:spPr>
          <a:xfrm>
            <a:off x="1021080" y="1600200"/>
            <a:ext cx="7665720" cy="4525963"/>
          </a:xfrm>
        </p:spPr>
        <p:txBody>
          <a:bodyPr>
            <a:normAutofit/>
          </a:bodyPr>
          <a:lstStyle/>
          <a:p>
            <a:r>
              <a:rPr lang="en-GB" sz="2800" dirty="0">
                <a:solidFill>
                  <a:schemeClr val="tx1"/>
                </a:solidFill>
              </a:rPr>
              <a:t> </a:t>
            </a:r>
            <a:r>
              <a:rPr lang="en-US" sz="2800" kern="1200" dirty="0" err="1">
                <a:solidFill>
                  <a:schemeClr val="tx1"/>
                </a:solidFill>
                <a:ea typeface="ＭＳ Ｐゴシック" pitchFamily="-84" charset="-128"/>
                <a:cs typeface="ＭＳ Ｐゴシック" pitchFamily="-84" charset="-128"/>
              </a:rPr>
              <a:t>ברך</a:t>
            </a:r>
            <a:r>
              <a:rPr lang="en-US" sz="2800" kern="1200" dirty="0">
                <a:solidFill>
                  <a:schemeClr val="tx1"/>
                </a:solidFill>
                <a:ea typeface="ＭＳ Ｐゴシック" pitchFamily="-84" charset="-128"/>
                <a:cs typeface="ＭＳ Ｐゴシック" pitchFamily="-84" charset="-128"/>
              </a:rPr>
              <a:t>- </a:t>
            </a:r>
            <a:r>
              <a:rPr lang="en-US" sz="2800" kern="1200" dirty="0" err="1">
                <a:solidFill>
                  <a:schemeClr val="tx1"/>
                </a:solidFill>
                <a:ea typeface="ＭＳ Ｐゴシック" pitchFamily="-84" charset="-128"/>
                <a:cs typeface="ＭＳ Ｐゴシック" pitchFamily="-84" charset="-128"/>
              </a:rPr>
              <a:t>barak</a:t>
            </a:r>
            <a:r>
              <a:rPr lang="en-US" sz="2800" kern="1200" dirty="0">
                <a:solidFill>
                  <a:schemeClr val="tx1"/>
                </a:solidFill>
                <a:ea typeface="ＭＳ Ｐゴシック" pitchFamily="-84" charset="-128"/>
                <a:cs typeface="ＭＳ Ｐゴシック" pitchFamily="-84" charset="-128"/>
              </a:rPr>
              <a:t> – kneel, bless, praise, salute</a:t>
            </a:r>
          </a:p>
          <a:p>
            <a:r>
              <a:rPr lang="en-GB" sz="2800" dirty="0">
                <a:solidFill>
                  <a:schemeClr val="tx1"/>
                </a:solidFill>
              </a:rPr>
              <a:t> </a:t>
            </a:r>
            <a:r>
              <a:rPr lang="en-US" sz="2800" kern="1200" dirty="0" err="1">
                <a:solidFill>
                  <a:schemeClr val="tx1"/>
                </a:solidFill>
                <a:ea typeface="ＭＳ Ｐゴシック" pitchFamily="-84" charset="-128"/>
                <a:cs typeface="ＭＳ Ｐゴシック" pitchFamily="-84" charset="-128"/>
              </a:rPr>
              <a:t>ב</a:t>
            </a:r>
            <a:r>
              <a:rPr lang="en-US" sz="2800" kern="1200" dirty="0">
                <a:solidFill>
                  <a:schemeClr val="tx1"/>
                </a:solidFill>
                <a:ea typeface="ＭＳ Ｐゴシック" pitchFamily="-84" charset="-128"/>
                <a:cs typeface="ＭＳ Ｐゴシック" pitchFamily="-84" charset="-128"/>
              </a:rPr>
              <a:t>ֶּ</a:t>
            </a:r>
            <a:r>
              <a:rPr lang="en-US" sz="2800" kern="1200" dirty="0" err="1">
                <a:solidFill>
                  <a:schemeClr val="tx1"/>
                </a:solidFill>
                <a:ea typeface="ＭＳ Ｐゴシック" pitchFamily="-84" charset="-128"/>
                <a:cs typeface="ＭＳ Ｐゴシック" pitchFamily="-84" charset="-128"/>
              </a:rPr>
              <a:t>רֶך</a:t>
            </a:r>
            <a:r>
              <a:rPr lang="en-US" sz="2800" kern="1200" dirty="0">
                <a:solidFill>
                  <a:schemeClr val="tx1"/>
                </a:solidFill>
                <a:ea typeface="ＭＳ Ｐゴシック" pitchFamily="-84" charset="-128"/>
                <a:cs typeface="ＭＳ Ｐゴシック" pitchFamily="-84" charset="-128"/>
              </a:rPr>
              <a:t>- knee</a:t>
            </a:r>
          </a:p>
          <a:p>
            <a:r>
              <a:rPr lang="en-US" sz="2800" kern="1200" dirty="0">
                <a:solidFill>
                  <a:schemeClr val="tx1"/>
                </a:solidFill>
                <a:ea typeface="ＭＳ Ｐゴシック" pitchFamily="-84" charset="-128"/>
                <a:cs typeface="ＭＳ Ｐゴシック" pitchFamily="-84" charset="-128"/>
              </a:rPr>
              <a:t>A blessing from God is an empowerment to be able to do what is not within our natural capabilities</a:t>
            </a:r>
          </a:p>
        </p:txBody>
      </p:sp>
    </p:spTree>
    <p:extLst>
      <p:ext uri="{BB962C8B-B14F-4D97-AF65-F5344CB8AC3E}">
        <p14:creationId xmlns:p14="http://schemas.microsoft.com/office/powerpoint/2010/main" val="22908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4E2B59B0-9FC7-B043-BBBD-AA78A6242E0E}"/>
              </a:ext>
            </a:extLst>
          </p:cNvPr>
          <p:cNvSpPr>
            <a:spLocks noGrp="1" noChangeArrowheads="1"/>
          </p:cNvSpPr>
          <p:nvPr>
            <p:ph type="title"/>
          </p:nvPr>
        </p:nvSpPr>
        <p:spPr/>
        <p:txBody>
          <a:bodyPr>
            <a:normAutofit/>
          </a:bodyPr>
          <a:lstStyle/>
          <a:p>
            <a:r>
              <a:rPr altLang="en-US" sz="4000" dirty="0">
                <a:solidFill>
                  <a:schemeClr val="tx1"/>
                </a:solidFill>
                <a:ea typeface="Century Gothic" panose="020B0502020202020204" pitchFamily="34" charset="0"/>
                <a:cs typeface="Century Gothic" panose="020B0502020202020204" pitchFamily="34" charset="0"/>
              </a:rPr>
              <a:t>Without God’s blessing . . .</a:t>
            </a:r>
          </a:p>
        </p:txBody>
      </p:sp>
      <p:sp>
        <p:nvSpPr>
          <p:cNvPr id="3" name="Content Placeholder 2">
            <a:extLst>
              <a:ext uri="{FF2B5EF4-FFF2-40B4-BE49-F238E27FC236}">
                <a16:creationId xmlns:a16="http://schemas.microsoft.com/office/drawing/2014/main" id="{F57D0C44-E814-7043-8B08-23367FF499BE}"/>
              </a:ext>
            </a:extLst>
          </p:cNvPr>
          <p:cNvSpPr>
            <a:spLocks noGrp="1" noChangeArrowheads="1"/>
          </p:cNvSpPr>
          <p:nvPr>
            <p:ph sz="half" idx="2"/>
          </p:nvPr>
        </p:nvSpPr>
        <p:spPr>
          <a:xfrm>
            <a:off x="728420" y="1600200"/>
            <a:ext cx="7958380" cy="4525963"/>
          </a:xfrm>
        </p:spPr>
        <p:txBody>
          <a:bodyPr>
            <a:normAutofit/>
          </a:bodyPr>
          <a:lstStyle/>
          <a:p>
            <a:r>
              <a:rPr lang="en-US" altLang="en-US" sz="2800" dirty="0">
                <a:ea typeface="Century Gothic" panose="020B0502020202020204" pitchFamily="34" charset="0"/>
                <a:cs typeface="Century Gothic" panose="020B0502020202020204" pitchFamily="34" charset="0"/>
              </a:rPr>
              <a:t>People struggle to attain mind-body unity</a:t>
            </a:r>
          </a:p>
          <a:p>
            <a:pPr lvl="1"/>
            <a:r>
              <a:rPr lang="en-US" altLang="en-US" sz="2400" dirty="0">
                <a:ea typeface="Century Gothic" panose="020B0502020202020204" pitchFamily="34" charset="0"/>
                <a:cs typeface="Century Gothic" panose="020B0502020202020204" pitchFamily="34" charset="0"/>
              </a:rPr>
              <a:t>Alcoholism, laziness, lying</a:t>
            </a:r>
          </a:p>
          <a:p>
            <a:r>
              <a:rPr lang="en-US" altLang="en-US" sz="2800" dirty="0">
                <a:ea typeface="Century Gothic" panose="020B0502020202020204" pitchFamily="34" charset="0"/>
                <a:cs typeface="Century Gothic" panose="020B0502020202020204" pitchFamily="34" charset="0"/>
              </a:rPr>
              <a:t>People struggle to achieve good relations</a:t>
            </a:r>
          </a:p>
          <a:p>
            <a:pPr lvl="1"/>
            <a:r>
              <a:rPr lang="en-US" altLang="en-US" sz="2400" dirty="0">
                <a:ea typeface="Century Gothic" panose="020B0502020202020204" pitchFamily="34" charset="0"/>
                <a:cs typeface="Century Gothic" panose="020B0502020202020204" pitchFamily="34" charset="0"/>
              </a:rPr>
              <a:t>Divorce, conflict, loneliness, ‘bad sex’</a:t>
            </a:r>
          </a:p>
          <a:p>
            <a:r>
              <a:rPr lang="en-US" altLang="en-US" sz="2800" dirty="0">
                <a:ea typeface="Century Gothic" panose="020B0502020202020204" pitchFamily="34" charset="0"/>
                <a:cs typeface="Century Gothic" panose="020B0502020202020204" pitchFamily="34" charset="0"/>
              </a:rPr>
              <a:t>People struggle to manage things</a:t>
            </a:r>
          </a:p>
          <a:p>
            <a:pPr lvl="1"/>
            <a:r>
              <a:rPr lang="en-US" altLang="en-US" sz="2400" dirty="0">
                <a:ea typeface="Century Gothic" panose="020B0502020202020204" pitchFamily="34" charset="0"/>
                <a:cs typeface="Century Gothic" panose="020B0502020202020204" pitchFamily="34" charset="0"/>
              </a:rPr>
              <a:t>Finances, tidiness, pollution</a:t>
            </a:r>
          </a:p>
          <a:p>
            <a:r>
              <a:rPr lang="en-US" altLang="en-US" sz="2600" dirty="0">
                <a:ea typeface="Century Gothic" panose="020B0502020202020204" pitchFamily="34" charset="0"/>
                <a:cs typeface="Century Gothic" panose="020B0502020202020204" pitchFamily="34" charset="0"/>
              </a:rPr>
              <a:t>Struggle to find meaning in life</a:t>
            </a:r>
          </a:p>
        </p:txBody>
      </p:sp>
    </p:spTree>
    <p:extLst>
      <p:ext uri="{BB962C8B-B14F-4D97-AF65-F5344CB8AC3E}">
        <p14:creationId xmlns:p14="http://schemas.microsoft.com/office/powerpoint/2010/main" val="36002556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2"/>
          <p:cNvSpPr>
            <a:spLocks noGrp="1" noChangeArrowheads="1"/>
          </p:cNvSpPr>
          <p:nvPr>
            <p:ph type="title"/>
          </p:nvPr>
        </p:nvSpPr>
        <p:spPr/>
        <p:txBody>
          <a:bodyPr/>
          <a:lstStyle/>
          <a:p>
            <a:pPr eaLnBrk="1" hangingPunct="1"/>
            <a:r>
              <a:rPr lang="en-US">
                <a:latin typeface="+mn-lt"/>
              </a:rPr>
              <a:t>What is God like?</a:t>
            </a:r>
          </a:p>
        </p:txBody>
      </p:sp>
      <p:sp>
        <p:nvSpPr>
          <p:cNvPr id="635907" name="Rectangle 3"/>
          <p:cNvSpPr>
            <a:spLocks noGrp="1" noChangeArrowheads="1"/>
          </p:cNvSpPr>
          <p:nvPr>
            <p:ph type="body" sz="half" idx="1"/>
          </p:nvPr>
        </p:nvSpPr>
        <p:spPr>
          <a:xfrm>
            <a:off x="792480" y="1208314"/>
            <a:ext cx="7665720" cy="4525963"/>
          </a:xfrm>
        </p:spPr>
        <p:txBody>
          <a:bodyPr>
            <a:noAutofit/>
          </a:bodyPr>
          <a:lstStyle/>
          <a:p>
            <a:pPr eaLnBrk="1" hangingPunct="1">
              <a:defRPr/>
            </a:pPr>
            <a:r>
              <a:rPr lang="en-US" sz="3200" dirty="0"/>
              <a:t>Heart</a:t>
            </a:r>
          </a:p>
          <a:p>
            <a:pPr lvl="1" eaLnBrk="1" hangingPunct="1">
              <a:defRPr/>
            </a:pPr>
            <a:r>
              <a:rPr lang="en-US" sz="2800" dirty="0"/>
              <a:t>Intellect, emotion, will</a:t>
            </a:r>
          </a:p>
          <a:p>
            <a:pPr eaLnBrk="1" hangingPunct="1">
              <a:defRPr/>
            </a:pPr>
            <a:r>
              <a:rPr lang="en-US" sz="3200" dirty="0"/>
              <a:t>Logos</a:t>
            </a:r>
          </a:p>
          <a:p>
            <a:pPr lvl="1" eaLnBrk="1" hangingPunct="1">
              <a:defRPr/>
            </a:pPr>
            <a:r>
              <a:rPr lang="en-US" sz="2800" dirty="0"/>
              <a:t>Reason  and law - justice</a:t>
            </a:r>
          </a:p>
          <a:p>
            <a:pPr lvl="1" eaLnBrk="1" hangingPunct="1">
              <a:defRPr/>
            </a:pPr>
            <a:r>
              <a:rPr lang="en-US" sz="2800" dirty="0"/>
              <a:t>Ethics - relationships of ordered love</a:t>
            </a:r>
          </a:p>
          <a:p>
            <a:pPr lvl="1" eaLnBrk="1" hangingPunct="1">
              <a:defRPr/>
            </a:pPr>
            <a:r>
              <a:rPr lang="en-US" sz="2800" dirty="0"/>
              <a:t>Four Great Realms of Heart</a:t>
            </a:r>
          </a:p>
          <a:p>
            <a:pPr eaLnBrk="1" hangingPunct="1">
              <a:defRPr/>
            </a:pPr>
            <a:r>
              <a:rPr lang="en-US" sz="3200" dirty="0"/>
              <a:t>Creativity</a:t>
            </a:r>
          </a:p>
        </p:txBody>
      </p:sp>
      <p:sp>
        <p:nvSpPr>
          <p:cNvPr id="635908" name="Text Box 4"/>
          <p:cNvSpPr txBox="1">
            <a:spLocks noChangeArrowheads="1"/>
          </p:cNvSpPr>
          <p:nvPr/>
        </p:nvSpPr>
        <p:spPr bwMode="auto">
          <a:xfrm>
            <a:off x="1255067" y="5656478"/>
            <a:ext cx="6009979" cy="861774"/>
          </a:xfrm>
          <a:prstGeom prst="rect">
            <a:avLst/>
          </a:prstGeom>
          <a:noFill/>
          <a:ln w="38100">
            <a:solidFill>
              <a:schemeClr val="bg1"/>
            </a:solidFill>
            <a:miter lim="800000"/>
            <a:headEnd/>
            <a:tailEnd/>
          </a:ln>
          <a:effectLst/>
        </p:spPr>
        <p:txBody>
          <a:bodyPr wrap="none">
            <a:prstTxWarp prst="textNoShape">
              <a:avLst/>
            </a:prstTxWarp>
            <a:spAutoFit/>
          </a:bodyPr>
          <a:lstStyle/>
          <a:p>
            <a:pPr algn="ctr">
              <a:spcBef>
                <a:spcPct val="50000"/>
              </a:spcBef>
              <a:defRPr/>
            </a:pPr>
            <a:r>
              <a:rPr lang="en-US" sz="2000" dirty="0"/>
              <a:t>To become like God, God gave human beings</a:t>
            </a:r>
          </a:p>
          <a:p>
            <a:pPr algn="ctr">
              <a:spcBef>
                <a:spcPct val="50000"/>
              </a:spcBef>
              <a:defRPr/>
            </a:pPr>
            <a:r>
              <a:rPr lang="en-US" sz="2000" dirty="0"/>
              <a:t> the Three Great Blessings</a:t>
            </a:r>
          </a:p>
        </p:txBody>
      </p:sp>
    </p:spTree>
    <p:extLst>
      <p:ext uri="{BB962C8B-B14F-4D97-AF65-F5344CB8AC3E}">
        <p14:creationId xmlns:p14="http://schemas.microsoft.com/office/powerpoint/2010/main" val="182059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359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590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3590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35907">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590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3590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3590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3590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59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906" grpId="0"/>
      <p:bldP spid="635907" grpId="0" build="p"/>
      <p:bldP spid="63590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a:bodyPr>
          <a:lstStyle/>
          <a:p>
            <a:pPr eaLnBrk="1" hangingPunct="1"/>
            <a:r>
              <a:rPr lang="en-US" sz="4000" dirty="0">
                <a:solidFill>
                  <a:schemeClr val="tx1"/>
                </a:solidFill>
                <a:latin typeface="+mn-lt"/>
              </a:rPr>
              <a:t>The three great blessings</a:t>
            </a:r>
          </a:p>
        </p:txBody>
      </p:sp>
      <p:sp>
        <p:nvSpPr>
          <p:cNvPr id="479235" name="Rectangle 3"/>
          <p:cNvSpPr>
            <a:spLocks noGrp="1" noChangeArrowheads="1"/>
          </p:cNvSpPr>
          <p:nvPr>
            <p:ph type="body" sz="half" idx="1"/>
          </p:nvPr>
        </p:nvSpPr>
        <p:spPr>
          <a:xfrm>
            <a:off x="457200" y="1147909"/>
            <a:ext cx="8580120" cy="1004032"/>
          </a:xfrm>
        </p:spPr>
        <p:txBody>
          <a:bodyPr>
            <a:normAutofit fontScale="85000" lnSpcReduction="20000"/>
          </a:bodyPr>
          <a:lstStyle/>
          <a:p>
            <a:pPr eaLnBrk="1" hangingPunct="1">
              <a:lnSpc>
                <a:spcPct val="120000"/>
              </a:lnSpc>
              <a:buFontTx/>
              <a:buNone/>
              <a:defRPr/>
            </a:pPr>
            <a:r>
              <a:rPr lang="en-GB" sz="2400" dirty="0">
                <a:solidFill>
                  <a:schemeClr val="tx1"/>
                </a:solidFill>
              </a:rPr>
              <a:t>	</a:t>
            </a:r>
            <a:r>
              <a:rPr lang="en-GB" sz="2400" dirty="0">
                <a:solidFill>
                  <a:schemeClr val="tx1"/>
                </a:solidFill>
                <a:cs typeface="Times"/>
              </a:rPr>
              <a:t>And God blessed them, and God said to them, “Be fruitful and multiply, and fill the earth and subdue it.”</a:t>
            </a:r>
            <a:endParaRPr lang="en-GB" sz="1800" dirty="0">
              <a:solidFill>
                <a:schemeClr val="tx1"/>
              </a:solidFill>
              <a:cs typeface="Times"/>
            </a:endParaRPr>
          </a:p>
          <a:p>
            <a:pPr eaLnBrk="1" hangingPunct="1">
              <a:buFontTx/>
              <a:buNone/>
              <a:defRPr/>
            </a:pPr>
            <a:r>
              <a:rPr lang="en-GB" sz="1600" dirty="0">
                <a:solidFill>
                  <a:srgbClr val="FF0000"/>
                </a:solidFill>
              </a:rPr>
              <a:t>																Genesis 1:28</a:t>
            </a:r>
          </a:p>
          <a:p>
            <a:pPr eaLnBrk="1" hangingPunct="1">
              <a:buFontTx/>
              <a:buNone/>
              <a:defRPr/>
            </a:pPr>
            <a:endParaRPr lang="en-GB" sz="1800" b="1" dirty="0">
              <a:solidFill>
                <a:srgbClr val="FF0000"/>
              </a:solidFill>
              <a:effectLst>
                <a:outerShdw blurRad="38100" dist="38100" dir="2700000" algn="tl">
                  <a:srgbClr val="000000"/>
                </a:outerShdw>
              </a:effectLst>
            </a:endParaRPr>
          </a:p>
          <a:p>
            <a:pPr eaLnBrk="1" hangingPunct="1">
              <a:buFontTx/>
              <a:buNone/>
              <a:defRPr/>
            </a:pPr>
            <a:endParaRPr lang="en-US" sz="1800" b="1" dirty="0">
              <a:solidFill>
                <a:srgbClr val="FF0000"/>
              </a:solidFill>
              <a:effectLst>
                <a:outerShdw blurRad="38100" dist="38100" dir="2700000" algn="tl">
                  <a:srgbClr val="000000"/>
                </a:outerShdw>
              </a:effectLst>
            </a:endParaRPr>
          </a:p>
        </p:txBody>
      </p:sp>
      <p:grpSp>
        <p:nvGrpSpPr>
          <p:cNvPr id="49157" name="Group 13"/>
          <p:cNvGrpSpPr>
            <a:grpSpLocks/>
          </p:cNvGrpSpPr>
          <p:nvPr/>
        </p:nvGrpSpPr>
        <p:grpSpPr bwMode="auto">
          <a:xfrm>
            <a:off x="4086225" y="2003572"/>
            <a:ext cx="1019175" cy="989012"/>
            <a:chOff x="499" y="1933"/>
            <a:chExt cx="1362" cy="1356"/>
          </a:xfrm>
        </p:grpSpPr>
        <p:grpSp>
          <p:nvGrpSpPr>
            <p:cNvPr id="49184" name="Group 14"/>
            <p:cNvGrpSpPr>
              <a:grpSpLocks noChangeAspect="1"/>
            </p:cNvGrpSpPr>
            <p:nvPr/>
          </p:nvGrpSpPr>
          <p:grpSpPr bwMode="auto">
            <a:xfrm rot="5400000">
              <a:off x="502" y="1930"/>
              <a:ext cx="1356" cy="1362"/>
              <a:chOff x="2878" y="1248"/>
              <a:chExt cx="1817" cy="1823"/>
            </a:xfrm>
          </p:grpSpPr>
          <p:sp>
            <p:nvSpPr>
              <p:cNvPr id="49187" name="Freeform 15"/>
              <p:cNvSpPr>
                <a:spLocks noChangeAspect="1"/>
              </p:cNvSpPr>
              <p:nvPr/>
            </p:nvSpPr>
            <p:spPr bwMode="auto">
              <a:xfrm>
                <a:off x="2878" y="1248"/>
                <a:ext cx="1816" cy="1365"/>
              </a:xfrm>
              <a:custGeom>
                <a:avLst/>
                <a:gdLst>
                  <a:gd name="T0" fmla="*/ 1 w 1816"/>
                  <a:gd name="T1" fmla="*/ 912 h 1365"/>
                  <a:gd name="T2" fmla="*/ 909 w 1816"/>
                  <a:gd name="T3" fmla="*/ 0 h 1365"/>
                  <a:gd name="T4" fmla="*/ 1816 w 1816"/>
                  <a:gd name="T5" fmla="*/ 912 h 1365"/>
                  <a:gd name="T6" fmla="*/ 1363 w 1816"/>
                  <a:gd name="T7" fmla="*/ 463 h 1365"/>
                  <a:gd name="T8" fmla="*/ 909 w 1816"/>
                  <a:gd name="T9" fmla="*/ 914 h 1365"/>
                  <a:gd name="T10" fmla="*/ 456 w 1816"/>
                  <a:gd name="T11" fmla="*/ 1365 h 1365"/>
                  <a:gd name="T12" fmla="*/ 1 w 1816"/>
                  <a:gd name="T13" fmla="*/ 912 h 1365"/>
                  <a:gd name="T14" fmla="*/ 0 60000 65536"/>
                  <a:gd name="T15" fmla="*/ 0 60000 65536"/>
                  <a:gd name="T16" fmla="*/ 0 60000 65536"/>
                  <a:gd name="T17" fmla="*/ 0 60000 65536"/>
                  <a:gd name="T18" fmla="*/ 0 60000 65536"/>
                  <a:gd name="T19" fmla="*/ 0 60000 65536"/>
                  <a:gd name="T20" fmla="*/ 0 60000 65536"/>
                  <a:gd name="T21" fmla="*/ 0 w 1816"/>
                  <a:gd name="T22" fmla="*/ 0 h 1365"/>
                  <a:gd name="T23" fmla="*/ 1816 w 1816"/>
                  <a:gd name="T24" fmla="*/ 1365 h 1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6" h="1365">
                    <a:moveTo>
                      <a:pt x="1" y="912"/>
                    </a:moveTo>
                    <a:cubicBezTo>
                      <a:pt x="1" y="372"/>
                      <a:pt x="450" y="0"/>
                      <a:pt x="909" y="0"/>
                    </a:cubicBezTo>
                    <a:cubicBezTo>
                      <a:pt x="1369" y="0"/>
                      <a:pt x="1814" y="358"/>
                      <a:pt x="1816" y="912"/>
                    </a:cubicBezTo>
                    <a:cubicBezTo>
                      <a:pt x="1815" y="588"/>
                      <a:pt x="1538" y="463"/>
                      <a:pt x="1363" y="463"/>
                    </a:cubicBezTo>
                    <a:cubicBezTo>
                      <a:pt x="1189" y="463"/>
                      <a:pt x="909" y="601"/>
                      <a:pt x="909" y="914"/>
                    </a:cubicBezTo>
                    <a:cubicBezTo>
                      <a:pt x="909" y="1228"/>
                      <a:pt x="640" y="1365"/>
                      <a:pt x="456" y="1365"/>
                    </a:cubicBezTo>
                    <a:cubicBezTo>
                      <a:pt x="273" y="1365"/>
                      <a:pt x="0" y="1241"/>
                      <a:pt x="1" y="912"/>
                    </a:cubicBezTo>
                    <a:close/>
                  </a:path>
                </a:pathLst>
              </a:custGeom>
              <a:solidFill>
                <a:srgbClr val="00BE96"/>
              </a:solidFill>
              <a:ln w="3175">
                <a:noFill/>
                <a:round/>
                <a:headEnd/>
                <a:tailEnd/>
              </a:ln>
            </p:spPr>
            <p:txBody>
              <a:bodyPr>
                <a:prstTxWarp prst="textNoShape">
                  <a:avLst/>
                </a:prstTxWarp>
              </a:bodyPr>
              <a:lstStyle/>
              <a:p>
                <a:endParaRPr lang="en-US">
                  <a:solidFill>
                    <a:schemeClr val="bg1"/>
                  </a:solidFill>
                </a:endParaRPr>
              </a:p>
            </p:txBody>
          </p:sp>
          <p:sp>
            <p:nvSpPr>
              <p:cNvPr id="49188" name="Freeform 16"/>
              <p:cNvSpPr>
                <a:spLocks noChangeAspect="1"/>
              </p:cNvSpPr>
              <p:nvPr/>
            </p:nvSpPr>
            <p:spPr bwMode="auto">
              <a:xfrm>
                <a:off x="2880" y="1706"/>
                <a:ext cx="1815" cy="1365"/>
              </a:xfrm>
              <a:custGeom>
                <a:avLst/>
                <a:gdLst>
                  <a:gd name="T0" fmla="*/ 1814 w 1815"/>
                  <a:gd name="T1" fmla="*/ 449 h 1365"/>
                  <a:gd name="T2" fmla="*/ 908 w 1815"/>
                  <a:gd name="T3" fmla="*/ 1365 h 1365"/>
                  <a:gd name="T4" fmla="*/ 0 w 1815"/>
                  <a:gd name="T5" fmla="*/ 453 h 1365"/>
                  <a:gd name="T6" fmla="*/ 453 w 1815"/>
                  <a:gd name="T7" fmla="*/ 902 h 1365"/>
                  <a:gd name="T8" fmla="*/ 907 w 1815"/>
                  <a:gd name="T9" fmla="*/ 451 h 1365"/>
                  <a:gd name="T10" fmla="*/ 1360 w 1815"/>
                  <a:gd name="T11" fmla="*/ 0 h 1365"/>
                  <a:gd name="T12" fmla="*/ 1814 w 1815"/>
                  <a:gd name="T13" fmla="*/ 449 h 1365"/>
                  <a:gd name="T14" fmla="*/ 0 60000 65536"/>
                  <a:gd name="T15" fmla="*/ 0 60000 65536"/>
                  <a:gd name="T16" fmla="*/ 0 60000 65536"/>
                  <a:gd name="T17" fmla="*/ 0 60000 65536"/>
                  <a:gd name="T18" fmla="*/ 0 60000 65536"/>
                  <a:gd name="T19" fmla="*/ 0 60000 65536"/>
                  <a:gd name="T20" fmla="*/ 0 60000 65536"/>
                  <a:gd name="T21" fmla="*/ 0 w 1815"/>
                  <a:gd name="T22" fmla="*/ 0 h 1365"/>
                  <a:gd name="T23" fmla="*/ 1815 w 1815"/>
                  <a:gd name="T24" fmla="*/ 1365 h 1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5" h="1365">
                    <a:moveTo>
                      <a:pt x="1814" y="449"/>
                    </a:moveTo>
                    <a:cubicBezTo>
                      <a:pt x="1815" y="989"/>
                      <a:pt x="1367" y="1365"/>
                      <a:pt x="908" y="1365"/>
                    </a:cubicBezTo>
                    <a:cubicBezTo>
                      <a:pt x="447" y="1365"/>
                      <a:pt x="2" y="1007"/>
                      <a:pt x="0" y="453"/>
                    </a:cubicBezTo>
                    <a:cubicBezTo>
                      <a:pt x="1" y="777"/>
                      <a:pt x="278" y="902"/>
                      <a:pt x="453" y="902"/>
                    </a:cubicBezTo>
                    <a:cubicBezTo>
                      <a:pt x="628" y="902"/>
                      <a:pt x="907" y="764"/>
                      <a:pt x="907" y="451"/>
                    </a:cubicBezTo>
                    <a:cubicBezTo>
                      <a:pt x="907" y="137"/>
                      <a:pt x="1176" y="0"/>
                      <a:pt x="1360" y="0"/>
                    </a:cubicBezTo>
                    <a:cubicBezTo>
                      <a:pt x="1543" y="0"/>
                      <a:pt x="1814" y="128"/>
                      <a:pt x="1814" y="449"/>
                    </a:cubicBezTo>
                    <a:close/>
                  </a:path>
                </a:pathLst>
              </a:custGeom>
              <a:solidFill>
                <a:srgbClr val="FF9664"/>
              </a:solidFill>
              <a:ln w="3175">
                <a:noFill/>
                <a:round/>
                <a:headEnd/>
                <a:tailEnd/>
              </a:ln>
            </p:spPr>
            <p:txBody>
              <a:bodyPr>
                <a:prstTxWarp prst="textNoShape">
                  <a:avLst/>
                </a:prstTxWarp>
              </a:bodyPr>
              <a:lstStyle/>
              <a:p>
                <a:endParaRPr lang="en-US">
                  <a:solidFill>
                    <a:schemeClr val="bg1"/>
                  </a:solidFill>
                </a:endParaRPr>
              </a:p>
            </p:txBody>
          </p:sp>
        </p:grpSp>
        <p:sp>
          <p:nvSpPr>
            <p:cNvPr id="49185" name="Text Box 17"/>
            <p:cNvSpPr txBox="1">
              <a:spLocks noChangeArrowheads="1"/>
            </p:cNvSpPr>
            <p:nvPr/>
          </p:nvSpPr>
          <p:spPr bwMode="auto">
            <a:xfrm>
              <a:off x="611" y="2671"/>
              <a:ext cx="908" cy="577"/>
            </a:xfrm>
            <a:prstGeom prst="rect">
              <a:avLst/>
            </a:prstGeom>
            <a:noFill/>
            <a:ln w="9525">
              <a:noFill/>
              <a:miter lim="800000"/>
              <a:headEnd/>
              <a:tailEnd/>
            </a:ln>
          </p:spPr>
          <p:txBody>
            <a:bodyPr lIns="18000" rIns="18000">
              <a:prstTxWarp prst="textNoShape">
                <a:avLst/>
              </a:prstTxWarp>
              <a:spAutoFit/>
            </a:bodyPr>
            <a:lstStyle/>
            <a:p>
              <a:pPr algn="ctr">
                <a:lnSpc>
                  <a:spcPct val="90000"/>
                </a:lnSpc>
              </a:pPr>
              <a:endParaRPr lang="en-US" sz="2400">
                <a:solidFill>
                  <a:schemeClr val="bg1"/>
                </a:solidFill>
              </a:endParaRPr>
            </a:p>
          </p:txBody>
        </p:sp>
        <p:sp>
          <p:nvSpPr>
            <p:cNvPr id="49186" name="Text Box 18"/>
            <p:cNvSpPr txBox="1">
              <a:spLocks noChangeArrowheads="1"/>
            </p:cNvSpPr>
            <p:nvPr/>
          </p:nvSpPr>
          <p:spPr bwMode="auto">
            <a:xfrm>
              <a:off x="838" y="2103"/>
              <a:ext cx="908" cy="582"/>
            </a:xfrm>
            <a:prstGeom prst="rect">
              <a:avLst/>
            </a:prstGeom>
            <a:noFill/>
            <a:ln w="9525">
              <a:noFill/>
              <a:miter lim="800000"/>
              <a:headEnd/>
              <a:tailEnd/>
            </a:ln>
          </p:spPr>
          <p:txBody>
            <a:bodyPr lIns="18000" rIns="18000">
              <a:prstTxWarp prst="textNoShape">
                <a:avLst/>
              </a:prstTxWarp>
              <a:spAutoFit/>
            </a:bodyPr>
            <a:lstStyle/>
            <a:p>
              <a:pPr algn="ctr">
                <a:lnSpc>
                  <a:spcPct val="90000"/>
                </a:lnSpc>
              </a:pPr>
              <a:endParaRPr lang="en-US" sz="2400">
                <a:solidFill>
                  <a:schemeClr val="bg1"/>
                </a:solidFill>
              </a:endParaRPr>
            </a:p>
          </p:txBody>
        </p:sp>
      </p:grpSp>
      <p:sp>
        <p:nvSpPr>
          <p:cNvPr id="49158" name="Text Box 19"/>
          <p:cNvSpPr txBox="1">
            <a:spLocks noChangeArrowheads="1"/>
          </p:cNvSpPr>
          <p:nvPr/>
        </p:nvSpPr>
        <p:spPr bwMode="auto">
          <a:xfrm>
            <a:off x="6961188" y="3581547"/>
            <a:ext cx="184150" cy="366712"/>
          </a:xfrm>
          <a:prstGeom prst="rect">
            <a:avLst/>
          </a:prstGeom>
          <a:noFill/>
          <a:ln w="9525">
            <a:noFill/>
            <a:miter lim="800000"/>
            <a:headEnd/>
            <a:tailEnd/>
          </a:ln>
        </p:spPr>
        <p:txBody>
          <a:bodyPr wrap="none">
            <a:prstTxWarp prst="textNoShape">
              <a:avLst/>
            </a:prstTxWarp>
            <a:spAutoFit/>
          </a:bodyPr>
          <a:lstStyle/>
          <a:p>
            <a:endParaRPr lang="en-US">
              <a:solidFill>
                <a:schemeClr val="bg1"/>
              </a:solidFill>
            </a:endParaRPr>
          </a:p>
        </p:txBody>
      </p:sp>
      <p:sp>
        <p:nvSpPr>
          <p:cNvPr id="49159" name="Text Box 25"/>
          <p:cNvSpPr txBox="1">
            <a:spLocks noChangeArrowheads="1"/>
          </p:cNvSpPr>
          <p:nvPr/>
        </p:nvSpPr>
        <p:spPr bwMode="auto">
          <a:xfrm>
            <a:off x="4248150" y="2290909"/>
            <a:ext cx="753732" cy="400110"/>
          </a:xfrm>
          <a:prstGeom prst="rect">
            <a:avLst/>
          </a:prstGeom>
          <a:noFill/>
          <a:ln w="9525">
            <a:noFill/>
            <a:miter lim="800000"/>
            <a:headEnd/>
            <a:tailEnd/>
          </a:ln>
        </p:spPr>
        <p:txBody>
          <a:bodyPr wrap="none">
            <a:prstTxWarp prst="textNoShape">
              <a:avLst/>
            </a:prstTxWarp>
            <a:spAutoFit/>
          </a:bodyPr>
          <a:lstStyle/>
          <a:p>
            <a:r>
              <a:rPr lang="en-US" sz="2000">
                <a:solidFill>
                  <a:schemeClr val="bg1"/>
                </a:solidFill>
              </a:rPr>
              <a:t>God</a:t>
            </a:r>
            <a:endParaRPr lang="en-US">
              <a:solidFill>
                <a:schemeClr val="bg1"/>
              </a:solidFill>
            </a:endParaRPr>
          </a:p>
        </p:txBody>
      </p:sp>
      <p:sp>
        <p:nvSpPr>
          <p:cNvPr id="49160" name="Oval 26"/>
          <p:cNvSpPr>
            <a:spLocks noChangeArrowheads="1"/>
          </p:cNvSpPr>
          <p:nvPr/>
        </p:nvSpPr>
        <p:spPr bwMode="auto">
          <a:xfrm>
            <a:off x="1219200" y="3470422"/>
            <a:ext cx="1219200" cy="5889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US">
                <a:solidFill>
                  <a:schemeClr val="bg1"/>
                </a:solidFill>
              </a:rPr>
              <a:t>Heart</a:t>
            </a:r>
          </a:p>
        </p:txBody>
      </p:sp>
      <p:sp>
        <p:nvSpPr>
          <p:cNvPr id="49161" name="Oval 27"/>
          <p:cNvSpPr>
            <a:spLocks noChangeArrowheads="1"/>
          </p:cNvSpPr>
          <p:nvPr/>
        </p:nvSpPr>
        <p:spPr bwMode="auto">
          <a:xfrm>
            <a:off x="3962400" y="3470422"/>
            <a:ext cx="1219200" cy="5889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US">
                <a:solidFill>
                  <a:schemeClr val="bg1"/>
                </a:solidFill>
              </a:rPr>
              <a:t>Logos</a:t>
            </a:r>
          </a:p>
        </p:txBody>
      </p:sp>
      <p:sp>
        <p:nvSpPr>
          <p:cNvPr id="49162" name="Oval 28"/>
          <p:cNvSpPr>
            <a:spLocks noChangeArrowheads="1"/>
          </p:cNvSpPr>
          <p:nvPr/>
        </p:nvSpPr>
        <p:spPr bwMode="auto">
          <a:xfrm>
            <a:off x="6705600" y="3470422"/>
            <a:ext cx="1219200" cy="5889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solidFill>
                <a:schemeClr val="bg1"/>
              </a:solidFill>
            </a:endParaRPr>
          </a:p>
        </p:txBody>
      </p:sp>
      <p:sp>
        <p:nvSpPr>
          <p:cNvPr id="49163" name="Oval 29"/>
          <p:cNvSpPr>
            <a:spLocks noChangeArrowheads="1"/>
          </p:cNvSpPr>
          <p:nvPr/>
        </p:nvSpPr>
        <p:spPr bwMode="auto">
          <a:xfrm>
            <a:off x="1219200" y="4613422"/>
            <a:ext cx="1219200" cy="5889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US">
                <a:solidFill>
                  <a:schemeClr val="bg1"/>
                </a:solidFill>
              </a:rPr>
              <a:t>Fruitful</a:t>
            </a:r>
          </a:p>
        </p:txBody>
      </p:sp>
      <p:sp>
        <p:nvSpPr>
          <p:cNvPr id="49164" name="Oval 30"/>
          <p:cNvSpPr>
            <a:spLocks noChangeArrowheads="1"/>
          </p:cNvSpPr>
          <p:nvPr/>
        </p:nvSpPr>
        <p:spPr bwMode="auto">
          <a:xfrm>
            <a:off x="3962400" y="4613422"/>
            <a:ext cx="1219200" cy="5889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solidFill>
                <a:schemeClr val="bg1"/>
              </a:solidFill>
            </a:endParaRPr>
          </a:p>
        </p:txBody>
      </p:sp>
      <p:sp>
        <p:nvSpPr>
          <p:cNvPr id="49165" name="Oval 31"/>
          <p:cNvSpPr>
            <a:spLocks noChangeArrowheads="1"/>
          </p:cNvSpPr>
          <p:nvPr/>
        </p:nvSpPr>
        <p:spPr bwMode="auto">
          <a:xfrm>
            <a:off x="6705600" y="4613422"/>
            <a:ext cx="1219200" cy="5889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US">
                <a:solidFill>
                  <a:schemeClr val="bg1"/>
                </a:solidFill>
              </a:rPr>
              <a:t>Dominion</a:t>
            </a:r>
          </a:p>
        </p:txBody>
      </p:sp>
      <p:sp>
        <p:nvSpPr>
          <p:cNvPr id="49166" name="Text Box 34"/>
          <p:cNvSpPr txBox="1">
            <a:spLocks noChangeArrowheads="1"/>
          </p:cNvSpPr>
          <p:nvPr/>
        </p:nvSpPr>
        <p:spPr bwMode="auto">
          <a:xfrm>
            <a:off x="6705600" y="3602184"/>
            <a:ext cx="1725613" cy="366713"/>
          </a:xfrm>
          <a:prstGeom prst="rect">
            <a:avLst/>
          </a:prstGeom>
          <a:noFill/>
          <a:ln w="9525">
            <a:noFill/>
            <a:miter lim="800000"/>
            <a:headEnd/>
            <a:tailEnd/>
          </a:ln>
        </p:spPr>
        <p:txBody>
          <a:bodyPr>
            <a:prstTxWarp prst="textNoShape">
              <a:avLst/>
            </a:prstTxWarp>
            <a:spAutoFit/>
          </a:bodyPr>
          <a:lstStyle/>
          <a:p>
            <a:pPr>
              <a:spcBef>
                <a:spcPct val="50000"/>
              </a:spcBef>
            </a:pPr>
            <a:r>
              <a:rPr lang="en-US">
                <a:solidFill>
                  <a:schemeClr val="bg1"/>
                </a:solidFill>
              </a:rPr>
              <a:t>Creativity</a:t>
            </a:r>
          </a:p>
        </p:txBody>
      </p:sp>
      <p:sp>
        <p:nvSpPr>
          <p:cNvPr id="49167" name="Text Box 36"/>
          <p:cNvSpPr txBox="1">
            <a:spLocks noChangeArrowheads="1"/>
          </p:cNvSpPr>
          <p:nvPr/>
        </p:nvSpPr>
        <p:spPr bwMode="auto">
          <a:xfrm>
            <a:off x="4038600" y="4745184"/>
            <a:ext cx="1281113" cy="366713"/>
          </a:xfrm>
          <a:prstGeom prst="rect">
            <a:avLst/>
          </a:prstGeom>
          <a:noFill/>
          <a:ln w="9525">
            <a:noFill/>
            <a:miter lim="800000"/>
            <a:headEnd/>
            <a:tailEnd/>
          </a:ln>
        </p:spPr>
        <p:txBody>
          <a:bodyPr>
            <a:prstTxWarp prst="textNoShape">
              <a:avLst/>
            </a:prstTxWarp>
            <a:spAutoFit/>
          </a:bodyPr>
          <a:lstStyle/>
          <a:p>
            <a:pPr>
              <a:spcBef>
                <a:spcPct val="50000"/>
              </a:spcBef>
            </a:pPr>
            <a:r>
              <a:rPr lang="en-US">
                <a:solidFill>
                  <a:schemeClr val="bg1"/>
                </a:solidFill>
              </a:rPr>
              <a:t>Multiply</a:t>
            </a:r>
          </a:p>
        </p:txBody>
      </p:sp>
      <p:grpSp>
        <p:nvGrpSpPr>
          <p:cNvPr id="49168" name="Group 39"/>
          <p:cNvGrpSpPr>
            <a:grpSpLocks/>
          </p:cNvGrpSpPr>
          <p:nvPr/>
        </p:nvGrpSpPr>
        <p:grpSpPr bwMode="auto">
          <a:xfrm>
            <a:off x="4038600" y="5432572"/>
            <a:ext cx="1019175" cy="989012"/>
            <a:chOff x="499" y="1933"/>
            <a:chExt cx="1362" cy="1356"/>
          </a:xfrm>
        </p:grpSpPr>
        <p:grpSp>
          <p:nvGrpSpPr>
            <p:cNvPr id="49179" name="Group 40"/>
            <p:cNvGrpSpPr>
              <a:grpSpLocks noChangeAspect="1"/>
            </p:cNvGrpSpPr>
            <p:nvPr/>
          </p:nvGrpSpPr>
          <p:grpSpPr bwMode="auto">
            <a:xfrm rot="5400000">
              <a:off x="502" y="1930"/>
              <a:ext cx="1356" cy="1362"/>
              <a:chOff x="2878" y="1248"/>
              <a:chExt cx="1817" cy="1823"/>
            </a:xfrm>
          </p:grpSpPr>
          <p:sp>
            <p:nvSpPr>
              <p:cNvPr id="49182" name="Freeform 41"/>
              <p:cNvSpPr>
                <a:spLocks noChangeAspect="1"/>
              </p:cNvSpPr>
              <p:nvPr/>
            </p:nvSpPr>
            <p:spPr bwMode="auto">
              <a:xfrm>
                <a:off x="2878" y="1248"/>
                <a:ext cx="1816" cy="1365"/>
              </a:xfrm>
              <a:custGeom>
                <a:avLst/>
                <a:gdLst>
                  <a:gd name="T0" fmla="*/ 1 w 1816"/>
                  <a:gd name="T1" fmla="*/ 912 h 1365"/>
                  <a:gd name="T2" fmla="*/ 909 w 1816"/>
                  <a:gd name="T3" fmla="*/ 0 h 1365"/>
                  <a:gd name="T4" fmla="*/ 1816 w 1816"/>
                  <a:gd name="T5" fmla="*/ 912 h 1365"/>
                  <a:gd name="T6" fmla="*/ 1363 w 1816"/>
                  <a:gd name="T7" fmla="*/ 463 h 1365"/>
                  <a:gd name="T8" fmla="*/ 909 w 1816"/>
                  <a:gd name="T9" fmla="*/ 914 h 1365"/>
                  <a:gd name="T10" fmla="*/ 456 w 1816"/>
                  <a:gd name="T11" fmla="*/ 1365 h 1365"/>
                  <a:gd name="T12" fmla="*/ 1 w 1816"/>
                  <a:gd name="T13" fmla="*/ 912 h 1365"/>
                  <a:gd name="T14" fmla="*/ 0 60000 65536"/>
                  <a:gd name="T15" fmla="*/ 0 60000 65536"/>
                  <a:gd name="T16" fmla="*/ 0 60000 65536"/>
                  <a:gd name="T17" fmla="*/ 0 60000 65536"/>
                  <a:gd name="T18" fmla="*/ 0 60000 65536"/>
                  <a:gd name="T19" fmla="*/ 0 60000 65536"/>
                  <a:gd name="T20" fmla="*/ 0 60000 65536"/>
                  <a:gd name="T21" fmla="*/ 0 w 1816"/>
                  <a:gd name="T22" fmla="*/ 0 h 1365"/>
                  <a:gd name="T23" fmla="*/ 1816 w 1816"/>
                  <a:gd name="T24" fmla="*/ 1365 h 1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6" h="1365">
                    <a:moveTo>
                      <a:pt x="1" y="912"/>
                    </a:moveTo>
                    <a:cubicBezTo>
                      <a:pt x="1" y="372"/>
                      <a:pt x="450" y="0"/>
                      <a:pt x="909" y="0"/>
                    </a:cubicBezTo>
                    <a:cubicBezTo>
                      <a:pt x="1369" y="0"/>
                      <a:pt x="1814" y="358"/>
                      <a:pt x="1816" y="912"/>
                    </a:cubicBezTo>
                    <a:cubicBezTo>
                      <a:pt x="1815" y="588"/>
                      <a:pt x="1538" y="463"/>
                      <a:pt x="1363" y="463"/>
                    </a:cubicBezTo>
                    <a:cubicBezTo>
                      <a:pt x="1189" y="463"/>
                      <a:pt x="909" y="601"/>
                      <a:pt x="909" y="914"/>
                    </a:cubicBezTo>
                    <a:cubicBezTo>
                      <a:pt x="909" y="1228"/>
                      <a:pt x="640" y="1365"/>
                      <a:pt x="456" y="1365"/>
                    </a:cubicBezTo>
                    <a:cubicBezTo>
                      <a:pt x="273" y="1365"/>
                      <a:pt x="0" y="1241"/>
                      <a:pt x="1" y="912"/>
                    </a:cubicBezTo>
                    <a:close/>
                  </a:path>
                </a:pathLst>
              </a:custGeom>
              <a:solidFill>
                <a:srgbClr val="00BE96"/>
              </a:solidFill>
              <a:ln w="3175">
                <a:noFill/>
                <a:round/>
                <a:headEnd/>
                <a:tailEnd/>
              </a:ln>
            </p:spPr>
            <p:txBody>
              <a:bodyPr>
                <a:prstTxWarp prst="textNoShape">
                  <a:avLst/>
                </a:prstTxWarp>
              </a:bodyPr>
              <a:lstStyle/>
              <a:p>
                <a:endParaRPr lang="en-US">
                  <a:solidFill>
                    <a:schemeClr val="bg1"/>
                  </a:solidFill>
                </a:endParaRPr>
              </a:p>
            </p:txBody>
          </p:sp>
          <p:sp>
            <p:nvSpPr>
              <p:cNvPr id="49183" name="Freeform 42"/>
              <p:cNvSpPr>
                <a:spLocks noChangeAspect="1"/>
              </p:cNvSpPr>
              <p:nvPr/>
            </p:nvSpPr>
            <p:spPr bwMode="auto">
              <a:xfrm>
                <a:off x="2880" y="1706"/>
                <a:ext cx="1815" cy="1365"/>
              </a:xfrm>
              <a:custGeom>
                <a:avLst/>
                <a:gdLst>
                  <a:gd name="T0" fmla="*/ 1814 w 1815"/>
                  <a:gd name="T1" fmla="*/ 449 h 1365"/>
                  <a:gd name="T2" fmla="*/ 908 w 1815"/>
                  <a:gd name="T3" fmla="*/ 1365 h 1365"/>
                  <a:gd name="T4" fmla="*/ 0 w 1815"/>
                  <a:gd name="T5" fmla="*/ 453 h 1365"/>
                  <a:gd name="T6" fmla="*/ 453 w 1815"/>
                  <a:gd name="T7" fmla="*/ 902 h 1365"/>
                  <a:gd name="T8" fmla="*/ 907 w 1815"/>
                  <a:gd name="T9" fmla="*/ 451 h 1365"/>
                  <a:gd name="T10" fmla="*/ 1360 w 1815"/>
                  <a:gd name="T11" fmla="*/ 0 h 1365"/>
                  <a:gd name="T12" fmla="*/ 1814 w 1815"/>
                  <a:gd name="T13" fmla="*/ 449 h 1365"/>
                  <a:gd name="T14" fmla="*/ 0 60000 65536"/>
                  <a:gd name="T15" fmla="*/ 0 60000 65536"/>
                  <a:gd name="T16" fmla="*/ 0 60000 65536"/>
                  <a:gd name="T17" fmla="*/ 0 60000 65536"/>
                  <a:gd name="T18" fmla="*/ 0 60000 65536"/>
                  <a:gd name="T19" fmla="*/ 0 60000 65536"/>
                  <a:gd name="T20" fmla="*/ 0 60000 65536"/>
                  <a:gd name="T21" fmla="*/ 0 w 1815"/>
                  <a:gd name="T22" fmla="*/ 0 h 1365"/>
                  <a:gd name="T23" fmla="*/ 1815 w 1815"/>
                  <a:gd name="T24" fmla="*/ 1365 h 1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5" h="1365">
                    <a:moveTo>
                      <a:pt x="1814" y="449"/>
                    </a:moveTo>
                    <a:cubicBezTo>
                      <a:pt x="1815" y="989"/>
                      <a:pt x="1367" y="1365"/>
                      <a:pt x="908" y="1365"/>
                    </a:cubicBezTo>
                    <a:cubicBezTo>
                      <a:pt x="447" y="1365"/>
                      <a:pt x="2" y="1007"/>
                      <a:pt x="0" y="453"/>
                    </a:cubicBezTo>
                    <a:cubicBezTo>
                      <a:pt x="1" y="777"/>
                      <a:pt x="278" y="902"/>
                      <a:pt x="453" y="902"/>
                    </a:cubicBezTo>
                    <a:cubicBezTo>
                      <a:pt x="628" y="902"/>
                      <a:pt x="907" y="764"/>
                      <a:pt x="907" y="451"/>
                    </a:cubicBezTo>
                    <a:cubicBezTo>
                      <a:pt x="907" y="137"/>
                      <a:pt x="1176" y="0"/>
                      <a:pt x="1360" y="0"/>
                    </a:cubicBezTo>
                    <a:cubicBezTo>
                      <a:pt x="1543" y="0"/>
                      <a:pt x="1814" y="128"/>
                      <a:pt x="1814" y="449"/>
                    </a:cubicBezTo>
                    <a:close/>
                  </a:path>
                </a:pathLst>
              </a:custGeom>
              <a:solidFill>
                <a:srgbClr val="FF9664"/>
              </a:solidFill>
              <a:ln w="3175">
                <a:noFill/>
                <a:round/>
                <a:headEnd/>
                <a:tailEnd/>
              </a:ln>
            </p:spPr>
            <p:txBody>
              <a:bodyPr>
                <a:prstTxWarp prst="textNoShape">
                  <a:avLst/>
                </a:prstTxWarp>
              </a:bodyPr>
              <a:lstStyle/>
              <a:p>
                <a:endParaRPr lang="en-US">
                  <a:solidFill>
                    <a:schemeClr val="bg1"/>
                  </a:solidFill>
                </a:endParaRPr>
              </a:p>
            </p:txBody>
          </p:sp>
        </p:grpSp>
        <p:sp>
          <p:nvSpPr>
            <p:cNvPr id="49180" name="Text Box 43"/>
            <p:cNvSpPr txBox="1">
              <a:spLocks noChangeArrowheads="1"/>
            </p:cNvSpPr>
            <p:nvPr/>
          </p:nvSpPr>
          <p:spPr bwMode="auto">
            <a:xfrm>
              <a:off x="611" y="2671"/>
              <a:ext cx="908" cy="577"/>
            </a:xfrm>
            <a:prstGeom prst="rect">
              <a:avLst/>
            </a:prstGeom>
            <a:noFill/>
            <a:ln w="9525">
              <a:noFill/>
              <a:miter lim="800000"/>
              <a:headEnd/>
              <a:tailEnd/>
            </a:ln>
          </p:spPr>
          <p:txBody>
            <a:bodyPr lIns="18000" rIns="18000">
              <a:prstTxWarp prst="textNoShape">
                <a:avLst/>
              </a:prstTxWarp>
              <a:spAutoFit/>
            </a:bodyPr>
            <a:lstStyle/>
            <a:p>
              <a:pPr algn="ctr">
                <a:lnSpc>
                  <a:spcPct val="90000"/>
                </a:lnSpc>
              </a:pPr>
              <a:endParaRPr lang="en-US" sz="2400">
                <a:solidFill>
                  <a:schemeClr val="bg1"/>
                </a:solidFill>
              </a:endParaRPr>
            </a:p>
          </p:txBody>
        </p:sp>
        <p:sp>
          <p:nvSpPr>
            <p:cNvPr id="49181" name="Text Box 44"/>
            <p:cNvSpPr txBox="1">
              <a:spLocks noChangeArrowheads="1"/>
            </p:cNvSpPr>
            <p:nvPr/>
          </p:nvSpPr>
          <p:spPr bwMode="auto">
            <a:xfrm>
              <a:off x="838" y="2103"/>
              <a:ext cx="908" cy="582"/>
            </a:xfrm>
            <a:prstGeom prst="rect">
              <a:avLst/>
            </a:prstGeom>
            <a:noFill/>
            <a:ln w="9525">
              <a:noFill/>
              <a:miter lim="800000"/>
              <a:headEnd/>
              <a:tailEnd/>
            </a:ln>
          </p:spPr>
          <p:txBody>
            <a:bodyPr lIns="18000" rIns="18000">
              <a:prstTxWarp prst="textNoShape">
                <a:avLst/>
              </a:prstTxWarp>
              <a:spAutoFit/>
            </a:bodyPr>
            <a:lstStyle/>
            <a:p>
              <a:pPr algn="ctr">
                <a:lnSpc>
                  <a:spcPct val="90000"/>
                </a:lnSpc>
              </a:pPr>
              <a:endParaRPr lang="en-US" sz="2400">
                <a:solidFill>
                  <a:schemeClr val="bg1"/>
                </a:solidFill>
              </a:endParaRPr>
            </a:p>
          </p:txBody>
        </p:sp>
      </p:grpSp>
      <p:sp>
        <p:nvSpPr>
          <p:cNvPr id="49169" name="Text Box 45"/>
          <p:cNvSpPr txBox="1">
            <a:spLocks noChangeArrowheads="1"/>
          </p:cNvSpPr>
          <p:nvPr/>
        </p:nvSpPr>
        <p:spPr bwMode="auto">
          <a:xfrm>
            <a:off x="4038600" y="5750072"/>
            <a:ext cx="997389" cy="369332"/>
          </a:xfrm>
          <a:prstGeom prst="rect">
            <a:avLst/>
          </a:prstGeom>
          <a:noFill/>
          <a:ln w="9525">
            <a:noFill/>
            <a:miter lim="800000"/>
            <a:headEnd/>
            <a:tailEnd/>
          </a:ln>
        </p:spPr>
        <p:txBody>
          <a:bodyPr wrap="none">
            <a:prstTxWarp prst="textNoShape">
              <a:avLst/>
            </a:prstTxWarp>
            <a:spAutoFit/>
          </a:bodyPr>
          <a:lstStyle/>
          <a:p>
            <a:r>
              <a:rPr lang="en-US">
                <a:solidFill>
                  <a:schemeClr val="bg1"/>
                </a:solidFill>
              </a:rPr>
              <a:t>Human</a:t>
            </a:r>
          </a:p>
        </p:txBody>
      </p:sp>
      <p:sp>
        <p:nvSpPr>
          <p:cNvPr id="49170" name="Line 46"/>
          <p:cNvSpPr>
            <a:spLocks noChangeShapeType="1"/>
          </p:cNvSpPr>
          <p:nvPr/>
        </p:nvSpPr>
        <p:spPr bwMode="auto">
          <a:xfrm flipH="1">
            <a:off x="2438400" y="2889397"/>
            <a:ext cx="1731963" cy="581025"/>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1" name="Line 47"/>
          <p:cNvSpPr>
            <a:spLocks noChangeShapeType="1"/>
          </p:cNvSpPr>
          <p:nvPr/>
        </p:nvSpPr>
        <p:spPr bwMode="auto">
          <a:xfrm flipH="1">
            <a:off x="4572000" y="3068784"/>
            <a:ext cx="0" cy="401638"/>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2" name="Line 48"/>
          <p:cNvSpPr>
            <a:spLocks noChangeShapeType="1"/>
          </p:cNvSpPr>
          <p:nvPr/>
        </p:nvSpPr>
        <p:spPr bwMode="auto">
          <a:xfrm>
            <a:off x="5019675" y="2889397"/>
            <a:ext cx="1685925" cy="581025"/>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3" name="Line 49"/>
          <p:cNvSpPr>
            <a:spLocks noChangeShapeType="1"/>
          </p:cNvSpPr>
          <p:nvPr/>
        </p:nvSpPr>
        <p:spPr bwMode="auto">
          <a:xfrm>
            <a:off x="1828800" y="4059384"/>
            <a:ext cx="0" cy="554038"/>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4" name="Line 50"/>
          <p:cNvSpPr>
            <a:spLocks noChangeShapeType="1"/>
          </p:cNvSpPr>
          <p:nvPr/>
        </p:nvSpPr>
        <p:spPr bwMode="auto">
          <a:xfrm>
            <a:off x="4572000" y="4059384"/>
            <a:ext cx="0" cy="554038"/>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5" name="Line 51"/>
          <p:cNvSpPr>
            <a:spLocks noChangeShapeType="1"/>
          </p:cNvSpPr>
          <p:nvPr/>
        </p:nvSpPr>
        <p:spPr bwMode="auto">
          <a:xfrm>
            <a:off x="7315200" y="4059384"/>
            <a:ext cx="0" cy="554038"/>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6" name="Line 52"/>
          <p:cNvSpPr>
            <a:spLocks noChangeShapeType="1"/>
          </p:cNvSpPr>
          <p:nvPr/>
        </p:nvSpPr>
        <p:spPr bwMode="auto">
          <a:xfrm>
            <a:off x="1781175" y="5208734"/>
            <a:ext cx="2181225" cy="762000"/>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7" name="Line 53"/>
          <p:cNvSpPr>
            <a:spLocks noChangeShapeType="1"/>
          </p:cNvSpPr>
          <p:nvPr/>
        </p:nvSpPr>
        <p:spPr bwMode="auto">
          <a:xfrm>
            <a:off x="4572000" y="5202384"/>
            <a:ext cx="0" cy="228600"/>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
        <p:nvSpPr>
          <p:cNvPr id="49178" name="Line 54"/>
          <p:cNvSpPr>
            <a:spLocks noChangeShapeType="1"/>
          </p:cNvSpPr>
          <p:nvPr/>
        </p:nvSpPr>
        <p:spPr bwMode="auto">
          <a:xfrm flipH="1">
            <a:off x="5181600" y="5208734"/>
            <a:ext cx="1963738" cy="768350"/>
          </a:xfrm>
          <a:prstGeom prst="line">
            <a:avLst/>
          </a:prstGeom>
          <a:noFill/>
          <a:ln w="38100">
            <a:solidFill>
              <a:schemeClr val="tx2"/>
            </a:solidFill>
            <a:round/>
            <a:headEnd/>
            <a:tailEnd type="triangle" w="med" len="med"/>
          </a:ln>
        </p:spPr>
        <p:txBody>
          <a:bodyPr wrap="none" anchor="ctr">
            <a:prstTxWarp prst="textNoShape">
              <a:avLst/>
            </a:prstTxWarp>
          </a:bodyPr>
          <a:lstStyle/>
          <a:p>
            <a:endParaRPr lang="en-US">
              <a:solidFill>
                <a:schemeClr val="bg1"/>
              </a:solidFill>
            </a:endParaRPr>
          </a:p>
        </p:txBody>
      </p:sp>
    </p:spTree>
    <p:extLst>
      <p:ext uri="{BB962C8B-B14F-4D97-AF65-F5344CB8AC3E}">
        <p14:creationId xmlns:p14="http://schemas.microsoft.com/office/powerpoint/2010/main" val="206318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0" y="0"/>
            <a:ext cx="9144000" cy="1009650"/>
          </a:xfrm>
          <a:prstGeom prst="rect">
            <a:avLst/>
          </a:prstGeom>
          <a:noFill/>
          <a:ln w="9525">
            <a:noFill/>
            <a:miter lim="800000"/>
            <a:headEnd/>
            <a:tailEnd/>
          </a:ln>
        </p:spPr>
        <p:txBody>
          <a:bodyPr anchor="ctr" anchorCtr="1">
            <a:prstTxWarp prst="textNoShape">
              <a:avLst/>
            </a:prstTxWarp>
          </a:bodyPr>
          <a:lstStyle/>
          <a:p>
            <a:pPr algn="ctr" eaLnBrk="1" hangingPunct="1"/>
            <a:r>
              <a:rPr lang="en-US" altLang="zh-CN" sz="4400" dirty="0">
                <a:latin typeface="+mj-lt"/>
                <a:cs typeface="Century Gothic" pitchFamily="-128" charset="0"/>
              </a:rPr>
              <a:t>Be wholesome</a:t>
            </a:r>
            <a:endParaRPr lang="sk-SK" sz="4400" dirty="0">
              <a:latin typeface="+mj-lt"/>
              <a:cs typeface="Century Gothic" pitchFamily="-128" charset="0"/>
            </a:endParaRPr>
          </a:p>
        </p:txBody>
      </p:sp>
      <p:sp>
        <p:nvSpPr>
          <p:cNvPr id="36866" name="Line 3"/>
          <p:cNvSpPr>
            <a:spLocks noChangeShapeType="1"/>
          </p:cNvSpPr>
          <p:nvPr/>
        </p:nvSpPr>
        <p:spPr bwMode="auto">
          <a:xfrm flipH="1" flipV="1">
            <a:off x="2770188" y="4100513"/>
            <a:ext cx="1800225" cy="180022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latin typeface="+mj-lt"/>
            </a:endParaRPr>
          </a:p>
        </p:txBody>
      </p:sp>
      <p:sp>
        <p:nvSpPr>
          <p:cNvPr id="36867" name="Line 4"/>
          <p:cNvSpPr>
            <a:spLocks noChangeShapeType="1"/>
          </p:cNvSpPr>
          <p:nvPr/>
        </p:nvSpPr>
        <p:spPr bwMode="auto">
          <a:xfrm flipV="1">
            <a:off x="4572000" y="4100513"/>
            <a:ext cx="1800225" cy="180022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latin typeface="+mj-lt"/>
            </a:endParaRPr>
          </a:p>
        </p:txBody>
      </p:sp>
      <p:sp>
        <p:nvSpPr>
          <p:cNvPr id="36868" name="Line 5"/>
          <p:cNvSpPr>
            <a:spLocks noChangeShapeType="1"/>
          </p:cNvSpPr>
          <p:nvPr/>
        </p:nvSpPr>
        <p:spPr bwMode="auto">
          <a:xfrm flipH="1" flipV="1">
            <a:off x="4572000" y="2300288"/>
            <a:ext cx="1800225" cy="180022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latin typeface="+mj-lt"/>
            </a:endParaRPr>
          </a:p>
        </p:txBody>
      </p:sp>
      <p:sp>
        <p:nvSpPr>
          <p:cNvPr id="36869" name="Line 6"/>
          <p:cNvSpPr>
            <a:spLocks noChangeShapeType="1"/>
          </p:cNvSpPr>
          <p:nvPr/>
        </p:nvSpPr>
        <p:spPr bwMode="auto">
          <a:xfrm flipV="1">
            <a:off x="2771775" y="2300288"/>
            <a:ext cx="1800225" cy="180022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latin typeface="+mj-lt"/>
            </a:endParaRPr>
          </a:p>
        </p:txBody>
      </p:sp>
      <p:grpSp>
        <p:nvGrpSpPr>
          <p:cNvPr id="36870" name="Group 7"/>
          <p:cNvGrpSpPr>
            <a:grpSpLocks/>
          </p:cNvGrpSpPr>
          <p:nvPr/>
        </p:nvGrpSpPr>
        <p:grpSpPr bwMode="auto">
          <a:xfrm>
            <a:off x="2159000" y="3302000"/>
            <a:ext cx="1511300" cy="1511300"/>
            <a:chOff x="1360" y="1770"/>
            <a:chExt cx="952" cy="952"/>
          </a:xfrm>
        </p:grpSpPr>
        <p:sp>
          <p:nvSpPr>
            <p:cNvPr id="368648" name="Oval 8"/>
            <p:cNvSpPr>
              <a:spLocks noChangeAspect="1" noChangeArrowheads="1"/>
            </p:cNvSpPr>
            <p:nvPr/>
          </p:nvSpPr>
          <p:spPr bwMode="auto">
            <a:xfrm>
              <a:off x="1360" y="1770"/>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eaLnBrk="1" hangingPunct="1"/>
              <a:endParaRPr lang="en-US" sz="2400">
                <a:solidFill>
                  <a:schemeClr val="bg1"/>
                </a:solidFill>
                <a:effectLst>
                  <a:outerShdw blurRad="38100" dist="38100" dir="2700000" algn="tl">
                    <a:srgbClr val="000000"/>
                  </a:outerShdw>
                </a:effectLst>
                <a:latin typeface="+mj-lt"/>
              </a:endParaRPr>
            </a:p>
          </p:txBody>
        </p:sp>
        <p:sp>
          <p:nvSpPr>
            <p:cNvPr id="368649" name="Text Box 9"/>
            <p:cNvSpPr txBox="1">
              <a:spLocks noChangeAspect="1" noChangeArrowheads="1"/>
            </p:cNvSpPr>
            <p:nvPr/>
          </p:nvSpPr>
          <p:spPr bwMode="auto">
            <a:xfrm>
              <a:off x="1360" y="2060"/>
              <a:ext cx="940" cy="321"/>
            </a:xfrm>
            <a:prstGeom prst="rect">
              <a:avLst/>
            </a:prstGeom>
            <a:noFill/>
            <a:ln w="9525">
              <a:noFill/>
              <a:miter lim="800000"/>
              <a:headEnd/>
              <a:tailEnd/>
            </a:ln>
            <a:effectLst/>
          </p:spPr>
          <p:txBody>
            <a:bodyPr lIns="36000" tIns="32400" rIns="36000">
              <a:prstTxWarp prst="textNoShape">
                <a:avLst/>
              </a:prstTxWarp>
              <a:spAutoFit/>
            </a:bodyPr>
            <a:lstStyle/>
            <a:p>
              <a:pPr algn="ctr" eaLnBrk="1" hangingPunct="1"/>
              <a:r>
                <a:rPr lang="en-US" sz="2800">
                  <a:solidFill>
                    <a:schemeClr val="bg1"/>
                  </a:solidFill>
                  <a:effectLst>
                    <a:outerShdw blurRad="38100" dist="38100" dir="2700000" algn="tl">
                      <a:srgbClr val="000000"/>
                    </a:outerShdw>
                  </a:effectLst>
                  <a:latin typeface="+mj-lt"/>
                  <a:ea typeface="Century Gothic" pitchFamily="-128" charset="0"/>
                  <a:cs typeface="Century Gothic" pitchFamily="-128" charset="0"/>
                </a:rPr>
                <a:t>Mind</a:t>
              </a:r>
            </a:p>
          </p:txBody>
        </p:sp>
      </p:grpSp>
      <p:grpSp>
        <p:nvGrpSpPr>
          <p:cNvPr id="36871" name="Group 10"/>
          <p:cNvGrpSpPr>
            <a:grpSpLocks noChangeAspect="1"/>
          </p:cNvGrpSpPr>
          <p:nvPr/>
        </p:nvGrpSpPr>
        <p:grpSpPr bwMode="auto">
          <a:xfrm>
            <a:off x="5494338" y="3302000"/>
            <a:ext cx="1511300" cy="1511300"/>
            <a:chOff x="3408" y="818"/>
            <a:chExt cx="998" cy="998"/>
          </a:xfrm>
        </p:grpSpPr>
        <p:sp>
          <p:nvSpPr>
            <p:cNvPr id="368651" name="Oval 11"/>
            <p:cNvSpPr>
              <a:spLocks noChangeAspect="1" noChangeArrowheads="1"/>
            </p:cNvSpPr>
            <p:nvPr/>
          </p:nvSpPr>
          <p:spPr bwMode="auto">
            <a:xfrm>
              <a:off x="3408" y="818"/>
              <a:ext cx="998" cy="99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algn="ctr" eaLnBrk="1" hangingPunct="1"/>
              <a:endParaRPr lang="en-US" sz="2800">
                <a:solidFill>
                  <a:schemeClr val="bg1"/>
                </a:solidFill>
                <a:effectLst>
                  <a:outerShdw blurRad="38100" dist="38100" dir="2700000" algn="tl">
                    <a:srgbClr val="000000"/>
                  </a:outerShdw>
                </a:effectLst>
                <a:latin typeface="+mj-lt"/>
              </a:endParaRPr>
            </a:p>
          </p:txBody>
        </p:sp>
        <p:sp>
          <p:nvSpPr>
            <p:cNvPr id="368652" name="Text Box 12"/>
            <p:cNvSpPr txBox="1">
              <a:spLocks noChangeAspect="1" noChangeArrowheads="1"/>
            </p:cNvSpPr>
            <p:nvPr/>
          </p:nvSpPr>
          <p:spPr bwMode="auto">
            <a:xfrm>
              <a:off x="3421" y="1103"/>
              <a:ext cx="985" cy="337"/>
            </a:xfrm>
            <a:prstGeom prst="rect">
              <a:avLst/>
            </a:prstGeom>
            <a:noFill/>
            <a:ln w="9525">
              <a:noFill/>
              <a:miter lim="800000"/>
              <a:headEnd/>
              <a:tailEnd/>
            </a:ln>
            <a:effectLst/>
          </p:spPr>
          <p:txBody>
            <a:bodyPr lIns="36000" tIns="32400" rIns="36000">
              <a:prstTxWarp prst="textNoShape">
                <a:avLst/>
              </a:prstTxWarp>
              <a:spAutoFit/>
            </a:bodyPr>
            <a:lstStyle/>
            <a:p>
              <a:pPr algn="ctr" eaLnBrk="1" hangingPunct="1"/>
              <a:r>
                <a:rPr lang="en-US" sz="2800">
                  <a:solidFill>
                    <a:schemeClr val="bg1"/>
                  </a:solidFill>
                  <a:effectLst>
                    <a:outerShdw blurRad="38100" dist="38100" dir="2700000" algn="tl">
                      <a:srgbClr val="000000"/>
                    </a:outerShdw>
                  </a:effectLst>
                  <a:latin typeface="+mj-lt"/>
                  <a:ea typeface="Century Gothic" pitchFamily="-128" charset="0"/>
                  <a:cs typeface="Century Gothic" pitchFamily="-128" charset="0"/>
                </a:rPr>
                <a:t>Body</a:t>
              </a:r>
            </a:p>
          </p:txBody>
        </p:sp>
      </p:grpSp>
      <p:sp>
        <p:nvSpPr>
          <p:cNvPr id="368653" name="Oval 13"/>
          <p:cNvSpPr>
            <a:spLocks noChangeAspect="1" noChangeArrowheads="1"/>
          </p:cNvSpPr>
          <p:nvPr/>
        </p:nvSpPr>
        <p:spPr bwMode="auto">
          <a:xfrm>
            <a:off x="3800475" y="4965700"/>
            <a:ext cx="1511300" cy="1511300"/>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algn="ctr" eaLnBrk="1" hangingPunct="1"/>
            <a:endParaRPr lang="en-US" sz="3200">
              <a:solidFill>
                <a:schemeClr val="bg1"/>
              </a:solidFill>
              <a:effectLst>
                <a:outerShdw blurRad="38100" dist="38100" dir="2700000" algn="tl">
                  <a:srgbClr val="000000"/>
                </a:outerShdw>
              </a:effectLst>
              <a:latin typeface="+mj-lt"/>
            </a:endParaRPr>
          </a:p>
        </p:txBody>
      </p:sp>
      <p:sp>
        <p:nvSpPr>
          <p:cNvPr id="368654" name="Text Box 14"/>
          <p:cNvSpPr txBox="1">
            <a:spLocks noChangeAspect="1" noChangeArrowheads="1"/>
          </p:cNvSpPr>
          <p:nvPr/>
        </p:nvSpPr>
        <p:spPr bwMode="auto">
          <a:xfrm>
            <a:off x="3649663" y="5346700"/>
            <a:ext cx="1843087" cy="749300"/>
          </a:xfrm>
          <a:prstGeom prst="rect">
            <a:avLst/>
          </a:prstGeom>
          <a:noFill/>
          <a:ln w="9525">
            <a:noFill/>
            <a:miter lim="800000"/>
            <a:headEnd/>
            <a:tailEnd/>
          </a:ln>
          <a:effectLst/>
        </p:spPr>
        <p:txBody>
          <a:bodyPr lIns="36000" tIns="32400" rIns="36000">
            <a:prstTxWarp prst="textNoShape">
              <a:avLst/>
            </a:prstTxWarp>
            <a:spAutoFit/>
          </a:bodyPr>
          <a:lstStyle/>
          <a:p>
            <a:pPr algn="ctr" eaLnBrk="1" hangingPunct="1">
              <a:lnSpc>
                <a:spcPct val="90000"/>
              </a:lnSpc>
            </a:pPr>
            <a:r>
              <a:rPr lang="en-US" sz="2400">
                <a:solidFill>
                  <a:schemeClr val="bg1"/>
                </a:solidFill>
                <a:effectLst>
                  <a:outerShdw blurRad="38100" dist="38100" dir="2700000" algn="tl">
                    <a:srgbClr val="000000"/>
                  </a:outerShdw>
                </a:effectLst>
                <a:latin typeface="+mj-lt"/>
                <a:ea typeface="Century Gothic" pitchFamily="-128" charset="0"/>
                <a:cs typeface="Century Gothic" pitchFamily="-128" charset="0"/>
              </a:rPr>
              <a:t>True </a:t>
            </a:r>
          </a:p>
          <a:p>
            <a:pPr algn="ctr" eaLnBrk="1" hangingPunct="1">
              <a:lnSpc>
                <a:spcPct val="90000"/>
              </a:lnSpc>
            </a:pPr>
            <a:r>
              <a:rPr lang="en-US" sz="2400">
                <a:solidFill>
                  <a:schemeClr val="bg1"/>
                </a:solidFill>
                <a:effectLst>
                  <a:outerShdw blurRad="38100" dist="38100" dir="2700000" algn="tl">
                    <a:srgbClr val="000000"/>
                  </a:outerShdw>
                </a:effectLst>
                <a:latin typeface="+mj-lt"/>
                <a:ea typeface="Century Gothic" pitchFamily="-128" charset="0"/>
                <a:cs typeface="Century Gothic" pitchFamily="-128" charset="0"/>
              </a:rPr>
              <a:t>Person</a:t>
            </a:r>
          </a:p>
        </p:txBody>
      </p:sp>
      <p:grpSp>
        <p:nvGrpSpPr>
          <p:cNvPr id="36874" name="Group 15"/>
          <p:cNvGrpSpPr>
            <a:grpSpLocks/>
          </p:cNvGrpSpPr>
          <p:nvPr/>
        </p:nvGrpSpPr>
        <p:grpSpPr bwMode="auto">
          <a:xfrm>
            <a:off x="3713163" y="3048000"/>
            <a:ext cx="1716087" cy="1905000"/>
            <a:chOff x="2339" y="1729"/>
            <a:chExt cx="1081" cy="1081"/>
          </a:xfrm>
        </p:grpSpPr>
        <p:sp>
          <p:nvSpPr>
            <p:cNvPr id="36892" name="Freeform 16"/>
            <p:cNvSpPr>
              <a:spLocks noChangeAspect="1"/>
            </p:cNvSpPr>
            <p:nvPr/>
          </p:nvSpPr>
          <p:spPr bwMode="auto">
            <a:xfrm>
              <a:off x="2339" y="1933"/>
              <a:ext cx="1081" cy="247"/>
            </a:xfrm>
            <a:custGeom>
              <a:avLst/>
              <a:gdLst>
                <a:gd name="T0" fmla="*/ 0 w 861"/>
                <a:gd name="T1" fmla="*/ 350203 h 197"/>
                <a:gd name="T2" fmla="*/ 1172368 w 861"/>
                <a:gd name="T3" fmla="*/ 0 h 197"/>
                <a:gd name="T4" fmla="*/ 2161593 w 861"/>
                <a:gd name="T5" fmla="*/ 261942 h 197"/>
                <a:gd name="T6" fmla="*/ 2215745 w 861"/>
                <a:gd name="T7" fmla="*/ 180422 h 197"/>
                <a:gd name="T8" fmla="*/ 2476045 w 861"/>
                <a:gd name="T9" fmla="*/ 533785 h 197"/>
                <a:gd name="T10" fmla="*/ 2015464 w 861"/>
                <a:gd name="T11" fmla="*/ 527676 h 197"/>
                <a:gd name="T12" fmla="*/ 2069397 w 861"/>
                <a:gd name="T13" fmla="*/ 440031 h 197"/>
                <a:gd name="T14" fmla="*/ 1172368 w 861"/>
                <a:gd name="T15" fmla="*/ 213523 h 197"/>
                <a:gd name="T16" fmla="*/ 116012 w 861"/>
                <a:gd name="T17" fmla="*/ 541359 h 197"/>
                <a:gd name="T18" fmla="*/ 0 w 861"/>
                <a:gd name="T19" fmla="*/ 35020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endParaRPr lang="en-US">
                <a:solidFill>
                  <a:schemeClr val="bg1"/>
                </a:solidFill>
                <a:latin typeface="+mj-lt"/>
              </a:endParaRPr>
            </a:p>
          </p:txBody>
        </p:sp>
        <p:grpSp>
          <p:nvGrpSpPr>
            <p:cNvPr id="36893" name="Group 17"/>
            <p:cNvGrpSpPr>
              <a:grpSpLocks/>
            </p:cNvGrpSpPr>
            <p:nvPr/>
          </p:nvGrpSpPr>
          <p:grpSpPr bwMode="auto">
            <a:xfrm rot="5400000">
              <a:off x="2339" y="1929"/>
              <a:ext cx="1081" cy="681"/>
              <a:chOff x="128" y="1933"/>
              <a:chExt cx="1081" cy="681"/>
            </a:xfrm>
          </p:grpSpPr>
          <p:sp>
            <p:nvSpPr>
              <p:cNvPr id="36895" name="Freeform 18"/>
              <p:cNvSpPr>
                <a:spLocks noChangeAspect="1"/>
              </p:cNvSpPr>
              <p:nvPr/>
            </p:nvSpPr>
            <p:spPr bwMode="auto">
              <a:xfrm>
                <a:off x="128" y="1933"/>
                <a:ext cx="1081" cy="247"/>
              </a:xfrm>
              <a:custGeom>
                <a:avLst/>
                <a:gdLst>
                  <a:gd name="T0" fmla="*/ 0 w 861"/>
                  <a:gd name="T1" fmla="*/ 350203 h 197"/>
                  <a:gd name="T2" fmla="*/ 1172368 w 861"/>
                  <a:gd name="T3" fmla="*/ 0 h 197"/>
                  <a:gd name="T4" fmla="*/ 2161593 w 861"/>
                  <a:gd name="T5" fmla="*/ 261942 h 197"/>
                  <a:gd name="T6" fmla="*/ 2215745 w 861"/>
                  <a:gd name="T7" fmla="*/ 180422 h 197"/>
                  <a:gd name="T8" fmla="*/ 2476045 w 861"/>
                  <a:gd name="T9" fmla="*/ 533785 h 197"/>
                  <a:gd name="T10" fmla="*/ 2015464 w 861"/>
                  <a:gd name="T11" fmla="*/ 527676 h 197"/>
                  <a:gd name="T12" fmla="*/ 2069397 w 861"/>
                  <a:gd name="T13" fmla="*/ 440031 h 197"/>
                  <a:gd name="T14" fmla="*/ 1172368 w 861"/>
                  <a:gd name="T15" fmla="*/ 213523 h 197"/>
                  <a:gd name="T16" fmla="*/ 116012 w 861"/>
                  <a:gd name="T17" fmla="*/ 541359 h 197"/>
                  <a:gd name="T18" fmla="*/ 0 w 861"/>
                  <a:gd name="T19" fmla="*/ 35020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endParaRPr lang="en-US">
                  <a:solidFill>
                    <a:schemeClr val="bg1"/>
                  </a:solidFill>
                  <a:latin typeface="+mj-lt"/>
                </a:endParaRPr>
              </a:p>
            </p:txBody>
          </p:sp>
          <p:sp>
            <p:nvSpPr>
              <p:cNvPr id="36896" name="Freeform 19"/>
              <p:cNvSpPr>
                <a:spLocks noChangeAspect="1"/>
              </p:cNvSpPr>
              <p:nvPr/>
            </p:nvSpPr>
            <p:spPr bwMode="auto">
              <a:xfrm rot="10800000">
                <a:off x="128" y="2367"/>
                <a:ext cx="1081" cy="247"/>
              </a:xfrm>
              <a:custGeom>
                <a:avLst/>
                <a:gdLst>
                  <a:gd name="T0" fmla="*/ 0 w 861"/>
                  <a:gd name="T1" fmla="*/ 350203 h 197"/>
                  <a:gd name="T2" fmla="*/ 1172368 w 861"/>
                  <a:gd name="T3" fmla="*/ 0 h 197"/>
                  <a:gd name="T4" fmla="*/ 2161593 w 861"/>
                  <a:gd name="T5" fmla="*/ 261942 h 197"/>
                  <a:gd name="T6" fmla="*/ 2215745 w 861"/>
                  <a:gd name="T7" fmla="*/ 180422 h 197"/>
                  <a:gd name="T8" fmla="*/ 2476045 w 861"/>
                  <a:gd name="T9" fmla="*/ 533785 h 197"/>
                  <a:gd name="T10" fmla="*/ 2015464 w 861"/>
                  <a:gd name="T11" fmla="*/ 527676 h 197"/>
                  <a:gd name="T12" fmla="*/ 2069397 w 861"/>
                  <a:gd name="T13" fmla="*/ 440031 h 197"/>
                  <a:gd name="T14" fmla="*/ 1172368 w 861"/>
                  <a:gd name="T15" fmla="*/ 213523 h 197"/>
                  <a:gd name="T16" fmla="*/ 116012 w 861"/>
                  <a:gd name="T17" fmla="*/ 541359 h 197"/>
                  <a:gd name="T18" fmla="*/ 0 w 861"/>
                  <a:gd name="T19" fmla="*/ 35020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endParaRPr lang="en-US">
                  <a:solidFill>
                    <a:schemeClr val="bg1"/>
                  </a:solidFill>
                  <a:latin typeface="+mj-lt"/>
                </a:endParaRPr>
              </a:p>
            </p:txBody>
          </p:sp>
        </p:grpSp>
        <p:sp>
          <p:nvSpPr>
            <p:cNvPr id="36894" name="Freeform 20"/>
            <p:cNvSpPr>
              <a:spLocks noChangeAspect="1"/>
            </p:cNvSpPr>
            <p:nvPr/>
          </p:nvSpPr>
          <p:spPr bwMode="auto">
            <a:xfrm rot="10800000">
              <a:off x="2339" y="2367"/>
              <a:ext cx="1081" cy="247"/>
            </a:xfrm>
            <a:custGeom>
              <a:avLst/>
              <a:gdLst>
                <a:gd name="T0" fmla="*/ 0 w 861"/>
                <a:gd name="T1" fmla="*/ 350203 h 197"/>
                <a:gd name="T2" fmla="*/ 1172368 w 861"/>
                <a:gd name="T3" fmla="*/ 0 h 197"/>
                <a:gd name="T4" fmla="*/ 2161593 w 861"/>
                <a:gd name="T5" fmla="*/ 261942 h 197"/>
                <a:gd name="T6" fmla="*/ 2215745 w 861"/>
                <a:gd name="T7" fmla="*/ 180422 h 197"/>
                <a:gd name="T8" fmla="*/ 2476045 w 861"/>
                <a:gd name="T9" fmla="*/ 533785 h 197"/>
                <a:gd name="T10" fmla="*/ 2015464 w 861"/>
                <a:gd name="T11" fmla="*/ 527676 h 197"/>
                <a:gd name="T12" fmla="*/ 2069397 w 861"/>
                <a:gd name="T13" fmla="*/ 440031 h 197"/>
                <a:gd name="T14" fmla="*/ 1172368 w 861"/>
                <a:gd name="T15" fmla="*/ 213523 h 197"/>
                <a:gd name="T16" fmla="*/ 116012 w 861"/>
                <a:gd name="T17" fmla="*/ 541359 h 197"/>
                <a:gd name="T18" fmla="*/ 0 w 861"/>
                <a:gd name="T19" fmla="*/ 35020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endParaRPr lang="en-US">
                <a:solidFill>
                  <a:schemeClr val="bg1"/>
                </a:solidFill>
                <a:latin typeface="+mj-lt"/>
              </a:endParaRPr>
            </a:p>
          </p:txBody>
        </p:sp>
      </p:grpSp>
      <p:sp>
        <p:nvSpPr>
          <p:cNvPr id="36875" name="Rectangle 31"/>
          <p:cNvSpPr>
            <a:spLocks noChangeArrowheads="1"/>
          </p:cNvSpPr>
          <p:nvPr/>
        </p:nvSpPr>
        <p:spPr bwMode="auto">
          <a:xfrm>
            <a:off x="533400" y="908050"/>
            <a:ext cx="8153400" cy="492125"/>
          </a:xfrm>
          <a:prstGeom prst="rect">
            <a:avLst/>
          </a:prstGeom>
          <a:noFill/>
          <a:ln w="9525">
            <a:noFill/>
            <a:miter lim="800000"/>
            <a:headEnd/>
            <a:tailEnd/>
          </a:ln>
        </p:spPr>
        <p:txBody>
          <a:bodyPr>
            <a:prstTxWarp prst="textNoShape">
              <a:avLst/>
            </a:prstTxWarp>
            <a:spAutoFit/>
          </a:bodyPr>
          <a:lstStyle/>
          <a:p>
            <a:pPr algn="ctr" eaLnBrk="1" hangingPunct="1">
              <a:spcAft>
                <a:spcPct val="20000"/>
              </a:spcAft>
            </a:pPr>
            <a:r>
              <a:rPr lang="en-US" sz="2600">
                <a:latin typeface="+mj-lt"/>
                <a:cs typeface="Century Gothic" pitchFamily="-128" charset="0"/>
              </a:rPr>
              <a:t>The ability to create and complete our character</a:t>
            </a:r>
          </a:p>
        </p:txBody>
      </p:sp>
      <p:sp>
        <p:nvSpPr>
          <p:cNvPr id="36876" name="Text Box 33"/>
          <p:cNvSpPr txBox="1">
            <a:spLocks noChangeArrowheads="1"/>
          </p:cNvSpPr>
          <p:nvPr/>
        </p:nvSpPr>
        <p:spPr bwMode="auto">
          <a:xfrm>
            <a:off x="134938" y="2820988"/>
            <a:ext cx="2214562" cy="708025"/>
          </a:xfrm>
          <a:prstGeom prst="rect">
            <a:avLst/>
          </a:prstGeom>
          <a:noFill/>
          <a:ln w="38100">
            <a:solidFill>
              <a:schemeClr val="bg1"/>
            </a:solidFill>
            <a:miter lim="800000"/>
            <a:headEnd/>
            <a:tailEnd/>
          </a:ln>
        </p:spPr>
        <p:txBody>
          <a:bodyPr>
            <a:prstTxWarp prst="textNoShape">
              <a:avLst/>
            </a:prstTxWarp>
            <a:spAutoFit/>
          </a:bodyPr>
          <a:lstStyle/>
          <a:p>
            <a:pPr eaLnBrk="1" hangingPunct="1"/>
            <a:r>
              <a:rPr lang="en-GB" sz="2000">
                <a:latin typeface="+mj-lt"/>
                <a:cs typeface="Century Gothic" pitchFamily="-128" charset="0"/>
              </a:rPr>
              <a:t>Sensitivity to the Heart of God</a:t>
            </a:r>
          </a:p>
        </p:txBody>
      </p:sp>
      <p:sp>
        <p:nvSpPr>
          <p:cNvPr id="36877" name="Text Box 34"/>
          <p:cNvSpPr txBox="1">
            <a:spLocks noChangeArrowheads="1"/>
          </p:cNvSpPr>
          <p:nvPr/>
        </p:nvSpPr>
        <p:spPr bwMode="auto">
          <a:xfrm>
            <a:off x="2438400" y="4191000"/>
            <a:ext cx="1022350" cy="369888"/>
          </a:xfrm>
          <a:prstGeom prst="rect">
            <a:avLst/>
          </a:prstGeom>
          <a:noFill/>
          <a:ln w="9525">
            <a:noFill/>
            <a:miter lim="800000"/>
            <a:headEnd/>
            <a:tailEnd/>
          </a:ln>
        </p:spPr>
        <p:txBody>
          <a:bodyPr wrap="none">
            <a:prstTxWarp prst="textNoShape">
              <a:avLst/>
            </a:prstTxWarp>
            <a:spAutoFit/>
          </a:bodyPr>
          <a:lstStyle/>
          <a:p>
            <a:pPr eaLnBrk="1" hangingPunct="1"/>
            <a:r>
              <a:rPr lang="en-GB">
                <a:solidFill>
                  <a:schemeClr val="bg1"/>
                </a:solidFill>
                <a:latin typeface="+mj-lt"/>
                <a:cs typeface="Century Gothic" pitchFamily="-128" charset="0"/>
              </a:rPr>
              <a:t>Subject</a:t>
            </a:r>
          </a:p>
        </p:txBody>
      </p:sp>
      <p:sp>
        <p:nvSpPr>
          <p:cNvPr id="36878" name="Text Box 35"/>
          <p:cNvSpPr txBox="1">
            <a:spLocks noChangeArrowheads="1"/>
          </p:cNvSpPr>
          <p:nvPr/>
        </p:nvSpPr>
        <p:spPr bwMode="auto">
          <a:xfrm>
            <a:off x="134938" y="1725613"/>
            <a:ext cx="2973387" cy="923925"/>
          </a:xfrm>
          <a:prstGeom prst="rect">
            <a:avLst/>
          </a:prstGeom>
          <a:noFill/>
          <a:ln w="9525">
            <a:noFill/>
            <a:miter lim="800000"/>
            <a:headEnd/>
            <a:tailEnd/>
          </a:ln>
        </p:spPr>
        <p:txBody>
          <a:bodyPr wrap="none">
            <a:prstTxWarp prst="textNoShape">
              <a:avLst/>
            </a:prstTxWarp>
            <a:spAutoFit/>
          </a:bodyPr>
          <a:lstStyle/>
          <a:p>
            <a:pPr eaLnBrk="1" hangingPunct="1"/>
            <a:r>
              <a:rPr lang="en-US">
                <a:latin typeface="+mj-lt"/>
                <a:cs typeface="Century Gothic" pitchFamily="-128" charset="0"/>
              </a:rPr>
              <a:t>We create our character</a:t>
            </a:r>
          </a:p>
          <a:p>
            <a:pPr eaLnBrk="1" hangingPunct="1"/>
            <a:r>
              <a:rPr lang="en-US">
                <a:latin typeface="+mj-lt"/>
                <a:cs typeface="Century Gothic" pitchFamily="-128" charset="0"/>
              </a:rPr>
              <a:t>through our thoughts,</a:t>
            </a:r>
          </a:p>
          <a:p>
            <a:pPr eaLnBrk="1" hangingPunct="1"/>
            <a:r>
              <a:rPr lang="en-US">
                <a:latin typeface="+mj-lt"/>
                <a:cs typeface="Century Gothic" pitchFamily="-128" charset="0"/>
              </a:rPr>
              <a:t>words and deeds</a:t>
            </a:r>
          </a:p>
        </p:txBody>
      </p:sp>
      <p:sp>
        <p:nvSpPr>
          <p:cNvPr id="36879" name="Text Box 36"/>
          <p:cNvSpPr txBox="1">
            <a:spLocks noChangeArrowheads="1"/>
          </p:cNvSpPr>
          <p:nvPr/>
        </p:nvSpPr>
        <p:spPr bwMode="auto">
          <a:xfrm>
            <a:off x="6273800" y="4975225"/>
            <a:ext cx="2254250" cy="646113"/>
          </a:xfrm>
          <a:prstGeom prst="rect">
            <a:avLst/>
          </a:prstGeom>
          <a:noFill/>
          <a:ln w="9525">
            <a:noFill/>
            <a:miter lim="800000"/>
            <a:headEnd/>
            <a:tailEnd/>
          </a:ln>
        </p:spPr>
        <p:txBody>
          <a:bodyPr wrap="none">
            <a:prstTxWarp prst="textNoShape">
              <a:avLst/>
            </a:prstTxWarp>
            <a:spAutoFit/>
          </a:bodyPr>
          <a:lstStyle/>
          <a:p>
            <a:pPr algn="ctr" eaLnBrk="1" hangingPunct="1"/>
            <a:r>
              <a:rPr lang="en-US">
                <a:latin typeface="+mj-lt"/>
                <a:cs typeface="Century Gothic" pitchFamily="-128" charset="0"/>
              </a:rPr>
              <a:t>Keep promises</a:t>
            </a:r>
          </a:p>
          <a:p>
            <a:pPr algn="ctr" eaLnBrk="1" hangingPunct="1"/>
            <a:r>
              <a:rPr lang="en-US">
                <a:latin typeface="+mj-lt"/>
                <a:cs typeface="Century Gothic" pitchFamily="-128" charset="0"/>
              </a:rPr>
              <a:t>Don’t drink, smoke</a:t>
            </a:r>
          </a:p>
        </p:txBody>
      </p:sp>
      <p:sp>
        <p:nvSpPr>
          <p:cNvPr id="36880" name="Text Box 37"/>
          <p:cNvSpPr txBox="1">
            <a:spLocks noChangeArrowheads="1"/>
          </p:cNvSpPr>
          <p:nvPr/>
        </p:nvSpPr>
        <p:spPr bwMode="auto">
          <a:xfrm>
            <a:off x="5686425" y="5721350"/>
            <a:ext cx="3438762" cy="1015663"/>
          </a:xfrm>
          <a:prstGeom prst="rect">
            <a:avLst/>
          </a:prstGeom>
          <a:noFill/>
          <a:ln w="9525">
            <a:noFill/>
            <a:miter lim="800000"/>
            <a:headEnd/>
            <a:tailEnd/>
          </a:ln>
        </p:spPr>
        <p:txBody>
          <a:bodyPr wrap="none">
            <a:prstTxWarp prst="textNoShape">
              <a:avLst/>
            </a:prstTxWarp>
            <a:spAutoFit/>
          </a:bodyPr>
          <a:lstStyle/>
          <a:p>
            <a:pPr eaLnBrk="1" hangingPunct="1"/>
            <a:r>
              <a:rPr lang="en-GB" sz="2000" dirty="0">
                <a:latin typeface="+mj-lt"/>
                <a:cs typeface="Century Gothic" pitchFamily="-128" charset="0"/>
              </a:rPr>
              <a:t>Unity of mind and body</a:t>
            </a:r>
          </a:p>
          <a:p>
            <a:pPr eaLnBrk="1" hangingPunct="1"/>
            <a:r>
              <a:rPr lang="en-US" sz="2000">
                <a:latin typeface="+mj-lt"/>
                <a:cs typeface="Century Gothic" pitchFamily="-128" charset="0"/>
              </a:rPr>
              <a:t>“Marshmallow test” </a:t>
            </a:r>
            <a:endParaRPr lang="en-GB" sz="2000">
              <a:latin typeface="+mj-lt"/>
              <a:cs typeface="Century Gothic" pitchFamily="-128" charset="0"/>
            </a:endParaRPr>
          </a:p>
          <a:p>
            <a:pPr eaLnBrk="1" hangingPunct="1"/>
            <a:r>
              <a:rPr lang="en-GB" sz="2000" dirty="0">
                <a:latin typeface="+mj-lt"/>
                <a:cs typeface="Century Gothic" pitchFamily="-128" charset="0"/>
              </a:rPr>
              <a:t>Words and deeds are one</a:t>
            </a:r>
          </a:p>
        </p:txBody>
      </p:sp>
      <p:sp>
        <p:nvSpPr>
          <p:cNvPr id="36881" name="Text Box 38"/>
          <p:cNvSpPr txBox="1">
            <a:spLocks noChangeArrowheads="1"/>
          </p:cNvSpPr>
          <p:nvPr/>
        </p:nvSpPr>
        <p:spPr bwMode="auto">
          <a:xfrm>
            <a:off x="8162925" y="3692525"/>
            <a:ext cx="795338" cy="523875"/>
          </a:xfrm>
          <a:prstGeom prst="rect">
            <a:avLst/>
          </a:prstGeom>
          <a:noFill/>
          <a:ln w="9525">
            <a:noFill/>
            <a:miter lim="800000"/>
            <a:headEnd/>
            <a:tailEnd/>
          </a:ln>
        </p:spPr>
        <p:txBody>
          <a:bodyPr wrap="none">
            <a:prstTxWarp prst="textNoShape">
              <a:avLst/>
            </a:prstTxWarp>
            <a:spAutoFit/>
          </a:bodyPr>
          <a:lstStyle/>
          <a:p>
            <a:pPr eaLnBrk="1" hangingPunct="1"/>
            <a:r>
              <a:rPr lang="en-GB" sz="2800">
                <a:latin typeface="+mj-lt"/>
                <a:cs typeface="Century Gothic" pitchFamily="-128" charset="0"/>
              </a:rPr>
              <a:t>Joy</a:t>
            </a:r>
          </a:p>
        </p:txBody>
      </p:sp>
      <p:sp>
        <p:nvSpPr>
          <p:cNvPr id="36882" name="Text Box 40"/>
          <p:cNvSpPr txBox="1">
            <a:spLocks noChangeArrowheads="1"/>
          </p:cNvSpPr>
          <p:nvPr/>
        </p:nvSpPr>
        <p:spPr bwMode="auto">
          <a:xfrm>
            <a:off x="5562600" y="1597025"/>
            <a:ext cx="3532188" cy="923925"/>
          </a:xfrm>
          <a:prstGeom prst="rect">
            <a:avLst/>
          </a:prstGeom>
          <a:noFill/>
          <a:ln w="9525">
            <a:noFill/>
            <a:miter lim="800000"/>
            <a:headEnd/>
            <a:tailEnd/>
          </a:ln>
        </p:spPr>
        <p:txBody>
          <a:bodyPr wrap="none">
            <a:prstTxWarp prst="textNoShape">
              <a:avLst/>
            </a:prstTxWarp>
            <a:spAutoFit/>
          </a:bodyPr>
          <a:lstStyle/>
          <a:p>
            <a:pPr eaLnBrk="1" hangingPunct="1"/>
            <a:r>
              <a:rPr lang="en-GB">
                <a:latin typeface="+mj-lt"/>
                <a:cs typeface="Century Gothic" pitchFamily="-128" charset="0"/>
              </a:rPr>
              <a:t>“Be complete as your</a:t>
            </a:r>
            <a:br>
              <a:rPr lang="en-GB">
                <a:latin typeface="+mj-lt"/>
                <a:cs typeface="Century Gothic" pitchFamily="-128" charset="0"/>
              </a:rPr>
            </a:br>
            <a:r>
              <a:rPr lang="en-GB">
                <a:latin typeface="+mj-lt"/>
                <a:cs typeface="Century Gothic" pitchFamily="-128" charset="0"/>
              </a:rPr>
              <a:t>heavenly Father is complete.”</a:t>
            </a:r>
            <a:endParaRPr lang="en-GB" altLang="ja-JP">
              <a:latin typeface="+mj-lt"/>
              <a:cs typeface="Century Gothic" pitchFamily="-128" charset="0"/>
            </a:endParaRPr>
          </a:p>
          <a:p>
            <a:pPr eaLnBrk="1" hangingPunct="1"/>
            <a:r>
              <a:rPr lang="en-GB">
                <a:latin typeface="+mj-lt"/>
                <a:cs typeface="Century Gothic" pitchFamily="-128" charset="0"/>
              </a:rPr>
              <a:t>                   Matthew 5:48</a:t>
            </a:r>
          </a:p>
        </p:txBody>
      </p:sp>
      <p:sp>
        <p:nvSpPr>
          <p:cNvPr id="36883" name="Text Box 41"/>
          <p:cNvSpPr txBox="1">
            <a:spLocks noChangeArrowheads="1"/>
          </p:cNvSpPr>
          <p:nvPr/>
        </p:nvSpPr>
        <p:spPr bwMode="auto">
          <a:xfrm>
            <a:off x="5738813" y="4191000"/>
            <a:ext cx="966787" cy="369888"/>
          </a:xfrm>
          <a:prstGeom prst="rect">
            <a:avLst/>
          </a:prstGeom>
          <a:noFill/>
          <a:ln w="9525">
            <a:noFill/>
            <a:miter lim="800000"/>
            <a:headEnd/>
            <a:tailEnd/>
          </a:ln>
        </p:spPr>
        <p:txBody>
          <a:bodyPr wrap="none">
            <a:prstTxWarp prst="textNoShape">
              <a:avLst/>
            </a:prstTxWarp>
            <a:spAutoFit/>
          </a:bodyPr>
          <a:lstStyle/>
          <a:p>
            <a:pPr eaLnBrk="1" hangingPunct="1"/>
            <a:r>
              <a:rPr lang="en-GB">
                <a:solidFill>
                  <a:schemeClr val="bg1"/>
                </a:solidFill>
                <a:latin typeface="+mj-lt"/>
                <a:cs typeface="Century Gothic" pitchFamily="-128" charset="0"/>
              </a:rPr>
              <a:t>Object</a:t>
            </a:r>
          </a:p>
        </p:txBody>
      </p:sp>
      <p:sp>
        <p:nvSpPr>
          <p:cNvPr id="36884" name="Text Box 42"/>
          <p:cNvSpPr txBox="1">
            <a:spLocks noChangeArrowheads="1"/>
          </p:cNvSpPr>
          <p:nvPr/>
        </p:nvSpPr>
        <p:spPr bwMode="auto">
          <a:xfrm>
            <a:off x="6781800" y="2876550"/>
            <a:ext cx="1939925" cy="400050"/>
          </a:xfrm>
          <a:prstGeom prst="rect">
            <a:avLst/>
          </a:prstGeom>
          <a:noFill/>
          <a:ln w="9525">
            <a:noFill/>
            <a:miter lim="800000"/>
            <a:headEnd/>
            <a:tailEnd/>
          </a:ln>
        </p:spPr>
        <p:txBody>
          <a:bodyPr wrap="none">
            <a:prstTxWarp prst="textNoShape">
              <a:avLst/>
            </a:prstTxWarp>
            <a:spAutoFit/>
          </a:bodyPr>
          <a:lstStyle/>
          <a:p>
            <a:pPr eaLnBrk="1" hangingPunct="1"/>
            <a:r>
              <a:rPr lang="en-US" sz="2000">
                <a:latin typeface="+mj-lt"/>
                <a:cs typeface="Century Gothic" pitchFamily="-128" charset="0"/>
              </a:rPr>
              <a:t>Fulfill potential</a:t>
            </a:r>
          </a:p>
        </p:txBody>
      </p:sp>
      <p:sp>
        <p:nvSpPr>
          <p:cNvPr id="36885" name="Oval 43"/>
          <p:cNvSpPr>
            <a:spLocks noChangeAspect="1" noChangeArrowheads="1"/>
          </p:cNvSpPr>
          <p:nvPr/>
        </p:nvSpPr>
        <p:spPr bwMode="auto">
          <a:xfrm>
            <a:off x="3886200" y="1524000"/>
            <a:ext cx="1447800" cy="1446213"/>
          </a:xfrm>
          <a:prstGeom prst="ellipse">
            <a:avLst/>
          </a:prstGeom>
          <a:gradFill rotWithShape="1">
            <a:gsLst>
              <a:gs pos="0">
                <a:srgbClr val="FFB482"/>
              </a:gs>
              <a:gs pos="100000">
                <a:srgbClr val="FF7832"/>
              </a:gs>
            </a:gsLst>
            <a:path path="shape">
              <a:fillToRect l="50000" t="50000" r="50000" b="50000"/>
            </a:path>
          </a:gradFill>
          <a:ln w="9525">
            <a:noFill/>
            <a:round/>
            <a:headEnd/>
            <a:tailEnd/>
          </a:ln>
        </p:spPr>
        <p:txBody>
          <a:bodyPr anchor="ctr">
            <a:prstTxWarp prst="textNoShape">
              <a:avLst/>
            </a:prstTxWarp>
          </a:bodyPr>
          <a:lstStyle/>
          <a:p>
            <a:pPr algn="ctr" eaLnBrk="1" hangingPunct="1"/>
            <a:endParaRPr lang="en-US" sz="3200">
              <a:solidFill>
                <a:schemeClr val="bg1"/>
              </a:solidFill>
              <a:latin typeface="+mj-lt"/>
              <a:cs typeface="Century Gothic" pitchFamily="-128" charset="0"/>
            </a:endParaRPr>
          </a:p>
        </p:txBody>
      </p:sp>
      <p:sp>
        <p:nvSpPr>
          <p:cNvPr id="51224" name="Text Box 44"/>
          <p:cNvSpPr txBox="1">
            <a:spLocks noChangeArrowheads="1"/>
          </p:cNvSpPr>
          <p:nvPr/>
        </p:nvSpPr>
        <p:spPr bwMode="auto">
          <a:xfrm>
            <a:off x="4125913" y="1981200"/>
            <a:ext cx="977900" cy="523875"/>
          </a:xfrm>
          <a:prstGeom prst="rect">
            <a:avLst/>
          </a:prstGeom>
          <a:noFill/>
          <a:ln w="9525">
            <a:noFill/>
            <a:miter lim="800000"/>
            <a:headEnd/>
            <a:tailEnd/>
          </a:ln>
        </p:spPr>
        <p:txBody>
          <a:bodyPr wrap="none">
            <a:prstTxWarp prst="textNoShape">
              <a:avLst/>
            </a:prstTxWarp>
            <a:spAutoFit/>
          </a:bodyPr>
          <a:lstStyle/>
          <a:p>
            <a:pPr eaLnBrk="1" hangingPunct="1"/>
            <a:r>
              <a:rPr lang="en-US" sz="2800">
                <a:solidFill>
                  <a:schemeClr val="bg1"/>
                </a:solidFill>
                <a:effectLst>
                  <a:outerShdw blurRad="38100" dist="38100" dir="2700000" algn="tl">
                    <a:srgbClr val="000000"/>
                  </a:outerShdw>
                </a:effectLst>
                <a:latin typeface="+mj-lt"/>
                <a:ea typeface="Century Gothic" pitchFamily="-128" charset="0"/>
                <a:cs typeface="Century Gothic" pitchFamily="-128" charset="0"/>
              </a:rPr>
              <a:t>God</a:t>
            </a:r>
          </a:p>
        </p:txBody>
      </p:sp>
      <p:sp>
        <p:nvSpPr>
          <p:cNvPr id="36888" name="Line 46"/>
          <p:cNvSpPr>
            <a:spLocks noChangeShapeType="1"/>
          </p:cNvSpPr>
          <p:nvPr/>
        </p:nvSpPr>
        <p:spPr bwMode="auto">
          <a:xfrm>
            <a:off x="7239000" y="3952875"/>
            <a:ext cx="923925" cy="0"/>
          </a:xfrm>
          <a:prstGeom prst="line">
            <a:avLst/>
          </a:prstGeom>
          <a:noFill/>
          <a:ln w="76200">
            <a:solidFill>
              <a:schemeClr val="accent1"/>
            </a:solidFill>
            <a:round/>
            <a:headEnd/>
            <a:tailEnd type="triangle" w="med" len="med"/>
          </a:ln>
        </p:spPr>
        <p:txBody>
          <a:bodyPr wrap="none" anchor="ctr">
            <a:prstTxWarp prst="textNoShape">
              <a:avLst/>
            </a:prstTxWarp>
          </a:bodyPr>
          <a:lstStyle/>
          <a:p>
            <a:endParaRPr lang="en-US">
              <a:latin typeface="+mj-lt"/>
            </a:endParaRPr>
          </a:p>
        </p:txBody>
      </p:sp>
      <p:sp>
        <p:nvSpPr>
          <p:cNvPr id="36889" name="TextBox 36"/>
          <p:cNvSpPr txBox="1">
            <a:spLocks noChangeArrowheads="1"/>
          </p:cNvSpPr>
          <p:nvPr/>
        </p:nvSpPr>
        <p:spPr bwMode="auto">
          <a:xfrm>
            <a:off x="152400" y="3773488"/>
            <a:ext cx="1890713" cy="646112"/>
          </a:xfrm>
          <a:prstGeom prst="rect">
            <a:avLst/>
          </a:prstGeom>
          <a:noFill/>
          <a:ln w="9525">
            <a:noFill/>
            <a:miter lim="800000"/>
            <a:headEnd/>
            <a:tailEnd/>
          </a:ln>
        </p:spPr>
        <p:txBody>
          <a:bodyPr wrap="none">
            <a:prstTxWarp prst="textNoShape">
              <a:avLst/>
            </a:prstTxWarp>
            <a:spAutoFit/>
          </a:bodyPr>
          <a:lstStyle/>
          <a:p>
            <a:pPr eaLnBrk="1" hangingPunct="1"/>
            <a:r>
              <a:rPr lang="en-US">
                <a:latin typeface="+mj-lt"/>
                <a:cs typeface="Century Gothic" pitchFamily="-128" charset="0"/>
              </a:rPr>
              <a:t>Meditation</a:t>
            </a:r>
          </a:p>
          <a:p>
            <a:pPr eaLnBrk="1" hangingPunct="1"/>
            <a:r>
              <a:rPr lang="en-US">
                <a:latin typeface="+mj-lt"/>
                <a:cs typeface="Century Gothic" pitchFamily="-128" charset="0"/>
              </a:rPr>
              <a:t>Concentration </a:t>
            </a:r>
          </a:p>
        </p:txBody>
      </p:sp>
      <p:sp>
        <p:nvSpPr>
          <p:cNvPr id="36890" name="TextBox 37"/>
          <p:cNvSpPr txBox="1">
            <a:spLocks noChangeArrowheads="1"/>
          </p:cNvSpPr>
          <p:nvPr/>
        </p:nvSpPr>
        <p:spPr bwMode="auto">
          <a:xfrm>
            <a:off x="7239000" y="4419600"/>
            <a:ext cx="1063625" cy="369888"/>
          </a:xfrm>
          <a:prstGeom prst="rect">
            <a:avLst/>
          </a:prstGeom>
          <a:noFill/>
          <a:ln w="9525">
            <a:noFill/>
            <a:miter lim="800000"/>
            <a:headEnd/>
            <a:tailEnd/>
          </a:ln>
        </p:spPr>
        <p:txBody>
          <a:bodyPr wrap="none">
            <a:prstTxWarp prst="textNoShape">
              <a:avLst/>
            </a:prstTxWarp>
            <a:spAutoFit/>
          </a:bodyPr>
          <a:lstStyle/>
          <a:p>
            <a:pPr eaLnBrk="1" hangingPunct="1"/>
            <a:r>
              <a:rPr lang="en-US">
                <a:latin typeface="+mj-lt"/>
                <a:cs typeface="Century Gothic" pitchFamily="-128" charset="0"/>
              </a:rPr>
              <a:t>Virtuous</a:t>
            </a:r>
          </a:p>
        </p:txBody>
      </p:sp>
      <p:sp>
        <p:nvSpPr>
          <p:cNvPr id="36891" name="TextBox 1"/>
          <p:cNvSpPr txBox="1">
            <a:spLocks noChangeArrowheads="1"/>
          </p:cNvSpPr>
          <p:nvPr/>
        </p:nvSpPr>
        <p:spPr bwMode="auto">
          <a:xfrm>
            <a:off x="381000" y="4800600"/>
            <a:ext cx="3207929" cy="1754326"/>
          </a:xfrm>
          <a:prstGeom prst="rect">
            <a:avLst/>
          </a:prstGeom>
          <a:noFill/>
          <a:ln w="9525">
            <a:noFill/>
            <a:miter lim="800000"/>
            <a:headEnd/>
            <a:tailEnd/>
          </a:ln>
        </p:spPr>
        <p:txBody>
          <a:bodyPr wrap="none">
            <a:prstTxWarp prst="textNoShape">
              <a:avLst/>
            </a:prstTxWarp>
            <a:spAutoFit/>
          </a:bodyPr>
          <a:lstStyle/>
          <a:p>
            <a:r>
              <a:rPr lang="en-US" dirty="0">
                <a:latin typeface="+mj-lt"/>
                <a:cs typeface="Century Gothic" pitchFamily="-128" charset="0"/>
              </a:rPr>
              <a:t>The physical desires should</a:t>
            </a:r>
          </a:p>
          <a:p>
            <a:r>
              <a:rPr lang="en-US" dirty="0">
                <a:latin typeface="+mj-lt"/>
                <a:cs typeface="Century Gothic" pitchFamily="-128" charset="0"/>
              </a:rPr>
              <a:t>express spiritual values</a:t>
            </a:r>
          </a:p>
          <a:p>
            <a:r>
              <a:rPr lang="en-US" dirty="0">
                <a:latin typeface="+mj-lt"/>
                <a:cs typeface="Century Gothic" pitchFamily="-128" charset="0"/>
              </a:rPr>
              <a:t>   ☀ Bodily functions</a:t>
            </a:r>
          </a:p>
          <a:p>
            <a:r>
              <a:rPr lang="en-US" dirty="0">
                <a:latin typeface="+mj-lt"/>
                <a:cs typeface="Century Gothic" pitchFamily="-128" charset="0"/>
              </a:rPr>
              <a:t>   ☀ Eat</a:t>
            </a:r>
          </a:p>
          <a:p>
            <a:r>
              <a:rPr lang="en-US" dirty="0">
                <a:latin typeface="+mj-lt"/>
                <a:cs typeface="Century Gothic" pitchFamily="-128" charset="0"/>
              </a:rPr>
              <a:t>   ☀ Sleep</a:t>
            </a:r>
          </a:p>
          <a:p>
            <a:r>
              <a:rPr lang="en-US" dirty="0">
                <a:latin typeface="+mj-lt"/>
                <a:cs typeface="Century Gothic" pitchFamily="-128" charset="0"/>
              </a:rPr>
              <a:t>   ☀ Sexual desire</a:t>
            </a:r>
          </a:p>
        </p:txBody>
      </p:sp>
    </p:spTree>
    <p:extLst>
      <p:ext uri="{BB962C8B-B14F-4D97-AF65-F5344CB8AC3E}">
        <p14:creationId xmlns:p14="http://schemas.microsoft.com/office/powerpoint/2010/main" val="125360654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EDB159-41F8-2745-9DBA-12E6AC3DC76A}"/>
              </a:ext>
            </a:extLst>
          </p:cNvPr>
          <p:cNvSpPr>
            <a:spLocks noGrp="1"/>
          </p:cNvSpPr>
          <p:nvPr>
            <p:ph type="title"/>
          </p:nvPr>
        </p:nvSpPr>
        <p:spPr/>
        <p:txBody>
          <a:bodyPr/>
          <a:lstStyle/>
          <a:p>
            <a:r>
              <a:rPr lang="en-GB" dirty="0"/>
              <a:t>A Buddhist insight</a:t>
            </a:r>
          </a:p>
        </p:txBody>
      </p:sp>
      <p:sp>
        <p:nvSpPr>
          <p:cNvPr id="3" name="Content Placeholder 2">
            <a:extLst>
              <a:ext uri="{FF2B5EF4-FFF2-40B4-BE49-F238E27FC236}">
                <a16:creationId xmlns:a16="http://schemas.microsoft.com/office/drawing/2014/main" id="{4EB135D2-1582-F147-9E50-41B4CF4C5735}"/>
              </a:ext>
            </a:extLst>
          </p:cNvPr>
          <p:cNvSpPr>
            <a:spLocks noGrp="1"/>
          </p:cNvSpPr>
          <p:nvPr>
            <p:ph sz="half" idx="2"/>
          </p:nvPr>
        </p:nvSpPr>
        <p:spPr>
          <a:xfrm>
            <a:off x="457200" y="1600200"/>
            <a:ext cx="8229600" cy="4525963"/>
          </a:xfrm>
        </p:spPr>
        <p:txBody>
          <a:bodyPr>
            <a:normAutofit/>
          </a:bodyPr>
          <a:lstStyle/>
          <a:p>
            <a:pPr hangingPunct="0"/>
            <a:r>
              <a:rPr lang="en-GB" sz="2000" i="1" dirty="0"/>
              <a:t>"What we are today comes from our thoughts of yesterday, and our present thoughts build our life of tomorrow: our life is the creation of our mind.</a:t>
            </a:r>
            <a:endParaRPr lang="en-GB" sz="2000" b="1" dirty="0"/>
          </a:p>
          <a:p>
            <a:pPr hangingPunct="0"/>
            <a:r>
              <a:rPr lang="en-GB" sz="2000" i="1" dirty="0"/>
              <a:t>If a man speaks or acts with an impure mind, suffering follows him as the wheel of the cart follows the beast that draws the cart.</a:t>
            </a:r>
            <a:endParaRPr lang="en-GB" sz="2000" b="1" dirty="0"/>
          </a:p>
          <a:p>
            <a:pPr hangingPunct="0"/>
            <a:r>
              <a:rPr lang="en-GB" sz="2000" i="1" dirty="0"/>
              <a:t>What we are today comes from our thoughts of yesterday, and our present thoughts build our life of tomorrow: our life is the creation of our mind.</a:t>
            </a:r>
            <a:endParaRPr lang="en-GB" sz="2000" b="1" dirty="0"/>
          </a:p>
          <a:p>
            <a:pPr hangingPunct="0"/>
            <a:r>
              <a:rPr lang="en-GB" sz="2000" i="1" dirty="0"/>
              <a:t>If a man speaks or acts with a pure mind, joy follows him as his own shadow."</a:t>
            </a:r>
            <a:endParaRPr lang="en-GB" sz="2000" b="1" dirty="0"/>
          </a:p>
          <a:p>
            <a:endParaRPr lang="en-GB" sz="2000" dirty="0"/>
          </a:p>
        </p:txBody>
      </p:sp>
    </p:spTree>
    <p:extLst>
      <p:ext uri="{BB962C8B-B14F-4D97-AF65-F5344CB8AC3E}">
        <p14:creationId xmlns:p14="http://schemas.microsoft.com/office/powerpoint/2010/main" val="2395909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8A4AE-7526-C14E-8B6B-2C018429A16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59B8FC6-E735-CF4E-B341-CB6A65A77FA5}"/>
              </a:ext>
            </a:extLst>
          </p:cNvPr>
          <p:cNvSpPr>
            <a:spLocks noGrp="1"/>
          </p:cNvSpPr>
          <p:nvPr>
            <p:ph type="body" sz="half" idx="1"/>
          </p:nvPr>
        </p:nvSpPr>
        <p:spPr>
          <a:xfrm>
            <a:off x="457200" y="1600200"/>
            <a:ext cx="8229600" cy="4525963"/>
          </a:xfrm>
        </p:spPr>
        <p:txBody>
          <a:bodyPr>
            <a:normAutofit/>
          </a:bodyPr>
          <a:lstStyle/>
          <a:p>
            <a:r>
              <a:rPr lang="en-GB" sz="2000" i="1" dirty="0"/>
              <a:t>Every action we perform leaves an imprint on our mind, and each imprint eventually gives rise to its own effect. Our mind is like a field, and performing actions is like sowing seeds in that field. Virtuous actions sow seeds of future happiness and non-virtuous actions sow seeds of future suffering. These seeds remain dormant in our mind until the conditions for them to ripen occur, and then they produce their effect.</a:t>
            </a:r>
          </a:p>
          <a:p>
            <a:r>
              <a:rPr lang="en-GB" sz="2000" i="1" dirty="0"/>
              <a:t>By oneself the evil is done, and it is oneself who suffers: By oneself the evil is not done, and by oneself one becomes pure. The pure and the impure come from oneself: no man can purify another. </a:t>
            </a:r>
            <a:r>
              <a:rPr lang="en-GB" sz="2000" dirty="0"/>
              <a:t>Dhammapada</a:t>
            </a:r>
            <a:r>
              <a:rPr lang="en-GB" sz="2000" i="1" dirty="0"/>
              <a:t> </a:t>
            </a:r>
            <a:r>
              <a:rPr lang="en-GB" sz="2000" dirty="0"/>
              <a:t>165</a:t>
            </a:r>
            <a:endParaRPr lang="en-GB" sz="2000" b="1" dirty="0"/>
          </a:p>
          <a:p>
            <a:pPr marL="0" indent="0">
              <a:buNone/>
            </a:pPr>
            <a:endParaRPr lang="en-GB" sz="2000" b="1" dirty="0"/>
          </a:p>
          <a:p>
            <a:endParaRPr lang="en-GB" sz="2000" dirty="0"/>
          </a:p>
        </p:txBody>
      </p:sp>
    </p:spTree>
    <p:extLst>
      <p:ext uri="{BB962C8B-B14F-4D97-AF65-F5344CB8AC3E}">
        <p14:creationId xmlns:p14="http://schemas.microsoft.com/office/powerpoint/2010/main" val="821361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A3E6EE9A-7500-0440-8EC6-75983A0812DC}"/>
              </a:ext>
            </a:extLst>
          </p:cNvPr>
          <p:cNvSpPr>
            <a:spLocks noGrp="1" noChangeArrowheads="1"/>
          </p:cNvSpPr>
          <p:nvPr>
            <p:ph type="title"/>
          </p:nvPr>
        </p:nvSpPr>
        <p:spPr/>
        <p:txBody>
          <a:bodyPr>
            <a:noAutofit/>
          </a:bodyPr>
          <a:lstStyle/>
          <a:p>
            <a:r>
              <a:rPr altLang="en-US" sz="4000" dirty="0">
                <a:ea typeface="Century Gothic" panose="020B0502020202020204" pitchFamily="34" charset="0"/>
                <a:cs typeface="Century Gothic" panose="020B0502020202020204" pitchFamily="34" charset="0"/>
              </a:rPr>
              <a:t>If the body dominates mind </a:t>
            </a:r>
            <a:r>
              <a:rPr lang="en-US" altLang="en-US" sz="4000" dirty="0">
                <a:ea typeface="Century Gothic" panose="020B0502020202020204" pitchFamily="34" charset="0"/>
                <a:cs typeface="Century Gothic" panose="020B0502020202020204" pitchFamily="34" charset="0"/>
              </a:rPr>
              <a:t>				</a:t>
            </a:r>
            <a:r>
              <a:rPr altLang="en-US" sz="4000" dirty="0">
                <a:ea typeface="Century Gothic" panose="020B0502020202020204" pitchFamily="34" charset="0"/>
                <a:cs typeface="Century Gothic" panose="020B0502020202020204" pitchFamily="34" charset="0"/>
              </a:rPr>
              <a:t>addiction </a:t>
            </a:r>
          </a:p>
        </p:txBody>
      </p:sp>
      <p:sp>
        <p:nvSpPr>
          <p:cNvPr id="3" name="Content Placeholder 2">
            <a:extLst>
              <a:ext uri="{FF2B5EF4-FFF2-40B4-BE49-F238E27FC236}">
                <a16:creationId xmlns:a16="http://schemas.microsoft.com/office/drawing/2014/main" id="{261700FE-D9A9-204D-8FF2-6C9430835B6B}"/>
              </a:ext>
            </a:extLst>
          </p:cNvPr>
          <p:cNvSpPr>
            <a:spLocks noGrp="1" noChangeArrowheads="1"/>
          </p:cNvSpPr>
          <p:nvPr>
            <p:ph sz="half" idx="2"/>
          </p:nvPr>
        </p:nvSpPr>
        <p:spPr>
          <a:xfrm>
            <a:off x="743919" y="2158139"/>
            <a:ext cx="7942881" cy="4525963"/>
          </a:xfrm>
        </p:spPr>
        <p:txBody>
          <a:bodyPr/>
          <a:lstStyle/>
          <a:p>
            <a:r>
              <a:rPr lang="en-US" altLang="en-US" sz="2800" dirty="0">
                <a:ea typeface="Century Gothic" panose="020B0502020202020204" pitchFamily="34" charset="0"/>
                <a:cs typeface="Century Gothic" panose="020B0502020202020204" pitchFamily="34" charset="0"/>
              </a:rPr>
              <a:t>Eating, smoking, alcohol, drugs</a:t>
            </a:r>
          </a:p>
          <a:p>
            <a:r>
              <a:rPr lang="en-US" altLang="en-US" sz="2800" dirty="0">
                <a:ea typeface="Century Gothic" panose="020B0502020202020204" pitchFamily="34" charset="0"/>
                <a:cs typeface="Century Gothic" panose="020B0502020202020204" pitchFamily="34" charset="0"/>
              </a:rPr>
              <a:t>Eating </a:t>
            </a:r>
          </a:p>
          <a:p>
            <a:r>
              <a:rPr lang="en-US" altLang="en-US" sz="2800" dirty="0">
                <a:ea typeface="Century Gothic" panose="020B0502020202020204" pitchFamily="34" charset="0"/>
                <a:cs typeface="Century Gothic" panose="020B0502020202020204" pitchFamily="34" charset="0"/>
              </a:rPr>
              <a:t>Gambling</a:t>
            </a:r>
          </a:p>
          <a:p>
            <a:r>
              <a:rPr lang="en-US" altLang="en-US" sz="2800" dirty="0">
                <a:ea typeface="Century Gothic" panose="020B0502020202020204" pitchFamily="34" charset="0"/>
                <a:cs typeface="Century Gothic" panose="020B0502020202020204" pitchFamily="34" charset="0"/>
              </a:rPr>
              <a:t>Computer games</a:t>
            </a:r>
          </a:p>
          <a:p>
            <a:r>
              <a:rPr lang="en-US" altLang="en-US" sz="2800" dirty="0">
                <a:ea typeface="Century Gothic" panose="020B0502020202020204" pitchFamily="34" charset="0"/>
                <a:cs typeface="Century Gothic" panose="020B0502020202020204" pitchFamily="34" charset="0"/>
              </a:rPr>
              <a:t>Social media</a:t>
            </a:r>
          </a:p>
          <a:p>
            <a:r>
              <a:rPr lang="en-US" altLang="en-US" sz="2800" dirty="0">
                <a:ea typeface="Century Gothic" panose="020B0502020202020204" pitchFamily="34" charset="0"/>
                <a:cs typeface="Century Gothic" panose="020B0502020202020204" pitchFamily="34" charset="0"/>
              </a:rPr>
              <a:t>All rewire the brain</a:t>
            </a:r>
          </a:p>
        </p:txBody>
      </p:sp>
      <p:sp>
        <p:nvSpPr>
          <p:cNvPr id="46083" name="Notched Right Arrow 3">
            <a:extLst>
              <a:ext uri="{FF2B5EF4-FFF2-40B4-BE49-F238E27FC236}">
                <a16:creationId xmlns:a16="http://schemas.microsoft.com/office/drawing/2014/main" id="{1D54B3CE-2DA8-AD47-8B22-10AF8ED4071D}"/>
              </a:ext>
            </a:extLst>
          </p:cNvPr>
          <p:cNvSpPr>
            <a:spLocks noChangeArrowheads="1"/>
          </p:cNvSpPr>
          <p:nvPr/>
        </p:nvSpPr>
        <p:spPr bwMode="auto">
          <a:xfrm>
            <a:off x="297049" y="1122336"/>
            <a:ext cx="977900" cy="331788"/>
          </a:xfrm>
          <a:prstGeom prst="notchedRightArrow">
            <a:avLst>
              <a:gd name="adj1" fmla="val 50000"/>
              <a:gd name="adj2" fmla="val 50037"/>
            </a:avLst>
          </a:prstGeom>
          <a:solidFill>
            <a:schemeClr val="accent1"/>
          </a:solidFill>
          <a:ln w="9525">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3492010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a:bodyPr>
          <a:lstStyle/>
          <a:p>
            <a:pPr eaLnBrk="1" hangingPunct="1"/>
            <a:r>
              <a:rPr lang="en-US" sz="4000" dirty="0"/>
              <a:t>How should we understand it?</a:t>
            </a:r>
          </a:p>
        </p:txBody>
      </p:sp>
      <p:sp>
        <p:nvSpPr>
          <p:cNvPr id="102403" name="Rectangle 3"/>
          <p:cNvSpPr>
            <a:spLocks noGrp="1" noChangeArrowheads="1"/>
          </p:cNvSpPr>
          <p:nvPr>
            <p:ph type="body" sz="half" idx="1"/>
          </p:nvPr>
        </p:nvSpPr>
        <p:spPr>
          <a:xfrm>
            <a:off x="457200" y="1600200"/>
            <a:ext cx="7757652" cy="4525963"/>
          </a:xfrm>
        </p:spPr>
        <p:txBody>
          <a:bodyPr/>
          <a:lstStyle/>
          <a:p>
            <a:pPr eaLnBrk="1" hangingPunct="1">
              <a:buFontTx/>
              <a:buNone/>
            </a:pPr>
            <a:r>
              <a:rPr lang="en-US" sz="2800" dirty="0"/>
              <a:t>	“The Bible itself speaks to us of the origin of the universe and its makeup, not in order to provide us with a scientific treatise, but in order to state the correct relationships of man with God and with the universe.”</a:t>
            </a:r>
          </a:p>
          <a:p>
            <a:pPr eaLnBrk="1" hangingPunct="1">
              <a:buFontTx/>
              <a:buNone/>
            </a:pPr>
            <a:r>
              <a:rPr lang="en-US" dirty="0">
                <a:latin typeface="Verdana" pitchFamily="-84" charset="0"/>
              </a:rPr>
              <a:t>					</a:t>
            </a:r>
            <a:r>
              <a:rPr lang="en-US" sz="2400" dirty="0"/>
              <a:t>Pope John Paul II</a:t>
            </a:r>
            <a:endParaRPr lang="en-US" dirty="0">
              <a:latin typeface="Verdana" pitchFamily="-84" charset="0"/>
            </a:endParaRPr>
          </a:p>
        </p:txBody>
      </p:sp>
    </p:spTree>
    <p:extLst>
      <p:ext uri="{BB962C8B-B14F-4D97-AF65-F5344CB8AC3E}">
        <p14:creationId xmlns:p14="http://schemas.microsoft.com/office/powerpoint/2010/main" val="161637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A6ADD42E-7DAA-B944-A802-BC280DEC4595}"/>
              </a:ext>
            </a:extLst>
          </p:cNvPr>
          <p:cNvSpPr>
            <a:spLocks noGrp="1" noChangeArrowheads="1"/>
          </p:cNvSpPr>
          <p:nvPr>
            <p:ph type="title"/>
          </p:nvPr>
        </p:nvSpPr>
        <p:spPr/>
        <p:txBody>
          <a:bodyPr>
            <a:noAutofit/>
          </a:bodyPr>
          <a:lstStyle/>
          <a:p>
            <a:pPr marL="342900" indent="-342900"/>
            <a:r>
              <a:rPr altLang="en-US" sz="4000" dirty="0">
                <a:ea typeface="Century Gothic" panose="020B0502020202020204" pitchFamily="34" charset="0"/>
                <a:cs typeface="Century Gothic" panose="020B0502020202020204" pitchFamily="34" charset="0"/>
              </a:rPr>
              <a:t>Why do people engage in such</a:t>
            </a:r>
            <a:r>
              <a:rPr lang="en-GB" altLang="en-US" sz="4000" dirty="0">
                <a:ea typeface="Century Gothic" panose="020B0502020202020204" pitchFamily="34" charset="0"/>
                <a:cs typeface="Century Gothic" panose="020B0502020202020204" pitchFamily="34" charset="0"/>
              </a:rPr>
              <a:t> addictive</a:t>
            </a:r>
            <a:r>
              <a:rPr altLang="en-US" sz="4000" dirty="0">
                <a:ea typeface="Century Gothic" panose="020B0502020202020204" pitchFamily="34" charset="0"/>
                <a:cs typeface="Century Gothic" panose="020B0502020202020204" pitchFamily="34" charset="0"/>
              </a:rPr>
              <a:t> </a:t>
            </a:r>
            <a:r>
              <a:rPr altLang="en-US" sz="4000" dirty="0" err="1">
                <a:ea typeface="Century Gothic" panose="020B0502020202020204" pitchFamily="34" charset="0"/>
                <a:cs typeface="Century Gothic" panose="020B0502020202020204" pitchFamily="34" charset="0"/>
              </a:rPr>
              <a:t>behav</a:t>
            </a:r>
            <a:r>
              <a:rPr lang="en-GB" altLang="en-US" sz="4000" dirty="0" err="1">
                <a:ea typeface="Century Gothic" panose="020B0502020202020204" pitchFamily="34" charset="0"/>
                <a:cs typeface="Century Gothic" panose="020B0502020202020204" pitchFamily="34" charset="0"/>
              </a:rPr>
              <a:t>i</a:t>
            </a:r>
            <a:r>
              <a:rPr altLang="en-US" sz="4000" dirty="0">
                <a:ea typeface="Century Gothic" panose="020B0502020202020204" pitchFamily="34" charset="0"/>
                <a:cs typeface="Century Gothic" panose="020B0502020202020204" pitchFamily="34" charset="0"/>
              </a:rPr>
              <a:t>our? </a:t>
            </a:r>
          </a:p>
        </p:txBody>
      </p:sp>
      <p:sp>
        <p:nvSpPr>
          <p:cNvPr id="47106" name="Content Placeholder 2">
            <a:extLst>
              <a:ext uri="{FF2B5EF4-FFF2-40B4-BE49-F238E27FC236}">
                <a16:creationId xmlns:a16="http://schemas.microsoft.com/office/drawing/2014/main" id="{DF58F55A-1711-F541-944F-2A33A5219276}"/>
              </a:ext>
            </a:extLst>
          </p:cNvPr>
          <p:cNvSpPr>
            <a:spLocks noGrp="1" noChangeArrowheads="1"/>
          </p:cNvSpPr>
          <p:nvPr>
            <p:ph sz="half" idx="2"/>
          </p:nvPr>
        </p:nvSpPr>
        <p:spPr>
          <a:xfrm>
            <a:off x="836908" y="2278251"/>
            <a:ext cx="7849892" cy="3847912"/>
          </a:xfrm>
        </p:spPr>
        <p:txBody>
          <a:bodyPr/>
          <a:lstStyle/>
          <a:p>
            <a:r>
              <a:rPr lang="en-US" altLang="en-US" sz="2400" dirty="0">
                <a:ea typeface="Century Gothic" panose="020B0502020202020204" pitchFamily="34" charset="0"/>
                <a:cs typeface="Century Gothic" panose="020B0502020202020204" pitchFamily="34" charset="0"/>
              </a:rPr>
              <a:t>Substitute for real love</a:t>
            </a:r>
          </a:p>
          <a:p>
            <a:r>
              <a:rPr lang="en-US" altLang="en-US" sz="2400" dirty="0">
                <a:ea typeface="Century Gothic" panose="020B0502020202020204" pitchFamily="34" charset="0"/>
                <a:cs typeface="Century Gothic" panose="020B0502020202020204" pitchFamily="34" charset="0"/>
              </a:rPr>
              <a:t>Way to dull the pain of living or trauma</a:t>
            </a:r>
          </a:p>
          <a:p>
            <a:r>
              <a:rPr lang="en-GB" altLang="en-US" sz="2400" dirty="0">
                <a:ea typeface="Century Gothic" panose="020B0502020202020204" pitchFamily="34" charset="0"/>
                <a:cs typeface="Century Gothic" panose="020B0502020202020204" pitchFamily="34" charset="0"/>
              </a:rPr>
              <a:t>E</a:t>
            </a:r>
            <a:r>
              <a:rPr lang="en-US" altLang="en-US" sz="2400" dirty="0">
                <a:ea typeface="Century Gothic" panose="020B0502020202020204" pitchFamily="34" charset="0"/>
                <a:cs typeface="Century Gothic" panose="020B0502020202020204" pitchFamily="34" charset="0"/>
              </a:rPr>
              <a:t>scape </a:t>
            </a:r>
          </a:p>
        </p:txBody>
      </p:sp>
    </p:spTree>
    <p:extLst>
      <p:ext uri="{BB962C8B-B14F-4D97-AF65-F5344CB8AC3E}">
        <p14:creationId xmlns:p14="http://schemas.microsoft.com/office/powerpoint/2010/main" val="2106898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85800" y="304800"/>
            <a:ext cx="7772400" cy="1143000"/>
          </a:xfrm>
        </p:spPr>
        <p:txBody>
          <a:bodyPr>
            <a:noAutofit/>
          </a:bodyPr>
          <a:lstStyle/>
          <a:p>
            <a:pPr algn="l" eaLnBrk="1" hangingPunct="1">
              <a:defRPr/>
            </a:pPr>
            <a:r>
              <a:rPr lang="en-US" sz="4000" dirty="0">
                <a:solidFill>
                  <a:schemeClr val="tx1"/>
                </a:solidFill>
                <a:latin typeface="Century Gothic" charset="0"/>
                <a:ea typeface="Century Gothic" charset="0"/>
                <a:cs typeface="Century Gothic" charset="0"/>
              </a:rPr>
              <a:t>How does evil grow within us?</a:t>
            </a:r>
          </a:p>
        </p:txBody>
      </p:sp>
      <p:sp>
        <p:nvSpPr>
          <p:cNvPr id="48131" name="Rectangle 3"/>
          <p:cNvSpPr>
            <a:spLocks noGrp="1" noChangeArrowheads="1"/>
          </p:cNvSpPr>
          <p:nvPr>
            <p:ph sz="half" idx="2"/>
          </p:nvPr>
        </p:nvSpPr>
        <p:spPr>
          <a:xfrm>
            <a:off x="899160" y="1600200"/>
            <a:ext cx="7787640" cy="4525963"/>
          </a:xfrm>
        </p:spPr>
        <p:txBody>
          <a:bodyPr>
            <a:normAutofit/>
          </a:bodyPr>
          <a:lstStyle/>
          <a:p>
            <a:pPr eaLnBrk="1" hangingPunct="1">
              <a:buFontTx/>
              <a:buNone/>
            </a:pPr>
            <a:r>
              <a:rPr lang="en-US" sz="2800" dirty="0">
                <a:solidFill>
                  <a:schemeClr val="tx1"/>
                </a:solidFill>
                <a:effectLst/>
                <a:latin typeface="Century Gothic" charset="0"/>
                <a:ea typeface="Century Gothic" charset="0"/>
                <a:cs typeface="Century Gothic" charset="0"/>
              </a:rPr>
              <a:t>	We can become good only if our body obediently follows our mind. All too often our body rebels against the mind’s directions. This is how evil grows within us. For this reason the religious way of life requires that we make the body submit to the commands of the higher mind.					</a:t>
            </a:r>
            <a:r>
              <a:rPr lang="en-US" sz="2400" dirty="0">
                <a:solidFill>
                  <a:schemeClr val="tx1"/>
                </a:solidFill>
                <a:effectLst/>
                <a:latin typeface="Century Gothic" charset="0"/>
                <a:ea typeface="Century Gothic" charset="0"/>
                <a:cs typeface="Century Gothic" charset="0"/>
              </a:rPr>
              <a:t>EDP, 194</a:t>
            </a:r>
            <a:endParaRPr lang="en-US" sz="2800" dirty="0">
              <a:solidFill>
                <a:schemeClr val="tx1"/>
              </a:solidFill>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2914376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09248497-76BB-B549-9230-8FB1C287648D}"/>
              </a:ext>
            </a:extLst>
          </p:cNvPr>
          <p:cNvSpPr>
            <a:spLocks noGrp="1" noChangeArrowheads="1"/>
          </p:cNvSpPr>
          <p:nvPr>
            <p:ph type="title"/>
          </p:nvPr>
        </p:nvSpPr>
        <p:spPr>
          <a:xfrm>
            <a:off x="457200" y="274638"/>
            <a:ext cx="8686800" cy="1143000"/>
          </a:xfrm>
        </p:spPr>
        <p:txBody>
          <a:bodyPr>
            <a:noAutofit/>
          </a:bodyPr>
          <a:lstStyle/>
          <a:p>
            <a:r>
              <a:rPr lang="en-US" altLang="en-US" sz="4000" dirty="0">
                <a:ea typeface="Century Gothic" panose="020B0502020202020204" pitchFamily="34" charset="0"/>
                <a:cs typeface="Century Gothic" panose="020B0502020202020204" pitchFamily="34" charset="0"/>
              </a:rPr>
              <a:t>And uncontrolled sexual desire . . .</a:t>
            </a:r>
            <a:endParaRPr altLang="en-US" sz="4000" dirty="0">
              <a:ea typeface="Century Gothic" panose="020B0502020202020204" pitchFamily="34" charset="0"/>
              <a:cs typeface="Century Gothic" panose="020B0502020202020204" pitchFamily="34" charset="0"/>
            </a:endParaRPr>
          </a:p>
        </p:txBody>
      </p:sp>
      <p:sp>
        <p:nvSpPr>
          <p:cNvPr id="40962" name="Content Placeholder 2">
            <a:extLst>
              <a:ext uri="{FF2B5EF4-FFF2-40B4-BE49-F238E27FC236}">
                <a16:creationId xmlns:a16="http://schemas.microsoft.com/office/drawing/2014/main" id="{736CCA5B-125E-8349-B571-29C25AA109D1}"/>
              </a:ext>
            </a:extLst>
          </p:cNvPr>
          <p:cNvSpPr>
            <a:spLocks noGrp="1" noChangeArrowheads="1"/>
          </p:cNvSpPr>
          <p:nvPr>
            <p:ph sz="half" idx="2"/>
          </p:nvPr>
        </p:nvSpPr>
        <p:spPr>
          <a:xfrm>
            <a:off x="604434" y="1600200"/>
            <a:ext cx="8082366" cy="4525963"/>
          </a:xfrm>
        </p:spPr>
        <p:txBody>
          <a:bodyPr>
            <a:normAutofit/>
          </a:bodyPr>
          <a:lstStyle/>
          <a:p>
            <a:pPr marL="0" indent="0">
              <a:buNone/>
            </a:pPr>
            <a:r>
              <a:rPr lang="en-US" altLang="en-US" sz="3200" dirty="0">
                <a:ea typeface="ＭＳ Ｐゴシック" panose="020B0600070205080204" pitchFamily="34" charset="-128"/>
              </a:rPr>
              <a:t> C.S. Lewis:</a:t>
            </a:r>
          </a:p>
          <a:p>
            <a:pPr marL="0" indent="0">
              <a:buNone/>
            </a:pPr>
            <a:r>
              <a:rPr lang="en-US" altLang="en-US" sz="2400" dirty="0">
                <a:ea typeface="ＭＳ Ｐゴシック" panose="020B0600070205080204" pitchFamily="34" charset="-128"/>
              </a:rPr>
              <a:t>The real problem with masturbation is that it takes a desire which fulfilled properly leads the individual out of himself to complete his own personality in that of another, a spouse, and turns it back: sending the man back into the prison of himself, there to keep a harem of imaginary brides.</a:t>
            </a:r>
          </a:p>
          <a:p>
            <a:pPr>
              <a:buFont typeface="Wingdings" pitchFamily="2" charset="2"/>
              <a:buChar char="u"/>
            </a:pPr>
            <a:endParaRPr lang="en-US" altLang="en-US" sz="2400" dirty="0"/>
          </a:p>
        </p:txBody>
      </p:sp>
    </p:spTree>
    <p:extLst>
      <p:ext uri="{BB962C8B-B14F-4D97-AF65-F5344CB8AC3E}">
        <p14:creationId xmlns:p14="http://schemas.microsoft.com/office/powerpoint/2010/main" val="296721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65C9A2-13C9-984D-99B9-AEB883FF4447}"/>
              </a:ext>
            </a:extLst>
          </p:cNvPr>
          <p:cNvSpPr>
            <a:spLocks noGrp="1"/>
          </p:cNvSpPr>
          <p:nvPr>
            <p:ph sz="half" idx="2"/>
          </p:nvPr>
        </p:nvSpPr>
        <p:spPr>
          <a:xfrm>
            <a:off x="588936" y="604434"/>
            <a:ext cx="8097864" cy="5521729"/>
          </a:xfrm>
        </p:spPr>
        <p:txBody>
          <a:bodyPr rtlCol="0">
            <a:noAutofit/>
          </a:bodyPr>
          <a:lstStyle/>
          <a:p>
            <a:pPr marL="0" indent="0" fontAlgn="auto">
              <a:spcAft>
                <a:spcPts val="0"/>
              </a:spcAft>
              <a:buClr>
                <a:schemeClr val="tx1">
                  <a:lumMod val="85000"/>
                  <a:lumOff val="15000"/>
                </a:schemeClr>
              </a:buClr>
              <a:buNone/>
              <a:defRPr/>
            </a:pPr>
            <a:r>
              <a:rPr lang="en-US" sz="2400" dirty="0">
                <a:ea typeface="ＭＳ Ｐゴシック" pitchFamily="-68" charset="-128"/>
                <a:cs typeface="ＭＳ Ｐゴシック" pitchFamily="-68" charset="-128"/>
              </a:rPr>
              <a:t>And this harem, works against his ever getting out and really uniting with a real woman. For the harem is always accessible, always subservient, calls for no sacrifice or adjustments, and can be endowed with erotic and psychological attractions which no real woman can rival.</a:t>
            </a:r>
          </a:p>
          <a:p>
            <a:pPr marL="0" indent="0" fontAlgn="auto">
              <a:spcAft>
                <a:spcPts val="0"/>
              </a:spcAft>
              <a:buClr>
                <a:schemeClr val="tx1">
                  <a:lumMod val="85000"/>
                  <a:lumOff val="15000"/>
                </a:schemeClr>
              </a:buClr>
              <a:buNone/>
              <a:defRPr/>
            </a:pPr>
            <a:r>
              <a:rPr lang="en-US" sz="2400" dirty="0">
                <a:ea typeface="ＭＳ Ｐゴシック" pitchFamily="-68" charset="-128"/>
                <a:cs typeface="ＭＳ Ｐゴシック" pitchFamily="-68" charset="-128"/>
              </a:rPr>
              <a:t>Among these shadowy brides he is always adored, always the perfect lover: no demand is made on his unselfishness, no mortification is ever imposed on his vanity. In the end, they become merely the medium through which he increasingly adores himself.</a:t>
            </a:r>
          </a:p>
          <a:p>
            <a:pPr marL="182880" indent="-182880" fontAlgn="auto">
              <a:spcAft>
                <a:spcPts val="0"/>
              </a:spcAft>
              <a:buClr>
                <a:schemeClr val="tx1">
                  <a:lumMod val="85000"/>
                  <a:lumOff val="15000"/>
                </a:schemeClr>
              </a:buClr>
              <a:buFont typeface="Wingdings" charset="2"/>
              <a:buChar char="u"/>
              <a:defRPr/>
            </a:pPr>
            <a:endParaRPr lang="en-US" sz="2400" dirty="0">
              <a:ea typeface="ＭＳ Ｐゴシック" pitchFamily="-68" charset="-128"/>
              <a:cs typeface="ＭＳ Ｐゴシック" pitchFamily="-68" charset="-128"/>
            </a:endParaRPr>
          </a:p>
          <a:p>
            <a:pPr marL="182880" indent="-182880" fontAlgn="auto">
              <a:spcAft>
                <a:spcPts val="0"/>
              </a:spcAft>
              <a:buClr>
                <a:schemeClr val="tx1">
                  <a:lumMod val="85000"/>
                  <a:lumOff val="15000"/>
                </a:schemeClr>
              </a:buClr>
              <a:buFont typeface="Wingdings" charset="2"/>
              <a:buChar char="u"/>
              <a:defRPr/>
            </a:pPr>
            <a:endParaRPr lang="en-US" sz="2400" dirty="0"/>
          </a:p>
        </p:txBody>
      </p:sp>
    </p:spTree>
    <p:extLst>
      <p:ext uri="{BB962C8B-B14F-4D97-AF65-F5344CB8AC3E}">
        <p14:creationId xmlns:p14="http://schemas.microsoft.com/office/powerpoint/2010/main" val="3003107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5CE76D9-E79F-2D4E-9B9A-5FFC38359B4A}"/>
              </a:ext>
            </a:extLst>
          </p:cNvPr>
          <p:cNvSpPr>
            <a:spLocks noGrp="1" noChangeArrowheads="1"/>
          </p:cNvSpPr>
          <p:nvPr>
            <p:ph type="title"/>
          </p:nvPr>
        </p:nvSpPr>
        <p:spPr/>
        <p:txBody>
          <a:bodyPr>
            <a:normAutofit/>
          </a:bodyPr>
          <a:lstStyle/>
          <a:p>
            <a:r>
              <a:rPr lang="en-US" altLang="en-US" sz="4000" dirty="0">
                <a:ea typeface="Century Gothic" panose="020B0502020202020204" pitchFamily="34" charset="0"/>
                <a:cs typeface="Century Gothic" panose="020B0502020202020204" pitchFamily="34" charset="0"/>
              </a:rPr>
              <a:t>This is why Father said . . . </a:t>
            </a:r>
            <a:endParaRPr altLang="en-US" sz="4000" dirty="0">
              <a:ea typeface="Century Gothic" panose="020B0502020202020204" pitchFamily="34" charset="0"/>
              <a:cs typeface="Century Gothic" panose="020B0502020202020204" pitchFamily="34" charset="0"/>
            </a:endParaRPr>
          </a:p>
        </p:txBody>
      </p:sp>
      <p:sp>
        <p:nvSpPr>
          <p:cNvPr id="43010" name="Content Placeholder 2">
            <a:extLst>
              <a:ext uri="{FF2B5EF4-FFF2-40B4-BE49-F238E27FC236}">
                <a16:creationId xmlns:a16="http://schemas.microsoft.com/office/drawing/2014/main" id="{3F950E74-6781-5748-87A4-116F3B18E6E4}"/>
              </a:ext>
            </a:extLst>
          </p:cNvPr>
          <p:cNvSpPr>
            <a:spLocks noGrp="1" noChangeArrowheads="1"/>
          </p:cNvSpPr>
          <p:nvPr>
            <p:ph sz="half" idx="2"/>
          </p:nvPr>
        </p:nvSpPr>
        <p:spPr>
          <a:xfrm>
            <a:off x="759417" y="1600200"/>
            <a:ext cx="7927383" cy="4525963"/>
          </a:xfrm>
        </p:spPr>
        <p:txBody>
          <a:bodyPr>
            <a:normAutofit/>
          </a:bodyPr>
          <a:lstStyle/>
          <a:p>
            <a:r>
              <a:rPr lang="en-US" altLang="en-US" sz="2400" dirty="0">
                <a:ea typeface="Century Gothic" panose="020B0502020202020204" pitchFamily="34" charset="0"/>
                <a:cs typeface="Century Gothic" panose="020B0502020202020204" pitchFamily="34" charset="0"/>
              </a:rPr>
              <a:t>Who owns the male and female organs? The owner of the husband's sexual organ is his wife, and the owner of the wife's sexual organ is her husband. We did not know that a person's sexual organ is owned by someone of the opposite sex. This is a simple truth, which is undeniable. Typically a man thinks his sexual organ belongs to himself, and a woman thinks her sexual organ is her own. That is why the world is perishing. </a:t>
            </a:r>
          </a:p>
          <a:p>
            <a:r>
              <a:rPr lang="en-US" altLang="en-US" sz="2000" dirty="0">
                <a:ea typeface="Century Gothic" panose="020B0502020202020204" pitchFamily="34" charset="0"/>
                <a:cs typeface="Century Gothic" panose="020B0502020202020204" pitchFamily="34" charset="0"/>
              </a:rPr>
              <a:t>Sun Myung Moon, </a:t>
            </a:r>
            <a:r>
              <a:rPr lang="en-US" altLang="en-US" sz="2000" i="1" dirty="0">
                <a:ea typeface="Century Gothic" panose="020B0502020202020204" pitchFamily="34" charset="0"/>
                <a:cs typeface="Century Gothic" panose="020B0502020202020204" pitchFamily="34" charset="0"/>
              </a:rPr>
              <a:t>Man Owns Woman and Woman Owns Man,</a:t>
            </a:r>
            <a:r>
              <a:rPr lang="en-US" altLang="en-US" sz="2000" dirty="0">
                <a:ea typeface="Century Gothic" panose="020B0502020202020204" pitchFamily="34" charset="0"/>
                <a:cs typeface="Century Gothic" panose="020B0502020202020204" pitchFamily="34" charset="0"/>
              </a:rPr>
              <a:t> September 15, 1996 </a:t>
            </a:r>
          </a:p>
          <a:p>
            <a:endParaRPr lang="en-US" altLang="en-US" sz="2400" dirty="0">
              <a:ea typeface="Century Gothic" panose="020B0502020202020204" pitchFamily="34" charset="0"/>
              <a:cs typeface="Century Gothic" panose="020B0502020202020204" pitchFamily="34" charset="0"/>
            </a:endParaRPr>
          </a:p>
          <a:p>
            <a:endParaRPr lang="en-US" altLang="en-US" sz="2400" dirty="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2339173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40" name="Text Box 8"/>
          <p:cNvSpPr txBox="1">
            <a:spLocks noChangeAspect="1" noChangeArrowheads="1"/>
          </p:cNvSpPr>
          <p:nvPr/>
        </p:nvSpPr>
        <p:spPr bwMode="auto">
          <a:xfrm>
            <a:off x="3686175" y="5419725"/>
            <a:ext cx="1871663" cy="341341"/>
          </a:xfrm>
          <a:prstGeom prst="rect">
            <a:avLst/>
          </a:prstGeom>
          <a:noFill/>
          <a:ln w="9525">
            <a:noFill/>
            <a:miter lim="800000"/>
            <a:headEnd/>
            <a:tailEnd/>
          </a:ln>
          <a:effectLst/>
        </p:spPr>
        <p:txBody>
          <a:bodyPr lIns="36000" tIns="18000" rIns="36000">
            <a:prstTxWarp prst="textNoShape">
              <a:avLst/>
            </a:prstTxWarp>
            <a:spAutoFit/>
          </a:bodyPr>
          <a:lstStyle/>
          <a:p>
            <a:pPr algn="ctr">
              <a:defRPr/>
            </a:pPr>
            <a:r>
              <a:rPr lang="en-US" dirty="0"/>
              <a:t>Society</a:t>
            </a:r>
          </a:p>
        </p:txBody>
      </p:sp>
      <p:sp>
        <p:nvSpPr>
          <p:cNvPr id="530441" name="Text Box 9"/>
          <p:cNvSpPr txBox="1">
            <a:spLocks noChangeAspect="1" noChangeArrowheads="1"/>
          </p:cNvSpPr>
          <p:nvPr/>
        </p:nvSpPr>
        <p:spPr bwMode="auto">
          <a:xfrm>
            <a:off x="3692525" y="5772150"/>
            <a:ext cx="1871663" cy="323165"/>
          </a:xfrm>
          <a:prstGeom prst="rect">
            <a:avLst/>
          </a:prstGeom>
          <a:noFill/>
          <a:ln w="9525">
            <a:noFill/>
            <a:miter lim="800000"/>
            <a:headEnd/>
            <a:tailEnd/>
          </a:ln>
          <a:effectLst/>
        </p:spPr>
        <p:txBody>
          <a:bodyPr lIns="36000" tIns="0" rIns="36000">
            <a:prstTxWarp prst="textNoShape">
              <a:avLst/>
            </a:prstTxWarp>
            <a:spAutoFit/>
          </a:bodyPr>
          <a:lstStyle/>
          <a:p>
            <a:pPr algn="ctr">
              <a:defRPr/>
            </a:pPr>
            <a:r>
              <a:rPr lang="en-US" dirty="0"/>
              <a:t>Nation</a:t>
            </a:r>
          </a:p>
        </p:txBody>
      </p:sp>
      <p:sp>
        <p:nvSpPr>
          <p:cNvPr id="530442" name="Text Box 10"/>
          <p:cNvSpPr txBox="1">
            <a:spLocks noChangeAspect="1" noChangeArrowheads="1"/>
          </p:cNvSpPr>
          <p:nvPr/>
        </p:nvSpPr>
        <p:spPr bwMode="auto">
          <a:xfrm>
            <a:off x="3797300" y="6196013"/>
            <a:ext cx="1549400" cy="323165"/>
          </a:xfrm>
          <a:prstGeom prst="rect">
            <a:avLst/>
          </a:prstGeom>
          <a:noFill/>
          <a:ln w="9525">
            <a:noFill/>
            <a:miter lim="800000"/>
            <a:headEnd/>
            <a:tailEnd/>
          </a:ln>
          <a:effectLst/>
        </p:spPr>
        <p:txBody>
          <a:bodyPr lIns="36000" tIns="0" rIns="36000">
            <a:prstTxWarp prst="textNoShape">
              <a:avLst/>
            </a:prstTxWarp>
            <a:spAutoFit/>
          </a:bodyPr>
          <a:lstStyle/>
          <a:p>
            <a:pPr algn="ctr">
              <a:defRPr/>
            </a:pPr>
            <a:r>
              <a:rPr lang="en-US" dirty="0"/>
              <a:t>World</a:t>
            </a:r>
          </a:p>
        </p:txBody>
      </p:sp>
      <p:sp>
        <p:nvSpPr>
          <p:cNvPr id="61445" name="Rectangle 11"/>
          <p:cNvSpPr>
            <a:spLocks noChangeArrowheads="1"/>
          </p:cNvSpPr>
          <p:nvPr/>
        </p:nvSpPr>
        <p:spPr bwMode="auto">
          <a:xfrm>
            <a:off x="0" y="0"/>
            <a:ext cx="9144000" cy="1025525"/>
          </a:xfrm>
          <a:prstGeom prst="rect">
            <a:avLst/>
          </a:prstGeom>
          <a:noFill/>
          <a:ln w="9525">
            <a:noFill/>
            <a:miter lim="800000"/>
            <a:headEnd/>
            <a:tailEnd/>
          </a:ln>
        </p:spPr>
        <p:txBody>
          <a:bodyPr anchor="ctr" anchorCtr="1">
            <a:prstTxWarp prst="textNoShape">
              <a:avLst/>
            </a:prstTxWarp>
          </a:bodyPr>
          <a:lstStyle/>
          <a:p>
            <a:pPr algn="ctr"/>
            <a:r>
              <a:rPr lang="en-US" altLang="zh-CN" sz="4000" dirty="0">
                <a:ea typeface="宋体" pitchFamily="-84" charset="-122"/>
                <a:cs typeface="宋体" pitchFamily="-84" charset="-122"/>
              </a:rPr>
              <a:t>Have a family</a:t>
            </a:r>
            <a:endParaRPr lang="sk-SK" sz="4000" dirty="0">
              <a:ea typeface="宋体" pitchFamily="-84" charset="-122"/>
              <a:cs typeface="宋体" pitchFamily="-84" charset="-122"/>
            </a:endParaRPr>
          </a:p>
        </p:txBody>
      </p:sp>
      <p:sp>
        <p:nvSpPr>
          <p:cNvPr id="61446" name="Line 12"/>
          <p:cNvSpPr>
            <a:spLocks noChangeAspect="1" noChangeShapeType="1"/>
          </p:cNvSpPr>
          <p:nvPr/>
        </p:nvSpPr>
        <p:spPr bwMode="auto">
          <a:xfrm flipH="1" flipV="1">
            <a:off x="3368675" y="3087688"/>
            <a:ext cx="1260475" cy="126047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endParaRPr>
          </a:p>
        </p:txBody>
      </p:sp>
      <p:sp>
        <p:nvSpPr>
          <p:cNvPr id="61447" name="Line 13"/>
          <p:cNvSpPr>
            <a:spLocks noChangeAspect="1" noChangeShapeType="1"/>
          </p:cNvSpPr>
          <p:nvPr/>
        </p:nvSpPr>
        <p:spPr bwMode="auto">
          <a:xfrm flipV="1">
            <a:off x="4629150" y="3087688"/>
            <a:ext cx="1262063" cy="126047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endParaRPr>
          </a:p>
        </p:txBody>
      </p:sp>
      <p:sp>
        <p:nvSpPr>
          <p:cNvPr id="61448" name="Line 14"/>
          <p:cNvSpPr>
            <a:spLocks noChangeAspect="1" noChangeShapeType="1"/>
          </p:cNvSpPr>
          <p:nvPr/>
        </p:nvSpPr>
        <p:spPr bwMode="auto">
          <a:xfrm flipH="1" flipV="1">
            <a:off x="4629150" y="1827213"/>
            <a:ext cx="1262063" cy="126047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endParaRPr>
          </a:p>
        </p:txBody>
      </p:sp>
      <p:sp>
        <p:nvSpPr>
          <p:cNvPr id="61449" name="Line 15"/>
          <p:cNvSpPr>
            <a:spLocks noChangeAspect="1" noChangeShapeType="1"/>
          </p:cNvSpPr>
          <p:nvPr/>
        </p:nvSpPr>
        <p:spPr bwMode="auto">
          <a:xfrm flipV="1">
            <a:off x="3368675" y="1827213"/>
            <a:ext cx="1260475" cy="1260475"/>
          </a:xfrm>
          <a:prstGeom prst="line">
            <a:avLst/>
          </a:prstGeom>
          <a:noFill/>
          <a:ln w="114300">
            <a:solidFill>
              <a:schemeClr val="bg1"/>
            </a:solidFill>
            <a:round/>
            <a:headEnd/>
            <a:tailEnd/>
          </a:ln>
        </p:spPr>
        <p:txBody>
          <a:bodyPr>
            <a:prstTxWarp prst="textNoShape">
              <a:avLst/>
            </a:prstTxWarp>
          </a:bodyPr>
          <a:lstStyle/>
          <a:p>
            <a:endParaRPr lang="en-US">
              <a:solidFill>
                <a:schemeClr val="bg1"/>
              </a:solidFill>
            </a:endParaRPr>
          </a:p>
        </p:txBody>
      </p:sp>
      <p:grpSp>
        <p:nvGrpSpPr>
          <p:cNvPr id="61450" name="Group 16"/>
          <p:cNvGrpSpPr>
            <a:grpSpLocks noChangeAspect="1"/>
          </p:cNvGrpSpPr>
          <p:nvPr/>
        </p:nvGrpSpPr>
        <p:grpSpPr bwMode="auto">
          <a:xfrm>
            <a:off x="2851150" y="2528888"/>
            <a:ext cx="1287463" cy="1057275"/>
            <a:chOff x="1280" y="2080"/>
            <a:chExt cx="1158" cy="952"/>
          </a:xfrm>
        </p:grpSpPr>
        <p:sp>
          <p:nvSpPr>
            <p:cNvPr id="530449" name="Oval 17"/>
            <p:cNvSpPr>
              <a:spLocks noChangeAspect="1" noChangeArrowheads="1"/>
            </p:cNvSpPr>
            <p:nvPr/>
          </p:nvSpPr>
          <p:spPr bwMode="auto">
            <a:xfrm>
              <a:off x="1360" y="2080"/>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GB" sz="2400">
                <a:solidFill>
                  <a:schemeClr val="bg1"/>
                </a:solidFill>
                <a:effectLst>
                  <a:outerShdw blurRad="38100" dist="38100" dir="2700000" algn="tl">
                    <a:srgbClr val="000000"/>
                  </a:outerShdw>
                </a:effectLst>
                <a:ea typeface="Arial" pitchFamily="-68" charset="0"/>
                <a:cs typeface="Arial" pitchFamily="-68" charset="0"/>
              </a:endParaRPr>
            </a:p>
          </p:txBody>
        </p:sp>
        <p:sp>
          <p:nvSpPr>
            <p:cNvPr id="530450" name="Text Box 18"/>
            <p:cNvSpPr txBox="1">
              <a:spLocks noChangeAspect="1" noChangeArrowheads="1"/>
            </p:cNvSpPr>
            <p:nvPr/>
          </p:nvSpPr>
          <p:spPr bwMode="auto">
            <a:xfrm>
              <a:off x="1280" y="2282"/>
              <a:ext cx="1158" cy="317"/>
            </a:xfrm>
            <a:prstGeom prst="rect">
              <a:avLst/>
            </a:prstGeom>
            <a:noFill/>
            <a:ln w="9525">
              <a:noFill/>
              <a:miter lim="800000"/>
              <a:headEnd/>
              <a:tailEnd/>
            </a:ln>
            <a:effectLst/>
          </p:spPr>
          <p:txBody>
            <a:bodyPr lIns="18000" tIns="61200" rIns="36000">
              <a:prstTxWarp prst="textNoShape">
                <a:avLst/>
              </a:prstTxWarp>
              <a:spAutoFit/>
            </a:bodyPr>
            <a:lstStyle/>
            <a:p>
              <a:pPr algn="ctr">
                <a:defRPr/>
              </a:pPr>
              <a:endParaRPr lang="en-US" sz="1600">
                <a:solidFill>
                  <a:schemeClr val="bg1"/>
                </a:solidFill>
                <a:effectLst>
                  <a:outerShdw blurRad="38100" dist="38100" dir="2700000" algn="tl">
                    <a:srgbClr val="000000"/>
                  </a:outerShdw>
                </a:effectLst>
                <a:ea typeface="Arial" pitchFamily="-68" charset="0"/>
                <a:cs typeface="Arial" pitchFamily="-68" charset="0"/>
              </a:endParaRPr>
            </a:p>
          </p:txBody>
        </p:sp>
      </p:grpSp>
      <p:grpSp>
        <p:nvGrpSpPr>
          <p:cNvPr id="61451" name="Group 19"/>
          <p:cNvGrpSpPr>
            <a:grpSpLocks noChangeAspect="1"/>
          </p:cNvGrpSpPr>
          <p:nvPr/>
        </p:nvGrpSpPr>
        <p:grpSpPr bwMode="auto">
          <a:xfrm>
            <a:off x="4029075" y="2482850"/>
            <a:ext cx="1201738" cy="1201738"/>
            <a:chOff x="2339" y="1729"/>
            <a:chExt cx="1081" cy="1081"/>
          </a:xfrm>
        </p:grpSpPr>
        <p:sp>
          <p:nvSpPr>
            <p:cNvPr id="61477" name="Freeform 20"/>
            <p:cNvSpPr>
              <a:spLocks noChangeAspect="1"/>
            </p:cNvSpPr>
            <p:nvPr/>
          </p:nvSpPr>
          <p:spPr bwMode="auto">
            <a:xfrm>
              <a:off x="2339" y="1933"/>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endParaRPr lang="en-US">
                <a:solidFill>
                  <a:schemeClr val="bg1"/>
                </a:solidFill>
              </a:endParaRPr>
            </a:p>
          </p:txBody>
        </p:sp>
        <p:grpSp>
          <p:nvGrpSpPr>
            <p:cNvPr id="61478" name="Group 21"/>
            <p:cNvGrpSpPr>
              <a:grpSpLocks noChangeAspect="1"/>
            </p:cNvGrpSpPr>
            <p:nvPr/>
          </p:nvGrpSpPr>
          <p:grpSpPr bwMode="auto">
            <a:xfrm rot="5400000">
              <a:off x="2339" y="1929"/>
              <a:ext cx="1081" cy="681"/>
              <a:chOff x="128" y="1933"/>
              <a:chExt cx="1081" cy="681"/>
            </a:xfrm>
          </p:grpSpPr>
          <p:sp>
            <p:nvSpPr>
              <p:cNvPr id="61480" name="Freeform 22"/>
              <p:cNvSpPr>
                <a:spLocks noChangeAspect="1"/>
              </p:cNvSpPr>
              <p:nvPr/>
            </p:nvSpPr>
            <p:spPr bwMode="auto">
              <a:xfrm>
                <a:off x="128" y="1933"/>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endParaRPr lang="en-US">
                  <a:solidFill>
                    <a:schemeClr val="bg1"/>
                  </a:solidFill>
                </a:endParaRPr>
              </a:p>
            </p:txBody>
          </p:sp>
          <p:sp>
            <p:nvSpPr>
              <p:cNvPr id="61481" name="Freeform 23"/>
              <p:cNvSpPr>
                <a:spLocks noChangeAspect="1"/>
              </p:cNvSpPr>
              <p:nvPr/>
            </p:nvSpPr>
            <p:spPr bwMode="auto">
              <a:xfrm rot="10800000">
                <a:off x="128" y="2367"/>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endParaRPr lang="en-US">
                  <a:solidFill>
                    <a:schemeClr val="bg1"/>
                  </a:solidFill>
                </a:endParaRPr>
              </a:p>
            </p:txBody>
          </p:sp>
        </p:grpSp>
        <p:sp>
          <p:nvSpPr>
            <p:cNvPr id="61479" name="Freeform 24"/>
            <p:cNvSpPr>
              <a:spLocks noChangeAspect="1"/>
            </p:cNvSpPr>
            <p:nvPr/>
          </p:nvSpPr>
          <p:spPr bwMode="auto">
            <a:xfrm rot="10800000">
              <a:off x="2339" y="2367"/>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endParaRPr lang="en-US">
                <a:solidFill>
                  <a:schemeClr val="bg1"/>
                </a:solidFill>
              </a:endParaRPr>
            </a:p>
          </p:txBody>
        </p:sp>
      </p:grpSp>
      <p:sp>
        <p:nvSpPr>
          <p:cNvPr id="530457" name="Text Box 25"/>
          <p:cNvSpPr txBox="1">
            <a:spLocks noChangeAspect="1" noChangeArrowheads="1"/>
          </p:cNvSpPr>
          <p:nvPr/>
        </p:nvSpPr>
        <p:spPr bwMode="auto">
          <a:xfrm>
            <a:off x="4278313" y="2895600"/>
            <a:ext cx="700087" cy="416322"/>
          </a:xfrm>
          <a:prstGeom prst="rect">
            <a:avLst/>
          </a:prstGeom>
          <a:noFill/>
          <a:ln w="9525">
            <a:noFill/>
            <a:miter lim="800000"/>
            <a:headEnd/>
            <a:tailEnd/>
          </a:ln>
          <a:effectLst/>
        </p:spPr>
        <p:txBody>
          <a:bodyPr lIns="36000" tIns="25200" rIns="36000">
            <a:prstTxWarp prst="textNoShape">
              <a:avLst/>
            </a:prstTxWarp>
            <a:spAutoFit/>
          </a:bodyPr>
          <a:lstStyle/>
          <a:p>
            <a:pPr algn="ctr">
              <a:lnSpc>
                <a:spcPct val="80000"/>
              </a:lnSpc>
              <a:defRPr/>
            </a:pPr>
            <a:r>
              <a:rPr lang="en-US" sz="1400" dirty="0">
                <a:effectLst>
                  <a:outerShdw blurRad="38100" dist="38100" dir="2700000" algn="tl">
                    <a:srgbClr val="000000"/>
                  </a:outerShdw>
                </a:effectLst>
                <a:ea typeface="Arial" pitchFamily="-68" charset="0"/>
                <a:cs typeface="Arial" pitchFamily="-68" charset="0"/>
              </a:rPr>
              <a:t>True Love</a:t>
            </a:r>
          </a:p>
        </p:txBody>
      </p:sp>
      <p:grpSp>
        <p:nvGrpSpPr>
          <p:cNvPr id="61453" name="Group 26"/>
          <p:cNvGrpSpPr>
            <a:grpSpLocks noChangeAspect="1"/>
          </p:cNvGrpSpPr>
          <p:nvPr/>
        </p:nvGrpSpPr>
        <p:grpSpPr bwMode="auto">
          <a:xfrm>
            <a:off x="5275263" y="2528888"/>
            <a:ext cx="1058862" cy="1057275"/>
            <a:chOff x="3461" y="2080"/>
            <a:chExt cx="952" cy="952"/>
          </a:xfrm>
        </p:grpSpPr>
        <p:sp>
          <p:nvSpPr>
            <p:cNvPr id="530459" name="Oval 27"/>
            <p:cNvSpPr>
              <a:spLocks noChangeAspect="1" noChangeArrowheads="1"/>
            </p:cNvSpPr>
            <p:nvPr/>
          </p:nvSpPr>
          <p:spPr bwMode="auto">
            <a:xfrm>
              <a:off x="3461" y="2080"/>
              <a:ext cx="952" cy="952"/>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GB" sz="2800">
                <a:solidFill>
                  <a:schemeClr val="bg1"/>
                </a:solidFill>
                <a:effectLst>
                  <a:outerShdw blurRad="38100" dist="38100" dir="2700000" algn="tl">
                    <a:srgbClr val="000000"/>
                  </a:outerShdw>
                </a:effectLst>
                <a:ea typeface="Arial" pitchFamily="-68" charset="0"/>
                <a:cs typeface="Arial" pitchFamily="-68" charset="0"/>
              </a:endParaRPr>
            </a:p>
          </p:txBody>
        </p:sp>
        <p:sp>
          <p:nvSpPr>
            <p:cNvPr id="530460" name="Text Box 28"/>
            <p:cNvSpPr txBox="1">
              <a:spLocks noChangeAspect="1" noChangeArrowheads="1"/>
            </p:cNvSpPr>
            <p:nvPr/>
          </p:nvSpPr>
          <p:spPr bwMode="auto">
            <a:xfrm>
              <a:off x="3525" y="2299"/>
              <a:ext cx="862" cy="317"/>
            </a:xfrm>
            <a:prstGeom prst="rect">
              <a:avLst/>
            </a:prstGeom>
            <a:noFill/>
            <a:ln w="9525">
              <a:noFill/>
              <a:miter lim="800000"/>
              <a:headEnd/>
              <a:tailEnd/>
            </a:ln>
            <a:effectLst/>
          </p:spPr>
          <p:txBody>
            <a:bodyPr lIns="18000" tIns="61200" rIns="36000">
              <a:prstTxWarp prst="textNoShape">
                <a:avLst/>
              </a:prstTxWarp>
              <a:spAutoFit/>
            </a:bodyPr>
            <a:lstStyle/>
            <a:p>
              <a:pPr algn="ctr">
                <a:defRPr/>
              </a:pPr>
              <a:endParaRPr lang="en-US" sz="1600">
                <a:solidFill>
                  <a:schemeClr val="bg1"/>
                </a:solidFill>
                <a:effectLst>
                  <a:outerShdw blurRad="38100" dist="38100" dir="2700000" algn="tl">
                    <a:srgbClr val="000000"/>
                  </a:outerShdw>
                </a:effectLst>
                <a:ea typeface="Arial" pitchFamily="-68" charset="0"/>
                <a:cs typeface="Arial" pitchFamily="-68" charset="0"/>
              </a:endParaRPr>
            </a:p>
          </p:txBody>
        </p:sp>
      </p:grpSp>
      <p:sp>
        <p:nvSpPr>
          <p:cNvPr id="530461" name="Oval 29"/>
          <p:cNvSpPr>
            <a:spLocks noChangeAspect="1" noChangeArrowheads="1"/>
          </p:cNvSpPr>
          <p:nvPr/>
        </p:nvSpPr>
        <p:spPr bwMode="auto">
          <a:xfrm>
            <a:off x="4090988" y="3692525"/>
            <a:ext cx="1057275" cy="1058863"/>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GB" sz="3200">
              <a:solidFill>
                <a:schemeClr val="bg1"/>
              </a:solidFill>
              <a:effectLst>
                <a:outerShdw blurRad="38100" dist="38100" dir="2700000" algn="tl">
                  <a:srgbClr val="000000"/>
                </a:outerShdw>
              </a:effectLst>
              <a:ea typeface="Arial" pitchFamily="-68" charset="0"/>
              <a:cs typeface="Arial" pitchFamily="-68" charset="0"/>
            </a:endParaRPr>
          </a:p>
        </p:txBody>
      </p:sp>
      <p:sp>
        <p:nvSpPr>
          <p:cNvPr id="530462" name="Text Box 30"/>
          <p:cNvSpPr txBox="1">
            <a:spLocks noChangeAspect="1" noChangeArrowheads="1"/>
          </p:cNvSpPr>
          <p:nvPr/>
        </p:nvSpPr>
        <p:spPr bwMode="auto">
          <a:xfrm>
            <a:off x="4025900" y="4081463"/>
            <a:ext cx="1204913" cy="338554"/>
          </a:xfrm>
          <a:prstGeom prst="rect">
            <a:avLst/>
          </a:prstGeom>
          <a:noFill/>
          <a:ln w="9525">
            <a:noFill/>
            <a:miter lim="800000"/>
            <a:headEnd/>
            <a:tailEnd/>
          </a:ln>
          <a:effectLst/>
        </p:spPr>
        <p:txBody>
          <a:bodyPr lIns="36000" tIns="0" rIns="36000">
            <a:prstTxWarp prst="textNoShape">
              <a:avLst/>
            </a:prstTxWarp>
            <a:spAutoFit/>
          </a:bodyPr>
          <a:lstStyle/>
          <a:p>
            <a:pPr algn="ctr">
              <a:defRPr/>
            </a:pPr>
            <a:r>
              <a:rPr lang="en-US" sz="1900">
                <a:solidFill>
                  <a:schemeClr val="bg1"/>
                </a:solidFill>
                <a:effectLst>
                  <a:outerShdw blurRad="38100" dist="38100" dir="2700000" algn="tl">
                    <a:srgbClr val="000000"/>
                  </a:outerShdw>
                </a:effectLst>
                <a:ea typeface="Arial" pitchFamily="-68" charset="0"/>
                <a:cs typeface="Arial" pitchFamily="-68" charset="0"/>
              </a:rPr>
              <a:t>Child</a:t>
            </a:r>
          </a:p>
        </p:txBody>
      </p:sp>
      <p:grpSp>
        <p:nvGrpSpPr>
          <p:cNvPr id="61456" name="Group 31"/>
          <p:cNvGrpSpPr>
            <a:grpSpLocks/>
          </p:cNvGrpSpPr>
          <p:nvPr/>
        </p:nvGrpSpPr>
        <p:grpSpPr bwMode="auto">
          <a:xfrm>
            <a:off x="4100513" y="1422400"/>
            <a:ext cx="1058862" cy="1058863"/>
            <a:chOff x="2049" y="1111"/>
            <a:chExt cx="667" cy="667"/>
          </a:xfrm>
        </p:grpSpPr>
        <p:sp>
          <p:nvSpPr>
            <p:cNvPr id="530464" name="Oval 32"/>
            <p:cNvSpPr>
              <a:spLocks noChangeAspect="1" noChangeArrowheads="1"/>
            </p:cNvSpPr>
            <p:nvPr/>
          </p:nvSpPr>
          <p:spPr bwMode="auto">
            <a:xfrm>
              <a:off x="2049" y="1111"/>
              <a:ext cx="667" cy="667"/>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algn="ctr">
                <a:defRPr/>
              </a:pPr>
              <a:endParaRPr lang="en-GB" sz="3200">
                <a:solidFill>
                  <a:schemeClr val="bg1"/>
                </a:solidFill>
                <a:effectLst>
                  <a:outerShdw blurRad="38100" dist="38100" dir="2700000" algn="tl">
                    <a:srgbClr val="000000"/>
                  </a:outerShdw>
                </a:effectLst>
                <a:ea typeface="Arial" pitchFamily="-68" charset="0"/>
                <a:cs typeface="Arial" pitchFamily="-68" charset="0"/>
              </a:endParaRPr>
            </a:p>
          </p:txBody>
        </p:sp>
        <p:sp>
          <p:nvSpPr>
            <p:cNvPr id="530465" name="Text Box 33"/>
            <p:cNvSpPr txBox="1">
              <a:spLocks noChangeAspect="1" noChangeArrowheads="1"/>
            </p:cNvSpPr>
            <p:nvPr/>
          </p:nvSpPr>
          <p:spPr bwMode="auto">
            <a:xfrm>
              <a:off x="2049" y="1316"/>
              <a:ext cx="660" cy="256"/>
            </a:xfrm>
            <a:prstGeom prst="rect">
              <a:avLst/>
            </a:prstGeom>
            <a:noFill/>
            <a:ln w="9525">
              <a:noFill/>
              <a:miter lim="800000"/>
              <a:headEnd/>
              <a:tailEnd/>
            </a:ln>
            <a:effectLst/>
          </p:spPr>
          <p:txBody>
            <a:bodyPr tIns="25200">
              <a:prstTxWarp prst="textNoShape">
                <a:avLst/>
              </a:prstTxWarp>
              <a:spAutoFit/>
            </a:bodyPr>
            <a:lstStyle/>
            <a:p>
              <a:pPr algn="ctr">
                <a:defRPr/>
              </a:pPr>
              <a:r>
                <a:rPr lang="en-US" sz="2200" dirty="0">
                  <a:solidFill>
                    <a:schemeClr val="bg1"/>
                  </a:solidFill>
                  <a:effectLst>
                    <a:outerShdw blurRad="38100" dist="38100" dir="2700000" algn="tl">
                      <a:srgbClr val="000000"/>
                    </a:outerShdw>
                  </a:effectLst>
                  <a:ea typeface="宋体" pitchFamily="-68" charset="-122"/>
                  <a:cs typeface="宋体" pitchFamily="-68" charset="-122"/>
                </a:rPr>
                <a:t>God</a:t>
              </a:r>
            </a:p>
          </p:txBody>
        </p:sp>
      </p:grpSp>
      <p:sp>
        <p:nvSpPr>
          <p:cNvPr id="61457" name="Rectangle 34"/>
          <p:cNvSpPr>
            <a:spLocks noChangeArrowheads="1"/>
          </p:cNvSpPr>
          <p:nvPr/>
        </p:nvSpPr>
        <p:spPr bwMode="auto">
          <a:xfrm>
            <a:off x="258617" y="1422400"/>
            <a:ext cx="3950120" cy="1261884"/>
          </a:xfrm>
          <a:prstGeom prst="rect">
            <a:avLst/>
          </a:prstGeom>
          <a:noFill/>
          <a:ln w="9525">
            <a:noFill/>
            <a:miter lim="800000"/>
            <a:headEnd/>
            <a:tailEnd/>
          </a:ln>
        </p:spPr>
        <p:txBody>
          <a:bodyPr wrap="none">
            <a:prstTxWarp prst="textNoShape">
              <a:avLst/>
            </a:prstTxWarp>
            <a:spAutoFit/>
          </a:bodyPr>
          <a:lstStyle/>
          <a:p>
            <a:pPr>
              <a:lnSpc>
                <a:spcPct val="90000"/>
              </a:lnSpc>
              <a:spcBef>
                <a:spcPct val="20000"/>
              </a:spcBef>
            </a:pPr>
            <a:r>
              <a:rPr lang="en-GB" sz="1600" dirty="0"/>
              <a:t>The love of God and the </a:t>
            </a:r>
          </a:p>
          <a:p>
            <a:pPr>
              <a:lnSpc>
                <a:spcPct val="90000"/>
              </a:lnSpc>
              <a:spcBef>
                <a:spcPct val="20000"/>
              </a:spcBef>
            </a:pPr>
            <a:r>
              <a:rPr lang="en-GB" sz="1600" dirty="0"/>
              <a:t>love of man are not two loves, </a:t>
            </a:r>
          </a:p>
          <a:p>
            <a:pPr>
              <a:lnSpc>
                <a:spcPct val="90000"/>
              </a:lnSpc>
              <a:spcBef>
                <a:spcPct val="20000"/>
              </a:spcBef>
            </a:pPr>
            <a:r>
              <a:rPr lang="en-GB" sz="1600" dirty="0"/>
              <a:t>but aspects of the same unifying love.</a:t>
            </a:r>
          </a:p>
          <a:p>
            <a:pPr>
              <a:lnSpc>
                <a:spcPct val="90000"/>
              </a:lnSpc>
              <a:spcBef>
                <a:spcPct val="20000"/>
              </a:spcBef>
            </a:pPr>
            <a:r>
              <a:rPr lang="en-GB" sz="1200" dirty="0"/>
              <a:t>	St Maximus the Confessor</a:t>
            </a:r>
          </a:p>
          <a:p>
            <a:pPr>
              <a:lnSpc>
                <a:spcPct val="90000"/>
              </a:lnSpc>
              <a:spcBef>
                <a:spcPct val="20000"/>
              </a:spcBef>
              <a:buFontTx/>
              <a:buChar char="•"/>
            </a:pPr>
            <a:endParaRPr lang="en-GB" sz="1200" dirty="0"/>
          </a:p>
        </p:txBody>
      </p:sp>
      <p:sp>
        <p:nvSpPr>
          <p:cNvPr id="61458" name="Text Box 35"/>
          <p:cNvSpPr txBox="1">
            <a:spLocks noChangeArrowheads="1"/>
          </p:cNvSpPr>
          <p:nvPr/>
        </p:nvSpPr>
        <p:spPr bwMode="auto">
          <a:xfrm>
            <a:off x="997856" y="4266313"/>
            <a:ext cx="2699778" cy="1871282"/>
          </a:xfrm>
          <a:prstGeom prst="rect">
            <a:avLst/>
          </a:prstGeom>
          <a:noFill/>
          <a:ln w="9525">
            <a:noFill/>
            <a:miter lim="800000"/>
            <a:headEnd/>
            <a:tailEnd/>
          </a:ln>
        </p:spPr>
        <p:txBody>
          <a:bodyPr wrap="none">
            <a:prstTxWarp prst="textNoShape">
              <a:avLst/>
            </a:prstTxWarp>
            <a:spAutoFit/>
          </a:bodyPr>
          <a:lstStyle/>
          <a:p>
            <a:pPr>
              <a:lnSpc>
                <a:spcPct val="90000"/>
              </a:lnSpc>
              <a:spcBef>
                <a:spcPct val="20000"/>
              </a:spcBef>
            </a:pPr>
            <a:r>
              <a:rPr lang="en-GB" sz="1600" dirty="0"/>
              <a:t>When husband and wife </a:t>
            </a:r>
          </a:p>
          <a:p>
            <a:pPr>
              <a:lnSpc>
                <a:spcPct val="90000"/>
              </a:lnSpc>
              <a:spcBef>
                <a:spcPct val="20000"/>
              </a:spcBef>
            </a:pPr>
            <a:r>
              <a:rPr lang="en-GB" sz="1600" dirty="0"/>
              <a:t>are united in marriage, </a:t>
            </a:r>
          </a:p>
          <a:p>
            <a:pPr>
              <a:lnSpc>
                <a:spcPct val="90000"/>
              </a:lnSpc>
              <a:spcBef>
                <a:spcPct val="20000"/>
              </a:spcBef>
            </a:pPr>
            <a:r>
              <a:rPr lang="en-GB" sz="1600" dirty="0"/>
              <a:t>they are no longer seen </a:t>
            </a:r>
          </a:p>
          <a:p>
            <a:pPr>
              <a:lnSpc>
                <a:spcPct val="90000"/>
              </a:lnSpc>
              <a:spcBef>
                <a:spcPct val="20000"/>
              </a:spcBef>
            </a:pPr>
            <a:r>
              <a:rPr lang="en-GB" sz="1600" dirty="0"/>
              <a:t>as something earthly, </a:t>
            </a:r>
          </a:p>
          <a:p>
            <a:pPr>
              <a:lnSpc>
                <a:spcPct val="90000"/>
              </a:lnSpc>
              <a:spcBef>
                <a:spcPct val="20000"/>
              </a:spcBef>
            </a:pPr>
            <a:r>
              <a:rPr lang="en-GB" sz="1600" dirty="0"/>
              <a:t>but as the image of God </a:t>
            </a:r>
          </a:p>
          <a:p>
            <a:pPr>
              <a:lnSpc>
                <a:spcPct val="90000"/>
              </a:lnSpc>
              <a:spcBef>
                <a:spcPct val="20000"/>
              </a:spcBef>
            </a:pPr>
            <a:r>
              <a:rPr lang="en-GB" sz="1600" dirty="0"/>
              <a:t>Himself.</a:t>
            </a:r>
          </a:p>
          <a:p>
            <a:pPr>
              <a:lnSpc>
                <a:spcPct val="90000"/>
              </a:lnSpc>
              <a:spcBef>
                <a:spcPct val="20000"/>
              </a:spcBef>
            </a:pPr>
            <a:r>
              <a:rPr lang="en-GB" sz="1200" dirty="0"/>
              <a:t>	St John Chrysostom</a:t>
            </a:r>
            <a:endParaRPr lang="en-US" sz="1400" dirty="0"/>
          </a:p>
        </p:txBody>
      </p:sp>
      <p:sp>
        <p:nvSpPr>
          <p:cNvPr id="61459" name="Text Box 36"/>
          <p:cNvSpPr txBox="1">
            <a:spLocks noChangeArrowheads="1"/>
          </p:cNvSpPr>
          <p:nvPr/>
        </p:nvSpPr>
        <p:spPr bwMode="auto">
          <a:xfrm>
            <a:off x="2957513" y="2878138"/>
            <a:ext cx="1068387" cy="336550"/>
          </a:xfrm>
          <a:prstGeom prst="rect">
            <a:avLst/>
          </a:prstGeom>
          <a:noFill/>
          <a:ln w="9525">
            <a:noFill/>
            <a:miter lim="800000"/>
            <a:headEnd/>
            <a:tailEnd/>
          </a:ln>
        </p:spPr>
        <p:txBody>
          <a:bodyPr wrap="none">
            <a:prstTxWarp prst="textNoShape">
              <a:avLst/>
            </a:prstTxWarp>
            <a:spAutoFit/>
          </a:bodyPr>
          <a:lstStyle/>
          <a:p>
            <a:r>
              <a:rPr lang="en-US" sz="1600">
                <a:solidFill>
                  <a:schemeClr val="bg1"/>
                </a:solidFill>
              </a:rPr>
              <a:t>Husband</a:t>
            </a:r>
            <a:endParaRPr lang="en-US">
              <a:solidFill>
                <a:schemeClr val="bg1"/>
              </a:solidFill>
            </a:endParaRPr>
          </a:p>
        </p:txBody>
      </p:sp>
      <p:sp>
        <p:nvSpPr>
          <p:cNvPr id="61460" name="Text Box 37"/>
          <p:cNvSpPr txBox="1">
            <a:spLocks noChangeArrowheads="1"/>
          </p:cNvSpPr>
          <p:nvPr/>
        </p:nvSpPr>
        <p:spPr bwMode="auto">
          <a:xfrm>
            <a:off x="5465763" y="2852738"/>
            <a:ext cx="673100" cy="366712"/>
          </a:xfrm>
          <a:prstGeom prst="rect">
            <a:avLst/>
          </a:prstGeom>
          <a:noFill/>
          <a:ln w="9525">
            <a:noFill/>
            <a:miter lim="800000"/>
            <a:headEnd/>
            <a:tailEnd/>
          </a:ln>
        </p:spPr>
        <p:txBody>
          <a:bodyPr wrap="none">
            <a:prstTxWarp prst="textNoShape">
              <a:avLst/>
            </a:prstTxWarp>
            <a:spAutoFit/>
          </a:bodyPr>
          <a:lstStyle/>
          <a:p>
            <a:r>
              <a:rPr lang="en-US">
                <a:solidFill>
                  <a:schemeClr val="bg1"/>
                </a:solidFill>
              </a:rPr>
              <a:t>Wife</a:t>
            </a:r>
          </a:p>
        </p:txBody>
      </p:sp>
      <p:sp>
        <p:nvSpPr>
          <p:cNvPr id="61461" name="Text Box 38"/>
          <p:cNvSpPr txBox="1">
            <a:spLocks noChangeArrowheads="1"/>
          </p:cNvSpPr>
          <p:nvPr/>
        </p:nvSpPr>
        <p:spPr bwMode="auto">
          <a:xfrm>
            <a:off x="4138613" y="4940300"/>
            <a:ext cx="908050" cy="366713"/>
          </a:xfrm>
          <a:prstGeom prst="rect">
            <a:avLst/>
          </a:prstGeom>
          <a:noFill/>
          <a:ln w="9525">
            <a:noFill/>
            <a:miter lim="800000"/>
            <a:headEnd/>
            <a:tailEnd/>
          </a:ln>
        </p:spPr>
        <p:txBody>
          <a:bodyPr wrap="none">
            <a:prstTxWarp prst="textNoShape">
              <a:avLst/>
            </a:prstTxWarp>
            <a:spAutoFit/>
          </a:bodyPr>
          <a:lstStyle/>
          <a:p>
            <a:r>
              <a:rPr lang="en-US"/>
              <a:t>Family</a:t>
            </a:r>
          </a:p>
        </p:txBody>
      </p:sp>
      <p:sp>
        <p:nvSpPr>
          <p:cNvPr id="61462" name="Text Box 39"/>
          <p:cNvSpPr txBox="1">
            <a:spLocks noChangeArrowheads="1"/>
          </p:cNvSpPr>
          <p:nvPr/>
        </p:nvSpPr>
        <p:spPr bwMode="auto">
          <a:xfrm>
            <a:off x="1971675" y="838200"/>
            <a:ext cx="4405373" cy="738664"/>
          </a:xfrm>
          <a:prstGeom prst="rect">
            <a:avLst/>
          </a:prstGeom>
          <a:noFill/>
          <a:ln w="9525">
            <a:noFill/>
            <a:miter lim="800000"/>
            <a:headEnd/>
            <a:tailEnd/>
          </a:ln>
        </p:spPr>
        <p:txBody>
          <a:bodyPr wrap="none">
            <a:prstTxWarp prst="textNoShape">
              <a:avLst/>
            </a:prstTxWarp>
            <a:spAutoFit/>
          </a:bodyPr>
          <a:lstStyle/>
          <a:p>
            <a:r>
              <a:rPr lang="en-GB" sz="2400"/>
              <a:t>The ability to create a family</a:t>
            </a:r>
          </a:p>
          <a:p>
            <a:endParaRPr lang="en-US"/>
          </a:p>
        </p:txBody>
      </p:sp>
      <p:sp>
        <p:nvSpPr>
          <p:cNvPr id="61463" name="Text Box 41"/>
          <p:cNvSpPr txBox="1">
            <a:spLocks noChangeArrowheads="1"/>
          </p:cNvSpPr>
          <p:nvPr/>
        </p:nvSpPr>
        <p:spPr bwMode="auto">
          <a:xfrm>
            <a:off x="7772400" y="2808288"/>
            <a:ext cx="795411" cy="523220"/>
          </a:xfrm>
          <a:prstGeom prst="rect">
            <a:avLst/>
          </a:prstGeom>
          <a:noFill/>
          <a:ln w="9525">
            <a:noFill/>
            <a:miter lim="800000"/>
            <a:headEnd/>
            <a:tailEnd/>
          </a:ln>
        </p:spPr>
        <p:txBody>
          <a:bodyPr wrap="none">
            <a:prstTxWarp prst="textNoShape">
              <a:avLst/>
            </a:prstTxWarp>
            <a:spAutoFit/>
          </a:bodyPr>
          <a:lstStyle/>
          <a:p>
            <a:r>
              <a:rPr lang="en-GB" sz="2800"/>
              <a:t>Joy</a:t>
            </a:r>
          </a:p>
        </p:txBody>
      </p:sp>
      <p:sp>
        <p:nvSpPr>
          <p:cNvPr id="61464" name="Text Box 42"/>
          <p:cNvSpPr txBox="1">
            <a:spLocks noChangeArrowheads="1"/>
          </p:cNvSpPr>
          <p:nvPr/>
        </p:nvSpPr>
        <p:spPr bwMode="auto">
          <a:xfrm>
            <a:off x="6061835" y="1620838"/>
            <a:ext cx="2929007" cy="830997"/>
          </a:xfrm>
          <a:prstGeom prst="rect">
            <a:avLst/>
          </a:prstGeom>
          <a:noFill/>
          <a:ln w="38100">
            <a:solidFill>
              <a:schemeClr val="tx2"/>
            </a:solidFill>
            <a:miter lim="800000"/>
            <a:headEnd/>
            <a:tailEnd/>
          </a:ln>
        </p:spPr>
        <p:txBody>
          <a:bodyPr wrap="none">
            <a:prstTxWarp prst="textNoShape">
              <a:avLst/>
            </a:prstTxWarp>
            <a:spAutoFit/>
          </a:bodyPr>
          <a:lstStyle/>
          <a:p>
            <a:pPr algn="ctr"/>
            <a:r>
              <a:rPr lang="en-GB" sz="2400"/>
              <a:t>Four Great Realms</a:t>
            </a:r>
          </a:p>
          <a:p>
            <a:pPr algn="ctr"/>
            <a:r>
              <a:rPr lang="en-GB" sz="2400"/>
              <a:t>of Heart</a:t>
            </a:r>
          </a:p>
        </p:txBody>
      </p:sp>
      <p:sp>
        <p:nvSpPr>
          <p:cNvPr id="61465" name="Text Box 43"/>
          <p:cNvSpPr txBox="1">
            <a:spLocks noChangeArrowheads="1"/>
          </p:cNvSpPr>
          <p:nvPr/>
        </p:nvSpPr>
        <p:spPr bwMode="auto">
          <a:xfrm>
            <a:off x="5927434" y="3989388"/>
            <a:ext cx="2895344" cy="1200329"/>
          </a:xfrm>
          <a:prstGeom prst="rect">
            <a:avLst/>
          </a:prstGeom>
          <a:noFill/>
          <a:ln w="9525">
            <a:noFill/>
            <a:miter lim="800000"/>
            <a:headEnd/>
            <a:tailEnd/>
          </a:ln>
        </p:spPr>
        <p:txBody>
          <a:bodyPr wrap="none">
            <a:prstTxWarp prst="textNoShape">
              <a:avLst/>
            </a:prstTxWarp>
            <a:spAutoFit/>
          </a:bodyPr>
          <a:lstStyle/>
          <a:p>
            <a:r>
              <a:rPr lang="en-GB">
                <a:ea typeface="Times" pitchFamily="-84" charset="0"/>
                <a:cs typeface="Times" pitchFamily="-84" charset="0"/>
              </a:rPr>
              <a:t>“If we love one another,</a:t>
            </a:r>
          </a:p>
          <a:p>
            <a:r>
              <a:rPr lang="en-GB" dirty="0">
                <a:ea typeface="Times" pitchFamily="-84" charset="0"/>
                <a:cs typeface="Times" pitchFamily="-84" charset="0"/>
              </a:rPr>
              <a:t>God lives in us and his</a:t>
            </a:r>
          </a:p>
          <a:p>
            <a:r>
              <a:rPr lang="en-GB" dirty="0">
                <a:ea typeface="Times" pitchFamily="-84" charset="0"/>
                <a:cs typeface="Times" pitchFamily="-84" charset="0"/>
              </a:rPr>
              <a:t>love is made complete</a:t>
            </a:r>
          </a:p>
          <a:p>
            <a:r>
              <a:rPr lang="en-GB" dirty="0">
                <a:ea typeface="Times" pitchFamily="-84" charset="0"/>
                <a:cs typeface="Times" pitchFamily="-84" charset="0"/>
              </a:rPr>
              <a:t>in us.”    </a:t>
            </a:r>
            <a:r>
              <a:rPr lang="en-GB" dirty="0"/>
              <a:t>	  </a:t>
            </a:r>
            <a:r>
              <a:rPr lang="en-GB" sz="1200" dirty="0"/>
              <a:t>I John 4:12</a:t>
            </a:r>
            <a:endParaRPr lang="en-GB" sz="1600" dirty="0"/>
          </a:p>
        </p:txBody>
      </p:sp>
      <p:sp>
        <p:nvSpPr>
          <p:cNvPr id="61466" name="Text Box 44"/>
          <p:cNvSpPr txBox="1">
            <a:spLocks noChangeArrowheads="1"/>
          </p:cNvSpPr>
          <p:nvPr/>
        </p:nvSpPr>
        <p:spPr bwMode="auto">
          <a:xfrm>
            <a:off x="6351588" y="4168775"/>
            <a:ext cx="184150" cy="366713"/>
          </a:xfrm>
          <a:prstGeom prst="rect">
            <a:avLst/>
          </a:prstGeom>
          <a:noFill/>
          <a:ln w="9525">
            <a:noFill/>
            <a:miter lim="800000"/>
            <a:headEnd/>
            <a:tailEnd/>
          </a:ln>
        </p:spPr>
        <p:txBody>
          <a:bodyPr wrap="none">
            <a:prstTxWarp prst="textNoShape">
              <a:avLst/>
            </a:prstTxWarp>
            <a:spAutoFit/>
          </a:bodyPr>
          <a:lstStyle/>
          <a:p>
            <a:endParaRPr lang="en-US">
              <a:solidFill>
                <a:schemeClr val="bg1"/>
              </a:solidFill>
            </a:endParaRPr>
          </a:p>
        </p:txBody>
      </p:sp>
      <p:sp>
        <p:nvSpPr>
          <p:cNvPr id="61467" name="Line 46"/>
          <p:cNvSpPr>
            <a:spLocks noChangeShapeType="1"/>
          </p:cNvSpPr>
          <p:nvPr/>
        </p:nvSpPr>
        <p:spPr bwMode="auto">
          <a:xfrm flipH="1">
            <a:off x="3368675" y="4751388"/>
            <a:ext cx="909638" cy="1779587"/>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61468" name="Line 47"/>
          <p:cNvSpPr>
            <a:spLocks noChangeShapeType="1"/>
          </p:cNvSpPr>
          <p:nvPr/>
        </p:nvSpPr>
        <p:spPr bwMode="auto">
          <a:xfrm>
            <a:off x="4978400" y="4751388"/>
            <a:ext cx="1141413" cy="1779587"/>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61469" name="Text Box 48"/>
          <p:cNvSpPr txBox="1">
            <a:spLocks noChangeArrowheads="1"/>
          </p:cNvSpPr>
          <p:nvPr/>
        </p:nvSpPr>
        <p:spPr bwMode="auto">
          <a:xfrm>
            <a:off x="441325" y="3060700"/>
            <a:ext cx="1711325" cy="581025"/>
          </a:xfrm>
          <a:prstGeom prst="rect">
            <a:avLst/>
          </a:prstGeom>
          <a:noFill/>
          <a:ln w="9525">
            <a:noFill/>
            <a:miter lim="800000"/>
            <a:headEnd/>
            <a:tailEnd/>
          </a:ln>
        </p:spPr>
        <p:txBody>
          <a:bodyPr wrap="none">
            <a:prstTxWarp prst="textNoShape">
              <a:avLst/>
            </a:prstTxWarp>
            <a:spAutoFit/>
          </a:bodyPr>
          <a:lstStyle/>
          <a:p>
            <a:r>
              <a:rPr lang="en-US" sz="1600"/>
              <a:t>Family is the</a:t>
            </a:r>
          </a:p>
          <a:p>
            <a:r>
              <a:rPr lang="en-US" sz="1600"/>
              <a:t>basis of society</a:t>
            </a:r>
          </a:p>
        </p:txBody>
      </p:sp>
      <p:sp>
        <p:nvSpPr>
          <p:cNvPr id="61470" name="Text Box 49"/>
          <p:cNvSpPr txBox="1">
            <a:spLocks noChangeArrowheads="1"/>
          </p:cNvSpPr>
          <p:nvPr/>
        </p:nvSpPr>
        <p:spPr bwMode="auto">
          <a:xfrm>
            <a:off x="6334125" y="5500688"/>
            <a:ext cx="1739579" cy="646331"/>
          </a:xfrm>
          <a:prstGeom prst="rect">
            <a:avLst/>
          </a:prstGeom>
          <a:noFill/>
          <a:ln w="9525">
            <a:noFill/>
            <a:miter lim="800000"/>
            <a:headEnd/>
            <a:tailEnd/>
          </a:ln>
        </p:spPr>
        <p:txBody>
          <a:bodyPr wrap="none">
            <a:prstTxWarp prst="textNoShape">
              <a:avLst/>
            </a:prstTxWarp>
            <a:spAutoFit/>
          </a:bodyPr>
          <a:lstStyle/>
          <a:p>
            <a:r>
              <a:rPr lang="en-US"/>
              <a:t>Family is the</a:t>
            </a:r>
          </a:p>
          <a:p>
            <a:r>
              <a:rPr lang="en-US"/>
              <a:t>school of love</a:t>
            </a:r>
          </a:p>
        </p:txBody>
      </p:sp>
      <p:sp>
        <p:nvSpPr>
          <p:cNvPr id="61472" name="Line 51"/>
          <p:cNvSpPr>
            <a:spLocks noChangeShapeType="1"/>
          </p:cNvSpPr>
          <p:nvPr/>
        </p:nvSpPr>
        <p:spPr bwMode="auto">
          <a:xfrm>
            <a:off x="6858000" y="3124200"/>
            <a:ext cx="923925" cy="0"/>
          </a:xfrm>
          <a:prstGeom prst="line">
            <a:avLst/>
          </a:prstGeom>
          <a:noFill/>
          <a:ln w="76200">
            <a:solidFill>
              <a:schemeClr val="accent1"/>
            </a:solidFill>
            <a:round/>
            <a:headEnd/>
            <a:tailEnd type="triangle" w="med" len="med"/>
          </a:ln>
        </p:spPr>
        <p:txBody>
          <a:bodyPr wrap="none" anchor="ctr">
            <a:prstTxWarp prst="textNoShape">
              <a:avLst/>
            </a:prstTxWarp>
          </a:bodyPr>
          <a:lstStyle/>
          <a:p>
            <a:endParaRPr lang="en-US"/>
          </a:p>
        </p:txBody>
      </p:sp>
    </p:spTree>
    <p:extLst>
      <p:ext uri="{BB962C8B-B14F-4D97-AF65-F5344CB8AC3E}">
        <p14:creationId xmlns:p14="http://schemas.microsoft.com/office/powerpoint/2010/main" val="175802622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0" y="0"/>
            <a:ext cx="9144000" cy="1025525"/>
          </a:xfrm>
          <a:prstGeom prst="rect">
            <a:avLst/>
          </a:prstGeom>
          <a:noFill/>
          <a:ln w="9525">
            <a:noFill/>
            <a:miter lim="800000"/>
            <a:headEnd/>
            <a:tailEnd/>
          </a:ln>
        </p:spPr>
        <p:txBody>
          <a:bodyPr anchor="ctr" anchorCtr="1">
            <a:prstTxWarp prst="textNoShape">
              <a:avLst/>
            </a:prstTxWarp>
          </a:bodyPr>
          <a:lstStyle/>
          <a:p>
            <a:r>
              <a:rPr lang="en-US" altLang="zh-CN" sz="4000" dirty="0">
                <a:ea typeface="宋体" pitchFamily="-84" charset="-122"/>
                <a:cs typeface="宋体" pitchFamily="-84" charset="-122"/>
              </a:rPr>
              <a:t>God’s love - </a:t>
            </a:r>
            <a:endParaRPr lang="sk-SK" sz="4000" dirty="0">
              <a:ea typeface="宋体" pitchFamily="-84" charset="-122"/>
              <a:cs typeface="宋体" pitchFamily="-84" charset="-122"/>
            </a:endParaRPr>
          </a:p>
        </p:txBody>
      </p:sp>
      <p:sp>
        <p:nvSpPr>
          <p:cNvPr id="67587" name="Line 3"/>
          <p:cNvSpPr>
            <a:spLocks noChangeShapeType="1"/>
          </p:cNvSpPr>
          <p:nvPr/>
        </p:nvSpPr>
        <p:spPr bwMode="auto">
          <a:xfrm flipH="1" flipV="1">
            <a:off x="2770188" y="4138613"/>
            <a:ext cx="1800225" cy="1800225"/>
          </a:xfrm>
          <a:prstGeom prst="line">
            <a:avLst/>
          </a:prstGeom>
          <a:noFill/>
          <a:ln w="114300">
            <a:solidFill>
              <a:schemeClr val="bg1"/>
            </a:solidFill>
            <a:round/>
            <a:headEnd/>
            <a:tailEnd/>
          </a:ln>
        </p:spPr>
        <p:txBody>
          <a:bodyPr>
            <a:prstTxWarp prst="textNoShape">
              <a:avLst/>
            </a:prstTxWarp>
          </a:bodyPr>
          <a:lstStyle/>
          <a:p>
            <a:endParaRPr lang="en-US"/>
          </a:p>
        </p:txBody>
      </p:sp>
      <p:sp>
        <p:nvSpPr>
          <p:cNvPr id="67588" name="Line 4"/>
          <p:cNvSpPr>
            <a:spLocks noChangeShapeType="1"/>
          </p:cNvSpPr>
          <p:nvPr/>
        </p:nvSpPr>
        <p:spPr bwMode="auto">
          <a:xfrm flipV="1">
            <a:off x="4572000" y="4138613"/>
            <a:ext cx="1800225" cy="1800225"/>
          </a:xfrm>
          <a:prstGeom prst="line">
            <a:avLst/>
          </a:prstGeom>
          <a:noFill/>
          <a:ln w="114300">
            <a:solidFill>
              <a:schemeClr val="bg1"/>
            </a:solidFill>
            <a:round/>
            <a:headEnd/>
            <a:tailEnd/>
          </a:ln>
        </p:spPr>
        <p:txBody>
          <a:bodyPr>
            <a:prstTxWarp prst="textNoShape">
              <a:avLst/>
            </a:prstTxWarp>
          </a:bodyPr>
          <a:lstStyle/>
          <a:p>
            <a:endParaRPr lang="en-US"/>
          </a:p>
        </p:txBody>
      </p:sp>
      <p:sp>
        <p:nvSpPr>
          <p:cNvPr id="67589" name="Line 5"/>
          <p:cNvSpPr>
            <a:spLocks noChangeShapeType="1"/>
          </p:cNvSpPr>
          <p:nvPr/>
        </p:nvSpPr>
        <p:spPr bwMode="auto">
          <a:xfrm flipH="1" flipV="1">
            <a:off x="4572000" y="2338388"/>
            <a:ext cx="1800225" cy="1800225"/>
          </a:xfrm>
          <a:prstGeom prst="line">
            <a:avLst/>
          </a:prstGeom>
          <a:noFill/>
          <a:ln w="114300">
            <a:solidFill>
              <a:schemeClr val="bg1"/>
            </a:solidFill>
            <a:round/>
            <a:headEnd/>
            <a:tailEnd/>
          </a:ln>
        </p:spPr>
        <p:txBody>
          <a:bodyPr>
            <a:prstTxWarp prst="textNoShape">
              <a:avLst/>
            </a:prstTxWarp>
          </a:bodyPr>
          <a:lstStyle/>
          <a:p>
            <a:endParaRPr lang="en-US"/>
          </a:p>
        </p:txBody>
      </p:sp>
      <p:sp>
        <p:nvSpPr>
          <p:cNvPr id="67590" name="Line 6"/>
          <p:cNvSpPr>
            <a:spLocks noChangeShapeType="1"/>
          </p:cNvSpPr>
          <p:nvPr/>
        </p:nvSpPr>
        <p:spPr bwMode="auto">
          <a:xfrm flipV="1">
            <a:off x="2771775" y="2338388"/>
            <a:ext cx="1800225" cy="1800225"/>
          </a:xfrm>
          <a:prstGeom prst="line">
            <a:avLst/>
          </a:prstGeom>
          <a:noFill/>
          <a:ln w="114300">
            <a:solidFill>
              <a:schemeClr val="bg1"/>
            </a:solidFill>
            <a:round/>
            <a:headEnd/>
            <a:tailEnd/>
          </a:ln>
        </p:spPr>
        <p:txBody>
          <a:bodyPr>
            <a:prstTxWarp prst="textNoShape">
              <a:avLst/>
            </a:prstTxWarp>
          </a:bodyPr>
          <a:lstStyle/>
          <a:p>
            <a:endParaRPr lang="en-US"/>
          </a:p>
        </p:txBody>
      </p:sp>
      <p:grpSp>
        <p:nvGrpSpPr>
          <p:cNvPr id="67591" name="Group 7"/>
          <p:cNvGrpSpPr>
            <a:grpSpLocks/>
          </p:cNvGrpSpPr>
          <p:nvPr/>
        </p:nvGrpSpPr>
        <p:grpSpPr bwMode="auto">
          <a:xfrm>
            <a:off x="3713163" y="3275013"/>
            <a:ext cx="1716087" cy="1716087"/>
            <a:chOff x="2339" y="1729"/>
            <a:chExt cx="1081" cy="1081"/>
          </a:xfrm>
        </p:grpSpPr>
        <p:sp>
          <p:nvSpPr>
            <p:cNvPr id="67612" name="Freeform 8"/>
            <p:cNvSpPr>
              <a:spLocks noChangeAspect="1"/>
            </p:cNvSpPr>
            <p:nvPr/>
          </p:nvSpPr>
          <p:spPr bwMode="auto">
            <a:xfrm>
              <a:off x="2339" y="1933"/>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endParaRPr lang="en-US"/>
            </a:p>
          </p:txBody>
        </p:sp>
        <p:grpSp>
          <p:nvGrpSpPr>
            <p:cNvPr id="67613" name="Group 9"/>
            <p:cNvGrpSpPr>
              <a:grpSpLocks/>
            </p:cNvGrpSpPr>
            <p:nvPr/>
          </p:nvGrpSpPr>
          <p:grpSpPr bwMode="auto">
            <a:xfrm rot="5400000">
              <a:off x="2339" y="1929"/>
              <a:ext cx="1081" cy="681"/>
              <a:chOff x="128" y="1933"/>
              <a:chExt cx="1081" cy="681"/>
            </a:xfrm>
          </p:grpSpPr>
          <p:sp>
            <p:nvSpPr>
              <p:cNvPr id="67615" name="Freeform 10"/>
              <p:cNvSpPr>
                <a:spLocks noChangeAspect="1"/>
              </p:cNvSpPr>
              <p:nvPr/>
            </p:nvSpPr>
            <p:spPr bwMode="auto">
              <a:xfrm>
                <a:off x="128" y="1933"/>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endParaRPr lang="en-US"/>
              </a:p>
            </p:txBody>
          </p:sp>
          <p:sp>
            <p:nvSpPr>
              <p:cNvPr id="67616" name="Freeform 11"/>
              <p:cNvSpPr>
                <a:spLocks noChangeAspect="1"/>
              </p:cNvSpPr>
              <p:nvPr/>
            </p:nvSpPr>
            <p:spPr bwMode="auto">
              <a:xfrm rot="10800000">
                <a:off x="128" y="2367"/>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endParaRPr lang="en-US"/>
              </a:p>
            </p:txBody>
          </p:sp>
        </p:grpSp>
        <p:sp>
          <p:nvSpPr>
            <p:cNvPr id="67614" name="Freeform 12"/>
            <p:cNvSpPr>
              <a:spLocks noChangeAspect="1"/>
            </p:cNvSpPr>
            <p:nvPr/>
          </p:nvSpPr>
          <p:spPr bwMode="auto">
            <a:xfrm rot="10800000">
              <a:off x="2339" y="2367"/>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endParaRPr lang="en-US"/>
            </a:p>
          </p:txBody>
        </p:sp>
      </p:grpSp>
      <p:sp>
        <p:nvSpPr>
          <p:cNvPr id="67592" name="Text Box 13"/>
          <p:cNvSpPr txBox="1">
            <a:spLocks noChangeAspect="1" noChangeArrowheads="1"/>
          </p:cNvSpPr>
          <p:nvPr/>
        </p:nvSpPr>
        <p:spPr bwMode="auto">
          <a:xfrm>
            <a:off x="4070350" y="3863975"/>
            <a:ext cx="1000125" cy="606029"/>
          </a:xfrm>
          <a:prstGeom prst="rect">
            <a:avLst/>
          </a:prstGeom>
          <a:noFill/>
          <a:ln w="9525">
            <a:noFill/>
            <a:miter lim="800000"/>
            <a:headEnd/>
            <a:tailEnd/>
          </a:ln>
        </p:spPr>
        <p:txBody>
          <a:bodyPr lIns="36000" tIns="18000" rIns="36000">
            <a:prstTxWarp prst="textNoShape">
              <a:avLst/>
            </a:prstTxWarp>
            <a:spAutoFit/>
          </a:bodyPr>
          <a:lstStyle/>
          <a:p>
            <a:pPr algn="ctr">
              <a:lnSpc>
                <a:spcPct val="80000"/>
              </a:lnSpc>
            </a:pPr>
            <a:r>
              <a:rPr lang="en-US" sz="2200">
                <a:solidFill>
                  <a:schemeClr val="bg1"/>
                </a:solidFill>
              </a:rPr>
              <a:t>True Love</a:t>
            </a:r>
          </a:p>
        </p:txBody>
      </p:sp>
      <p:grpSp>
        <p:nvGrpSpPr>
          <p:cNvPr id="67593" name="Group 14"/>
          <p:cNvGrpSpPr>
            <a:grpSpLocks/>
          </p:cNvGrpSpPr>
          <p:nvPr/>
        </p:nvGrpSpPr>
        <p:grpSpPr bwMode="auto">
          <a:xfrm>
            <a:off x="5494338" y="3352800"/>
            <a:ext cx="1511300" cy="1511300"/>
            <a:chOff x="3461" y="2080"/>
            <a:chExt cx="952" cy="952"/>
          </a:xfrm>
        </p:grpSpPr>
        <p:sp>
          <p:nvSpPr>
            <p:cNvPr id="67610" name="Oval 15"/>
            <p:cNvSpPr>
              <a:spLocks noChangeAspect="1" noChangeArrowheads="1"/>
            </p:cNvSpPr>
            <p:nvPr/>
          </p:nvSpPr>
          <p:spPr bwMode="auto">
            <a:xfrm>
              <a:off x="3461" y="2080"/>
              <a:ext cx="952" cy="952"/>
            </a:xfrm>
            <a:prstGeom prst="ellipse">
              <a:avLst/>
            </a:prstGeom>
            <a:gradFill rotWithShape="1">
              <a:gsLst>
                <a:gs pos="0">
                  <a:srgbClr val="FF9191"/>
                </a:gs>
                <a:gs pos="100000">
                  <a:srgbClr val="E60000"/>
                </a:gs>
              </a:gsLst>
              <a:path path="shape">
                <a:fillToRect l="50000" t="50000" r="50000" b="50000"/>
              </a:path>
            </a:gradFill>
            <a:ln w="9525">
              <a:noFill/>
              <a:round/>
              <a:headEnd/>
              <a:tailEnd/>
            </a:ln>
          </p:spPr>
          <p:txBody>
            <a:bodyPr lIns="0" rIns="0" anchor="ctr">
              <a:prstTxWarp prst="textNoShape">
                <a:avLst/>
              </a:prstTxWarp>
            </a:bodyPr>
            <a:lstStyle/>
            <a:p>
              <a:pPr algn="ctr"/>
              <a:endParaRPr lang="en-GB" sz="2800">
                <a:solidFill>
                  <a:schemeClr val="bg1"/>
                </a:solidFill>
              </a:endParaRPr>
            </a:p>
          </p:txBody>
        </p:sp>
        <p:sp>
          <p:nvSpPr>
            <p:cNvPr id="67611" name="Text Box 16"/>
            <p:cNvSpPr txBox="1">
              <a:spLocks noChangeAspect="1" noChangeArrowheads="1"/>
            </p:cNvSpPr>
            <p:nvPr/>
          </p:nvSpPr>
          <p:spPr bwMode="auto">
            <a:xfrm>
              <a:off x="3525" y="2396"/>
              <a:ext cx="863" cy="308"/>
            </a:xfrm>
            <a:prstGeom prst="rect">
              <a:avLst/>
            </a:prstGeom>
            <a:noFill/>
            <a:ln w="9525">
              <a:noFill/>
              <a:miter lim="800000"/>
              <a:headEnd/>
              <a:tailEnd/>
            </a:ln>
          </p:spPr>
          <p:txBody>
            <a:bodyPr lIns="0" tIns="46800" rIns="36000">
              <a:prstTxWarp prst="textNoShape">
                <a:avLst/>
              </a:prstTxWarp>
              <a:spAutoFit/>
            </a:bodyPr>
            <a:lstStyle/>
            <a:p>
              <a:pPr algn="ctr"/>
              <a:r>
                <a:rPr lang="en-US" sz="2600">
                  <a:solidFill>
                    <a:schemeClr val="bg1"/>
                  </a:solidFill>
                </a:rPr>
                <a:t>Woman</a:t>
              </a:r>
            </a:p>
          </p:txBody>
        </p:sp>
      </p:grpSp>
      <p:grpSp>
        <p:nvGrpSpPr>
          <p:cNvPr id="67594" name="Group 17"/>
          <p:cNvGrpSpPr>
            <a:grpSpLocks/>
          </p:cNvGrpSpPr>
          <p:nvPr/>
        </p:nvGrpSpPr>
        <p:grpSpPr bwMode="auto">
          <a:xfrm>
            <a:off x="3708400" y="5003800"/>
            <a:ext cx="1720850" cy="1511300"/>
            <a:chOff x="2336" y="3128"/>
            <a:chExt cx="1084" cy="952"/>
          </a:xfrm>
        </p:grpSpPr>
        <p:sp>
          <p:nvSpPr>
            <p:cNvPr id="67608" name="Oval 18"/>
            <p:cNvSpPr>
              <a:spLocks noChangeAspect="1" noChangeArrowheads="1"/>
            </p:cNvSpPr>
            <p:nvPr/>
          </p:nvSpPr>
          <p:spPr bwMode="auto">
            <a:xfrm>
              <a:off x="2394" y="3128"/>
              <a:ext cx="952" cy="952"/>
            </a:xfrm>
            <a:prstGeom prst="ellipse">
              <a:avLst/>
            </a:prstGeom>
            <a:gradFill rotWithShape="1">
              <a:gsLst>
                <a:gs pos="0">
                  <a:srgbClr val="00FAC8"/>
                </a:gs>
                <a:gs pos="100000">
                  <a:srgbClr val="00AA87"/>
                </a:gs>
              </a:gsLst>
              <a:path path="shape">
                <a:fillToRect l="50000" t="50000" r="50000" b="50000"/>
              </a:path>
            </a:gradFill>
            <a:ln w="9525">
              <a:noFill/>
              <a:round/>
              <a:headEnd/>
              <a:tailEnd/>
            </a:ln>
          </p:spPr>
          <p:txBody>
            <a:bodyPr lIns="0" rIns="0" anchor="ctr">
              <a:prstTxWarp prst="textNoShape">
                <a:avLst/>
              </a:prstTxWarp>
            </a:bodyPr>
            <a:lstStyle/>
            <a:p>
              <a:pPr algn="ctr"/>
              <a:endParaRPr lang="en-GB" sz="3200">
                <a:solidFill>
                  <a:schemeClr val="bg1"/>
                </a:solidFill>
              </a:endParaRPr>
            </a:p>
          </p:txBody>
        </p:sp>
        <p:sp>
          <p:nvSpPr>
            <p:cNvPr id="67609" name="Text Box 19"/>
            <p:cNvSpPr txBox="1">
              <a:spLocks noChangeAspect="1" noChangeArrowheads="1"/>
            </p:cNvSpPr>
            <p:nvPr/>
          </p:nvSpPr>
          <p:spPr bwMode="auto">
            <a:xfrm>
              <a:off x="2336" y="3477"/>
              <a:ext cx="1084" cy="295"/>
            </a:xfrm>
            <a:prstGeom prst="rect">
              <a:avLst/>
            </a:prstGeom>
            <a:noFill/>
            <a:ln w="9525">
              <a:noFill/>
              <a:miter lim="800000"/>
              <a:headEnd/>
              <a:tailEnd/>
            </a:ln>
          </p:spPr>
          <p:txBody>
            <a:bodyPr lIns="36000" tIns="25200" rIns="36000">
              <a:prstTxWarp prst="textNoShape">
                <a:avLst/>
              </a:prstTxWarp>
              <a:spAutoFit/>
            </a:bodyPr>
            <a:lstStyle/>
            <a:p>
              <a:pPr algn="ctr"/>
              <a:r>
                <a:rPr lang="en-US" sz="2600">
                  <a:solidFill>
                    <a:schemeClr val="bg1"/>
                  </a:solidFill>
                </a:rPr>
                <a:t>Children</a:t>
              </a:r>
            </a:p>
          </p:txBody>
        </p:sp>
      </p:grpSp>
      <p:grpSp>
        <p:nvGrpSpPr>
          <p:cNvPr id="67595" name="Group 20"/>
          <p:cNvGrpSpPr>
            <a:grpSpLocks/>
          </p:cNvGrpSpPr>
          <p:nvPr/>
        </p:nvGrpSpPr>
        <p:grpSpPr bwMode="auto">
          <a:xfrm>
            <a:off x="3816350" y="1763713"/>
            <a:ext cx="1511300" cy="1511300"/>
            <a:chOff x="1724" y="890"/>
            <a:chExt cx="952" cy="952"/>
          </a:xfrm>
        </p:grpSpPr>
        <p:sp>
          <p:nvSpPr>
            <p:cNvPr id="67606" name="Oval 21"/>
            <p:cNvSpPr>
              <a:spLocks noChangeAspect="1" noChangeArrowheads="1"/>
            </p:cNvSpPr>
            <p:nvPr/>
          </p:nvSpPr>
          <p:spPr bwMode="auto">
            <a:xfrm>
              <a:off x="1724" y="890"/>
              <a:ext cx="952" cy="952"/>
            </a:xfrm>
            <a:prstGeom prst="ellipse">
              <a:avLst/>
            </a:prstGeom>
            <a:gradFill rotWithShape="1">
              <a:gsLst>
                <a:gs pos="0">
                  <a:srgbClr val="FFB482"/>
                </a:gs>
                <a:gs pos="100000">
                  <a:srgbClr val="FF7832"/>
                </a:gs>
              </a:gsLst>
              <a:path path="shape">
                <a:fillToRect l="50000" t="50000" r="50000" b="50000"/>
              </a:path>
            </a:gradFill>
            <a:ln w="9525">
              <a:noFill/>
              <a:round/>
              <a:headEnd/>
              <a:tailEnd/>
            </a:ln>
          </p:spPr>
          <p:txBody>
            <a:bodyPr anchor="ctr">
              <a:prstTxWarp prst="textNoShape">
                <a:avLst/>
              </a:prstTxWarp>
            </a:bodyPr>
            <a:lstStyle/>
            <a:p>
              <a:pPr algn="ctr"/>
              <a:endParaRPr lang="en-GB" sz="3200">
                <a:solidFill>
                  <a:schemeClr val="bg1"/>
                </a:solidFill>
              </a:endParaRPr>
            </a:p>
          </p:txBody>
        </p:sp>
        <p:sp>
          <p:nvSpPr>
            <p:cNvPr id="67607" name="Text Box 22"/>
            <p:cNvSpPr txBox="1">
              <a:spLocks noChangeAspect="1" noChangeArrowheads="1"/>
            </p:cNvSpPr>
            <p:nvPr/>
          </p:nvSpPr>
          <p:spPr bwMode="auto">
            <a:xfrm>
              <a:off x="1846" y="1183"/>
              <a:ext cx="714" cy="368"/>
            </a:xfrm>
            <a:prstGeom prst="rect">
              <a:avLst/>
            </a:prstGeom>
            <a:noFill/>
            <a:ln w="9525">
              <a:noFill/>
              <a:miter lim="800000"/>
              <a:headEnd/>
              <a:tailEnd/>
            </a:ln>
          </p:spPr>
          <p:txBody>
            <a:bodyPr wrap="square">
              <a:prstTxWarp prst="textNoShape">
                <a:avLst/>
              </a:prstTxWarp>
              <a:spAutoFit/>
            </a:bodyPr>
            <a:lstStyle/>
            <a:p>
              <a:pPr algn="ctr"/>
              <a:r>
                <a:rPr lang="en-US" sz="3200">
                  <a:solidFill>
                    <a:schemeClr val="bg1"/>
                  </a:solidFill>
                  <a:ea typeface="宋体" pitchFamily="-84" charset="-122"/>
                  <a:cs typeface="宋体" pitchFamily="-84" charset="-122"/>
                </a:rPr>
                <a:t>God</a:t>
              </a:r>
            </a:p>
          </p:txBody>
        </p:sp>
      </p:grpSp>
      <p:grpSp>
        <p:nvGrpSpPr>
          <p:cNvPr id="67596" name="Group 23"/>
          <p:cNvGrpSpPr>
            <a:grpSpLocks/>
          </p:cNvGrpSpPr>
          <p:nvPr/>
        </p:nvGrpSpPr>
        <p:grpSpPr bwMode="auto">
          <a:xfrm>
            <a:off x="2159000" y="3340100"/>
            <a:ext cx="1511300" cy="1511300"/>
            <a:chOff x="1360" y="2080"/>
            <a:chExt cx="952" cy="952"/>
          </a:xfrm>
        </p:grpSpPr>
        <p:sp>
          <p:nvSpPr>
            <p:cNvPr id="67604" name="Oval 24"/>
            <p:cNvSpPr>
              <a:spLocks noChangeAspect="1" noChangeArrowheads="1"/>
            </p:cNvSpPr>
            <p:nvPr/>
          </p:nvSpPr>
          <p:spPr bwMode="auto">
            <a:xfrm>
              <a:off x="1360" y="2080"/>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p:spPr>
          <p:txBody>
            <a:bodyPr lIns="0" rIns="0" anchor="ctr">
              <a:prstTxWarp prst="textNoShape">
                <a:avLst/>
              </a:prstTxWarp>
            </a:bodyPr>
            <a:lstStyle/>
            <a:p>
              <a:pPr algn="ctr"/>
              <a:endParaRPr lang="en-GB" sz="2400">
                <a:solidFill>
                  <a:schemeClr val="bg1"/>
                </a:solidFill>
              </a:endParaRPr>
            </a:p>
          </p:txBody>
        </p:sp>
        <p:sp>
          <p:nvSpPr>
            <p:cNvPr id="67605" name="Text Box 25"/>
            <p:cNvSpPr txBox="1">
              <a:spLocks noChangeAspect="1" noChangeArrowheads="1"/>
            </p:cNvSpPr>
            <p:nvPr/>
          </p:nvSpPr>
          <p:spPr bwMode="auto">
            <a:xfrm>
              <a:off x="1427" y="2404"/>
              <a:ext cx="863" cy="308"/>
            </a:xfrm>
            <a:prstGeom prst="rect">
              <a:avLst/>
            </a:prstGeom>
            <a:noFill/>
            <a:ln w="9525">
              <a:noFill/>
              <a:miter lim="800000"/>
              <a:headEnd/>
              <a:tailEnd/>
            </a:ln>
          </p:spPr>
          <p:txBody>
            <a:bodyPr lIns="0" tIns="46800" rIns="36000">
              <a:prstTxWarp prst="textNoShape">
                <a:avLst/>
              </a:prstTxWarp>
              <a:spAutoFit/>
            </a:bodyPr>
            <a:lstStyle/>
            <a:p>
              <a:pPr algn="ctr"/>
              <a:r>
                <a:rPr lang="en-US" sz="2600">
                  <a:solidFill>
                    <a:schemeClr val="bg1"/>
                  </a:solidFill>
                </a:rPr>
                <a:t>Man</a:t>
              </a:r>
            </a:p>
          </p:txBody>
        </p:sp>
      </p:grpSp>
      <p:sp>
        <p:nvSpPr>
          <p:cNvPr id="64525" name="Text Box 26"/>
          <p:cNvSpPr txBox="1">
            <a:spLocks noChangeArrowheads="1"/>
          </p:cNvSpPr>
          <p:nvPr/>
        </p:nvSpPr>
        <p:spPr bwMode="auto">
          <a:xfrm>
            <a:off x="338138" y="3689350"/>
            <a:ext cx="1820862" cy="850900"/>
          </a:xfrm>
          <a:prstGeom prst="rect">
            <a:avLst/>
          </a:prstGeom>
          <a:noFill/>
          <a:ln w="9525">
            <a:noFill/>
            <a:miter lim="800000"/>
            <a:headEnd/>
            <a:tailEnd/>
          </a:ln>
        </p:spPr>
        <p:txBody>
          <a:bodyPr tIns="10800">
            <a:prstTxWarp prst="textNoShape">
              <a:avLst/>
            </a:prstTxWarp>
            <a:spAutoFit/>
          </a:bodyPr>
          <a:lstStyle/>
          <a:p>
            <a:pPr algn="ctr">
              <a:defRPr/>
            </a:pPr>
            <a:r>
              <a:rPr lang="en-US" sz="2600" dirty="0">
                <a:ea typeface="Arial" pitchFamily="-68" charset="0"/>
                <a:cs typeface="Arial" pitchFamily="-68" charset="0"/>
              </a:rPr>
              <a:t>Husband Father</a:t>
            </a:r>
          </a:p>
        </p:txBody>
      </p:sp>
      <p:sp>
        <p:nvSpPr>
          <p:cNvPr id="67598" name="Rectangle 27"/>
          <p:cNvSpPr>
            <a:spLocks noChangeArrowheads="1"/>
          </p:cNvSpPr>
          <p:nvPr/>
        </p:nvSpPr>
        <p:spPr bwMode="auto">
          <a:xfrm>
            <a:off x="-1588" y="824760"/>
            <a:ext cx="9144001" cy="757130"/>
          </a:xfrm>
          <a:prstGeom prst="rect">
            <a:avLst/>
          </a:prstGeom>
          <a:noFill/>
          <a:ln w="9525">
            <a:noFill/>
            <a:miter lim="800000"/>
            <a:headEnd/>
            <a:tailEnd/>
          </a:ln>
        </p:spPr>
        <p:txBody>
          <a:bodyPr anchor="ctr" anchorCtr="1">
            <a:prstTxWarp prst="textNoShape">
              <a:avLst/>
            </a:prstTxWarp>
            <a:spAutoFit/>
          </a:bodyPr>
          <a:lstStyle/>
          <a:p>
            <a:pPr algn="ctr">
              <a:lnSpc>
                <a:spcPct val="90000"/>
              </a:lnSpc>
            </a:pPr>
            <a:r>
              <a:rPr lang="en-US" altLang="zh-CN" sz="2400" dirty="0">
                <a:solidFill>
                  <a:srgbClr val="FF0000"/>
                </a:solidFill>
                <a:ea typeface="宋体" pitchFamily="-84" charset="-122"/>
                <a:cs typeface="宋体" pitchFamily="-84" charset="-122"/>
              </a:rPr>
              <a:t>Expressed and experienced</a:t>
            </a:r>
            <a:br>
              <a:rPr lang="en-US" altLang="zh-CN" sz="2400" dirty="0">
                <a:solidFill>
                  <a:srgbClr val="FF0000"/>
                </a:solidFill>
                <a:ea typeface="宋体" pitchFamily="-84" charset="-122"/>
                <a:cs typeface="宋体" pitchFamily="-84" charset="-122"/>
              </a:rPr>
            </a:br>
            <a:r>
              <a:rPr lang="en-US" altLang="zh-CN" sz="2400" dirty="0">
                <a:solidFill>
                  <a:srgbClr val="FF0000"/>
                </a:solidFill>
                <a:ea typeface="宋体" pitchFamily="-84" charset="-122"/>
                <a:cs typeface="宋体" pitchFamily="-84" charset="-122"/>
              </a:rPr>
              <a:t>through the family </a:t>
            </a:r>
            <a:endParaRPr lang="sk-SK" sz="2400" dirty="0">
              <a:solidFill>
                <a:srgbClr val="FF0000"/>
              </a:solidFill>
              <a:ea typeface="宋体" pitchFamily="-84" charset="-122"/>
              <a:cs typeface="宋体" pitchFamily="-84" charset="-122"/>
            </a:endParaRPr>
          </a:p>
        </p:txBody>
      </p:sp>
      <p:sp>
        <p:nvSpPr>
          <p:cNvPr id="64527" name="Text Box 28"/>
          <p:cNvSpPr txBox="1">
            <a:spLocks noChangeArrowheads="1"/>
          </p:cNvSpPr>
          <p:nvPr/>
        </p:nvSpPr>
        <p:spPr bwMode="auto">
          <a:xfrm>
            <a:off x="6911975" y="3689350"/>
            <a:ext cx="1820863" cy="850900"/>
          </a:xfrm>
          <a:prstGeom prst="rect">
            <a:avLst/>
          </a:prstGeom>
          <a:noFill/>
          <a:ln w="9525">
            <a:noFill/>
            <a:miter lim="800000"/>
            <a:headEnd/>
            <a:tailEnd/>
          </a:ln>
        </p:spPr>
        <p:txBody>
          <a:bodyPr tIns="10800">
            <a:prstTxWarp prst="textNoShape">
              <a:avLst/>
            </a:prstTxWarp>
            <a:spAutoFit/>
          </a:bodyPr>
          <a:lstStyle/>
          <a:p>
            <a:pPr algn="ctr">
              <a:defRPr/>
            </a:pPr>
            <a:r>
              <a:rPr lang="en-US" sz="2600" dirty="0">
                <a:ea typeface="Arial" pitchFamily="-68" charset="0"/>
                <a:cs typeface="Arial" pitchFamily="-68" charset="0"/>
              </a:rPr>
              <a:t>Wife Mother</a:t>
            </a:r>
          </a:p>
        </p:txBody>
      </p:sp>
      <p:sp>
        <p:nvSpPr>
          <p:cNvPr id="64528" name="Text Box 29"/>
          <p:cNvSpPr txBox="1">
            <a:spLocks noChangeArrowheads="1"/>
          </p:cNvSpPr>
          <p:nvPr/>
        </p:nvSpPr>
        <p:spPr bwMode="auto">
          <a:xfrm>
            <a:off x="5308600" y="5357813"/>
            <a:ext cx="2127250" cy="850900"/>
          </a:xfrm>
          <a:prstGeom prst="rect">
            <a:avLst/>
          </a:prstGeom>
          <a:noFill/>
          <a:ln w="9525">
            <a:noFill/>
            <a:miter lim="800000"/>
            <a:headEnd/>
            <a:tailEnd/>
          </a:ln>
        </p:spPr>
        <p:txBody>
          <a:bodyPr tIns="10800">
            <a:prstTxWarp prst="textNoShape">
              <a:avLst/>
            </a:prstTxWarp>
            <a:spAutoFit/>
          </a:bodyPr>
          <a:lstStyle/>
          <a:p>
            <a:pPr algn="ctr">
              <a:defRPr/>
            </a:pPr>
            <a:r>
              <a:rPr lang="en-US" sz="2600" dirty="0">
                <a:ea typeface="Arial" pitchFamily="-68" charset="0"/>
                <a:cs typeface="Arial" pitchFamily="-68" charset="0"/>
              </a:rPr>
              <a:t>Daughter Sister</a:t>
            </a:r>
          </a:p>
        </p:txBody>
      </p:sp>
      <p:sp>
        <p:nvSpPr>
          <p:cNvPr id="64529" name="Text Box 30"/>
          <p:cNvSpPr txBox="1">
            <a:spLocks noChangeArrowheads="1"/>
          </p:cNvSpPr>
          <p:nvPr/>
        </p:nvSpPr>
        <p:spPr bwMode="auto">
          <a:xfrm>
            <a:off x="2030413" y="5357813"/>
            <a:ext cx="1820862" cy="850900"/>
          </a:xfrm>
          <a:prstGeom prst="rect">
            <a:avLst/>
          </a:prstGeom>
          <a:noFill/>
          <a:ln w="9525">
            <a:noFill/>
            <a:miter lim="800000"/>
            <a:headEnd/>
            <a:tailEnd/>
          </a:ln>
        </p:spPr>
        <p:txBody>
          <a:bodyPr tIns="10800">
            <a:prstTxWarp prst="textNoShape">
              <a:avLst/>
            </a:prstTxWarp>
            <a:spAutoFit/>
          </a:bodyPr>
          <a:lstStyle/>
          <a:p>
            <a:pPr algn="ctr">
              <a:defRPr/>
            </a:pPr>
            <a:r>
              <a:rPr lang="en-US" sz="2600" dirty="0">
                <a:ea typeface="Arial" pitchFamily="-68" charset="0"/>
                <a:cs typeface="Arial" pitchFamily="-68" charset="0"/>
              </a:rPr>
              <a:t>Son Brother</a:t>
            </a:r>
          </a:p>
        </p:txBody>
      </p:sp>
      <p:sp>
        <p:nvSpPr>
          <p:cNvPr id="67602" name="Text Box 31"/>
          <p:cNvSpPr txBox="1">
            <a:spLocks noChangeArrowheads="1"/>
          </p:cNvSpPr>
          <p:nvPr/>
        </p:nvSpPr>
        <p:spPr bwMode="auto">
          <a:xfrm>
            <a:off x="152400" y="1846263"/>
            <a:ext cx="3935693" cy="523220"/>
          </a:xfrm>
          <a:prstGeom prst="rect">
            <a:avLst/>
          </a:prstGeom>
          <a:noFill/>
          <a:ln w="9525">
            <a:noFill/>
            <a:miter lim="800000"/>
            <a:headEnd/>
            <a:tailEnd/>
          </a:ln>
        </p:spPr>
        <p:txBody>
          <a:bodyPr wrap="none">
            <a:prstTxWarp prst="textNoShape">
              <a:avLst/>
            </a:prstTxWarp>
            <a:spAutoFit/>
          </a:bodyPr>
          <a:lstStyle/>
          <a:p>
            <a:r>
              <a:rPr lang="en-US" sz="2800">
                <a:solidFill>
                  <a:schemeClr val="accent1"/>
                </a:solidFill>
              </a:rPr>
              <a:t>Love, life and lineage</a:t>
            </a:r>
          </a:p>
        </p:txBody>
      </p:sp>
    </p:spTree>
    <p:extLst>
      <p:ext uri="{BB962C8B-B14F-4D97-AF65-F5344CB8AC3E}">
        <p14:creationId xmlns:p14="http://schemas.microsoft.com/office/powerpoint/2010/main" val="119875361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0" y="79375"/>
            <a:ext cx="9144000" cy="1009650"/>
          </a:xfrm>
          <a:prstGeom prst="rect">
            <a:avLst/>
          </a:prstGeom>
          <a:noFill/>
          <a:ln w="9525">
            <a:noFill/>
            <a:miter lim="800000"/>
            <a:headEnd/>
            <a:tailEnd/>
          </a:ln>
        </p:spPr>
        <p:txBody>
          <a:bodyPr anchor="ctr" anchorCtr="1">
            <a:prstTxWarp prst="textNoShape">
              <a:avLst/>
            </a:prstTxWarp>
          </a:bodyPr>
          <a:lstStyle/>
          <a:p>
            <a:pPr algn="ctr"/>
            <a:r>
              <a:rPr lang="en-US" altLang="zh-CN" sz="4000" dirty="0">
                <a:latin typeface="+mj-lt"/>
                <a:ea typeface="宋体" pitchFamily="-84" charset="-122"/>
                <a:cs typeface="宋体" pitchFamily="-84" charset="-122"/>
              </a:rPr>
              <a:t>Be creative</a:t>
            </a:r>
            <a:endParaRPr lang="sk-SK" sz="4000" dirty="0">
              <a:latin typeface="+mj-lt"/>
              <a:ea typeface="宋体" pitchFamily="-84" charset="-122"/>
              <a:cs typeface="宋体" pitchFamily="-84" charset="-122"/>
            </a:endParaRPr>
          </a:p>
        </p:txBody>
      </p:sp>
      <p:sp>
        <p:nvSpPr>
          <p:cNvPr id="69635" name="Line 3"/>
          <p:cNvSpPr>
            <a:spLocks noChangeShapeType="1"/>
          </p:cNvSpPr>
          <p:nvPr/>
        </p:nvSpPr>
        <p:spPr bwMode="auto">
          <a:xfrm flipH="1" flipV="1">
            <a:off x="2770188" y="4100513"/>
            <a:ext cx="1800225" cy="1800225"/>
          </a:xfrm>
          <a:prstGeom prst="line">
            <a:avLst/>
          </a:prstGeom>
          <a:noFill/>
          <a:ln w="114300">
            <a:solidFill>
              <a:schemeClr val="bg1"/>
            </a:solidFill>
            <a:round/>
            <a:headEnd/>
            <a:tailEnd/>
          </a:ln>
        </p:spPr>
        <p:txBody>
          <a:bodyPr>
            <a:prstTxWarp prst="textNoShape">
              <a:avLst/>
            </a:prstTxWarp>
          </a:bodyPr>
          <a:lstStyle/>
          <a:p>
            <a:endParaRPr lang="en-US">
              <a:latin typeface="+mj-lt"/>
            </a:endParaRPr>
          </a:p>
        </p:txBody>
      </p:sp>
      <p:sp>
        <p:nvSpPr>
          <p:cNvPr id="69636" name="Line 4"/>
          <p:cNvSpPr>
            <a:spLocks noChangeShapeType="1"/>
          </p:cNvSpPr>
          <p:nvPr/>
        </p:nvSpPr>
        <p:spPr bwMode="auto">
          <a:xfrm flipV="1">
            <a:off x="4572000" y="4100513"/>
            <a:ext cx="1800225" cy="1800225"/>
          </a:xfrm>
          <a:prstGeom prst="line">
            <a:avLst/>
          </a:prstGeom>
          <a:noFill/>
          <a:ln w="114300">
            <a:solidFill>
              <a:schemeClr val="bg1"/>
            </a:solidFill>
            <a:round/>
            <a:headEnd/>
            <a:tailEnd/>
          </a:ln>
        </p:spPr>
        <p:txBody>
          <a:bodyPr>
            <a:prstTxWarp prst="textNoShape">
              <a:avLst/>
            </a:prstTxWarp>
          </a:bodyPr>
          <a:lstStyle/>
          <a:p>
            <a:endParaRPr lang="en-US">
              <a:latin typeface="+mj-lt"/>
            </a:endParaRPr>
          </a:p>
        </p:txBody>
      </p:sp>
      <p:sp>
        <p:nvSpPr>
          <p:cNvPr id="69637" name="Line 5"/>
          <p:cNvSpPr>
            <a:spLocks noChangeShapeType="1"/>
          </p:cNvSpPr>
          <p:nvPr/>
        </p:nvSpPr>
        <p:spPr bwMode="auto">
          <a:xfrm flipH="1" flipV="1">
            <a:off x="4572000" y="2300288"/>
            <a:ext cx="1800225" cy="1800225"/>
          </a:xfrm>
          <a:prstGeom prst="line">
            <a:avLst/>
          </a:prstGeom>
          <a:noFill/>
          <a:ln w="114300">
            <a:solidFill>
              <a:schemeClr val="bg1"/>
            </a:solidFill>
            <a:round/>
            <a:headEnd/>
            <a:tailEnd/>
          </a:ln>
        </p:spPr>
        <p:txBody>
          <a:bodyPr>
            <a:prstTxWarp prst="textNoShape">
              <a:avLst/>
            </a:prstTxWarp>
          </a:bodyPr>
          <a:lstStyle/>
          <a:p>
            <a:endParaRPr lang="en-US">
              <a:latin typeface="+mj-lt"/>
            </a:endParaRPr>
          </a:p>
        </p:txBody>
      </p:sp>
      <p:sp>
        <p:nvSpPr>
          <p:cNvPr id="69638" name="Line 6"/>
          <p:cNvSpPr>
            <a:spLocks noChangeShapeType="1"/>
          </p:cNvSpPr>
          <p:nvPr/>
        </p:nvSpPr>
        <p:spPr bwMode="auto">
          <a:xfrm flipV="1">
            <a:off x="2771775" y="2300288"/>
            <a:ext cx="1800225" cy="1800225"/>
          </a:xfrm>
          <a:prstGeom prst="line">
            <a:avLst/>
          </a:prstGeom>
          <a:noFill/>
          <a:ln w="114300">
            <a:solidFill>
              <a:schemeClr val="bg1"/>
            </a:solidFill>
            <a:round/>
            <a:headEnd/>
            <a:tailEnd/>
          </a:ln>
        </p:spPr>
        <p:txBody>
          <a:bodyPr>
            <a:prstTxWarp prst="textNoShape">
              <a:avLst/>
            </a:prstTxWarp>
          </a:bodyPr>
          <a:lstStyle/>
          <a:p>
            <a:endParaRPr lang="en-US">
              <a:latin typeface="+mj-lt"/>
            </a:endParaRPr>
          </a:p>
        </p:txBody>
      </p:sp>
      <p:grpSp>
        <p:nvGrpSpPr>
          <p:cNvPr id="69639" name="Group 7"/>
          <p:cNvGrpSpPr>
            <a:grpSpLocks/>
          </p:cNvGrpSpPr>
          <p:nvPr/>
        </p:nvGrpSpPr>
        <p:grpSpPr bwMode="auto">
          <a:xfrm>
            <a:off x="2032000" y="3313113"/>
            <a:ext cx="1838325" cy="1511300"/>
            <a:chOff x="1280" y="2080"/>
            <a:chExt cx="1158" cy="952"/>
          </a:xfrm>
        </p:grpSpPr>
        <p:sp>
          <p:nvSpPr>
            <p:cNvPr id="533512" name="Oval 8"/>
            <p:cNvSpPr>
              <a:spLocks noChangeAspect="1" noChangeArrowheads="1"/>
            </p:cNvSpPr>
            <p:nvPr/>
          </p:nvSpPr>
          <p:spPr bwMode="auto">
            <a:xfrm>
              <a:off x="1360" y="2080"/>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GB" sz="2400">
                <a:solidFill>
                  <a:schemeClr val="bg1"/>
                </a:solidFill>
                <a:effectLst>
                  <a:outerShdw blurRad="38100" dist="38100" dir="2700000" algn="tl">
                    <a:srgbClr val="000000"/>
                  </a:outerShdw>
                </a:effectLst>
                <a:latin typeface="+mj-lt"/>
                <a:ea typeface="Arial" pitchFamily="-68" charset="0"/>
                <a:cs typeface="Arial" pitchFamily="-68" charset="0"/>
              </a:endParaRPr>
            </a:p>
          </p:txBody>
        </p:sp>
        <p:sp>
          <p:nvSpPr>
            <p:cNvPr id="533513" name="Text Box 9"/>
            <p:cNvSpPr txBox="1">
              <a:spLocks noChangeAspect="1" noChangeArrowheads="1"/>
            </p:cNvSpPr>
            <p:nvPr/>
          </p:nvSpPr>
          <p:spPr bwMode="auto">
            <a:xfrm>
              <a:off x="1280" y="2282"/>
              <a:ext cx="1158" cy="308"/>
            </a:xfrm>
            <a:prstGeom prst="rect">
              <a:avLst/>
            </a:prstGeom>
            <a:noFill/>
            <a:ln w="9525">
              <a:noFill/>
              <a:miter lim="800000"/>
              <a:headEnd/>
              <a:tailEnd/>
            </a:ln>
            <a:effectLst/>
          </p:spPr>
          <p:txBody>
            <a:bodyPr lIns="18000" tIns="46800" rIns="36000">
              <a:prstTxWarp prst="textNoShape">
                <a:avLst/>
              </a:prstTxWarp>
              <a:spAutoFit/>
            </a:bodyPr>
            <a:lstStyle/>
            <a:p>
              <a:pPr algn="ctr">
                <a:defRPr/>
              </a:pPr>
              <a:endParaRPr lang="en-US" sz="2600">
                <a:solidFill>
                  <a:schemeClr val="bg1"/>
                </a:solidFill>
                <a:effectLst>
                  <a:outerShdw blurRad="38100" dist="38100" dir="2700000" algn="tl">
                    <a:srgbClr val="000000"/>
                  </a:outerShdw>
                </a:effectLst>
                <a:latin typeface="+mj-lt"/>
                <a:ea typeface="Arial" pitchFamily="-68" charset="0"/>
                <a:cs typeface="Arial" pitchFamily="-68" charset="0"/>
              </a:endParaRPr>
            </a:p>
          </p:txBody>
        </p:sp>
      </p:grpSp>
      <p:grpSp>
        <p:nvGrpSpPr>
          <p:cNvPr id="69640" name="Group 10"/>
          <p:cNvGrpSpPr>
            <a:grpSpLocks/>
          </p:cNvGrpSpPr>
          <p:nvPr/>
        </p:nvGrpSpPr>
        <p:grpSpPr bwMode="auto">
          <a:xfrm>
            <a:off x="3713163" y="3236913"/>
            <a:ext cx="1716087" cy="1716087"/>
            <a:chOff x="2339" y="1729"/>
            <a:chExt cx="1081" cy="1081"/>
          </a:xfrm>
        </p:grpSpPr>
        <p:sp>
          <p:nvSpPr>
            <p:cNvPr id="69663" name="Freeform 11"/>
            <p:cNvSpPr>
              <a:spLocks noChangeAspect="1"/>
            </p:cNvSpPr>
            <p:nvPr/>
          </p:nvSpPr>
          <p:spPr bwMode="auto">
            <a:xfrm>
              <a:off x="2339" y="1933"/>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endParaRPr lang="en-US">
                <a:latin typeface="+mj-lt"/>
              </a:endParaRPr>
            </a:p>
          </p:txBody>
        </p:sp>
        <p:grpSp>
          <p:nvGrpSpPr>
            <p:cNvPr id="69664" name="Group 12"/>
            <p:cNvGrpSpPr>
              <a:grpSpLocks/>
            </p:cNvGrpSpPr>
            <p:nvPr/>
          </p:nvGrpSpPr>
          <p:grpSpPr bwMode="auto">
            <a:xfrm rot="5400000">
              <a:off x="2339" y="1929"/>
              <a:ext cx="1081" cy="681"/>
              <a:chOff x="128" y="1933"/>
              <a:chExt cx="1081" cy="681"/>
            </a:xfrm>
          </p:grpSpPr>
          <p:sp>
            <p:nvSpPr>
              <p:cNvPr id="69666" name="Freeform 13"/>
              <p:cNvSpPr>
                <a:spLocks noChangeAspect="1"/>
              </p:cNvSpPr>
              <p:nvPr/>
            </p:nvSpPr>
            <p:spPr bwMode="auto">
              <a:xfrm>
                <a:off x="128" y="1933"/>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endParaRPr lang="en-US">
                  <a:latin typeface="+mj-lt"/>
                </a:endParaRPr>
              </a:p>
            </p:txBody>
          </p:sp>
          <p:sp>
            <p:nvSpPr>
              <p:cNvPr id="69667" name="Freeform 14"/>
              <p:cNvSpPr>
                <a:spLocks noChangeAspect="1"/>
              </p:cNvSpPr>
              <p:nvPr/>
            </p:nvSpPr>
            <p:spPr bwMode="auto">
              <a:xfrm rot="10800000">
                <a:off x="128" y="2367"/>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endParaRPr lang="en-US">
                  <a:latin typeface="+mj-lt"/>
                </a:endParaRPr>
              </a:p>
            </p:txBody>
          </p:sp>
        </p:grpSp>
        <p:sp>
          <p:nvSpPr>
            <p:cNvPr id="69665" name="Freeform 15"/>
            <p:cNvSpPr>
              <a:spLocks noChangeAspect="1"/>
            </p:cNvSpPr>
            <p:nvPr/>
          </p:nvSpPr>
          <p:spPr bwMode="auto">
            <a:xfrm rot="10800000">
              <a:off x="2339" y="2367"/>
              <a:ext cx="1081" cy="247"/>
            </a:xfrm>
            <a:custGeom>
              <a:avLst/>
              <a:gdLst>
                <a:gd name="T0" fmla="*/ 0 w 861"/>
                <a:gd name="T1" fmla="*/ 3030 h 197"/>
                <a:gd name="T2" fmla="*/ 9858 w 861"/>
                <a:gd name="T3" fmla="*/ 0 h 197"/>
                <a:gd name="T4" fmla="*/ 18176 w 861"/>
                <a:gd name="T5" fmla="*/ 2267 h 197"/>
                <a:gd name="T6" fmla="*/ 18631 w 861"/>
                <a:gd name="T7" fmla="*/ 1561 h 197"/>
                <a:gd name="T8" fmla="*/ 20820 w 861"/>
                <a:gd name="T9" fmla="*/ 4619 h 197"/>
                <a:gd name="T10" fmla="*/ 16948 w 861"/>
                <a:gd name="T11" fmla="*/ 4565 h 197"/>
                <a:gd name="T12" fmla="*/ 17401 w 861"/>
                <a:gd name="T13" fmla="*/ 3808 h 197"/>
                <a:gd name="T14" fmla="*/ 9858 w 861"/>
                <a:gd name="T15" fmla="*/ 1847 h 197"/>
                <a:gd name="T16" fmla="*/ 976 w 861"/>
                <a:gd name="T17" fmla="*/ 4684 h 197"/>
                <a:gd name="T18" fmla="*/ 0 w 861"/>
                <a:gd name="T19" fmla="*/ 303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endParaRPr lang="en-US">
                <a:latin typeface="+mj-lt"/>
              </a:endParaRPr>
            </a:p>
          </p:txBody>
        </p:sp>
      </p:grpSp>
      <p:sp>
        <p:nvSpPr>
          <p:cNvPr id="69641" name="Rectangle 26"/>
          <p:cNvSpPr>
            <a:spLocks noChangeArrowheads="1"/>
          </p:cNvSpPr>
          <p:nvPr/>
        </p:nvSpPr>
        <p:spPr bwMode="auto">
          <a:xfrm>
            <a:off x="1781175" y="908050"/>
            <a:ext cx="5672138" cy="457200"/>
          </a:xfrm>
          <a:prstGeom prst="rect">
            <a:avLst/>
          </a:prstGeom>
          <a:noFill/>
          <a:ln w="9525">
            <a:noFill/>
            <a:miter lim="800000"/>
            <a:headEnd/>
            <a:tailEnd/>
          </a:ln>
        </p:spPr>
        <p:txBody>
          <a:bodyPr>
            <a:prstTxWarp prst="textNoShape">
              <a:avLst/>
            </a:prstTxWarp>
            <a:spAutoFit/>
          </a:bodyPr>
          <a:lstStyle/>
          <a:p>
            <a:r>
              <a:rPr lang="en-GB" sz="2400" dirty="0">
                <a:latin typeface="+mj-lt"/>
              </a:rPr>
              <a:t>Right of dominion over the creation</a:t>
            </a:r>
          </a:p>
        </p:txBody>
      </p:sp>
      <p:grpSp>
        <p:nvGrpSpPr>
          <p:cNvPr id="69642" name="Group 27"/>
          <p:cNvGrpSpPr>
            <a:grpSpLocks/>
          </p:cNvGrpSpPr>
          <p:nvPr/>
        </p:nvGrpSpPr>
        <p:grpSpPr bwMode="auto">
          <a:xfrm>
            <a:off x="5494338" y="3302000"/>
            <a:ext cx="1511300" cy="1511300"/>
            <a:chOff x="3461" y="2080"/>
            <a:chExt cx="952" cy="952"/>
          </a:xfrm>
        </p:grpSpPr>
        <p:sp>
          <p:nvSpPr>
            <p:cNvPr id="533532" name="Oval 28"/>
            <p:cNvSpPr>
              <a:spLocks noChangeAspect="1" noChangeArrowheads="1"/>
            </p:cNvSpPr>
            <p:nvPr/>
          </p:nvSpPr>
          <p:spPr bwMode="auto">
            <a:xfrm>
              <a:off x="3461" y="2080"/>
              <a:ext cx="952" cy="952"/>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GB" sz="2800">
                <a:solidFill>
                  <a:schemeClr val="bg1"/>
                </a:solidFill>
                <a:effectLst>
                  <a:outerShdw blurRad="38100" dist="38100" dir="2700000" algn="tl">
                    <a:srgbClr val="000000"/>
                  </a:outerShdw>
                </a:effectLst>
                <a:latin typeface="+mj-lt"/>
                <a:ea typeface="Arial" pitchFamily="-68" charset="0"/>
                <a:cs typeface="Arial" pitchFamily="-68" charset="0"/>
              </a:endParaRPr>
            </a:p>
          </p:txBody>
        </p:sp>
        <p:sp>
          <p:nvSpPr>
            <p:cNvPr id="533533" name="Text Box 29"/>
            <p:cNvSpPr txBox="1">
              <a:spLocks noChangeAspect="1" noChangeArrowheads="1"/>
            </p:cNvSpPr>
            <p:nvPr/>
          </p:nvSpPr>
          <p:spPr bwMode="auto">
            <a:xfrm>
              <a:off x="3525" y="2393"/>
              <a:ext cx="863" cy="330"/>
            </a:xfrm>
            <a:prstGeom prst="rect">
              <a:avLst/>
            </a:prstGeom>
            <a:noFill/>
            <a:ln w="9525">
              <a:noFill/>
              <a:miter lim="800000"/>
              <a:headEnd/>
              <a:tailEnd/>
            </a:ln>
            <a:effectLst/>
          </p:spPr>
          <p:txBody>
            <a:bodyPr lIns="18000" tIns="46800" rIns="36000">
              <a:prstTxWarp prst="textNoShape">
                <a:avLst/>
              </a:prstTxWarp>
              <a:spAutoFit/>
            </a:bodyPr>
            <a:lstStyle/>
            <a:p>
              <a:pPr algn="ctr">
                <a:defRPr/>
              </a:pPr>
              <a:endParaRPr lang="en-US" sz="2800">
                <a:solidFill>
                  <a:schemeClr val="bg1"/>
                </a:solidFill>
                <a:effectLst>
                  <a:outerShdw blurRad="38100" dist="38100" dir="2700000" algn="tl">
                    <a:srgbClr val="000000"/>
                  </a:outerShdw>
                </a:effectLst>
                <a:latin typeface="+mj-lt"/>
                <a:ea typeface="Arial" pitchFamily="-68" charset="0"/>
                <a:cs typeface="Arial" pitchFamily="-68" charset="0"/>
              </a:endParaRPr>
            </a:p>
          </p:txBody>
        </p:sp>
      </p:grpSp>
      <p:grpSp>
        <p:nvGrpSpPr>
          <p:cNvPr id="69643" name="Group 30"/>
          <p:cNvGrpSpPr>
            <a:grpSpLocks/>
          </p:cNvGrpSpPr>
          <p:nvPr/>
        </p:nvGrpSpPr>
        <p:grpSpPr bwMode="auto">
          <a:xfrm>
            <a:off x="3713163" y="4978400"/>
            <a:ext cx="1720850" cy="1511300"/>
            <a:chOff x="2339" y="3128"/>
            <a:chExt cx="1084" cy="952"/>
          </a:xfrm>
        </p:grpSpPr>
        <p:sp>
          <p:nvSpPr>
            <p:cNvPr id="533535" name="Oval 31"/>
            <p:cNvSpPr>
              <a:spLocks noChangeAspect="1" noChangeArrowheads="1"/>
            </p:cNvSpPr>
            <p:nvPr/>
          </p:nvSpPr>
          <p:spPr bwMode="auto">
            <a:xfrm>
              <a:off x="2394" y="3128"/>
              <a:ext cx="952" cy="952"/>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GB" sz="3200">
                <a:solidFill>
                  <a:schemeClr val="bg1"/>
                </a:solidFill>
                <a:effectLst>
                  <a:outerShdw blurRad="38100" dist="38100" dir="2700000" algn="tl">
                    <a:srgbClr val="000000"/>
                  </a:outerShdw>
                </a:effectLst>
                <a:latin typeface="+mj-lt"/>
                <a:ea typeface="Arial" pitchFamily="-68" charset="0"/>
                <a:cs typeface="Arial" pitchFamily="-68" charset="0"/>
              </a:endParaRPr>
            </a:p>
          </p:txBody>
        </p:sp>
        <p:sp>
          <p:nvSpPr>
            <p:cNvPr id="69660" name="Text Box 32"/>
            <p:cNvSpPr txBox="1">
              <a:spLocks noChangeAspect="1" noChangeArrowheads="1"/>
            </p:cNvSpPr>
            <p:nvPr/>
          </p:nvSpPr>
          <p:spPr bwMode="auto">
            <a:xfrm>
              <a:off x="2339" y="3429"/>
              <a:ext cx="1084" cy="540"/>
            </a:xfrm>
            <a:prstGeom prst="rect">
              <a:avLst/>
            </a:prstGeom>
            <a:noFill/>
            <a:ln w="9525">
              <a:noFill/>
              <a:miter lim="800000"/>
              <a:headEnd/>
              <a:tailEnd/>
            </a:ln>
          </p:spPr>
          <p:txBody>
            <a:bodyPr lIns="36000" tIns="25200" rIns="36000">
              <a:prstTxWarp prst="textNoShape">
                <a:avLst/>
              </a:prstTxWarp>
              <a:spAutoFit/>
            </a:bodyPr>
            <a:lstStyle/>
            <a:p>
              <a:pPr algn="ctr">
                <a:lnSpc>
                  <a:spcPct val="80000"/>
                </a:lnSpc>
              </a:pPr>
              <a:r>
                <a:rPr lang="en-US" sz="2100">
                  <a:solidFill>
                    <a:schemeClr val="bg1"/>
                  </a:solidFill>
                  <a:latin typeface="+mj-lt"/>
                </a:rPr>
                <a:t>Good</a:t>
              </a:r>
            </a:p>
            <a:p>
              <a:pPr algn="ctr">
                <a:lnSpc>
                  <a:spcPct val="80000"/>
                </a:lnSpc>
              </a:pPr>
              <a:r>
                <a:rPr lang="en-US" sz="2100">
                  <a:solidFill>
                    <a:schemeClr val="bg1"/>
                  </a:solidFill>
                  <a:latin typeface="+mj-lt"/>
                </a:rPr>
                <a:t>Environ-ment</a:t>
              </a:r>
            </a:p>
          </p:txBody>
        </p:sp>
      </p:grpSp>
      <p:sp>
        <p:nvSpPr>
          <p:cNvPr id="69644" name="Text Box 33"/>
          <p:cNvSpPr txBox="1">
            <a:spLocks noChangeArrowheads="1"/>
          </p:cNvSpPr>
          <p:nvPr/>
        </p:nvSpPr>
        <p:spPr bwMode="auto">
          <a:xfrm>
            <a:off x="739872" y="5629275"/>
            <a:ext cx="2081019" cy="830997"/>
          </a:xfrm>
          <a:prstGeom prst="rect">
            <a:avLst/>
          </a:prstGeom>
          <a:noFill/>
          <a:ln w="38100">
            <a:solidFill>
              <a:schemeClr val="bg1"/>
            </a:solidFill>
            <a:miter lim="800000"/>
            <a:headEnd/>
            <a:tailEnd/>
          </a:ln>
        </p:spPr>
        <p:txBody>
          <a:bodyPr wrap="none">
            <a:prstTxWarp prst="textNoShape">
              <a:avLst/>
            </a:prstTxWarp>
            <a:spAutoFit/>
          </a:bodyPr>
          <a:lstStyle/>
          <a:p>
            <a:pPr algn="ctr"/>
            <a:r>
              <a:rPr lang="en-GB" sz="2400" dirty="0">
                <a:latin typeface="+mj-lt"/>
              </a:rPr>
              <a:t>Inherit God’s</a:t>
            </a:r>
          </a:p>
          <a:p>
            <a:pPr algn="ctr"/>
            <a:r>
              <a:rPr lang="en-GB" sz="2400" dirty="0">
                <a:latin typeface="+mj-lt"/>
              </a:rPr>
              <a:t>creativity</a:t>
            </a:r>
          </a:p>
        </p:txBody>
      </p:sp>
      <p:sp>
        <p:nvSpPr>
          <p:cNvPr id="69645" name="Text Box 34"/>
          <p:cNvSpPr txBox="1">
            <a:spLocks noChangeArrowheads="1"/>
          </p:cNvSpPr>
          <p:nvPr/>
        </p:nvSpPr>
        <p:spPr bwMode="auto">
          <a:xfrm>
            <a:off x="1163864" y="5114699"/>
            <a:ext cx="2730235" cy="461665"/>
          </a:xfrm>
          <a:prstGeom prst="rect">
            <a:avLst/>
          </a:prstGeom>
          <a:noFill/>
          <a:ln w="9525">
            <a:noFill/>
            <a:miter lim="800000"/>
            <a:headEnd/>
            <a:tailEnd/>
          </a:ln>
        </p:spPr>
        <p:txBody>
          <a:bodyPr wrap="none">
            <a:prstTxWarp prst="textNoShape">
              <a:avLst/>
            </a:prstTxWarp>
            <a:spAutoFit/>
          </a:bodyPr>
          <a:lstStyle/>
          <a:p>
            <a:r>
              <a:rPr lang="en-GB" sz="2400" dirty="0">
                <a:latin typeface="+mj-lt"/>
              </a:rPr>
              <a:t>Lords of Creation</a:t>
            </a:r>
          </a:p>
        </p:txBody>
      </p:sp>
      <p:sp>
        <p:nvSpPr>
          <p:cNvPr id="69646" name="Text Box 35"/>
          <p:cNvSpPr txBox="1">
            <a:spLocks noChangeArrowheads="1"/>
          </p:cNvSpPr>
          <p:nvPr/>
        </p:nvSpPr>
        <p:spPr bwMode="auto">
          <a:xfrm>
            <a:off x="307975" y="3352800"/>
            <a:ext cx="1830950" cy="461665"/>
          </a:xfrm>
          <a:prstGeom prst="rect">
            <a:avLst/>
          </a:prstGeom>
          <a:noFill/>
          <a:ln w="9525">
            <a:noFill/>
            <a:miter lim="800000"/>
            <a:headEnd/>
            <a:tailEnd/>
          </a:ln>
        </p:spPr>
        <p:txBody>
          <a:bodyPr wrap="none">
            <a:prstTxWarp prst="textNoShape">
              <a:avLst/>
            </a:prstTxWarp>
            <a:spAutoFit/>
          </a:bodyPr>
          <a:lstStyle/>
          <a:p>
            <a:r>
              <a:rPr lang="en-GB" sz="2400" dirty="0">
                <a:latin typeface="+mj-lt"/>
              </a:rPr>
              <a:t>Microcosm</a:t>
            </a:r>
          </a:p>
        </p:txBody>
      </p:sp>
      <p:sp>
        <p:nvSpPr>
          <p:cNvPr id="69647" name="Text Box 36"/>
          <p:cNvSpPr txBox="1">
            <a:spLocks noChangeArrowheads="1"/>
          </p:cNvSpPr>
          <p:nvPr/>
        </p:nvSpPr>
        <p:spPr bwMode="auto">
          <a:xfrm>
            <a:off x="307975" y="1724025"/>
            <a:ext cx="3635932" cy="1261884"/>
          </a:xfrm>
          <a:prstGeom prst="rect">
            <a:avLst/>
          </a:prstGeom>
          <a:noFill/>
          <a:ln w="9525">
            <a:noFill/>
            <a:miter lim="800000"/>
            <a:headEnd/>
            <a:tailEnd/>
          </a:ln>
        </p:spPr>
        <p:txBody>
          <a:bodyPr wrap="none">
            <a:prstTxWarp prst="textNoShape">
              <a:avLst/>
            </a:prstTxWarp>
            <a:spAutoFit/>
          </a:bodyPr>
          <a:lstStyle/>
          <a:p>
            <a:r>
              <a:rPr lang="en-GB" sz="2000" dirty="0">
                <a:latin typeface="+mj-lt"/>
                <a:ea typeface="Times" pitchFamily="-84" charset="0"/>
                <a:cs typeface="Times" pitchFamily="-84" charset="0"/>
              </a:rPr>
              <a:t>God took the man and put </a:t>
            </a:r>
          </a:p>
          <a:p>
            <a:r>
              <a:rPr lang="en-GB" sz="2000" dirty="0">
                <a:latin typeface="+mj-lt"/>
                <a:ea typeface="Times" pitchFamily="-84" charset="0"/>
                <a:cs typeface="Times" pitchFamily="-84" charset="0"/>
              </a:rPr>
              <a:t>him in the garden of Eden </a:t>
            </a:r>
          </a:p>
          <a:p>
            <a:r>
              <a:rPr lang="en-GB" sz="2000" dirty="0">
                <a:latin typeface="+mj-lt"/>
                <a:ea typeface="Times" pitchFamily="-84" charset="0"/>
                <a:cs typeface="Times" pitchFamily="-84" charset="0"/>
              </a:rPr>
              <a:t>to till it and keep it. </a:t>
            </a:r>
          </a:p>
          <a:p>
            <a:r>
              <a:rPr lang="en-GB" sz="1600" dirty="0">
                <a:latin typeface="+mj-lt"/>
              </a:rPr>
              <a:t>	Genesis 2:15</a:t>
            </a:r>
          </a:p>
        </p:txBody>
      </p:sp>
      <p:sp>
        <p:nvSpPr>
          <p:cNvPr id="69648" name="Text Box 37"/>
          <p:cNvSpPr txBox="1">
            <a:spLocks noChangeArrowheads="1"/>
          </p:cNvSpPr>
          <p:nvPr/>
        </p:nvSpPr>
        <p:spPr bwMode="auto">
          <a:xfrm>
            <a:off x="5642780" y="3659188"/>
            <a:ext cx="1277914" cy="830997"/>
          </a:xfrm>
          <a:prstGeom prst="rect">
            <a:avLst/>
          </a:prstGeom>
          <a:noFill/>
          <a:ln w="9525">
            <a:noFill/>
            <a:miter lim="800000"/>
            <a:headEnd/>
            <a:tailEnd/>
          </a:ln>
        </p:spPr>
        <p:txBody>
          <a:bodyPr wrap="none">
            <a:prstTxWarp prst="textNoShape">
              <a:avLst/>
            </a:prstTxWarp>
            <a:spAutoFit/>
          </a:bodyPr>
          <a:lstStyle/>
          <a:p>
            <a:pPr algn="ctr"/>
            <a:r>
              <a:rPr lang="en-US" sz="2400">
                <a:solidFill>
                  <a:schemeClr val="bg1"/>
                </a:solidFill>
                <a:latin typeface="+mj-lt"/>
              </a:rPr>
              <a:t>Natural</a:t>
            </a:r>
          </a:p>
          <a:p>
            <a:pPr algn="ctr"/>
            <a:r>
              <a:rPr lang="en-US" sz="2400">
                <a:solidFill>
                  <a:schemeClr val="bg1"/>
                </a:solidFill>
                <a:latin typeface="+mj-lt"/>
              </a:rPr>
              <a:t>World</a:t>
            </a:r>
          </a:p>
        </p:txBody>
      </p:sp>
      <p:sp>
        <p:nvSpPr>
          <p:cNvPr id="69649" name="Text Box 38"/>
          <p:cNvSpPr txBox="1">
            <a:spLocks noChangeArrowheads="1"/>
          </p:cNvSpPr>
          <p:nvPr/>
        </p:nvSpPr>
        <p:spPr bwMode="auto">
          <a:xfrm>
            <a:off x="2286000" y="3810000"/>
            <a:ext cx="13843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sz="2400">
                <a:solidFill>
                  <a:schemeClr val="bg1"/>
                </a:solidFill>
                <a:latin typeface="+mj-lt"/>
              </a:rPr>
              <a:t>Person</a:t>
            </a:r>
            <a:endParaRPr lang="en-US">
              <a:latin typeface="+mj-lt"/>
            </a:endParaRPr>
          </a:p>
        </p:txBody>
      </p:sp>
      <p:sp>
        <p:nvSpPr>
          <p:cNvPr id="69650" name="Text Box 40"/>
          <p:cNvSpPr txBox="1">
            <a:spLocks noChangeArrowheads="1"/>
          </p:cNvSpPr>
          <p:nvPr/>
        </p:nvSpPr>
        <p:spPr bwMode="auto">
          <a:xfrm>
            <a:off x="8001000" y="3810000"/>
            <a:ext cx="795411" cy="523220"/>
          </a:xfrm>
          <a:prstGeom prst="rect">
            <a:avLst/>
          </a:prstGeom>
          <a:noFill/>
          <a:ln w="9525">
            <a:noFill/>
            <a:miter lim="800000"/>
            <a:headEnd/>
            <a:tailEnd/>
          </a:ln>
        </p:spPr>
        <p:txBody>
          <a:bodyPr wrap="none">
            <a:prstTxWarp prst="textNoShape">
              <a:avLst/>
            </a:prstTxWarp>
            <a:spAutoFit/>
          </a:bodyPr>
          <a:lstStyle/>
          <a:p>
            <a:r>
              <a:rPr lang="en-GB" sz="2800" dirty="0">
                <a:latin typeface="+mj-lt"/>
              </a:rPr>
              <a:t>Joy</a:t>
            </a:r>
          </a:p>
        </p:txBody>
      </p:sp>
      <p:sp>
        <p:nvSpPr>
          <p:cNvPr id="69651" name="Text Box 41"/>
          <p:cNvSpPr txBox="1">
            <a:spLocks noChangeArrowheads="1"/>
          </p:cNvSpPr>
          <p:nvPr/>
        </p:nvSpPr>
        <p:spPr bwMode="auto">
          <a:xfrm>
            <a:off x="5595938" y="5200650"/>
            <a:ext cx="3454792" cy="1261884"/>
          </a:xfrm>
          <a:prstGeom prst="rect">
            <a:avLst/>
          </a:prstGeom>
          <a:noFill/>
          <a:ln w="9525">
            <a:noFill/>
            <a:miter lim="800000"/>
            <a:headEnd/>
            <a:tailEnd/>
          </a:ln>
        </p:spPr>
        <p:txBody>
          <a:bodyPr wrap="none">
            <a:prstTxWarp prst="textNoShape">
              <a:avLst/>
            </a:prstTxWarp>
            <a:spAutoFit/>
          </a:bodyPr>
          <a:lstStyle/>
          <a:p>
            <a:r>
              <a:rPr lang="en-GB" sz="2000" dirty="0">
                <a:latin typeface="+mj-lt"/>
                <a:ea typeface="Times" pitchFamily="-84" charset="0"/>
                <a:cs typeface="Times" pitchFamily="-84" charset="0"/>
              </a:rPr>
              <a:t>Whatever the man called </a:t>
            </a:r>
          </a:p>
          <a:p>
            <a:r>
              <a:rPr lang="en-GB" sz="2000" dirty="0">
                <a:latin typeface="+mj-lt"/>
                <a:ea typeface="Times" pitchFamily="-84" charset="0"/>
                <a:cs typeface="Times" pitchFamily="-84" charset="0"/>
              </a:rPr>
              <a:t>every living creature, that</a:t>
            </a:r>
          </a:p>
          <a:p>
            <a:r>
              <a:rPr lang="en-GB" sz="2000" dirty="0">
                <a:latin typeface="+mj-lt"/>
                <a:ea typeface="Times" pitchFamily="-84" charset="0"/>
                <a:cs typeface="Times" pitchFamily="-84" charset="0"/>
              </a:rPr>
              <a:t>was its name.</a:t>
            </a:r>
          </a:p>
          <a:p>
            <a:r>
              <a:rPr lang="en-GB" sz="1600" dirty="0">
                <a:latin typeface="+mj-lt"/>
              </a:rPr>
              <a:t>		Genesis 2:19</a:t>
            </a:r>
          </a:p>
        </p:txBody>
      </p:sp>
      <p:sp>
        <p:nvSpPr>
          <p:cNvPr id="69652" name="Text Box 42"/>
          <p:cNvSpPr txBox="1">
            <a:spLocks noChangeArrowheads="1"/>
          </p:cNvSpPr>
          <p:nvPr/>
        </p:nvSpPr>
        <p:spPr bwMode="auto">
          <a:xfrm>
            <a:off x="5864225" y="1531938"/>
            <a:ext cx="3302507" cy="461665"/>
          </a:xfrm>
          <a:prstGeom prst="rect">
            <a:avLst/>
          </a:prstGeom>
          <a:noFill/>
          <a:ln w="9525">
            <a:noFill/>
            <a:miter lim="800000"/>
            <a:headEnd/>
            <a:tailEnd/>
          </a:ln>
        </p:spPr>
        <p:txBody>
          <a:bodyPr wrap="none">
            <a:prstTxWarp prst="textNoShape">
              <a:avLst/>
            </a:prstTxWarp>
            <a:spAutoFit/>
          </a:bodyPr>
          <a:lstStyle/>
          <a:p>
            <a:r>
              <a:rPr lang="en-GB" sz="2400" dirty="0">
                <a:latin typeface="+mj-lt"/>
              </a:rPr>
              <a:t>Harmony with nature</a:t>
            </a:r>
          </a:p>
        </p:txBody>
      </p:sp>
      <p:sp>
        <p:nvSpPr>
          <p:cNvPr id="69653" name="Text Box 43"/>
          <p:cNvSpPr txBox="1">
            <a:spLocks noChangeArrowheads="1"/>
          </p:cNvSpPr>
          <p:nvPr/>
        </p:nvSpPr>
        <p:spPr bwMode="auto">
          <a:xfrm>
            <a:off x="6627813" y="2089150"/>
            <a:ext cx="2537874" cy="1261884"/>
          </a:xfrm>
          <a:prstGeom prst="rect">
            <a:avLst/>
          </a:prstGeom>
          <a:noFill/>
          <a:ln w="9525">
            <a:noFill/>
            <a:miter lim="800000"/>
            <a:headEnd/>
            <a:tailEnd/>
          </a:ln>
        </p:spPr>
        <p:txBody>
          <a:bodyPr wrap="none">
            <a:prstTxWarp prst="textNoShape">
              <a:avLst/>
            </a:prstTxWarp>
            <a:spAutoFit/>
          </a:bodyPr>
          <a:lstStyle/>
          <a:p>
            <a:r>
              <a:rPr lang="en-GB" sz="2000" dirty="0">
                <a:latin typeface="+mj-lt"/>
                <a:ea typeface="Times" pitchFamily="-84" charset="0"/>
                <a:cs typeface="Times" pitchFamily="-84" charset="0"/>
              </a:rPr>
              <a:t>The creation waits</a:t>
            </a:r>
          </a:p>
          <a:p>
            <a:r>
              <a:rPr lang="en-GB" sz="2000" dirty="0">
                <a:latin typeface="+mj-lt"/>
                <a:ea typeface="Times" pitchFamily="-84" charset="0"/>
                <a:cs typeface="Times" pitchFamily="-84" charset="0"/>
              </a:rPr>
              <a:t>for the revealing</a:t>
            </a:r>
          </a:p>
          <a:p>
            <a:r>
              <a:rPr lang="en-GB" sz="2000" dirty="0">
                <a:latin typeface="+mj-lt"/>
                <a:ea typeface="Times" pitchFamily="-84" charset="0"/>
                <a:cs typeface="Times" pitchFamily="-84" charset="0"/>
              </a:rPr>
              <a:t>of the sons of God.</a:t>
            </a:r>
          </a:p>
          <a:p>
            <a:r>
              <a:rPr lang="en-GB" sz="1600" dirty="0">
                <a:latin typeface="+mj-lt"/>
              </a:rPr>
              <a:t>Romans  8:19</a:t>
            </a:r>
          </a:p>
        </p:txBody>
      </p:sp>
      <p:sp>
        <p:nvSpPr>
          <p:cNvPr id="69654" name="Oval 46"/>
          <p:cNvSpPr>
            <a:spLocks noChangeAspect="1" noChangeArrowheads="1"/>
          </p:cNvSpPr>
          <p:nvPr/>
        </p:nvSpPr>
        <p:spPr bwMode="auto">
          <a:xfrm>
            <a:off x="3886200" y="1524000"/>
            <a:ext cx="1447800" cy="1446213"/>
          </a:xfrm>
          <a:prstGeom prst="ellipse">
            <a:avLst/>
          </a:prstGeom>
          <a:gradFill rotWithShape="1">
            <a:gsLst>
              <a:gs pos="0">
                <a:srgbClr val="FFB482"/>
              </a:gs>
              <a:gs pos="100000">
                <a:srgbClr val="FF7832"/>
              </a:gs>
            </a:gsLst>
            <a:path path="shape">
              <a:fillToRect l="50000" t="50000" r="50000" b="50000"/>
            </a:path>
          </a:gradFill>
          <a:ln w="9525">
            <a:noFill/>
            <a:round/>
            <a:headEnd/>
            <a:tailEnd/>
          </a:ln>
        </p:spPr>
        <p:txBody>
          <a:bodyPr anchor="ctr">
            <a:prstTxWarp prst="textNoShape">
              <a:avLst/>
            </a:prstTxWarp>
          </a:bodyPr>
          <a:lstStyle/>
          <a:p>
            <a:pPr algn="ctr"/>
            <a:endParaRPr lang="en-GB" sz="3200">
              <a:solidFill>
                <a:schemeClr val="bg1"/>
              </a:solidFill>
              <a:latin typeface="+mj-lt"/>
            </a:endParaRPr>
          </a:p>
        </p:txBody>
      </p:sp>
      <p:sp>
        <p:nvSpPr>
          <p:cNvPr id="69655" name="Text Box 47"/>
          <p:cNvSpPr txBox="1">
            <a:spLocks noChangeArrowheads="1"/>
          </p:cNvSpPr>
          <p:nvPr/>
        </p:nvSpPr>
        <p:spPr bwMode="auto">
          <a:xfrm>
            <a:off x="4125913" y="1981200"/>
            <a:ext cx="978153" cy="523220"/>
          </a:xfrm>
          <a:prstGeom prst="rect">
            <a:avLst/>
          </a:prstGeom>
          <a:noFill/>
          <a:ln w="9525">
            <a:noFill/>
            <a:miter lim="800000"/>
            <a:headEnd/>
            <a:tailEnd/>
          </a:ln>
        </p:spPr>
        <p:txBody>
          <a:bodyPr wrap="none">
            <a:prstTxWarp prst="textNoShape">
              <a:avLst/>
            </a:prstTxWarp>
            <a:spAutoFit/>
          </a:bodyPr>
          <a:lstStyle/>
          <a:p>
            <a:r>
              <a:rPr lang="en-US" sz="2800">
                <a:solidFill>
                  <a:schemeClr val="bg1"/>
                </a:solidFill>
                <a:latin typeface="+mj-lt"/>
              </a:rPr>
              <a:t>God</a:t>
            </a:r>
          </a:p>
        </p:txBody>
      </p:sp>
      <p:sp>
        <p:nvSpPr>
          <p:cNvPr id="69657" name="Line 49"/>
          <p:cNvSpPr>
            <a:spLocks noChangeShapeType="1"/>
          </p:cNvSpPr>
          <p:nvPr/>
        </p:nvSpPr>
        <p:spPr bwMode="auto">
          <a:xfrm>
            <a:off x="7239000" y="4038600"/>
            <a:ext cx="685800" cy="0"/>
          </a:xfrm>
          <a:prstGeom prst="line">
            <a:avLst/>
          </a:prstGeom>
          <a:noFill/>
          <a:ln w="76200">
            <a:solidFill>
              <a:schemeClr val="accent1"/>
            </a:solidFill>
            <a:round/>
            <a:headEnd/>
            <a:tailEnd type="triangle" w="med" len="med"/>
          </a:ln>
        </p:spPr>
        <p:txBody>
          <a:bodyPr wrap="none" anchor="ctr">
            <a:prstTxWarp prst="textNoShape">
              <a:avLst/>
            </a:prstTxWarp>
          </a:bodyPr>
          <a:lstStyle/>
          <a:p>
            <a:endParaRPr lang="en-US">
              <a:latin typeface="+mj-lt"/>
            </a:endParaRPr>
          </a:p>
        </p:txBody>
      </p:sp>
      <p:sp>
        <p:nvSpPr>
          <p:cNvPr id="69658" name="Text Box 50"/>
          <p:cNvSpPr txBox="1">
            <a:spLocks noChangeArrowheads="1"/>
          </p:cNvSpPr>
          <p:nvPr/>
        </p:nvSpPr>
        <p:spPr bwMode="auto">
          <a:xfrm>
            <a:off x="743820" y="4067175"/>
            <a:ext cx="1196161" cy="369332"/>
          </a:xfrm>
          <a:prstGeom prst="rect">
            <a:avLst/>
          </a:prstGeom>
          <a:noFill/>
          <a:ln w="9525">
            <a:noFill/>
            <a:miter lim="800000"/>
            <a:headEnd/>
            <a:tailEnd/>
          </a:ln>
        </p:spPr>
        <p:txBody>
          <a:bodyPr wrap="none">
            <a:prstTxWarp prst="textNoShape">
              <a:avLst/>
            </a:prstTxWarp>
            <a:spAutoFit/>
          </a:bodyPr>
          <a:lstStyle/>
          <a:p>
            <a:r>
              <a:rPr lang="en-US">
                <a:solidFill>
                  <a:schemeClr val="accent1"/>
                </a:solidFill>
                <a:latin typeface="+mj-lt"/>
              </a:rPr>
              <a:t>Stewards</a:t>
            </a:r>
          </a:p>
        </p:txBody>
      </p:sp>
    </p:spTree>
    <p:extLst>
      <p:ext uri="{BB962C8B-B14F-4D97-AF65-F5344CB8AC3E}">
        <p14:creationId xmlns:p14="http://schemas.microsoft.com/office/powerpoint/2010/main" val="128665140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000" dirty="0"/>
              <a:t>The priestly blessing</a:t>
            </a:r>
          </a:p>
        </p:txBody>
      </p:sp>
      <p:sp>
        <p:nvSpPr>
          <p:cNvPr id="6" name="Content Placeholder 5"/>
          <p:cNvSpPr>
            <a:spLocks noGrp="1"/>
          </p:cNvSpPr>
          <p:nvPr>
            <p:ph sz="half" idx="2"/>
          </p:nvPr>
        </p:nvSpPr>
        <p:spPr>
          <a:xfrm>
            <a:off x="972273" y="1600200"/>
            <a:ext cx="7714527" cy="4525963"/>
          </a:xfrm>
        </p:spPr>
        <p:txBody>
          <a:bodyPr>
            <a:normAutofit/>
          </a:bodyPr>
          <a:lstStyle/>
          <a:p>
            <a:pPr marL="0" indent="0">
              <a:buNone/>
            </a:pPr>
            <a:r>
              <a:rPr lang="en-US" sz="2000" dirty="0">
                <a:solidFill>
                  <a:schemeClr val="tx1"/>
                </a:solidFill>
              </a:rPr>
              <a:t> The LORD said to Moses, ‘This is how you are to bless the Israelites. Say to them:</a:t>
            </a:r>
          </a:p>
          <a:p>
            <a:pPr marL="0" indent="0">
              <a:buNone/>
            </a:pPr>
            <a:r>
              <a:rPr lang="en-US" sz="2000" dirty="0">
                <a:solidFill>
                  <a:schemeClr val="tx1"/>
                </a:solidFill>
              </a:rPr>
              <a:t>“The LORD bless you and protect you;”</a:t>
            </a:r>
          </a:p>
          <a:p>
            <a:pPr lvl="1">
              <a:buFont typeface="Arial" charset="0"/>
              <a:buChar char="•"/>
            </a:pPr>
            <a:r>
              <a:rPr lang="en-US" sz="1800" dirty="0">
                <a:solidFill>
                  <a:schemeClr val="tx1"/>
                </a:solidFill>
              </a:rPr>
              <a:t>Material blessing and not to become complacent and decadent</a:t>
            </a:r>
          </a:p>
          <a:p>
            <a:pPr marL="0" indent="0">
              <a:buNone/>
            </a:pPr>
            <a:r>
              <a:rPr lang="en-US" sz="2000" dirty="0">
                <a:solidFill>
                  <a:schemeClr val="tx1"/>
                </a:solidFill>
              </a:rPr>
              <a:t>“The LORD make his face shine upon you and be gracious to you;”</a:t>
            </a:r>
          </a:p>
          <a:p>
            <a:pPr lvl="1">
              <a:buFont typeface="Arial" charset="0"/>
              <a:buChar char="•"/>
            </a:pPr>
            <a:r>
              <a:rPr lang="en-US" sz="1800" dirty="0">
                <a:solidFill>
                  <a:schemeClr val="tx1"/>
                </a:solidFill>
              </a:rPr>
              <a:t>God </a:t>
            </a:r>
            <a:r>
              <a:rPr lang="en-US" sz="1800" dirty="0" err="1">
                <a:solidFill>
                  <a:schemeClr val="tx1"/>
                </a:solidFill>
              </a:rPr>
              <a:t>recognises</a:t>
            </a:r>
            <a:r>
              <a:rPr lang="en-US" sz="1800" dirty="0">
                <a:solidFill>
                  <a:schemeClr val="tx1"/>
                </a:solidFill>
              </a:rPr>
              <a:t> you  leave a trace on you so you you smile</a:t>
            </a:r>
          </a:p>
          <a:p>
            <a:pPr marL="0" indent="0">
              <a:buNone/>
            </a:pPr>
            <a:r>
              <a:rPr lang="en-US" sz="2000" dirty="0">
                <a:solidFill>
                  <a:schemeClr val="tx1"/>
                </a:solidFill>
              </a:rPr>
              <a:t>”The LORD turn his face toward you and give you peace.” ‘</a:t>
            </a:r>
          </a:p>
          <a:p>
            <a:pPr marL="685800" lvl="1">
              <a:buFont typeface="Arial" charset="0"/>
              <a:buChar char="•"/>
            </a:pPr>
            <a:r>
              <a:rPr lang="en-US" sz="1800" dirty="0">
                <a:solidFill>
                  <a:schemeClr val="tx1"/>
                </a:solidFill>
              </a:rPr>
              <a:t>To bring peace need to be at peace</a:t>
            </a:r>
          </a:p>
          <a:p>
            <a:pPr marL="0" indent="0">
              <a:buNone/>
            </a:pPr>
            <a:r>
              <a:rPr lang="en-US" sz="2000" dirty="0">
                <a:solidFill>
                  <a:schemeClr val="tx1"/>
                </a:solidFill>
              </a:rPr>
              <a:t>“So they will put my name on the Israelites, and I will bless them.”</a:t>
            </a:r>
          </a:p>
          <a:p>
            <a:pPr marL="0" indent="0">
              <a:buNone/>
            </a:pPr>
            <a:endParaRPr lang="en-GB" sz="2000" dirty="0"/>
          </a:p>
        </p:txBody>
      </p:sp>
    </p:spTree>
    <p:extLst>
      <p:ext uri="{BB962C8B-B14F-4D97-AF65-F5344CB8AC3E}">
        <p14:creationId xmlns:p14="http://schemas.microsoft.com/office/powerpoint/2010/main" val="1414227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normAutofit/>
          </a:bodyPr>
          <a:lstStyle/>
          <a:p>
            <a:pPr eaLnBrk="1" hangingPunct="1"/>
            <a:r>
              <a:rPr lang="en-US" sz="4000" dirty="0"/>
              <a:t>Our main roles in life</a:t>
            </a:r>
          </a:p>
        </p:txBody>
      </p:sp>
      <p:sp>
        <p:nvSpPr>
          <p:cNvPr id="543747" name="Rectangle 3"/>
          <p:cNvSpPr>
            <a:spLocks noGrp="1" noChangeArrowheads="1"/>
          </p:cNvSpPr>
          <p:nvPr>
            <p:ph type="body" sz="half" idx="1"/>
          </p:nvPr>
        </p:nvSpPr>
        <p:spPr>
          <a:xfrm>
            <a:off x="457200" y="1600200"/>
            <a:ext cx="7730836" cy="4525963"/>
          </a:xfrm>
        </p:spPr>
        <p:txBody>
          <a:bodyPr>
            <a:normAutofit/>
          </a:bodyPr>
          <a:lstStyle/>
          <a:p>
            <a:pPr eaLnBrk="1" hangingPunct="1">
              <a:defRPr/>
            </a:pPr>
            <a:r>
              <a:rPr lang="en-US" sz="2400" dirty="0"/>
              <a:t>True Teacher</a:t>
            </a:r>
          </a:p>
          <a:p>
            <a:pPr lvl="1" eaLnBrk="1" hangingPunct="1">
              <a:defRPr/>
            </a:pPr>
            <a:r>
              <a:rPr lang="en-US" sz="2000" dirty="0"/>
              <a:t>Unity of words and deeds</a:t>
            </a:r>
          </a:p>
          <a:p>
            <a:pPr lvl="1" eaLnBrk="1" hangingPunct="1">
              <a:defRPr/>
            </a:pPr>
            <a:r>
              <a:rPr lang="en-US" sz="2000" dirty="0"/>
              <a:t>Practice what you preach</a:t>
            </a:r>
          </a:p>
          <a:p>
            <a:pPr eaLnBrk="1" hangingPunct="1">
              <a:defRPr/>
            </a:pPr>
            <a:r>
              <a:rPr lang="en-US" sz="2400" dirty="0"/>
              <a:t>True Parent</a:t>
            </a:r>
          </a:p>
          <a:p>
            <a:pPr lvl="1" eaLnBrk="1" hangingPunct="1">
              <a:defRPr/>
            </a:pPr>
            <a:r>
              <a:rPr lang="en-US" sz="2000" dirty="0"/>
              <a:t>Heart of a parent in the shoes of a servant</a:t>
            </a:r>
          </a:p>
          <a:p>
            <a:pPr lvl="1" eaLnBrk="1" hangingPunct="1">
              <a:defRPr/>
            </a:pPr>
            <a:r>
              <a:rPr lang="en-US" sz="2000" dirty="0"/>
              <a:t>Treat people justly </a:t>
            </a:r>
          </a:p>
          <a:p>
            <a:pPr eaLnBrk="1" hangingPunct="1">
              <a:defRPr/>
            </a:pPr>
            <a:r>
              <a:rPr lang="en-US" sz="2400" dirty="0"/>
              <a:t>True Owner</a:t>
            </a:r>
          </a:p>
          <a:p>
            <a:pPr lvl="1" eaLnBrk="1" hangingPunct="1">
              <a:defRPr/>
            </a:pPr>
            <a:r>
              <a:rPr lang="en-US" sz="2000" dirty="0"/>
              <a:t>Looks after the things he owns </a:t>
            </a:r>
          </a:p>
          <a:p>
            <a:pPr lvl="1" eaLnBrk="1" hangingPunct="1">
              <a:defRPr/>
            </a:pPr>
            <a:r>
              <a:rPr lang="en-US" sz="2000" dirty="0"/>
              <a:t>Creates a good environment</a:t>
            </a:r>
          </a:p>
          <a:p>
            <a:pPr lvl="1" eaLnBrk="1" hangingPunct="1">
              <a:defRPr/>
            </a:pPr>
            <a:r>
              <a:rPr lang="en-US" sz="2000" dirty="0"/>
              <a:t>Freely shares what he has with others</a:t>
            </a:r>
          </a:p>
        </p:txBody>
      </p:sp>
    </p:spTree>
    <p:extLst>
      <p:ext uri="{BB962C8B-B14F-4D97-AF65-F5344CB8AC3E}">
        <p14:creationId xmlns:p14="http://schemas.microsoft.com/office/powerpoint/2010/main" val="191253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437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374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374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374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374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374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374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4374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374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374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437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46" grpId="0"/>
      <p:bldP spid="54374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1A9E8BE-33AC-E645-9DB2-2548D7727F55}"/>
              </a:ext>
            </a:extLst>
          </p:cNvPr>
          <p:cNvPicPr>
            <a:picLocks noGrp="1" noChangeAspect="1"/>
          </p:cNvPicPr>
          <p:nvPr>
            <p:ph/>
          </p:nvPr>
        </p:nvPicPr>
        <p:blipFill>
          <a:blip r:embed="rId3"/>
          <a:stretch>
            <a:fillRect/>
          </a:stretch>
        </p:blipFill>
        <p:spPr>
          <a:xfrm>
            <a:off x="278639" y="190417"/>
            <a:ext cx="8600666" cy="6512074"/>
          </a:xfrm>
        </p:spPr>
      </p:pic>
    </p:spTree>
    <p:extLst>
      <p:ext uri="{BB962C8B-B14F-4D97-AF65-F5344CB8AC3E}">
        <p14:creationId xmlns:p14="http://schemas.microsoft.com/office/powerpoint/2010/main" val="2816575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4297"/>
            <a:ext cx="8229600" cy="1143000"/>
          </a:xfrm>
        </p:spPr>
        <p:txBody>
          <a:bodyPr>
            <a:noAutofit/>
          </a:bodyPr>
          <a:lstStyle/>
          <a:p>
            <a:r>
              <a:rPr lang="en-US" sz="4000" dirty="0">
                <a:solidFill>
                  <a:schemeClr val="tx1"/>
                </a:solidFill>
                <a:latin typeface="Century Gothic" charset="0"/>
                <a:ea typeface="Century Gothic" charset="0"/>
                <a:cs typeface="Century Gothic" charset="0"/>
              </a:rPr>
              <a:t>What are some of the teachings of the creation story?</a:t>
            </a:r>
          </a:p>
        </p:txBody>
      </p:sp>
      <p:sp>
        <p:nvSpPr>
          <p:cNvPr id="3" name="Content Placeholder 2"/>
          <p:cNvSpPr>
            <a:spLocks noGrp="1"/>
          </p:cNvSpPr>
          <p:nvPr>
            <p:ph sz="half" idx="2"/>
          </p:nvPr>
        </p:nvSpPr>
        <p:spPr>
          <a:xfrm>
            <a:off x="853440" y="1600200"/>
            <a:ext cx="7833360" cy="4525963"/>
          </a:xfrm>
        </p:spPr>
        <p:txBody>
          <a:bodyPr>
            <a:noAutofit/>
          </a:bodyPr>
          <a:lstStyle/>
          <a:p>
            <a:pPr>
              <a:spcBef>
                <a:spcPts val="700"/>
              </a:spcBef>
            </a:pPr>
            <a:r>
              <a:rPr lang="en-US" sz="2200" dirty="0">
                <a:solidFill>
                  <a:schemeClr val="tx1"/>
                </a:solidFill>
                <a:latin typeface="Century Gothic" charset="0"/>
                <a:ea typeface="Century Gothic" charset="0"/>
                <a:cs typeface="Century Gothic" charset="0"/>
              </a:rPr>
              <a:t>There is one God </a:t>
            </a:r>
          </a:p>
          <a:p>
            <a:pPr>
              <a:spcBef>
                <a:spcPts val="700"/>
              </a:spcBef>
            </a:pPr>
            <a:r>
              <a:rPr lang="en-US" sz="2200" dirty="0">
                <a:solidFill>
                  <a:schemeClr val="tx1"/>
                </a:solidFill>
                <a:latin typeface="Century Gothic" charset="0"/>
                <a:ea typeface="Century Gothic" charset="0"/>
                <a:cs typeface="Century Gothic" charset="0"/>
              </a:rPr>
              <a:t>God is good and everything God created is good</a:t>
            </a:r>
          </a:p>
          <a:p>
            <a:pPr>
              <a:spcBef>
                <a:spcPts val="700"/>
              </a:spcBef>
            </a:pPr>
            <a:r>
              <a:rPr lang="en-US" sz="2200" dirty="0">
                <a:solidFill>
                  <a:schemeClr val="tx1"/>
                </a:solidFill>
                <a:latin typeface="Century Gothic" charset="0"/>
                <a:ea typeface="Century Gothic" charset="0"/>
                <a:cs typeface="Century Gothic" charset="0"/>
              </a:rPr>
              <a:t>Everything was created for a purpose</a:t>
            </a:r>
          </a:p>
          <a:p>
            <a:pPr>
              <a:spcBef>
                <a:spcPts val="700"/>
              </a:spcBef>
            </a:pPr>
            <a:r>
              <a:rPr lang="en-US" sz="2200" dirty="0">
                <a:solidFill>
                  <a:schemeClr val="tx1"/>
                </a:solidFill>
                <a:latin typeface="Century Gothic" charset="0"/>
                <a:ea typeface="Century Gothic" charset="0"/>
                <a:cs typeface="Century Gothic" charset="0"/>
              </a:rPr>
              <a:t>Human beings are created in God’s image</a:t>
            </a:r>
          </a:p>
          <a:p>
            <a:pPr>
              <a:spcBef>
                <a:spcPts val="700"/>
              </a:spcBef>
            </a:pPr>
            <a:r>
              <a:rPr lang="en-US" sz="2200" dirty="0">
                <a:solidFill>
                  <a:schemeClr val="tx1"/>
                </a:solidFill>
                <a:latin typeface="Century Gothic" charset="0"/>
                <a:ea typeface="Century Gothic" charset="0"/>
                <a:cs typeface="Century Gothic" charset="0"/>
              </a:rPr>
              <a:t>Human beings are God’s children</a:t>
            </a:r>
          </a:p>
          <a:p>
            <a:pPr>
              <a:spcBef>
                <a:spcPts val="700"/>
              </a:spcBef>
            </a:pPr>
            <a:r>
              <a:rPr lang="en-US" sz="2200" dirty="0">
                <a:solidFill>
                  <a:schemeClr val="tx1"/>
                </a:solidFill>
                <a:latin typeface="Century Gothic" charset="0"/>
                <a:ea typeface="Century Gothic" charset="0"/>
                <a:cs typeface="Century Gothic" charset="0"/>
              </a:rPr>
              <a:t>God cares about us</a:t>
            </a:r>
          </a:p>
          <a:p>
            <a:pPr>
              <a:spcBef>
                <a:spcPts val="700"/>
              </a:spcBef>
            </a:pPr>
            <a:r>
              <a:rPr lang="en-US" sz="2200" dirty="0">
                <a:solidFill>
                  <a:schemeClr val="tx1"/>
                </a:solidFill>
                <a:latin typeface="Century Gothic" charset="0"/>
                <a:ea typeface="Century Gothic" charset="0"/>
                <a:cs typeface="Century Gothic" charset="0"/>
              </a:rPr>
              <a:t>Equality of masculinity and femininity</a:t>
            </a:r>
          </a:p>
          <a:p>
            <a:pPr>
              <a:spcBef>
                <a:spcPts val="700"/>
              </a:spcBef>
            </a:pPr>
            <a:r>
              <a:rPr lang="en-US" sz="2200" dirty="0">
                <a:solidFill>
                  <a:schemeClr val="tx1"/>
                </a:solidFill>
                <a:latin typeface="Century Gothic" charset="0"/>
                <a:ea typeface="Century Gothic" charset="0"/>
                <a:cs typeface="Century Gothic" charset="0"/>
              </a:rPr>
              <a:t>We can speak and think and act</a:t>
            </a:r>
          </a:p>
          <a:p>
            <a:pPr>
              <a:spcBef>
                <a:spcPts val="700"/>
              </a:spcBef>
            </a:pPr>
            <a:r>
              <a:rPr lang="en-US" sz="2200" dirty="0">
                <a:solidFill>
                  <a:schemeClr val="tx1"/>
                </a:solidFill>
                <a:latin typeface="Century Gothic" charset="0"/>
                <a:ea typeface="Century Gothic" charset="0"/>
                <a:cs typeface="Century Gothic" charset="0"/>
              </a:rPr>
              <a:t>Things grow in stages</a:t>
            </a:r>
          </a:p>
          <a:p>
            <a:pPr>
              <a:spcBef>
                <a:spcPts val="700"/>
              </a:spcBef>
            </a:pPr>
            <a:r>
              <a:rPr lang="en-US" sz="2200" dirty="0">
                <a:solidFill>
                  <a:schemeClr val="tx1"/>
                </a:solidFill>
                <a:latin typeface="Century Gothic" charset="0"/>
                <a:ea typeface="Century Gothic" charset="0"/>
                <a:cs typeface="Century Gothic" charset="0"/>
              </a:rPr>
              <a:t>Time is linear  </a:t>
            </a:r>
          </a:p>
        </p:txBody>
      </p:sp>
    </p:spTree>
    <p:extLst>
      <p:ext uri="{BB962C8B-B14F-4D97-AF65-F5344CB8AC3E}">
        <p14:creationId xmlns:p14="http://schemas.microsoft.com/office/powerpoint/2010/main" val="127033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Cyclical and linear time</a:t>
            </a:r>
          </a:p>
        </p:txBody>
      </p:sp>
      <p:sp>
        <p:nvSpPr>
          <p:cNvPr id="3" name="Content Placeholder 2"/>
          <p:cNvSpPr>
            <a:spLocks noGrp="1"/>
          </p:cNvSpPr>
          <p:nvPr>
            <p:ph sz="half" idx="2"/>
          </p:nvPr>
        </p:nvSpPr>
        <p:spPr>
          <a:xfrm>
            <a:off x="704538" y="1289154"/>
            <a:ext cx="7982262" cy="5006715"/>
          </a:xfrm>
        </p:spPr>
        <p:txBody>
          <a:bodyPr>
            <a:normAutofit fontScale="92500" lnSpcReduction="10000"/>
          </a:bodyPr>
          <a:lstStyle/>
          <a:p>
            <a:pPr>
              <a:lnSpc>
                <a:spcPct val="110000"/>
              </a:lnSpc>
            </a:pPr>
            <a:r>
              <a:rPr lang="en-US" sz="2200" dirty="0">
                <a:solidFill>
                  <a:schemeClr val="tx1"/>
                </a:solidFill>
              </a:rPr>
              <a:t>Time, for ancients, was cyclical, a matter of the slow revolving of the seasons and the generations, an endlessly repeated sequence of birth, growth, decline and death. Until Israel appeared on the scene, all cultures were like that. Some still are.</a:t>
            </a:r>
          </a:p>
          <a:p>
            <a:pPr>
              <a:lnSpc>
                <a:spcPct val="110000"/>
              </a:lnSpc>
            </a:pPr>
            <a:r>
              <a:rPr lang="en-US" sz="2200" dirty="0">
                <a:solidFill>
                  <a:schemeClr val="tx1"/>
                </a:solidFill>
              </a:rPr>
              <a:t>Cyclical time is time as it appears in nature…</a:t>
            </a:r>
          </a:p>
          <a:p>
            <a:pPr>
              <a:lnSpc>
                <a:spcPct val="110000"/>
              </a:lnSpc>
            </a:pPr>
            <a:r>
              <a:rPr lang="en-US" sz="2200" dirty="0">
                <a:solidFill>
                  <a:schemeClr val="tx1"/>
                </a:solidFill>
              </a:rPr>
              <a:t>The Bible is a radical break with this way of seeing things. God is to be found in history, not just in nature. Things do change… Until Abraham and Moses, no one thought of time as a journey in which where you are tomorrow will not be where you were yesterday…</a:t>
            </a:r>
          </a:p>
          <a:p>
            <a:pPr>
              <a:lnSpc>
                <a:spcPct val="110000"/>
              </a:lnSpc>
            </a:pPr>
            <a:r>
              <a:rPr lang="en-US" sz="2200" dirty="0">
                <a:solidFill>
                  <a:schemeClr val="tx1"/>
                </a:solidFill>
              </a:rPr>
              <a:t>In the Bible a new concept was born, of a future substantively different from the past.</a:t>
            </a:r>
          </a:p>
          <a:p>
            <a:pPr>
              <a:lnSpc>
                <a:spcPct val="110000"/>
              </a:lnSpc>
            </a:pPr>
            <a:r>
              <a:rPr lang="en-US" sz="2200" dirty="0">
                <a:solidFill>
                  <a:schemeClr val="tx1"/>
                </a:solidFill>
              </a:rPr>
              <a:t>Jonathan Sacks</a:t>
            </a:r>
          </a:p>
        </p:txBody>
      </p:sp>
    </p:spTree>
    <p:extLst>
      <p:ext uri="{BB962C8B-B14F-4D97-AF65-F5344CB8AC3E}">
        <p14:creationId xmlns:p14="http://schemas.microsoft.com/office/powerpoint/2010/main" val="3605631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9FDD47A-9F7D-9844-B6D8-B768A51F3F63}"/>
              </a:ext>
            </a:extLst>
          </p:cNvPr>
          <p:cNvPicPr>
            <a:picLocks noGrp="1" noChangeAspect="1"/>
          </p:cNvPicPr>
          <p:nvPr>
            <p:ph/>
          </p:nvPr>
        </p:nvPicPr>
        <p:blipFill>
          <a:blip r:embed="rId3"/>
          <a:stretch>
            <a:fillRect/>
          </a:stretch>
        </p:blipFill>
        <p:spPr>
          <a:xfrm>
            <a:off x="195266" y="613609"/>
            <a:ext cx="8840450" cy="5559458"/>
          </a:xfrm>
        </p:spPr>
      </p:pic>
    </p:spTree>
    <p:extLst>
      <p:ext uri="{BB962C8B-B14F-4D97-AF65-F5344CB8AC3E}">
        <p14:creationId xmlns:p14="http://schemas.microsoft.com/office/powerpoint/2010/main" val="1445450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4297"/>
            <a:ext cx="8229600" cy="1143000"/>
          </a:xfrm>
        </p:spPr>
        <p:txBody>
          <a:bodyPr>
            <a:noAutofit/>
          </a:bodyPr>
          <a:lstStyle/>
          <a:p>
            <a:r>
              <a:rPr lang="en-US" sz="4000" dirty="0">
                <a:solidFill>
                  <a:schemeClr val="tx1"/>
                </a:solidFill>
                <a:latin typeface="Century Gothic" charset="0"/>
                <a:ea typeface="Century Gothic" charset="0"/>
                <a:cs typeface="Century Gothic" charset="0"/>
              </a:rPr>
              <a:t>What are some of the teachings of the story of Adam and Eve?</a:t>
            </a:r>
          </a:p>
        </p:txBody>
      </p:sp>
      <p:sp>
        <p:nvSpPr>
          <p:cNvPr id="3" name="Content Placeholder 2"/>
          <p:cNvSpPr>
            <a:spLocks noGrp="1"/>
          </p:cNvSpPr>
          <p:nvPr>
            <p:ph sz="half" idx="2"/>
          </p:nvPr>
        </p:nvSpPr>
        <p:spPr>
          <a:xfrm>
            <a:off x="853440" y="1600200"/>
            <a:ext cx="7833360" cy="4525963"/>
          </a:xfrm>
        </p:spPr>
        <p:txBody>
          <a:bodyPr>
            <a:noAutofit/>
          </a:bodyPr>
          <a:lstStyle/>
          <a:p>
            <a:pPr>
              <a:spcBef>
                <a:spcPts val="700"/>
              </a:spcBef>
            </a:pPr>
            <a:r>
              <a:rPr lang="en-US" sz="2200" dirty="0">
                <a:solidFill>
                  <a:schemeClr val="tx1"/>
                </a:solidFill>
                <a:latin typeface="Century Gothic" charset="0"/>
                <a:ea typeface="Century Gothic" charset="0"/>
                <a:cs typeface="Century Gothic" charset="0"/>
              </a:rPr>
              <a:t>The world is created for us to look after (Gen. 2:15)</a:t>
            </a:r>
          </a:p>
          <a:p>
            <a:pPr>
              <a:spcBef>
                <a:spcPts val="700"/>
              </a:spcBef>
            </a:pPr>
            <a:r>
              <a:rPr lang="en-US" sz="2200" dirty="0">
                <a:solidFill>
                  <a:schemeClr val="tx1"/>
                </a:solidFill>
                <a:latin typeface="Century Gothic" charset="0"/>
                <a:ea typeface="Century Gothic" charset="0"/>
                <a:cs typeface="Century Gothic" charset="0"/>
              </a:rPr>
              <a:t>Freewill and responsibility (Gen. 2:16-17)</a:t>
            </a:r>
          </a:p>
          <a:p>
            <a:pPr>
              <a:spcBef>
                <a:spcPts val="700"/>
              </a:spcBef>
            </a:pPr>
            <a:r>
              <a:rPr lang="en-US" sz="2200" dirty="0">
                <a:solidFill>
                  <a:schemeClr val="tx1"/>
                </a:solidFill>
                <a:latin typeface="Century Gothic" charset="0"/>
                <a:ea typeface="Century Gothic" charset="0"/>
                <a:cs typeface="Century Gothic" charset="0"/>
              </a:rPr>
              <a:t>Men and women made for each other (Gen. 2:20-22)</a:t>
            </a:r>
          </a:p>
          <a:p>
            <a:pPr>
              <a:spcBef>
                <a:spcPts val="700"/>
              </a:spcBef>
            </a:pPr>
            <a:r>
              <a:rPr lang="en-US" sz="2200" dirty="0">
                <a:solidFill>
                  <a:schemeClr val="tx1"/>
                </a:solidFill>
                <a:latin typeface="Century Gothic" charset="0"/>
                <a:ea typeface="Century Gothic" charset="0"/>
                <a:cs typeface="Century Gothic" charset="0"/>
              </a:rPr>
              <a:t>Marriage of one man and one woman (Gen. 2:24)</a:t>
            </a:r>
          </a:p>
          <a:p>
            <a:pPr>
              <a:spcBef>
                <a:spcPts val="700"/>
              </a:spcBef>
            </a:pPr>
            <a:r>
              <a:rPr lang="en-US" sz="2200" dirty="0">
                <a:solidFill>
                  <a:schemeClr val="tx1"/>
                </a:solidFill>
                <a:latin typeface="Century Gothic" charset="0"/>
                <a:ea typeface="Century Gothic" charset="0"/>
                <a:cs typeface="Century Gothic" charset="0"/>
              </a:rPr>
              <a:t>Evil is a mistake and not necessary</a:t>
            </a:r>
          </a:p>
          <a:p>
            <a:pPr>
              <a:spcBef>
                <a:spcPts val="700"/>
              </a:spcBef>
            </a:pPr>
            <a:r>
              <a:rPr lang="en-US" sz="2200" dirty="0">
                <a:solidFill>
                  <a:schemeClr val="tx1"/>
                </a:solidFill>
                <a:latin typeface="Century Gothic" charset="0"/>
                <a:ea typeface="Century Gothic" charset="0"/>
                <a:cs typeface="Century Gothic" charset="0"/>
              </a:rPr>
              <a:t>Restoration is possible</a:t>
            </a:r>
          </a:p>
        </p:txBody>
      </p:sp>
    </p:spTree>
    <p:extLst>
      <p:ext uri="{BB962C8B-B14F-4D97-AF65-F5344CB8AC3E}">
        <p14:creationId xmlns:p14="http://schemas.microsoft.com/office/powerpoint/2010/main" val="164255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98965-80E7-2F4A-A2C9-127C455A1472}"/>
              </a:ext>
            </a:extLst>
          </p:cNvPr>
          <p:cNvSpPr>
            <a:spLocks noGrp="1"/>
          </p:cNvSpPr>
          <p:nvPr>
            <p:ph type="title"/>
          </p:nvPr>
        </p:nvSpPr>
        <p:spPr/>
        <p:txBody>
          <a:bodyPr/>
          <a:lstStyle/>
          <a:p>
            <a:r>
              <a:rPr lang="en-GB"/>
              <a:t>Man created first?</a:t>
            </a:r>
          </a:p>
        </p:txBody>
      </p:sp>
      <p:sp>
        <p:nvSpPr>
          <p:cNvPr id="3" name="Content Placeholder 2"/>
          <p:cNvSpPr>
            <a:spLocks noGrp="1"/>
          </p:cNvSpPr>
          <p:nvPr>
            <p:ph sz="half" idx="2"/>
          </p:nvPr>
        </p:nvSpPr>
        <p:spPr>
          <a:xfrm>
            <a:off x="533400" y="1417638"/>
            <a:ext cx="8153400" cy="5163636"/>
          </a:xfrm>
        </p:spPr>
        <p:txBody>
          <a:bodyPr>
            <a:normAutofit fontScale="92500" lnSpcReduction="10000"/>
          </a:bodyPr>
          <a:lstStyle/>
          <a:p>
            <a:pPr>
              <a:lnSpc>
                <a:spcPct val="110000"/>
              </a:lnSpc>
              <a:defRPr/>
            </a:pPr>
            <a:r>
              <a:rPr lang="en-US" sz="2000" b="1" baseline="30000" dirty="0">
                <a:effectLst/>
              </a:rPr>
              <a:t> </a:t>
            </a:r>
            <a:r>
              <a:rPr lang="en-US" sz="2000" dirty="0">
                <a:effectLst/>
              </a:rPr>
              <a:t>Then the Lord God said, “It is not good that the man should be alone; I will make him a helper [</a:t>
            </a:r>
            <a:r>
              <a:rPr lang="en-US" sz="2000" i="1" kern="1200" dirty="0" err="1">
                <a:effectLst/>
                <a:latin typeface="Arial" pitchFamily="-68" charset="0"/>
              </a:rPr>
              <a:t>ezer</a:t>
            </a:r>
            <a:r>
              <a:rPr lang="en-US" sz="2000" dirty="0">
                <a:effectLst/>
              </a:rPr>
              <a:t> -</a:t>
            </a:r>
            <a:r>
              <a:rPr lang="en-US" sz="2000" kern="1200" dirty="0">
                <a:effectLst/>
                <a:latin typeface="Arial" pitchFamily="-68" charset="0"/>
              </a:rPr>
              <a:t> </a:t>
            </a:r>
            <a:r>
              <a:rPr lang="en-US" sz="2000" i="1" kern="1200" dirty="0" err="1">
                <a:effectLst/>
                <a:latin typeface="Arial" pitchFamily="-68" charset="0"/>
              </a:rPr>
              <a:t>k’enegdo</a:t>
            </a:r>
            <a:r>
              <a:rPr lang="en-US" sz="2000" kern="1200" dirty="0">
                <a:effectLst/>
                <a:latin typeface="Arial" pitchFamily="-68" charset="0"/>
              </a:rPr>
              <a:t>] </a:t>
            </a:r>
            <a:r>
              <a:rPr lang="en-US" sz="2000" dirty="0">
                <a:effectLst/>
              </a:rPr>
              <a:t>fit for him.” </a:t>
            </a:r>
            <a:r>
              <a:rPr lang="en-US" sz="2000" b="1" baseline="30000" dirty="0">
                <a:effectLst/>
              </a:rPr>
              <a:t> </a:t>
            </a:r>
            <a:r>
              <a:rPr lang="en-US" sz="2000" dirty="0">
                <a:effectLst/>
              </a:rPr>
              <a:t>Now out of the ground the Lord God had formed</a:t>
            </a:r>
            <a:r>
              <a:rPr lang="en-US" sz="2000" baseline="30000" dirty="0">
                <a:effectLst/>
              </a:rPr>
              <a:t> </a:t>
            </a:r>
            <a:r>
              <a:rPr lang="en-US" sz="2000" dirty="0">
                <a:effectLst/>
              </a:rPr>
              <a:t>every beast of the field and every bird of the heavens and brought them to the man to see what he would call them. And whatever the man called every living creature, that was its name. </a:t>
            </a:r>
            <a:r>
              <a:rPr lang="en-US" sz="2000" b="1" baseline="30000" dirty="0">
                <a:effectLst/>
              </a:rPr>
              <a:t> </a:t>
            </a:r>
            <a:r>
              <a:rPr lang="en-US" sz="2000" dirty="0">
                <a:effectLst/>
              </a:rPr>
              <a:t>The man gave names to all livestock and to the birds of the heavens and to every beast of the field. But for Adam there was not found a helper fit for him. </a:t>
            </a:r>
            <a:r>
              <a:rPr lang="en-US" sz="2000" b="1" baseline="30000" dirty="0">
                <a:effectLst/>
              </a:rPr>
              <a:t> </a:t>
            </a:r>
            <a:r>
              <a:rPr lang="en-US" sz="2000" dirty="0">
                <a:effectLst/>
              </a:rPr>
              <a:t>So the Lord God caused a deep sleep to fall upon the man, and while he slept took one of his ribs and closed up its place with flesh.</a:t>
            </a:r>
            <a:r>
              <a:rPr lang="en-US" sz="2000" b="1" baseline="30000" dirty="0"/>
              <a:t> </a:t>
            </a:r>
            <a:r>
              <a:rPr lang="en-US" sz="2000" b="1" baseline="30000" dirty="0">
                <a:effectLst/>
              </a:rPr>
              <a:t> </a:t>
            </a:r>
            <a:r>
              <a:rPr lang="en-US" sz="2000" dirty="0">
                <a:effectLst/>
              </a:rPr>
              <a:t>And the rib that the Lord God had taken from the man he made into a woman and brought her to the man. </a:t>
            </a:r>
            <a:r>
              <a:rPr lang="en-US" sz="2000" b="1" baseline="30000" dirty="0">
                <a:effectLst/>
              </a:rPr>
              <a:t> </a:t>
            </a:r>
            <a:r>
              <a:rPr lang="en-US" sz="2000" dirty="0">
                <a:effectLst/>
              </a:rPr>
              <a:t>Then the man said,</a:t>
            </a:r>
          </a:p>
          <a:p>
            <a:pPr>
              <a:defRPr/>
            </a:pPr>
            <a:r>
              <a:rPr lang="en-US" sz="2000" dirty="0">
                <a:effectLst/>
              </a:rPr>
              <a:t>“This at last is bone of my bones</a:t>
            </a:r>
            <a:br>
              <a:rPr lang="en-US" sz="2000" dirty="0">
                <a:effectLst/>
              </a:rPr>
            </a:br>
            <a:r>
              <a:rPr lang="en-US" sz="2000" dirty="0">
                <a:effectLst/>
              </a:rPr>
              <a:t>    and flesh of my flesh;</a:t>
            </a:r>
            <a:br>
              <a:rPr lang="en-US" sz="2000" dirty="0">
                <a:effectLst/>
              </a:rPr>
            </a:br>
            <a:r>
              <a:rPr lang="en-US" sz="2000" dirty="0">
                <a:effectLst/>
              </a:rPr>
              <a:t>she shall be called Woman,</a:t>
            </a:r>
            <a:br>
              <a:rPr lang="en-US" sz="2000" dirty="0">
                <a:effectLst/>
              </a:rPr>
            </a:br>
            <a:r>
              <a:rPr lang="en-US" sz="2000" dirty="0">
                <a:effectLst/>
              </a:rPr>
              <a:t>    because she was taken out of Man.”</a:t>
            </a:r>
          </a:p>
        </p:txBody>
      </p:sp>
    </p:spTree>
    <p:extLst>
      <p:ext uri="{BB962C8B-B14F-4D97-AF65-F5344CB8AC3E}">
        <p14:creationId xmlns:p14="http://schemas.microsoft.com/office/powerpoint/2010/main" val="1049380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081E7-7E6A-2641-A3F5-522BB9703A64}"/>
              </a:ext>
            </a:extLst>
          </p:cNvPr>
          <p:cNvSpPr>
            <a:spLocks noGrp="1"/>
          </p:cNvSpPr>
          <p:nvPr>
            <p:ph type="title"/>
          </p:nvPr>
        </p:nvSpPr>
        <p:spPr/>
        <p:txBody>
          <a:bodyPr/>
          <a:lstStyle/>
          <a:p>
            <a:r>
              <a:rPr lang="en-GB" dirty="0"/>
              <a:t>Help-mate?</a:t>
            </a:r>
          </a:p>
        </p:txBody>
      </p:sp>
      <p:sp>
        <p:nvSpPr>
          <p:cNvPr id="3" name="Text Placeholder 2">
            <a:extLst>
              <a:ext uri="{FF2B5EF4-FFF2-40B4-BE49-F238E27FC236}">
                <a16:creationId xmlns:a16="http://schemas.microsoft.com/office/drawing/2014/main" id="{949B77F3-ABDE-A247-B9CE-C1F9E6E8CF1A}"/>
              </a:ext>
            </a:extLst>
          </p:cNvPr>
          <p:cNvSpPr>
            <a:spLocks noGrp="1"/>
          </p:cNvSpPr>
          <p:nvPr>
            <p:ph type="body" sz="half" idx="1"/>
          </p:nvPr>
        </p:nvSpPr>
        <p:spPr>
          <a:xfrm>
            <a:off x="457200" y="1600200"/>
            <a:ext cx="8229600" cy="4525963"/>
          </a:xfrm>
        </p:spPr>
        <p:txBody>
          <a:bodyPr>
            <a:noAutofit/>
          </a:bodyPr>
          <a:lstStyle/>
          <a:p>
            <a:r>
              <a:rPr lang="en-GB" sz="2000" dirty="0" err="1"/>
              <a:t>Ezer</a:t>
            </a:r>
            <a:r>
              <a:rPr lang="en-GB" sz="2000" dirty="0"/>
              <a:t> - “help” : two roots, one “to rescue”, “to save,” and the other “to be strong.” As in “Ebenezer”. Eve is Adam’s deliverer or saviour</a:t>
            </a:r>
          </a:p>
          <a:p>
            <a:r>
              <a:rPr lang="en-GB" sz="2000" dirty="0" err="1"/>
              <a:t>K’enegdo</a:t>
            </a:r>
            <a:r>
              <a:rPr lang="en-GB" sz="2000" dirty="0"/>
              <a:t>: ”</a:t>
            </a:r>
            <a:r>
              <a:rPr lang="en-GB" sz="2000" dirty="0" err="1"/>
              <a:t>neged</a:t>
            </a:r>
            <a:r>
              <a:rPr lang="en-GB" sz="2000" dirty="0"/>
              <a:t>, means “against”. </a:t>
            </a:r>
            <a:r>
              <a:rPr lang="en-GB" sz="2000" dirty="0" err="1"/>
              <a:t>Kenegdo</a:t>
            </a:r>
            <a:r>
              <a:rPr lang="en-GB" sz="2000" dirty="0"/>
              <a:t> could mean “in front of” or “opposite.” or as being “exactly corresponding to,” like when you look at yourself in a mirror."</a:t>
            </a:r>
          </a:p>
          <a:p>
            <a:r>
              <a:rPr lang="en-GB" sz="2000" dirty="0"/>
              <a:t>Eve was not designed to be exactly like Adam. She was designed to be his mirror opposite, possessing the other half of the qualities, responsibilities, and attributes which he lacked. Just like Adam and Eve's sexual organs were physically mirror opposites (one being internal and the other external) so were their their divine stewardship designed to be opposite but fit together perfectly to create life. Eve was Adam's complete spiritual equal, endowed with an essential saving power that was opposite from his.</a:t>
            </a:r>
          </a:p>
        </p:txBody>
      </p:sp>
    </p:spTree>
    <p:extLst>
      <p:ext uri="{BB962C8B-B14F-4D97-AF65-F5344CB8AC3E}">
        <p14:creationId xmlns:p14="http://schemas.microsoft.com/office/powerpoint/2010/main" val="63275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112491</TotalTime>
  <Words>16488</Words>
  <Application>Microsoft Office PowerPoint</Application>
  <PresentationFormat>On-screen Show (4:3)</PresentationFormat>
  <Paragraphs>495</Paragraphs>
  <Slides>29</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Arial Rounded MT Bold</vt:lpstr>
      <vt:lpstr>Calibri</vt:lpstr>
      <vt:lpstr>Century Gothic</vt:lpstr>
      <vt:lpstr>Lydian BT</vt:lpstr>
      <vt:lpstr>Verdana</vt:lpstr>
      <vt:lpstr>Wingdings</vt:lpstr>
      <vt:lpstr>Wingdings 3</vt:lpstr>
      <vt:lpstr>Wisp</vt:lpstr>
      <vt:lpstr>An alternative myth</vt:lpstr>
      <vt:lpstr>How should we understand it?</vt:lpstr>
      <vt:lpstr>PowerPoint Presentation</vt:lpstr>
      <vt:lpstr>What are some of the teachings of the creation story?</vt:lpstr>
      <vt:lpstr>Cyclical and linear time</vt:lpstr>
      <vt:lpstr>PowerPoint Presentation</vt:lpstr>
      <vt:lpstr>What are some of the teachings of the story of Adam and Eve?</vt:lpstr>
      <vt:lpstr>Man created first?</vt:lpstr>
      <vt:lpstr>Help-mate?</vt:lpstr>
      <vt:lpstr>God blessed Adam and Eve</vt:lpstr>
      <vt:lpstr>So what does it mean to receive God’s blessing and why do we need it?</vt:lpstr>
      <vt:lpstr>What does blessing mean?</vt:lpstr>
      <vt:lpstr>Without God’s blessing . . .</vt:lpstr>
      <vt:lpstr>What is God like?</vt:lpstr>
      <vt:lpstr>The three great blessings</vt:lpstr>
      <vt:lpstr>PowerPoint Presentation</vt:lpstr>
      <vt:lpstr>A Buddhist insight</vt:lpstr>
      <vt:lpstr>PowerPoint Presentation</vt:lpstr>
      <vt:lpstr>If the body dominates mind     addiction </vt:lpstr>
      <vt:lpstr>Why do people engage in such addictive behaviour? </vt:lpstr>
      <vt:lpstr>How does evil grow within us?</vt:lpstr>
      <vt:lpstr>And uncontrolled sexual desire . . .</vt:lpstr>
      <vt:lpstr>PowerPoint Presentation</vt:lpstr>
      <vt:lpstr>This is why Father said . . . </vt:lpstr>
      <vt:lpstr>PowerPoint Presentation</vt:lpstr>
      <vt:lpstr>PowerPoint Presentation</vt:lpstr>
      <vt:lpstr>PowerPoint Presentation</vt:lpstr>
      <vt:lpstr>The priestly blessing</vt:lpstr>
      <vt:lpstr>Our main roles in life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2022-07-18T09:55:03Z</dcterms:modified>
</cp:coreProperties>
</file>