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17"/>
  </p:notesMasterIdLst>
  <p:sldIdLst>
    <p:sldId id="734" r:id="rId2"/>
    <p:sldId id="735" r:id="rId3"/>
    <p:sldId id="736" r:id="rId4"/>
    <p:sldId id="737" r:id="rId5"/>
    <p:sldId id="738" r:id="rId6"/>
    <p:sldId id="739" r:id="rId7"/>
    <p:sldId id="740" r:id="rId8"/>
    <p:sldId id="741" r:id="rId9"/>
    <p:sldId id="742" r:id="rId10"/>
    <p:sldId id="531" r:id="rId11"/>
    <p:sldId id="532" r:id="rId12"/>
    <p:sldId id="535" r:id="rId13"/>
    <p:sldId id="537" r:id="rId14"/>
    <p:sldId id="538" r:id="rId15"/>
    <p:sldId id="53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biblegateway.com/passage/?search=joshua%202&amp;version=ESVUK#fen-ESVUK-5878b"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www.biblegateway.com/passage/?search=joshua%202&amp;version=ESVUK#fen-ESVUK-5886d" TargetMode="External"/><Relationship Id="rId4" Type="http://schemas.openxmlformats.org/officeDocument/2006/relationships/hyperlink" Target="http://www.biblegateway.com/passage/?search=joshua%202&amp;version=ESVUK#fen-ESVUK-5880c"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Ahitophel"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en.wikipedia.org/wiki/Civil_war" TargetMode="External"/><Relationship Id="rId4" Type="http://schemas.openxmlformats.org/officeDocument/2006/relationships/hyperlink" Target="http://en.wikipedia.org/wiki/Absalo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a:t>
            </a:fld>
            <a:endParaRPr lang="en-US"/>
          </a:p>
        </p:txBody>
      </p:sp>
    </p:spTree>
    <p:extLst>
      <p:ext uri="{BB962C8B-B14F-4D97-AF65-F5344CB8AC3E}">
        <p14:creationId xmlns:p14="http://schemas.microsoft.com/office/powerpoint/2010/main" val="3223295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ln/>
        </p:spPr>
        <p:txBody>
          <a:bodyPr/>
          <a:lstStyle/>
          <a:p>
            <a:r>
              <a:rPr lang="en-US">
                <a:latin typeface="Franklin Gothic Medium" pitchFamily="96" charset="0"/>
              </a:rPr>
              <a:t>Saul tragic figure. Wanted to do right but let down by Samuel.</a:t>
            </a:r>
          </a:p>
          <a:p>
            <a:r>
              <a:rPr lang="en-US">
                <a:latin typeface="Franklin Gothic Medium" pitchFamily="96" charset="0"/>
              </a:rPr>
              <a:t>David killed Goliath - providence for start like Moses killing Egyptian and God smiting Pharaoh</a:t>
            </a:r>
          </a:p>
          <a:p>
            <a:r>
              <a:rPr lang="en-US">
                <a:latin typeface="Franklin Gothic Medium" pitchFamily="96" charset="0"/>
              </a:rPr>
              <a:t>David established position of Abel before Jonathan</a:t>
            </a:r>
          </a:p>
          <a:p>
            <a:r>
              <a:rPr lang="en-US">
                <a:latin typeface="Franklin Gothic Medium" pitchFamily="96" charset="0"/>
              </a:rPr>
              <a:t>Won Jonathan’s love and respect. Voluntarily submitted</a:t>
            </a:r>
          </a:p>
          <a:p>
            <a:r>
              <a:rPr lang="en-US">
                <a:latin typeface="Franklin Gothic Medium" pitchFamily="96" charset="0"/>
              </a:rPr>
              <a:t>Practising filial piety to Saul - played lute. Evil spirit and Saul tried to kill</a:t>
            </a:r>
          </a:p>
          <a:p>
            <a:r>
              <a:rPr lang="en-US">
                <a:latin typeface="Franklin Gothic Medium" pitchFamily="96" charset="0"/>
              </a:rPr>
              <a:t>Jonathan filial piety but wouldn’t follow Saul’s evil direction. Loyalty to friendship and covenant</a:t>
            </a:r>
          </a:p>
          <a:p>
            <a:r>
              <a:rPr lang="en-US">
                <a:latin typeface="Franklin Gothic Medium" pitchFamily="96" charset="0"/>
              </a:rPr>
              <a:t>Saul tried to kill David. David didn’t kill Saul when twice had the chance to</a:t>
            </a:r>
          </a:p>
          <a:p>
            <a:r>
              <a:rPr lang="en-US">
                <a:latin typeface="Franklin Gothic Medium" pitchFamily="96" charset="0"/>
              </a:rPr>
              <a:t>Saul and Jonathan died together fighting</a:t>
            </a:r>
          </a:p>
          <a:p>
            <a:r>
              <a:rPr lang="en-US">
                <a:latin typeface="Franklin Gothic Medium" pitchFamily="96" charset="0"/>
              </a:rPr>
              <a:t>David lamented when hear they’d been killed</a:t>
            </a:r>
          </a:p>
        </p:txBody>
      </p:sp>
    </p:spTree>
    <p:extLst>
      <p:ext uri="{BB962C8B-B14F-4D97-AF65-F5344CB8AC3E}">
        <p14:creationId xmlns:p14="http://schemas.microsoft.com/office/powerpoint/2010/main" val="944917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a:noFill/>
          <a:ln/>
        </p:spPr>
        <p:txBody>
          <a:bodyPr/>
          <a:lstStyle/>
          <a:p>
            <a:r>
              <a:rPr lang="en-US">
                <a:latin typeface="Franklin Gothic Medium" pitchFamily="96" charset="0"/>
              </a:rPr>
              <a:t>Saul tragic figure. Wanted to do right but let down by Samuel.</a:t>
            </a:r>
          </a:p>
          <a:p>
            <a:r>
              <a:rPr lang="en-US">
                <a:latin typeface="Franklin Gothic Medium" pitchFamily="96" charset="0"/>
              </a:rPr>
              <a:t>David killed Goliath - providence for start like Moses killing Egyptian and God smiting Pharaoh</a:t>
            </a:r>
          </a:p>
          <a:p>
            <a:r>
              <a:rPr lang="en-US">
                <a:latin typeface="Franklin Gothic Medium" pitchFamily="96" charset="0"/>
              </a:rPr>
              <a:t>David established position of Abel before Jonathan</a:t>
            </a:r>
          </a:p>
          <a:p>
            <a:r>
              <a:rPr lang="en-US">
                <a:latin typeface="Franklin Gothic Medium" pitchFamily="96" charset="0"/>
              </a:rPr>
              <a:t>Won Jonathan’s love and respect. Voluntarily submitted</a:t>
            </a:r>
          </a:p>
          <a:p>
            <a:r>
              <a:rPr lang="en-US">
                <a:latin typeface="Franklin Gothic Medium" pitchFamily="96" charset="0"/>
              </a:rPr>
              <a:t>Practising filial piety to Saul - played lute. Evil spirit and Saul tried to kill</a:t>
            </a:r>
          </a:p>
          <a:p>
            <a:r>
              <a:rPr lang="en-US">
                <a:latin typeface="Franklin Gothic Medium" pitchFamily="96" charset="0"/>
              </a:rPr>
              <a:t>Jonathan filial piety but wouldn’t follow Saul’s evil direction. Loyalty to friendship and covenant</a:t>
            </a:r>
          </a:p>
          <a:p>
            <a:r>
              <a:rPr lang="en-US">
                <a:latin typeface="Franklin Gothic Medium" pitchFamily="96" charset="0"/>
              </a:rPr>
              <a:t>Saul tried to kill David. David didn’t kill Saul when twice had the chance to</a:t>
            </a:r>
          </a:p>
          <a:p>
            <a:r>
              <a:rPr lang="en-US">
                <a:latin typeface="Franklin Gothic Medium" pitchFamily="96" charset="0"/>
              </a:rPr>
              <a:t>Saul and Jonathan died together fighting</a:t>
            </a:r>
          </a:p>
          <a:p>
            <a:r>
              <a:rPr lang="en-US">
                <a:latin typeface="Franklin Gothic Medium" pitchFamily="96" charset="0"/>
              </a:rPr>
              <a:t>David lamented when hear they’d been killed</a:t>
            </a:r>
          </a:p>
        </p:txBody>
      </p:sp>
    </p:spTree>
    <p:extLst>
      <p:ext uri="{BB962C8B-B14F-4D97-AF65-F5344CB8AC3E}">
        <p14:creationId xmlns:p14="http://schemas.microsoft.com/office/powerpoint/2010/main" val="1446655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2 And Joshua the son of Nun sent two men secretly from Shittim as spies, saying, “Go, view the land, especially Jericho.” And they went and came into the house of a prostitute whose name was Rahab and lodged there. </a:t>
            </a:r>
            <a:r>
              <a:rPr lang="en-US" baseline="30000" dirty="0"/>
              <a:t>2 </a:t>
            </a:r>
            <a:r>
              <a:rPr lang="en-US" dirty="0"/>
              <a:t>And it was told to the king of Jericho, “Behold, men of Israel have come here tonight to search out the land.” </a:t>
            </a:r>
            <a:r>
              <a:rPr lang="en-US" baseline="30000" dirty="0"/>
              <a:t>3 </a:t>
            </a:r>
            <a:r>
              <a:rPr lang="en-US" dirty="0"/>
              <a:t>Then the king of Jericho sent to </a:t>
            </a:r>
            <a:r>
              <a:rPr lang="en-US" dirty="0" err="1"/>
              <a:t>Rahab</a:t>
            </a:r>
            <a:r>
              <a:rPr lang="en-US" dirty="0"/>
              <a:t>, saying, “Bring out the men who have come to you, who entered your house, for they have come to search out all the land.” </a:t>
            </a:r>
            <a:r>
              <a:rPr lang="en-US" baseline="30000" dirty="0"/>
              <a:t>4 </a:t>
            </a:r>
            <a:r>
              <a:rPr lang="en-US" dirty="0"/>
              <a:t>But the woman had taken the two men and hidden them. And she said, “True, the men came to me, but I did not know where they were from. </a:t>
            </a:r>
            <a:r>
              <a:rPr lang="en-US" baseline="30000" dirty="0"/>
              <a:t>5 </a:t>
            </a:r>
            <a:r>
              <a:rPr lang="en-US" dirty="0"/>
              <a:t>And when the gate was about to be closed at dark, the men went out. I do not know where the men went. Pursue them quickly, for you will overtake them.” </a:t>
            </a:r>
            <a:r>
              <a:rPr lang="en-US" baseline="30000" dirty="0"/>
              <a:t>6 </a:t>
            </a:r>
            <a:r>
              <a:rPr lang="en-US" dirty="0"/>
              <a:t>But she had brought them up to the roof and hid them with the stalks of flax that she had laid in order on the roof. </a:t>
            </a:r>
            <a:r>
              <a:rPr lang="en-US" baseline="30000" dirty="0"/>
              <a:t>7 </a:t>
            </a:r>
            <a:r>
              <a:rPr lang="en-US" dirty="0"/>
              <a:t>So the men pursued after them on the way to the Jordan as far as the fords. And the gate was shut as soon as the pursuers had gone out.</a:t>
            </a:r>
          </a:p>
          <a:p>
            <a:r>
              <a:rPr lang="en-US" baseline="30000" dirty="0"/>
              <a:t>8 </a:t>
            </a:r>
            <a:r>
              <a:rPr lang="en-US" dirty="0"/>
              <a:t>Before the </a:t>
            </a:r>
            <a:r>
              <a:rPr lang="en-US" dirty="0" err="1"/>
              <a:t>men</a:t>
            </a:r>
            <a:r>
              <a:rPr lang="en-US" baseline="30000" dirty="0" err="1"/>
              <a:t>[</a:t>
            </a:r>
            <a:r>
              <a:rPr lang="en-US" baseline="30000" dirty="0" err="1">
                <a:hlinkClick r:id="rId3" tooltip="See footnote b"/>
              </a:rPr>
              <a:t>b</a:t>
            </a:r>
            <a:r>
              <a:rPr lang="en-US" baseline="30000" dirty="0"/>
              <a:t>]</a:t>
            </a:r>
            <a:r>
              <a:rPr lang="en-US" dirty="0"/>
              <a:t> lay down, she came up to them on the roof </a:t>
            </a:r>
            <a:r>
              <a:rPr lang="en-US" baseline="30000" dirty="0"/>
              <a:t>9 </a:t>
            </a:r>
            <a:r>
              <a:rPr lang="en-US" dirty="0"/>
              <a:t>and said to the men, “I know that the </a:t>
            </a:r>
            <a:r>
              <a:rPr lang="en-US" cap="small" dirty="0"/>
              <a:t>Lord</a:t>
            </a:r>
            <a:r>
              <a:rPr lang="en-US" dirty="0"/>
              <a:t> has given you the land, and that the fear of you has fallen upon us, and that all the inhabitants of the land melt away before you. </a:t>
            </a:r>
            <a:r>
              <a:rPr lang="en-US" baseline="30000" dirty="0"/>
              <a:t>10 </a:t>
            </a:r>
            <a:r>
              <a:rPr lang="en-US" dirty="0"/>
              <a:t>For we have heard how the </a:t>
            </a:r>
            <a:r>
              <a:rPr lang="en-US" cap="small" dirty="0"/>
              <a:t>Lord</a:t>
            </a:r>
            <a:r>
              <a:rPr lang="en-US" dirty="0"/>
              <a:t> dried up the water of the Red Sea before you when you came out of Egypt, and what you did to the two kings of the Amorites who were beyond the Jordan, to </a:t>
            </a:r>
            <a:r>
              <a:rPr lang="en-US" dirty="0" err="1"/>
              <a:t>Sihon</a:t>
            </a:r>
            <a:r>
              <a:rPr lang="en-US" dirty="0"/>
              <a:t> and </a:t>
            </a:r>
            <a:r>
              <a:rPr lang="en-US" dirty="0" err="1"/>
              <a:t>Og</a:t>
            </a:r>
            <a:r>
              <a:rPr lang="en-US" dirty="0"/>
              <a:t>, whom you devoted to </a:t>
            </a:r>
            <a:r>
              <a:rPr lang="en-US" dirty="0" err="1"/>
              <a:t>destruction.</a:t>
            </a:r>
            <a:r>
              <a:rPr lang="en-US" baseline="30000" dirty="0" err="1"/>
              <a:t>[</a:t>
            </a:r>
            <a:r>
              <a:rPr lang="en-US" baseline="30000" dirty="0" err="1">
                <a:hlinkClick r:id="rId4" tooltip="See footnote c"/>
              </a:rPr>
              <a:t>c</a:t>
            </a:r>
            <a:r>
              <a:rPr lang="en-US" baseline="30000" dirty="0"/>
              <a:t>]</a:t>
            </a:r>
            <a:r>
              <a:rPr lang="en-US" dirty="0"/>
              <a:t> </a:t>
            </a:r>
            <a:r>
              <a:rPr lang="en-US" baseline="30000" dirty="0"/>
              <a:t>11 </a:t>
            </a:r>
            <a:r>
              <a:rPr lang="en-US" dirty="0"/>
              <a:t>And as soon as we heard it, our hearts melted, and there was no spirit left in any man because of you, for the </a:t>
            </a:r>
            <a:r>
              <a:rPr lang="en-US" cap="small" dirty="0"/>
              <a:t>Lord</a:t>
            </a:r>
            <a:r>
              <a:rPr lang="en-US" dirty="0"/>
              <a:t> your God, he is God in the heavens above and on the earth beneath. </a:t>
            </a:r>
            <a:r>
              <a:rPr lang="en-US" baseline="30000" dirty="0"/>
              <a:t>12 </a:t>
            </a:r>
            <a:r>
              <a:rPr lang="en-US" dirty="0"/>
              <a:t>Now then, please swear to me by the </a:t>
            </a:r>
            <a:r>
              <a:rPr lang="en-US" cap="small" dirty="0"/>
              <a:t>Lord</a:t>
            </a:r>
            <a:r>
              <a:rPr lang="en-US" dirty="0"/>
              <a:t> that, as I have dealt kindly with you, you also will deal kindly with my father's house, and give me a sure sign </a:t>
            </a:r>
            <a:r>
              <a:rPr lang="en-US" baseline="30000" dirty="0"/>
              <a:t>13 </a:t>
            </a:r>
            <a:r>
              <a:rPr lang="en-US" dirty="0"/>
              <a:t>that you will save alive my father and mother, my brothers and sisters, and all who belong to them, and deliver our lives from death.” </a:t>
            </a:r>
            <a:r>
              <a:rPr lang="en-US" baseline="30000" dirty="0"/>
              <a:t>14 </a:t>
            </a:r>
            <a:r>
              <a:rPr lang="en-US" dirty="0"/>
              <a:t>And the men said to her, “Our life for yours even to death! If you do not tell this business of ours, then when the </a:t>
            </a:r>
            <a:r>
              <a:rPr lang="en-US" cap="small" dirty="0"/>
              <a:t>Lord</a:t>
            </a:r>
            <a:r>
              <a:rPr lang="en-US" dirty="0"/>
              <a:t> gives us the land we will deal kindly and faithfully with you.”</a:t>
            </a:r>
          </a:p>
          <a:p>
            <a:r>
              <a:rPr lang="en-US" baseline="30000" dirty="0"/>
              <a:t>15 </a:t>
            </a:r>
            <a:r>
              <a:rPr lang="en-US" dirty="0"/>
              <a:t>Then she let them down by a rope through the window, for her house was built into the city wall, so that she lived in the wall. </a:t>
            </a:r>
            <a:r>
              <a:rPr lang="en-US" baseline="30000" dirty="0"/>
              <a:t>16 </a:t>
            </a:r>
            <a:r>
              <a:rPr lang="en-US" dirty="0"/>
              <a:t>And she </a:t>
            </a:r>
            <a:r>
              <a:rPr lang="en-US" dirty="0" err="1"/>
              <a:t>said</a:t>
            </a:r>
            <a:r>
              <a:rPr lang="en-US" baseline="30000" dirty="0" err="1"/>
              <a:t>[</a:t>
            </a:r>
            <a:r>
              <a:rPr lang="en-US" baseline="30000" dirty="0" err="1">
                <a:hlinkClick r:id="rId5" tooltip="See footnote d"/>
              </a:rPr>
              <a:t>d</a:t>
            </a:r>
            <a:r>
              <a:rPr lang="en-US" baseline="30000" dirty="0"/>
              <a:t>]</a:t>
            </a:r>
            <a:r>
              <a:rPr lang="en-US" dirty="0"/>
              <a:t> to them, “Go into the hills, or the pursuers will encounter you, and hide there three days until the pursuers have returned. Then afterwards you may go your way.” </a:t>
            </a:r>
            <a:r>
              <a:rPr lang="en-US" baseline="30000" dirty="0"/>
              <a:t>17 </a:t>
            </a:r>
            <a:r>
              <a:rPr lang="en-US" dirty="0"/>
              <a:t>The men said to her, “We will be guiltless with respect to this oath of yours that you have made us swear. </a:t>
            </a:r>
            <a:r>
              <a:rPr lang="en-US" baseline="30000" dirty="0"/>
              <a:t>18 </a:t>
            </a:r>
            <a:r>
              <a:rPr lang="en-US" dirty="0"/>
              <a:t>Behold, when we come into the land, you shall tie this scarlet cord in the window through which you let us down, and you shall gather into your house your father and mother, your brothers, and all your father's household. </a:t>
            </a:r>
            <a:r>
              <a:rPr lang="en-US" baseline="30000" dirty="0"/>
              <a:t>19 </a:t>
            </a:r>
            <a:r>
              <a:rPr lang="en-US" dirty="0"/>
              <a:t>Then if anyone goes out of the doors of your house into the street, his blood shall be on his own head, and we shall be guiltless. But if a hand is laid on anyone who is with you in the house, his blood shall be on our head. </a:t>
            </a:r>
            <a:r>
              <a:rPr lang="en-US" baseline="30000" dirty="0"/>
              <a:t>20 </a:t>
            </a:r>
            <a:r>
              <a:rPr lang="en-US" dirty="0"/>
              <a:t>But if you tell this business of ours, then we shall be guiltless with respect to your oath that you have made us swear.” </a:t>
            </a:r>
            <a:r>
              <a:rPr lang="en-US" baseline="30000" dirty="0"/>
              <a:t>21 </a:t>
            </a:r>
            <a:r>
              <a:rPr lang="en-US" dirty="0"/>
              <a:t>And she said, “According to your words, so be it.” Then she sent them away, and they departed. And she tied the scarlet cord in the window.</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2</a:t>
            </a:fld>
            <a:endParaRPr lang="en-GB"/>
          </a:p>
        </p:txBody>
      </p:sp>
    </p:spTree>
    <p:extLst>
      <p:ext uri="{BB962C8B-B14F-4D97-AF65-F5344CB8AC3E}">
        <p14:creationId xmlns:p14="http://schemas.microsoft.com/office/powerpoint/2010/main" val="1536557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Judah the father of Perez and Zerah by Tamar, and Perez the father of </a:t>
            </a:r>
            <a:r>
              <a:rPr lang="en-US" dirty="0" err="1"/>
              <a:t>Hezron</a:t>
            </a:r>
            <a:r>
              <a:rPr lang="en-US" dirty="0"/>
              <a:t>, and </a:t>
            </a:r>
            <a:r>
              <a:rPr lang="en-US" dirty="0" err="1"/>
              <a:t>Hezron</a:t>
            </a:r>
            <a:r>
              <a:rPr lang="en-US" dirty="0"/>
              <a:t> the father of Ram,</a:t>
            </a:r>
            <a:r>
              <a:rPr lang="en-US" baseline="30000" dirty="0"/>
              <a:t>[ </a:t>
            </a:r>
            <a:r>
              <a:rPr lang="en-US" dirty="0"/>
              <a:t>and Ram the father of </a:t>
            </a:r>
            <a:r>
              <a:rPr lang="en-US" dirty="0" err="1"/>
              <a:t>Amminadab</a:t>
            </a:r>
            <a:r>
              <a:rPr lang="en-US" dirty="0"/>
              <a:t>, and </a:t>
            </a:r>
            <a:r>
              <a:rPr lang="en-US" dirty="0" err="1"/>
              <a:t>Amminadab</a:t>
            </a:r>
            <a:r>
              <a:rPr lang="en-US" dirty="0"/>
              <a:t> the father of </a:t>
            </a:r>
            <a:r>
              <a:rPr lang="en-US" dirty="0" err="1"/>
              <a:t>Nahshon</a:t>
            </a:r>
            <a:r>
              <a:rPr lang="en-US" dirty="0"/>
              <a:t>, and </a:t>
            </a:r>
            <a:r>
              <a:rPr lang="en-US" dirty="0" err="1"/>
              <a:t>Nahshon</a:t>
            </a:r>
            <a:r>
              <a:rPr lang="en-US" dirty="0"/>
              <a:t> the father of Salmon, </a:t>
            </a:r>
            <a:r>
              <a:rPr lang="en-US" baseline="30000" dirty="0"/>
              <a:t>5 </a:t>
            </a:r>
            <a:r>
              <a:rPr lang="en-US" dirty="0"/>
              <a:t>and Salmon the father of Boaz by Rahab, and Boaz the father of Obed by Ruth, and Obed the father of Jesse, </a:t>
            </a:r>
            <a:r>
              <a:rPr lang="en-US" baseline="30000" dirty="0"/>
              <a:t>6 </a:t>
            </a:r>
            <a:r>
              <a:rPr lang="en-US" dirty="0"/>
              <a:t>and Jesse the father of David the king.</a:t>
            </a:r>
          </a:p>
          <a:p>
            <a:endParaRPr lang="en-US" dirty="0"/>
          </a:p>
          <a:p>
            <a:r>
              <a:rPr lang="en-US" dirty="0"/>
              <a:t>She married Salmon of the tribe of Judah and was the mother of Boaz. Some Christian scholars have theorized that the </a:t>
            </a:r>
            <a:r>
              <a:rPr lang="en-US" dirty="0" err="1"/>
              <a:t>Rahab</a:t>
            </a:r>
            <a:r>
              <a:rPr lang="en-US" dirty="0"/>
              <a:t> described in Joshua is not the same person as the </a:t>
            </a:r>
            <a:r>
              <a:rPr lang="en-US" dirty="0" err="1"/>
              <a:t>Rahab</a:t>
            </a:r>
            <a:r>
              <a:rPr lang="en-US" dirty="0"/>
              <a:t> mentioned in Jesus' genealogy. This is based on linguistic and textual evidence. The Jewish Talmud states that </a:t>
            </a:r>
            <a:r>
              <a:rPr lang="en-US" dirty="0" err="1"/>
              <a:t>Rahab</a:t>
            </a:r>
            <a:r>
              <a:rPr lang="en-US" dirty="0"/>
              <a:t> of Jericho married Joshua Bin Nun, a descendant of Joseph. For Christians, this can also be seen as an argument against her being the same </a:t>
            </a:r>
            <a:r>
              <a:rPr lang="en-US" dirty="0" err="1"/>
              <a:t>Rahab</a:t>
            </a:r>
            <a:r>
              <a:rPr lang="en-US" dirty="0"/>
              <a:t> in the </a:t>
            </a:r>
            <a:r>
              <a:rPr lang="en-US" dirty="0" err="1"/>
              <a:t>Matthean</a:t>
            </a:r>
            <a:r>
              <a:rPr lang="en-US" dirty="0"/>
              <a:t> genealogy - unless she married twice, to two different Israelite leaders of different tribes. This is possible, but not very likely (see </a:t>
            </a:r>
            <a:r>
              <a:rPr lang="en-US" dirty="0" err="1"/>
              <a:t>Ginzberg</a:t>
            </a:r>
            <a:r>
              <a:rPr lang="en-US" dirty="0"/>
              <a:t>, </a:t>
            </a:r>
            <a:r>
              <a:rPr lang="en-US" i="1" dirty="0"/>
              <a:t>Legends of the Jews</a:t>
            </a:r>
            <a:r>
              <a:rPr lang="en-US" dirty="0"/>
              <a:t>). </a:t>
            </a:r>
            <a:r>
              <a:rPr lang="en-US" dirty="0" err="1"/>
              <a:t>Rahab</a:t>
            </a:r>
            <a:r>
              <a:rPr lang="en-US" dirty="0"/>
              <a:t> who married Joshua was ancestress to Huldah, Jeremiah, Ezekiel, and other prophetesses and prophets. </a:t>
            </a:r>
            <a:r>
              <a:rPr lang="en-US" dirty="0" err="1"/>
              <a:t>Rahab</a:t>
            </a:r>
            <a:r>
              <a:rPr lang="en-US" dirty="0"/>
              <a:t> (</a:t>
            </a:r>
            <a:r>
              <a:rPr lang="en-US" dirty="0" err="1"/>
              <a:t>Ῥαχάβ</a:t>
            </a:r>
            <a:r>
              <a:rPr lang="en-US" dirty="0"/>
              <a:t> - no </a:t>
            </a:r>
            <a:r>
              <a:rPr lang="en-US" dirty="0" err="1"/>
              <a:t>Ῥαάβ</a:t>
            </a:r>
            <a:r>
              <a:rPr lang="en-US" dirty="0"/>
              <a:t> with Hebrews 11:31 and James 2:25) who married Salmon was ancestress to King David, all the kings of Judah, and Jesus.</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3</a:t>
            </a:fld>
            <a:endParaRPr lang="en-GB"/>
          </a:p>
        </p:txBody>
      </p:sp>
    </p:spTree>
    <p:extLst>
      <p:ext uri="{BB962C8B-B14F-4D97-AF65-F5344CB8AC3E}">
        <p14:creationId xmlns:p14="http://schemas.microsoft.com/office/powerpoint/2010/main" val="990001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a:t>Lot's son Moab is described as being born from an incestuous relationship between Lot and his eldest daughter</a:t>
            </a:r>
          </a:p>
          <a:p>
            <a:pPr eaLnBrk="1" hangingPunct="1"/>
            <a:endParaRPr lang="en-US" dirty="0">
              <a:latin typeface="Arial" pitchFamily="-128" charset="0"/>
            </a:endParaRPr>
          </a:p>
          <a:p>
            <a:pPr eaLnBrk="1" hangingPunct="1"/>
            <a:r>
              <a:rPr lang="en-US" dirty="0" err="1">
                <a:latin typeface="Arial" pitchFamily="-128" charset="0"/>
              </a:rPr>
              <a:t>Elimelech</a:t>
            </a:r>
            <a:r>
              <a:rPr lang="en-US" dirty="0">
                <a:latin typeface="Arial" pitchFamily="-128" charset="0"/>
              </a:rPr>
              <a:t> and Naomi had 2 sons </a:t>
            </a:r>
            <a:r>
              <a:rPr lang="en-US" dirty="0" err="1">
                <a:latin typeface="Arial" pitchFamily="-128" charset="0"/>
              </a:rPr>
              <a:t>Mahlon</a:t>
            </a:r>
            <a:r>
              <a:rPr lang="en-US" dirty="0">
                <a:latin typeface="Arial" pitchFamily="-128" charset="0"/>
              </a:rPr>
              <a:t> and </a:t>
            </a:r>
            <a:r>
              <a:rPr lang="en-US" dirty="0" err="1">
                <a:latin typeface="Arial" pitchFamily="-128" charset="0"/>
              </a:rPr>
              <a:t>Chilion</a:t>
            </a:r>
            <a:r>
              <a:rPr lang="en-US" dirty="0">
                <a:latin typeface="Arial" pitchFamily="-128" charset="0"/>
              </a:rPr>
              <a:t>. Due to famine went to Moab. Sons married </a:t>
            </a:r>
            <a:r>
              <a:rPr lang="en-US" dirty="0" err="1">
                <a:latin typeface="Arial" pitchFamily="-128" charset="0"/>
              </a:rPr>
              <a:t>Orpah</a:t>
            </a:r>
            <a:r>
              <a:rPr lang="en-US" dirty="0">
                <a:latin typeface="Arial" pitchFamily="-128" charset="0"/>
              </a:rPr>
              <a:t> and Ruth. Men all died. Naomi went home. To Naomi “where you go I will go, and where you lodge I will lodge; your people shall be my people, and your God my God; where you die I will die and here I will be buried.” Ruth 1 16-17</a:t>
            </a:r>
          </a:p>
          <a:p>
            <a:pPr eaLnBrk="1" hangingPunct="1"/>
            <a:endParaRPr lang="en-US" dirty="0">
              <a:latin typeface="Arial" pitchFamily="-128" charset="0"/>
            </a:endParaRPr>
          </a:p>
          <a:p>
            <a:pPr eaLnBrk="1" hangingPunct="1"/>
            <a:r>
              <a:rPr lang="en-US" dirty="0">
                <a:latin typeface="Arial" pitchFamily="-128" charset="0"/>
              </a:rPr>
              <a:t>Boaz married Ruth the Moabite. Connection to Tamar noted in Bible “May your house be like the house of Perez whom Tamar bore to Judah, because of the children that the Lord will give you by this young woman.” </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4</a:t>
            </a:fld>
            <a:endParaRPr lang="en-GB"/>
          </a:p>
        </p:txBody>
      </p:sp>
    </p:spTree>
    <p:extLst>
      <p:ext uri="{BB962C8B-B14F-4D97-AF65-F5344CB8AC3E}">
        <p14:creationId xmlns:p14="http://schemas.microsoft.com/office/powerpoint/2010/main" val="387414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err="1">
                <a:latin typeface="Arial" pitchFamily="-128" charset="0"/>
              </a:rPr>
              <a:t>Elimelech</a:t>
            </a:r>
            <a:r>
              <a:rPr lang="en-US" dirty="0">
                <a:latin typeface="Arial" pitchFamily="-128" charset="0"/>
              </a:rPr>
              <a:t> and Naomi had 2 sons </a:t>
            </a:r>
            <a:r>
              <a:rPr lang="en-US" dirty="0" err="1">
                <a:latin typeface="Arial" pitchFamily="-128" charset="0"/>
              </a:rPr>
              <a:t>Mahlon</a:t>
            </a:r>
            <a:r>
              <a:rPr lang="en-US" dirty="0">
                <a:latin typeface="Arial" pitchFamily="-128" charset="0"/>
              </a:rPr>
              <a:t> and </a:t>
            </a:r>
            <a:r>
              <a:rPr lang="en-US" dirty="0" err="1">
                <a:latin typeface="Arial" pitchFamily="-128" charset="0"/>
              </a:rPr>
              <a:t>Chilion</a:t>
            </a:r>
            <a:r>
              <a:rPr lang="en-US" dirty="0">
                <a:latin typeface="Arial" pitchFamily="-128" charset="0"/>
              </a:rPr>
              <a:t>. Due to famine went to Moab. Sons married </a:t>
            </a:r>
            <a:r>
              <a:rPr lang="en-US" dirty="0" err="1">
                <a:latin typeface="Arial" pitchFamily="-128" charset="0"/>
              </a:rPr>
              <a:t>Orpah</a:t>
            </a:r>
            <a:r>
              <a:rPr lang="en-US" dirty="0">
                <a:latin typeface="Arial" pitchFamily="-128" charset="0"/>
              </a:rPr>
              <a:t> and Ruth. Men all died. Naomi went home. To Naomi “where you go I will go, and where you lodge I will lodge; your people shall be my people, and your God my God; where you die I will die and here I will be buried.” Ruth 1 16-17</a:t>
            </a:r>
          </a:p>
          <a:p>
            <a:pPr eaLnBrk="1" hangingPunct="1"/>
            <a:endParaRPr lang="en-US" dirty="0">
              <a:latin typeface="Arial" pitchFamily="-128" charset="0"/>
            </a:endParaRPr>
          </a:p>
          <a:p>
            <a:pPr eaLnBrk="1" hangingPunct="1"/>
            <a:r>
              <a:rPr lang="en-US" dirty="0">
                <a:latin typeface="Arial" pitchFamily="-128" charset="0"/>
              </a:rPr>
              <a:t>Boaz married Ruth the Moabite. Connection to Tamar noted in Bible “May your house be like the house of Perez whom Tamar bore to Judah, because of the children that the Lord will give you by this young woman.” </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5</a:t>
            </a:fld>
            <a:endParaRPr lang="en-GB"/>
          </a:p>
        </p:txBody>
      </p:sp>
    </p:spTree>
    <p:extLst>
      <p:ext uri="{BB962C8B-B14F-4D97-AF65-F5344CB8AC3E}">
        <p14:creationId xmlns:p14="http://schemas.microsoft.com/office/powerpoint/2010/main" val="1926025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David’s wives</a:t>
            </a:r>
          </a:p>
          <a:p>
            <a:endParaRPr lang="en-US" dirty="0"/>
          </a:p>
          <a:p>
            <a:r>
              <a:rPr lang="en-US" dirty="0"/>
              <a:t>I have noticed that all three of these women</a:t>
            </a:r>
            <a:r>
              <a:rPr lang="en-US" baseline="0" dirty="0"/>
              <a:t> </a:t>
            </a:r>
            <a:r>
              <a:rPr lang="en-US" dirty="0"/>
              <a:t>went the providential course that Father describes</a:t>
            </a:r>
            <a:r>
              <a:rPr lang="en-US" baseline="0" dirty="0"/>
              <a:t> </a:t>
            </a:r>
            <a:r>
              <a:rPr lang="en-US" dirty="0"/>
              <a:t>in relation to, Tamar, and Mary, In other</a:t>
            </a:r>
            <a:r>
              <a:rPr lang="en-US" baseline="0" dirty="0"/>
              <a:t> </a:t>
            </a:r>
            <a:r>
              <a:rPr lang="en-US" dirty="0"/>
              <a:t>words, each of them risked their lives on behalf</a:t>
            </a:r>
            <a:r>
              <a:rPr lang="en-US" baseline="0" dirty="0"/>
              <a:t> </a:t>
            </a:r>
            <a:r>
              <a:rPr lang="en-US" dirty="0"/>
              <a:t>of David, and each of them deceived either their</a:t>
            </a:r>
            <a:r>
              <a:rPr lang="en-US" baseline="0" dirty="0"/>
              <a:t> </a:t>
            </a:r>
            <a:r>
              <a:rPr lang="en-US" dirty="0"/>
              <a:t>father or their husband, who was in Lucifer’s position,  in the process</a:t>
            </a:r>
          </a:p>
          <a:p>
            <a:r>
              <a:rPr lang="en-US" dirty="0"/>
              <a:t> </a:t>
            </a:r>
          </a:p>
          <a:p>
            <a:r>
              <a:rPr lang="en-US" dirty="0"/>
              <a:t>1, Michal - Saul's daughter. She risked her life to</a:t>
            </a:r>
            <a:r>
              <a:rPr lang="en-US" baseline="0" dirty="0"/>
              <a:t> </a:t>
            </a:r>
            <a:r>
              <a:rPr lang="en-US" dirty="0"/>
              <a:t>protect David when Saul wanted to kill him. When</a:t>
            </a:r>
            <a:r>
              <a:rPr lang="en-US" baseline="0" dirty="0"/>
              <a:t> </a:t>
            </a:r>
            <a:r>
              <a:rPr lang="en-US" dirty="0"/>
              <a:t>David was in exile, Saul married her to another</a:t>
            </a:r>
            <a:r>
              <a:rPr lang="en-US" baseline="0" dirty="0"/>
              <a:t> </a:t>
            </a:r>
            <a:r>
              <a:rPr lang="en-US" dirty="0"/>
              <a:t>man, but David took her back after he became king.</a:t>
            </a:r>
            <a:r>
              <a:rPr lang="en-US" baseline="0" dirty="0"/>
              <a:t> </a:t>
            </a:r>
            <a:r>
              <a:rPr lang="en-US" dirty="0"/>
              <a:t>They had no children.</a:t>
            </a:r>
          </a:p>
          <a:p>
            <a:r>
              <a:rPr lang="en-US" dirty="0"/>
              <a:t> </a:t>
            </a:r>
          </a:p>
          <a:p>
            <a:r>
              <a:rPr lang="en-US" dirty="0"/>
              <a:t>2. Abigail - She risked her life by going to David for</a:t>
            </a:r>
            <a:r>
              <a:rPr lang="en-US" baseline="0" dirty="0"/>
              <a:t> </a:t>
            </a:r>
            <a:r>
              <a:rPr lang="en-US" dirty="0"/>
              <a:t>a secret night meeting in order to convince</a:t>
            </a:r>
            <a:r>
              <a:rPr lang="en-US" baseline="0" dirty="0"/>
              <a:t> </a:t>
            </a:r>
            <a:r>
              <a:rPr lang="en-US" dirty="0"/>
              <a:t>David not to kill her husband </a:t>
            </a:r>
            <a:r>
              <a:rPr lang="en-US" dirty="0" err="1"/>
              <a:t>Nabal</a:t>
            </a:r>
            <a:r>
              <a:rPr lang="en-US" dirty="0"/>
              <a:t>, who had</a:t>
            </a:r>
            <a:r>
              <a:rPr lang="en-US" baseline="0" dirty="0"/>
              <a:t> </a:t>
            </a:r>
            <a:r>
              <a:rPr lang="en-US" dirty="0"/>
              <a:t>insulted David. About 10 days later, "the Lord</a:t>
            </a:r>
            <a:r>
              <a:rPr lang="en-US" baseline="0" dirty="0"/>
              <a:t> </a:t>
            </a:r>
            <a:r>
              <a:rPr lang="en-US" dirty="0"/>
              <a:t>struck </a:t>
            </a:r>
            <a:r>
              <a:rPr lang="en-US" dirty="0" err="1"/>
              <a:t>Nabal</a:t>
            </a:r>
            <a:r>
              <a:rPr lang="en-US" dirty="0"/>
              <a:t>" and he died. Abigail</a:t>
            </a:r>
            <a:r>
              <a:rPr lang="en-US" baseline="0" dirty="0"/>
              <a:t> </a:t>
            </a:r>
            <a:r>
              <a:rPr lang="en-US" dirty="0"/>
              <a:t>then became David's wife. They had a son, Daniel, but</a:t>
            </a:r>
            <a:r>
              <a:rPr lang="en-US" baseline="0" dirty="0"/>
              <a:t> </a:t>
            </a:r>
            <a:r>
              <a:rPr lang="en-US" dirty="0"/>
              <a:t>we don't know what happened to him. (he may</a:t>
            </a:r>
            <a:r>
              <a:rPr lang="en-US" baseline="0" dirty="0"/>
              <a:t> </a:t>
            </a:r>
            <a:r>
              <a:rPr lang="en-US" dirty="0"/>
              <a:t>have been killed in the first stage of the rebellion of Absalom.]</a:t>
            </a:r>
          </a:p>
          <a:p>
            <a:r>
              <a:rPr lang="en-US" dirty="0"/>
              <a:t> </a:t>
            </a:r>
          </a:p>
          <a:p>
            <a:r>
              <a:rPr lang="en-US" dirty="0"/>
              <a:t>Bathsheba - Like Abigail, she was married to</a:t>
            </a:r>
            <a:r>
              <a:rPr lang="en-US" baseline="0" dirty="0"/>
              <a:t> </a:t>
            </a:r>
            <a:r>
              <a:rPr lang="en-US" dirty="0"/>
              <a:t>someone else when David first met her. But</a:t>
            </a:r>
            <a:r>
              <a:rPr lang="en-US" baseline="0" dirty="0"/>
              <a:t> </a:t>
            </a:r>
            <a:r>
              <a:rPr lang="en-US" dirty="0"/>
              <a:t>unlike Abigail, she took a passive role</a:t>
            </a:r>
            <a:r>
              <a:rPr lang="en-US" baseline="0" dirty="0"/>
              <a:t> </a:t>
            </a:r>
            <a:r>
              <a:rPr lang="en-US" dirty="0"/>
              <a:t>and allowed David to have sex with her while</a:t>
            </a:r>
            <a:r>
              <a:rPr lang="en-US" baseline="0" dirty="0"/>
              <a:t> </a:t>
            </a:r>
            <a:r>
              <a:rPr lang="en-US" dirty="0"/>
              <a:t>her husband was sill alive. Nevertheless, after</a:t>
            </a:r>
            <a:r>
              <a:rPr lang="en-US" baseline="0" dirty="0"/>
              <a:t> </a:t>
            </a:r>
            <a:r>
              <a:rPr lang="en-US" dirty="0"/>
              <a:t>their first son's death,</a:t>
            </a:r>
            <a:r>
              <a:rPr lang="en-US" baseline="0" dirty="0"/>
              <a:t> </a:t>
            </a:r>
            <a:r>
              <a:rPr lang="en-US" dirty="0"/>
              <a:t>she became the mother of Solomon, Israel’s most glorious king</a:t>
            </a:r>
          </a:p>
          <a:p>
            <a:endParaRPr lang="en-US" dirty="0"/>
          </a:p>
          <a:p>
            <a:r>
              <a:rPr lang="en-US" dirty="0"/>
              <a:t>DAN</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6</a:t>
            </a:fld>
            <a:endParaRPr lang="en-GB"/>
          </a:p>
        </p:txBody>
      </p:sp>
    </p:spTree>
    <p:extLst>
      <p:ext uri="{BB962C8B-B14F-4D97-AF65-F5344CB8AC3E}">
        <p14:creationId xmlns:p14="http://schemas.microsoft.com/office/powerpoint/2010/main" val="275225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similarity between the story of David and Abigail and the episode of David and Bathsheba did not escape the Rabbis, who viewed the nighttime encounter between David and Abigail as an event with adulterous potential. The Rabbis relate that Abigail’s thigh was revealed to David, he lusted after her and he went after her for three </a:t>
            </a:r>
            <a:r>
              <a:rPr lang="en-US" dirty="0" err="1"/>
              <a:t>parasangs</a:t>
            </a:r>
            <a:r>
              <a:rPr lang="en-US" dirty="0"/>
              <a:t>. David said to Abigail: “Heed me [i.e., lie with me]!,” to which she replied: “Do not let this be a cause of stumbling” (</a:t>
            </a:r>
            <a:r>
              <a:rPr lang="en-US" dirty="0" err="1"/>
              <a:t>v</a:t>
            </a:r>
            <a:r>
              <a:rPr lang="en-US" dirty="0"/>
              <a:t>. 31)—this should not be a stumbling block and a cause of transgression for you. David did indeed heed her and overcame his evil inclination. After this he blessed Abigail (</a:t>
            </a:r>
            <a:r>
              <a:rPr lang="en-US" dirty="0" err="1"/>
              <a:t>v</a:t>
            </a:r>
            <a:r>
              <a:rPr lang="en-US" dirty="0"/>
              <a:t>. 33): “and blessed be you yourself for restraining me from seeking redress in blood [</a:t>
            </a:r>
            <a:r>
              <a:rPr lang="en-US" i="1" dirty="0" err="1"/>
              <a:t>damim</a:t>
            </a:r>
            <a:r>
              <a:rPr lang="en-US" dirty="0"/>
              <a:t>].” The Rabbis learn from the plural “</a:t>
            </a:r>
            <a:r>
              <a:rPr lang="en-US" i="1" dirty="0" err="1"/>
              <a:t>damim</a:t>
            </a:r>
            <a:r>
              <a:rPr lang="en-US" dirty="0"/>
              <a:t>” that she saved him from two transgressions: from committing bloodshed, and from having relations with her when she was </a:t>
            </a:r>
            <a:r>
              <a:rPr lang="en-US" dirty="0" err="1"/>
              <a:t>menstrually</a:t>
            </a:r>
            <a:r>
              <a:rPr lang="en-US" dirty="0"/>
              <a:t> impure (BT </a:t>
            </a:r>
            <a:r>
              <a:rPr lang="en-US" i="1" dirty="0" err="1"/>
              <a:t>Megillah</a:t>
            </a:r>
            <a:r>
              <a:rPr lang="en-US" i="1" dirty="0"/>
              <a:t> </a:t>
            </a:r>
            <a:r>
              <a:rPr lang="en-US" dirty="0"/>
              <a:t>loc. cit.). This midrash depicts the young David as we know him later on in the episode of Bathsheba. David is captivated by a married woman and cannot overcome his passion. In this instance Abigail takes a determined stand against him, and thanks to her he is saved from sin. The balance of forces in this </a:t>
            </a:r>
            <a:r>
              <a:rPr lang="en-US" dirty="0" err="1"/>
              <a:t>midrash</a:t>
            </a:r>
            <a:r>
              <a:rPr lang="en-US" dirty="0"/>
              <a:t> is suitable for the Biblical situation, in which David has not yet ascended the throne: he has no possessions, and he flees for his life from Saul, while Abigail is a woman of high standing, established and powerful (whereas in the episode of David and Bathsheba this balance of forces is reversed).</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Rabbis include Abigail among the four most beautiful women who ever lived. The mere thought of her, even without seeing her, inspired lust (BT </a:t>
            </a:r>
            <a:r>
              <a:rPr lang="en-US" i="1" dirty="0"/>
              <a:t>Megillah </a:t>
            </a:r>
            <a:r>
              <a:rPr lang="en-US" dirty="0"/>
              <a:t>15a). She is also mentioned among the seven women prophets of Israel (BT </a:t>
            </a:r>
            <a:r>
              <a:rPr lang="en-US" i="1" dirty="0" err="1"/>
              <a:t>Megillah</a:t>
            </a:r>
            <a:r>
              <a:rPr lang="en-US" dirty="0"/>
              <a:t> 14a). Although the Bible does not depict her as such, Abigail’s entreaty to David in I Sam. 25:24–31, which forecasts his military victory over his enemies and his future as king over Israel, was perceived as prophecy (</a:t>
            </a:r>
            <a:r>
              <a:rPr lang="en-US" i="1" dirty="0"/>
              <a:t>Seder </a:t>
            </a:r>
            <a:r>
              <a:rPr lang="en-US" i="1" dirty="0" err="1"/>
              <a:t>Eliyahu</a:t>
            </a:r>
            <a:r>
              <a:rPr lang="en-US" i="1" dirty="0"/>
              <a:t> </a:t>
            </a:r>
            <a:r>
              <a:rPr lang="en-US" i="1" dirty="0" err="1"/>
              <a:t>Rabbah</a:t>
            </a:r>
            <a:r>
              <a:rPr lang="en-US" i="1" dirty="0"/>
              <a:t> </a:t>
            </a:r>
            <a:r>
              <a:rPr lang="en-US" dirty="0"/>
              <a:t>21). Since she was blessed with divine inspiration, the Rabbis learned of the afterlife from what Abigail pronounced. She tells David (</a:t>
            </a:r>
            <a:r>
              <a:rPr lang="en-US" dirty="0" err="1"/>
              <a:t>v</a:t>
            </a:r>
            <a:r>
              <a:rPr lang="en-US" dirty="0"/>
              <a:t>. 29): “the life of my lord will be bound up in the bundle of life,” from which the Rabbis derive that God bundles up the souls of the righteous with pleasure and honor (</a:t>
            </a:r>
            <a:r>
              <a:rPr lang="en-US" i="1" dirty="0" err="1"/>
              <a:t>Sifrei</a:t>
            </a:r>
            <a:r>
              <a:rPr lang="en-US" i="1" dirty="0"/>
              <a:t> </a:t>
            </a:r>
            <a:r>
              <a:rPr lang="en-US" i="1" dirty="0" err="1"/>
              <a:t>Zuta</a:t>
            </a:r>
            <a:r>
              <a:rPr lang="en-US" dirty="0"/>
              <a:t> on Numbers, 27:12).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 the </a:t>
            </a:r>
            <a:r>
              <a:rPr lang="en-US" dirty="0" err="1"/>
              <a:t>midrashic</a:t>
            </a:r>
            <a:r>
              <a:rPr lang="en-US" dirty="0"/>
              <a:t> account, after David married Abigail he abstained from intercourse with her for three months, to learn if she was pregnant by </a:t>
            </a:r>
            <a:r>
              <a:rPr lang="en-US" dirty="0" err="1"/>
              <a:t>Nabal</a:t>
            </a:r>
            <a:r>
              <a:rPr lang="en-US" dirty="0"/>
              <a:t>. Only afterwards did they engage in relations, and she became pregnant by him. Nonetheless, the mockers of the generation said that this child was from </a:t>
            </a:r>
            <a:r>
              <a:rPr lang="en-US" dirty="0" err="1"/>
              <a:t>Nabal</a:t>
            </a:r>
            <a:r>
              <a:rPr lang="en-US" dirty="0"/>
              <a:t>. What did God do? He commanded the angel responsible for the creation of the fetus and its shape, telling him to form it in the countenance of David, so that all would know that he was the father. This son of David and Abigail was called </a:t>
            </a:r>
            <a:r>
              <a:rPr lang="en-US" dirty="0" err="1"/>
              <a:t>Chileab</a:t>
            </a:r>
            <a:r>
              <a:rPr lang="en-US" dirty="0"/>
              <a:t> (</a:t>
            </a:r>
            <a:r>
              <a:rPr lang="en-US" i="1" dirty="0" err="1"/>
              <a:t>kilav</a:t>
            </a:r>
            <a:r>
              <a:rPr lang="en-US" dirty="0"/>
              <a:t>), since David was wholly the father (</a:t>
            </a:r>
            <a:r>
              <a:rPr lang="en-US" i="1" dirty="0" err="1"/>
              <a:t>kulo</a:t>
            </a:r>
            <a:r>
              <a:rPr lang="en-US" i="1" dirty="0"/>
              <a:t> </a:t>
            </a:r>
            <a:r>
              <a:rPr lang="en-US" i="1" dirty="0" err="1"/>
              <a:t>av</a:t>
            </a:r>
            <a:r>
              <a:rPr lang="en-US" dirty="0"/>
              <a:t>). Whoever saw the child would say that David was his father (</a:t>
            </a:r>
            <a:r>
              <a:rPr lang="en-US" i="1" dirty="0" err="1"/>
              <a:t>Tanhuma</a:t>
            </a:r>
            <a:r>
              <a:rPr lang="en-US" i="1" dirty="0"/>
              <a:t>, </a:t>
            </a:r>
            <a:r>
              <a:rPr lang="en-US" i="1" dirty="0" err="1"/>
              <a:t>Toledot</a:t>
            </a:r>
            <a:r>
              <a:rPr lang="en-US" dirty="0"/>
              <a:t> 6). </a:t>
            </a:r>
          </a:p>
          <a:p>
            <a:r>
              <a:rPr lang="en-US" dirty="0"/>
              <a:t> </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7</a:t>
            </a:fld>
            <a:endParaRPr lang="en-GB"/>
          </a:p>
        </p:txBody>
      </p:sp>
    </p:spTree>
    <p:extLst>
      <p:ext uri="{BB962C8B-B14F-4D97-AF65-F5344CB8AC3E}">
        <p14:creationId xmlns:p14="http://schemas.microsoft.com/office/powerpoint/2010/main" val="292737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Bathsheba was a daughter of Eliam, one of David's "thirty" (2 Sam. 23:34; </a:t>
            </a:r>
            <a:r>
              <a:rPr lang="en-US" dirty="0" err="1"/>
              <a:t>cf</a:t>
            </a:r>
            <a:r>
              <a:rPr lang="en-US" dirty="0"/>
              <a:t> 1 Chr. 3:5); </a:t>
            </a:r>
            <a:r>
              <a:rPr lang="en-US" dirty="0" err="1"/>
              <a:t>Eliam</a:t>
            </a:r>
            <a:r>
              <a:rPr lang="en-US" dirty="0"/>
              <a:t> was the son of </a:t>
            </a:r>
            <a:r>
              <a:rPr lang="en-US" dirty="0">
                <a:hlinkClick r:id="rId3" tooltip="Ahitophel"/>
              </a:rPr>
              <a:t>Ahitophel</a:t>
            </a:r>
            <a:r>
              <a:rPr lang="en-US" dirty="0"/>
              <a:t>, one of David's chief advisors. Bathsheba was from David's own tribe and the granddaughter of one of David's closest advisors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Nathan also noted that David's house would be cursed with turmoil because of this murder. This came to pass years later when one of David's much-loved sons, </a:t>
            </a:r>
            <a:r>
              <a:rPr lang="en-US" dirty="0">
                <a:hlinkClick r:id="rId4" tooltip="Absalom"/>
              </a:rPr>
              <a:t>Absalom</a:t>
            </a:r>
            <a:r>
              <a:rPr lang="en-US" dirty="0"/>
              <a:t>, led an insurrection that plunged the kingdom into </a:t>
            </a:r>
            <a:r>
              <a:rPr lang="en-US" dirty="0">
                <a:hlinkClick r:id="rId5" tooltip="Civil war"/>
              </a:rPr>
              <a:t>civil war</a:t>
            </a:r>
            <a:r>
              <a:rPr lang="en-US" dirty="0"/>
              <a:t>. Moreover, to manifest his claim to be the new king, Absalom had sexual intercourse in public with ten of his father's concubines, which could be considered a direct, tenfold divine retribution for David's taking the woman of another man.</a:t>
            </a:r>
          </a:p>
          <a:p>
            <a:endParaRPr lang="en-US" dirty="0"/>
          </a:p>
          <a:p>
            <a:r>
              <a:rPr lang="en-US" sz="1200" b="0" i="0" kern="1200" dirty="0">
                <a:solidFill>
                  <a:schemeClr val="tx1"/>
                </a:solidFill>
                <a:effectLst/>
                <a:latin typeface="Arial" pitchFamily="-68" charset="0"/>
                <a:ea typeface="ＭＳ Ｐゴシック" pitchFamily="-128" charset="-128"/>
                <a:cs typeface="ＭＳ Ｐゴシック" pitchFamily="-128" charset="-128"/>
              </a:rPr>
              <a:t>Actually, the mother of King Solomon was Bathsheba, originally the wife of Uriah before King David stole her. Then how could the child from that union become King Solomon? Bathsheba was in the providential position of Eve in the Garden of Eden, before the fall. David was in the position of Adam, and Uriah was in the position of the archangel. The archangel distracted the spouse of Adam with love and stole her away, making her fall. A reversal course is needed in order to indemnify that; therefore a person in the position of the archangel's wife had to be restored to the position of Eve. Therefore, the child who was born on the foundation of that reversal could be born as a child of heavenly love, a child of glory. Solomon was such a child of glory. </a:t>
            </a:r>
            <a:r>
              <a:rPr lang="en-US" sz="1200" b="1" i="0" kern="1200" dirty="0">
                <a:solidFill>
                  <a:schemeClr val="tx1"/>
                </a:solidFill>
                <a:effectLst/>
                <a:latin typeface="Arial" pitchFamily="-68" charset="0"/>
                <a:ea typeface="ＭＳ Ｐゴシック" pitchFamily="-128" charset="-128"/>
                <a:cs typeface="ＭＳ Ｐゴシック" pitchFamily="-128" charset="-128"/>
              </a:rPr>
              <a:t>Change of Blood Lineage; The Real Experience of Salvation by the Messiah</a:t>
            </a:r>
          </a:p>
          <a:p>
            <a:r>
              <a:rPr lang="en-US" sz="1200" b="1" i="1" kern="1200" dirty="0">
                <a:solidFill>
                  <a:schemeClr val="tx1"/>
                </a:solidFill>
                <a:effectLst/>
                <a:latin typeface="Arial" pitchFamily="-68" charset="0"/>
                <a:ea typeface="ＭＳ Ｐゴシック" pitchFamily="-128" charset="-128"/>
                <a:cs typeface="ＭＳ Ｐゴシック" pitchFamily="-128" charset="-128"/>
              </a:rPr>
              <a:t>Sun </a:t>
            </a:r>
            <a:r>
              <a:rPr lang="en-US" sz="1200" b="1" i="1" kern="1200" dirty="0" err="1">
                <a:solidFill>
                  <a:schemeClr val="tx1"/>
                </a:solidFill>
                <a:effectLst/>
                <a:latin typeface="Arial" pitchFamily="-68" charset="0"/>
                <a:ea typeface="ＭＳ Ｐゴシック" pitchFamily="-128" charset="-128"/>
                <a:cs typeface="ＭＳ Ｐゴシック" pitchFamily="-128" charset="-128"/>
              </a:rPr>
              <a:t>Myung</a:t>
            </a:r>
            <a:r>
              <a:rPr lang="en-US" sz="1200" b="1" i="1" kern="1200">
                <a:solidFill>
                  <a:schemeClr val="tx1"/>
                </a:solidFill>
                <a:effectLst/>
                <a:latin typeface="Arial" pitchFamily="-68" charset="0"/>
                <a:ea typeface="ＭＳ Ｐゴシック" pitchFamily="-128" charset="-128"/>
                <a:cs typeface="ＭＳ Ｐゴシック" pitchFamily="-128" charset="-128"/>
              </a:rPr>
              <a:t> Moon</a:t>
            </a:r>
            <a:br>
              <a:rPr lang="en-US" sz="1200" b="1" i="1" kern="1200">
                <a:solidFill>
                  <a:schemeClr val="tx1"/>
                </a:solidFill>
                <a:effectLst/>
                <a:latin typeface="Arial" pitchFamily="-68" charset="0"/>
                <a:ea typeface="ＭＳ Ｐゴシック" pitchFamily="-128" charset="-128"/>
                <a:cs typeface="ＭＳ Ｐゴシック" pitchFamily="-128" charset="-128"/>
              </a:rPr>
            </a:br>
            <a:r>
              <a:rPr lang="en-US" sz="1200" b="1" i="1" kern="1200">
                <a:solidFill>
                  <a:schemeClr val="tx1"/>
                </a:solidFill>
                <a:effectLst/>
                <a:latin typeface="Arial" pitchFamily="-68" charset="0"/>
                <a:ea typeface="ＭＳ Ｐゴシック" pitchFamily="-128" charset="-128"/>
                <a:cs typeface="ＭＳ Ｐゴシック" pitchFamily="-128" charset="-128"/>
              </a:rPr>
              <a:t>October 13, 1970</a:t>
            </a:r>
            <a:br>
              <a:rPr lang="en-US" sz="1200" b="1" i="1" kern="1200">
                <a:solidFill>
                  <a:schemeClr val="tx1"/>
                </a:solidFill>
                <a:effectLst/>
                <a:latin typeface="Arial" pitchFamily="-68" charset="0"/>
                <a:ea typeface="ＭＳ Ｐゴシック" pitchFamily="-128" charset="-128"/>
                <a:cs typeface="ＭＳ Ｐゴシック" pitchFamily="-128" charset="-128"/>
              </a:rPr>
            </a:br>
            <a:r>
              <a:rPr lang="en-US" sz="1200" b="1" i="1" kern="1200">
                <a:solidFill>
                  <a:schemeClr val="tx1"/>
                </a:solidFill>
                <a:effectLst/>
                <a:latin typeface="Arial" pitchFamily="-68" charset="0"/>
                <a:ea typeface="ＭＳ Ｐゴシック" pitchFamily="-128" charset="-128"/>
                <a:cs typeface="ＭＳ Ｐゴシック" pitchFamily="-128" charset="-128"/>
              </a:rPr>
              <a:t>Seoul, Korea</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br>
              <a:rPr lang="en-US" dirty="0"/>
            </a:b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8</a:t>
            </a:fld>
            <a:endParaRPr lang="en-GB"/>
          </a:p>
        </p:txBody>
      </p:sp>
    </p:spTree>
    <p:extLst>
      <p:ext uri="{BB962C8B-B14F-4D97-AF65-F5344CB8AC3E}">
        <p14:creationId xmlns:p14="http://schemas.microsoft.com/office/powerpoint/2010/main" val="2006998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David’s wives</a:t>
            </a:r>
          </a:p>
          <a:p>
            <a:endParaRPr lang="en-US" dirty="0"/>
          </a:p>
          <a:p>
            <a:r>
              <a:rPr lang="en-US" dirty="0"/>
              <a:t>I have noticed that all three of these women</a:t>
            </a:r>
            <a:r>
              <a:rPr lang="en-US" baseline="0" dirty="0"/>
              <a:t> </a:t>
            </a:r>
            <a:r>
              <a:rPr lang="en-US" dirty="0"/>
              <a:t>went the providential course that Father describes</a:t>
            </a:r>
            <a:r>
              <a:rPr lang="en-US" baseline="0" dirty="0"/>
              <a:t> </a:t>
            </a:r>
            <a:r>
              <a:rPr lang="en-US" dirty="0"/>
              <a:t>in relation to, Tamar, and Mary, In other</a:t>
            </a:r>
            <a:r>
              <a:rPr lang="en-US" baseline="0" dirty="0"/>
              <a:t> </a:t>
            </a:r>
            <a:r>
              <a:rPr lang="en-US" dirty="0"/>
              <a:t>words, each of them risked their lives on behalf</a:t>
            </a:r>
            <a:r>
              <a:rPr lang="en-US" baseline="0" dirty="0"/>
              <a:t> </a:t>
            </a:r>
            <a:r>
              <a:rPr lang="en-US" dirty="0"/>
              <a:t>of David, and each of them deceived either their</a:t>
            </a:r>
            <a:r>
              <a:rPr lang="en-US" baseline="0" dirty="0"/>
              <a:t> </a:t>
            </a:r>
            <a:r>
              <a:rPr lang="en-US" dirty="0"/>
              <a:t>father or their husband, who was in Lucifer’s position,  in the process</a:t>
            </a:r>
          </a:p>
          <a:p>
            <a:r>
              <a:rPr lang="en-US" dirty="0"/>
              <a:t> </a:t>
            </a:r>
          </a:p>
          <a:p>
            <a:r>
              <a:rPr lang="en-US" dirty="0"/>
              <a:t>1, Michal - Saul's daughter. She risked her life to</a:t>
            </a:r>
            <a:r>
              <a:rPr lang="en-US" baseline="0" dirty="0"/>
              <a:t> </a:t>
            </a:r>
            <a:r>
              <a:rPr lang="en-US" dirty="0"/>
              <a:t>protect David when Saul wanted to kill him. When</a:t>
            </a:r>
            <a:r>
              <a:rPr lang="en-US" baseline="0" dirty="0"/>
              <a:t> </a:t>
            </a:r>
            <a:r>
              <a:rPr lang="en-US" dirty="0"/>
              <a:t>David was in exile, Saul married her to another</a:t>
            </a:r>
            <a:r>
              <a:rPr lang="en-US" baseline="0" dirty="0"/>
              <a:t> </a:t>
            </a:r>
            <a:r>
              <a:rPr lang="en-US" dirty="0"/>
              <a:t>man, but David took her back after he became king.</a:t>
            </a:r>
            <a:r>
              <a:rPr lang="en-US" baseline="0" dirty="0"/>
              <a:t> </a:t>
            </a:r>
            <a:r>
              <a:rPr lang="en-US" dirty="0"/>
              <a:t>They had no children.</a:t>
            </a:r>
          </a:p>
          <a:p>
            <a:r>
              <a:rPr lang="en-US" dirty="0"/>
              <a:t> </a:t>
            </a:r>
          </a:p>
          <a:p>
            <a:r>
              <a:rPr lang="en-US" dirty="0"/>
              <a:t>2. Abigail - She risked her life by going to David for</a:t>
            </a:r>
            <a:r>
              <a:rPr lang="en-US" baseline="0" dirty="0"/>
              <a:t> </a:t>
            </a:r>
            <a:r>
              <a:rPr lang="en-US" dirty="0"/>
              <a:t>a secret night meeting in order to convince</a:t>
            </a:r>
            <a:r>
              <a:rPr lang="en-US" baseline="0" dirty="0"/>
              <a:t> </a:t>
            </a:r>
            <a:r>
              <a:rPr lang="en-US" dirty="0"/>
              <a:t>David not to kill her husband </a:t>
            </a:r>
            <a:r>
              <a:rPr lang="en-US" dirty="0" err="1"/>
              <a:t>Nabil</a:t>
            </a:r>
            <a:r>
              <a:rPr lang="en-US" dirty="0"/>
              <a:t>, who had</a:t>
            </a:r>
            <a:r>
              <a:rPr lang="en-US" baseline="0" dirty="0"/>
              <a:t> </a:t>
            </a:r>
            <a:r>
              <a:rPr lang="en-US" dirty="0"/>
              <a:t>insulted David. About 10 days later, "the Lord</a:t>
            </a:r>
            <a:r>
              <a:rPr lang="en-US" baseline="0" dirty="0"/>
              <a:t> </a:t>
            </a:r>
            <a:r>
              <a:rPr lang="en-US" dirty="0"/>
              <a:t>struck </a:t>
            </a:r>
            <a:r>
              <a:rPr lang="en-US" dirty="0" err="1"/>
              <a:t>Nabil</a:t>
            </a:r>
            <a:r>
              <a:rPr lang="en-US" dirty="0"/>
              <a:t>" and he died. Abigail</a:t>
            </a:r>
            <a:r>
              <a:rPr lang="en-US" baseline="0" dirty="0"/>
              <a:t> </a:t>
            </a:r>
            <a:r>
              <a:rPr lang="en-US" dirty="0"/>
              <a:t>then became David's wife. They had a son, Daniel, but</a:t>
            </a:r>
            <a:r>
              <a:rPr lang="en-US" baseline="0" dirty="0"/>
              <a:t> </a:t>
            </a:r>
            <a:r>
              <a:rPr lang="en-US" dirty="0"/>
              <a:t>we don't know what happened to him. (he may</a:t>
            </a:r>
            <a:r>
              <a:rPr lang="en-US" baseline="0" dirty="0"/>
              <a:t> </a:t>
            </a:r>
            <a:r>
              <a:rPr lang="en-US" dirty="0"/>
              <a:t>have been killed in the first stage of the rebellion of Absalom.]</a:t>
            </a:r>
          </a:p>
          <a:p>
            <a:r>
              <a:rPr lang="en-US" dirty="0"/>
              <a:t> </a:t>
            </a:r>
          </a:p>
          <a:p>
            <a:r>
              <a:rPr lang="en-US" dirty="0"/>
              <a:t>Bathsheba - Like Abigail, she was married to</a:t>
            </a:r>
            <a:r>
              <a:rPr lang="en-US" baseline="0" dirty="0"/>
              <a:t> </a:t>
            </a:r>
            <a:r>
              <a:rPr lang="en-US" dirty="0"/>
              <a:t>someone else when David first met her. But</a:t>
            </a:r>
            <a:r>
              <a:rPr lang="en-US" baseline="0" dirty="0"/>
              <a:t> </a:t>
            </a:r>
            <a:r>
              <a:rPr lang="en-US" dirty="0"/>
              <a:t>unlike Abigail, she took a passive role</a:t>
            </a:r>
            <a:r>
              <a:rPr lang="en-US" baseline="0" dirty="0"/>
              <a:t> </a:t>
            </a:r>
            <a:r>
              <a:rPr lang="en-US" dirty="0"/>
              <a:t>and allowed David to have sex with her while</a:t>
            </a:r>
            <a:r>
              <a:rPr lang="en-US" baseline="0" dirty="0"/>
              <a:t> </a:t>
            </a:r>
            <a:r>
              <a:rPr lang="en-US" dirty="0"/>
              <a:t>her husband was sill alive. Nevertheless, after</a:t>
            </a:r>
            <a:r>
              <a:rPr lang="en-US" baseline="0" dirty="0"/>
              <a:t> </a:t>
            </a:r>
            <a:r>
              <a:rPr lang="en-US" dirty="0"/>
              <a:t>their first son's death,</a:t>
            </a:r>
            <a:r>
              <a:rPr lang="en-US" baseline="0" dirty="0"/>
              <a:t> </a:t>
            </a:r>
            <a:r>
              <a:rPr lang="en-US" dirty="0"/>
              <a:t>she became the mother of Solomon, Israel’s most glorious king</a:t>
            </a:r>
          </a:p>
          <a:p>
            <a:endParaRPr lang="en-US" dirty="0"/>
          </a:p>
        </p:txBody>
      </p:sp>
      <p:sp>
        <p:nvSpPr>
          <p:cNvPr id="4" name="Slide Number Placeholder 3"/>
          <p:cNvSpPr>
            <a:spLocks noGrp="1"/>
          </p:cNvSpPr>
          <p:nvPr>
            <p:ph type="sldNum" sz="quarter" idx="10"/>
          </p:nvPr>
        </p:nvSpPr>
        <p:spPr/>
        <p:txBody>
          <a:bodyPr/>
          <a:lstStyle/>
          <a:p>
            <a:fld id="{C20E3B4D-DE41-42F2-96D5-F92F389ABCE5}" type="slidenum">
              <a:rPr lang="en-GB" smtClean="0"/>
              <a:pPr/>
              <a:t>9</a:t>
            </a:fld>
            <a:endParaRPr lang="en-GB"/>
          </a:p>
        </p:txBody>
      </p:sp>
    </p:spTree>
    <p:extLst>
      <p:ext uri="{BB962C8B-B14F-4D97-AF65-F5344CB8AC3E}">
        <p14:creationId xmlns:p14="http://schemas.microsoft.com/office/powerpoint/2010/main" val="1533359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restoration of Eve by Adam</a:t>
            </a:r>
          </a:p>
        </p:txBody>
      </p:sp>
      <p:sp>
        <p:nvSpPr>
          <p:cNvPr id="4" name="Oval 5"/>
          <p:cNvSpPr>
            <a:spLocks noChangeArrowheads="1"/>
          </p:cNvSpPr>
          <p:nvPr/>
        </p:nvSpPr>
        <p:spPr bwMode="auto">
          <a:xfrm>
            <a:off x="611188" y="2420938"/>
            <a:ext cx="1655762" cy="1152525"/>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b="1" i="0" dirty="0">
                <a:solidFill>
                  <a:schemeClr val="bg1"/>
                </a:solidFill>
                <a:latin typeface="Arial" pitchFamily="-128" charset="0"/>
              </a:rPr>
              <a:t>Lucifer</a:t>
            </a:r>
          </a:p>
        </p:txBody>
      </p:sp>
      <p:sp>
        <p:nvSpPr>
          <p:cNvPr id="5" name="Oval 6"/>
          <p:cNvSpPr>
            <a:spLocks noChangeArrowheads="1"/>
          </p:cNvSpPr>
          <p:nvPr/>
        </p:nvSpPr>
        <p:spPr bwMode="auto">
          <a:xfrm>
            <a:off x="3851275" y="2349500"/>
            <a:ext cx="1223963"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b="1" i="0" dirty="0">
                <a:solidFill>
                  <a:schemeClr val="bg1"/>
                </a:solidFill>
                <a:latin typeface="Arial" pitchFamily="-128" charset="0"/>
              </a:rPr>
              <a:t>Eve</a:t>
            </a:r>
          </a:p>
        </p:txBody>
      </p:sp>
      <p:sp>
        <p:nvSpPr>
          <p:cNvPr id="6" name="Oval 7"/>
          <p:cNvSpPr>
            <a:spLocks noChangeArrowheads="1"/>
          </p:cNvSpPr>
          <p:nvPr/>
        </p:nvSpPr>
        <p:spPr bwMode="auto">
          <a:xfrm>
            <a:off x="6659563" y="2349500"/>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b="1" i="0" dirty="0">
                <a:latin typeface="Arial" pitchFamily="-128" charset="0"/>
              </a:rPr>
              <a:t>Adam</a:t>
            </a:r>
          </a:p>
        </p:txBody>
      </p:sp>
      <p:sp>
        <p:nvSpPr>
          <p:cNvPr id="7" name="Line 10"/>
          <p:cNvSpPr>
            <a:spLocks noChangeShapeType="1"/>
          </p:cNvSpPr>
          <p:nvPr/>
        </p:nvSpPr>
        <p:spPr bwMode="auto">
          <a:xfrm>
            <a:off x="2338388" y="2997200"/>
            <a:ext cx="1439862"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8" name="Line 11"/>
          <p:cNvSpPr>
            <a:spLocks noChangeShapeType="1"/>
          </p:cNvSpPr>
          <p:nvPr/>
        </p:nvSpPr>
        <p:spPr bwMode="auto">
          <a:xfrm>
            <a:off x="5146675" y="2925763"/>
            <a:ext cx="1439863"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9" name="Freeform 23"/>
          <p:cNvSpPr>
            <a:spLocks noChangeAspect="1"/>
          </p:cNvSpPr>
          <p:nvPr/>
        </p:nvSpPr>
        <p:spPr bwMode="auto">
          <a:xfrm>
            <a:off x="2217438" y="2438400"/>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endParaRPr lang="en-US"/>
          </a:p>
        </p:txBody>
      </p:sp>
    </p:spTree>
    <p:extLst>
      <p:ext uri="{BB962C8B-B14F-4D97-AF65-F5344CB8AC3E}">
        <p14:creationId xmlns:p14="http://schemas.microsoft.com/office/powerpoint/2010/main" val="86578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0" dirty="0">
                <a:solidFill>
                  <a:schemeClr val="tx1"/>
                </a:solidFill>
                <a:latin typeface="Century Gothic" charset="0"/>
                <a:ea typeface="Century Gothic" charset="0"/>
                <a:cs typeface="Century Gothic" charset="0"/>
              </a:rPr>
              <a:t>A successful example</a:t>
            </a:r>
          </a:p>
        </p:txBody>
      </p:sp>
      <p:sp>
        <p:nvSpPr>
          <p:cNvPr id="5" name="Subtitle 4"/>
          <p:cNvSpPr>
            <a:spLocks noGrp="1"/>
          </p:cNvSpPr>
          <p:nvPr>
            <p:ph type="body" idx="1"/>
          </p:nvPr>
        </p:nvSpPr>
        <p:spPr/>
        <p:txBody>
          <a:bodyPr/>
          <a:lstStyle/>
          <a:p>
            <a:r>
              <a:rPr lang="en-US" dirty="0">
                <a:solidFill>
                  <a:schemeClr val="tx1"/>
                </a:solidFill>
                <a:latin typeface="Century Gothic" charset="0"/>
                <a:ea typeface="Century Gothic" charset="0"/>
                <a:cs typeface="Century Gothic" charset="0"/>
              </a:rPr>
              <a:t>Jonathan and David</a:t>
            </a:r>
          </a:p>
        </p:txBody>
      </p:sp>
    </p:spTree>
    <p:extLst>
      <p:ext uri="{BB962C8B-B14F-4D97-AF65-F5344CB8AC3E}">
        <p14:creationId xmlns:p14="http://schemas.microsoft.com/office/powerpoint/2010/main" val="471121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304800" y="274638"/>
            <a:ext cx="8507752" cy="1143000"/>
          </a:xfrm>
        </p:spPr>
        <p:txBody>
          <a:bodyPr>
            <a:noAutofit/>
          </a:bodyPr>
          <a:lstStyle/>
          <a:p>
            <a:r>
              <a:rPr lang="en-US" sz="4000" dirty="0">
                <a:solidFill>
                  <a:schemeClr val="tx1"/>
                </a:solidFill>
                <a:latin typeface="Century Gothic" charset="0"/>
                <a:ea typeface="Century Gothic" charset="0"/>
                <a:cs typeface="Century Gothic" charset="0"/>
              </a:rPr>
              <a:t>How did David inherit the throne?</a:t>
            </a:r>
          </a:p>
        </p:txBody>
      </p:sp>
      <p:sp>
        <p:nvSpPr>
          <p:cNvPr id="139267" name="Oval 3"/>
          <p:cNvSpPr>
            <a:spLocks noChangeArrowheads="1"/>
          </p:cNvSpPr>
          <p:nvPr/>
        </p:nvSpPr>
        <p:spPr bwMode="auto">
          <a:xfrm>
            <a:off x="1066800" y="2133600"/>
            <a:ext cx="1600200" cy="9144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68" name="Text Box 4"/>
          <p:cNvSpPr txBox="1">
            <a:spLocks noChangeArrowheads="1"/>
          </p:cNvSpPr>
          <p:nvPr/>
        </p:nvSpPr>
        <p:spPr bwMode="auto">
          <a:xfrm>
            <a:off x="1371600" y="2300288"/>
            <a:ext cx="990600" cy="519112"/>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2800" i="0" dirty="0">
                <a:solidFill>
                  <a:schemeClr val="bg1"/>
                </a:solidFill>
                <a:latin typeface="Century Gothic" charset="0"/>
                <a:ea typeface="Century Gothic" charset="0"/>
                <a:cs typeface="Century Gothic" charset="0"/>
              </a:rPr>
              <a:t>Saul</a:t>
            </a:r>
            <a:endParaRPr lang="en-US" i="0" dirty="0">
              <a:solidFill>
                <a:schemeClr val="bg1"/>
              </a:solidFill>
              <a:latin typeface="Century Gothic" charset="0"/>
              <a:ea typeface="Century Gothic" charset="0"/>
              <a:cs typeface="Century Gothic" charset="0"/>
            </a:endParaRPr>
          </a:p>
        </p:txBody>
      </p:sp>
      <p:sp>
        <p:nvSpPr>
          <p:cNvPr id="139269" name="Oval 5"/>
          <p:cNvSpPr>
            <a:spLocks noChangeArrowheads="1"/>
          </p:cNvSpPr>
          <p:nvPr/>
        </p:nvSpPr>
        <p:spPr bwMode="auto">
          <a:xfrm>
            <a:off x="1143000" y="4343400"/>
            <a:ext cx="1600200" cy="914400"/>
          </a:xfrm>
          <a:prstGeom prst="ellipse">
            <a:avLst/>
          </a:prstGeom>
          <a:solidFill>
            <a:srgbClr val="339966"/>
          </a:solidFill>
          <a:ln w="9525">
            <a:solidFill>
              <a:schemeClr val="tx1"/>
            </a:solidFill>
            <a:round/>
            <a:headEnd/>
            <a:tailEnd/>
          </a:ln>
          <a:effectLst/>
        </p:spPr>
        <p:txBody>
          <a:bodyPr wrap="none" anchor="ctr">
            <a:prstTxWarp prst="textNoShape">
              <a:avLst/>
            </a:prstTxWarp>
          </a:bodyPr>
          <a:lstStyle/>
          <a:p>
            <a:pPr algn="ctr"/>
            <a:r>
              <a:rPr lang="en-US" sz="2400" i="0" dirty="0">
                <a:solidFill>
                  <a:schemeClr val="bg1"/>
                </a:solidFill>
                <a:latin typeface="Century Gothic" charset="0"/>
                <a:ea typeface="Century Gothic" charset="0"/>
                <a:cs typeface="Century Gothic" charset="0"/>
              </a:rPr>
              <a:t>Jonathan</a:t>
            </a:r>
            <a:endParaRPr lang="en-US" i="0" dirty="0">
              <a:solidFill>
                <a:schemeClr val="bg1"/>
              </a:solidFill>
              <a:latin typeface="Century Gothic" charset="0"/>
              <a:ea typeface="Century Gothic" charset="0"/>
              <a:cs typeface="Century Gothic" charset="0"/>
            </a:endParaRPr>
          </a:p>
        </p:txBody>
      </p:sp>
      <p:sp>
        <p:nvSpPr>
          <p:cNvPr id="139271" name="Oval 7"/>
          <p:cNvSpPr>
            <a:spLocks noChangeArrowheads="1"/>
          </p:cNvSpPr>
          <p:nvPr/>
        </p:nvSpPr>
        <p:spPr bwMode="auto">
          <a:xfrm>
            <a:off x="4800600" y="4343400"/>
            <a:ext cx="1600200" cy="9144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72" name="Text Box 8"/>
          <p:cNvSpPr txBox="1">
            <a:spLocks noChangeArrowheads="1"/>
          </p:cNvSpPr>
          <p:nvPr/>
        </p:nvSpPr>
        <p:spPr bwMode="auto">
          <a:xfrm>
            <a:off x="5105400" y="4572000"/>
            <a:ext cx="1066800" cy="457200"/>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2400" i="0" dirty="0">
                <a:solidFill>
                  <a:schemeClr val="bg1"/>
                </a:solidFill>
                <a:latin typeface="Century Gothic" charset="0"/>
                <a:ea typeface="Century Gothic" charset="0"/>
                <a:cs typeface="Century Gothic" charset="0"/>
              </a:rPr>
              <a:t>David</a:t>
            </a:r>
            <a:endParaRPr lang="en-US" i="0" dirty="0">
              <a:solidFill>
                <a:schemeClr val="bg1"/>
              </a:solidFill>
              <a:latin typeface="Century Gothic" charset="0"/>
              <a:ea typeface="Century Gothic" charset="0"/>
              <a:cs typeface="Century Gothic" charset="0"/>
            </a:endParaRPr>
          </a:p>
        </p:txBody>
      </p:sp>
      <p:sp>
        <p:nvSpPr>
          <p:cNvPr id="139274" name="Oval 10"/>
          <p:cNvSpPr>
            <a:spLocks noChangeArrowheads="1"/>
          </p:cNvSpPr>
          <p:nvPr/>
        </p:nvSpPr>
        <p:spPr bwMode="auto">
          <a:xfrm>
            <a:off x="7010400" y="4343400"/>
            <a:ext cx="1981200" cy="9144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75" name="Text Box 11"/>
          <p:cNvSpPr txBox="1">
            <a:spLocks noChangeArrowheads="1"/>
          </p:cNvSpPr>
          <p:nvPr/>
        </p:nvSpPr>
        <p:spPr bwMode="auto">
          <a:xfrm>
            <a:off x="7391400" y="4572000"/>
            <a:ext cx="1295400" cy="457200"/>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2400" i="0" dirty="0">
                <a:solidFill>
                  <a:schemeClr val="bg1"/>
                </a:solidFill>
                <a:latin typeface="Century Gothic" charset="0"/>
                <a:ea typeface="Century Gothic" charset="0"/>
                <a:cs typeface="Century Gothic" charset="0"/>
              </a:rPr>
              <a:t>Goliath</a:t>
            </a:r>
            <a:endParaRPr lang="en-US" i="0" dirty="0">
              <a:solidFill>
                <a:schemeClr val="bg1"/>
              </a:solidFill>
              <a:latin typeface="Century Gothic" charset="0"/>
              <a:ea typeface="Century Gothic" charset="0"/>
              <a:cs typeface="Century Gothic" charset="0"/>
            </a:endParaRPr>
          </a:p>
        </p:txBody>
      </p:sp>
      <p:sp>
        <p:nvSpPr>
          <p:cNvPr id="139276" name="Text Box 12"/>
          <p:cNvSpPr txBox="1">
            <a:spLocks noChangeArrowheads="1"/>
          </p:cNvSpPr>
          <p:nvPr/>
        </p:nvSpPr>
        <p:spPr bwMode="auto">
          <a:xfrm>
            <a:off x="7848600" y="5272088"/>
            <a:ext cx="833883"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Satan</a:t>
            </a:r>
          </a:p>
        </p:txBody>
      </p:sp>
      <p:sp>
        <p:nvSpPr>
          <p:cNvPr id="139277" name="Oval 13"/>
          <p:cNvSpPr>
            <a:spLocks noChangeArrowheads="1"/>
          </p:cNvSpPr>
          <p:nvPr/>
        </p:nvSpPr>
        <p:spPr bwMode="auto">
          <a:xfrm>
            <a:off x="4953000" y="1295400"/>
            <a:ext cx="1600200" cy="914400"/>
          </a:xfrm>
          <a:prstGeom prst="ellipse">
            <a:avLst/>
          </a:prstGeom>
          <a:solidFill>
            <a:srgbClr val="FFFF00"/>
          </a:solidFill>
          <a:ln w="9525">
            <a:solidFill>
              <a:schemeClr val="tx1"/>
            </a:solidFill>
            <a:round/>
            <a:headEnd/>
            <a:tailEnd/>
          </a:ln>
          <a:effectLst/>
        </p:spPr>
        <p:txBody>
          <a:bodyPr wrap="none" anchor="ctr">
            <a:prstTxWarp prst="textNoShape">
              <a:avLst/>
            </a:prstTxWarp>
          </a:bodyPr>
          <a:lstStyle/>
          <a:p>
            <a:pPr algn="ctr"/>
            <a:r>
              <a:rPr lang="en-US" sz="2400" i="0" dirty="0">
                <a:latin typeface="Century Gothic" charset="0"/>
                <a:ea typeface="Century Gothic" charset="0"/>
                <a:cs typeface="Century Gothic" charset="0"/>
              </a:rPr>
              <a:t>Samuel</a:t>
            </a:r>
            <a:endParaRPr lang="en-US" i="0" dirty="0">
              <a:latin typeface="Century Gothic" charset="0"/>
              <a:ea typeface="Century Gothic" charset="0"/>
              <a:cs typeface="Century Gothic" charset="0"/>
            </a:endParaRPr>
          </a:p>
        </p:txBody>
      </p:sp>
      <p:sp>
        <p:nvSpPr>
          <p:cNvPr id="139278" name="Line 14"/>
          <p:cNvSpPr>
            <a:spLocks noChangeShapeType="1"/>
          </p:cNvSpPr>
          <p:nvPr/>
        </p:nvSpPr>
        <p:spPr bwMode="auto">
          <a:xfrm flipH="1">
            <a:off x="5638800" y="2286000"/>
            <a:ext cx="152400" cy="1905000"/>
          </a:xfrm>
          <a:prstGeom prst="line">
            <a:avLst/>
          </a:prstGeom>
          <a:noFill/>
          <a:ln w="57150">
            <a:solidFill>
              <a:schemeClr val="tx2"/>
            </a:solidFill>
            <a:prstDash val="dash"/>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79" name="AutoShape 15"/>
          <p:cNvSpPr>
            <a:spLocks noChangeArrowheads="1"/>
          </p:cNvSpPr>
          <p:nvPr/>
        </p:nvSpPr>
        <p:spPr bwMode="auto">
          <a:xfrm>
            <a:off x="6019800" y="3733800"/>
            <a:ext cx="1828800" cy="609600"/>
          </a:xfrm>
          <a:prstGeom prst="curvedDownArrow">
            <a:avLst>
              <a:gd name="adj1" fmla="val 60000"/>
              <a:gd name="adj2" fmla="val 120000"/>
              <a:gd name="adj3" fmla="val 33333"/>
            </a:avLst>
          </a:prstGeom>
          <a:solidFill>
            <a:schemeClr val="accent1"/>
          </a:solidFill>
          <a:ln w="9525">
            <a:solidFill>
              <a:schemeClr val="tx1"/>
            </a:solidFill>
            <a:miter lim="800000"/>
            <a:headEn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80" name="Text Box 16"/>
          <p:cNvSpPr txBox="1">
            <a:spLocks noChangeArrowheads="1"/>
          </p:cNvSpPr>
          <p:nvPr/>
        </p:nvSpPr>
        <p:spPr bwMode="auto">
          <a:xfrm>
            <a:off x="6019800" y="3276600"/>
            <a:ext cx="2792752"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Providence for the start</a:t>
            </a:r>
          </a:p>
        </p:txBody>
      </p:sp>
      <p:sp>
        <p:nvSpPr>
          <p:cNvPr id="139281" name="Text Box 17"/>
          <p:cNvSpPr txBox="1">
            <a:spLocks noChangeArrowheads="1"/>
          </p:cNvSpPr>
          <p:nvPr/>
        </p:nvSpPr>
        <p:spPr bwMode="auto">
          <a:xfrm>
            <a:off x="5334000" y="5348288"/>
            <a:ext cx="710451"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Abel</a:t>
            </a:r>
          </a:p>
        </p:txBody>
      </p:sp>
      <p:sp>
        <p:nvSpPr>
          <p:cNvPr id="139282" name="Text Box 18"/>
          <p:cNvSpPr txBox="1">
            <a:spLocks noChangeArrowheads="1"/>
          </p:cNvSpPr>
          <p:nvPr/>
        </p:nvSpPr>
        <p:spPr bwMode="auto">
          <a:xfrm>
            <a:off x="1508125" y="5300663"/>
            <a:ext cx="716863"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Cain</a:t>
            </a:r>
          </a:p>
        </p:txBody>
      </p:sp>
      <p:sp>
        <p:nvSpPr>
          <p:cNvPr id="139293" name="Line 29"/>
          <p:cNvSpPr>
            <a:spLocks noChangeShapeType="1"/>
          </p:cNvSpPr>
          <p:nvPr/>
        </p:nvSpPr>
        <p:spPr bwMode="auto">
          <a:xfrm flipH="1">
            <a:off x="2667000" y="4572000"/>
            <a:ext cx="2209800" cy="0"/>
          </a:xfrm>
          <a:prstGeom prst="line">
            <a:avLst/>
          </a:prstGeom>
          <a:noFill/>
          <a:ln w="57150">
            <a:solidFill>
              <a:schemeClr val="tx2"/>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94" name="Line 30"/>
          <p:cNvSpPr>
            <a:spLocks noChangeShapeType="1"/>
          </p:cNvSpPr>
          <p:nvPr/>
        </p:nvSpPr>
        <p:spPr bwMode="auto">
          <a:xfrm flipH="1">
            <a:off x="2667000" y="5029200"/>
            <a:ext cx="2209800" cy="0"/>
          </a:xfrm>
          <a:prstGeom prst="line">
            <a:avLst/>
          </a:prstGeom>
          <a:noFill/>
          <a:ln w="57150">
            <a:solidFill>
              <a:schemeClr val="tx2"/>
            </a:solidFill>
            <a:round/>
            <a:headEnd type="triangle" w="med" len="me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95" name="Text Box 31"/>
          <p:cNvSpPr txBox="1">
            <a:spLocks noChangeArrowheads="1"/>
          </p:cNvSpPr>
          <p:nvPr/>
        </p:nvSpPr>
        <p:spPr bwMode="auto">
          <a:xfrm>
            <a:off x="2438400" y="4205288"/>
            <a:ext cx="2667718"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Won love and respect</a:t>
            </a:r>
          </a:p>
        </p:txBody>
      </p:sp>
      <p:sp>
        <p:nvSpPr>
          <p:cNvPr id="139296" name="Text Box 32"/>
          <p:cNvSpPr txBox="1">
            <a:spLocks noChangeArrowheads="1"/>
          </p:cNvSpPr>
          <p:nvPr/>
        </p:nvSpPr>
        <p:spPr bwMode="auto">
          <a:xfrm>
            <a:off x="2651125" y="5148263"/>
            <a:ext cx="2324675"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Offered his position</a:t>
            </a:r>
          </a:p>
        </p:txBody>
      </p:sp>
      <p:sp>
        <p:nvSpPr>
          <p:cNvPr id="139297" name="Line 33"/>
          <p:cNvSpPr>
            <a:spLocks noChangeShapeType="1"/>
          </p:cNvSpPr>
          <p:nvPr/>
        </p:nvSpPr>
        <p:spPr bwMode="auto">
          <a:xfrm flipV="1">
            <a:off x="1524000" y="3124200"/>
            <a:ext cx="0" cy="1219200"/>
          </a:xfrm>
          <a:prstGeom prst="line">
            <a:avLst/>
          </a:prstGeom>
          <a:noFill/>
          <a:ln w="57150">
            <a:solidFill>
              <a:schemeClr val="tx2"/>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98" name="Text Box 34"/>
          <p:cNvSpPr txBox="1">
            <a:spLocks noChangeArrowheads="1"/>
          </p:cNvSpPr>
          <p:nvPr/>
        </p:nvSpPr>
        <p:spPr bwMode="auto">
          <a:xfrm>
            <a:off x="704850" y="3319463"/>
            <a:ext cx="740908" cy="646331"/>
          </a:xfrm>
          <a:prstGeom prst="rect">
            <a:avLst/>
          </a:prstGeom>
          <a:noFill/>
          <a:ln w="9525">
            <a:noFill/>
            <a:miter lim="800000"/>
            <a:headEnd/>
            <a:tailEnd/>
          </a:ln>
          <a:effectLst/>
        </p:spPr>
        <p:txBody>
          <a:bodyPr wrap="none">
            <a:prstTxWarp prst="textNoShape">
              <a:avLst/>
            </a:prstTxWarp>
            <a:spAutoFit/>
          </a:bodyPr>
          <a:lstStyle/>
          <a:p>
            <a:r>
              <a:rPr lang="en-US" i="0" dirty="0">
                <a:latin typeface="Century Gothic" charset="0"/>
                <a:ea typeface="Century Gothic" charset="0"/>
                <a:cs typeface="Century Gothic" charset="0"/>
              </a:rPr>
              <a:t>Filial</a:t>
            </a:r>
          </a:p>
          <a:p>
            <a:r>
              <a:rPr lang="en-US" i="0" dirty="0">
                <a:latin typeface="Century Gothic" charset="0"/>
                <a:ea typeface="Century Gothic" charset="0"/>
                <a:cs typeface="Century Gothic" charset="0"/>
              </a:rPr>
              <a:t>piety</a:t>
            </a:r>
          </a:p>
        </p:txBody>
      </p:sp>
      <p:sp>
        <p:nvSpPr>
          <p:cNvPr id="139299" name="Line 35"/>
          <p:cNvSpPr>
            <a:spLocks noChangeShapeType="1"/>
          </p:cNvSpPr>
          <p:nvPr/>
        </p:nvSpPr>
        <p:spPr bwMode="auto">
          <a:xfrm>
            <a:off x="2667000" y="2743200"/>
            <a:ext cx="2743200" cy="1524000"/>
          </a:xfrm>
          <a:prstGeom prst="line">
            <a:avLst/>
          </a:prstGeom>
          <a:noFill/>
          <a:ln w="57150">
            <a:solidFill>
              <a:schemeClr val="bg1"/>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300" name="Text Box 36"/>
          <p:cNvSpPr txBox="1">
            <a:spLocks noChangeArrowheads="1"/>
          </p:cNvSpPr>
          <p:nvPr/>
        </p:nvSpPr>
        <p:spPr bwMode="auto">
          <a:xfrm>
            <a:off x="3184525" y="2633663"/>
            <a:ext cx="1064715" cy="646331"/>
          </a:xfrm>
          <a:prstGeom prst="rect">
            <a:avLst/>
          </a:prstGeom>
          <a:noFill/>
          <a:ln w="9525">
            <a:noFill/>
            <a:miter lim="800000"/>
            <a:headEnd/>
            <a:tailEnd/>
          </a:ln>
          <a:effectLst/>
        </p:spPr>
        <p:txBody>
          <a:bodyPr wrap="none">
            <a:prstTxWarp prst="textNoShape">
              <a:avLst/>
            </a:prstTxWarp>
            <a:spAutoFit/>
          </a:bodyPr>
          <a:lstStyle/>
          <a:p>
            <a:r>
              <a:rPr lang="en-US" i="0" dirty="0">
                <a:latin typeface="Century Gothic" charset="0"/>
                <a:ea typeface="Century Gothic" charset="0"/>
                <a:cs typeface="Century Gothic" charset="0"/>
              </a:rPr>
              <a:t>Tried to </a:t>
            </a:r>
          </a:p>
          <a:p>
            <a:r>
              <a:rPr lang="en-US" i="0" dirty="0">
                <a:latin typeface="Century Gothic" charset="0"/>
                <a:ea typeface="Century Gothic" charset="0"/>
                <a:cs typeface="Century Gothic" charset="0"/>
              </a:rPr>
              <a:t>       kill</a:t>
            </a:r>
          </a:p>
        </p:txBody>
      </p:sp>
      <p:sp>
        <p:nvSpPr>
          <p:cNvPr id="139301" name="Line 37"/>
          <p:cNvSpPr>
            <a:spLocks noChangeShapeType="1"/>
          </p:cNvSpPr>
          <p:nvPr/>
        </p:nvSpPr>
        <p:spPr bwMode="auto">
          <a:xfrm>
            <a:off x="2133600" y="3124200"/>
            <a:ext cx="0" cy="1143000"/>
          </a:xfrm>
          <a:prstGeom prst="line">
            <a:avLst/>
          </a:prstGeom>
          <a:noFill/>
          <a:ln w="57150">
            <a:solidFill>
              <a:schemeClr val="tx2"/>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302" name="Line 38"/>
          <p:cNvSpPr>
            <a:spLocks noChangeShapeType="1"/>
          </p:cNvSpPr>
          <p:nvPr/>
        </p:nvSpPr>
        <p:spPr bwMode="auto">
          <a:xfrm flipH="1">
            <a:off x="2667000" y="1752600"/>
            <a:ext cx="2209800" cy="609600"/>
          </a:xfrm>
          <a:prstGeom prst="line">
            <a:avLst/>
          </a:prstGeom>
          <a:noFill/>
          <a:ln w="57150">
            <a:solidFill>
              <a:schemeClr val="tx2"/>
            </a:solidFill>
            <a:prstDash val="dash"/>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304" name="Text Box 40"/>
          <p:cNvSpPr txBox="1">
            <a:spLocks noChangeArrowheads="1"/>
          </p:cNvSpPr>
          <p:nvPr/>
        </p:nvSpPr>
        <p:spPr bwMode="auto">
          <a:xfrm>
            <a:off x="304800" y="5810701"/>
            <a:ext cx="8808822" cy="923330"/>
          </a:xfrm>
          <a:prstGeom prst="rect">
            <a:avLst/>
          </a:prstGeom>
          <a:noFill/>
          <a:ln w="9525">
            <a:noFill/>
            <a:miter lim="800000"/>
            <a:headEnd/>
            <a:tailEnd/>
          </a:ln>
          <a:effectLst/>
        </p:spPr>
        <p:txBody>
          <a:bodyPr wrap="none">
            <a:prstTxWarp prst="textNoShape">
              <a:avLst/>
            </a:prstTxWarp>
            <a:spAutoFit/>
          </a:bodyPr>
          <a:lstStyle/>
          <a:p>
            <a:r>
              <a:rPr lang="en-US" i="0" dirty="0">
                <a:latin typeface="Century Gothic" charset="0"/>
                <a:ea typeface="Century Gothic" charset="0"/>
                <a:cs typeface="Century Gothic" charset="0"/>
              </a:rPr>
              <a:t>Jonathan made a covenant with David, because he loved him as his own </a:t>
            </a:r>
            <a:br>
              <a:rPr lang="en-US" i="0" dirty="0">
                <a:latin typeface="Century Gothic" charset="0"/>
                <a:ea typeface="Century Gothic" charset="0"/>
                <a:cs typeface="Century Gothic" charset="0"/>
              </a:rPr>
            </a:br>
            <a:r>
              <a:rPr lang="en-US" i="0" dirty="0">
                <a:latin typeface="Century Gothic" charset="0"/>
                <a:ea typeface="Century Gothic" charset="0"/>
                <a:cs typeface="Century Gothic" charset="0"/>
              </a:rPr>
              <a:t>soul. And Jonathan gave his robe and </a:t>
            </a:r>
            <a:r>
              <a:rPr lang="en-US" i="0" dirty="0" err="1">
                <a:latin typeface="Century Gothic" charset="0"/>
                <a:ea typeface="Century Gothic" charset="0"/>
                <a:cs typeface="Century Gothic" charset="0"/>
              </a:rPr>
              <a:t>armour</a:t>
            </a:r>
            <a:r>
              <a:rPr lang="en-US" i="0" dirty="0">
                <a:latin typeface="Century Gothic" charset="0"/>
                <a:ea typeface="Century Gothic" charset="0"/>
                <a:cs typeface="Century Gothic" charset="0"/>
              </a:rPr>
              <a:t> and sword and bow to David. </a:t>
            </a:r>
            <a:br>
              <a:rPr lang="en-US" i="0" dirty="0">
                <a:latin typeface="Century Gothic" charset="0"/>
                <a:ea typeface="Century Gothic" charset="0"/>
                <a:cs typeface="Century Gothic" charset="0"/>
              </a:rPr>
            </a:br>
            <a:r>
              <a:rPr lang="en-US" i="0" dirty="0">
                <a:latin typeface="Century Gothic" charset="0"/>
                <a:ea typeface="Century Gothic" charset="0"/>
                <a:cs typeface="Century Gothic" charset="0"/>
              </a:rPr>
              <a:t>							   </a:t>
            </a:r>
            <a:r>
              <a:rPr lang="en-US" sz="1600" i="0" dirty="0">
                <a:latin typeface="Century Gothic" charset="0"/>
                <a:ea typeface="Century Gothic" charset="0"/>
                <a:cs typeface="Century Gothic" charset="0"/>
              </a:rPr>
              <a:t>I Samuel 18:3-4</a:t>
            </a:r>
            <a:endParaRPr lang="en-US" i="0" dirty="0">
              <a:latin typeface="Century Gothic" charset="0"/>
              <a:ea typeface="Century Gothic" charset="0"/>
              <a:cs typeface="Century Gothic" charset="0"/>
            </a:endParaRPr>
          </a:p>
        </p:txBody>
      </p:sp>
      <p:sp>
        <p:nvSpPr>
          <p:cNvPr id="139305" name="Line 41"/>
          <p:cNvSpPr>
            <a:spLocks noChangeShapeType="1"/>
          </p:cNvSpPr>
          <p:nvPr/>
        </p:nvSpPr>
        <p:spPr bwMode="auto">
          <a:xfrm flipH="1" flipV="1">
            <a:off x="2514600" y="2971800"/>
            <a:ext cx="2590800" cy="1447800"/>
          </a:xfrm>
          <a:prstGeom prst="line">
            <a:avLst/>
          </a:prstGeom>
          <a:noFill/>
          <a:ln w="57150">
            <a:solidFill>
              <a:schemeClr val="bg1"/>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306" name="Text Box 42"/>
          <p:cNvSpPr txBox="1">
            <a:spLocks noChangeArrowheads="1"/>
          </p:cNvSpPr>
          <p:nvPr/>
        </p:nvSpPr>
        <p:spPr bwMode="auto">
          <a:xfrm>
            <a:off x="2803525" y="3473450"/>
            <a:ext cx="740908" cy="646331"/>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Filial</a:t>
            </a:r>
          </a:p>
          <a:p>
            <a:r>
              <a:rPr lang="en-US" i="0">
                <a:latin typeface="Century Gothic" charset="0"/>
                <a:ea typeface="Century Gothic" charset="0"/>
                <a:cs typeface="Century Gothic" charset="0"/>
              </a:rPr>
              <a:t>piety</a:t>
            </a:r>
          </a:p>
        </p:txBody>
      </p:sp>
      <p:sp>
        <p:nvSpPr>
          <p:cNvPr id="139307" name="Text Box 43"/>
          <p:cNvSpPr txBox="1">
            <a:spLocks noChangeArrowheads="1"/>
          </p:cNvSpPr>
          <p:nvPr/>
        </p:nvSpPr>
        <p:spPr bwMode="auto">
          <a:xfrm>
            <a:off x="6613525" y="1185863"/>
            <a:ext cx="2132315"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Own sons corrupt</a:t>
            </a:r>
          </a:p>
        </p:txBody>
      </p:sp>
    </p:spTree>
    <p:extLst>
      <p:ext uri="{BB962C8B-B14F-4D97-AF65-F5344CB8AC3E}">
        <p14:creationId xmlns:p14="http://schemas.microsoft.com/office/powerpoint/2010/main" val="36075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2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926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927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930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930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926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929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930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92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927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928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928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927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927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927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927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927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928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929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930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3929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3929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929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929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930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3930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393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animBg="1"/>
      <p:bldP spid="139268" grpId="0"/>
      <p:bldP spid="139269" grpId="0" animBg="1"/>
      <p:bldP spid="139271" grpId="0" animBg="1"/>
      <p:bldP spid="139272" grpId="0"/>
      <p:bldP spid="139274" grpId="0" animBg="1"/>
      <p:bldP spid="139275" grpId="0"/>
      <p:bldP spid="139276" grpId="0"/>
      <p:bldP spid="139277" grpId="0" animBg="1"/>
      <p:bldP spid="139278" grpId="0" animBg="1"/>
      <p:bldP spid="139279" grpId="0" animBg="1"/>
      <p:bldP spid="139280" grpId="0"/>
      <p:bldP spid="139281" grpId="0"/>
      <p:bldP spid="139282" grpId="0"/>
      <p:bldP spid="139293" grpId="0" animBg="1"/>
      <p:bldP spid="139294" grpId="0" animBg="1"/>
      <p:bldP spid="139295" grpId="0"/>
      <p:bldP spid="139296" grpId="0"/>
      <p:bldP spid="139297" grpId="0" animBg="1"/>
      <p:bldP spid="139298" grpId="0"/>
      <p:bldP spid="139299" grpId="0" animBg="1"/>
      <p:bldP spid="139300" grpId="0"/>
      <p:bldP spid="139301" grpId="0" animBg="1"/>
      <p:bldP spid="139302" grpId="0" animBg="1"/>
      <p:bldP spid="139304" grpId="0"/>
      <p:bldP spid="139305" grpId="0" animBg="1"/>
      <p:bldP spid="139306" grpId="0"/>
      <p:bldP spid="13930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354842" y="274638"/>
            <a:ext cx="8457710" cy="1143000"/>
          </a:xfrm>
        </p:spPr>
        <p:txBody>
          <a:bodyPr>
            <a:noAutofit/>
          </a:bodyPr>
          <a:lstStyle/>
          <a:p>
            <a:r>
              <a:rPr lang="en-US" sz="4000" dirty="0">
                <a:solidFill>
                  <a:schemeClr val="tx1"/>
                </a:solidFill>
                <a:latin typeface="Century Gothic" charset="0"/>
                <a:ea typeface="Century Gothic" charset="0"/>
                <a:cs typeface="Century Gothic" charset="0"/>
              </a:rPr>
              <a:t>How did David inherit the throne?</a:t>
            </a:r>
          </a:p>
        </p:txBody>
      </p:sp>
      <p:sp>
        <p:nvSpPr>
          <p:cNvPr id="139267" name="Oval 3"/>
          <p:cNvSpPr>
            <a:spLocks noChangeArrowheads="1"/>
          </p:cNvSpPr>
          <p:nvPr/>
        </p:nvSpPr>
        <p:spPr bwMode="auto">
          <a:xfrm>
            <a:off x="1066800" y="2133600"/>
            <a:ext cx="1600200" cy="9144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68" name="Text Box 4"/>
          <p:cNvSpPr txBox="1">
            <a:spLocks noChangeArrowheads="1"/>
          </p:cNvSpPr>
          <p:nvPr/>
        </p:nvSpPr>
        <p:spPr bwMode="auto">
          <a:xfrm>
            <a:off x="1371600" y="2300288"/>
            <a:ext cx="990600" cy="519112"/>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2800" i="0" dirty="0">
                <a:solidFill>
                  <a:schemeClr val="bg1"/>
                </a:solidFill>
                <a:latin typeface="Century Gothic" charset="0"/>
                <a:ea typeface="Century Gothic" charset="0"/>
                <a:cs typeface="Century Gothic" charset="0"/>
              </a:rPr>
              <a:t>Saul</a:t>
            </a:r>
            <a:endParaRPr lang="en-US" i="0" dirty="0">
              <a:solidFill>
                <a:schemeClr val="bg1"/>
              </a:solidFill>
              <a:latin typeface="Century Gothic" charset="0"/>
              <a:ea typeface="Century Gothic" charset="0"/>
              <a:cs typeface="Century Gothic" charset="0"/>
            </a:endParaRPr>
          </a:p>
        </p:txBody>
      </p:sp>
      <p:sp>
        <p:nvSpPr>
          <p:cNvPr id="139269" name="Oval 5"/>
          <p:cNvSpPr>
            <a:spLocks noChangeArrowheads="1"/>
          </p:cNvSpPr>
          <p:nvPr/>
        </p:nvSpPr>
        <p:spPr bwMode="auto">
          <a:xfrm>
            <a:off x="1143000" y="4343400"/>
            <a:ext cx="1600200" cy="914400"/>
          </a:xfrm>
          <a:prstGeom prst="ellipse">
            <a:avLst/>
          </a:prstGeom>
          <a:solidFill>
            <a:srgbClr val="339966"/>
          </a:solidFill>
          <a:ln w="9525">
            <a:solidFill>
              <a:schemeClr val="tx1"/>
            </a:solidFill>
            <a:round/>
            <a:headEnd/>
            <a:tailEnd/>
          </a:ln>
          <a:effectLst/>
        </p:spPr>
        <p:txBody>
          <a:bodyPr wrap="none" anchor="ctr">
            <a:prstTxWarp prst="textNoShape">
              <a:avLst/>
            </a:prstTxWarp>
          </a:bodyPr>
          <a:lstStyle/>
          <a:p>
            <a:pPr algn="ctr"/>
            <a:r>
              <a:rPr lang="en-US" sz="2400" i="0" dirty="0">
                <a:solidFill>
                  <a:schemeClr val="bg1"/>
                </a:solidFill>
                <a:latin typeface="Century Gothic" charset="0"/>
                <a:ea typeface="Century Gothic" charset="0"/>
                <a:cs typeface="Century Gothic" charset="0"/>
              </a:rPr>
              <a:t>Jonathan</a:t>
            </a:r>
            <a:endParaRPr lang="en-US" i="0" dirty="0">
              <a:solidFill>
                <a:schemeClr val="bg1"/>
              </a:solidFill>
              <a:latin typeface="Century Gothic" charset="0"/>
              <a:ea typeface="Century Gothic" charset="0"/>
              <a:cs typeface="Century Gothic" charset="0"/>
            </a:endParaRPr>
          </a:p>
        </p:txBody>
      </p:sp>
      <p:sp>
        <p:nvSpPr>
          <p:cNvPr id="139271" name="Oval 7"/>
          <p:cNvSpPr>
            <a:spLocks noChangeArrowheads="1"/>
          </p:cNvSpPr>
          <p:nvPr/>
        </p:nvSpPr>
        <p:spPr bwMode="auto">
          <a:xfrm>
            <a:off x="4800600" y="4343400"/>
            <a:ext cx="1600200" cy="914400"/>
          </a:xfrm>
          <a:prstGeom prst="ellipse">
            <a:avLst/>
          </a:prstGeom>
          <a:solidFill>
            <a:srgbClr val="0000FF"/>
          </a:solidFill>
          <a:ln w="9525">
            <a:solidFill>
              <a:schemeClr val="tx1"/>
            </a:solidFill>
            <a:round/>
            <a:headEn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72" name="Text Box 8"/>
          <p:cNvSpPr txBox="1">
            <a:spLocks noChangeArrowheads="1"/>
          </p:cNvSpPr>
          <p:nvPr/>
        </p:nvSpPr>
        <p:spPr bwMode="auto">
          <a:xfrm>
            <a:off x="5105400" y="4572000"/>
            <a:ext cx="1066800" cy="457200"/>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2400" i="0" dirty="0">
                <a:solidFill>
                  <a:schemeClr val="bg1"/>
                </a:solidFill>
                <a:latin typeface="Century Gothic" charset="0"/>
                <a:ea typeface="Century Gothic" charset="0"/>
                <a:cs typeface="Century Gothic" charset="0"/>
              </a:rPr>
              <a:t>David</a:t>
            </a:r>
            <a:endParaRPr lang="en-US" i="0" dirty="0">
              <a:solidFill>
                <a:schemeClr val="bg1"/>
              </a:solidFill>
              <a:latin typeface="Century Gothic" charset="0"/>
              <a:ea typeface="Century Gothic" charset="0"/>
              <a:cs typeface="Century Gothic" charset="0"/>
            </a:endParaRPr>
          </a:p>
        </p:txBody>
      </p:sp>
      <p:sp>
        <p:nvSpPr>
          <p:cNvPr id="139274" name="Oval 10"/>
          <p:cNvSpPr>
            <a:spLocks noChangeArrowheads="1"/>
          </p:cNvSpPr>
          <p:nvPr/>
        </p:nvSpPr>
        <p:spPr bwMode="auto">
          <a:xfrm>
            <a:off x="7010400" y="4343400"/>
            <a:ext cx="1981200" cy="9144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75" name="Text Box 11"/>
          <p:cNvSpPr txBox="1">
            <a:spLocks noChangeArrowheads="1"/>
          </p:cNvSpPr>
          <p:nvPr/>
        </p:nvSpPr>
        <p:spPr bwMode="auto">
          <a:xfrm>
            <a:off x="7391400" y="4572000"/>
            <a:ext cx="1295400" cy="457200"/>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2400" i="0" dirty="0">
                <a:solidFill>
                  <a:schemeClr val="bg1"/>
                </a:solidFill>
                <a:latin typeface="Century Gothic" charset="0"/>
                <a:ea typeface="Century Gothic" charset="0"/>
                <a:cs typeface="Century Gothic" charset="0"/>
              </a:rPr>
              <a:t>Goliath</a:t>
            </a:r>
            <a:endParaRPr lang="en-US" i="0" dirty="0">
              <a:solidFill>
                <a:schemeClr val="bg1"/>
              </a:solidFill>
              <a:latin typeface="Century Gothic" charset="0"/>
              <a:ea typeface="Century Gothic" charset="0"/>
              <a:cs typeface="Century Gothic" charset="0"/>
            </a:endParaRPr>
          </a:p>
        </p:txBody>
      </p:sp>
      <p:sp>
        <p:nvSpPr>
          <p:cNvPr id="139276" name="Text Box 12"/>
          <p:cNvSpPr txBox="1">
            <a:spLocks noChangeArrowheads="1"/>
          </p:cNvSpPr>
          <p:nvPr/>
        </p:nvSpPr>
        <p:spPr bwMode="auto">
          <a:xfrm>
            <a:off x="7848600" y="5272088"/>
            <a:ext cx="833883"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Satan</a:t>
            </a:r>
          </a:p>
        </p:txBody>
      </p:sp>
      <p:sp>
        <p:nvSpPr>
          <p:cNvPr id="139277" name="Oval 13"/>
          <p:cNvSpPr>
            <a:spLocks noChangeArrowheads="1"/>
          </p:cNvSpPr>
          <p:nvPr/>
        </p:nvSpPr>
        <p:spPr bwMode="auto">
          <a:xfrm>
            <a:off x="4953000" y="1295400"/>
            <a:ext cx="1600200" cy="914400"/>
          </a:xfrm>
          <a:prstGeom prst="ellipse">
            <a:avLst/>
          </a:prstGeom>
          <a:solidFill>
            <a:srgbClr val="FFFF00"/>
          </a:solidFill>
          <a:ln w="9525">
            <a:solidFill>
              <a:schemeClr val="tx1"/>
            </a:solidFill>
            <a:round/>
            <a:headEnd/>
            <a:tailEnd/>
          </a:ln>
          <a:effectLst/>
        </p:spPr>
        <p:txBody>
          <a:bodyPr wrap="none" anchor="ctr">
            <a:prstTxWarp prst="textNoShape">
              <a:avLst/>
            </a:prstTxWarp>
          </a:bodyPr>
          <a:lstStyle/>
          <a:p>
            <a:pPr algn="ctr"/>
            <a:r>
              <a:rPr lang="en-US" sz="2400" i="0" dirty="0">
                <a:latin typeface="Century Gothic" charset="0"/>
                <a:ea typeface="Century Gothic" charset="0"/>
                <a:cs typeface="Century Gothic" charset="0"/>
              </a:rPr>
              <a:t>Samuel</a:t>
            </a:r>
            <a:endParaRPr lang="en-US" i="0" dirty="0">
              <a:latin typeface="Century Gothic" charset="0"/>
              <a:ea typeface="Century Gothic" charset="0"/>
              <a:cs typeface="Century Gothic" charset="0"/>
            </a:endParaRPr>
          </a:p>
        </p:txBody>
      </p:sp>
      <p:sp>
        <p:nvSpPr>
          <p:cNvPr id="139278" name="Line 14"/>
          <p:cNvSpPr>
            <a:spLocks noChangeShapeType="1"/>
          </p:cNvSpPr>
          <p:nvPr/>
        </p:nvSpPr>
        <p:spPr bwMode="auto">
          <a:xfrm flipH="1">
            <a:off x="5638800" y="2324100"/>
            <a:ext cx="152400" cy="1905000"/>
          </a:xfrm>
          <a:prstGeom prst="line">
            <a:avLst/>
          </a:prstGeom>
          <a:noFill/>
          <a:ln w="57150">
            <a:solidFill>
              <a:schemeClr val="tx2"/>
            </a:solidFill>
            <a:prstDash val="dash"/>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79" name="AutoShape 15"/>
          <p:cNvSpPr>
            <a:spLocks noChangeArrowheads="1"/>
          </p:cNvSpPr>
          <p:nvPr/>
        </p:nvSpPr>
        <p:spPr bwMode="auto">
          <a:xfrm>
            <a:off x="6019800" y="3733800"/>
            <a:ext cx="1828800" cy="609600"/>
          </a:xfrm>
          <a:prstGeom prst="curvedDownArrow">
            <a:avLst>
              <a:gd name="adj1" fmla="val 60000"/>
              <a:gd name="adj2" fmla="val 120000"/>
              <a:gd name="adj3" fmla="val 33333"/>
            </a:avLst>
          </a:prstGeom>
          <a:solidFill>
            <a:schemeClr val="accent1"/>
          </a:solidFill>
          <a:ln w="9525">
            <a:solidFill>
              <a:schemeClr val="tx1"/>
            </a:solidFill>
            <a:miter lim="800000"/>
            <a:headEn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80" name="Text Box 16"/>
          <p:cNvSpPr txBox="1">
            <a:spLocks noChangeArrowheads="1"/>
          </p:cNvSpPr>
          <p:nvPr/>
        </p:nvSpPr>
        <p:spPr bwMode="auto">
          <a:xfrm>
            <a:off x="6019800" y="3276600"/>
            <a:ext cx="2792752"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Providence for the start</a:t>
            </a:r>
          </a:p>
        </p:txBody>
      </p:sp>
      <p:sp>
        <p:nvSpPr>
          <p:cNvPr id="139281" name="Text Box 17"/>
          <p:cNvSpPr txBox="1">
            <a:spLocks noChangeArrowheads="1"/>
          </p:cNvSpPr>
          <p:nvPr/>
        </p:nvSpPr>
        <p:spPr bwMode="auto">
          <a:xfrm>
            <a:off x="5334000" y="5348288"/>
            <a:ext cx="710451"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Abel</a:t>
            </a:r>
          </a:p>
        </p:txBody>
      </p:sp>
      <p:sp>
        <p:nvSpPr>
          <p:cNvPr id="139282" name="Text Box 18"/>
          <p:cNvSpPr txBox="1">
            <a:spLocks noChangeArrowheads="1"/>
          </p:cNvSpPr>
          <p:nvPr/>
        </p:nvSpPr>
        <p:spPr bwMode="auto">
          <a:xfrm>
            <a:off x="1508125" y="5300663"/>
            <a:ext cx="716863"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Cain</a:t>
            </a:r>
          </a:p>
        </p:txBody>
      </p:sp>
      <p:sp>
        <p:nvSpPr>
          <p:cNvPr id="139293" name="Line 29"/>
          <p:cNvSpPr>
            <a:spLocks noChangeShapeType="1"/>
          </p:cNvSpPr>
          <p:nvPr/>
        </p:nvSpPr>
        <p:spPr bwMode="auto">
          <a:xfrm flipH="1">
            <a:off x="2667000" y="4572000"/>
            <a:ext cx="2209800" cy="0"/>
          </a:xfrm>
          <a:prstGeom prst="line">
            <a:avLst/>
          </a:prstGeom>
          <a:noFill/>
          <a:ln w="57150">
            <a:solidFill>
              <a:schemeClr val="tx2"/>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94" name="Line 30"/>
          <p:cNvSpPr>
            <a:spLocks noChangeShapeType="1"/>
          </p:cNvSpPr>
          <p:nvPr/>
        </p:nvSpPr>
        <p:spPr bwMode="auto">
          <a:xfrm flipH="1">
            <a:off x="2667000" y="5067300"/>
            <a:ext cx="2209800" cy="0"/>
          </a:xfrm>
          <a:prstGeom prst="line">
            <a:avLst/>
          </a:prstGeom>
          <a:noFill/>
          <a:ln w="57150">
            <a:solidFill>
              <a:schemeClr val="tx2"/>
            </a:solidFill>
            <a:round/>
            <a:headEnd type="triangle" w="med" len="med"/>
            <a:tailEn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95" name="Text Box 31"/>
          <p:cNvSpPr txBox="1">
            <a:spLocks noChangeArrowheads="1"/>
          </p:cNvSpPr>
          <p:nvPr/>
        </p:nvSpPr>
        <p:spPr bwMode="auto">
          <a:xfrm>
            <a:off x="2438400" y="4205288"/>
            <a:ext cx="2667718"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Won love and respect</a:t>
            </a:r>
          </a:p>
        </p:txBody>
      </p:sp>
      <p:sp>
        <p:nvSpPr>
          <p:cNvPr id="139296" name="Text Box 32"/>
          <p:cNvSpPr txBox="1">
            <a:spLocks noChangeArrowheads="1"/>
          </p:cNvSpPr>
          <p:nvPr/>
        </p:nvSpPr>
        <p:spPr bwMode="auto">
          <a:xfrm>
            <a:off x="2651125" y="5148263"/>
            <a:ext cx="2324675"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Offered his position</a:t>
            </a:r>
          </a:p>
        </p:txBody>
      </p:sp>
      <p:sp>
        <p:nvSpPr>
          <p:cNvPr id="139297" name="Line 33"/>
          <p:cNvSpPr>
            <a:spLocks noChangeShapeType="1"/>
          </p:cNvSpPr>
          <p:nvPr/>
        </p:nvSpPr>
        <p:spPr bwMode="auto">
          <a:xfrm flipV="1">
            <a:off x="1524000" y="3162300"/>
            <a:ext cx="0" cy="1219200"/>
          </a:xfrm>
          <a:prstGeom prst="line">
            <a:avLst/>
          </a:prstGeom>
          <a:noFill/>
          <a:ln w="57150">
            <a:solidFill>
              <a:schemeClr val="tx2"/>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298" name="Text Box 34"/>
          <p:cNvSpPr txBox="1">
            <a:spLocks noChangeArrowheads="1"/>
          </p:cNvSpPr>
          <p:nvPr/>
        </p:nvSpPr>
        <p:spPr bwMode="auto">
          <a:xfrm>
            <a:off x="704850" y="3319463"/>
            <a:ext cx="740908" cy="646331"/>
          </a:xfrm>
          <a:prstGeom prst="rect">
            <a:avLst/>
          </a:prstGeom>
          <a:noFill/>
          <a:ln w="9525">
            <a:noFill/>
            <a:miter lim="800000"/>
            <a:headEnd/>
            <a:tailEnd/>
          </a:ln>
          <a:effectLst/>
        </p:spPr>
        <p:txBody>
          <a:bodyPr wrap="none">
            <a:prstTxWarp prst="textNoShape">
              <a:avLst/>
            </a:prstTxWarp>
            <a:spAutoFit/>
          </a:bodyPr>
          <a:lstStyle/>
          <a:p>
            <a:r>
              <a:rPr lang="en-US" i="0" dirty="0">
                <a:latin typeface="Century Gothic" charset="0"/>
                <a:ea typeface="Century Gothic" charset="0"/>
                <a:cs typeface="Century Gothic" charset="0"/>
              </a:rPr>
              <a:t>Filial</a:t>
            </a:r>
          </a:p>
          <a:p>
            <a:r>
              <a:rPr lang="en-US" i="0" dirty="0">
                <a:latin typeface="Century Gothic" charset="0"/>
                <a:ea typeface="Century Gothic" charset="0"/>
                <a:cs typeface="Century Gothic" charset="0"/>
              </a:rPr>
              <a:t>piety</a:t>
            </a:r>
          </a:p>
        </p:txBody>
      </p:sp>
      <p:sp>
        <p:nvSpPr>
          <p:cNvPr id="139299" name="Line 35"/>
          <p:cNvSpPr>
            <a:spLocks noChangeShapeType="1"/>
          </p:cNvSpPr>
          <p:nvPr/>
        </p:nvSpPr>
        <p:spPr bwMode="auto">
          <a:xfrm>
            <a:off x="2667000" y="2743200"/>
            <a:ext cx="2743200" cy="1524000"/>
          </a:xfrm>
          <a:prstGeom prst="line">
            <a:avLst/>
          </a:prstGeom>
          <a:noFill/>
          <a:ln w="57150">
            <a:solidFill>
              <a:schemeClr val="bg1"/>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300" name="Text Box 36"/>
          <p:cNvSpPr txBox="1">
            <a:spLocks noChangeArrowheads="1"/>
          </p:cNvSpPr>
          <p:nvPr/>
        </p:nvSpPr>
        <p:spPr bwMode="auto">
          <a:xfrm>
            <a:off x="3184525" y="2633663"/>
            <a:ext cx="1064715" cy="646331"/>
          </a:xfrm>
          <a:prstGeom prst="rect">
            <a:avLst/>
          </a:prstGeom>
          <a:noFill/>
          <a:ln w="9525">
            <a:noFill/>
            <a:miter lim="800000"/>
            <a:headEnd/>
            <a:tailEnd/>
          </a:ln>
          <a:effectLst/>
        </p:spPr>
        <p:txBody>
          <a:bodyPr wrap="none">
            <a:prstTxWarp prst="textNoShape">
              <a:avLst/>
            </a:prstTxWarp>
            <a:spAutoFit/>
          </a:bodyPr>
          <a:lstStyle/>
          <a:p>
            <a:r>
              <a:rPr lang="en-US" i="0" dirty="0">
                <a:latin typeface="Century Gothic" charset="0"/>
                <a:ea typeface="Century Gothic" charset="0"/>
                <a:cs typeface="Century Gothic" charset="0"/>
              </a:rPr>
              <a:t>Tried to </a:t>
            </a:r>
          </a:p>
          <a:p>
            <a:r>
              <a:rPr lang="en-US" i="0" dirty="0">
                <a:latin typeface="Century Gothic" charset="0"/>
                <a:ea typeface="Century Gothic" charset="0"/>
                <a:cs typeface="Century Gothic" charset="0"/>
              </a:rPr>
              <a:t>       kill</a:t>
            </a:r>
          </a:p>
        </p:txBody>
      </p:sp>
      <p:sp>
        <p:nvSpPr>
          <p:cNvPr id="139301" name="Line 37"/>
          <p:cNvSpPr>
            <a:spLocks noChangeShapeType="1"/>
          </p:cNvSpPr>
          <p:nvPr/>
        </p:nvSpPr>
        <p:spPr bwMode="auto">
          <a:xfrm>
            <a:off x="2133600" y="3162300"/>
            <a:ext cx="0" cy="1143000"/>
          </a:xfrm>
          <a:prstGeom prst="line">
            <a:avLst/>
          </a:prstGeom>
          <a:noFill/>
          <a:ln w="57150">
            <a:solidFill>
              <a:schemeClr val="tx2"/>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302" name="Line 38"/>
          <p:cNvSpPr>
            <a:spLocks noChangeShapeType="1"/>
          </p:cNvSpPr>
          <p:nvPr/>
        </p:nvSpPr>
        <p:spPr bwMode="auto">
          <a:xfrm flipH="1">
            <a:off x="2667000" y="1790700"/>
            <a:ext cx="2209800" cy="609600"/>
          </a:xfrm>
          <a:prstGeom prst="line">
            <a:avLst/>
          </a:prstGeom>
          <a:noFill/>
          <a:ln w="57150">
            <a:solidFill>
              <a:schemeClr val="tx2"/>
            </a:solidFill>
            <a:prstDash val="dash"/>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304" name="Text Box 40"/>
          <p:cNvSpPr txBox="1">
            <a:spLocks noChangeArrowheads="1"/>
          </p:cNvSpPr>
          <p:nvPr/>
        </p:nvSpPr>
        <p:spPr bwMode="auto">
          <a:xfrm>
            <a:off x="255813" y="5810701"/>
            <a:ext cx="8946680" cy="877163"/>
          </a:xfrm>
          <a:prstGeom prst="rect">
            <a:avLst/>
          </a:prstGeom>
          <a:noFill/>
          <a:ln w="9525">
            <a:noFill/>
            <a:miter lim="800000"/>
            <a:headEnd/>
            <a:tailEnd/>
          </a:ln>
          <a:effectLst/>
        </p:spPr>
        <p:txBody>
          <a:bodyPr wrap="none">
            <a:prstTxWarp prst="textNoShape">
              <a:avLst/>
            </a:prstTxWarp>
            <a:spAutoFit/>
          </a:bodyPr>
          <a:lstStyle/>
          <a:p>
            <a:r>
              <a:rPr lang="en-US" sz="1700" dirty="0">
                <a:latin typeface="Century Gothic" charset="0"/>
                <a:ea typeface="Century Gothic" charset="0"/>
                <a:cs typeface="Century Gothic" charset="0"/>
              </a:rPr>
              <a:t>Jonathan, Saul’s son visited David at </a:t>
            </a:r>
            <a:r>
              <a:rPr lang="en-US" sz="1700" dirty="0" err="1">
                <a:latin typeface="Century Gothic" charset="0"/>
                <a:ea typeface="Century Gothic" charset="0"/>
                <a:cs typeface="Century Gothic" charset="0"/>
              </a:rPr>
              <a:t>Horesh</a:t>
            </a:r>
            <a:r>
              <a:rPr lang="en-US" sz="1700" dirty="0">
                <a:latin typeface="Century Gothic" charset="0"/>
                <a:ea typeface="Century Gothic" charset="0"/>
                <a:cs typeface="Century Gothic" charset="0"/>
              </a:rPr>
              <a:t> and encouraged him in God. He said, </a:t>
            </a:r>
          </a:p>
          <a:p>
            <a:r>
              <a:rPr lang="en-US" sz="1700" dirty="0">
                <a:latin typeface="Century Gothic" charset="0"/>
                <a:ea typeface="Century Gothic" charset="0"/>
                <a:cs typeface="Century Gothic" charset="0"/>
              </a:rPr>
              <a:t>“Don’t despair. My father, Saul, can’t lay a hand on you. You will be Israel’s king </a:t>
            </a:r>
            <a:br>
              <a:rPr lang="en-US" sz="1700" dirty="0">
                <a:latin typeface="Century Gothic" charset="0"/>
                <a:ea typeface="Century Gothic" charset="0"/>
                <a:cs typeface="Century Gothic" charset="0"/>
              </a:rPr>
            </a:br>
            <a:r>
              <a:rPr lang="en-US" sz="1700" dirty="0">
                <a:latin typeface="Century Gothic" charset="0"/>
                <a:ea typeface="Century Gothic" charset="0"/>
                <a:cs typeface="Century Gothic" charset="0"/>
              </a:rPr>
              <a:t>and I’ll be right at your side to help. And my father knows it.” 	I Samuel 23:16-18</a:t>
            </a:r>
          </a:p>
        </p:txBody>
      </p:sp>
      <p:sp>
        <p:nvSpPr>
          <p:cNvPr id="139305" name="Line 41"/>
          <p:cNvSpPr>
            <a:spLocks noChangeShapeType="1"/>
          </p:cNvSpPr>
          <p:nvPr/>
        </p:nvSpPr>
        <p:spPr bwMode="auto">
          <a:xfrm flipH="1" flipV="1">
            <a:off x="2514600" y="2971800"/>
            <a:ext cx="2590800" cy="1447800"/>
          </a:xfrm>
          <a:prstGeom prst="line">
            <a:avLst/>
          </a:prstGeom>
          <a:noFill/>
          <a:ln w="57150">
            <a:solidFill>
              <a:schemeClr val="bg1"/>
            </a:solidFill>
            <a:round/>
            <a:headEnd/>
            <a:tailEnd type="triangle" w="med" len="med"/>
          </a:ln>
          <a:effectLst/>
        </p:spPr>
        <p:txBody>
          <a:bodyPr wrap="none" anchor="ctr">
            <a:prstTxWarp prst="textNoShape">
              <a:avLst/>
            </a:prstTxWarp>
          </a:bodyPr>
          <a:lstStyle/>
          <a:p>
            <a:endParaRPr lang="en-US" i="0">
              <a:latin typeface="Century Gothic" charset="0"/>
              <a:ea typeface="Century Gothic" charset="0"/>
              <a:cs typeface="Century Gothic" charset="0"/>
            </a:endParaRPr>
          </a:p>
        </p:txBody>
      </p:sp>
      <p:sp>
        <p:nvSpPr>
          <p:cNvPr id="139306" name="Text Box 42"/>
          <p:cNvSpPr txBox="1">
            <a:spLocks noChangeArrowheads="1"/>
          </p:cNvSpPr>
          <p:nvPr/>
        </p:nvSpPr>
        <p:spPr bwMode="auto">
          <a:xfrm>
            <a:off x="2803525" y="3473450"/>
            <a:ext cx="740908" cy="646331"/>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Filial</a:t>
            </a:r>
          </a:p>
          <a:p>
            <a:r>
              <a:rPr lang="en-US" i="0">
                <a:latin typeface="Century Gothic" charset="0"/>
                <a:ea typeface="Century Gothic" charset="0"/>
                <a:cs typeface="Century Gothic" charset="0"/>
              </a:rPr>
              <a:t>piety</a:t>
            </a:r>
          </a:p>
        </p:txBody>
      </p:sp>
      <p:sp>
        <p:nvSpPr>
          <p:cNvPr id="139307" name="Text Box 43"/>
          <p:cNvSpPr txBox="1">
            <a:spLocks noChangeArrowheads="1"/>
          </p:cNvSpPr>
          <p:nvPr/>
        </p:nvSpPr>
        <p:spPr bwMode="auto">
          <a:xfrm>
            <a:off x="6613525" y="1185863"/>
            <a:ext cx="2132315" cy="369332"/>
          </a:xfrm>
          <a:prstGeom prst="rect">
            <a:avLst/>
          </a:prstGeom>
          <a:noFill/>
          <a:ln w="9525">
            <a:noFill/>
            <a:miter lim="800000"/>
            <a:headEnd/>
            <a:tailEnd/>
          </a:ln>
          <a:effectLst/>
        </p:spPr>
        <p:txBody>
          <a:bodyPr wrap="none">
            <a:prstTxWarp prst="textNoShape">
              <a:avLst/>
            </a:prstTxWarp>
            <a:spAutoFit/>
          </a:bodyPr>
          <a:lstStyle/>
          <a:p>
            <a:r>
              <a:rPr lang="en-US" i="0">
                <a:latin typeface="Century Gothic" charset="0"/>
                <a:ea typeface="Century Gothic" charset="0"/>
                <a:cs typeface="Century Gothic" charset="0"/>
              </a:rPr>
              <a:t>Own sons corrupt</a:t>
            </a:r>
          </a:p>
        </p:txBody>
      </p:sp>
    </p:spTree>
    <p:extLst>
      <p:ext uri="{BB962C8B-B14F-4D97-AF65-F5344CB8AC3E}">
        <p14:creationId xmlns:p14="http://schemas.microsoft.com/office/powerpoint/2010/main" val="116499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2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926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927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930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930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926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929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930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92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927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928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928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927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927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927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927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927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928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929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930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3929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3929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929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929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930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3930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393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animBg="1"/>
      <p:bldP spid="139268" grpId="0"/>
      <p:bldP spid="139269" grpId="0" animBg="1"/>
      <p:bldP spid="139271" grpId="0" animBg="1"/>
      <p:bldP spid="139272" grpId="0"/>
      <p:bldP spid="139274" grpId="0" animBg="1"/>
      <p:bldP spid="139275" grpId="0"/>
      <p:bldP spid="139276" grpId="0"/>
      <p:bldP spid="139277" grpId="0" animBg="1"/>
      <p:bldP spid="139278" grpId="0" animBg="1"/>
      <p:bldP spid="139279" grpId="0" animBg="1"/>
      <p:bldP spid="139280" grpId="0"/>
      <p:bldP spid="139281" grpId="0"/>
      <p:bldP spid="139282" grpId="0"/>
      <p:bldP spid="139293" grpId="0" animBg="1"/>
      <p:bldP spid="139294" grpId="0" animBg="1"/>
      <p:bldP spid="139295" grpId="0"/>
      <p:bldP spid="139296" grpId="0"/>
      <p:bldP spid="139297" grpId="0" animBg="1"/>
      <p:bldP spid="139298" grpId="0"/>
      <p:bldP spid="139299" grpId="0" animBg="1"/>
      <p:bldP spid="139300" grpId="0"/>
      <p:bldP spid="139301" grpId="0" animBg="1"/>
      <p:bldP spid="139302" grpId="0" animBg="1"/>
      <p:bldP spid="139304" grpId="0"/>
      <p:bldP spid="139305" grpId="0" animBg="1"/>
      <p:bldP spid="139306" grpId="0"/>
      <p:bldP spid="13930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Project to translate </a:t>
            </a:r>
            <a:r>
              <a:rPr lang="en-US" i="1" dirty="0"/>
              <a:t>My World and I </a:t>
            </a:r>
            <a:r>
              <a:rPr lang="en-US" dirty="0"/>
              <a:t>into Arabic</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34627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My World and I </a:t>
            </a:r>
          </a:p>
        </p:txBody>
      </p:sp>
      <p:sp>
        <p:nvSpPr>
          <p:cNvPr id="3" name="Content Placeholder 2"/>
          <p:cNvSpPr>
            <a:spLocks noGrp="1"/>
          </p:cNvSpPr>
          <p:nvPr>
            <p:ph sz="half" idx="1"/>
          </p:nvPr>
        </p:nvSpPr>
        <p:spPr>
          <a:xfrm>
            <a:off x="827314" y="1570648"/>
            <a:ext cx="4312633" cy="3767397"/>
          </a:xfrm>
        </p:spPr>
        <p:txBody>
          <a:bodyPr>
            <a:noAutofit/>
          </a:bodyPr>
          <a:lstStyle/>
          <a:p>
            <a:r>
              <a:rPr lang="en-US" sz="2400" dirty="0"/>
              <a:t>Spiritual and moral education of young people in Russian and former Soviet Union</a:t>
            </a:r>
          </a:p>
          <a:p>
            <a:r>
              <a:rPr lang="en-US" sz="2400" dirty="0"/>
              <a:t>Based on multi-faith approach</a:t>
            </a:r>
          </a:p>
          <a:p>
            <a:r>
              <a:rPr lang="en-US" sz="2400" dirty="0"/>
              <a:t>Universal values and virtues</a:t>
            </a:r>
          </a:p>
          <a:p>
            <a:r>
              <a:rPr lang="en-US" sz="2400" dirty="0"/>
              <a:t>Self-development</a:t>
            </a:r>
          </a:p>
          <a:p>
            <a:r>
              <a:rPr lang="en-US" sz="2400" dirty="0"/>
              <a:t>Support marriage and family </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41985" y="1566698"/>
            <a:ext cx="3370922" cy="4413188"/>
          </a:xfrm>
        </p:spPr>
      </p:pic>
    </p:spTree>
    <p:extLst>
      <p:ext uri="{BB962C8B-B14F-4D97-AF65-F5344CB8AC3E}">
        <p14:creationId xmlns:p14="http://schemas.microsoft.com/office/powerpoint/2010/main" val="237770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Project for Arabic edition</a:t>
            </a:r>
          </a:p>
        </p:txBody>
      </p:sp>
      <p:sp>
        <p:nvSpPr>
          <p:cNvPr id="3" name="Content Placeholder 2"/>
          <p:cNvSpPr>
            <a:spLocks noGrp="1"/>
          </p:cNvSpPr>
          <p:nvPr>
            <p:ph sz="half" idx="2"/>
          </p:nvPr>
        </p:nvSpPr>
        <p:spPr>
          <a:xfrm>
            <a:off x="795135" y="1600200"/>
            <a:ext cx="4038600" cy="4525963"/>
          </a:xfrm>
        </p:spPr>
        <p:txBody>
          <a:bodyPr>
            <a:noAutofit/>
          </a:bodyPr>
          <a:lstStyle/>
          <a:p>
            <a:r>
              <a:rPr lang="en-US" sz="2400" dirty="0"/>
              <a:t>Publish in Arabic</a:t>
            </a:r>
          </a:p>
          <a:p>
            <a:r>
              <a:rPr lang="en-US" sz="2400" dirty="0"/>
              <a:t>For Palestine</a:t>
            </a:r>
          </a:p>
          <a:p>
            <a:r>
              <a:rPr lang="en-US" sz="2400" dirty="0" err="1"/>
              <a:t>Dr</a:t>
            </a:r>
            <a:r>
              <a:rPr lang="en-US" sz="2400" dirty="0"/>
              <a:t> </a:t>
            </a:r>
            <a:r>
              <a:rPr lang="en-US" sz="2400" dirty="0" err="1"/>
              <a:t>Ghassan</a:t>
            </a:r>
            <a:r>
              <a:rPr lang="en-US" sz="2400" dirty="0"/>
              <a:t> Abdullah</a:t>
            </a:r>
          </a:p>
          <a:p>
            <a:r>
              <a:rPr lang="en-US" sz="2400" dirty="0"/>
              <a:t>CARE</a:t>
            </a:r>
          </a:p>
          <a:p>
            <a:r>
              <a:rPr lang="en-US" sz="2400" dirty="0"/>
              <a:t>$15 000 to translate, edit publish 4000 books</a:t>
            </a:r>
          </a:p>
        </p:txBody>
      </p:sp>
      <p:pic>
        <p:nvPicPr>
          <p:cNvPr id="5" name="Content Placeholder 4"/>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5312708" y="1425575"/>
            <a:ext cx="3403600" cy="4811713"/>
          </a:xfrm>
        </p:spPr>
      </p:pic>
    </p:spTree>
    <p:extLst>
      <p:ext uri="{BB962C8B-B14F-4D97-AF65-F5344CB8AC3E}">
        <p14:creationId xmlns:p14="http://schemas.microsoft.com/office/powerpoint/2010/main" val="1891529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mn-lt"/>
              </a:rPr>
              <a:t>Rahab</a:t>
            </a:r>
            <a:r>
              <a:rPr lang="en-US" dirty="0">
                <a:latin typeface="+mn-lt"/>
              </a:rPr>
              <a:t> and the spies</a:t>
            </a:r>
          </a:p>
        </p:txBody>
      </p:sp>
      <p:sp>
        <p:nvSpPr>
          <p:cNvPr id="3" name="Oval 5"/>
          <p:cNvSpPr>
            <a:spLocks noChangeArrowheads="1"/>
          </p:cNvSpPr>
          <p:nvPr/>
        </p:nvSpPr>
        <p:spPr bwMode="auto">
          <a:xfrm>
            <a:off x="295275" y="2209800"/>
            <a:ext cx="226695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rPr>
              <a:t>King of </a:t>
            </a:r>
            <a:br>
              <a:rPr lang="en-GB" sz="2800" i="0" dirty="0">
                <a:solidFill>
                  <a:schemeClr val="bg1"/>
                </a:solidFill>
              </a:rPr>
            </a:br>
            <a:r>
              <a:rPr lang="en-GB" sz="2800" i="0" dirty="0">
                <a:solidFill>
                  <a:schemeClr val="bg1"/>
                </a:solidFill>
              </a:rPr>
              <a:t>Jericho</a:t>
            </a:r>
          </a:p>
        </p:txBody>
      </p:sp>
      <p:sp>
        <p:nvSpPr>
          <p:cNvPr id="4" name="Oval 6"/>
          <p:cNvSpPr>
            <a:spLocks noChangeArrowheads="1"/>
          </p:cNvSpPr>
          <p:nvPr/>
        </p:nvSpPr>
        <p:spPr bwMode="auto">
          <a:xfrm>
            <a:off x="4073526" y="2349500"/>
            <a:ext cx="1296988"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i="0" dirty="0" err="1">
                <a:solidFill>
                  <a:schemeClr val="bg1"/>
                </a:solidFill>
              </a:rPr>
              <a:t>Rahab</a:t>
            </a:r>
            <a:r>
              <a:rPr lang="en-GB" sz="2800" i="0" dirty="0">
                <a:solidFill>
                  <a:schemeClr val="bg1"/>
                </a:solidFill>
              </a:rPr>
              <a:t> </a:t>
            </a:r>
          </a:p>
        </p:txBody>
      </p:sp>
      <p:sp>
        <p:nvSpPr>
          <p:cNvPr id="5" name="Oval 7"/>
          <p:cNvSpPr>
            <a:spLocks noChangeArrowheads="1"/>
          </p:cNvSpPr>
          <p:nvPr/>
        </p:nvSpPr>
        <p:spPr bwMode="auto">
          <a:xfrm>
            <a:off x="6954838" y="2349500"/>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t>Spies </a:t>
            </a:r>
          </a:p>
        </p:txBody>
      </p:sp>
      <p:sp>
        <p:nvSpPr>
          <p:cNvPr id="6" name="Line 10"/>
          <p:cNvSpPr>
            <a:spLocks noChangeShapeType="1"/>
          </p:cNvSpPr>
          <p:nvPr/>
        </p:nvSpPr>
        <p:spPr bwMode="auto">
          <a:xfrm>
            <a:off x="2633663" y="2997200"/>
            <a:ext cx="1439862"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7" name="Line 11"/>
          <p:cNvSpPr>
            <a:spLocks noChangeShapeType="1"/>
          </p:cNvSpPr>
          <p:nvPr/>
        </p:nvSpPr>
        <p:spPr bwMode="auto">
          <a:xfrm>
            <a:off x="5441950" y="2925763"/>
            <a:ext cx="1439863"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9" name="TextBox 8"/>
          <p:cNvSpPr txBox="1"/>
          <p:nvPr/>
        </p:nvSpPr>
        <p:spPr>
          <a:xfrm>
            <a:off x="1145969" y="4267200"/>
            <a:ext cx="7191392" cy="1569660"/>
          </a:xfrm>
          <a:prstGeom prst="rect">
            <a:avLst/>
          </a:prstGeom>
          <a:noFill/>
        </p:spPr>
        <p:txBody>
          <a:bodyPr wrap="none" rtlCol="0">
            <a:spAutoFit/>
          </a:bodyPr>
          <a:lstStyle/>
          <a:p>
            <a:r>
              <a:rPr lang="en-US" sz="2400" i="0" dirty="0">
                <a:cs typeface="Times New Roman"/>
              </a:rPr>
              <a:t>Then the king of Jericho sent to </a:t>
            </a:r>
            <a:r>
              <a:rPr lang="en-US" sz="2400" i="0" dirty="0" err="1">
                <a:cs typeface="Times New Roman"/>
              </a:rPr>
              <a:t>Rahab</a:t>
            </a:r>
            <a:r>
              <a:rPr lang="en-US" sz="2400" i="0" dirty="0">
                <a:cs typeface="Times New Roman"/>
              </a:rPr>
              <a:t>, saying, </a:t>
            </a:r>
            <a:br>
              <a:rPr lang="en-US" sz="2400" i="0" dirty="0">
                <a:cs typeface="Times New Roman"/>
              </a:rPr>
            </a:br>
            <a:r>
              <a:rPr lang="en-US" sz="2400" i="0" dirty="0">
                <a:cs typeface="Times New Roman"/>
              </a:rPr>
              <a:t>“Bring out the men who have come to you, </a:t>
            </a:r>
            <a:br>
              <a:rPr lang="en-US" sz="2400" i="0" dirty="0">
                <a:cs typeface="Times New Roman"/>
              </a:rPr>
            </a:br>
            <a:r>
              <a:rPr lang="en-US" sz="2400" i="0" dirty="0">
                <a:cs typeface="Times New Roman"/>
              </a:rPr>
              <a:t>who entered your house, for they have come </a:t>
            </a:r>
            <a:br>
              <a:rPr lang="en-US" sz="2400" i="0" dirty="0">
                <a:cs typeface="Times New Roman"/>
              </a:rPr>
            </a:br>
            <a:r>
              <a:rPr lang="en-US" sz="2400" i="0" dirty="0">
                <a:cs typeface="Times New Roman"/>
              </a:rPr>
              <a:t>to search out all the land.” 	</a:t>
            </a:r>
            <a:r>
              <a:rPr lang="en-US" sz="2000" i="0" dirty="0">
                <a:cs typeface="Arial"/>
              </a:rPr>
              <a:t>Joshua 2:3</a:t>
            </a:r>
            <a:endParaRPr lang="en-US" sz="2400" i="0" dirty="0">
              <a:cs typeface="Arial"/>
            </a:endParaRPr>
          </a:p>
        </p:txBody>
      </p:sp>
    </p:spTree>
    <p:extLst>
      <p:ext uri="{BB962C8B-B14F-4D97-AF65-F5344CB8AC3E}">
        <p14:creationId xmlns:p14="http://schemas.microsoft.com/office/powerpoint/2010/main" val="127475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mn-lt"/>
              </a:rPr>
              <a:t>Rahab</a:t>
            </a:r>
            <a:r>
              <a:rPr lang="en-US" dirty="0">
                <a:latin typeface="+mn-lt"/>
              </a:rPr>
              <a:t> and the spies</a:t>
            </a:r>
          </a:p>
        </p:txBody>
      </p:sp>
      <p:sp>
        <p:nvSpPr>
          <p:cNvPr id="3" name="Oval 5"/>
          <p:cNvSpPr>
            <a:spLocks noChangeArrowheads="1"/>
          </p:cNvSpPr>
          <p:nvPr/>
        </p:nvSpPr>
        <p:spPr bwMode="auto">
          <a:xfrm>
            <a:off x="295275" y="1887538"/>
            <a:ext cx="226695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rPr>
              <a:t>King of </a:t>
            </a:r>
            <a:br>
              <a:rPr lang="en-GB" sz="2800" i="0" dirty="0">
                <a:solidFill>
                  <a:schemeClr val="bg1"/>
                </a:solidFill>
              </a:rPr>
            </a:br>
            <a:r>
              <a:rPr lang="en-GB" sz="2800" i="0" dirty="0">
                <a:solidFill>
                  <a:schemeClr val="bg1"/>
                </a:solidFill>
              </a:rPr>
              <a:t>Jericho</a:t>
            </a:r>
          </a:p>
        </p:txBody>
      </p:sp>
      <p:sp>
        <p:nvSpPr>
          <p:cNvPr id="4" name="Oval 6"/>
          <p:cNvSpPr>
            <a:spLocks noChangeArrowheads="1"/>
          </p:cNvSpPr>
          <p:nvPr/>
        </p:nvSpPr>
        <p:spPr bwMode="auto">
          <a:xfrm>
            <a:off x="4146550" y="2039938"/>
            <a:ext cx="1223963"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i="0" dirty="0" err="1">
                <a:solidFill>
                  <a:schemeClr val="bg1"/>
                </a:solidFill>
              </a:rPr>
              <a:t>Rahab</a:t>
            </a:r>
            <a:r>
              <a:rPr lang="en-GB" sz="2800" i="0" dirty="0">
                <a:solidFill>
                  <a:schemeClr val="bg1"/>
                </a:solidFill>
              </a:rPr>
              <a:t> </a:t>
            </a:r>
          </a:p>
        </p:txBody>
      </p:sp>
      <p:sp>
        <p:nvSpPr>
          <p:cNvPr id="5" name="Oval 7"/>
          <p:cNvSpPr>
            <a:spLocks noChangeArrowheads="1"/>
          </p:cNvSpPr>
          <p:nvPr/>
        </p:nvSpPr>
        <p:spPr bwMode="auto">
          <a:xfrm>
            <a:off x="7031038" y="2039938"/>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t>Salmon</a:t>
            </a:r>
          </a:p>
        </p:txBody>
      </p:sp>
      <p:sp>
        <p:nvSpPr>
          <p:cNvPr id="6" name="Line 10"/>
          <p:cNvSpPr>
            <a:spLocks noChangeShapeType="1"/>
          </p:cNvSpPr>
          <p:nvPr/>
        </p:nvSpPr>
        <p:spPr bwMode="auto">
          <a:xfrm>
            <a:off x="2633663" y="2687638"/>
            <a:ext cx="1439862"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7" name="Line 11"/>
          <p:cNvSpPr>
            <a:spLocks noChangeShapeType="1"/>
          </p:cNvSpPr>
          <p:nvPr/>
        </p:nvSpPr>
        <p:spPr bwMode="auto">
          <a:xfrm>
            <a:off x="5441950" y="2616201"/>
            <a:ext cx="1439863"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8" name="Freeform 23"/>
          <p:cNvSpPr>
            <a:spLocks noChangeAspect="1"/>
          </p:cNvSpPr>
          <p:nvPr/>
        </p:nvSpPr>
        <p:spPr bwMode="auto">
          <a:xfrm>
            <a:off x="2512713" y="2128838"/>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endParaRPr lang="en-US"/>
          </a:p>
        </p:txBody>
      </p:sp>
      <p:sp>
        <p:nvSpPr>
          <p:cNvPr id="9" name="TextBox 8"/>
          <p:cNvSpPr txBox="1"/>
          <p:nvPr/>
        </p:nvSpPr>
        <p:spPr>
          <a:xfrm>
            <a:off x="1300348" y="3867232"/>
            <a:ext cx="7234052" cy="2308324"/>
          </a:xfrm>
          <a:prstGeom prst="rect">
            <a:avLst/>
          </a:prstGeom>
          <a:noFill/>
        </p:spPr>
        <p:txBody>
          <a:bodyPr wrap="square" rtlCol="0">
            <a:spAutoFit/>
          </a:bodyPr>
          <a:lstStyle/>
          <a:p>
            <a:r>
              <a:rPr lang="en-US" sz="2400" i="0" dirty="0">
                <a:cs typeface="Times New Roman"/>
              </a:rPr>
              <a:t>“The </a:t>
            </a:r>
            <a:r>
              <a:rPr lang="en-US" sz="2400" i="0" cap="small" dirty="0">
                <a:cs typeface="Times New Roman"/>
              </a:rPr>
              <a:t>Lord</a:t>
            </a:r>
            <a:r>
              <a:rPr lang="en-US" sz="2400" i="0" dirty="0">
                <a:cs typeface="Times New Roman"/>
              </a:rPr>
              <a:t> your God, he is God in the heavens </a:t>
            </a:r>
            <a:br>
              <a:rPr lang="en-US" sz="2400" i="0" dirty="0">
                <a:cs typeface="Times New Roman"/>
              </a:rPr>
            </a:br>
            <a:r>
              <a:rPr lang="en-US" sz="2400" i="0" dirty="0">
                <a:cs typeface="Times New Roman"/>
              </a:rPr>
              <a:t>above and on the earth beneath.</a:t>
            </a:r>
            <a:r>
              <a:rPr lang="en-US" sz="2400" i="0" baseline="30000" dirty="0">
                <a:cs typeface="Times New Roman"/>
              </a:rPr>
              <a:t> </a:t>
            </a:r>
            <a:r>
              <a:rPr lang="en-US" sz="2400" i="0" dirty="0">
                <a:cs typeface="Times New Roman"/>
              </a:rPr>
              <a:t>Now then, </a:t>
            </a:r>
            <a:br>
              <a:rPr lang="en-US" sz="2400" i="0" dirty="0">
                <a:cs typeface="Times New Roman"/>
              </a:rPr>
            </a:br>
            <a:r>
              <a:rPr lang="en-US" sz="2400" i="0" dirty="0">
                <a:cs typeface="Times New Roman"/>
              </a:rPr>
              <a:t>please swear to me by the </a:t>
            </a:r>
            <a:r>
              <a:rPr lang="en-US" sz="2400" i="0" cap="small" dirty="0">
                <a:cs typeface="Times New Roman"/>
              </a:rPr>
              <a:t>Lord</a:t>
            </a:r>
            <a:r>
              <a:rPr lang="en-US" sz="2400" i="0" dirty="0">
                <a:cs typeface="Times New Roman"/>
              </a:rPr>
              <a:t> that, as I have dealt kindly with you, you also will deal kindly with my father's house.”</a:t>
            </a:r>
            <a:br>
              <a:rPr lang="en-US" sz="2400" i="0" dirty="0">
                <a:cs typeface="Times New Roman"/>
              </a:rPr>
            </a:br>
            <a:r>
              <a:rPr lang="en-US" sz="2400" i="0" dirty="0">
                <a:cs typeface="Times New Roman"/>
              </a:rPr>
              <a:t>					</a:t>
            </a:r>
            <a:r>
              <a:rPr lang="en-US" sz="2000" i="0" dirty="0">
                <a:cs typeface="Arial"/>
              </a:rPr>
              <a:t>Joshua 2:11 </a:t>
            </a:r>
            <a:endParaRPr lang="en-US" sz="2400" i="0" dirty="0">
              <a:cs typeface="Arial"/>
            </a:endParaRPr>
          </a:p>
        </p:txBody>
      </p:sp>
      <p:sp>
        <p:nvSpPr>
          <p:cNvPr id="10" name="TextBox 9"/>
          <p:cNvSpPr txBox="1"/>
          <p:nvPr/>
        </p:nvSpPr>
        <p:spPr>
          <a:xfrm>
            <a:off x="7239000" y="990600"/>
            <a:ext cx="1256674" cy="584776"/>
          </a:xfrm>
          <a:prstGeom prst="rect">
            <a:avLst/>
          </a:prstGeom>
          <a:noFill/>
        </p:spPr>
        <p:txBody>
          <a:bodyPr wrap="none" rtlCol="0">
            <a:spAutoFit/>
          </a:bodyPr>
          <a:lstStyle/>
          <a:p>
            <a:r>
              <a:rPr lang="en-US" sz="3200" i="0" dirty="0">
                <a:cs typeface="Arial"/>
              </a:rPr>
              <a:t>Perez</a:t>
            </a:r>
          </a:p>
        </p:txBody>
      </p:sp>
      <p:cxnSp>
        <p:nvCxnSpPr>
          <p:cNvPr id="15" name="Straight Arrow Connector 14"/>
          <p:cNvCxnSpPr/>
          <p:nvPr/>
        </p:nvCxnSpPr>
        <p:spPr bwMode="auto">
          <a:xfrm rot="5400000">
            <a:off x="7598218" y="1755644"/>
            <a:ext cx="558225" cy="94938"/>
          </a:xfrm>
          <a:prstGeom prst="straightConnector1">
            <a:avLst/>
          </a:prstGeom>
          <a:solidFill>
            <a:schemeClr val="accent1"/>
          </a:solidFill>
          <a:ln w="57150" cap="flat" cmpd="sng" algn="ctr">
            <a:solidFill>
              <a:schemeClr val="tx1"/>
            </a:solidFill>
            <a:prstDash val="solid"/>
            <a:round/>
            <a:headEnd type="none" w="med" len="med"/>
            <a:tailEnd type="triangle" w="med" len="lg"/>
          </a:ln>
          <a:effectLst/>
          <a:scene3d>
            <a:camera prst="orthographicFront">
              <a:rot lat="0" lon="0" rev="600000"/>
            </a:camera>
            <a:lightRig rig="threePt" dir="t"/>
          </a:scene3d>
        </p:spPr>
      </p:cxnSp>
      <p:sp>
        <p:nvSpPr>
          <p:cNvPr id="11" name="TextBox 10">
            <a:extLst>
              <a:ext uri="{FF2B5EF4-FFF2-40B4-BE49-F238E27FC236}">
                <a16:creationId xmlns:a16="http://schemas.microsoft.com/office/drawing/2014/main" id="{6E87BB67-674C-5749-B34B-2F47C21C55D8}"/>
              </a:ext>
            </a:extLst>
          </p:cNvPr>
          <p:cNvSpPr txBox="1"/>
          <p:nvPr/>
        </p:nvSpPr>
        <p:spPr>
          <a:xfrm>
            <a:off x="6056419" y="1567544"/>
            <a:ext cx="1707519" cy="369332"/>
          </a:xfrm>
          <a:prstGeom prst="rect">
            <a:avLst/>
          </a:prstGeom>
          <a:noFill/>
        </p:spPr>
        <p:txBody>
          <a:bodyPr wrap="none" rtlCol="0">
            <a:spAutoFit/>
          </a:bodyPr>
          <a:lstStyle/>
          <a:p>
            <a:r>
              <a:rPr lang="en-GB" dirty="0"/>
              <a:t>4 generations</a:t>
            </a:r>
          </a:p>
        </p:txBody>
      </p:sp>
    </p:spTree>
    <p:extLst>
      <p:ext uri="{BB962C8B-B14F-4D97-AF65-F5344CB8AC3E}">
        <p14:creationId xmlns:p14="http://schemas.microsoft.com/office/powerpoint/2010/main" val="142958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250035"/>
            <a:ext cx="6589200" cy="1280890"/>
          </a:xfrm>
        </p:spPr>
        <p:txBody>
          <a:bodyPr/>
          <a:lstStyle/>
          <a:p>
            <a:r>
              <a:rPr lang="en-US" dirty="0">
                <a:latin typeface="+mn-lt"/>
              </a:rPr>
              <a:t>Ruth and Boaz</a:t>
            </a:r>
          </a:p>
        </p:txBody>
      </p:sp>
      <p:sp>
        <p:nvSpPr>
          <p:cNvPr id="3" name="Oval 5"/>
          <p:cNvSpPr>
            <a:spLocks noChangeArrowheads="1"/>
          </p:cNvSpPr>
          <p:nvPr/>
        </p:nvSpPr>
        <p:spPr bwMode="auto">
          <a:xfrm>
            <a:off x="295275" y="2206195"/>
            <a:ext cx="226695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rPr>
              <a:t>Moabites </a:t>
            </a:r>
          </a:p>
        </p:txBody>
      </p:sp>
      <p:sp>
        <p:nvSpPr>
          <p:cNvPr id="4" name="Oval 6"/>
          <p:cNvSpPr>
            <a:spLocks noChangeArrowheads="1"/>
          </p:cNvSpPr>
          <p:nvPr/>
        </p:nvSpPr>
        <p:spPr bwMode="auto">
          <a:xfrm>
            <a:off x="4146550" y="2358595"/>
            <a:ext cx="1223963"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rPr>
              <a:t>Ruth</a:t>
            </a:r>
          </a:p>
        </p:txBody>
      </p:sp>
      <p:sp>
        <p:nvSpPr>
          <p:cNvPr id="5" name="Oval 7"/>
          <p:cNvSpPr>
            <a:spLocks noChangeArrowheads="1"/>
          </p:cNvSpPr>
          <p:nvPr/>
        </p:nvSpPr>
        <p:spPr bwMode="auto">
          <a:xfrm>
            <a:off x="7031038" y="2358595"/>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t>Naomi </a:t>
            </a:r>
          </a:p>
        </p:txBody>
      </p:sp>
      <p:sp>
        <p:nvSpPr>
          <p:cNvPr id="6" name="Line 10"/>
          <p:cNvSpPr>
            <a:spLocks noChangeShapeType="1"/>
          </p:cNvSpPr>
          <p:nvPr/>
        </p:nvSpPr>
        <p:spPr bwMode="auto">
          <a:xfrm>
            <a:off x="2633663" y="3006295"/>
            <a:ext cx="1439862"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7" name="Line 11"/>
          <p:cNvSpPr>
            <a:spLocks noChangeShapeType="1"/>
          </p:cNvSpPr>
          <p:nvPr/>
        </p:nvSpPr>
        <p:spPr bwMode="auto">
          <a:xfrm>
            <a:off x="5441950" y="2934858"/>
            <a:ext cx="1439863"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8" name="Freeform 23"/>
          <p:cNvSpPr>
            <a:spLocks noChangeAspect="1"/>
          </p:cNvSpPr>
          <p:nvPr/>
        </p:nvSpPr>
        <p:spPr bwMode="auto">
          <a:xfrm>
            <a:off x="2512713" y="2447495"/>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endParaRPr lang="en-US"/>
          </a:p>
        </p:txBody>
      </p:sp>
      <p:sp>
        <p:nvSpPr>
          <p:cNvPr id="11" name="TextBox 10"/>
          <p:cNvSpPr txBox="1"/>
          <p:nvPr/>
        </p:nvSpPr>
        <p:spPr>
          <a:xfrm>
            <a:off x="1074717" y="4191000"/>
            <a:ext cx="7794121" cy="1569660"/>
          </a:xfrm>
          <a:prstGeom prst="rect">
            <a:avLst/>
          </a:prstGeom>
          <a:noFill/>
        </p:spPr>
        <p:txBody>
          <a:bodyPr wrap="none" rtlCol="0">
            <a:spAutoFit/>
          </a:bodyPr>
          <a:lstStyle/>
          <a:p>
            <a:r>
              <a:rPr lang="en-US" sz="2400" i="0" dirty="0">
                <a:cs typeface="Times New Roman"/>
              </a:rPr>
              <a:t>Ruth, “where you go I will go, and where you </a:t>
            </a:r>
            <a:br>
              <a:rPr lang="en-US" sz="2400" i="0" dirty="0">
                <a:cs typeface="Times New Roman"/>
              </a:rPr>
            </a:br>
            <a:r>
              <a:rPr lang="en-US" sz="2400" i="0" dirty="0">
                <a:cs typeface="Times New Roman"/>
              </a:rPr>
              <a:t>lodge I will lodge; your people shall be my people, </a:t>
            </a:r>
            <a:br>
              <a:rPr lang="en-US" sz="2400" i="0" dirty="0">
                <a:cs typeface="Times New Roman"/>
              </a:rPr>
            </a:br>
            <a:r>
              <a:rPr lang="en-US" sz="2400" i="0" dirty="0">
                <a:cs typeface="Times New Roman"/>
              </a:rPr>
              <a:t>and your God my God; where you die I will die </a:t>
            </a:r>
            <a:br>
              <a:rPr lang="en-US" sz="2400" i="0" dirty="0">
                <a:cs typeface="Times New Roman"/>
              </a:rPr>
            </a:br>
            <a:r>
              <a:rPr lang="en-US" sz="2400" i="0" dirty="0">
                <a:cs typeface="Times New Roman"/>
              </a:rPr>
              <a:t>and here I will be buried.” 		</a:t>
            </a:r>
            <a:r>
              <a:rPr lang="en-US" i="0" dirty="0">
                <a:cs typeface="Arial"/>
              </a:rPr>
              <a:t>Ruth 1:16-17</a:t>
            </a:r>
            <a:endParaRPr lang="en-US" sz="2400" i="0" dirty="0">
              <a:cs typeface="Arial"/>
            </a:endParaRPr>
          </a:p>
        </p:txBody>
      </p:sp>
      <p:sp>
        <p:nvSpPr>
          <p:cNvPr id="9" name="TextBox 8">
            <a:extLst>
              <a:ext uri="{FF2B5EF4-FFF2-40B4-BE49-F238E27FC236}">
                <a16:creationId xmlns:a16="http://schemas.microsoft.com/office/drawing/2014/main" id="{B2C58A29-2B40-9F4A-B4C3-E87A44911EEE}"/>
              </a:ext>
            </a:extLst>
          </p:cNvPr>
          <p:cNvSpPr txBox="1"/>
          <p:nvPr/>
        </p:nvSpPr>
        <p:spPr>
          <a:xfrm>
            <a:off x="528448" y="1393364"/>
            <a:ext cx="2157963" cy="369332"/>
          </a:xfrm>
          <a:prstGeom prst="rect">
            <a:avLst/>
          </a:prstGeom>
          <a:noFill/>
        </p:spPr>
        <p:txBody>
          <a:bodyPr wrap="none" rtlCol="0">
            <a:spAutoFit/>
          </a:bodyPr>
          <a:lstStyle/>
          <a:p>
            <a:r>
              <a:rPr lang="en-GB" dirty="0"/>
              <a:t>Lot and daughter</a:t>
            </a:r>
          </a:p>
        </p:txBody>
      </p:sp>
      <p:cxnSp>
        <p:nvCxnSpPr>
          <p:cNvPr id="12" name="Straight Connector 11">
            <a:extLst>
              <a:ext uri="{FF2B5EF4-FFF2-40B4-BE49-F238E27FC236}">
                <a16:creationId xmlns:a16="http://schemas.microsoft.com/office/drawing/2014/main" id="{3D2017A1-D94F-1848-B421-56F4020A3960}"/>
              </a:ext>
            </a:extLst>
          </p:cNvPr>
          <p:cNvCxnSpPr>
            <a:cxnSpLocks/>
          </p:cNvCxnSpPr>
          <p:nvPr/>
        </p:nvCxnSpPr>
        <p:spPr>
          <a:xfrm>
            <a:off x="1413164" y="1717964"/>
            <a:ext cx="0" cy="488231"/>
          </a:xfrm>
          <a:prstGeom prst="line">
            <a:avLst/>
          </a:prstGeom>
          <a:ln w="38100">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1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Ruth and Boaz</a:t>
            </a:r>
          </a:p>
        </p:txBody>
      </p:sp>
      <p:sp>
        <p:nvSpPr>
          <p:cNvPr id="3" name="Oval 5"/>
          <p:cNvSpPr>
            <a:spLocks noChangeArrowheads="1"/>
          </p:cNvSpPr>
          <p:nvPr/>
        </p:nvSpPr>
        <p:spPr bwMode="auto">
          <a:xfrm>
            <a:off x="295275" y="1887538"/>
            <a:ext cx="226695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rPr>
              <a:t>Kinsman</a:t>
            </a:r>
          </a:p>
        </p:txBody>
      </p:sp>
      <p:sp>
        <p:nvSpPr>
          <p:cNvPr id="4" name="Oval 6"/>
          <p:cNvSpPr>
            <a:spLocks noChangeArrowheads="1"/>
          </p:cNvSpPr>
          <p:nvPr/>
        </p:nvSpPr>
        <p:spPr bwMode="auto">
          <a:xfrm>
            <a:off x="4146550" y="2039938"/>
            <a:ext cx="1223963"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rPr>
              <a:t>Ruth</a:t>
            </a:r>
          </a:p>
        </p:txBody>
      </p:sp>
      <p:sp>
        <p:nvSpPr>
          <p:cNvPr id="5" name="Oval 7"/>
          <p:cNvSpPr>
            <a:spLocks noChangeArrowheads="1"/>
          </p:cNvSpPr>
          <p:nvPr/>
        </p:nvSpPr>
        <p:spPr bwMode="auto">
          <a:xfrm>
            <a:off x="7031038" y="2039938"/>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t>Boaz</a:t>
            </a:r>
          </a:p>
        </p:txBody>
      </p:sp>
      <p:sp>
        <p:nvSpPr>
          <p:cNvPr id="6" name="Line 10"/>
          <p:cNvSpPr>
            <a:spLocks noChangeShapeType="1"/>
          </p:cNvSpPr>
          <p:nvPr/>
        </p:nvSpPr>
        <p:spPr bwMode="auto">
          <a:xfrm>
            <a:off x="2633663" y="2687638"/>
            <a:ext cx="1439862"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7" name="Line 11"/>
          <p:cNvSpPr>
            <a:spLocks noChangeShapeType="1"/>
          </p:cNvSpPr>
          <p:nvPr/>
        </p:nvSpPr>
        <p:spPr bwMode="auto">
          <a:xfrm>
            <a:off x="5441950" y="2616201"/>
            <a:ext cx="1439863" cy="0"/>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8" name="Freeform 23"/>
          <p:cNvSpPr>
            <a:spLocks noChangeAspect="1"/>
          </p:cNvSpPr>
          <p:nvPr/>
        </p:nvSpPr>
        <p:spPr bwMode="auto">
          <a:xfrm>
            <a:off x="2512713" y="2128838"/>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endParaRPr lang="en-US"/>
          </a:p>
        </p:txBody>
      </p:sp>
      <p:sp>
        <p:nvSpPr>
          <p:cNvPr id="9" name="TextBox 8"/>
          <p:cNvSpPr txBox="1"/>
          <p:nvPr/>
        </p:nvSpPr>
        <p:spPr>
          <a:xfrm>
            <a:off x="7110728" y="990600"/>
            <a:ext cx="1656223" cy="584775"/>
          </a:xfrm>
          <a:prstGeom prst="rect">
            <a:avLst/>
          </a:prstGeom>
          <a:noFill/>
        </p:spPr>
        <p:txBody>
          <a:bodyPr wrap="none" rtlCol="0">
            <a:spAutoFit/>
          </a:bodyPr>
          <a:lstStyle/>
          <a:p>
            <a:r>
              <a:rPr lang="en-US" sz="3200" i="0" dirty="0">
                <a:cs typeface="Arial"/>
              </a:rPr>
              <a:t>Salmon</a:t>
            </a:r>
          </a:p>
        </p:txBody>
      </p:sp>
      <p:cxnSp>
        <p:nvCxnSpPr>
          <p:cNvPr id="10" name="Straight Arrow Connector 9"/>
          <p:cNvCxnSpPr/>
          <p:nvPr/>
        </p:nvCxnSpPr>
        <p:spPr bwMode="auto">
          <a:xfrm rot="5400000">
            <a:off x="7598218" y="1755644"/>
            <a:ext cx="558225" cy="94938"/>
          </a:xfrm>
          <a:prstGeom prst="straightConnector1">
            <a:avLst/>
          </a:prstGeom>
          <a:solidFill>
            <a:schemeClr val="accent1"/>
          </a:solidFill>
          <a:ln w="57150" cap="flat" cmpd="sng" algn="ctr">
            <a:solidFill>
              <a:schemeClr val="tx1"/>
            </a:solidFill>
            <a:prstDash val="solid"/>
            <a:round/>
            <a:headEnd type="none" w="med" len="med"/>
            <a:tailEnd type="triangle" w="med" len="lg"/>
          </a:ln>
          <a:effectLst/>
          <a:scene3d>
            <a:camera prst="orthographicFront">
              <a:rot lat="0" lon="0" rev="600000"/>
            </a:camera>
            <a:lightRig rig="threePt" dir="t"/>
          </a:scene3d>
        </p:spPr>
      </p:cxnSp>
      <p:sp>
        <p:nvSpPr>
          <p:cNvPr id="11" name="TextBox 10"/>
          <p:cNvSpPr txBox="1"/>
          <p:nvPr/>
        </p:nvSpPr>
        <p:spPr>
          <a:xfrm>
            <a:off x="1751611" y="4191000"/>
            <a:ext cx="6782789" cy="1569660"/>
          </a:xfrm>
          <a:prstGeom prst="rect">
            <a:avLst/>
          </a:prstGeom>
          <a:noFill/>
        </p:spPr>
        <p:txBody>
          <a:bodyPr wrap="square" rtlCol="0">
            <a:spAutoFit/>
          </a:bodyPr>
          <a:lstStyle/>
          <a:p>
            <a:r>
              <a:rPr lang="en-US" sz="2400" i="0" dirty="0">
                <a:cs typeface="Times New Roman"/>
              </a:rPr>
              <a:t>“May your house be like the house of Perez </a:t>
            </a:r>
            <a:br>
              <a:rPr lang="en-US" sz="2400" i="0" dirty="0">
                <a:cs typeface="Times New Roman"/>
              </a:rPr>
            </a:br>
            <a:r>
              <a:rPr lang="en-US" sz="2400" i="0" dirty="0">
                <a:cs typeface="Times New Roman"/>
              </a:rPr>
              <a:t>whom Tamar bore to Judah, because of the </a:t>
            </a:r>
            <a:br>
              <a:rPr lang="en-US" sz="2400" i="0" dirty="0">
                <a:cs typeface="Times New Roman"/>
              </a:rPr>
            </a:br>
            <a:r>
              <a:rPr lang="en-US" sz="2400" i="0" dirty="0">
                <a:cs typeface="Times New Roman"/>
              </a:rPr>
              <a:t>children that the Lord will give you </a:t>
            </a:r>
            <a:r>
              <a:rPr lang="en-US" sz="2400" i="0">
                <a:cs typeface="Times New Roman"/>
              </a:rPr>
              <a:t>by this </a:t>
            </a:r>
            <a:r>
              <a:rPr lang="en-US" sz="2400" i="0" dirty="0">
                <a:cs typeface="Times New Roman"/>
              </a:rPr>
              <a:t>young woman.” 		</a:t>
            </a:r>
            <a:r>
              <a:rPr lang="en-US" i="0" dirty="0">
                <a:cs typeface="Arial"/>
              </a:rPr>
              <a:t>Ruth 4:12</a:t>
            </a:r>
            <a:endParaRPr lang="en-US" sz="2400" i="0" dirty="0">
              <a:cs typeface="Arial"/>
            </a:endParaRPr>
          </a:p>
        </p:txBody>
      </p:sp>
    </p:spTree>
    <p:extLst>
      <p:ext uri="{BB962C8B-B14F-4D97-AF65-F5344CB8AC3E}">
        <p14:creationId xmlns:p14="http://schemas.microsoft.com/office/powerpoint/2010/main" val="10565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David and Abigail</a:t>
            </a:r>
          </a:p>
        </p:txBody>
      </p:sp>
      <p:sp>
        <p:nvSpPr>
          <p:cNvPr id="14" name="Content Placeholder 13"/>
          <p:cNvSpPr>
            <a:spLocks noGrp="1"/>
          </p:cNvSpPr>
          <p:nvPr>
            <p:ph idx="1"/>
          </p:nvPr>
        </p:nvSpPr>
        <p:spPr>
          <a:xfrm>
            <a:off x="1401096" y="4114800"/>
            <a:ext cx="8458200" cy="2743200"/>
          </a:xfrm>
        </p:spPr>
        <p:txBody>
          <a:bodyPr>
            <a:normAutofit/>
          </a:bodyPr>
          <a:lstStyle/>
          <a:p>
            <a:r>
              <a:rPr lang="en-US" sz="2400" dirty="0">
                <a:cs typeface="Arial"/>
              </a:rPr>
              <a:t>David asks for provisions for his men</a:t>
            </a:r>
          </a:p>
          <a:p>
            <a:r>
              <a:rPr lang="en-US" sz="2400" dirty="0" err="1">
                <a:cs typeface="Arial"/>
              </a:rPr>
              <a:t>Nabal</a:t>
            </a:r>
            <a:r>
              <a:rPr lang="en-US" sz="2400" dirty="0">
                <a:cs typeface="Arial"/>
              </a:rPr>
              <a:t> refuses. David determines to kill him</a:t>
            </a:r>
          </a:p>
          <a:p>
            <a:r>
              <a:rPr lang="en-US" sz="2400" dirty="0">
                <a:cs typeface="Arial"/>
              </a:rPr>
              <a:t>Abigail sends food and pleads for their lives</a:t>
            </a:r>
          </a:p>
        </p:txBody>
      </p:sp>
      <p:sp>
        <p:nvSpPr>
          <p:cNvPr id="3" name="Oval 5"/>
          <p:cNvSpPr>
            <a:spLocks noChangeArrowheads="1"/>
          </p:cNvSpPr>
          <p:nvPr/>
        </p:nvSpPr>
        <p:spPr bwMode="auto">
          <a:xfrm>
            <a:off x="381000" y="1981200"/>
            <a:ext cx="198120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i="0" dirty="0" err="1">
                <a:solidFill>
                  <a:schemeClr val="bg1"/>
                </a:solidFill>
              </a:rPr>
              <a:t>Nabal</a:t>
            </a:r>
            <a:endParaRPr lang="en-GB" sz="2800" i="0" dirty="0">
              <a:solidFill>
                <a:schemeClr val="bg1"/>
              </a:solidFill>
            </a:endParaRPr>
          </a:p>
        </p:txBody>
      </p:sp>
      <p:sp>
        <p:nvSpPr>
          <p:cNvPr id="4" name="Oval 6"/>
          <p:cNvSpPr>
            <a:spLocks noChangeArrowheads="1"/>
          </p:cNvSpPr>
          <p:nvPr/>
        </p:nvSpPr>
        <p:spPr bwMode="auto">
          <a:xfrm>
            <a:off x="3581400" y="2039938"/>
            <a:ext cx="2286000"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rPr>
              <a:t>Abigail</a:t>
            </a:r>
          </a:p>
        </p:txBody>
      </p:sp>
      <p:sp>
        <p:nvSpPr>
          <p:cNvPr id="5" name="Oval 7"/>
          <p:cNvSpPr>
            <a:spLocks noChangeArrowheads="1"/>
          </p:cNvSpPr>
          <p:nvPr/>
        </p:nvSpPr>
        <p:spPr bwMode="auto">
          <a:xfrm>
            <a:off x="7031038" y="2039938"/>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t>David</a:t>
            </a:r>
          </a:p>
        </p:txBody>
      </p:sp>
      <p:sp>
        <p:nvSpPr>
          <p:cNvPr id="6" name="Line 10"/>
          <p:cNvSpPr>
            <a:spLocks noChangeShapeType="1"/>
          </p:cNvSpPr>
          <p:nvPr/>
        </p:nvSpPr>
        <p:spPr bwMode="auto">
          <a:xfrm>
            <a:off x="2522837" y="2590800"/>
            <a:ext cx="906462" cy="96838"/>
          </a:xfrm>
          <a:prstGeom prst="line">
            <a:avLst/>
          </a:prstGeom>
          <a:noFill/>
          <a:ln w="57150">
            <a:solidFill>
              <a:schemeClr val="tx1"/>
            </a:solidFill>
            <a:round/>
            <a:headEnd type="none" w="lg" len="med"/>
            <a:tailEnd type="triangle" w="lg" len="med"/>
          </a:ln>
          <a:scene3d>
            <a:camera prst="orthographicFront">
              <a:rot lat="0" lon="0" rev="420000"/>
            </a:camera>
            <a:lightRig rig="threePt" dir="t"/>
          </a:scene3d>
        </p:spPr>
        <p:txBody>
          <a:bodyPr>
            <a:prstTxWarp prst="textNoShape">
              <a:avLst/>
            </a:prstTxWarp>
          </a:bodyPr>
          <a:lstStyle/>
          <a:p>
            <a:endParaRPr lang="en-US"/>
          </a:p>
        </p:txBody>
      </p:sp>
      <p:sp>
        <p:nvSpPr>
          <p:cNvPr id="7" name="Line 11"/>
          <p:cNvSpPr>
            <a:spLocks noChangeShapeType="1"/>
          </p:cNvSpPr>
          <p:nvPr/>
        </p:nvSpPr>
        <p:spPr bwMode="auto">
          <a:xfrm>
            <a:off x="5843587" y="2590800"/>
            <a:ext cx="1166813" cy="25401"/>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cxnSp>
        <p:nvCxnSpPr>
          <p:cNvPr id="9" name="Straight Arrow Connector 8"/>
          <p:cNvCxnSpPr/>
          <p:nvPr/>
        </p:nvCxnSpPr>
        <p:spPr bwMode="auto">
          <a:xfrm rot="5400000">
            <a:off x="-3203444" y="5718044"/>
            <a:ext cx="558225" cy="94938"/>
          </a:xfrm>
          <a:prstGeom prst="straightConnector1">
            <a:avLst/>
          </a:prstGeom>
          <a:solidFill>
            <a:schemeClr val="accent1"/>
          </a:solidFill>
          <a:ln w="57150" cap="flat" cmpd="sng" algn="ctr">
            <a:solidFill>
              <a:schemeClr val="tx1"/>
            </a:solidFill>
            <a:prstDash val="solid"/>
            <a:round/>
            <a:headEnd type="none" w="med" len="med"/>
            <a:tailEnd type="triangle" w="med" len="lg"/>
          </a:ln>
          <a:effectLst/>
          <a:scene3d>
            <a:camera prst="orthographicFront">
              <a:rot lat="0" lon="0" rev="600000"/>
            </a:camera>
            <a:lightRig rig="threePt" dir="t"/>
          </a:scene3d>
        </p:spPr>
      </p:cxnSp>
      <p:sp>
        <p:nvSpPr>
          <p:cNvPr id="10" name="TextBox 9"/>
          <p:cNvSpPr txBox="1"/>
          <p:nvPr/>
        </p:nvSpPr>
        <p:spPr>
          <a:xfrm>
            <a:off x="7261982" y="990600"/>
            <a:ext cx="1144865" cy="584775"/>
          </a:xfrm>
          <a:prstGeom prst="rect">
            <a:avLst/>
          </a:prstGeom>
          <a:noFill/>
        </p:spPr>
        <p:txBody>
          <a:bodyPr wrap="none" rtlCol="0">
            <a:spAutoFit/>
          </a:bodyPr>
          <a:lstStyle/>
          <a:p>
            <a:r>
              <a:rPr lang="en-US" sz="3200" i="0" dirty="0">
                <a:cs typeface="Arial"/>
              </a:rPr>
              <a:t>Boaz</a:t>
            </a:r>
          </a:p>
        </p:txBody>
      </p:sp>
      <p:cxnSp>
        <p:nvCxnSpPr>
          <p:cNvPr id="11" name="Straight Arrow Connector 10"/>
          <p:cNvCxnSpPr/>
          <p:nvPr/>
        </p:nvCxnSpPr>
        <p:spPr bwMode="auto">
          <a:xfrm rot="5400000">
            <a:off x="7540757" y="1755644"/>
            <a:ext cx="558225" cy="94938"/>
          </a:xfrm>
          <a:prstGeom prst="straightConnector1">
            <a:avLst/>
          </a:prstGeom>
          <a:solidFill>
            <a:schemeClr val="accent1"/>
          </a:solidFill>
          <a:ln w="57150" cap="flat" cmpd="sng" algn="ctr">
            <a:solidFill>
              <a:schemeClr val="tx1"/>
            </a:solidFill>
            <a:prstDash val="solid"/>
            <a:round/>
            <a:headEnd type="none" w="med" len="med"/>
            <a:tailEnd type="triangle" w="med" len="lg"/>
          </a:ln>
          <a:effectLst/>
          <a:scene3d>
            <a:camera prst="orthographicFront">
              <a:rot lat="0" lon="0" rev="600000"/>
            </a:camera>
            <a:lightRig rig="threePt" dir="t"/>
          </a:scene3d>
        </p:spPr>
      </p:cxnSp>
    </p:spTree>
    <p:extLst>
      <p:ext uri="{BB962C8B-B14F-4D97-AF65-F5344CB8AC3E}">
        <p14:creationId xmlns:p14="http://schemas.microsoft.com/office/powerpoint/2010/main" val="1688155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David and Abigail</a:t>
            </a:r>
          </a:p>
        </p:txBody>
      </p:sp>
      <p:sp>
        <p:nvSpPr>
          <p:cNvPr id="14" name="Content Placeholder 13"/>
          <p:cNvSpPr>
            <a:spLocks noGrp="1"/>
          </p:cNvSpPr>
          <p:nvPr>
            <p:ph idx="1"/>
          </p:nvPr>
        </p:nvSpPr>
        <p:spPr>
          <a:xfrm>
            <a:off x="457200" y="3886200"/>
            <a:ext cx="8382000" cy="2239963"/>
          </a:xfrm>
        </p:spPr>
        <p:txBody>
          <a:bodyPr>
            <a:normAutofit/>
          </a:bodyPr>
          <a:lstStyle/>
          <a:p>
            <a:r>
              <a:rPr lang="en-US" sz="2800" dirty="0" err="1">
                <a:latin typeface="Arial"/>
                <a:cs typeface="Arial"/>
              </a:rPr>
              <a:t>Nabal</a:t>
            </a:r>
            <a:r>
              <a:rPr lang="en-US" sz="2800" dirty="0">
                <a:latin typeface="Arial"/>
                <a:cs typeface="Arial"/>
              </a:rPr>
              <a:t> dies and David marries Abigail</a:t>
            </a:r>
          </a:p>
          <a:p>
            <a:r>
              <a:rPr lang="en-US" sz="2800" dirty="0">
                <a:latin typeface="Arial"/>
                <a:cs typeface="Arial"/>
              </a:rPr>
              <a:t>Abigail noted for wisdom, beauty, wealth</a:t>
            </a:r>
          </a:p>
          <a:p>
            <a:r>
              <a:rPr lang="en-US" sz="2800" dirty="0">
                <a:latin typeface="Arial"/>
                <a:cs typeface="Arial"/>
              </a:rPr>
              <a:t>Son </a:t>
            </a:r>
            <a:r>
              <a:rPr lang="en-US" sz="2800" dirty="0" err="1">
                <a:latin typeface="Arial"/>
                <a:cs typeface="Arial"/>
              </a:rPr>
              <a:t>Chileab</a:t>
            </a:r>
            <a:r>
              <a:rPr lang="en-US" sz="2800" dirty="0">
                <a:latin typeface="Arial"/>
                <a:cs typeface="Arial"/>
              </a:rPr>
              <a:t> or Daniel. David’s second son. </a:t>
            </a:r>
          </a:p>
          <a:p>
            <a:r>
              <a:rPr lang="en-US" sz="2800" dirty="0">
                <a:latin typeface="Arial"/>
                <a:cs typeface="Arial"/>
              </a:rPr>
              <a:t>No record of what happened to him</a:t>
            </a:r>
          </a:p>
        </p:txBody>
      </p:sp>
      <p:sp>
        <p:nvSpPr>
          <p:cNvPr id="4" name="Oval 5"/>
          <p:cNvSpPr>
            <a:spLocks noChangeArrowheads="1"/>
          </p:cNvSpPr>
          <p:nvPr/>
        </p:nvSpPr>
        <p:spPr bwMode="auto">
          <a:xfrm>
            <a:off x="381000" y="1981200"/>
            <a:ext cx="198120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i="0" dirty="0" err="1">
                <a:solidFill>
                  <a:schemeClr val="bg1"/>
                </a:solidFill>
                <a:latin typeface="Arial" pitchFamily="-128" charset="0"/>
              </a:rPr>
              <a:t>Nabal</a:t>
            </a:r>
            <a:endParaRPr lang="en-GB" sz="2800" i="0" dirty="0">
              <a:solidFill>
                <a:schemeClr val="bg1"/>
              </a:solidFill>
              <a:latin typeface="Arial" pitchFamily="-128" charset="0"/>
            </a:endParaRPr>
          </a:p>
        </p:txBody>
      </p:sp>
      <p:sp>
        <p:nvSpPr>
          <p:cNvPr id="5" name="Oval 6"/>
          <p:cNvSpPr>
            <a:spLocks noChangeArrowheads="1"/>
          </p:cNvSpPr>
          <p:nvPr/>
        </p:nvSpPr>
        <p:spPr bwMode="auto">
          <a:xfrm>
            <a:off x="3581400" y="2039938"/>
            <a:ext cx="2286000"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Arial" pitchFamily="-128" charset="0"/>
              </a:rPr>
              <a:t>Abigail</a:t>
            </a:r>
          </a:p>
        </p:txBody>
      </p:sp>
      <p:sp>
        <p:nvSpPr>
          <p:cNvPr id="6" name="Oval 7"/>
          <p:cNvSpPr>
            <a:spLocks noChangeArrowheads="1"/>
          </p:cNvSpPr>
          <p:nvPr/>
        </p:nvSpPr>
        <p:spPr bwMode="auto">
          <a:xfrm>
            <a:off x="7031038" y="2039938"/>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latin typeface="Arial" pitchFamily="-128" charset="0"/>
              </a:rPr>
              <a:t>David</a:t>
            </a:r>
          </a:p>
        </p:txBody>
      </p:sp>
      <p:sp>
        <p:nvSpPr>
          <p:cNvPr id="7" name="Line 10"/>
          <p:cNvSpPr>
            <a:spLocks noChangeShapeType="1"/>
          </p:cNvSpPr>
          <p:nvPr/>
        </p:nvSpPr>
        <p:spPr bwMode="auto">
          <a:xfrm>
            <a:off x="2522837" y="2590800"/>
            <a:ext cx="906462" cy="96838"/>
          </a:xfrm>
          <a:prstGeom prst="line">
            <a:avLst/>
          </a:prstGeom>
          <a:noFill/>
          <a:ln w="57150">
            <a:solidFill>
              <a:schemeClr val="tx1"/>
            </a:solidFill>
            <a:round/>
            <a:headEnd type="none" w="lg" len="med"/>
            <a:tailEnd type="triangle" w="lg" len="med"/>
          </a:ln>
          <a:scene3d>
            <a:camera prst="orthographicFront">
              <a:rot lat="0" lon="0" rev="420000"/>
            </a:camera>
            <a:lightRig rig="threePt" dir="t"/>
          </a:scene3d>
        </p:spPr>
        <p:txBody>
          <a:bodyPr>
            <a:prstTxWarp prst="textNoShape">
              <a:avLst/>
            </a:prstTxWarp>
          </a:bodyPr>
          <a:lstStyle/>
          <a:p>
            <a:endParaRPr lang="en-US"/>
          </a:p>
        </p:txBody>
      </p:sp>
      <p:sp>
        <p:nvSpPr>
          <p:cNvPr id="8" name="Line 11"/>
          <p:cNvSpPr>
            <a:spLocks noChangeShapeType="1"/>
          </p:cNvSpPr>
          <p:nvPr/>
        </p:nvSpPr>
        <p:spPr bwMode="auto">
          <a:xfrm>
            <a:off x="5843587" y="2590800"/>
            <a:ext cx="1166813" cy="25401"/>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9" name="Freeform 23"/>
          <p:cNvSpPr>
            <a:spLocks noChangeAspect="1"/>
          </p:cNvSpPr>
          <p:nvPr/>
        </p:nvSpPr>
        <p:spPr bwMode="auto">
          <a:xfrm>
            <a:off x="2436812" y="2128838"/>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endParaRPr lang="en-US"/>
          </a:p>
        </p:txBody>
      </p:sp>
      <p:sp>
        <p:nvSpPr>
          <p:cNvPr id="10" name="TextBox 9"/>
          <p:cNvSpPr txBox="1"/>
          <p:nvPr/>
        </p:nvSpPr>
        <p:spPr>
          <a:xfrm>
            <a:off x="7261982" y="990600"/>
            <a:ext cx="1119217" cy="584775"/>
          </a:xfrm>
          <a:prstGeom prst="rect">
            <a:avLst/>
          </a:prstGeom>
          <a:noFill/>
        </p:spPr>
        <p:txBody>
          <a:bodyPr wrap="none" rtlCol="0">
            <a:spAutoFit/>
          </a:bodyPr>
          <a:lstStyle/>
          <a:p>
            <a:r>
              <a:rPr lang="en-US" sz="3200" i="0" dirty="0">
                <a:latin typeface="Arial"/>
                <a:cs typeface="Arial"/>
              </a:rPr>
              <a:t>Boaz</a:t>
            </a:r>
          </a:p>
        </p:txBody>
      </p:sp>
      <p:cxnSp>
        <p:nvCxnSpPr>
          <p:cNvPr id="11" name="Straight Arrow Connector 10"/>
          <p:cNvCxnSpPr/>
          <p:nvPr/>
        </p:nvCxnSpPr>
        <p:spPr bwMode="auto">
          <a:xfrm rot="5400000">
            <a:off x="7540757" y="1755643"/>
            <a:ext cx="558225" cy="94938"/>
          </a:xfrm>
          <a:prstGeom prst="straightConnector1">
            <a:avLst/>
          </a:prstGeom>
          <a:solidFill>
            <a:schemeClr val="accent1"/>
          </a:solidFill>
          <a:ln w="57150" cap="flat" cmpd="sng" algn="ctr">
            <a:solidFill>
              <a:schemeClr val="tx1"/>
            </a:solidFill>
            <a:prstDash val="solid"/>
            <a:round/>
            <a:headEnd type="none" w="med" len="med"/>
            <a:tailEnd type="triangle" w="med" len="lg"/>
          </a:ln>
          <a:effectLst/>
          <a:scene3d>
            <a:camera prst="orthographicFront">
              <a:rot lat="0" lon="0" rev="600000"/>
            </a:camera>
            <a:lightRig rig="threePt" dir="t"/>
          </a:scene3d>
        </p:spPr>
      </p:cxnSp>
    </p:spTree>
    <p:extLst>
      <p:ext uri="{BB962C8B-B14F-4D97-AF65-F5344CB8AC3E}">
        <p14:creationId xmlns:p14="http://schemas.microsoft.com/office/powerpoint/2010/main" val="2684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David and  Bathsheba</a:t>
            </a:r>
          </a:p>
        </p:txBody>
      </p:sp>
      <p:sp>
        <p:nvSpPr>
          <p:cNvPr id="3" name="Oval 5"/>
          <p:cNvSpPr>
            <a:spLocks noChangeArrowheads="1"/>
          </p:cNvSpPr>
          <p:nvPr/>
        </p:nvSpPr>
        <p:spPr bwMode="auto">
          <a:xfrm>
            <a:off x="381000" y="1981200"/>
            <a:ext cx="1981200" cy="1465262"/>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Arial" pitchFamily="-128" charset="0"/>
              </a:rPr>
              <a:t>Uriah</a:t>
            </a:r>
          </a:p>
        </p:txBody>
      </p:sp>
      <p:sp>
        <p:nvSpPr>
          <p:cNvPr id="4" name="Oval 6"/>
          <p:cNvSpPr>
            <a:spLocks noChangeArrowheads="1"/>
          </p:cNvSpPr>
          <p:nvPr/>
        </p:nvSpPr>
        <p:spPr bwMode="auto">
          <a:xfrm>
            <a:off x="3581400" y="2039938"/>
            <a:ext cx="2286000" cy="1152525"/>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Arial" pitchFamily="-128" charset="0"/>
              </a:rPr>
              <a:t>Bathsheba</a:t>
            </a:r>
          </a:p>
        </p:txBody>
      </p:sp>
      <p:sp>
        <p:nvSpPr>
          <p:cNvPr id="5" name="Oval 7"/>
          <p:cNvSpPr>
            <a:spLocks noChangeArrowheads="1"/>
          </p:cNvSpPr>
          <p:nvPr/>
        </p:nvSpPr>
        <p:spPr bwMode="auto">
          <a:xfrm>
            <a:off x="7031038" y="2039938"/>
            <a:ext cx="1655762" cy="1152525"/>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latin typeface="Arial" pitchFamily="-128" charset="0"/>
              </a:rPr>
              <a:t>David</a:t>
            </a:r>
          </a:p>
        </p:txBody>
      </p:sp>
      <p:sp>
        <p:nvSpPr>
          <p:cNvPr id="6" name="Line 10"/>
          <p:cNvSpPr>
            <a:spLocks noChangeShapeType="1"/>
          </p:cNvSpPr>
          <p:nvPr/>
        </p:nvSpPr>
        <p:spPr bwMode="auto">
          <a:xfrm>
            <a:off x="2522837" y="2590800"/>
            <a:ext cx="906462" cy="96838"/>
          </a:xfrm>
          <a:prstGeom prst="line">
            <a:avLst/>
          </a:prstGeom>
          <a:noFill/>
          <a:ln w="57150">
            <a:solidFill>
              <a:schemeClr val="tx1"/>
            </a:solidFill>
            <a:round/>
            <a:headEnd type="none" w="lg" len="med"/>
            <a:tailEnd type="triangle" w="lg" len="med"/>
          </a:ln>
          <a:scene3d>
            <a:camera prst="orthographicFront">
              <a:rot lat="0" lon="0" rev="420000"/>
            </a:camera>
            <a:lightRig rig="threePt" dir="t"/>
          </a:scene3d>
        </p:spPr>
        <p:txBody>
          <a:bodyPr>
            <a:prstTxWarp prst="textNoShape">
              <a:avLst/>
            </a:prstTxWarp>
          </a:bodyPr>
          <a:lstStyle/>
          <a:p>
            <a:endParaRPr lang="en-US"/>
          </a:p>
        </p:txBody>
      </p:sp>
      <p:sp>
        <p:nvSpPr>
          <p:cNvPr id="7" name="Line 11"/>
          <p:cNvSpPr>
            <a:spLocks noChangeShapeType="1"/>
          </p:cNvSpPr>
          <p:nvPr/>
        </p:nvSpPr>
        <p:spPr bwMode="auto">
          <a:xfrm>
            <a:off x="5843587" y="2590800"/>
            <a:ext cx="1166813" cy="25401"/>
          </a:xfrm>
          <a:prstGeom prst="line">
            <a:avLst/>
          </a:prstGeom>
          <a:noFill/>
          <a:ln w="57150">
            <a:solidFill>
              <a:schemeClr val="tx1"/>
            </a:solidFill>
            <a:round/>
            <a:headEnd type="none" w="lg" len="med"/>
            <a:tailEnd type="triangle" w="lg" len="med"/>
          </a:ln>
        </p:spPr>
        <p:txBody>
          <a:bodyPr>
            <a:prstTxWarp prst="textNoShape">
              <a:avLst/>
            </a:prstTxWarp>
          </a:bodyPr>
          <a:lstStyle/>
          <a:p>
            <a:endParaRPr lang="en-US"/>
          </a:p>
        </p:txBody>
      </p:sp>
      <p:sp>
        <p:nvSpPr>
          <p:cNvPr id="8" name="Freeform 23"/>
          <p:cNvSpPr>
            <a:spLocks noChangeAspect="1"/>
          </p:cNvSpPr>
          <p:nvPr/>
        </p:nvSpPr>
        <p:spPr bwMode="auto">
          <a:xfrm>
            <a:off x="2436812" y="2128838"/>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endParaRPr lang="en-US"/>
          </a:p>
        </p:txBody>
      </p:sp>
      <p:sp>
        <p:nvSpPr>
          <p:cNvPr id="9" name="TextBox 8"/>
          <p:cNvSpPr txBox="1"/>
          <p:nvPr/>
        </p:nvSpPr>
        <p:spPr>
          <a:xfrm>
            <a:off x="7261982" y="990600"/>
            <a:ext cx="1119217" cy="584775"/>
          </a:xfrm>
          <a:prstGeom prst="rect">
            <a:avLst/>
          </a:prstGeom>
          <a:noFill/>
        </p:spPr>
        <p:txBody>
          <a:bodyPr wrap="none" rtlCol="0">
            <a:spAutoFit/>
          </a:bodyPr>
          <a:lstStyle/>
          <a:p>
            <a:r>
              <a:rPr lang="en-US" sz="3200" i="0" dirty="0">
                <a:latin typeface="Arial"/>
                <a:cs typeface="Arial"/>
              </a:rPr>
              <a:t>Boaz</a:t>
            </a:r>
          </a:p>
        </p:txBody>
      </p:sp>
      <p:cxnSp>
        <p:nvCxnSpPr>
          <p:cNvPr id="10" name="Straight Arrow Connector 9"/>
          <p:cNvCxnSpPr/>
          <p:nvPr/>
        </p:nvCxnSpPr>
        <p:spPr bwMode="auto">
          <a:xfrm rot="5400000">
            <a:off x="7598218" y="1755644"/>
            <a:ext cx="558225" cy="94938"/>
          </a:xfrm>
          <a:prstGeom prst="straightConnector1">
            <a:avLst/>
          </a:prstGeom>
          <a:solidFill>
            <a:schemeClr val="accent1"/>
          </a:solidFill>
          <a:ln w="57150" cap="flat" cmpd="sng" algn="ctr">
            <a:solidFill>
              <a:schemeClr val="tx1"/>
            </a:solidFill>
            <a:prstDash val="solid"/>
            <a:round/>
            <a:headEnd type="none" w="med" len="med"/>
            <a:tailEnd type="triangle" w="med" len="lg"/>
          </a:ln>
          <a:effectLst/>
          <a:scene3d>
            <a:camera prst="orthographicFront">
              <a:rot lat="0" lon="0" rev="600000"/>
            </a:camera>
            <a:lightRig rig="threePt" dir="t"/>
          </a:scene3d>
        </p:spPr>
      </p:cxnSp>
      <p:cxnSp>
        <p:nvCxnSpPr>
          <p:cNvPr id="12" name="Straight Arrow Connector 11"/>
          <p:cNvCxnSpPr/>
          <p:nvPr/>
        </p:nvCxnSpPr>
        <p:spPr bwMode="auto">
          <a:xfrm rot="5400000">
            <a:off x="5295900" y="3771900"/>
            <a:ext cx="2209800" cy="1588"/>
          </a:xfrm>
          <a:prstGeom prst="straightConnector1">
            <a:avLst/>
          </a:prstGeom>
          <a:solidFill>
            <a:schemeClr val="accent1"/>
          </a:solidFill>
          <a:ln w="76200" cap="flat" cmpd="sng" algn="ctr">
            <a:solidFill>
              <a:schemeClr val="tx1"/>
            </a:solidFill>
            <a:prstDash val="solid"/>
            <a:round/>
            <a:headEnd type="none" w="med" len="med"/>
            <a:tailEnd type="arrow"/>
          </a:ln>
          <a:effectLst/>
        </p:spPr>
      </p:cxnSp>
      <p:sp>
        <p:nvSpPr>
          <p:cNvPr id="13" name="TextBox 12"/>
          <p:cNvSpPr txBox="1"/>
          <p:nvPr/>
        </p:nvSpPr>
        <p:spPr>
          <a:xfrm>
            <a:off x="5486400" y="4876800"/>
            <a:ext cx="1802096" cy="584775"/>
          </a:xfrm>
          <a:prstGeom prst="rect">
            <a:avLst/>
          </a:prstGeom>
          <a:noFill/>
        </p:spPr>
        <p:txBody>
          <a:bodyPr wrap="none" rtlCol="0">
            <a:spAutoFit/>
          </a:bodyPr>
          <a:lstStyle/>
          <a:p>
            <a:r>
              <a:rPr lang="en-US" sz="3200" i="0" dirty="0">
                <a:latin typeface="Arial"/>
                <a:cs typeface="Arial"/>
              </a:rPr>
              <a:t>Solomon</a:t>
            </a:r>
          </a:p>
        </p:txBody>
      </p:sp>
    </p:spTree>
    <p:extLst>
      <p:ext uri="{BB962C8B-B14F-4D97-AF65-F5344CB8AC3E}">
        <p14:creationId xmlns:p14="http://schemas.microsoft.com/office/powerpoint/2010/main" val="14590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11161" y="545690"/>
            <a:ext cx="7875639" cy="5580473"/>
          </a:xfrm>
        </p:spPr>
        <p:txBody>
          <a:bodyPr>
            <a:normAutofit/>
          </a:bodyPr>
          <a:lstStyle/>
          <a:p>
            <a:pPr>
              <a:buNone/>
            </a:pPr>
            <a:r>
              <a:rPr lang="en-US" sz="2800" dirty="0">
                <a:latin typeface="Arial"/>
                <a:cs typeface="Arial"/>
              </a:rPr>
              <a:t>	"King David was a great sage. When he saw Uriah the Hittite, he knew that he was the Serpent who had seduced Eve, and when he saw Bathsheba he knew that she was Eve, and he knew that he himself was Adam. Thus, he wished to take Bathsheba from Uriah, because she was destined to be David’s mate.  And the reason Nathan the prophet chastised him was because he hurried, and did not wait. For his haste caused him to go to her without performing </a:t>
            </a:r>
            <a:r>
              <a:rPr lang="en-US" sz="2800" i="1" dirty="0" err="1">
                <a:latin typeface="Arial"/>
                <a:cs typeface="Arial"/>
              </a:rPr>
              <a:t>tikkun</a:t>
            </a:r>
            <a:r>
              <a:rPr lang="en-US" sz="2800" i="1" dirty="0">
                <a:latin typeface="Arial"/>
                <a:cs typeface="Arial"/>
              </a:rPr>
              <a:t> </a:t>
            </a:r>
            <a:r>
              <a:rPr lang="en-US" sz="2800" dirty="0">
                <a:latin typeface="Arial"/>
                <a:cs typeface="Arial"/>
              </a:rPr>
              <a:t>(restoration). </a:t>
            </a:r>
          </a:p>
          <a:p>
            <a:pPr>
              <a:buNone/>
            </a:pPr>
            <a:r>
              <a:rPr lang="en-US" sz="3000" i="1" dirty="0"/>
              <a:t>					</a:t>
            </a:r>
            <a:r>
              <a:rPr lang="en-US" sz="3000" i="1" dirty="0" err="1"/>
              <a:t>Sefer</a:t>
            </a:r>
            <a:r>
              <a:rPr lang="en-US" sz="3000" i="1" dirty="0"/>
              <a:t> </a:t>
            </a:r>
            <a:r>
              <a:rPr lang="en-US" sz="3000" i="1" dirty="0" err="1"/>
              <a:t>Peli’ah</a:t>
            </a:r>
            <a:r>
              <a:rPr lang="en-US" sz="3000" i="1" dirty="0"/>
              <a:t> (Judaism)</a:t>
            </a:r>
            <a:endParaRPr lang="en-US" sz="3000" dirty="0"/>
          </a:p>
        </p:txBody>
      </p:sp>
    </p:spTree>
    <p:extLst>
      <p:ext uri="{BB962C8B-B14F-4D97-AF65-F5344CB8AC3E}">
        <p14:creationId xmlns:p14="http://schemas.microsoft.com/office/powerpoint/2010/main" val="110609578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112491</TotalTime>
  <Words>3636</Words>
  <Application>Microsoft Office PowerPoint</Application>
  <PresentationFormat>On-screen Show (4:3)</PresentationFormat>
  <Paragraphs>184</Paragraphs>
  <Slides>15</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Century Gothic</vt:lpstr>
      <vt:lpstr>Franklin Gothic Medium</vt:lpstr>
      <vt:lpstr>Wingdings 3</vt:lpstr>
      <vt:lpstr>Wisp</vt:lpstr>
      <vt:lpstr>The restoration of Eve by Adam</vt:lpstr>
      <vt:lpstr>Rahab and the spies</vt:lpstr>
      <vt:lpstr>Rahab and the spies</vt:lpstr>
      <vt:lpstr>Ruth and Boaz</vt:lpstr>
      <vt:lpstr>Ruth and Boaz</vt:lpstr>
      <vt:lpstr>David and Abigail</vt:lpstr>
      <vt:lpstr>David and Abigail</vt:lpstr>
      <vt:lpstr>David and  Bathsheba</vt:lpstr>
      <vt:lpstr>PowerPoint Presentation</vt:lpstr>
      <vt:lpstr>A successful example</vt:lpstr>
      <vt:lpstr>How did David inherit the throne?</vt:lpstr>
      <vt:lpstr>How did David inherit the throne?</vt:lpstr>
      <vt:lpstr>Project to translate My World and I into Arabic</vt:lpstr>
      <vt:lpstr>My World and I </vt:lpstr>
      <vt:lpstr>Project for Arabic edition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2022-07-18T10:21:43Z</dcterms:modified>
</cp:coreProperties>
</file>