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37"/>
  </p:notesMasterIdLst>
  <p:sldIdLst>
    <p:sldId id="525" r:id="rId2"/>
    <p:sldId id="526" r:id="rId3"/>
    <p:sldId id="527" r:id="rId4"/>
    <p:sldId id="528" r:id="rId5"/>
    <p:sldId id="1656" r:id="rId6"/>
    <p:sldId id="1637" r:id="rId7"/>
    <p:sldId id="1638" r:id="rId8"/>
    <p:sldId id="982" r:id="rId9"/>
    <p:sldId id="1647" r:id="rId10"/>
    <p:sldId id="1648" r:id="rId11"/>
    <p:sldId id="1213" r:id="rId12"/>
    <p:sldId id="529" r:id="rId13"/>
    <p:sldId id="720" r:id="rId14"/>
    <p:sldId id="1400" r:id="rId15"/>
    <p:sldId id="721" r:id="rId16"/>
    <p:sldId id="796" r:id="rId17"/>
    <p:sldId id="1212" r:id="rId18"/>
    <p:sldId id="1376" r:id="rId19"/>
    <p:sldId id="1641" r:id="rId20"/>
    <p:sldId id="1658" r:id="rId21"/>
    <p:sldId id="1406" r:id="rId22"/>
    <p:sldId id="1405" r:id="rId23"/>
    <p:sldId id="1407" r:id="rId24"/>
    <p:sldId id="1408" r:id="rId25"/>
    <p:sldId id="1411" r:id="rId26"/>
    <p:sldId id="1412" r:id="rId27"/>
    <p:sldId id="1660" r:id="rId28"/>
    <p:sldId id="1640" r:id="rId29"/>
    <p:sldId id="1416" r:id="rId30"/>
    <p:sldId id="1417" r:id="rId31"/>
    <p:sldId id="1413" r:id="rId32"/>
    <p:sldId id="1414" r:id="rId33"/>
    <p:sldId id="1646" r:id="rId34"/>
    <p:sldId id="1418" r:id="rId35"/>
    <p:sldId id="1419"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rabbisacks.org/takes-forgive-vayechi-5778/#_ftnref2" TargetMode="External"/><Relationship Id="rId13" Type="http://schemas.openxmlformats.org/officeDocument/2006/relationships/hyperlink" Target="https://www.sefaria.org/Numbers.35.32?lang=he-en&amp;utm_source=sef_linker" TargetMode="External"/><Relationship Id="rId3" Type="http://schemas.openxmlformats.org/officeDocument/2006/relationships/hyperlink" Target="https://www.sefaria.org/Genesis.45.5?lang=he-en&amp;utm_source=sef_linker" TargetMode="External"/><Relationship Id="rId7" Type="http://schemas.openxmlformats.org/officeDocument/2006/relationships/hyperlink" Target="http://rabbisacks.org/takes-forgive-vayechi-5778/#_ftnref1" TargetMode="External"/><Relationship Id="rId12" Type="http://schemas.openxmlformats.org/officeDocument/2006/relationships/hyperlink" Target="https://www.sefaria.org/Genesis.6.14?lang=he-en&amp;utm_source=sef_linker"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sefaria.org/Genesis.42.21?lang=he-en&amp;utm_source=sef_linker" TargetMode="External"/><Relationship Id="rId11" Type="http://schemas.openxmlformats.org/officeDocument/2006/relationships/hyperlink" Target="https://www.sefaria.org/Genesis.32.21?lang=he-en&amp;utm_source=sef_linker" TargetMode="External"/><Relationship Id="rId5" Type="http://schemas.openxmlformats.org/officeDocument/2006/relationships/hyperlink" Target="https://www.sefaria.org/Genesis.50.19-21?lang=he-en&amp;utm_source=sef_linker" TargetMode="External"/><Relationship Id="rId15" Type="http://schemas.openxmlformats.org/officeDocument/2006/relationships/hyperlink" Target="http://rabbisacks.org/takes-forgive-vayechi-5778/#_ftnref6" TargetMode="External"/><Relationship Id="rId10" Type="http://schemas.openxmlformats.org/officeDocument/2006/relationships/hyperlink" Target="http://rabbisacks.org/takes-forgive-vayechi-5778/#_ftnref4" TargetMode="External"/><Relationship Id="rId4" Type="http://schemas.openxmlformats.org/officeDocument/2006/relationships/hyperlink" Target="https://www.sefaria.org/Genesis.50.15-17?lang=he-en&amp;utm_source=sef_linker" TargetMode="External"/><Relationship Id="rId9" Type="http://schemas.openxmlformats.org/officeDocument/2006/relationships/hyperlink" Target="http://rabbisacks.org/takes-forgive-vayechi-5778/#_ftnref3" TargetMode="External"/><Relationship Id="rId14" Type="http://schemas.openxmlformats.org/officeDocument/2006/relationships/hyperlink" Target="http://rabbisacks.org/takes-forgive-vayechi-5778/#_ftnref5"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rabbisacks.org/birth-forgiveness-vayigash-5775/#_ftn1" TargetMode="External"/><Relationship Id="rId7" Type="http://schemas.openxmlformats.org/officeDocument/2006/relationships/hyperlink" Target="http://rabbisacks.org/birth-forgiveness-vayigash-5775/#_ftn5"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rabbisacks.org/birth-forgiveness-vayigash-5775/#_ftn4" TargetMode="External"/><Relationship Id="rId5" Type="http://schemas.openxmlformats.org/officeDocument/2006/relationships/hyperlink" Target="http://rabbisacks.org/birth-forgiveness-vayigash-5775/#_ftn3" TargetMode="External"/><Relationship Id="rId4" Type="http://schemas.openxmlformats.org/officeDocument/2006/relationships/hyperlink" Target="http://rabbisacks.org/birth-forgiveness-vayigash-5775/#_ftn2"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efaria.org/Genesis.37.26-27?lang=he-en&amp;utm_source=sef_linker"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www.sefaria.org/Isaiah.57.19?lang=he-en&amp;utm_source=sef_linker" TargetMode="External"/><Relationship Id="rId4" Type="http://schemas.openxmlformats.org/officeDocument/2006/relationships/hyperlink" Target="https://www.sefaria.org/Berakhot.34b?lang=he-en&amp;utm_source=sef_linker"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efaria.org/Genesis.37?lang=he-en"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www.sefaria.org/Isaiah.57.19?lang=he-en" TargetMode="External"/><Relationship Id="rId4" Type="http://schemas.openxmlformats.org/officeDocument/2006/relationships/hyperlink" Target="https://www.sefaria.org/Berakhot.34b?lang=he-e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abbisacks.us7.list-manage.com/track/click?u=2a91b54e856e0e4ee78b585d2&amp;id=d1fa887759&amp;e=128f3a2574" TargetMode="External"/><Relationship Id="rId7" Type="http://schemas.openxmlformats.org/officeDocument/2006/relationships/hyperlink" Target="https://rabbisacks.us7.list-manage.com/track/click?u=2a91b54e856e0e4ee78b585d2&amp;id=ce6f836570&amp;e=128f3a2574"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rabbisacks.us7.list-manage.com/track/click?u=2a91b54e856e0e4ee78b585d2&amp;id=fa29248f14&amp;e=128f3a2574" TargetMode="External"/><Relationship Id="rId5" Type="http://schemas.openxmlformats.org/officeDocument/2006/relationships/hyperlink" Target="https://rabbisacks.us7.list-manage.com/track/click?u=2a91b54e856e0e4ee78b585d2&amp;id=723d9cc2e8&amp;e=128f3a2574" TargetMode="External"/><Relationship Id="rId4" Type="http://schemas.openxmlformats.org/officeDocument/2006/relationships/hyperlink" Target="https://rabbisacks.us7.list-manage.com/track/click?u=2a91b54e856e0e4ee78b585d2&amp;id=b7c6ee00e0&amp;e=128f3a2574"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one of the most dramatic moments in </a:t>
            </a:r>
            <a:r>
              <a:rPr lang="en-US" dirty="0" err="1"/>
              <a:t>Bereishith</a:t>
            </a:r>
            <a:r>
              <a:rPr lang="en-US" dirty="0"/>
              <a:t>, a book full of dramatic moments. Judah has made a passionate plea for Benjamin’s release. Yes, the missing silver cup has been found in his possession. Judah does not challenge the facts. Instead he throws himself on the mercy of the Egyptian ruler, of whose identity he is still unaware. He asks him to think of the impact Benjamin’s imprisonment will have on his father. He has already lost one beloved son. The shock of losing another will kill him.</a:t>
            </a:r>
          </a:p>
          <a:p>
            <a:r>
              <a:rPr lang="en-US" dirty="0"/>
              <a:t>Now then, please let your servant remain here as my lord’s slave in place of the boy, and let the boy return with his brothers. How can I go back to my father if the boy is not with me? No! Do not let me see the misery that would come upon my father.</a:t>
            </a:r>
          </a:p>
          <a:p>
            <a:r>
              <a:rPr lang="en-US" dirty="0"/>
              <a:t>These are the words that finally break Joseph’s heart. He is overcome with emotion. He commands all his attendants to leave, turns to his brothers, and reveals his identity:</a:t>
            </a:r>
          </a:p>
          <a:p>
            <a:r>
              <a:rPr lang="en-US" dirty="0"/>
              <a:t>Then Joseph could no longer control himself before all his attendants, and he cried out, “Have everyone leave my presence!” So there was no one with Joseph when he made himself known to his brothers. And he wept so loudly that the Egyptians heard him, and Pharaoh’s household heard about it. Joseph said to his brothers, “I am Joseph! Is my father still living?” But his brothers were not able to answer him, because they were terrified at his presence.</a:t>
            </a:r>
          </a:p>
          <a:p>
            <a:r>
              <a:rPr lang="en-US" dirty="0"/>
              <a:t>Their silence is eloquent. They are bewildered. The stranger turns out to be their brother. The ruler of Egypt is the young man that, years earlier, they had sold as a slave. The combination of shock and guilt paralyses them.</a:t>
            </a:r>
          </a:p>
          <a:p>
            <a:r>
              <a:rPr lang="en-US" dirty="0"/>
              <a:t>Breaking the silence, Joseph continues. He has yet another surprise for them. He does not hold them guilty. There is no anger in his words. Instead he does the least expected thing. He comforts them. He forgives them. He speaks with a majestic graciousness:</a:t>
            </a:r>
          </a:p>
          <a:p>
            <a:r>
              <a:rPr lang="en-US" dirty="0"/>
              <a:t>Then Joseph said to his brothers, “Come close to me.” When they had done so, he said, “I am your brother Joseph, the one you sold into Egypt! And now, do not be distressed and do not be angry with yourselves for selling me here, because it was to save lives that G-d sent me ahead of you. 6 For two years now there has been famine in the land, and for the next five years there will not be plowing and reaping. But G-d sent me ahead of you to preserve for you a remnant on earth and to save your lives by a great deliverance. “So then, it was not you who sent me here, but G-d.”</a:t>
            </a:r>
          </a:p>
          <a:p>
            <a:r>
              <a:rPr lang="en-US" dirty="0"/>
              <a:t>With this, the long story reaches closure. The estrangement, which began with the words, ‘[The brothers] hated him and could not speak peaceably to him,” is at an end. Joseph is, as he twice dreamed he would be, a ruler. His brothers have bowed down to him. He has survived their attempt to kill him. He has risen from slavery to become the second most powerful man in the most powerful empire of the ancient world. But a question remains. What kind of story is this? What is its theme? What has been driving Joseph in these successive encounters with his brothers?</a:t>
            </a:r>
          </a:p>
          <a:p>
            <a:r>
              <a:rPr lang="en-US" dirty="0"/>
              <a:t>First, let us recall the sequence of events. Some time earlier, the brothers had come before Joseph for the first time. He </a:t>
            </a:r>
            <a:r>
              <a:rPr lang="en-US" dirty="0" err="1"/>
              <a:t>recognises</a:t>
            </a:r>
            <a:r>
              <a:rPr lang="en-US" dirty="0"/>
              <a:t> them. They do not </a:t>
            </a:r>
            <a:r>
              <a:rPr lang="en-US" dirty="0" err="1"/>
              <a:t>recognise</a:t>
            </a:r>
            <a:r>
              <a:rPr lang="en-US" dirty="0"/>
              <a:t> him. He “speaks harshly” to them, accusing them of being spies. He puts them in prison for three days.</a:t>
            </a:r>
          </a:p>
          <a:p>
            <a:r>
              <a:rPr lang="en-US" dirty="0"/>
              <a:t>He then releases them, holding Shimon as a hostage, telling them that they must bring Benjamin with them next time, to verify their story. Unbeknown to them, he has the money they had paid for the grain put back into their sacks. When they discover this, they are unnerved again. Something is happening to them, but they do not know what.</a:t>
            </a:r>
          </a:p>
          <a:p>
            <a:r>
              <a:rPr lang="en-US" dirty="0"/>
              <a:t>Eventually the food runs out and they have to return. It takes much persuasion on the part of Judah to convince Jacob to let Benjamin come with. This time, Joseph greets them with warmth, inviting them to eat with him. Eventually, having provided them with fresh supplies of grain, he sends them on their way. Now, however, he does more than place money in their sacks. He has his </a:t>
            </a:r>
            <a:r>
              <a:rPr lang="en-US" dirty="0" err="1"/>
              <a:t>favourite</a:t>
            </a:r>
            <a:r>
              <a:rPr lang="en-US" dirty="0"/>
              <a:t> divination cup placed in Benjamin’s grain.</a:t>
            </a:r>
          </a:p>
          <a:p>
            <a:r>
              <a:rPr lang="en-US" dirty="0"/>
              <a:t>The brothers have left the city, relieved that the visit has been unexpectedly painless. No sooner have they gone than they are overtaken by Joseph’s steward. Someone has stolen his master’s silver cup. The brothers protest their innocence. The steward searches their bags, starting with the eldest. Finally they reach Benjamin, and there, in his sack, is the cup. It is their worst nightmare come true. They knew that having once come home without Joseph, they could not lose Benjamin also. Judah had staked his </a:t>
            </a:r>
            <a:r>
              <a:rPr lang="en-US" dirty="0" err="1"/>
              <a:t>honour</a:t>
            </a:r>
            <a:r>
              <a:rPr lang="en-US" dirty="0"/>
              <a:t> on it. So the brothers appear before Joseph once more, and the drama moves toward its climax.</a:t>
            </a:r>
          </a:p>
          <a:p>
            <a:r>
              <a:rPr lang="en-US" dirty="0"/>
              <a:t>What is the logic of this sequence of events? The first possibility, suggested by the Torah itself (“Then he remembered his dreams about them and said to them: You are spies”), is that Joseph was acting so as to </a:t>
            </a:r>
            <a:r>
              <a:rPr lang="en-US" dirty="0" err="1"/>
              <a:t>fulfil</a:t>
            </a:r>
            <a:r>
              <a:rPr lang="en-US" dirty="0"/>
              <a:t> his childhood dreams, in which his family bowed down to him.</a:t>
            </a:r>
          </a:p>
          <a:p>
            <a:r>
              <a:rPr lang="en-US" dirty="0"/>
              <a:t>This, however, cannot be the case. Before Joseph acts like a stranger, we read “When Joseph’s brothers arrived, they bowed down to him with their faces to the ground” (42: 6). If the story were simply about the </a:t>
            </a:r>
            <a:r>
              <a:rPr lang="en-US" dirty="0" err="1"/>
              <a:t>fulfilment</a:t>
            </a:r>
            <a:r>
              <a:rPr lang="en-US" dirty="0"/>
              <a:t> of Joseph’s dreams he should have devised a strategy that would bring the whole family, including Jacob and Benjamin, to Egypt. Jacob would have bowed down to him, the dreams would be fulfilled, and Joseph could then reveal his identity. Nothing of this kind happens. Joseph’s actions do not advance, but actually delay, this outcome. Therefore Joseph was not acting so as to </a:t>
            </a:r>
            <a:r>
              <a:rPr lang="en-US" dirty="0" err="1"/>
              <a:t>fulfil</a:t>
            </a:r>
            <a:r>
              <a:rPr lang="en-US" dirty="0"/>
              <a:t> his dreams.</a:t>
            </a:r>
          </a:p>
          <a:p>
            <a:r>
              <a:rPr lang="en-US" dirty="0"/>
              <a:t>The second possibility is that the Joseph story is a tale of revenge. He is making his brothers suffer as they once made him suffer. This too is untenable. At every significant stage (42:24, 43:30, 45:1-2), Joseph </a:t>
            </a:r>
            <a:r>
              <a:rPr lang="en-US" dirty="0" err="1"/>
              <a:t>turnsaside</a:t>
            </a:r>
            <a:r>
              <a:rPr lang="en-US" dirty="0"/>
              <a:t> to weep , careful not to let the brothers see him in this state. People engaged in revenge do not weep. That is why we are told this detail three times – precisely to exclude the possibility that Jacob was acting out of desire to do to his brothers what they once did to him. Those who repay evil with evil take satisfaction in so doing. Joseph takes no satisfaction at all. It is clear that he is acting against his inclination and that it causes him pain. The question therefore returns in full force. What is the logic of Joseph’s carefully constructed plot?</a:t>
            </a:r>
          </a:p>
          <a:p>
            <a:r>
              <a:rPr lang="en-US" dirty="0"/>
              <a:t>One of the key concepts of Judaism – the theme of its holiest days from Rosh Hashanah to Yom Kippur – is </a:t>
            </a:r>
            <a:r>
              <a:rPr lang="en-US" dirty="0" err="1"/>
              <a:t>teshuvah</a:t>
            </a:r>
            <a:r>
              <a:rPr lang="en-US" dirty="0"/>
              <a:t>, a complex term involving remorse, repentance and return. The abstract noun </a:t>
            </a:r>
            <a:r>
              <a:rPr lang="en-US" dirty="0" err="1"/>
              <a:t>teshuvah</a:t>
            </a:r>
            <a:r>
              <a:rPr lang="en-US" dirty="0"/>
              <a:t> is post-biblical, but the idea it embodies is central to the Hebrew Bible. It is what the prophets call on Israel to do. It is what Jonah is sent to Nineveh to achieve. In a related sense it is what certain sacrifices (guilt and sin offerings) were intended to accompany.</a:t>
            </a:r>
          </a:p>
          <a:p>
            <a:r>
              <a:rPr lang="en-US" dirty="0" err="1"/>
              <a:t>Teshuvah</a:t>
            </a:r>
            <a:r>
              <a:rPr lang="en-US" dirty="0"/>
              <a:t>, as </a:t>
            </a:r>
            <a:r>
              <a:rPr lang="en-US" dirty="0" err="1"/>
              <a:t>analysed</a:t>
            </a:r>
            <a:r>
              <a:rPr lang="en-US" dirty="0"/>
              <a:t> by the sages and later by Maimonides, has certain key elements. The first is confession and acknowledgement of wrongdoing:</a:t>
            </a:r>
          </a:p>
          <a:p>
            <a:r>
              <a:rPr lang="en-US" dirty="0"/>
              <a:t>How does one confess? The penitent says, “I beseech you, O Lord, I have sinned, I have acted perversely, I have transgressed before you, and have done such and such, and I repent and am ashamed of my deeds.”</a:t>
            </a:r>
          </a:p>
          <a:p>
            <a:r>
              <a:rPr lang="en-US" dirty="0"/>
              <a:t>The second in to commit oneself not to repeat the offence:</a:t>
            </a:r>
          </a:p>
          <a:p>
            <a:r>
              <a:rPr lang="en-US" dirty="0"/>
              <a:t>What he has repentance? It consists in this, the person abandon his sin, remove it from his thoughts, and resolve in his heart never to repeat it, as it is said, “Let the wicked forsake his way, and the man of iniquity his thoughts.”</a:t>
            </a:r>
          </a:p>
          <a:p>
            <a:r>
              <a:rPr lang="en-US" dirty="0"/>
              <a:t>There is a further condition of complete repentance. This is how Maimonides puts it:</a:t>
            </a:r>
          </a:p>
          <a:p>
            <a:r>
              <a:rPr lang="en-US" dirty="0"/>
              <a:t>What is perfect repentance? It occurs when an opportunity presents itself for repeating the offence once committed, and the offender, while able to commit the offence, nevertheless refrains from doing so because he is penitent, and not out of fear or failure of </a:t>
            </a:r>
            <a:r>
              <a:rPr lang="en-US" dirty="0" err="1"/>
              <a:t>vigour</a:t>
            </a:r>
            <a:r>
              <a:rPr lang="en-US" dirty="0"/>
              <a:t>.</a:t>
            </a:r>
          </a:p>
          <a:p>
            <a:r>
              <a:rPr lang="en-US" dirty="0"/>
              <a:t>As soon as we understand these three points, the logic of Joseph’s course of action becomes clear. The drama to which he subjects his brothers has nothing to do with the dreams, or with revenge. To the contrary, Joseph is not acting for himself but for the sake of his brothers. He is taking them – for the first time in recorded history – through the three stages of </a:t>
            </a:r>
            <a:r>
              <a:rPr lang="en-US" dirty="0" err="1"/>
              <a:t>teshuvah</a:t>
            </a:r>
            <a:r>
              <a:rPr lang="en-US" dirty="0"/>
              <a:t>.</a:t>
            </a:r>
          </a:p>
          <a:p>
            <a:r>
              <a:rPr lang="en-US" dirty="0"/>
              <a:t>Recall what happened as a result of his intervention. His initial move was to accuse them of a crime they have not committed (of being spies) to see whether this would remind them of a crime they did commit (selling their brother into slavery). The effect is immediate:</a:t>
            </a:r>
          </a:p>
          <a:p>
            <a:r>
              <a:rPr lang="en-US" dirty="0"/>
              <a:t>They said to one another, “Surely we are being punished [</a:t>
            </a:r>
            <a:r>
              <a:rPr lang="en-US" dirty="0" err="1"/>
              <a:t>aval</a:t>
            </a:r>
            <a:r>
              <a:rPr lang="en-US" dirty="0"/>
              <a:t> </a:t>
            </a:r>
            <a:r>
              <a:rPr lang="en-US" dirty="0" err="1"/>
              <a:t>ashemim</a:t>
            </a:r>
            <a:r>
              <a:rPr lang="en-US" dirty="0"/>
              <a:t> </a:t>
            </a:r>
            <a:r>
              <a:rPr lang="en-US" dirty="0" err="1"/>
              <a:t>anachnu</a:t>
            </a:r>
            <a:r>
              <a:rPr lang="en-US" dirty="0"/>
              <a:t>] because of our brother. We saw how distressed he was when he pleaded with us for his life, but we would not listen. That is why this distress has come upon us.” . . . They did not </a:t>
            </a:r>
            <a:r>
              <a:rPr lang="en-US" dirty="0" err="1"/>
              <a:t>realise</a:t>
            </a:r>
            <a:r>
              <a:rPr lang="en-US" dirty="0"/>
              <a:t> that Joseph could understand them, since he was using an interpreter.</a:t>
            </a:r>
          </a:p>
          <a:p>
            <a:r>
              <a:rPr lang="en-US" dirty="0"/>
              <a:t>The brothers have confessed and expressed remorse for what they did. The first stage of </a:t>
            </a:r>
            <a:r>
              <a:rPr lang="en-US" dirty="0" err="1"/>
              <a:t>teshuvah</a:t>
            </a:r>
            <a:r>
              <a:rPr lang="en-US" dirty="0"/>
              <a:t> has taken place.</a:t>
            </a:r>
          </a:p>
          <a:p>
            <a:r>
              <a:rPr lang="en-US" dirty="0"/>
              <a:t>The second takes place far away from Joseph, but he has so arranged matters that he will know whether it has happened or not. Joseph is holding Shimon as hostage (This is a significant detail. Shimon is the second oldest of the sons. By rights he should have held Reuben, the eldest. However, he knows that Reuben was the one brother who tried to save him. Shimon is therefore the eldest of those who conspired to kill Joseph). He tells the brothers that he will only release him if they return with Benjamin. Knowing his father as he does, Joseph has calculated, rightly, that Jacob will only let Benjamin go if his sons have convinced him that they will not let happen to him what they let happen to Joseph. This indeed happens when Judah says to Jacob:</a:t>
            </a:r>
          </a:p>
          <a:p>
            <a:r>
              <a:rPr lang="en-US" dirty="0"/>
              <a:t>“I myself will guarantee [Benjamin’s] safety; you can hold me personally responsible for him. If I do not bring him back to you and set him here before you, I will bear the blame before you all my life.”</a:t>
            </a:r>
          </a:p>
          <a:p>
            <a:r>
              <a:rPr lang="en-US" dirty="0"/>
              <a:t>The second condition of repentance has been achieved: a commitment not to repeat the offence. Judah, on behalf of the brothers, undertakes not to let happen this time what happened last time, namely that they returned without their youngest sibling whose safety they should have guaranteed.</a:t>
            </a:r>
          </a:p>
          <a:p>
            <a:r>
              <a:rPr lang="en-US" dirty="0"/>
              <a:t>The third act is a master-stroke. Joseph constructs a scene – one could almost call it a controlled experiment – to see if his brothers have indeed changed. They had once sold him into slavery. He now puts them in a situation in which they will have overwhelming temptation to repeat the crime by abandoning Benjamin to slavery. That is why he plants the cup in Benjamin’s sack, arranges for him to be accused of theft, rules that his punishment will be to remain in Egypt as a slave, and tells the other brothers that they are free to leave.</a:t>
            </a:r>
          </a:p>
          <a:p>
            <a:r>
              <a:rPr lang="en-US" dirty="0"/>
              <a:t>Why Benjamin? Because he, like Joseph, is a son of Rachel – and therefore envied and despised by the other brothers. There is, of course, one difference. The brothers’ resentment of Joseph was heightened by the jealousy they felt at the sight of the many-</a:t>
            </a:r>
            <a:r>
              <a:rPr lang="en-US" dirty="0" err="1"/>
              <a:t>coloured</a:t>
            </a:r>
            <a:r>
              <a:rPr lang="en-US" dirty="0"/>
              <a:t> robe Jacob had given him. How can he put them into a similar situation now? How can he provoke them into being jealous of Benjamin? This is what he does: when he sits the brothers down for a meal he arranges that they be seated in order of age (Benjamin is the youngest) and then that “Benjamin’s portion was five times as much as anyone else’s” (43:34). There is only one explanation for this strange detail. Joseph is trying to make them jealous of their youngest brother.</a:t>
            </a:r>
          </a:p>
          <a:p>
            <a:r>
              <a:rPr lang="en-US" dirty="0"/>
              <a:t>As far as possible, the circumstances of their original crime have now been replicated. Their youngest brother, a child of Rachel, is about to be taken as a slave in Egypt. They have reason to be jealous of him as they were of Joseph. They rise to the challenge. As Benjamin is about to be taken into custody, they offer to join him in prison. Joseph declines: “Far be it from me to do such a thing! Only the man who was found to have the cup will become my slave. The rest of you go back to your father in peace.”</a:t>
            </a:r>
          </a:p>
          <a:p>
            <a:r>
              <a:rPr lang="en-US" dirty="0"/>
              <a:t>The moment of trial has now begun. Joseph has offered the brothers a simple escape route. All they have to do is walk away. It is then, when “Judah went up to him and said . . .” that the story reaches its climax. Judah, the very brother who was responsible for selling Joseph into slavery, now offers to sacrifice his own freedom rather than let Benjamin be held as a slave.</a:t>
            </a:r>
          </a:p>
          <a:p>
            <a:r>
              <a:rPr lang="en-US" dirty="0"/>
              <a:t>The circumstances are similar to what they were years earlier, but Judah’s </a:t>
            </a:r>
            <a:r>
              <a:rPr lang="en-US" dirty="0" err="1"/>
              <a:t>behaviour</a:t>
            </a:r>
            <a:r>
              <a:rPr lang="en-US" dirty="0"/>
              <a:t> is now diametrically opposite to what it was then. He has the opportunity and ability to repeat the offence, but he does not do so. Judah has fulfilled the conditions set out by the sages and Maimonides for “complete repentance.” As soon as he does so, Joseph reveals his identity and the drama is at an end.</a:t>
            </a:r>
          </a:p>
          <a:p>
            <a:r>
              <a:rPr lang="en-US" dirty="0"/>
              <a:t>Not dreams, not revenge, but </a:t>
            </a:r>
            <a:r>
              <a:rPr lang="en-US" dirty="0" err="1"/>
              <a:t>teshuvah</a:t>
            </a:r>
            <a:r>
              <a:rPr lang="en-US" dirty="0"/>
              <a:t> is what has driven Joseph all along. His brothers once sold him as a slave. He survived – more than survived, he has prospered. He knows (he says so constantly) that everything that has happened to him is somehow part of G-d’s plan. His concern is not for himself but for his brothers. Have they survived? Do they </a:t>
            </a:r>
            <a:r>
              <a:rPr lang="en-US" dirty="0" err="1"/>
              <a:t>realise</a:t>
            </a:r>
            <a:r>
              <a:rPr lang="en-US" dirty="0"/>
              <a:t> the depth of the crime they committed? Are they capable of remorse? Can they change? The entire sequence of events between the brothers’ first arrival in Egypt and the moment Joseph tells them who he is, is an extended essay in </a:t>
            </a:r>
            <a:r>
              <a:rPr lang="en-US" dirty="0" err="1"/>
              <a:t>teshuvah</a:t>
            </a:r>
            <a:r>
              <a:rPr lang="en-US" dirty="0"/>
              <a:t>, a precise rehearsal of what will later become normative Jewish law.</a:t>
            </a:r>
          </a:p>
          <a:p>
            <a:r>
              <a:rPr lang="en-US" dirty="0"/>
              <a:t>Why now? Because – unbeknown to any of the participants – the family of Abraham is about to undergo exile in Egypt, prior to their becoming a nation under the sovereignty of G-d. That will place more demands on Israel than on any other people in history. G-d knows that they will often fail – they will sin, complain, worship idols, break His laws. That He accepts, though at times it gives Him great grief. G-d does not demand perfection. By giving us freewill He empowers us to make mistakes. All He asks is that we acknowledge our mistakes and commit ourselves not to make them again – in a word, that we are capable of </a:t>
            </a:r>
            <a:r>
              <a:rPr lang="en-US" dirty="0" err="1"/>
              <a:t>teshuvah</a:t>
            </a:r>
            <a:r>
              <a:rPr lang="en-US" dirty="0"/>
              <a:t>. Judah showed they were. Jewish history, starting with exile and exodus in Egypt, could now begin.</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a:t>
            </a:fld>
            <a:endParaRPr lang="en-GB"/>
          </a:p>
        </p:txBody>
      </p:sp>
    </p:spTree>
    <p:extLst>
      <p:ext uri="{BB962C8B-B14F-4D97-AF65-F5344CB8AC3E}">
        <p14:creationId xmlns:p14="http://schemas.microsoft.com/office/powerpoint/2010/main" val="1402809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Joseph forgives. That, as I have argued before, was a turning point in history. For this was the first recorded act of forgiveness in literature.</a:t>
            </a:r>
          </a:p>
          <a:p>
            <a:r>
              <a:rPr lang="en-GB" sz="1200" b="0" i="0" u="none" strike="noStrike" kern="1200" dirty="0">
                <a:solidFill>
                  <a:schemeClr val="tx1"/>
                </a:solidFill>
                <a:effectLst/>
                <a:latin typeface="+mn-lt"/>
                <a:ea typeface="+mn-ea"/>
                <a:cs typeface="+mn-cs"/>
              </a:rPr>
              <a:t>It is important here to make a key distinction between forgiveness, which is characteristic of the Judaeo-Christian tradition, and </a:t>
            </a:r>
            <a:r>
              <a:rPr lang="en-GB" sz="1200" b="0" i="1" u="none" strike="noStrike" kern="1200" dirty="0">
                <a:solidFill>
                  <a:schemeClr val="tx1"/>
                </a:solidFill>
                <a:effectLst/>
                <a:latin typeface="+mn-lt"/>
                <a:ea typeface="+mn-ea"/>
                <a:cs typeface="+mn-cs"/>
              </a:rPr>
              <a:t>the appeasement of anger</a:t>
            </a:r>
            <a:r>
              <a:rPr lang="en-GB" sz="1200" b="0" i="0" u="none" strike="noStrike" kern="1200" dirty="0">
                <a:solidFill>
                  <a:schemeClr val="tx1"/>
                </a:solidFill>
                <a:effectLst/>
                <a:latin typeface="+mn-lt"/>
                <a:ea typeface="+mn-ea"/>
                <a:cs typeface="+mn-cs"/>
              </a:rPr>
              <a:t>, which is a human universal. People are constantly harming others, who then become angry, indignant and “disrespected.” If the offender does nothing to turn away their wrath, they will take revenge.</a:t>
            </a:r>
          </a:p>
          <a:p>
            <a:r>
              <a:rPr lang="en-GB" sz="1200" b="0" i="0" u="none" strike="noStrike" kern="1200" dirty="0">
                <a:solidFill>
                  <a:schemeClr val="tx1"/>
                </a:solidFill>
                <a:effectLst/>
                <a:latin typeface="+mn-lt"/>
                <a:ea typeface="+mn-ea"/>
                <a:cs typeface="+mn-cs"/>
              </a:rPr>
              <a:t>Revenge is one way of restoring the social order, but it is a very costly and dangerous one because it can lead to a circle of retaliation that has no natural stopping point. One of my family offends one of your family (think of Montagues and Capulets, or </a:t>
            </a:r>
            <a:r>
              <a:rPr lang="en-GB" sz="1200" b="0" i="0" u="none" strike="noStrike" kern="1200" dirty="0" err="1">
                <a:solidFill>
                  <a:schemeClr val="tx1"/>
                </a:solidFill>
                <a:effectLst/>
                <a:latin typeface="+mn-lt"/>
                <a:ea typeface="+mn-ea"/>
                <a:cs typeface="+mn-cs"/>
              </a:rPr>
              <a:t>Corleones</a:t>
            </a:r>
            <a:r>
              <a:rPr lang="en-GB" sz="1200" b="0" i="0" u="none" strike="noStrike" kern="1200" dirty="0">
                <a:solidFill>
                  <a:schemeClr val="tx1"/>
                </a:solidFill>
                <a:effectLst/>
                <a:latin typeface="+mn-lt"/>
                <a:ea typeface="+mn-ea"/>
                <a:cs typeface="+mn-cs"/>
              </a:rPr>
              <a:t> and </a:t>
            </a:r>
            <a:r>
              <a:rPr lang="en-GB" sz="1200" b="0" i="0" u="none" strike="noStrike" kern="1200" dirty="0" err="1">
                <a:solidFill>
                  <a:schemeClr val="tx1"/>
                </a:solidFill>
                <a:effectLst/>
                <a:latin typeface="+mn-lt"/>
                <a:ea typeface="+mn-ea"/>
                <a:cs typeface="+mn-cs"/>
              </a:rPr>
              <a:t>Tattaglias</a:t>
            </a:r>
            <a:r>
              <a:rPr lang="en-GB" sz="1200" b="0" i="0" u="none" strike="noStrike" kern="1200" dirty="0">
                <a:solidFill>
                  <a:schemeClr val="tx1"/>
                </a:solidFill>
                <a:effectLst/>
                <a:latin typeface="+mn-lt"/>
                <a:ea typeface="+mn-ea"/>
                <a:cs typeface="+mn-cs"/>
              </a:rPr>
              <a:t>), so one of your family takes revenge, which one of my family must retaliate for the sake of family honour, and so it goes, sometimes for generations. The cost is often so great that it is in everyone’s interest to find a way of stopping the cycle. That is universal. It exists in every human group, and some non-human ones as well</a:t>
            </a:r>
          </a:p>
          <a:p>
            <a:r>
              <a:rPr lang="en-GB" sz="1200" b="0" i="0" u="none" strike="noStrike" kern="1200" dirty="0">
                <a:solidFill>
                  <a:schemeClr val="tx1"/>
                </a:solidFill>
                <a:effectLst/>
                <a:latin typeface="+mn-lt"/>
                <a:ea typeface="+mn-ea"/>
                <a:cs typeface="+mn-cs"/>
              </a:rPr>
              <a:t>The general way of bringing this kind of conflict to an end is what the ancient Greeks called </a:t>
            </a:r>
            <a:r>
              <a:rPr lang="en-GB" sz="1200" b="0" i="1" u="none" strike="noStrike" kern="1200" dirty="0" err="1">
                <a:solidFill>
                  <a:schemeClr val="tx1"/>
                </a:solidFill>
                <a:effectLst/>
                <a:latin typeface="+mn-lt"/>
                <a:ea typeface="+mn-ea"/>
                <a:cs typeface="+mn-cs"/>
              </a:rPr>
              <a:t>sungnome</a:t>
            </a:r>
            <a:r>
              <a:rPr lang="en-GB" sz="1200" b="0" i="0" u="none" strike="noStrike" kern="1200" dirty="0">
                <a:solidFill>
                  <a:schemeClr val="tx1"/>
                </a:solidFill>
                <a:effectLst/>
                <a:latin typeface="+mn-lt"/>
                <a:ea typeface="+mn-ea"/>
                <a:cs typeface="+mn-cs"/>
              </a:rPr>
              <a:t>, often translated as “forgiveness,” but which actually – as David </a:t>
            </a:r>
            <a:r>
              <a:rPr lang="en-GB" sz="1200" b="0" i="0" u="none" strike="noStrike" kern="1200" dirty="0" err="1">
                <a:solidFill>
                  <a:schemeClr val="tx1"/>
                </a:solidFill>
                <a:effectLst/>
                <a:latin typeface="+mn-lt"/>
                <a:ea typeface="+mn-ea"/>
                <a:cs typeface="+mn-cs"/>
              </a:rPr>
              <a:t>Konstan</a:t>
            </a:r>
            <a:r>
              <a:rPr lang="en-GB" sz="1200" b="0" i="0" u="none" strike="noStrike" kern="1200" dirty="0">
                <a:solidFill>
                  <a:schemeClr val="tx1"/>
                </a:solidFill>
                <a:effectLst/>
                <a:latin typeface="+mn-lt"/>
                <a:ea typeface="+mn-ea"/>
                <a:cs typeface="+mn-cs"/>
              </a:rPr>
              <a:t> shows in his masterly study, </a:t>
            </a:r>
            <a:r>
              <a:rPr lang="en-GB" sz="1200" b="0" i="1" u="none" strike="noStrike" kern="1200" dirty="0">
                <a:solidFill>
                  <a:schemeClr val="tx1"/>
                </a:solidFill>
                <a:effectLst/>
                <a:latin typeface="+mn-lt"/>
                <a:ea typeface="+mn-ea"/>
                <a:cs typeface="+mn-cs"/>
              </a:rPr>
              <a:t>Before Forgiveness</a:t>
            </a:r>
            <a:r>
              <a:rPr lang="en-GB" sz="1200" b="0" i="0" u="none" strike="noStrike" kern="1200" dirty="0">
                <a:solidFill>
                  <a:schemeClr val="tx1"/>
                </a:solidFill>
                <a:effectLst/>
                <a:latin typeface="+mn-lt"/>
                <a:ea typeface="+mn-ea"/>
                <a:cs typeface="+mn-cs"/>
              </a:rPr>
              <a:t> – means something like pardon, appeasement, a willingness to make allowances, or accept an excuse, or grant an indulgence. The end result is that the victim forgoes revenge. The offender does not atone. Instead he or she makes some kind of plea in mitigation: I couldn’t help it; it wasn’t that bad; it’s human nature; I was carried away. In addition the offender must show, in words or body language, some form of humility or submission.</a:t>
            </a:r>
          </a:p>
          <a:p>
            <a:r>
              <a:rPr lang="en-GB" sz="1200" b="0" i="0" u="none" strike="noStrike" kern="1200" dirty="0">
                <a:solidFill>
                  <a:schemeClr val="tx1"/>
                </a:solidFill>
                <a:effectLst/>
                <a:latin typeface="+mn-lt"/>
                <a:ea typeface="+mn-ea"/>
                <a:cs typeface="+mn-cs"/>
              </a:rPr>
              <a:t>One classic example in the Torah is Jacob’s conduct toward Esau when they meet again after more than twenty years, during which time Jacob had been away in the home of Laban. He knew that Esau felt wronged by him and had declared his intention to take revenge after their father Isaac had died. That is why Jacob fled in the first place. When they meet again, Jacob does not mention the earlier incident. But he does attempt to appease Esau by sending him an enormous gift of livestock, and by abasing himself, bowing down to him seven times, and calling him “my lord,” and himself “your servant.” For his part, Esau does not mention the earlier episode, whether because he had forgotten it, or it no longer rankled with him, or because he was mollified by Jacob’s self-abasement. This was not remorse and forgiveness, but submission and appeasement.</a:t>
            </a:r>
          </a:p>
          <a:p>
            <a:r>
              <a:rPr lang="en-GB" sz="1200" b="0" i="0" u="none" strike="noStrike" kern="1200" dirty="0">
                <a:solidFill>
                  <a:schemeClr val="tx1"/>
                </a:solidFill>
                <a:effectLst/>
                <a:latin typeface="+mn-lt"/>
                <a:ea typeface="+mn-ea"/>
                <a:cs typeface="+mn-cs"/>
              </a:rPr>
              <a:t>What Joseph does toward his brothers is different. When he first reveals himself to them, he says, “And now, do not be distressed and do not be angry with yourselves for selling me here, because it was to save lives that God sent me ahead of you” (</a:t>
            </a:r>
            <a:r>
              <a:rPr lang="en-GB" sz="1200" b="0" i="0" u="none" strike="noStrike" kern="1200" dirty="0">
                <a:solidFill>
                  <a:schemeClr val="tx1"/>
                </a:solidFill>
                <a:effectLst/>
                <a:latin typeface="+mn-lt"/>
                <a:ea typeface="+mn-ea"/>
                <a:cs typeface="+mn-cs"/>
                <a:hlinkClick r:id="rId3"/>
              </a:rPr>
              <a:t>Gen. 45:5</a:t>
            </a:r>
            <a:r>
              <a:rPr lang="en-GB" sz="1200" b="0" i="0" u="none" strike="noStrike" kern="1200" dirty="0">
                <a:solidFill>
                  <a:schemeClr val="tx1"/>
                </a:solidFill>
                <a:effectLst/>
                <a:latin typeface="+mn-lt"/>
                <a:ea typeface="+mn-ea"/>
                <a:cs typeface="+mn-cs"/>
              </a:rPr>
              <a:t>). This sounds like forgiveness, but, it is not necessarily so. The word “forgiveness” is not used. And the brothers may well have assumed that, as in the case of Esau, Joseph intended to take revenge but not during the lifetime of their father. That is what provokes the drama at the end of this week’s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When Joseph’s brothers saw that their father was dead, they said, “What if Joseph holds a grudge against us and pays us back for all the wrongs we did to him?”  So they sent word to Joseph, saying, “Your father left these instructions before he died: ‘This is what you are to say to Joseph: Please </a:t>
            </a:r>
            <a:r>
              <a:rPr lang="en-GB" sz="1200" b="0" i="1" u="none" strike="noStrike" kern="1200" dirty="0">
                <a:solidFill>
                  <a:schemeClr val="tx1"/>
                </a:solidFill>
                <a:effectLst/>
                <a:latin typeface="+mn-lt"/>
                <a:ea typeface="+mn-ea"/>
                <a:cs typeface="+mn-cs"/>
              </a:rPr>
              <a:t>forgive</a:t>
            </a:r>
            <a:r>
              <a:rPr lang="en-GB" sz="1200" b="0" i="0"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sa</a:t>
            </a:r>
            <a:r>
              <a:rPr lang="en-GB" sz="1200" b="0" i="0" u="none" strike="noStrike" kern="1200" dirty="0">
                <a:solidFill>
                  <a:schemeClr val="tx1"/>
                </a:solidFill>
                <a:effectLst/>
                <a:latin typeface="+mn-lt"/>
                <a:ea typeface="+mn-ea"/>
                <a:cs typeface="+mn-cs"/>
              </a:rPr>
              <a:t>] your brothers’ wrong and the sin they committed in treating you so badly.’ Now please </a:t>
            </a:r>
            <a:r>
              <a:rPr lang="en-GB" sz="1200" b="0" i="1" u="none" strike="noStrike" kern="1200" dirty="0">
                <a:solidFill>
                  <a:schemeClr val="tx1"/>
                </a:solidFill>
                <a:effectLst/>
                <a:latin typeface="+mn-lt"/>
                <a:ea typeface="+mn-ea"/>
                <a:cs typeface="+mn-cs"/>
              </a:rPr>
              <a:t>forgive</a:t>
            </a:r>
            <a:r>
              <a:rPr lang="en-GB" sz="1200" b="0" i="0" u="none" strike="noStrike" kern="1200" dirty="0">
                <a:solidFill>
                  <a:schemeClr val="tx1"/>
                </a:solidFill>
                <a:effectLst/>
                <a:latin typeface="+mn-lt"/>
                <a:ea typeface="+mn-ea"/>
                <a:cs typeface="+mn-cs"/>
              </a:rPr>
              <a:t> the sins of the servants of the God of your father.” (</a:t>
            </a:r>
            <a:r>
              <a:rPr lang="en-GB" sz="1200" b="0" i="0" u="none" strike="noStrike" kern="1200" dirty="0">
                <a:solidFill>
                  <a:schemeClr val="tx1"/>
                </a:solidFill>
                <a:effectLst/>
                <a:latin typeface="+mn-lt"/>
                <a:ea typeface="+mn-ea"/>
                <a:cs typeface="+mn-cs"/>
                <a:hlinkClick r:id="rId4"/>
              </a:rPr>
              <a:t>Gen. 50:15-17</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This was Joseph’s response:</a:t>
            </a:r>
          </a:p>
          <a:p>
            <a:r>
              <a:rPr lang="en-GB" sz="1200" i="0" kern="1200" dirty="0">
                <a:solidFill>
                  <a:schemeClr val="tx1"/>
                </a:solidFill>
                <a:effectLst/>
                <a:latin typeface="+mn-lt"/>
                <a:ea typeface="+mn-ea"/>
                <a:cs typeface="+mn-cs"/>
              </a:rPr>
              <a:t>Joseph said to them, “Don’t be afraid. Am I in the place of God? You intended to harm me, but God intended it for good to accomplish what is now being done, the saving of many lives. So then, don’t be afraid. I will provide for you and your children.” And he reassured them and spoke kindly to them. (</a:t>
            </a:r>
            <a:r>
              <a:rPr lang="en-GB" sz="1200" i="0" u="none" strike="noStrike" kern="1200" dirty="0">
                <a:solidFill>
                  <a:schemeClr val="tx1"/>
                </a:solidFill>
                <a:effectLst/>
                <a:latin typeface="+mn-lt"/>
                <a:ea typeface="+mn-ea"/>
                <a:cs typeface="+mn-cs"/>
                <a:hlinkClick r:id="rId5"/>
              </a:rPr>
              <a:t>Gen. 50:19-21</a:t>
            </a:r>
            <a:r>
              <a:rPr lang="en-GB" sz="1200" i="0"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This is forgiveness. Joseph does not use the word, but he makes it clear that he foregoes all thought of revenge. What is happening here and why did it not happen in other cultures? This is one of the most fascinating features of Judaism, and why it eventually made such a difference to the world.</a:t>
            </a:r>
          </a:p>
          <a:p>
            <a:r>
              <a:rPr lang="en-GB" sz="1200" b="0" i="0" u="none" strike="noStrike" kern="1200" dirty="0">
                <a:solidFill>
                  <a:schemeClr val="tx1"/>
                </a:solidFill>
                <a:effectLst/>
                <a:latin typeface="+mn-lt"/>
                <a:ea typeface="+mn-ea"/>
                <a:cs typeface="+mn-cs"/>
              </a:rPr>
              <a:t>Note what has to happen for forgiveness to be born. First, Joseph engages in an elaborate plan, hiding his identity, to make sure the brothers were capable of remorse and atonement. This happens on their first encounter in Egypt, when he accuses them of being spies, and they say in his presence – not knowing that he could understand them – “Surely we are guilty because of our brother. We saw how distressed he was when he pleaded with us for his life, but we would not listen; that’s why this distress has come upon us” (</a:t>
            </a:r>
            <a:r>
              <a:rPr lang="en-GB" sz="1200" b="0" i="0" u="none" strike="noStrike" kern="1200" dirty="0">
                <a:solidFill>
                  <a:schemeClr val="tx1"/>
                </a:solidFill>
                <a:effectLst/>
                <a:latin typeface="+mn-lt"/>
                <a:ea typeface="+mn-ea"/>
                <a:cs typeface="+mn-cs"/>
                <a:hlinkClick r:id="rId6"/>
              </a:rPr>
              <a:t>Gen. 42:21</a:t>
            </a:r>
            <a:r>
              <a:rPr lang="en-GB" sz="1200" b="0" i="0" u="none" strike="noStrike" kern="1200" dirty="0">
                <a:solidFill>
                  <a:schemeClr val="tx1"/>
                </a:solidFill>
                <a:effectLst/>
                <a:latin typeface="+mn-lt"/>
                <a:ea typeface="+mn-ea"/>
                <a:cs typeface="+mn-cs"/>
              </a:rPr>
              <a:t>). They know they have done wrong. They acknowledge their guilt.</a:t>
            </a:r>
          </a:p>
          <a:p>
            <a:r>
              <a:rPr lang="en-GB" sz="1200" b="0" i="0" u="none" strike="noStrike" kern="1200" dirty="0">
                <a:solidFill>
                  <a:schemeClr val="tx1"/>
                </a:solidFill>
                <a:effectLst/>
                <a:latin typeface="+mn-lt"/>
                <a:ea typeface="+mn-ea"/>
                <a:cs typeface="+mn-cs"/>
              </a:rPr>
              <a:t>Second, Joseph arranges a trial that will test whether Judah., the brother who proposed selling him into slavery in the first place, is indeed a changed person. He has Benjamin brought before him on a false charge, and is about take him as his slave when Judah intervenes and offers to become a slave in his place so that Benjamin can go free. This is what the sages and Maimonides defined as complete repentance, that is, you have so changed that you are now a different person. These two elements tell us what has changed in the brothers so that they, the wrongdoers, can be forgiven.</a:t>
            </a:r>
          </a:p>
          <a:p>
            <a:r>
              <a:rPr lang="en-GB" sz="1200" b="0" i="0" u="none" strike="noStrike" kern="1200" dirty="0">
                <a:solidFill>
                  <a:schemeClr val="tx1"/>
                </a:solidFill>
                <a:effectLst/>
                <a:latin typeface="+mn-lt"/>
                <a:ea typeface="+mn-ea"/>
                <a:cs typeface="+mn-cs"/>
              </a:rPr>
              <a:t>There is a change in Joseph too. He has reframed his life, so that the entire story of his relationship with his brothers has now become utterly secondary to the drama of Divine providence that is still unfolding. As he explains: “You intended to harm me, but God intended it for good.” This is what allows the victim, Joseph, to forgive.</a:t>
            </a:r>
          </a:p>
          <a:p>
            <a:r>
              <a:rPr lang="en-GB" sz="1200" b="0" i="0" u="none" strike="noStrike" kern="1200" dirty="0">
                <a:solidFill>
                  <a:schemeClr val="tx1"/>
                </a:solidFill>
                <a:effectLst/>
                <a:latin typeface="+mn-lt"/>
                <a:ea typeface="+mn-ea"/>
                <a:cs typeface="+mn-cs"/>
              </a:rPr>
              <a:t>These, though, are details. What is absolutely fundamental is that Judaism represents, for the first time in history</a:t>
            </a:r>
            <a:r>
              <a:rPr lang="en-GB" sz="1200" b="0" i="1" u="none" strike="noStrike" kern="1200" dirty="0">
                <a:solidFill>
                  <a:schemeClr val="tx1"/>
                </a:solidFill>
                <a:effectLst/>
                <a:latin typeface="+mn-lt"/>
                <a:ea typeface="+mn-ea"/>
                <a:cs typeface="+mn-cs"/>
              </a:rPr>
              <a:t>, a morality of guilt rather than shame</a:t>
            </a:r>
            <a:r>
              <a:rPr lang="en-GB" sz="1200" b="0" i="0" u="none" strike="noStrike" kern="1200" dirty="0">
                <a:solidFill>
                  <a:schemeClr val="tx1"/>
                </a:solidFill>
                <a:effectLst/>
                <a:latin typeface="+mn-lt"/>
                <a:ea typeface="+mn-ea"/>
                <a:cs typeface="+mn-cs"/>
              </a:rPr>
              <a:t>. In the past we’ve explored some of the elements that made it possible. Earlier this year we spoke of the difference between tradition-directed cultures and – what the call to Abraham initiates – inner-directed ones. Tradition-directed individuals, when they break the rules, feel shame. Inner-directed personalities feel guilt.</a:t>
            </a:r>
          </a:p>
          <a:p>
            <a:r>
              <a:rPr lang="en-GB" sz="1200" b="0" i="0" u="none" strike="noStrike" kern="1200" dirty="0">
                <a:solidFill>
                  <a:schemeClr val="tx1"/>
                </a:solidFill>
                <a:effectLst/>
                <a:latin typeface="+mn-lt"/>
                <a:ea typeface="+mn-ea"/>
                <a:cs typeface="+mn-cs"/>
              </a:rPr>
              <a:t>We also spoke about the difference between cultures of the eye and of the ear. Visual cultures are almost always shame cultures. Shame is what you feel when you imagine other people seeing what you are doing. The first instinct when you feel shame is to try to hide or to wish you were invisible. In cultures of hearing, however, morality is represented by an inner voice, the voice of guilt that you cannot hide from even if you are invisible to the world.</a:t>
            </a:r>
          </a:p>
          <a:p>
            <a:r>
              <a:rPr lang="en-GB" sz="1200" b="0" i="0" u="none" strike="noStrike" kern="1200" dirty="0">
                <a:solidFill>
                  <a:schemeClr val="tx1"/>
                </a:solidFill>
                <a:effectLst/>
                <a:latin typeface="+mn-lt"/>
                <a:ea typeface="+mn-ea"/>
                <a:cs typeface="+mn-cs"/>
              </a:rPr>
              <a:t>The key difference between the two is that in shame cultures, wrongdoing is like a stain on the person. Hence the only way to be rehabilitated is to have the stain covered up somehow (the meaning, as we noted, of the verb </a:t>
            </a:r>
            <a:r>
              <a:rPr lang="en-GB" sz="1200" b="0" i="1" u="none" strike="noStrike" kern="1200" dirty="0">
                <a:solidFill>
                  <a:schemeClr val="tx1"/>
                </a:solidFill>
                <a:effectLst/>
                <a:latin typeface="+mn-lt"/>
                <a:ea typeface="+mn-ea"/>
                <a:cs typeface="+mn-cs"/>
              </a:rPr>
              <a:t>k-p-r</a:t>
            </a:r>
            <a:r>
              <a:rPr lang="en-GB" sz="1200" b="0" i="0" u="none" strike="noStrike" kern="1200" dirty="0">
                <a:solidFill>
                  <a:schemeClr val="tx1"/>
                </a:solidFill>
                <a:effectLst/>
                <a:latin typeface="+mn-lt"/>
                <a:ea typeface="+mn-ea"/>
                <a:cs typeface="+mn-cs"/>
              </a:rPr>
              <a:t>). You do this by placating the victim of your wrong so that in effect he “turns a blind eye” to what you did. His resentment, indignation and desire for revenge have been appeased.</a:t>
            </a:r>
          </a:p>
          <a:p>
            <a:r>
              <a:rPr lang="en-GB" sz="1200" b="0" i="0" u="none" strike="noStrike" kern="1200" dirty="0">
                <a:solidFill>
                  <a:schemeClr val="tx1"/>
                </a:solidFill>
                <a:effectLst/>
                <a:latin typeface="+mn-lt"/>
                <a:ea typeface="+mn-ea"/>
                <a:cs typeface="+mn-cs"/>
              </a:rPr>
              <a:t>In guilt cultures, however, there is a fundamental distinction between the person and his or her acts. It was the act that was wrong, not the person. That is what makes forgiveness possible. I forgive you because, when you admit you did wrong, express remorse and do all you can to make amends, especially when I see that, given the opportunity (as was Judah) to repeat the crime you do not do so because you have changed, then I see that you have distanced yourself from your deed. </a:t>
            </a:r>
            <a:r>
              <a:rPr lang="en-GB" sz="1200" b="0" i="1" u="none" strike="noStrike" kern="1200" dirty="0">
                <a:solidFill>
                  <a:schemeClr val="tx1"/>
                </a:solidFill>
                <a:effectLst/>
                <a:latin typeface="+mn-lt"/>
                <a:ea typeface="+mn-ea"/>
                <a:cs typeface="+mn-cs"/>
              </a:rPr>
              <a:t>Forgiveness means I fundamentally reaffirm your worth as a person</a:t>
            </a:r>
            <a:r>
              <a:rPr lang="en-GB" sz="1200" b="0" i="0" u="none" strike="noStrike" kern="1200" dirty="0">
                <a:solidFill>
                  <a:schemeClr val="tx1"/>
                </a:solidFill>
                <a:effectLst/>
                <a:latin typeface="+mn-lt"/>
                <a:ea typeface="+mn-ea"/>
                <a:cs typeface="+mn-cs"/>
              </a:rPr>
              <a:t>, despite the fact that we both know your act was wrong.</a:t>
            </a:r>
          </a:p>
          <a:p>
            <a:r>
              <a:rPr lang="en-GB" sz="1200" b="0" i="0" u="none" strike="noStrike" kern="1200" dirty="0">
                <a:solidFill>
                  <a:schemeClr val="tx1"/>
                </a:solidFill>
                <a:effectLst/>
                <a:latin typeface="+mn-lt"/>
                <a:ea typeface="+mn-ea"/>
                <a:cs typeface="+mn-cs"/>
              </a:rPr>
              <a:t>Forgiveness exists in righteousness-and-guilt cultures. It does not exist in honour-and-shame cultures like those of ancient Greece and pre-Christian Rome.</a:t>
            </a:r>
          </a:p>
          <a:p>
            <a:r>
              <a:rPr lang="en-GB" sz="1200" b="0" i="0" u="none" strike="noStrike" kern="1200" dirty="0">
                <a:solidFill>
                  <a:schemeClr val="tx1"/>
                </a:solidFill>
                <a:effectLst/>
                <a:latin typeface="+mn-lt"/>
                <a:ea typeface="+mn-ea"/>
                <a:cs typeface="+mn-cs"/>
              </a:rPr>
              <a:t>Contemporary culture in the West, often thought by secularists to be morally superior to the ethics of the Hebrew Bible, is in fact – for good or bad – a regression to pre-Christian Greece and Rome. That is why, nowadays, people who are found to have done wrong are publicly shamed. Examples are not necessary: they abound in every day’s news. In a shame culture, the main thing to do is not to be found out, because once you are, there is no way back. There is no place in such a culture for forgiveness. At best you seek to appease. As in ancient Greece, the culprit argues, “I couldn’t help it; it wasn’t that bad; it’s human nature; I was carried away.” They undergo some ritual of self-abasement. Eventually they hope, not that people will forgive but that they will forget. This is an ugly kind of culture.</a:t>
            </a:r>
          </a:p>
          <a:p>
            <a:r>
              <a:rPr lang="en-GB" sz="1200" b="0" i="0" u="none" strike="noStrike" kern="1200" dirty="0">
                <a:solidFill>
                  <a:schemeClr val="tx1"/>
                </a:solidFill>
                <a:effectLst/>
                <a:latin typeface="+mn-lt"/>
                <a:ea typeface="+mn-ea"/>
                <a:cs typeface="+mn-cs"/>
              </a:rPr>
              <a:t>Which is why Judaism remains the eternal alternative. What matters is not outward appearances but the inner voice. And when we do wrong, as we all do, there is a way forward: to confess, express remorse, atone, make amends, and, like Judah, change. To know that however wrong our deeds, “the soul You gave me is pure,” and that if we work hard enough on ourselves, we can be forgiven, is to inhabit a culture of grace and hope. And that is a life-changing idea.</a:t>
            </a:r>
          </a:p>
          <a:p>
            <a:r>
              <a:rPr lang="en-GB" sz="1200" b="0" i="0" u="none" strike="noStrike" kern="1200" dirty="0">
                <a:solidFill>
                  <a:schemeClr val="tx1"/>
                </a:solidFill>
                <a:effectLst/>
                <a:latin typeface="+mn-lt"/>
                <a:ea typeface="+mn-ea"/>
                <a:cs typeface="+mn-cs"/>
                <a:hlinkClick r:id="rId7"/>
              </a:rPr>
              <a:t>[1]</a:t>
            </a:r>
            <a:r>
              <a:rPr lang="en-GB" sz="1200" b="0" i="0" u="none" strike="noStrike" kern="1200" dirty="0">
                <a:solidFill>
                  <a:schemeClr val="tx1"/>
                </a:solidFill>
                <a:effectLst/>
                <a:latin typeface="+mn-lt"/>
                <a:ea typeface="+mn-ea"/>
                <a:cs typeface="+mn-cs"/>
              </a:rPr>
              <a:t> Rene Girard, in </a:t>
            </a:r>
            <a:r>
              <a:rPr lang="en-GB" sz="1200" b="0" i="1" u="none" strike="noStrike" kern="1200" dirty="0">
                <a:solidFill>
                  <a:schemeClr val="tx1"/>
                </a:solidFill>
                <a:effectLst/>
                <a:latin typeface="+mn-lt"/>
                <a:ea typeface="+mn-ea"/>
                <a:cs typeface="+mn-cs"/>
              </a:rPr>
              <a:t>Violence and the Sacred</a:t>
            </a:r>
            <a:r>
              <a:rPr lang="en-GB" sz="1200" b="0" i="0" u="none" strike="noStrike" kern="1200" dirty="0">
                <a:solidFill>
                  <a:schemeClr val="tx1"/>
                </a:solidFill>
                <a:effectLst/>
                <a:latin typeface="+mn-lt"/>
                <a:ea typeface="+mn-ea"/>
                <a:cs typeface="+mn-cs"/>
              </a:rPr>
              <a:t>, argues that religion was born in the attempt to find a way to stop cycles of retaliation and revenge.</a:t>
            </a:r>
          </a:p>
          <a:p>
            <a:r>
              <a:rPr lang="en-GB" sz="1200" b="0" i="0" u="none" strike="noStrike" kern="1200" dirty="0">
                <a:solidFill>
                  <a:schemeClr val="tx1"/>
                </a:solidFill>
                <a:effectLst/>
                <a:latin typeface="+mn-lt"/>
                <a:ea typeface="+mn-ea"/>
                <a:cs typeface="+mn-cs"/>
                <a:hlinkClick r:id="rId8"/>
              </a:rPr>
              <a:t>[2]</a:t>
            </a:r>
            <a:r>
              <a:rPr lang="en-GB" sz="1200" b="0" i="0" u="none" strike="noStrike" kern="1200" dirty="0">
                <a:solidFill>
                  <a:schemeClr val="tx1"/>
                </a:solidFill>
                <a:effectLst/>
                <a:latin typeface="+mn-lt"/>
                <a:ea typeface="+mn-ea"/>
                <a:cs typeface="+mn-cs"/>
              </a:rPr>
              <a:t> See Frans de Waal, </a:t>
            </a:r>
            <a:r>
              <a:rPr lang="en-GB" sz="1200" b="0" i="1" u="none" strike="noStrike" kern="1200" dirty="0" err="1">
                <a:solidFill>
                  <a:schemeClr val="tx1"/>
                </a:solidFill>
                <a:effectLst/>
                <a:latin typeface="+mn-lt"/>
                <a:ea typeface="+mn-ea"/>
                <a:cs typeface="+mn-cs"/>
              </a:rPr>
              <a:t>Peacemaking</a:t>
            </a:r>
            <a:r>
              <a:rPr lang="en-GB" sz="1200" b="0" i="1" u="none" strike="noStrike" kern="1200" dirty="0">
                <a:solidFill>
                  <a:schemeClr val="tx1"/>
                </a:solidFill>
                <a:effectLst/>
                <a:latin typeface="+mn-lt"/>
                <a:ea typeface="+mn-ea"/>
                <a:cs typeface="+mn-cs"/>
              </a:rPr>
              <a:t> among primates</a:t>
            </a:r>
            <a:r>
              <a:rPr lang="en-GB" sz="1200" b="0" i="0" u="none" strike="noStrike" kern="1200" dirty="0">
                <a:solidFill>
                  <a:schemeClr val="tx1"/>
                </a:solidFill>
                <a:effectLst/>
                <a:latin typeface="+mn-lt"/>
                <a:ea typeface="+mn-ea"/>
                <a:cs typeface="+mn-cs"/>
              </a:rPr>
              <a:t>, Harvard University Press, 1989.</a:t>
            </a:r>
          </a:p>
          <a:p>
            <a:r>
              <a:rPr lang="en-GB" sz="1200" b="0" i="0" u="none" strike="noStrike" kern="1200" dirty="0">
                <a:solidFill>
                  <a:schemeClr val="tx1"/>
                </a:solidFill>
                <a:effectLst/>
                <a:latin typeface="+mn-lt"/>
                <a:ea typeface="+mn-ea"/>
                <a:cs typeface="+mn-cs"/>
                <a:hlinkClick r:id="rId9"/>
              </a:rPr>
              <a:t>[3]</a:t>
            </a:r>
            <a:r>
              <a:rPr lang="en-GB" sz="1200" b="0" i="0" u="none" strike="noStrike" kern="1200" dirty="0">
                <a:solidFill>
                  <a:schemeClr val="tx1"/>
                </a:solidFill>
                <a:effectLst/>
                <a:latin typeface="+mn-lt"/>
                <a:ea typeface="+mn-ea"/>
                <a:cs typeface="+mn-cs"/>
              </a:rPr>
              <a:t> David </a:t>
            </a:r>
            <a:r>
              <a:rPr lang="en-GB" sz="1200" b="0" i="0" u="none" strike="noStrike" kern="1200" dirty="0" err="1">
                <a:solidFill>
                  <a:schemeClr val="tx1"/>
                </a:solidFill>
                <a:effectLst/>
                <a:latin typeface="+mn-lt"/>
                <a:ea typeface="+mn-ea"/>
                <a:cs typeface="+mn-cs"/>
              </a:rPr>
              <a:t>Konstan</a:t>
            </a:r>
            <a:r>
              <a:rPr lang="en-GB" sz="1200" b="0" i="0" u="none" strike="noStrike" kern="1200" dirty="0">
                <a:solidFill>
                  <a:schemeClr val="tx1"/>
                </a:solidFill>
                <a:effectLst/>
                <a:latin typeface="+mn-lt"/>
                <a:ea typeface="+mn-ea"/>
                <a:cs typeface="+mn-cs"/>
              </a:rPr>
              <a:t>, </a:t>
            </a:r>
            <a:r>
              <a:rPr lang="en-GB" sz="1200" b="0" i="1" u="none" strike="noStrike" kern="1200" dirty="0">
                <a:solidFill>
                  <a:schemeClr val="tx1"/>
                </a:solidFill>
                <a:effectLst/>
                <a:latin typeface="+mn-lt"/>
                <a:ea typeface="+mn-ea"/>
                <a:cs typeface="+mn-cs"/>
              </a:rPr>
              <a:t>Before Forgiveness: the origins of a moral idea,</a:t>
            </a:r>
            <a:r>
              <a:rPr lang="en-GB" sz="1200" b="0" i="0" u="none" strike="noStrike" kern="1200" dirty="0">
                <a:solidFill>
                  <a:schemeClr val="tx1"/>
                </a:solidFill>
                <a:effectLst/>
                <a:latin typeface="+mn-lt"/>
                <a:ea typeface="+mn-ea"/>
                <a:cs typeface="+mn-cs"/>
              </a:rPr>
              <a:t> Cambridge University Press, 2010.</a:t>
            </a:r>
          </a:p>
          <a:p>
            <a:r>
              <a:rPr lang="en-GB" sz="1200" b="0" i="0" u="none" strike="noStrike" kern="1200" dirty="0">
                <a:solidFill>
                  <a:schemeClr val="tx1"/>
                </a:solidFill>
                <a:effectLst/>
                <a:latin typeface="+mn-lt"/>
                <a:ea typeface="+mn-ea"/>
                <a:cs typeface="+mn-cs"/>
                <a:hlinkClick r:id="rId10"/>
              </a:rPr>
              <a:t>[4]</a:t>
            </a:r>
            <a:r>
              <a:rPr lang="en-GB" sz="1200" b="0" i="0" u="none" strike="noStrike" kern="1200" dirty="0">
                <a:solidFill>
                  <a:schemeClr val="tx1"/>
                </a:solidFill>
                <a:effectLst/>
                <a:latin typeface="+mn-lt"/>
                <a:ea typeface="+mn-ea"/>
                <a:cs typeface="+mn-cs"/>
              </a:rPr>
              <a:t> Note that the word Jacob uses to himself (</a:t>
            </a:r>
            <a:r>
              <a:rPr lang="en-GB" sz="1200" b="0" i="0" u="none" strike="noStrike" kern="1200" dirty="0">
                <a:solidFill>
                  <a:schemeClr val="tx1"/>
                </a:solidFill>
                <a:effectLst/>
                <a:latin typeface="+mn-lt"/>
                <a:ea typeface="+mn-ea"/>
                <a:cs typeface="+mn-cs"/>
                <a:hlinkClick r:id="rId11"/>
              </a:rPr>
              <a:t>Gen. 32:21</a:t>
            </a:r>
            <a:r>
              <a:rPr lang="en-GB" sz="1200" b="0" i="0" u="none" strike="noStrike" kern="1200" dirty="0">
                <a:solidFill>
                  <a:schemeClr val="tx1"/>
                </a:solidFill>
                <a:effectLst/>
                <a:latin typeface="+mn-lt"/>
                <a:ea typeface="+mn-ea"/>
                <a:cs typeface="+mn-cs"/>
              </a:rPr>
              <a:t>) comes from the verb k-p-r which will later be used in Leviticus to mean atonement, and is the source of the phrase Yom Kippur. It means literally to “cover over.” It is what Noah does when he covers the ark with pitch (</a:t>
            </a:r>
            <a:r>
              <a:rPr lang="en-GB" sz="1200" b="0" i="0" u="none" strike="noStrike" kern="1200" dirty="0">
                <a:solidFill>
                  <a:schemeClr val="tx1"/>
                </a:solidFill>
                <a:effectLst/>
                <a:latin typeface="+mn-lt"/>
                <a:ea typeface="+mn-ea"/>
                <a:cs typeface="+mn-cs"/>
                <a:hlinkClick r:id="rId12"/>
              </a:rPr>
              <a:t>Gen. 6:14</a:t>
            </a:r>
            <a:r>
              <a:rPr lang="en-GB" sz="1200" b="0" i="0" u="none" strike="noStrike" kern="1200" dirty="0">
                <a:solidFill>
                  <a:schemeClr val="tx1"/>
                </a:solidFill>
                <a:effectLst/>
                <a:latin typeface="+mn-lt"/>
                <a:ea typeface="+mn-ea"/>
                <a:cs typeface="+mn-cs"/>
              </a:rPr>
              <a:t>). It also means a ransom (</a:t>
            </a:r>
            <a:r>
              <a:rPr lang="en-GB" sz="1200" b="0" i="0" u="none" strike="noStrike" kern="1200" dirty="0">
                <a:solidFill>
                  <a:schemeClr val="tx1"/>
                </a:solidFill>
                <a:effectLst/>
                <a:latin typeface="+mn-lt"/>
                <a:ea typeface="+mn-ea"/>
                <a:cs typeface="+mn-cs"/>
                <a:hlinkClick r:id="rId13"/>
              </a:rPr>
              <a:t>Num. 35:32</a:t>
            </a:r>
            <a:r>
              <a:rPr lang="en-GB" sz="1200" b="0" i="0" u="none" strike="noStrike" kern="1200" dirty="0">
                <a:solidFill>
                  <a:schemeClr val="tx1"/>
                </a:solidFill>
                <a:effectLst/>
                <a:latin typeface="+mn-lt"/>
                <a:ea typeface="+mn-ea"/>
                <a:cs typeface="+mn-cs"/>
              </a:rPr>
              <a:t>) such as might be paid to compensate a family for the murder of one of its members, something forbidden in Jewish law.</a:t>
            </a:r>
          </a:p>
          <a:p>
            <a:r>
              <a:rPr lang="en-GB" sz="1200" b="0" i="0" u="none" strike="noStrike" kern="1200" dirty="0">
                <a:solidFill>
                  <a:schemeClr val="tx1"/>
                </a:solidFill>
                <a:effectLst/>
                <a:latin typeface="+mn-lt"/>
                <a:ea typeface="+mn-ea"/>
                <a:cs typeface="+mn-cs"/>
                <a:hlinkClick r:id="rId14"/>
              </a:rPr>
              <a:t>[5]</a:t>
            </a:r>
            <a:r>
              <a:rPr lang="en-GB" sz="1200" b="0" i="0" u="none" strike="noStrike" kern="1200" dirty="0">
                <a:solidFill>
                  <a:schemeClr val="tx1"/>
                </a:solidFill>
                <a:effectLst/>
                <a:latin typeface="+mn-lt"/>
                <a:ea typeface="+mn-ea"/>
                <a:cs typeface="+mn-cs"/>
              </a:rPr>
              <a:t> That is what, I suggest, was at stake in the Garden of Eden, which is all about shame and hiding. Adam and Eve followed their eyes rather than their ears.</a:t>
            </a:r>
          </a:p>
          <a:p>
            <a:r>
              <a:rPr lang="en-GB" sz="1200" b="0" i="0" u="none" strike="noStrike" kern="1200" dirty="0">
                <a:solidFill>
                  <a:schemeClr val="tx1"/>
                </a:solidFill>
                <a:effectLst/>
                <a:latin typeface="+mn-lt"/>
                <a:ea typeface="+mn-ea"/>
                <a:cs typeface="+mn-cs"/>
                <a:hlinkClick r:id="rId15"/>
              </a:rPr>
              <a:t>[6]</a:t>
            </a:r>
            <a:r>
              <a:rPr lang="en-GB" sz="1200" b="0" i="0" u="none" strike="noStrike" kern="1200" dirty="0">
                <a:solidFill>
                  <a:schemeClr val="tx1"/>
                </a:solidFill>
                <a:effectLst/>
                <a:latin typeface="+mn-lt"/>
                <a:ea typeface="+mn-ea"/>
                <a:cs typeface="+mn-cs"/>
              </a:rPr>
              <a:t> Note that in certain cultures, forgiveness is not held to require remorse, atonement and the like. Maimonides himself says (</a:t>
            </a:r>
            <a:r>
              <a:rPr lang="en-GB" sz="1200" b="0" i="0" u="none" strike="noStrike" kern="1200" dirty="0" err="1">
                <a:solidFill>
                  <a:schemeClr val="tx1"/>
                </a:solidFill>
                <a:effectLst/>
                <a:latin typeface="+mn-lt"/>
                <a:ea typeface="+mn-ea"/>
                <a:cs typeface="+mn-cs"/>
              </a:rPr>
              <a:t>Hilkhot</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Deot</a:t>
            </a:r>
            <a:r>
              <a:rPr lang="en-GB" sz="1200" b="0" i="0" u="none" strike="noStrike" kern="1200" dirty="0">
                <a:solidFill>
                  <a:schemeClr val="tx1"/>
                </a:solidFill>
                <a:effectLst/>
                <a:latin typeface="+mn-lt"/>
                <a:ea typeface="+mn-ea"/>
                <a:cs typeface="+mn-cs"/>
              </a:rPr>
              <a:t> 6:9) that if you regard the person who wronged you as incapable of handling criticism, then you may forgive him unilaterally. Note however that this kind of forgiveness does not signal that you reaffirm the moral worth of the person you forgive. To the contrary, you regard him as beneath contempt. Judaism seems always to have known this. The Christian theologian who understood it best was Dietrich Bonhoeffer, who called it, “cheap grace.”</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14</a:t>
            </a:fld>
            <a:endParaRPr lang="en-US"/>
          </a:p>
        </p:txBody>
      </p:sp>
    </p:spTree>
    <p:extLst>
      <p:ext uri="{BB962C8B-B14F-4D97-AF65-F5344CB8AC3E}">
        <p14:creationId xmlns:p14="http://schemas.microsoft.com/office/powerpoint/2010/main" val="1560750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68" charset="0"/>
                <a:ea typeface="ＭＳ Ｐゴシック" pitchFamily="-128" charset="-128"/>
                <a:cs typeface="ＭＳ Ｐゴシック" pitchFamily="-128" charset="-128"/>
              </a:rPr>
              <a:t>According to the Midrash, God had forgiven before this,</a:t>
            </a:r>
            <a:r>
              <a:rPr lang="en-US" sz="1200" b="0" i="0" u="none" strike="noStrike" kern="1200" dirty="0">
                <a:solidFill>
                  <a:schemeClr val="tx1"/>
                </a:solidFill>
                <a:effectLst/>
                <a:latin typeface="Arial" pitchFamily="-68" charset="0"/>
                <a:ea typeface="ＭＳ Ｐゴシック" pitchFamily="-128" charset="-128"/>
                <a:cs typeface="ＭＳ Ｐゴシック" pitchFamily="-128" charset="-128"/>
                <a:hlinkClick r:id="rId3"/>
              </a:rPr>
              <a:t>[1]</a:t>
            </a:r>
            <a:r>
              <a:rPr lang="en-US" sz="1200" b="0" i="0" kern="1200" dirty="0">
                <a:solidFill>
                  <a:schemeClr val="tx1"/>
                </a:solidFill>
                <a:effectLst/>
                <a:latin typeface="Arial" pitchFamily="-68" charset="0"/>
                <a:ea typeface="ＭＳ Ｐゴシック" pitchFamily="-128" charset="-128"/>
                <a:cs typeface="ＭＳ Ｐゴシック" pitchFamily="-128" charset="-128"/>
              </a:rPr>
              <a:t> but not according to the plain sense of the text. Forgiveness is conspicuously lacking as an element in the stories of the Flood, the Tower of Babel, and Sodom and the cities of the plain. When Abraham prayed his audacious prayer for the people of Sodom, he did not ask God to forgive them. His argument was about justice not forgiveness. Perhaps there were innocent people there, fifty or even ten. It would be unjust for them to die. Their merit should therefore save the others, says Abraham. That is quite different from asking God to forgive.</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Joseph forgave. That was a first in history. Yet the Torah hints that the brothers did not fully appreciate the significance of his words. After all, he did not explicitly use the word ‘forgive.’ He told them not to be distressed. He said, ‘It was not you but God.’ He told them their act had resulted in a positive outcome. But all of this was theoretically compatible with holding them guilty and deserving of punishment. That is why the Torah recounts a second event, years later, after Jacob had died. The brothers sought a meeting with Joseph fearing that he would now take revenge. They concocted a story:</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 </a:t>
            </a:r>
          </a:p>
          <a:p>
            <a:r>
              <a:rPr lang="en-US" sz="1200" i="0" kern="1200" dirty="0">
                <a:solidFill>
                  <a:schemeClr val="tx1"/>
                </a:solidFill>
                <a:effectLst/>
                <a:latin typeface="Arial" pitchFamily="-68" charset="0"/>
                <a:ea typeface="ＭＳ Ｐゴシック" pitchFamily="-128" charset="-128"/>
                <a:cs typeface="ＭＳ Ｐゴシック" pitchFamily="-128" charset="-128"/>
              </a:rPr>
              <a:t>They sent word to Joseph, saying, “Your father left these instructions before he died: ‘This is what you are to say to Joseph: I ask you to </a:t>
            </a:r>
            <a:r>
              <a:rPr lang="en-US" sz="1200" i="1" kern="1200" dirty="0">
                <a:solidFill>
                  <a:schemeClr val="tx1"/>
                </a:solidFill>
                <a:effectLst/>
                <a:latin typeface="Arial" pitchFamily="-68" charset="0"/>
                <a:ea typeface="ＭＳ Ｐゴシック" pitchFamily="-128" charset="-128"/>
                <a:cs typeface="ＭＳ Ｐゴシック" pitchFamily="-128" charset="-128"/>
              </a:rPr>
              <a:t>forgive</a:t>
            </a:r>
            <a:r>
              <a:rPr lang="en-US" sz="1200" i="0" kern="1200" dirty="0">
                <a:solidFill>
                  <a:schemeClr val="tx1"/>
                </a:solidFill>
                <a:effectLst/>
                <a:latin typeface="Arial" pitchFamily="-68" charset="0"/>
                <a:ea typeface="ＭＳ Ｐゴシック" pitchFamily="-128" charset="-128"/>
                <a:cs typeface="ＭＳ Ｐゴシック" pitchFamily="-128" charset="-128"/>
              </a:rPr>
              <a:t> your brothers for the sins and the wrongs they committed in treating you so badly.’ Now please </a:t>
            </a:r>
            <a:r>
              <a:rPr lang="en-US" sz="1200" i="1" kern="1200" dirty="0">
                <a:solidFill>
                  <a:schemeClr val="tx1"/>
                </a:solidFill>
                <a:effectLst/>
                <a:latin typeface="Arial" pitchFamily="-68" charset="0"/>
                <a:ea typeface="ＭＳ Ｐゴシック" pitchFamily="-128" charset="-128"/>
                <a:cs typeface="ＭＳ Ｐゴシック" pitchFamily="-128" charset="-128"/>
              </a:rPr>
              <a:t>forgive</a:t>
            </a:r>
            <a:r>
              <a:rPr lang="en-US" sz="1200" i="0" kern="1200" dirty="0">
                <a:solidFill>
                  <a:schemeClr val="tx1"/>
                </a:solidFill>
                <a:effectLst/>
                <a:latin typeface="Arial" pitchFamily="-68" charset="0"/>
                <a:ea typeface="ＭＳ Ｐゴシック" pitchFamily="-128" charset="-128"/>
                <a:cs typeface="ＭＳ Ｐゴシック" pitchFamily="-128" charset="-128"/>
              </a:rPr>
              <a:t> the sins of the servants of the God of your father.” When their message came to him, Joseph wept. [Gen. 50: 16-18]</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 </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What they said was a white lie, but Joseph understood why they said it. The brothers used the word “forgive” – this is the first time it appears explicitly in the Torah – because they were still unsure about what Joseph meant. Does someone truly forgive those who sold him into slavery? Joseph wept that his brothers had not fully understood that he had forgiven them long before. He no longer felt ill-will toward them. He had no anger, no lingering resentment, no desire for revenge. He had conquered his emotions and reframed his understanding of events.</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Forgiveness does not appear in every culture. It is not a human universal, nor is it a biological imperative. We know this from a fascinating study by American classicist David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Konstan</a:t>
            </a:r>
            <a:r>
              <a:rPr lang="en-US" sz="1200" b="0" i="0" kern="1200" dirty="0">
                <a:solidFill>
                  <a:schemeClr val="tx1"/>
                </a:solidFill>
                <a:effectLst/>
                <a:latin typeface="Arial" pitchFamily="-68" charset="0"/>
                <a:ea typeface="ＭＳ Ｐゴシック" pitchFamily="-128" charset="-128"/>
                <a:cs typeface="ＭＳ Ｐゴシック" pitchFamily="-128" charset="-128"/>
              </a:rPr>
              <a:t>, </a:t>
            </a:r>
            <a:r>
              <a:rPr lang="en-US" sz="1200" b="0" i="1" kern="1200" dirty="0">
                <a:solidFill>
                  <a:schemeClr val="tx1"/>
                </a:solidFill>
                <a:effectLst/>
                <a:latin typeface="Arial" pitchFamily="-68" charset="0"/>
                <a:ea typeface="ＭＳ Ｐゴシック" pitchFamily="-128" charset="-128"/>
                <a:cs typeface="ＭＳ Ｐゴシック" pitchFamily="-128" charset="-128"/>
              </a:rPr>
              <a:t>Before Forgiveness: the origins of a moral idea </a:t>
            </a:r>
            <a:r>
              <a:rPr lang="en-US" sz="1200" b="0" i="0" kern="1200" dirty="0">
                <a:solidFill>
                  <a:schemeClr val="tx1"/>
                </a:solidFill>
                <a:effectLst/>
                <a:latin typeface="Arial" pitchFamily="-68" charset="0"/>
                <a:ea typeface="ＭＳ Ｐゴシック" pitchFamily="-128" charset="-128"/>
                <a:cs typeface="ＭＳ Ｐゴシック" pitchFamily="-128" charset="-128"/>
              </a:rPr>
              <a:t>(2010).</a:t>
            </a:r>
            <a:r>
              <a:rPr lang="en-US" sz="1200" b="0" i="0" u="none" strike="noStrike" kern="1200" dirty="0">
                <a:solidFill>
                  <a:schemeClr val="tx1"/>
                </a:solidFill>
                <a:effectLst/>
                <a:latin typeface="Arial" pitchFamily="-68" charset="0"/>
                <a:ea typeface="ＭＳ Ｐゴシック" pitchFamily="-128" charset="-128"/>
                <a:cs typeface="ＭＳ Ｐゴシック" pitchFamily="-128" charset="-128"/>
                <a:hlinkClick r:id="rId4"/>
              </a:rPr>
              <a:t>[2]</a:t>
            </a:r>
            <a:r>
              <a:rPr lang="en-US" sz="1200" b="0" i="0" kern="1200" dirty="0">
                <a:solidFill>
                  <a:schemeClr val="tx1"/>
                </a:solidFill>
                <a:effectLst/>
                <a:latin typeface="Arial" pitchFamily="-68" charset="0"/>
                <a:ea typeface="ＭＳ Ｐゴシック" pitchFamily="-128" charset="-128"/>
                <a:cs typeface="ＭＳ Ｐゴシック" pitchFamily="-128" charset="-128"/>
              </a:rPr>
              <a:t> In it he argues that there was no concept of forgiveness in the literature of the ancient Greeks. There was something else, often mistaken for forgiveness. There is </a:t>
            </a:r>
            <a:r>
              <a:rPr lang="en-US" sz="1200" b="0" i="1" kern="1200" dirty="0">
                <a:solidFill>
                  <a:schemeClr val="tx1"/>
                </a:solidFill>
                <a:effectLst/>
                <a:latin typeface="Arial" pitchFamily="-68" charset="0"/>
                <a:ea typeface="ＭＳ Ｐゴシック" pitchFamily="-128" charset="-128"/>
                <a:cs typeface="ＭＳ Ｐゴシック" pitchFamily="-128" charset="-128"/>
              </a:rPr>
              <a:t>appeasement of anger</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When someone does harm to someone else, the victim is angry and seeks revenge. This is clearly dangerous for the perpetrator and he or she may try to get the victim to calm down and move on. They may make excuses: It wasn’t me, it was someone else. Or, it was me but I couldn’t help it. Or, it was me but it was a small wrong, and I have done you much good in the past, so on balance you should let it pass.</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Alternatively, or in conjunction with these other strategies, the perpetrator may beg, plead, and perform some ritual of abasement or humiliation. This is a way of saying to the victim, “I am not really a threat.” The Greek word </a:t>
            </a:r>
            <a:r>
              <a:rPr lang="en-US" sz="1200" b="0" i="1" kern="1200" dirty="0" err="1">
                <a:solidFill>
                  <a:schemeClr val="tx1"/>
                </a:solidFill>
                <a:effectLst/>
                <a:latin typeface="Arial" pitchFamily="-68" charset="0"/>
                <a:ea typeface="ＭＳ Ｐゴシック" pitchFamily="-128" charset="-128"/>
                <a:cs typeface="ＭＳ Ｐゴシック" pitchFamily="-128" charset="-128"/>
              </a:rPr>
              <a:t>sugnome</a:t>
            </a:r>
            <a:r>
              <a:rPr lang="en-US" sz="1200" b="0" i="0" kern="1200" dirty="0">
                <a:solidFill>
                  <a:schemeClr val="tx1"/>
                </a:solidFill>
                <a:effectLst/>
                <a:latin typeface="Arial" pitchFamily="-68" charset="0"/>
                <a:ea typeface="ＭＳ Ｐゴシック" pitchFamily="-128" charset="-128"/>
                <a:cs typeface="ＭＳ Ｐゴシック" pitchFamily="-128" charset="-128"/>
              </a:rPr>
              <a:t>, sometimes translated as forgiveness, really means, says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Konstan</a:t>
            </a:r>
            <a:r>
              <a:rPr lang="en-US" sz="1200" b="0" i="0" kern="1200" dirty="0">
                <a:solidFill>
                  <a:schemeClr val="tx1"/>
                </a:solidFill>
                <a:effectLst/>
                <a:latin typeface="Arial" pitchFamily="-68" charset="0"/>
                <a:ea typeface="ＭＳ Ｐゴシック" pitchFamily="-128" charset="-128"/>
                <a:cs typeface="ＭＳ Ｐゴシック" pitchFamily="-128" charset="-128"/>
              </a:rPr>
              <a:t>, </a:t>
            </a:r>
            <a:r>
              <a:rPr lang="en-US" sz="1200" b="0" i="1" kern="1200" dirty="0">
                <a:solidFill>
                  <a:schemeClr val="tx1"/>
                </a:solidFill>
                <a:effectLst/>
                <a:latin typeface="Arial" pitchFamily="-68" charset="0"/>
                <a:ea typeface="ＭＳ Ｐゴシック" pitchFamily="-128" charset="-128"/>
                <a:cs typeface="ＭＳ Ｐゴシック" pitchFamily="-128" charset="-128"/>
              </a:rPr>
              <a:t>exculpation</a:t>
            </a:r>
            <a:r>
              <a:rPr lang="en-US" sz="1200" b="0" i="0" kern="1200" dirty="0">
                <a:solidFill>
                  <a:schemeClr val="tx1"/>
                </a:solidFill>
                <a:effectLst/>
                <a:latin typeface="Arial" pitchFamily="-68" charset="0"/>
                <a:ea typeface="ＭＳ Ｐゴシック" pitchFamily="-128" charset="-128"/>
                <a:cs typeface="ＭＳ Ｐゴシック" pitchFamily="-128" charset="-128"/>
              </a:rPr>
              <a:t> or </a:t>
            </a:r>
            <a:r>
              <a:rPr lang="en-US" sz="1200" b="0" i="1" kern="1200" dirty="0">
                <a:solidFill>
                  <a:schemeClr val="tx1"/>
                </a:solidFill>
                <a:effectLst/>
                <a:latin typeface="Arial" pitchFamily="-68" charset="0"/>
                <a:ea typeface="ＭＳ Ｐゴシック" pitchFamily="-128" charset="-128"/>
                <a:cs typeface="ＭＳ Ｐゴシック" pitchFamily="-128" charset="-128"/>
              </a:rPr>
              <a:t>absolution</a:t>
            </a:r>
            <a:r>
              <a:rPr lang="en-US" sz="1200" b="0" i="0" kern="1200" dirty="0">
                <a:solidFill>
                  <a:schemeClr val="tx1"/>
                </a:solidFill>
                <a:effectLst/>
                <a:latin typeface="Arial" pitchFamily="-68" charset="0"/>
                <a:ea typeface="ＭＳ Ｐゴシック" pitchFamily="-128" charset="-128"/>
                <a:cs typeface="ＭＳ Ｐゴシック" pitchFamily="-128" charset="-128"/>
              </a:rPr>
              <a:t>. It is not that I forgive you for what you did, but that I understand why you did it – you could not really help it, you were caught up in circumstances beyond your control – or, alternatively, I do not need to take revenge because you have now shown by your deference to me that you hold me in proper respect. My dignity has been restored.</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There is a classic example of appeasement in the Torah: Jacob’s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behaviour</a:t>
            </a:r>
            <a:r>
              <a:rPr lang="en-US" sz="1200" b="0" i="0" kern="1200" dirty="0">
                <a:solidFill>
                  <a:schemeClr val="tx1"/>
                </a:solidFill>
                <a:effectLst/>
                <a:latin typeface="Arial" pitchFamily="-68" charset="0"/>
                <a:ea typeface="ＭＳ Ｐゴシック" pitchFamily="-128" charset="-128"/>
                <a:cs typeface="ＭＳ Ｐゴシック" pitchFamily="-128" charset="-128"/>
              </a:rPr>
              <a:t> toward Esau when they meet again after a long separation. Jacob had fled home after Rebekah overheard Esau resolving to kill him after Isaac’s death (Gen. 27: 41). Prior to the meeting Jacob sends him a huge gift of cattle, saying “I will </a:t>
            </a:r>
            <a:r>
              <a:rPr lang="en-US" sz="1200" b="0" i="1" kern="1200" dirty="0">
                <a:solidFill>
                  <a:schemeClr val="tx1"/>
                </a:solidFill>
                <a:effectLst/>
                <a:latin typeface="Arial" pitchFamily="-68" charset="0"/>
                <a:ea typeface="ＭＳ Ｐゴシック" pitchFamily="-128" charset="-128"/>
                <a:cs typeface="ＭＳ Ｐゴシック" pitchFamily="-128" charset="-128"/>
              </a:rPr>
              <a:t>appease</a:t>
            </a:r>
            <a:r>
              <a:rPr lang="en-US" sz="1200" b="0" i="0" kern="1200" dirty="0">
                <a:solidFill>
                  <a:schemeClr val="tx1"/>
                </a:solidFill>
                <a:effectLst/>
                <a:latin typeface="Arial" pitchFamily="-68" charset="0"/>
                <a:ea typeface="ＭＳ Ｐゴシック" pitchFamily="-128" charset="-128"/>
                <a:cs typeface="ＭＳ Ｐゴシック" pitchFamily="-128" charset="-128"/>
              </a:rPr>
              <a:t> him with the present that goes before me, and afterward I will see his face; perhaps he will accept me.” (Gen. 32: 21). When the brothers meet, Jacob bows down to Esau seven times, a classic abasement ritual. The brothers meet, kiss, embrace and go their separate ways, but not because Esau has forgiven Jacob but because either he has forgotten or he has been placated.</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Appeasement as a form of conflict management exists even among non-humans.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Frans</a:t>
            </a:r>
            <a:r>
              <a:rPr lang="en-US" sz="1200" b="0" i="0" kern="1200" dirty="0">
                <a:solidFill>
                  <a:schemeClr val="tx1"/>
                </a:solidFill>
                <a:effectLst/>
                <a:latin typeface="Arial" pitchFamily="-68" charset="0"/>
                <a:ea typeface="ＭＳ Ｐゴシック" pitchFamily="-128" charset="-128"/>
                <a:cs typeface="ＭＳ Ｐゴシック" pitchFamily="-128" charset="-128"/>
              </a:rPr>
              <a:t> de Waal, the primatologist, has described peacemaking rituals among chimpanzees, bonobos and mountain gorillas.</a:t>
            </a:r>
            <a:r>
              <a:rPr lang="en-US" sz="1200" b="0" i="0" u="none" strike="noStrike" kern="1200" dirty="0">
                <a:solidFill>
                  <a:schemeClr val="tx1"/>
                </a:solidFill>
                <a:effectLst/>
                <a:latin typeface="Arial" pitchFamily="-68" charset="0"/>
                <a:ea typeface="ＭＳ Ｐゴシック" pitchFamily="-128" charset="-128"/>
                <a:cs typeface="ＭＳ Ｐゴシック" pitchFamily="-128" charset="-128"/>
                <a:hlinkClick r:id="rId5"/>
              </a:rPr>
              <a:t>[3]</a:t>
            </a:r>
            <a:r>
              <a:rPr lang="en-US" sz="1200" b="0" i="0" kern="1200" dirty="0">
                <a:solidFill>
                  <a:schemeClr val="tx1"/>
                </a:solidFill>
                <a:effectLst/>
                <a:latin typeface="Arial" pitchFamily="-68" charset="0"/>
                <a:ea typeface="ＭＳ Ｐゴシック" pitchFamily="-128" charset="-128"/>
                <a:cs typeface="ＭＳ Ｐゴシック" pitchFamily="-128" charset="-128"/>
              </a:rPr>
              <a:t>There are contests for dominance among the social animals, but there must also be ways of restoring harmony to the group if it is to survive at all. So there are forms of appeasement and peacemaking that are pre-moral and have existed since the birth of humanity.</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Forgiveness has not.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Konstan</a:t>
            </a:r>
            <a:r>
              <a:rPr lang="en-US" sz="1200" b="0" i="0" kern="1200" dirty="0">
                <a:solidFill>
                  <a:schemeClr val="tx1"/>
                </a:solidFill>
                <a:effectLst/>
                <a:latin typeface="Arial" pitchFamily="-68" charset="0"/>
                <a:ea typeface="ＭＳ Ｐゴシック" pitchFamily="-128" charset="-128"/>
                <a:cs typeface="ＭＳ Ｐゴシック" pitchFamily="-128" charset="-128"/>
              </a:rPr>
              <a:t> argues that its first appearance is in the Hebrew Bible and he cites the case of Joseph. What he does not make clear is </a:t>
            </a:r>
            <a:r>
              <a:rPr lang="en-US" sz="1200" b="0" i="1" kern="1200" dirty="0">
                <a:solidFill>
                  <a:schemeClr val="tx1"/>
                </a:solidFill>
                <a:effectLst/>
                <a:latin typeface="Arial" pitchFamily="-68" charset="0"/>
                <a:ea typeface="ＭＳ Ｐゴシック" pitchFamily="-128" charset="-128"/>
                <a:cs typeface="ＭＳ Ｐゴシック" pitchFamily="-128" charset="-128"/>
              </a:rPr>
              <a:t>why</a:t>
            </a:r>
            <a:r>
              <a:rPr lang="en-US" sz="1200" b="0" i="0" kern="1200" dirty="0">
                <a:solidFill>
                  <a:schemeClr val="tx1"/>
                </a:solidFill>
                <a:effectLst/>
                <a:latin typeface="Arial" pitchFamily="-68" charset="0"/>
                <a:ea typeface="ＭＳ Ｐゴシック" pitchFamily="-128" charset="-128"/>
                <a:cs typeface="ＭＳ Ｐゴシック" pitchFamily="-128" charset="-128"/>
              </a:rPr>
              <a:t> Joseph forgives, and why the idea and institution are born specifically within Judaism.</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 answer is that within Judaism a new form of morality was born. Judaism is (primarily) an ethic of guilt, as opposed to most other systems, which are ethics of shame. One of the fundamental differences between them is that shame attaches to the person. Guilt attaches to the act. In shame cultures when a person does wrong he or she is, as it were, stained, marked, defiled. In guilt cultures what is wrong is not the doer but the deed, not the sinner but the sin. The person retains his or her fundamental worth (“the soul you gave me is pure,” as we say in our prayers). It is the act that has somehow to be put right. That is why in guilt cultures there are processes of repentance, atonement and forgiveness.</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That is the explanation for Joseph’s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behaviour</a:t>
            </a:r>
            <a:r>
              <a:rPr lang="en-US" sz="1200" b="0" i="0" kern="1200" dirty="0">
                <a:solidFill>
                  <a:schemeClr val="tx1"/>
                </a:solidFill>
                <a:effectLst/>
                <a:latin typeface="Arial" pitchFamily="-68" charset="0"/>
                <a:ea typeface="ＭＳ Ｐゴシック" pitchFamily="-128" charset="-128"/>
                <a:cs typeface="ＭＳ Ｐゴシック" pitchFamily="-128" charset="-128"/>
              </a:rPr>
              <a:t> from the moment the brothers appear before him in Egypt for the first time to the point where, in this week’s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parsha</a:t>
            </a:r>
            <a:r>
              <a:rPr lang="en-US" sz="1200" b="0" i="0" kern="1200" dirty="0">
                <a:solidFill>
                  <a:schemeClr val="tx1"/>
                </a:solidFill>
                <a:effectLst/>
                <a:latin typeface="Arial" pitchFamily="-68" charset="0"/>
                <a:ea typeface="ＭＳ Ｐゴシック" pitchFamily="-128" charset="-128"/>
                <a:cs typeface="ＭＳ Ｐゴシック" pitchFamily="-128" charset="-128"/>
              </a:rPr>
              <a:t>, he announces his identity and forgives his brothers. It is a textbook case of putting the brothers through a course in atonement, the first in literature. Joseph is thus teaching them, and the Torah is teaching us, what it is to </a:t>
            </a:r>
            <a:r>
              <a:rPr lang="en-US" sz="1200" b="0" i="1" kern="1200" dirty="0">
                <a:solidFill>
                  <a:schemeClr val="tx1"/>
                </a:solidFill>
                <a:effectLst/>
                <a:latin typeface="Arial" pitchFamily="-68" charset="0"/>
                <a:ea typeface="ＭＳ Ｐゴシック" pitchFamily="-128" charset="-128"/>
                <a:cs typeface="ＭＳ Ｐゴシック" pitchFamily="-128" charset="-128"/>
              </a:rPr>
              <a:t>earn</a:t>
            </a:r>
            <a:r>
              <a:rPr lang="en-US" sz="1200" b="0" i="0" kern="1200" dirty="0">
                <a:solidFill>
                  <a:schemeClr val="tx1"/>
                </a:solidFill>
                <a:effectLst/>
                <a:latin typeface="Arial" pitchFamily="-68" charset="0"/>
                <a:ea typeface="ＭＳ Ｐゴシック" pitchFamily="-128" charset="-128"/>
                <a:cs typeface="ＭＳ Ｐゴシック" pitchFamily="-128" charset="-128"/>
              </a:rPr>
              <a:t> forgiveness.</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Recall what happens. First he accuses the brothers of a crime they have not committed. He says they are spies. He has them imprisoned for three days. Then, holding Shimon as a hostage, he tells them that they must now go back home and bring back their youngest brother Benjamin. In other words, he is forcing them to re-enact that earlier occasion when they came back to their father with one of the brothers, Joseph, missing. Note what happens next:</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 </a:t>
            </a:r>
          </a:p>
          <a:p>
            <a:r>
              <a:rPr lang="en-US" sz="1200" i="0" kern="1200" dirty="0">
                <a:solidFill>
                  <a:schemeClr val="tx1"/>
                </a:solidFill>
                <a:effectLst/>
                <a:latin typeface="Arial" pitchFamily="-68" charset="0"/>
                <a:ea typeface="ＭＳ Ｐゴシック" pitchFamily="-128" charset="-128"/>
                <a:cs typeface="ＭＳ Ｐゴシック" pitchFamily="-128" charset="-128"/>
              </a:rPr>
              <a:t>They said to one another, “Surely we deserve to be punished [</a:t>
            </a:r>
            <a:r>
              <a:rPr lang="en-US" sz="1200" i="1" kern="1200" dirty="0" err="1">
                <a:solidFill>
                  <a:schemeClr val="tx1"/>
                </a:solidFill>
                <a:effectLst/>
                <a:latin typeface="Arial" pitchFamily="-68" charset="0"/>
                <a:ea typeface="ＭＳ Ｐゴシック" pitchFamily="-128" charset="-128"/>
                <a:cs typeface="ＭＳ Ｐゴシック" pitchFamily="-128" charset="-128"/>
              </a:rPr>
              <a:t>ashemim</a:t>
            </a:r>
            <a:r>
              <a:rPr lang="en-US" sz="1200" i="0" kern="1200" dirty="0">
                <a:solidFill>
                  <a:schemeClr val="tx1"/>
                </a:solidFill>
                <a:effectLst/>
                <a:latin typeface="Arial" pitchFamily="-68" charset="0"/>
                <a:ea typeface="ＭＳ Ｐゴシック" pitchFamily="-128" charset="-128"/>
                <a:cs typeface="ＭＳ Ｐゴシック" pitchFamily="-128" charset="-128"/>
              </a:rPr>
              <a:t>] because of our brother. We saw how distressed he was when he pleaded with us for his life, but we would not listen; that’s why this distress has come on us” … They did not realize that Joseph could understand them, since he was using an interpreter. [Gen. 42: 21-23]</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 </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This is the first stage of repentance. They </a:t>
            </a:r>
            <a:r>
              <a:rPr lang="en-US" sz="1200" b="0" i="1" kern="1200" dirty="0">
                <a:solidFill>
                  <a:schemeClr val="tx1"/>
                </a:solidFill>
                <a:effectLst/>
                <a:latin typeface="Arial" pitchFamily="-68" charset="0"/>
                <a:ea typeface="ＭＳ Ｐゴシック" pitchFamily="-128" charset="-128"/>
                <a:cs typeface="ＭＳ Ｐゴシック" pitchFamily="-128" charset="-128"/>
              </a:rPr>
              <a:t>admit they have done wrong</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Next, after the second meeting, Joseph has his special silver cup planted in Benjamin’s sack. It is found and the brothers are brought back. They are told that Benjamin must stay as a slave.</a:t>
            </a:r>
          </a:p>
          <a:p>
            <a:r>
              <a:rPr lang="en-US" sz="1200" i="0" kern="1200" dirty="0">
                <a:solidFill>
                  <a:schemeClr val="tx1"/>
                </a:solidFill>
                <a:effectLst/>
                <a:latin typeface="Arial" pitchFamily="-68" charset="0"/>
                <a:ea typeface="ＭＳ Ｐゴシック" pitchFamily="-128" charset="-128"/>
                <a:cs typeface="ＭＳ Ｐゴシック" pitchFamily="-128" charset="-128"/>
              </a:rPr>
              <a:t>“What can we say to my lord?” Judah replied. “What can we say? How can we prove our innocence? God has uncovered your servants’ guilt. We are now my lord’s slaves—we ourselves and the one who was found to have the cup.” [Gen. 44: 16]</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 </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This is the second stage of repentance. They </a:t>
            </a:r>
            <a:r>
              <a:rPr lang="en-US" sz="1200" b="0" i="1" kern="1200" dirty="0">
                <a:solidFill>
                  <a:schemeClr val="tx1"/>
                </a:solidFill>
                <a:effectLst/>
                <a:latin typeface="Arial" pitchFamily="-68" charset="0"/>
                <a:ea typeface="ＭＳ Ｐゴシック" pitchFamily="-128" charset="-128"/>
                <a:cs typeface="ＭＳ Ｐゴシック" pitchFamily="-128" charset="-128"/>
              </a:rPr>
              <a:t>confess</a:t>
            </a:r>
            <a:r>
              <a:rPr lang="en-US" sz="1200" b="0" i="0" kern="1200" dirty="0">
                <a:solidFill>
                  <a:schemeClr val="tx1"/>
                </a:solidFill>
                <a:effectLst/>
                <a:latin typeface="Arial" pitchFamily="-68" charset="0"/>
                <a:ea typeface="ＭＳ Ｐゴシック" pitchFamily="-128" charset="-128"/>
                <a:cs typeface="ＭＳ Ｐゴシック" pitchFamily="-128" charset="-128"/>
              </a:rPr>
              <a:t>. They do more: they admit collective responsibility. This is important. When the brothers sold Joseph into slavery it was Judah who proposed the crime (37: 26-27) but they were all (except Reuben) complicit in it.</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Finally, at the climax of the story Judah himself says “So now let me remain as your slave in place of the lad. Let the lad go back with his brothers!” (42: 33). Judah, who sold Joseph as a slave, is now willing to become a slave so that his brother Benjamin can go free. This is what the sages and Maimonides define as </a:t>
            </a:r>
            <a:r>
              <a:rPr lang="en-US" sz="1200" b="0" i="1" kern="1200" dirty="0">
                <a:solidFill>
                  <a:schemeClr val="tx1"/>
                </a:solidFill>
                <a:effectLst/>
                <a:latin typeface="Arial" pitchFamily="-68" charset="0"/>
                <a:ea typeface="ＭＳ Ｐゴシック" pitchFamily="-128" charset="-128"/>
                <a:cs typeface="ＭＳ Ｐゴシック" pitchFamily="-128" charset="-128"/>
              </a:rPr>
              <a:t>complete repentance</a:t>
            </a:r>
            <a:r>
              <a:rPr lang="en-US" sz="1200" b="0" i="0" kern="1200" dirty="0">
                <a:solidFill>
                  <a:schemeClr val="tx1"/>
                </a:solidFill>
                <a:effectLst/>
                <a:latin typeface="Arial" pitchFamily="-68" charset="0"/>
                <a:ea typeface="ＭＳ Ｐゴシック" pitchFamily="-128" charset="-128"/>
                <a:cs typeface="ＭＳ Ｐゴシック" pitchFamily="-128" charset="-128"/>
              </a:rPr>
              <a:t>, namely when circumstances repeat themselves and you have an opportunity to commit the same crime again, but you refrain from doing so because </a:t>
            </a:r>
            <a:r>
              <a:rPr lang="en-US" sz="1200" b="0" i="1" kern="1200" dirty="0">
                <a:solidFill>
                  <a:schemeClr val="tx1"/>
                </a:solidFill>
                <a:effectLst/>
                <a:latin typeface="Arial" pitchFamily="-68" charset="0"/>
                <a:ea typeface="ＭＳ Ｐゴシック" pitchFamily="-128" charset="-128"/>
                <a:cs typeface="ＭＳ Ｐゴシック" pitchFamily="-128" charset="-128"/>
              </a:rPr>
              <a:t>you have changed</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Now Joseph can forgive, because his brothers, led by Judah, have gone through all three stages of repentance: [1] admission of guilt, [2] confession and [3]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behavioural</a:t>
            </a:r>
            <a:r>
              <a:rPr lang="en-US" sz="1200" b="0" i="0" kern="1200" dirty="0">
                <a:solidFill>
                  <a:schemeClr val="tx1"/>
                </a:solidFill>
                <a:effectLst/>
                <a:latin typeface="Arial" pitchFamily="-68" charset="0"/>
                <a:ea typeface="ＭＳ Ｐゴシック" pitchFamily="-128" charset="-128"/>
                <a:cs typeface="ＭＳ Ｐゴシック" pitchFamily="-128" charset="-128"/>
              </a:rPr>
              <a:t> change.</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Forgiveness only exists in a culture in which repentance exists. Repentance presupposes that we are free and morally responsible agents who are capable of change, specifically the change that comes about when we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recognise</a:t>
            </a:r>
            <a:r>
              <a:rPr lang="en-US" sz="1200" b="0" i="0" kern="1200" dirty="0">
                <a:solidFill>
                  <a:schemeClr val="tx1"/>
                </a:solidFill>
                <a:effectLst/>
                <a:latin typeface="Arial" pitchFamily="-68" charset="0"/>
                <a:ea typeface="ＭＳ Ｐゴシック" pitchFamily="-128" charset="-128"/>
                <a:cs typeface="ＭＳ Ｐゴシック" pitchFamily="-128" charset="-128"/>
              </a:rPr>
              <a:t> that something we have done is wrong and we are responsible for it and we must never do it again. The possibility of that kind of moral transformation simply did not exist in ancient Greece or any other pagan culture. Greece was a shame-and-</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honour</a:t>
            </a:r>
            <a:r>
              <a:rPr lang="en-US" sz="1200" b="0" i="0" kern="1200" dirty="0">
                <a:solidFill>
                  <a:schemeClr val="tx1"/>
                </a:solidFill>
                <a:effectLst/>
                <a:latin typeface="Arial" pitchFamily="-68" charset="0"/>
                <a:ea typeface="ＭＳ Ｐゴシック" pitchFamily="-128" charset="-128"/>
                <a:cs typeface="ＭＳ Ｐゴシック" pitchFamily="-128" charset="-128"/>
              </a:rPr>
              <a:t> culture that turned on the twin concepts of character and fate.</a:t>
            </a:r>
            <a:r>
              <a:rPr lang="en-US" sz="1200" b="0" i="0" u="none" strike="noStrike" kern="1200" dirty="0">
                <a:solidFill>
                  <a:schemeClr val="tx1"/>
                </a:solidFill>
                <a:effectLst/>
                <a:latin typeface="Arial" pitchFamily="-68" charset="0"/>
                <a:ea typeface="ＭＳ Ｐゴシック" pitchFamily="-128" charset="-128"/>
                <a:cs typeface="ＭＳ Ｐゴシック" pitchFamily="-128" charset="-128"/>
                <a:hlinkClick r:id="rId6"/>
              </a:rPr>
              <a:t>[4]</a:t>
            </a:r>
            <a:r>
              <a:rPr lang="en-US" sz="1200" b="0" i="0" kern="1200" dirty="0">
                <a:solidFill>
                  <a:schemeClr val="tx1"/>
                </a:solidFill>
                <a:effectLst/>
                <a:latin typeface="Arial" pitchFamily="-68" charset="0"/>
                <a:ea typeface="ＭＳ Ｐゴシック" pitchFamily="-128" charset="-128"/>
                <a:cs typeface="ＭＳ Ｐゴシック" pitchFamily="-128" charset="-128"/>
              </a:rPr>
              <a:t>Judaism was a repentance-and-forgiveness culture whose central concepts are will and choice. The idea of forgiveness was then adopted by Christianity, making the Judeo-Christian ethic the primary vehicle of forgiveness in history.</a:t>
            </a:r>
          </a:p>
          <a:p>
            <a:r>
              <a:rPr lang="en-US" sz="1200" b="0" i="0" kern="1200" dirty="0">
                <a:solidFill>
                  <a:schemeClr val="tx1"/>
                </a:solidFill>
                <a:effectLst/>
                <a:latin typeface="Arial" pitchFamily="-68" charset="0"/>
                <a:ea typeface="ＭＳ Ｐゴシック" pitchFamily="-128" charset="-128"/>
                <a:cs typeface="ＭＳ Ｐゴシック" pitchFamily="-128" charset="-128"/>
              </a:rPr>
              <a:t>Repentance and forgiveness are not just two ideas among many. They transformed the human situation. For the first time, repentance established the possibility that we are not condemned endlessly to repeat the past. When I repent I show I can change. The future is not predestined. I can make it different from what it might have been. Forgiveness liberates us from the past. </a:t>
            </a:r>
            <a:r>
              <a:rPr lang="en-US" sz="1200" b="0" i="1" kern="1200" dirty="0">
                <a:solidFill>
                  <a:schemeClr val="tx1"/>
                </a:solidFill>
                <a:effectLst/>
                <a:latin typeface="Arial" pitchFamily="-68" charset="0"/>
                <a:ea typeface="ＭＳ Ｐゴシック" pitchFamily="-128" charset="-128"/>
                <a:cs typeface="ＭＳ Ｐゴシック" pitchFamily="-128" charset="-128"/>
              </a:rPr>
              <a:t>Forgiveness breaks the irreversibility of reaction and revenge.</a:t>
            </a:r>
            <a:r>
              <a:rPr lang="en-US" sz="1200" b="0" i="0" kern="1200" dirty="0">
                <a:solidFill>
                  <a:schemeClr val="tx1"/>
                </a:solidFill>
                <a:effectLst/>
                <a:latin typeface="Arial" pitchFamily="-68" charset="0"/>
                <a:ea typeface="ＭＳ Ｐゴシック" pitchFamily="-128" charset="-128"/>
                <a:cs typeface="ＭＳ Ｐゴシック" pitchFamily="-128" charset="-128"/>
              </a:rPr>
              <a:t> It is the undoing of what has been done.</a:t>
            </a:r>
            <a:r>
              <a:rPr lang="en-US" sz="1200" b="0" i="0" u="none" strike="noStrike" kern="1200" dirty="0">
                <a:solidFill>
                  <a:schemeClr val="tx1"/>
                </a:solidFill>
                <a:effectLst/>
                <a:latin typeface="Arial" pitchFamily="-68" charset="0"/>
                <a:ea typeface="ＭＳ Ｐゴシック" pitchFamily="-128" charset="-128"/>
                <a:cs typeface="ＭＳ Ｐゴシック" pitchFamily="-128" charset="-128"/>
                <a:hlinkClick r:id="rId7"/>
              </a:rPr>
              <a:t>[5]</a:t>
            </a:r>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Humanity changed the day Joseph forgave his brothers. When we forgive and are worthy of being forgiven, we are no longer prisoners of our past.</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15</a:t>
            </a:fld>
            <a:endParaRPr lang="en-US"/>
          </a:p>
        </p:txBody>
      </p:sp>
    </p:spTree>
    <p:extLst>
      <p:ext uri="{BB962C8B-B14F-4D97-AF65-F5344CB8AC3E}">
        <p14:creationId xmlns:p14="http://schemas.microsoft.com/office/powerpoint/2010/main" val="304440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dirty="0">
                <a:solidFill>
                  <a:schemeClr val="tx1"/>
                </a:solidFill>
                <a:latin typeface="Arial" pitchFamily="-68" charset="0"/>
                <a:ea typeface="ＭＳ Ｐゴシック" pitchFamily="-128" charset="-128"/>
                <a:cs typeface="ＭＳ Ｐゴシック" pitchFamily="-128" charset="-128"/>
              </a:rPr>
              <a:t>God designates Abel to restore the right of the firstborn son. This cannot be achieved by force; you have to inspire people by love. You have to achieve restoration by melting them with love. If you can not stand in the position of having loved them, if you cannot win their heart through offering your love, then you will not be in a position to truly love your own son or daughter. As viewed from God's ideal of creation, the firstborn son was originally to be loved first rather than the second child.” </a:t>
            </a:r>
          </a:p>
          <a:p>
            <a:endParaRPr lang="en-US" sz="1200" i="1" kern="1200" dirty="0">
              <a:solidFill>
                <a:schemeClr val="tx1"/>
              </a:solidFill>
              <a:latin typeface="Arial" pitchFamily="-68" charset="0"/>
              <a:ea typeface="ＭＳ Ｐゴシック" pitchFamily="-128" charset="-128"/>
              <a:cs typeface="ＭＳ Ｐゴシック" pitchFamily="-128" charset="-128"/>
            </a:endParaRPr>
          </a:p>
          <a:p>
            <a:r>
              <a:rPr lang="en-US" sz="1200" kern="1200" dirty="0">
                <a:solidFill>
                  <a:schemeClr val="tx1"/>
                </a:solidFill>
                <a:latin typeface="Arial" pitchFamily="-68" charset="0"/>
                <a:ea typeface="ＭＳ Ｐゴシック" pitchFamily="-128" charset="-128"/>
                <a:cs typeface="ＭＳ Ｐゴシック" pitchFamily="-128" charset="-128"/>
              </a:rPr>
              <a:t>On January 21, 1986 True Father explained: </a:t>
            </a:r>
            <a:r>
              <a:rPr lang="en-US" sz="1200" i="1" kern="1200" dirty="0">
                <a:solidFill>
                  <a:schemeClr val="tx1"/>
                </a:solidFill>
                <a:latin typeface="Arial" pitchFamily="-68" charset="0"/>
                <a:ea typeface="ＭＳ Ｐゴシック" pitchFamily="-128" charset="-128"/>
                <a:cs typeface="ＭＳ Ｐゴシック" pitchFamily="-128" charset="-128"/>
              </a:rPr>
              <a:t>“If you are to be victorious, you must go out into the world. You must go out and restore the rights of the firstborn son. The firstborn son must ultimately attend the second son, who is the younger brother, as though he were an older brother, and come to the point where he can say, ‘I will receive all the blessings through you. In this way, the firstborn son comes down to the position of the second son, and the second son must rise up to take the position of the firstborn son. So only after the first son says, ‘You go up, instead of me,’ and pushes the second son forward, does it becomes possible to move from the family level rights of the first son to the tribal level rights of the firstborn son, and so on. In this way you can go up stage by stage. Only when the first son pushes you, can you go up. You cannot go up as you are. Because of this principle, you must fulfill the standard of restoring the rights of the firstborn son in this way.</a:t>
            </a: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16</a:t>
            </a:fld>
            <a:endParaRPr lang="en-GB"/>
          </a:p>
        </p:txBody>
      </p:sp>
    </p:spTree>
    <p:extLst>
      <p:ext uri="{BB962C8B-B14F-4D97-AF65-F5344CB8AC3E}">
        <p14:creationId xmlns:p14="http://schemas.microsoft.com/office/powerpoint/2010/main" val="681009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1484110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drama of younger and older brothers, which haunts the book of Genesis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from Cain and Abel onwards, reaches a strange climax in the story of Joseph’s children. Jacob/Israel is nearing the end of his life. Joseph visits him, bringing with him his two sons, Manasseh and Ephraim. It is the only scene of grandfather and grandchildren in the book. Jacob asks Joseph to bring them near so that he can bless them. What follows next is described in painstaking detail:</a:t>
            </a:r>
          </a:p>
          <a:p>
            <a:r>
              <a:rPr lang="en-US" sz="1200" b="0" i="0" kern="1200" dirty="0">
                <a:solidFill>
                  <a:schemeClr val="tx1"/>
                </a:solidFill>
                <a:effectLst/>
                <a:latin typeface="+mn-lt"/>
                <a:ea typeface="+mn-ea"/>
                <a:cs typeface="+mn-cs"/>
              </a:rPr>
              <a:t>Joseph took them both, Ephraim in his right hand toward Israel’s left, and Manasseh in his left hand towards Israel’s right, and brought them near him. But Israel reached out his right hand and put it on Ephraim’s head, though he was the younger, and crossing his arms, he put his left hand on Manasseh’s head, even though Manasseh was the firstborn. . . . . When Joseph saw his father placing his right hand on Ephraim’s head he was displeased; so he took hold of his father’s hand to move it from Ephraim’s head to Manasseh’s head. Joseph said to him, “No, my father, this one is the firstborn; put your right hand on his head.” But his father refused and said, “I know, my son, I know. He too will become a people, and he too will become great. Nevertheless, his younger brother will be greater than he, and his descendants will become a group of nations.” He blessed them that day, saying:</a:t>
            </a:r>
          </a:p>
          <a:p>
            <a:r>
              <a:rPr lang="en-US" sz="1200" i="0" kern="1200" dirty="0">
                <a:solidFill>
                  <a:schemeClr val="tx1"/>
                </a:solidFill>
                <a:effectLst/>
                <a:latin typeface="+mn-lt"/>
                <a:ea typeface="+mn-ea"/>
                <a:cs typeface="+mn-cs"/>
              </a:rPr>
              <a:t>“In your name will Israel pronounce this blessing:</a:t>
            </a:r>
            <a:br>
              <a:rPr lang="en-US" sz="1200" i="0" kern="1200" dirty="0">
                <a:solidFill>
                  <a:schemeClr val="tx1"/>
                </a:solidFill>
                <a:effectLst/>
                <a:latin typeface="+mn-lt"/>
                <a:ea typeface="+mn-ea"/>
                <a:cs typeface="+mn-cs"/>
              </a:rPr>
            </a:br>
            <a:r>
              <a:rPr lang="en-US" sz="1200" i="0" kern="1200" dirty="0">
                <a:solidFill>
                  <a:schemeClr val="tx1"/>
                </a:solidFill>
                <a:effectLst/>
                <a:latin typeface="+mn-lt"/>
                <a:ea typeface="+mn-ea"/>
                <a:cs typeface="+mn-cs"/>
              </a:rPr>
              <a:t>‘May G-d make you like Ephraim and Manasseh.’”</a:t>
            </a:r>
            <a:br>
              <a:rPr lang="en-US" sz="1200" i="0" kern="1200" dirty="0">
                <a:solidFill>
                  <a:schemeClr val="tx1"/>
                </a:solidFill>
                <a:effectLst/>
                <a:latin typeface="+mn-lt"/>
                <a:ea typeface="+mn-ea"/>
                <a:cs typeface="+mn-cs"/>
              </a:rPr>
            </a:br>
            <a:r>
              <a:rPr lang="en-US" sz="1200" i="0" kern="1200" dirty="0">
                <a:solidFill>
                  <a:schemeClr val="tx1"/>
                </a:solidFill>
                <a:effectLst/>
                <a:latin typeface="+mn-lt"/>
                <a:ea typeface="+mn-ea"/>
                <a:cs typeface="+mn-cs"/>
              </a:rPr>
              <a:t>So he put Ephraim ahead of Manasseh. (48: 13-14, 17-20).</a:t>
            </a:r>
          </a:p>
          <a:p>
            <a:r>
              <a:rPr lang="en-US" sz="1200" b="0" i="0" kern="1200" dirty="0">
                <a:solidFill>
                  <a:schemeClr val="tx1"/>
                </a:solidFill>
                <a:effectLst/>
                <a:latin typeface="+mn-lt"/>
                <a:ea typeface="+mn-ea"/>
                <a:cs typeface="+mn-cs"/>
              </a:rPr>
              <a:t>It is not difficult to understand the care Joseph took to ensure that Jacob would bless the firstborn first. Three times his father had set the younger before the elder, and each time it had resulted in tragedy. He, the younger, had sought to supplant his elder brother Esau. He </a:t>
            </a:r>
            <a:r>
              <a:rPr lang="en-US" sz="1200" b="0" i="0" kern="1200" dirty="0" err="1">
                <a:solidFill>
                  <a:schemeClr val="tx1"/>
                </a:solidFill>
                <a:effectLst/>
                <a:latin typeface="+mn-lt"/>
                <a:ea typeface="+mn-ea"/>
                <a:cs typeface="+mn-cs"/>
              </a:rPr>
              <a:t>favoured</a:t>
            </a:r>
            <a:r>
              <a:rPr lang="en-US" sz="1200" b="0" i="0" kern="1200" dirty="0">
                <a:solidFill>
                  <a:schemeClr val="tx1"/>
                </a:solidFill>
                <a:effectLst/>
                <a:latin typeface="+mn-lt"/>
                <a:ea typeface="+mn-ea"/>
                <a:cs typeface="+mn-cs"/>
              </a:rPr>
              <a:t> the younger sister Rachel over Leah. And he </a:t>
            </a:r>
            <a:r>
              <a:rPr lang="en-US" sz="1200" b="0" i="0" kern="1200" dirty="0" err="1">
                <a:solidFill>
                  <a:schemeClr val="tx1"/>
                </a:solidFill>
                <a:effectLst/>
                <a:latin typeface="+mn-lt"/>
                <a:ea typeface="+mn-ea"/>
                <a:cs typeface="+mn-cs"/>
              </a:rPr>
              <a:t>favoured</a:t>
            </a:r>
            <a:r>
              <a:rPr lang="en-US" sz="1200" b="0" i="0" kern="1200" dirty="0">
                <a:solidFill>
                  <a:schemeClr val="tx1"/>
                </a:solidFill>
                <a:effectLst/>
                <a:latin typeface="+mn-lt"/>
                <a:ea typeface="+mn-ea"/>
                <a:cs typeface="+mn-cs"/>
              </a:rPr>
              <a:t> the youngest of his children, Joseph and Benjamin, over the elder Reuben, Shimon and Levi. The consequences were catastrophic: estrangement from Esau, tension between the two sisters, and hostility among his sons. Joseph himself bore the scars: thrown into a well by his brothers, who initially planned to kill him and eventually sold him into Egypt as a slave. Had his father not learned? Or did he think that Ephraim – whom Joseph held in his right hand – was the elder? Did Jacob know what he was doing? Did he not </a:t>
            </a:r>
            <a:r>
              <a:rPr lang="en-US" sz="1200" b="0" i="0" kern="1200" dirty="0" err="1">
                <a:solidFill>
                  <a:schemeClr val="tx1"/>
                </a:solidFill>
                <a:effectLst/>
                <a:latin typeface="+mn-lt"/>
                <a:ea typeface="+mn-ea"/>
                <a:cs typeface="+mn-cs"/>
              </a:rPr>
              <a:t>realise</a:t>
            </a:r>
            <a:r>
              <a:rPr lang="en-US" sz="1200" b="0" i="0" kern="1200" dirty="0">
                <a:solidFill>
                  <a:schemeClr val="tx1"/>
                </a:solidFill>
                <a:effectLst/>
                <a:latin typeface="+mn-lt"/>
                <a:ea typeface="+mn-ea"/>
                <a:cs typeface="+mn-cs"/>
              </a:rPr>
              <a:t> that he was risking extending the family feuds into the next generation? Besides which, what possible reason could he have for </a:t>
            </a:r>
            <a:r>
              <a:rPr lang="en-US" sz="1200" b="0" i="0" kern="1200" dirty="0" err="1">
                <a:solidFill>
                  <a:schemeClr val="tx1"/>
                </a:solidFill>
                <a:effectLst/>
                <a:latin typeface="+mn-lt"/>
                <a:ea typeface="+mn-ea"/>
                <a:cs typeface="+mn-cs"/>
              </a:rPr>
              <a:t>favouring</a:t>
            </a:r>
            <a:r>
              <a:rPr lang="en-US" sz="1200" b="0" i="0" kern="1200" dirty="0">
                <a:solidFill>
                  <a:schemeClr val="tx1"/>
                </a:solidFill>
                <a:effectLst/>
                <a:latin typeface="+mn-lt"/>
                <a:ea typeface="+mn-ea"/>
                <a:cs typeface="+mn-cs"/>
              </a:rPr>
              <a:t> the younger of his grandchildren over the elder? He had not seen them before. He knew nothing about them. None of the factors that led to the earlier episodes were operative here. Why did Jacob </a:t>
            </a:r>
            <a:r>
              <a:rPr lang="en-US" sz="1200" b="0" i="0" kern="1200" dirty="0" err="1">
                <a:solidFill>
                  <a:schemeClr val="tx1"/>
                </a:solidFill>
                <a:effectLst/>
                <a:latin typeface="+mn-lt"/>
                <a:ea typeface="+mn-ea"/>
                <a:cs typeface="+mn-cs"/>
              </a:rPr>
              <a:t>favour</a:t>
            </a:r>
            <a:r>
              <a:rPr lang="en-US" sz="1200" b="0" i="0" kern="1200" dirty="0">
                <a:solidFill>
                  <a:schemeClr val="tx1"/>
                </a:solidFill>
                <a:effectLst/>
                <a:latin typeface="+mn-lt"/>
                <a:ea typeface="+mn-ea"/>
                <a:cs typeface="+mn-cs"/>
              </a:rPr>
              <a:t> Ephraim over Manasseh?</a:t>
            </a:r>
          </a:p>
          <a:p>
            <a:r>
              <a:rPr lang="en-US" sz="1200" b="0" i="0" kern="1200" dirty="0">
                <a:solidFill>
                  <a:schemeClr val="tx1"/>
                </a:solidFill>
                <a:effectLst/>
                <a:latin typeface="+mn-lt"/>
                <a:ea typeface="+mn-ea"/>
                <a:cs typeface="+mn-cs"/>
              </a:rPr>
              <a:t>Jacob knew two things, and it is here that the explanation lies. He knew that the stay of his family in Egypt would not be a short one. Before leaving Canaan to see Joseph, G-d had appeared to him in a vision:</a:t>
            </a:r>
          </a:p>
          <a:p>
            <a:r>
              <a:rPr lang="en-US" sz="1200" i="0" kern="1200" dirty="0">
                <a:solidFill>
                  <a:schemeClr val="tx1"/>
                </a:solidFill>
                <a:effectLst/>
                <a:latin typeface="+mn-lt"/>
                <a:ea typeface="+mn-ea"/>
                <a:cs typeface="+mn-cs"/>
              </a:rPr>
              <a:t>Do not be afraid to go down to Egypt, for I will make you into a great nation there. I will go down to Egypt with you, and I will surely bring you back again. And Joseph’s own hand will close your eyes. (46: 3-4)</a:t>
            </a:r>
          </a:p>
          <a:p>
            <a:r>
              <a:rPr lang="en-US" sz="1200" b="0" i="0" kern="1200" dirty="0">
                <a:solidFill>
                  <a:schemeClr val="tx1"/>
                </a:solidFill>
                <a:effectLst/>
                <a:latin typeface="+mn-lt"/>
                <a:ea typeface="+mn-ea"/>
                <a:cs typeface="+mn-cs"/>
              </a:rPr>
              <a:t>This was, in other words, the start of the long exile which G-d had told Abraham would be the fate of his children (a vision the Torah describes as accompanied by “a deep and dreadful darkness” – 15: 12). The other thing Jacob knew was his grandsons’ names, Manasseh and Ephraim. The combination of these two facts was enough.</a:t>
            </a:r>
          </a:p>
          <a:p>
            <a:r>
              <a:rPr lang="en-US" sz="1200" b="0" i="0" kern="1200" dirty="0">
                <a:solidFill>
                  <a:schemeClr val="tx1"/>
                </a:solidFill>
                <a:effectLst/>
                <a:latin typeface="+mn-lt"/>
                <a:ea typeface="+mn-ea"/>
                <a:cs typeface="+mn-cs"/>
              </a:rPr>
              <a:t>When Joseph finally emerged from prison to become prime minister of Egypt, he married and had two sons. This is how the Torah describes their birth:</a:t>
            </a:r>
          </a:p>
          <a:p>
            <a:r>
              <a:rPr lang="en-US" sz="1200" i="0" kern="1200" dirty="0">
                <a:solidFill>
                  <a:schemeClr val="tx1"/>
                </a:solidFill>
                <a:effectLst/>
                <a:latin typeface="+mn-lt"/>
                <a:ea typeface="+mn-ea"/>
                <a:cs typeface="+mn-cs"/>
              </a:rPr>
              <a:t>Before the years of the famine came, two sons were born to Joseph by </a:t>
            </a:r>
            <a:r>
              <a:rPr lang="en-US" sz="1200" i="0" kern="1200" dirty="0" err="1">
                <a:solidFill>
                  <a:schemeClr val="tx1"/>
                </a:solidFill>
                <a:effectLst/>
                <a:latin typeface="+mn-lt"/>
                <a:ea typeface="+mn-ea"/>
                <a:cs typeface="+mn-cs"/>
              </a:rPr>
              <a:t>Asenath</a:t>
            </a:r>
            <a:r>
              <a:rPr lang="en-US" sz="1200" i="0" kern="1200" dirty="0">
                <a:solidFill>
                  <a:schemeClr val="tx1"/>
                </a:solidFill>
                <a:effectLst/>
                <a:latin typeface="+mn-lt"/>
                <a:ea typeface="+mn-ea"/>
                <a:cs typeface="+mn-cs"/>
              </a:rPr>
              <a:t>, daughter of </a:t>
            </a:r>
            <a:r>
              <a:rPr lang="en-US" sz="1200" i="0" kern="1200" dirty="0" err="1">
                <a:solidFill>
                  <a:schemeClr val="tx1"/>
                </a:solidFill>
                <a:effectLst/>
                <a:latin typeface="+mn-lt"/>
                <a:ea typeface="+mn-ea"/>
                <a:cs typeface="+mn-cs"/>
              </a:rPr>
              <a:t>Potiphera</a:t>
            </a:r>
            <a:r>
              <a:rPr lang="en-US" sz="1200" i="0" kern="1200" dirty="0">
                <a:solidFill>
                  <a:schemeClr val="tx1"/>
                </a:solidFill>
                <a:effectLst/>
                <a:latin typeface="+mn-lt"/>
                <a:ea typeface="+mn-ea"/>
                <a:cs typeface="+mn-cs"/>
              </a:rPr>
              <a:t>, priest of On. Joseph named his firstborn Manasseh, saying, “It is because G-d has made me forget all my trouble and all my father’s household.” The second son he named Ephraim, saying, “It is because G-d has made me fruitful in the land of my affliction.” (41: 50-52)</a:t>
            </a:r>
          </a:p>
          <a:p>
            <a:r>
              <a:rPr lang="en-US" sz="1200" b="0" i="0" kern="1200" dirty="0">
                <a:solidFill>
                  <a:schemeClr val="tx1"/>
                </a:solidFill>
                <a:effectLst/>
                <a:latin typeface="+mn-lt"/>
                <a:ea typeface="+mn-ea"/>
                <a:cs typeface="+mn-cs"/>
              </a:rPr>
              <a:t>With the utmost brevity the Torah intimates an experience of exile that was to be repeated many times across the centuries. At first, Joseph felt relief. The years as a slave, then a prisoner, were over. He had risen to greatness. In Canaan, he had been the youngest of eleven brothers in a nomadic family of shepherds. Now, in Egypt, he was at the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of the greatest civilization of the ancient world, second only to Pharaoh in rank and power. No one reminded him of his background. With his royal robes and ring and chariot, he was an Egyptian prince (as Moses was later to be). The past was a bitter memory he sought to remove from his mind. Manasseh means “forgetting.”</a:t>
            </a:r>
          </a:p>
          <a:p>
            <a:r>
              <a:rPr lang="en-US" sz="1200" b="0" i="0" kern="1200" dirty="0">
                <a:solidFill>
                  <a:schemeClr val="tx1"/>
                </a:solidFill>
                <a:effectLst/>
                <a:latin typeface="+mn-lt"/>
                <a:ea typeface="+mn-ea"/>
                <a:cs typeface="+mn-cs"/>
              </a:rPr>
              <a:t>But as time passed, Joseph began to feel quite different emotions. Yes, he had arrived. But this people was not his; nor was its culture. To be sure, his family was, in any worldly terms, undistinguished, unsophisticated. Yet they remained his family. They were the matrix of who he was. Though they were no more than shepherds (a class the Egyptians despised), they had been spoken to by G-d – not the gods of the sun, the river and death, the Egyptian pantheon – but G-d, the creator of heaven and earth, who did not make His home in temples and pyramids and panoplies of power, but who spoke in the human heart as a voice, lifting a simple family to moral greatness. By the time his second son was born, Joseph had undergone a profound change of heart. To be sure, he had all the trappings of earthly success – “G-d has made me fruitful” – but Egypt had become “the land of my affliction.” Why? Because it was exile. There is a sociological observation about immigrant groups, known as Hansen’s Law: “The second generation seeks to remember what the first generation sought to forget.” Joseph went through this transformation very quickly. It was already complete by the time his second son was born. By calling him Ephraim, he was remembering what, when Manasseh was born, he was trying to forget: who he was, where he came from, where he belonged.</a:t>
            </a:r>
          </a:p>
          <a:p>
            <a:r>
              <a:rPr lang="en-US" sz="1200" b="0" i="0" kern="1200" dirty="0">
                <a:solidFill>
                  <a:schemeClr val="tx1"/>
                </a:solidFill>
                <a:effectLst/>
                <a:latin typeface="+mn-lt"/>
                <a:ea typeface="+mn-ea"/>
                <a:cs typeface="+mn-cs"/>
              </a:rPr>
              <a:t>Jacob’s blessing of Ephraim over Manasseh had nothing to do with their ages and everything to do with their names. Knowing that these were the first two children of his family to be born in exile, knowing too that the exile would be prolonged and at times difficult and dark, Jacob sought to signal to all future generations that there would be a constant tension between the desire to forget (to assimilate, acculturate, </a:t>
            </a:r>
            <a:r>
              <a:rPr lang="en-US" sz="1200" b="0" i="0" kern="1200" dirty="0" err="1">
                <a:solidFill>
                  <a:schemeClr val="tx1"/>
                </a:solidFill>
                <a:effectLst/>
                <a:latin typeface="+mn-lt"/>
                <a:ea typeface="+mn-ea"/>
                <a:cs typeface="+mn-cs"/>
              </a:rPr>
              <a:t>anaesthetise</a:t>
            </a:r>
            <a:r>
              <a:rPr lang="en-US" sz="1200" b="0" i="0" kern="1200" dirty="0">
                <a:solidFill>
                  <a:schemeClr val="tx1"/>
                </a:solidFill>
                <a:effectLst/>
                <a:latin typeface="+mn-lt"/>
                <a:ea typeface="+mn-ea"/>
                <a:cs typeface="+mn-cs"/>
              </a:rPr>
              <a:t> the hope of a return) and the promptings of memory (the knowledge that this is “exile,” that we are part of another story, that ultimate home is somewhere else). The child of forgetting (Manasseh) may have blessings. But greater are the blessings of a child (Ephraim) who remembers the past and future of which he is a part.</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19</a:t>
            </a:fld>
            <a:endParaRPr lang="en-US"/>
          </a:p>
        </p:txBody>
      </p:sp>
    </p:spTree>
    <p:extLst>
      <p:ext uri="{BB962C8B-B14F-4D97-AF65-F5344CB8AC3E}">
        <p14:creationId xmlns:p14="http://schemas.microsoft.com/office/powerpoint/2010/main" val="2275012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Yet history did not turn out that way. To the contrary, it is another brother who, in the fullness of time, leaves his mark on the Jewish people. Indeed, we bear his name. The covenantal family has been known by several names. One is </a:t>
            </a:r>
            <a:r>
              <a:rPr lang="en-GB" sz="1200" b="0" i="1" u="none" strike="noStrike" kern="1200" dirty="0" err="1">
                <a:solidFill>
                  <a:schemeClr val="tx1"/>
                </a:solidFill>
                <a:effectLst/>
                <a:latin typeface="+mn-lt"/>
                <a:ea typeface="+mn-ea"/>
                <a:cs typeface="+mn-cs"/>
              </a:rPr>
              <a:t>Ivri</a:t>
            </a:r>
            <a:r>
              <a:rPr lang="en-GB" sz="1200" b="0" i="0" u="none" strike="noStrike" kern="1200" dirty="0">
                <a:solidFill>
                  <a:schemeClr val="tx1"/>
                </a:solidFill>
                <a:effectLst/>
                <a:latin typeface="+mn-lt"/>
                <a:ea typeface="+mn-ea"/>
                <a:cs typeface="+mn-cs"/>
              </a:rPr>
              <a:t>, “Hebrew” (possibly related to the ancient </a:t>
            </a:r>
            <a:r>
              <a:rPr lang="en-GB" sz="1200" b="0" i="0" u="none" strike="noStrike" kern="1200" dirty="0" err="1">
                <a:solidFill>
                  <a:schemeClr val="tx1"/>
                </a:solidFill>
                <a:effectLst/>
                <a:latin typeface="+mn-lt"/>
                <a:ea typeface="+mn-ea"/>
                <a:cs typeface="+mn-cs"/>
              </a:rPr>
              <a:t>apiru</a:t>
            </a:r>
            <a:r>
              <a:rPr lang="en-GB" sz="1200" b="0" i="0" u="none" strike="noStrike" kern="1200" dirty="0">
                <a:solidFill>
                  <a:schemeClr val="tx1"/>
                </a:solidFill>
                <a:effectLst/>
                <a:latin typeface="+mn-lt"/>
                <a:ea typeface="+mn-ea"/>
                <a:cs typeface="+mn-cs"/>
              </a:rPr>
              <a:t>), meaning “outsider, stranger, nomad, one who wanders from place to place.” That is how Abraham and his children were known to others. The second is </a:t>
            </a:r>
            <a:r>
              <a:rPr lang="en-GB" sz="1200" b="0" i="1"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derived from Jacob’s new name after he “wrestled with God and with man and prevailed.” After the division of the kingdom and the conquest of the North by the Assyrians, however, they became known as </a:t>
            </a:r>
            <a:r>
              <a:rPr lang="en-GB" sz="1200" b="0" i="1" u="none" strike="noStrike" kern="1200" dirty="0" err="1">
                <a:solidFill>
                  <a:schemeClr val="tx1"/>
                </a:solidFill>
                <a:effectLst/>
                <a:latin typeface="+mn-lt"/>
                <a:ea typeface="+mn-ea"/>
                <a:cs typeface="+mn-cs"/>
              </a:rPr>
              <a:t>Yehudim</a:t>
            </a:r>
            <a:r>
              <a:rPr lang="en-GB" sz="1200" b="0" i="1"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or Jews, for it was the tribe of Judah who dominated the kingdom of the South, and they who survived the Babylonian exile. So it was not Joseph but Judah who conferred his identity on the people, Judah who became the ancestor of Israel’s greatest king, David, Judah from whom the messiah will be born. Why Judah, not Joseph? The answer undoubtedly lies in the beginning of </a:t>
            </a:r>
            <a:r>
              <a:rPr lang="en-GB" sz="1200" b="0" i="0" u="none" strike="noStrike" kern="1200" dirty="0" err="1">
                <a:solidFill>
                  <a:schemeClr val="tx1"/>
                </a:solidFill>
                <a:effectLst/>
                <a:latin typeface="+mn-lt"/>
                <a:ea typeface="+mn-ea"/>
                <a:cs typeface="+mn-cs"/>
              </a:rPr>
              <a:t>Vayigash</a:t>
            </a:r>
            <a:r>
              <a:rPr lang="en-GB" sz="1200" b="0" i="0" u="none" strike="noStrike" kern="1200" dirty="0">
                <a:solidFill>
                  <a:schemeClr val="tx1"/>
                </a:solidFill>
                <a:effectLst/>
                <a:latin typeface="+mn-lt"/>
                <a:ea typeface="+mn-ea"/>
                <a:cs typeface="+mn-cs"/>
              </a:rPr>
              <a:t>, as the two brothers confront one another, and Judah pleads for Benjamin’s release.</a:t>
            </a:r>
          </a:p>
          <a:p>
            <a:r>
              <a:rPr lang="en-GB" sz="1200" b="0" i="0" u="none" strike="noStrike" kern="1200" dirty="0">
                <a:solidFill>
                  <a:schemeClr val="tx1"/>
                </a:solidFill>
                <a:effectLst/>
                <a:latin typeface="+mn-lt"/>
                <a:ea typeface="+mn-ea"/>
                <a:cs typeface="+mn-cs"/>
              </a:rPr>
              <a:t>The clue lies many chapters back, at the beginning of the Joseph story. It is there we find that it was Judah who proposed selling Joseph into slavery:</a:t>
            </a:r>
          </a:p>
          <a:p>
            <a:r>
              <a:rPr lang="en-GB" sz="1200" b="0" i="0" u="none" strike="noStrike" kern="1200" dirty="0">
                <a:solidFill>
                  <a:schemeClr val="tx1"/>
                </a:solidFill>
                <a:effectLst/>
                <a:latin typeface="+mn-lt"/>
                <a:ea typeface="+mn-ea"/>
                <a:cs typeface="+mn-cs"/>
              </a:rPr>
              <a:t>Judah said to his brothers, “What will we gain if we kill our brother and cover his blood? Let’s sell him to the Arabs and not harm him with our own hands. After all – he is our brother, our own flesh and blood.” His brothers agreed. (</a:t>
            </a:r>
            <a:r>
              <a:rPr lang="en-GB" sz="1200" b="0" i="0" u="none" strike="noStrike" kern="1200" dirty="0">
                <a:solidFill>
                  <a:schemeClr val="tx1"/>
                </a:solidFill>
                <a:effectLst/>
                <a:latin typeface="+mn-lt"/>
                <a:ea typeface="+mn-ea"/>
                <a:cs typeface="+mn-cs"/>
                <a:hlinkClick r:id="rId3"/>
              </a:rPr>
              <a:t>Gen. 37:26-27</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This is a speech of monstrous callousness. There is no word about the evil of murder, merely pragmatic calculation (“What will we gain”). At the very moment he calls Joseph “our own flesh and blood” he is proposing selling him as a slave. Judah has none of the tragic nobility of Reuben who, alone of the brothers, sees that what they are doing is wrong, and makes an attempt to save him (it fails). At this point, Judah is the last person from whom we expect great things.</a:t>
            </a:r>
          </a:p>
          <a:p>
            <a:r>
              <a:rPr lang="en-GB" sz="1200" b="0" i="0" u="none" strike="noStrike" kern="1200" dirty="0">
                <a:solidFill>
                  <a:schemeClr val="tx1"/>
                </a:solidFill>
                <a:effectLst/>
                <a:latin typeface="+mn-lt"/>
                <a:ea typeface="+mn-ea"/>
                <a:cs typeface="+mn-cs"/>
              </a:rPr>
              <a:t>However, Judah – more than anyone else in the Torah – changes. The man we see all these years later it not what he was then. Then he was prepared to see his brother sold into slavery. Now he is prepared to suffer that fate himself rather than see Benjamin held as a slave. As he says to Joseph:</a:t>
            </a:r>
          </a:p>
          <a:p>
            <a:r>
              <a:rPr lang="en-GB" sz="1200" i="0" kern="1200" dirty="0">
                <a:solidFill>
                  <a:schemeClr val="tx1"/>
                </a:solidFill>
                <a:effectLst/>
                <a:latin typeface="+mn-lt"/>
                <a:ea typeface="+mn-ea"/>
                <a:cs typeface="+mn-cs"/>
              </a:rPr>
              <a:t>“Now, my lord, let me remain in place of the boy as your lordship’s slave, and let him go with his brothers. How can I return to my father without the boy? I could not bear to see the misery which my father would suffer.” (44:33-34)</a:t>
            </a:r>
          </a:p>
          <a:p>
            <a:r>
              <a:rPr lang="en-GB" sz="1200" b="0" i="0" u="none" strike="noStrike" kern="1200" dirty="0">
                <a:solidFill>
                  <a:schemeClr val="tx1"/>
                </a:solidFill>
                <a:effectLst/>
                <a:latin typeface="+mn-lt"/>
                <a:ea typeface="+mn-ea"/>
                <a:cs typeface="+mn-cs"/>
              </a:rPr>
              <a:t>It is a precise reversal of character. Callousness has been replaced with concern. Indifference to his brother’s fate has been transformed into courage on his behalf. He is willing to suffer what he once inflicted on Joseph so that the same fate should not befall Benjamin. At this point Joseph reveals his identity. We know why. Judah has passed the test that Joseph has carefully constructed for him. Joseph wants to know if Judah has changed. He has.</a:t>
            </a:r>
          </a:p>
          <a:p>
            <a:r>
              <a:rPr lang="en-GB" sz="1200" b="0" i="0" u="none" strike="noStrike" kern="1200" dirty="0">
                <a:solidFill>
                  <a:schemeClr val="tx1"/>
                </a:solidFill>
                <a:effectLst/>
                <a:latin typeface="+mn-lt"/>
                <a:ea typeface="+mn-ea"/>
                <a:cs typeface="+mn-cs"/>
              </a:rPr>
              <a:t>This is a highly significant moment in the history of the human spirit. Judah is the first penitent – the first </a:t>
            </a:r>
            <a:r>
              <a:rPr lang="en-GB" sz="1200" b="0" i="1" u="none" strike="noStrike" kern="1200" dirty="0" err="1">
                <a:solidFill>
                  <a:schemeClr val="tx1"/>
                </a:solidFill>
                <a:effectLst/>
                <a:latin typeface="+mn-lt"/>
                <a:ea typeface="+mn-ea"/>
                <a:cs typeface="+mn-cs"/>
              </a:rPr>
              <a:t>baalteshuvah</a:t>
            </a:r>
            <a:r>
              <a:rPr lang="en-GB" sz="1200" b="0" i="0" u="none" strike="noStrike" kern="1200" dirty="0">
                <a:solidFill>
                  <a:schemeClr val="tx1"/>
                </a:solidFill>
                <a:effectLst/>
                <a:latin typeface="+mn-lt"/>
                <a:ea typeface="+mn-ea"/>
                <a:cs typeface="+mn-cs"/>
              </a:rPr>
              <a:t> – in the Torah. Where did it come from, this change in his character? For that, we have to backtrack to chapter 38 – the story of Tamar.</a:t>
            </a:r>
          </a:p>
          <a:p>
            <a:r>
              <a:rPr lang="en-GB" sz="1200" b="0" i="0" u="none" strike="noStrike" kern="1200" dirty="0">
                <a:solidFill>
                  <a:schemeClr val="tx1"/>
                </a:solidFill>
                <a:effectLst/>
                <a:latin typeface="+mn-lt"/>
                <a:ea typeface="+mn-ea"/>
                <a:cs typeface="+mn-cs"/>
              </a:rPr>
              <a:t>Tamar, we recall, had married Judah’s two elder sons, both of whom had died, leaving her a childless widow. Judah, fearing that his third son would share their fate, withheld him from her – thus leaving her unable to remarry and have children. Once she understands her situation, Tamar disguises herself as a prostitute. Judah sleeps with her. She becomes pregnant. Judah, unaware of the disguise, concludes that she must have had a forbidden relationship and orders her to be put to death. At this point, Tamar – who, while disguised, had taken Judah’s seal, cord and staff as a pledge – send them to Judah with a message: “The father of my child is the man to whom these belong.”</a:t>
            </a:r>
          </a:p>
          <a:p>
            <a:r>
              <a:rPr lang="en-GB" sz="1200" b="0" i="0" u="none" strike="noStrike" kern="1200" dirty="0">
                <a:solidFill>
                  <a:schemeClr val="tx1"/>
                </a:solidFill>
                <a:effectLst/>
                <a:latin typeface="+mn-lt"/>
                <a:ea typeface="+mn-ea"/>
                <a:cs typeface="+mn-cs"/>
              </a:rPr>
              <a:t>Judah now understands the whole story. Not only has he placed Tamar in an impossible situation of living widowhood, and not only is he the father of her child, but he also realises that she has behaved with extraordinary discretion in revealing the truth without shaming him (it is from this act of Tamar’s that we derive the rule that “one should rather throw oneself into a fiery furnace than shame someone else in public”). Tamar is the heroine of the story, but it has one significant consequence. Judah admits he was wrong. “She was more righteous than I,” he says. This is the first time in the Torah someone acknowledges their own guilt. It is also the turning point in Judah’s life. Here is born that ability to recognise one’s own wrongdoing, to feel remorse, and to change – the complex phenomenon known as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 that later leads to the great scene in </a:t>
            </a:r>
            <a:r>
              <a:rPr lang="en-GB" sz="1200" b="0" i="0" u="none" strike="noStrike" kern="1200" dirty="0" err="1">
                <a:solidFill>
                  <a:schemeClr val="tx1"/>
                </a:solidFill>
                <a:effectLst/>
                <a:latin typeface="+mn-lt"/>
                <a:ea typeface="+mn-ea"/>
                <a:cs typeface="+mn-cs"/>
              </a:rPr>
              <a:t>Vayigash</a:t>
            </a:r>
            <a:r>
              <a:rPr lang="en-GB" sz="1200" b="0" i="0" u="none" strike="noStrike" kern="1200" dirty="0">
                <a:solidFill>
                  <a:schemeClr val="tx1"/>
                </a:solidFill>
                <a:effectLst/>
                <a:latin typeface="+mn-lt"/>
                <a:ea typeface="+mn-ea"/>
                <a:cs typeface="+mn-cs"/>
              </a:rPr>
              <a:t>, where Judah is capable of turning his earlier behaviour on its head and doing the opposite of what he had once done before. Judah is </a:t>
            </a:r>
            <a:r>
              <a:rPr lang="en-GB" sz="1200" b="0" i="1" u="none" strike="noStrike" kern="1200" dirty="0" err="1">
                <a:solidFill>
                  <a:schemeClr val="tx1"/>
                </a:solidFill>
                <a:effectLst/>
                <a:latin typeface="+mn-lt"/>
                <a:ea typeface="+mn-ea"/>
                <a:cs typeface="+mn-cs"/>
              </a:rPr>
              <a:t>ish</a:t>
            </a:r>
            <a:r>
              <a:rPr lang="en-GB" sz="1200" b="0" i="0"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penitential man.</a:t>
            </a:r>
          </a:p>
          <a:p>
            <a:r>
              <a:rPr lang="en-GB" sz="1200" b="0" i="0" u="none" strike="noStrike" kern="1200" dirty="0">
                <a:solidFill>
                  <a:schemeClr val="tx1"/>
                </a:solidFill>
                <a:effectLst/>
                <a:latin typeface="+mn-lt"/>
                <a:ea typeface="+mn-ea"/>
                <a:cs typeface="+mn-cs"/>
              </a:rPr>
              <a:t>We now understand the significance of his name. The verb </a:t>
            </a:r>
            <a:r>
              <a:rPr lang="en-GB" sz="1200" b="0" i="1" u="none" strike="noStrike" kern="1200" dirty="0" err="1">
                <a:solidFill>
                  <a:schemeClr val="tx1"/>
                </a:solidFill>
                <a:effectLst/>
                <a:latin typeface="+mn-lt"/>
                <a:ea typeface="+mn-ea"/>
                <a:cs typeface="+mn-cs"/>
              </a:rPr>
              <a:t>lehodot</a:t>
            </a:r>
            <a:r>
              <a:rPr lang="en-GB" sz="1200" b="0" i="0" u="none" strike="noStrike" kern="1200" dirty="0">
                <a:solidFill>
                  <a:schemeClr val="tx1"/>
                </a:solidFill>
                <a:effectLst/>
                <a:latin typeface="+mn-lt"/>
                <a:ea typeface="+mn-ea"/>
                <a:cs typeface="+mn-cs"/>
              </a:rPr>
              <a:t> means two things. It means “to thank,” which is what Leah has in mind when she gives Judah, her fourth son, his name: “this time I will thank the Lord.” However, it also means, “to admit, acknowledge.” The biblical term </a:t>
            </a:r>
            <a:r>
              <a:rPr lang="en-GB" sz="1200" b="0" i="1" u="none" strike="noStrike" kern="1200" dirty="0" err="1">
                <a:solidFill>
                  <a:schemeClr val="tx1"/>
                </a:solidFill>
                <a:effectLst/>
                <a:latin typeface="+mn-lt"/>
                <a:ea typeface="+mn-ea"/>
                <a:cs typeface="+mn-cs"/>
              </a:rPr>
              <a:t>vidui</a:t>
            </a:r>
            <a:r>
              <a:rPr lang="en-GB" sz="1200" b="0" i="0" u="none" strike="noStrike" kern="1200" dirty="0">
                <a:solidFill>
                  <a:schemeClr val="tx1"/>
                </a:solidFill>
                <a:effectLst/>
                <a:latin typeface="+mn-lt"/>
                <a:ea typeface="+mn-ea"/>
                <a:cs typeface="+mn-cs"/>
              </a:rPr>
              <a:t>, “confession,” – then and now part of the process of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and according to Maimonides its key element – comes from the same root.</a:t>
            </a:r>
          </a:p>
          <a:p>
            <a:r>
              <a:rPr lang="en-GB" sz="1200" b="0" i="0" u="none" strike="noStrike" kern="1200" dirty="0">
                <a:solidFill>
                  <a:schemeClr val="tx1"/>
                </a:solidFill>
                <a:effectLst/>
                <a:latin typeface="+mn-lt"/>
                <a:ea typeface="+mn-ea"/>
                <a:cs typeface="+mn-cs"/>
              </a:rPr>
              <a:t>Judah means “he who acknowledged his sin.”</a:t>
            </a:r>
          </a:p>
          <a:p>
            <a:r>
              <a:rPr lang="en-GB" sz="1200" b="0" i="0" u="none" strike="noStrike" kern="1200" dirty="0">
                <a:solidFill>
                  <a:schemeClr val="tx1"/>
                </a:solidFill>
                <a:effectLst/>
                <a:latin typeface="+mn-lt"/>
                <a:ea typeface="+mn-ea"/>
                <a:cs typeface="+mn-cs"/>
              </a:rPr>
              <a:t>We now also understand one of the fundamental axioms of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“Rabbi </a:t>
            </a:r>
            <a:r>
              <a:rPr lang="en-GB" sz="1200" b="0" i="0" u="none" strike="noStrike" kern="1200" dirty="0" err="1">
                <a:solidFill>
                  <a:schemeClr val="tx1"/>
                </a:solidFill>
                <a:effectLst/>
                <a:latin typeface="+mn-lt"/>
                <a:ea typeface="+mn-ea"/>
                <a:cs typeface="+mn-cs"/>
              </a:rPr>
              <a:t>Abbahu</a:t>
            </a:r>
            <a:r>
              <a:rPr lang="en-GB" sz="1200" b="0" i="0" u="none" strike="noStrike" kern="1200" dirty="0">
                <a:solidFill>
                  <a:schemeClr val="tx1"/>
                </a:solidFill>
                <a:effectLst/>
                <a:latin typeface="+mn-lt"/>
                <a:ea typeface="+mn-ea"/>
                <a:cs typeface="+mn-cs"/>
              </a:rPr>
              <a:t> said: In the place where penitents stand, even the perfectly righteous cannot stand” (</a:t>
            </a:r>
            <a:r>
              <a:rPr lang="en-GB" sz="1200" b="0" i="0" u="none" strike="noStrike" kern="1200" dirty="0">
                <a:solidFill>
                  <a:schemeClr val="tx1"/>
                </a:solidFill>
                <a:effectLst/>
                <a:latin typeface="+mn-lt"/>
                <a:ea typeface="+mn-ea"/>
                <a:cs typeface="+mn-cs"/>
                <a:hlinkClick r:id="rId4"/>
              </a:rPr>
              <a:t>Berachot 34b</a:t>
            </a:r>
            <a:r>
              <a:rPr lang="en-GB" sz="1200" b="0" i="0" u="none" strike="noStrike" kern="1200" dirty="0">
                <a:solidFill>
                  <a:schemeClr val="tx1"/>
                </a:solidFill>
                <a:effectLst/>
                <a:latin typeface="+mn-lt"/>
                <a:ea typeface="+mn-ea"/>
                <a:cs typeface="+mn-cs"/>
              </a:rPr>
              <a:t>). His prooftext is the verse from </a:t>
            </a:r>
            <a:r>
              <a:rPr lang="en-GB" sz="1200" b="0" i="0" u="none" strike="noStrike" kern="1200" dirty="0">
                <a:solidFill>
                  <a:schemeClr val="tx1"/>
                </a:solidFill>
                <a:effectLst/>
                <a:latin typeface="+mn-lt"/>
                <a:ea typeface="+mn-ea"/>
                <a:cs typeface="+mn-cs"/>
                <a:hlinkClick r:id="rId5"/>
              </a:rPr>
              <a:t>Isaiah (57:19)</a:t>
            </a:r>
            <a:r>
              <a:rPr lang="en-GB" sz="1200" b="0" i="0" u="none" strike="noStrike" kern="1200" dirty="0">
                <a:solidFill>
                  <a:schemeClr val="tx1"/>
                </a:solidFill>
                <a:effectLst/>
                <a:latin typeface="+mn-lt"/>
                <a:ea typeface="+mn-ea"/>
                <a:cs typeface="+mn-cs"/>
              </a:rPr>
              <a:t>, “Peace, peace to him that was far and to him that is near.” The verse puts one who “was far” ahead of one who “is near.” As the Talmud makes clear, however, Rabbi </a:t>
            </a:r>
            <a:r>
              <a:rPr lang="en-GB" sz="1200" b="0" i="0" u="none" strike="noStrike" kern="1200" dirty="0" err="1">
                <a:solidFill>
                  <a:schemeClr val="tx1"/>
                </a:solidFill>
                <a:effectLst/>
                <a:latin typeface="+mn-lt"/>
                <a:ea typeface="+mn-ea"/>
                <a:cs typeface="+mn-cs"/>
              </a:rPr>
              <a:t>Abbahu’s</a:t>
            </a:r>
            <a:r>
              <a:rPr lang="en-GB" sz="1200" b="0" i="0" u="none" strike="noStrike" kern="1200" dirty="0">
                <a:solidFill>
                  <a:schemeClr val="tx1"/>
                </a:solidFill>
                <a:effectLst/>
                <a:latin typeface="+mn-lt"/>
                <a:ea typeface="+mn-ea"/>
                <a:cs typeface="+mn-cs"/>
              </a:rPr>
              <a:t> reading is by no means uncontroversial. Rabbi </a:t>
            </a:r>
            <a:r>
              <a:rPr lang="en-GB" sz="1200" b="0" i="0" u="none" strike="noStrike" kern="1200" dirty="0" err="1">
                <a:solidFill>
                  <a:schemeClr val="tx1"/>
                </a:solidFill>
                <a:effectLst/>
                <a:latin typeface="+mn-lt"/>
                <a:ea typeface="+mn-ea"/>
                <a:cs typeface="+mn-cs"/>
              </a:rPr>
              <a:t>Jochanan</a:t>
            </a:r>
            <a:r>
              <a:rPr lang="en-GB" sz="1200" b="0" i="0" u="none" strike="noStrike" kern="1200" dirty="0">
                <a:solidFill>
                  <a:schemeClr val="tx1"/>
                </a:solidFill>
                <a:effectLst/>
                <a:latin typeface="+mn-lt"/>
                <a:ea typeface="+mn-ea"/>
                <a:cs typeface="+mn-cs"/>
              </a:rPr>
              <a:t> interprets “far” as “far from sin” rather than “far from God.” The real proof is Judah. Judah is a penitent, the first in the Torah. Joseph is consistently known to tradition as </a:t>
            </a:r>
            <a:r>
              <a:rPr lang="en-GB" sz="1200" b="0" i="1" u="none" strike="noStrike" kern="1200" dirty="0">
                <a:solidFill>
                  <a:schemeClr val="tx1"/>
                </a:solidFill>
                <a:effectLst/>
                <a:latin typeface="+mn-lt"/>
                <a:ea typeface="+mn-ea"/>
                <a:cs typeface="+mn-cs"/>
              </a:rPr>
              <a:t>ha-tzaddik</a:t>
            </a:r>
            <a:r>
              <a:rPr lang="en-GB" sz="1200" b="0" i="0" u="none" strike="noStrike" kern="1200" dirty="0">
                <a:solidFill>
                  <a:schemeClr val="tx1"/>
                </a:solidFill>
                <a:effectLst/>
                <a:latin typeface="+mn-lt"/>
                <a:ea typeface="+mn-ea"/>
                <a:cs typeface="+mn-cs"/>
              </a:rPr>
              <a:t>, “the righteous.” Joseph became </a:t>
            </a:r>
            <a:r>
              <a:rPr lang="en-GB" sz="1200" b="0" i="1" u="none" strike="noStrike" kern="1200" dirty="0" err="1">
                <a:solidFill>
                  <a:schemeClr val="tx1"/>
                </a:solidFill>
                <a:effectLst/>
                <a:latin typeface="+mn-lt"/>
                <a:ea typeface="+mn-ea"/>
                <a:cs typeface="+mn-cs"/>
              </a:rPr>
              <a:t>mishneh</a:t>
            </a:r>
            <a:r>
              <a:rPr lang="en-GB" sz="1200" b="0" i="1" u="none" strike="noStrike" kern="1200" dirty="0">
                <a:solidFill>
                  <a:schemeClr val="tx1"/>
                </a:solidFill>
                <a:effectLst/>
                <a:latin typeface="+mn-lt"/>
                <a:ea typeface="+mn-ea"/>
                <a:cs typeface="+mn-cs"/>
              </a:rPr>
              <a:t> le-</a:t>
            </a:r>
            <a:r>
              <a:rPr lang="en-GB" sz="1200" b="0" i="1" u="none" strike="noStrike" kern="1200" dirty="0" err="1">
                <a:solidFill>
                  <a:schemeClr val="tx1"/>
                </a:solidFill>
                <a:effectLst/>
                <a:latin typeface="+mn-lt"/>
                <a:ea typeface="+mn-ea"/>
                <a:cs typeface="+mn-cs"/>
              </a:rPr>
              <a:t>melekh</a:t>
            </a:r>
            <a:r>
              <a:rPr lang="en-GB" sz="1200" b="0" i="0" u="none" strike="noStrike" kern="1200" dirty="0">
                <a:solidFill>
                  <a:schemeClr val="tx1"/>
                </a:solidFill>
                <a:effectLst/>
                <a:latin typeface="+mn-lt"/>
                <a:ea typeface="+mn-ea"/>
                <a:cs typeface="+mn-cs"/>
              </a:rPr>
              <a:t>, “second to the king.” Judah, however, became the father of Israel’s kings. Where the penitent Judah stands, even the perfectly righteous Joseph cannot stand. However great an individual may be in virtue of his or her natural character, greater still is one who is capable of growth and change. That is the power of penitence, and it began with Judah.</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22</a:t>
            </a:fld>
            <a:endParaRPr lang="en-US"/>
          </a:p>
        </p:txBody>
      </p:sp>
    </p:spTree>
    <p:extLst>
      <p:ext uri="{BB962C8B-B14F-4D97-AF65-F5344CB8AC3E}">
        <p14:creationId xmlns:p14="http://schemas.microsoft.com/office/powerpoint/2010/main" val="1685769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D61FC9AF-F2FF-43D4-A5F7-7A9A0E49ED67}" type="slidenum">
              <a:rPr lang="en-GB">
                <a:latin typeface="Arial" pitchFamily="-128" charset="0"/>
              </a:rPr>
              <a:pPr/>
              <a:t>24</a:t>
            </a:fld>
            <a:endParaRPr lang="en-GB">
              <a:latin typeface="Arial" pitchFamily="-128" charset="0"/>
            </a:endParaRPr>
          </a:p>
        </p:txBody>
      </p:sp>
      <p:sp>
        <p:nvSpPr>
          <p:cNvPr id="133123" name="Rectangle 2"/>
          <p:cNvSpPr>
            <a:spLocks noGrp="1" noRot="1" noChangeAspect="1" noChangeArrowheads="1"/>
          </p:cNvSpPr>
          <p:nvPr>
            <p:ph type="sldImg"/>
          </p:nvPr>
        </p:nvSpPr>
        <p:spPr>
          <a:solidFill>
            <a:srgbClr val="FFFFFF"/>
          </a:solidFill>
          <a:ln/>
        </p:spPr>
      </p:sp>
      <p:sp>
        <p:nvSpPr>
          <p:cNvPr id="13312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US" dirty="0">
                <a:latin typeface="Arial" pitchFamily="-128" charset="0"/>
              </a:rPr>
              <a:t>Judah married daughter of </a:t>
            </a:r>
            <a:r>
              <a:rPr lang="en-US" dirty="0" err="1">
                <a:latin typeface="Arial" pitchFamily="-128" charset="0"/>
              </a:rPr>
              <a:t>Shua</a:t>
            </a:r>
            <a:r>
              <a:rPr lang="en-US" dirty="0">
                <a:latin typeface="Arial" pitchFamily="-128" charset="0"/>
              </a:rPr>
              <a:t>, a Canaanite merchant</a:t>
            </a:r>
            <a:r>
              <a:rPr lang="en-US" baseline="0" dirty="0">
                <a:latin typeface="Arial" pitchFamily="-128" charset="0"/>
              </a:rPr>
              <a:t> </a:t>
            </a:r>
          </a:p>
          <a:p>
            <a:pPr eaLnBrk="1" hangingPunct="1"/>
            <a:endParaRPr lang="en-US" baseline="0" dirty="0">
              <a:latin typeface="Arial" pitchFamily="-128" charset="0"/>
            </a:endParaRPr>
          </a:p>
          <a:p>
            <a:pPr eaLnBrk="1" hangingPunct="1"/>
            <a:r>
              <a:rPr lang="en-US" baseline="0" dirty="0" err="1">
                <a:latin typeface="Arial" pitchFamily="-128" charset="0"/>
              </a:rPr>
              <a:t>Shua</a:t>
            </a:r>
            <a:r>
              <a:rPr lang="en-US" baseline="0" dirty="0">
                <a:latin typeface="Arial" pitchFamily="-128" charset="0"/>
              </a:rPr>
              <a:t> an idol worshipper. Sons also. Therefore not suitable for Judah’s lineage.</a:t>
            </a:r>
            <a:endParaRPr lang="en-US" dirty="0">
              <a:latin typeface="Arial" pitchFamily="-128" charset="0"/>
            </a:endParaRPr>
          </a:p>
          <a:p>
            <a:pPr eaLnBrk="1" hangingPunct="1"/>
            <a:endParaRPr lang="en-US" dirty="0">
              <a:latin typeface="Arial" pitchFamily="-128" charset="0"/>
            </a:endParaRPr>
          </a:p>
          <a:p>
            <a:r>
              <a:rPr lang="en-US" dirty="0"/>
              <a:t>The Rabbis spare no criticism of Judah and his sons, pointing out the sins that were responsible for their bitter fate, but they display a different attitude toward Tamar. Although her behavior could be interpreted as an act of sexual licentiousness and wantonness, the </a:t>
            </a:r>
            <a:r>
              <a:rPr lang="en-US" dirty="0" err="1"/>
              <a:t>midrashim</a:t>
            </a:r>
            <a:r>
              <a:rPr lang="en-US" dirty="0"/>
              <a:t> defend Tamar and praise her. They describe her as a woman with sterling qualities, who maintained the strictures of modesty and faithfully observed the laws of </a:t>
            </a:r>
            <a:r>
              <a:rPr lang="en-US" i="1" dirty="0"/>
              <a:t>niddah</a:t>
            </a:r>
            <a:r>
              <a:rPr lang="en-US" dirty="0"/>
              <a:t>. Tamar had been intended for Judah from the outset and she was a virgin when he engaged in relations with her. Their encounter on the way to </a:t>
            </a:r>
            <a:r>
              <a:rPr lang="en-US" dirty="0" err="1"/>
              <a:t>Timnah</a:t>
            </a:r>
            <a:r>
              <a:rPr lang="en-US" dirty="0"/>
              <a:t> was significant and decisive in the annals of the Israelite nation. Divine intervention was active throughout the entire incident: the hand of God directed Judah to the tent, and it revealed the pledge and thereby saved Tamar and her unborn children from the stake. Thus Perez and </a:t>
            </a:r>
            <a:r>
              <a:rPr lang="en-US" dirty="0" err="1"/>
              <a:t>Zerah</a:t>
            </a:r>
            <a:r>
              <a:rPr lang="en-US" dirty="0"/>
              <a:t> came into the world, King David was descended from Perez, and the Messiah eventually will be born from this line.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Another Rabbinic exegesis understands “</a:t>
            </a:r>
            <a:r>
              <a:rPr lang="en-US" i="1" dirty="0" err="1"/>
              <a:t>einayim</a:t>
            </a:r>
            <a:r>
              <a:rPr lang="en-US" dirty="0"/>
              <a:t>” symbolically: Tamar gave eyes to her words, that is, she gave convincing replies to Judah, showing him that she was permitted to him. When Judah asked to consort with her, he inquired: “Perhaps you are a Gentile?” She replied: “I am a convert.” When he asked her: “Perhaps you are a married woman?” she answered: “I am unmarried.” He asked: “Perhaps your father received the money of betrothal for you [and you are already a married woman, without your knowledge]?” She rejoined: “I am an orphan.” He further probed: “Perhaps you are [</a:t>
            </a:r>
            <a:r>
              <a:rPr lang="en-US" dirty="0" err="1"/>
              <a:t>menstrually</a:t>
            </a:r>
            <a:r>
              <a:rPr lang="en-US" dirty="0"/>
              <a:t>] impure?” She answered: “I am pure” (BT </a:t>
            </a:r>
            <a:r>
              <a:rPr lang="en-US" i="1" dirty="0"/>
              <a:t>Sotah</a:t>
            </a:r>
            <a:r>
              <a:rPr lang="en-US" dirty="0"/>
              <a:t> 10a). This </a:t>
            </a:r>
            <a:r>
              <a:rPr lang="en-US" dirty="0" err="1"/>
              <a:t>midrash</a:t>
            </a:r>
            <a:r>
              <a:rPr lang="en-US" dirty="0"/>
              <a:t> presents Judah as meticulous in his observance of the laws regarding married women and </a:t>
            </a:r>
            <a:r>
              <a:rPr lang="en-US" i="1" dirty="0"/>
              <a:t>niddah</a:t>
            </a:r>
            <a:r>
              <a:rPr lang="en-US" dirty="0"/>
              <a:t>, even with a prostitute by the roadside. Tamar is portrayed as a woman who meets all the requirements of halakhah: she is a convert, both unmarried and not betrothed, and also pure. In a similar interpretive direction, the </a:t>
            </a:r>
            <a:r>
              <a:rPr lang="en-US" dirty="0" err="1"/>
              <a:t>midrash</a:t>
            </a:r>
            <a:r>
              <a:rPr lang="en-US" dirty="0"/>
              <a:t> relates that, at first, Judah did not pay any attention to Tamar, thinking her to be a harlot. When he passed by her, however, and saw that she covered her face, he realized that she was not a strumpet, because such women do not veil their faces, and then he turned aside to her (</a:t>
            </a:r>
            <a:r>
              <a:rPr lang="en-US" i="1" dirty="0"/>
              <a:t>Gen. </a:t>
            </a:r>
            <a:r>
              <a:rPr lang="en-US" i="1" dirty="0" err="1"/>
              <a:t>Rabbah</a:t>
            </a:r>
            <a:r>
              <a:rPr lang="en-US" dirty="0"/>
              <a:t> 85:8).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Gen. 38:15 tells that when Judah saw Tamar sitting by the roadside, “he took her for a harlot, for she had covered her face,” which she did so that her father-in-law would not recognize her. The </a:t>
            </a:r>
            <a:r>
              <a:rPr lang="en-US" dirty="0" err="1"/>
              <a:t>midrash</a:t>
            </a:r>
            <a:r>
              <a:rPr lang="en-US" dirty="0"/>
              <a:t> reverses Tamar’s uncovering and veiling of her face. It is inconceivable that Judah thought her to be a harlot because she covered her face, since, if anything, prostitutes show their faces. Rather, out of modesty, Tamar had always covered her face in her father-in-law’s home. Thus, when she disguised herself as a harlot and revealed her face, Judah did not recognize her. This </a:t>
            </a:r>
            <a:r>
              <a:rPr lang="en-US" dirty="0" err="1"/>
              <a:t>midrash</a:t>
            </a:r>
            <a:r>
              <a:rPr lang="en-US" dirty="0"/>
              <a:t> amplifies the positive qualities of Tamar, who generally comported herself extremely modestly. It was uncharacteristic of her to behave as a harlot and she did so solely for the exalted purpose of establishing the name of her dead husband and bearing the predecessor of the royal line. The episode in the tent symbolically reveals Tamar’s true countenance, disclosing her concealed inner intent, which was completely pure. The encounter between Judah and Tamar, that would result in the birth of the Messiah, was performed with no external covering.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 Tamar sent the proofs, that is, the pledge, to Judah, she said to him: “I am with child by the man to whom these belong.” The Rabbis observe that she did not say outright: “I am pregnant by you,” from which they conclude that if Judah had not acknowledged his responsibility, Tamar was prepared to be burnt rather than publicly shame him. The Rabbis learn from this act by Tamar that it is better for a person to cast himself into a fiery furnace than to publicly shame his fellow. </a:t>
            </a:r>
          </a:p>
          <a:p>
            <a:endParaRPr lang="en-US" dirty="0"/>
          </a:p>
          <a:p>
            <a:r>
              <a:rPr lang="en-US" dirty="0"/>
              <a:t>The Torah relates that Tamar did not publicly declare that she had been impregnated by Judah. Even when he sentences her to death, she sends him the pledge and does not spell it out. Judah must therefore decide whether to admit his responsibility and save Tamar from the pyre, or to sacrifice Tamar and preserve his honor. Since Judah was in a position of power, he could decide whether Tamar would live or die. </a:t>
            </a:r>
          </a:p>
          <a:p>
            <a:r>
              <a:rPr lang="en-US" dirty="0"/>
              <a:t>In the </a:t>
            </a:r>
            <a:r>
              <a:rPr lang="en-US" dirty="0" err="1"/>
              <a:t>midrashic</a:t>
            </a:r>
            <a:r>
              <a:rPr lang="en-US" dirty="0"/>
              <a:t> account, Judah initially denied all responsibility. When Tamar said: “Examine [or, acknowledge] these,” she used the wording “</a:t>
            </a:r>
            <a:r>
              <a:rPr lang="en-US" i="1" dirty="0" err="1"/>
              <a:t>na</a:t>
            </a:r>
            <a:r>
              <a:rPr lang="en-US" dirty="0"/>
              <a:t>” (please). She said to him: “Please acknowledge the countenance of your Maker, and do not hide your eyes from me” This </a:t>
            </a:r>
            <a:r>
              <a:rPr lang="en-US" dirty="0" err="1"/>
              <a:t>midrashic</a:t>
            </a:r>
            <a:r>
              <a:rPr lang="en-US" dirty="0"/>
              <a:t> tableau has Tamar trying to arouse Judah’s compassion, while in another midrash, she threatens him: Tamar tells him: “Please acknowledge the countenance of your Maker. These proofs are yours, and they are your Maker’s” (since God took care to find the proofs that had been lost) (</a:t>
            </a:r>
            <a:r>
              <a:rPr lang="en-US" i="1" dirty="0"/>
              <a:t>Gen. </a:t>
            </a:r>
            <a:r>
              <a:rPr lang="en-US" i="1" dirty="0" err="1"/>
              <a:t>Rabbah</a:t>
            </a:r>
            <a:r>
              <a:rPr lang="en-US" dirty="0"/>
              <a:t> 85:11). She thereby hinted to him that the hand of God was in this, and that Judah would obstruct the divine plan if he were to have her executed. </a:t>
            </a:r>
          </a:p>
          <a:p>
            <a:r>
              <a:rPr lang="en-US" dirty="0"/>
              <a:t>Judah confesses and declares: “She is more in the right than I” (</a:t>
            </a:r>
            <a:r>
              <a:rPr lang="en-US" dirty="0" err="1"/>
              <a:t>v</a:t>
            </a:r>
            <a:r>
              <a:rPr lang="en-US" dirty="0"/>
              <a:t>. 26). The Rabbis praise his courage for admitting to his acts and not fearing for his honor. The midrash says that by this act Judah publicly sanctified the Name of God and therefore merited having the </a:t>
            </a:r>
            <a:r>
              <a:rPr lang="en-US" dirty="0" err="1"/>
              <a:t>Tetragrammaton</a:t>
            </a:r>
            <a:r>
              <a:rPr lang="en-US" dirty="0"/>
              <a:t> included within his name.</a:t>
            </a:r>
          </a:p>
          <a:p>
            <a:endParaRPr lang="en-US" dirty="0"/>
          </a:p>
          <a:p>
            <a:pPr eaLnBrk="1" hangingPunct="1"/>
            <a:endParaRPr lang="en-US" dirty="0">
              <a:latin typeface="Arial" pitchFamily="-128" charset="0"/>
            </a:endParaRPr>
          </a:p>
        </p:txBody>
      </p:sp>
    </p:spTree>
    <p:extLst>
      <p:ext uri="{BB962C8B-B14F-4D97-AF65-F5344CB8AC3E}">
        <p14:creationId xmlns:p14="http://schemas.microsoft.com/office/powerpoint/2010/main" val="1339194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Chagall</a:t>
            </a:r>
          </a:p>
          <a:p>
            <a:endParaRPr lang="en-GB" dirty="0"/>
          </a:p>
          <a:p>
            <a:r>
              <a:rPr lang="en-GB" dirty="0"/>
              <a:t>16 She said, “What will you pay me?”</a:t>
            </a:r>
          </a:p>
          <a:p>
            <a:r>
              <a:rPr lang="en-GB" dirty="0"/>
              <a:t>17 “I’ll send you,” he said, “a kid goat from the flock.”</a:t>
            </a:r>
          </a:p>
          <a:p>
            <a:r>
              <a:rPr lang="en-GB" dirty="0"/>
              <a:t>She said, “Not unless you give me a pledge until you send it.”</a:t>
            </a:r>
          </a:p>
          <a:p>
            <a:r>
              <a:rPr lang="en-GB" dirty="0"/>
              <a:t>18 “So what would you want in the way of a pledge?”</a:t>
            </a:r>
          </a:p>
          <a:p>
            <a:r>
              <a:rPr lang="en-GB" dirty="0"/>
              <a:t>She said, “Your personal seal-and-cord and the staff you carry.”</a:t>
            </a:r>
          </a:p>
          <a:p>
            <a:r>
              <a:rPr lang="en-GB" dirty="0"/>
              <a:t>He handed them over to her and slept with her. And she got pregnant.</a:t>
            </a:r>
          </a:p>
          <a:p>
            <a:r>
              <a:rPr lang="en-GB" dirty="0"/>
              <a:t>19 She then left and went home. She removed her veil and put her widow’s clothes back on.</a:t>
            </a:r>
          </a:p>
          <a:p>
            <a:r>
              <a:rPr lang="en-GB" dirty="0"/>
              <a:t>20-21 Judah sent the kid goat by his friend from </a:t>
            </a:r>
            <a:r>
              <a:rPr lang="en-GB" dirty="0" err="1"/>
              <a:t>Adullam</a:t>
            </a:r>
            <a:r>
              <a:rPr lang="en-GB" dirty="0"/>
              <a:t> to recover the pledge from the woman. But he couldn’t find her. He asked the men of that place, “Where’s the prostitute that used to sit by the road here near </a:t>
            </a:r>
            <a:r>
              <a:rPr lang="en-GB" dirty="0" err="1"/>
              <a:t>Enaim</a:t>
            </a:r>
            <a:r>
              <a:rPr lang="en-GB" dirty="0"/>
              <a:t>?”</a:t>
            </a:r>
          </a:p>
          <a:p>
            <a:r>
              <a:rPr lang="en-GB" dirty="0"/>
              <a:t>They said, “There’s never been a prostitute here.”</a:t>
            </a:r>
          </a:p>
          <a:p>
            <a:r>
              <a:rPr lang="en-GB" dirty="0"/>
              <a:t>22 He went back to Judah and said, “I couldn’t find her. The men there said there never has been a prostitute there.”</a:t>
            </a:r>
          </a:p>
          <a:p>
            <a:r>
              <a:rPr lang="en-GB" dirty="0"/>
              <a:t>23 Judah said, “Let her have it then. If we keep looking, everyone will be poking fun at us. I kept my part of the bargain—I sent the kid goat but you couldn’t find her.”</a:t>
            </a:r>
          </a:p>
          <a:p>
            <a:r>
              <a:rPr lang="en-GB" dirty="0"/>
              <a:t>24 Three months or so later, Judah was told, “Your daughter-in-law has been playing the whore—and now she’s a pregnant whore.”</a:t>
            </a:r>
          </a:p>
          <a:p>
            <a:r>
              <a:rPr lang="en-GB" dirty="0"/>
              <a:t>Judah yelled, “Get her out here. Burn her up!”</a:t>
            </a: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Another Rabbinic exegesis understands “</a:t>
            </a:r>
            <a:r>
              <a:rPr lang="en-US" i="1" dirty="0" err="1"/>
              <a:t>einayim</a:t>
            </a:r>
            <a:r>
              <a:rPr lang="en-US" dirty="0"/>
              <a:t>” symbolically: Tamar gave eyes to her words, that is, she gave convincing replies to Judah, showing him that she was permitted to him. When Judah asked to consort with her, he inquired: “Perhaps you are a Gentile?” She replied: “I am a convert.” When he asked her: “Perhaps you are a married woman?” she answered: “I am unmarried.” He asked: “Perhaps your father received the money of betrothal for you [and you are already a married woman, without your knowledge]?” She rejoined: “I am an orphan.” He further probed: “Perhaps you are [</a:t>
            </a:r>
            <a:r>
              <a:rPr lang="en-US" dirty="0" err="1"/>
              <a:t>menstrually</a:t>
            </a:r>
            <a:r>
              <a:rPr lang="en-US" dirty="0"/>
              <a:t>] impure?” She answered: “I am pure” (BT </a:t>
            </a:r>
            <a:r>
              <a:rPr lang="en-US" i="1" dirty="0" err="1"/>
              <a:t>Sotah</a:t>
            </a:r>
            <a:r>
              <a:rPr lang="en-US" dirty="0"/>
              <a:t> 10a). This midrash presents Judah as meticulous in his observance of the laws regarding married women and </a:t>
            </a:r>
            <a:r>
              <a:rPr lang="en-US" i="1" dirty="0"/>
              <a:t>niddah</a:t>
            </a:r>
            <a:r>
              <a:rPr lang="en-US" dirty="0"/>
              <a:t>, even with a prostitute by the roadside. Tamar is portrayed as a woman who meets all the requirements of </a:t>
            </a:r>
            <a:r>
              <a:rPr lang="en-US" dirty="0" err="1"/>
              <a:t>halakhah</a:t>
            </a:r>
            <a:r>
              <a:rPr lang="en-US" dirty="0"/>
              <a:t>: she is a convert, both unmarried and not betrothed, and also pure. In a similar interpretive direction, the midrash relates that, at first, Judah did not pay any attention to Tamar, thinking her to be a harlot. When he passed by her, however, and saw that she covered her face, he realized that she was not a strumpet, because such women do not veil their faces, and then he turned aside to her (</a:t>
            </a:r>
            <a:r>
              <a:rPr lang="en-US" i="1" dirty="0"/>
              <a:t>Gen. Rabbah</a:t>
            </a:r>
            <a:r>
              <a:rPr lang="en-US" dirty="0"/>
              <a:t> 85:8). </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25</a:t>
            </a:fld>
            <a:endParaRPr lang="en-US"/>
          </a:p>
        </p:txBody>
      </p:sp>
    </p:spTree>
    <p:extLst>
      <p:ext uri="{BB962C8B-B14F-4D97-AF65-F5344CB8AC3E}">
        <p14:creationId xmlns:p14="http://schemas.microsoft.com/office/powerpoint/2010/main" val="627508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26</a:t>
            </a:fld>
            <a:endParaRPr lang="en-US"/>
          </a:p>
        </p:txBody>
      </p:sp>
    </p:spTree>
    <p:extLst>
      <p:ext uri="{BB962C8B-B14F-4D97-AF65-F5344CB8AC3E}">
        <p14:creationId xmlns:p14="http://schemas.microsoft.com/office/powerpoint/2010/main" val="2622644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Tamar could have exposed Judah. Instead preserved</a:t>
            </a:r>
            <a:r>
              <a:rPr lang="en-US" baseline="0" dirty="0"/>
              <a:t> his dignity. She didn’t shame him. Very important principle. </a:t>
            </a:r>
          </a:p>
          <a:p>
            <a:endParaRPr lang="en-US" baseline="0" dirty="0"/>
          </a:p>
          <a:p>
            <a:r>
              <a:rPr lang="en-US" baseline="0" dirty="0"/>
              <a:t>Also Judah has a choice. To admit that the items were his or deny it and save face. Jacob and brothers were there to condemn her. Judah in front of everyone owned up. Justice. Because of this messiah came from him. Honesty is very important. Adam and Eve weren’t honest and denied responsibility. </a:t>
            </a:r>
          </a:p>
          <a:p>
            <a:endParaRPr lang="en-US" baseline="0" dirty="0"/>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 woman named Tamar had a relationship with her father-in-law, Judah. According to the law in those days, a woman who committed adultery had to be stoned to death. Tamar's first husband had died, and then her second husband had died also; but she knew God loved the blood lineage of her husband. She knew she had to protect and continue that blood lineage. For Tamar, her personal dignity was not a factor. She was only concerned about preserving the blood lineage which God loved. Since she loved that blood lineage, she stood in a providential position and she was able to establish the proper condition of heart. With such a heart, she had a relationship with her father-in-law. [Twins were conceived. At the time of birth, one baby's hand emerged, but was withdrawn. The two boys struggled, and the other baby was actually born first. See Genesis 38:27-30. This represented the younger brother gaining the victory over the older brother in the womb, even before birth.] </a:t>
            </a:r>
            <a:r>
              <a:rPr lang="en-US" sz="1200" b="1" i="0" kern="1200" dirty="0">
                <a:solidFill>
                  <a:schemeClr val="tx1"/>
                </a:solidFill>
                <a:effectLst/>
                <a:latin typeface="Arial" pitchFamily="-68" charset="0"/>
                <a:ea typeface="ＭＳ Ｐゴシック" pitchFamily="-128" charset="-128"/>
                <a:cs typeface="ＭＳ Ｐゴシック" pitchFamily="-128" charset="-128"/>
              </a:rPr>
              <a:t>Change of Blood Lineage; The Real Experience of Salvation by the Messiah</a:t>
            </a:r>
          </a:p>
          <a:p>
            <a:r>
              <a:rPr lang="en-US" sz="1200" b="1" i="1" kern="1200" dirty="0">
                <a:solidFill>
                  <a:schemeClr val="tx1"/>
                </a:solidFill>
                <a:effectLst/>
                <a:latin typeface="Arial" pitchFamily="-68" charset="0"/>
                <a:ea typeface="ＭＳ Ｐゴシック" pitchFamily="-128" charset="-128"/>
                <a:cs typeface="ＭＳ Ｐゴシック" pitchFamily="-128" charset="-128"/>
              </a:rPr>
              <a:t>Sun </a:t>
            </a:r>
            <a:r>
              <a:rPr lang="en-US" sz="1200" b="1" i="1" kern="1200" dirty="0" err="1">
                <a:solidFill>
                  <a:schemeClr val="tx1"/>
                </a:solidFill>
                <a:effectLst/>
                <a:latin typeface="Arial" pitchFamily="-68" charset="0"/>
                <a:ea typeface="ＭＳ Ｐゴシック" pitchFamily="-128" charset="-128"/>
                <a:cs typeface="ＭＳ Ｐゴシック" pitchFamily="-128" charset="-128"/>
              </a:rPr>
              <a:t>Myung</a:t>
            </a:r>
            <a:r>
              <a:rPr lang="en-US" sz="1200" b="1" i="1" kern="1200" dirty="0">
                <a:solidFill>
                  <a:schemeClr val="tx1"/>
                </a:solidFill>
                <a:effectLst/>
                <a:latin typeface="Arial" pitchFamily="-68" charset="0"/>
                <a:ea typeface="ＭＳ Ｐゴシック" pitchFamily="-128" charset="-128"/>
                <a:cs typeface="ＭＳ Ｐゴシック" pitchFamily="-128" charset="-128"/>
              </a:rPr>
              <a:t> Moon</a:t>
            </a:r>
            <a:br>
              <a:rPr lang="en-US" sz="1200" b="1" i="1" kern="1200" dirty="0">
                <a:solidFill>
                  <a:schemeClr val="tx1"/>
                </a:solidFill>
                <a:effectLst/>
                <a:latin typeface="Arial" pitchFamily="-68" charset="0"/>
                <a:ea typeface="ＭＳ Ｐゴシック" pitchFamily="-128" charset="-128"/>
                <a:cs typeface="ＭＳ Ｐゴシック" pitchFamily="-128" charset="-128"/>
              </a:rPr>
            </a:br>
            <a:r>
              <a:rPr lang="en-US" sz="1200" b="1" i="1" kern="1200" dirty="0">
                <a:solidFill>
                  <a:schemeClr val="tx1"/>
                </a:solidFill>
                <a:effectLst/>
                <a:latin typeface="Arial" pitchFamily="-68" charset="0"/>
                <a:ea typeface="ＭＳ Ｐゴシック" pitchFamily="-128" charset="-128"/>
                <a:cs typeface="ＭＳ Ｐゴシック" pitchFamily="-128" charset="-128"/>
              </a:rPr>
              <a:t>October 13, 1970</a:t>
            </a:r>
            <a:br>
              <a:rPr lang="en-US" sz="1200" b="1" i="1" kern="1200" dirty="0">
                <a:solidFill>
                  <a:schemeClr val="tx1"/>
                </a:solidFill>
                <a:effectLst/>
                <a:latin typeface="Arial" pitchFamily="-68" charset="0"/>
                <a:ea typeface="ＭＳ Ｐゴシック" pitchFamily="-128" charset="-128"/>
                <a:cs typeface="ＭＳ Ｐゴシック" pitchFamily="-128" charset="-128"/>
              </a:rPr>
            </a:br>
            <a:r>
              <a:rPr lang="en-US" sz="1200" b="1" i="1" kern="1200" dirty="0">
                <a:solidFill>
                  <a:schemeClr val="tx1"/>
                </a:solidFill>
                <a:effectLst/>
                <a:latin typeface="Arial" pitchFamily="-68" charset="0"/>
                <a:ea typeface="ＭＳ Ｐゴシック" pitchFamily="-128" charset="-128"/>
                <a:cs typeface="ＭＳ Ｐゴシック" pitchFamily="-128" charset="-128"/>
              </a:rPr>
              <a:t>Seoul, Korea</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br>
              <a:rPr lang="en-US" dirty="0"/>
            </a:b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29</a:t>
            </a:fld>
            <a:endParaRPr lang="en-GB"/>
          </a:p>
        </p:txBody>
      </p:sp>
    </p:spTree>
    <p:extLst>
      <p:ext uri="{BB962C8B-B14F-4D97-AF65-F5344CB8AC3E}">
        <p14:creationId xmlns:p14="http://schemas.microsoft.com/office/powerpoint/2010/main" val="319855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noProof="0" dirty="0"/>
              <a:t>AM I MY BROTHER’S KEEPER?</a:t>
            </a:r>
          </a:p>
          <a:p>
            <a:endParaRPr lang="en-GB" noProof="0" dirty="0"/>
          </a:p>
          <a:p>
            <a:r>
              <a:rPr lang="en-GB" sz="1200" b="0" i="0" kern="1200" noProof="0" dirty="0">
                <a:solidFill>
                  <a:schemeClr val="tx1"/>
                </a:solidFill>
                <a:effectLst/>
                <a:latin typeface="+mn-lt"/>
                <a:ea typeface="+mn-ea"/>
                <a:cs typeface="+mn-cs"/>
              </a:rPr>
              <a:t>An Exercise in Unreality?</a:t>
            </a:r>
          </a:p>
          <a:p>
            <a:r>
              <a:rPr lang="en-GB" sz="1200" b="1" i="0" kern="1200" noProof="0" dirty="0">
                <a:solidFill>
                  <a:schemeClr val="tx1"/>
                </a:solidFill>
                <a:effectLst/>
                <a:latin typeface="+mn-lt"/>
                <a:ea typeface="+mn-ea"/>
                <a:cs typeface="+mn-cs"/>
              </a:rPr>
              <a:t>Supporting Clients Experiencing Coerced “Forgiveness”</a:t>
            </a:r>
            <a:br>
              <a:rPr lang="en-GB" sz="1200" b="1" i="0" kern="1200" noProof="0" dirty="0">
                <a:solidFill>
                  <a:schemeClr val="tx1"/>
                </a:solidFill>
                <a:effectLst/>
                <a:latin typeface="+mn-lt"/>
                <a:ea typeface="+mn-ea"/>
                <a:cs typeface="+mn-cs"/>
              </a:rPr>
            </a:br>
            <a:r>
              <a:rPr lang="en-GB" sz="1200" b="1" i="0" kern="1200" noProof="0" dirty="0">
                <a:solidFill>
                  <a:schemeClr val="tx1"/>
                </a:solidFill>
                <a:effectLst/>
                <a:latin typeface="+mn-lt"/>
                <a:ea typeface="+mn-ea"/>
                <a:cs typeface="+mn-cs"/>
              </a:rPr>
              <a:t>Published in The Association of Christian Counsellors Magazine</a:t>
            </a:r>
            <a:br>
              <a:rPr lang="en-GB" sz="1200" b="1" i="0" kern="1200" noProof="0" dirty="0">
                <a:solidFill>
                  <a:schemeClr val="tx1"/>
                </a:solidFill>
                <a:effectLst/>
                <a:latin typeface="+mn-lt"/>
                <a:ea typeface="+mn-ea"/>
                <a:cs typeface="+mn-cs"/>
              </a:rPr>
            </a:br>
            <a:r>
              <a:rPr lang="en-GB" sz="1200" b="1" i="0" kern="1200" noProof="0" dirty="0">
                <a:solidFill>
                  <a:schemeClr val="tx1"/>
                </a:solidFill>
                <a:effectLst/>
                <a:latin typeface="+mn-lt"/>
                <a:ea typeface="+mn-ea"/>
                <a:cs typeface="+mn-cs"/>
              </a:rPr>
              <a:t>Autumn 2008</a:t>
            </a:r>
          </a:p>
          <a:p>
            <a:r>
              <a:rPr lang="en-GB" sz="1200" b="0" i="0" kern="1200" noProof="0" dirty="0">
                <a:solidFill>
                  <a:schemeClr val="tx1"/>
                </a:solidFill>
                <a:effectLst/>
                <a:latin typeface="+mn-lt"/>
                <a:ea typeface="+mn-ea"/>
                <a:cs typeface="+mn-cs"/>
              </a:rPr>
              <a:t>A few years ago I was giving a talk on family dynamics. At the end of the talk “Sally” came up to me to tell me her story. She had been sexually abused by her father and was told by her </a:t>
            </a:r>
            <a:r>
              <a:rPr lang="en-GB" sz="1200" b="0" i="0" kern="1200" noProof="0" dirty="0" err="1">
                <a:solidFill>
                  <a:schemeClr val="tx1"/>
                </a:solidFill>
                <a:effectLst/>
                <a:latin typeface="+mn-lt"/>
                <a:ea typeface="+mn-ea"/>
                <a:cs typeface="+mn-cs"/>
              </a:rPr>
              <a:t>housegroup</a:t>
            </a:r>
            <a:r>
              <a:rPr lang="en-GB" sz="1200" b="0" i="0" kern="1200" noProof="0" dirty="0">
                <a:solidFill>
                  <a:schemeClr val="tx1"/>
                </a:solidFill>
                <a:effectLst/>
                <a:latin typeface="+mn-lt"/>
                <a:ea typeface="+mn-ea"/>
                <a:cs typeface="+mn-cs"/>
              </a:rPr>
              <a:t> leaders to go and tell her father she had forgiven him. She did as they suggested and when she got there he raped her. She may have changed – but he certainly had not.</a:t>
            </a:r>
          </a:p>
          <a:p>
            <a:r>
              <a:rPr lang="en-GB" sz="1200" b="0" i="0" kern="1200" noProof="0" dirty="0">
                <a:solidFill>
                  <a:schemeClr val="tx1"/>
                </a:solidFill>
                <a:effectLst/>
                <a:latin typeface="+mn-lt"/>
                <a:ea typeface="+mn-ea"/>
                <a:cs typeface="+mn-cs"/>
              </a:rPr>
              <a:t>This is the very worst example of pastoral advice on forgiveness – and yet this kind of spiritual guidance is not un-common in the Christian community. After fifteen years of supporting mainly Christian women who have been sexually abused, I am constantly faced with women who have been bulldozed into forgiving with the verse “If you do not forgive men their sins your Father will not forgive you.” (Matthew 6 v15).</a:t>
            </a:r>
          </a:p>
          <a:p>
            <a:r>
              <a:rPr lang="en-GB" sz="1200" b="0" i="0" kern="1200" noProof="0" dirty="0">
                <a:solidFill>
                  <a:schemeClr val="tx1"/>
                </a:solidFill>
                <a:effectLst/>
                <a:latin typeface="+mn-lt"/>
                <a:ea typeface="+mn-ea"/>
                <a:cs typeface="+mn-cs"/>
              </a:rPr>
              <a:t>Surely, this is not what God meant forgiveness to be?</a:t>
            </a:r>
          </a:p>
          <a:p>
            <a:r>
              <a:rPr lang="en-GB" sz="1200" b="0" i="0" kern="1200" noProof="0" dirty="0">
                <a:solidFill>
                  <a:schemeClr val="tx1"/>
                </a:solidFill>
                <a:effectLst/>
                <a:latin typeface="+mn-lt"/>
                <a:ea typeface="+mn-ea"/>
                <a:cs typeface="+mn-cs"/>
              </a:rPr>
              <a:t>Yet, how can we as counsellors support clients who have been pressurised into forgiving yet not openly criticise the client’s pastors and leaders (who may be very sincere in their instruction) which could cause the client confusion and divided loyalties?</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What is Forgiveness</a:t>
            </a:r>
          </a:p>
          <a:p>
            <a:r>
              <a:rPr lang="en-GB" sz="1200" b="0" i="0" kern="1200" noProof="0" dirty="0">
                <a:solidFill>
                  <a:schemeClr val="tx1"/>
                </a:solidFill>
                <a:effectLst/>
                <a:latin typeface="+mn-lt"/>
                <a:ea typeface="+mn-ea"/>
                <a:cs typeface="+mn-cs"/>
              </a:rPr>
              <a:t>Firstly, just what is forgiveness? Is it simply saying “sorry” and forgetting all about it? Is it never speaking of the incident again? Is it reconciling no matter what?</a:t>
            </a:r>
          </a:p>
          <a:p>
            <a:r>
              <a:rPr lang="en-GB" sz="1200" b="0" i="0" kern="1200" noProof="0" dirty="0">
                <a:solidFill>
                  <a:schemeClr val="tx1"/>
                </a:solidFill>
                <a:effectLst/>
                <a:latin typeface="+mn-lt"/>
                <a:ea typeface="+mn-ea"/>
                <a:cs typeface="+mn-cs"/>
              </a:rPr>
              <a:t>A week after the London Tube bombings in July 2005 Rev Giles Fraser gave a “Thought For The Day” on Radio Four:</a:t>
            </a:r>
          </a:p>
          <a:p>
            <a:r>
              <a:rPr lang="en-GB" sz="1200" b="0" i="0" kern="1200" noProof="0" dirty="0">
                <a:solidFill>
                  <a:schemeClr val="tx1"/>
                </a:solidFill>
                <a:effectLst/>
                <a:latin typeface="+mn-lt"/>
                <a:ea typeface="+mn-ea"/>
                <a:cs typeface="+mn-cs"/>
              </a:rPr>
              <a:t>“What can it mean to speak of forgiveness in a situation such as this…. I wonder, however, whether the real problem is that we have misunderstood a great deal about what forgiveness means because we have over-sentimentalized it. For we all too often think about forgiveness as coming to have warm and affectionate feelings for those who have done some terrible harm … Jesus suggests something very different. Forgiveness is a means of breaking the endless wheel of revenge, violence being answered by yet more violence, which, in turn, provokes yet more. … Turning the other cheek is therefore a form of defiance, a refusal to answer back in the same language…” (Source: Rev Dr Giles Fraser: Radio Four: Thought For The Day 14th July 2005)</a:t>
            </a:r>
          </a:p>
          <a:p>
            <a:r>
              <a:rPr lang="en-GB" sz="1200" b="0" i="0" kern="1200" noProof="0" dirty="0">
                <a:solidFill>
                  <a:schemeClr val="tx1"/>
                </a:solidFill>
                <a:effectLst/>
                <a:latin typeface="+mn-lt"/>
                <a:ea typeface="+mn-ea"/>
                <a:cs typeface="+mn-cs"/>
              </a:rPr>
              <a:t>A study by the Enright and Human Development Study Group in 1998 defined forgiveness as:</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“A willingness to abandon one’s right to resentment, negative judgement and indifferent behaviour toward one who has unjustly hurt us, while fostering the underserved qualities of compassion, generosity and even love toward him or her.” (Source: Enright et all 1998 46-47)</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Perhaps the first part of this definition is best summed up by giving up the right to revenge. Scripturally this sits well with us as Christians. Paul in Romans advises us not to “take revenge my friends but leave room for God’s wrath for it is mine to avenge – I will repay says the Lord” (Romans 12 v 19). However, Paul does not say that we minimize or forget the pain we have been caused.</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Is A Process</a:t>
            </a:r>
          </a:p>
          <a:p>
            <a:r>
              <a:rPr lang="en-GB" sz="1200" b="0" i="0" kern="1200" noProof="0" dirty="0">
                <a:solidFill>
                  <a:schemeClr val="tx1"/>
                </a:solidFill>
                <a:effectLst/>
                <a:latin typeface="+mn-lt"/>
                <a:ea typeface="+mn-ea"/>
                <a:cs typeface="+mn-cs"/>
              </a:rPr>
              <a:t>Possibly the problem in the Christian Community lies in the concept that forgiveness is seen as an easy one step solution with the object of achieving “warm and affectionate feelings for those who have done some terrible harm” Giles Fraser talked about. David </a:t>
            </a:r>
            <a:r>
              <a:rPr lang="en-GB" sz="1200" b="0" i="0" kern="1200" noProof="0" dirty="0" err="1">
                <a:solidFill>
                  <a:schemeClr val="tx1"/>
                </a:solidFill>
                <a:effectLst/>
                <a:latin typeface="+mn-lt"/>
                <a:ea typeface="+mn-ea"/>
                <a:cs typeface="+mn-cs"/>
              </a:rPr>
              <a:t>Ausburger</a:t>
            </a:r>
            <a:r>
              <a:rPr lang="en-GB" sz="1200" b="0" i="0" kern="1200" noProof="0" dirty="0">
                <a:solidFill>
                  <a:schemeClr val="tx1"/>
                </a:solidFill>
                <a:effectLst/>
                <a:latin typeface="+mn-lt"/>
                <a:ea typeface="+mn-ea"/>
                <a:cs typeface="+mn-cs"/>
              </a:rPr>
              <a:t> in his book “Caring Enough To Forgive” describes it however, as a “complex and demanding process” which is “….often reduced to a single act of accepting another. In spite of pain, hurt, loss and wrongdoing that stand between us, we are encouraged to forgive in a single act of resolving all by giving unconditional inclusion. Such a step becomes too large for any human to take in a single bound. Forgiveness is a journey of many steps, each of which can be extremely difficult, all of which are to be taken carefully, thoughtfully, and with deep reflection.”</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“Caring Enough to forgive” – David </a:t>
            </a:r>
            <a:r>
              <a:rPr lang="en-GB" sz="1200" b="0" i="0" kern="1200" noProof="0" dirty="0" err="1">
                <a:solidFill>
                  <a:schemeClr val="tx1"/>
                </a:solidFill>
                <a:effectLst/>
                <a:latin typeface="+mn-lt"/>
                <a:ea typeface="+mn-ea"/>
                <a:cs typeface="+mn-cs"/>
              </a:rPr>
              <a:t>Ausburger</a:t>
            </a:r>
            <a:r>
              <a:rPr lang="en-GB" sz="1200" b="0" i="0" kern="1200" noProof="0" dirty="0">
                <a:solidFill>
                  <a:schemeClr val="tx1"/>
                </a:solidFill>
                <a:effectLst/>
                <a:latin typeface="+mn-lt"/>
                <a:ea typeface="+mn-ea"/>
                <a:cs typeface="+mn-cs"/>
              </a:rPr>
              <a:t>). Margaret Kennedy who founded “Christian Survivors of Sexual Abuse” also says that the error in the church lies with teaching which puts all the emphasis on reaching a final goal and none on the journey:</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“Of all the Christian doctrines the one regarding forgiveness is probably the most important and enduring. It is also the most harmful for survivors. There is no discussion. One must forgive … You forgive no matter what”. She also adds “Forgiveness is seen as the end. This will cause everything to be both forgotten and finished.”</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Christianity and Child Sexual Abuse – Survivors informing the care of children following abuse – Paper given by Margaret Kennedy – Royal College of Psychiatrists – 2003 pages 6 and 7) However it is my experience, also working with victims of sexual abuse, that getting in touch with the pain, anger, grief and loss is all part of the process of forgiveness. All these stages are not to be rushed. To the extent you have been hurt will be equal to your pain and anger. Walking towards forgiveness is a long road and some events are so traumatic you could not possibly forgive them in one go.</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Forgiveness Is Not Denial</a:t>
            </a:r>
          </a:p>
          <a:p>
            <a:r>
              <a:rPr lang="en-GB" sz="1200" b="0" i="0" kern="1200" noProof="0" dirty="0">
                <a:solidFill>
                  <a:schemeClr val="tx1"/>
                </a:solidFill>
                <a:effectLst/>
                <a:latin typeface="+mn-lt"/>
                <a:ea typeface="+mn-ea"/>
                <a:cs typeface="+mn-cs"/>
              </a:rPr>
              <a:t>Forgiveness is fully admitting what happened – “Yes it was that bad.” It is not trying to avoid the truth of the damage and pain which has been caused.</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David </a:t>
            </a:r>
            <a:r>
              <a:rPr lang="en-GB" sz="1200" b="0" i="0" kern="1200" noProof="0" dirty="0" err="1">
                <a:solidFill>
                  <a:schemeClr val="tx1"/>
                </a:solidFill>
                <a:effectLst/>
                <a:latin typeface="+mn-lt"/>
                <a:ea typeface="+mn-ea"/>
                <a:cs typeface="+mn-cs"/>
              </a:rPr>
              <a:t>Seamands</a:t>
            </a:r>
            <a:r>
              <a:rPr lang="en-GB" sz="1200" b="0" i="0" kern="1200" noProof="0" dirty="0">
                <a:solidFill>
                  <a:schemeClr val="tx1"/>
                </a:solidFill>
                <a:effectLst/>
                <a:latin typeface="+mn-lt"/>
                <a:ea typeface="+mn-ea"/>
                <a:cs typeface="+mn-cs"/>
              </a:rPr>
              <a:t> in his book “Healing Grace” echoes this: “Many people today think that forgiveness means to overlook the evils done against them, they feel they are being sweet, loving Christians. Actually, this is an exercise in unreality which keeps out the power of grace.”</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(Source: Healing Grace – David </a:t>
            </a:r>
            <a:r>
              <a:rPr lang="en-GB" sz="1200" b="0" i="0" kern="1200" noProof="0" dirty="0" err="1">
                <a:solidFill>
                  <a:schemeClr val="tx1"/>
                </a:solidFill>
                <a:effectLst/>
                <a:latin typeface="+mn-lt"/>
                <a:ea typeface="+mn-ea"/>
                <a:cs typeface="+mn-cs"/>
              </a:rPr>
              <a:t>Seamands</a:t>
            </a:r>
            <a:r>
              <a:rPr lang="en-GB" sz="1200" b="0" i="0" kern="1200" noProof="0" dirty="0">
                <a:solidFill>
                  <a:schemeClr val="tx1"/>
                </a:solidFill>
                <a:effectLst/>
                <a:latin typeface="+mn-lt"/>
                <a:ea typeface="+mn-ea"/>
                <a:cs typeface="+mn-cs"/>
              </a:rPr>
              <a:t>)</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Indeed, not facing up to the suffering we have gone through is actually avoiding the truth of the situation. I have found it helpful to guide Christian clients to Joseph’s story in Genesis. Joseph’s statement to his brothers “You intended to harm me, but God intended it for good” (Genesis 50 v 20) is often used to illustrate forgiveness on the part of the injured party, but frequently the first part “You intended to harm me” is overlooked. However, Joseph in saying this fully acknowledges the damage committed against him both to himself and to his brothers. He does not minimise, trivialize or excuse the pain they caused him. From this place of fully acknowledging the injury done – he gave a full forgiveness.</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Does Not Mean Being Re-Abused</a:t>
            </a:r>
          </a:p>
          <a:p>
            <a:r>
              <a:rPr lang="en-GB" sz="1200" b="0" i="0" kern="1200" noProof="0" dirty="0">
                <a:solidFill>
                  <a:schemeClr val="tx1"/>
                </a:solidFill>
                <a:effectLst/>
                <a:latin typeface="+mn-lt"/>
                <a:ea typeface="+mn-ea"/>
                <a:cs typeface="+mn-cs"/>
              </a:rPr>
              <a:t>It is also my experience from working with Christian women who are experiencing domestic violence; clients often need reminding that forgiving does not mean being re-abused. Standing against re-abuse is in fact part of the process of “fostering the underserved qualities of compassion, generosity and even love” (Source: Enright et all – 1998) because although we may forgive we do not let that person carry on harming us and thereby themselves. John Townsend in his book “Hiding From Love” calls this “helpful hiding”. He says we need to “set appropriate limits on the irresponsibility or selfishness of others….hiding can be the most caring and responsible thing to do in many situations”. He describes hiding as:</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“Setting both verbal and physical boundaries which may involve saying no or geographically leaving the room or house and calling for help.” (Source: “Hiding From Love” – John Townsend).</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and Reconciliation</a:t>
            </a:r>
          </a:p>
          <a:p>
            <a:r>
              <a:rPr lang="en-GB" sz="1200" b="0" i="0" kern="1200" noProof="0" dirty="0">
                <a:solidFill>
                  <a:schemeClr val="tx1"/>
                </a:solidFill>
                <a:effectLst/>
                <a:latin typeface="+mn-lt"/>
                <a:ea typeface="+mn-ea"/>
                <a:cs typeface="+mn-cs"/>
              </a:rPr>
              <a:t>One of the most important verses for us to emphasise to clients, who may be under huge amounts of pressure to carry on in a relationship where they have been severely damaged – think Family Christmas Dinner – is Luke 17 verse 3. Jesus instructs true reconciliation comes only when there is real repentance and change on the part of the person who has done the damage:</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“If your brother sins against you rebuke him, and if he repents, forgive him.” Luke 17 v3. However often the emphasis seems to be put on the “forgive” part with “if” being overlooked. Margaret Kennedy also says that the problem in the church lies in teaching that puts all the responsibility on the person harmed and none on the person doing the harming: “Christian children and adults are taught (erroneously) to forgive without repentance from their transgressors. If they cannot, then they become the sinners.” (Source: Christianity and Child Sexual Abuse – Survivors informing the care of children following abuse – Paper given by Margaret Kennedy – Royal College of Psychiatrists -2003 page 7)</a:t>
            </a:r>
            <a:br>
              <a:rPr lang="en-GB" sz="1200" b="0" i="0" kern="1200" noProof="0" dirty="0">
                <a:solidFill>
                  <a:schemeClr val="tx1"/>
                </a:solidFill>
                <a:effectLst/>
                <a:latin typeface="+mn-lt"/>
                <a:ea typeface="+mn-ea"/>
                <a:cs typeface="+mn-cs"/>
              </a:rPr>
            </a:br>
            <a:r>
              <a:rPr lang="en-GB" sz="1200" b="0" i="0" kern="1200" noProof="0" dirty="0">
                <a:solidFill>
                  <a:schemeClr val="tx1"/>
                </a:solidFill>
                <a:effectLst/>
                <a:latin typeface="+mn-lt"/>
                <a:ea typeface="+mn-ea"/>
                <a:cs typeface="+mn-cs"/>
              </a:rPr>
              <a:t>Through research and from working with victims of sexual violence I have concluded that true reconciliation can only happen if:</a:t>
            </a:r>
          </a:p>
          <a:p>
            <a:r>
              <a:rPr lang="en-GB" sz="1200" b="0" i="0" kern="1200" noProof="0" dirty="0">
                <a:solidFill>
                  <a:schemeClr val="tx1"/>
                </a:solidFill>
                <a:effectLst/>
                <a:latin typeface="+mn-lt"/>
                <a:ea typeface="+mn-ea"/>
                <a:cs typeface="+mn-cs"/>
              </a:rPr>
              <a:t>The perpetrator agrees the abuse happened.</a:t>
            </a:r>
          </a:p>
          <a:p>
            <a:r>
              <a:rPr lang="en-GB" sz="1200" b="0" i="0" kern="1200" noProof="0" dirty="0">
                <a:solidFill>
                  <a:schemeClr val="tx1"/>
                </a:solidFill>
                <a:effectLst/>
                <a:latin typeface="+mn-lt"/>
                <a:ea typeface="+mn-ea"/>
                <a:cs typeface="+mn-cs"/>
              </a:rPr>
              <a:t>The perpetrator accepts responsibility for the abuse.</a:t>
            </a:r>
          </a:p>
          <a:p>
            <a:r>
              <a:rPr lang="en-GB" sz="1200" b="0" i="0" kern="1200" noProof="0" dirty="0">
                <a:solidFill>
                  <a:schemeClr val="tx1"/>
                </a:solidFill>
                <a:effectLst/>
                <a:latin typeface="+mn-lt"/>
                <a:ea typeface="+mn-ea"/>
                <a:cs typeface="+mn-cs"/>
              </a:rPr>
              <a:t>The perpetrator shows grief and acknowledges the harm done.</a:t>
            </a:r>
          </a:p>
          <a:p>
            <a:r>
              <a:rPr lang="en-GB" sz="1200" b="0" i="0" kern="1200" noProof="0" dirty="0">
                <a:solidFill>
                  <a:schemeClr val="tx1"/>
                </a:solidFill>
                <a:effectLst/>
                <a:latin typeface="+mn-lt"/>
                <a:ea typeface="+mn-ea"/>
                <a:cs typeface="+mn-cs"/>
              </a:rPr>
              <a:t>The perpetrator agrees to get professional help.</a:t>
            </a:r>
          </a:p>
          <a:p>
            <a:r>
              <a:rPr lang="en-GB" sz="1200" b="0" i="0" kern="1200" noProof="0" dirty="0">
                <a:solidFill>
                  <a:schemeClr val="tx1"/>
                </a:solidFill>
                <a:effectLst/>
                <a:latin typeface="+mn-lt"/>
                <a:ea typeface="+mn-ea"/>
                <a:cs typeface="+mn-cs"/>
              </a:rPr>
              <a:t>The perpetrator remains accountable to a professional body.</a:t>
            </a:r>
          </a:p>
          <a:p>
            <a:r>
              <a:rPr lang="en-GB" sz="1200" b="0" i="0" kern="1200" noProof="0" dirty="0">
                <a:solidFill>
                  <a:schemeClr val="tx1"/>
                </a:solidFill>
                <a:effectLst/>
                <a:latin typeface="+mn-lt"/>
                <a:ea typeface="+mn-ea"/>
                <a:cs typeface="+mn-cs"/>
              </a:rPr>
              <a:t>(Sources: “The Wounded Heart”- Dan </a:t>
            </a:r>
            <a:r>
              <a:rPr lang="en-GB" sz="1200" b="0" i="0" kern="1200" noProof="0" dirty="0" err="1">
                <a:solidFill>
                  <a:schemeClr val="tx1"/>
                </a:solidFill>
                <a:effectLst/>
                <a:latin typeface="+mn-lt"/>
                <a:ea typeface="+mn-ea"/>
                <a:cs typeface="+mn-cs"/>
              </a:rPr>
              <a:t>Allender</a:t>
            </a:r>
            <a:r>
              <a:rPr lang="en-GB" sz="1200" b="0" i="0" kern="1200" noProof="0" dirty="0">
                <a:solidFill>
                  <a:schemeClr val="tx1"/>
                </a:solidFill>
                <a:effectLst/>
                <a:latin typeface="+mn-lt"/>
                <a:ea typeface="+mn-ea"/>
                <a:cs typeface="+mn-cs"/>
              </a:rPr>
              <a:t>, “A Door of Hope” – Jan Frank )</a:t>
            </a:r>
          </a:p>
          <a:p>
            <a:r>
              <a:rPr lang="en-GB" sz="1200" b="0" i="0" kern="1200" noProof="0" dirty="0">
                <a:solidFill>
                  <a:schemeClr val="tx1"/>
                </a:solidFill>
                <a:effectLst/>
                <a:latin typeface="+mn-lt"/>
                <a:ea typeface="+mn-ea"/>
                <a:cs typeface="+mn-cs"/>
              </a:rPr>
              <a:t>If we cannot see real change then although we can forgive, we cannot be truly reconciled. Biblically, this is illustrated clearly in the story of Saul and David in the book of Samuel. Saul had repeatedly tried to kill David, but on one occasion the tables are turned and Saul’s life is in David’s hands. Perhaps because of this Saul sends word to David that there will be no further attack and assures him “I will not try to harm you again” (1 Samuel 26 v 21) . Saul then invites David back to court but David remains unconvinced that Saul’s character has really changed and decides in order to avoid re-victimisation he needs to remove himself to safety. “One of these days I will be destroyed by the hand of Saul the best thing I can do is to escape.” (1 Samuel 27 v 1) David perceives that despite Saul’s pleas to the contrary there can be no chance of a reconciliation and Saul is not to be believed or trusted.</a:t>
            </a:r>
          </a:p>
          <a:p>
            <a:r>
              <a:rPr lang="en-GB" sz="1200" b="0" i="0" kern="1200" noProof="0" dirty="0">
                <a:solidFill>
                  <a:schemeClr val="tx1"/>
                </a:solidFill>
                <a:effectLst/>
                <a:latin typeface="+mn-lt"/>
                <a:ea typeface="+mn-ea"/>
                <a:cs typeface="+mn-cs"/>
              </a:rPr>
              <a:t>Jesus also was very astute in who he trusted himself to. He realised that not all men do change, and although he forgave those soldiers and leaders who tortured him, there is no record that he went back later to talk it through with them over a meal as He did with his disciples in John Chapter Twenty One.</a:t>
            </a:r>
          </a:p>
          <a:p>
            <a:r>
              <a:rPr lang="en-GB" sz="1200" b="0" i="0" kern="1200" noProof="0" dirty="0">
                <a:solidFill>
                  <a:schemeClr val="tx1"/>
                </a:solidFill>
                <a:effectLst/>
                <a:latin typeface="+mn-lt"/>
                <a:ea typeface="+mn-ea"/>
                <a:cs typeface="+mn-cs"/>
              </a:rPr>
              <a:t> </a:t>
            </a:r>
          </a:p>
          <a:p>
            <a:r>
              <a:rPr lang="en-GB" sz="1200" b="1" i="0" kern="1200" noProof="0" dirty="0">
                <a:solidFill>
                  <a:schemeClr val="tx1"/>
                </a:solidFill>
                <a:effectLst/>
                <a:latin typeface="+mn-lt"/>
                <a:ea typeface="+mn-ea"/>
                <a:cs typeface="+mn-cs"/>
              </a:rPr>
              <a:t>Forgiveness Is Freedom</a:t>
            </a:r>
          </a:p>
          <a:p>
            <a:r>
              <a:rPr lang="en-GB" sz="1200" b="0" i="0" kern="1200" noProof="0" dirty="0">
                <a:solidFill>
                  <a:schemeClr val="tx1"/>
                </a:solidFill>
                <a:effectLst/>
                <a:latin typeface="+mn-lt"/>
                <a:ea typeface="+mn-ea"/>
                <a:cs typeface="+mn-cs"/>
              </a:rPr>
              <a:t>There is no doubt that as Christians, our faith hinges on forgiveness and I always emphasis to clients forgiveness is primarily for their benefit. Rev Desmond Tutu who led the Truth and Reconciliation Commission in South Africa says “Holding onto your resentment means you are locked into your victimhood – and you allow your perpetrator to have a hold over your life. When you forgive, you let go, it sets you free.” (Source BBC News website: </a:t>
            </a:r>
            <a:r>
              <a:rPr lang="en-GB" sz="1200" b="0" i="0" kern="1200" noProof="0" dirty="0" err="1">
                <a:solidFill>
                  <a:schemeClr val="tx1"/>
                </a:solidFill>
                <a:effectLst/>
                <a:latin typeface="+mn-lt"/>
                <a:ea typeface="+mn-ea"/>
                <a:cs typeface="+mn-cs"/>
              </a:rPr>
              <a:t>bbc.co.uk</a:t>
            </a:r>
            <a:r>
              <a:rPr lang="en-GB" sz="1200" b="0" i="0" kern="1200" noProof="0" dirty="0">
                <a:solidFill>
                  <a:schemeClr val="tx1"/>
                </a:solidFill>
                <a:effectLst/>
                <a:latin typeface="+mn-lt"/>
                <a:ea typeface="+mn-ea"/>
                <a:cs typeface="+mn-cs"/>
              </a:rPr>
              <a:t>: 27/2/2006)</a:t>
            </a:r>
          </a:p>
          <a:p>
            <a:r>
              <a:rPr lang="en-GB" sz="1200" b="0" i="0" kern="1200" noProof="0" dirty="0">
                <a:solidFill>
                  <a:schemeClr val="tx1"/>
                </a:solidFill>
                <a:effectLst/>
                <a:latin typeface="+mn-lt"/>
                <a:ea typeface="+mn-ea"/>
                <a:cs typeface="+mn-cs"/>
              </a:rPr>
              <a:t>Yet true forgiveness cannot be forced, pressured or manipulated – it is often a long, hard process which involves much heart searching, thought, anger and pain. We as Christian Counsellors need to stand with clients during this journey and perhaps give them a more balanced approach than they may be receiving from well-meaning but nevertheless very naive Christian teaching. Terri Spy in her book “Forgiveness and the Healing Process” sums it up very well: “Forgiveness does not mean ignoring the wrong things people do or condoning them; it is about seeing the humanity in ourselves and other people and giving ourselves and others the opportunity to change.” Surely anything less is simply “an exercise in unreality”.</a:t>
            </a:r>
          </a:p>
          <a:p>
            <a:endParaRPr lang="en-GB" noProof="0"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a:t>
            </a:fld>
            <a:endParaRPr lang="en-GB"/>
          </a:p>
        </p:txBody>
      </p:sp>
    </p:spTree>
    <p:extLst>
      <p:ext uri="{BB962C8B-B14F-4D97-AF65-F5344CB8AC3E}">
        <p14:creationId xmlns:p14="http://schemas.microsoft.com/office/powerpoint/2010/main" val="776283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Talmud tells us that the prophecies of reward described in the Bible refer to the boons that penitents will one day be fortunate to receive (B. </a:t>
            </a:r>
            <a:r>
              <a:rPr lang="en-GB" sz="1200" b="0" i="0" u="none" strike="noStrike" kern="1200" dirty="0" err="1">
                <a:solidFill>
                  <a:schemeClr val="tx1"/>
                </a:solidFill>
                <a:effectLst/>
                <a:latin typeface="+mn-lt"/>
                <a:ea typeface="+mn-ea"/>
                <a:cs typeface="+mn-cs"/>
              </a:rPr>
              <a:t>Berachot</a:t>
            </a:r>
            <a:r>
              <a:rPr lang="en-GB" sz="1200" b="0" i="0" u="none" strike="noStrike" kern="1200" dirty="0">
                <a:solidFill>
                  <a:schemeClr val="tx1"/>
                </a:solidFill>
                <a:effectLst/>
                <a:latin typeface="+mn-lt"/>
                <a:ea typeface="+mn-ea"/>
                <a:cs typeface="+mn-cs"/>
              </a:rPr>
              <a:t> 34b). As for the completely righteous who never sinned, the Talmud merely quotes a biblical verse: No eye except Yours, O Lord, has seen (Isaiah 64:3); the reward for the wholly virtuous is indescribable in human words, even in prophetic terms, for only the Almighty can imagine what is in store them. The Talmud immediately presents a dissenting view that suggests a different hierarchy: "In the place where penitents stand, the completely righteous do not stand," meaning that the level of remorseful sinners is so lofty, that even the wholly righteous do not merit to stand in the same heavenly section (</a:t>
            </a:r>
            <a:r>
              <a:rPr lang="en-GB" sz="1200" b="0" i="0" u="none" strike="noStrike" kern="1200" dirty="0" err="1">
                <a:solidFill>
                  <a:schemeClr val="tx1"/>
                </a:solidFill>
                <a:effectLst/>
                <a:latin typeface="+mn-lt"/>
                <a:ea typeface="+mn-ea"/>
                <a:cs typeface="+mn-cs"/>
              </a:rPr>
              <a:t>Rashi</a:t>
            </a:r>
            <a:r>
              <a:rPr lang="en-GB" sz="1200" b="0" i="0" u="none" strike="noStrike" kern="1200" dirty="0">
                <a:solidFill>
                  <a:schemeClr val="tx1"/>
                </a:solidFill>
                <a:effectLst/>
                <a:latin typeface="+mn-lt"/>
                <a:ea typeface="+mn-ea"/>
                <a:cs typeface="+mn-cs"/>
              </a:rPr>
              <a:t>, 11th century, France). What is the logic behind this surprising hierarchy? The first position can be expected, but how should we understand the suggestion that repentant sinners are greater than those who never sinned? Elsewhere our sages tell us that the iniquities of a sinner who repents are considered as merits in the eyes of the Almighty (B. </a:t>
            </a:r>
            <a:r>
              <a:rPr lang="en-GB" sz="1200" b="0" i="0" u="none" strike="noStrike" kern="1200" dirty="0" err="1">
                <a:solidFill>
                  <a:schemeClr val="tx1"/>
                </a:solidFill>
                <a:effectLst/>
                <a:latin typeface="+mn-lt"/>
                <a:ea typeface="+mn-ea"/>
                <a:cs typeface="+mn-cs"/>
              </a:rPr>
              <a:t>Yoma</a:t>
            </a:r>
            <a:r>
              <a:rPr lang="en-GB" sz="1200" b="0" i="0" u="none" strike="noStrike" kern="1200" dirty="0">
                <a:solidFill>
                  <a:schemeClr val="tx1"/>
                </a:solidFill>
                <a:effectLst/>
                <a:latin typeface="+mn-lt"/>
                <a:ea typeface="+mn-ea"/>
                <a:cs typeface="+mn-cs"/>
              </a:rPr>
              <a:t> 86b). In this way a repentant sinner can spiritually leapfrog a righteous person. Alternatively, wrongdoers who have tasted the allure of sin are faced with a greater challenge in resisting temptation, while the perfectly righteous who have never become accustomed to sin are not caught in its magnetism. Thus penitents have exerted greater effort in overcoming their evil tendencies (Maimonides, 12th century, Cairo). To buttress this unexpected hierarchy, the Talmud cites a biblical verse: Peace, peace to the distant and to the near (Isaiah 57:19): First the Almighty extends greetings to the distant - meaning the repentant sinner - and only then does God turn to the righteous who has always been near the divine. The Talmud proceeds to defend the original position saying that the verse could be read: Peace, peace to the distant - from sin, meaning the righteous - and to the near - to sin but who have now distanced themselves from sin, meaning penitent transgressors. Thus priority is given to those who have never fallen in sin. Despite concluding with an endorsement of the original suggestion that the righteous take precedence over penitents, it appears that our narrative has accepted the alternative hierarchy: Where penitents stand, even the wholly righteous do not stand. In reading this passage, a number of </a:t>
            </a:r>
            <a:r>
              <a:rPr lang="en-GB" sz="1200" b="0" i="0" u="none" strike="noStrike" kern="1200" dirty="0" err="1">
                <a:solidFill>
                  <a:schemeClr val="tx1"/>
                </a:solidFill>
                <a:effectLst/>
                <a:latin typeface="+mn-lt"/>
                <a:ea typeface="+mn-ea"/>
                <a:cs typeface="+mn-cs"/>
              </a:rPr>
              <a:t>hassidic</a:t>
            </a:r>
            <a:r>
              <a:rPr lang="en-GB" sz="1200" b="0" i="0" u="none" strike="noStrike" kern="1200" dirty="0">
                <a:solidFill>
                  <a:schemeClr val="tx1"/>
                </a:solidFill>
                <a:effectLst/>
                <a:latin typeface="+mn-lt"/>
                <a:ea typeface="+mn-ea"/>
                <a:cs typeface="+mn-cs"/>
              </a:rPr>
              <a:t> masters focused on the posture used to describe the relative positions of the righteous and the penitent - standing - to highlight the difference between a remorseful wrongdoer and one who has never sinned. Thus Rabbi Haim Elazar Shapira of </a:t>
            </a:r>
            <a:r>
              <a:rPr lang="en-GB" sz="1200" b="0" i="0" u="none" strike="noStrike" kern="1200" dirty="0" err="1">
                <a:solidFill>
                  <a:schemeClr val="tx1"/>
                </a:solidFill>
                <a:effectLst/>
                <a:latin typeface="+mn-lt"/>
                <a:ea typeface="+mn-ea"/>
                <a:cs typeface="+mn-cs"/>
              </a:rPr>
              <a:t>Munkatsh</a:t>
            </a:r>
            <a:r>
              <a:rPr lang="en-GB" sz="1200" b="0" i="0" u="none" strike="noStrike" kern="1200" dirty="0">
                <a:solidFill>
                  <a:schemeClr val="tx1"/>
                </a:solidFill>
                <a:effectLst/>
                <a:latin typeface="+mn-lt"/>
                <a:ea typeface="+mn-ea"/>
                <a:cs typeface="+mn-cs"/>
              </a:rPr>
              <a:t> (1871-1937) explained that a remorseful sinner has already withstood a challenge, for a true penitent is one who had the opportunity to sin again but is able to resist the temptation. Penitents, therefore, know that they will be able to stand up to the attraction and enticement of sin. The righteous, however, who have never been similarly challenged, do not know if they would be able to confront and defy the lure of sin. In this manner, where penitents stand firm, the righteous are not guaranteed that they could stand without yielding. Another approach focusing on the term the standing posture used in the </a:t>
            </a:r>
            <a:r>
              <a:rPr lang="en-GB" sz="1200" b="0" i="0" u="none" strike="noStrike" kern="1200" dirty="0" err="1">
                <a:solidFill>
                  <a:schemeClr val="tx1"/>
                </a:solidFill>
                <a:effectLst/>
                <a:latin typeface="+mn-lt"/>
                <a:ea typeface="+mn-ea"/>
                <a:cs typeface="+mn-cs"/>
              </a:rPr>
              <a:t>talmudic</a:t>
            </a:r>
            <a:r>
              <a:rPr lang="en-GB" sz="1200" b="0" i="0" u="none" strike="noStrike" kern="1200" dirty="0">
                <a:solidFill>
                  <a:schemeClr val="tx1"/>
                </a:solidFill>
                <a:effectLst/>
                <a:latin typeface="+mn-lt"/>
                <a:ea typeface="+mn-ea"/>
                <a:cs typeface="+mn-cs"/>
              </a:rPr>
              <a:t> passage was offered by Rabbi </a:t>
            </a:r>
            <a:r>
              <a:rPr lang="en-GB" sz="1200" b="0" i="0"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Friedman of </a:t>
            </a:r>
            <a:r>
              <a:rPr lang="en-GB" sz="1200" b="0" i="0" u="none" strike="noStrike" kern="1200" dirty="0" err="1">
                <a:solidFill>
                  <a:schemeClr val="tx1"/>
                </a:solidFill>
                <a:effectLst/>
                <a:latin typeface="+mn-lt"/>
                <a:ea typeface="+mn-ea"/>
                <a:cs typeface="+mn-cs"/>
              </a:rPr>
              <a:t>Chortkov</a:t>
            </a:r>
            <a:r>
              <a:rPr lang="en-GB" sz="1200" b="0" i="0" u="none" strike="noStrike" kern="1200" dirty="0">
                <a:solidFill>
                  <a:schemeClr val="tx1"/>
                </a:solidFill>
                <a:effectLst/>
                <a:latin typeface="+mn-lt"/>
                <a:ea typeface="+mn-ea"/>
                <a:cs typeface="+mn-cs"/>
              </a:rPr>
              <a:t> (1854-1934). A righteous person must be constantly on the move, trying to reach higher levels of spiritual accomplishment. Such a virtuous paragon continually seeks to grow and hence never contemplates standing in place. Repentant sinners who also seek to develop need not move in order to attain levels of spirituality; such penitents can stay where they are for they have much to repair: In the very place they stand, they can come close to the divine by fixing all that they have damaged. Indeed repentance is unique in that it can be achieved in a flash of sincere remorse. In fact, the Talmud tells us of one a man who betroths a woman saying that the betrothal is conditional on his having repented and being a righteous person. In such a case, the Talmud rules that the betrothal is valid, for perhaps at that instant, at that very place where the potential groom stands, he resolutely decided to repent (B. </a:t>
            </a:r>
            <a:r>
              <a:rPr lang="en-GB" sz="1200" b="0" i="0" u="none" strike="noStrike" kern="1200" dirty="0" err="1">
                <a:solidFill>
                  <a:schemeClr val="tx1"/>
                </a:solidFill>
                <a:effectLst/>
                <a:latin typeface="+mn-lt"/>
                <a:ea typeface="+mn-ea"/>
                <a:cs typeface="+mn-cs"/>
              </a:rPr>
              <a:t>Kiddushin</a:t>
            </a:r>
            <a:r>
              <a:rPr lang="en-GB" sz="1200" b="0" i="0" u="none" strike="noStrike" kern="1200" dirty="0">
                <a:solidFill>
                  <a:schemeClr val="tx1"/>
                </a:solidFill>
                <a:effectLst/>
                <a:latin typeface="+mn-lt"/>
                <a:ea typeface="+mn-ea"/>
                <a:cs typeface="+mn-cs"/>
              </a:rPr>
              <a:t> 49b). Thus while remorseful sinners stand and achieve levels of spirituality, the righteous cannot afford to rest in one place and must progress toward the highest possible level of spiritual attainment. Perhaps Rabbi </a:t>
            </a:r>
            <a:r>
              <a:rPr lang="en-GB" sz="1200" b="0" i="0"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of </a:t>
            </a:r>
            <a:r>
              <a:rPr lang="en-GB" sz="1200" b="0" i="0" u="none" strike="noStrike" kern="1200" dirty="0" err="1">
                <a:solidFill>
                  <a:schemeClr val="tx1"/>
                </a:solidFill>
                <a:effectLst/>
                <a:latin typeface="+mn-lt"/>
                <a:ea typeface="+mn-ea"/>
                <a:cs typeface="+mn-cs"/>
              </a:rPr>
              <a:t>Chortkov</a:t>
            </a:r>
            <a:r>
              <a:rPr lang="en-GB" sz="1200" b="0" i="0" u="none" strike="noStrike" kern="1200" dirty="0">
                <a:solidFill>
                  <a:schemeClr val="tx1"/>
                </a:solidFill>
                <a:effectLst/>
                <a:latin typeface="+mn-lt"/>
                <a:ea typeface="+mn-ea"/>
                <a:cs typeface="+mn-cs"/>
              </a:rPr>
              <a:t> was drawing on a more esoteric explanation of his uncle, Rabbi Avraham </a:t>
            </a:r>
            <a:r>
              <a:rPr lang="en-GB" sz="1200" b="0" i="0" u="none" strike="noStrike" kern="1200" dirty="0" err="1">
                <a:solidFill>
                  <a:schemeClr val="tx1"/>
                </a:solidFill>
                <a:effectLst/>
                <a:latin typeface="+mn-lt"/>
                <a:ea typeface="+mn-ea"/>
                <a:cs typeface="+mn-cs"/>
              </a:rPr>
              <a:t>Ya'acov</a:t>
            </a:r>
            <a:r>
              <a:rPr lang="en-GB" sz="1200" b="0" i="0" u="none" strike="noStrike" kern="1200" dirty="0">
                <a:solidFill>
                  <a:schemeClr val="tx1"/>
                </a:solidFill>
                <a:effectLst/>
                <a:latin typeface="+mn-lt"/>
                <a:ea typeface="+mn-ea"/>
                <a:cs typeface="+mn-cs"/>
              </a:rPr>
              <a:t> Friedman of </a:t>
            </a:r>
            <a:r>
              <a:rPr lang="en-GB" sz="1200" b="0" i="0" u="none" strike="noStrike" kern="1200" dirty="0" err="1">
                <a:solidFill>
                  <a:schemeClr val="tx1"/>
                </a:solidFill>
                <a:effectLst/>
                <a:latin typeface="+mn-lt"/>
                <a:ea typeface="+mn-ea"/>
                <a:cs typeface="+mn-cs"/>
              </a:rPr>
              <a:t>Sadigura</a:t>
            </a:r>
            <a:r>
              <a:rPr lang="en-GB" sz="1200" b="0" i="0" u="none" strike="noStrike" kern="1200" dirty="0">
                <a:solidFill>
                  <a:schemeClr val="tx1"/>
                </a:solidFill>
                <a:effectLst/>
                <a:latin typeface="+mn-lt"/>
                <a:ea typeface="+mn-ea"/>
                <a:cs typeface="+mn-cs"/>
              </a:rPr>
              <a:t> (1820-1883). This approach draws on the </a:t>
            </a:r>
            <a:r>
              <a:rPr lang="en-GB" sz="1200" b="0" i="0" u="none" strike="noStrike" kern="1200" dirty="0" err="1">
                <a:solidFill>
                  <a:schemeClr val="tx1"/>
                </a:solidFill>
                <a:effectLst/>
                <a:latin typeface="+mn-lt"/>
                <a:ea typeface="+mn-ea"/>
                <a:cs typeface="+mn-cs"/>
              </a:rPr>
              <a:t>hassidic-kabbalistic</a:t>
            </a:r>
            <a:r>
              <a:rPr lang="en-GB" sz="1200" b="0" i="0" u="none" strike="noStrike" kern="1200" dirty="0">
                <a:solidFill>
                  <a:schemeClr val="tx1"/>
                </a:solidFill>
                <a:effectLst/>
                <a:latin typeface="+mn-lt"/>
                <a:ea typeface="+mn-ea"/>
                <a:cs typeface="+mn-cs"/>
              </a:rPr>
              <a:t> doctrine that in each situation we are charged with elevating the sparks of godliness entrapped in the physical reality. Contrite sinners have already walked the paths of filth, and the grime that they have rolled in has stuck to their souls. Their repentance is fully effective if they once again find themselves in those same places and, instead of lolling in the muck, they stand tall and elevate the hidden sparks of holiness. The righteous, however, have nothing to find in those muddy places. They have no reason to stand there, for their duty is not to elevate the sparks from such dirt. Thus where repentant sinners stand to elevate divine sparks, the righteous do not stand. Returning to the </a:t>
            </a:r>
            <a:r>
              <a:rPr lang="en-GB" sz="1200" b="0" i="0" u="none" strike="noStrike" kern="1200" dirty="0" err="1">
                <a:solidFill>
                  <a:schemeClr val="tx1"/>
                </a:solidFill>
                <a:effectLst/>
                <a:latin typeface="+mn-lt"/>
                <a:ea typeface="+mn-ea"/>
                <a:cs typeface="+mn-cs"/>
              </a:rPr>
              <a:t>talmudic</a:t>
            </a:r>
            <a:r>
              <a:rPr lang="en-GB" sz="1200" b="0" i="0" u="none" strike="noStrike" kern="1200" dirty="0">
                <a:solidFill>
                  <a:schemeClr val="tx1"/>
                </a:solidFill>
                <a:effectLst/>
                <a:latin typeface="+mn-lt"/>
                <a:ea typeface="+mn-ea"/>
                <a:cs typeface="+mn-cs"/>
              </a:rPr>
              <a:t> passage, the sinner has a potential that goes beyond that of the righteous person. The question remains: Will the sinner realize this latent power? Once the beloved </a:t>
            </a:r>
            <a:r>
              <a:rPr lang="en-GB" sz="1200" b="0" i="0" u="none" strike="noStrike" kern="1200" dirty="0" err="1">
                <a:solidFill>
                  <a:schemeClr val="tx1"/>
                </a:solidFill>
                <a:effectLst/>
                <a:latin typeface="+mn-lt"/>
                <a:ea typeface="+mn-ea"/>
                <a:cs typeface="+mn-cs"/>
              </a:rPr>
              <a:t>hassidic</a:t>
            </a:r>
            <a:r>
              <a:rPr lang="en-GB" sz="1200" b="0" i="0" u="none" strike="noStrike" kern="1200" dirty="0">
                <a:solidFill>
                  <a:schemeClr val="tx1"/>
                </a:solidFill>
                <a:effectLst/>
                <a:latin typeface="+mn-lt"/>
                <a:ea typeface="+mn-ea"/>
                <a:cs typeface="+mn-cs"/>
              </a:rPr>
              <a:t> master Rabbi Levi Yitzhak of </a:t>
            </a:r>
            <a:r>
              <a:rPr lang="en-GB" sz="1200" b="0" i="0" u="none" strike="noStrike" kern="1200" dirty="0" err="1">
                <a:solidFill>
                  <a:schemeClr val="tx1"/>
                </a:solidFill>
                <a:effectLst/>
                <a:latin typeface="+mn-lt"/>
                <a:ea typeface="+mn-ea"/>
                <a:cs typeface="+mn-cs"/>
              </a:rPr>
              <a:t>Berdichev</a:t>
            </a:r>
            <a:r>
              <a:rPr lang="en-GB" sz="1200" b="0" i="0" u="none" strike="noStrike" kern="1200" dirty="0">
                <a:solidFill>
                  <a:schemeClr val="tx1"/>
                </a:solidFill>
                <a:effectLst/>
                <a:latin typeface="+mn-lt"/>
                <a:ea typeface="+mn-ea"/>
                <a:cs typeface="+mn-cs"/>
              </a:rPr>
              <a:t> (1740-1810) grabbed a known sinner by the lapels and to the surprise of onlookers he brusquely said: "I am jealous of you!" Even the sinner was shocked by his assailant declaration. Seeing the astonishment on the face of the sinner, Rabbi Levi Yitzhak loosened his grip and explained: "Once you repent, all your crimes will be considered virtues and then your merits will be innumerable." </a:t>
            </a: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31</a:t>
            </a:fld>
            <a:endParaRPr lang="en-US"/>
          </a:p>
        </p:txBody>
      </p:sp>
    </p:spTree>
    <p:extLst>
      <p:ext uri="{BB962C8B-B14F-4D97-AF65-F5344CB8AC3E}">
        <p14:creationId xmlns:p14="http://schemas.microsoft.com/office/powerpoint/2010/main" val="2473833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1CA5E646-6A53-4D11-AF20-C623F3996909}" type="slidenum">
              <a:rPr lang="en-GB">
                <a:latin typeface="Arial" pitchFamily="-128" charset="0"/>
              </a:rPr>
              <a:pPr/>
              <a:t>34</a:t>
            </a:fld>
            <a:endParaRPr lang="en-GB">
              <a:latin typeface="Arial" pitchFamily="-128" charset="0"/>
            </a:endParaRPr>
          </a:p>
        </p:txBody>
      </p:sp>
      <p:sp>
        <p:nvSpPr>
          <p:cNvPr id="135171" name="Rectangle 2"/>
          <p:cNvSpPr>
            <a:spLocks noGrp="1" noRot="1" noChangeAspect="1" noChangeArrowheads="1"/>
          </p:cNvSpPr>
          <p:nvPr>
            <p:ph type="sldImg"/>
          </p:nvPr>
        </p:nvSpPr>
        <p:spPr>
          <a:solidFill>
            <a:srgbClr val="FFFFFF"/>
          </a:solidFill>
          <a:ln/>
        </p:spPr>
      </p:sp>
      <p:sp>
        <p:nvSpPr>
          <p:cNvPr id="13517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Although the readers know that God has killed two of Judah’s sons, Judah does not. He suspects that Tamar is a “lethal woman,” a woman whose sexual partners are all doomed to die. So Judah is afraid to give Tamar to his youngest son, </a:t>
            </a:r>
            <a:r>
              <a:rPr lang="en-US" dirty="0" err="1"/>
              <a:t>Shelah</a:t>
            </a:r>
            <a:r>
              <a:rPr lang="en-US" dirty="0"/>
              <a:t>. As a result, Judah wrongs Tamar. According to Near Eastern custom, known from Middle Assyrian laws, if a man has no son over ten years old, he could perform the levirate obligation himself; if he does not, the woman is declared a “widow,” free to marry again. Judah, who is perhaps afraid of Tamar’s lethal character, could have set her free. But he does not—he sends her to live as “a widow” in her father’s house. Unlike other widows, she cannot remarry and must stay chaste on pain of death. She is in limbo.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Tamar</a:t>
            </a:r>
            <a:r>
              <a:rPr lang="en-US" baseline="0" dirty="0"/>
              <a:t> was an Israelite according to Talmud. Descended from Shem</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Torah had already hinted at the change in Judah’s character. Having accused his daughter-in-law Tamar of becoming pregnant by a forbidden sexual relationship, he is confronted by her with evidence that he himself is the father of the child and immediately admits: “She is more righteous than I” (Gen. 38: 26). This is the first time in the Torah we see a character admit that he is wrong. If Judah was the first penitent, it was Tamar – mother of Perez from whom king David was descended – who was ultimately responsible. The stories of Judah and of his descendant David tell us that what mark a leader is not necessarily perfect righteousness. It is the ability to admit mistakes, to learn from them and grow from them. The Judah we see at the beginning of the story is not the man we see at the end,</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Judah didn’t regard her as a prostitute. Maybe felt from God something he should do.</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eaLnBrk="1" hangingPunct="1"/>
            <a:r>
              <a:rPr lang="en-US" dirty="0" err="1">
                <a:latin typeface="Arial" pitchFamily="-128" charset="0"/>
              </a:rPr>
              <a:t>Zerah’s</a:t>
            </a:r>
            <a:r>
              <a:rPr lang="en-US" dirty="0">
                <a:latin typeface="Arial" pitchFamily="-128" charset="0"/>
              </a:rPr>
              <a:t> hand first - red cord. Then Perez came out first. Cain and Abel struggle in the womb. Restoration of elder son position by Abel.</a:t>
            </a:r>
          </a:p>
          <a:p>
            <a:pPr eaLnBrk="1" hangingPunct="1"/>
            <a:endParaRPr lang="en-US" dirty="0">
              <a:latin typeface="Arial" pitchFamily="-128" charset="0"/>
            </a:endParaRPr>
          </a:p>
          <a:p>
            <a:pPr eaLnBrk="1" hangingPunct="1"/>
            <a:r>
              <a:rPr lang="en-US" dirty="0">
                <a:latin typeface="Arial" pitchFamily="-128" charset="0"/>
              </a:rPr>
              <a:t>The woman named Tamar had a relationship with her father-in-law, Judah. According to the law in those days, a woman who committed adultery had to be stoned to death. Tamar's first husband had died, and then her second husband had died also; but she knew God loved the blood lineage of her husband. She knew she had to protect and continue that blood lineage. For Tamar, her personal dignity was not a factor. She was only concerned about preserving the blood lineage which God loved. Since she loved that blood lineage, she stood in a providential position and she was able to establish the proper condition of heart. With such a heart, she had a relationship with her father-in-law. [Twins were conceived. At the time of birth, one baby's hand emerged, but was withdrawn. The two boys struggled, and the other baby was actually born first. See Genesis 38:27-30. This represented the younger brother gaining the victory over the older brother in the womb, even before birth.] </a:t>
            </a:r>
          </a:p>
          <a:p>
            <a:pPr eaLnBrk="1" hangingPunct="1"/>
            <a:endParaRPr lang="en-US" dirty="0">
              <a:latin typeface="Arial" pitchFamily="-128" charset="0"/>
            </a:endParaRPr>
          </a:p>
          <a:p>
            <a:pPr eaLnBrk="1" hangingPunct="1"/>
            <a:r>
              <a:rPr lang="en-US" sz="1200" kern="1200" dirty="0">
                <a:solidFill>
                  <a:schemeClr val="tx1"/>
                </a:solidFill>
                <a:latin typeface="Arial" pitchFamily="-68" charset="0"/>
                <a:ea typeface="ＭＳ Ｐゴシック" pitchFamily="-128" charset="-128"/>
                <a:cs typeface="ＭＳ Ｐゴシック" pitchFamily="-128" charset="-128"/>
              </a:rPr>
              <a:t>After Tamar pretended to be a prostitute in order to continue</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Judah's lineage, Judah sent his servant to pay her. The servant</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arrives at the town gate and asks "where is the </a:t>
            </a:r>
            <a:r>
              <a:rPr lang="en-US" sz="1200" kern="1200" dirty="0" err="1">
                <a:solidFill>
                  <a:schemeClr val="tx1"/>
                </a:solidFill>
                <a:latin typeface="Arial" pitchFamily="-68" charset="0"/>
                <a:ea typeface="ＭＳ Ｐゴシック" pitchFamily="-128" charset="-128"/>
                <a:cs typeface="ＭＳ Ｐゴシック" pitchFamily="-128" charset="-128"/>
              </a:rPr>
              <a:t>qĕdeshah</a:t>
            </a:r>
            <a:r>
              <a:rPr lang="en-US" sz="1200" kern="1200" dirty="0">
                <a:solidFill>
                  <a:schemeClr val="tx1"/>
                </a:solidFill>
                <a:latin typeface="Arial" pitchFamily="-68" charset="0"/>
                <a:ea typeface="ＭＳ Ｐゴシック" pitchFamily="-128" charset="-128"/>
                <a:cs typeface="ＭＳ Ｐゴシック" pitchFamily="-128" charset="-128"/>
              </a:rPr>
              <a:t> </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that was openly by the </a:t>
            </a:r>
            <a:r>
              <a:rPr lang="en-US" sz="1200" kern="1200" dirty="0" err="1">
                <a:solidFill>
                  <a:schemeClr val="tx1"/>
                </a:solidFill>
                <a:latin typeface="Arial" pitchFamily="-68" charset="0"/>
                <a:ea typeface="ＭＳ Ｐゴシック" pitchFamily="-128" charset="-128"/>
                <a:cs typeface="ＭＳ Ｐゴシック" pitchFamily="-128" charset="-128"/>
              </a:rPr>
              <a:t>wayside?"A</a:t>
            </a:r>
            <a:r>
              <a:rPr lang="en-US" sz="1200" kern="1200" dirty="0">
                <a:solidFill>
                  <a:schemeClr val="tx1"/>
                </a:solidFill>
                <a:latin typeface="Arial" pitchFamily="-68" charset="0"/>
                <a:ea typeface="ＭＳ Ｐゴシック" pitchFamily="-128" charset="-128"/>
                <a:cs typeface="ＭＳ Ｐゴシック" pitchFamily="-128" charset="-128"/>
              </a:rPr>
              <a:t> </a:t>
            </a:r>
            <a:r>
              <a:rPr lang="en-US" sz="1200" kern="1200" dirty="0" err="1">
                <a:solidFill>
                  <a:schemeClr val="tx1"/>
                </a:solidFill>
                <a:latin typeface="Arial" pitchFamily="-68" charset="0"/>
                <a:ea typeface="ＭＳ Ｐゴシック" pitchFamily="-128" charset="-128"/>
                <a:cs typeface="ＭＳ Ｐゴシック" pitchFamily="-128" charset="-128"/>
              </a:rPr>
              <a:t>qĕdeshah</a:t>
            </a:r>
            <a:r>
              <a:rPr lang="en-US" sz="1200" kern="1200" dirty="0">
                <a:solidFill>
                  <a:schemeClr val="tx1"/>
                </a:solidFill>
                <a:latin typeface="Arial" pitchFamily="-68" charset="0"/>
                <a:ea typeface="ＭＳ Ｐゴシック" pitchFamily="-128" charset="-128"/>
                <a:cs typeface="ＭＳ Ｐゴシック" pitchFamily="-128" charset="-128"/>
              </a:rPr>
              <a:t> literally a "holy one". More specifically</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a temple priestess or "sacred harlot" -- not a</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common whore. There was a Babylonian and Canaanite</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tradition that high born women serve in the temple of</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Ishtar (Astarte or </a:t>
            </a:r>
            <a:r>
              <a:rPr lang="en-US" sz="1200" kern="1200" dirty="0" err="1">
                <a:solidFill>
                  <a:schemeClr val="tx1"/>
                </a:solidFill>
                <a:latin typeface="Arial" pitchFamily="-68" charset="0"/>
                <a:ea typeface="ＭＳ Ｐゴシック" pitchFamily="-128" charset="-128"/>
                <a:cs typeface="ＭＳ Ｐゴシック" pitchFamily="-128" charset="-128"/>
              </a:rPr>
              <a:t>Anat</a:t>
            </a:r>
            <a:r>
              <a:rPr lang="en-US" sz="1200" kern="1200" dirty="0">
                <a:solidFill>
                  <a:schemeClr val="tx1"/>
                </a:solidFill>
                <a:latin typeface="Arial" pitchFamily="-68" charset="0"/>
                <a:ea typeface="ＭＳ Ｐゴシック" pitchFamily="-128" charset="-128"/>
                <a:cs typeface="ＭＳ Ｐゴシック" pitchFamily="-128" charset="-128"/>
              </a:rPr>
              <a:t> in Canaan) and act as the incarnation</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of the Goddess prior to their own marriages. Tamar came</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from a Canaanite family, and had been sent back to her</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father's house by Judah. So perhaps what she was doing,</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from her perspective was quite normal for a young widow</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preparing to take another husband. Priests or</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wealthy citizens would bring fertility to their crops and flocks by enacting a sacred coupling --the marriage of heaven and</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earth-- with these women. It's significant in this sense that</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Judah engaged in this act at the time of a sheep-shearing </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festival in early spring. The irony is that the Jews (tribe of Judah) are descended from</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the union of a Israelite man and a Canaanite woman playing</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the role of a goddess. Much later, the priests and scribes who</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gave us our Bible spent much time telling us how horrible the</a:t>
            </a:r>
            <a:r>
              <a:rPr lang="en-US" sz="1200" kern="1200" baseline="0" dirty="0">
                <a:solidFill>
                  <a:schemeClr val="tx1"/>
                </a:solidFill>
                <a:latin typeface="Arial" pitchFamily="-68" charset="0"/>
                <a:ea typeface="ＭＳ Ｐゴシック" pitchFamily="-128" charset="-128"/>
                <a:cs typeface="ＭＳ Ｐゴシック" pitchFamily="-128" charset="-128"/>
              </a:rPr>
              <a:t> </a:t>
            </a:r>
            <a:r>
              <a:rPr lang="en-US" sz="1200" kern="1200" dirty="0">
                <a:solidFill>
                  <a:schemeClr val="tx1"/>
                </a:solidFill>
                <a:latin typeface="Arial" pitchFamily="-68" charset="0"/>
                <a:ea typeface="ＭＳ Ｐゴシック" pitchFamily="-128" charset="-128"/>
                <a:cs typeface="ＭＳ Ｐゴシック" pitchFamily="-128" charset="-128"/>
              </a:rPr>
              <a:t>Canaanite religion was for practicing this very thing! Dan</a:t>
            </a:r>
          </a:p>
          <a:p>
            <a:pPr eaLnBrk="1" hangingPunct="1"/>
            <a:endParaRPr lang="en-US" sz="1200" kern="1200" dirty="0">
              <a:solidFill>
                <a:schemeClr val="tx1"/>
              </a:solidFill>
              <a:latin typeface="Arial" pitchFamily="-68" charset="0"/>
              <a:ea typeface="ＭＳ Ｐゴシック" pitchFamily="-128" charset="-128"/>
              <a:cs typeface="ＭＳ Ｐゴシック" pitchFamily="-128" charset="-128"/>
            </a:endParaRPr>
          </a:p>
          <a:p>
            <a:pPr eaLnBrk="1" hangingPunct="1"/>
            <a:r>
              <a:rPr lang="en-US" sz="1200" b="0" i="0" kern="1200" dirty="0">
                <a:solidFill>
                  <a:schemeClr val="tx1"/>
                </a:solidFill>
                <a:effectLst/>
                <a:latin typeface="Arial" pitchFamily="-68" charset="0"/>
                <a:ea typeface="ＭＳ Ｐゴシック" pitchFamily="-128" charset="-128"/>
                <a:cs typeface="ＭＳ Ｐゴシック" pitchFamily="-128" charset="-128"/>
              </a:rPr>
              <a:t>When the time came for Tamar's children to be delivered, the struggle ensued directly within her womb. The first child started to come out and the midwife tied a red thread around his wrist. That sign foreshadowed the emergence of communism in the Last Days. However, before the first child could be born there was a struggle, and the younger brother pulled the other back inside and was himself born first. That son was named Perez, and the other named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Zerah</a:t>
            </a:r>
            <a:r>
              <a:rPr lang="en-US" sz="1200" b="0" i="0" kern="1200" dirty="0">
                <a:solidFill>
                  <a:schemeClr val="tx1"/>
                </a:solidFill>
                <a:effectLst/>
                <a:latin typeface="Arial" pitchFamily="-68" charset="0"/>
                <a:ea typeface="ＭＳ Ｐゴシック" pitchFamily="-128" charset="-128"/>
                <a:cs typeface="ＭＳ Ｐゴシック" pitchFamily="-128" charset="-128"/>
              </a:rPr>
              <a:t>. The result of this struggle was that for the first time the restoration of Cain and Abel took place inside the mother's womb, the younger brother having subjugated his elder brother even prior to birth. Tamar's extraordinary action cleansed Judah's lineage and rendered it intact from satanic invasion from the time of conception.18.4.1977</a:t>
            </a:r>
            <a:endParaRPr lang="en-US" dirty="0">
              <a:latin typeface="Arial" pitchFamily="-128" charset="0"/>
            </a:endParaRPr>
          </a:p>
        </p:txBody>
      </p:sp>
    </p:spTree>
    <p:extLst>
      <p:ext uri="{BB962C8B-B14F-4D97-AF65-F5344CB8AC3E}">
        <p14:creationId xmlns:p14="http://schemas.microsoft.com/office/powerpoint/2010/main" val="2947991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sequence from </a:t>
            </a:r>
            <a:r>
              <a:rPr lang="en-GB" sz="1200" b="0" i="0" u="none" strike="noStrike" kern="1200" dirty="0">
                <a:solidFill>
                  <a:schemeClr val="tx1"/>
                </a:solidFill>
                <a:effectLst/>
                <a:latin typeface="+mn-lt"/>
                <a:ea typeface="+mn-ea"/>
                <a:cs typeface="+mn-cs"/>
                <a:hlinkClick r:id="rId3"/>
              </a:rPr>
              <a:t>Bereishit 37</a:t>
            </a:r>
            <a:r>
              <a:rPr lang="en-GB" sz="1200" b="0" i="0" u="none" strike="noStrike" kern="1200" dirty="0">
                <a:solidFill>
                  <a:schemeClr val="tx1"/>
                </a:solidFill>
                <a:effectLst/>
                <a:latin typeface="+mn-lt"/>
                <a:ea typeface="+mn-ea"/>
                <a:cs typeface="+mn-cs"/>
              </a:rPr>
              <a:t> to 50 is the longest unbroken narrative in the Torah, and there can be no doubt who its hero is: Joseph. The story begins and ends with him. We see him as a child, beloved – even spoiled – by his father; as an adolescent dreamer, resented by his brothers; as a slave, then a prisoner, in Egypt; then as the second most powerful figure in the greatest empire of the ancient world. At every stage, the narrative revolves around him and his impact on others. He dominates the last third of </a:t>
            </a:r>
            <a:r>
              <a:rPr lang="en-GB" sz="1200" b="0" i="0" u="none" strike="noStrike" kern="1200" dirty="0" err="1">
                <a:solidFill>
                  <a:schemeClr val="tx1"/>
                </a:solidFill>
                <a:effectLst/>
                <a:latin typeface="+mn-lt"/>
                <a:ea typeface="+mn-ea"/>
                <a:cs typeface="+mn-cs"/>
              </a:rPr>
              <a:t>Bereishit</a:t>
            </a:r>
            <a:r>
              <a:rPr lang="en-GB" sz="1200" b="0" i="0" u="none" strike="noStrike" kern="1200" dirty="0">
                <a:solidFill>
                  <a:schemeClr val="tx1"/>
                </a:solidFill>
                <a:effectLst/>
                <a:latin typeface="+mn-lt"/>
                <a:ea typeface="+mn-ea"/>
                <a:cs typeface="+mn-cs"/>
              </a:rPr>
              <a:t>, casting his shadow on everything else. From almost the beginning, he seems destined for greatness.</a:t>
            </a:r>
          </a:p>
          <a:p>
            <a:r>
              <a:rPr lang="en-GB" sz="1200" b="0" i="0" u="none" strike="noStrike" kern="1200" dirty="0">
                <a:solidFill>
                  <a:schemeClr val="tx1"/>
                </a:solidFill>
                <a:effectLst/>
                <a:latin typeface="+mn-lt"/>
                <a:ea typeface="+mn-ea"/>
                <a:cs typeface="+mn-cs"/>
              </a:rPr>
              <a:t>Yet history did not turn out that way. To the contrary, it is another brother who, in the fullness of time, leaves his mark on the Jewish people. Indeed, we bear his name. The covenantal family has been known by several names. One is </a:t>
            </a:r>
            <a:r>
              <a:rPr lang="en-GB" sz="1200" b="0" i="1" u="none" strike="noStrike" kern="1200" dirty="0" err="1">
                <a:solidFill>
                  <a:schemeClr val="tx1"/>
                </a:solidFill>
                <a:effectLst/>
                <a:latin typeface="+mn-lt"/>
                <a:ea typeface="+mn-ea"/>
                <a:cs typeface="+mn-cs"/>
              </a:rPr>
              <a:t>Ivri</a:t>
            </a:r>
            <a:r>
              <a:rPr lang="en-GB" sz="1200" b="0" i="0" u="none" strike="noStrike" kern="1200" dirty="0">
                <a:solidFill>
                  <a:schemeClr val="tx1"/>
                </a:solidFill>
                <a:effectLst/>
                <a:latin typeface="+mn-lt"/>
                <a:ea typeface="+mn-ea"/>
                <a:cs typeface="+mn-cs"/>
              </a:rPr>
              <a:t>, “Hebrew” (possibly related to the ancient </a:t>
            </a:r>
            <a:r>
              <a:rPr lang="en-GB" sz="1200" b="0" i="0" u="none" strike="noStrike" kern="1200" dirty="0" err="1">
                <a:solidFill>
                  <a:schemeClr val="tx1"/>
                </a:solidFill>
                <a:effectLst/>
                <a:latin typeface="+mn-lt"/>
                <a:ea typeface="+mn-ea"/>
                <a:cs typeface="+mn-cs"/>
              </a:rPr>
              <a:t>apiru</a:t>
            </a:r>
            <a:r>
              <a:rPr lang="en-GB" sz="1200" b="0" i="0" u="none" strike="noStrike" kern="1200" dirty="0">
                <a:solidFill>
                  <a:schemeClr val="tx1"/>
                </a:solidFill>
                <a:effectLst/>
                <a:latin typeface="+mn-lt"/>
                <a:ea typeface="+mn-ea"/>
                <a:cs typeface="+mn-cs"/>
              </a:rPr>
              <a:t>), meaning “outsider, stranger, nomad, one who wanders from place to place.” That is how Abraham and his children were known to others. The second is </a:t>
            </a:r>
            <a:r>
              <a:rPr lang="en-GB" sz="1200" b="0" i="1" u="none" strike="noStrike" kern="1200" dirty="0" err="1">
                <a:solidFill>
                  <a:schemeClr val="tx1"/>
                </a:solidFill>
                <a:effectLst/>
                <a:latin typeface="+mn-lt"/>
                <a:ea typeface="+mn-ea"/>
                <a:cs typeface="+mn-cs"/>
              </a:rPr>
              <a:t>Yisrael</a:t>
            </a:r>
            <a:r>
              <a:rPr lang="en-GB" sz="1200" b="0" i="0" u="none" strike="noStrike" kern="1200" dirty="0">
                <a:solidFill>
                  <a:schemeClr val="tx1"/>
                </a:solidFill>
                <a:effectLst/>
                <a:latin typeface="+mn-lt"/>
                <a:ea typeface="+mn-ea"/>
                <a:cs typeface="+mn-cs"/>
              </a:rPr>
              <a:t>, derived from Jacob’s new name after he “wrestled with G-d and with man and prevailed.” After the division of the kingdom and the conquest of the North by the Assyrians, however, they became known as </a:t>
            </a:r>
            <a:r>
              <a:rPr lang="en-GB" sz="1200" b="0" i="1" u="none" strike="noStrike" kern="1200" dirty="0" err="1">
                <a:solidFill>
                  <a:schemeClr val="tx1"/>
                </a:solidFill>
                <a:effectLst/>
                <a:latin typeface="+mn-lt"/>
                <a:ea typeface="+mn-ea"/>
                <a:cs typeface="+mn-cs"/>
              </a:rPr>
              <a:t>Yehudim</a:t>
            </a:r>
            <a:r>
              <a:rPr lang="en-GB" sz="1200" b="0" i="0" u="none" strike="noStrike" kern="1200" dirty="0">
                <a:solidFill>
                  <a:schemeClr val="tx1"/>
                </a:solidFill>
                <a:effectLst/>
                <a:latin typeface="+mn-lt"/>
                <a:ea typeface="+mn-ea"/>
                <a:cs typeface="+mn-cs"/>
              </a:rPr>
              <a:t> or Jews, for it was the tribe of Judah who dominated the kingdom of the South, and they who survived the Babylonian exile. So it was not Joseph but Judah who conferred his identity on the people, Judah who became the ancestor of Israel’s greatest king, David, Judah from whom the messiah will be born. Why Judah, not Joseph? The answer undoubtedly lies in the beginning of </a:t>
            </a:r>
            <a:r>
              <a:rPr lang="en-GB" sz="1200" b="0" i="0" u="none" strike="noStrike" kern="1200" dirty="0" err="1">
                <a:solidFill>
                  <a:schemeClr val="tx1"/>
                </a:solidFill>
                <a:effectLst/>
                <a:latin typeface="+mn-lt"/>
                <a:ea typeface="+mn-ea"/>
                <a:cs typeface="+mn-cs"/>
              </a:rPr>
              <a:t>Vayigash</a:t>
            </a:r>
            <a:r>
              <a:rPr lang="en-GB" sz="1200" b="0" i="0" u="none" strike="noStrike" kern="1200" dirty="0">
                <a:solidFill>
                  <a:schemeClr val="tx1"/>
                </a:solidFill>
                <a:effectLst/>
                <a:latin typeface="+mn-lt"/>
                <a:ea typeface="+mn-ea"/>
                <a:cs typeface="+mn-cs"/>
              </a:rPr>
              <a:t>, as the two brothers confront one another, and Judah pleads for Benjamin’s release.</a:t>
            </a:r>
          </a:p>
          <a:p>
            <a:r>
              <a:rPr lang="en-GB" sz="1200" b="0" i="0" u="none" strike="noStrike" kern="1200" dirty="0">
                <a:solidFill>
                  <a:schemeClr val="tx1"/>
                </a:solidFill>
                <a:effectLst/>
                <a:latin typeface="+mn-lt"/>
                <a:ea typeface="+mn-ea"/>
                <a:cs typeface="+mn-cs"/>
              </a:rPr>
              <a:t>The clue lies many chapters back, at the beginning of the Joseph story. It is there we find that it was Judah who proposed selling Joseph into slavery:</a:t>
            </a:r>
          </a:p>
          <a:p>
            <a:r>
              <a:rPr lang="en-GB" sz="1200" b="0" i="0" u="none" strike="noStrike" kern="1200" dirty="0">
                <a:solidFill>
                  <a:schemeClr val="tx1"/>
                </a:solidFill>
                <a:effectLst/>
                <a:latin typeface="+mn-lt"/>
                <a:ea typeface="+mn-ea"/>
                <a:cs typeface="+mn-cs"/>
              </a:rPr>
              <a:t>Judah said to his brothers, “What will we gain if we kill our brother and cover his blood? Let’s sell him to the Arabs and not harm him with our own hands. After all – he is our brother, our own flesh and blood.” His brothers agreed. (37: 26-27)</a:t>
            </a:r>
          </a:p>
          <a:p>
            <a:r>
              <a:rPr lang="en-GB" sz="1200" b="0" i="0" u="none" strike="noStrike" kern="1200" dirty="0">
                <a:solidFill>
                  <a:schemeClr val="tx1"/>
                </a:solidFill>
                <a:effectLst/>
                <a:latin typeface="+mn-lt"/>
                <a:ea typeface="+mn-ea"/>
                <a:cs typeface="+mn-cs"/>
              </a:rPr>
              <a:t>This is a speech of monstrous callousness. There is no word about the evil of murder, merely pragmatic calculation (“What will we gain”). At the very moment he calls Joseph “our own flesh and blood” he is proposing selling him as a slave. Judah has none of the tragic nobility of Reuben who, alone of the brothers, sees that what they are doing is wrong, and makes an attempt to save him (it fails). At this point, Judah is the last person from whom we expect great things.</a:t>
            </a:r>
          </a:p>
          <a:p>
            <a:r>
              <a:rPr lang="en-GB" sz="1200" b="0" i="0" u="none" strike="noStrike" kern="1200" dirty="0">
                <a:solidFill>
                  <a:schemeClr val="tx1"/>
                </a:solidFill>
                <a:effectLst/>
                <a:latin typeface="+mn-lt"/>
                <a:ea typeface="+mn-ea"/>
                <a:cs typeface="+mn-cs"/>
              </a:rPr>
              <a:t>However, Judah – more than anyone else in the Torah – changes. The man we see all these years later it not what he was then. Then he was prepared to see his brother sold into slavery. Now he is prepared to suffer that fate himself rather than see Benjamin held as a slave. As he says to Joseph:</a:t>
            </a:r>
          </a:p>
          <a:p>
            <a:r>
              <a:rPr lang="en-GB" sz="1200" b="0" i="0" u="none" strike="noStrike" kern="1200" dirty="0">
                <a:solidFill>
                  <a:schemeClr val="tx1"/>
                </a:solidFill>
                <a:effectLst/>
                <a:latin typeface="+mn-lt"/>
                <a:ea typeface="+mn-ea"/>
                <a:cs typeface="+mn-cs"/>
              </a:rPr>
              <a:t>“Now, my lord, let me remain in place of the boy as your lordship’s slave, and let him go with his brothers. How can I return to my father without the boy? I could not bear to see the misery which my father would suffer.” (44: 33-34)</a:t>
            </a:r>
          </a:p>
          <a:p>
            <a:r>
              <a:rPr lang="en-GB" sz="1200" b="0" i="0" u="none" strike="noStrike" kern="1200" dirty="0">
                <a:solidFill>
                  <a:schemeClr val="tx1"/>
                </a:solidFill>
                <a:effectLst/>
                <a:latin typeface="+mn-lt"/>
                <a:ea typeface="+mn-ea"/>
                <a:cs typeface="+mn-cs"/>
              </a:rPr>
              <a:t>It is a precise reversal of character. Callousness has been replaced with concern. Indifference to his brother’s fate has been transformed into courage on his behalf. He is willing to suffer what he once inflicted on Joseph so that the same fate should not befall Benjamin. At this point Joseph reveals his identity. We know why. Judah has passed the test that Joseph has carefully constructed for him. Joseph wants to know if Judah has changed. He has.</a:t>
            </a:r>
          </a:p>
          <a:p>
            <a:r>
              <a:rPr lang="en-GB" sz="1200" b="0" i="0" u="none" strike="noStrike" kern="1200" dirty="0">
                <a:solidFill>
                  <a:schemeClr val="tx1"/>
                </a:solidFill>
                <a:effectLst/>
                <a:latin typeface="+mn-lt"/>
                <a:ea typeface="+mn-ea"/>
                <a:cs typeface="+mn-cs"/>
              </a:rPr>
              <a:t>This is a highly significant moment in the history of the human spirit. Judah is the first penitent – the first </a:t>
            </a:r>
            <a:r>
              <a:rPr lang="en-GB" sz="1200" b="0" i="1" u="none" strike="noStrike" kern="1200" dirty="0" err="1">
                <a:solidFill>
                  <a:schemeClr val="tx1"/>
                </a:solidFill>
                <a:effectLst/>
                <a:latin typeface="+mn-lt"/>
                <a:ea typeface="+mn-ea"/>
                <a:cs typeface="+mn-cs"/>
              </a:rPr>
              <a:t>baal</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 in the Torah. Where did it come from, this change in his character? For that, we have to backtrack to chapter 38 – the story of Tamar. Tamar, we recall, had married Judah’s two elder sons, both of whom had died, leaving her a childless widow. Judah, fearing that his third son would share their fate, withheld him from her – thus leaving her unable to remarry and have children. Once she understands her situation, Tamar disguises herself as a prostitute. Judah sleeps with her. She becomes pregnant. Judah, unaware of the disguise, concludes that she must have had a forbidden relationship and orders her to be put to death. At this point, Tamar – who, while disguised, had taken Judah’s seal, cord and staff as a pledge – send them to Judah with a message: “The father of my child is the man to whom these belong.” Judah now understands the whole story. Not only has he placed Tamar in an impossible situation of living widowhood, and not only is he the father of her child, but he also realises that she has behaved with extraordinary discretion in revealing the truth without shaming him (it is from this act of Tamar’s that we derive the rule that “one should rather throw oneself into a fiery furnace than shame someone else in public”). Tamar is the heroine of the story, but it has one significant consequence. Judah admits he was wrong. “She was more righteous than I,” he says. This is the first time in the Torah someone acknowledges their own guilt. It is also the turning point in Judah’s life. Here is born that ability to recognise one’s own wrongdoing, to feel remorse, and to change – the complex phenomenon known as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 that later leads to the great scene in </a:t>
            </a:r>
            <a:r>
              <a:rPr lang="en-GB" sz="1200" b="0" i="0" u="none" strike="noStrike" kern="1200" dirty="0" err="1">
                <a:solidFill>
                  <a:schemeClr val="tx1"/>
                </a:solidFill>
                <a:effectLst/>
                <a:latin typeface="+mn-lt"/>
                <a:ea typeface="+mn-ea"/>
                <a:cs typeface="+mn-cs"/>
              </a:rPr>
              <a:t>Vayigash</a:t>
            </a:r>
            <a:r>
              <a:rPr lang="en-GB" sz="1200" b="0" i="0" u="none" strike="noStrike" kern="1200" dirty="0">
                <a:solidFill>
                  <a:schemeClr val="tx1"/>
                </a:solidFill>
                <a:effectLst/>
                <a:latin typeface="+mn-lt"/>
                <a:ea typeface="+mn-ea"/>
                <a:cs typeface="+mn-cs"/>
              </a:rPr>
              <a:t>, where Judah is capable of turning his earlier behaviour on its head and doing the opposite of what he had once done before. Judah is </a:t>
            </a:r>
            <a:r>
              <a:rPr lang="en-GB" sz="1200" b="0" i="1" u="none" strike="noStrike" kern="1200" dirty="0" err="1">
                <a:solidFill>
                  <a:schemeClr val="tx1"/>
                </a:solidFill>
                <a:effectLst/>
                <a:latin typeface="+mn-lt"/>
                <a:ea typeface="+mn-ea"/>
                <a:cs typeface="+mn-cs"/>
              </a:rPr>
              <a:t>ish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penitential man.</a:t>
            </a:r>
          </a:p>
          <a:p>
            <a:r>
              <a:rPr lang="en-GB" sz="1200" b="0" i="0" u="none" strike="noStrike" kern="1200" dirty="0">
                <a:solidFill>
                  <a:schemeClr val="tx1"/>
                </a:solidFill>
                <a:effectLst/>
                <a:latin typeface="+mn-lt"/>
                <a:ea typeface="+mn-ea"/>
                <a:cs typeface="+mn-cs"/>
              </a:rPr>
              <a:t>We now understand the significance of his name. The verb </a:t>
            </a:r>
            <a:r>
              <a:rPr lang="en-GB" sz="1200" b="0" i="1" u="none" strike="noStrike" kern="1200" dirty="0" err="1">
                <a:solidFill>
                  <a:schemeClr val="tx1"/>
                </a:solidFill>
                <a:effectLst/>
                <a:latin typeface="+mn-lt"/>
                <a:ea typeface="+mn-ea"/>
                <a:cs typeface="+mn-cs"/>
              </a:rPr>
              <a:t>lehodot</a:t>
            </a:r>
            <a:r>
              <a:rPr lang="en-GB" sz="1200" b="0" i="0" u="none" strike="noStrike" kern="1200" dirty="0">
                <a:solidFill>
                  <a:schemeClr val="tx1"/>
                </a:solidFill>
                <a:effectLst/>
                <a:latin typeface="+mn-lt"/>
                <a:ea typeface="+mn-ea"/>
                <a:cs typeface="+mn-cs"/>
              </a:rPr>
              <a:t> means two things. It means “to thank,” which is what Leah has in mind when she gives Judah, her fourth son, his name: “this time I will thank the Lord.” However, it also means, “to admit, acknowledge.” The biblical term </a:t>
            </a:r>
            <a:r>
              <a:rPr lang="en-GB" sz="1200" b="0" i="1" u="none" strike="noStrike" kern="1200" dirty="0" err="1">
                <a:solidFill>
                  <a:schemeClr val="tx1"/>
                </a:solidFill>
                <a:effectLst/>
                <a:latin typeface="+mn-lt"/>
                <a:ea typeface="+mn-ea"/>
                <a:cs typeface="+mn-cs"/>
              </a:rPr>
              <a:t>vidui</a:t>
            </a:r>
            <a:r>
              <a:rPr lang="en-GB" sz="1200" b="0" i="0" u="none" strike="noStrike" kern="1200" dirty="0">
                <a:solidFill>
                  <a:schemeClr val="tx1"/>
                </a:solidFill>
                <a:effectLst/>
                <a:latin typeface="+mn-lt"/>
                <a:ea typeface="+mn-ea"/>
                <a:cs typeface="+mn-cs"/>
              </a:rPr>
              <a:t>, “confession,” – then and now part of the process of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and according to Maimonides its key element – comes from the same root. Judah means “he who acknowledged his sin.”</a:t>
            </a:r>
          </a:p>
          <a:p>
            <a:r>
              <a:rPr lang="en-GB" sz="1200" b="0" i="0" u="none" strike="noStrike" kern="1200" dirty="0">
                <a:solidFill>
                  <a:schemeClr val="tx1"/>
                </a:solidFill>
                <a:effectLst/>
                <a:latin typeface="+mn-lt"/>
                <a:ea typeface="+mn-ea"/>
                <a:cs typeface="+mn-cs"/>
              </a:rPr>
              <a:t>We now also understand one of the fundamental axioms of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“Rabbi </a:t>
            </a:r>
            <a:r>
              <a:rPr lang="en-GB" sz="1200" b="0" i="0" u="none" strike="noStrike" kern="1200" dirty="0" err="1">
                <a:solidFill>
                  <a:schemeClr val="tx1"/>
                </a:solidFill>
                <a:effectLst/>
                <a:latin typeface="+mn-lt"/>
                <a:ea typeface="+mn-ea"/>
                <a:cs typeface="+mn-cs"/>
              </a:rPr>
              <a:t>Abbahu</a:t>
            </a:r>
            <a:r>
              <a:rPr lang="en-GB" sz="1200" b="0" i="0" u="none" strike="noStrike" kern="1200" dirty="0">
                <a:solidFill>
                  <a:schemeClr val="tx1"/>
                </a:solidFill>
                <a:effectLst/>
                <a:latin typeface="+mn-lt"/>
                <a:ea typeface="+mn-ea"/>
                <a:cs typeface="+mn-cs"/>
              </a:rPr>
              <a:t> said: In the place where penitents stand, even the perfectly righteous cannot stand” (</a:t>
            </a:r>
            <a:r>
              <a:rPr lang="en-GB" sz="1200" b="0" i="0" u="none" strike="noStrike" kern="1200" dirty="0">
                <a:solidFill>
                  <a:schemeClr val="tx1"/>
                </a:solidFill>
                <a:effectLst/>
                <a:latin typeface="+mn-lt"/>
                <a:ea typeface="+mn-ea"/>
                <a:cs typeface="+mn-cs"/>
                <a:hlinkClick r:id="rId4"/>
              </a:rPr>
              <a:t>Berachot 34b</a:t>
            </a:r>
            <a:r>
              <a:rPr lang="en-GB" sz="1200" b="0" i="0" u="none" strike="noStrike" kern="1200" dirty="0">
                <a:solidFill>
                  <a:schemeClr val="tx1"/>
                </a:solidFill>
                <a:effectLst/>
                <a:latin typeface="+mn-lt"/>
                <a:ea typeface="+mn-ea"/>
                <a:cs typeface="+mn-cs"/>
              </a:rPr>
              <a:t>). His prooftext is the verse from </a:t>
            </a:r>
            <a:r>
              <a:rPr lang="en-GB" sz="1200" b="0" i="0" u="none" strike="noStrike" kern="1200" dirty="0">
                <a:solidFill>
                  <a:schemeClr val="tx1"/>
                </a:solidFill>
                <a:effectLst/>
                <a:latin typeface="+mn-lt"/>
                <a:ea typeface="+mn-ea"/>
                <a:cs typeface="+mn-cs"/>
                <a:hlinkClick r:id="rId5"/>
              </a:rPr>
              <a:t>Isaiah (57: 19)</a:t>
            </a:r>
            <a:r>
              <a:rPr lang="en-GB" sz="1200" b="0" i="0" u="none" strike="noStrike" kern="1200" dirty="0">
                <a:solidFill>
                  <a:schemeClr val="tx1"/>
                </a:solidFill>
                <a:effectLst/>
                <a:latin typeface="+mn-lt"/>
                <a:ea typeface="+mn-ea"/>
                <a:cs typeface="+mn-cs"/>
              </a:rPr>
              <a:t>, “Peace, peace to him that was far and to him that is near.” The verse puts one who “was far” ahead of one who “is near.” As the Talmud makes clear, however, Rabbi </a:t>
            </a:r>
            <a:r>
              <a:rPr lang="en-GB" sz="1200" b="0" i="0" u="none" strike="noStrike" kern="1200" dirty="0" err="1">
                <a:solidFill>
                  <a:schemeClr val="tx1"/>
                </a:solidFill>
                <a:effectLst/>
                <a:latin typeface="+mn-lt"/>
                <a:ea typeface="+mn-ea"/>
                <a:cs typeface="+mn-cs"/>
              </a:rPr>
              <a:t>Abbahu’s</a:t>
            </a:r>
            <a:r>
              <a:rPr lang="en-GB" sz="1200" b="0" i="0" u="none" strike="noStrike" kern="1200" dirty="0">
                <a:solidFill>
                  <a:schemeClr val="tx1"/>
                </a:solidFill>
                <a:effectLst/>
                <a:latin typeface="+mn-lt"/>
                <a:ea typeface="+mn-ea"/>
                <a:cs typeface="+mn-cs"/>
              </a:rPr>
              <a:t> reading is by no means uncontroversial. Rabbi </a:t>
            </a:r>
            <a:r>
              <a:rPr lang="en-GB" sz="1200" b="0" i="0" u="none" strike="noStrike" kern="1200" dirty="0" err="1">
                <a:solidFill>
                  <a:schemeClr val="tx1"/>
                </a:solidFill>
                <a:effectLst/>
                <a:latin typeface="+mn-lt"/>
                <a:ea typeface="+mn-ea"/>
                <a:cs typeface="+mn-cs"/>
              </a:rPr>
              <a:t>Jochanan</a:t>
            </a:r>
            <a:r>
              <a:rPr lang="en-GB" sz="1200" b="0" i="0" u="none" strike="noStrike" kern="1200" dirty="0">
                <a:solidFill>
                  <a:schemeClr val="tx1"/>
                </a:solidFill>
                <a:effectLst/>
                <a:latin typeface="+mn-lt"/>
                <a:ea typeface="+mn-ea"/>
                <a:cs typeface="+mn-cs"/>
              </a:rPr>
              <a:t> interprets “far” as “far from sin” rather than “far from G-d.” The real proof is Judah. Judah is a penitent, the first in the Torah. Joseph is consistently known to tradition as </a:t>
            </a:r>
            <a:r>
              <a:rPr lang="en-GB" sz="1200" b="0" i="1" u="none" strike="noStrike" kern="1200" dirty="0">
                <a:solidFill>
                  <a:schemeClr val="tx1"/>
                </a:solidFill>
                <a:effectLst/>
                <a:latin typeface="+mn-lt"/>
                <a:ea typeface="+mn-ea"/>
                <a:cs typeface="+mn-cs"/>
              </a:rPr>
              <a:t>ha-tzaddik</a:t>
            </a:r>
            <a:r>
              <a:rPr lang="en-GB" sz="1200" b="0" i="0" u="none" strike="noStrike" kern="1200" dirty="0">
                <a:solidFill>
                  <a:schemeClr val="tx1"/>
                </a:solidFill>
                <a:effectLst/>
                <a:latin typeface="+mn-lt"/>
                <a:ea typeface="+mn-ea"/>
                <a:cs typeface="+mn-cs"/>
              </a:rPr>
              <a:t>, “the righteous.” Joseph became </a:t>
            </a:r>
            <a:r>
              <a:rPr lang="en-GB" sz="1200" b="0" i="1" u="none" strike="noStrike" kern="1200" dirty="0" err="1">
                <a:solidFill>
                  <a:schemeClr val="tx1"/>
                </a:solidFill>
                <a:effectLst/>
                <a:latin typeface="+mn-lt"/>
                <a:ea typeface="+mn-ea"/>
                <a:cs typeface="+mn-cs"/>
              </a:rPr>
              <a:t>mishneh</a:t>
            </a:r>
            <a:r>
              <a:rPr lang="en-GB" sz="1200" b="0" i="1" u="none" strike="noStrike" kern="1200" dirty="0">
                <a:solidFill>
                  <a:schemeClr val="tx1"/>
                </a:solidFill>
                <a:effectLst/>
                <a:latin typeface="+mn-lt"/>
                <a:ea typeface="+mn-ea"/>
                <a:cs typeface="+mn-cs"/>
              </a:rPr>
              <a:t> le-</a:t>
            </a:r>
            <a:r>
              <a:rPr lang="en-GB" sz="1200" b="0" i="1" u="none" strike="noStrike" kern="1200" dirty="0" err="1">
                <a:solidFill>
                  <a:schemeClr val="tx1"/>
                </a:solidFill>
                <a:effectLst/>
                <a:latin typeface="+mn-lt"/>
                <a:ea typeface="+mn-ea"/>
                <a:cs typeface="+mn-cs"/>
              </a:rPr>
              <a:t>melekh</a:t>
            </a:r>
            <a:r>
              <a:rPr lang="en-GB" sz="1200" b="0" i="0" u="none" strike="noStrike" kern="1200" dirty="0">
                <a:solidFill>
                  <a:schemeClr val="tx1"/>
                </a:solidFill>
                <a:effectLst/>
                <a:latin typeface="+mn-lt"/>
                <a:ea typeface="+mn-ea"/>
                <a:cs typeface="+mn-cs"/>
              </a:rPr>
              <a:t>, “second to the king.” Judah, however, became the father of Israel’s kings. Where the penitent Judah stands, even the perfectly righteous Joseph cannot stand. However great an individual may be in virtue of his or her natural character, greater still is one who is capable of growth and change. That is the power of penitence, and it began with Judah.</a:t>
            </a:r>
          </a:p>
        </p:txBody>
      </p:sp>
      <p:sp>
        <p:nvSpPr>
          <p:cNvPr id="4" name="Slide Number Placeholder 3"/>
          <p:cNvSpPr>
            <a:spLocks noGrp="1"/>
          </p:cNvSpPr>
          <p:nvPr>
            <p:ph type="sldNum" sz="quarter" idx="10"/>
          </p:nvPr>
        </p:nvSpPr>
        <p:spPr/>
        <p:txBody>
          <a:bodyPr/>
          <a:lstStyle/>
          <a:p>
            <a:fld id="{278FB232-C209-B445-ACB3-067054AB162C}" type="slidenum">
              <a:rPr lang="en-US" smtClean="0"/>
              <a:t>35</a:t>
            </a:fld>
            <a:endParaRPr lang="en-US"/>
          </a:p>
        </p:txBody>
      </p:sp>
    </p:spTree>
    <p:extLst>
      <p:ext uri="{BB962C8B-B14F-4D97-AF65-F5344CB8AC3E}">
        <p14:creationId xmlns:p14="http://schemas.microsoft.com/office/powerpoint/2010/main" val="1911344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4BEC03CD-C935-4E6E-BA11-45FAB1B8878F}" type="slidenum">
              <a:rPr lang="en-GB">
                <a:latin typeface="Arial" pitchFamily="-128" charset="0"/>
              </a:rPr>
              <a:pPr/>
              <a:t>3</a:t>
            </a:fld>
            <a:endParaRPr lang="en-GB">
              <a:latin typeface="Arial" pitchFamily="-128"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r>
              <a:rPr lang="en-US" dirty="0">
                <a:latin typeface="Arial" pitchFamily="-128" charset="0"/>
              </a:rPr>
              <a:t>Yet history did not turn out that way. To the contrary, it is another brother who, in the fullness of time, leaves his mark on the Jewish people. Indeed, we bear his name. The covenantal family has been known by several names. One is </a:t>
            </a:r>
            <a:r>
              <a:rPr lang="en-US" dirty="0" err="1">
                <a:latin typeface="Arial" pitchFamily="-128" charset="0"/>
              </a:rPr>
              <a:t>Ivri</a:t>
            </a:r>
            <a:r>
              <a:rPr lang="en-US" dirty="0">
                <a:latin typeface="Arial" pitchFamily="-128" charset="0"/>
              </a:rPr>
              <a:t>, “Hebrew” (possibly related to the ancient </a:t>
            </a:r>
            <a:r>
              <a:rPr lang="en-US" dirty="0" err="1">
                <a:latin typeface="Arial" pitchFamily="-128" charset="0"/>
              </a:rPr>
              <a:t>apiru</a:t>
            </a:r>
            <a:r>
              <a:rPr lang="en-US" dirty="0">
                <a:latin typeface="Arial" pitchFamily="-128" charset="0"/>
              </a:rPr>
              <a:t>), meaning “outsider, stranger, nomad, one who wanders from place to place.” That is how Abraham and his children were known to others. The second is </a:t>
            </a:r>
            <a:r>
              <a:rPr lang="en-US" dirty="0" err="1">
                <a:latin typeface="Arial" pitchFamily="-128" charset="0"/>
              </a:rPr>
              <a:t>Yisrael</a:t>
            </a:r>
            <a:r>
              <a:rPr lang="en-US" dirty="0">
                <a:latin typeface="Arial" pitchFamily="-128" charset="0"/>
              </a:rPr>
              <a:t>, derived from Jacob’s new name after he “wrestled with God and with man and prevailed.” After the division of the kingdom and the conquest of the North by the Assyrians, however, they became known as </a:t>
            </a:r>
            <a:r>
              <a:rPr lang="en-US" dirty="0" err="1">
                <a:latin typeface="Arial" pitchFamily="-128" charset="0"/>
              </a:rPr>
              <a:t>Yehudim</a:t>
            </a:r>
            <a:r>
              <a:rPr lang="en-US" dirty="0">
                <a:latin typeface="Arial" pitchFamily="-128" charset="0"/>
              </a:rPr>
              <a:t> or Jews, for it was the tribe of Judah who dominated the kingdom of the South, and they who survived the Babylonian exile. So it was not Joseph but Judah who conferred his identity on the people, Judah who became the ancestor of Israel’s greatest king, David, Judah from whom the messiah will be born. Why Judah, not Joseph? The answer undoubtedly lies in the beginning of </a:t>
            </a:r>
            <a:r>
              <a:rPr lang="en-US" dirty="0" err="1">
                <a:latin typeface="Arial" pitchFamily="-128" charset="0"/>
              </a:rPr>
              <a:t>Vayigash</a:t>
            </a:r>
            <a:r>
              <a:rPr lang="en-US" dirty="0">
                <a:latin typeface="Arial" pitchFamily="-128" charset="0"/>
              </a:rPr>
              <a:t>, as the two brothers confront one another, and Judah pleads for Benjamin’s release.</a:t>
            </a:r>
          </a:p>
          <a:p>
            <a:pPr eaLnBrk="1" hangingPunct="1"/>
            <a:endParaRPr lang="en-US" dirty="0">
              <a:latin typeface="Arial" pitchFamily="-128" charset="0"/>
            </a:endParaRPr>
          </a:p>
          <a:p>
            <a:pPr eaLnBrk="1" hangingPunct="1"/>
            <a:r>
              <a:rPr lang="en-US" dirty="0">
                <a:latin typeface="Arial" pitchFamily="-128" charset="0"/>
              </a:rPr>
              <a:t>The clue lies many chapters back, at the beginning of the Joseph story. It is there we find that it was Judah who proposed selling Joseph into slavery:</a:t>
            </a:r>
          </a:p>
          <a:p>
            <a:pPr eaLnBrk="1" hangingPunct="1"/>
            <a:endParaRPr lang="en-US" dirty="0">
              <a:latin typeface="Arial" pitchFamily="-128" charset="0"/>
            </a:endParaRPr>
          </a:p>
          <a:p>
            <a:pPr eaLnBrk="1" hangingPunct="1"/>
            <a:r>
              <a:rPr lang="en-US" dirty="0">
                <a:latin typeface="Arial" pitchFamily="-128" charset="0"/>
              </a:rPr>
              <a:t>Judah said to his brothers, “What will we gain if we kill our brother and cover his blood? Let’s sell him to the Arabs and not harm him with our own hands. After all – he is our brother, our own flesh and blood.” His brothers agreed. (Gen. 37:26-27)</a:t>
            </a:r>
          </a:p>
          <a:p>
            <a:pPr eaLnBrk="1" hangingPunct="1"/>
            <a:endParaRPr lang="en-US" dirty="0">
              <a:latin typeface="Arial" pitchFamily="-128" charset="0"/>
            </a:endParaRPr>
          </a:p>
          <a:p>
            <a:pPr eaLnBrk="1" hangingPunct="1"/>
            <a:r>
              <a:rPr lang="en-US" dirty="0">
                <a:latin typeface="Arial" pitchFamily="-128" charset="0"/>
              </a:rPr>
              <a:t>This is a speech of monstrous callousness. There is no word about the evil of murder, merely pragmatic calculation (“What will we gain”). At the very moment he calls Joseph “our own flesh and blood” he is proposing selling him as a slave. Judah has none of the tragic nobility of Reuben who, alone of the brothers, sees that what they are doing is wrong, and makes an attempt to save him (it fails). At this point, Judah is the last person from whom we expect great things.</a:t>
            </a:r>
          </a:p>
          <a:p>
            <a:pPr eaLnBrk="1" hangingPunct="1"/>
            <a:endParaRPr lang="en-US" dirty="0">
              <a:latin typeface="Arial" pitchFamily="-128" charset="0"/>
            </a:endParaRPr>
          </a:p>
          <a:p>
            <a:pPr eaLnBrk="1" hangingPunct="1"/>
            <a:r>
              <a:rPr lang="en-US" dirty="0">
                <a:latin typeface="Arial" pitchFamily="-128" charset="0"/>
              </a:rPr>
              <a:t>However, Judah – more than anyone else in the Torah – changes. The man we see all these years later it not what he was then. Then he was prepared to see his brother sold into slavery. Now he is prepared to suffer that fate himself rather than see Benjamin held as a slave. As he says to Joseph:</a:t>
            </a:r>
          </a:p>
          <a:p>
            <a:pPr eaLnBrk="1" hangingPunct="1"/>
            <a:endParaRPr lang="en-US" dirty="0">
              <a:latin typeface="Arial" pitchFamily="-128" charset="0"/>
            </a:endParaRPr>
          </a:p>
          <a:p>
            <a:pPr eaLnBrk="1" hangingPunct="1"/>
            <a:r>
              <a:rPr lang="en-US" dirty="0">
                <a:latin typeface="Arial" pitchFamily="-128" charset="0"/>
              </a:rPr>
              <a:t>“Now, my lord, let me remain in place of the boy as your lordship’s slave, and let him go with his brothers. How can I return to my father without the boy? I could not bear to see the misery which my father would suffer.” (44:33-34)</a:t>
            </a:r>
          </a:p>
          <a:p>
            <a:pPr eaLnBrk="1" hangingPunct="1"/>
            <a:endParaRPr lang="en-US" dirty="0">
              <a:latin typeface="Arial" pitchFamily="-128" charset="0"/>
            </a:endParaRPr>
          </a:p>
          <a:p>
            <a:pPr eaLnBrk="1" hangingPunct="1"/>
            <a:r>
              <a:rPr lang="en-US" dirty="0">
                <a:latin typeface="Arial" pitchFamily="-128" charset="0"/>
              </a:rPr>
              <a:t>It is a precise reversal of character. Callousness has been replaced with concern. Indifference to his brother’s fate has been transformed into courage on his behalf. He is willing to suffer what he once inflicted on Joseph so that the same fate should not befall Benjamin. At this point Joseph reveals his identity. We know why. Judah has passed the test that Joseph has carefully constructed for him. Joseph wants to know if Judah has changed. He has.</a:t>
            </a:r>
          </a:p>
          <a:p>
            <a:pPr eaLnBrk="1" hangingPunct="1"/>
            <a:endParaRPr lang="en-US" dirty="0">
              <a:latin typeface="Arial" pitchFamily="-128" charset="0"/>
            </a:endParaRPr>
          </a:p>
          <a:p>
            <a:pPr eaLnBrk="1" hangingPunct="1"/>
            <a:r>
              <a:rPr lang="en-US" dirty="0">
                <a:latin typeface="Arial" pitchFamily="-128" charset="0"/>
              </a:rPr>
              <a:t>This is a highly significant moment in the history of the human spirit. Judah is the first penitent – the first </a:t>
            </a:r>
            <a:r>
              <a:rPr lang="en-US" dirty="0" err="1">
                <a:latin typeface="Arial" pitchFamily="-128" charset="0"/>
              </a:rPr>
              <a:t>baal</a:t>
            </a:r>
            <a:r>
              <a:rPr lang="en-US" dirty="0">
                <a:latin typeface="Arial" pitchFamily="-128" charset="0"/>
              </a:rPr>
              <a:t> </a:t>
            </a:r>
            <a:r>
              <a:rPr lang="en-US" dirty="0" err="1">
                <a:latin typeface="Arial" pitchFamily="-128" charset="0"/>
              </a:rPr>
              <a:t>teshuvah</a:t>
            </a:r>
            <a:r>
              <a:rPr lang="en-US" dirty="0">
                <a:latin typeface="Arial" pitchFamily="-128" charset="0"/>
              </a:rPr>
              <a:t> – in the Torah. Where did it come from, this change in his character? For that, we have to backtrack to chapter 38 – the story of Tamar.</a:t>
            </a:r>
          </a:p>
          <a:p>
            <a:pPr eaLnBrk="1" hangingPunct="1"/>
            <a:endParaRPr lang="en-US" dirty="0">
              <a:latin typeface="Arial" pitchFamily="-128" charset="0"/>
            </a:endParaRPr>
          </a:p>
          <a:p>
            <a:pPr eaLnBrk="1" hangingPunct="1"/>
            <a:r>
              <a:rPr lang="en-US" dirty="0">
                <a:latin typeface="Arial" pitchFamily="-128" charset="0"/>
              </a:rPr>
              <a:t>Tamar, we recall, had married Judah’s two elder sons, both of whom had died, leaving her a childless widow. Judah, fearing that his third son would share their fate, withheld him from her – thus leaving her unable to remarry and have children. Once she understands her situation, Tamar disguises herself as a prostitute. Judah sleeps with her. She becomes pregnant. Judah, unaware of the disguise, concludes that she must have had a forbidden relationship and orders her to be put to death. At this point, Tamar – who, while disguised, had taken Judah’s seal, cord and staff as a pledge – send them to Judah with a message: “The father of my child is the man to whom these belong.”</a:t>
            </a:r>
          </a:p>
          <a:p>
            <a:pPr eaLnBrk="1" hangingPunct="1"/>
            <a:endParaRPr lang="en-US" dirty="0">
              <a:latin typeface="Arial" pitchFamily="-128" charset="0"/>
            </a:endParaRPr>
          </a:p>
          <a:p>
            <a:pPr eaLnBrk="1" hangingPunct="1"/>
            <a:r>
              <a:rPr lang="en-US" dirty="0">
                <a:latin typeface="Arial" pitchFamily="-128" charset="0"/>
              </a:rPr>
              <a:t>Judah now understands the whole story. Not only has he placed Tamar in an impossible situation of living widowhood, and not only is he the father of her child, but he also </a:t>
            </a:r>
            <a:r>
              <a:rPr lang="en-US" dirty="0" err="1">
                <a:latin typeface="Arial" pitchFamily="-128" charset="0"/>
              </a:rPr>
              <a:t>realises</a:t>
            </a:r>
            <a:r>
              <a:rPr lang="en-US" dirty="0">
                <a:latin typeface="Arial" pitchFamily="-128" charset="0"/>
              </a:rPr>
              <a:t> that she has behaved with extraordinary discretion in revealing the truth without shaming him (it is from this act of Tamar’s that we derive the rule that “one should rather throw oneself into a fiery furnace than shame someone else in public”). Tamar is the heroine of the story, but it has one significant consequence. Judah admits he was wrong. “She was more righteous than I,” he says. This is the first time in the Torah someone acknowledges their own guilt. It is also the turning point in Judah’s life. Here is born that ability to </a:t>
            </a:r>
            <a:r>
              <a:rPr lang="en-US" dirty="0" err="1">
                <a:latin typeface="Arial" pitchFamily="-128" charset="0"/>
              </a:rPr>
              <a:t>recognise</a:t>
            </a:r>
            <a:r>
              <a:rPr lang="en-US" dirty="0">
                <a:latin typeface="Arial" pitchFamily="-128" charset="0"/>
              </a:rPr>
              <a:t> one’s own wrongdoing, to feel remorse, and to change – the complex phenomenon known as </a:t>
            </a:r>
            <a:r>
              <a:rPr lang="en-US" dirty="0" err="1">
                <a:latin typeface="Arial" pitchFamily="-128" charset="0"/>
              </a:rPr>
              <a:t>teshuvah</a:t>
            </a:r>
            <a:r>
              <a:rPr lang="en-US" dirty="0">
                <a:latin typeface="Arial" pitchFamily="-128" charset="0"/>
              </a:rPr>
              <a:t> – that later leads to the great scene in </a:t>
            </a:r>
            <a:r>
              <a:rPr lang="en-US" dirty="0" err="1">
                <a:latin typeface="Arial" pitchFamily="-128" charset="0"/>
              </a:rPr>
              <a:t>Vayigash</a:t>
            </a:r>
            <a:r>
              <a:rPr lang="en-US" dirty="0">
                <a:latin typeface="Arial" pitchFamily="-128" charset="0"/>
              </a:rPr>
              <a:t>, where Judah is capable of turning his earlier </a:t>
            </a:r>
            <a:r>
              <a:rPr lang="en-US" dirty="0" err="1">
                <a:latin typeface="Arial" pitchFamily="-128" charset="0"/>
              </a:rPr>
              <a:t>behaviour</a:t>
            </a:r>
            <a:r>
              <a:rPr lang="en-US" dirty="0">
                <a:latin typeface="Arial" pitchFamily="-128" charset="0"/>
              </a:rPr>
              <a:t> on its head and doing the opposite of what he had once done before. Judah is </a:t>
            </a:r>
            <a:r>
              <a:rPr lang="en-US" dirty="0" err="1">
                <a:latin typeface="Arial" pitchFamily="-128" charset="0"/>
              </a:rPr>
              <a:t>ish</a:t>
            </a:r>
            <a:r>
              <a:rPr lang="en-US" dirty="0">
                <a:latin typeface="Arial" pitchFamily="-128" charset="0"/>
              </a:rPr>
              <a:t> </a:t>
            </a:r>
            <a:r>
              <a:rPr lang="en-US" dirty="0" err="1">
                <a:latin typeface="Arial" pitchFamily="-128" charset="0"/>
              </a:rPr>
              <a:t>teshuvah</a:t>
            </a:r>
            <a:r>
              <a:rPr lang="en-US" dirty="0">
                <a:latin typeface="Arial" pitchFamily="-128" charset="0"/>
              </a:rPr>
              <a:t>, penitential man.</a:t>
            </a:r>
          </a:p>
          <a:p>
            <a:pPr eaLnBrk="1" hangingPunct="1"/>
            <a:endParaRPr lang="en-US" dirty="0">
              <a:latin typeface="Arial" pitchFamily="-128" charset="0"/>
            </a:endParaRPr>
          </a:p>
          <a:p>
            <a:pPr eaLnBrk="1" hangingPunct="1"/>
            <a:r>
              <a:rPr lang="en-US" dirty="0">
                <a:latin typeface="Arial" pitchFamily="-128" charset="0"/>
              </a:rPr>
              <a:t>We now understand the significance of his name. The verb </a:t>
            </a:r>
            <a:r>
              <a:rPr lang="en-US" dirty="0" err="1">
                <a:latin typeface="Arial" pitchFamily="-128" charset="0"/>
              </a:rPr>
              <a:t>lehodot</a:t>
            </a:r>
            <a:r>
              <a:rPr lang="en-US" dirty="0">
                <a:latin typeface="Arial" pitchFamily="-128" charset="0"/>
              </a:rPr>
              <a:t> means two things. It means “to thank,” which is what Leah has in mind when she gives Judah, her fourth son, his name: “this time I will thank the Lord.” However, it also means, “to admit, acknowledge.” The biblical term </a:t>
            </a:r>
            <a:r>
              <a:rPr lang="en-US" dirty="0" err="1">
                <a:latin typeface="Arial" pitchFamily="-128" charset="0"/>
              </a:rPr>
              <a:t>vidui</a:t>
            </a:r>
            <a:r>
              <a:rPr lang="en-US" dirty="0">
                <a:latin typeface="Arial" pitchFamily="-128" charset="0"/>
              </a:rPr>
              <a:t>, “confession,” – then and now part of the process of </a:t>
            </a:r>
            <a:r>
              <a:rPr lang="en-US" dirty="0" err="1">
                <a:latin typeface="Arial" pitchFamily="-128" charset="0"/>
              </a:rPr>
              <a:t>teshuvah</a:t>
            </a:r>
            <a:r>
              <a:rPr lang="en-US" dirty="0">
                <a:latin typeface="Arial" pitchFamily="-128" charset="0"/>
              </a:rPr>
              <a:t>, and according to Maimonides its key element – comes from the same root.</a:t>
            </a:r>
          </a:p>
          <a:p>
            <a:pPr eaLnBrk="1" hangingPunct="1"/>
            <a:endParaRPr lang="en-US" dirty="0">
              <a:latin typeface="Arial" pitchFamily="-128" charset="0"/>
            </a:endParaRPr>
          </a:p>
          <a:p>
            <a:pPr eaLnBrk="1" hangingPunct="1"/>
            <a:r>
              <a:rPr lang="en-US" dirty="0">
                <a:latin typeface="Arial" pitchFamily="-128" charset="0"/>
              </a:rPr>
              <a:t>Judah means “he who acknowledged his sin.”</a:t>
            </a:r>
          </a:p>
          <a:p>
            <a:pPr eaLnBrk="1" hangingPunct="1"/>
            <a:endParaRPr lang="en-US" dirty="0">
              <a:latin typeface="Arial" pitchFamily="-128" charset="0"/>
            </a:endParaRPr>
          </a:p>
          <a:p>
            <a:pPr eaLnBrk="1" hangingPunct="1"/>
            <a:r>
              <a:rPr lang="en-US" dirty="0">
                <a:latin typeface="Arial" pitchFamily="-128" charset="0"/>
              </a:rPr>
              <a:t>We now also understand one of the fundamental axioms of </a:t>
            </a:r>
            <a:r>
              <a:rPr lang="en-US" dirty="0" err="1">
                <a:latin typeface="Arial" pitchFamily="-128" charset="0"/>
              </a:rPr>
              <a:t>teshuvah</a:t>
            </a:r>
            <a:r>
              <a:rPr lang="en-US" dirty="0">
                <a:latin typeface="Arial" pitchFamily="-128" charset="0"/>
              </a:rPr>
              <a:t>: “Rabbi </a:t>
            </a:r>
            <a:r>
              <a:rPr lang="en-US" dirty="0" err="1">
                <a:latin typeface="Arial" pitchFamily="-128" charset="0"/>
              </a:rPr>
              <a:t>Abbahu</a:t>
            </a:r>
            <a:r>
              <a:rPr lang="en-US" dirty="0">
                <a:latin typeface="Arial" pitchFamily="-128" charset="0"/>
              </a:rPr>
              <a:t> said: In the place where penitents stand, even the perfectly righteous cannot stand” (</a:t>
            </a:r>
            <a:r>
              <a:rPr lang="en-US" dirty="0" err="1">
                <a:latin typeface="Arial" pitchFamily="-128" charset="0"/>
              </a:rPr>
              <a:t>Berachot</a:t>
            </a:r>
            <a:r>
              <a:rPr lang="en-US" dirty="0">
                <a:latin typeface="Arial" pitchFamily="-128" charset="0"/>
              </a:rPr>
              <a:t> 34b). His prooftext is the verse from Isaiah (57:19), “Peace, peace to him that was far and to him that is near.” The verse puts one who “was far” ahead of one who “is near.” As the Talmud makes clear, however, Rabbi </a:t>
            </a:r>
            <a:r>
              <a:rPr lang="en-US" dirty="0" err="1">
                <a:latin typeface="Arial" pitchFamily="-128" charset="0"/>
              </a:rPr>
              <a:t>Abbahu’s</a:t>
            </a:r>
            <a:r>
              <a:rPr lang="en-US" dirty="0">
                <a:latin typeface="Arial" pitchFamily="-128" charset="0"/>
              </a:rPr>
              <a:t> reading is by no means uncontroversial. Rabbi </a:t>
            </a:r>
            <a:r>
              <a:rPr lang="en-US" dirty="0" err="1">
                <a:latin typeface="Arial" pitchFamily="-128" charset="0"/>
              </a:rPr>
              <a:t>Jochanan</a:t>
            </a:r>
            <a:r>
              <a:rPr lang="en-US" dirty="0">
                <a:latin typeface="Arial" pitchFamily="-128" charset="0"/>
              </a:rPr>
              <a:t> interprets “far” as “far from sin” rather than “far from God.” The real proof is Judah. Judah is a penitent, the first in the Torah. Joseph is consistently known to tradition as ha-tzaddik, “the righteous.” Joseph became </a:t>
            </a:r>
            <a:r>
              <a:rPr lang="en-US" dirty="0" err="1">
                <a:latin typeface="Arial" pitchFamily="-128" charset="0"/>
              </a:rPr>
              <a:t>mishneh</a:t>
            </a:r>
            <a:r>
              <a:rPr lang="en-US" dirty="0">
                <a:latin typeface="Arial" pitchFamily="-128" charset="0"/>
              </a:rPr>
              <a:t> le-</a:t>
            </a:r>
            <a:r>
              <a:rPr lang="en-US" dirty="0" err="1">
                <a:latin typeface="Arial" pitchFamily="-128" charset="0"/>
              </a:rPr>
              <a:t>melekh</a:t>
            </a:r>
            <a:r>
              <a:rPr lang="en-US" dirty="0">
                <a:latin typeface="Arial" pitchFamily="-128" charset="0"/>
              </a:rPr>
              <a:t>, “second to the king.” Judah, however, became the father of Israel’s kings. Where the penitent Judah stands, even the perfectly righteous Joseph cannot stand. However great an individual may be in virtue of his or her natural character, greater still is one who is capable of growth and change. That is the power of penitence, and it began with </a:t>
            </a:r>
            <a:r>
              <a:rPr lang="en-US" dirty="0" err="1">
                <a:latin typeface="Arial" pitchFamily="-128" charset="0"/>
              </a:rPr>
              <a:t>Judah.Why</a:t>
            </a:r>
            <a:r>
              <a:rPr lang="en-US" dirty="0">
                <a:latin typeface="Arial" pitchFamily="-128" charset="0"/>
              </a:rPr>
              <a:t> Judah speak on</a:t>
            </a:r>
            <a:r>
              <a:rPr lang="en-US" baseline="0" dirty="0">
                <a:latin typeface="Arial" pitchFamily="-128" charset="0"/>
              </a:rPr>
              <a:t> behalf of brothers? He wasn’t the oldest </a:t>
            </a:r>
            <a:r>
              <a:rPr lang="mr-IN" baseline="0" dirty="0">
                <a:latin typeface="Arial" pitchFamily="-128" charset="0"/>
              </a:rPr>
              <a:t>–</a:t>
            </a:r>
            <a:r>
              <a:rPr lang="en-US" baseline="0" dirty="0">
                <a:latin typeface="Arial" pitchFamily="-128" charset="0"/>
              </a:rPr>
              <a:t> 4th. He must have won the love and respect of older brothers to become the elder. Judah restored position of Abel and elder son. </a:t>
            </a:r>
          </a:p>
          <a:p>
            <a:pPr eaLnBrk="1" hangingPunct="1"/>
            <a:r>
              <a:rPr lang="en-US" dirty="0">
                <a:latin typeface="Arial" pitchFamily="-128" charset="0"/>
              </a:rPr>
              <a:t>Reuben – father’s concubine. Simon and Levi killed </a:t>
            </a:r>
            <a:r>
              <a:rPr lang="en-US" dirty="0" err="1">
                <a:latin typeface="Arial" pitchFamily="-128" charset="0"/>
              </a:rPr>
              <a:t>Schechem</a:t>
            </a:r>
            <a:endParaRPr lang="en-US" dirty="0">
              <a:latin typeface="Arial" pitchFamily="-128" charset="0"/>
            </a:endParaRPr>
          </a:p>
          <a:p>
            <a:pPr eaLnBrk="1" hangingPunct="1"/>
            <a:endParaRPr lang="en-US" dirty="0">
              <a:latin typeface="Arial" pitchFamily="-128" charset="0"/>
            </a:endParaRPr>
          </a:p>
          <a:p>
            <a:pPr eaLnBrk="1" hangingPunct="1"/>
            <a:r>
              <a:rPr lang="en-US" dirty="0">
                <a:latin typeface="Arial" pitchFamily="-128" charset="0"/>
              </a:rPr>
              <a:t>This is why lineage went through Judah. Went through crossing point of life and death.</a:t>
            </a:r>
          </a:p>
          <a:p>
            <a:pPr eaLnBrk="1" hangingPunct="1"/>
            <a:endParaRPr lang="en-US" dirty="0">
              <a:latin typeface="Arial" pitchFamily="-12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Judah is the first person in the Torah to achieve perfect repentance (</a:t>
            </a:r>
            <a:r>
              <a:rPr lang="en-US" i="1" dirty="0" err="1"/>
              <a:t>teshuvah</a:t>
            </a:r>
            <a:r>
              <a:rPr lang="en-US" i="1" dirty="0"/>
              <a:t> </a:t>
            </a:r>
            <a:r>
              <a:rPr lang="en-US" i="1" dirty="0" err="1"/>
              <a:t>gemurah</a:t>
            </a:r>
            <a:r>
              <a:rPr lang="en-US" dirty="0"/>
              <a:t>), defined by the sages as one who finds himself in a situation to repeat an earlier sin but who does not do so because he is now a changed person. </a:t>
            </a:r>
          </a:p>
          <a:p>
            <a:r>
              <a:rPr lang="en-US" dirty="0"/>
              <a:t>Judah said to his brothers, “What will we gain if we kill our brother and cover up his blood? Come, let’s sell him to the </a:t>
            </a:r>
            <a:r>
              <a:rPr lang="en-US" dirty="0" err="1"/>
              <a:t>Ishmaelites</a:t>
            </a:r>
            <a:r>
              <a:rPr lang="en-US" dirty="0"/>
              <a:t> and not lay our hands on him; after all, he is our brother, our own flesh and blood.” His brothers agreed. (Gen. 37: 26-27)</a:t>
            </a:r>
          </a:p>
          <a:p>
            <a:r>
              <a:rPr lang="en-US" dirty="0"/>
              <a:t>Now, faced with the prospect of leaving Benjamin as a slave, he says, “Let me stay as a slave and let my brother go free.” That is perfect repentance, and it is what allows Joseph to reveal his identity and forgive his brothers.</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Torah had already hinted at the change in Judah’s character. Having accused his daughter-in-law Tamar of becoming pregnant by a forbidden sexual relationship, he is confronted by her with evidence that he himself is the father of the child and immediately admits: “She is more righteous than I” (Gen. 38: 26). This is the first time in the Torah we see a character admit that he is wrong. If Judah was the first penitent, it was Tamar – mother of Perez from whom king David was descended – who was ultimately responsible.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Sacks</a:t>
            </a:r>
          </a:p>
          <a:p>
            <a:pPr eaLnBrk="1" hangingPunct="1"/>
            <a:endParaRPr lang="en-US" dirty="0">
              <a:latin typeface="Arial" pitchFamily="-128" charset="0"/>
            </a:endParaRPr>
          </a:p>
        </p:txBody>
      </p:sp>
    </p:spTree>
    <p:extLst>
      <p:ext uri="{BB962C8B-B14F-4D97-AF65-F5344CB8AC3E}">
        <p14:creationId xmlns:p14="http://schemas.microsoft.com/office/powerpoint/2010/main" val="72336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sz="1200" b="0" i="0" u="none" strike="noStrike" kern="1200" dirty="0">
                <a:solidFill>
                  <a:schemeClr val="tx1"/>
                </a:solidFill>
                <a:effectLst/>
                <a:latin typeface="+mn-lt"/>
                <a:ea typeface="+mn-ea"/>
                <a:cs typeface="+mn-cs"/>
              </a:rPr>
              <a:t>The scene that brings the book of Genesis to a close is intensely significant. Joseph’s brothers were terrified that, after the death of their father Jacob, Joseph would take revenge against them for selling him into slavery. Years before, he had told them that he forgave them: “Now, do not worry or feel guilty because you sold me. Look: God has sent me ahead of you to save lives” (</a:t>
            </a:r>
            <a:r>
              <a:rPr lang="en-GB" sz="1200" b="1" i="0" u="sng" strike="noStrike" kern="1200" dirty="0">
                <a:solidFill>
                  <a:schemeClr val="tx1"/>
                </a:solidFill>
                <a:effectLst/>
                <a:latin typeface="+mn-lt"/>
                <a:ea typeface="+mn-ea"/>
                <a:cs typeface="+mn-cs"/>
                <a:hlinkClick r:id="rId3"/>
              </a:rPr>
              <a:t>Gen. 45:5</a:t>
            </a:r>
            <a:r>
              <a:rPr lang="en-GB" sz="1200" b="0" i="0" u="none" strike="noStrike" kern="1200" dirty="0">
                <a:solidFill>
                  <a:schemeClr val="tx1"/>
                </a:solidFill>
                <a:effectLst/>
                <a:latin typeface="+mn-lt"/>
                <a:ea typeface="+mn-ea"/>
                <a:cs typeface="+mn-cs"/>
              </a:rPr>
              <a:t>). Evidently, though, they only half-believed him.</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Their fear was based on the fact that, as is clear from the earlier story of Esau, sons were not allowed to take revenge against their brothers in the lifetime of their father. Esau had said, “The days of mourning for my father will be here soon. I will then be able to kill my brother Jacob” (</a:t>
            </a:r>
            <a:r>
              <a:rPr lang="en-GB" sz="1200" b="1" i="0" u="sng" strike="noStrike" kern="1200" dirty="0">
                <a:solidFill>
                  <a:schemeClr val="tx1"/>
                </a:solidFill>
                <a:effectLst/>
                <a:latin typeface="+mn-lt"/>
                <a:ea typeface="+mn-ea"/>
                <a:cs typeface="+mn-cs"/>
                <a:hlinkClick r:id="rId4"/>
              </a:rPr>
              <a:t>Gen. 27:41</a:t>
            </a:r>
            <a:r>
              <a:rPr lang="en-GB" sz="1200" b="0" i="0" u="none" strike="noStrike" kern="1200" dirty="0">
                <a:solidFill>
                  <a:schemeClr val="tx1"/>
                </a:solidFill>
                <a:effectLst/>
                <a:latin typeface="+mn-lt"/>
                <a:ea typeface="+mn-ea"/>
                <a:cs typeface="+mn-cs"/>
              </a:rPr>
              <a:t>). That is what the brothers now feared: that Joseph had not really forgiven them but was simply waiting until Jacob died.</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That is why, after Jacob’s death, the brothers sent word to Joseph saying, “Your father left these instructions before he died: ‘This is what you are to say to Joseph: I ask you to forgive your brothers the sins and the wrongs they committed in treating you so badly.’ Now please forgive the sins of the servants of the God of your father” (</a:t>
            </a:r>
            <a:r>
              <a:rPr lang="en-GB" sz="1200" b="1" i="0" u="sng" strike="noStrike" kern="1200" dirty="0">
                <a:solidFill>
                  <a:schemeClr val="tx1"/>
                </a:solidFill>
                <a:effectLst/>
                <a:latin typeface="+mn-lt"/>
                <a:ea typeface="+mn-ea"/>
                <a:cs typeface="+mn-cs"/>
                <a:hlinkClick r:id="rId5"/>
              </a:rPr>
              <a:t>Gen. 50:16</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So Joseph had to tell them again that he forgave them:</a:t>
            </a:r>
          </a:p>
          <a:p>
            <a:r>
              <a:rPr lang="en-GB" sz="1200" kern="1200" dirty="0">
                <a:solidFill>
                  <a:schemeClr val="tx1"/>
                </a:solidFill>
                <a:effectLst/>
                <a:latin typeface="+mn-lt"/>
                <a:ea typeface="+mn-ea"/>
                <a:cs typeface="+mn-cs"/>
              </a:rPr>
              <a:t>“Don’t be afraid,” said Joseph. “Am I in place of God? You intended to harm me but God intended it for good, to accomplish what is now being done, the saving of many lives.” (</a:t>
            </a:r>
            <a:r>
              <a:rPr lang="en-GB" sz="1200" b="1" u="sng" kern="1200" dirty="0">
                <a:solidFill>
                  <a:schemeClr val="tx1"/>
                </a:solidFill>
                <a:effectLst/>
                <a:latin typeface="+mn-lt"/>
                <a:ea typeface="+mn-ea"/>
                <a:cs typeface="+mn-cs"/>
                <a:hlinkClick r:id="rId6"/>
              </a:rPr>
              <a:t>Gen. 50:19–20</a:t>
            </a:r>
            <a:r>
              <a:rPr lang="en-GB" sz="1200"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episode is moving in itself, but it also resolves one of the central questions of the book of Genesis – sibling rivalry: Cain and Abel, Isaac and Ishmael, Jacob and Esau, Joseph and his brothers. Can brothers live peaceably with one another? This question is fundamental to the biblical drama of redemption, for if brothers cannot live together, how can nations? And if nations cannot live together, how can the human world survive?</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Only now, with the reconciliation of Joseph and his brothers, can the story move on to the birth of Israel as a nation, passing from slavery to freedom.</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These words of Joseph, though, tell us something more. I have previously argued that the entire drama Joseph put the brothers through when they came to buy food in Egypt – accusing them of being spies, and so on – was to test whether they had done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Did they realise the wrong they had done in selling Joseph and had they really changed as a result? At the height of the drama, as soon as Judah said he would stay as a slave so that his brother Benjamin could go free, Joseph revealed his true identity to them and forgave them. Judah, who had proposed selling Joseph as a slave, had completely changed. He had done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He was now a different person.</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Yet something more is revealed in this last conversation between Joseph and his brothers. It concerns the most paradoxical of all rabbinic statements about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It was said by one of the great </a:t>
            </a:r>
            <a:r>
              <a:rPr lang="en-GB" sz="1200" b="0" i="1" u="none" strike="noStrike" kern="1200" dirty="0" err="1">
                <a:solidFill>
                  <a:schemeClr val="tx1"/>
                </a:solidFill>
                <a:effectLst/>
                <a:latin typeface="+mn-lt"/>
                <a:ea typeface="+mn-ea"/>
                <a:cs typeface="+mn-cs"/>
              </a:rPr>
              <a:t>baalei</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penitents, of the Talmud:  the third-century sage known as </a:t>
            </a: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a:t>
            </a:r>
            <a:r>
              <a:rPr lang="en-GB" sz="1200" b="0" i="0" u="none" strike="noStrike" kern="1200" dirty="0">
                <a:solidFill>
                  <a:schemeClr val="tx1"/>
                </a:solidFill>
                <a:effectLst/>
                <a:latin typeface="+mn-lt"/>
                <a:ea typeface="+mn-ea"/>
                <a:cs typeface="+mn-cs"/>
              </a:rPr>
              <a:t>. Originally a highway robber, he was persuaded by Rabbi </a:t>
            </a:r>
            <a:r>
              <a:rPr lang="en-GB" sz="1200" b="0" i="0" u="none" strike="noStrike" kern="1200" dirty="0" err="1">
                <a:solidFill>
                  <a:schemeClr val="tx1"/>
                </a:solidFill>
                <a:effectLst/>
                <a:latin typeface="+mn-lt"/>
                <a:ea typeface="+mn-ea"/>
                <a:cs typeface="+mn-cs"/>
              </a:rPr>
              <a:t>Yochanan</a:t>
            </a:r>
            <a:r>
              <a:rPr lang="en-GB" sz="1200" b="0" i="0" u="none" strike="noStrike" kern="1200" dirty="0">
                <a:solidFill>
                  <a:schemeClr val="tx1"/>
                </a:solidFill>
                <a:effectLst/>
                <a:latin typeface="+mn-lt"/>
                <a:ea typeface="+mn-ea"/>
                <a:cs typeface="+mn-cs"/>
              </a:rPr>
              <a:t> to give up his lawless ways and join him in the house of study. </a:t>
            </a: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a:t>
            </a:r>
            <a:r>
              <a:rPr lang="en-GB" sz="1200" b="0" i="0" u="none" strike="noStrike" kern="1200" dirty="0">
                <a:solidFill>
                  <a:schemeClr val="tx1"/>
                </a:solidFill>
                <a:effectLst/>
                <a:latin typeface="+mn-lt"/>
                <a:ea typeface="+mn-ea"/>
                <a:cs typeface="+mn-cs"/>
              </a:rPr>
              <a:t> repented and became Rabbi </a:t>
            </a:r>
            <a:r>
              <a:rPr lang="en-GB" sz="1200" b="0" i="0" u="none" strike="noStrike" kern="1200" dirty="0" err="1">
                <a:solidFill>
                  <a:schemeClr val="tx1"/>
                </a:solidFill>
                <a:effectLst/>
                <a:latin typeface="+mn-lt"/>
                <a:ea typeface="+mn-ea"/>
                <a:cs typeface="+mn-cs"/>
              </a:rPr>
              <a:t>Yochanan’s</a:t>
            </a:r>
            <a:r>
              <a:rPr lang="en-GB" sz="1200" b="0" i="0" u="none" strike="noStrike" kern="1200" dirty="0">
                <a:solidFill>
                  <a:schemeClr val="tx1"/>
                </a:solidFill>
                <a:effectLst/>
                <a:latin typeface="+mn-lt"/>
                <a:ea typeface="+mn-ea"/>
                <a:cs typeface="+mn-cs"/>
              </a:rPr>
              <a:t> disciple and colleague (and also his brother-in-law: he married </a:t>
            </a:r>
            <a:r>
              <a:rPr lang="en-GB" sz="1200" b="0" i="0" u="none" strike="noStrike" kern="1200" dirty="0" err="1">
                <a:solidFill>
                  <a:schemeClr val="tx1"/>
                </a:solidFill>
                <a:effectLst/>
                <a:latin typeface="+mn-lt"/>
                <a:ea typeface="+mn-ea"/>
                <a:cs typeface="+mn-cs"/>
              </a:rPr>
              <a:t>Yochanan’s</a:t>
            </a:r>
            <a:r>
              <a:rPr lang="en-GB" sz="1200" b="0" i="0" u="none" strike="noStrike" kern="1200" dirty="0">
                <a:solidFill>
                  <a:schemeClr val="tx1"/>
                </a:solidFill>
                <a:effectLst/>
                <a:latin typeface="+mn-lt"/>
                <a:ea typeface="+mn-ea"/>
                <a:cs typeface="+mn-cs"/>
              </a:rPr>
              <a:t> sister).</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Perhaps speaking from his own experience, he said: Great is repentance, because </a:t>
            </a:r>
            <a:r>
              <a:rPr lang="en-GB" sz="1200" b="0" i="1" u="none" strike="noStrike" kern="1200" dirty="0">
                <a:solidFill>
                  <a:schemeClr val="tx1"/>
                </a:solidFill>
                <a:effectLst/>
                <a:latin typeface="+mn-lt"/>
                <a:ea typeface="+mn-ea"/>
                <a:cs typeface="+mn-cs"/>
              </a:rPr>
              <a:t>through it deliberate sins are accounted as though they were merits</a:t>
            </a:r>
            <a:r>
              <a:rPr lang="en-GB" sz="1200" b="0" i="0" u="none" strike="noStrike" kern="1200" dirty="0">
                <a:solidFill>
                  <a:schemeClr val="tx1"/>
                </a:solidFill>
                <a:effectLst/>
                <a:latin typeface="+mn-lt"/>
                <a:ea typeface="+mn-ea"/>
                <a:cs typeface="+mn-cs"/>
              </a:rPr>
              <a:t>, as it is said, “When the wicked man turns from his wickedness and does what is lawful and right, he shall live thereby” (</a:t>
            </a:r>
            <a:r>
              <a:rPr lang="en-GB" sz="1200" b="1" i="0" u="sng" strike="noStrike" kern="1200" dirty="0">
                <a:solidFill>
                  <a:schemeClr val="tx1"/>
                </a:solidFill>
                <a:effectLst/>
                <a:latin typeface="+mn-lt"/>
                <a:ea typeface="+mn-ea"/>
                <a:cs typeface="+mn-cs"/>
                <a:hlinkClick r:id="rId7"/>
              </a:rPr>
              <a:t>Ezekiel 33:19</a:t>
            </a:r>
            <a:r>
              <a:rPr lang="en-GB" sz="1200" b="0" i="0" u="none" strike="noStrike" kern="1200" dirty="0">
                <a:solidFill>
                  <a:schemeClr val="tx1"/>
                </a:solidFill>
                <a:effectLst/>
                <a:latin typeface="+mn-lt"/>
                <a:ea typeface="+mn-ea"/>
                <a:cs typeface="+mn-cs"/>
              </a:rPr>
              <a:t>).[1] This statement is almost unintelligible. How can we change the past? How can deliberate sins be transformed into their opposite – into merits, good deeds?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 quotation from Ezekiel does not prove the point. If anything, it does the opposite. The prophet is speaking about a person who, having undergone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now does good instead of evil – and it is because of his good deeds, not his earlier evil ones, that “he shall live.” The verse says that good deeds can overcome a previous history of wrongdoing. It does not say that they can turn bad into good, deliberate sins into merits.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Lakish’s</a:t>
            </a:r>
            <a:r>
              <a:rPr lang="en-GB" sz="1200" b="0" i="0" u="none" strike="noStrike" kern="1200" dirty="0">
                <a:solidFill>
                  <a:schemeClr val="tx1"/>
                </a:solidFill>
                <a:effectLst/>
                <a:latin typeface="+mn-lt"/>
                <a:ea typeface="+mn-ea"/>
                <a:cs typeface="+mn-cs"/>
              </a:rPr>
              <a:t> statement is intelligible only in the light of Joseph’s words to his brothers after the death of their father: “You intended to harm me but God intended it for good.” The brothers had committed a deliberate sin by selling Joseph into slavery. They had then done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The result, says Joseph, is that – through divine providence (“God intended it”) – their action is now reckoned “for good.”</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Not only is this the source of </a:t>
            </a: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Lakish’s</a:t>
            </a:r>
            <a:r>
              <a:rPr lang="en-GB" sz="1200" b="0" i="0" u="none" strike="noStrike" kern="1200" dirty="0">
                <a:solidFill>
                  <a:schemeClr val="tx1"/>
                </a:solidFill>
                <a:effectLst/>
                <a:latin typeface="+mn-lt"/>
                <a:ea typeface="+mn-ea"/>
                <a:cs typeface="+mn-cs"/>
              </a:rPr>
              <a:t> principle; it also enables us to understand what it means. Any act we perform has multiple consequences, some good, some bad. When we intend evil, the bad consequences are attributed to us because they are what we sought to achieve. The good consequences are not: they are mere unintended outcomes.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Thus, in the case of Joseph, many positive things happened once he had been brought to Egypt. Eventually he became second-in-command of Egypt, overseer of its economy, and the man who saved the country from ruin during the years of famine. None of these consequences could be attributed to his brothers, even though they would not have happened had the brothers not done as they did. The reason is that the brothers neither foresaw nor intended this set of outcomes. They meant to sell Joseph as a slave, and that is what they did.</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However, once the brothers had undergone complete repentance, their original intent was cancelled out. It was now possible to see the good, as well as the bad, consequences of their act – and to attribute the former to them. Paraphrasing Shakespeare’s Mark Antony, the good they did would live after them; the bad was interred with the past (Julius Caesar, act III, scene 2.). </a:t>
            </a:r>
            <a:r>
              <a:rPr lang="en-GB" sz="1200" b="0" i="1" u="none" strike="noStrike" kern="1200" dirty="0">
                <a:solidFill>
                  <a:schemeClr val="tx1"/>
                </a:solidFill>
                <a:effectLst/>
                <a:latin typeface="+mn-lt"/>
                <a:ea typeface="+mn-ea"/>
                <a:cs typeface="+mn-cs"/>
              </a:rPr>
              <a:t>That is how, through repentance, deliberate sins can be accounted as merits</a:t>
            </a:r>
            <a:r>
              <a:rPr lang="en-GB" sz="1200" b="0" i="0" u="none" strike="noStrike" kern="1200" dirty="0">
                <a:solidFill>
                  <a:schemeClr val="tx1"/>
                </a:solidFill>
                <a:effectLst/>
                <a:latin typeface="+mn-lt"/>
                <a:ea typeface="+mn-ea"/>
                <a:cs typeface="+mn-cs"/>
              </a:rPr>
              <a:t>, or as Joseph put it: “You intended to harm me, but God intended it for good.” This is a hugely significant idea, for it means that by a change of heart we can redeem the past.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This still sounds paradoxical. Surely time is asymmetrical. We can change the future but not the past. We can choose what is yet to be, but, in the words of the sages, “What has been, has been,”[2] and we cannot alter it.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We now see, through Joseph’s and </a:t>
            </a: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Lakish’s</a:t>
            </a:r>
            <a:r>
              <a:rPr lang="en-GB" sz="1200" b="0" i="0" u="none" strike="noStrike" kern="1200" dirty="0">
                <a:solidFill>
                  <a:schemeClr val="tx1"/>
                </a:solidFill>
                <a:effectLst/>
                <a:latin typeface="+mn-lt"/>
                <a:ea typeface="+mn-ea"/>
                <a:cs typeface="+mn-cs"/>
              </a:rPr>
              <a:t> words, a revolutionary idea. There are two concepts of the past. The first is what happened. That is something we cannot change. The second is the </a:t>
            </a:r>
            <a:r>
              <a:rPr lang="en-GB" sz="1200" b="0" i="1" u="none" strike="noStrike" kern="1200" dirty="0">
                <a:solidFill>
                  <a:schemeClr val="tx1"/>
                </a:solidFill>
                <a:effectLst/>
                <a:latin typeface="+mn-lt"/>
                <a:ea typeface="+mn-ea"/>
                <a:cs typeface="+mn-cs"/>
              </a:rPr>
              <a:t>significance</a:t>
            </a:r>
            <a:r>
              <a:rPr lang="en-GB" sz="1200" b="0" i="0" u="none" strike="noStrike" kern="1200" dirty="0">
                <a:solidFill>
                  <a:schemeClr val="tx1"/>
                </a:solidFill>
                <a:effectLst/>
                <a:latin typeface="+mn-lt"/>
                <a:ea typeface="+mn-ea"/>
                <a:cs typeface="+mn-cs"/>
              </a:rPr>
              <a:t>, the </a:t>
            </a:r>
            <a:r>
              <a:rPr lang="en-GB" sz="1200" b="0" i="1" u="none" strike="noStrike" kern="1200" dirty="0">
                <a:solidFill>
                  <a:schemeClr val="tx1"/>
                </a:solidFill>
                <a:effectLst/>
                <a:latin typeface="+mn-lt"/>
                <a:ea typeface="+mn-ea"/>
                <a:cs typeface="+mn-cs"/>
              </a:rPr>
              <a:t>meaning</a:t>
            </a:r>
            <a:r>
              <a:rPr lang="en-GB" sz="1200" b="0" i="0" u="none" strike="noStrike" kern="1200" dirty="0">
                <a:solidFill>
                  <a:schemeClr val="tx1"/>
                </a:solidFill>
                <a:effectLst/>
                <a:latin typeface="+mn-lt"/>
                <a:ea typeface="+mn-ea"/>
                <a:cs typeface="+mn-cs"/>
              </a:rPr>
              <a:t>, of what happened. That is something we </a:t>
            </a:r>
            <a:r>
              <a:rPr lang="en-GB" sz="1200" b="0" i="1" u="none" strike="noStrike" kern="1200" dirty="0">
                <a:solidFill>
                  <a:schemeClr val="tx1"/>
                </a:solidFill>
                <a:effectLst/>
                <a:latin typeface="+mn-lt"/>
                <a:ea typeface="+mn-ea"/>
                <a:cs typeface="+mn-cs"/>
              </a:rPr>
              <a:t>can</a:t>
            </a:r>
            <a:r>
              <a:rPr lang="en-GB" sz="1200" b="0" i="0" u="none" strike="noStrike" kern="1200" dirty="0">
                <a:solidFill>
                  <a:schemeClr val="tx1"/>
                </a:solidFill>
                <a:effectLst/>
                <a:latin typeface="+mn-lt"/>
                <a:ea typeface="+mn-ea"/>
                <a:cs typeface="+mn-cs"/>
              </a:rPr>
              <a:t> change.</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The great truth about the role of time in our lives is that we live life forwards, but we understand it only looking back. Consider an autobiography. Reading the story of a life, we see how a deprived childhood led to the woman of iron ambition, or how the early loss of a parent drove the man who spent his later years pursuing fame in search of the love he had lost.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It might have been otherwise. The deprived childhood or the loss of a parent might have led to a life dominated by a sense of defeat and inadequacy. What we become depends on our choices, and we are often free to choose this way or that. But what we become shapes the story of our life, and only in hindsight, looking back, do we see the past in context, as part of a tale whose end we now know. </a:t>
            </a:r>
            <a:r>
              <a:rPr lang="en-GB" sz="1200" b="0" i="1" u="none" strike="noStrike" kern="1200" dirty="0">
                <a:solidFill>
                  <a:schemeClr val="tx1"/>
                </a:solidFill>
                <a:effectLst/>
                <a:latin typeface="+mn-lt"/>
                <a:ea typeface="+mn-ea"/>
                <a:cs typeface="+mn-cs"/>
              </a:rPr>
              <a:t>If life is like a narrative, then later events change the significance of earlier ones.</a:t>
            </a:r>
            <a:r>
              <a:rPr lang="en-GB" sz="1200" b="0" i="0" u="none" strike="noStrike" kern="1200" dirty="0">
                <a:solidFill>
                  <a:schemeClr val="tx1"/>
                </a:solidFill>
                <a:effectLst/>
                <a:latin typeface="+mn-lt"/>
                <a:ea typeface="+mn-ea"/>
                <a:cs typeface="+mn-cs"/>
              </a:rPr>
              <a:t> That is what the story of Joseph and his brothers is telling us, according to </a:t>
            </a:r>
            <a:r>
              <a:rPr lang="en-GB" sz="1200" b="0" i="0" u="none" strike="noStrike" kern="1200" dirty="0" err="1">
                <a:solidFill>
                  <a:schemeClr val="tx1"/>
                </a:solidFill>
                <a:effectLst/>
                <a:latin typeface="+mn-lt"/>
                <a:ea typeface="+mn-ea"/>
                <a:cs typeface="+mn-cs"/>
              </a:rPr>
              <a:t>Reish</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Lakish</a:t>
            </a:r>
            <a:r>
              <a:rPr lang="en-GB" sz="1200" b="0" i="0" u="none" strike="noStrike" kern="1200" dirty="0">
                <a:solidFill>
                  <a:schemeClr val="tx1"/>
                </a:solidFill>
                <a:effectLst/>
                <a:latin typeface="+mn-lt"/>
                <a:ea typeface="+mn-ea"/>
                <a:cs typeface="+mn-cs"/>
              </a:rPr>
              <a:t>.</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Joseph was saying to his brothers: by your repentance, you have written a new chapter in the story of which you are a part. The harm you intended to do me ultimately led to good. So long as you stayed the people prepared to sell a brother into slavery, none of that good could be attributed to you, but now you have transformed yourself through </a:t>
            </a: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you have transformed the story of your life as well. By your change of heart you have earned the right to be included in a narrative whose ultimate outcome was benign. </a:t>
            </a:r>
            <a:r>
              <a:rPr lang="en-GB" sz="1200" b="0" i="1" u="none" strike="noStrike" kern="1200" dirty="0">
                <a:solidFill>
                  <a:schemeClr val="tx1"/>
                </a:solidFill>
                <a:effectLst/>
                <a:latin typeface="+mn-lt"/>
                <a:ea typeface="+mn-ea"/>
                <a:cs typeface="+mn-cs"/>
              </a:rPr>
              <a:t>We cannot change the past, but we can change the story people tell about the past</a:t>
            </a:r>
            <a:r>
              <a:rPr lang="en-GB" sz="1200" b="0" i="0" u="none" strike="noStrike" kern="1200" dirty="0">
                <a:solidFill>
                  <a:schemeClr val="tx1"/>
                </a:solidFill>
                <a:effectLst/>
                <a:latin typeface="+mn-lt"/>
                <a:ea typeface="+mn-ea"/>
                <a:cs typeface="+mn-cs"/>
              </a:rPr>
              <a:t>. But that only happens when we ourselves change.</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We can only change the world if we can change ourselves. That is why the book of Genesis ends with the story of Joseph and his brothers. It tells on an individual level the story that the book of Exodus tells on a national level. Israel is charged with the task of transforming the moral vision of mankind, but it can only do so if individual Jews, of whom the forerunners were Jacob’s children, are capable of changing themselves.</a:t>
            </a:r>
            <a:br>
              <a:rPr lang="en-GB" sz="1200" b="0" i="0" u="none" strike="noStrike" kern="1200" dirty="0">
                <a:solidFill>
                  <a:schemeClr val="tx1"/>
                </a:solidFill>
                <a:effectLst/>
                <a:latin typeface="+mn-lt"/>
                <a:ea typeface="+mn-ea"/>
                <a:cs typeface="+mn-cs"/>
              </a:rPr>
            </a:br>
            <a:br>
              <a:rPr lang="en-GB" sz="1200" b="0" i="0" u="none" strike="noStrike" kern="1200" dirty="0">
                <a:solidFill>
                  <a:schemeClr val="tx1"/>
                </a:solidFill>
                <a:effectLst/>
                <a:latin typeface="+mn-lt"/>
                <a:ea typeface="+mn-ea"/>
                <a:cs typeface="+mn-cs"/>
              </a:rPr>
            </a:br>
            <a:r>
              <a:rPr lang="en-GB" sz="1200" b="0" i="0" u="none" strike="noStrike" kern="1200" dirty="0" err="1">
                <a:solidFill>
                  <a:schemeClr val="tx1"/>
                </a:solidFill>
                <a:effectLst/>
                <a:latin typeface="+mn-lt"/>
                <a:ea typeface="+mn-ea"/>
                <a:cs typeface="+mn-cs"/>
              </a:rPr>
              <a:t>Teshuvah</a:t>
            </a:r>
            <a:r>
              <a:rPr lang="en-GB" sz="1200" b="0" i="0" u="none" strike="noStrike" kern="1200" dirty="0">
                <a:solidFill>
                  <a:schemeClr val="tx1"/>
                </a:solidFill>
                <a:effectLst/>
                <a:latin typeface="+mn-lt"/>
                <a:ea typeface="+mn-ea"/>
                <a:cs typeface="+mn-cs"/>
              </a:rPr>
              <a:t> is the ultimate assertion of freedom. Time then becomes an arena of change in which the future redeems the past and a new concept is born – the idea we call hope.</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Note what Joseph is doing here. He is reframing events so that the brothers will not have to live under an unbearable burden of guilt for having sold Joseph as a slave and deceived their father, causing him years of undiminished grief. But he is only able to do so for them because he has already done so for himself. When it happened, we cannot be sure. Was Joseph aware, all along, that the many blows of misfortune he suffered were all part of a divine plan, or did he only </a:t>
            </a:r>
            <a:r>
              <a:rPr lang="en-US" sz="1200" b="0" i="0" kern="1200" dirty="0" err="1">
                <a:solidFill>
                  <a:schemeClr val="tx1"/>
                </a:solidFill>
                <a:effectLst/>
                <a:latin typeface="+mn-lt"/>
                <a:ea typeface="+mn-ea"/>
                <a:cs typeface="+mn-cs"/>
              </a:rPr>
              <a:t>realise</a:t>
            </a:r>
            <a:r>
              <a:rPr lang="en-US" sz="1200" b="0" i="0" kern="1200" dirty="0">
                <a:solidFill>
                  <a:schemeClr val="tx1"/>
                </a:solidFill>
                <a:effectLst/>
                <a:latin typeface="+mn-lt"/>
                <a:ea typeface="+mn-ea"/>
                <a:cs typeface="+mn-cs"/>
              </a:rPr>
              <a:t> this when he was taken from prison to interpret Pharaoh’s dreams, and then made Viceroy of Egypt?</a:t>
            </a:r>
          </a:p>
          <a:p>
            <a:r>
              <a:rPr lang="en-US" sz="1200" b="0" i="0" kern="1200" dirty="0">
                <a:solidFill>
                  <a:schemeClr val="tx1"/>
                </a:solidFill>
                <a:effectLst/>
                <a:latin typeface="+mn-lt"/>
                <a:ea typeface="+mn-ea"/>
                <a:cs typeface="+mn-cs"/>
              </a:rPr>
              <a:t>The text is silent on this point, but it is suggestive. More than any other character in the Torah, Joseph attributes all his achievements to God. This allows him to do what, in secular terms, Frankl, Beck and Seligman would all have advised him to do if he had been one of their patients: think of a mission he was being called on to fulfill (Frankl), reinterpret misfortune as possibility (Beck) and see the positive elements of his situation (Seligman). Not only was Joseph freed from a physical prison; he freed himself from an emotional prison, namely resentment toward his brothers. He now saw his life not in terms of a family drama of sibling rivalry, but as part of a larger movement of history as shaped by Divine providence.</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a:t>
            </a:fld>
            <a:endParaRPr lang="en-GB"/>
          </a:p>
        </p:txBody>
      </p:sp>
    </p:spTree>
    <p:extLst>
      <p:ext uri="{BB962C8B-B14F-4D97-AF65-F5344CB8AC3E}">
        <p14:creationId xmlns:p14="http://schemas.microsoft.com/office/powerpoint/2010/main" val="1904838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Reframing</a:t>
            </a:r>
            <a:br>
              <a:rPr lang="en-GB" sz="1200" b="1" kern="1200" dirty="0">
                <a:solidFill>
                  <a:schemeClr val="tx1"/>
                </a:solidFill>
                <a:effectLst/>
                <a:latin typeface="+mn-lt"/>
                <a:ea typeface="+mn-ea"/>
                <a:cs typeface="+mn-cs"/>
              </a:rPr>
            </a:br>
            <a:r>
              <a:rPr lang="en-GB" sz="1200" b="1" kern="1200" dirty="0" err="1">
                <a:solidFill>
                  <a:schemeClr val="tx1"/>
                </a:solidFill>
                <a:effectLst/>
                <a:latin typeface="+mn-lt"/>
                <a:ea typeface="+mn-ea"/>
                <a:cs typeface="+mn-cs"/>
              </a:rPr>
              <a:t>Vayigash</a:t>
            </a:r>
            <a:r>
              <a:rPr lang="en-GB" sz="1200" b="1" kern="1200" dirty="0">
                <a:solidFill>
                  <a:schemeClr val="tx1"/>
                </a:solidFill>
                <a:effectLst/>
                <a:latin typeface="+mn-lt"/>
                <a:ea typeface="+mn-ea"/>
                <a:cs typeface="+mn-cs"/>
              </a:rPr>
              <a:t> - 19 December 2015 / 7 Tevet 5776 </a:t>
            </a:r>
            <a:endParaRPr lang="en-GB" dirty="0">
              <a:effectLst/>
            </a:endParaRPr>
          </a:p>
          <a:p>
            <a:r>
              <a:rPr lang="en-GB" sz="1200" kern="1200" dirty="0">
                <a:solidFill>
                  <a:schemeClr val="tx1"/>
                </a:solidFill>
                <a:effectLst/>
                <a:latin typeface="+mn-lt"/>
                <a:ea typeface="+mn-ea"/>
                <a:cs typeface="+mn-cs"/>
              </a:rPr>
              <a:t>Maimonides called his ideal type of human being – the sage – a </a:t>
            </a:r>
            <a:r>
              <a:rPr lang="en-GB" sz="1200" i="1" kern="1200" dirty="0" err="1">
                <a:solidFill>
                  <a:schemeClr val="tx1"/>
                </a:solidFill>
                <a:effectLst/>
                <a:latin typeface="+mn-lt"/>
                <a:ea typeface="+mn-ea"/>
                <a:cs typeface="+mn-cs"/>
              </a:rPr>
              <a:t>rofe</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nefashot</a:t>
            </a:r>
            <a:r>
              <a:rPr lang="en-GB" sz="1200" kern="1200" dirty="0">
                <a:solidFill>
                  <a:schemeClr val="tx1"/>
                </a:solidFill>
                <a:effectLst/>
                <a:latin typeface="+mn-lt"/>
                <a:ea typeface="+mn-ea"/>
                <a:cs typeface="+mn-cs"/>
              </a:rPr>
              <a:t>, a “healer of souls”. Today we call such a person a </a:t>
            </a:r>
            <a:r>
              <a:rPr lang="en-GB" sz="1200" i="1" kern="1200" dirty="0">
                <a:solidFill>
                  <a:schemeClr val="tx1"/>
                </a:solidFill>
                <a:effectLst/>
                <a:latin typeface="+mn-lt"/>
                <a:ea typeface="+mn-ea"/>
                <a:cs typeface="+mn-cs"/>
              </a:rPr>
              <a:t>psychotherapist</a:t>
            </a:r>
            <a:r>
              <a:rPr lang="en-GB" sz="1200" kern="1200" dirty="0">
                <a:solidFill>
                  <a:schemeClr val="tx1"/>
                </a:solidFill>
                <a:effectLst/>
                <a:latin typeface="+mn-lt"/>
                <a:ea typeface="+mn-ea"/>
                <a:cs typeface="+mn-cs"/>
              </a:rPr>
              <a:t>, a word coined relatively recently from the Greek word </a:t>
            </a:r>
            <a:r>
              <a:rPr lang="en-GB" sz="1200" i="1" kern="1200" dirty="0">
                <a:solidFill>
                  <a:schemeClr val="tx1"/>
                </a:solidFill>
                <a:effectLst/>
                <a:latin typeface="+mn-lt"/>
                <a:ea typeface="+mn-ea"/>
                <a:cs typeface="+mn-cs"/>
              </a:rPr>
              <a:t>psyche</a:t>
            </a:r>
            <a:r>
              <a:rPr lang="en-GB" sz="1200" kern="1200" dirty="0">
                <a:solidFill>
                  <a:schemeClr val="tx1"/>
                </a:solidFill>
                <a:effectLst/>
                <a:latin typeface="+mn-lt"/>
                <a:ea typeface="+mn-ea"/>
                <a:cs typeface="+mn-cs"/>
              </a:rPr>
              <a:t>, meaning “soul”, and </a:t>
            </a:r>
            <a:r>
              <a:rPr lang="en-GB" sz="1200" i="1" kern="1200" dirty="0" err="1">
                <a:solidFill>
                  <a:schemeClr val="tx1"/>
                </a:solidFill>
                <a:effectLst/>
                <a:latin typeface="+mn-lt"/>
                <a:ea typeface="+mn-ea"/>
                <a:cs typeface="+mn-cs"/>
              </a:rPr>
              <a:t>therapeia</a:t>
            </a:r>
            <a:r>
              <a:rPr lang="en-GB" sz="1200" kern="1200" dirty="0">
                <a:solidFill>
                  <a:schemeClr val="tx1"/>
                </a:solidFill>
                <a:effectLst/>
                <a:latin typeface="+mn-lt"/>
                <a:ea typeface="+mn-ea"/>
                <a:cs typeface="+mn-cs"/>
              </a:rPr>
              <a:t>, “healing”. It is astonishing how many of the pioneering soul-healers in modern times have been Jewish. </a:t>
            </a:r>
            <a:endParaRPr lang="en-GB" dirty="0">
              <a:effectLst/>
            </a:endParaRPr>
          </a:p>
          <a:p>
            <a:r>
              <a:rPr lang="en-GB" sz="1200" kern="1200" dirty="0">
                <a:solidFill>
                  <a:schemeClr val="tx1"/>
                </a:solidFill>
                <a:effectLst/>
                <a:latin typeface="+mn-lt"/>
                <a:ea typeface="+mn-ea"/>
                <a:cs typeface="+mn-cs"/>
              </a:rPr>
              <a:t>Almost all the early psychoanalysts were, among them Sigmund Freud, Alfred Adler, Otto Rank and Melanie Klein. So overwhelming was this, that psychoanalysis was known in Nazi Germany as the “Jewish science”. More recent Jewish contributions include Solomon Asch on conformity, Lawrence Kohlberg on developmental psychology and Bruno Bettelheim on child psychology. From Leon Festinger came the concept of cognitive dissonance, from Howard Gardner the idea of multiple intelligences and from Peter Salovey and Daniel Goleman, emotional intelligence. Abraham Maslow gave us new insight into motivation, as did Walter </a:t>
            </a:r>
            <a:r>
              <a:rPr lang="en-GB" sz="1200" kern="1200" dirty="0" err="1">
                <a:solidFill>
                  <a:schemeClr val="tx1"/>
                </a:solidFill>
                <a:effectLst/>
                <a:latin typeface="+mn-lt"/>
                <a:ea typeface="+mn-ea"/>
                <a:cs typeface="+mn-cs"/>
              </a:rPr>
              <a:t>Mischel</a:t>
            </a:r>
            <a:r>
              <a:rPr lang="en-GB" sz="1200" kern="1200" dirty="0">
                <a:solidFill>
                  <a:schemeClr val="tx1"/>
                </a:solidFill>
                <a:effectLst/>
                <a:latin typeface="+mn-lt"/>
                <a:ea typeface="+mn-ea"/>
                <a:cs typeface="+mn-cs"/>
              </a:rPr>
              <a:t> into self-control via the famous “marshmallow test”. Daniel Kahneman and Amos Tversky gave us prospect theory and behavioural economics. Most recently, Jonathan Haidt and Joshua Green have pioneered empirical study of the moral emotions. The list goes on and on. </a:t>
            </a:r>
            <a:endParaRPr lang="en-GB" dirty="0">
              <a:effectLst/>
            </a:endParaRPr>
          </a:p>
          <a:p>
            <a:r>
              <a:rPr lang="en-GB" sz="1200" kern="1200" dirty="0">
                <a:solidFill>
                  <a:schemeClr val="tx1"/>
                </a:solidFill>
                <a:effectLst/>
                <a:latin typeface="+mn-lt"/>
                <a:ea typeface="+mn-ea"/>
                <a:cs typeface="+mn-cs"/>
              </a:rPr>
              <a:t>To my mind, though, one of the most important Jewish contributions came from three outstanding figures: Viktor Frankl, Aaron T. Beck and Martin Seligman. Frankl created the method known as Logotherapy, based on the search for meaning. Beck was the joint creator of the most successful form of treatment, Cognitive Behavioural Therapy. Seligman gave us Positive </a:t>
            </a:r>
            <a:endParaRPr lang="en-GB" dirty="0">
              <a:effectLst/>
            </a:endParaRPr>
          </a:p>
          <a:p>
            <a:r>
              <a:rPr lang="en-GB" sz="1200" kern="1200" dirty="0">
                <a:solidFill>
                  <a:schemeClr val="tx1"/>
                </a:solidFill>
                <a:effectLst/>
                <a:latin typeface="+mn-lt"/>
                <a:ea typeface="+mn-ea"/>
                <a:cs typeface="+mn-cs"/>
              </a:rPr>
              <a:t>Reframing 1!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5776 </a:t>
            </a:r>
            <a:endParaRPr lang="en-GB" dirty="0">
              <a:effectLst/>
            </a:endParaRPr>
          </a:p>
          <a:p>
            <a:r>
              <a:rPr lang="en-GB" sz="1200" kern="1200" dirty="0">
                <a:solidFill>
                  <a:schemeClr val="tx1"/>
                </a:solidFill>
                <a:effectLst/>
                <a:latin typeface="+mn-lt"/>
                <a:ea typeface="+mn-ea"/>
                <a:cs typeface="+mn-cs"/>
              </a:rPr>
              <a:t>Psychology, that is, psychology not just as a cure for depression but as a means of achieving happiness or flourishing through acquired optimism. </a:t>
            </a:r>
            <a:endParaRPr lang="en-GB" dirty="0">
              <a:effectLst/>
            </a:endParaRPr>
          </a:p>
          <a:p>
            <a:r>
              <a:rPr lang="en-GB" sz="1200" kern="1200" dirty="0">
                <a:solidFill>
                  <a:schemeClr val="tx1"/>
                </a:solidFill>
                <a:effectLst/>
                <a:latin typeface="+mn-lt"/>
                <a:ea typeface="+mn-ea"/>
                <a:cs typeface="+mn-cs"/>
              </a:rPr>
              <a:t>These are very different approaches but they have one thing in common. They are based on the belief – set out much earlier in </a:t>
            </a:r>
            <a:r>
              <a:rPr lang="en-GB" sz="1200" kern="1200" dirty="0" err="1">
                <a:solidFill>
                  <a:schemeClr val="tx1"/>
                </a:solidFill>
                <a:effectLst/>
                <a:latin typeface="+mn-lt"/>
                <a:ea typeface="+mn-ea"/>
                <a:cs typeface="+mn-cs"/>
              </a:rPr>
              <a:t>Habad</a:t>
            </a:r>
            <a:r>
              <a:rPr lang="en-GB" sz="1200" kern="1200" dirty="0">
                <a:solidFill>
                  <a:schemeClr val="tx1"/>
                </a:solidFill>
                <a:effectLst/>
                <a:latin typeface="+mn-lt"/>
                <a:ea typeface="+mn-ea"/>
                <a:cs typeface="+mn-cs"/>
              </a:rPr>
              <a:t> Hassidim in R. </a:t>
            </a:r>
            <a:r>
              <a:rPr lang="en-GB" sz="1200" kern="1200" dirty="0" err="1">
                <a:solidFill>
                  <a:schemeClr val="tx1"/>
                </a:solidFill>
                <a:effectLst/>
                <a:latin typeface="+mn-lt"/>
                <a:ea typeface="+mn-ea"/>
                <a:cs typeface="+mn-cs"/>
              </a:rPr>
              <a:t>Schneur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Zalman</a:t>
            </a:r>
            <a:r>
              <a:rPr lang="en-GB" sz="1200" kern="1200" dirty="0">
                <a:solidFill>
                  <a:schemeClr val="tx1"/>
                </a:solidFill>
                <a:effectLst/>
                <a:latin typeface="+mn-lt"/>
                <a:ea typeface="+mn-ea"/>
                <a:cs typeface="+mn-cs"/>
              </a:rPr>
              <a:t> of </a:t>
            </a:r>
            <a:r>
              <a:rPr lang="en-GB" sz="1200" kern="1200" dirty="0" err="1">
                <a:solidFill>
                  <a:schemeClr val="tx1"/>
                </a:solidFill>
                <a:effectLst/>
                <a:latin typeface="+mn-lt"/>
                <a:ea typeface="+mn-ea"/>
                <a:cs typeface="+mn-cs"/>
              </a:rPr>
              <a:t>Liadi’s</a:t>
            </a:r>
            <a:r>
              <a:rPr lang="en-GB" sz="1200" kern="1200" dirty="0">
                <a:solidFill>
                  <a:schemeClr val="tx1"/>
                </a:solidFill>
                <a:effectLst/>
                <a:latin typeface="+mn-lt"/>
                <a:ea typeface="+mn-ea"/>
                <a:cs typeface="+mn-cs"/>
              </a:rPr>
              <a:t> Tanya – that </a:t>
            </a:r>
            <a:r>
              <a:rPr lang="en-GB" sz="1200" i="1" kern="1200" dirty="0">
                <a:solidFill>
                  <a:schemeClr val="tx1"/>
                </a:solidFill>
                <a:effectLst/>
                <a:latin typeface="+mn-lt"/>
                <a:ea typeface="+mn-ea"/>
                <a:cs typeface="+mn-cs"/>
              </a:rPr>
              <a:t>if we change the way we think, we will change the way we feel</a:t>
            </a:r>
            <a:r>
              <a:rPr lang="en-GB" sz="1200" kern="1200" dirty="0">
                <a:solidFill>
                  <a:schemeClr val="tx1"/>
                </a:solidFill>
                <a:effectLst/>
                <a:latin typeface="+mn-lt"/>
                <a:ea typeface="+mn-ea"/>
                <a:cs typeface="+mn-cs"/>
              </a:rPr>
              <a:t>. This was, at the outset, a revolutionary proposition in sharp contrast to other theories of the human psyche. There were those who believed that our characters are determined by genetic factors. Others thought our emotional life was governed by early childhood experiences and unconscious drives. Others again, most famously Ivan Pavlov, believed that human behaviour is determined by conditioning. On all of these theories our inner freedom is severely circumscribed. Who we are, and how we feel, are largely dictated by factors other than the conscious mind. </a:t>
            </a:r>
            <a:endParaRPr lang="en-GB" dirty="0">
              <a:effectLst/>
            </a:endParaRPr>
          </a:p>
          <a:p>
            <a:r>
              <a:rPr lang="en-GB" sz="1200" kern="1200" dirty="0">
                <a:solidFill>
                  <a:schemeClr val="tx1"/>
                </a:solidFill>
                <a:effectLst/>
                <a:latin typeface="+mn-lt"/>
                <a:ea typeface="+mn-ea"/>
                <a:cs typeface="+mn-cs"/>
              </a:rPr>
              <a:t>It was Viktor Frankl who showed there is another way – and he did so under some of the worst conditions ever endured by human beings: in Auschwitz. As a prisoner there Frankl discovered that the Nazis took away almost everything that made people human: their possessions, their clothes, their hair, their very names. Before being sent to Auschwitz, Frankl had been a therapist specialising in curing people who had suicidal tendencies. In the camp, he devoted himself as far as he could to giving his fellow prisoners the will to live, knowing that if they lost it, they would soon die. </a:t>
            </a:r>
            <a:endParaRPr lang="en-GB" dirty="0">
              <a:effectLst/>
            </a:endParaRPr>
          </a:p>
          <a:p>
            <a:r>
              <a:rPr lang="en-GB" sz="1200" kern="1200" dirty="0">
                <a:solidFill>
                  <a:schemeClr val="tx1"/>
                </a:solidFill>
                <a:effectLst/>
                <a:latin typeface="+mn-lt"/>
                <a:ea typeface="+mn-ea"/>
                <a:cs typeface="+mn-cs"/>
              </a:rPr>
              <a:t>There he made the fundamental discovery for which he later became famous: </a:t>
            </a:r>
            <a:endParaRPr lang="en-GB" dirty="0">
              <a:effectLst/>
            </a:endParaRPr>
          </a:p>
          <a:p>
            <a:r>
              <a:rPr lang="en-GB" sz="1200" kern="1200" dirty="0">
                <a:solidFill>
                  <a:schemeClr val="tx1"/>
                </a:solidFill>
                <a:effectLst/>
                <a:latin typeface="+mn-lt"/>
                <a:ea typeface="+mn-ea"/>
                <a:cs typeface="+mn-cs"/>
              </a:rPr>
              <a:t>“We who lived in concentration camps can remember the men who walked through the huts comforting others, giving away their last piece of bread. They may have been few in number, but they offer sufficient proof that everything can be taken from a man but one thing: </a:t>
            </a:r>
            <a:r>
              <a:rPr lang="en-GB" sz="1200" i="1" kern="1200" dirty="0">
                <a:solidFill>
                  <a:schemeClr val="tx1"/>
                </a:solidFill>
                <a:effectLst/>
                <a:latin typeface="+mn-lt"/>
                <a:ea typeface="+mn-ea"/>
                <a:cs typeface="+mn-cs"/>
              </a:rPr>
              <a:t>the last of the human freedoms – to choose one's attitude in any given set of circumstances, to choose one's own way</a:t>
            </a:r>
            <a:r>
              <a:rPr lang="en-GB" sz="1200" kern="1200" dirty="0">
                <a:solidFill>
                  <a:schemeClr val="tx1"/>
                </a:solidFill>
                <a:effectLst/>
                <a:latin typeface="+mn-lt"/>
                <a:ea typeface="+mn-ea"/>
                <a:cs typeface="+mn-cs"/>
              </a:rPr>
              <a:t>.” </a:t>
            </a:r>
            <a:endParaRPr lang="en-GB" dirty="0">
              <a:effectLst/>
            </a:endParaRPr>
          </a:p>
          <a:p>
            <a:r>
              <a:rPr lang="en-GB" sz="1200" kern="1200" dirty="0">
                <a:solidFill>
                  <a:schemeClr val="tx1"/>
                </a:solidFill>
                <a:effectLst/>
                <a:latin typeface="+mn-lt"/>
                <a:ea typeface="+mn-ea"/>
                <a:cs typeface="+mn-cs"/>
              </a:rPr>
              <a:t>What made the difference, what gave people the will to live, was the belief that there was a task for them to perform, a mission for them to accomplish, that they had not yet completed and that was waiting for them to do in the future. Frankl discovered that “</a:t>
            </a:r>
            <a:r>
              <a:rPr lang="en-GB" sz="1200" i="1" kern="1200" dirty="0">
                <a:solidFill>
                  <a:schemeClr val="tx1"/>
                </a:solidFill>
                <a:effectLst/>
                <a:latin typeface="+mn-lt"/>
                <a:ea typeface="+mn-ea"/>
                <a:cs typeface="+mn-cs"/>
              </a:rPr>
              <a:t>it did not really matter what we expected from life, but rather what life expected from us</a:t>
            </a:r>
            <a:r>
              <a:rPr lang="en-GB" sz="1200" kern="1200" dirty="0">
                <a:solidFill>
                  <a:schemeClr val="tx1"/>
                </a:solidFill>
                <a:effectLst/>
                <a:latin typeface="+mn-lt"/>
                <a:ea typeface="+mn-ea"/>
                <a:cs typeface="+mn-cs"/>
              </a:rPr>
              <a:t>.” There were people in the camp who had so lost hope that they had nothing more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to expect from life. Frankl was able to get them to see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that “life was still expecting something from them.” One,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for example, had a child still alive, in a foreign country,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who was waiting for him. Another came to see that he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had books to produce that no one else could write. </a:t>
            </a:r>
            <a:endParaRPr lang="en-GB" dirty="0">
              <a:effectLst/>
            </a:endParaRPr>
          </a:p>
          <a:p>
            <a:r>
              <a:rPr lang="en-GB" sz="1200" kern="1200" dirty="0">
                <a:solidFill>
                  <a:schemeClr val="tx1"/>
                </a:solidFill>
                <a:effectLst/>
                <a:latin typeface="+mn-lt"/>
                <a:ea typeface="+mn-ea"/>
                <a:cs typeface="+mn-cs"/>
              </a:rPr>
              <a:t>Reframing 2! </a:t>
            </a:r>
            <a:endParaRPr lang="en-GB" dirty="0">
              <a:effectLst/>
            </a:endParaRPr>
          </a:p>
          <a:p>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5776 </a:t>
            </a:r>
            <a:endParaRPr lang="en-GB" dirty="0">
              <a:effectLst/>
            </a:endParaRPr>
          </a:p>
          <a:p>
            <a:r>
              <a:rPr lang="en-GB" sz="1200" b="1" kern="1200" dirty="0">
                <a:solidFill>
                  <a:schemeClr val="tx1"/>
                </a:solidFill>
                <a:effectLst/>
                <a:latin typeface="+mn-lt"/>
                <a:ea typeface="+mn-ea"/>
                <a:cs typeface="+mn-cs"/>
              </a:rPr>
              <a:t>“What made the difference, what gave people the will to live, was the belief that there was a mission for them to accomplish that was waiting for them to do in the future.” </a:t>
            </a:r>
            <a:endParaRPr lang="en-GB" dirty="0">
              <a:effectLst/>
            </a:endParaRPr>
          </a:p>
          <a:p>
            <a:r>
              <a:rPr lang="en-GB" sz="1200" kern="1200" dirty="0">
                <a:solidFill>
                  <a:schemeClr val="tx1"/>
                </a:solidFill>
                <a:effectLst/>
                <a:latin typeface="+mn-lt"/>
                <a:ea typeface="+mn-ea"/>
                <a:cs typeface="+mn-cs"/>
              </a:rPr>
              <a:t>Through this sense of a future calling to them, Frankl was able to help them to discover their purpose in life, even in the valley of the shadow of death. </a:t>
            </a:r>
            <a:endParaRPr lang="en-GB" dirty="0">
              <a:effectLst/>
            </a:endParaRPr>
          </a:p>
          <a:p>
            <a:r>
              <a:rPr lang="en-GB" sz="1200" kern="1200" dirty="0">
                <a:solidFill>
                  <a:schemeClr val="tx1"/>
                </a:solidFill>
                <a:effectLst/>
                <a:latin typeface="+mn-lt"/>
                <a:ea typeface="+mn-ea"/>
                <a:cs typeface="+mn-cs"/>
              </a:rPr>
              <a:t>The mental shift this involved came to be known, especially in Cognitive Behavioural Therapy, as </a:t>
            </a:r>
            <a:r>
              <a:rPr lang="en-GB" sz="1200" i="1" kern="1200" dirty="0">
                <a:solidFill>
                  <a:schemeClr val="tx1"/>
                </a:solidFill>
                <a:effectLst/>
                <a:latin typeface="+mn-lt"/>
                <a:ea typeface="+mn-ea"/>
                <a:cs typeface="+mn-cs"/>
              </a:rPr>
              <a:t>reframing</a:t>
            </a:r>
            <a:r>
              <a:rPr lang="en-GB" sz="1200" kern="1200" dirty="0">
                <a:solidFill>
                  <a:schemeClr val="tx1"/>
                </a:solidFill>
                <a:effectLst/>
                <a:latin typeface="+mn-lt"/>
                <a:ea typeface="+mn-ea"/>
                <a:cs typeface="+mn-cs"/>
              </a:rPr>
              <a:t>. Just as a painting can look different when placed in a different frame, so can a life. The facts don’t change, but the way we perceive them does. Frankl writes that he was able to survive Auschwitz by daily seeing himself as if he were in a university, giving a lecture on the psychology of the concentration camp. Everything that was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happening to him was transformed, by this one act of the mind,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into a series of illustrations of the points he was making in the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lecture. “By this method, I succeeded somehow in rising above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situation, above the sufferings of the moment, and I observed them as if they were already of the past.” Reframing tells us that though we cannot always change the circumstances in which we find ourselves, </a:t>
            </a:r>
            <a:r>
              <a:rPr lang="en-GB" sz="1200" i="1" kern="1200" dirty="0">
                <a:solidFill>
                  <a:schemeClr val="tx1"/>
                </a:solidFill>
                <a:effectLst/>
                <a:latin typeface="+mn-lt"/>
                <a:ea typeface="+mn-ea"/>
                <a:cs typeface="+mn-cs"/>
              </a:rPr>
              <a:t>we can change the way we see them, and this itself changes the way we feel</a:t>
            </a:r>
            <a:r>
              <a:rPr lang="en-GB" sz="1200" kern="1200" dirty="0">
                <a:solidFill>
                  <a:schemeClr val="tx1"/>
                </a:solidFill>
                <a:effectLst/>
                <a:latin typeface="+mn-lt"/>
                <a:ea typeface="+mn-ea"/>
                <a:cs typeface="+mn-cs"/>
              </a:rPr>
              <a:t>. </a:t>
            </a:r>
            <a:endParaRPr lang="en-GB" dirty="0">
              <a:effectLst/>
            </a:endParaRPr>
          </a:p>
          <a:p>
            <a:r>
              <a:rPr lang="en-GB" sz="1200" kern="1200" dirty="0">
                <a:solidFill>
                  <a:schemeClr val="tx1"/>
                </a:solidFill>
                <a:effectLst/>
                <a:latin typeface="+mn-lt"/>
                <a:ea typeface="+mn-ea"/>
                <a:cs typeface="+mn-cs"/>
              </a:rPr>
              <a:t>Yet this modern discovery is really a re-discovery, because the first great re-framer in history was Joseph, as described in this week’s and </a:t>
            </a:r>
            <a:r>
              <a:rPr lang="en-GB" sz="1200" kern="1200" dirty="0" err="1">
                <a:solidFill>
                  <a:schemeClr val="tx1"/>
                </a:solidFill>
                <a:effectLst/>
                <a:latin typeface="+mn-lt"/>
                <a:ea typeface="+mn-ea"/>
                <a:cs typeface="+mn-cs"/>
              </a:rPr>
              <a:t>next’s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parshiyot</a:t>
            </a:r>
            <a:r>
              <a:rPr lang="en-GB" sz="1200" kern="1200" dirty="0">
                <a:solidFill>
                  <a:schemeClr val="tx1"/>
                </a:solidFill>
                <a:effectLst/>
                <a:latin typeface="+mn-lt"/>
                <a:ea typeface="+mn-ea"/>
                <a:cs typeface="+mn-cs"/>
              </a:rPr>
              <a:t>. Recall the facts. He had been sold into slavery by his brothers. He had lost his freedom for thirteen years, and been separated from his family for twenty-two years. It would be understandable if he felt toward his brothers resentment and a desire for revenge. Yet he rose above such feelings, and did so precisely by shifting his experiences into a different frame. Here is what he says to his brothers when he first discloses his identity to them: </a:t>
            </a:r>
            <a:endParaRPr lang="en-GB" dirty="0">
              <a:effectLst/>
            </a:endParaRPr>
          </a:p>
          <a:p>
            <a:r>
              <a:rPr lang="en-GB" sz="1200" kern="1200" dirty="0">
                <a:solidFill>
                  <a:schemeClr val="tx1"/>
                </a:solidFill>
                <a:effectLst/>
                <a:latin typeface="+mn-lt"/>
                <a:ea typeface="+mn-ea"/>
                <a:cs typeface="+mn-cs"/>
              </a:rPr>
              <a:t>“I am your brother, Joseph, whom you sold into Egypt. And now do not be distressed, or angry with yourselves, because you sold me here; for </a:t>
            </a:r>
            <a:r>
              <a:rPr lang="en-GB" sz="1200" i="1" kern="1200" dirty="0">
                <a:solidFill>
                  <a:schemeClr val="tx1"/>
                </a:solidFill>
                <a:effectLst/>
                <a:latin typeface="+mn-lt"/>
                <a:ea typeface="+mn-ea"/>
                <a:cs typeface="+mn-cs"/>
              </a:rPr>
              <a:t>God sent me </a:t>
            </a:r>
            <a:r>
              <a:rPr lang="en-GB" sz="1200" kern="1200" dirty="0">
                <a:solidFill>
                  <a:schemeClr val="tx1"/>
                </a:solidFill>
                <a:effectLst/>
                <a:latin typeface="+mn-lt"/>
                <a:ea typeface="+mn-ea"/>
                <a:cs typeface="+mn-cs"/>
              </a:rPr>
              <a:t>before you to preserve life ... </a:t>
            </a:r>
            <a:r>
              <a:rPr lang="en-GB" sz="1200" i="1" kern="1200" dirty="0">
                <a:solidFill>
                  <a:schemeClr val="tx1"/>
                </a:solidFill>
                <a:effectLst/>
                <a:latin typeface="+mn-lt"/>
                <a:ea typeface="+mn-ea"/>
                <a:cs typeface="+mn-cs"/>
              </a:rPr>
              <a:t>God sent me </a:t>
            </a:r>
            <a:r>
              <a:rPr lang="en-GB" sz="1200" kern="1200" dirty="0">
                <a:solidFill>
                  <a:schemeClr val="tx1"/>
                </a:solidFill>
                <a:effectLst/>
                <a:latin typeface="+mn-lt"/>
                <a:ea typeface="+mn-ea"/>
                <a:cs typeface="+mn-cs"/>
              </a:rPr>
              <a:t>before you to preserve for you a remnant on earth, and to keep alive for you many survivors. So </a:t>
            </a:r>
            <a:r>
              <a:rPr lang="en-GB" sz="1200" i="1" kern="1200" dirty="0">
                <a:solidFill>
                  <a:schemeClr val="tx1"/>
                </a:solidFill>
                <a:effectLst/>
                <a:latin typeface="+mn-lt"/>
                <a:ea typeface="+mn-ea"/>
                <a:cs typeface="+mn-cs"/>
              </a:rPr>
              <a:t>it was not you who sent me here, but God</a:t>
            </a:r>
            <a:r>
              <a:rPr lang="en-GB" sz="1200" kern="1200" dirty="0">
                <a:solidFill>
                  <a:schemeClr val="tx1"/>
                </a:solidFill>
                <a:effectLst/>
                <a:latin typeface="+mn-lt"/>
                <a:ea typeface="+mn-ea"/>
                <a:cs typeface="+mn-cs"/>
              </a:rPr>
              <a:t>.” (Gen. 45:4-8) </a:t>
            </a:r>
            <a:endParaRPr lang="en-GB" dirty="0">
              <a:effectLst/>
            </a:endParaRPr>
          </a:p>
          <a:p>
            <a:r>
              <a:rPr lang="en-GB" sz="1200" kern="1200" dirty="0">
                <a:solidFill>
                  <a:schemeClr val="tx1"/>
                </a:solidFill>
                <a:effectLst/>
                <a:latin typeface="+mn-lt"/>
                <a:ea typeface="+mn-ea"/>
                <a:cs typeface="+mn-cs"/>
              </a:rPr>
              <a:t>And this is what he says years later, after their father Jacob has died and the brothers fear that he may now take revenge: </a:t>
            </a:r>
            <a:endParaRPr lang="en-GB" dirty="0">
              <a:effectLst/>
            </a:endParaRPr>
          </a:p>
          <a:p>
            <a:r>
              <a:rPr lang="en-GB" sz="1200" kern="1200" dirty="0">
                <a:solidFill>
                  <a:schemeClr val="tx1"/>
                </a:solidFill>
                <a:effectLst/>
                <a:latin typeface="+mn-lt"/>
                <a:ea typeface="+mn-ea"/>
                <a:cs typeface="+mn-cs"/>
              </a:rPr>
              <a:t>“Do not be afraid! Am I in the place of God? </a:t>
            </a:r>
            <a:r>
              <a:rPr lang="en-GB" sz="1200" i="1" kern="1200" dirty="0">
                <a:solidFill>
                  <a:schemeClr val="tx1"/>
                </a:solidFill>
                <a:effectLst/>
                <a:latin typeface="+mn-lt"/>
                <a:ea typeface="+mn-ea"/>
                <a:cs typeface="+mn-cs"/>
              </a:rPr>
              <a:t>Though you intended to do harm to me, God intended it for good</a:t>
            </a:r>
            <a:r>
              <a:rPr lang="en-GB" sz="1200" kern="1200" dirty="0">
                <a:solidFill>
                  <a:schemeClr val="tx1"/>
                </a:solidFill>
                <a:effectLst/>
                <a:latin typeface="+mn-lt"/>
                <a:ea typeface="+mn-ea"/>
                <a:cs typeface="+mn-cs"/>
              </a:rPr>
              <a:t>, in order to preserve a numerous people, as He is doing today. So have no fear; I myself will provide for you and your little ones.” (Gen. 50:19-21) </a:t>
            </a:r>
            <a:endParaRPr lang="en-GB" dirty="0">
              <a:effectLst/>
            </a:endParaRPr>
          </a:p>
          <a:p>
            <a:r>
              <a:rPr lang="en-GB" sz="1200" kern="1200" dirty="0">
                <a:solidFill>
                  <a:schemeClr val="tx1"/>
                </a:solidFill>
                <a:effectLst/>
                <a:latin typeface="+mn-lt"/>
                <a:ea typeface="+mn-ea"/>
                <a:cs typeface="+mn-cs"/>
              </a:rPr>
              <a:t>Joseph had reframed his entire past. He no longer saw himself as a man wronged by his brothers. He had come to see himself as a man charged with a life-saving mission by God. Everything that had happened to him was necessary so that he could achieve his purpose in life: </a:t>
            </a:r>
            <a:endParaRPr lang="en-GB" dirty="0">
              <a:effectLst/>
            </a:endParaRPr>
          </a:p>
          <a:p>
            <a:r>
              <a:rPr lang="en-GB" sz="1200" kern="1200" dirty="0">
                <a:solidFill>
                  <a:schemeClr val="tx1"/>
                </a:solidFill>
                <a:effectLst/>
                <a:latin typeface="+mn-lt"/>
                <a:ea typeface="+mn-ea"/>
                <a:cs typeface="+mn-cs"/>
              </a:rPr>
              <a:t>Reframing 3!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5776 </a:t>
            </a:r>
            <a:endParaRPr lang="en-GB" dirty="0">
              <a:effectLst/>
            </a:endParaRPr>
          </a:p>
          <a:p>
            <a:r>
              <a:rPr lang="en-GB" sz="1200" b="1" kern="1200" dirty="0">
                <a:solidFill>
                  <a:schemeClr val="tx1"/>
                </a:solidFill>
                <a:effectLst/>
                <a:latin typeface="+mn-lt"/>
                <a:ea typeface="+mn-ea"/>
                <a:cs typeface="+mn-cs"/>
              </a:rPr>
              <a:t>“Just as a painting can look different when placed in a different frame, so can a life. </a:t>
            </a:r>
            <a:endParaRPr lang="en-GB" dirty="0">
              <a:effectLst/>
            </a:endParaRPr>
          </a:p>
          <a:p>
            <a:r>
              <a:rPr lang="en-GB" sz="1200" kern="1200" dirty="0">
                <a:solidFill>
                  <a:schemeClr val="tx1"/>
                </a:solidFill>
                <a:effectLst/>
                <a:latin typeface="+mn-lt"/>
                <a:ea typeface="+mn-ea"/>
                <a:cs typeface="+mn-cs"/>
              </a:rPr>
              <a:t>to save an entire region from starvation during a famine, and to provide a safe haven for his </a:t>
            </a:r>
            <a:endParaRPr lang="en-GB" dirty="0">
              <a:effectLst/>
            </a:endParaRPr>
          </a:p>
          <a:p>
            <a:r>
              <a:rPr lang="en-GB" sz="1200" kern="1200" dirty="0">
                <a:solidFill>
                  <a:schemeClr val="tx1"/>
                </a:solidFill>
                <a:effectLst/>
                <a:latin typeface="+mn-lt"/>
                <a:ea typeface="+mn-ea"/>
                <a:cs typeface="+mn-cs"/>
              </a:rPr>
              <a:t>family. </a:t>
            </a:r>
            <a:endParaRPr lang="en-GB" dirty="0">
              <a:effectLst/>
            </a:endParaRPr>
          </a:p>
          <a:p>
            <a:r>
              <a:rPr lang="en-GB" sz="1200" b="1" kern="1200" dirty="0">
                <a:solidFill>
                  <a:schemeClr val="tx1"/>
                </a:solidFill>
                <a:effectLst/>
                <a:latin typeface="+mn-lt"/>
                <a:ea typeface="+mn-ea"/>
                <a:cs typeface="+mn-cs"/>
              </a:rPr>
              <a:t>“By reframing, we can change our entire response, giving us the strength to survive, the courage to persist, and the resilience to emerge, on the far side of darkness, into the light of a new and better day.” </a:t>
            </a:r>
            <a:endParaRPr lang="en-GB" dirty="0">
              <a:effectLst/>
            </a:endParaRPr>
          </a:p>
          <a:p>
            <a:r>
              <a:rPr lang="en-GB" sz="1200" kern="1200" dirty="0">
                <a:solidFill>
                  <a:schemeClr val="tx1"/>
                </a:solidFill>
                <a:effectLst/>
                <a:latin typeface="+mn-lt"/>
                <a:ea typeface="+mn-ea"/>
                <a:cs typeface="+mn-cs"/>
              </a:rPr>
              <a:t>This single act of reframing allowed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Joseph to live without a burning sense of anger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and injustice. It enabled him to forgive his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brothers and be reconciled with them. It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transformed the negative energies of feelings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about the past into focused attention to the future. Joseph, without knowing it, had become the precursor of one of the great movements in psychotherapy in the modern world. He showed the power of reframing. We cannot change the past. But by changing the way we </a:t>
            </a:r>
            <a:r>
              <a:rPr lang="en-GB" sz="1200" i="1" kern="1200" dirty="0">
                <a:solidFill>
                  <a:schemeClr val="tx1"/>
                </a:solidFill>
                <a:effectLst/>
                <a:latin typeface="+mn-lt"/>
                <a:ea typeface="+mn-ea"/>
                <a:cs typeface="+mn-cs"/>
              </a:rPr>
              <a:t>think about </a:t>
            </a:r>
            <a:r>
              <a:rPr lang="en-GB" sz="1200" kern="1200" dirty="0">
                <a:solidFill>
                  <a:schemeClr val="tx1"/>
                </a:solidFill>
                <a:effectLst/>
                <a:latin typeface="+mn-lt"/>
                <a:ea typeface="+mn-ea"/>
                <a:cs typeface="+mn-cs"/>
              </a:rPr>
              <a:t>the past, we can change the future. </a:t>
            </a:r>
            <a:endParaRPr lang="en-GB" dirty="0">
              <a:effectLst/>
            </a:endParaRPr>
          </a:p>
          <a:p>
            <a:r>
              <a:rPr lang="en-GB" sz="1200" kern="1200" dirty="0">
                <a:solidFill>
                  <a:schemeClr val="tx1"/>
                </a:solidFill>
                <a:effectLst/>
                <a:latin typeface="+mn-lt"/>
                <a:ea typeface="+mn-ea"/>
                <a:cs typeface="+mn-cs"/>
              </a:rPr>
              <a:t>Whatever situation we are in, by reframing it we can change our entire response, giving us the strength to survive, the courage to persist, and the resilience to emerge, on the far side of darkness, into the light of a new and better day. </a:t>
            </a:r>
            <a:endParaRPr lang="en-GB" dirty="0">
              <a:effectLst/>
            </a:endParaRP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8</a:t>
            </a:fld>
            <a:endParaRPr lang="en-US"/>
          </a:p>
        </p:txBody>
      </p:sp>
    </p:spTree>
    <p:extLst>
      <p:ext uri="{BB962C8B-B14F-4D97-AF65-F5344CB8AC3E}">
        <p14:creationId xmlns:p14="http://schemas.microsoft.com/office/powerpoint/2010/main" val="604624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 life was saved by a whisper. Ruth </a:t>
            </a:r>
            <a:r>
              <a:rPr lang="en-GB" dirty="0" err="1"/>
              <a:t>Klüger</a:t>
            </a:r>
            <a:r>
              <a:rPr lang="en-GB" dirty="0"/>
              <a:t> and her mother had been deported to the Nazi death camp at Auschwitz-Birkenau and were awaiting so-called selection. Some would be chosen for slave labour; most, including all those under 15 years old, would be sent to the gas chambers.</a:t>
            </a:r>
          </a:p>
          <a:p>
            <a:endParaRPr lang="en-GB" dirty="0"/>
          </a:p>
          <a:p>
            <a:r>
              <a:rPr lang="en-GB" dirty="0"/>
              <a:t>The 12-year-old </a:t>
            </a:r>
            <a:r>
              <a:rPr lang="en-GB" dirty="0" err="1"/>
              <a:t>Klüger</a:t>
            </a:r>
            <a:r>
              <a:rPr lang="en-GB" dirty="0"/>
              <a:t>, remaining, despite the horrific circumstances, a defiant adolescent, at first ignored her mother’s advice to lie about her age. Then another woman prisoner being used by the Nazis to keep records approached her with the urgently whispered advice: “Say you are 15.”</a:t>
            </a:r>
          </a:p>
          <a:p>
            <a:endParaRPr lang="en-GB" dirty="0"/>
          </a:p>
          <a:p>
            <a:r>
              <a:rPr lang="en-GB" dirty="0"/>
              <a:t>When the SS doctor, believed by </a:t>
            </a:r>
            <a:r>
              <a:rPr lang="en-GB" dirty="0" err="1"/>
              <a:t>Klüger</a:t>
            </a:r>
            <a:r>
              <a:rPr lang="en-GB" dirty="0"/>
              <a:t> to have been the notorious Josef Mengele, objected that she did not look 15 and appeared “weak”, the other prisoner asserted “no, she has strong legs, she can work”. The SS man shrugged and </a:t>
            </a:r>
            <a:r>
              <a:rPr lang="en-GB" dirty="0" err="1"/>
              <a:t>Klüger</a:t>
            </a:r>
            <a:r>
              <a:rPr lang="en-GB" dirty="0"/>
              <a:t> was allowed to join her mother, while the rest of those she had been deported with were murdered soon afterwards.</a:t>
            </a:r>
          </a:p>
          <a:p>
            <a:endParaRPr lang="en-GB" dirty="0"/>
          </a:p>
          <a:p>
            <a:r>
              <a:rPr lang="en-GB" dirty="0"/>
              <a:t>“It was a chance encounter.” </a:t>
            </a:r>
            <a:r>
              <a:rPr lang="en-GB" dirty="0" err="1"/>
              <a:t>Klüger</a:t>
            </a:r>
            <a:r>
              <a:rPr lang="en-GB" dirty="0"/>
              <a:t> reflected, “lasting only a couple of minutes with a kind, young woman who I had never seen before and have never seen since, but I owe her my life, my survival.”</a:t>
            </a:r>
          </a:p>
          <a:p>
            <a:endParaRPr lang="en-GB" dirty="0"/>
          </a:p>
          <a:p>
            <a:r>
              <a:rPr lang="en-GB" dirty="0"/>
              <a:t>That story — focused through children’s and women’s perspectives, expressing great honesty about human relationships, and recording both the horrors of crimes committed but also moments of heroic defiance — was typical of </a:t>
            </a:r>
            <a:r>
              <a:rPr lang="en-GB" dirty="0" err="1"/>
              <a:t>Klüger’s</a:t>
            </a:r>
            <a:r>
              <a:rPr lang="en-GB" dirty="0"/>
              <a:t> distinctive insight into events so hard for witnesses to describe, and outsiders to comprehend.</a:t>
            </a:r>
          </a:p>
          <a:p>
            <a:endParaRPr lang="en-GB" dirty="0"/>
          </a:p>
          <a:p>
            <a:r>
              <a:rPr lang="en-GB" dirty="0"/>
              <a:t>Her memoir, published first in German and later in an English language version entitled Still Alive: A Holocaust Girlhood Remembered, was translated into many other languages and won numerous awards. “To make us into saints is lazy,” she wrote. “Anyone who generalises denies us the normal complexity to be observed in others.” Her account as well as her forthright opinions on how that history was remembered made </a:t>
            </a:r>
            <a:r>
              <a:rPr lang="en-GB" dirty="0" err="1"/>
              <a:t>Klüger</a:t>
            </a:r>
            <a:r>
              <a:rPr lang="en-GB" dirty="0"/>
              <a:t> an international authority on the Holocaust.</a:t>
            </a:r>
          </a:p>
          <a:p>
            <a:endParaRPr lang="en-GB" dirty="0"/>
          </a:p>
          <a:p>
            <a:r>
              <a:rPr lang="en-GB" dirty="0"/>
              <a:t>At the same time she was determined that those experiences would not dominate the life she had so nearly lost. “However traumatic the Holocaust was,” she once argued, “it was a phase of life for the survivor.” Settling in the US after the war, she became an accomplished scholar of German literature ranging from the 18th to the 20th century.</a:t>
            </a:r>
          </a:p>
          <a:p>
            <a:endParaRPr lang="en-GB" dirty="0"/>
          </a:p>
          <a:p>
            <a:r>
              <a:rPr lang="en-GB" dirty="0"/>
              <a:t>She had been born in 1931 into a prosperous Jewish family in Vienna, where her father was a gynaecologist and her mother a nurse. The security of such a life was shattered in 1938 when Austria was annexed to Nazi Germany. “</a:t>
            </a:r>
            <a:r>
              <a:rPr lang="en-GB" dirty="0" err="1"/>
              <a:t>Antisemitic</a:t>
            </a:r>
            <a:r>
              <a:rPr lang="en-GB" dirty="0"/>
              <a:t> signs and slogans were among my first reading materials,” she recalled ruefully. Her education was disrupted, and she was prohibited from sitting on park benches, riding a bicycle or going to the cinema. Her only playground was the Jewish cemetery.</a:t>
            </a:r>
          </a:p>
          <a:p>
            <a:endParaRPr lang="en-GB" dirty="0"/>
          </a:p>
          <a:p>
            <a:r>
              <a:rPr lang="en-GB" dirty="0"/>
              <a:t>She recalled beginning to pick up in overheard conversations the sense of peril with which her parents now lived as they discussed relatives who had disappeared. Her father, banned from working, emigrated to France alone, assuming women and children left in Vienna would be safe. He was murdered during the Holocaust but </a:t>
            </a:r>
            <a:r>
              <a:rPr lang="en-GB" dirty="0" err="1"/>
              <a:t>Klüger</a:t>
            </a:r>
            <a:r>
              <a:rPr lang="en-GB" dirty="0"/>
              <a:t> never discovered exactly what happened to him. Her half-brother was also murdered.</a:t>
            </a:r>
          </a:p>
          <a:p>
            <a:endParaRPr lang="en-GB" dirty="0"/>
          </a:p>
          <a:p>
            <a:r>
              <a:rPr lang="en-GB" dirty="0" err="1"/>
              <a:t>Klüger’s</a:t>
            </a:r>
            <a:r>
              <a:rPr lang="en-GB" dirty="0"/>
              <a:t> mother did not take the opportunity to send her abroad to safety on one of the </a:t>
            </a:r>
            <a:r>
              <a:rPr lang="en-GB" dirty="0" err="1"/>
              <a:t>Kindertransport</a:t>
            </a:r>
            <a:r>
              <a:rPr lang="en-GB" dirty="0"/>
              <a:t> evacuations, a decision that later contributed to a troubled daughter-mother relationship, though </a:t>
            </a:r>
            <a:r>
              <a:rPr lang="en-GB" dirty="0" err="1"/>
              <a:t>Klüger</a:t>
            </a:r>
            <a:r>
              <a:rPr lang="en-GB" dirty="0"/>
              <a:t> understood the desire not to be separated. She saw her mother as both hopelessly unable to realise what was happening, yet somehow capable through her paranoia in helping to ensure their survival.</a:t>
            </a:r>
          </a:p>
          <a:p>
            <a:endParaRPr lang="en-GB" dirty="0"/>
          </a:p>
          <a:p>
            <a:r>
              <a:rPr lang="en-GB" dirty="0"/>
              <a:t>They endured years of steadily intensifying persecution until in 1942 they were deported to the Theresienstadt concentration camp in Nazi-occupied Czechoslovakia. This was a staging post </a:t>
            </a:r>
            <a:r>
              <a:rPr lang="en-GB" dirty="0" err="1"/>
              <a:t>en</a:t>
            </a:r>
            <a:r>
              <a:rPr lang="en-GB" dirty="0"/>
              <a:t> route to the death camps. It was full of disease, hunger and desperate anxiety. </a:t>
            </a:r>
            <a:r>
              <a:rPr lang="en-GB" dirty="0" err="1"/>
              <a:t>Klüger</a:t>
            </a:r>
            <a:r>
              <a:rPr lang="en-GB" dirty="0"/>
              <a:t> had some small consolation, after her isolated existence in Vienna, from the opportunity to mix with younger people. Though never a religious believer, she discovered pride in her Jewish identity, admiring the way the prisoners “flooded this square kilometre with their voices, their intellect, their wit, their playfulness”. She devoured poetry, and later found herself recalling the Schiller she had learnt by heart in an attempt to endure the freezing hours spent in camps waiting for roll call.</a:t>
            </a:r>
          </a:p>
          <a:p>
            <a:endParaRPr lang="en-GB" dirty="0"/>
          </a:p>
          <a:p>
            <a:r>
              <a:rPr lang="en-GB" dirty="0"/>
              <a:t>In 1944 </a:t>
            </a:r>
            <a:r>
              <a:rPr lang="en-GB" dirty="0" err="1"/>
              <a:t>Klüger</a:t>
            </a:r>
            <a:r>
              <a:rPr lang="en-GB" dirty="0"/>
              <a:t> and her mother were put on one of the dreaded onward transports to Auschwitz in Poland. Her escape from the gas chambers there meant transfer to slave labour, breaking rocks and felling trees in freezing winter conditions, mostly in one of the hundreds of satellite camps set up as part of the huge, relentless Holocaust network.</a:t>
            </a:r>
          </a:p>
          <a:p>
            <a:endParaRPr lang="en-GB" dirty="0"/>
          </a:p>
          <a:p>
            <a:r>
              <a:rPr lang="en-GB" dirty="0"/>
              <a:t>As the Red Army approached in 1945 her camp was suddenly evacuated by panicking guards. </a:t>
            </a:r>
            <a:r>
              <a:rPr lang="en-GB" dirty="0" err="1"/>
              <a:t>Klüger</a:t>
            </a:r>
            <a:r>
              <a:rPr lang="en-GB" dirty="0"/>
              <a:t> and her mother managed to avoid the final fate of many prisoners, murdered during the “death marches” to camps in Germany. They pretended to be part of the huge wave of German refugees heading west to escape Soviet vengeance, reaching US-occupied Bavaria.</a:t>
            </a:r>
          </a:p>
          <a:p>
            <a:endParaRPr lang="en-GB" dirty="0"/>
          </a:p>
          <a:p>
            <a:r>
              <a:rPr lang="en-GB" dirty="0" err="1"/>
              <a:t>Klüger</a:t>
            </a:r>
            <a:r>
              <a:rPr lang="en-GB" dirty="0"/>
              <a:t> at the Reichstag, Berlin, for the 2016 International Holocaust Memorial Day, with Joachim </a:t>
            </a:r>
            <a:r>
              <a:rPr lang="en-GB" dirty="0" err="1"/>
              <a:t>Gauck</a:t>
            </a:r>
            <a:r>
              <a:rPr lang="en-GB" dirty="0"/>
              <a:t>, then German president, and Angela Merkel, the chancellor</a:t>
            </a:r>
          </a:p>
          <a:p>
            <a:r>
              <a:rPr lang="en-GB" dirty="0" err="1"/>
              <a:t>Klüger</a:t>
            </a:r>
            <a:r>
              <a:rPr lang="en-GB" dirty="0"/>
              <a:t> at the Reichstag, Berlin, for the 2016 International Holocaust Memorial Day, with Joachim </a:t>
            </a:r>
            <a:r>
              <a:rPr lang="en-GB" dirty="0" err="1"/>
              <a:t>Gauck</a:t>
            </a:r>
            <a:r>
              <a:rPr lang="en-GB" dirty="0"/>
              <a:t>, then German president, and Angela Merkel, the chancellor</a:t>
            </a:r>
          </a:p>
          <a:p>
            <a:r>
              <a:rPr lang="en-GB" dirty="0"/>
              <a:t>ALAMY</a:t>
            </a:r>
          </a:p>
          <a:p>
            <a:r>
              <a:rPr lang="en-GB" dirty="0"/>
              <a:t>After failing to secure emigration to Palestine, </a:t>
            </a:r>
            <a:r>
              <a:rPr lang="en-GB" dirty="0" err="1"/>
              <a:t>Klüger</a:t>
            </a:r>
            <a:r>
              <a:rPr lang="en-GB" dirty="0"/>
              <a:t> and her mother emigrated to the US in 1947, when she was 16. She studied in New York and married the historian Werner </a:t>
            </a:r>
            <a:r>
              <a:rPr lang="en-GB" dirty="0" err="1"/>
              <a:t>Angress</a:t>
            </a:r>
            <a:r>
              <a:rPr lang="en-GB" dirty="0"/>
              <a:t> in the 1950s, living in Connecticut with their two sons, Percy, who became a college admissions counsellor, and Dan, chief operating officer of Cicero Diagnostics, a healthcare company.</a:t>
            </a:r>
          </a:p>
          <a:p>
            <a:endParaRPr lang="en-GB" dirty="0"/>
          </a:p>
          <a:p>
            <a:r>
              <a:rPr lang="en-GB" dirty="0"/>
              <a:t>Her marriage ended in divorce in the 1960s and she moved to California, initially working as a librarian. She then studied for a doctorate in German literature (“something the Nazis couldn’t take away”, as she once put it) in an attempt to find a deeper culture that had been so horribly distorted by the Third Reich.</a:t>
            </a:r>
          </a:p>
          <a:p>
            <a:endParaRPr lang="en-GB" dirty="0"/>
          </a:p>
          <a:p>
            <a:r>
              <a:rPr lang="en-GB" dirty="0"/>
              <a:t>At the same time </a:t>
            </a:r>
            <a:r>
              <a:rPr lang="en-GB" dirty="0" err="1"/>
              <a:t>Klüger’s</a:t>
            </a:r>
            <a:r>
              <a:rPr lang="en-GB" dirty="0"/>
              <a:t> scholarship, ranging from baroque poetry to studies of Kleist, Schnitzler and modern feminist writing, was driven by a desire to find new perspectives, especially relating to the literary depiction of women. She held academic posts at the University of California and at Princeton.</a:t>
            </a:r>
          </a:p>
          <a:p>
            <a:endParaRPr lang="en-GB" dirty="0"/>
          </a:p>
          <a:p>
            <a:r>
              <a:rPr lang="en-GB" dirty="0"/>
              <a:t>It was only much later that she began to write about her own experiences of the Holocaust and the way in which its memory had been suppressed, ignored or distorted. She had been reluctant to return to Europe, and never returned to the Auschwitz site, which felt, she wrote, “like a crater of the moon, a place only peripherally connected with the human world”.</a:t>
            </a:r>
          </a:p>
          <a:p>
            <a:endParaRPr lang="en-GB" dirty="0"/>
          </a:p>
          <a:p>
            <a:r>
              <a:rPr lang="en-GB" dirty="0"/>
              <a:t>“Memories of the past never go away,” she said, yet in the earlier </a:t>
            </a:r>
            <a:r>
              <a:rPr lang="en-GB" dirty="0" err="1"/>
              <a:t>postwar</a:t>
            </a:r>
            <a:r>
              <a:rPr lang="en-GB" dirty="0"/>
              <a:t> decades “the survivors didn’t want to tell their story and no one really wanted to listen”.</a:t>
            </a:r>
          </a:p>
          <a:p>
            <a:endParaRPr lang="en-GB" dirty="0"/>
          </a:p>
          <a:p>
            <a:r>
              <a:rPr lang="en-GB" dirty="0"/>
              <a:t>After a serious accident led to a prolonged stay at Göttingen in Germany in the late 1980s, she discovered what she termed “a new neutral space in which testimony became possible”. She wanted her work to recover the experiences of children caught up in the Holocaust and also the perspective of women: “Wars, and hence the memories of wars, are owned by the male of the species,” she argued. She also hoped to engage Germans and Austrians in debate about their past.</a:t>
            </a:r>
          </a:p>
          <a:p>
            <a:endParaRPr lang="en-GB" dirty="0"/>
          </a:p>
          <a:p>
            <a:r>
              <a:rPr lang="en-GB" dirty="0"/>
              <a:t>Her feelings about Germany, she said, were always ambivalent: “A dislike of what they did to us but on the other hand I have friendships with many Germans. The two don’t come together, they run parallel.” She was wary of explanations of the Holocaust that saw the entire German population as permanently driven by racism and antisemitism.</a:t>
            </a:r>
          </a:p>
          <a:p>
            <a:endParaRPr lang="en-GB" dirty="0"/>
          </a:p>
          <a:p>
            <a:r>
              <a:rPr lang="en-GB" dirty="0"/>
              <a:t>In 2016 she was invited to address the Bundestag in Berlin in a commemoration of the liberation of Auschwitz. With characteristic directness she confronted her audience with what she had witnessed. However, she also praised what she saw as a change in modern Germany, such as the willingness of many to welcome refugees.</a:t>
            </a:r>
          </a:p>
          <a:p>
            <a:endParaRPr lang="en-GB" dirty="0"/>
          </a:p>
          <a:p>
            <a:r>
              <a:rPr lang="en-GB" dirty="0"/>
              <a:t>Her relationship with her birthplace in Austria was similarly conflicted. </a:t>
            </a:r>
            <a:r>
              <a:rPr lang="en-GB" dirty="0" err="1"/>
              <a:t>Klüger</a:t>
            </a:r>
            <a:r>
              <a:rPr lang="en-GB" dirty="0"/>
              <a:t> was fiercely critical of </a:t>
            </a:r>
            <a:r>
              <a:rPr lang="en-GB" dirty="0" err="1"/>
              <a:t>postwar</a:t>
            </a:r>
            <a:r>
              <a:rPr lang="en-GB" dirty="0"/>
              <a:t> Austria’s attempt to pass itself off as a “victim” of Nazism. Reconciliation was helped when in 2008 the Viennese authorities chose to distribute 100,000 copies of her memoir free to its citizens.</a:t>
            </a:r>
          </a:p>
          <a:p>
            <a:endParaRPr lang="en-GB" dirty="0"/>
          </a:p>
          <a:p>
            <a:r>
              <a:rPr lang="en-GB" dirty="0"/>
              <a:t>“I’m not from Auschwitz, I come from Vienna,” </a:t>
            </a:r>
            <a:r>
              <a:rPr lang="en-GB" dirty="0" err="1"/>
              <a:t>Klüger</a:t>
            </a:r>
            <a:r>
              <a:rPr lang="en-GB" dirty="0"/>
              <a:t> once remarked. She refused to have her identity defined by her extraordinary childhood experiences. Her time in the camps, she said, was like a bullet lodged in her brain, within her but not part of her. And her writing and academic career gave her a reputation far beyond that of an anonymous or passive victim.</a:t>
            </a:r>
          </a:p>
          <a:p>
            <a:endParaRPr lang="en-GB" dirty="0"/>
          </a:p>
          <a:p>
            <a:r>
              <a:rPr lang="en-GB" dirty="0"/>
              <a:t>Yet the memories could never simply disappear, sometimes encroaching at unexpected moments with inescapable force — when she had to stand in a queue, or the time she locked herself out of her American home on a winter’s night. As she slowly froze she was back in the dreadful cold of the camps yet comforted a little too, she reflected, by a feeling of solidarity with the others who had endured what she had as a child. Others whose experience, like her own experience, she had eventually recalled for everyone.</a:t>
            </a:r>
          </a:p>
          <a:p>
            <a:endParaRPr lang="en-GB" dirty="0"/>
          </a:p>
          <a:p>
            <a:r>
              <a:rPr lang="en-GB" dirty="0"/>
              <a:t>Ruth </a:t>
            </a:r>
            <a:r>
              <a:rPr lang="en-GB" dirty="0" err="1"/>
              <a:t>Klüger</a:t>
            </a:r>
            <a:r>
              <a:rPr lang="en-GB" dirty="0"/>
              <a:t>, academic and Holocaust witness, was born October 30, 1931. She died of complications from bladder cancer on October 6, 2020, aged 88.</a:t>
            </a:r>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5434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“Resentment is like drinking poison and then hoping it will kill your enemies.” Mandela</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In our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Joseph does something unusual. Revealing himself to his brothers, fully aware that they will suffer shock and then guilt as they remember how it is that their brother is in Egypt, he reinterprets the past: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 “I am your brother Joseph, the one you sold into Egypt! And now, do not be distressed and do not be angry with yourselves for selling me here, because it was to save lives that God sent me ahead of you. For two years now there has been famine in the land, and for the next five years there will be no ploughing and reaping. But God sent me ahead of you to preserve for you a remnant on earth and to save your lives by a great deliverance. So then, it was not you who sent me here, but God. He made me father to Pharaoh, lord of his entire household and ruler of all Egypt.” (Gen. 45:4-8)</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This is markedly different to the way Joseph described these events when he spoke to the chief butler in prison: “I was forcibly carried off from the land of the Hebrews, and even here I have done nothing to deserve being put in a dungeon” (Gen. 40:15). Then, it was a story of kidnap and injustice.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Now, it has become a story of Divine providence and redemption. It wasn’t you, he tells his brothers, it was God. You didn’t realise that you were part of a larger plan. And though it began badly, it has ended well. So don’t hold yourselves guilty. And do not be afraid of any desire for revenge on my part. There is no such desire. I realise that we were all being directed by a force greater than ourselves, greater than we can fully understand.</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Joseph does the same in next week’s </a:t>
            </a:r>
            <a:r>
              <a:rPr lang="en-GB" sz="1200" b="0" i="0" u="none" strike="noStrike" kern="1200" dirty="0" err="1">
                <a:solidFill>
                  <a:schemeClr val="tx1"/>
                </a:solidFill>
                <a:effectLst/>
                <a:latin typeface="+mn-lt"/>
                <a:ea typeface="+mn-ea"/>
                <a:cs typeface="+mn-cs"/>
              </a:rPr>
              <a:t>parsha</a:t>
            </a:r>
            <a:r>
              <a:rPr lang="en-GB" sz="1200" b="0" i="0" u="none" strike="noStrike" kern="1200" dirty="0">
                <a:solidFill>
                  <a:schemeClr val="tx1"/>
                </a:solidFill>
                <a:effectLst/>
                <a:latin typeface="+mn-lt"/>
                <a:ea typeface="+mn-ea"/>
                <a:cs typeface="+mn-cs"/>
              </a:rPr>
              <a:t>, when the brothers fear that he may take revenge after their father’s death:</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“Don’t be afraid. Am I in the place of God? You intended to harm me, but God intended it for good to accomplish what is now being done, the saving of many lives. (Gen. 50:19-20)</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Joseph is helping his brothers to revise their memory of the past. In doing so, he is challenging one of our most fundamental assumptions about time, namely its asymmetry. We can change the future. We cannot change the past. But is that entirely true? What Joseph is doing for his brothers is what he has clearly done for himself: events have changed his and their understanding of the past.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Which means: we cannot fully understand what is happening to us now until we can look back in retrospect and see how it all turned out. This means that we are not held captive by the past. Things can happen to us, not as dramatically as to Joseph perhaps, but nonetheless benign, that can completely alter the way we look back and remember. By action in the future, we can redeem the past.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A classic example of this is the late Steve Jobs’ 2005 commencement address at Stanford University, that has now been seen by more than 40 million people on YouTube. In it, he described three crushing blows in his life: dropping out of college, being fired by the company he had founded – Apple, and being diagnosed with cancer. Each one, he said, had led to something important and positive.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Dropping out of college, Jobs was able to audit any course he wished. He attended one on calligraphy and this inspired him to build into his first computers a range of proportionally spaced fonts, thus giving computer scripts an elegance that had previously been available only to professional printers. Getting fired from Apple led him to start a new computer company, NeXT, that developed capabilities he would eventually bring back to Apple, as well as acquiring Pixar Animation, the most creative of computer-animated film studios. The diagnosis of cancer led him to a new focus in life. It made him realise: “Your time is limited, so don’t waste it living someone else’s life.”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Jobs’ ability to construct these stories – what he called “connecting the dots” – was surely not unrelated to his ability to survive the blows he suffered in life.[1] Few could have recovered from the setback of being dismissed from his own company, and fewer still could have achieved the transformation he did at Apple when he returned, creating the iPod, iPhone and iPad. He did not believe in tragic inevitabilities. Though he would not have put it in these terms, he knew that by action in the future we can redeem the past.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Professor Mordechai Rotenberg of the Hebrew University has argued that this kind of technique, of reinterpreting the past, could be used as a therapeutic technique in rehabilitating patients suffering from a crippling sense of guilt.[2] If we cannot change the past, then it is always there holding us back like a ball and chain around our legs. We cannot change the past, but we can reinterpret it by integrating it into a new and larger narrative. That is what Joseph was doing, and having used this technique to help him survive a personal life of unparalleled ups and downs, he now uses it to help his brothers live without overpowering guilt.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We find this in Judaism throughout its history. The Prophets reinterpreted biblical narrative for their day. Then came Midrash, which reinterpreted it more radically because the situation of Jews had changed more radically. Then came the great biblical commentators and mystics and philosophers. There has hardly been a generation in all of Jewish history when Jews did not reinterpret their texts in the light of the present tense experience. We are the people who tell stories, and then retell them repeatedly, each time with a slightly different emphasis, establishing a connection between then and now, rereading the past in the light of the present as best we can.</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It is by telling stories that we make sense of our lives and the life of our people. And it is by allowing the present to reshape our understanding of the past that we redeem history and make it live as a positive force in our lives.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 gave one example when I spoke at the </a:t>
            </a:r>
            <a:r>
              <a:rPr lang="en-GB" sz="1200" b="0" i="0" u="none" strike="noStrike" kern="1200" dirty="0" err="1">
                <a:solidFill>
                  <a:schemeClr val="tx1"/>
                </a:solidFill>
                <a:effectLst/>
                <a:latin typeface="+mn-lt"/>
                <a:ea typeface="+mn-ea"/>
                <a:cs typeface="+mn-cs"/>
              </a:rPr>
              <a:t>Kinus</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Shluchim</a:t>
            </a:r>
            <a:r>
              <a:rPr lang="en-GB" sz="1200" b="0" i="0" u="none" strike="noStrike" kern="1200" dirty="0">
                <a:solidFill>
                  <a:schemeClr val="tx1"/>
                </a:solidFill>
                <a:effectLst/>
                <a:latin typeface="+mn-lt"/>
                <a:ea typeface="+mn-ea"/>
                <a:cs typeface="+mn-cs"/>
              </a:rPr>
              <a:t> of Chabad, the great gathering of some 5000 Chabad emissaries from around the world. I told them of how, in 1978, I visited the Lubavitcher </a:t>
            </a:r>
            <a:r>
              <a:rPr lang="en-GB" sz="1200" b="0" i="0" u="none" strike="noStrike" kern="1200" dirty="0" err="1">
                <a:solidFill>
                  <a:schemeClr val="tx1"/>
                </a:solidFill>
                <a:effectLst/>
                <a:latin typeface="+mn-lt"/>
                <a:ea typeface="+mn-ea"/>
                <a:cs typeface="+mn-cs"/>
              </a:rPr>
              <a:t>Rebbe</a:t>
            </a:r>
            <a:r>
              <a:rPr lang="en-GB" sz="1200" b="0" i="0" u="none" strike="noStrike" kern="1200" dirty="0">
                <a:solidFill>
                  <a:schemeClr val="tx1"/>
                </a:solidFill>
                <a:effectLst/>
                <a:latin typeface="+mn-lt"/>
                <a:ea typeface="+mn-ea"/>
                <a:cs typeface="+mn-cs"/>
              </a:rPr>
              <a:t> to ask his advice on which career I should follow. I did the usual thing: I sent him a note with the options, A, B or C, expecting him to indicate which one I should follow. The options were to become a barrister, or an economist, or an academic philosopher, either as a fellow of my college in Cambridge or as a professor somewhere else.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a:t>
            </a:r>
            <a:r>
              <a:rPr lang="en-GB" sz="1200" b="0" i="0" u="none" strike="noStrike" kern="1200" dirty="0" err="1">
                <a:solidFill>
                  <a:schemeClr val="tx1"/>
                </a:solidFill>
                <a:effectLst/>
                <a:latin typeface="+mn-lt"/>
                <a:ea typeface="+mn-ea"/>
                <a:cs typeface="+mn-cs"/>
              </a:rPr>
              <a:t>Rebbe</a:t>
            </a:r>
            <a:r>
              <a:rPr lang="en-GB" sz="1200" b="0" i="0" u="none" strike="noStrike" kern="1200" dirty="0">
                <a:solidFill>
                  <a:schemeClr val="tx1"/>
                </a:solidFill>
                <a:effectLst/>
                <a:latin typeface="+mn-lt"/>
                <a:ea typeface="+mn-ea"/>
                <a:cs typeface="+mn-cs"/>
              </a:rPr>
              <a:t> read out the list and said “No” to all three. My mission, he said, was to train Rabbis at Jews’ College (now the London School of Jewish Studies) and to become a congregational Rabbi myself. So, overnight, I found myself saying goodbye to all my aspirations, to everything for which I had been trained.</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strange thing is that ultimately I fulfilled all those ambitions despite walking in the opposite direction. I became an honorary barrister (Bencher) of the Inner Temple and delivered a law lecture in front of 600 barristers and the Lord Chief Justice. I delivered Britain’s two leading economics lectures, the </a:t>
            </a:r>
            <a:r>
              <a:rPr lang="en-GB" sz="1200" b="0" i="0" u="none" strike="noStrike" kern="1200" dirty="0" err="1">
                <a:solidFill>
                  <a:schemeClr val="tx1"/>
                </a:solidFill>
                <a:effectLst/>
                <a:latin typeface="+mn-lt"/>
                <a:ea typeface="+mn-ea"/>
                <a:cs typeface="+mn-cs"/>
              </a:rPr>
              <a:t>Mais</a:t>
            </a:r>
            <a:r>
              <a:rPr lang="en-GB" sz="1200" b="0" i="0" u="none" strike="noStrike" kern="1200" dirty="0">
                <a:solidFill>
                  <a:schemeClr val="tx1"/>
                </a:solidFill>
                <a:effectLst/>
                <a:latin typeface="+mn-lt"/>
                <a:ea typeface="+mn-ea"/>
                <a:cs typeface="+mn-cs"/>
              </a:rPr>
              <a:t> Lecture and the Hayek Lecture at the Institute of Economic Affairs. I became a fellow of my Cambridge college and a philosophy professor at several universities. I identified with the biblical Joseph because, so often, what I had dreamed of came to be at the very moment that I had given up hope. Only in retrospect did I discover that the </a:t>
            </a:r>
            <a:r>
              <a:rPr lang="en-GB" sz="1200" b="0" i="0" u="none" strike="noStrike" kern="1200" dirty="0" err="1">
                <a:solidFill>
                  <a:schemeClr val="tx1"/>
                </a:solidFill>
                <a:effectLst/>
                <a:latin typeface="+mn-lt"/>
                <a:ea typeface="+mn-ea"/>
                <a:cs typeface="+mn-cs"/>
              </a:rPr>
              <a:t>Rebbe</a:t>
            </a:r>
            <a:r>
              <a:rPr lang="en-GB" sz="1200" b="0" i="0" u="none" strike="noStrike" kern="1200" dirty="0">
                <a:solidFill>
                  <a:schemeClr val="tx1"/>
                </a:solidFill>
                <a:effectLst/>
                <a:latin typeface="+mn-lt"/>
                <a:ea typeface="+mn-ea"/>
                <a:cs typeface="+mn-cs"/>
              </a:rPr>
              <a:t> was not telling me to give up my career plans. He was simply charting a different route and a more beneficial one.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 believe that the way we write the next chapter in our lives affects all the others that have come before. By action in the future, we can redeem much of the pain of the past.</a:t>
            </a: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br>
              <a:rPr lang="en-GB" dirty="0"/>
            </a:br>
            <a:r>
              <a:rPr lang="en-GB" dirty="0"/>
              <a:t> </a:t>
            </a:r>
          </a:p>
        </p:txBody>
      </p:sp>
      <p:sp>
        <p:nvSpPr>
          <p:cNvPr id="4" name="Slide Number Placeholder 3"/>
          <p:cNvSpPr>
            <a:spLocks noGrp="1"/>
          </p:cNvSpPr>
          <p:nvPr>
            <p:ph type="sldNum" sz="quarter" idx="5"/>
          </p:nvPr>
        </p:nvSpPr>
        <p:spPr/>
        <p:txBody>
          <a:bodyPr/>
          <a:lstStyle/>
          <a:p>
            <a:fld id="{278FB232-C209-B445-ACB3-067054AB162C}" type="slidenum">
              <a:rPr lang="en-US" smtClean="0"/>
              <a:t>11</a:t>
            </a:fld>
            <a:endParaRPr lang="en-US"/>
          </a:p>
        </p:txBody>
      </p:sp>
    </p:spTree>
    <p:extLst>
      <p:ext uri="{BB962C8B-B14F-4D97-AF65-F5344CB8AC3E}">
        <p14:creationId xmlns:p14="http://schemas.microsoft.com/office/powerpoint/2010/main" val="3307842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sz="1200" kern="1200" dirty="0">
                <a:solidFill>
                  <a:schemeClr val="tx1"/>
                </a:solidFill>
                <a:effectLst/>
                <a:latin typeface="+mn-lt"/>
                <a:ea typeface="+mn-ea"/>
                <a:cs typeface="+mn-cs"/>
              </a:rPr>
              <a:t>It is one of the great questions we naturally ask each time we read the story of Joseph. Why did he not, at some time during their twenty-two year separation, send word to his father that he was alive? For part of that time – when he was a slave in Potiphar’s house, and when he was in prison – it would have been impossible. But certainly he could have done so when he became the second most powerful person in Egypt. At the very least he could have done so when the brothers came before him on their first journey to buy food. </a:t>
            </a:r>
            <a:endParaRPr lang="en-GB" dirty="0">
              <a:effectLst/>
            </a:endParaRPr>
          </a:p>
          <a:p>
            <a:r>
              <a:rPr lang="en-GB" sz="1200" kern="1200" dirty="0">
                <a:solidFill>
                  <a:schemeClr val="tx1"/>
                </a:solidFill>
                <a:effectLst/>
                <a:latin typeface="+mn-lt"/>
                <a:ea typeface="+mn-ea"/>
                <a:cs typeface="+mn-cs"/>
              </a:rPr>
              <a:t>Joseph knew how much his father loved him. He must have known how much their separation grieved him. He did not know, could not know, what Jacob thought had happened to him, but this surely he knew: that it was his duty to communicate with him when the opportunity arose, to tell his father that he was alive and well. Why then did he not? The following explanation1, is a tantalising possibility. </a:t>
            </a:r>
            <a:endParaRPr lang="en-GB" dirty="0">
              <a:effectLst/>
            </a:endParaRPr>
          </a:p>
          <a:p>
            <a:r>
              <a:rPr lang="en-GB" sz="1200" kern="1200" dirty="0">
                <a:solidFill>
                  <a:schemeClr val="tx1"/>
                </a:solidFill>
                <a:effectLst/>
                <a:latin typeface="+mn-lt"/>
                <a:ea typeface="+mn-ea"/>
                <a:cs typeface="+mn-cs"/>
              </a:rPr>
              <a:t>The story of Joseph’s descent into slavery and exile began when his father sent him, alone, to see how the brothers were faring: </a:t>
            </a:r>
            <a:endParaRPr lang="en-GB" dirty="0">
              <a:effectLst/>
            </a:endParaRPr>
          </a:p>
          <a:p>
            <a:r>
              <a:rPr lang="en-GB" sz="1200" i="1" kern="1200" dirty="0">
                <a:solidFill>
                  <a:schemeClr val="tx1"/>
                </a:solidFill>
                <a:effectLst/>
                <a:latin typeface="+mn-lt"/>
                <a:ea typeface="+mn-ea"/>
                <a:cs typeface="+mn-cs"/>
              </a:rPr>
              <a:t>His brothers had gone to graze their father’s flocks near Shechem, and Israel said to Joseph, “As you know, your brothers are grazing the flocks near Shechem... So he said to him, “Go and see if all is well with your brothers and with the flocks, and bring word back to me.” Then he sent him off from the Valley of Hebron. (Gen. 37:12–14) </a:t>
            </a:r>
            <a:endParaRPr lang="en-GB" dirty="0">
              <a:effectLst/>
            </a:endParaRPr>
          </a:p>
          <a:p>
            <a:r>
              <a:rPr lang="en-GB" sz="1200" kern="1200" dirty="0">
                <a:solidFill>
                  <a:schemeClr val="tx1"/>
                </a:solidFill>
                <a:effectLst/>
                <a:latin typeface="+mn-lt"/>
                <a:ea typeface="+mn-ea"/>
                <a:cs typeface="+mn-cs"/>
              </a:rPr>
              <a:t>What does the narrative tell us immediately prior to this episode? It tells us about the second of Joseph’s dreams. In the first, he had dreamt that he and his brothers were in the field binding sheaves. His stood upright while the sheaves of his brothers bowed down to him. Naturally, when he told them about the dream, they were angry. “Do you intend to reign over us? Would you rule over us?” There is no mention of Jacob in relation to the first dream. </a:t>
            </a:r>
            <a:endParaRPr lang="en-GB" dirty="0">
              <a:effectLst/>
            </a:endParaRPr>
          </a:p>
          <a:p>
            <a:r>
              <a:rPr lang="en-GB" sz="1200" kern="1200" dirty="0">
                <a:solidFill>
                  <a:schemeClr val="tx1"/>
                </a:solidFill>
                <a:effectLst/>
                <a:latin typeface="+mn-lt"/>
                <a:ea typeface="+mn-ea"/>
                <a:cs typeface="+mn-cs"/>
              </a:rPr>
              <a:t>The second dream was different: </a:t>
            </a:r>
            <a:endParaRPr lang="en-GB" dirty="0">
              <a:effectLst/>
            </a:endParaRPr>
          </a:p>
          <a:p>
            <a:r>
              <a:rPr lang="en-GB" sz="1200" i="1" kern="1200" dirty="0">
                <a:solidFill>
                  <a:schemeClr val="tx1"/>
                </a:solidFill>
                <a:effectLst/>
                <a:latin typeface="+mn-lt"/>
                <a:ea typeface="+mn-ea"/>
                <a:cs typeface="+mn-cs"/>
              </a:rPr>
              <a:t>Then he had another dream, and he told it to his brothers. “Listen,” he said, “I had another dream, and this time the sun and moon and eleven stars were bowing down to me.”</a:t>
            </a:r>
            <a:br>
              <a:rPr lang="en-GB" sz="1200" i="1" kern="1200" dirty="0">
                <a:solidFill>
                  <a:schemeClr val="tx1"/>
                </a:solidFill>
                <a:effectLst/>
                <a:latin typeface="+mn-lt"/>
                <a:ea typeface="+mn-ea"/>
                <a:cs typeface="+mn-cs"/>
              </a:rPr>
            </a:br>
            <a:r>
              <a:rPr lang="en-GB" sz="1200" i="1" kern="1200" dirty="0">
                <a:solidFill>
                  <a:schemeClr val="tx1"/>
                </a:solidFill>
                <a:effectLst/>
                <a:latin typeface="+mn-lt"/>
                <a:ea typeface="+mn-ea"/>
                <a:cs typeface="+mn-cs"/>
              </a:rPr>
              <a:t>When he told his father as well as his brothers, his father rebuked him and said, “What is this dream you had? Will your mother and I and your brothers actually come and bow down to the ground before you?” His brothers were jealous of him, but his father kept the matter in mind. (Gen. 37:9–11). </a:t>
            </a:r>
            <a:endParaRPr lang="en-GB" dirty="0">
              <a:effectLst/>
            </a:endParaRPr>
          </a:p>
          <a:p>
            <a:r>
              <a:rPr lang="en-GB" sz="1200" kern="1200" dirty="0">
                <a:solidFill>
                  <a:schemeClr val="tx1"/>
                </a:solidFill>
                <a:effectLst/>
                <a:latin typeface="+mn-lt"/>
                <a:ea typeface="+mn-ea"/>
                <a:cs typeface="+mn-cs"/>
              </a:rPr>
              <a:t>1 I am indebted for this entire line of thought to Mr. Joshua Rowe of Manchester.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Does My Father Love Me? 1!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5779 </a:t>
            </a:r>
            <a:endParaRPr lang="en-GB" dirty="0">
              <a:effectLst/>
            </a:endParaRPr>
          </a:p>
          <a:p>
            <a:r>
              <a:rPr lang="en-GB" sz="1200" kern="1200" dirty="0">
                <a:solidFill>
                  <a:schemeClr val="tx1"/>
                </a:solidFill>
                <a:effectLst/>
                <a:latin typeface="+mn-lt"/>
                <a:ea typeface="+mn-ea"/>
                <a:cs typeface="+mn-cs"/>
              </a:rPr>
              <a:t>Immediately afterwards, we read of Jacob sending Joseph, alone, to his brothers. It was there, at that meeting far from home, that they plotted to kill him, lowered him into a pit, and eventually sold him as a slave. </a:t>
            </a:r>
            <a:endParaRPr lang="en-GB" dirty="0">
              <a:effectLst/>
            </a:endParaRPr>
          </a:p>
          <a:p>
            <a:r>
              <a:rPr lang="en-GB" sz="1200" kern="1200" dirty="0">
                <a:solidFill>
                  <a:schemeClr val="tx1"/>
                </a:solidFill>
                <a:effectLst/>
                <a:latin typeface="+mn-lt"/>
                <a:ea typeface="+mn-ea"/>
                <a:cs typeface="+mn-cs"/>
              </a:rPr>
              <a:t>Joseph had many years to reflect on that episode. That his brothers were hostile to him, he knew. But surely Jacob knew this as well. In which case, why did he send Joseph to them? Did Jacob not contemplate the possibility that they might do him harm? Did he not know the dangers of sibling rivalry? Did he not at least contemplate the possibility that by sending Joseph to them he was risking Joseph’s life? </a:t>
            </a:r>
            <a:endParaRPr lang="en-GB" dirty="0">
              <a:effectLst/>
            </a:endParaRPr>
          </a:p>
          <a:p>
            <a:r>
              <a:rPr lang="en-GB" sz="1200" kern="1200" dirty="0">
                <a:solidFill>
                  <a:schemeClr val="tx1"/>
                </a:solidFill>
                <a:effectLst/>
                <a:latin typeface="+mn-lt"/>
                <a:ea typeface="+mn-ea"/>
                <a:cs typeface="+mn-cs"/>
              </a:rPr>
              <a:t>No one knew this better from personal experience. Recall that Jacob himself had been forced to leave home because his brother Esau threatened to kill him, once he discovered that Jacob had taken his blessing. Recall too that when Jacob was about to meet Esau again, after an interval of twenty-two years, he was “in great fear and distress,” believing that his brother would try to kill him. That fear provoked one of the great crises of Jacob’s life. So Jacob knew, better than anyone else in Genesis, that hate can lead to killing, that sibling rivalry carries with it the risk of fratricide. </a:t>
            </a:r>
            <a:endParaRPr lang="en-GB" dirty="0">
              <a:effectLst/>
            </a:endParaRPr>
          </a:p>
          <a:p>
            <a:r>
              <a:rPr lang="en-GB" sz="1200" kern="1200" dirty="0">
                <a:solidFill>
                  <a:schemeClr val="tx1"/>
                </a:solidFill>
                <a:effectLst/>
                <a:latin typeface="+mn-lt"/>
                <a:ea typeface="+mn-ea"/>
                <a:cs typeface="+mn-cs"/>
              </a:rPr>
              <a:t>Yet Jacob sent Joseph to his other sons knowing that they were jealous of him and hated him. Joseph presumably knew these facts. What else could he conclude, as he reflected on the events that led up to his sale as a slave, that Jacob had deliberately placed him in this danger? Why? Because of the immediately prior event, when Joseph had told his father that “the sun and moon” – his father and mother – would bow down to him. </a:t>
            </a:r>
            <a:endParaRPr lang="en-GB" dirty="0">
              <a:effectLst/>
            </a:endParaRPr>
          </a:p>
          <a:p>
            <a:r>
              <a:rPr lang="en-GB" sz="1200" kern="1200" dirty="0">
                <a:solidFill>
                  <a:schemeClr val="tx1"/>
                </a:solidFill>
                <a:effectLst/>
                <a:latin typeface="+mn-lt"/>
                <a:ea typeface="+mn-ea"/>
                <a:cs typeface="+mn-cs"/>
              </a:rPr>
              <a:t>This angered Jacob, and Joseph knew it. His father had “rebuked” him. It was outrageous to suggest that his parents would prostrate themselves before him. It was wrong to imagine it, all the more so to say it. Besides which, who was the “moon”? Joseph’s mother, Rachel, the great love of Jacob’s life, was dead. Presumably, then, he was referring to Leah. But his very mention of “the sun and moon and eleven stars” must have brought back to his father the pain of Rachel’s death. Joseph knew he had provoked his father’s wrath. What else could he conclude but that Jacob had deliberately put his life at risk? </a:t>
            </a:r>
            <a:endParaRPr lang="en-GB" dirty="0">
              <a:effectLst/>
            </a:endParaRPr>
          </a:p>
          <a:p>
            <a:r>
              <a:rPr lang="en-GB" sz="1200" kern="1200" dirty="0">
                <a:solidFill>
                  <a:schemeClr val="tx1"/>
                </a:solidFill>
                <a:effectLst/>
                <a:latin typeface="+mn-lt"/>
                <a:ea typeface="+mn-ea"/>
                <a:cs typeface="+mn-cs"/>
              </a:rPr>
              <a:t>Joseph did not communicate with his father because he believed his father no longer wanted to see him or hear from him. His father had terminated the relationship. That was a reasonable inference from the facts as Joseph knew them. He could not have known that Jacob still loved him, that his brothers had deceived their father by showing him Joseph’s bloodstained cloak, and that his father mourned for him, “refusing to be comforted.” We know these facts because the Torah tells us. But Joseph, far away, in another land, serving as a slave, could not have known. This places the story in a completely new and tragic light. </a:t>
            </a:r>
            <a:endParaRPr lang="en-GB" dirty="0">
              <a:effectLst/>
            </a:endParaRPr>
          </a:p>
          <a:p>
            <a:r>
              <a:rPr lang="en-GB" sz="1200" kern="1200" dirty="0">
                <a:solidFill>
                  <a:schemeClr val="tx1"/>
                </a:solidFill>
                <a:effectLst/>
                <a:latin typeface="+mn-lt"/>
                <a:ea typeface="+mn-ea"/>
                <a:cs typeface="+mn-cs"/>
              </a:rPr>
              <a:t>Is there any supporting evidence for this interpretation? There is. Joseph must have known that his father was capable of being angered by his sons. He had seen it twice before. </a:t>
            </a:r>
            <a:endParaRPr lang="en-GB" dirty="0">
              <a:effectLst/>
            </a:endParaRPr>
          </a:p>
          <a:p>
            <a:r>
              <a:rPr lang="en-GB" sz="1200" b="1" kern="1200" dirty="0">
                <a:solidFill>
                  <a:schemeClr val="tx1"/>
                </a:solidFill>
                <a:effectLst/>
                <a:latin typeface="+mn-lt"/>
                <a:ea typeface="+mn-ea"/>
                <a:cs typeface="+mn-cs"/>
              </a:rPr>
              <a:t>“This places the story in a completely new and tragic light.” </a:t>
            </a:r>
            <a:endParaRPr lang="en-GB" dirty="0">
              <a:effectLst/>
            </a:endParaRPr>
          </a:p>
          <a:p>
            <a:r>
              <a:rPr lang="en-GB" sz="1200" kern="1200" dirty="0">
                <a:solidFill>
                  <a:schemeClr val="tx1"/>
                </a:solidFill>
                <a:effectLst/>
                <a:latin typeface="+mn-lt"/>
                <a:ea typeface="+mn-ea"/>
                <a:cs typeface="+mn-cs"/>
              </a:rPr>
              <a:t>The first time was when Shimon and Levi killed the inhabitants of</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Shechem after their prince had raped and abducted their sister Dina. Jacob bitterly reprimanded them, saying: </a:t>
            </a:r>
            <a:endParaRPr lang="en-GB" dirty="0">
              <a:effectLst/>
            </a:endParaRPr>
          </a:p>
          <a:p>
            <a:r>
              <a:rPr lang="en-GB" sz="1200" i="1" kern="1200" dirty="0">
                <a:solidFill>
                  <a:schemeClr val="tx1"/>
                </a:solidFill>
                <a:effectLst/>
                <a:latin typeface="+mn-lt"/>
                <a:ea typeface="+mn-ea"/>
                <a:cs typeface="+mn-cs"/>
              </a:rPr>
              <a:t>“You have brought trouble on me by making me a stench to the Canaanites and Perizzites, the people living in this land. We are few in number, and if they join forces against me and attack me, I and my household will be destroyed”(Gen. 34:30). </a:t>
            </a:r>
            <a:endParaRPr lang="en-GB" dirty="0">
              <a:effectLst/>
            </a:endParaRPr>
          </a:p>
          <a:p>
            <a:r>
              <a:rPr lang="en-GB" sz="1200" kern="1200" dirty="0">
                <a:solidFill>
                  <a:schemeClr val="tx1"/>
                </a:solidFill>
                <a:effectLst/>
                <a:latin typeface="+mn-lt"/>
                <a:ea typeface="+mn-ea"/>
                <a:cs typeface="+mn-cs"/>
              </a:rPr>
              <a:t>The second happened after Rachel died. “While Israel was living in that region, Reuben went in and slept with his father’s concubine Bilhah – and Israel heard of it” (Gen. 35:22). Actually according to the sages, Reuben merely moved his father’s bed2 , but Jacob believed that he had slept with his handmaid, an act of usurpation. </a:t>
            </a:r>
            <a:endParaRPr lang="en-GB" dirty="0">
              <a:effectLst/>
            </a:endParaRPr>
          </a:p>
          <a:p>
            <a:r>
              <a:rPr lang="en-GB" sz="1200" kern="1200" dirty="0">
                <a:solidFill>
                  <a:schemeClr val="tx1"/>
                </a:solidFill>
                <a:effectLst/>
                <a:latin typeface="+mn-lt"/>
                <a:ea typeface="+mn-ea"/>
                <a:cs typeface="+mn-cs"/>
              </a:rPr>
              <a:t>2 </a:t>
            </a:r>
            <a:r>
              <a:rPr lang="en-GB" sz="1200" kern="1200" dirty="0" err="1">
                <a:solidFill>
                  <a:schemeClr val="tx1"/>
                </a:solidFill>
                <a:effectLst/>
                <a:latin typeface="+mn-lt"/>
                <a:ea typeface="+mn-ea"/>
                <a:cs typeface="+mn-cs"/>
              </a:rPr>
              <a:t>Rashi</a:t>
            </a:r>
            <a:r>
              <a:rPr lang="en-GB" sz="1200" kern="1200" dirty="0">
                <a:solidFill>
                  <a:schemeClr val="tx1"/>
                </a:solidFill>
                <a:effectLst/>
                <a:latin typeface="+mn-lt"/>
                <a:ea typeface="+mn-ea"/>
                <a:cs typeface="+mn-cs"/>
              </a:rPr>
              <a:t> to </a:t>
            </a:r>
            <a:r>
              <a:rPr lang="en-GB" sz="1200" kern="1200" dirty="0" err="1">
                <a:solidFill>
                  <a:schemeClr val="tx1"/>
                </a:solidFill>
                <a:effectLst/>
                <a:latin typeface="+mn-lt"/>
                <a:ea typeface="+mn-ea"/>
                <a:cs typeface="+mn-cs"/>
              </a:rPr>
              <a:t>Bereishit</a:t>
            </a:r>
            <a:r>
              <a:rPr lang="en-GB" sz="1200" kern="1200" dirty="0">
                <a:solidFill>
                  <a:schemeClr val="tx1"/>
                </a:solidFill>
                <a:effectLst/>
                <a:latin typeface="+mn-lt"/>
                <a:ea typeface="+mn-ea"/>
                <a:cs typeface="+mn-cs"/>
              </a:rPr>
              <a:t> 35: 22; Shabbat 55b</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Does My Father Love Me? 2!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5779 </a:t>
            </a:r>
            <a:endParaRPr lang="en-GB" dirty="0">
              <a:effectLst/>
            </a:endParaRPr>
          </a:p>
          <a:p>
            <a:r>
              <a:rPr lang="en-GB" sz="1200" kern="1200" dirty="0">
                <a:solidFill>
                  <a:schemeClr val="tx1"/>
                </a:solidFill>
                <a:effectLst/>
                <a:latin typeface="+mn-lt"/>
                <a:ea typeface="+mn-ea"/>
                <a:cs typeface="+mn-cs"/>
              </a:rPr>
              <a:t>As a result of these two episodes, Jacob virtually broke off contact with his three eldest sons. He was still angry with them at the end of his life, cursing them instead of blessing them. (See Genesis 49:4–7)</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So Joseph knew that Jacob was capable of anger at his children, and of terminating his relationship with them (that is why, in the absence of Joseph, Judah became the key figure. He was Jacob’s fourth son, and Jacob no longer trusted the three eldest). </a:t>
            </a:r>
            <a:endParaRPr lang="en-GB" dirty="0">
              <a:effectLst/>
            </a:endParaRPr>
          </a:p>
          <a:p>
            <a:r>
              <a:rPr lang="en-GB" sz="1200" kern="1200" dirty="0">
                <a:solidFill>
                  <a:schemeClr val="tx1"/>
                </a:solidFill>
                <a:effectLst/>
                <a:latin typeface="+mn-lt"/>
                <a:ea typeface="+mn-ea"/>
                <a:cs typeface="+mn-cs"/>
              </a:rPr>
              <a:t>There is evidence of another kind as well. When Joseph was appointed second-in-command in Egypt, given the name </a:t>
            </a:r>
            <a:r>
              <a:rPr lang="en-GB" sz="1200" kern="1200" dirty="0" err="1">
                <a:solidFill>
                  <a:schemeClr val="tx1"/>
                </a:solidFill>
                <a:effectLst/>
                <a:latin typeface="+mn-lt"/>
                <a:ea typeface="+mn-ea"/>
                <a:cs typeface="+mn-cs"/>
              </a:rPr>
              <a:t>Tzafenat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Pa’neah</a:t>
            </a:r>
            <a:r>
              <a:rPr lang="en-GB" sz="1200" kern="1200" dirty="0">
                <a:solidFill>
                  <a:schemeClr val="tx1"/>
                </a:solidFill>
                <a:effectLst/>
                <a:latin typeface="+mn-lt"/>
                <a:ea typeface="+mn-ea"/>
                <a:cs typeface="+mn-cs"/>
              </a:rPr>
              <a:t>̂, and had married an Egyptian wife, </a:t>
            </a:r>
            <a:r>
              <a:rPr lang="en-GB" sz="1200" kern="1200" dirty="0" err="1">
                <a:solidFill>
                  <a:schemeClr val="tx1"/>
                </a:solidFill>
                <a:effectLst/>
                <a:latin typeface="+mn-lt"/>
                <a:ea typeface="+mn-ea"/>
                <a:cs typeface="+mn-cs"/>
              </a:rPr>
              <a:t>Asenat</a:t>
            </a:r>
            <a:r>
              <a:rPr lang="en-GB" sz="1200" kern="1200" dirty="0">
                <a:solidFill>
                  <a:schemeClr val="tx1"/>
                </a:solidFill>
                <a:effectLst/>
                <a:latin typeface="+mn-lt"/>
                <a:ea typeface="+mn-ea"/>
                <a:cs typeface="+mn-cs"/>
              </a:rPr>
              <a:t>, he had his first child. We then read: </a:t>
            </a:r>
            <a:endParaRPr lang="en-GB" dirty="0">
              <a:effectLst/>
            </a:endParaRPr>
          </a:p>
          <a:p>
            <a:r>
              <a:rPr lang="en-GB" sz="1200" i="1" kern="1200" dirty="0">
                <a:solidFill>
                  <a:schemeClr val="tx1"/>
                </a:solidFill>
                <a:effectLst/>
                <a:latin typeface="+mn-lt"/>
                <a:ea typeface="+mn-ea"/>
                <a:cs typeface="+mn-cs"/>
              </a:rPr>
              <a:t>Joseph named his firstborn </a:t>
            </a:r>
            <a:r>
              <a:rPr lang="en-GB" sz="1200" i="1" kern="1200" dirty="0" err="1">
                <a:solidFill>
                  <a:schemeClr val="tx1"/>
                </a:solidFill>
                <a:effectLst/>
                <a:latin typeface="+mn-lt"/>
                <a:ea typeface="+mn-ea"/>
                <a:cs typeface="+mn-cs"/>
              </a:rPr>
              <a:t>Menasheh</a:t>
            </a:r>
            <a:r>
              <a:rPr lang="en-GB" sz="1200" i="1" kern="1200" dirty="0">
                <a:solidFill>
                  <a:schemeClr val="tx1"/>
                </a:solidFill>
                <a:effectLst/>
                <a:latin typeface="+mn-lt"/>
                <a:ea typeface="+mn-ea"/>
                <a:cs typeface="+mn-cs"/>
              </a:rPr>
              <a:t>, saying, “It is because God has made me forget all my trouble and all my father’s house.” </a:t>
            </a:r>
            <a:r>
              <a:rPr lang="en-GB" sz="1200" kern="1200" dirty="0">
                <a:solidFill>
                  <a:schemeClr val="tx1"/>
                </a:solidFill>
                <a:effectLst/>
                <a:latin typeface="+mn-lt"/>
                <a:ea typeface="+mn-ea"/>
                <a:cs typeface="+mn-cs"/>
              </a:rPr>
              <a:t>(Gen. 41:51) </a:t>
            </a:r>
            <a:endParaRPr lang="en-GB" dirty="0">
              <a:effectLst/>
            </a:endParaRPr>
          </a:p>
          <a:p>
            <a:r>
              <a:rPr lang="en-GB" sz="1200" kern="1200" dirty="0">
                <a:solidFill>
                  <a:schemeClr val="tx1"/>
                </a:solidFill>
                <a:effectLst/>
                <a:latin typeface="+mn-lt"/>
                <a:ea typeface="+mn-ea"/>
                <a:cs typeface="+mn-cs"/>
              </a:rPr>
              <a:t>Uppermost in Joseph’s mind was the desire to forget the past, not just his brothers’ conduct towards him but “all my father’s house.” Why so, if not that he associated “all my trouble” not just with his siblings but also with his father Jacob? Joseph believed that his father had deliberately put him at his brothers’ mercy because, angered by the second dream, he no longer wanted contact with the son he had once loved. That is why he never sent a message to Jacob that he was still alive. </a:t>
            </a:r>
            <a:endParaRPr lang="en-GB" dirty="0">
              <a:effectLst/>
            </a:endParaRPr>
          </a:p>
          <a:p>
            <a:r>
              <a:rPr lang="en-GB" sz="1200" kern="1200" dirty="0">
                <a:solidFill>
                  <a:schemeClr val="tx1"/>
                </a:solidFill>
                <a:effectLst/>
                <a:latin typeface="+mn-lt"/>
                <a:ea typeface="+mn-ea"/>
                <a:cs typeface="+mn-cs"/>
              </a:rPr>
              <a:t>If this is so, it sheds new light on the great opening scene of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What was it in Judah’s speech that made Joseph break down in tears and finally reveal his identity to his brothers? One answer is that </a:t>
            </a:r>
            <a:endParaRPr lang="en-GB" dirty="0">
              <a:effectLst/>
            </a:endParaRPr>
          </a:p>
          <a:p>
            <a:r>
              <a:rPr lang="en-GB" sz="1200" kern="1200" dirty="0">
                <a:solidFill>
                  <a:schemeClr val="tx1"/>
                </a:solidFill>
                <a:effectLst/>
                <a:latin typeface="+mn-lt"/>
                <a:ea typeface="+mn-ea"/>
                <a:cs typeface="+mn-cs"/>
              </a:rPr>
              <a:t>Judah, by asking that he be held as a slave so that Benjamin could go free, showed that he had done </a:t>
            </a:r>
            <a:r>
              <a:rPr lang="en-GB" sz="1200" i="1" kern="1200" dirty="0">
                <a:solidFill>
                  <a:schemeClr val="tx1"/>
                </a:solidFill>
                <a:effectLst/>
                <a:latin typeface="+mn-lt"/>
                <a:ea typeface="+mn-ea"/>
                <a:cs typeface="+mn-cs"/>
              </a:rPr>
              <a:t>teshuva</a:t>
            </a:r>
            <a:r>
              <a:rPr lang="en-GB" sz="1200" kern="1200" dirty="0">
                <a:solidFill>
                  <a:schemeClr val="tx1"/>
                </a:solidFill>
                <a:effectLst/>
                <a:latin typeface="+mn-lt"/>
                <a:ea typeface="+mn-ea"/>
                <a:cs typeface="+mn-cs"/>
              </a:rPr>
              <a:t>; that he was a penitent; that he was no longer the same person who had once sold Joseph into slavery. That, as I have argued previously, is a central theme of the entire narrative. It is a story about repentance and forgiveness. </a:t>
            </a:r>
            <a:endParaRPr lang="en-GB" dirty="0">
              <a:effectLst/>
            </a:endParaRPr>
          </a:p>
          <a:p>
            <a:r>
              <a:rPr lang="en-GB" sz="1200" b="1" kern="1200" dirty="0">
                <a:solidFill>
                  <a:schemeClr val="tx1"/>
                </a:solidFill>
                <a:effectLst/>
                <a:latin typeface="+mn-lt"/>
                <a:ea typeface="+mn-ea"/>
                <a:cs typeface="+mn-cs"/>
              </a:rPr>
              <a:t>“What was it that made Joseph break down in tears and finally reveal his identity to his brothers?” </a:t>
            </a:r>
            <a:endParaRPr lang="en-GB" dirty="0">
              <a:effectLst/>
            </a:endParaRPr>
          </a:p>
          <a:p>
            <a:r>
              <a:rPr lang="en-GB" sz="1200" kern="1200" dirty="0">
                <a:solidFill>
                  <a:schemeClr val="tx1"/>
                </a:solidFill>
                <a:effectLst/>
                <a:latin typeface="+mn-lt"/>
                <a:ea typeface="+mn-ea"/>
                <a:cs typeface="+mn-cs"/>
              </a:rPr>
              <a:t>But we can now offer a second interpretation. Judah</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says words that, for the first time, allow Joseph to understand what had actually occurred twenty-two years previously. Judah is recounting what happened after the brothers returned from their first journey to buy food in Egypt: </a:t>
            </a:r>
            <a:endParaRPr lang="en-GB" dirty="0">
              <a:effectLst/>
            </a:endParaRPr>
          </a:p>
          <a:p>
            <a:r>
              <a:rPr lang="en-GB" sz="1200" i="1" kern="1200" dirty="0">
                <a:solidFill>
                  <a:schemeClr val="tx1"/>
                </a:solidFill>
                <a:effectLst/>
                <a:latin typeface="+mn-lt"/>
                <a:ea typeface="+mn-ea"/>
                <a:cs typeface="+mn-cs"/>
              </a:rPr>
              <a:t>Then our father said, “Go back and buy a little more food.” But we said, “We cannot go down. Only if our youngest brother is with us will we go. We cannot see the man’s face unless our youngest brother is with us.” </a:t>
            </a:r>
            <a:endParaRPr lang="en-GB" dirty="0">
              <a:effectLst/>
            </a:endParaRPr>
          </a:p>
          <a:p>
            <a:r>
              <a:rPr lang="en-GB" sz="1200" i="1" kern="1200" dirty="0">
                <a:solidFill>
                  <a:schemeClr val="tx1"/>
                </a:solidFill>
                <a:effectLst/>
                <a:latin typeface="+mn-lt"/>
                <a:ea typeface="+mn-ea"/>
                <a:cs typeface="+mn-cs"/>
              </a:rPr>
              <a:t>Your servant my father said to us, “You know that my wife bore me two sons. One of them went away from me, and I said, ‘He has surely been torn to pieces.’ And I have not seen him since. If you take this one from me too and harm comes to him, you will bring my grey head down to the grave in misery.” </a:t>
            </a:r>
            <a:r>
              <a:rPr lang="en-GB" sz="1200" kern="1200" dirty="0">
                <a:solidFill>
                  <a:schemeClr val="tx1"/>
                </a:solidFill>
                <a:effectLst/>
                <a:latin typeface="+mn-lt"/>
                <a:ea typeface="+mn-ea"/>
                <a:cs typeface="+mn-cs"/>
              </a:rPr>
              <a:t>(Gen. 44:27– 31) </a:t>
            </a:r>
            <a:endParaRPr lang="en-GB" dirty="0">
              <a:effectLst/>
            </a:endParaRPr>
          </a:p>
          <a:p>
            <a:r>
              <a:rPr lang="en-GB" sz="1200" kern="1200" dirty="0">
                <a:solidFill>
                  <a:schemeClr val="tx1"/>
                </a:solidFill>
                <a:effectLst/>
                <a:latin typeface="+mn-lt"/>
                <a:ea typeface="+mn-ea"/>
                <a:cs typeface="+mn-cs"/>
              </a:rPr>
              <a:t>At that moment Joseph realised that his fear that his father had rejected him was unwarranted. On the contrary, he had been bereft when Joseph did not return. He believed that he had been “torn to pieces,” killed by a wild animal. His father still loved him, still grieved for him. Against this background we can better understand Joseph’s reaction to this disclosure: </a:t>
            </a:r>
            <a:endParaRPr lang="en-GB" dirty="0">
              <a:effectLst/>
            </a:endParaRPr>
          </a:p>
          <a:p>
            <a:r>
              <a:rPr lang="en-GB" sz="1200" i="1" kern="1200" dirty="0">
                <a:solidFill>
                  <a:schemeClr val="tx1"/>
                </a:solidFill>
                <a:effectLst/>
                <a:latin typeface="+mn-lt"/>
                <a:ea typeface="+mn-ea"/>
                <a:cs typeface="+mn-cs"/>
              </a:rPr>
              <a:t>Then Joseph could no longer control himself before all his attendants, and he cried out, “Have everyone leave my presence!” So there was no one with Joseph when he made himself known to his brothers. And he wept so loudly that the Egyptians heard him, and Pharaoh’s household heard about it. Joseph said to his brothers, “I am Joseph! Is my father still alive?” </a:t>
            </a:r>
            <a:r>
              <a:rPr lang="en-GB" sz="1200" kern="1200" dirty="0">
                <a:solidFill>
                  <a:schemeClr val="tx1"/>
                </a:solidFill>
                <a:effectLst/>
                <a:latin typeface="+mn-lt"/>
                <a:ea typeface="+mn-ea"/>
                <a:cs typeface="+mn-cs"/>
              </a:rPr>
              <a:t>(Gen. 45:1–3) </a:t>
            </a:r>
            <a:endParaRPr lang="en-GB" dirty="0">
              <a:effectLst/>
            </a:endParaRPr>
          </a:p>
          <a:p>
            <a:r>
              <a:rPr lang="en-GB" sz="1200" kern="1200" dirty="0">
                <a:solidFill>
                  <a:schemeClr val="tx1"/>
                </a:solidFill>
                <a:effectLst/>
                <a:latin typeface="+mn-lt"/>
                <a:ea typeface="+mn-ea"/>
                <a:cs typeface="+mn-cs"/>
              </a:rPr>
              <a:t>Joseph’s first thought is not about Judah or Benjamin, but about Jacob. A doubt he had harboured for twenty-two years had turned out to be unfounded. Hence his first question: “Is my father still alive?” </a:t>
            </a:r>
            <a:endParaRPr lang="en-GB" dirty="0">
              <a:effectLst/>
            </a:endParaRPr>
          </a:p>
          <a:p>
            <a:r>
              <a:rPr lang="en-GB" sz="1200" kern="1200" dirty="0">
                <a:solidFill>
                  <a:schemeClr val="tx1"/>
                </a:solidFill>
                <a:effectLst/>
                <a:latin typeface="+mn-lt"/>
                <a:ea typeface="+mn-ea"/>
                <a:cs typeface="+mn-cs"/>
              </a:rPr>
              <a:t>Does My Father Love Me? 3! </a:t>
            </a:r>
            <a:r>
              <a:rPr lang="en-GB" sz="1200" kern="1200" dirty="0" err="1">
                <a:solidFill>
                  <a:schemeClr val="tx1"/>
                </a:solidFill>
                <a:effectLst/>
                <a:latin typeface="+mn-lt"/>
                <a:ea typeface="+mn-ea"/>
                <a:cs typeface="+mn-cs"/>
              </a:rPr>
              <a:t>Vayigash</a:t>
            </a:r>
            <a:r>
              <a:rPr lang="en-GB" sz="1200" kern="1200" dirty="0">
                <a:solidFill>
                  <a:schemeClr val="tx1"/>
                </a:solidFill>
                <a:effectLst/>
                <a:latin typeface="+mn-lt"/>
                <a:ea typeface="+mn-ea"/>
                <a:cs typeface="+mn-cs"/>
              </a:rPr>
              <a:t> 5779 </a:t>
            </a:r>
            <a:endParaRPr lang="en-GB" dirty="0">
              <a:effectLst/>
            </a:endParaRPr>
          </a:p>
          <a:p>
            <a:r>
              <a:rPr lang="en-GB" sz="1200" kern="1200" dirty="0">
                <a:solidFill>
                  <a:schemeClr val="tx1"/>
                </a:solidFill>
                <a:effectLst/>
                <a:latin typeface="+mn-lt"/>
                <a:ea typeface="+mn-ea"/>
                <a:cs typeface="+mn-cs"/>
              </a:rPr>
              <a:t>Is this the only possible interpretation of the story? Clearly not. But it is a possibility. In which case, we can now set the Joseph narrative in two other thematic contexts which play a large part in Genesis as a whole. </a:t>
            </a:r>
            <a:endParaRPr lang="en-GB" dirty="0">
              <a:effectLst/>
            </a:endParaRPr>
          </a:p>
          <a:p>
            <a:r>
              <a:rPr lang="en-GB" sz="1200" kern="1200" dirty="0">
                <a:solidFill>
                  <a:schemeClr val="tx1"/>
                </a:solidFill>
                <a:effectLst/>
                <a:latin typeface="+mn-lt"/>
                <a:ea typeface="+mn-ea"/>
                <a:cs typeface="+mn-cs"/>
              </a:rPr>
              <a:t>The first is tragic misunderstanding. We think here of at least two other episodes. The first has to do with Isaac and Rebecca. Isaac, we recall, loved Esau; Rebecca loved Jacob. At least one possible explanation, offered by Abarbanel3, is that Rebecca had been told “by God,” before the twins were born, that “the elder will serve the younger.” Hence her attachment to Jacob, the younger, and her determination that he, not Esau, should have Isaac’s blessing. </a:t>
            </a:r>
            <a:endParaRPr lang="en-GB" dirty="0">
              <a:effectLst/>
            </a:endParaRPr>
          </a:p>
          <a:p>
            <a:r>
              <a:rPr lang="en-GB" sz="1200" kern="1200" dirty="0">
                <a:solidFill>
                  <a:schemeClr val="tx1"/>
                </a:solidFill>
                <a:effectLst/>
                <a:latin typeface="+mn-lt"/>
                <a:ea typeface="+mn-ea"/>
                <a:cs typeface="+mn-cs"/>
              </a:rPr>
              <a:t>The other concerns Jacob and Rachel. Rachel had stolen her father’s </a:t>
            </a:r>
            <a:r>
              <a:rPr lang="en-GB" sz="1200" i="1" kern="1200" dirty="0" err="1">
                <a:solidFill>
                  <a:schemeClr val="tx1"/>
                </a:solidFill>
                <a:effectLst/>
                <a:latin typeface="+mn-lt"/>
                <a:ea typeface="+mn-ea"/>
                <a:cs typeface="+mn-cs"/>
              </a:rPr>
              <a:t>terafim</a:t>
            </a:r>
            <a:r>
              <a:rPr lang="en-GB" sz="1200" kern="1200" dirty="0">
                <a:solidFill>
                  <a:schemeClr val="tx1"/>
                </a:solidFill>
                <a:effectLst/>
                <a:latin typeface="+mn-lt"/>
                <a:ea typeface="+mn-ea"/>
                <a:cs typeface="+mn-cs"/>
              </a:rPr>
              <a:t>, “icons” or “household gods,” when they left Laban to return to the land of Canaan. She did not tell Jacob that she had done so. The text says explicitly, “Jacob did not know that Rachel had stolen the gods” (Gen. 31:32). When Laban pursued and caught up with them, he accused Jacob’s party of having stolen them. Jacob indignantly denies this and says “If you find anyone who has your gods, he shall not live”. Several chapters later, we read that Rachel died prematurely, on the way. The possibility hinted at by the text, articulated by a Midrash and by Rashi4, is that, unwittingly, Jacob had condemned her to death. In both cases, misunderstanding flowed from a failure of communication. Had Rebecca told Isaac about the oracle, and had Rachel told Jacob about the </a:t>
            </a:r>
            <a:r>
              <a:rPr lang="en-GB" sz="1200" i="1" kern="1200" dirty="0" err="1">
                <a:solidFill>
                  <a:schemeClr val="tx1"/>
                </a:solidFill>
                <a:effectLst/>
                <a:latin typeface="+mn-lt"/>
                <a:ea typeface="+mn-ea"/>
                <a:cs typeface="+mn-cs"/>
              </a:rPr>
              <a:t>terafim</a:t>
            </a:r>
            <a:r>
              <a:rPr lang="en-GB" sz="1200" kern="1200" dirty="0">
                <a:solidFill>
                  <a:schemeClr val="tx1"/>
                </a:solidFill>
                <a:effectLst/>
                <a:latin typeface="+mn-lt"/>
                <a:ea typeface="+mn-ea"/>
                <a:cs typeface="+mn-cs"/>
              </a:rPr>
              <a:t>, tragedy might have been averted. Judaism is a religion of holy words, and one of the themes of Genesis as a whole is the power of speech to create, mislead, harm or heal. From Cain and Abel to Joseph and his brothers (“They hated him and could not speak peaceably to him”), we are shown how, when words fail, violence begins. </a:t>
            </a:r>
            <a:endParaRPr lang="en-GB" dirty="0">
              <a:effectLst/>
            </a:endParaRPr>
          </a:p>
          <a:p>
            <a:r>
              <a:rPr lang="en-GB" sz="1200" kern="1200" dirty="0">
                <a:solidFill>
                  <a:schemeClr val="tx1"/>
                </a:solidFill>
                <a:effectLst/>
                <a:latin typeface="+mn-lt"/>
                <a:ea typeface="+mn-ea"/>
                <a:cs typeface="+mn-cs"/>
              </a:rPr>
              <a:t>The other theme, even more poignant, has to do with fathers and sons. How did Isaac feel towards Abraham, knowing that he had lifted a knife to sacrifice him? How did Jacob feel towards Isaac, knowing that he loved Esau more than him? How did Leah’s sons feel about Jacob, knowing that he loved Rachel and her children more? Does my father really love me? – that is a question we feel must have arisen in each of these cases. Now we see that there is a strong case for supposing that Joseph, too, must have asked himself the same question. </a:t>
            </a:r>
            <a:endParaRPr lang="en-GB" dirty="0">
              <a:effectLst/>
            </a:endParaRPr>
          </a:p>
          <a:p>
            <a:r>
              <a:rPr lang="en-GB" sz="1200" kern="1200" dirty="0">
                <a:solidFill>
                  <a:schemeClr val="tx1"/>
                </a:solidFill>
                <a:effectLst/>
                <a:latin typeface="+mn-lt"/>
                <a:ea typeface="+mn-ea"/>
                <a:cs typeface="+mn-cs"/>
              </a:rPr>
              <a:t>“Though my father and mother may forsake me, the Lord will receive me,” says Psalm 27. That is a line that resonates throughout Genesis. No one did more than Sigmund Freud to place this at the heart of human psychology. For Freud, the Oedipus complex – the tension between fathers and sons – is the single most powerful determinant of the psychology of the individual, and of religion as a whole. </a:t>
            </a:r>
            <a:endParaRPr lang="en-GB" dirty="0">
              <a:effectLst/>
            </a:endParaRPr>
          </a:p>
          <a:p>
            <a:r>
              <a:rPr lang="en-GB" sz="1200" kern="1200" dirty="0">
                <a:solidFill>
                  <a:schemeClr val="tx1"/>
                </a:solidFill>
                <a:effectLst/>
                <a:latin typeface="+mn-lt"/>
                <a:ea typeface="+mn-ea"/>
                <a:cs typeface="+mn-cs"/>
              </a:rPr>
              <a:t>Freud, however, took as his key text a Greek myth, not the narratives of Genesis. Had he turned to Torah instead, he would have seen that this fraught relationship can have a non-tragic resolution. Abraham did love Isaac. Isaac did bless Jacob a second time, this time knowing he was Jacob. Jacob did love Joseph. And transcending all these human loves is divine love, rescuing us from feelings of rejection, and redeeming the human condition from tragedy. </a:t>
            </a:r>
            <a:endParaRPr lang="en-GB" dirty="0">
              <a:effectLst/>
            </a:endParaRP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12</a:t>
            </a:fld>
            <a:endParaRPr lang="en-GB"/>
          </a:p>
        </p:txBody>
      </p:sp>
    </p:spTree>
    <p:extLst>
      <p:ext uri="{BB962C8B-B14F-4D97-AF65-F5344CB8AC3E}">
        <p14:creationId xmlns:p14="http://schemas.microsoft.com/office/powerpoint/2010/main" val="1190720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68" charset="0"/>
                <a:ea typeface="ＭＳ Ｐゴシック" pitchFamily="-128" charset="-128"/>
                <a:cs typeface="ＭＳ Ｐゴシック" pitchFamily="-128" charset="-128"/>
              </a:rPr>
              <a:t>Joseph forgives. That, as I have argued before, was a turning point in history. For this was the first recorded act of forgiveness in literature.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It is important here to make a key distinction between forgiveness, which is characteristic of the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Judaeo-Christian</a:t>
            </a:r>
            <a:r>
              <a:rPr lang="en-US" sz="1200" b="0" i="0" kern="1200" dirty="0">
                <a:solidFill>
                  <a:schemeClr val="tx1"/>
                </a:solidFill>
                <a:effectLst/>
                <a:latin typeface="Arial" pitchFamily="-68" charset="0"/>
                <a:ea typeface="ＭＳ Ｐゴシック" pitchFamily="-128" charset="-128"/>
                <a:cs typeface="ＭＳ Ｐゴシック" pitchFamily="-128" charset="-128"/>
              </a:rPr>
              <a:t> tradition, and the appeasement of anger, which is a human universal. People are constantly harming others, who then become angry, indignant and “disrespected.” If the offender does nothing to turn away their wrath, they will take revenge.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Revenge is one way of restoring the social order, but it is a very costly and dangerous one because it can lead to a circle of retaliation that has no natural stopping point.[1] One of my family offends one of your family (think of Montagues and Capulets, or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Corleones</a:t>
            </a:r>
            <a:r>
              <a:rPr lang="en-US" sz="1200" b="0" i="0" kern="1200" dirty="0">
                <a:solidFill>
                  <a:schemeClr val="tx1"/>
                </a:solidFill>
                <a:effectLst/>
                <a:latin typeface="Arial" pitchFamily="-68" charset="0"/>
                <a:ea typeface="ＭＳ Ｐゴシック" pitchFamily="-128" charset="-128"/>
                <a:cs typeface="ＭＳ Ｐゴシック" pitchFamily="-128" charset="-128"/>
              </a:rPr>
              <a:t> and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Tattaglias</a:t>
            </a:r>
            <a:r>
              <a:rPr lang="en-US" sz="1200" b="0" i="0" kern="1200" dirty="0">
                <a:solidFill>
                  <a:schemeClr val="tx1"/>
                </a:solidFill>
                <a:effectLst/>
                <a:latin typeface="Arial" pitchFamily="-68" charset="0"/>
                <a:ea typeface="ＭＳ Ｐゴシック" pitchFamily="-128" charset="-128"/>
                <a:cs typeface="ＭＳ Ｐゴシック" pitchFamily="-128" charset="-128"/>
              </a:rPr>
              <a:t>), so one of your family takes revenge, which one of my family must retaliate for the sake of family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honour</a:t>
            </a:r>
            <a:r>
              <a:rPr lang="en-US" sz="1200" b="0" i="0" kern="1200" dirty="0">
                <a:solidFill>
                  <a:schemeClr val="tx1"/>
                </a:solidFill>
                <a:effectLst/>
                <a:latin typeface="Arial" pitchFamily="-68" charset="0"/>
                <a:ea typeface="ＭＳ Ｐゴシック" pitchFamily="-128" charset="-128"/>
                <a:cs typeface="ＭＳ Ｐゴシック" pitchFamily="-128" charset="-128"/>
              </a:rPr>
              <a:t>, and so it goes, sometimes for generations. The cost is often so great that it is in everyone’s interest to find a way of stopping the cycle. That is universal. It exists in every human group, and some non-human ones as well.[2]</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 general way of bringing this kind of conflict to an end is what the ancient Greeks called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sungnome</a:t>
            </a:r>
            <a:r>
              <a:rPr lang="en-US" sz="1200" b="0" i="0" kern="1200" dirty="0">
                <a:solidFill>
                  <a:schemeClr val="tx1"/>
                </a:solidFill>
                <a:effectLst/>
                <a:latin typeface="Arial" pitchFamily="-68" charset="0"/>
                <a:ea typeface="ＭＳ Ｐゴシック" pitchFamily="-128" charset="-128"/>
                <a:cs typeface="ＭＳ Ｐゴシック" pitchFamily="-128" charset="-128"/>
              </a:rPr>
              <a:t>, often translated as “forgiveness,” but which actually – as David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Konstan</a:t>
            </a:r>
            <a:r>
              <a:rPr lang="en-US" sz="1200" b="0" i="0" kern="1200" dirty="0">
                <a:solidFill>
                  <a:schemeClr val="tx1"/>
                </a:solidFill>
                <a:effectLst/>
                <a:latin typeface="Arial" pitchFamily="-68" charset="0"/>
                <a:ea typeface="ＭＳ Ｐゴシック" pitchFamily="-128" charset="-128"/>
                <a:cs typeface="ＭＳ Ｐゴシック" pitchFamily="-128" charset="-128"/>
              </a:rPr>
              <a:t> shows in his masterly study, Before Forgiveness [3]– means something like pardon, appeasement, a willingness to make allowances, or accept an excuse, or grant an indulgence. The end result is that the victim forgoes revenge. The offender does not atone. Instead he or she makes some kind of plea in mitigation: I couldn’t help it; it wasn’t that bad; it’s human nature; I was carried away. In addition the offender must show, in words or body language, some form of humility or submission.</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One classic example in the Torah is Jacob’s conduct toward Esau when they meet again after more than twenty years, during which time Jacob had been away in the home of Laban. He knew that Esau felt wronged by him and had declared his intention to take revenge after their father Isaac had died. That is why Jacob fled in the first place. When they meet again, Jacob does not mention the earlier incident. But he does attempt to appease[4] Esau by sending him an enormous gift of livestock, and by abasing himself, bowing down to him seven times, and calling him “my lord,” and himself “your servant.” For his part, Esau does not mention the earlier episode, whether because he had forgotten it, or it no longer rankled with him, or because he was mollified by Jacob’s self-abasement. This was not remorse and forgiveness, but submission and appeasement.</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What Joseph does toward his brothers is different. When he first reveals himself to them, he says, “And now, do not be distressed and do not be angry with yourselves for selling me here, because it was to save lives that God sent me ahead of you” (Gen. 45:5). This sounds like forgiveness, but, as this week’s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parsha</a:t>
            </a:r>
            <a:r>
              <a:rPr lang="en-US" sz="1200" b="0" i="0" kern="1200" dirty="0">
                <a:solidFill>
                  <a:schemeClr val="tx1"/>
                </a:solidFill>
                <a:effectLst/>
                <a:latin typeface="Arial" pitchFamily="-68" charset="0"/>
                <a:ea typeface="ＭＳ Ｐゴシック" pitchFamily="-128" charset="-128"/>
                <a:cs typeface="ＭＳ Ｐゴシック" pitchFamily="-128" charset="-128"/>
              </a:rPr>
              <a:t> makes clear, it is not necessarily so. The word “forgiveness” is not used. And the brothers may well have assumed that, as in the case of Esau, Joseph intended to take revenge but not during the lifetime of their father. That is what provokes the drama at the end of this week’s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parsha</a:t>
            </a:r>
            <a:r>
              <a:rPr lang="en-US" sz="1200" b="0" i="0" kern="1200" dirty="0">
                <a:solidFill>
                  <a:schemeClr val="tx1"/>
                </a:solidFill>
                <a:effectLst/>
                <a:latin typeface="Arial" pitchFamily="-68" charset="0"/>
                <a:ea typeface="ＭＳ Ｐゴシック" pitchFamily="-128" charset="-128"/>
                <a:cs typeface="ＭＳ Ｐゴシック" pitchFamily="-128" charset="-128"/>
              </a:rPr>
              <a:t>:</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When Joseph’s brothers saw that their father was dead, they said, “What if Joseph holds a grudge against us and pays us back for all the wrongs we did to him?”  So they sent word to Joseph, saying, “Your father left these instructions before he died: ‘This is what you are to say to Joseph: Please forgive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sa</a:t>
            </a:r>
            <a:r>
              <a:rPr lang="en-US" sz="1200" b="0" i="0" kern="1200" dirty="0">
                <a:solidFill>
                  <a:schemeClr val="tx1"/>
                </a:solidFill>
                <a:effectLst/>
                <a:latin typeface="Arial" pitchFamily="-68" charset="0"/>
                <a:ea typeface="ＭＳ Ｐゴシック" pitchFamily="-128" charset="-128"/>
                <a:cs typeface="ＭＳ Ｐゴシック" pitchFamily="-128" charset="-128"/>
              </a:rPr>
              <a:t>] your brothers’ wrong and the sin they committed in treating you so badly.’ Now please forgive the sins of the servants of the God of your father.” (Gen. 50:15-17)</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This was Joseph’s response: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Joseph said to them, “Don’t be afraid. Am I in the place of God? You intended to harm me, but God intended it for good to accomplish what is now being done, the saving of many lives. So then, don’t be afraid. I will provide for you and your children.” And he reassured them and spoke kindly to them. (Gen. 50:19-21)</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This is forgiveness. Joseph does not use the word, but he makes it clear that he foregoes all thought of revenge. What is happening here and why did it not happen in other cultures? This is one of the most fascinating features of Judaism, and why it eventually made such a difference to the world.</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Note what has to happen for forgiveness to be born. First, Joseph engages in an elaborate plan, hiding his identity, to make sure the brothers were capable of remorse and atonement. This happens on their first encounter in Egypt, when he accuses them of being spies, and they say in his presence – not knowing that he could understand them – “Surely we are guilty because of our brother. We saw how distressed he was when he pleaded with us for his life, but we would not listen; that’s why this distress has come upon us” (Gen. 42:21). They know they have done wrong. They acknowledge their guilt.</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Second, Joseph arranges a trial that will test whether Judah., the brother who proposed selling him into slavery in the first place, is indeed a changed person. He has Benjamin brought before him on a false charge, and is about take him as his slave when Judah intervenes and offers to become a slave in his place so that Benjamin can go free. This is what the sages and Maimonides defined as complete repentance, that is, you have so changed that you are now a different person. These two elements tell us what has changed in the brothers so that they, the wrongdoers, can be forgiven.</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There is a change in Joseph too, as we noted in last week’s Covenant and Conversation. He has reframed his life, so that the entire story of his relationship with his brothers has now become utterly secondary to the drama of Divine providence that is still unfolding. As he explains: “You intended to harm me, but God intended it for good.” This is what allows the victim, Joseph, to forgive.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These, though, are details. What is absolutely fundamental is that Judaism represents, for the first time in history, a morality of guilt rather than shame. In the past we’ve explored some of the elements that made it possible. Earlier this year we spoke of the difference between tradition-directed cultures and – what the call to Abraham initiates – inner-directed ones. Tradition-directed individuals, when they break the rules, feel shame. Inner-directed personalities feel guilt.</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We also spoke about the difference between cultures of the eye and of the ear. Visual cultures are almost always shame cultures. Shame is what you feel when you imagine other people seeing what you are doing. The first instinct when you feel shame is to try to hide or to wish you were invisible.[5] In cultures of hearing, however, morality is represented by an inner voice, the voice of guilt that you cannot hide from even if you are invisible to the world.</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The key difference between the two is that in shame cultures, wrongdoing is like a stain on the person. Hence the only way to be rehabilitated is to have the stain covered up somehow (the meaning, as we noted, of the verb k-p-r). You do this by placating the victim of your wrong so that in effect he “turns a blind eye” to what you did. His resentment, indignation and desire for revenge have been appeased.</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In guilt cultures, however, there is a fundamental distinction between the person and his or her acts. It was the act that was wrong, not the person. That is what makes forgiveness possible. I forgive you because, when you admit you did wrong, express remorse and do all you can to make amends, especially when I see that, given the opportunity (as was Judah) to repeat the crime you do not do so because you have changed, then I see that you have distanced yourself from your deed. Forgiveness means I fundamentally reaffirm your worth as a person, despite the fact that we both know your act was wrong.[6]</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Forgiveness exists in righteousness-and-guilt cultures. It does not exist in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honour</a:t>
            </a:r>
            <a:r>
              <a:rPr lang="en-US" sz="1200" b="0" i="0" kern="1200" dirty="0">
                <a:solidFill>
                  <a:schemeClr val="tx1"/>
                </a:solidFill>
                <a:effectLst/>
                <a:latin typeface="Arial" pitchFamily="-68" charset="0"/>
                <a:ea typeface="ＭＳ Ｐゴシック" pitchFamily="-128" charset="-128"/>
                <a:cs typeface="ＭＳ Ｐゴシック" pitchFamily="-128" charset="-128"/>
              </a:rPr>
              <a:t>-and-shame cultures like those of ancient Greece and pre-Christian Rome.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Contemporary culture in the West, often thought by secularists to be morally superior to the ethics of the Hebrew Bible, is in fact – for good or bad – a regression to pre-Christian Greece and Rome. That is why, nowadays, people who are found to have done wrong are publicly shamed. Examples are not necessary: they abound in every day’s news. In a shame culture, the main thing to do is not to be found out, because once you are, there is no way back. There is no place in such a culture for forgiveness. At best you seek to appease. As in ancient Greece, the culprit argues, “I couldn’t help it; it wasn’t that bad; it’s human nature; I was carried away.” They undergo some ritual of self-abasement. Eventually they hope, not that people will forgive but that they will forget. This is an ugly kind of culture.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Which is why Judaism remains the eternal alternative. What matters is not outward appearances but the inner voice. And when we do wrong, as we all do, there is a way forward: to confess, express remorse, atone, make amends, and, like Judah, change. To know that however wrong our deeds, “the soul You gave me is pure,” and that if we work hard enough on ourselves, we can be forgiven, is to inhabit a culture of grace and hope. And that is a life-changing idea.</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[1] Rene Girard, in Violence and the Sacred, argues that religion was born in the attempt to find a way to stop cycles of retaliation and revenge.</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[2] See Frans de Waal, Peacemaking among primates, Harvard University Press, 1989.</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[3] David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Konstan</a:t>
            </a:r>
            <a:r>
              <a:rPr lang="en-US" sz="1200" b="0" i="0" kern="1200" dirty="0">
                <a:solidFill>
                  <a:schemeClr val="tx1"/>
                </a:solidFill>
                <a:effectLst/>
                <a:latin typeface="Arial" pitchFamily="-68" charset="0"/>
                <a:ea typeface="ＭＳ Ｐゴシック" pitchFamily="-128" charset="-128"/>
                <a:cs typeface="ＭＳ Ｐゴシック" pitchFamily="-128" charset="-128"/>
              </a:rPr>
              <a:t>, Before Forgiveness: the origins of a moral idea, Cambridge University Press, 2010.</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[4] Note that the word Jacob uses to himself (Gen. 32:21) comes from the verb k-p-r which will later be used in Leviticus to mean atonement, and is the source of the phrase Yom Kippur. It means literally to “cover over.” It is what Noah does when he covers the ark with pitch (Gen. 6:14). It also means a ransom (Num. 35:32) such as might be paid to compensate a family for the murder of one of its members, something forbidden in Jewish law.</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[5] That is what, I suggest, was at stake in the Garden of Eden, which is all about shame and hiding. Adam and Eve followed their eyes rather than their ears.</a:t>
            </a:r>
          </a:p>
          <a:p>
            <a:endParaRPr lang="en-US" sz="1200" b="0" i="0" kern="1200" dirty="0">
              <a:solidFill>
                <a:schemeClr val="tx1"/>
              </a:solidFill>
              <a:effectLst/>
              <a:latin typeface="Arial" pitchFamily="-68" charset="0"/>
              <a:ea typeface="ＭＳ Ｐゴシック" pitchFamily="-128" charset="-128"/>
              <a:cs typeface="ＭＳ Ｐゴシック" pitchFamily="-128" charset="-128"/>
            </a:endParaRPr>
          </a:p>
          <a:p>
            <a:r>
              <a:rPr lang="en-US" sz="1200" b="0" i="0" kern="1200" dirty="0">
                <a:solidFill>
                  <a:schemeClr val="tx1"/>
                </a:solidFill>
                <a:effectLst/>
                <a:latin typeface="Arial" pitchFamily="-68" charset="0"/>
                <a:ea typeface="ＭＳ Ｐゴシック" pitchFamily="-128" charset="-128"/>
                <a:cs typeface="ＭＳ Ｐゴシック" pitchFamily="-128" charset="-128"/>
              </a:rPr>
              <a:t>[6] Note that in certain cultures, forgiveness is not held to require remorse, atonement and the like. Maimonides himself says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Hilkhot</a:t>
            </a:r>
            <a:r>
              <a:rPr lang="en-US" sz="1200" b="0" i="0" kern="1200" dirty="0">
                <a:solidFill>
                  <a:schemeClr val="tx1"/>
                </a:solidFill>
                <a:effectLst/>
                <a:latin typeface="Arial" pitchFamily="-68" charset="0"/>
                <a:ea typeface="ＭＳ Ｐゴシック" pitchFamily="-128" charset="-128"/>
                <a:cs typeface="ＭＳ Ｐゴシック" pitchFamily="-128" charset="-128"/>
              </a:rPr>
              <a:t> </a:t>
            </a:r>
            <a:r>
              <a:rPr lang="en-US" sz="1200" b="0" i="0" kern="1200" dirty="0" err="1">
                <a:solidFill>
                  <a:schemeClr val="tx1"/>
                </a:solidFill>
                <a:effectLst/>
                <a:latin typeface="Arial" pitchFamily="-68" charset="0"/>
                <a:ea typeface="ＭＳ Ｐゴシック" pitchFamily="-128" charset="-128"/>
                <a:cs typeface="ＭＳ Ｐゴシック" pitchFamily="-128" charset="-128"/>
              </a:rPr>
              <a:t>Deot</a:t>
            </a:r>
            <a:r>
              <a:rPr lang="en-US" sz="1200" b="0" i="0" kern="1200" dirty="0">
                <a:solidFill>
                  <a:schemeClr val="tx1"/>
                </a:solidFill>
                <a:effectLst/>
                <a:latin typeface="Arial" pitchFamily="-68" charset="0"/>
                <a:ea typeface="ＭＳ Ｐゴシック" pitchFamily="-128" charset="-128"/>
                <a:cs typeface="ＭＳ Ｐゴシック" pitchFamily="-128" charset="-128"/>
              </a:rPr>
              <a:t> 6:9) that if you regard the person who wronged you as incapable of handling criticism, then you may forgive him unilaterally. Note however that this kind of forgiveness does not signal that you reaffirm the moral worth of the person you forgive. To the contrary, you regard him as beneath contempt. Judaism seems always to have known this. The Christian theologian who understood it best was Dietrich Bonhoeffer, who called it, “cheap grace.”</a:t>
            </a:r>
            <a:endParaRPr lang="en-GB"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13</a:t>
            </a:fld>
            <a:endParaRPr lang="en-GB"/>
          </a:p>
        </p:txBody>
      </p:sp>
    </p:spTree>
    <p:extLst>
      <p:ext uri="{BB962C8B-B14F-4D97-AF65-F5344CB8AC3E}">
        <p14:creationId xmlns:p14="http://schemas.microsoft.com/office/powerpoint/2010/main" val="877365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Benjamin comes to Egypt</a:t>
            </a:r>
          </a:p>
        </p:txBody>
      </p:sp>
      <p:sp>
        <p:nvSpPr>
          <p:cNvPr id="345091" name="Rectangle 3"/>
          <p:cNvSpPr>
            <a:spLocks noGrp="1" noChangeArrowheads="1"/>
          </p:cNvSpPr>
          <p:nvPr>
            <p:ph type="body" sz="half" idx="1"/>
          </p:nvPr>
        </p:nvSpPr>
        <p:spPr>
          <a:xfrm>
            <a:off x="457200" y="1768952"/>
            <a:ext cx="4038600" cy="4525962"/>
          </a:xfrm>
        </p:spPr>
        <p:txBody>
          <a:bodyPr>
            <a:normAutofit/>
          </a:bodyPr>
          <a:lstStyle/>
          <a:p>
            <a:pPr eaLnBrk="1" hangingPunct="1">
              <a:buFont typeface="Courier New" charset="0"/>
              <a:buChar char="o"/>
              <a:defRPr/>
            </a:pPr>
            <a:r>
              <a:rPr lang="en-US" sz="2400" dirty="0">
                <a:solidFill>
                  <a:schemeClr val="tx1"/>
                </a:solidFill>
                <a:effectLst/>
                <a:latin typeface="Century Gothic" charset="0"/>
                <a:ea typeface="Century Gothic" charset="0"/>
                <a:cs typeface="Century Gothic" charset="0"/>
              </a:rPr>
              <a:t>Judah makes himself a surety for Benjamin</a:t>
            </a:r>
          </a:p>
          <a:p>
            <a:pPr eaLnBrk="1" hangingPunct="1">
              <a:buFont typeface="Courier New" charset="0"/>
              <a:buChar char="o"/>
              <a:defRPr/>
            </a:pPr>
            <a:r>
              <a:rPr lang="en-US" sz="2400" dirty="0">
                <a:solidFill>
                  <a:schemeClr val="tx1"/>
                </a:solidFill>
                <a:effectLst/>
                <a:latin typeface="Century Gothic" charset="0"/>
                <a:ea typeface="Century Gothic" charset="0"/>
                <a:cs typeface="Century Gothic" charset="0"/>
              </a:rPr>
              <a:t>Dinner with Joseph</a:t>
            </a:r>
          </a:p>
          <a:p>
            <a:pPr lvl="1">
              <a:buFont typeface="Courier New" charset="0"/>
              <a:buChar char="o"/>
              <a:defRPr/>
            </a:pPr>
            <a:r>
              <a:rPr lang="en-US" sz="2200" dirty="0">
                <a:solidFill>
                  <a:schemeClr val="tx1"/>
                </a:solidFill>
                <a:latin typeface="Century Gothic" charset="0"/>
                <a:ea typeface="Century Gothic" charset="0"/>
                <a:cs typeface="Century Gothic" charset="0"/>
              </a:rPr>
              <a:t>Joseph weeps when he sees Benjamin</a:t>
            </a:r>
            <a:endParaRPr lang="en-US" sz="2200" dirty="0">
              <a:solidFill>
                <a:schemeClr val="tx1"/>
              </a:solidFill>
              <a:effectLst/>
              <a:latin typeface="Century Gothic" charset="0"/>
              <a:ea typeface="Century Gothic" charset="0"/>
              <a:cs typeface="Century Gothic" charset="0"/>
            </a:endParaRPr>
          </a:p>
          <a:p>
            <a:pPr eaLnBrk="1" hangingPunct="1">
              <a:buFont typeface="Courier New" charset="0"/>
              <a:buChar char="o"/>
              <a:defRPr/>
            </a:pPr>
            <a:r>
              <a:rPr lang="en-US" sz="2400" dirty="0">
                <a:solidFill>
                  <a:schemeClr val="tx1"/>
                </a:solidFill>
                <a:effectLst/>
                <a:latin typeface="Century Gothic" charset="0"/>
                <a:ea typeface="Century Gothic" charset="0"/>
                <a:cs typeface="Century Gothic" charset="0"/>
              </a:rPr>
              <a:t>Silver cup put in Benjamin’s sack</a:t>
            </a:r>
          </a:p>
          <a:p>
            <a:pPr eaLnBrk="1" hangingPunct="1">
              <a:buFont typeface="Courier New" charset="0"/>
              <a:buChar char="o"/>
              <a:defRPr/>
            </a:pPr>
            <a:r>
              <a:rPr lang="en-US" sz="2400" dirty="0">
                <a:solidFill>
                  <a:schemeClr val="tx1"/>
                </a:solidFill>
                <a:effectLst/>
                <a:latin typeface="Century Gothic" charset="0"/>
                <a:ea typeface="Century Gothic" charset="0"/>
                <a:cs typeface="Century Gothic" charset="0"/>
              </a:rPr>
              <a:t>All brought before Joseph</a:t>
            </a:r>
          </a:p>
          <a:p>
            <a:pPr eaLnBrk="1" hangingPunct="1">
              <a:buFont typeface="Courier New" charset="0"/>
              <a:buChar char="o"/>
              <a:defRPr/>
            </a:pPr>
            <a:endParaRPr lang="en-US" sz="2400" dirty="0">
              <a:solidFill>
                <a:schemeClr val="tx1"/>
              </a:solidFill>
              <a:effectLst/>
              <a:latin typeface="Century Gothic" charset="0"/>
              <a:ea typeface="Century Gothic" charset="0"/>
              <a:cs typeface="Century Gothic" charset="0"/>
            </a:endParaRPr>
          </a:p>
          <a:p>
            <a:pPr eaLnBrk="1" hangingPunct="1">
              <a:buFont typeface="Courier New" charset="0"/>
              <a:buChar char="o"/>
              <a:defRPr/>
            </a:pPr>
            <a:endParaRPr lang="en-US" sz="2400" dirty="0">
              <a:solidFill>
                <a:schemeClr val="tx1"/>
              </a:solidFill>
              <a:effectLst/>
              <a:latin typeface="Century Gothic" charset="0"/>
              <a:ea typeface="Century Gothic" charset="0"/>
              <a:cs typeface="Century Gothic" charset="0"/>
            </a:endParaRPr>
          </a:p>
        </p:txBody>
      </p:sp>
      <p:pic>
        <p:nvPicPr>
          <p:cNvPr id="121860" name="Picture 5" descr="benjamin_silver_cup"/>
          <p:cNvPicPr>
            <a:picLocks noGrp="1" noChangeAspect="1" noChangeArrowheads="1"/>
          </p:cNvPicPr>
          <p:nvPr>
            <p:ph sz="half" idx="2"/>
          </p:nvPr>
        </p:nvPicPr>
        <p:blipFill>
          <a:blip r:embed="rId3"/>
          <a:stretch>
            <a:fillRect/>
          </a:stretch>
        </p:blipFill>
        <p:spPr>
          <a:xfrm>
            <a:off x="4730591" y="2128838"/>
            <a:ext cx="4043501" cy="3328987"/>
          </a:xfrm>
        </p:spPr>
      </p:pic>
      <p:sp>
        <p:nvSpPr>
          <p:cNvPr id="121861" name="Text Box 6"/>
          <p:cNvSpPr txBox="1">
            <a:spLocks noChangeArrowheads="1"/>
          </p:cNvSpPr>
          <p:nvPr/>
        </p:nvSpPr>
        <p:spPr bwMode="auto">
          <a:xfrm>
            <a:off x="4730295" y="5681663"/>
            <a:ext cx="4075155" cy="369332"/>
          </a:xfrm>
          <a:prstGeom prst="rect">
            <a:avLst/>
          </a:prstGeom>
          <a:noFill/>
          <a:ln w="9525">
            <a:noFill/>
            <a:miter lim="800000"/>
            <a:headEnd/>
            <a:tailEnd/>
          </a:ln>
        </p:spPr>
        <p:txBody>
          <a:bodyPr wrap="none">
            <a:prstTxWarp prst="textNoShape">
              <a:avLst/>
            </a:prstTxWarp>
            <a:spAutoFit/>
          </a:bodyPr>
          <a:lstStyle/>
          <a:p>
            <a:r>
              <a:rPr lang="en-US" i="0" dirty="0">
                <a:latin typeface="Century Gothic" charset="0"/>
                <a:ea typeface="Century Gothic" charset="0"/>
                <a:cs typeface="Century Gothic" charset="0"/>
              </a:rPr>
              <a:t>Silver cup found in Benjamin’s sack</a:t>
            </a:r>
          </a:p>
        </p:txBody>
      </p:sp>
    </p:spTree>
    <p:extLst>
      <p:ext uri="{BB962C8B-B14F-4D97-AF65-F5344CB8AC3E}">
        <p14:creationId xmlns:p14="http://schemas.microsoft.com/office/powerpoint/2010/main" val="94752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50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509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509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509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50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700A7-B44E-7245-B6C7-D5CDBA78D4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A6BD82-F4FC-F742-8A80-B71DEEC3294A}"/>
              </a:ext>
            </a:extLst>
          </p:cNvPr>
          <p:cNvSpPr>
            <a:spLocks noGrp="1"/>
          </p:cNvSpPr>
          <p:nvPr>
            <p:ph type="body" sz="half" idx="1"/>
          </p:nvPr>
        </p:nvSpPr>
        <p:spPr/>
        <p:txBody>
          <a:bodyPr/>
          <a:lstStyle/>
          <a:p>
            <a:endParaRPr lang="en-GB"/>
          </a:p>
        </p:txBody>
      </p:sp>
      <p:pic>
        <p:nvPicPr>
          <p:cNvPr id="6" name="Content Placeholder 5">
            <a:extLst>
              <a:ext uri="{FF2B5EF4-FFF2-40B4-BE49-F238E27FC236}">
                <a16:creationId xmlns:a16="http://schemas.microsoft.com/office/drawing/2014/main" id="{AB09EFD5-058D-5948-B686-65A1CF343102}"/>
              </a:ext>
            </a:extLst>
          </p:cNvPr>
          <p:cNvPicPr>
            <a:picLocks noGrp="1" noChangeAspect="1"/>
          </p:cNvPicPr>
          <p:nvPr>
            <p:ph sz="half" idx="2"/>
          </p:nvPr>
        </p:nvPicPr>
        <p:blipFill>
          <a:blip r:embed="rId2"/>
          <a:stretch>
            <a:fillRect/>
          </a:stretch>
        </p:blipFill>
        <p:spPr>
          <a:xfrm>
            <a:off x="5165766" y="1530701"/>
            <a:ext cx="3372592" cy="5238280"/>
          </a:xfrm>
        </p:spPr>
      </p:pic>
    </p:spTree>
    <p:extLst>
      <p:ext uri="{BB962C8B-B14F-4D97-AF65-F5344CB8AC3E}">
        <p14:creationId xmlns:p14="http://schemas.microsoft.com/office/powerpoint/2010/main" val="3862137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961A-242B-CE45-B1BC-B3F85799D1A7}"/>
              </a:ext>
            </a:extLst>
          </p:cNvPr>
          <p:cNvSpPr>
            <a:spLocks noGrp="1"/>
          </p:cNvSpPr>
          <p:nvPr>
            <p:ph type="title"/>
          </p:nvPr>
        </p:nvSpPr>
        <p:spPr/>
        <p:txBody>
          <a:bodyPr>
            <a:normAutofit/>
          </a:bodyPr>
          <a:lstStyle/>
          <a:p>
            <a:r>
              <a:rPr lang="en-GB" sz="4000" dirty="0"/>
              <a:t>Providence and leadership</a:t>
            </a:r>
          </a:p>
        </p:txBody>
      </p:sp>
      <p:sp>
        <p:nvSpPr>
          <p:cNvPr id="3" name="Text Placeholder 2">
            <a:extLst>
              <a:ext uri="{FF2B5EF4-FFF2-40B4-BE49-F238E27FC236}">
                <a16:creationId xmlns:a16="http://schemas.microsoft.com/office/drawing/2014/main" id="{C51D29B3-C338-A544-B0D1-A00263910FCD}"/>
              </a:ext>
            </a:extLst>
          </p:cNvPr>
          <p:cNvSpPr>
            <a:spLocks noGrp="1"/>
          </p:cNvSpPr>
          <p:nvPr>
            <p:ph type="body" sz="half" idx="1"/>
          </p:nvPr>
        </p:nvSpPr>
        <p:spPr>
          <a:xfrm>
            <a:off x="540325" y="1600200"/>
            <a:ext cx="8229600" cy="4525963"/>
          </a:xfrm>
        </p:spPr>
        <p:txBody>
          <a:bodyPr>
            <a:normAutofit/>
          </a:bodyPr>
          <a:lstStyle/>
          <a:p>
            <a:pPr marL="0" indent="0">
              <a:buNone/>
            </a:pPr>
            <a:r>
              <a:rPr lang="en-GB" sz="2400" dirty="0"/>
              <a:t>The willingness to let events work themselves out in accordance with providence, this understanding that we are at best no more than co-authors of our lives, allowed Joseph to survive without resentment about the past or despair in the face of the future. Trust in God gave him immense strength, which is what a leader needs if he is to dare greatly. Whatever malice people harbour against leaders – and the more successful they are, the more malice there is – if they can say, You intended to harm me, but God intended it for good,’ they will survive their strength intact, their energy undiminished. 			Jonathan Sacks </a:t>
            </a:r>
          </a:p>
        </p:txBody>
      </p:sp>
    </p:spTree>
    <p:extLst>
      <p:ext uri="{BB962C8B-B14F-4D97-AF65-F5344CB8AC3E}">
        <p14:creationId xmlns:p14="http://schemas.microsoft.com/office/powerpoint/2010/main" val="403248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and brothers reconciled</a:t>
            </a:r>
          </a:p>
        </p:txBody>
      </p:sp>
      <p:sp>
        <p:nvSpPr>
          <p:cNvPr id="350211" name="Rectangle 3"/>
          <p:cNvSpPr>
            <a:spLocks noGrp="1" noChangeArrowheads="1"/>
          </p:cNvSpPr>
          <p:nvPr>
            <p:ph type="body" sz="half" idx="1"/>
          </p:nvPr>
        </p:nvSpPr>
        <p:spPr/>
        <p:txBody>
          <a:bodyPr>
            <a:normAutofit fontScale="85000" lnSpcReduction="10000"/>
          </a:bodyPr>
          <a:lstStyle/>
          <a:p>
            <a:pPr eaLnBrk="1" hangingPunct="1">
              <a:lnSpc>
                <a:spcPct val="120000"/>
              </a:lnSpc>
              <a:buFont typeface="Wingdings" pitchFamily="-68" charset="2"/>
              <a:buNone/>
              <a:defRPr/>
            </a:pPr>
            <a:r>
              <a:rPr lang="en-GB" sz="2400" dirty="0">
                <a:solidFill>
                  <a:schemeClr val="tx1"/>
                </a:solidFill>
                <a:effectLst/>
                <a:latin typeface="Century Gothic" charset="0"/>
                <a:ea typeface="Century Gothic" charset="0"/>
                <a:cs typeface="Century Gothic" charset="0"/>
              </a:rPr>
              <a:t>    “You must tell my father of all my honour in Egypt, and of all that you have seen. Hurry and bring my father down here.” Then he fell upon his brother Benjamin’s neck and wept, and Benjamin wept upon his neck. And he kissed all his brothers and wept upon them. After that his brothers talked with him.</a:t>
            </a:r>
          </a:p>
          <a:p>
            <a:pPr eaLnBrk="1" hangingPunct="1">
              <a:buFont typeface="Wingdings" pitchFamily="-68" charset="2"/>
              <a:buNone/>
              <a:defRPr/>
            </a:pPr>
            <a:r>
              <a:rPr lang="en-US" sz="1800" dirty="0">
                <a:solidFill>
                  <a:schemeClr val="tx1"/>
                </a:solidFill>
                <a:effectLst/>
                <a:latin typeface="Century Gothic" charset="0"/>
                <a:ea typeface="Century Gothic" charset="0"/>
                <a:cs typeface="Century Gothic" charset="0"/>
              </a:rPr>
              <a:t>			Genesis 45:13-15</a:t>
            </a:r>
          </a:p>
        </p:txBody>
      </p:sp>
      <p:pic>
        <p:nvPicPr>
          <p:cNvPr id="126980" name="Picture 5" descr="joseph_brothersa"/>
          <p:cNvPicPr>
            <a:picLocks noGrp="1" noChangeAspect="1" noChangeArrowheads="1"/>
          </p:cNvPicPr>
          <p:nvPr>
            <p:ph sz="half" idx="2"/>
          </p:nvPr>
        </p:nvPicPr>
        <p:blipFill>
          <a:blip r:embed="rId3"/>
          <a:stretch>
            <a:fillRect/>
          </a:stretch>
        </p:blipFill>
        <p:spPr>
          <a:xfrm>
            <a:off x="4805545" y="1770742"/>
            <a:ext cx="3881255" cy="3145740"/>
          </a:xfrm>
        </p:spPr>
      </p:pic>
      <p:sp>
        <p:nvSpPr>
          <p:cNvPr id="126981" name="Text Box 6"/>
          <p:cNvSpPr txBox="1">
            <a:spLocks noChangeArrowheads="1"/>
          </p:cNvSpPr>
          <p:nvPr/>
        </p:nvSpPr>
        <p:spPr bwMode="auto">
          <a:xfrm>
            <a:off x="4746174" y="5072075"/>
            <a:ext cx="4092787" cy="369332"/>
          </a:xfrm>
          <a:prstGeom prst="rect">
            <a:avLst/>
          </a:prstGeom>
          <a:noFill/>
          <a:ln w="9525">
            <a:noFill/>
            <a:miter lim="800000"/>
            <a:headEnd/>
            <a:tailEnd/>
          </a:ln>
        </p:spPr>
        <p:txBody>
          <a:bodyPr wrap="none">
            <a:prstTxWarp prst="textNoShape">
              <a:avLst/>
            </a:prstTxWarp>
            <a:spAutoFit/>
          </a:bodyPr>
          <a:lstStyle/>
          <a:p>
            <a:r>
              <a:rPr lang="en-US" i="0">
                <a:latin typeface="Century Gothic" charset="0"/>
                <a:ea typeface="Century Gothic" charset="0"/>
                <a:cs typeface="Century Gothic" charset="0"/>
              </a:rPr>
              <a:t>Joseph and his brothers reconciled</a:t>
            </a:r>
          </a:p>
        </p:txBody>
      </p:sp>
    </p:spTree>
    <p:extLst>
      <p:ext uri="{BB962C8B-B14F-4D97-AF65-F5344CB8AC3E}">
        <p14:creationId xmlns:p14="http://schemas.microsoft.com/office/powerpoint/2010/main" val="2084179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4000" dirty="0">
                <a:solidFill>
                  <a:schemeClr val="tx1"/>
                </a:solidFill>
              </a:rPr>
              <a:t>The stages of repentance</a:t>
            </a:r>
          </a:p>
        </p:txBody>
      </p:sp>
      <p:sp>
        <p:nvSpPr>
          <p:cNvPr id="6" name="Content Placeholder 5"/>
          <p:cNvSpPr>
            <a:spLocks noGrp="1"/>
          </p:cNvSpPr>
          <p:nvPr>
            <p:ph sz="half" idx="2"/>
          </p:nvPr>
        </p:nvSpPr>
        <p:spPr>
          <a:xfrm>
            <a:off x="682171" y="1161144"/>
            <a:ext cx="8004629" cy="5413828"/>
          </a:xfrm>
        </p:spPr>
        <p:txBody>
          <a:bodyPr>
            <a:normAutofit fontScale="92500" lnSpcReduction="10000"/>
          </a:bodyPr>
          <a:lstStyle/>
          <a:p>
            <a:r>
              <a:rPr lang="en-GB" sz="2600" dirty="0">
                <a:latin typeface="Century Gothic" charset="0"/>
                <a:ea typeface="Century Gothic" charset="0"/>
                <a:cs typeface="Century Gothic" charset="0"/>
              </a:rPr>
              <a:t>Admission of guilt</a:t>
            </a:r>
          </a:p>
          <a:p>
            <a:pPr lvl="1"/>
            <a:r>
              <a:rPr lang="en-GB" sz="2000" dirty="0">
                <a:latin typeface="Century Gothic" charset="0"/>
                <a:ea typeface="Century Gothic" charset="0"/>
                <a:cs typeface="Century Gothic" charset="0"/>
              </a:rPr>
              <a:t>They said to one another, “Surely we deserve to be punished because of our brother. We saw how distressed he was when he pleaded with us for his life, but we would not listen; that’s why this distress has come on us.” . . . They did not realize that Joseph could understand them, since he was using an interpreter. Gen. 42: 21-23</a:t>
            </a:r>
          </a:p>
          <a:p>
            <a:r>
              <a:rPr lang="en-GB" sz="2600" dirty="0">
                <a:latin typeface="Century Gothic" charset="0"/>
                <a:ea typeface="Century Gothic" charset="0"/>
                <a:cs typeface="Century Gothic" charset="0"/>
              </a:rPr>
              <a:t>Confession </a:t>
            </a:r>
          </a:p>
          <a:p>
            <a:pPr lvl="1"/>
            <a:r>
              <a:rPr lang="en-GB" sz="2000" dirty="0">
                <a:latin typeface="Century Gothic" charset="0"/>
                <a:ea typeface="Century Gothic" charset="0"/>
                <a:cs typeface="Century Gothic" charset="0"/>
              </a:rPr>
              <a:t>“What can we say to my lord?” Judah replied. “What can we say? How can we prove our innocence? God has uncovered your servants’ guilt. We are now my lord’s slaves—we ourselves and the one who was found to have the cup.” Gen. 44: 16</a:t>
            </a:r>
          </a:p>
          <a:p>
            <a:r>
              <a:rPr lang="en-GB" sz="2600" dirty="0">
                <a:latin typeface="Century Gothic" charset="0"/>
                <a:ea typeface="Century Gothic" charset="0"/>
                <a:cs typeface="Century Gothic" charset="0"/>
              </a:rPr>
              <a:t>Behavioural change </a:t>
            </a:r>
          </a:p>
          <a:p>
            <a:pPr lvl="1"/>
            <a:r>
              <a:rPr lang="en-GB" sz="2000" dirty="0">
                <a:latin typeface="Century Gothic" charset="0"/>
                <a:ea typeface="Century Gothic" charset="0"/>
                <a:cs typeface="Century Gothic" charset="0"/>
              </a:rPr>
              <a:t>“So now let me remain as your slave in place of the lad. Let the lad go back with his brothers!” Gen. 42: 33 </a:t>
            </a:r>
          </a:p>
          <a:p>
            <a:pPr lvl="1"/>
            <a:endParaRPr lang="en-GB" sz="2000" dirty="0">
              <a:latin typeface="Century Gothic" charset="0"/>
              <a:ea typeface="Century Gothic" charset="0"/>
              <a:cs typeface="Century Gothic" charset="0"/>
            </a:endParaRPr>
          </a:p>
          <a:p>
            <a:pPr lvl="1"/>
            <a:endParaRPr lang="en-GB" sz="2400" dirty="0">
              <a:latin typeface="Century Gothic" charset="0"/>
              <a:ea typeface="Century Gothic" charset="0"/>
              <a:cs typeface="Century Gothic" charset="0"/>
            </a:endParaRPr>
          </a:p>
          <a:p>
            <a:pPr lvl="1"/>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59343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B9E0-124B-B442-9F39-CDF2EC980FE5}"/>
              </a:ext>
            </a:extLst>
          </p:cNvPr>
          <p:cNvSpPr>
            <a:spLocks noGrp="1"/>
          </p:cNvSpPr>
          <p:nvPr>
            <p:ph type="title"/>
          </p:nvPr>
        </p:nvSpPr>
        <p:spPr/>
        <p:txBody>
          <a:bodyPr/>
          <a:lstStyle/>
          <a:p>
            <a:r>
              <a:rPr lang="en-GB" dirty="0"/>
              <a:t>Joseph forgives </a:t>
            </a:r>
          </a:p>
        </p:txBody>
      </p:sp>
      <p:sp>
        <p:nvSpPr>
          <p:cNvPr id="3" name="Text Placeholder 2">
            <a:extLst>
              <a:ext uri="{FF2B5EF4-FFF2-40B4-BE49-F238E27FC236}">
                <a16:creationId xmlns:a16="http://schemas.microsoft.com/office/drawing/2014/main" id="{F8581B8E-388A-1847-8A6D-D771811D7FE4}"/>
              </a:ext>
            </a:extLst>
          </p:cNvPr>
          <p:cNvSpPr>
            <a:spLocks noGrp="1"/>
          </p:cNvSpPr>
          <p:nvPr>
            <p:ph type="body" sz="half" idx="1"/>
          </p:nvPr>
        </p:nvSpPr>
        <p:spPr>
          <a:xfrm>
            <a:off x="457200" y="1600200"/>
            <a:ext cx="8229600" cy="4525963"/>
          </a:xfrm>
        </p:spPr>
        <p:txBody>
          <a:bodyPr>
            <a:normAutofit/>
          </a:bodyPr>
          <a:lstStyle/>
          <a:p>
            <a:r>
              <a:rPr lang="en-GB" sz="2000" dirty="0"/>
              <a:t>Revenge is one way to restore social order</a:t>
            </a:r>
          </a:p>
          <a:p>
            <a:pPr lvl="1"/>
            <a:r>
              <a:rPr lang="en-GB" sz="1800" dirty="0"/>
              <a:t>Costly, dangerous and leads to feuds</a:t>
            </a:r>
          </a:p>
          <a:p>
            <a:pPr lvl="1"/>
            <a:r>
              <a:rPr lang="en-GB" sz="1800" dirty="0"/>
              <a:t>Montagues and Capulets</a:t>
            </a:r>
          </a:p>
          <a:p>
            <a:r>
              <a:rPr lang="en-GB" sz="2000" dirty="0"/>
              <a:t>Appeasement, pardon, plea of mitigation, excuse</a:t>
            </a:r>
          </a:p>
          <a:p>
            <a:r>
              <a:rPr lang="en-GB" sz="2000" dirty="0"/>
              <a:t>Joseph 1</a:t>
            </a:r>
            <a:r>
              <a:rPr lang="en-GB" sz="2000" baseline="30000" dirty="0"/>
              <a:t>st</a:t>
            </a:r>
            <a:r>
              <a:rPr lang="en-GB" sz="2000" dirty="0"/>
              <a:t> recorded instance of forgiveness in human history</a:t>
            </a:r>
          </a:p>
          <a:p>
            <a:pPr lvl="1"/>
            <a:r>
              <a:rPr lang="en-GB" sz="1800" dirty="0"/>
              <a:t>They went through perfect repentance </a:t>
            </a:r>
          </a:p>
          <a:p>
            <a:pPr lvl="1"/>
            <a:r>
              <a:rPr lang="en-GB" sz="1800" dirty="0"/>
              <a:t>He doesn’t pretend never happened </a:t>
            </a:r>
          </a:p>
          <a:p>
            <a:pPr lvl="1"/>
            <a:r>
              <a:rPr lang="en-GB" sz="1800" dirty="0"/>
              <a:t>Makes clear they committed sin – sold into slavery</a:t>
            </a:r>
          </a:p>
          <a:p>
            <a:pPr lvl="1"/>
            <a:r>
              <a:rPr lang="en-GB" sz="1800" dirty="0"/>
              <a:t>Morality of guilt not shame</a:t>
            </a:r>
          </a:p>
          <a:p>
            <a:pPr lvl="1"/>
            <a:r>
              <a:rPr lang="en-GB" sz="1800" dirty="0"/>
              <a:t>Reframing and not taking vengeance</a:t>
            </a:r>
          </a:p>
          <a:p>
            <a:r>
              <a:rPr lang="en-GB" sz="2000" dirty="0"/>
              <a:t>Decline of Biblical culture re-emergence of shame culture </a:t>
            </a:r>
          </a:p>
          <a:p>
            <a:pPr lvl="1"/>
            <a:endParaRPr lang="en-GB" sz="1800" dirty="0"/>
          </a:p>
        </p:txBody>
      </p:sp>
    </p:spTree>
    <p:extLst>
      <p:ext uri="{BB962C8B-B14F-4D97-AF65-F5344CB8AC3E}">
        <p14:creationId xmlns:p14="http://schemas.microsoft.com/office/powerpoint/2010/main" val="385215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The depth of reconciliation</a:t>
            </a:r>
          </a:p>
        </p:txBody>
      </p:sp>
      <p:sp>
        <p:nvSpPr>
          <p:cNvPr id="3" name="Content Placeholder 2"/>
          <p:cNvSpPr>
            <a:spLocks noGrp="1"/>
          </p:cNvSpPr>
          <p:nvPr>
            <p:ph sz="half" idx="2"/>
          </p:nvPr>
        </p:nvSpPr>
        <p:spPr>
          <a:xfrm>
            <a:off x="624114" y="1030514"/>
            <a:ext cx="8062686" cy="5428343"/>
          </a:xfrm>
        </p:spPr>
        <p:txBody>
          <a:bodyPr>
            <a:normAutofit fontScale="92500" lnSpcReduction="10000"/>
          </a:bodyPr>
          <a:lstStyle/>
          <a:p>
            <a:pPr>
              <a:lnSpc>
                <a:spcPct val="110000"/>
              </a:lnSpc>
            </a:pPr>
            <a:r>
              <a:rPr lang="en-US" sz="2200" b="1" baseline="30000" dirty="0">
                <a:effectLst/>
              </a:rPr>
              <a:t> </a:t>
            </a:r>
            <a:r>
              <a:rPr lang="en-US" sz="2200" dirty="0">
                <a:effectLst/>
              </a:rPr>
              <a:t>Realizing that their father was dead, Joseph’s brothers said, ‘What if Joseph still bears a grudge against us and pays us back in full for all the wrong that we did to him?’</a:t>
            </a:r>
            <a:r>
              <a:rPr lang="en-US" sz="2200" b="1" baseline="30000" dirty="0">
                <a:effectLst/>
              </a:rPr>
              <a:t> </a:t>
            </a:r>
            <a:r>
              <a:rPr lang="en-US" sz="2200" dirty="0">
                <a:effectLst/>
              </a:rPr>
              <a:t>So they approached Joseph, saying, ‘Your father gave this instruction before he died,</a:t>
            </a:r>
            <a:r>
              <a:rPr lang="en-US" sz="2200" b="1" baseline="30000" dirty="0">
                <a:effectLst/>
              </a:rPr>
              <a:t> </a:t>
            </a:r>
            <a:r>
              <a:rPr lang="en-US" sz="2200" dirty="0">
                <a:effectLst/>
              </a:rPr>
              <a:t>“Say to Joseph: I beg you, forgive the crime of your brothers and the wrong they did in harming you.” Now therefore please forgive the crime of the servants of the God of your father.’ </a:t>
            </a:r>
            <a:r>
              <a:rPr lang="en-US" sz="2200" b="1" dirty="0">
                <a:effectLst/>
              </a:rPr>
              <a:t>Joseph wept when they spoke to him.</a:t>
            </a:r>
            <a:r>
              <a:rPr lang="en-US" sz="2200" dirty="0">
                <a:effectLst/>
              </a:rPr>
              <a:t> </a:t>
            </a:r>
            <a:r>
              <a:rPr lang="en-US" sz="2200" b="1" baseline="30000" dirty="0">
                <a:effectLst/>
              </a:rPr>
              <a:t> </a:t>
            </a:r>
            <a:r>
              <a:rPr lang="en-US" sz="2200" dirty="0">
                <a:effectLst/>
              </a:rPr>
              <a:t>Then his brothers also wept, fell down before him, and said, ‘We are here as your slaves.’ </a:t>
            </a:r>
            <a:r>
              <a:rPr lang="en-US" sz="2200" b="1" baseline="30000" dirty="0">
                <a:effectLst/>
              </a:rPr>
              <a:t> </a:t>
            </a:r>
            <a:r>
              <a:rPr lang="en-US" sz="2200" dirty="0">
                <a:effectLst/>
              </a:rPr>
              <a:t>But Joseph said to them, ‘Do not be afraid! Am I in the place of God? Even though you intended to do harm to me, God intended it for good, in order to preserve a numerous people, as he is doing today. </a:t>
            </a:r>
            <a:r>
              <a:rPr lang="en-US" sz="2200" b="1" baseline="30000" dirty="0">
                <a:effectLst/>
              </a:rPr>
              <a:t> </a:t>
            </a:r>
            <a:r>
              <a:rPr lang="en-US" sz="2200" dirty="0">
                <a:effectLst/>
              </a:rPr>
              <a:t>So have no fear; I myself will provide for you and your little ones.’ In this way he reassured them, speaking kindly to them. 		</a:t>
            </a:r>
            <a:r>
              <a:rPr lang="en-US" sz="2000" dirty="0">
                <a:effectLst/>
              </a:rPr>
              <a:t>Genesis 50:15-21</a:t>
            </a:r>
            <a:endParaRPr lang="en-GB" sz="2000" dirty="0"/>
          </a:p>
        </p:txBody>
      </p:sp>
    </p:spTree>
    <p:extLst>
      <p:ext uri="{BB962C8B-B14F-4D97-AF65-F5344CB8AC3E}">
        <p14:creationId xmlns:p14="http://schemas.microsoft.com/office/powerpoint/2010/main" val="1256179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Foundation of substance</a:t>
            </a:r>
          </a:p>
        </p:txBody>
      </p:sp>
      <p:sp>
        <p:nvSpPr>
          <p:cNvPr id="5" name="Oval 4"/>
          <p:cNvSpPr>
            <a:spLocks noChangeArrowheads="1"/>
          </p:cNvSpPr>
          <p:nvPr/>
        </p:nvSpPr>
        <p:spPr bwMode="auto">
          <a:xfrm>
            <a:off x="299355" y="1773238"/>
            <a:ext cx="2303463" cy="863600"/>
          </a:xfrm>
          <a:prstGeom prst="ellipse">
            <a:avLst/>
          </a:prstGeom>
          <a:solidFill>
            <a:srgbClr val="3475FF"/>
          </a:solidFill>
          <a:ln w="9525">
            <a:solidFill>
              <a:schemeClr val="tx1"/>
            </a:solidFill>
            <a:round/>
            <a:headEnd/>
            <a:tailEnd/>
          </a:ln>
        </p:spPr>
        <p:txBody>
          <a:bodyPr wrap="none" anchor="ctr">
            <a:prstTxWarp prst="textNoShape">
              <a:avLst/>
            </a:prstTxWarp>
          </a:bodyPr>
          <a:lstStyle/>
          <a:p>
            <a:pPr algn="ctr"/>
            <a:r>
              <a:rPr lang="en-GB" sz="2800" i="0" dirty="0">
                <a:latin typeface="Century Gothic" charset="0"/>
                <a:ea typeface="Century Gothic" charset="0"/>
                <a:cs typeface="Century Gothic" charset="0"/>
              </a:rPr>
              <a:t>Rachel</a:t>
            </a:r>
          </a:p>
        </p:txBody>
      </p:sp>
      <p:sp>
        <p:nvSpPr>
          <p:cNvPr id="6" name="Oval 6"/>
          <p:cNvSpPr>
            <a:spLocks noChangeArrowheads="1"/>
          </p:cNvSpPr>
          <p:nvPr/>
        </p:nvSpPr>
        <p:spPr bwMode="auto">
          <a:xfrm>
            <a:off x="4718955" y="3573463"/>
            <a:ext cx="2303463" cy="863600"/>
          </a:xfrm>
          <a:prstGeom prst="ellipse">
            <a:avLst/>
          </a:prstGeom>
          <a:solidFill>
            <a:srgbClr val="8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Judah</a:t>
            </a:r>
          </a:p>
        </p:txBody>
      </p:sp>
      <p:sp>
        <p:nvSpPr>
          <p:cNvPr id="7" name="Oval 7"/>
          <p:cNvSpPr>
            <a:spLocks noChangeArrowheads="1"/>
          </p:cNvSpPr>
          <p:nvPr/>
        </p:nvSpPr>
        <p:spPr bwMode="auto">
          <a:xfrm>
            <a:off x="1729692" y="3644900"/>
            <a:ext cx="2303463" cy="86360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Century Gothic" charset="0"/>
                <a:ea typeface="Century Gothic" charset="0"/>
                <a:cs typeface="Century Gothic" charset="0"/>
              </a:rPr>
              <a:t>Benjamin</a:t>
            </a:r>
          </a:p>
        </p:txBody>
      </p:sp>
      <p:sp>
        <p:nvSpPr>
          <p:cNvPr id="10" name="Text Box 14"/>
          <p:cNvSpPr txBox="1">
            <a:spLocks noChangeArrowheads="1"/>
          </p:cNvSpPr>
          <p:nvPr/>
        </p:nvSpPr>
        <p:spPr bwMode="auto">
          <a:xfrm>
            <a:off x="5785755" y="4495800"/>
            <a:ext cx="1120820" cy="461665"/>
          </a:xfrm>
          <a:prstGeom prst="rect">
            <a:avLst/>
          </a:prstGeom>
          <a:noFill/>
          <a:ln w="9525">
            <a:noFill/>
            <a:miter lim="800000"/>
            <a:headEnd/>
            <a:tailEnd/>
          </a:ln>
        </p:spPr>
        <p:txBody>
          <a:bodyPr wrap="none">
            <a:prstTxWarp prst="textNoShape">
              <a:avLst/>
            </a:prstTxWarp>
            <a:spAutoFit/>
          </a:bodyPr>
          <a:lstStyle/>
          <a:p>
            <a:r>
              <a:rPr lang="en-GB" sz="2400" i="0">
                <a:latin typeface="Century Gothic" charset="0"/>
                <a:ea typeface="Century Gothic" charset="0"/>
                <a:cs typeface="Century Gothic" charset="0"/>
              </a:rPr>
              <a:t>(Cain)</a:t>
            </a:r>
          </a:p>
        </p:txBody>
      </p:sp>
      <p:sp>
        <p:nvSpPr>
          <p:cNvPr id="11" name="Oval 4"/>
          <p:cNvSpPr>
            <a:spLocks noChangeArrowheads="1"/>
          </p:cNvSpPr>
          <p:nvPr/>
        </p:nvSpPr>
        <p:spPr bwMode="auto">
          <a:xfrm>
            <a:off x="3271155" y="1752600"/>
            <a:ext cx="2303463" cy="86360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Century Gothic" charset="0"/>
                <a:ea typeface="Century Gothic" charset="0"/>
                <a:cs typeface="Century Gothic" charset="0"/>
              </a:rPr>
              <a:t>Jacob</a:t>
            </a:r>
          </a:p>
        </p:txBody>
      </p:sp>
      <p:cxnSp>
        <p:nvCxnSpPr>
          <p:cNvPr id="12" name="Straight Arrow Connector 11"/>
          <p:cNvCxnSpPr>
            <a:stCxn id="5" idx="6"/>
            <a:endCxn id="11" idx="2"/>
          </p:cNvCxnSpPr>
          <p:nvPr/>
        </p:nvCxnSpPr>
        <p:spPr bwMode="auto">
          <a:xfrm flipV="1">
            <a:off x="2602818" y="2184400"/>
            <a:ext cx="668337" cy="20638"/>
          </a:xfrm>
          <a:prstGeom prst="straightConnector1">
            <a:avLst/>
          </a:prstGeom>
          <a:solidFill>
            <a:schemeClr val="accent1"/>
          </a:solidFill>
          <a:ln w="57150" cap="flat" cmpd="sng" algn="ctr">
            <a:solidFill>
              <a:schemeClr val="tx2"/>
            </a:solidFill>
            <a:prstDash val="solid"/>
            <a:round/>
            <a:headEnd type="none" w="med" len="med"/>
            <a:tailEnd type="none"/>
          </a:ln>
          <a:effectLst/>
        </p:spPr>
      </p:cxnSp>
      <p:cxnSp>
        <p:nvCxnSpPr>
          <p:cNvPr id="13" name="Straight Arrow Connector 12"/>
          <p:cNvCxnSpPr/>
          <p:nvPr/>
        </p:nvCxnSpPr>
        <p:spPr bwMode="auto">
          <a:xfrm>
            <a:off x="2509155" y="2357438"/>
            <a:ext cx="762000" cy="4762"/>
          </a:xfrm>
          <a:prstGeom prst="straightConnector1">
            <a:avLst/>
          </a:prstGeom>
          <a:solidFill>
            <a:schemeClr val="accent1"/>
          </a:solidFill>
          <a:ln w="57150" cap="flat" cmpd="sng" algn="ctr">
            <a:solidFill>
              <a:schemeClr val="bg1"/>
            </a:solidFill>
            <a:prstDash val="solid"/>
            <a:round/>
            <a:headEnd type="stealth" w="lg" len="med"/>
            <a:tailEnd type="none"/>
          </a:ln>
          <a:effectLst/>
        </p:spPr>
      </p:cxnSp>
      <p:sp>
        <p:nvSpPr>
          <p:cNvPr id="14" name="Text Box 13"/>
          <p:cNvSpPr txBox="1">
            <a:spLocks noChangeArrowheads="1"/>
          </p:cNvSpPr>
          <p:nvPr/>
        </p:nvSpPr>
        <p:spPr bwMode="auto">
          <a:xfrm>
            <a:off x="2113868" y="4572000"/>
            <a:ext cx="1111202" cy="461665"/>
          </a:xfrm>
          <a:prstGeom prst="rect">
            <a:avLst/>
          </a:prstGeom>
          <a:noFill/>
          <a:ln w="9525">
            <a:noFill/>
            <a:miter lim="800000"/>
            <a:headEnd/>
            <a:tailEnd/>
          </a:ln>
        </p:spPr>
        <p:txBody>
          <a:bodyPr wrap="none">
            <a:prstTxWarp prst="textNoShape">
              <a:avLst/>
            </a:prstTxWarp>
            <a:spAutoFit/>
          </a:bodyPr>
          <a:lstStyle/>
          <a:p>
            <a:r>
              <a:rPr lang="en-GB" sz="2400" i="0">
                <a:latin typeface="Century Gothic" charset="0"/>
                <a:ea typeface="Century Gothic" charset="0"/>
                <a:cs typeface="Century Gothic" charset="0"/>
              </a:rPr>
              <a:t>(Abel)</a:t>
            </a:r>
          </a:p>
        </p:txBody>
      </p:sp>
      <p:sp>
        <p:nvSpPr>
          <p:cNvPr id="17" name="Oval 4"/>
          <p:cNvSpPr>
            <a:spLocks noChangeArrowheads="1"/>
          </p:cNvSpPr>
          <p:nvPr/>
        </p:nvSpPr>
        <p:spPr bwMode="auto">
          <a:xfrm>
            <a:off x="6301692" y="1752600"/>
            <a:ext cx="2303463" cy="863600"/>
          </a:xfrm>
          <a:prstGeom prst="ellipse">
            <a:avLst/>
          </a:prstGeom>
          <a:solidFill>
            <a:schemeClr val="accent2"/>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Leah</a:t>
            </a:r>
          </a:p>
        </p:txBody>
      </p:sp>
      <p:cxnSp>
        <p:nvCxnSpPr>
          <p:cNvPr id="20" name="Straight Arrow Connector 19"/>
          <p:cNvCxnSpPr/>
          <p:nvPr/>
        </p:nvCxnSpPr>
        <p:spPr bwMode="auto">
          <a:xfrm flipV="1">
            <a:off x="5650818" y="2133600"/>
            <a:ext cx="668337" cy="20638"/>
          </a:xfrm>
          <a:prstGeom prst="straightConnector1">
            <a:avLst/>
          </a:prstGeom>
          <a:solidFill>
            <a:schemeClr val="accent1"/>
          </a:solidFill>
          <a:ln w="57150" cap="flat" cmpd="sng" algn="ctr">
            <a:solidFill>
              <a:schemeClr val="tx2"/>
            </a:solidFill>
            <a:prstDash val="solid"/>
            <a:round/>
            <a:headEnd type="none" w="med" len="med"/>
            <a:tailEnd type="none"/>
          </a:ln>
          <a:effectLst/>
        </p:spPr>
      </p:cxnSp>
      <p:cxnSp>
        <p:nvCxnSpPr>
          <p:cNvPr id="21" name="Straight Arrow Connector 20"/>
          <p:cNvCxnSpPr/>
          <p:nvPr/>
        </p:nvCxnSpPr>
        <p:spPr bwMode="auto">
          <a:xfrm>
            <a:off x="5557155" y="2306638"/>
            <a:ext cx="762000" cy="4762"/>
          </a:xfrm>
          <a:prstGeom prst="straightConnector1">
            <a:avLst/>
          </a:prstGeom>
          <a:solidFill>
            <a:schemeClr val="accent1"/>
          </a:solidFill>
          <a:ln w="57150" cap="flat" cmpd="sng" algn="ctr">
            <a:solidFill>
              <a:schemeClr val="bg1"/>
            </a:solidFill>
            <a:prstDash val="solid"/>
            <a:round/>
            <a:headEnd type="stealth" w="lg" len="med"/>
            <a:tailEnd type="none"/>
          </a:ln>
          <a:effectLst/>
        </p:spPr>
      </p:cxnSp>
      <p:cxnSp>
        <p:nvCxnSpPr>
          <p:cNvPr id="22" name="Straight Arrow Connector 21"/>
          <p:cNvCxnSpPr/>
          <p:nvPr/>
        </p:nvCxnSpPr>
        <p:spPr bwMode="auto">
          <a:xfrm flipV="1">
            <a:off x="4050618" y="4013200"/>
            <a:ext cx="668337" cy="20638"/>
          </a:xfrm>
          <a:prstGeom prst="straightConnector1">
            <a:avLst/>
          </a:prstGeom>
          <a:solidFill>
            <a:schemeClr val="accent1"/>
          </a:solidFill>
          <a:ln w="57150" cap="flat" cmpd="sng" algn="ctr">
            <a:solidFill>
              <a:schemeClr val="bg1"/>
            </a:solidFill>
            <a:prstDash val="solid"/>
            <a:round/>
            <a:headEnd type="none" w="med" len="med"/>
            <a:tailEnd type="arrow"/>
          </a:ln>
          <a:effectLst/>
        </p:spPr>
      </p:cxnSp>
      <p:cxnSp>
        <p:nvCxnSpPr>
          <p:cNvPr id="23" name="Straight Arrow Connector 22"/>
          <p:cNvCxnSpPr/>
          <p:nvPr/>
        </p:nvCxnSpPr>
        <p:spPr bwMode="auto">
          <a:xfrm>
            <a:off x="3956955" y="4186238"/>
            <a:ext cx="762000" cy="4762"/>
          </a:xfrm>
          <a:prstGeom prst="straightConnector1">
            <a:avLst/>
          </a:prstGeom>
          <a:solidFill>
            <a:schemeClr val="accent1"/>
          </a:solidFill>
          <a:ln w="57150" cap="flat" cmpd="sng" algn="ctr">
            <a:solidFill>
              <a:schemeClr val="bg1"/>
            </a:solidFill>
            <a:prstDash val="solid"/>
            <a:round/>
            <a:headEnd type="stealth" w="lg" len="med"/>
            <a:tailEnd type="none"/>
          </a:ln>
          <a:effectLst/>
        </p:spPr>
      </p:cxnSp>
      <p:cxnSp>
        <p:nvCxnSpPr>
          <p:cNvPr id="30" name="Straight Arrow Connector 29"/>
          <p:cNvCxnSpPr>
            <a:endCxn id="7" idx="0"/>
          </p:cNvCxnSpPr>
          <p:nvPr/>
        </p:nvCxnSpPr>
        <p:spPr bwMode="auto">
          <a:xfrm rot="5400000">
            <a:off x="2244440" y="2999185"/>
            <a:ext cx="1282700" cy="8731"/>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32" name="Straight Arrow Connector 31"/>
          <p:cNvCxnSpPr/>
          <p:nvPr/>
        </p:nvCxnSpPr>
        <p:spPr bwMode="auto">
          <a:xfrm rot="5400000">
            <a:off x="5327761" y="2971800"/>
            <a:ext cx="1219994" cy="794"/>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37" name="Straight Arrow Connector 36"/>
          <p:cNvCxnSpPr/>
          <p:nvPr/>
        </p:nvCxnSpPr>
        <p:spPr bwMode="auto">
          <a:xfrm rot="16200000" flipH="1">
            <a:off x="3034570" y="4762500"/>
            <a:ext cx="1371600" cy="990600"/>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39" name="Straight Arrow Connector 38"/>
          <p:cNvCxnSpPr/>
          <p:nvPr/>
        </p:nvCxnSpPr>
        <p:spPr bwMode="auto">
          <a:xfrm rot="5400000">
            <a:off x="4337955" y="4572000"/>
            <a:ext cx="1371600" cy="1371600"/>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sp>
        <p:nvSpPr>
          <p:cNvPr id="40" name="TextBox 39"/>
          <p:cNvSpPr txBox="1"/>
          <p:nvPr/>
        </p:nvSpPr>
        <p:spPr>
          <a:xfrm>
            <a:off x="2813955" y="5943600"/>
            <a:ext cx="3382657" cy="523220"/>
          </a:xfrm>
          <a:prstGeom prst="rect">
            <a:avLst/>
          </a:prstGeom>
          <a:noFill/>
        </p:spPr>
        <p:txBody>
          <a:bodyPr wrap="none" rtlCol="0">
            <a:spAutoFit/>
          </a:bodyPr>
          <a:lstStyle/>
          <a:p>
            <a:r>
              <a:rPr lang="en-US" sz="2800" i="0" dirty="0">
                <a:latin typeface="Century Gothic" charset="0"/>
                <a:ea typeface="Century Gothic" charset="0"/>
                <a:cs typeface="Century Gothic" charset="0"/>
              </a:rPr>
              <a:t>Southern Kingdom</a:t>
            </a:r>
          </a:p>
        </p:txBody>
      </p:sp>
      <p:cxnSp>
        <p:nvCxnSpPr>
          <p:cNvPr id="42" name="Straight Arrow Connector 41"/>
          <p:cNvCxnSpPr/>
          <p:nvPr/>
        </p:nvCxnSpPr>
        <p:spPr bwMode="auto">
          <a:xfrm rot="5400000">
            <a:off x="786670" y="4572000"/>
            <a:ext cx="1295400" cy="990600"/>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44" name="Straight Arrow Connector 43"/>
          <p:cNvCxnSpPr>
            <a:stCxn id="6" idx="5"/>
          </p:cNvCxnSpPr>
          <p:nvPr/>
        </p:nvCxnSpPr>
        <p:spPr bwMode="auto">
          <a:xfrm rot="16200000" flipH="1">
            <a:off x="6523815" y="4471860"/>
            <a:ext cx="1556808" cy="1234271"/>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sp>
        <p:nvSpPr>
          <p:cNvPr id="45" name="TextBox 44"/>
          <p:cNvSpPr txBox="1"/>
          <p:nvPr/>
        </p:nvSpPr>
        <p:spPr>
          <a:xfrm>
            <a:off x="255861" y="5715000"/>
            <a:ext cx="1518364" cy="461665"/>
          </a:xfrm>
          <a:prstGeom prst="rect">
            <a:avLst/>
          </a:prstGeom>
          <a:noFill/>
        </p:spPr>
        <p:txBody>
          <a:bodyPr wrap="none" rtlCol="0">
            <a:spAutoFit/>
          </a:bodyPr>
          <a:lstStyle/>
          <a:p>
            <a:r>
              <a:rPr lang="en-US" sz="2400" i="0" dirty="0">
                <a:latin typeface="Century Gothic" charset="0"/>
                <a:ea typeface="Century Gothic" charset="0"/>
                <a:cs typeface="Century Gothic" charset="0"/>
              </a:rPr>
              <a:t>King Saul</a:t>
            </a:r>
          </a:p>
        </p:txBody>
      </p:sp>
      <p:sp>
        <p:nvSpPr>
          <p:cNvPr id="46" name="TextBox 45"/>
          <p:cNvSpPr txBox="1"/>
          <p:nvPr/>
        </p:nvSpPr>
        <p:spPr>
          <a:xfrm>
            <a:off x="6885207" y="5867400"/>
            <a:ext cx="1787669" cy="461665"/>
          </a:xfrm>
          <a:prstGeom prst="rect">
            <a:avLst/>
          </a:prstGeom>
          <a:noFill/>
        </p:spPr>
        <p:txBody>
          <a:bodyPr wrap="none" rtlCol="0">
            <a:spAutoFit/>
          </a:bodyPr>
          <a:lstStyle/>
          <a:p>
            <a:r>
              <a:rPr lang="en-US" sz="2400" i="0" dirty="0">
                <a:latin typeface="Century Gothic" charset="0"/>
                <a:ea typeface="Century Gothic" charset="0"/>
                <a:cs typeface="Century Gothic" charset="0"/>
              </a:rPr>
              <a:t>King David</a:t>
            </a:r>
          </a:p>
        </p:txBody>
      </p:sp>
    </p:spTree>
    <p:extLst>
      <p:ext uri="{BB962C8B-B14F-4D97-AF65-F5344CB8AC3E}">
        <p14:creationId xmlns:p14="http://schemas.microsoft.com/office/powerpoint/2010/main" val="390194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P spid="4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DE87D-1449-5F4C-82A3-BD797398FD7C}"/>
              </a:ext>
            </a:extLst>
          </p:cNvPr>
          <p:cNvSpPr>
            <a:spLocks noGrp="1"/>
          </p:cNvSpPr>
          <p:nvPr>
            <p:ph type="title"/>
          </p:nvPr>
        </p:nvSpPr>
        <p:spPr/>
        <p:txBody>
          <a:bodyPr/>
          <a:lstStyle/>
          <a:p>
            <a:r>
              <a:rPr lang="en-GB" dirty="0"/>
              <a:t>The leader as the dreamer</a:t>
            </a:r>
          </a:p>
        </p:txBody>
      </p:sp>
      <p:sp>
        <p:nvSpPr>
          <p:cNvPr id="3" name="Text Placeholder 2">
            <a:extLst>
              <a:ext uri="{FF2B5EF4-FFF2-40B4-BE49-F238E27FC236}">
                <a16:creationId xmlns:a16="http://schemas.microsoft.com/office/drawing/2014/main" id="{75A8D070-530A-D64F-9930-F8EE78235559}"/>
              </a:ext>
            </a:extLst>
          </p:cNvPr>
          <p:cNvSpPr>
            <a:spLocks noGrp="1"/>
          </p:cNvSpPr>
          <p:nvPr>
            <p:ph type="body" sz="half" idx="1"/>
          </p:nvPr>
        </p:nvSpPr>
        <p:spPr>
          <a:xfrm>
            <a:off x="457199" y="1183342"/>
            <a:ext cx="7933765" cy="5217458"/>
          </a:xfrm>
        </p:spPr>
        <p:txBody>
          <a:bodyPr>
            <a:normAutofit/>
          </a:bodyPr>
          <a:lstStyle/>
          <a:p>
            <a:r>
              <a:rPr lang="en-GB" sz="2400" dirty="0"/>
              <a:t>Dream dreams</a:t>
            </a:r>
          </a:p>
          <a:p>
            <a:pPr lvl="1"/>
            <a:r>
              <a:rPr lang="en-GB" sz="2000" dirty="0"/>
              <a:t>Let imagination soar. Discover passions to live rewarding life</a:t>
            </a:r>
          </a:p>
          <a:p>
            <a:pPr lvl="1"/>
            <a:r>
              <a:rPr lang="en-GB" sz="2000" dirty="0"/>
              <a:t>Make things happen instead of let things happen</a:t>
            </a:r>
          </a:p>
          <a:p>
            <a:r>
              <a:rPr lang="en-GB" sz="2400" dirty="0"/>
              <a:t>Understand and articulate other people’s dreams</a:t>
            </a:r>
          </a:p>
          <a:p>
            <a:pPr lvl="1"/>
            <a:r>
              <a:rPr lang="en-GB" sz="2000" dirty="0"/>
              <a:t>Create opportunities </a:t>
            </a:r>
          </a:p>
          <a:p>
            <a:r>
              <a:rPr lang="en-GB" sz="2400" dirty="0"/>
              <a:t>Find a way to implement dreams</a:t>
            </a:r>
          </a:p>
          <a:p>
            <a:pPr lvl="1"/>
            <a:r>
              <a:rPr lang="en-GB" sz="2000" dirty="0"/>
              <a:t>Problem solver</a:t>
            </a:r>
          </a:p>
          <a:p>
            <a:r>
              <a:rPr lang="en-GB" sz="2400" dirty="0"/>
              <a:t>Joseph’s genius was not in predicting 7 years of plenty followed by 7 years of famine but in devising a system of grain storage</a:t>
            </a:r>
          </a:p>
          <a:p>
            <a:endParaRPr lang="en-GB" sz="2400" dirty="0"/>
          </a:p>
        </p:txBody>
      </p:sp>
    </p:spTree>
    <p:extLst>
      <p:ext uri="{BB962C8B-B14F-4D97-AF65-F5344CB8AC3E}">
        <p14:creationId xmlns:p14="http://schemas.microsoft.com/office/powerpoint/2010/main" val="1199187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2B08A-176A-2744-8577-CCEBEE26B894}"/>
              </a:ext>
            </a:extLst>
          </p:cNvPr>
          <p:cNvSpPr>
            <a:spLocks noGrp="1"/>
          </p:cNvSpPr>
          <p:nvPr>
            <p:ph type="title"/>
          </p:nvPr>
        </p:nvSpPr>
        <p:spPr/>
        <p:txBody>
          <a:bodyPr/>
          <a:lstStyle/>
          <a:p>
            <a:r>
              <a:rPr lang="en-GB" dirty="0"/>
              <a:t>Character of Joseph</a:t>
            </a:r>
          </a:p>
        </p:txBody>
      </p:sp>
      <p:sp>
        <p:nvSpPr>
          <p:cNvPr id="3" name="Text Placeholder 2">
            <a:extLst>
              <a:ext uri="{FF2B5EF4-FFF2-40B4-BE49-F238E27FC236}">
                <a16:creationId xmlns:a16="http://schemas.microsoft.com/office/drawing/2014/main" id="{69E5F41A-3C81-CB43-A2B9-363620EECDC8}"/>
              </a:ext>
            </a:extLst>
          </p:cNvPr>
          <p:cNvSpPr>
            <a:spLocks noGrp="1"/>
          </p:cNvSpPr>
          <p:nvPr>
            <p:ph type="body" sz="half" idx="1"/>
          </p:nvPr>
        </p:nvSpPr>
        <p:spPr>
          <a:xfrm>
            <a:off x="457200" y="1304365"/>
            <a:ext cx="4038600" cy="5002305"/>
          </a:xfrm>
        </p:spPr>
        <p:txBody>
          <a:bodyPr>
            <a:normAutofit/>
          </a:bodyPr>
          <a:lstStyle/>
          <a:p>
            <a:r>
              <a:rPr lang="en-GB" dirty="0"/>
              <a:t>Arrogance</a:t>
            </a:r>
          </a:p>
          <a:p>
            <a:pPr lvl="1"/>
            <a:r>
              <a:rPr lang="en-GB" dirty="0"/>
              <a:t>Self-important dreams</a:t>
            </a:r>
          </a:p>
          <a:p>
            <a:r>
              <a:rPr lang="en-GB" dirty="0"/>
              <a:t>Plays on father’s love for him</a:t>
            </a:r>
          </a:p>
          <a:p>
            <a:pPr lvl="1"/>
            <a:r>
              <a:rPr lang="en-GB" dirty="0"/>
              <a:t>Very loyal to father</a:t>
            </a:r>
          </a:p>
          <a:p>
            <a:pPr lvl="1"/>
            <a:r>
              <a:rPr lang="en-GB" dirty="0"/>
              <a:t>Wants to serve father</a:t>
            </a:r>
          </a:p>
          <a:p>
            <a:pPr lvl="1"/>
            <a:r>
              <a:rPr lang="en-GB" dirty="0"/>
              <a:t>Capable of doing so</a:t>
            </a:r>
          </a:p>
          <a:p>
            <a:r>
              <a:rPr lang="en-GB" dirty="0"/>
              <a:t>Serves </a:t>
            </a:r>
            <a:r>
              <a:rPr lang="en-GB" dirty="0" err="1"/>
              <a:t>Potifar</a:t>
            </a:r>
            <a:r>
              <a:rPr lang="en-GB" dirty="0"/>
              <a:t> and promoted</a:t>
            </a:r>
          </a:p>
          <a:p>
            <a:r>
              <a:rPr lang="en-GB" dirty="0"/>
              <a:t>Serves prison governor and promoted</a:t>
            </a:r>
          </a:p>
          <a:p>
            <a:r>
              <a:rPr lang="en-GB" dirty="0"/>
              <a:t>Serves Pharaoh and promoted</a:t>
            </a:r>
          </a:p>
          <a:p>
            <a:endParaRPr lang="en-GB" dirty="0"/>
          </a:p>
          <a:p>
            <a:endParaRPr lang="en-GB" dirty="0"/>
          </a:p>
        </p:txBody>
      </p:sp>
      <p:sp>
        <p:nvSpPr>
          <p:cNvPr id="4" name="Content Placeholder 3">
            <a:extLst>
              <a:ext uri="{FF2B5EF4-FFF2-40B4-BE49-F238E27FC236}">
                <a16:creationId xmlns:a16="http://schemas.microsoft.com/office/drawing/2014/main" id="{4BE1611C-FAD7-5740-AE19-01DA6251D7CF}"/>
              </a:ext>
            </a:extLst>
          </p:cNvPr>
          <p:cNvSpPr>
            <a:spLocks noGrp="1"/>
          </p:cNvSpPr>
          <p:nvPr>
            <p:ph sz="half" idx="2"/>
          </p:nvPr>
        </p:nvSpPr>
        <p:spPr/>
        <p:txBody>
          <a:bodyPr/>
          <a:lstStyle/>
          <a:p>
            <a:r>
              <a:rPr lang="en-GB" dirty="0"/>
              <a:t>Can manipulate power to serve an end</a:t>
            </a:r>
          </a:p>
          <a:p>
            <a:r>
              <a:rPr lang="en-GB" dirty="0"/>
              <a:t>Accommodates himself to fit in</a:t>
            </a:r>
          </a:p>
          <a:p>
            <a:r>
              <a:rPr lang="en-GB" dirty="0"/>
              <a:t>Consideration of political expediency</a:t>
            </a:r>
          </a:p>
          <a:p>
            <a:r>
              <a:rPr lang="en-GB" dirty="0"/>
              <a:t>Similarities to Solomon</a:t>
            </a:r>
          </a:p>
          <a:p>
            <a:r>
              <a:rPr lang="en-GB" dirty="0"/>
              <a:t>Good political administrator</a:t>
            </a:r>
          </a:p>
          <a:p>
            <a:r>
              <a:rPr lang="en-GB" dirty="0"/>
              <a:t>Lost way</a:t>
            </a:r>
          </a:p>
          <a:p>
            <a:r>
              <a:rPr lang="en-GB" dirty="0"/>
              <a:t>Enforced labour</a:t>
            </a:r>
          </a:p>
        </p:txBody>
      </p:sp>
    </p:spTree>
    <p:extLst>
      <p:ext uri="{BB962C8B-B14F-4D97-AF65-F5344CB8AC3E}">
        <p14:creationId xmlns:p14="http://schemas.microsoft.com/office/powerpoint/2010/main" val="555465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Next stage . . .</a:t>
            </a:r>
          </a:p>
        </p:txBody>
      </p:sp>
      <p:sp>
        <p:nvSpPr>
          <p:cNvPr id="4" name="Content Placeholder 3"/>
          <p:cNvSpPr>
            <a:spLocks noGrp="1"/>
          </p:cNvSpPr>
          <p:nvPr>
            <p:ph sz="half" idx="2"/>
          </p:nvPr>
        </p:nvSpPr>
        <p:spPr>
          <a:xfrm>
            <a:off x="566057" y="1059543"/>
            <a:ext cx="8120743" cy="5297713"/>
          </a:xfrm>
        </p:spPr>
        <p:txBody>
          <a:bodyPr>
            <a:normAutofit/>
          </a:bodyPr>
          <a:lstStyle/>
          <a:p>
            <a:r>
              <a:rPr lang="en-GB" dirty="0"/>
              <a:t>Blessing of Joseph’s sons Manasseh and Ephraim </a:t>
            </a:r>
          </a:p>
          <a:p>
            <a:r>
              <a:rPr lang="en-GB" dirty="0"/>
              <a:t>Jacob crossed his hands and placed right hand on Ephraim, the younger son, and left hand on Manasseh, the older son</a:t>
            </a:r>
          </a:p>
          <a:p>
            <a:pPr lvl="1"/>
            <a:r>
              <a:rPr lang="en-GB" dirty="0"/>
              <a:t>“In your name will Israel pronounce this blessing:</a:t>
            </a:r>
            <a:br>
              <a:rPr lang="en-GB" dirty="0"/>
            </a:br>
            <a:r>
              <a:rPr lang="en-GB" dirty="0"/>
              <a:t>‘May God make you like Ephraim and Manasseh.’”</a:t>
            </a:r>
            <a:br>
              <a:rPr lang="en-GB" dirty="0"/>
            </a:br>
            <a:r>
              <a:rPr lang="en-GB" dirty="0"/>
              <a:t>So he put Ephraim ahead of Manasseh. Genesis 48: 13-14, 17-20</a:t>
            </a:r>
          </a:p>
          <a:p>
            <a:r>
              <a:rPr lang="en-GB" dirty="0"/>
              <a:t>Why?</a:t>
            </a:r>
          </a:p>
          <a:p>
            <a:pPr lvl="1"/>
            <a:r>
              <a:rPr lang="en-GB" dirty="0"/>
              <a:t>Joseph named his firstborn Manasseh, saying, “It is because God has made me forget all my trouble and all my father’s household.” The second son he named Ephraim, saying, “It is because G-d has made me fruitful in the land of my affliction.” Genesis 41: 50-52</a:t>
            </a:r>
          </a:p>
          <a:p>
            <a:r>
              <a:rPr lang="en-GB" dirty="0"/>
              <a:t>Manasseh means forgetting painful family history</a:t>
            </a:r>
          </a:p>
          <a:p>
            <a:r>
              <a:rPr lang="en-GB" dirty="0"/>
              <a:t>Ephraim realised Egypt not his home. Missed his family</a:t>
            </a:r>
          </a:p>
          <a:p>
            <a:r>
              <a:rPr lang="en-US" dirty="0">
                <a:solidFill>
                  <a:schemeClr val="tx1"/>
                </a:solidFill>
              </a:rPr>
              <a:t>Greater are the blessings of a child (Ephraim) who remembers the past and future of which he is a part</a:t>
            </a:r>
            <a:br>
              <a:rPr lang="en-GB" dirty="0"/>
            </a:br>
            <a:endParaRPr lang="en-GB" dirty="0"/>
          </a:p>
          <a:p>
            <a:endParaRPr lang="en-GB" dirty="0"/>
          </a:p>
        </p:txBody>
      </p:sp>
    </p:spTree>
    <p:extLst>
      <p:ext uri="{BB962C8B-B14F-4D97-AF65-F5344CB8AC3E}">
        <p14:creationId xmlns:p14="http://schemas.microsoft.com/office/powerpoint/2010/main" val="760397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rrowheads="1"/>
          </p:cNvSpPr>
          <p:nvPr>
            <p:ph type="title"/>
          </p:nvPr>
        </p:nvSpPr>
        <p:spPr>
          <a:xfrm>
            <a:off x="457200" y="395661"/>
            <a:ext cx="8229600" cy="1143000"/>
          </a:xfrm>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The brothers before Joseph</a:t>
            </a:r>
          </a:p>
        </p:txBody>
      </p:sp>
      <p:sp>
        <p:nvSpPr>
          <p:cNvPr id="346115" name="Rectangle 3"/>
          <p:cNvSpPr>
            <a:spLocks noGrp="1" noChangeArrowheads="1"/>
          </p:cNvSpPr>
          <p:nvPr>
            <p:ph sz="half" idx="2"/>
          </p:nvPr>
        </p:nvSpPr>
        <p:spPr>
          <a:xfrm>
            <a:off x="653143" y="1538661"/>
            <a:ext cx="8033657" cy="5099276"/>
          </a:xfrm>
        </p:spPr>
        <p:txBody>
          <a:bodyPr>
            <a:noAutofit/>
          </a:bodyPr>
          <a:lstStyle/>
          <a:p>
            <a:pPr eaLnBrk="1" hangingPunct="1">
              <a:buFont typeface="Wingdings" pitchFamily="-68" charset="2"/>
              <a:buNone/>
              <a:defRPr/>
            </a:pPr>
            <a:r>
              <a:rPr lang="en-US" sz="2400" dirty="0">
                <a:solidFill>
                  <a:schemeClr val="tx1"/>
                </a:solidFill>
                <a:effectLst/>
                <a:latin typeface="Century Gothic" charset="0"/>
                <a:ea typeface="Century Gothic" charset="0"/>
                <a:cs typeface="Century Gothic" charset="0"/>
              </a:rPr>
              <a:t>   Judah said, “What shall we say to my lord? What shall we speak? Or how can we clear ourselves? God has found out the guilt of your servants; behold, we are my lord’s servants, both we and he also in whose hand the cup has been found.” </a:t>
            </a:r>
          </a:p>
          <a:p>
            <a:pPr eaLnBrk="1" hangingPunct="1">
              <a:buFont typeface="Wingdings" pitchFamily="-68" charset="2"/>
              <a:buNone/>
              <a:defRPr/>
            </a:pPr>
            <a:r>
              <a:rPr lang="en-US" sz="2400" dirty="0">
                <a:solidFill>
                  <a:schemeClr val="tx1"/>
                </a:solidFill>
                <a:effectLst/>
                <a:latin typeface="Century Gothic" charset="0"/>
                <a:ea typeface="Century Gothic" charset="0"/>
                <a:cs typeface="Century Gothic" charset="0"/>
              </a:rPr>
              <a:t>    But Joseph said, “Far be it from me that I should do so! Only the man in whose hand the cup was found shall be my servant. But as for you, go up in peace to your father.”</a:t>
            </a:r>
          </a:p>
          <a:p>
            <a:pPr eaLnBrk="1" hangingPunct="1">
              <a:buFont typeface="Wingdings" pitchFamily="-68" charset="2"/>
              <a:buNone/>
              <a:defRPr/>
            </a:pPr>
            <a:r>
              <a:rPr lang="en-US" sz="2000" dirty="0">
                <a:solidFill>
                  <a:schemeClr val="tx1"/>
                </a:solidFill>
                <a:effectLst/>
                <a:latin typeface="Century Gothic" charset="0"/>
                <a:ea typeface="Century Gothic" charset="0"/>
                <a:cs typeface="Century Gothic" charset="0"/>
              </a:rPr>
              <a:t>						Genesis 44:16-17</a:t>
            </a:r>
          </a:p>
          <a:p>
            <a:pPr eaLnBrk="1" hangingPunct="1">
              <a:buFont typeface="Wingdings" pitchFamily="-68" charset="2"/>
              <a:buChar char="n"/>
              <a:defRPr/>
            </a:pPr>
            <a:endParaRPr lang="en-US" sz="2400" dirty="0">
              <a:solidFill>
                <a:schemeClr val="tx1"/>
              </a:solidFill>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194679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6115">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61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D540E16-998A-D741-A518-E3E8820E9FD4}"/>
              </a:ext>
            </a:extLst>
          </p:cNvPr>
          <p:cNvPicPr>
            <a:picLocks noGrp="1" noChangeAspect="1"/>
          </p:cNvPicPr>
          <p:nvPr>
            <p:ph/>
          </p:nvPr>
        </p:nvPicPr>
        <p:blipFill>
          <a:blip r:embed="rId2"/>
          <a:stretch>
            <a:fillRect/>
          </a:stretch>
        </p:blipFill>
        <p:spPr>
          <a:xfrm>
            <a:off x="2418181" y="274638"/>
            <a:ext cx="4307637" cy="5851525"/>
          </a:xfrm>
        </p:spPr>
      </p:pic>
      <p:sp>
        <p:nvSpPr>
          <p:cNvPr id="8" name="TextBox 7">
            <a:extLst>
              <a:ext uri="{FF2B5EF4-FFF2-40B4-BE49-F238E27FC236}">
                <a16:creationId xmlns:a16="http://schemas.microsoft.com/office/drawing/2014/main" id="{569689E5-689C-774F-B5BB-60B643223B60}"/>
              </a:ext>
            </a:extLst>
          </p:cNvPr>
          <p:cNvSpPr txBox="1"/>
          <p:nvPr/>
        </p:nvSpPr>
        <p:spPr>
          <a:xfrm>
            <a:off x="2541316" y="6175170"/>
            <a:ext cx="4083169" cy="646331"/>
          </a:xfrm>
          <a:prstGeom prst="rect">
            <a:avLst/>
          </a:prstGeom>
          <a:noFill/>
        </p:spPr>
        <p:txBody>
          <a:bodyPr wrap="none" rtlCol="0">
            <a:spAutoFit/>
          </a:bodyPr>
          <a:lstStyle/>
          <a:p>
            <a:pPr algn="ctr"/>
            <a:r>
              <a:rPr lang="en-GB" dirty="0"/>
              <a:t>“</a:t>
            </a:r>
            <a:r>
              <a:rPr lang="en-GB" i="1" dirty="0"/>
              <a:t>Jacob Blesses Joseph's Children</a:t>
            </a:r>
            <a:r>
              <a:rPr lang="en-GB" dirty="0"/>
              <a:t>” </a:t>
            </a:r>
          </a:p>
          <a:p>
            <a:pPr algn="ctr"/>
            <a:r>
              <a:rPr lang="en-GB" dirty="0" err="1"/>
              <a:t>Shoshannah</a:t>
            </a:r>
            <a:r>
              <a:rPr lang="en-GB" dirty="0"/>
              <a:t> </a:t>
            </a:r>
            <a:r>
              <a:rPr lang="en-GB" dirty="0" err="1"/>
              <a:t>Brombacher</a:t>
            </a:r>
            <a:r>
              <a:rPr lang="en-GB" dirty="0"/>
              <a:t>, 2008</a:t>
            </a:r>
          </a:p>
        </p:txBody>
      </p:sp>
    </p:spTree>
    <p:extLst>
      <p:ext uri="{BB962C8B-B14F-4D97-AF65-F5344CB8AC3E}">
        <p14:creationId xmlns:p14="http://schemas.microsoft.com/office/powerpoint/2010/main" val="225798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8785243-86B4-5842-A941-D993AF5D8177}"/>
              </a:ext>
            </a:extLst>
          </p:cNvPr>
          <p:cNvSpPr>
            <a:spLocks noGrp="1"/>
          </p:cNvSpPr>
          <p:nvPr>
            <p:ph type="ctrTitle"/>
          </p:nvPr>
        </p:nvSpPr>
        <p:spPr/>
        <p:txBody>
          <a:bodyPr>
            <a:noAutofit/>
          </a:bodyPr>
          <a:lstStyle/>
          <a:p>
            <a:r>
              <a:rPr lang="en-GB" sz="4400" dirty="0"/>
              <a:t>Why did Judah become the ancestor of the messiah?</a:t>
            </a:r>
          </a:p>
        </p:txBody>
      </p:sp>
      <p:sp>
        <p:nvSpPr>
          <p:cNvPr id="6" name="Subtitle 5">
            <a:extLst>
              <a:ext uri="{FF2B5EF4-FFF2-40B4-BE49-F238E27FC236}">
                <a16:creationId xmlns:a16="http://schemas.microsoft.com/office/drawing/2014/main" id="{DD568CEB-73CC-6A4F-8B79-641667FC7F3B}"/>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917430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2EC74-0BA5-334F-BFED-B0DA4989992E}"/>
              </a:ext>
            </a:extLst>
          </p:cNvPr>
          <p:cNvSpPr>
            <a:spLocks noGrp="1"/>
          </p:cNvSpPr>
          <p:nvPr>
            <p:ph type="title"/>
          </p:nvPr>
        </p:nvSpPr>
        <p:spPr/>
        <p:txBody>
          <a:bodyPr>
            <a:noAutofit/>
          </a:bodyPr>
          <a:lstStyle/>
          <a:p>
            <a:r>
              <a:rPr lang="en-GB" sz="4000" dirty="0"/>
              <a:t>Judah’s spiritual development</a:t>
            </a:r>
          </a:p>
        </p:txBody>
      </p:sp>
      <p:sp>
        <p:nvSpPr>
          <p:cNvPr id="3" name="Text Placeholder 2">
            <a:extLst>
              <a:ext uri="{FF2B5EF4-FFF2-40B4-BE49-F238E27FC236}">
                <a16:creationId xmlns:a16="http://schemas.microsoft.com/office/drawing/2014/main" id="{F2C662C8-3111-6749-AF21-05B09DCC9EB4}"/>
              </a:ext>
            </a:extLst>
          </p:cNvPr>
          <p:cNvSpPr>
            <a:spLocks noGrp="1"/>
          </p:cNvSpPr>
          <p:nvPr>
            <p:ph type="body" sz="half" idx="1"/>
          </p:nvPr>
        </p:nvSpPr>
        <p:spPr>
          <a:xfrm>
            <a:off x="457200" y="1082845"/>
            <a:ext cx="8061158" cy="4525963"/>
          </a:xfrm>
        </p:spPr>
        <p:txBody>
          <a:bodyPr>
            <a:noAutofit/>
          </a:bodyPr>
          <a:lstStyle/>
          <a:p>
            <a:r>
              <a:rPr lang="en-US" sz="2000" dirty="0">
                <a:solidFill>
                  <a:schemeClr val="tx1"/>
                </a:solidFill>
                <a:cs typeface="Century Gothic"/>
              </a:rPr>
              <a:t>Leah conceived again, and when she gave birth to a son she said, ‘This time I will praise the Lord.’ So she named him Judah. Then she stopped having children.</a:t>
            </a:r>
          </a:p>
          <a:p>
            <a:r>
              <a:rPr lang="en-US" sz="2000" dirty="0">
                <a:solidFill>
                  <a:schemeClr val="tx1"/>
                </a:solidFill>
                <a:cs typeface="Century Gothic"/>
              </a:rPr>
              <a:t>Judah’s name in Hebrew means ‘thank’ as in ‘gratitude’ and ‘acknowledge’ as in ‘confession’</a:t>
            </a:r>
          </a:p>
          <a:p>
            <a:r>
              <a:rPr lang="en-US" sz="2000" dirty="0">
                <a:solidFill>
                  <a:schemeClr val="tx1"/>
                </a:solidFill>
                <a:latin typeface="Century Gothic" charset="0"/>
                <a:ea typeface="Century Gothic" charset="0"/>
                <a:cs typeface="Century Gothic" charset="0"/>
              </a:rPr>
              <a:t>Then Judah said to his brothers, “What profit is it if we kill our brother and conceal his blood? Come, let us sell him to the Ishmaelites, and let not our hand be upon him, for he is our brother, our own flesh.”</a:t>
            </a:r>
          </a:p>
          <a:p>
            <a:r>
              <a:rPr lang="en-US" sz="2000" dirty="0">
                <a:solidFill>
                  <a:schemeClr val="tx1"/>
                </a:solidFill>
                <a:latin typeface="Century Gothic" charset="0"/>
                <a:ea typeface="Century Gothic" charset="0"/>
                <a:cs typeface="Century Gothic" charset="0"/>
              </a:rPr>
              <a:t>“I became a pledge of safety for Benjamin to my father, saying, ‘If I do not bring him back to you, then I shall bear the blame before my father all my life.’ Now therefore, please let me remain instead of the boy as a servant to my lord, and let the boy go back with his brothers. For how can I go back to my father if the boy is not with me? I fear to see the evil that would find my father.”</a:t>
            </a:r>
            <a:endParaRPr lang="en-US" sz="2000" dirty="0">
              <a:solidFill>
                <a:schemeClr val="tx1"/>
              </a:solidFill>
              <a:cs typeface="Century Gothic"/>
            </a:endParaRPr>
          </a:p>
          <a:p>
            <a:endParaRPr lang="en-GB" sz="2000" dirty="0"/>
          </a:p>
        </p:txBody>
      </p:sp>
    </p:spTree>
    <p:extLst>
      <p:ext uri="{BB962C8B-B14F-4D97-AF65-F5344CB8AC3E}">
        <p14:creationId xmlns:p14="http://schemas.microsoft.com/office/powerpoint/2010/main" val="72581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D4FB-6D3E-BD4A-AE4B-3C78F10C1BF5}"/>
              </a:ext>
            </a:extLst>
          </p:cNvPr>
          <p:cNvSpPr>
            <a:spLocks noGrp="1"/>
          </p:cNvSpPr>
          <p:nvPr>
            <p:ph type="title"/>
          </p:nvPr>
        </p:nvSpPr>
        <p:spPr/>
        <p:txBody>
          <a:bodyPr>
            <a:normAutofit/>
          </a:bodyPr>
          <a:lstStyle/>
          <a:p>
            <a:r>
              <a:rPr lang="en-GB" sz="4000" dirty="0"/>
              <a:t>Judah changed</a:t>
            </a:r>
          </a:p>
        </p:txBody>
      </p:sp>
      <p:sp>
        <p:nvSpPr>
          <p:cNvPr id="3" name="Text Placeholder 2">
            <a:extLst>
              <a:ext uri="{FF2B5EF4-FFF2-40B4-BE49-F238E27FC236}">
                <a16:creationId xmlns:a16="http://schemas.microsoft.com/office/drawing/2014/main" id="{1E54BAAD-5B49-5C4A-86ED-D38FDD242EFA}"/>
              </a:ext>
            </a:extLst>
          </p:cNvPr>
          <p:cNvSpPr>
            <a:spLocks noGrp="1"/>
          </p:cNvSpPr>
          <p:nvPr>
            <p:ph type="body" sz="half" idx="1"/>
          </p:nvPr>
        </p:nvSpPr>
        <p:spPr>
          <a:xfrm>
            <a:off x="457199" y="1600200"/>
            <a:ext cx="8229601" cy="4525963"/>
          </a:xfrm>
        </p:spPr>
        <p:txBody>
          <a:bodyPr>
            <a:normAutofit/>
          </a:bodyPr>
          <a:lstStyle/>
          <a:p>
            <a:r>
              <a:rPr lang="en-GB" sz="2200" dirty="0"/>
              <a:t>It is a precise reversal of character. Callousness has been replaced with concern. Indifference to his brother’s fate has been transformed into courage on his behalf. He is willing to suffer what he once inflicted on Joseph so that the same fate should not befall Benjamin. </a:t>
            </a:r>
          </a:p>
          <a:p>
            <a:r>
              <a:rPr lang="en-GB" sz="2200" dirty="0"/>
              <a:t>At this point Joseph reveals his identity. We know why. Judah has passed the test that Joseph has carefully constructed for him. Joseph wants to know if Judah has changed. He has.</a:t>
            </a:r>
          </a:p>
          <a:p>
            <a:r>
              <a:rPr lang="en-GB" sz="2200" dirty="0"/>
              <a:t>This is a highly significant moment in the history of the human spirit. Where did it come from, this change in his character?</a:t>
            </a:r>
          </a:p>
          <a:p>
            <a:endParaRPr lang="en-GB" sz="2200" dirty="0"/>
          </a:p>
        </p:txBody>
      </p:sp>
    </p:spTree>
    <p:extLst>
      <p:ext uri="{BB962C8B-B14F-4D97-AF65-F5344CB8AC3E}">
        <p14:creationId xmlns:p14="http://schemas.microsoft.com/office/powerpoint/2010/main" val="361131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rrowheads="1"/>
          </p:cNvSpPr>
          <p:nvPr>
            <p:ph type="title"/>
          </p:nvPr>
        </p:nvSpPr>
        <p:spPr/>
        <p:txBody>
          <a:bodyPr>
            <a:normAutofit/>
          </a:bodyPr>
          <a:lstStyle/>
          <a:p>
            <a:pPr eaLnBrk="1" hangingPunct="1">
              <a:defRPr/>
            </a:pPr>
            <a:r>
              <a:rPr lang="en-US" sz="4400" dirty="0">
                <a:latin typeface="+mn-lt"/>
                <a:ea typeface="+mj-ea"/>
                <a:cs typeface="+mj-cs"/>
              </a:rPr>
              <a:t>Judah and sons</a:t>
            </a:r>
          </a:p>
        </p:txBody>
      </p:sp>
      <p:sp>
        <p:nvSpPr>
          <p:cNvPr id="353283" name="Oval 3"/>
          <p:cNvSpPr>
            <a:spLocks noChangeAspect="1" noChangeArrowheads="1"/>
          </p:cNvSpPr>
          <p:nvPr/>
        </p:nvSpPr>
        <p:spPr bwMode="auto">
          <a:xfrm>
            <a:off x="1828800" y="1981200"/>
            <a:ext cx="1366838" cy="1366838"/>
          </a:xfrm>
          <a:prstGeom prst="ellipse">
            <a:avLst/>
          </a:prstGeom>
          <a:solidFill>
            <a:srgbClr val="FFFF00"/>
          </a:solidFill>
          <a:ln w="9525">
            <a:noFill/>
            <a:round/>
            <a:headEnd/>
            <a:tailEnd/>
          </a:ln>
          <a:effectLst/>
        </p:spPr>
        <p:txBody>
          <a:bodyPr lIns="0" rIns="0" anchor="ctr">
            <a:prstTxWarp prst="textNoShape">
              <a:avLst/>
            </a:prstTxWarp>
          </a:bodyPr>
          <a:lstStyle/>
          <a:p>
            <a:pPr algn="ctr">
              <a:defRPr/>
            </a:pPr>
            <a:endParaRPr lang="en-US" sz="2000" i="0">
              <a:solidFill>
                <a:schemeClr val="bg2"/>
              </a:solidFill>
              <a:effectLst>
                <a:outerShdw blurRad="38100" dist="38100" dir="2700000" algn="tl">
                  <a:srgbClr val="000000"/>
                </a:outerShdw>
              </a:effectLst>
            </a:endParaRPr>
          </a:p>
        </p:txBody>
      </p:sp>
      <p:sp>
        <p:nvSpPr>
          <p:cNvPr id="353284" name="Oval 4"/>
          <p:cNvSpPr>
            <a:spLocks noChangeAspect="1" noChangeArrowheads="1"/>
          </p:cNvSpPr>
          <p:nvPr/>
        </p:nvSpPr>
        <p:spPr bwMode="auto">
          <a:xfrm>
            <a:off x="4800600" y="1981200"/>
            <a:ext cx="1366838" cy="1366838"/>
          </a:xfrm>
          <a:prstGeom prst="ellipse">
            <a:avLst/>
          </a:prstGeom>
          <a:solidFill>
            <a:srgbClr val="008000"/>
          </a:solidFill>
          <a:ln w="9525">
            <a:noFill/>
            <a:round/>
            <a:headEnd/>
            <a:tailEnd/>
          </a:ln>
          <a:effectLst/>
        </p:spPr>
        <p:txBody>
          <a:bodyPr lIns="0" rIns="0" anchor="ctr">
            <a:prstTxWarp prst="textNoShape">
              <a:avLst/>
            </a:prstTxWarp>
          </a:bodyPr>
          <a:lstStyle/>
          <a:p>
            <a:pPr algn="ctr">
              <a:defRPr/>
            </a:pPr>
            <a:endParaRPr lang="en-US" sz="2000" i="0">
              <a:solidFill>
                <a:schemeClr val="bg2"/>
              </a:solidFill>
              <a:effectLst>
                <a:outerShdw blurRad="38100" dist="38100" dir="2700000" algn="tl">
                  <a:srgbClr val="000000"/>
                </a:outerShdw>
              </a:effectLst>
            </a:endParaRPr>
          </a:p>
        </p:txBody>
      </p:sp>
      <p:sp>
        <p:nvSpPr>
          <p:cNvPr id="132101" name="Text Box 5"/>
          <p:cNvSpPr txBox="1">
            <a:spLocks noChangeArrowheads="1"/>
          </p:cNvSpPr>
          <p:nvPr/>
        </p:nvSpPr>
        <p:spPr bwMode="auto">
          <a:xfrm>
            <a:off x="1981200" y="2438400"/>
            <a:ext cx="1130438" cy="461665"/>
          </a:xfrm>
          <a:prstGeom prst="rect">
            <a:avLst/>
          </a:prstGeom>
          <a:noFill/>
          <a:ln w="9525">
            <a:noFill/>
            <a:miter lim="800000"/>
            <a:headEnd/>
            <a:tailEnd/>
          </a:ln>
        </p:spPr>
        <p:txBody>
          <a:bodyPr wrap="none">
            <a:prstTxWarp prst="textNoShape">
              <a:avLst/>
            </a:prstTxWarp>
            <a:spAutoFit/>
          </a:bodyPr>
          <a:lstStyle/>
          <a:p>
            <a:pPr eaLnBrk="0" hangingPunct="0"/>
            <a:r>
              <a:rPr lang="en-US" sz="2400" i="0" dirty="0">
                <a:solidFill>
                  <a:srgbClr val="FF0000"/>
                </a:solidFill>
                <a:ea typeface="ＭＳ Ｐゴシック" pitchFamily="-128" charset="-128"/>
                <a:cs typeface="ＭＳ Ｐゴシック" pitchFamily="-128" charset="-128"/>
              </a:rPr>
              <a:t>Judah</a:t>
            </a:r>
          </a:p>
        </p:txBody>
      </p:sp>
      <p:sp>
        <p:nvSpPr>
          <p:cNvPr id="132102" name="Text Box 6"/>
          <p:cNvSpPr txBox="1">
            <a:spLocks noChangeArrowheads="1"/>
          </p:cNvSpPr>
          <p:nvPr/>
        </p:nvSpPr>
        <p:spPr bwMode="auto">
          <a:xfrm>
            <a:off x="5029200" y="2438400"/>
            <a:ext cx="1174750" cy="457200"/>
          </a:xfrm>
          <a:prstGeom prst="rect">
            <a:avLst/>
          </a:prstGeom>
          <a:noFill/>
          <a:ln w="9525">
            <a:noFill/>
            <a:miter lim="800000"/>
            <a:headEnd/>
            <a:tailEnd/>
          </a:ln>
        </p:spPr>
        <p:txBody>
          <a:bodyPr>
            <a:prstTxWarp prst="textNoShape">
              <a:avLst/>
            </a:prstTxWarp>
            <a:spAutoFit/>
          </a:bodyPr>
          <a:lstStyle/>
          <a:p>
            <a:pPr eaLnBrk="0" hangingPunct="0">
              <a:spcBef>
                <a:spcPct val="50000"/>
              </a:spcBef>
            </a:pPr>
            <a:r>
              <a:rPr lang="en-US" sz="2400" i="0" dirty="0">
                <a:solidFill>
                  <a:schemeClr val="bg1"/>
                </a:solidFill>
                <a:ea typeface="ＭＳ Ｐゴシック" pitchFamily="-128" charset="-128"/>
                <a:cs typeface="ＭＳ Ｐゴシック" pitchFamily="-128" charset="-128"/>
              </a:rPr>
              <a:t>Wife</a:t>
            </a:r>
          </a:p>
        </p:txBody>
      </p:sp>
      <p:sp>
        <p:nvSpPr>
          <p:cNvPr id="132103" name="Oval 7"/>
          <p:cNvSpPr>
            <a:spLocks noChangeArrowheads="1"/>
          </p:cNvSpPr>
          <p:nvPr/>
        </p:nvSpPr>
        <p:spPr bwMode="auto">
          <a:xfrm>
            <a:off x="3276600" y="4191000"/>
            <a:ext cx="1800225" cy="865188"/>
          </a:xfrm>
          <a:prstGeom prst="ellipse">
            <a:avLst/>
          </a:prstGeom>
          <a:solidFill>
            <a:srgbClr val="FF9900"/>
          </a:solidFill>
          <a:ln w="9525">
            <a:solidFill>
              <a:schemeClr val="tx1"/>
            </a:solidFill>
            <a:round/>
            <a:headEnd/>
            <a:tailEnd/>
          </a:ln>
        </p:spPr>
        <p:txBody>
          <a:bodyPr wrap="none" anchor="ctr">
            <a:prstTxWarp prst="textNoShape">
              <a:avLst/>
            </a:prstTxWarp>
          </a:bodyPr>
          <a:lstStyle/>
          <a:p>
            <a:pPr algn="ctr"/>
            <a:r>
              <a:rPr lang="en-GB" sz="2400" i="0"/>
              <a:t>Onan</a:t>
            </a:r>
            <a:endParaRPr lang="en-GB" sz="2400" i="0">
              <a:solidFill>
                <a:schemeClr val="bg2"/>
              </a:solidFill>
            </a:endParaRPr>
          </a:p>
        </p:txBody>
      </p:sp>
      <p:sp>
        <p:nvSpPr>
          <p:cNvPr id="132104" name="Oval 8"/>
          <p:cNvSpPr>
            <a:spLocks noChangeArrowheads="1"/>
          </p:cNvSpPr>
          <p:nvPr/>
        </p:nvSpPr>
        <p:spPr bwMode="auto">
          <a:xfrm>
            <a:off x="457200" y="4114800"/>
            <a:ext cx="1800225" cy="865188"/>
          </a:xfrm>
          <a:prstGeom prst="ellipse">
            <a:avLst/>
          </a:prstGeom>
          <a:solidFill>
            <a:srgbClr val="FF9900"/>
          </a:solidFill>
          <a:ln w="9525">
            <a:solidFill>
              <a:schemeClr val="tx1"/>
            </a:solidFill>
            <a:round/>
            <a:headEnd/>
            <a:tailEnd/>
          </a:ln>
        </p:spPr>
        <p:txBody>
          <a:bodyPr wrap="none" anchor="ctr">
            <a:prstTxWarp prst="textNoShape">
              <a:avLst/>
            </a:prstTxWarp>
          </a:bodyPr>
          <a:lstStyle/>
          <a:p>
            <a:pPr algn="ctr"/>
            <a:r>
              <a:rPr lang="en-GB" sz="2400" i="0"/>
              <a:t>Er</a:t>
            </a:r>
            <a:endParaRPr lang="en-GB" sz="2400" i="0">
              <a:solidFill>
                <a:schemeClr val="bg2"/>
              </a:solidFill>
            </a:endParaRPr>
          </a:p>
        </p:txBody>
      </p:sp>
      <p:sp>
        <p:nvSpPr>
          <p:cNvPr id="132105" name="Oval 9"/>
          <p:cNvSpPr>
            <a:spLocks noChangeArrowheads="1"/>
          </p:cNvSpPr>
          <p:nvPr/>
        </p:nvSpPr>
        <p:spPr bwMode="auto">
          <a:xfrm>
            <a:off x="6096000" y="4191000"/>
            <a:ext cx="1800225" cy="865188"/>
          </a:xfrm>
          <a:prstGeom prst="ellipse">
            <a:avLst/>
          </a:prstGeom>
          <a:solidFill>
            <a:srgbClr val="FFFF99"/>
          </a:solidFill>
          <a:ln w="9525">
            <a:solidFill>
              <a:schemeClr val="tx1"/>
            </a:solidFill>
            <a:round/>
            <a:headEnd/>
            <a:tailEnd/>
          </a:ln>
        </p:spPr>
        <p:txBody>
          <a:bodyPr wrap="none" anchor="ctr">
            <a:prstTxWarp prst="textNoShape">
              <a:avLst/>
            </a:prstTxWarp>
          </a:bodyPr>
          <a:lstStyle/>
          <a:p>
            <a:pPr algn="ctr"/>
            <a:r>
              <a:rPr lang="en-GB" sz="2400" i="0" dirty="0" err="1">
                <a:solidFill>
                  <a:srgbClr val="FF0000"/>
                </a:solidFill>
              </a:rPr>
              <a:t>Shelah</a:t>
            </a:r>
            <a:endParaRPr lang="en-GB" sz="2400" i="0" dirty="0">
              <a:solidFill>
                <a:srgbClr val="FF0000"/>
              </a:solidFill>
            </a:endParaRPr>
          </a:p>
        </p:txBody>
      </p:sp>
      <p:sp>
        <p:nvSpPr>
          <p:cNvPr id="132106" name="Line 10"/>
          <p:cNvSpPr>
            <a:spLocks noChangeShapeType="1"/>
          </p:cNvSpPr>
          <p:nvPr/>
        </p:nvSpPr>
        <p:spPr bwMode="auto">
          <a:xfrm>
            <a:off x="3276600" y="2667000"/>
            <a:ext cx="1447800"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07" name="Line 11"/>
          <p:cNvSpPr>
            <a:spLocks noChangeShapeType="1"/>
          </p:cNvSpPr>
          <p:nvPr/>
        </p:nvSpPr>
        <p:spPr bwMode="auto">
          <a:xfrm>
            <a:off x="3276600" y="2819400"/>
            <a:ext cx="1447800"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08" name="Line 12"/>
          <p:cNvSpPr>
            <a:spLocks noChangeShapeType="1"/>
          </p:cNvSpPr>
          <p:nvPr/>
        </p:nvSpPr>
        <p:spPr bwMode="auto">
          <a:xfrm>
            <a:off x="3962400" y="2819400"/>
            <a:ext cx="0" cy="8382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09" name="Line 13"/>
          <p:cNvSpPr>
            <a:spLocks noChangeShapeType="1"/>
          </p:cNvSpPr>
          <p:nvPr/>
        </p:nvSpPr>
        <p:spPr bwMode="auto">
          <a:xfrm flipH="1">
            <a:off x="1371600" y="3657600"/>
            <a:ext cx="2590800"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0" name="Line 14"/>
          <p:cNvSpPr>
            <a:spLocks noChangeShapeType="1"/>
          </p:cNvSpPr>
          <p:nvPr/>
        </p:nvSpPr>
        <p:spPr bwMode="auto">
          <a:xfrm>
            <a:off x="3962400" y="3657600"/>
            <a:ext cx="2971800" cy="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1" name="Line 15"/>
          <p:cNvSpPr>
            <a:spLocks noChangeShapeType="1"/>
          </p:cNvSpPr>
          <p:nvPr/>
        </p:nvSpPr>
        <p:spPr bwMode="auto">
          <a:xfrm>
            <a:off x="1371600" y="3657600"/>
            <a:ext cx="0" cy="3810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2" name="Line 16"/>
          <p:cNvSpPr>
            <a:spLocks noChangeShapeType="1"/>
          </p:cNvSpPr>
          <p:nvPr/>
        </p:nvSpPr>
        <p:spPr bwMode="auto">
          <a:xfrm>
            <a:off x="3962400" y="3657600"/>
            <a:ext cx="0" cy="4572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3" name="Line 17"/>
          <p:cNvSpPr>
            <a:spLocks noChangeShapeType="1"/>
          </p:cNvSpPr>
          <p:nvPr/>
        </p:nvSpPr>
        <p:spPr bwMode="auto">
          <a:xfrm>
            <a:off x="6934200" y="3657600"/>
            <a:ext cx="0" cy="4572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4" name="Oval 18"/>
          <p:cNvSpPr>
            <a:spLocks noChangeArrowheads="1"/>
          </p:cNvSpPr>
          <p:nvPr/>
        </p:nvSpPr>
        <p:spPr bwMode="auto">
          <a:xfrm>
            <a:off x="2057400" y="5410200"/>
            <a:ext cx="1800225" cy="865188"/>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a:r>
              <a:rPr lang="en-GB" sz="2400" i="0" dirty="0">
                <a:solidFill>
                  <a:schemeClr val="bg1"/>
                </a:solidFill>
              </a:rPr>
              <a:t>Tamar</a:t>
            </a:r>
          </a:p>
        </p:txBody>
      </p:sp>
      <p:sp>
        <p:nvSpPr>
          <p:cNvPr id="132115" name="Line 19"/>
          <p:cNvSpPr>
            <a:spLocks noChangeShapeType="1"/>
          </p:cNvSpPr>
          <p:nvPr/>
        </p:nvSpPr>
        <p:spPr bwMode="auto">
          <a:xfrm>
            <a:off x="1752600" y="5029200"/>
            <a:ext cx="533400" cy="5334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6" name="Line 20"/>
          <p:cNvSpPr>
            <a:spLocks noChangeShapeType="1"/>
          </p:cNvSpPr>
          <p:nvPr/>
        </p:nvSpPr>
        <p:spPr bwMode="auto">
          <a:xfrm>
            <a:off x="1905000" y="4953000"/>
            <a:ext cx="533400" cy="5334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7" name="Line 21"/>
          <p:cNvSpPr>
            <a:spLocks noChangeShapeType="1"/>
          </p:cNvSpPr>
          <p:nvPr/>
        </p:nvSpPr>
        <p:spPr bwMode="auto">
          <a:xfrm flipH="1">
            <a:off x="3505200" y="5029200"/>
            <a:ext cx="228600" cy="4572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8" name="Line 22"/>
          <p:cNvSpPr>
            <a:spLocks noChangeShapeType="1"/>
          </p:cNvSpPr>
          <p:nvPr/>
        </p:nvSpPr>
        <p:spPr bwMode="auto">
          <a:xfrm flipH="1">
            <a:off x="3581400" y="5029200"/>
            <a:ext cx="304800" cy="533400"/>
          </a:xfrm>
          <a:prstGeom prst="line">
            <a:avLst/>
          </a:prstGeom>
          <a:noFill/>
          <a:ln w="28575">
            <a:solidFill>
              <a:schemeClr val="tx1"/>
            </a:solidFill>
            <a:round/>
            <a:headEnd/>
            <a:tailEnd/>
          </a:ln>
        </p:spPr>
        <p:txBody>
          <a:bodyPr wrap="none" anchor="ctr">
            <a:prstTxWarp prst="textNoShape">
              <a:avLst/>
            </a:prstTxWarp>
          </a:bodyPr>
          <a:lstStyle/>
          <a:p>
            <a:endParaRPr lang="en-US"/>
          </a:p>
        </p:txBody>
      </p:sp>
      <p:sp>
        <p:nvSpPr>
          <p:cNvPr id="132119" name="Freeform 23"/>
          <p:cNvSpPr>
            <a:spLocks noChangeAspect="1"/>
          </p:cNvSpPr>
          <p:nvPr/>
        </p:nvSpPr>
        <p:spPr bwMode="auto">
          <a:xfrm rot="-2737546">
            <a:off x="631031" y="3985419"/>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132120" name="Freeform 24"/>
          <p:cNvSpPr>
            <a:spLocks noChangeAspect="1"/>
          </p:cNvSpPr>
          <p:nvPr/>
        </p:nvSpPr>
        <p:spPr bwMode="auto">
          <a:xfrm rot="-2737546">
            <a:off x="3405981" y="4061619"/>
            <a:ext cx="1296988" cy="94615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9999"/>
            </a:srgbClr>
          </a:solidFill>
          <a:ln w="12700">
            <a:solidFill>
              <a:schemeClr val="tx1"/>
            </a:solidFill>
            <a:round/>
            <a:headEnd/>
            <a:tailEnd/>
          </a:ln>
        </p:spPr>
        <p:txBody>
          <a:bodyPr>
            <a:prstTxWarp prst="textNoShape">
              <a:avLst/>
            </a:prstTxWarp>
          </a:bodyPr>
          <a:lstStyle/>
          <a:p>
            <a:endParaRPr lang="en-US"/>
          </a:p>
        </p:txBody>
      </p:sp>
      <p:sp>
        <p:nvSpPr>
          <p:cNvPr id="2" name="TextBox 1">
            <a:extLst>
              <a:ext uri="{FF2B5EF4-FFF2-40B4-BE49-F238E27FC236}">
                <a16:creationId xmlns:a16="http://schemas.microsoft.com/office/drawing/2014/main" id="{E59B0D9E-0E94-8A40-B2D5-AB32D28C7178}"/>
              </a:ext>
            </a:extLst>
          </p:cNvPr>
          <p:cNvSpPr txBox="1"/>
          <p:nvPr/>
        </p:nvSpPr>
        <p:spPr>
          <a:xfrm>
            <a:off x="6447295" y="2092271"/>
            <a:ext cx="2154757" cy="923330"/>
          </a:xfrm>
          <a:prstGeom prst="rect">
            <a:avLst/>
          </a:prstGeom>
          <a:noFill/>
        </p:spPr>
        <p:txBody>
          <a:bodyPr wrap="none" rtlCol="0">
            <a:spAutoFit/>
          </a:bodyPr>
          <a:lstStyle/>
          <a:p>
            <a:r>
              <a:rPr lang="en-GB" dirty="0"/>
              <a:t>Daughter of </a:t>
            </a:r>
            <a:r>
              <a:rPr lang="en-GB" dirty="0" err="1"/>
              <a:t>Shua</a:t>
            </a:r>
            <a:endParaRPr lang="en-GB" dirty="0"/>
          </a:p>
          <a:p>
            <a:r>
              <a:rPr lang="en-GB" dirty="0"/>
              <a:t>a Canaanite</a:t>
            </a:r>
          </a:p>
          <a:p>
            <a:r>
              <a:rPr lang="en-GB" dirty="0"/>
              <a:t>idol worshipper</a:t>
            </a:r>
          </a:p>
        </p:txBody>
      </p:sp>
      <p:sp>
        <p:nvSpPr>
          <p:cNvPr id="3" name="TextBox 2">
            <a:extLst>
              <a:ext uri="{FF2B5EF4-FFF2-40B4-BE49-F238E27FC236}">
                <a16:creationId xmlns:a16="http://schemas.microsoft.com/office/drawing/2014/main" id="{356F6C38-B4B1-934A-BBE9-620E1412F019}"/>
              </a:ext>
            </a:extLst>
          </p:cNvPr>
          <p:cNvSpPr txBox="1"/>
          <p:nvPr/>
        </p:nvSpPr>
        <p:spPr>
          <a:xfrm>
            <a:off x="4045059" y="5873858"/>
            <a:ext cx="2082621" cy="369332"/>
          </a:xfrm>
          <a:prstGeom prst="rect">
            <a:avLst/>
          </a:prstGeom>
          <a:noFill/>
        </p:spPr>
        <p:txBody>
          <a:bodyPr wrap="none" rtlCol="0">
            <a:spAutoFit/>
          </a:bodyPr>
          <a:lstStyle/>
          <a:p>
            <a:r>
              <a:rPr lang="en-GB" dirty="0"/>
              <a:t>A Jewish convert</a:t>
            </a:r>
          </a:p>
        </p:txBody>
      </p:sp>
    </p:spTree>
    <p:extLst>
      <p:ext uri="{BB962C8B-B14F-4D97-AF65-F5344CB8AC3E}">
        <p14:creationId xmlns:p14="http://schemas.microsoft.com/office/powerpoint/2010/main" val="73659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21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1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210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2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21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21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21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21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210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328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21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210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21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210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210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328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21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21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21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21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21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2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3" grpId="0" animBg="1"/>
      <p:bldP spid="353284" grpId="0" animBg="1"/>
      <p:bldP spid="132101" grpId="0"/>
      <p:bldP spid="132102" grpId="0"/>
      <p:bldP spid="132103" grpId="0" animBg="1"/>
      <p:bldP spid="132104" grpId="0" animBg="1"/>
      <p:bldP spid="132105" grpId="0" animBg="1"/>
      <p:bldP spid="132106" grpId="0" animBg="1"/>
      <p:bldP spid="132107" grpId="0" animBg="1"/>
      <p:bldP spid="132108" grpId="0" animBg="1"/>
      <p:bldP spid="132109" grpId="0" animBg="1"/>
      <p:bldP spid="132110" grpId="0" animBg="1"/>
      <p:bldP spid="132111" grpId="0" animBg="1"/>
      <p:bldP spid="132112" grpId="0" animBg="1"/>
      <p:bldP spid="132113" grpId="0" animBg="1"/>
      <p:bldP spid="132114" grpId="0" animBg="1"/>
      <p:bldP spid="132115" grpId="0" animBg="1"/>
      <p:bldP spid="132116" grpId="0" animBg="1"/>
      <p:bldP spid="132117" grpId="0" animBg="1"/>
      <p:bldP spid="132118" grpId="0" animBg="1"/>
      <p:bldP spid="132119" grpId="0" animBg="1"/>
      <p:bldP spid="1321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ABFEB-C195-E549-B399-E102EB03E762}"/>
              </a:ext>
            </a:extLst>
          </p:cNvPr>
          <p:cNvSpPr>
            <a:spLocks noGrp="1"/>
          </p:cNvSpPr>
          <p:nvPr>
            <p:ph type="title"/>
          </p:nvPr>
        </p:nvSpPr>
        <p:spPr/>
        <p:txBody>
          <a:bodyPr/>
          <a:lstStyle/>
          <a:p>
            <a:r>
              <a:rPr lang="en-GB" dirty="0"/>
              <a:t>Judah and Tamar</a:t>
            </a:r>
          </a:p>
        </p:txBody>
      </p:sp>
      <p:sp>
        <p:nvSpPr>
          <p:cNvPr id="3" name="Text Placeholder 2">
            <a:extLst>
              <a:ext uri="{FF2B5EF4-FFF2-40B4-BE49-F238E27FC236}">
                <a16:creationId xmlns:a16="http://schemas.microsoft.com/office/drawing/2014/main" id="{ED0C925B-BA31-B14B-BACE-560AF063F88B}"/>
              </a:ext>
            </a:extLst>
          </p:cNvPr>
          <p:cNvSpPr>
            <a:spLocks noGrp="1"/>
          </p:cNvSpPr>
          <p:nvPr>
            <p:ph type="body" sz="half" idx="1"/>
          </p:nvPr>
        </p:nvSpPr>
        <p:spPr>
          <a:xfrm>
            <a:off x="457199" y="1162374"/>
            <a:ext cx="4362773" cy="5695626"/>
          </a:xfrm>
        </p:spPr>
        <p:txBody>
          <a:bodyPr>
            <a:normAutofit/>
          </a:bodyPr>
          <a:lstStyle/>
          <a:p>
            <a:pPr marL="0" indent="0">
              <a:buNone/>
            </a:pPr>
            <a:r>
              <a:rPr lang="en-GB" dirty="0"/>
              <a:t>Time passed. Judah’s wife died. When the time of mourning was over, Judah with his friend went to </a:t>
            </a:r>
            <a:r>
              <a:rPr lang="en-GB" dirty="0" err="1"/>
              <a:t>Timnah</a:t>
            </a:r>
            <a:r>
              <a:rPr lang="en-GB" dirty="0"/>
              <a:t> for the sheep shearing.</a:t>
            </a:r>
          </a:p>
          <a:p>
            <a:pPr marL="0" indent="0">
              <a:buNone/>
            </a:pPr>
            <a:r>
              <a:rPr lang="en-GB" dirty="0"/>
              <a:t>Tamar was told, “Your father-in-law has gone to shear his sheep.” She took off her widow’s clothes, put on a veil to disguise herself, and sat by the road. She realized by now that even though Shelah was grown up, she wasn’t going to be married to him.</a:t>
            </a:r>
          </a:p>
          <a:p>
            <a:pPr marL="0" indent="0">
              <a:buNone/>
            </a:pPr>
            <a:r>
              <a:rPr lang="en-GB" dirty="0"/>
              <a:t>Judah saw her and assumed she was a prostitute since she had veiled her face. He left the road and went over to her. He said, “Let me sleep with you.” He had no idea that she was his daughter-in-law. Genesis 38:12-15</a:t>
            </a:r>
          </a:p>
          <a:p>
            <a:endParaRPr lang="en-GB" dirty="0"/>
          </a:p>
          <a:p>
            <a:endParaRPr lang="en-GB" dirty="0"/>
          </a:p>
          <a:p>
            <a:endParaRPr lang="en-GB" dirty="0"/>
          </a:p>
          <a:p>
            <a:endParaRPr lang="en-GB" dirty="0"/>
          </a:p>
        </p:txBody>
      </p:sp>
      <p:pic>
        <p:nvPicPr>
          <p:cNvPr id="6" name="Content Placeholder 5">
            <a:extLst>
              <a:ext uri="{FF2B5EF4-FFF2-40B4-BE49-F238E27FC236}">
                <a16:creationId xmlns:a16="http://schemas.microsoft.com/office/drawing/2014/main" id="{93682803-F46A-F64C-A1E5-78E697608E89}"/>
              </a:ext>
            </a:extLst>
          </p:cNvPr>
          <p:cNvPicPr>
            <a:picLocks noGrp="1" noChangeAspect="1"/>
          </p:cNvPicPr>
          <p:nvPr>
            <p:ph sz="half" idx="2"/>
          </p:nvPr>
        </p:nvPicPr>
        <p:blipFill>
          <a:blip r:embed="rId3"/>
          <a:stretch>
            <a:fillRect/>
          </a:stretch>
        </p:blipFill>
        <p:spPr>
          <a:xfrm>
            <a:off x="5009330" y="1200336"/>
            <a:ext cx="3677469" cy="5018816"/>
          </a:xfrm>
        </p:spPr>
      </p:pic>
      <p:sp>
        <p:nvSpPr>
          <p:cNvPr id="7" name="TextBox 6">
            <a:extLst>
              <a:ext uri="{FF2B5EF4-FFF2-40B4-BE49-F238E27FC236}">
                <a16:creationId xmlns:a16="http://schemas.microsoft.com/office/drawing/2014/main" id="{D537E25E-A607-C14D-9089-78BD3C91B56A}"/>
              </a:ext>
            </a:extLst>
          </p:cNvPr>
          <p:cNvSpPr txBox="1"/>
          <p:nvPr/>
        </p:nvSpPr>
        <p:spPr>
          <a:xfrm>
            <a:off x="5195307" y="6385305"/>
            <a:ext cx="3300904" cy="369332"/>
          </a:xfrm>
          <a:prstGeom prst="rect">
            <a:avLst/>
          </a:prstGeom>
          <a:noFill/>
        </p:spPr>
        <p:txBody>
          <a:bodyPr wrap="none" rtlCol="0">
            <a:spAutoFit/>
          </a:bodyPr>
          <a:lstStyle/>
          <a:p>
            <a:r>
              <a:rPr lang="en-GB" dirty="0"/>
              <a:t>Judah and Tamar (Chagall)</a:t>
            </a:r>
          </a:p>
        </p:txBody>
      </p:sp>
    </p:spTree>
    <p:extLst>
      <p:ext uri="{BB962C8B-B14F-4D97-AF65-F5344CB8AC3E}">
        <p14:creationId xmlns:p14="http://schemas.microsoft.com/office/powerpoint/2010/main" val="1106909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1343E-6606-0446-BF1F-7CB32863D18C}"/>
              </a:ext>
            </a:extLst>
          </p:cNvPr>
          <p:cNvSpPr>
            <a:spLocks noGrp="1"/>
          </p:cNvSpPr>
          <p:nvPr>
            <p:ph type="title"/>
          </p:nvPr>
        </p:nvSpPr>
        <p:spPr/>
        <p:txBody>
          <a:bodyPr/>
          <a:lstStyle/>
          <a:p>
            <a:r>
              <a:rPr lang="en-GB" dirty="0"/>
              <a:t>What about Judah’s actions?</a:t>
            </a:r>
          </a:p>
        </p:txBody>
      </p:sp>
      <p:sp>
        <p:nvSpPr>
          <p:cNvPr id="3" name="Text Placeholder 2">
            <a:extLst>
              <a:ext uri="{FF2B5EF4-FFF2-40B4-BE49-F238E27FC236}">
                <a16:creationId xmlns:a16="http://schemas.microsoft.com/office/drawing/2014/main" id="{E479F38E-3ECF-414E-8B74-A49508638021}"/>
              </a:ext>
            </a:extLst>
          </p:cNvPr>
          <p:cNvSpPr>
            <a:spLocks noGrp="1"/>
          </p:cNvSpPr>
          <p:nvPr>
            <p:ph type="body" sz="half" idx="1"/>
          </p:nvPr>
        </p:nvSpPr>
        <p:spPr>
          <a:xfrm>
            <a:off x="457200" y="1363619"/>
            <a:ext cx="8229600" cy="5424406"/>
          </a:xfrm>
        </p:spPr>
        <p:txBody>
          <a:bodyPr>
            <a:normAutofit/>
          </a:bodyPr>
          <a:lstStyle/>
          <a:p>
            <a:r>
              <a:rPr lang="en-GB" sz="2200" dirty="0"/>
              <a:t>Although the readers know that God has killed two of Judah’s sons, Judah does not. He suspects that Tamar is a “lethal woman,” a woman whose sexual partners are all doomed to die. So Judah is afraid to give Tamar to his youngest son, Shelah. As a result, Judah wrongs Tamar. According to Near Eastern custom, known from Middle Assyrian laws, if a man has no son over ten years old, he could perform the levirate obligation himself; if he does not, the woman is declared a “widow,” free to marry again. Judah, who is perhaps afraid of Tamar’s lethal character, could have set her free. But he does not—he sends her to live as “a widow” in her father’s house. Unlike other widows, she cannot remarry and must stay chaste on pain of death. She is in limbo. </a:t>
            </a:r>
          </a:p>
          <a:p>
            <a:endParaRPr lang="en-GB" sz="2000" dirty="0"/>
          </a:p>
          <a:p>
            <a:endParaRPr lang="en-GB" sz="2000" dirty="0"/>
          </a:p>
        </p:txBody>
      </p:sp>
    </p:spTree>
    <p:extLst>
      <p:ext uri="{BB962C8B-B14F-4D97-AF65-F5344CB8AC3E}">
        <p14:creationId xmlns:p14="http://schemas.microsoft.com/office/powerpoint/2010/main" val="1814752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C26F-3272-3140-8D84-D4B28F3C2958}"/>
              </a:ext>
            </a:extLst>
          </p:cNvPr>
          <p:cNvSpPr>
            <a:spLocks noGrp="1"/>
          </p:cNvSpPr>
          <p:nvPr>
            <p:ph type="title"/>
          </p:nvPr>
        </p:nvSpPr>
        <p:spPr/>
        <p:txBody>
          <a:bodyPr/>
          <a:lstStyle/>
          <a:p>
            <a:r>
              <a:rPr lang="en-GB" dirty="0"/>
              <a:t>Tamar’s motivation </a:t>
            </a:r>
          </a:p>
        </p:txBody>
      </p:sp>
      <p:sp>
        <p:nvSpPr>
          <p:cNvPr id="3" name="Text Placeholder 2">
            <a:extLst>
              <a:ext uri="{FF2B5EF4-FFF2-40B4-BE49-F238E27FC236}">
                <a16:creationId xmlns:a16="http://schemas.microsoft.com/office/drawing/2014/main" id="{7B8A2D38-FA27-5A4E-87F9-DD6BC0679650}"/>
              </a:ext>
            </a:extLst>
          </p:cNvPr>
          <p:cNvSpPr>
            <a:spLocks noGrp="1"/>
          </p:cNvSpPr>
          <p:nvPr>
            <p:ph type="body" sz="half" idx="1"/>
          </p:nvPr>
        </p:nvSpPr>
        <p:spPr>
          <a:xfrm>
            <a:off x="457200" y="1241946"/>
            <a:ext cx="8229600" cy="5254388"/>
          </a:xfrm>
        </p:spPr>
        <p:txBody>
          <a:bodyPr>
            <a:normAutofit fontScale="92500"/>
          </a:bodyPr>
          <a:lstStyle/>
          <a:p>
            <a:r>
              <a:rPr lang="en-GB" sz="2200" dirty="0"/>
              <a:t>Tamar knew God loved the lineage of her husband. She knew she had to protect and continue that lineage. For Tamar, her personal dignity was not a factor. She was only concerned about preserving the lineage which God loved. Since she loved that lineage, she stood in a providential position and she was able to establish the proper condition of heart. With such a heart, she had a relationship with her father-in-law. 	Sun Myung Moon 20</a:t>
            </a:r>
            <a:r>
              <a:rPr lang="en-GB" sz="2200" baseline="30000" dirty="0"/>
              <a:t>th</a:t>
            </a:r>
            <a:r>
              <a:rPr lang="en-GB" sz="2200" dirty="0"/>
              <a:t> October 1970</a:t>
            </a:r>
          </a:p>
          <a:p>
            <a:r>
              <a:rPr lang="en-GB" sz="2200" dirty="0"/>
              <a:t>It was uncharacteristic of Tamar to behave as a harlot and she did so solely for the exalted purpose of establishing the name of her dead husband and bearing the predecessor of the royal line. The episode in the tent symbolically reveals Tamar’s true countenance, disclosing her concealed inner intent, which was completely pure. The encounter between Judah and Tamar, that would result in the birth of the Messiah, was performed with no external covering. 	Midrash</a:t>
            </a:r>
          </a:p>
        </p:txBody>
      </p:sp>
    </p:spTree>
    <p:extLst>
      <p:ext uri="{BB962C8B-B14F-4D97-AF65-F5344CB8AC3E}">
        <p14:creationId xmlns:p14="http://schemas.microsoft.com/office/powerpoint/2010/main" val="12298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26988-01E0-1F4A-8255-BBFD2A9F8CD7}"/>
              </a:ext>
            </a:extLst>
          </p:cNvPr>
          <p:cNvSpPr>
            <a:spLocks noGrp="1"/>
          </p:cNvSpPr>
          <p:nvPr>
            <p:ph type="title"/>
          </p:nvPr>
        </p:nvSpPr>
        <p:spPr/>
        <p:txBody>
          <a:bodyPr/>
          <a:lstStyle/>
          <a:p>
            <a:r>
              <a:rPr lang="en-GB" dirty="0"/>
              <a:t>It’s complicated </a:t>
            </a:r>
          </a:p>
        </p:txBody>
      </p:sp>
      <p:sp>
        <p:nvSpPr>
          <p:cNvPr id="3" name="Text Placeholder 2">
            <a:extLst>
              <a:ext uri="{FF2B5EF4-FFF2-40B4-BE49-F238E27FC236}">
                <a16:creationId xmlns:a16="http://schemas.microsoft.com/office/drawing/2014/main" id="{BCDF6C4E-6118-2444-B5CC-0B0D2C592AFF}"/>
              </a:ext>
            </a:extLst>
          </p:cNvPr>
          <p:cNvSpPr>
            <a:spLocks noGrp="1"/>
          </p:cNvSpPr>
          <p:nvPr>
            <p:ph type="body" sz="half" idx="1"/>
          </p:nvPr>
        </p:nvSpPr>
        <p:spPr>
          <a:xfrm>
            <a:off x="457200" y="1080655"/>
            <a:ext cx="8229600" cy="5611089"/>
          </a:xfrm>
        </p:spPr>
        <p:txBody>
          <a:bodyPr>
            <a:normAutofit/>
          </a:bodyPr>
          <a:lstStyle/>
          <a:p>
            <a:r>
              <a:rPr lang="en-GB" dirty="0"/>
              <a:t>A Rabbinic exegesis is that Tamar gave convincing replies to Judah, showing him that she was permitted to him. When Judah asked to consort with her, he inquired: “Perhaps you are a Gentile?” She replied: “I am a convert.” When he asked her: “Perhaps you are a married woman?” she answered: “I am unmarried.” He asked: “Perhaps your father received the money of betrothal for you [and you are already a married woman, without your knowledge]?” She replied: “I am an orphan.” He further probed: “Perhaps you are [</a:t>
            </a:r>
            <a:r>
              <a:rPr lang="en-GB" dirty="0" err="1"/>
              <a:t>menstrually</a:t>
            </a:r>
            <a:r>
              <a:rPr lang="en-GB" dirty="0"/>
              <a:t>] impure?” She answered: “I am pure” (BT </a:t>
            </a:r>
            <a:r>
              <a:rPr lang="en-GB" dirty="0" err="1"/>
              <a:t>Sotah</a:t>
            </a:r>
            <a:r>
              <a:rPr lang="en-GB" dirty="0"/>
              <a:t> 10a). </a:t>
            </a:r>
          </a:p>
          <a:p>
            <a:r>
              <a:rPr lang="en-GB" dirty="0"/>
              <a:t>This midrash presents Judah as meticulous in his observance of the laws regarding married women and niddah. ‘Blameless in his generation’</a:t>
            </a:r>
          </a:p>
          <a:p>
            <a:r>
              <a:rPr lang="en-GB" dirty="0"/>
              <a:t>In a similar interpretive direction, the midrash relates that, at first, Judah did not pay any attention to Tamar, thinking her to be a harlot. When he passed by her, however, and saw that she covered her face, he realized that she was not a prostitute, because such women do not veil their faces, and then he turned aside to her (Genesis Rabbah 85:8). </a:t>
            </a:r>
          </a:p>
          <a:p>
            <a:endParaRPr lang="en-GB" dirty="0"/>
          </a:p>
          <a:p>
            <a:endParaRPr lang="en-GB" dirty="0"/>
          </a:p>
        </p:txBody>
      </p:sp>
    </p:spTree>
    <p:extLst>
      <p:ext uri="{BB962C8B-B14F-4D97-AF65-F5344CB8AC3E}">
        <p14:creationId xmlns:p14="http://schemas.microsoft.com/office/powerpoint/2010/main" val="1428371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Judah and Tamar</a:t>
            </a:r>
          </a:p>
        </p:txBody>
      </p:sp>
      <p:sp>
        <p:nvSpPr>
          <p:cNvPr id="3" name="Content Placeholder 2"/>
          <p:cNvSpPr>
            <a:spLocks noGrp="1"/>
          </p:cNvSpPr>
          <p:nvPr>
            <p:ph sz="half" idx="2"/>
          </p:nvPr>
        </p:nvSpPr>
        <p:spPr>
          <a:xfrm>
            <a:off x="993422" y="1600200"/>
            <a:ext cx="7693378" cy="4525963"/>
          </a:xfrm>
        </p:spPr>
        <p:txBody>
          <a:bodyPr>
            <a:noAutofit/>
          </a:bodyPr>
          <a:lstStyle/>
          <a:p>
            <a:pPr marL="0" indent="0">
              <a:buNone/>
            </a:pPr>
            <a:r>
              <a:rPr lang="en-US" sz="2400" dirty="0">
                <a:cs typeface="Times New Roman"/>
              </a:rPr>
              <a:t>Three months or so later, Judah was told, “Your daughter-in-law has been playing the whore—and now she’s a pregnant whore.”</a:t>
            </a:r>
          </a:p>
          <a:p>
            <a:pPr marL="0" indent="0">
              <a:buNone/>
            </a:pPr>
            <a:r>
              <a:rPr lang="en-US" sz="2400" dirty="0">
                <a:cs typeface="Times New Roman"/>
              </a:rPr>
              <a:t>And Judah said, “Bring her out, and let her be burned.”</a:t>
            </a:r>
            <a:r>
              <a:rPr lang="en-US" sz="2400" baseline="30000" dirty="0">
                <a:cs typeface="Times New Roman"/>
              </a:rPr>
              <a:t> </a:t>
            </a:r>
            <a:r>
              <a:rPr lang="en-US" sz="2400" dirty="0">
                <a:cs typeface="Times New Roman"/>
              </a:rPr>
              <a:t>As she was being brought out, she sent word to her father-in-law, “By the man to whom these belong, I am pregnant.” And she said, “Please identify whose these are, the signet and the cord and the staff.” Then Judah identified them and said, “She is more righteous than I, since I did not give her to my son Shelah.”  </a:t>
            </a:r>
            <a:br>
              <a:rPr lang="en-US" sz="2400" dirty="0"/>
            </a:br>
            <a:r>
              <a:rPr lang="en-US" sz="2400" dirty="0"/>
              <a:t>				</a:t>
            </a:r>
            <a:r>
              <a:rPr lang="en-US" sz="1400" dirty="0"/>
              <a:t>	</a:t>
            </a:r>
            <a:r>
              <a:rPr lang="en-US" sz="2000" dirty="0">
                <a:cs typeface="Arial"/>
              </a:rPr>
              <a:t>Genesis 38:24-26</a:t>
            </a:r>
          </a:p>
        </p:txBody>
      </p:sp>
    </p:spTree>
    <p:extLst>
      <p:ext uri="{BB962C8B-B14F-4D97-AF65-F5344CB8AC3E}">
        <p14:creationId xmlns:p14="http://schemas.microsoft.com/office/powerpoint/2010/main" val="4211982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Judah speaks up</a:t>
            </a:r>
          </a:p>
        </p:txBody>
      </p:sp>
      <p:sp>
        <p:nvSpPr>
          <p:cNvPr id="348163" name="Rectangle 3"/>
          <p:cNvSpPr>
            <a:spLocks noGrp="1" noChangeArrowheads="1"/>
          </p:cNvSpPr>
          <p:nvPr>
            <p:ph sz="half" idx="2"/>
          </p:nvPr>
        </p:nvSpPr>
        <p:spPr>
          <a:xfrm>
            <a:off x="457200" y="1150257"/>
            <a:ext cx="8229600" cy="4525963"/>
          </a:xfrm>
        </p:spPr>
        <p:txBody>
          <a:bodyPr>
            <a:noAutofit/>
          </a:bodyPr>
          <a:lstStyle/>
          <a:p>
            <a:pPr eaLnBrk="1" hangingPunct="1">
              <a:buFont typeface="Wingdings" pitchFamily="-68" charset="2"/>
              <a:buNone/>
              <a:defRPr/>
            </a:pPr>
            <a:r>
              <a:rPr lang="en-US" sz="2200" dirty="0">
                <a:solidFill>
                  <a:schemeClr val="tx1"/>
                </a:solidFill>
                <a:effectLst/>
                <a:latin typeface="Century Gothic" charset="0"/>
                <a:ea typeface="Century Gothic" charset="0"/>
                <a:cs typeface="Century Gothic" charset="0"/>
              </a:rPr>
              <a:t>    “Now therefore, as soon as I come to my father, and Benjamin is not with us, then, as his life is bound up in the boy’s life, as soon as he sees that the boy is not with us, he will die. For I became a pledge of safety for Benjamin to my father, saying, ‘If I do not bring him back to you, then I shall bear the blame before my father all my life.’ Now therefore, please let me remain instead of the boy as a servant to my lord, and let the boy go back with his brothers. For how can I go back to my father if the boy is not with me? I fear to see the evil that would find my father.				</a:t>
            </a:r>
            <a:r>
              <a:rPr lang="en-US" sz="2000" dirty="0">
                <a:solidFill>
                  <a:schemeClr val="tx1"/>
                </a:solidFill>
                <a:effectLst/>
                <a:latin typeface="Century Gothic" charset="0"/>
                <a:ea typeface="Century Gothic" charset="0"/>
                <a:cs typeface="Century Gothic" charset="0"/>
              </a:rPr>
              <a:t>Genesis 44:30-34</a:t>
            </a:r>
            <a:endParaRPr lang="en-US" sz="2200" dirty="0">
              <a:solidFill>
                <a:schemeClr val="tx1"/>
              </a:solidFill>
              <a:effectLst/>
              <a:latin typeface="Century Gothic" charset="0"/>
              <a:ea typeface="Century Gothic" charset="0"/>
              <a:cs typeface="Century Gothic" charset="0"/>
            </a:endParaRPr>
          </a:p>
        </p:txBody>
      </p:sp>
      <p:sp>
        <p:nvSpPr>
          <p:cNvPr id="4" name="TextBox 3"/>
          <p:cNvSpPr txBox="1"/>
          <p:nvPr/>
        </p:nvSpPr>
        <p:spPr>
          <a:xfrm>
            <a:off x="1092222" y="5249181"/>
            <a:ext cx="7180921" cy="923330"/>
          </a:xfrm>
          <a:prstGeom prst="rect">
            <a:avLst/>
          </a:prstGeom>
          <a:noFill/>
          <a:ln>
            <a:solidFill>
              <a:schemeClr val="tx1"/>
            </a:solidFill>
          </a:ln>
        </p:spPr>
        <p:txBody>
          <a:bodyPr wrap="square" rtlCol="0">
            <a:spAutoFit/>
          </a:bodyPr>
          <a:lstStyle/>
          <a:p>
            <a:r>
              <a:rPr lang="en-US" i="0" dirty="0">
                <a:latin typeface="Century Gothic" charset="0"/>
                <a:ea typeface="Century Gothic" charset="0"/>
                <a:cs typeface="Century Gothic" charset="0"/>
              </a:rPr>
              <a:t>“The fall was multiplied when Cain did not love Abel but killed him. To be restored this time, Cain must not kill Abel but be willing to die for him.”    </a:t>
            </a:r>
            <a:r>
              <a:rPr lang="en-US" sz="1600" i="0" dirty="0">
                <a:latin typeface="Century Gothic" charset="0"/>
                <a:ea typeface="Century Gothic" charset="0"/>
                <a:cs typeface="Century Gothic" charset="0"/>
              </a:rPr>
              <a:t>Father, 30 December 1979</a:t>
            </a:r>
            <a:r>
              <a:rPr lang="en-US" i="0" dirty="0">
                <a:latin typeface="Century Gothic" charset="0"/>
                <a:ea typeface="Century Gothic" charset="0"/>
                <a:cs typeface="Century Gothic" charset="0"/>
              </a:rPr>
              <a:t> </a:t>
            </a:r>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102887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3" grpId="0" build="p"/>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EED74D-0AC1-E448-85B9-2E6EE7FF0155}"/>
              </a:ext>
            </a:extLst>
          </p:cNvPr>
          <p:cNvSpPr>
            <a:spLocks noGrp="1"/>
          </p:cNvSpPr>
          <p:nvPr>
            <p:ph type="body" sz="half" idx="1"/>
          </p:nvPr>
        </p:nvSpPr>
        <p:spPr>
          <a:xfrm>
            <a:off x="457200" y="1188656"/>
            <a:ext cx="8229600" cy="5665575"/>
          </a:xfrm>
        </p:spPr>
        <p:txBody>
          <a:bodyPr>
            <a:noAutofit/>
          </a:bodyPr>
          <a:lstStyle/>
          <a:p>
            <a:r>
              <a:rPr lang="en-GB" sz="2200" dirty="0"/>
              <a:t>Judah now understands the whole story. Not only has he placed Tamar in an impossible situation of living widowhood, and not only is he the father of her child, but he also realises that she has behaved with extraordinary discretion in revealing the truth without shaming him (it is from this act of Tamar’s that we derive the rule that “one should rather throw oneself into a fiery furnace than shame someone else in public”). Tamar is the heroine of the story, but it has one significant consequence. Judah admits he was wrong. “She was more righteous than I,” he says. This is the first time in the Bible someone acknowledges their own guilt. It is also the turning point in Judah’s life. Here is born that ability to recognise one’s own wrongdoing, to feel remorse, and to change.</a:t>
            </a:r>
          </a:p>
        </p:txBody>
      </p:sp>
      <p:sp>
        <p:nvSpPr>
          <p:cNvPr id="2" name="TextBox 1">
            <a:extLst>
              <a:ext uri="{FF2B5EF4-FFF2-40B4-BE49-F238E27FC236}">
                <a16:creationId xmlns:a16="http://schemas.microsoft.com/office/drawing/2014/main" id="{F08F9E97-1E8C-BE48-9F5A-A960117F3ACB}"/>
              </a:ext>
            </a:extLst>
          </p:cNvPr>
          <p:cNvSpPr txBox="1"/>
          <p:nvPr/>
        </p:nvSpPr>
        <p:spPr>
          <a:xfrm>
            <a:off x="929898" y="294470"/>
            <a:ext cx="3642344" cy="707886"/>
          </a:xfrm>
          <a:prstGeom prst="rect">
            <a:avLst/>
          </a:prstGeom>
          <a:noFill/>
        </p:spPr>
        <p:txBody>
          <a:bodyPr wrap="none" rtlCol="0">
            <a:spAutoFit/>
          </a:bodyPr>
          <a:lstStyle/>
          <a:p>
            <a:r>
              <a:rPr lang="en-GB" sz="4000" dirty="0"/>
              <a:t>Commentary </a:t>
            </a:r>
          </a:p>
        </p:txBody>
      </p:sp>
    </p:spTree>
    <p:extLst>
      <p:ext uri="{BB962C8B-B14F-4D97-AF65-F5344CB8AC3E}">
        <p14:creationId xmlns:p14="http://schemas.microsoft.com/office/powerpoint/2010/main" val="3162577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C819-8CB2-C34D-8B1F-35A7899EB4EA}"/>
              </a:ext>
            </a:extLst>
          </p:cNvPr>
          <p:cNvSpPr>
            <a:spLocks noGrp="1"/>
          </p:cNvSpPr>
          <p:nvPr>
            <p:ph type="title"/>
          </p:nvPr>
        </p:nvSpPr>
        <p:spPr/>
        <p:txBody>
          <a:bodyPr/>
          <a:lstStyle/>
          <a:p>
            <a:r>
              <a:rPr lang="en-GB" dirty="0"/>
              <a:t>Importance of repentance</a:t>
            </a:r>
          </a:p>
        </p:txBody>
      </p:sp>
      <p:sp>
        <p:nvSpPr>
          <p:cNvPr id="3" name="Text Placeholder 2">
            <a:extLst>
              <a:ext uri="{FF2B5EF4-FFF2-40B4-BE49-F238E27FC236}">
                <a16:creationId xmlns:a16="http://schemas.microsoft.com/office/drawing/2014/main" id="{37FE54CF-960E-514B-BC51-BF94760B4797}"/>
              </a:ext>
            </a:extLst>
          </p:cNvPr>
          <p:cNvSpPr>
            <a:spLocks noGrp="1"/>
          </p:cNvSpPr>
          <p:nvPr>
            <p:ph type="body" sz="half" idx="1"/>
          </p:nvPr>
        </p:nvSpPr>
        <p:spPr>
          <a:xfrm>
            <a:off x="457200" y="1600200"/>
            <a:ext cx="8229600" cy="4525963"/>
          </a:xfrm>
        </p:spPr>
        <p:txBody>
          <a:bodyPr>
            <a:normAutofit fontScale="92500" lnSpcReduction="10000"/>
          </a:bodyPr>
          <a:lstStyle/>
          <a:p>
            <a:pPr>
              <a:lnSpc>
                <a:spcPct val="110000"/>
              </a:lnSpc>
            </a:pPr>
            <a:r>
              <a:rPr lang="en-GB" sz="2400" dirty="0"/>
              <a:t>The stories of Judah and of his descendant David tell us that what mark a leader is not necessarily perfect righteousness. It is the ability to admit mistakes, to learn from them and grow from them. The Judah we see at the beginning of the story is not the man we see at the end</a:t>
            </a:r>
          </a:p>
          <a:p>
            <a:pPr>
              <a:lnSpc>
                <a:spcPct val="110000"/>
              </a:lnSpc>
            </a:pPr>
            <a:r>
              <a:rPr lang="en-GB" sz="2400" dirty="0"/>
              <a:t>“I tell you, there will be more joy in heaven over one sinner who repents than over ninety-nine righteous persons who do not need to repent.” Luke 15:7</a:t>
            </a:r>
          </a:p>
          <a:p>
            <a:pPr>
              <a:lnSpc>
                <a:spcPct val="110000"/>
              </a:lnSpc>
            </a:pPr>
            <a:r>
              <a:rPr lang="en-GB" sz="2400" dirty="0"/>
              <a:t>: "In the place where penitents stand, even the wholly righteous do not stand." (Talmud)</a:t>
            </a:r>
            <a:br>
              <a:rPr lang="en-GB" sz="2400" dirty="0"/>
            </a:br>
            <a:endParaRPr lang="en-GB" sz="2400" dirty="0"/>
          </a:p>
          <a:p>
            <a:pPr>
              <a:lnSpc>
                <a:spcPct val="110000"/>
              </a:lnSpc>
            </a:pPr>
            <a:endParaRPr lang="en-GB" sz="2400" dirty="0"/>
          </a:p>
        </p:txBody>
      </p:sp>
    </p:spTree>
    <p:extLst>
      <p:ext uri="{BB962C8B-B14F-4D97-AF65-F5344CB8AC3E}">
        <p14:creationId xmlns:p14="http://schemas.microsoft.com/office/powerpoint/2010/main" val="90796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4F027-248E-2C47-8CDC-A6164F840205}"/>
              </a:ext>
            </a:extLst>
          </p:cNvPr>
          <p:cNvSpPr>
            <a:spLocks noGrp="1"/>
          </p:cNvSpPr>
          <p:nvPr>
            <p:ph type="title"/>
          </p:nvPr>
        </p:nvSpPr>
        <p:spPr/>
        <p:txBody>
          <a:bodyPr/>
          <a:lstStyle/>
          <a:p>
            <a:r>
              <a:rPr lang="en-GB" dirty="0"/>
              <a:t>The Pharisee and the tax collector</a:t>
            </a:r>
          </a:p>
        </p:txBody>
      </p:sp>
      <p:sp>
        <p:nvSpPr>
          <p:cNvPr id="3" name="Text Placeholder 2">
            <a:extLst>
              <a:ext uri="{FF2B5EF4-FFF2-40B4-BE49-F238E27FC236}">
                <a16:creationId xmlns:a16="http://schemas.microsoft.com/office/drawing/2014/main" id="{5F1BF830-BAFF-814A-AE35-0B1C1611FFDF}"/>
              </a:ext>
            </a:extLst>
          </p:cNvPr>
          <p:cNvSpPr>
            <a:spLocks noGrp="1"/>
          </p:cNvSpPr>
          <p:nvPr>
            <p:ph type="body" sz="half" idx="1"/>
          </p:nvPr>
        </p:nvSpPr>
        <p:spPr>
          <a:xfrm>
            <a:off x="457200" y="1255364"/>
            <a:ext cx="8229600" cy="5207430"/>
          </a:xfrm>
        </p:spPr>
        <p:txBody>
          <a:bodyPr>
            <a:noAutofit/>
          </a:bodyPr>
          <a:lstStyle/>
          <a:p>
            <a:r>
              <a:rPr lang="en-GB" sz="2000" dirty="0"/>
              <a:t>Jesus told his next story to some who were complacently pleased with themselves over their moral performance and looked down their noses at the common people: “Two men went up to the Temple to pray, one a Pharisee, the other a tax collector. The Pharisee posed and prayed like this: ‘Oh, God, I thank you that I am not like other people—robbers, crooks, adulterers, or, heaven forbid, like this tax collector. I fast twice a week and tithe on all my income.’</a:t>
            </a:r>
          </a:p>
          <a:p>
            <a:r>
              <a:rPr lang="en-GB" sz="2000" dirty="0"/>
              <a:t>“Meanwhile the tax collector, slumped in the shadows, his face in his hands, not daring to look up, said, ‘God, have mercy on me. Forgive me, a sinner.’”</a:t>
            </a:r>
          </a:p>
          <a:p>
            <a:r>
              <a:rPr lang="en-GB" sz="2000" dirty="0"/>
              <a:t>Jesus commented, “This tax collector, not the other, went home made right with God. If you walk around with your nose in the air, you’re going to end up flat on your face, but if you’re content to be simply yourself, you will become more than yourself.” 							Luke 18:9-14</a:t>
            </a:r>
          </a:p>
        </p:txBody>
      </p:sp>
    </p:spTree>
    <p:extLst>
      <p:ext uri="{BB962C8B-B14F-4D97-AF65-F5344CB8AC3E}">
        <p14:creationId xmlns:p14="http://schemas.microsoft.com/office/powerpoint/2010/main" val="2765295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2E842-1D2C-3142-A922-70837D35378F}"/>
              </a:ext>
            </a:extLst>
          </p:cNvPr>
          <p:cNvSpPr>
            <a:spLocks noGrp="1"/>
          </p:cNvSpPr>
          <p:nvPr>
            <p:ph type="title"/>
          </p:nvPr>
        </p:nvSpPr>
        <p:spPr/>
        <p:txBody>
          <a:bodyPr/>
          <a:lstStyle/>
          <a:p>
            <a:r>
              <a:rPr lang="en-GB" dirty="0"/>
              <a:t>Jacob’s blessing on Judah</a:t>
            </a:r>
          </a:p>
        </p:txBody>
      </p:sp>
      <p:sp>
        <p:nvSpPr>
          <p:cNvPr id="3" name="Text Placeholder 2">
            <a:extLst>
              <a:ext uri="{FF2B5EF4-FFF2-40B4-BE49-F238E27FC236}">
                <a16:creationId xmlns:a16="http://schemas.microsoft.com/office/drawing/2014/main" id="{45FD1048-FC76-0144-8752-E581FC347EB8}"/>
              </a:ext>
            </a:extLst>
          </p:cNvPr>
          <p:cNvSpPr>
            <a:spLocks noGrp="1"/>
          </p:cNvSpPr>
          <p:nvPr>
            <p:ph type="body" sz="half" idx="1"/>
          </p:nvPr>
        </p:nvSpPr>
        <p:spPr>
          <a:xfrm>
            <a:off x="1003465" y="1600200"/>
            <a:ext cx="8229600" cy="4525963"/>
          </a:xfrm>
        </p:spPr>
        <p:txBody>
          <a:bodyPr>
            <a:normAutofit/>
          </a:bodyPr>
          <a:lstStyle/>
          <a:p>
            <a:pPr marL="0" indent="0">
              <a:buNone/>
            </a:pPr>
            <a:r>
              <a:rPr lang="en-GB" dirty="0"/>
              <a:t>“Judah, your brothers will praise you;</a:t>
            </a:r>
          </a:p>
          <a:p>
            <a:pPr marL="0" indent="0">
              <a:buNone/>
            </a:pPr>
            <a:r>
              <a:rPr lang="en-GB" dirty="0"/>
              <a:t>    your hand will be on the neck of your enemies;</a:t>
            </a:r>
          </a:p>
          <a:p>
            <a:pPr marL="0" indent="0">
              <a:buNone/>
            </a:pPr>
            <a:r>
              <a:rPr lang="en-GB" dirty="0"/>
              <a:t>    your father’s sons will bow down to you.</a:t>
            </a:r>
          </a:p>
          <a:p>
            <a:pPr marL="0" indent="0">
              <a:buNone/>
            </a:pPr>
            <a:r>
              <a:rPr lang="en-GB" dirty="0"/>
              <a:t>You are a lion’s cub, Judah;</a:t>
            </a:r>
          </a:p>
          <a:p>
            <a:pPr marL="0" indent="0">
              <a:buNone/>
            </a:pPr>
            <a:r>
              <a:rPr lang="en-GB" dirty="0"/>
              <a:t>    you return from the prey, my son.</a:t>
            </a:r>
          </a:p>
          <a:p>
            <a:pPr marL="0" indent="0">
              <a:buNone/>
            </a:pPr>
            <a:r>
              <a:rPr lang="en-GB" dirty="0"/>
              <a:t>Like a lion he crouches and lies down,</a:t>
            </a:r>
          </a:p>
          <a:p>
            <a:pPr marL="0" indent="0">
              <a:buNone/>
            </a:pPr>
            <a:r>
              <a:rPr lang="en-GB" dirty="0"/>
              <a:t>    like a lioness—who dares to rouse him?</a:t>
            </a:r>
          </a:p>
          <a:p>
            <a:pPr marL="0" indent="0">
              <a:buNone/>
            </a:pPr>
            <a:r>
              <a:rPr lang="en-GB" dirty="0"/>
              <a:t>The sceptre will not depart from Judah,</a:t>
            </a:r>
          </a:p>
          <a:p>
            <a:pPr marL="0" indent="0">
              <a:buNone/>
            </a:pPr>
            <a:r>
              <a:rPr lang="en-GB" dirty="0"/>
              <a:t>    nor the ruler’s staff from between his feet,</a:t>
            </a:r>
          </a:p>
          <a:p>
            <a:pPr marL="0" indent="0">
              <a:buNone/>
            </a:pPr>
            <a:r>
              <a:rPr lang="en-GB" dirty="0"/>
              <a:t>until he to whom it belongs shall come</a:t>
            </a:r>
          </a:p>
          <a:p>
            <a:pPr marL="0" indent="0">
              <a:buNone/>
            </a:pPr>
            <a:r>
              <a:rPr lang="en-GB" dirty="0"/>
              <a:t>    and the obedience of the nations shall be his.</a:t>
            </a:r>
          </a:p>
        </p:txBody>
      </p:sp>
    </p:spTree>
    <p:extLst>
      <p:ext uri="{BB962C8B-B14F-4D97-AF65-F5344CB8AC3E}">
        <p14:creationId xmlns:p14="http://schemas.microsoft.com/office/powerpoint/2010/main" val="1405299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rrowheads="1"/>
          </p:cNvSpPr>
          <p:nvPr>
            <p:ph type="title"/>
          </p:nvPr>
        </p:nvSpPr>
        <p:spPr/>
        <p:txBody>
          <a:bodyPr>
            <a:normAutofit/>
          </a:bodyPr>
          <a:lstStyle/>
          <a:p>
            <a:pPr eaLnBrk="1" hangingPunct="1">
              <a:defRPr/>
            </a:pPr>
            <a:r>
              <a:rPr lang="en-US" sz="4000" dirty="0">
                <a:latin typeface="Century Gothic" charset="0"/>
                <a:ea typeface="Century Gothic" charset="0"/>
                <a:cs typeface="Century Gothic" charset="0"/>
              </a:rPr>
              <a:t>Judah and Tamar</a:t>
            </a:r>
          </a:p>
        </p:txBody>
      </p:sp>
      <p:sp>
        <p:nvSpPr>
          <p:cNvPr id="355331" name="Oval 3"/>
          <p:cNvSpPr>
            <a:spLocks noChangeAspect="1" noChangeArrowheads="1"/>
          </p:cNvSpPr>
          <p:nvPr/>
        </p:nvSpPr>
        <p:spPr bwMode="auto">
          <a:xfrm>
            <a:off x="1828800" y="1447800"/>
            <a:ext cx="1366838" cy="1366838"/>
          </a:xfrm>
          <a:prstGeom prst="ellipse">
            <a:avLst/>
          </a:prstGeom>
          <a:solidFill>
            <a:srgbClr val="FFFF00"/>
          </a:solidFill>
          <a:ln w="9525">
            <a:noFill/>
            <a:round/>
            <a:headEnd/>
            <a:tailEnd/>
          </a:ln>
          <a:effectLst/>
        </p:spPr>
        <p:txBody>
          <a:bodyPr lIns="0" rIns="0" anchor="ctr">
            <a:prstTxWarp prst="textNoShape">
              <a:avLst/>
            </a:prstTxWarp>
          </a:bodyPr>
          <a:lstStyle/>
          <a:p>
            <a:pPr algn="ctr">
              <a:defRPr/>
            </a:pPr>
            <a:endParaRPr lang="en-US" sz="2000" i="0">
              <a:solidFill>
                <a:schemeClr val="bg2"/>
              </a:solidFill>
              <a:effectLst>
                <a:outerShdw blurRad="38100" dist="38100" dir="2700000" algn="tl">
                  <a:srgbClr val="000000"/>
                </a:outerShdw>
              </a:effectLst>
              <a:latin typeface="Century Gothic" charset="0"/>
              <a:ea typeface="Century Gothic" charset="0"/>
              <a:cs typeface="Century Gothic" charset="0"/>
            </a:endParaRPr>
          </a:p>
        </p:txBody>
      </p:sp>
      <p:sp>
        <p:nvSpPr>
          <p:cNvPr id="355332" name="Oval 4"/>
          <p:cNvSpPr>
            <a:spLocks noChangeAspect="1" noChangeArrowheads="1"/>
          </p:cNvSpPr>
          <p:nvPr/>
        </p:nvSpPr>
        <p:spPr bwMode="auto">
          <a:xfrm>
            <a:off x="4800600" y="1447800"/>
            <a:ext cx="1366838" cy="1366838"/>
          </a:xfrm>
          <a:prstGeom prst="ellipse">
            <a:avLst/>
          </a:prstGeom>
          <a:solidFill>
            <a:srgbClr val="008000"/>
          </a:solidFill>
          <a:ln w="9525">
            <a:noFill/>
            <a:round/>
            <a:headEnd/>
            <a:tailEnd/>
          </a:ln>
          <a:effectLst/>
        </p:spPr>
        <p:txBody>
          <a:bodyPr lIns="0" rIns="0" anchor="ctr">
            <a:prstTxWarp prst="textNoShape">
              <a:avLst/>
            </a:prstTxWarp>
          </a:bodyPr>
          <a:lstStyle/>
          <a:p>
            <a:pPr algn="ctr">
              <a:defRPr/>
            </a:pPr>
            <a:endParaRPr lang="en-US" sz="2000" i="0">
              <a:solidFill>
                <a:schemeClr val="bg2"/>
              </a:solidFill>
              <a:effectLst>
                <a:outerShdw blurRad="38100" dist="38100" dir="2700000" algn="tl">
                  <a:srgbClr val="000000"/>
                </a:outerShdw>
              </a:effectLst>
              <a:latin typeface="Century Gothic" charset="0"/>
              <a:ea typeface="Century Gothic" charset="0"/>
              <a:cs typeface="Century Gothic" charset="0"/>
            </a:endParaRPr>
          </a:p>
        </p:txBody>
      </p:sp>
      <p:sp>
        <p:nvSpPr>
          <p:cNvPr id="134149" name="Text Box 5"/>
          <p:cNvSpPr txBox="1">
            <a:spLocks noChangeArrowheads="1"/>
          </p:cNvSpPr>
          <p:nvPr/>
        </p:nvSpPr>
        <p:spPr bwMode="auto">
          <a:xfrm>
            <a:off x="1981200" y="1905000"/>
            <a:ext cx="1130438" cy="461665"/>
          </a:xfrm>
          <a:prstGeom prst="rect">
            <a:avLst/>
          </a:prstGeom>
          <a:noFill/>
          <a:ln w="9525">
            <a:noFill/>
            <a:miter lim="800000"/>
            <a:headEnd/>
            <a:tailEnd/>
          </a:ln>
        </p:spPr>
        <p:txBody>
          <a:bodyPr wrap="none">
            <a:prstTxWarp prst="textNoShape">
              <a:avLst/>
            </a:prstTxWarp>
            <a:spAutoFit/>
          </a:bodyPr>
          <a:lstStyle/>
          <a:p>
            <a:pPr eaLnBrk="0" hangingPunct="0"/>
            <a:r>
              <a:rPr lang="en-US" sz="2400" i="0" dirty="0">
                <a:solidFill>
                  <a:srgbClr val="FF0000"/>
                </a:solidFill>
                <a:latin typeface="Century Gothic" charset="0"/>
                <a:ea typeface="Century Gothic" charset="0"/>
                <a:cs typeface="Century Gothic" charset="0"/>
              </a:rPr>
              <a:t>Judah</a:t>
            </a:r>
          </a:p>
        </p:txBody>
      </p:sp>
      <p:sp>
        <p:nvSpPr>
          <p:cNvPr id="134150" name="Text Box 6"/>
          <p:cNvSpPr txBox="1">
            <a:spLocks noChangeArrowheads="1"/>
          </p:cNvSpPr>
          <p:nvPr/>
        </p:nvSpPr>
        <p:spPr bwMode="auto">
          <a:xfrm>
            <a:off x="4953000" y="1905000"/>
            <a:ext cx="1174750" cy="457200"/>
          </a:xfrm>
          <a:prstGeom prst="rect">
            <a:avLst/>
          </a:prstGeom>
          <a:noFill/>
          <a:ln w="9525">
            <a:noFill/>
            <a:miter lim="800000"/>
            <a:headEnd/>
            <a:tailEnd/>
          </a:ln>
        </p:spPr>
        <p:txBody>
          <a:bodyPr>
            <a:prstTxWarp prst="textNoShape">
              <a:avLst/>
            </a:prstTxWarp>
            <a:spAutoFit/>
          </a:bodyPr>
          <a:lstStyle/>
          <a:p>
            <a:pPr eaLnBrk="0" hangingPunct="0">
              <a:spcBef>
                <a:spcPct val="50000"/>
              </a:spcBef>
            </a:pPr>
            <a:r>
              <a:rPr lang="en-US" sz="2400" i="0" dirty="0">
                <a:solidFill>
                  <a:schemeClr val="bg1"/>
                </a:solidFill>
                <a:latin typeface="Century Gothic" charset="0"/>
                <a:ea typeface="Century Gothic" charset="0"/>
                <a:cs typeface="Century Gothic" charset="0"/>
              </a:rPr>
              <a:t>Tamar</a:t>
            </a:r>
          </a:p>
        </p:txBody>
      </p:sp>
      <p:sp>
        <p:nvSpPr>
          <p:cNvPr id="134151" name="Line 7"/>
          <p:cNvSpPr>
            <a:spLocks noChangeShapeType="1"/>
          </p:cNvSpPr>
          <p:nvPr/>
        </p:nvSpPr>
        <p:spPr bwMode="auto">
          <a:xfrm>
            <a:off x="3276600" y="2133600"/>
            <a:ext cx="1447800" cy="0"/>
          </a:xfrm>
          <a:prstGeom prst="line">
            <a:avLst/>
          </a:prstGeom>
          <a:noFill/>
          <a:ln w="28575">
            <a:solidFill>
              <a:schemeClr val="tx1"/>
            </a:solidFill>
            <a:prstDash val="dash"/>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2" name="Line 8"/>
          <p:cNvSpPr>
            <a:spLocks noChangeShapeType="1"/>
          </p:cNvSpPr>
          <p:nvPr/>
        </p:nvSpPr>
        <p:spPr bwMode="auto">
          <a:xfrm>
            <a:off x="3276600" y="2286000"/>
            <a:ext cx="1447800" cy="0"/>
          </a:xfrm>
          <a:prstGeom prst="line">
            <a:avLst/>
          </a:prstGeom>
          <a:noFill/>
          <a:ln w="28575">
            <a:solidFill>
              <a:schemeClr val="tx1"/>
            </a:solidFill>
            <a:prstDash val="dash"/>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3" name="Line 9"/>
          <p:cNvSpPr>
            <a:spLocks noChangeShapeType="1"/>
          </p:cNvSpPr>
          <p:nvPr/>
        </p:nvSpPr>
        <p:spPr bwMode="auto">
          <a:xfrm>
            <a:off x="3886200" y="2286000"/>
            <a:ext cx="0" cy="1371600"/>
          </a:xfrm>
          <a:prstGeom prst="line">
            <a:avLst/>
          </a:prstGeom>
          <a:noFill/>
          <a:ln w="28575">
            <a:solidFill>
              <a:schemeClr val="tx1"/>
            </a:solidFill>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4" name="Line 10"/>
          <p:cNvSpPr>
            <a:spLocks noChangeShapeType="1"/>
          </p:cNvSpPr>
          <p:nvPr/>
        </p:nvSpPr>
        <p:spPr bwMode="auto">
          <a:xfrm>
            <a:off x="1676400" y="3657600"/>
            <a:ext cx="4495800" cy="0"/>
          </a:xfrm>
          <a:prstGeom prst="line">
            <a:avLst/>
          </a:prstGeom>
          <a:noFill/>
          <a:ln w="28575">
            <a:solidFill>
              <a:schemeClr val="tx1"/>
            </a:solidFill>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5" name="Oval 11"/>
          <p:cNvSpPr>
            <a:spLocks noChangeArrowheads="1"/>
          </p:cNvSpPr>
          <p:nvPr/>
        </p:nvSpPr>
        <p:spPr bwMode="auto">
          <a:xfrm>
            <a:off x="5181600" y="4114800"/>
            <a:ext cx="1800225" cy="865188"/>
          </a:xfrm>
          <a:prstGeom prst="ellipse">
            <a:avLst/>
          </a:prstGeom>
          <a:solidFill>
            <a:srgbClr val="FF6600"/>
          </a:solidFill>
          <a:ln w="9525">
            <a:solidFill>
              <a:schemeClr val="tx1"/>
            </a:solidFill>
            <a:round/>
            <a:headEnd/>
            <a:tailEnd/>
          </a:ln>
        </p:spPr>
        <p:txBody>
          <a:bodyPr wrap="none" anchor="ctr">
            <a:prstTxWarp prst="textNoShape">
              <a:avLst/>
            </a:prstTxWarp>
          </a:bodyPr>
          <a:lstStyle/>
          <a:p>
            <a:pPr algn="ctr"/>
            <a:r>
              <a:rPr lang="en-GB" sz="2400" i="0" dirty="0" err="1">
                <a:solidFill>
                  <a:schemeClr val="bg1"/>
                </a:solidFill>
                <a:latin typeface="Century Gothic" charset="0"/>
                <a:ea typeface="Century Gothic" charset="0"/>
                <a:cs typeface="Century Gothic" charset="0"/>
              </a:rPr>
              <a:t>Zerah</a:t>
            </a:r>
            <a:endParaRPr lang="en-GB" sz="2400" i="0" dirty="0">
              <a:solidFill>
                <a:schemeClr val="bg1"/>
              </a:solidFill>
              <a:latin typeface="Century Gothic" charset="0"/>
              <a:ea typeface="Century Gothic" charset="0"/>
              <a:cs typeface="Century Gothic" charset="0"/>
            </a:endParaRPr>
          </a:p>
        </p:txBody>
      </p:sp>
      <p:sp>
        <p:nvSpPr>
          <p:cNvPr id="134156" name="Oval 12"/>
          <p:cNvSpPr>
            <a:spLocks noChangeArrowheads="1"/>
          </p:cNvSpPr>
          <p:nvPr/>
        </p:nvSpPr>
        <p:spPr bwMode="auto">
          <a:xfrm>
            <a:off x="762000" y="4191000"/>
            <a:ext cx="1800225" cy="865188"/>
          </a:xfrm>
          <a:prstGeom prst="ellipse">
            <a:avLst/>
          </a:prstGeom>
          <a:solidFill>
            <a:srgbClr val="FFFF99"/>
          </a:solidFill>
          <a:ln w="9525">
            <a:solidFill>
              <a:schemeClr val="tx1"/>
            </a:solidFill>
            <a:round/>
            <a:headEnd/>
            <a:tailEnd/>
          </a:ln>
        </p:spPr>
        <p:txBody>
          <a:bodyPr wrap="none" anchor="ctr">
            <a:prstTxWarp prst="textNoShape">
              <a:avLst/>
            </a:prstTxWarp>
          </a:bodyPr>
          <a:lstStyle/>
          <a:p>
            <a:pPr algn="ctr"/>
            <a:r>
              <a:rPr lang="en-GB" sz="2400" i="0" dirty="0">
                <a:solidFill>
                  <a:srgbClr val="FF0000"/>
                </a:solidFill>
                <a:latin typeface="Century Gothic" charset="0"/>
                <a:ea typeface="Century Gothic" charset="0"/>
                <a:cs typeface="Century Gothic" charset="0"/>
              </a:rPr>
              <a:t>Perez</a:t>
            </a:r>
          </a:p>
        </p:txBody>
      </p:sp>
      <p:sp>
        <p:nvSpPr>
          <p:cNvPr id="134157" name="Line 13"/>
          <p:cNvSpPr>
            <a:spLocks noChangeShapeType="1"/>
          </p:cNvSpPr>
          <p:nvPr/>
        </p:nvSpPr>
        <p:spPr bwMode="auto">
          <a:xfrm>
            <a:off x="1676400" y="3657600"/>
            <a:ext cx="0" cy="609600"/>
          </a:xfrm>
          <a:prstGeom prst="line">
            <a:avLst/>
          </a:prstGeom>
          <a:noFill/>
          <a:ln w="28575">
            <a:solidFill>
              <a:schemeClr val="tx1"/>
            </a:solidFill>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8" name="Line 14"/>
          <p:cNvSpPr>
            <a:spLocks noChangeShapeType="1"/>
          </p:cNvSpPr>
          <p:nvPr/>
        </p:nvSpPr>
        <p:spPr bwMode="auto">
          <a:xfrm>
            <a:off x="6172200" y="3643313"/>
            <a:ext cx="0" cy="547687"/>
          </a:xfrm>
          <a:prstGeom prst="line">
            <a:avLst/>
          </a:prstGeom>
          <a:noFill/>
          <a:ln w="28575">
            <a:solidFill>
              <a:schemeClr val="tx1"/>
            </a:solidFill>
            <a:round/>
            <a:headEnd/>
            <a:tailEn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34159" name="Text Box 15"/>
          <p:cNvSpPr txBox="1">
            <a:spLocks noChangeArrowheads="1"/>
          </p:cNvSpPr>
          <p:nvPr/>
        </p:nvSpPr>
        <p:spPr bwMode="auto">
          <a:xfrm>
            <a:off x="1127125" y="5334000"/>
            <a:ext cx="955711" cy="400110"/>
          </a:xfrm>
          <a:prstGeom prst="rect">
            <a:avLst/>
          </a:prstGeom>
          <a:noFill/>
          <a:ln w="9525">
            <a:noFill/>
            <a:miter lim="800000"/>
            <a:headEnd/>
            <a:tailEnd/>
          </a:ln>
        </p:spPr>
        <p:txBody>
          <a:bodyPr wrap="none">
            <a:prstTxWarp prst="textNoShape">
              <a:avLst/>
            </a:prstTxWarp>
            <a:spAutoFit/>
          </a:bodyPr>
          <a:lstStyle/>
          <a:p>
            <a:pPr eaLnBrk="0" hangingPunct="0"/>
            <a:r>
              <a:rPr lang="en-US" sz="2000" i="0">
                <a:latin typeface="Century Gothic" charset="0"/>
                <a:ea typeface="Century Gothic" charset="0"/>
                <a:cs typeface="Century Gothic" charset="0"/>
              </a:rPr>
              <a:t>(Abel)</a:t>
            </a:r>
          </a:p>
        </p:txBody>
      </p:sp>
      <p:sp>
        <p:nvSpPr>
          <p:cNvPr id="134160" name="Text Box 16"/>
          <p:cNvSpPr txBox="1">
            <a:spLocks noChangeArrowheads="1"/>
          </p:cNvSpPr>
          <p:nvPr/>
        </p:nvSpPr>
        <p:spPr bwMode="auto">
          <a:xfrm>
            <a:off x="5562600" y="5334000"/>
            <a:ext cx="2263775" cy="396875"/>
          </a:xfrm>
          <a:prstGeom prst="rect">
            <a:avLst/>
          </a:prstGeom>
          <a:noFill/>
          <a:ln w="9525">
            <a:noFill/>
            <a:miter lim="800000"/>
            <a:headEnd/>
            <a:tailEnd/>
          </a:ln>
        </p:spPr>
        <p:txBody>
          <a:bodyPr>
            <a:prstTxWarp prst="textNoShape">
              <a:avLst/>
            </a:prstTxWarp>
            <a:spAutoFit/>
          </a:bodyPr>
          <a:lstStyle/>
          <a:p>
            <a:pPr eaLnBrk="0" hangingPunct="0">
              <a:spcBef>
                <a:spcPct val="50000"/>
              </a:spcBef>
            </a:pPr>
            <a:r>
              <a:rPr lang="en-US" sz="2000" i="0">
                <a:latin typeface="Century Gothic" charset="0"/>
                <a:ea typeface="Century Gothic" charset="0"/>
                <a:cs typeface="Century Gothic" charset="0"/>
              </a:rPr>
              <a:t>(Cain)</a:t>
            </a:r>
          </a:p>
        </p:txBody>
      </p:sp>
      <p:sp>
        <p:nvSpPr>
          <p:cNvPr id="134161" name="Rectangle 18"/>
          <p:cNvSpPr>
            <a:spLocks noChangeArrowheads="1"/>
          </p:cNvSpPr>
          <p:nvPr/>
        </p:nvSpPr>
        <p:spPr bwMode="auto">
          <a:xfrm>
            <a:off x="1060840" y="6007100"/>
            <a:ext cx="5631671" cy="707886"/>
          </a:xfrm>
          <a:prstGeom prst="rect">
            <a:avLst/>
          </a:prstGeom>
          <a:noFill/>
          <a:ln w="9525">
            <a:noFill/>
            <a:miter lim="800000"/>
            <a:headEnd/>
            <a:tailEnd/>
          </a:ln>
        </p:spPr>
        <p:txBody>
          <a:bodyPr wrap="none">
            <a:prstTxWarp prst="textNoShape">
              <a:avLst/>
            </a:prstTxWarp>
            <a:spAutoFit/>
          </a:bodyPr>
          <a:lstStyle/>
          <a:p>
            <a:pPr algn="ctr" eaLnBrk="0" hangingPunct="0"/>
            <a:r>
              <a:rPr lang="en-US" sz="2000" i="0">
                <a:latin typeface="Century Gothic" charset="0"/>
                <a:ea typeface="Century Gothic" charset="0"/>
                <a:cs typeface="Century Gothic" charset="0"/>
              </a:rPr>
              <a:t>Restoration of eldersonship inside the womb</a:t>
            </a:r>
          </a:p>
          <a:p>
            <a:pPr algn="ctr" eaLnBrk="0" hangingPunct="0"/>
            <a:r>
              <a:rPr lang="en-US" sz="2000" i="0">
                <a:latin typeface="Century Gothic" charset="0"/>
                <a:ea typeface="Century Gothic" charset="0"/>
                <a:cs typeface="Century Gothic" charset="0"/>
              </a:rPr>
              <a:t>Purification of the mother’s womb</a:t>
            </a:r>
          </a:p>
        </p:txBody>
      </p:sp>
    </p:spTree>
    <p:extLst>
      <p:ext uri="{BB962C8B-B14F-4D97-AF65-F5344CB8AC3E}">
        <p14:creationId xmlns:p14="http://schemas.microsoft.com/office/powerpoint/2010/main" val="452947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Judah’s qualities</a:t>
            </a:r>
          </a:p>
        </p:txBody>
      </p:sp>
      <p:sp>
        <p:nvSpPr>
          <p:cNvPr id="3" name="Content Placeholder 2"/>
          <p:cNvSpPr>
            <a:spLocks noGrp="1"/>
          </p:cNvSpPr>
          <p:nvPr>
            <p:ph sz="half" idx="2"/>
          </p:nvPr>
        </p:nvSpPr>
        <p:spPr>
          <a:xfrm>
            <a:off x="925689" y="1068019"/>
            <a:ext cx="7761111" cy="5580754"/>
          </a:xfrm>
        </p:spPr>
        <p:txBody>
          <a:bodyPr>
            <a:normAutofit fontScale="92500"/>
          </a:bodyPr>
          <a:lstStyle/>
          <a:p>
            <a:r>
              <a:rPr lang="en-GB" sz="2200" dirty="0"/>
              <a:t>Became the eldest brother even though he was 4</a:t>
            </a:r>
            <a:r>
              <a:rPr lang="en-GB" sz="2200" baseline="30000" dirty="0"/>
              <a:t>th</a:t>
            </a:r>
            <a:r>
              <a:rPr lang="en-GB" sz="2200" dirty="0"/>
              <a:t> son. Restored position of Abel</a:t>
            </a:r>
          </a:p>
          <a:p>
            <a:r>
              <a:rPr lang="en-GB" sz="2200" dirty="0"/>
              <a:t>Willing to exchange his life for the life of his younger brother. Restored the position of Cain</a:t>
            </a:r>
          </a:p>
          <a:p>
            <a:r>
              <a:rPr lang="en-GB" sz="2200" dirty="0"/>
              <a:t>Overcame fallen nature and established foundation of substance</a:t>
            </a:r>
          </a:p>
          <a:p>
            <a:r>
              <a:rPr lang="en-GB" sz="2200" dirty="0"/>
              <a:t>Honesty not shame and honour</a:t>
            </a:r>
          </a:p>
          <a:p>
            <a:r>
              <a:rPr lang="en-GB" sz="2200" dirty="0"/>
              <a:t>Willing to admit he was wrong and Tamar was right. Willing to undergo public humiliation rather than do an injustice. </a:t>
            </a:r>
          </a:p>
          <a:p>
            <a:r>
              <a:rPr lang="en-GB" sz="2200" dirty="0"/>
              <a:t>Took responsibility for his actions</a:t>
            </a:r>
          </a:p>
          <a:p>
            <a:r>
              <a:rPr lang="en-GB" sz="2200" dirty="0"/>
              <a:t>Qualities necessary for leadership</a:t>
            </a:r>
          </a:p>
          <a:p>
            <a:r>
              <a:rPr lang="en-GB" sz="2200" dirty="0"/>
              <a:t>This is why Jesus was descended from Judah</a:t>
            </a:r>
          </a:p>
          <a:p>
            <a:r>
              <a:rPr lang="en-GB" sz="2200" dirty="0"/>
              <a:t>“No greater love has any man than he lays down his life for his friend.” John 15:13</a:t>
            </a:r>
          </a:p>
        </p:txBody>
      </p:sp>
    </p:spTree>
    <p:extLst>
      <p:ext uri="{BB962C8B-B14F-4D97-AF65-F5344CB8AC3E}">
        <p14:creationId xmlns:p14="http://schemas.microsoft.com/office/powerpoint/2010/main" val="158676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reveals himself</a:t>
            </a:r>
          </a:p>
        </p:txBody>
      </p:sp>
      <p:sp>
        <p:nvSpPr>
          <p:cNvPr id="349187" name="Rectangle 3"/>
          <p:cNvSpPr>
            <a:spLocks noGrp="1" noChangeArrowheads="1"/>
          </p:cNvSpPr>
          <p:nvPr>
            <p:ph sz="half" idx="2"/>
          </p:nvPr>
        </p:nvSpPr>
        <p:spPr>
          <a:xfrm>
            <a:off x="682171" y="1287967"/>
            <a:ext cx="8004629" cy="4525963"/>
          </a:xfrm>
        </p:spPr>
        <p:txBody>
          <a:bodyPr>
            <a:noAutofit/>
          </a:bodyPr>
          <a:lstStyle/>
          <a:p>
            <a:pPr>
              <a:buNone/>
              <a:defRPr/>
            </a:pPr>
            <a:r>
              <a:rPr lang="en-US" sz="2000" dirty="0">
                <a:solidFill>
                  <a:schemeClr val="tx1"/>
                </a:solidFill>
                <a:effectLst/>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Then Joseph could no longer control himself before all his attendants, and he cried out, “Have everyone leave my presence!” So there was no one with Joseph when he made himself known to his brothers. And he wept so loudly that the Egyptians heard him, and Pharaoh’s household heard about it. And </a:t>
            </a:r>
            <a:r>
              <a:rPr lang="en-US" sz="2000" dirty="0">
                <a:solidFill>
                  <a:schemeClr val="tx1"/>
                </a:solidFill>
                <a:effectLst/>
                <a:latin typeface="Century Gothic" charset="0"/>
                <a:ea typeface="Century Gothic" charset="0"/>
                <a:cs typeface="Century Gothic" charset="0"/>
              </a:rPr>
              <a:t>Joseph said to his brothers, “I am Joseph! </a:t>
            </a:r>
            <a:r>
              <a:rPr lang="en-US" sz="2000" b="1" dirty="0">
                <a:solidFill>
                  <a:schemeClr val="tx1"/>
                </a:solidFill>
                <a:effectLst/>
                <a:latin typeface="Century Gothic" charset="0"/>
                <a:ea typeface="Century Gothic" charset="0"/>
                <a:cs typeface="Century Gothic" charset="0"/>
              </a:rPr>
              <a:t>Is my father still alive?</a:t>
            </a:r>
            <a:r>
              <a:rPr lang="en-US" sz="2000" dirty="0">
                <a:solidFill>
                  <a:schemeClr val="tx1"/>
                </a:solidFill>
                <a:effectLst/>
                <a:latin typeface="Century Gothic" charset="0"/>
                <a:ea typeface="Century Gothic" charset="0"/>
                <a:cs typeface="Century Gothic" charset="0"/>
              </a:rPr>
              <a:t>” But his brothers could not answer him, for they were dismayed at his presence. So Joseph said to his brothers, “Come near to me, please.” And they came near. And he said, “I am your brother, Joseph, whom you sold into Egypt. </a:t>
            </a:r>
            <a:r>
              <a:rPr lang="en-US" sz="2000" b="1" dirty="0">
                <a:solidFill>
                  <a:schemeClr val="tx1"/>
                </a:solidFill>
                <a:effectLst/>
                <a:latin typeface="Century Gothic" charset="0"/>
                <a:ea typeface="Century Gothic" charset="0"/>
                <a:cs typeface="Century Gothic" charset="0"/>
              </a:rPr>
              <a:t>And now do not be distressed or angry with yourselves because you sold me here, for God sent me before you to preserve life. So it was not you who sent me here, but God.</a:t>
            </a:r>
            <a:r>
              <a:rPr lang="en-US" sz="2000" dirty="0">
                <a:solidFill>
                  <a:schemeClr val="tx1"/>
                </a:solidFill>
                <a:effectLst/>
                <a:latin typeface="Century Gothic" charset="0"/>
                <a:ea typeface="Century Gothic" charset="0"/>
                <a:cs typeface="Century Gothic" charset="0"/>
              </a:rPr>
              <a:t> He has made me a father to Pharaoh, and lord of all his house and ruler over all the land of Egypt.”</a:t>
            </a:r>
          </a:p>
          <a:p>
            <a:pPr eaLnBrk="1" hangingPunct="1">
              <a:buFont typeface="Wingdings" pitchFamily="-68" charset="2"/>
              <a:buNone/>
              <a:defRPr/>
            </a:pPr>
            <a:r>
              <a:rPr lang="en-US" sz="2000" dirty="0">
                <a:solidFill>
                  <a:schemeClr val="tx1"/>
                </a:solidFill>
                <a:effectLst/>
                <a:latin typeface="Century Gothic" charset="0"/>
                <a:ea typeface="Century Gothic" charset="0"/>
                <a:cs typeface="Century Gothic" charset="0"/>
              </a:rPr>
              <a:t>							Genesis 45:3-8</a:t>
            </a:r>
          </a:p>
        </p:txBody>
      </p:sp>
    </p:spTree>
    <p:extLst>
      <p:ext uri="{BB962C8B-B14F-4D97-AF65-F5344CB8AC3E}">
        <p14:creationId xmlns:p14="http://schemas.microsoft.com/office/powerpoint/2010/main" val="63540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4B79D85-D6CF-C746-93AD-F7163A049807}"/>
              </a:ext>
            </a:extLst>
          </p:cNvPr>
          <p:cNvPicPr>
            <a:picLocks noGrp="1" noChangeAspect="1"/>
          </p:cNvPicPr>
          <p:nvPr>
            <p:ph/>
          </p:nvPr>
        </p:nvPicPr>
        <p:blipFill>
          <a:blip r:embed="rId2"/>
          <a:stretch>
            <a:fillRect/>
          </a:stretch>
        </p:blipFill>
        <p:spPr>
          <a:xfrm>
            <a:off x="2663710" y="274638"/>
            <a:ext cx="3816579" cy="5851525"/>
          </a:xfrm>
        </p:spPr>
      </p:pic>
      <p:sp>
        <p:nvSpPr>
          <p:cNvPr id="8" name="TextBox 7">
            <a:extLst>
              <a:ext uri="{FF2B5EF4-FFF2-40B4-BE49-F238E27FC236}">
                <a16:creationId xmlns:a16="http://schemas.microsoft.com/office/drawing/2014/main" id="{A5F5E045-F224-004F-BC1C-DCD1C585AED9}"/>
              </a:ext>
            </a:extLst>
          </p:cNvPr>
          <p:cNvSpPr txBox="1"/>
          <p:nvPr/>
        </p:nvSpPr>
        <p:spPr>
          <a:xfrm>
            <a:off x="2755074" y="6163300"/>
            <a:ext cx="3658374" cy="646331"/>
          </a:xfrm>
          <a:prstGeom prst="rect">
            <a:avLst/>
          </a:prstGeom>
          <a:noFill/>
        </p:spPr>
        <p:txBody>
          <a:bodyPr wrap="none" rtlCol="0">
            <a:spAutoFit/>
          </a:bodyPr>
          <a:lstStyle/>
          <a:p>
            <a:pPr algn="ctr"/>
            <a:r>
              <a:rPr lang="en-GB" i="1" dirty="0"/>
              <a:t>Joseph reveals himself, </a:t>
            </a:r>
          </a:p>
          <a:p>
            <a:r>
              <a:rPr lang="en-GB" dirty="0" err="1"/>
              <a:t>Shoshannah</a:t>
            </a:r>
            <a:r>
              <a:rPr lang="en-GB" dirty="0"/>
              <a:t> </a:t>
            </a:r>
            <a:r>
              <a:rPr lang="en-GB" dirty="0" err="1"/>
              <a:t>Brombacher</a:t>
            </a:r>
            <a:r>
              <a:rPr lang="en-GB" dirty="0"/>
              <a:t>, 2008</a:t>
            </a:r>
          </a:p>
        </p:txBody>
      </p:sp>
    </p:spTree>
    <p:extLst>
      <p:ext uri="{BB962C8B-B14F-4D97-AF65-F5344CB8AC3E}">
        <p14:creationId xmlns:p14="http://schemas.microsoft.com/office/powerpoint/2010/main" val="312021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73EC6-DA12-0B4D-B354-F4F10D84D0FF}"/>
              </a:ext>
            </a:extLst>
          </p:cNvPr>
          <p:cNvSpPr>
            <a:spLocks noGrp="1"/>
          </p:cNvSpPr>
          <p:nvPr>
            <p:ph type="title"/>
          </p:nvPr>
        </p:nvSpPr>
        <p:spPr/>
        <p:txBody>
          <a:bodyPr/>
          <a:lstStyle/>
          <a:p>
            <a:r>
              <a:rPr lang="en-GB" dirty="0"/>
              <a:t>Joseph’s change of perception</a:t>
            </a:r>
          </a:p>
        </p:txBody>
      </p:sp>
      <p:sp>
        <p:nvSpPr>
          <p:cNvPr id="3" name="Text Placeholder 2">
            <a:extLst>
              <a:ext uri="{FF2B5EF4-FFF2-40B4-BE49-F238E27FC236}">
                <a16:creationId xmlns:a16="http://schemas.microsoft.com/office/drawing/2014/main" id="{65C37618-BF23-C54B-8AFF-ACC22ECEB75D}"/>
              </a:ext>
            </a:extLst>
          </p:cNvPr>
          <p:cNvSpPr>
            <a:spLocks noGrp="1"/>
          </p:cNvSpPr>
          <p:nvPr>
            <p:ph type="body" sz="half" idx="1"/>
          </p:nvPr>
        </p:nvSpPr>
        <p:spPr>
          <a:xfrm>
            <a:off x="457200" y="1237131"/>
            <a:ext cx="8229600" cy="4525963"/>
          </a:xfrm>
        </p:spPr>
        <p:txBody>
          <a:bodyPr>
            <a:noAutofit/>
          </a:bodyPr>
          <a:lstStyle/>
          <a:p>
            <a:r>
              <a:rPr lang="en-GB" sz="2000" dirty="0"/>
              <a:t>This is markedly different to the way Joseph described these events when he spoke to the chief butler in prison: “I was forcibly carried off from the land of the Hebrews, and even here I have done nothing to deserve being put in a dungeon” (Gen. 40:15). Then, it was a story of kidnap and injustice.</a:t>
            </a:r>
          </a:p>
          <a:p>
            <a:r>
              <a:rPr lang="en-GB" sz="2000" dirty="0"/>
              <a:t>Now, it has become a story of Divine providence and redemption. It wasn’t you, he tells his brothers, it was God. You didn’t realise that you were part of a larger plan. And though it began badly, it has ended well. So don’t hold yourselves guilty. And do not be afraid of any desire for revenge on my part. There is no such desire. I realise that we were all being directed by a force greater than ourselves, greater than we can fully understand.</a:t>
            </a:r>
          </a:p>
          <a:p>
            <a:r>
              <a:rPr lang="en-GB" sz="2000" dirty="0"/>
              <a:t>Joseph the victim forgives</a:t>
            </a:r>
          </a:p>
          <a:p>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365302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DADDA-247B-F641-8E51-F8D282C4758C}"/>
              </a:ext>
            </a:extLst>
          </p:cNvPr>
          <p:cNvSpPr>
            <a:spLocks noGrp="1"/>
          </p:cNvSpPr>
          <p:nvPr>
            <p:ph type="title"/>
          </p:nvPr>
        </p:nvSpPr>
        <p:spPr/>
        <p:txBody>
          <a:bodyPr/>
          <a:lstStyle/>
          <a:p>
            <a:r>
              <a:rPr lang="en-GB" dirty="0"/>
              <a:t>Helping his brothers</a:t>
            </a:r>
          </a:p>
        </p:txBody>
      </p:sp>
      <p:sp>
        <p:nvSpPr>
          <p:cNvPr id="3" name="Text Placeholder 2">
            <a:extLst>
              <a:ext uri="{FF2B5EF4-FFF2-40B4-BE49-F238E27FC236}">
                <a16:creationId xmlns:a16="http://schemas.microsoft.com/office/drawing/2014/main" id="{3EA3FEC1-E445-264D-8BB5-62A01246F1B2}"/>
              </a:ext>
            </a:extLst>
          </p:cNvPr>
          <p:cNvSpPr>
            <a:spLocks noGrp="1"/>
          </p:cNvSpPr>
          <p:nvPr>
            <p:ph type="body" sz="half" idx="1"/>
          </p:nvPr>
        </p:nvSpPr>
        <p:spPr>
          <a:xfrm>
            <a:off x="457200" y="1405131"/>
            <a:ext cx="8377518" cy="4525963"/>
          </a:xfrm>
        </p:spPr>
        <p:txBody>
          <a:bodyPr>
            <a:noAutofit/>
          </a:bodyPr>
          <a:lstStyle/>
          <a:p>
            <a:r>
              <a:rPr lang="en-GB" sz="2000" dirty="0"/>
              <a:t>Joseph is helping his brothers to revise their memory of the past. In doing so, he is challenging one of our most fundamental assumptions about time, namely its asymmetry. We can change the future. We cannot change the past. But is that entirely true? What Joseph is doing for his brothers is what he has clearly done for himself: events have changed his understanding of the past.</a:t>
            </a:r>
          </a:p>
          <a:p>
            <a:r>
              <a:rPr lang="en-GB" sz="2000" dirty="0"/>
              <a:t>Which means: we cannot fully understand what is happening to us now until we can look back in retrospect and see how it all turned out. This means that we are not held captive by the past. Things can happen to us, not as dramatically as to Joseph perhaps, but nonetheless benign, that can completely alter the way we look back and remember. By action in the future, we can redeem the past.				Jonathan Sacks </a:t>
            </a:r>
          </a:p>
          <a:p>
            <a:endParaRPr lang="en-GB" sz="2000" dirty="0"/>
          </a:p>
          <a:p>
            <a:endParaRPr lang="en-GB" sz="2000" dirty="0"/>
          </a:p>
          <a:p>
            <a:endParaRPr lang="en-GB" sz="2000" dirty="0"/>
          </a:p>
          <a:p>
            <a:endParaRPr lang="en-GB" sz="2000" dirty="0"/>
          </a:p>
        </p:txBody>
      </p:sp>
    </p:spTree>
    <p:extLst>
      <p:ext uri="{BB962C8B-B14F-4D97-AF65-F5344CB8AC3E}">
        <p14:creationId xmlns:p14="http://schemas.microsoft.com/office/powerpoint/2010/main" val="402888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Joseph done?</a:t>
            </a:r>
          </a:p>
        </p:txBody>
      </p:sp>
      <p:sp>
        <p:nvSpPr>
          <p:cNvPr id="3" name="Text Placeholder 2"/>
          <p:cNvSpPr>
            <a:spLocks noGrp="1"/>
          </p:cNvSpPr>
          <p:nvPr>
            <p:ph type="body" sz="half" idx="1"/>
          </p:nvPr>
        </p:nvSpPr>
        <p:spPr>
          <a:xfrm>
            <a:off x="457200" y="1291440"/>
            <a:ext cx="8229600" cy="4525963"/>
          </a:xfrm>
        </p:spPr>
        <p:txBody>
          <a:bodyPr>
            <a:noAutofit/>
          </a:bodyPr>
          <a:lstStyle/>
          <a:p>
            <a:r>
              <a:rPr lang="en-US" sz="2000" dirty="0"/>
              <a:t>Joseph’s life shows that we can defeat tragedy by our ability to see our life not just as a sequence of unfair events inflicted on us by others, but also as a series of divinely intended moves, each of which brings us closer to a situation in which we can do what God wants us to do.</a:t>
            </a:r>
          </a:p>
          <a:p>
            <a:r>
              <a:rPr lang="en-US" sz="2000" dirty="0">
                <a:solidFill>
                  <a:schemeClr val="tx1"/>
                </a:solidFill>
              </a:rPr>
              <a:t>Not only was Joseph freed from a physical prison; he freed himself from an emotional prison, namely resentment toward his brothers. He now saw his life not in terms of a family drama of sibling rivalry, but as part of a larger movement of history as shaped by Divine providence.</a:t>
            </a:r>
          </a:p>
          <a:p>
            <a:pPr>
              <a:lnSpc>
                <a:spcPct val="120000"/>
              </a:lnSpc>
            </a:pPr>
            <a:r>
              <a:rPr lang="en-US" sz="2000" dirty="0">
                <a:solidFill>
                  <a:schemeClr val="tx1"/>
                </a:solidFill>
              </a:rPr>
              <a:t>Reframing </a:t>
            </a:r>
          </a:p>
          <a:p>
            <a:pPr lvl="1"/>
            <a:r>
              <a:rPr lang="en-GB" dirty="0"/>
              <a:t>This single act of reframing allowed Joseph to live without a burning sense of anger and injustice. It enabled him to forgive his brothers and be reconciled with them. It transformed the negative energies of feelings</a:t>
            </a:r>
            <a:br>
              <a:rPr lang="en-GB" dirty="0"/>
            </a:br>
            <a:r>
              <a:rPr lang="en-GB" dirty="0"/>
              <a:t>about the past into focused attention to the future</a:t>
            </a:r>
            <a:br>
              <a:rPr lang="en-US" sz="2000" dirty="0"/>
            </a:br>
            <a:endParaRPr lang="en-US" sz="2000" dirty="0"/>
          </a:p>
        </p:txBody>
      </p:sp>
    </p:spTree>
    <p:extLst>
      <p:ext uri="{BB962C8B-B14F-4D97-AF65-F5344CB8AC3E}">
        <p14:creationId xmlns:p14="http://schemas.microsoft.com/office/powerpoint/2010/main" val="156723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A6339-0D02-DE40-8938-CF986C581D67}"/>
              </a:ext>
            </a:extLst>
          </p:cNvPr>
          <p:cNvSpPr>
            <a:spLocks noGrp="1"/>
          </p:cNvSpPr>
          <p:nvPr>
            <p:ph type="title"/>
          </p:nvPr>
        </p:nvSpPr>
        <p:spPr/>
        <p:txBody>
          <a:bodyPr/>
          <a:lstStyle/>
          <a:p>
            <a:r>
              <a:rPr lang="en-GB" dirty="0"/>
              <a:t>Ruth </a:t>
            </a:r>
            <a:r>
              <a:rPr lang="en-GB" dirty="0" err="1"/>
              <a:t>Klüger</a:t>
            </a:r>
            <a:r>
              <a:rPr lang="en-GB" dirty="0"/>
              <a:t> – Holocaust survivor</a:t>
            </a:r>
          </a:p>
        </p:txBody>
      </p:sp>
      <p:sp>
        <p:nvSpPr>
          <p:cNvPr id="3" name="Text Placeholder 2">
            <a:extLst>
              <a:ext uri="{FF2B5EF4-FFF2-40B4-BE49-F238E27FC236}">
                <a16:creationId xmlns:a16="http://schemas.microsoft.com/office/drawing/2014/main" id="{0FD0EE32-989E-3449-86E0-E7F61A03C392}"/>
              </a:ext>
            </a:extLst>
          </p:cNvPr>
          <p:cNvSpPr>
            <a:spLocks noGrp="1"/>
          </p:cNvSpPr>
          <p:nvPr>
            <p:ph type="body" sz="half" idx="1"/>
          </p:nvPr>
        </p:nvSpPr>
        <p:spPr>
          <a:xfrm>
            <a:off x="457200" y="1258784"/>
            <a:ext cx="8229600" cy="5284520"/>
          </a:xfrm>
        </p:spPr>
        <p:txBody>
          <a:bodyPr>
            <a:normAutofit/>
          </a:bodyPr>
          <a:lstStyle/>
          <a:p>
            <a:r>
              <a:rPr lang="en-GB" dirty="0"/>
              <a:t>In 2016 Ruth was invited to address the Bundestag in Berlin in a commemoration of the liberation of Auschwitz. With characteristic directness she confronted her audience with what she had witnessed. However, she also praised what she saw as a change in modern Germany, such as the willingness of many to welcome refugees.</a:t>
            </a:r>
          </a:p>
          <a:p>
            <a:r>
              <a:rPr lang="en-GB" dirty="0"/>
              <a:t>Her relationship with her birthplace in Austria was similarly conflicted. </a:t>
            </a:r>
            <a:r>
              <a:rPr lang="en-GB" dirty="0" err="1"/>
              <a:t>Klüger</a:t>
            </a:r>
            <a:r>
              <a:rPr lang="en-GB" dirty="0"/>
              <a:t> was fiercely critical of post-war Austria’s attempt to pass itself off as a “victim” of Nazism. Reconciliation was helped when in 2008 the Viennese authorities chose to distribute 100,000 copies of her memoir free to its citizens.</a:t>
            </a:r>
          </a:p>
          <a:p>
            <a:r>
              <a:rPr lang="en-GB" dirty="0"/>
              <a:t>“I’m not from Auschwitz, I come from Vienna,” </a:t>
            </a:r>
            <a:r>
              <a:rPr lang="en-GB" dirty="0" err="1"/>
              <a:t>Klüger</a:t>
            </a:r>
            <a:r>
              <a:rPr lang="en-GB" dirty="0"/>
              <a:t> once remarked. She refused to have her identity defined by her extraordinary childhood experiences. Her time in the camps, she said, was like a bullet lodged in her brain, within her but not part of her.</a:t>
            </a:r>
          </a:p>
        </p:txBody>
      </p:sp>
    </p:spTree>
    <p:extLst>
      <p:ext uri="{BB962C8B-B14F-4D97-AF65-F5344CB8AC3E}">
        <p14:creationId xmlns:p14="http://schemas.microsoft.com/office/powerpoint/2010/main" val="164461095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36052</Words>
  <Application>Microsoft Office PowerPoint</Application>
  <PresentationFormat>On-screen Show (4:3)</PresentationFormat>
  <Paragraphs>695</Paragraphs>
  <Slides>35</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Century Gothic</vt:lpstr>
      <vt:lpstr>Courier New</vt:lpstr>
      <vt:lpstr>Wingdings</vt:lpstr>
      <vt:lpstr>Wingdings 3</vt:lpstr>
      <vt:lpstr>Wisp</vt:lpstr>
      <vt:lpstr>Benjamin comes to Egypt</vt:lpstr>
      <vt:lpstr>The brothers before Joseph</vt:lpstr>
      <vt:lpstr>Judah speaks up</vt:lpstr>
      <vt:lpstr>Joseph reveals himself</vt:lpstr>
      <vt:lpstr>PowerPoint Presentation</vt:lpstr>
      <vt:lpstr>Joseph’s change of perception</vt:lpstr>
      <vt:lpstr>Helping his brothers</vt:lpstr>
      <vt:lpstr>What has Joseph done?</vt:lpstr>
      <vt:lpstr>Ruth Klüger – Holocaust survivor</vt:lpstr>
      <vt:lpstr>PowerPoint Presentation</vt:lpstr>
      <vt:lpstr>Providence and leadership</vt:lpstr>
      <vt:lpstr>Joseph and brothers reconciled</vt:lpstr>
      <vt:lpstr>The stages of repentance</vt:lpstr>
      <vt:lpstr>Joseph forgives </vt:lpstr>
      <vt:lpstr>The depth of reconciliation</vt:lpstr>
      <vt:lpstr>Foundation of substance</vt:lpstr>
      <vt:lpstr>The leader as the dreamer</vt:lpstr>
      <vt:lpstr>Character of Joseph</vt:lpstr>
      <vt:lpstr>Next stage . . .</vt:lpstr>
      <vt:lpstr>PowerPoint Presentation</vt:lpstr>
      <vt:lpstr>Why did Judah become the ancestor of the messiah?</vt:lpstr>
      <vt:lpstr>Judah’s spiritual development</vt:lpstr>
      <vt:lpstr>Judah changed</vt:lpstr>
      <vt:lpstr>Judah and sons</vt:lpstr>
      <vt:lpstr>Judah and Tamar</vt:lpstr>
      <vt:lpstr>What about Judah’s actions?</vt:lpstr>
      <vt:lpstr>Tamar’s motivation </vt:lpstr>
      <vt:lpstr>It’s complicated </vt:lpstr>
      <vt:lpstr>Judah and Tamar</vt:lpstr>
      <vt:lpstr>PowerPoint Presentation</vt:lpstr>
      <vt:lpstr>Importance of repentance</vt:lpstr>
      <vt:lpstr>The Pharisee and the tax collector</vt:lpstr>
      <vt:lpstr>Jacob’s blessing on Judah</vt:lpstr>
      <vt:lpstr>Judah and Tamar</vt:lpstr>
      <vt:lpstr>Judah’s qualities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2022-07-18T10:19:44Z</dcterms:modified>
</cp:coreProperties>
</file>