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23"/>
  </p:notesMasterIdLst>
  <p:sldIdLst>
    <p:sldId id="1644" r:id="rId2"/>
    <p:sldId id="980" r:id="rId3"/>
    <p:sldId id="546" r:id="rId4"/>
    <p:sldId id="547" r:id="rId5"/>
    <p:sldId id="548" r:id="rId6"/>
    <p:sldId id="549" r:id="rId7"/>
    <p:sldId id="550" r:id="rId8"/>
    <p:sldId id="551" r:id="rId9"/>
    <p:sldId id="1645" r:id="rId10"/>
    <p:sldId id="1651" r:id="rId11"/>
    <p:sldId id="795" r:id="rId12"/>
    <p:sldId id="1657" r:id="rId13"/>
    <p:sldId id="1643" r:id="rId14"/>
    <p:sldId id="520" r:id="rId15"/>
    <p:sldId id="1002" r:id="rId16"/>
    <p:sldId id="726" r:id="rId17"/>
    <p:sldId id="1655" r:id="rId18"/>
    <p:sldId id="522" r:id="rId19"/>
    <p:sldId id="1003" r:id="rId20"/>
    <p:sldId id="523" r:id="rId21"/>
    <p:sldId id="524"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johnpratt.com/items/docs/lds/meridian/2000/puzzle_ans.html#fn5"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Hebrew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n.wikipedia.org/wiki/Joseph_(Hebrew_Bibl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Lucian Michael Freud, OM CH[1] (/</a:t>
            </a:r>
            <a:r>
              <a:rPr lang="en-GB" dirty="0" err="1"/>
              <a:t>frɔɪd</a:t>
            </a:r>
            <a:r>
              <a:rPr lang="en-GB" dirty="0"/>
              <a:t>/; 8 December 1922 – 20 July 2011) was a British painter and draughtsman, specialising in figurative art, and is known as one of the foremost 20th-century portraitists. He was born in Berlin, the son of Jewish architect Ernst L. Freud and the grandson of Sigmund Freud. Freud got his first name "Lucian" from his mother in memory of the ancient writer Lucian of Samosata. His family moved to England in 1933 to escape the rise of Nazism. From 1942–43 he attended Goldsmiths College, London. He served at sea with the British Merchant Navy during the Second World War.</a:t>
            </a:r>
          </a:p>
          <a:p>
            <a:endParaRPr lang="en-GB" dirty="0"/>
          </a:p>
          <a:p>
            <a:r>
              <a:rPr lang="en-GB" dirty="0"/>
              <a:t>His early career as a painter was influenced by surrealism, but by the early 1950s his often stark and alienated paintings tended towards realism.[2] Freud was an intensely private and guarded man, and his paintings, completed over a 60-year career, are mostly of friends and family. They are generally sombre and thickly </a:t>
            </a:r>
            <a:r>
              <a:rPr lang="en-GB" dirty="0" err="1"/>
              <a:t>impastoed</a:t>
            </a:r>
            <a:r>
              <a:rPr lang="en-GB" dirty="0"/>
              <a:t>, often set in unsettling interiors and urban landscapes. The works are noted for their psychological penetration and often discomforting examination of the relationship between artist and model. Freud worked from life studies, and was known for asking for extended and punishing sittings from his models.</a:t>
            </a:r>
          </a:p>
          <a:p>
            <a:endParaRPr lang="en-GB" dirty="0"/>
          </a:p>
          <a:p>
            <a:r>
              <a:rPr lang="en-GB" dirty="0"/>
              <a:t>Sir Clement Raphael Freud (24 April 1924 – 15 April 2009)[1][2][3] was a British broadcaster, writer, politician and chef.</a:t>
            </a:r>
          </a:p>
          <a:p>
            <a:endParaRPr lang="en-GB" dirty="0"/>
          </a:p>
          <a:p>
            <a:r>
              <a:rPr lang="en-GB" dirty="0"/>
              <a:t>The grandson of Sigmund Freud and brother of Lucian Freud, he moved to the United Kingdom from Germany as a child and later worked as a prominent chef and food writer before becoming known to a wider audience as a television and radio personality. He was elected as a Liberal Member of Parliament in 1973, retaining his seat until 1987, when he received a knighthood.</a:t>
            </a:r>
          </a:p>
        </p:txBody>
      </p:sp>
      <p:sp>
        <p:nvSpPr>
          <p:cNvPr id="4" name="Slide Number Placeholder 3"/>
          <p:cNvSpPr>
            <a:spLocks noGrp="1"/>
          </p:cNvSpPr>
          <p:nvPr>
            <p:ph type="sldNum" sz="quarter" idx="5"/>
          </p:nvPr>
        </p:nvSpPr>
        <p:spPr/>
        <p:txBody>
          <a:bodyPr/>
          <a:lstStyle/>
          <a:p>
            <a:fld id="{278FB232-C209-B445-ACB3-067054AB162C}" type="slidenum">
              <a:rPr lang="en-US" smtClean="0"/>
              <a:t>1</a:t>
            </a:fld>
            <a:endParaRPr lang="en-US"/>
          </a:p>
        </p:txBody>
      </p:sp>
    </p:spTree>
    <p:extLst>
      <p:ext uri="{BB962C8B-B14F-4D97-AF65-F5344CB8AC3E}">
        <p14:creationId xmlns:p14="http://schemas.microsoft.com/office/powerpoint/2010/main" val="2236715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t>
            </a:r>
            <a:r>
              <a:rPr lang="en-GB" dirty="0" err="1"/>
              <a:t>mailchi.mp</a:t>
            </a:r>
            <a:r>
              <a:rPr lang="en-GB" dirty="0"/>
              <a:t>/</a:t>
            </a:r>
            <a:r>
              <a:rPr lang="en-GB" dirty="0" err="1"/>
              <a:t>rabbisacks</a:t>
            </a:r>
            <a:r>
              <a:rPr lang="en-GB" dirty="0"/>
              <a:t>/tzav-245244?e=128f3a2574</a:t>
            </a:r>
          </a:p>
        </p:txBody>
      </p:sp>
      <p:sp>
        <p:nvSpPr>
          <p:cNvPr id="4" name="Slide Number Placeholder 3"/>
          <p:cNvSpPr>
            <a:spLocks noGrp="1"/>
          </p:cNvSpPr>
          <p:nvPr>
            <p:ph type="sldNum" sz="quarter" idx="5"/>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1020917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1ED384C3-CF63-493C-A472-CC843EB3C796}" type="slidenum">
              <a:rPr lang="en-GB">
                <a:latin typeface="Arial" pitchFamily="-128" charset="0"/>
              </a:rPr>
              <a:pPr/>
              <a:t>18</a:t>
            </a:fld>
            <a:endParaRPr lang="en-GB">
              <a:latin typeface="Arial" pitchFamily="-12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r>
              <a:rPr lang="en-US" dirty="0">
                <a:latin typeface="Arial" pitchFamily="-128" charset="0"/>
              </a:rPr>
              <a:t>Butler - vine 3 branches of grapes. And pharaoh’s cup. -&gt; 3 days released</a:t>
            </a:r>
          </a:p>
          <a:p>
            <a:pPr eaLnBrk="1" hangingPunct="1"/>
            <a:r>
              <a:rPr lang="en-US" dirty="0">
                <a:latin typeface="Arial" pitchFamily="-128" charset="0"/>
              </a:rPr>
              <a:t>Baker - 3 baskets cakes on head. Birds ate it. -&gt; 3 days be hanged</a:t>
            </a:r>
          </a:p>
          <a:p>
            <a:pPr eaLnBrk="1" hangingPunct="1"/>
            <a:r>
              <a:rPr lang="en-US" dirty="0">
                <a:latin typeface="Arial" pitchFamily="-128" charset="0"/>
              </a:rPr>
              <a:t>Rembrandt </a:t>
            </a:r>
          </a:p>
          <a:p>
            <a:pPr eaLnBrk="1" hangingPunct="1"/>
            <a:r>
              <a:rPr lang="en-US" sz="1200" b="0" i="0" kern="1200" dirty="0">
                <a:solidFill>
                  <a:schemeClr val="tx1"/>
                </a:solidFill>
                <a:effectLst/>
                <a:latin typeface="+mn-lt"/>
                <a:ea typeface="+mn-ea"/>
                <a:cs typeface="+mn-cs"/>
              </a:rPr>
              <a:t>We live life looking forward but we understand it only looking back.</a:t>
            </a:r>
            <a:br>
              <a:rPr lang="en-US" dirty="0"/>
            </a:br>
            <a:br>
              <a:rPr lang="en-US" dirty="0"/>
            </a:br>
            <a:r>
              <a:rPr lang="en-US" sz="1200" b="0" i="0" kern="1200" dirty="0">
                <a:solidFill>
                  <a:schemeClr val="tx1"/>
                </a:solidFill>
                <a:effectLst/>
                <a:latin typeface="+mn-lt"/>
                <a:ea typeface="+mn-ea"/>
                <a:cs typeface="+mn-cs"/>
              </a:rPr>
              <a:t>As we live from day to day, our life can seem like a meaningless sequence of random events, a series of accidents and happenstances that have no shape or inner logic. A traffic jam makes us late for an important meeting. A stray remark we make offends someone in a way we never intended. By a hair’s-breadth we fail to get the job we so sought. Life as we experience it can sometimes feel like Joseph Heller’s definition of history: “a </a:t>
            </a:r>
            <a:r>
              <a:rPr lang="en-US" sz="1200" b="0" i="0" kern="1200" dirty="0" err="1">
                <a:solidFill>
                  <a:schemeClr val="tx1"/>
                </a:solidFill>
                <a:effectLst/>
                <a:latin typeface="+mn-lt"/>
                <a:ea typeface="+mn-ea"/>
                <a:cs typeface="+mn-cs"/>
              </a:rPr>
              <a:t>trashbag</a:t>
            </a:r>
            <a:r>
              <a:rPr lang="en-US" sz="1200" b="0" i="0" kern="1200" dirty="0">
                <a:solidFill>
                  <a:schemeClr val="tx1"/>
                </a:solidFill>
                <a:effectLst/>
                <a:latin typeface="+mn-lt"/>
                <a:ea typeface="+mn-ea"/>
                <a:cs typeface="+mn-cs"/>
              </a:rPr>
              <a:t> of random coincidences blown open in a wind.”</a:t>
            </a:r>
            <a:br>
              <a:rPr lang="en-US" dirty="0"/>
            </a:br>
            <a:br>
              <a:rPr lang="en-US" dirty="0"/>
            </a:br>
            <a:r>
              <a:rPr lang="en-US" sz="1200" b="0" i="0" kern="1200" dirty="0">
                <a:solidFill>
                  <a:schemeClr val="tx1"/>
                </a:solidFill>
                <a:effectLst/>
                <a:latin typeface="+mn-lt"/>
                <a:ea typeface="+mn-ea"/>
                <a:cs typeface="+mn-cs"/>
              </a:rPr>
              <a:t>Yet looking back, it begins to make sense. The opportunity we missed here led to an even better one there. The shame we felt at our unintentionally offensive remark makes us more careful about what we say in the future. Our failures, seen in retrospect many years later, turn out to have been our deepest learning experiences. Our hindsight is always more perceptive than our foresight. We live life facing the future, but we understand life only when it has become our past.</a:t>
            </a:r>
            <a:br>
              <a:rPr lang="en-US" dirty="0"/>
            </a:br>
            <a:br>
              <a:rPr lang="en-US" dirty="0"/>
            </a:br>
            <a:r>
              <a:rPr lang="en-US" sz="1200" b="0" i="0" kern="1200" dirty="0">
                <a:solidFill>
                  <a:schemeClr val="tx1"/>
                </a:solidFill>
                <a:effectLst/>
                <a:latin typeface="+mn-lt"/>
                <a:ea typeface="+mn-ea"/>
                <a:cs typeface="+mn-cs"/>
              </a:rPr>
              <a:t>Nowhere is this set out more clearly than in the story of Joseph in this week’s </a:t>
            </a:r>
            <a:r>
              <a:rPr lang="en-US" sz="1200" b="0" i="0" kern="1200" dirty="0" err="1">
                <a:solidFill>
                  <a:schemeClr val="tx1"/>
                </a:solidFill>
                <a:effectLst/>
                <a:latin typeface="+mn-lt"/>
                <a:ea typeface="+mn-ea"/>
                <a:cs typeface="+mn-cs"/>
              </a:rPr>
              <a:t>parsha</a:t>
            </a:r>
            <a:r>
              <a:rPr lang="en-US" sz="1200" b="0" i="0" kern="1200" dirty="0">
                <a:solidFill>
                  <a:schemeClr val="tx1"/>
                </a:solidFill>
                <a:effectLst/>
                <a:latin typeface="+mn-lt"/>
                <a:ea typeface="+mn-ea"/>
                <a:cs typeface="+mn-cs"/>
              </a:rPr>
              <a:t>. It begins on a high note: “Now Israel loved Joseph more than all his sons, because he was a son of his old age, and he made a richly embroidered robe.” But with dramatic speed, that love and that gift turn out to be Joseph’s undoing. His brothers began hating him. When he told them his dream, they hated him even more. His second dream offended even his father. Later, when he went to see his brothers tending their flocks, they first plotted to kill him, and eventually sold him as a slave.</a:t>
            </a:r>
            <a:br>
              <a:rPr lang="en-US" dirty="0"/>
            </a:br>
            <a:br>
              <a:rPr lang="en-US" dirty="0"/>
            </a:br>
            <a:r>
              <a:rPr lang="en-US" sz="1200" b="0" i="0" kern="1200" dirty="0">
                <a:solidFill>
                  <a:schemeClr val="tx1"/>
                </a:solidFill>
                <a:effectLst/>
                <a:latin typeface="+mn-lt"/>
                <a:ea typeface="+mn-ea"/>
                <a:cs typeface="+mn-cs"/>
              </a:rPr>
              <a:t>At first, in Potiphar’s house, he seemed to be </a:t>
            </a:r>
            <a:r>
              <a:rPr lang="en-US" sz="1200" b="0" i="0" kern="1200" dirty="0" err="1">
                <a:solidFill>
                  <a:schemeClr val="tx1"/>
                </a:solidFill>
                <a:effectLst/>
                <a:latin typeface="+mn-lt"/>
                <a:ea typeface="+mn-ea"/>
                <a:cs typeface="+mn-cs"/>
              </a:rPr>
              <a:t>favoured</a:t>
            </a:r>
            <a:r>
              <a:rPr lang="en-US" sz="1200" b="0" i="0" kern="1200" dirty="0">
                <a:solidFill>
                  <a:schemeClr val="tx1"/>
                </a:solidFill>
                <a:effectLst/>
                <a:latin typeface="+mn-lt"/>
                <a:ea typeface="+mn-ea"/>
                <a:cs typeface="+mn-cs"/>
              </a:rPr>
              <a:t> by fortune. But then his master’s wife tried to seduce him and when he refused her advances she accused him of attempted rape and he was sent to prison with no way of proving his innocence. He seemed to have reached his nadir. There was nowhere lower for him to fall.</a:t>
            </a:r>
            <a:br>
              <a:rPr lang="en-US" dirty="0"/>
            </a:br>
            <a:br>
              <a:rPr lang="en-US" dirty="0"/>
            </a:br>
            <a:r>
              <a:rPr lang="en-US" sz="1200" b="0" i="0" kern="1200" dirty="0">
                <a:solidFill>
                  <a:schemeClr val="tx1"/>
                </a:solidFill>
                <a:effectLst/>
                <a:latin typeface="+mn-lt"/>
                <a:ea typeface="+mn-ea"/>
                <a:cs typeface="+mn-cs"/>
              </a:rPr>
              <a:t>Then came an unexpected ray of hope. Interpreting the dream of a fellow prisoner, who had once been Pharaoh’s cup-bearer, he predicted his release and return to his former elevated role. And so it happened. Joseph asked only one thing in return: “Remember me when it goes well with you, and please show me kindness: mention me to Pharaoh, and get me out of this place. For I was forcibly taken from the land of the Hebrews, and here also I have done nothing to deserve being put in this pit.”</a:t>
            </a:r>
            <a:br>
              <a:rPr lang="en-US" dirty="0"/>
            </a:br>
            <a:br>
              <a:rPr lang="en-US" dirty="0"/>
            </a:br>
            <a:r>
              <a:rPr lang="en-US" sz="1200" b="0" i="0" kern="1200" dirty="0">
                <a:solidFill>
                  <a:schemeClr val="tx1"/>
                </a:solidFill>
                <a:effectLst/>
                <a:latin typeface="+mn-lt"/>
                <a:ea typeface="+mn-ea"/>
                <a:cs typeface="+mn-cs"/>
              </a:rPr>
              <a:t>The last line of the </a:t>
            </a:r>
            <a:r>
              <a:rPr lang="en-US" sz="1200" b="0" i="0" kern="1200" dirty="0" err="1">
                <a:solidFill>
                  <a:schemeClr val="tx1"/>
                </a:solidFill>
                <a:effectLst/>
                <a:latin typeface="+mn-lt"/>
                <a:ea typeface="+mn-ea"/>
                <a:cs typeface="+mn-cs"/>
              </a:rPr>
              <a:t>parsha</a:t>
            </a:r>
            <a:r>
              <a:rPr lang="en-US" sz="1200" b="0" i="0" kern="1200" dirty="0">
                <a:solidFill>
                  <a:schemeClr val="tx1"/>
                </a:solidFill>
                <a:effectLst/>
                <a:latin typeface="+mn-lt"/>
                <a:ea typeface="+mn-ea"/>
                <a:cs typeface="+mn-cs"/>
              </a:rPr>
              <a:t> is one of the cruelest blows of fate in the Torah: “The chief cupbearer did not remember Joseph; he forgot him.” Seemingly his one chance of escape to freedom is now lost. Joseph, the beloved son in his magnificent robe has become Joseph, the prisoner bereft of hope. This is as near the Torah gets to Greek tragedy. It is a tale of Joseph’s hubris leading, step after step, to his nemesis. Every good thing that happens to him turns out to be only the prelude to some new and unforeseen misfortune.</a:t>
            </a:r>
            <a:br>
              <a:rPr lang="en-US" dirty="0"/>
            </a:br>
            <a:br>
              <a:rPr lang="en-US" dirty="0"/>
            </a:br>
            <a:r>
              <a:rPr lang="en-US" sz="1200" b="0" i="0" kern="1200" dirty="0">
                <a:solidFill>
                  <a:schemeClr val="tx1"/>
                </a:solidFill>
                <a:effectLst/>
                <a:latin typeface="+mn-lt"/>
                <a:ea typeface="+mn-ea"/>
                <a:cs typeface="+mn-cs"/>
              </a:rPr>
              <a:t>Yet a mere two years later, at the beginning of next week’s </a:t>
            </a:r>
            <a:r>
              <a:rPr lang="en-US" sz="1200" b="0" i="0" kern="1200" dirty="0" err="1">
                <a:solidFill>
                  <a:schemeClr val="tx1"/>
                </a:solidFill>
                <a:effectLst/>
                <a:latin typeface="+mn-lt"/>
                <a:ea typeface="+mn-ea"/>
                <a:cs typeface="+mn-cs"/>
              </a:rPr>
              <a:t>parsha</a:t>
            </a:r>
            <a:r>
              <a:rPr lang="en-US" sz="1200" b="0" i="0" kern="1200" dirty="0">
                <a:solidFill>
                  <a:schemeClr val="tx1"/>
                </a:solidFill>
                <a:effectLst/>
                <a:latin typeface="+mn-lt"/>
                <a:ea typeface="+mn-ea"/>
                <a:cs typeface="+mn-cs"/>
              </a:rPr>
              <a:t>, we discover that all this has been leading to Joseph’s supreme elevation. Pharaoh makes him Viceroy over Egypt, the greatest empire of the ancient world. He gives him his own signet ring, has him dressed in royal robes and a gold chain, and has him paraded in a chariot to the acclaim of the crowds. A mere thirty years old, he has become the second most powerful man in the world. From the lowest pit he has risen to dizzying heights. He has gone from zero to hero overnight.</a:t>
            </a:r>
            <a:br>
              <a:rPr lang="en-US" dirty="0"/>
            </a:br>
            <a:br>
              <a:rPr lang="en-US" dirty="0"/>
            </a:br>
            <a:r>
              <a:rPr lang="en-US" sz="1200" b="0" i="0" kern="1200" dirty="0">
                <a:solidFill>
                  <a:schemeClr val="tx1"/>
                </a:solidFill>
                <a:effectLst/>
                <a:latin typeface="+mn-lt"/>
                <a:ea typeface="+mn-ea"/>
                <a:cs typeface="+mn-cs"/>
              </a:rPr>
              <a:t>What is stunning about the way this story is told in the Torah is that it is constructed to lead us, as readers, in precisely the wrong direction. </a:t>
            </a:r>
            <a:r>
              <a:rPr lang="en-US" sz="1200" b="0" i="0" kern="1200" dirty="0" err="1">
                <a:solidFill>
                  <a:schemeClr val="tx1"/>
                </a:solidFill>
                <a:effectLst/>
                <a:latin typeface="+mn-lt"/>
                <a:ea typeface="+mn-ea"/>
                <a:cs typeface="+mn-cs"/>
              </a:rPr>
              <a:t>Parshat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Vayeshev</a:t>
            </a:r>
            <a:r>
              <a:rPr lang="en-US" sz="1200" b="0" i="0" kern="1200" dirty="0">
                <a:solidFill>
                  <a:schemeClr val="tx1"/>
                </a:solidFill>
                <a:effectLst/>
                <a:latin typeface="+mn-lt"/>
                <a:ea typeface="+mn-ea"/>
                <a:cs typeface="+mn-cs"/>
              </a:rPr>
              <a:t> has the form of a Greek tragedy. </a:t>
            </a:r>
            <a:r>
              <a:rPr lang="en-US" sz="1200" b="0" i="0" kern="1200" dirty="0" err="1">
                <a:solidFill>
                  <a:schemeClr val="tx1"/>
                </a:solidFill>
                <a:effectLst/>
                <a:latin typeface="+mn-lt"/>
                <a:ea typeface="+mn-ea"/>
                <a:cs typeface="+mn-cs"/>
              </a:rPr>
              <a:t>Mikketz</a:t>
            </a:r>
            <a:r>
              <a:rPr lang="en-US" sz="1200" b="0" i="0" kern="1200" dirty="0">
                <a:solidFill>
                  <a:schemeClr val="tx1"/>
                </a:solidFill>
                <a:effectLst/>
                <a:latin typeface="+mn-lt"/>
                <a:ea typeface="+mn-ea"/>
                <a:cs typeface="+mn-cs"/>
              </a:rPr>
              <a:t> then comes and shows us that the Torah embodies another worldview altogether. Judaism is not Athens. The Torah is not Sophocles. The human condition is not inherently tragic. Heroes are not fated to fall.</a:t>
            </a:r>
            <a:br>
              <a:rPr lang="en-US" dirty="0"/>
            </a:br>
            <a:br>
              <a:rPr lang="en-US" dirty="0"/>
            </a:br>
            <a:r>
              <a:rPr lang="en-US" sz="1200" b="0" i="0" kern="1200" dirty="0">
                <a:solidFill>
                  <a:schemeClr val="tx1"/>
                </a:solidFill>
                <a:effectLst/>
                <a:latin typeface="+mn-lt"/>
                <a:ea typeface="+mn-ea"/>
                <a:cs typeface="+mn-cs"/>
              </a:rPr>
              <a:t>The reason is fundamental. Ancient Israel and the Greece of antiquity – the two great influences on Western </a:t>
            </a:r>
            <a:r>
              <a:rPr lang="en-US" sz="1200" b="0" i="0" kern="1200" dirty="0" err="1">
                <a:solidFill>
                  <a:schemeClr val="tx1"/>
                </a:solidFill>
                <a:effectLst/>
                <a:latin typeface="+mn-lt"/>
                <a:ea typeface="+mn-ea"/>
                <a:cs typeface="+mn-cs"/>
              </a:rPr>
              <a:t>civilisation</a:t>
            </a:r>
            <a:r>
              <a:rPr lang="en-US" sz="1200" b="0" i="0" kern="1200" dirty="0">
                <a:solidFill>
                  <a:schemeClr val="tx1"/>
                </a:solidFill>
                <a:effectLst/>
                <a:latin typeface="+mn-lt"/>
                <a:ea typeface="+mn-ea"/>
                <a:cs typeface="+mn-cs"/>
              </a:rPr>
              <a:t> – had profoundly different understandings of time and circumstance. The Greeks believed in </a:t>
            </a:r>
            <a:r>
              <a:rPr lang="en-US" sz="1200" b="0" i="1" kern="1200" dirty="0" err="1">
                <a:solidFill>
                  <a:schemeClr val="tx1"/>
                </a:solidFill>
                <a:effectLst/>
                <a:latin typeface="+mn-lt"/>
                <a:ea typeface="+mn-ea"/>
                <a:cs typeface="+mn-cs"/>
              </a:rPr>
              <a:t>moira</a:t>
            </a:r>
            <a:r>
              <a:rPr lang="en-US" sz="1200" b="0" i="0" kern="1200" dirty="0">
                <a:solidFill>
                  <a:schemeClr val="tx1"/>
                </a:solidFill>
                <a:effectLst/>
                <a:latin typeface="+mn-lt"/>
                <a:ea typeface="+mn-ea"/>
                <a:cs typeface="+mn-cs"/>
              </a:rPr>
              <a:t> or </a:t>
            </a:r>
            <a:r>
              <a:rPr lang="en-US" sz="1200" b="0" i="1" kern="1200" dirty="0" err="1">
                <a:solidFill>
                  <a:schemeClr val="tx1"/>
                </a:solidFill>
                <a:effectLst/>
                <a:latin typeface="+mn-lt"/>
                <a:ea typeface="+mn-ea"/>
                <a:cs typeface="+mn-cs"/>
              </a:rPr>
              <a:t>ananke</a:t>
            </a:r>
            <a:r>
              <a:rPr lang="en-US" sz="1200" b="0" i="0" kern="1200" dirty="0">
                <a:solidFill>
                  <a:schemeClr val="tx1"/>
                </a:solidFill>
                <a:effectLst/>
                <a:latin typeface="+mn-lt"/>
                <a:ea typeface="+mn-ea"/>
                <a:cs typeface="+mn-cs"/>
              </a:rPr>
              <a:t>, blind fate. They thought that the gods were hostile or at best indifferent to humankind, so there was no way of avoiding tragedy if that is what fate had decreed. Jews believed, and still believe, that God is with us as we travel through time. Sometimes we feel as if we are lost, but then we discover, as Joseph did, that He has been guiding our steps all along.</a:t>
            </a:r>
            <a:br>
              <a:rPr lang="en-US" dirty="0"/>
            </a:br>
            <a:br>
              <a:rPr lang="en-US" dirty="0"/>
            </a:br>
            <a:r>
              <a:rPr lang="en-US" sz="1200" b="0" i="0" kern="1200" dirty="0">
                <a:solidFill>
                  <a:schemeClr val="tx1"/>
                </a:solidFill>
                <a:effectLst/>
                <a:latin typeface="+mn-lt"/>
                <a:ea typeface="+mn-ea"/>
                <a:cs typeface="+mn-cs"/>
              </a:rPr>
              <a:t>Initially Joseph had flaws in his character. He was vain about his appearance;</a:t>
            </a:r>
            <a:r>
              <a:rPr lang="en-US" sz="1200" b="1" i="0" kern="1200" dirty="0">
                <a:solidFill>
                  <a:schemeClr val="tx1"/>
                </a:solidFill>
                <a:effectLst/>
                <a:latin typeface="+mn-lt"/>
                <a:ea typeface="+mn-ea"/>
                <a:cs typeface="+mn-cs"/>
              </a:rPr>
              <a:t>[1] </a:t>
            </a:r>
            <a:r>
              <a:rPr lang="en-US" sz="1200" b="0" i="0" kern="1200" dirty="0">
                <a:solidFill>
                  <a:schemeClr val="tx1"/>
                </a:solidFill>
                <a:effectLst/>
                <a:latin typeface="+mn-lt"/>
                <a:ea typeface="+mn-ea"/>
                <a:cs typeface="+mn-cs"/>
              </a:rPr>
              <a:t>he brought his father evil reports about his brothers;</a:t>
            </a:r>
            <a:r>
              <a:rPr lang="en-US" sz="1200" b="1" i="0" kern="1200" dirty="0">
                <a:solidFill>
                  <a:schemeClr val="tx1"/>
                </a:solidFill>
                <a:effectLst/>
                <a:latin typeface="+mn-lt"/>
                <a:ea typeface="+mn-ea"/>
                <a:cs typeface="+mn-cs"/>
              </a:rPr>
              <a:t>[2] </a:t>
            </a:r>
            <a:r>
              <a:rPr lang="en-US" sz="1200" b="0" i="0" kern="1200" dirty="0">
                <a:solidFill>
                  <a:schemeClr val="tx1"/>
                </a:solidFill>
                <a:effectLst/>
                <a:latin typeface="+mn-lt"/>
                <a:ea typeface="+mn-ea"/>
                <a:cs typeface="+mn-cs"/>
              </a:rPr>
              <a:t>his narcissism led directly to the advances of Potiphar’s wife.</a:t>
            </a:r>
            <a:r>
              <a:rPr lang="en-US" sz="1200" b="1" i="0" kern="1200" dirty="0">
                <a:solidFill>
                  <a:schemeClr val="tx1"/>
                </a:solidFill>
                <a:effectLst/>
                <a:latin typeface="+mn-lt"/>
                <a:ea typeface="+mn-ea"/>
                <a:cs typeface="+mn-cs"/>
              </a:rPr>
              <a:t>[3] </a:t>
            </a:r>
            <a:r>
              <a:rPr lang="en-US" sz="1200" b="0" i="0" kern="1200" dirty="0">
                <a:solidFill>
                  <a:schemeClr val="tx1"/>
                </a:solidFill>
                <a:effectLst/>
                <a:latin typeface="+mn-lt"/>
                <a:ea typeface="+mn-ea"/>
                <a:cs typeface="+mn-cs"/>
              </a:rPr>
              <a:t>But the story of which he was a part was not a Greek tragedy. By its end – the death of Joseph in the final chapter of Genesis – he had become a different human being entirely, one who forgave his brothers the crime they committed against him, the man who saved an entire region from famine and starvation, the one Jewish tradition calls “the </a:t>
            </a:r>
            <a:r>
              <a:rPr lang="en-US" sz="1200" b="0" i="0" kern="1200" dirty="0" err="1">
                <a:solidFill>
                  <a:schemeClr val="tx1"/>
                </a:solidFill>
                <a:effectLst/>
                <a:latin typeface="+mn-lt"/>
                <a:ea typeface="+mn-ea"/>
                <a:cs typeface="+mn-cs"/>
              </a:rPr>
              <a:t>tzaddik</a:t>
            </a:r>
            <a:r>
              <a:rPr lang="en-US" sz="1200" b="0" i="0" kern="1200" dirty="0">
                <a:solidFill>
                  <a:schemeClr val="tx1"/>
                </a:solidFill>
                <a:effectLst/>
                <a:latin typeface="+mn-lt"/>
                <a:ea typeface="+mn-ea"/>
                <a:cs typeface="+mn-cs"/>
              </a:rPr>
              <a:t>.”</a:t>
            </a:r>
            <a:r>
              <a:rPr lang="en-US" sz="1200" b="1" i="0" kern="1200" dirty="0">
                <a:solidFill>
                  <a:schemeClr val="tx1"/>
                </a:solidFill>
                <a:effectLst/>
                <a:latin typeface="+mn-lt"/>
                <a:ea typeface="+mn-ea"/>
                <a:cs typeface="+mn-cs"/>
              </a:rPr>
              <a:t>[4]</a:t>
            </a:r>
            <a:br>
              <a:rPr lang="en-US" dirty="0"/>
            </a:br>
            <a:br>
              <a:rPr lang="en-US" dirty="0"/>
            </a:br>
            <a:r>
              <a:rPr lang="en-US" sz="1200" b="0" i="1" kern="1200" dirty="0">
                <a:solidFill>
                  <a:schemeClr val="tx1"/>
                </a:solidFill>
                <a:effectLst/>
                <a:latin typeface="+mn-lt"/>
                <a:ea typeface="+mn-ea"/>
                <a:cs typeface="+mn-cs"/>
              </a:rPr>
              <a:t>Don’t think you understand the story of your life at half-time</a:t>
            </a:r>
            <a:r>
              <a:rPr lang="en-US" sz="1200" b="0" i="0" kern="1200" dirty="0">
                <a:solidFill>
                  <a:schemeClr val="tx1"/>
                </a:solidFill>
                <a:effectLst/>
                <a:latin typeface="+mn-lt"/>
                <a:ea typeface="+mn-ea"/>
                <a:cs typeface="+mn-cs"/>
              </a:rPr>
              <a:t>. That is the lesson of Joseph. At the age of twenty-nine he would have been justified in thinking his life an abject failure: hated by his brothers, </a:t>
            </a:r>
            <a:r>
              <a:rPr lang="en-US" sz="1200" b="0" i="0" kern="1200" dirty="0" err="1">
                <a:solidFill>
                  <a:schemeClr val="tx1"/>
                </a:solidFill>
                <a:effectLst/>
                <a:latin typeface="+mn-lt"/>
                <a:ea typeface="+mn-ea"/>
                <a:cs typeface="+mn-cs"/>
              </a:rPr>
              <a:t>criticised</a:t>
            </a:r>
            <a:r>
              <a:rPr lang="en-US" sz="1200" b="0" i="0" kern="1200" dirty="0">
                <a:solidFill>
                  <a:schemeClr val="tx1"/>
                </a:solidFill>
                <a:effectLst/>
                <a:latin typeface="+mn-lt"/>
                <a:ea typeface="+mn-ea"/>
                <a:cs typeface="+mn-cs"/>
              </a:rPr>
              <a:t> by his father, sold as a slave, imprisoned on a false charge and with his one chance of freedom gone.</a:t>
            </a:r>
            <a:br>
              <a:rPr lang="en-US" dirty="0"/>
            </a:br>
            <a:br>
              <a:rPr lang="en-US" dirty="0"/>
            </a:br>
            <a:r>
              <a:rPr lang="en-US" sz="1200" b="0" i="0" kern="1200" dirty="0">
                <a:solidFill>
                  <a:schemeClr val="tx1"/>
                </a:solidFill>
                <a:effectLst/>
                <a:latin typeface="+mn-lt"/>
                <a:ea typeface="+mn-ea"/>
                <a:cs typeface="+mn-cs"/>
              </a:rPr>
              <a:t>The second half of the story shows us that Joseph’s life was not like that at all. His became a tale of unprecedented success, not only politically and materially, but also morally and spiritually. He became the first person in recorded history to forgive. By saving the region from famine, he became the first in whom the promise made by God to Abraham came true: “Through you, all the families of the land will be blessed” (Gen. 12:3). There was no way of predicting how the story would end on the basis of the events narrated in </a:t>
            </a:r>
            <a:r>
              <a:rPr lang="en-US" sz="1200" b="0" i="0" kern="1200" dirty="0" err="1">
                <a:solidFill>
                  <a:schemeClr val="tx1"/>
                </a:solidFill>
                <a:effectLst/>
                <a:latin typeface="+mn-lt"/>
                <a:ea typeface="+mn-ea"/>
                <a:cs typeface="+mn-cs"/>
              </a:rPr>
              <a:t>parshat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Vayeshev</a:t>
            </a:r>
            <a:r>
              <a:rPr lang="en-US" sz="1200" b="0" i="0" kern="1200" dirty="0">
                <a:solidFill>
                  <a:schemeClr val="tx1"/>
                </a:solidFill>
                <a:effectLst/>
                <a:latin typeface="+mn-lt"/>
                <a:ea typeface="+mn-ea"/>
                <a:cs typeface="+mn-cs"/>
              </a:rPr>
              <a:t>. The turning-point in his life was a highly improbable event that could not have been predicted but which changed all else, not just for him but for large numbers of people and for the eventual course of Jewish history. God’s hand was at work, even when Joseph felt abandoned by every human being he had encountered.</a:t>
            </a:r>
            <a:br>
              <a:rPr lang="en-US" dirty="0"/>
            </a:br>
            <a:br>
              <a:rPr lang="en-US" dirty="0"/>
            </a:br>
            <a:r>
              <a:rPr lang="en-US" sz="1200" b="0" i="0" kern="1200" dirty="0">
                <a:solidFill>
                  <a:schemeClr val="tx1"/>
                </a:solidFill>
                <a:effectLst/>
                <a:latin typeface="+mn-lt"/>
                <a:ea typeface="+mn-ea"/>
                <a:cs typeface="+mn-cs"/>
              </a:rPr>
              <a:t>We live life forward but we see the role of Providence in our lives only looking back. That is the meaning of God’s words to Moses: “You will see My back” (Ex. 33:23), meaning, “You will see Me only when you look back.”</a:t>
            </a:r>
            <a:br>
              <a:rPr lang="en-US" dirty="0"/>
            </a:br>
            <a:br>
              <a:rPr lang="en-US" dirty="0"/>
            </a:br>
            <a:r>
              <a:rPr lang="en-US" sz="1200" b="0" i="0" kern="1200" dirty="0">
                <a:solidFill>
                  <a:schemeClr val="tx1"/>
                </a:solidFill>
                <a:effectLst/>
                <a:latin typeface="+mn-lt"/>
                <a:ea typeface="+mn-ea"/>
                <a:cs typeface="+mn-cs"/>
              </a:rPr>
              <a:t>Joseph’s story is a precise reversal of the narrative structure of Sophocles’ </a:t>
            </a:r>
            <a:r>
              <a:rPr lang="en-US" sz="1200" b="0" i="1" kern="1200" dirty="0">
                <a:solidFill>
                  <a:schemeClr val="tx1"/>
                </a:solidFill>
                <a:effectLst/>
                <a:latin typeface="+mn-lt"/>
                <a:ea typeface="+mn-ea"/>
                <a:cs typeface="+mn-cs"/>
              </a:rPr>
              <a:t>Oedipus</a:t>
            </a:r>
            <a:r>
              <a:rPr lang="en-US" sz="1200" b="0" i="0" kern="1200" dirty="0">
                <a:solidFill>
                  <a:schemeClr val="tx1"/>
                </a:solidFill>
                <a:effectLst/>
                <a:latin typeface="+mn-lt"/>
                <a:ea typeface="+mn-ea"/>
                <a:cs typeface="+mn-cs"/>
              </a:rPr>
              <a:t>. Everything Laius and his son Oedipus do to </a:t>
            </a:r>
            <a:r>
              <a:rPr lang="en-US" sz="1200" b="0" i="1" kern="1200" dirty="0">
                <a:solidFill>
                  <a:schemeClr val="tx1"/>
                </a:solidFill>
                <a:effectLst/>
                <a:latin typeface="+mn-lt"/>
                <a:ea typeface="+mn-ea"/>
                <a:cs typeface="+mn-cs"/>
              </a:rPr>
              <a:t>avert</a:t>
            </a:r>
            <a:r>
              <a:rPr lang="en-US" sz="1200" b="0" i="0" kern="1200" dirty="0">
                <a:solidFill>
                  <a:schemeClr val="tx1"/>
                </a:solidFill>
                <a:effectLst/>
                <a:latin typeface="+mn-lt"/>
                <a:ea typeface="+mn-ea"/>
                <a:cs typeface="+mn-cs"/>
              </a:rPr>
              <a:t> the tragic fate announced by the oracle in fact brings it closer to fulfilment, whereas in the story of Joseph, every episode that seems to be leading to tragedy turns out in retrospect to be a necessary step to saving lives and the fulfilment of Joseph’s dreams.</a:t>
            </a:r>
            <a:br>
              <a:rPr lang="en-US" dirty="0"/>
            </a:br>
            <a:br>
              <a:rPr lang="en-US" dirty="0"/>
            </a:br>
            <a:r>
              <a:rPr lang="en-US" sz="1200" b="0" i="0" kern="1200" dirty="0">
                <a:solidFill>
                  <a:schemeClr val="tx1"/>
                </a:solidFill>
                <a:effectLst/>
                <a:latin typeface="+mn-lt"/>
                <a:ea typeface="+mn-ea"/>
                <a:cs typeface="+mn-cs"/>
              </a:rPr>
              <a:t>Judaism is the opposite of tragedy. It tells us that every bad fate can be averted (hence our prayer on the High Holy Days that “penitence, prayer and charity avert the evil decree”) – while every positive promise made by God will never be undone.</a:t>
            </a:r>
            <a:r>
              <a:rPr lang="en-US" sz="1200" b="1" i="0" kern="1200" dirty="0">
                <a:solidFill>
                  <a:schemeClr val="tx1"/>
                </a:solidFill>
                <a:effectLst/>
                <a:latin typeface="+mn-lt"/>
                <a:ea typeface="+mn-ea"/>
                <a:cs typeface="+mn-cs"/>
              </a:rPr>
              <a:t>[5]</a:t>
            </a:r>
            <a:br>
              <a:rPr lang="en-US" dirty="0"/>
            </a:br>
            <a:br>
              <a:rPr lang="en-US" dirty="0"/>
            </a:br>
            <a:r>
              <a:rPr lang="en-US" sz="1200" b="0" i="0" kern="1200" dirty="0">
                <a:solidFill>
                  <a:schemeClr val="tx1"/>
                </a:solidFill>
                <a:effectLst/>
                <a:latin typeface="+mn-lt"/>
                <a:ea typeface="+mn-ea"/>
                <a:cs typeface="+mn-cs"/>
              </a:rPr>
              <a:t>Hence the life-changing idea: </a:t>
            </a:r>
            <a:r>
              <a:rPr lang="en-US" sz="1200" b="0" i="1" kern="1200" dirty="0">
                <a:solidFill>
                  <a:schemeClr val="tx1"/>
                </a:solidFill>
                <a:effectLst/>
                <a:latin typeface="+mn-lt"/>
                <a:ea typeface="+mn-ea"/>
                <a:cs typeface="+mn-cs"/>
              </a:rPr>
              <a:t>Despair is never justified</a:t>
            </a:r>
            <a:r>
              <a:rPr lang="en-US" sz="1200" b="0" i="0" kern="1200" dirty="0">
                <a:solidFill>
                  <a:schemeClr val="tx1"/>
                </a:solidFill>
                <a:effectLst/>
                <a:latin typeface="+mn-lt"/>
                <a:ea typeface="+mn-ea"/>
                <a:cs typeface="+mn-cs"/>
              </a:rPr>
              <a:t>. Even if your life has been scarred by misfortune, lacerated by pain, and your chances of happiness seem gone forever, there is still hope. The next chapter of your life can be full of blessings. You can be, in Wordsworth’s lovely phrase, “surprised by joy.”</a:t>
            </a:r>
            <a:br>
              <a:rPr lang="en-US" dirty="0"/>
            </a:br>
            <a:br>
              <a:rPr lang="en-US" dirty="0"/>
            </a:br>
            <a:r>
              <a:rPr lang="en-US" sz="1200" b="0" i="0" kern="1200" dirty="0">
                <a:solidFill>
                  <a:schemeClr val="tx1"/>
                </a:solidFill>
                <a:effectLst/>
                <a:latin typeface="+mn-lt"/>
                <a:ea typeface="+mn-ea"/>
                <a:cs typeface="+mn-cs"/>
              </a:rPr>
              <a:t>Every bad thing that has happened to you thus far may be the necessary prelude to the good things that are about to happen because you have been strengthened by suffering and given courage by your ability to survive. That is what we learn from the heroes of endurance from Joseph to the Holocaust survivors of today, who kept going, had faith, refused to despair, and were privileged to write a new and different chapter in the book of their lives.</a:t>
            </a:r>
            <a:br>
              <a:rPr lang="en-US" dirty="0"/>
            </a:br>
            <a:br>
              <a:rPr lang="en-US" dirty="0"/>
            </a:br>
            <a:r>
              <a:rPr lang="en-US" sz="1200" b="0" i="0" kern="1200" dirty="0">
                <a:solidFill>
                  <a:schemeClr val="tx1"/>
                </a:solidFill>
                <a:effectLst/>
                <a:latin typeface="+mn-lt"/>
                <a:ea typeface="+mn-ea"/>
                <a:cs typeface="+mn-cs"/>
              </a:rPr>
              <a:t>Seen through the eye of faith, today’s curse may be the beginning of tomorrow’s blessing. That is a thought that can change a life.</a:t>
            </a:r>
            <a:endParaRPr lang="en-US" dirty="0">
              <a:latin typeface="Arial" pitchFamily="-128" charset="0"/>
            </a:endParaRPr>
          </a:p>
        </p:txBody>
      </p:sp>
    </p:spTree>
    <p:extLst>
      <p:ext uri="{BB962C8B-B14F-4D97-AF65-F5344CB8AC3E}">
        <p14:creationId xmlns:p14="http://schemas.microsoft.com/office/powerpoint/2010/main" val="1428271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a:t>Dinah was already pregnant by </a:t>
            </a:r>
            <a:r>
              <a:rPr lang="en-US" i="0" dirty="0" err="1"/>
              <a:t>Shechem</a:t>
            </a:r>
            <a:r>
              <a:rPr lang="en-US" i="0" dirty="0"/>
              <a:t>, and bore him a posthumous daughter. Her brothers wished to kill the child, as custom demanded, lest any Canaanite might say 'The maidens of Israel are without shame!' Jacob, however, restrained them, hung about his grand-daughter's neck a silver disk on which were engraved the words 'Holy to God!', and laid her underneath a thorn bush -- hence she was called '</a:t>
            </a:r>
            <a:r>
              <a:rPr lang="en-US" i="0" dirty="0" err="1"/>
              <a:t>Asenath</a:t>
            </a:r>
            <a:r>
              <a:rPr lang="en-US" i="0" dirty="0"/>
              <a:t>'. That same day Michael, in the shape of an eagle, flew off with </a:t>
            </a:r>
            <a:r>
              <a:rPr lang="en-US" i="0" dirty="0" err="1"/>
              <a:t>Asenath</a:t>
            </a:r>
            <a:r>
              <a:rPr lang="en-US" i="0" dirty="0"/>
              <a:t> to On in Egypt, and there laid her beside God's altar. The priest, by name </a:t>
            </a:r>
            <a:r>
              <a:rPr lang="en-US" i="0" dirty="0" err="1"/>
              <a:t>Potipherah</a:t>
            </a:r>
            <a:r>
              <a:rPr lang="en-US" i="0" dirty="0"/>
              <a:t>, seeing his wife was barren, brought up </a:t>
            </a:r>
            <a:r>
              <a:rPr lang="en-US" i="0" dirty="0" err="1"/>
              <a:t>Asenath</a:t>
            </a:r>
            <a:r>
              <a:rPr lang="en-US" i="0" dirty="0"/>
              <a:t> as his own child. Many years later, when Joseph had saved Egypt from famine and made a progress through the land, women threw him thank-offerings. Among them was </a:t>
            </a:r>
            <a:r>
              <a:rPr lang="en-US" i="0" dirty="0" err="1"/>
              <a:t>Asenath</a:t>
            </a:r>
            <a:r>
              <a:rPr lang="en-US" i="0" dirty="0"/>
              <a:t> who, having no other gift, tossed Joseph her silver disk, which he caught as it flew by. He recognized the inscription and, knowing that she must be his own niece, married her.</a:t>
            </a:r>
            <a:r>
              <a:rPr lang="en-US" i="0" baseline="30000" dirty="0">
                <a:hlinkClick r:id="rId3"/>
              </a:rPr>
              <a:t>[5]</a:t>
            </a:r>
            <a:r>
              <a:rPr lang="en-US" i="0" dirty="0"/>
              <a:t> </a:t>
            </a:r>
          </a:p>
          <a:p>
            <a:endParaRPr lang="en-US" i="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Genesis records nothing more about </a:t>
            </a:r>
            <a:r>
              <a:rPr lang="en-US" dirty="0" err="1"/>
              <a:t>Asenath</a:t>
            </a:r>
            <a:r>
              <a:rPr lang="en-US" dirty="0"/>
              <a:t>, but her story is elaborated in the apocryphal Joseph and Asenath. There, she is a virgin who rejects several worthy suitors in favor of Joseph, but Joseph will not have a pagan for a wife. She locks herself in a tower and rejects her idolatry in favor of Joseph's God Yahweh, and receives a visit from an angel who accepts her conversion. A ritual involving a honeycomb follows. Bees cover her and sting her lips to remove the false prayers to the pagan gods of her past. Joseph now consents to marry her. She bears him their sons </a:t>
            </a:r>
            <a:r>
              <a:rPr lang="en-US" dirty="0" err="1"/>
              <a:t>Mannaseh</a:t>
            </a:r>
            <a:r>
              <a:rPr lang="en-US" dirty="0"/>
              <a:t> and Ephraim. Pharaoh's son wants </a:t>
            </a:r>
            <a:r>
              <a:rPr lang="en-US" dirty="0" err="1"/>
              <a:t>Asenath</a:t>
            </a:r>
            <a:r>
              <a:rPr lang="en-US" dirty="0"/>
              <a:t> for himself, however, and with the aid of Joseph's brothers Dan and Gad, he conspires to kill her husband. The loyal brother Benjamin interferes, and Pharaoh's son is ultimately slain. </a:t>
            </a:r>
            <a:r>
              <a:rPr lang="en-US" dirty="0" err="1"/>
              <a:t>Asenath</a:t>
            </a:r>
            <a:r>
              <a:rPr lang="en-US" dirty="0"/>
              <a:t> forgives the conspirators, and she and Joseph rule over Egypt for 48 years, after which they pass the crown to Pharaoh's grandson.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rial" pitchFamily="-128" charset="0"/>
                <a:ea typeface="+mn-ea"/>
                <a:cs typeface="+mn-cs"/>
              </a:rPr>
              <a:t>It began with Joseph who, in this week’s </a:t>
            </a:r>
            <a:r>
              <a:rPr lang="en-US" sz="1200" b="0" i="0" kern="1200" dirty="0" err="1">
                <a:solidFill>
                  <a:schemeClr val="tx1"/>
                </a:solidFill>
                <a:effectLst/>
                <a:latin typeface="Arial" pitchFamily="-128" charset="0"/>
                <a:ea typeface="+mn-ea"/>
                <a:cs typeface="+mn-cs"/>
              </a:rPr>
              <a:t>parsha</a:t>
            </a:r>
            <a:r>
              <a:rPr lang="en-US" sz="1200" b="0" i="0" kern="1200" dirty="0">
                <a:solidFill>
                  <a:schemeClr val="tx1"/>
                </a:solidFill>
                <a:effectLst/>
                <a:latin typeface="Arial" pitchFamily="-128" charset="0"/>
                <a:ea typeface="+mn-ea"/>
                <a:cs typeface="+mn-cs"/>
              </a:rPr>
              <a:t>, became the world’s first economist. Interpreting Pharaoh’s dreams, he develops a theory of trade cycles – seven fat years followed by seven lean years – a cycle that still seems approximately to hold. Joseph also intuited that when a head of state dreams about cows and ears of corn, he is probably unconsciously thinking about macro-economics. The disturbing nature of the dreams suggested that God was sending an advance warning of a “black swan,” a rare phenomenon for which conventional economics is unprepared.</a:t>
            </a:r>
            <a:br>
              <a:rPr lang="en-US" sz="1200" b="0" i="0" kern="1200" dirty="0">
                <a:solidFill>
                  <a:schemeClr val="tx1"/>
                </a:solidFill>
                <a:effectLst/>
                <a:latin typeface="Arial" pitchFamily="-128" charset="0"/>
                <a:ea typeface="+mn-ea"/>
                <a:cs typeface="+mn-cs"/>
              </a:rPr>
            </a:br>
            <a:br>
              <a:rPr lang="en-US" sz="1200" b="0" i="0" kern="1200" dirty="0">
                <a:solidFill>
                  <a:schemeClr val="tx1"/>
                </a:solidFill>
                <a:effectLst/>
                <a:latin typeface="Arial" pitchFamily="-128" charset="0"/>
                <a:ea typeface="+mn-ea"/>
                <a:cs typeface="+mn-cs"/>
              </a:rPr>
            </a:br>
            <a:endParaRPr lang="en-US" dirty="0"/>
          </a:p>
          <a:p>
            <a:endParaRPr lang="en-US" i="0"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20</a:t>
            </a:fld>
            <a:endParaRPr lang="en-GB"/>
          </a:p>
        </p:txBody>
      </p:sp>
    </p:spTree>
    <p:extLst>
      <p:ext uri="{BB962C8B-B14F-4D97-AF65-F5344CB8AC3E}">
        <p14:creationId xmlns:p14="http://schemas.microsoft.com/office/powerpoint/2010/main" val="1069054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3339E0F8-62A2-437F-A903-DC802FB9F3BF}" type="slidenum">
              <a:rPr lang="en-GB">
                <a:latin typeface="Arial" pitchFamily="-128" charset="0"/>
              </a:rPr>
              <a:pPr/>
              <a:t>21</a:t>
            </a:fld>
            <a:endParaRPr lang="en-GB">
              <a:latin typeface="Arial" pitchFamily="-128"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r>
              <a:rPr lang="en-US" dirty="0">
                <a:latin typeface="Arial" pitchFamily="-128" charset="0"/>
              </a:rPr>
              <a:t>3 days – separation from Satan?</a:t>
            </a:r>
          </a:p>
          <a:p>
            <a:pPr eaLnBrk="1" hangingPunct="1"/>
            <a:endParaRPr lang="en-US" dirty="0">
              <a:latin typeface="Arial" pitchFamily="-128" charset="0"/>
            </a:endParaRPr>
          </a:p>
          <a:p>
            <a:pPr eaLnBrk="1" hangingPunct="1"/>
            <a:r>
              <a:rPr lang="en-US" dirty="0">
                <a:latin typeface="Arial" pitchFamily="-128" charset="0"/>
              </a:rPr>
              <a:t>Then they said to one another, "In truth we are guilty concerning our brother, in that we saw the distress of his soul, when he begged us and we did not listen. That is why this distress has come upon us.” And Reuben answered them, "Did I not tell you not to sin against the boy? But you did not listen. So now there comes a reckoning for his blood.” They did not know that Joseph understood them, for there was an interpreter between them. Then he turned away from them and wept. </a:t>
            </a:r>
          </a:p>
          <a:p>
            <a:pPr eaLnBrk="1" hangingPunct="1"/>
            <a:endParaRPr lang="en-US" dirty="0">
              <a:latin typeface="Arial" pitchFamily="-128" charset="0"/>
            </a:endParaRPr>
          </a:p>
          <a:p>
            <a:pPr eaLnBrk="1" hangingPunct="1"/>
            <a:r>
              <a:rPr lang="en-US" dirty="0">
                <a:latin typeface="Arial" pitchFamily="-128" charset="0"/>
              </a:rPr>
              <a:t>Joseph weeps. Not out</a:t>
            </a:r>
            <a:r>
              <a:rPr lang="en-US" baseline="0" dirty="0">
                <a:latin typeface="Arial" pitchFamily="-128" charset="0"/>
              </a:rPr>
              <a:t> for revenge</a:t>
            </a:r>
          </a:p>
          <a:p>
            <a:pPr eaLnBrk="1" hangingPunct="1"/>
            <a:endParaRPr lang="en-US" dirty="0">
              <a:latin typeface="Arial" pitchFamily="-128" charset="0"/>
            </a:endParaRPr>
          </a:p>
          <a:p>
            <a:pPr eaLnBrk="1" hangingPunct="1"/>
            <a:r>
              <a:rPr lang="en-US" dirty="0">
                <a:latin typeface="Arial" pitchFamily="-128" charset="0"/>
              </a:rPr>
              <a:t>Simeon had wanted to</a:t>
            </a:r>
            <a:r>
              <a:rPr lang="en-US" baseline="0" dirty="0">
                <a:latin typeface="Arial" pitchFamily="-128" charset="0"/>
              </a:rPr>
              <a:t> kill Joseph. Used violence against men who raped sister. Simon and Levi both fanatical. Levi fanatic about purity and law, justice. Moses kills Egyptian, Levites became priests. As too extreme not given land and not rulers</a:t>
            </a:r>
          </a:p>
          <a:p>
            <a:pPr eaLnBrk="1" hangingPunct="1"/>
            <a:endParaRPr lang="en-US" dirty="0">
              <a:latin typeface="Arial" pitchFamily="-128" charset="0"/>
            </a:endParaRPr>
          </a:p>
          <a:p>
            <a:pPr eaLnBrk="1" hangingPunct="1"/>
            <a:r>
              <a:rPr lang="en-US" dirty="0"/>
              <a:t>The classical rabbinical sources argue that Simeon was very fearless, but also was particularly envious, and so had always been antagonistic and spiteful towards Joseph, owing to Joseph being Jacob's </a:t>
            </a:r>
            <a:r>
              <a:rPr lang="en-US" dirty="0" err="1"/>
              <a:t>favourite</a:t>
            </a:r>
            <a:r>
              <a:rPr lang="en-US" dirty="0"/>
              <a:t> son.</a:t>
            </a:r>
            <a:r>
              <a:rPr lang="en-US" baseline="30000" dirty="0"/>
              <a:t> </a:t>
            </a:r>
            <a:r>
              <a:rPr lang="en-US" dirty="0"/>
              <a:t>The midrashic book of Jasher argues that Simeon was the one who proposed that the brothers should kill Joseph, and other classical sources argue that it was Simeon who threw Joseph into a pit, and became furious when he found out that Judah had sold Joseph rather than killed him;</a:t>
            </a:r>
          </a:p>
          <a:p>
            <a:pPr eaLnBrk="1" hangingPunct="1"/>
            <a:endParaRPr lang="en-US" dirty="0">
              <a:latin typeface="Arial" pitchFamily="-128" charset="0"/>
            </a:endParaRPr>
          </a:p>
          <a:p>
            <a:pPr eaLnBrk="1" hangingPunct="1"/>
            <a:r>
              <a:rPr lang="en-US" dirty="0">
                <a:latin typeface="Arial" pitchFamily="-128" charset="0"/>
              </a:rPr>
              <a:t>At almost every stage of fraught encounter between Joseph and his family in Egypt, Joseph weeps. There are seven scenes of tears:1. When the brothers came before him in Egypt for the first time: They said to one another, “Surely we are being punished because of our brother. We saw how distressed he was when he pleaded with us for his life, but we would not listen; that’s why this distress has come on us” … They did not realize that Joseph could understand them, since he was using an interpreter. He turned away from them and began to weep, but then came back and spoke to them again. [42: 21-24]2. On the second occasion, when they brought Benjamin with them: Deeply moved at the sight of his brother, Joseph hurried out and looked for a place to weep. He went into his private room and wept there. [43: 29-30]3. When, after Judah’s impassioned speech, Joseph is about to disclose his identity: Then Joseph could no longer control himself before all his attendants, and he cried out, “Have everyone leave my presence!” So there was no one with Joseph when he made himself known to his brothers. And he wept so loudly that the Egyptians heard him, and Pharaoh’s household heard about it. [45: 1-2]4. Immediately after he discloses his identity: Then he threw his arms around his brother Benjamin and wept, and Benjamin embraced him, weeping. And he kissed all his brothers and wept over them. [45: 14-15]5. When he meets his father again after their long separation: Joseph had his chariot made ready and went to Goshen to meet his father Israel. As soon as Joseph appeared before him, he threw his arms around his father and wept for a long time. [46: 29]6. On the death of his </a:t>
            </a:r>
            <a:r>
              <a:rPr lang="en-US" dirty="0" err="1">
                <a:latin typeface="Arial" pitchFamily="-128" charset="0"/>
              </a:rPr>
              <a:t>father:Joseph</a:t>
            </a:r>
            <a:r>
              <a:rPr lang="en-US" dirty="0">
                <a:latin typeface="Arial" pitchFamily="-128" charset="0"/>
              </a:rPr>
              <a:t> threw himself on his father and wept over him and kissed him. [50: 1]7. Some time after his father’s death: When Joseph’s brothers saw that their father was dead, they said, “What if Joseph holds a grudge against us and pays us back for all the wrongs we did to him?” So they sent word to Joseph, saying, “Your father left these instructions before he died: ‘This is what you are to say to Joseph: I ask you to forgive your brothers the sins and the wrongs they committed in treating you so badly.’ Now please forgive the sins of the servants of the God of your father.” When their message came to him, Joseph wept. [50: 15-17]No one weeps as much as Joseph. Esau wept when he discovered that Jacob had taken his blessing (Gen. 27: 38). Jacob wept when he saw the love of his life, Rachel, for the first time (29: 11). Both brothers, Jacob and Esau, wept when they met again after their long estrangement (33: 4). Jacob wept when told that his beloved son Joseph was dead (37: 35).But the seven acts of Joseph’s weeping have no parallel. They span the full spectrum of emotion, from painful memory to the joy of being reunited, first with his brother Benjamin, then with his father Jacob. There are the complex tears immediately before and after he discloses his identity to his brothers, and there are the tears of bereavement at Jacob’s deathbed. But the most intriguing are the last, the tears he sheds when he hears that his brothers fear that he will take revenge on them now that their father is no longer alive. In a fine essay, “Yosef’s tears,”</a:t>
            </a:r>
            <a:r>
              <a:rPr lang="en-US" dirty="0" err="1">
                <a:latin typeface="Arial" pitchFamily="-128" charset="0"/>
              </a:rPr>
              <a:t>Rav</a:t>
            </a:r>
            <a:r>
              <a:rPr lang="en-US" dirty="0">
                <a:latin typeface="Arial" pitchFamily="-128" charset="0"/>
              </a:rPr>
              <a:t> </a:t>
            </a:r>
            <a:r>
              <a:rPr lang="en-US" dirty="0" err="1">
                <a:latin typeface="Arial" pitchFamily="-128" charset="0"/>
              </a:rPr>
              <a:t>Aharon</a:t>
            </a:r>
            <a:r>
              <a:rPr lang="en-US" dirty="0">
                <a:latin typeface="Arial" pitchFamily="-128" charset="0"/>
              </a:rPr>
              <a:t> Lichtenstein suggests that this last act of weeping is an expression of the price Joseph pays for the </a:t>
            </a:r>
            <a:r>
              <a:rPr lang="en-US" dirty="0" err="1">
                <a:latin typeface="Arial" pitchFamily="-128" charset="0"/>
              </a:rPr>
              <a:t>realisation</a:t>
            </a:r>
            <a:r>
              <a:rPr lang="en-US" dirty="0">
                <a:latin typeface="Arial" pitchFamily="-128" charset="0"/>
              </a:rPr>
              <a:t> of his dreams and his elevation to a position of power. Joseph has done everything he could for his brothers. He has sustained them at a time of famine. He has given them not just refuge but a place of </a:t>
            </a:r>
            <a:r>
              <a:rPr lang="en-US" dirty="0" err="1">
                <a:latin typeface="Arial" pitchFamily="-128" charset="0"/>
              </a:rPr>
              <a:t>honour</a:t>
            </a:r>
            <a:r>
              <a:rPr lang="en-US" dirty="0">
                <a:latin typeface="Arial" pitchFamily="-128" charset="0"/>
              </a:rPr>
              <a:t> in Egyptian society. And he has made it as clear as he possibly can that he does not </a:t>
            </a:r>
            <a:r>
              <a:rPr lang="en-US" dirty="0" err="1">
                <a:latin typeface="Arial" pitchFamily="-128" charset="0"/>
              </a:rPr>
              <a:t>harbour</a:t>
            </a:r>
            <a:r>
              <a:rPr lang="en-US" dirty="0">
                <a:latin typeface="Arial" pitchFamily="-128" charset="0"/>
              </a:rPr>
              <a:t> a grudge against them for what they did to him all those many years before. As he said when he disclosed his identity to them: “And now, do not be distressed and do not be angry with yourselves for selling me here, because it was to save lives that God sent me ahead of you . . . God sent me ahead of you to preserve for you a remnant on earth and to save your lives by a great deliverance. So then, it was not you who sent me here, but God” (45: 5-8). What more could he say? Yet still, all these years later, his brothers do not trust him and fear that he may still seek their </a:t>
            </a:r>
            <a:r>
              <a:rPr lang="en-US" dirty="0" err="1">
                <a:latin typeface="Arial" pitchFamily="-128" charset="0"/>
              </a:rPr>
              <a:t>harm.This</a:t>
            </a:r>
            <a:r>
              <a:rPr lang="en-US" dirty="0">
                <a:latin typeface="Arial" pitchFamily="-128" charset="0"/>
              </a:rPr>
              <a:t> is </a:t>
            </a:r>
            <a:r>
              <a:rPr lang="en-US" dirty="0" err="1">
                <a:latin typeface="Arial" pitchFamily="-128" charset="0"/>
              </a:rPr>
              <a:t>Rav</a:t>
            </a:r>
            <a:r>
              <a:rPr lang="en-US" dirty="0">
                <a:latin typeface="Arial" pitchFamily="-128" charset="0"/>
              </a:rPr>
              <a:t> Lichtenstein’s comment: “At this moment, Yosef discovers the limits of raw power. He discovers the extent to which the human connection, the personal connection, the family connection, hold far more value and importance than does power – both for the person himself and for all those around him.” Joseph “weeps over the weakness inherent in power, over the terrible price that he has paid for it. His dreams have indeed been </a:t>
            </a:r>
            <a:r>
              <a:rPr lang="en-US" dirty="0" err="1">
                <a:latin typeface="Arial" pitchFamily="-128" charset="0"/>
              </a:rPr>
              <a:t>realised</a:t>
            </a:r>
            <a:r>
              <a:rPr lang="en-US" dirty="0">
                <a:latin typeface="Arial" pitchFamily="-128" charset="0"/>
              </a:rPr>
              <a:t>, on some level, but the tragedy remains just as real. The torn shreds of the family have not been made completely </a:t>
            </a:r>
            <a:r>
              <a:rPr lang="en-US" dirty="0" err="1">
                <a:latin typeface="Arial" pitchFamily="-128" charset="0"/>
              </a:rPr>
              <a:t>whole.”On</a:t>
            </a:r>
            <a:r>
              <a:rPr lang="en-US" dirty="0">
                <a:latin typeface="Arial" pitchFamily="-128" charset="0"/>
              </a:rPr>
              <a:t> the surface, Joseph holds all the power. His family are entirely dependent on him. But at a deeper level it is the other way round. He still yearns for their acceptance, their recognition, their closeness. And ultimately he has to depend on them to bring his bones up from Egypt when the time comes for redemption and return (50: 25).</a:t>
            </a:r>
            <a:r>
              <a:rPr lang="en-US" dirty="0" err="1">
                <a:latin typeface="Arial" pitchFamily="-128" charset="0"/>
              </a:rPr>
              <a:t>Rav</a:t>
            </a:r>
            <a:r>
              <a:rPr lang="en-US" dirty="0">
                <a:latin typeface="Arial" pitchFamily="-128" charset="0"/>
              </a:rPr>
              <a:t> Lichtenstein’s analysis reminds us of </a:t>
            </a:r>
            <a:r>
              <a:rPr lang="en-US" dirty="0" err="1">
                <a:latin typeface="Arial" pitchFamily="-128" charset="0"/>
              </a:rPr>
              <a:t>Rashi</a:t>
            </a:r>
            <a:r>
              <a:rPr lang="en-US" dirty="0">
                <a:latin typeface="Arial" pitchFamily="-128" charset="0"/>
              </a:rPr>
              <a:t> and Ibn Ezra’s commentary to the last verse in the book of Esther. It says that “Mordechai the Jew was second to King Ahasuerus, and was great among the Jews and well received by most of his brethren” (Est. 10: 3) – “most” but not all. </a:t>
            </a:r>
            <a:r>
              <a:rPr lang="en-US" dirty="0" err="1">
                <a:latin typeface="Arial" pitchFamily="-128" charset="0"/>
              </a:rPr>
              <a:t>Rashi</a:t>
            </a:r>
            <a:r>
              <a:rPr lang="en-US" dirty="0">
                <a:latin typeface="Arial" pitchFamily="-128" charset="0"/>
              </a:rPr>
              <a:t> (quoting </a:t>
            </a:r>
            <a:r>
              <a:rPr lang="en-US" dirty="0" err="1">
                <a:latin typeface="Arial" pitchFamily="-128" charset="0"/>
              </a:rPr>
              <a:t>Megillah</a:t>
            </a:r>
            <a:r>
              <a:rPr lang="en-US" dirty="0">
                <a:latin typeface="Arial" pitchFamily="-128" charset="0"/>
              </a:rPr>
              <a:t> 16b) says that some members of the Sanhedrin were critical of him because his political involvement (his “closeness to the king”) distracted from the time he spent studying Torah. Ibn Ezra says, simply: “It is impossible to satisfy everyone, because people are envious [of other people’s success].” Joseph and Mordechai/Esther are supreme examples of Jews who reached positions of influence and power in non-Jewish circles. In modern times they were called </a:t>
            </a:r>
            <a:r>
              <a:rPr lang="en-US" dirty="0" err="1">
                <a:latin typeface="Arial" pitchFamily="-128" charset="0"/>
              </a:rPr>
              <a:t>Hofjuden</a:t>
            </a:r>
            <a:r>
              <a:rPr lang="en-US" dirty="0">
                <a:latin typeface="Arial" pitchFamily="-128" charset="0"/>
              </a:rPr>
              <a:t>, “court Jews,” and other Jews were often held deeply ambivalent feelings about </a:t>
            </a:r>
            <a:r>
              <a:rPr lang="en-US" dirty="0" err="1">
                <a:latin typeface="Arial" pitchFamily="-128" charset="0"/>
              </a:rPr>
              <a:t>them.But</a:t>
            </a:r>
            <a:r>
              <a:rPr lang="en-US" dirty="0">
                <a:latin typeface="Arial" pitchFamily="-128" charset="0"/>
              </a:rPr>
              <a:t> at a deeper level, </a:t>
            </a:r>
            <a:r>
              <a:rPr lang="en-US" dirty="0" err="1">
                <a:latin typeface="Arial" pitchFamily="-128" charset="0"/>
              </a:rPr>
              <a:t>Rav</a:t>
            </a:r>
            <a:r>
              <a:rPr lang="en-US" dirty="0">
                <a:latin typeface="Arial" pitchFamily="-128" charset="0"/>
              </a:rPr>
              <a:t> Lichtenstein’s remarks recall Hegel’s famous master-slave dialectic, an idea that had huge influence on nineteenth century, especially Marxist, thought. Hegel argued that the early history of humanity was marked by a struggle for power in which some became masters, others slaves. On the face of it, masters rule while slaves obey. But in fact the master is dependent on his slaves – he has leisure only because they do the work, and he is the master only because he is </a:t>
            </a:r>
            <a:r>
              <a:rPr lang="en-US" dirty="0" err="1">
                <a:latin typeface="Arial" pitchFamily="-128" charset="0"/>
              </a:rPr>
              <a:t>recognised</a:t>
            </a:r>
            <a:r>
              <a:rPr lang="en-US" dirty="0">
                <a:latin typeface="Arial" pitchFamily="-128" charset="0"/>
              </a:rPr>
              <a:t> as such by his slaves. Meanwhile the slave, through his work, acquires his own dignity as a producer. Thus the slave has “inner freedom” while the master has “inner bondage.” This tension creates a dialectic – a conflict worked out through history – reaching equilibrium only when there are neither masters nor slaves, but merely human beings who treat one another not as means to an end but as ends in themselves. Thus understood, Joseph’s tears are a prelude to the master-slave drama about to be enacted in the book of Exodus between Pharaoh and the Israelites. </a:t>
            </a:r>
            <a:r>
              <a:rPr lang="en-US" dirty="0" err="1">
                <a:latin typeface="Arial" pitchFamily="-128" charset="0"/>
              </a:rPr>
              <a:t>Rav</a:t>
            </a:r>
            <a:r>
              <a:rPr lang="en-US" dirty="0">
                <a:latin typeface="Arial" pitchFamily="-128" charset="0"/>
              </a:rPr>
              <a:t> Lichtenstein’s profound insight into the text reminds us of the extent to which Torah, </a:t>
            </a:r>
            <a:r>
              <a:rPr lang="en-US" dirty="0" err="1">
                <a:latin typeface="Arial" pitchFamily="-128" charset="0"/>
              </a:rPr>
              <a:t>Tanakh</a:t>
            </a:r>
            <a:r>
              <a:rPr lang="en-US" dirty="0">
                <a:latin typeface="Arial" pitchFamily="-128" charset="0"/>
              </a:rPr>
              <a:t> and Judaism as a whole are a sustained critique of power. Prior to the Messianic age we cannot do without it – consider the tragedies Jews suffered in the centuries in which they lacked it. But power alienates. It breeds suspicion and distrust. It diminishes those it is used against, and thus diminishes those who use </a:t>
            </a:r>
            <a:r>
              <a:rPr lang="en-US" dirty="0" err="1">
                <a:latin typeface="Arial" pitchFamily="-128" charset="0"/>
              </a:rPr>
              <a:t>it.Even</a:t>
            </a:r>
            <a:r>
              <a:rPr lang="en-US" dirty="0">
                <a:latin typeface="Arial" pitchFamily="-128" charset="0"/>
              </a:rPr>
              <a:t> Joseph “the righteous” weeps when he sees the extent to which power sets him apart from his brothers. Judaism is about an alternative social order which depends not on power but on love, loyalty and the mutual responsibility created by covenant. That is why Nietzsche, who based his philosophy on “the will to power,” correctly saw Judaism as the antithesis of all he believed </a:t>
            </a:r>
            <a:r>
              <a:rPr lang="en-US" dirty="0" err="1">
                <a:latin typeface="Arial" pitchFamily="-128" charset="0"/>
              </a:rPr>
              <a:t>in.Power</a:t>
            </a:r>
            <a:r>
              <a:rPr lang="en-US" dirty="0">
                <a:latin typeface="Arial" pitchFamily="-128" charset="0"/>
              </a:rPr>
              <a:t> may be a necessary evil, but it is an evil, and the less we have need of it, the better.</a:t>
            </a:r>
          </a:p>
        </p:txBody>
      </p:sp>
    </p:spTree>
    <p:extLst>
      <p:ext uri="{BB962C8B-B14F-4D97-AF65-F5344CB8AC3E}">
        <p14:creationId xmlns:p14="http://schemas.microsoft.com/office/powerpoint/2010/main" val="959760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important for her, since a woman’s status depended to a large extent on the number of male children she produced. Leah's own story is filled with pathos. She bore Reuben, then Simeon, then Levi, then Judah. Each time she had another son she prayed that Jacob would finally love her. He did not.</a:t>
            </a:r>
          </a:p>
          <a:p>
            <a:r>
              <a:rPr lang="en-US" dirty="0"/>
              <a:t>Her pitiful words emphasize her isolation and longing for love, love she would never receive, no matter how many sons she gave Jacob. He would never trust her, and Rachel was still the one he loved. </a:t>
            </a:r>
          </a:p>
        </p:txBody>
      </p:sp>
      <p:sp>
        <p:nvSpPr>
          <p:cNvPr id="4" name="Slide Number Placeholder 3"/>
          <p:cNvSpPr>
            <a:spLocks noGrp="1"/>
          </p:cNvSpPr>
          <p:nvPr>
            <p:ph type="sldNum" sz="quarter" idx="10"/>
          </p:nvPr>
        </p:nvSpPr>
        <p:spPr/>
        <p:txBody>
          <a:bodyPr/>
          <a:lstStyle/>
          <a:p>
            <a:fld id="{71455756-CC22-5C41-999C-99527041DDF0}" type="slidenum">
              <a:rPr lang="en-US" smtClean="0"/>
              <a:t>4</a:t>
            </a:fld>
            <a:endParaRPr lang="en-US"/>
          </a:p>
        </p:txBody>
      </p:sp>
    </p:spTree>
    <p:extLst>
      <p:ext uri="{BB962C8B-B14F-4D97-AF65-F5344CB8AC3E}">
        <p14:creationId xmlns:p14="http://schemas.microsoft.com/office/powerpoint/2010/main" val="165638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Rachel faced a different problem. No matter how she prayed to God, no matter how much she was loved by Jacob, Rachel did not conceive. In desperation she gave her maid </a:t>
            </a:r>
            <a:r>
              <a:rPr lang="en-US" dirty="0" err="1"/>
              <a:t>Bilhah</a:t>
            </a:r>
            <a:r>
              <a:rPr lang="en-US" dirty="0"/>
              <a:t> to Jacob, so that he could conceive a child with </a:t>
            </a:r>
            <a:r>
              <a:rPr lang="en-US" dirty="0" err="1"/>
              <a:t>Bilhah</a:t>
            </a:r>
            <a:r>
              <a:rPr lang="en-US" dirty="0"/>
              <a:t> as a surrogate mother for Rachel. This practice was common in the ancient world; the woman became a concubine instead of a servant, and it was a step up the social ladder for her. She might become the mother of the future tribal leader. </a:t>
            </a:r>
          </a:p>
          <a:p>
            <a:r>
              <a:rPr lang="en-US" dirty="0"/>
              <a:t> </a:t>
            </a:r>
          </a:p>
          <a:p>
            <a:r>
              <a:rPr lang="en-US" dirty="0" err="1"/>
              <a:t>Bilhah</a:t>
            </a:r>
            <a:r>
              <a:rPr lang="en-US" dirty="0"/>
              <a:t> had a son, whom Rachel named Dan. Then she had a second son, and Rachel called him Naphtali. In response, Leah gave her own maid </a:t>
            </a:r>
            <a:r>
              <a:rPr lang="en-US" dirty="0" err="1"/>
              <a:t>Zilpah</a:t>
            </a:r>
            <a:r>
              <a:rPr lang="en-US" dirty="0"/>
              <a:t> to Jacob, and this resulted in yet more sons: Gad and Asher. A bitter rivalry grew up between the two women. </a:t>
            </a:r>
          </a:p>
        </p:txBody>
      </p:sp>
      <p:sp>
        <p:nvSpPr>
          <p:cNvPr id="4" name="Slide Number Placeholder 3"/>
          <p:cNvSpPr>
            <a:spLocks noGrp="1"/>
          </p:cNvSpPr>
          <p:nvPr>
            <p:ph type="sldNum" sz="quarter" idx="10"/>
          </p:nvPr>
        </p:nvSpPr>
        <p:spPr/>
        <p:txBody>
          <a:bodyPr/>
          <a:lstStyle/>
          <a:p>
            <a:fld id="{71455756-CC22-5C41-999C-99527041DDF0}" type="slidenum">
              <a:rPr lang="en-US" smtClean="0"/>
              <a:t>6</a:t>
            </a:fld>
            <a:endParaRPr lang="en-US"/>
          </a:p>
        </p:txBody>
      </p:sp>
    </p:spTree>
    <p:extLst>
      <p:ext uri="{BB962C8B-B14F-4D97-AF65-F5344CB8AC3E}">
        <p14:creationId xmlns:p14="http://schemas.microsoft.com/office/powerpoint/2010/main" val="2053310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root is hallucinogenic and narcotic. In sufficient quantities, it induces a state of unconsciousness and was used as an </a:t>
            </a:r>
            <a:r>
              <a:rPr lang="en-US" dirty="0" err="1"/>
              <a:t>anaesthetic</a:t>
            </a:r>
            <a:r>
              <a:rPr lang="en-US" dirty="0"/>
              <a:t> for surgery in ancient times.[14] In the past, juice from the finely grated root was applied externally to relieve rheumatic pains.[14] It was also used internally to treat melancholy, convulsions, and mania.[14] When taken internally in large doses, however, it is said to excite delirium and madness</a:t>
            </a:r>
          </a:p>
        </p:txBody>
      </p:sp>
      <p:sp>
        <p:nvSpPr>
          <p:cNvPr id="4" name="Slide Number Placeholder 3"/>
          <p:cNvSpPr>
            <a:spLocks noGrp="1"/>
          </p:cNvSpPr>
          <p:nvPr>
            <p:ph type="sldNum" sz="quarter" idx="10"/>
          </p:nvPr>
        </p:nvSpPr>
        <p:spPr/>
        <p:txBody>
          <a:bodyPr/>
          <a:lstStyle/>
          <a:p>
            <a:fld id="{71455756-CC22-5C41-999C-99527041DDF0}" type="slidenum">
              <a:rPr lang="en-US" smtClean="0"/>
              <a:t>7</a:t>
            </a:fld>
            <a:endParaRPr lang="en-US"/>
          </a:p>
        </p:txBody>
      </p:sp>
    </p:spTree>
    <p:extLst>
      <p:ext uri="{BB962C8B-B14F-4D97-AF65-F5344CB8AC3E}">
        <p14:creationId xmlns:p14="http://schemas.microsoft.com/office/powerpoint/2010/main" val="553472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Plan A:  Jacob should have had only one wife. IMO it should have been Leah who had a deeper soul</a:t>
            </a:r>
          </a:p>
          <a:p>
            <a:r>
              <a:rPr lang="en-GB" dirty="0"/>
              <a:t>Plan B: Jacob ends up with 2 wives. Leah (Cain) and Rachel (Abel). Rachel should have restored position of elder sister or first wife by winning love and respect of Leah her older sister. Their mother (</a:t>
            </a:r>
            <a:r>
              <a:rPr lang="en-GB" dirty="0" err="1"/>
              <a:t>Adinah</a:t>
            </a:r>
            <a:r>
              <a:rPr lang="en-GB" dirty="0"/>
              <a:t>) should have done what Rebecca should have done to help sisters establish right relationship. Then Rachel’s son could have been ancestor of messiah. But she couldn’t that establish relationship.</a:t>
            </a:r>
          </a:p>
          <a:p>
            <a:r>
              <a:rPr lang="en-GB" dirty="0"/>
              <a:t>Plan C: Joseph to slavery and Judah became ancestor of messiah</a:t>
            </a:r>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2273402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10</a:t>
            </a:fld>
            <a:endParaRPr lang="en-US"/>
          </a:p>
        </p:txBody>
      </p:sp>
    </p:spTree>
    <p:extLst>
      <p:ext uri="{BB962C8B-B14F-4D97-AF65-F5344CB8AC3E}">
        <p14:creationId xmlns:p14="http://schemas.microsoft.com/office/powerpoint/2010/main" val="1638069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974B57D7-5919-4857-B33D-EADE15F9A2DF}" type="slidenum">
              <a:rPr lang="en-GB">
                <a:latin typeface="Arial" pitchFamily="-128" charset="0"/>
              </a:rPr>
              <a:pPr/>
              <a:t>11</a:t>
            </a:fld>
            <a:endParaRPr lang="en-GB">
              <a:latin typeface="Arial" pitchFamily="-128" charset="0"/>
            </a:endParaRPr>
          </a:p>
        </p:txBody>
      </p:sp>
      <p:sp>
        <p:nvSpPr>
          <p:cNvPr id="113667" name="Rectangle 2"/>
          <p:cNvSpPr>
            <a:spLocks noGrp="1" noRot="1" noChangeAspect="1" noChangeArrowheads="1"/>
          </p:cNvSpPr>
          <p:nvPr>
            <p:ph type="sldImg"/>
          </p:nvPr>
        </p:nvSpPr>
        <p:spPr>
          <a:solidFill>
            <a:srgbClr val="FFFFFF"/>
          </a:solidFill>
          <a:ln/>
        </p:spPr>
      </p:sp>
      <p:sp>
        <p:nvSpPr>
          <p:cNvPr id="11366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r>
              <a:rPr lang="en-GB" sz="1200" kern="1200" dirty="0">
                <a:solidFill>
                  <a:schemeClr val="tx1"/>
                </a:solidFill>
                <a:effectLst/>
                <a:latin typeface="+mn-lt"/>
                <a:ea typeface="+mn-ea"/>
                <a:cs typeface="+mn-cs"/>
              </a:rPr>
              <a:t>If a man has two wives, and he loves one but not the other, and both bear him sons but the firstborn is the son of the wife he does not love, when he wills his property to his sons, he must not give the rights of the firstborn to the son of the wife he loves in preference to his actual firstborn, the son of the wife he does not love. He must acknowledge the son of his unloved wife as the firstborn by giving him a double share of all he has. That son is the first sign of his father’s strength. The right of the firstborn belongs to him. (Deut. 21:15-17) </a:t>
            </a:r>
            <a:endParaRPr lang="en-GB" dirty="0">
              <a:effectLst/>
            </a:endParaRPr>
          </a:p>
          <a:p>
            <a:r>
              <a:rPr lang="en-GB" sz="1200" kern="1200" dirty="0">
                <a:solidFill>
                  <a:schemeClr val="tx1"/>
                </a:solidFill>
                <a:effectLst/>
                <a:latin typeface="+mn-lt"/>
                <a:ea typeface="+mn-ea"/>
                <a:cs typeface="+mn-cs"/>
              </a:rPr>
              <a:t>Note that the Hebrew word here translated as “does not love” or “unloved” is </a:t>
            </a:r>
            <a:r>
              <a:rPr lang="en-GB" sz="1200" i="1" kern="1200" dirty="0" err="1">
                <a:solidFill>
                  <a:schemeClr val="tx1"/>
                </a:solidFill>
                <a:effectLst/>
                <a:latin typeface="+mn-lt"/>
                <a:ea typeface="+mn-ea"/>
                <a:cs typeface="+mn-cs"/>
              </a:rPr>
              <a:t>senuah</a:t>
            </a:r>
            <a:r>
              <a:rPr lang="en-GB" sz="1200" kern="1200" dirty="0">
                <a:solidFill>
                  <a:schemeClr val="tx1"/>
                </a:solidFill>
                <a:effectLst/>
                <a:latin typeface="+mn-lt"/>
                <a:ea typeface="+mn-ea"/>
                <a:cs typeface="+mn-cs"/>
              </a:rPr>
              <a:t>, which normally means “hated.” We will see later why this strong word is used. </a:t>
            </a:r>
            <a:endParaRPr lang="en-GB" dirty="0">
              <a:effectLst/>
            </a:endParaRPr>
          </a:p>
          <a:p>
            <a:r>
              <a:rPr lang="en-GB" sz="1200" kern="1200" dirty="0">
                <a:solidFill>
                  <a:schemeClr val="tx1"/>
                </a:solidFill>
                <a:effectLst/>
                <a:latin typeface="+mn-lt"/>
                <a:ea typeface="+mn-ea"/>
                <a:cs typeface="+mn-cs"/>
              </a:rPr>
              <a:t>On the face of it, this is a straightforward, logical law. It tells us that love must not override justice. The firstborn, in ancient Israel and elsewhere, have special rights, especially in connection with inheritance. In most societies they tended to succeed to their father’s position. That was the case in Israel in relation to kingship and priesthood.1 They did not inherit all the father’s property, but they did inherit twice as much as the other children. </a:t>
            </a:r>
            <a:endParaRPr lang="en-GB" dirty="0">
              <a:effectLst/>
            </a:endParaRPr>
          </a:p>
          <a:p>
            <a:r>
              <a:rPr lang="en-GB" sz="1200" kern="1200" dirty="0">
                <a:solidFill>
                  <a:schemeClr val="tx1"/>
                </a:solidFill>
                <a:effectLst/>
                <a:latin typeface="+mn-lt"/>
                <a:ea typeface="+mn-ea"/>
                <a:cs typeface="+mn-cs"/>
              </a:rPr>
              <a:t>It was important to have rules like the above to avoid damaging family splits every time a death occurred or was imminent. The Torah gives us a graphic example of the court intrigue that went on, as David lay dying, as to which of his children should be his heir. More recently, </a:t>
            </a:r>
            <a:r>
              <a:rPr lang="en-GB" sz="1200" i="1" kern="1200" dirty="0" err="1">
                <a:solidFill>
                  <a:schemeClr val="tx1"/>
                </a:solidFill>
                <a:effectLst/>
                <a:latin typeface="+mn-lt"/>
                <a:ea typeface="+mn-ea"/>
                <a:cs typeface="+mn-cs"/>
              </a:rPr>
              <a:t>lehavdil</a:t>
            </a:r>
            <a:r>
              <a:rPr lang="en-GB" sz="1200" kern="1200" dirty="0">
                <a:solidFill>
                  <a:schemeClr val="tx1"/>
                </a:solidFill>
                <a:effectLst/>
                <a:latin typeface="+mn-lt"/>
                <a:ea typeface="+mn-ea"/>
                <a:cs typeface="+mn-cs"/>
              </a:rPr>
              <a:t>, there have been several examples of Hassidic dynasties irreparably torn apart because different groups wanted different individuals to inherit the leadership. </a:t>
            </a:r>
            <a:endParaRPr lang="en-GB" dirty="0">
              <a:effectLst/>
            </a:endParaRPr>
          </a:p>
          <a:p>
            <a:r>
              <a:rPr lang="en-GB" sz="1200" kern="1200" dirty="0">
                <a:solidFill>
                  <a:schemeClr val="tx1"/>
                </a:solidFill>
                <a:effectLst/>
                <a:latin typeface="+mn-lt"/>
                <a:ea typeface="+mn-ea"/>
                <a:cs typeface="+mn-cs"/>
              </a:rPr>
              <a:t>There is a tension between individual liberty and the common good. Individual liberty says, “This wealth is mine. I should be able to do with it what I like, including deciding to whom to hand it on.” But there is also the welfare of others, including the other children, other family members, and the </a:t>
            </a:r>
            <a:endParaRPr lang="en-GB" dirty="0">
              <a:effectLst/>
            </a:endParaRPr>
          </a:p>
          <a:p>
            <a:r>
              <a:rPr lang="en-GB" sz="1200" kern="1200" dirty="0">
                <a:solidFill>
                  <a:schemeClr val="tx1"/>
                </a:solidFill>
                <a:effectLst/>
                <a:latin typeface="+mn-lt"/>
                <a:ea typeface="+mn-ea"/>
                <a:cs typeface="+mn-cs"/>
              </a:rPr>
              <a:t>1 Significantly, this was not the case when it came to Torah and positions based on it. See </a:t>
            </a:r>
            <a:r>
              <a:rPr lang="en-GB" sz="1200" kern="1200" dirty="0" err="1">
                <a:solidFill>
                  <a:schemeClr val="tx1"/>
                </a:solidFill>
                <a:effectLst/>
                <a:latin typeface="+mn-lt"/>
                <a:ea typeface="+mn-ea"/>
                <a:cs typeface="+mn-cs"/>
              </a:rPr>
              <a:t>Nedarim</a:t>
            </a:r>
            <a:r>
              <a:rPr lang="en-GB" sz="1200" kern="1200" dirty="0">
                <a:solidFill>
                  <a:schemeClr val="tx1"/>
                </a:solidFill>
                <a:effectLst/>
                <a:latin typeface="+mn-lt"/>
                <a:ea typeface="+mn-ea"/>
                <a:cs typeface="+mn-cs"/>
              </a:rPr>
              <a:t> 81a. </a:t>
            </a:r>
            <a:endParaRPr lang="en-GB" dirty="0">
              <a:effectLst/>
            </a:endParaRPr>
          </a:p>
          <a:p>
            <a:r>
              <a:rPr lang="en-GB" sz="1200" kern="1200" dirty="0">
                <a:solidFill>
                  <a:schemeClr val="tx1"/>
                </a:solidFill>
                <a:effectLst/>
                <a:latin typeface="+mn-lt"/>
                <a:ea typeface="+mn-ea"/>
                <a:cs typeface="+mn-cs"/>
              </a:rPr>
              <a:t>Does Love Conquer All? 1 Ki </a:t>
            </a:r>
            <a:r>
              <a:rPr lang="en-GB" sz="1200" kern="1200" dirty="0" err="1">
                <a:solidFill>
                  <a:schemeClr val="tx1"/>
                </a:solidFill>
                <a:effectLst/>
                <a:latin typeface="+mn-lt"/>
                <a:ea typeface="+mn-ea"/>
                <a:cs typeface="+mn-cs"/>
              </a:rPr>
              <a:t>Teitse</a:t>
            </a:r>
            <a:r>
              <a:rPr lang="en-GB" sz="1200" kern="1200" dirty="0">
                <a:solidFill>
                  <a:schemeClr val="tx1"/>
                </a:solidFill>
                <a:effectLst/>
                <a:latin typeface="+mn-lt"/>
                <a:ea typeface="+mn-ea"/>
                <a:cs typeface="+mn-cs"/>
              </a:rPr>
              <a:t> 5780 </a:t>
            </a:r>
            <a:endParaRPr lang="en-GB" dirty="0">
              <a:effectLst/>
            </a:endParaRPr>
          </a:p>
          <a:p>
            <a:r>
              <a:rPr lang="en-GB" sz="1200" kern="1200" dirty="0">
                <a:solidFill>
                  <a:schemeClr val="tx1"/>
                </a:solidFill>
                <a:effectLst/>
                <a:latin typeface="+mn-lt"/>
                <a:ea typeface="+mn-ea"/>
                <a:cs typeface="+mn-cs"/>
              </a:rPr>
              <a:t>community and society that are damaged by family disputes. The Torah here draws a line, acknowledging the rights of the biological firstborn and circumscribing the rights of the father. </a:t>
            </a:r>
            <a:endParaRPr lang="en-GB" dirty="0">
              <a:effectLst/>
            </a:endParaRPr>
          </a:p>
          <a:p>
            <a:r>
              <a:rPr lang="en-GB" sz="1200" kern="1200" dirty="0">
                <a:solidFill>
                  <a:schemeClr val="tx1"/>
                </a:solidFill>
                <a:effectLst/>
                <a:latin typeface="+mn-lt"/>
                <a:ea typeface="+mn-ea"/>
                <a:cs typeface="+mn-cs"/>
              </a:rPr>
              <a:t>The law as such is straightforward. What makes it remarkable is that </a:t>
            </a:r>
            <a:r>
              <a:rPr lang="en-GB" sz="1200" i="1" kern="1200" dirty="0">
                <a:solidFill>
                  <a:schemeClr val="tx1"/>
                </a:solidFill>
                <a:effectLst/>
                <a:latin typeface="+mn-lt"/>
                <a:ea typeface="+mn-ea"/>
                <a:cs typeface="+mn-cs"/>
              </a:rPr>
              <a:t>it reads as if it were directed against a specific biblical figure, namely Jacob</a:t>
            </a:r>
            <a:r>
              <a:rPr lang="en-GB" sz="1200" kern="1200" dirty="0">
                <a:solidFill>
                  <a:schemeClr val="tx1"/>
                </a:solidFill>
                <a:effectLst/>
                <a:latin typeface="+mn-lt"/>
                <a:ea typeface="+mn-ea"/>
                <a:cs typeface="+mn-cs"/>
              </a:rPr>
              <a:t>. One connection is linguistic. The key terms in our law are an opposition between </a:t>
            </a:r>
            <a:r>
              <a:rPr lang="en-GB" sz="1200" i="1" kern="1200" dirty="0" err="1">
                <a:solidFill>
                  <a:schemeClr val="tx1"/>
                </a:solidFill>
                <a:effectLst/>
                <a:latin typeface="+mn-lt"/>
                <a:ea typeface="+mn-ea"/>
                <a:cs typeface="+mn-cs"/>
              </a:rPr>
              <a:t>ahuvah</a:t>
            </a:r>
            <a:r>
              <a:rPr lang="en-GB" sz="1200" kern="1200" dirty="0">
                <a:solidFill>
                  <a:schemeClr val="tx1"/>
                </a:solidFill>
                <a:effectLst/>
                <a:latin typeface="+mn-lt"/>
                <a:ea typeface="+mn-ea"/>
                <a:cs typeface="+mn-cs"/>
              </a:rPr>
              <a:t>, “loved,” and </a:t>
            </a:r>
            <a:r>
              <a:rPr lang="en-GB" sz="1200" i="1" kern="1200" dirty="0" err="1">
                <a:solidFill>
                  <a:schemeClr val="tx1"/>
                </a:solidFill>
                <a:effectLst/>
                <a:latin typeface="+mn-lt"/>
                <a:ea typeface="+mn-ea"/>
                <a:cs typeface="+mn-cs"/>
              </a:rPr>
              <a:t>senuah</a:t>
            </a:r>
            <a:r>
              <a:rPr lang="en-GB" sz="1200" kern="1200" dirty="0">
                <a:solidFill>
                  <a:schemeClr val="tx1"/>
                </a:solidFill>
                <a:effectLst/>
                <a:latin typeface="+mn-lt"/>
                <a:ea typeface="+mn-ea"/>
                <a:cs typeface="+mn-cs"/>
              </a:rPr>
              <a:t>, “hated/unloved.” This opposition occurs ten times in the Torah. Three have to do with the relationship between us and God: “those who hate Me and those who love Me.” That leaves seven other cases. Four are in the paragraph above. </a:t>
            </a:r>
            <a:r>
              <a:rPr lang="en-GB" sz="1200" i="1" kern="1200" dirty="0">
                <a:solidFill>
                  <a:schemeClr val="tx1"/>
                </a:solidFill>
                <a:effectLst/>
                <a:latin typeface="+mn-lt"/>
                <a:ea typeface="+mn-ea"/>
                <a:cs typeface="+mn-cs"/>
              </a:rPr>
              <a:t>The other three are all about Jacob</a:t>
            </a:r>
            <a:r>
              <a:rPr lang="en-GB" sz="1200" kern="1200" dirty="0">
                <a:solidFill>
                  <a:schemeClr val="tx1"/>
                </a:solidFill>
                <a:effectLst/>
                <a:latin typeface="+mn-lt"/>
                <a:ea typeface="+mn-ea"/>
                <a:cs typeface="+mn-cs"/>
              </a:rPr>
              <a:t>: two of them about his love for Rachel in preference to Leah (Genesis 29:30-31, 32-33), the third about his love for Joseph in preference to the other sons (Genesis 37:4). Both caused great grief within the family and had devastating consequences in the long run. </a:t>
            </a:r>
            <a:endParaRPr lang="en-GB" dirty="0">
              <a:effectLst/>
            </a:endParaRPr>
          </a:p>
          <a:p>
            <a:r>
              <a:rPr lang="en-GB" sz="1200" kern="1200" dirty="0">
                <a:solidFill>
                  <a:schemeClr val="tx1"/>
                </a:solidFill>
                <a:effectLst/>
                <a:latin typeface="+mn-lt"/>
                <a:ea typeface="+mn-ea"/>
                <a:cs typeface="+mn-cs"/>
              </a:rPr>
              <a:t>This is how the Torah describes Jacob’s feelings for Rachel: </a:t>
            </a:r>
            <a:endParaRPr lang="en-GB" dirty="0">
              <a:effectLst/>
            </a:endParaRPr>
          </a:p>
          <a:p>
            <a:r>
              <a:rPr lang="en-GB" sz="1200" kern="1200" dirty="0">
                <a:solidFill>
                  <a:schemeClr val="tx1"/>
                </a:solidFill>
                <a:effectLst/>
                <a:latin typeface="+mn-lt"/>
                <a:ea typeface="+mn-ea"/>
                <a:cs typeface="+mn-cs"/>
              </a:rPr>
              <a:t>Jacob </a:t>
            </a:r>
            <a:r>
              <a:rPr lang="en-GB" sz="1200" i="1" kern="1200" dirty="0">
                <a:solidFill>
                  <a:schemeClr val="tx1"/>
                </a:solidFill>
                <a:effectLst/>
                <a:latin typeface="+mn-lt"/>
                <a:ea typeface="+mn-ea"/>
                <a:cs typeface="+mn-cs"/>
              </a:rPr>
              <a:t>loved </a:t>
            </a:r>
            <a:r>
              <a:rPr lang="en-GB" sz="1200" kern="1200" dirty="0">
                <a:solidFill>
                  <a:schemeClr val="tx1"/>
                </a:solidFill>
                <a:effectLst/>
                <a:latin typeface="+mn-lt"/>
                <a:ea typeface="+mn-ea"/>
                <a:cs typeface="+mn-cs"/>
              </a:rPr>
              <a:t>Rachel and said, “I’ll work for you (Laban) seven years in return for your younger daughter Rachel” ... So Jacob served seven years for Rachel, but they seemed like only a few days to him because of his </a:t>
            </a:r>
            <a:r>
              <a:rPr lang="en-GB" sz="1200" i="1" kern="1200" dirty="0">
                <a:solidFill>
                  <a:schemeClr val="tx1"/>
                </a:solidFill>
                <a:effectLst/>
                <a:latin typeface="+mn-lt"/>
                <a:ea typeface="+mn-ea"/>
                <a:cs typeface="+mn-cs"/>
              </a:rPr>
              <a:t>love </a:t>
            </a:r>
            <a:r>
              <a:rPr lang="en-GB" sz="1200" kern="1200" dirty="0">
                <a:solidFill>
                  <a:schemeClr val="tx1"/>
                </a:solidFill>
                <a:effectLst/>
                <a:latin typeface="+mn-lt"/>
                <a:ea typeface="+mn-ea"/>
                <a:cs typeface="+mn-cs"/>
              </a:rPr>
              <a:t>for her ... And Jacob cohabited with Rachel also; indeed, he </a:t>
            </a:r>
            <a:r>
              <a:rPr lang="en-GB" sz="1200" i="1" kern="1200" dirty="0">
                <a:solidFill>
                  <a:schemeClr val="tx1"/>
                </a:solidFill>
                <a:effectLst/>
                <a:latin typeface="+mn-lt"/>
                <a:ea typeface="+mn-ea"/>
                <a:cs typeface="+mn-cs"/>
              </a:rPr>
              <a:t>loved </a:t>
            </a:r>
            <a:r>
              <a:rPr lang="en-GB" sz="1200" kern="1200" dirty="0">
                <a:solidFill>
                  <a:schemeClr val="tx1"/>
                </a:solidFill>
                <a:effectLst/>
                <a:latin typeface="+mn-lt"/>
                <a:ea typeface="+mn-ea"/>
                <a:cs typeface="+mn-cs"/>
              </a:rPr>
              <a:t>Rachel more than Leah. And he served him (Laban) another seven years. (Genesis 29:18-30) </a:t>
            </a:r>
            <a:endParaRPr lang="en-GB" dirty="0">
              <a:effectLst/>
            </a:endParaRPr>
          </a:p>
          <a:p>
            <a:r>
              <a:rPr lang="en-GB" sz="1200" kern="1200" dirty="0">
                <a:solidFill>
                  <a:schemeClr val="tx1"/>
                </a:solidFill>
                <a:effectLst/>
                <a:latin typeface="+mn-lt"/>
                <a:ea typeface="+mn-ea"/>
                <a:cs typeface="+mn-cs"/>
              </a:rPr>
              <a:t>And this is its description of the impact it had on Leah: </a:t>
            </a:r>
            <a:endParaRPr lang="en-GB" dirty="0">
              <a:effectLst/>
            </a:endParaRPr>
          </a:p>
          <a:p>
            <a:r>
              <a:rPr lang="en-GB" sz="1200" kern="1200" dirty="0">
                <a:solidFill>
                  <a:schemeClr val="tx1"/>
                </a:solidFill>
                <a:effectLst/>
                <a:latin typeface="+mn-lt"/>
                <a:ea typeface="+mn-ea"/>
                <a:cs typeface="+mn-cs"/>
              </a:rPr>
              <a:t>When the Lord saw that Leah was </a:t>
            </a:r>
            <a:r>
              <a:rPr lang="en-GB" sz="1200" i="1" kern="1200" dirty="0">
                <a:solidFill>
                  <a:schemeClr val="tx1"/>
                </a:solidFill>
                <a:effectLst/>
                <a:latin typeface="+mn-lt"/>
                <a:ea typeface="+mn-ea"/>
                <a:cs typeface="+mn-cs"/>
              </a:rPr>
              <a:t>hated</a:t>
            </a:r>
            <a:r>
              <a:rPr lang="en-GB" sz="1200" kern="1200" dirty="0">
                <a:solidFill>
                  <a:schemeClr val="tx1"/>
                </a:solidFill>
                <a:effectLst/>
                <a:latin typeface="+mn-lt"/>
                <a:ea typeface="+mn-ea"/>
                <a:cs typeface="+mn-cs"/>
              </a:rPr>
              <a:t>, He enabled her to conceive, but Rachel remained childless. Leah conceived and bore a son, and named him Reuben; for she declared, “It means: ‘The Lord has seen my affliction’; it also means: ‘Now my husband will </a:t>
            </a:r>
            <a:r>
              <a:rPr lang="en-GB" sz="1200" i="1" kern="1200" dirty="0">
                <a:solidFill>
                  <a:schemeClr val="tx1"/>
                </a:solidFill>
                <a:effectLst/>
                <a:latin typeface="+mn-lt"/>
                <a:ea typeface="+mn-ea"/>
                <a:cs typeface="+mn-cs"/>
              </a:rPr>
              <a:t>love </a:t>
            </a:r>
            <a:r>
              <a:rPr lang="en-GB" sz="1200" kern="1200" dirty="0">
                <a:solidFill>
                  <a:schemeClr val="tx1"/>
                </a:solidFill>
                <a:effectLst/>
                <a:latin typeface="+mn-lt"/>
                <a:ea typeface="+mn-ea"/>
                <a:cs typeface="+mn-cs"/>
              </a:rPr>
              <a:t>me.’” She conceived again and bore a son, and declared, “This is because the Lord heard that I was </a:t>
            </a:r>
            <a:r>
              <a:rPr lang="en-GB" sz="1200" i="1" kern="1200" dirty="0">
                <a:solidFill>
                  <a:schemeClr val="tx1"/>
                </a:solidFill>
                <a:effectLst/>
                <a:latin typeface="+mn-lt"/>
                <a:ea typeface="+mn-ea"/>
                <a:cs typeface="+mn-cs"/>
              </a:rPr>
              <a:t>hated </a:t>
            </a:r>
            <a:r>
              <a:rPr lang="en-GB" sz="1200" kern="1200" dirty="0">
                <a:solidFill>
                  <a:schemeClr val="tx1"/>
                </a:solidFill>
                <a:effectLst/>
                <a:latin typeface="+mn-lt"/>
                <a:ea typeface="+mn-ea"/>
                <a:cs typeface="+mn-cs"/>
              </a:rPr>
              <a:t>and has given me this one also,” so she named him Simeon. (Gen. 29:31-33) </a:t>
            </a:r>
            <a:endParaRPr lang="en-GB" dirty="0">
              <a:effectLst/>
            </a:endParaRPr>
          </a:p>
          <a:p>
            <a:r>
              <a:rPr lang="en-GB" sz="1200" kern="1200" dirty="0">
                <a:solidFill>
                  <a:schemeClr val="tx1"/>
                </a:solidFill>
                <a:effectLst/>
                <a:latin typeface="+mn-lt"/>
                <a:ea typeface="+mn-ea"/>
                <a:cs typeface="+mn-cs"/>
              </a:rPr>
              <a:t>I have translated the word </a:t>
            </a:r>
            <a:r>
              <a:rPr lang="en-GB" sz="1200" i="1" kern="1200" dirty="0" err="1">
                <a:solidFill>
                  <a:schemeClr val="tx1"/>
                </a:solidFill>
                <a:effectLst/>
                <a:latin typeface="+mn-lt"/>
                <a:ea typeface="+mn-ea"/>
                <a:cs typeface="+mn-cs"/>
              </a:rPr>
              <a:t>senuah</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here as “hated” simply to give a sense of the shock of the text as it is in Hebrew. We also understand why this word is used. Leah was, as the text says, loved less than Rachel. Jacob did not hate her, but she </a:t>
            </a:r>
            <a:r>
              <a:rPr lang="en-GB" sz="1200" i="1" kern="1200" dirty="0">
                <a:solidFill>
                  <a:schemeClr val="tx1"/>
                </a:solidFill>
                <a:effectLst/>
                <a:latin typeface="+mn-lt"/>
                <a:ea typeface="+mn-ea"/>
                <a:cs typeface="+mn-cs"/>
              </a:rPr>
              <a:t>felt </a:t>
            </a:r>
            <a:r>
              <a:rPr lang="en-GB" sz="1200" kern="1200" dirty="0">
                <a:solidFill>
                  <a:schemeClr val="tx1"/>
                </a:solidFill>
                <a:effectLst/>
                <a:latin typeface="+mn-lt"/>
                <a:ea typeface="+mn-ea"/>
                <a:cs typeface="+mn-cs"/>
              </a:rPr>
              <a:t>hated, because less loved, thus unloved. This feeling dominated her marriage as we see in the names she gave her</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eldest children. The rivalry continues and intensifies in the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next generation: </a:t>
            </a:r>
            <a:endParaRPr lang="en-GB" dirty="0">
              <a:effectLst/>
            </a:endParaRPr>
          </a:p>
          <a:p>
            <a:r>
              <a:rPr lang="en-GB" sz="1200" kern="1200" dirty="0">
                <a:solidFill>
                  <a:schemeClr val="tx1"/>
                </a:solidFill>
                <a:effectLst/>
                <a:latin typeface="+mn-lt"/>
                <a:ea typeface="+mn-ea"/>
                <a:cs typeface="+mn-cs"/>
              </a:rPr>
              <a:t>When his brothers saw that their father </a:t>
            </a:r>
            <a:r>
              <a:rPr lang="en-GB" sz="1200" i="1" kern="1200" dirty="0">
                <a:solidFill>
                  <a:schemeClr val="tx1"/>
                </a:solidFill>
                <a:effectLst/>
                <a:latin typeface="+mn-lt"/>
                <a:ea typeface="+mn-ea"/>
                <a:cs typeface="+mn-cs"/>
              </a:rPr>
              <a:t>loved </a:t>
            </a:r>
            <a:r>
              <a:rPr lang="en-GB" sz="1200" kern="1200" dirty="0">
                <a:solidFill>
                  <a:schemeClr val="tx1"/>
                </a:solidFill>
                <a:effectLst/>
                <a:latin typeface="+mn-lt"/>
                <a:ea typeface="+mn-ea"/>
                <a:cs typeface="+mn-cs"/>
              </a:rPr>
              <a:t>him (Joseph) more than any of his brothers, they </a:t>
            </a:r>
            <a:r>
              <a:rPr lang="en-GB" sz="1200" i="1" kern="1200" dirty="0">
                <a:solidFill>
                  <a:schemeClr val="tx1"/>
                </a:solidFill>
                <a:effectLst/>
                <a:latin typeface="+mn-lt"/>
                <a:ea typeface="+mn-ea"/>
                <a:cs typeface="+mn-cs"/>
              </a:rPr>
              <a:t>hated </a:t>
            </a:r>
            <a:r>
              <a:rPr lang="en-GB" sz="1200" kern="1200" dirty="0">
                <a:solidFill>
                  <a:schemeClr val="tx1"/>
                </a:solidFill>
                <a:effectLst/>
                <a:latin typeface="+mn-lt"/>
                <a:ea typeface="+mn-ea"/>
                <a:cs typeface="+mn-cs"/>
              </a:rPr>
              <a:t>him and could not speak a peaceful word to him. (Genesis 37:4) </a:t>
            </a:r>
            <a:endParaRPr lang="en-GB" dirty="0">
              <a:effectLst/>
            </a:endParaRPr>
          </a:p>
          <a:p>
            <a:r>
              <a:rPr lang="en-GB" sz="1200" kern="1200" dirty="0">
                <a:solidFill>
                  <a:schemeClr val="tx1"/>
                </a:solidFill>
                <a:effectLst/>
                <a:latin typeface="+mn-lt"/>
                <a:ea typeface="+mn-ea"/>
                <a:cs typeface="+mn-cs"/>
              </a:rPr>
              <a:t>Less loved, the brothers felt hated, and so they hated the more loved Joseph. </a:t>
            </a:r>
            <a:r>
              <a:rPr lang="en-GB" sz="1200" i="1" kern="1200" dirty="0">
                <a:solidFill>
                  <a:schemeClr val="tx1"/>
                </a:solidFill>
                <a:effectLst/>
                <a:latin typeface="+mn-lt"/>
                <a:ea typeface="+mn-ea"/>
                <a:cs typeface="+mn-cs"/>
              </a:rPr>
              <a:t>Love generates conflict, even though none of the parties want conflict. </a:t>
            </a:r>
            <a:r>
              <a:rPr lang="en-GB" sz="1200" kern="1200" dirty="0">
                <a:solidFill>
                  <a:schemeClr val="tx1"/>
                </a:solidFill>
                <a:effectLst/>
                <a:latin typeface="+mn-lt"/>
                <a:ea typeface="+mn-ea"/>
                <a:cs typeface="+mn-cs"/>
              </a:rPr>
              <a:t>Jacob didn’t hate Leah or her sons or the sons of the handmaids. He did not deliberately decide to love Rachel and later Joseph. Love doesn’t work like that. It happens to us, usually not of our choosing. Yet those outside the relationship can feel excluded and unloved. This feels like being hated. The Torah uses the word </a:t>
            </a:r>
            <a:r>
              <a:rPr lang="en-GB" sz="1200" i="1" kern="1200" dirty="0" err="1">
                <a:solidFill>
                  <a:schemeClr val="tx1"/>
                </a:solidFill>
                <a:effectLst/>
                <a:latin typeface="+mn-lt"/>
                <a:ea typeface="+mn-ea"/>
                <a:cs typeface="+mn-cs"/>
              </a:rPr>
              <a:t>senuah</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tell us how serious the feeling is. It is not enough to say “I love you too,” when every act, every word, every look says, “I love someone else more.” </a:t>
            </a:r>
            <a:endParaRPr lang="en-GB" dirty="0">
              <a:effectLst/>
            </a:endParaRPr>
          </a:p>
          <a:p>
            <a:r>
              <a:rPr lang="en-GB" sz="1200" kern="1200" dirty="0">
                <a:solidFill>
                  <a:schemeClr val="tx1"/>
                </a:solidFill>
                <a:effectLst/>
                <a:latin typeface="+mn-lt"/>
                <a:ea typeface="+mn-ea"/>
                <a:cs typeface="+mn-cs"/>
              </a:rPr>
              <a:t>Does Love Conquer All? 2 Ki </a:t>
            </a:r>
            <a:r>
              <a:rPr lang="en-GB" sz="1200" kern="1200" dirty="0" err="1">
                <a:solidFill>
                  <a:schemeClr val="tx1"/>
                </a:solidFill>
                <a:effectLst/>
                <a:latin typeface="+mn-lt"/>
                <a:ea typeface="+mn-ea"/>
                <a:cs typeface="+mn-cs"/>
              </a:rPr>
              <a:t>Teitse</a:t>
            </a:r>
            <a:r>
              <a:rPr lang="en-GB" sz="1200" kern="1200" dirty="0">
                <a:solidFill>
                  <a:schemeClr val="tx1"/>
                </a:solidFill>
                <a:effectLst/>
                <a:latin typeface="+mn-lt"/>
                <a:ea typeface="+mn-ea"/>
                <a:cs typeface="+mn-cs"/>
              </a:rPr>
              <a:t> 5780 </a:t>
            </a:r>
            <a:endParaRPr lang="en-GB" dirty="0">
              <a:effectLst/>
            </a:endParaRPr>
          </a:p>
          <a:p>
            <a:r>
              <a:rPr lang="en-GB" sz="1200" b="1" kern="1200" dirty="0">
                <a:solidFill>
                  <a:schemeClr val="tx1"/>
                </a:solidFill>
                <a:effectLst/>
                <a:latin typeface="+mn-lt"/>
                <a:ea typeface="+mn-ea"/>
                <a:cs typeface="+mn-cs"/>
              </a:rPr>
              <a:t>“Love generates conflict, even though none of the parties want conflict.” </a:t>
            </a:r>
            <a:endParaRPr lang="en-GB" dirty="0">
              <a:effectLst/>
            </a:endParaRPr>
          </a:p>
          <a:p>
            <a:r>
              <a:rPr lang="en-GB" sz="1200" kern="1200" dirty="0">
                <a:solidFill>
                  <a:schemeClr val="tx1"/>
                </a:solidFill>
                <a:effectLst/>
                <a:latin typeface="+mn-lt"/>
                <a:ea typeface="+mn-ea"/>
                <a:cs typeface="+mn-cs"/>
              </a:rPr>
              <a:t>Which brings us to inheritance. Joseph was the eleventh of Jacob’s twelve sons, but the firstborn of Jacob’s beloved Rachel. Jacob proceeded to do what our </a:t>
            </a:r>
            <a:r>
              <a:rPr lang="en-GB" sz="1200" kern="1200" dirty="0" err="1">
                <a:solidFill>
                  <a:schemeClr val="tx1"/>
                </a:solidFill>
                <a:effectLst/>
                <a:latin typeface="+mn-lt"/>
                <a:ea typeface="+mn-ea"/>
                <a:cs typeface="+mn-cs"/>
              </a:rPr>
              <a:t>parsha</a:t>
            </a:r>
            <a:r>
              <a:rPr lang="en-GB" sz="1200" kern="1200" dirty="0">
                <a:solidFill>
                  <a:schemeClr val="tx1"/>
                </a:solidFill>
                <a:effectLst/>
                <a:latin typeface="+mn-lt"/>
                <a:ea typeface="+mn-ea"/>
                <a:cs typeface="+mn-cs"/>
              </a:rPr>
              <a:t> tells us not to do. He deprived Reuven, his and Leah’s firstborn, of the </a:t>
            </a:r>
            <a:r>
              <a:rPr lang="en-GB" sz="1200" kern="1200" dirty="0" err="1">
                <a:solidFill>
                  <a:schemeClr val="tx1"/>
                </a:solidFill>
                <a:effectLst/>
                <a:latin typeface="+mn-lt"/>
                <a:ea typeface="+mn-ea"/>
                <a:cs typeface="+mn-cs"/>
              </a:rPr>
              <a:t>birthright</a:t>
            </a:r>
            <a:r>
              <a:rPr lang="en-GB" sz="1200" kern="1200" dirty="0">
                <a:solidFill>
                  <a:schemeClr val="tx1"/>
                </a:solidFill>
                <a:effectLst/>
                <a:latin typeface="+mn-lt"/>
                <a:ea typeface="+mn-ea"/>
                <a:cs typeface="+mn-cs"/>
              </a:rPr>
              <a:t>, the double portion, and gave it instead to Joseph. To Joseph he said: </a:t>
            </a:r>
            <a:endParaRPr lang="en-GB" dirty="0">
              <a:effectLst/>
            </a:endParaRPr>
          </a:p>
          <a:p>
            <a:r>
              <a:rPr lang="en-GB" sz="1200" kern="1200" dirty="0">
                <a:solidFill>
                  <a:schemeClr val="tx1"/>
                </a:solidFill>
                <a:effectLst/>
                <a:latin typeface="+mn-lt"/>
                <a:ea typeface="+mn-ea"/>
                <a:cs typeface="+mn-cs"/>
              </a:rPr>
              <a:t>Now, your two sons, who were born to you in the land of Egypt before I came to you in Egypt, shall be mine; Ephraim and Manasseh shall be mine no less than Reuben and Simeon. (Gen. 48:5) </a:t>
            </a:r>
            <a:endParaRPr lang="en-GB" dirty="0">
              <a:effectLst/>
            </a:endParaRPr>
          </a:p>
          <a:p>
            <a:r>
              <a:rPr lang="en-GB" sz="1200" kern="1200" dirty="0">
                <a:solidFill>
                  <a:schemeClr val="tx1"/>
                </a:solidFill>
                <a:effectLst/>
                <a:latin typeface="+mn-lt"/>
                <a:ea typeface="+mn-ea"/>
                <a:cs typeface="+mn-cs"/>
              </a:rPr>
              <a:t>Later in the same chapter, he says: “I am about to die; but God will be with you and bring you back to the land of your fathers. And now, I assign to you </a:t>
            </a:r>
            <a:r>
              <a:rPr lang="en-GB" sz="1200" i="1" kern="1200" dirty="0">
                <a:solidFill>
                  <a:schemeClr val="tx1"/>
                </a:solidFill>
                <a:effectLst/>
                <a:latin typeface="+mn-lt"/>
                <a:ea typeface="+mn-ea"/>
                <a:cs typeface="+mn-cs"/>
              </a:rPr>
              <a:t>one portion more than to your brothers</a:t>
            </a:r>
            <a:r>
              <a:rPr lang="en-GB" sz="1200" kern="1200" dirty="0">
                <a:solidFill>
                  <a:schemeClr val="tx1"/>
                </a:solidFill>
                <a:effectLst/>
                <a:latin typeface="+mn-lt"/>
                <a:ea typeface="+mn-ea"/>
                <a:cs typeface="+mn-cs"/>
              </a:rPr>
              <a:t>, which I wrested from the Amorites with my sword and bow” (Gen. 48:21-22). There are many interpretations of this verse, but according to </a:t>
            </a:r>
            <a:r>
              <a:rPr lang="en-GB" sz="1200" kern="1200" dirty="0" err="1">
                <a:solidFill>
                  <a:schemeClr val="tx1"/>
                </a:solidFill>
                <a:effectLst/>
                <a:latin typeface="+mn-lt"/>
                <a:ea typeface="+mn-ea"/>
                <a:cs typeface="+mn-cs"/>
              </a:rPr>
              <a:t>Rashi</a:t>
            </a:r>
            <a:r>
              <a:rPr lang="en-GB" sz="1200" kern="1200" dirty="0">
                <a:solidFill>
                  <a:schemeClr val="tx1"/>
                </a:solidFill>
                <a:effectLst/>
                <a:latin typeface="+mn-lt"/>
                <a:ea typeface="+mn-ea"/>
                <a:cs typeface="+mn-cs"/>
              </a:rPr>
              <a:t>, “This refers to the </a:t>
            </a:r>
            <a:r>
              <a:rPr lang="en-GB" sz="1200" kern="1200" dirty="0" err="1">
                <a:solidFill>
                  <a:schemeClr val="tx1"/>
                </a:solidFill>
                <a:effectLst/>
                <a:latin typeface="+mn-lt"/>
                <a:ea typeface="+mn-ea"/>
                <a:cs typeface="+mn-cs"/>
              </a:rPr>
              <a:t>birthright</a:t>
            </a:r>
            <a:r>
              <a:rPr lang="en-GB" sz="1200" kern="1200" dirty="0">
                <a:solidFill>
                  <a:schemeClr val="tx1"/>
                </a:solidFill>
                <a:effectLst/>
                <a:latin typeface="+mn-lt"/>
                <a:ea typeface="+mn-ea"/>
                <a:cs typeface="+mn-cs"/>
              </a:rPr>
              <a:t>, that Joseph’s children should receive two portions when Canaan would be divided amongst the tribes.” Jacob’s other children would receive one portion, while Joseph would receive two, one for each of his sons Ephraim and Manasseh. </a:t>
            </a:r>
            <a:endParaRPr lang="en-GB" dirty="0">
              <a:effectLst/>
            </a:endParaRPr>
          </a:p>
          <a:p>
            <a:r>
              <a:rPr lang="en-GB" sz="1200" i="1" kern="1200" dirty="0">
                <a:solidFill>
                  <a:schemeClr val="tx1"/>
                </a:solidFill>
                <a:effectLst/>
                <a:latin typeface="+mn-lt"/>
                <a:ea typeface="+mn-ea"/>
                <a:cs typeface="+mn-cs"/>
              </a:rPr>
              <a:t>It is against this practice that the law in our </a:t>
            </a:r>
            <a:r>
              <a:rPr lang="en-GB" sz="1200" i="1" kern="1200" dirty="0" err="1">
                <a:solidFill>
                  <a:schemeClr val="tx1"/>
                </a:solidFill>
                <a:effectLst/>
                <a:latin typeface="+mn-lt"/>
                <a:ea typeface="+mn-ea"/>
                <a:cs typeface="+mn-cs"/>
              </a:rPr>
              <a:t>parsha</a:t>
            </a:r>
            <a:r>
              <a:rPr lang="en-GB" sz="1200" i="1" kern="1200" dirty="0">
                <a:solidFill>
                  <a:schemeClr val="tx1"/>
                </a:solidFill>
                <a:effectLst/>
                <a:latin typeface="+mn-lt"/>
                <a:ea typeface="+mn-ea"/>
                <a:cs typeface="+mn-cs"/>
              </a:rPr>
              <a:t> is directed</a:t>
            </a:r>
            <a:r>
              <a:rPr lang="en-GB" sz="1200" kern="1200" dirty="0">
                <a:solidFill>
                  <a:schemeClr val="tx1"/>
                </a:solidFill>
                <a:effectLst/>
                <a:latin typeface="+mn-lt"/>
                <a:ea typeface="+mn-ea"/>
                <a:cs typeface="+mn-cs"/>
              </a:rPr>
              <a:t>. That is what is extraordinary. Jacob/Israel is the father of our people. But specifically in this respect, his conduct must not be taken as a precedent. We are forbidden to act as he did. </a:t>
            </a:r>
            <a:endParaRPr lang="en-GB" dirty="0">
              <a:effectLst/>
            </a:endParaRPr>
          </a:p>
          <a:p>
            <a:r>
              <a:rPr lang="en-GB" sz="1200" kern="1200" dirty="0">
                <a:solidFill>
                  <a:schemeClr val="tx1"/>
                </a:solidFill>
                <a:effectLst/>
                <a:latin typeface="+mn-lt"/>
                <a:ea typeface="+mn-ea"/>
                <a:cs typeface="+mn-cs"/>
              </a:rPr>
              <a:t>The Torah is not telling us that Jacob did wrong. There are all sorts of explanations that reconcile his behaviour with later law. Jacob did not keep the Torah except in the land of Israel (</a:t>
            </a:r>
            <a:r>
              <a:rPr lang="en-GB" sz="1200" kern="1200" dirty="0" err="1">
                <a:solidFill>
                  <a:schemeClr val="tx1"/>
                </a:solidFill>
                <a:effectLst/>
                <a:latin typeface="+mn-lt"/>
                <a:ea typeface="+mn-ea"/>
                <a:cs typeface="+mn-cs"/>
              </a:rPr>
              <a:t>Ramban</a:t>
            </a:r>
            <a:r>
              <a:rPr lang="en-GB" sz="1200" kern="1200" dirty="0">
                <a:solidFill>
                  <a:schemeClr val="tx1"/>
                </a:solidFill>
                <a:effectLst/>
                <a:latin typeface="+mn-lt"/>
                <a:ea typeface="+mn-ea"/>
                <a:cs typeface="+mn-cs"/>
              </a:rPr>
              <a:t>), and his gift of a double portion to Joseph happened in Egypt. We are forbidden to transfer the </a:t>
            </a:r>
            <a:r>
              <a:rPr lang="en-GB" sz="1200" kern="1200" dirty="0" err="1">
                <a:solidFill>
                  <a:schemeClr val="tx1"/>
                </a:solidFill>
                <a:effectLst/>
                <a:latin typeface="+mn-lt"/>
                <a:ea typeface="+mn-ea"/>
                <a:cs typeface="+mn-cs"/>
              </a:rPr>
              <a:t>birthright</a:t>
            </a:r>
            <a:r>
              <a:rPr lang="en-GB" sz="1200" kern="1200" dirty="0">
                <a:solidFill>
                  <a:schemeClr val="tx1"/>
                </a:solidFill>
                <a:effectLst/>
                <a:latin typeface="+mn-lt"/>
                <a:ea typeface="+mn-ea"/>
                <a:cs typeface="+mn-cs"/>
              </a:rPr>
              <a:t> on grounds of love alone, but we may do so if we believe that the firstborn has significant character deficiencies, which Jacob believed to be true of Reuben (Gen. 49:3-4; Abarbanel). </a:t>
            </a:r>
            <a:endParaRPr lang="en-GB" dirty="0">
              <a:effectLst/>
            </a:endParaRPr>
          </a:p>
          <a:p>
            <a:r>
              <a:rPr lang="en-GB" sz="1200" kern="1200" dirty="0">
                <a:solidFill>
                  <a:schemeClr val="tx1"/>
                </a:solidFill>
                <a:effectLst/>
                <a:latin typeface="+mn-lt"/>
                <a:ea typeface="+mn-ea"/>
                <a:cs typeface="+mn-cs"/>
              </a:rPr>
              <a:t>But the law is telling us something very profound indeed. Love is the highest of emotions. We are commanded to love God with all our heart, soul and might. But it is also, in family contexts, fraught </a:t>
            </a:r>
            <a:endParaRPr lang="en-GB" dirty="0">
              <a:effectLst/>
            </a:endParaRPr>
          </a:p>
          <a:p>
            <a:r>
              <a:rPr lang="en-GB" sz="1200" kern="1200" dirty="0">
                <a:solidFill>
                  <a:schemeClr val="tx1"/>
                </a:solidFill>
                <a:effectLst/>
                <a:latin typeface="+mn-lt"/>
                <a:ea typeface="+mn-ea"/>
                <a:cs typeface="+mn-cs"/>
              </a:rPr>
              <a:t>with danger. Love ruined Jacob’s life, time and again: in his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relationship with Esau (Isaac loved Esau, Rebecca loved Jacob), in</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relationship between Leah and Rachel, and in the relationship</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between Joseph and his brothers. Love brings joy. It also brings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tears. It brings some people close, but makes others feel distanced, rejected. </a:t>
            </a:r>
            <a:endParaRPr lang="en-GB" dirty="0">
              <a:effectLst/>
            </a:endParaRPr>
          </a:p>
          <a:p>
            <a:r>
              <a:rPr lang="en-GB" sz="1200" kern="1200" dirty="0">
                <a:solidFill>
                  <a:schemeClr val="tx1"/>
                </a:solidFill>
                <a:effectLst/>
                <a:latin typeface="+mn-lt"/>
                <a:ea typeface="+mn-ea"/>
                <a:cs typeface="+mn-cs"/>
              </a:rPr>
              <a:t>Therefore, says the Torah, in our command: when love is likely to be the cause of conflict, it must take second place to justice. Love is partial, justice is impartial. Love is for someone specific; justice is for everyone. Love brings personal satisfaction; justice brings social order. </a:t>
            </a:r>
            <a:endParaRPr lang="en-GB" dirty="0">
              <a:effectLst/>
            </a:endParaRPr>
          </a:p>
          <a:p>
            <a:r>
              <a:rPr lang="en-GB" sz="1200" kern="1200" dirty="0">
                <a:solidFill>
                  <a:schemeClr val="tx1"/>
                </a:solidFill>
                <a:effectLst/>
                <a:latin typeface="+mn-lt"/>
                <a:ea typeface="+mn-ea"/>
                <a:cs typeface="+mn-cs"/>
              </a:rPr>
              <a:t>Judaism is the most effective attempt in history to provide the proper balance between the particular and the universal. It is both. It worships the universal God by way of a particular faith. It believes in a universal connection between God and humanity – we are all in God’s image (Gen. 1:27) – and a particular one – “My child, My firstborn, Israel” (Ex. 4:22). It believes in a universal covenant with Noah, and a particular one, with Abraham and later the Israelites. So, it believes in the universality of justice and the particularity of love and the importance of both. </a:t>
            </a:r>
            <a:endParaRPr lang="en-GB" dirty="0">
              <a:effectLst/>
            </a:endParaRPr>
          </a:p>
          <a:p>
            <a:r>
              <a:rPr lang="en-GB" sz="1200" kern="1200" dirty="0">
                <a:solidFill>
                  <a:schemeClr val="tx1"/>
                </a:solidFill>
                <a:effectLst/>
                <a:latin typeface="+mn-lt"/>
                <a:ea typeface="+mn-ea"/>
                <a:cs typeface="+mn-cs"/>
              </a:rPr>
              <a:t>Does Love Conquer All? 3 Ki </a:t>
            </a:r>
            <a:r>
              <a:rPr lang="en-GB" sz="1200" kern="1200" dirty="0" err="1">
                <a:solidFill>
                  <a:schemeClr val="tx1"/>
                </a:solidFill>
                <a:effectLst/>
                <a:latin typeface="+mn-lt"/>
                <a:ea typeface="+mn-ea"/>
                <a:cs typeface="+mn-cs"/>
              </a:rPr>
              <a:t>Teitse</a:t>
            </a:r>
            <a:r>
              <a:rPr lang="en-GB" sz="1200" kern="1200" dirty="0">
                <a:solidFill>
                  <a:schemeClr val="tx1"/>
                </a:solidFill>
                <a:effectLst/>
                <a:latin typeface="+mn-lt"/>
                <a:ea typeface="+mn-ea"/>
                <a:cs typeface="+mn-cs"/>
              </a:rPr>
              <a:t> 5780 </a:t>
            </a:r>
            <a:endParaRPr lang="en-GB" dirty="0">
              <a:effectLst/>
            </a:endParaRPr>
          </a:p>
          <a:p>
            <a:r>
              <a:rPr lang="en-GB" sz="1200" b="1" kern="1200" dirty="0">
                <a:solidFill>
                  <a:schemeClr val="tx1"/>
                </a:solidFill>
                <a:effectLst/>
                <a:latin typeface="+mn-lt"/>
                <a:ea typeface="+mn-ea"/>
                <a:cs typeface="+mn-cs"/>
              </a:rPr>
              <a:t>“Love is the highest of emotions. But it is also fraught with danger.” </a:t>
            </a:r>
            <a:endParaRPr lang="en-GB" dirty="0">
              <a:effectLst/>
            </a:endParaRPr>
          </a:p>
          <a:p>
            <a:r>
              <a:rPr lang="en-GB" sz="1200" kern="1200" dirty="0">
                <a:solidFill>
                  <a:schemeClr val="tx1"/>
                </a:solidFill>
                <a:effectLst/>
                <a:latin typeface="+mn-lt"/>
                <a:ea typeface="+mn-ea"/>
                <a:cs typeface="+mn-cs"/>
              </a:rPr>
              <a:t>When it comes to the relationship between humans, there is an order of priority. First create justice, then express love. For if we let those priorities be reversed, allowing injustice in the name of love, we will divide and destroy families and groups and suffer the consequences for a long time. </a:t>
            </a:r>
            <a:endParaRPr lang="en-GB"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seemingly minor law about inheritance is in fact a major statement of Jewish values. </a:t>
            </a:r>
            <a:r>
              <a:rPr lang="en-GB" sz="1200" b="1" kern="1200" dirty="0">
                <a:solidFill>
                  <a:schemeClr val="tx1"/>
                </a:solidFill>
                <a:effectLst/>
                <a:latin typeface="+mn-lt"/>
                <a:ea typeface="+mn-ea"/>
                <a:cs typeface="+mn-cs"/>
              </a:rPr>
              <a:t>I believe that Judaism got it right by placing love at the heart of the religious life – love of God, neighbour and stranger – but at the same time recognising that without justice, love will not save us. It may even destroy us. </a:t>
            </a:r>
            <a:r>
              <a:rPr lang="en-GB" sz="1200" kern="1200" dirty="0">
                <a:solidFill>
                  <a:schemeClr val="tx1"/>
                </a:solidFill>
                <a:effectLst/>
                <a:latin typeface="+mn-lt"/>
                <a:ea typeface="+mn-ea"/>
                <a:cs typeface="+mn-cs"/>
              </a:rPr>
              <a:t>The quote, "Love conquers all," comes from the Roman poet Virgil</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Prioress in Chaucer's </a:t>
            </a:r>
            <a:r>
              <a:rPr lang="en-GB" sz="1200" i="1" kern="1200" dirty="0">
                <a:solidFill>
                  <a:schemeClr val="tx1"/>
                </a:solidFill>
                <a:effectLst/>
                <a:latin typeface="+mn-lt"/>
                <a:ea typeface="+mn-ea"/>
                <a:cs typeface="+mn-cs"/>
              </a:rPr>
              <a:t>The Canterbury Tales </a:t>
            </a:r>
            <a:r>
              <a:rPr lang="en-GB" sz="1200" kern="1200" dirty="0">
                <a:solidFill>
                  <a:schemeClr val="tx1"/>
                </a:solidFill>
                <a:effectLst/>
                <a:latin typeface="+mn-lt"/>
                <a:ea typeface="+mn-ea"/>
                <a:cs typeface="+mn-cs"/>
              </a:rPr>
              <a:t>wears a brooch engraved "Amor </a:t>
            </a:r>
            <a:r>
              <a:rPr lang="en-GB" sz="1200" kern="1200" dirty="0" err="1">
                <a:solidFill>
                  <a:schemeClr val="tx1"/>
                </a:solidFill>
                <a:effectLst/>
                <a:latin typeface="+mn-lt"/>
                <a:ea typeface="+mn-ea"/>
                <a:cs typeface="+mn-cs"/>
              </a:rPr>
              <a:t>Vincit</a:t>
            </a:r>
            <a:r>
              <a:rPr lang="en-GB" sz="1200" kern="1200" dirty="0">
                <a:solidFill>
                  <a:schemeClr val="tx1"/>
                </a:solidFill>
                <a:effectLst/>
                <a:latin typeface="+mn-lt"/>
                <a:ea typeface="+mn-ea"/>
                <a:cs typeface="+mn-cs"/>
              </a:rPr>
              <a:t> Omnia" (Love conquers all). The Prioress’ Tale is notorious for its antisemitism: it contains a 14th century version of the Blood Libel. This itself should give us pause. </a:t>
            </a:r>
            <a:endParaRPr lang="en-GB" dirty="0">
              <a:effectLst/>
            </a:endParaRPr>
          </a:p>
          <a:p>
            <a:endParaRPr lang="en-GB" dirty="0">
              <a:effectLst/>
            </a:endParaRPr>
          </a:p>
          <a:p>
            <a:endParaRPr lang="en-GB" dirty="0">
              <a:effectLst/>
            </a:endParaRPr>
          </a:p>
          <a:p>
            <a:pPr eaLnBrk="1" hangingPunct="1"/>
            <a:r>
              <a:rPr lang="en-US" dirty="0">
                <a:latin typeface="Arial" pitchFamily="-128" charset="0"/>
              </a:rPr>
              <a:t>Joseph - arrogant Abel. Brought bad reports about brothers, father’s </a:t>
            </a:r>
            <a:r>
              <a:rPr lang="en-US" dirty="0" err="1">
                <a:latin typeface="Arial" pitchFamily="-128" charset="0"/>
              </a:rPr>
              <a:t>favourite</a:t>
            </a:r>
            <a:r>
              <a:rPr lang="en-US" dirty="0">
                <a:latin typeface="Arial" pitchFamily="-128" charset="0"/>
              </a:rPr>
              <a:t>, long robe, dreams</a:t>
            </a:r>
          </a:p>
          <a:p>
            <a:pPr eaLnBrk="1" hangingPunct="1"/>
            <a:endParaRPr lang="en-US" dirty="0">
              <a:latin typeface="Arial" pitchFamily="-128" charset="0"/>
            </a:endParaRPr>
          </a:p>
          <a:p>
            <a:pPr eaLnBrk="1" hangingPunct="1"/>
            <a:r>
              <a:rPr lang="en-US" dirty="0">
                <a:latin typeface="Arial" pitchFamily="-128" charset="0"/>
              </a:rPr>
              <a:t>Brothers  - jealous, hated</a:t>
            </a:r>
          </a:p>
          <a:p>
            <a:pPr eaLnBrk="1" hangingPunct="1"/>
            <a:endParaRPr lang="en-US" dirty="0">
              <a:latin typeface="Arial" pitchFamily="-12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The classical rabbinical sources argue that Simeon was very fearless, but also was particularly envious, and so had always been antagonistic and spiteful towards Joseph, owing to Joseph being Jacob's </a:t>
            </a:r>
            <a:r>
              <a:rPr lang="en-US" dirty="0" err="1"/>
              <a:t>favourite</a:t>
            </a:r>
            <a:r>
              <a:rPr lang="en-US" dirty="0"/>
              <a:t> son.</a:t>
            </a:r>
            <a:r>
              <a:rPr lang="en-US" baseline="30000" dirty="0"/>
              <a:t> </a:t>
            </a:r>
            <a:r>
              <a:rPr lang="en-US" dirty="0"/>
              <a:t>The </a:t>
            </a:r>
            <a:r>
              <a:rPr lang="en-US" dirty="0" err="1"/>
              <a:t>midrashic</a:t>
            </a:r>
            <a:r>
              <a:rPr lang="en-US" dirty="0"/>
              <a:t> book of </a:t>
            </a:r>
            <a:r>
              <a:rPr lang="en-US" dirty="0" err="1"/>
              <a:t>Jasher</a:t>
            </a:r>
            <a:r>
              <a:rPr lang="en-US" dirty="0"/>
              <a:t> argues that Simeon was the one who proposed that the brothers should kill Joseph, and other classical sources argue that it was Simeon who threw Joseph into a pit, and became furious when he found out that Judah had sold Joseph rather than killed him;</a:t>
            </a:r>
            <a:endParaRPr lang="en-US" dirty="0">
              <a:latin typeface="Arial" pitchFamily="-128" charset="0"/>
            </a:endParaRPr>
          </a:p>
          <a:p>
            <a:pPr eaLnBrk="1" hangingPunct="1"/>
            <a:endParaRPr lang="en-US" dirty="0">
              <a:latin typeface="Arial" pitchFamily="-128" charset="0"/>
            </a:endParaRPr>
          </a:p>
          <a:p>
            <a:pPr eaLnBrk="1" hangingPunct="1"/>
            <a:r>
              <a:rPr lang="en-US" dirty="0">
                <a:latin typeface="Arial" pitchFamily="-128" charset="0"/>
              </a:rPr>
              <a:t>Plotted to kill him. Reuben defended so threw into pit. Judah suggested </a:t>
            </a:r>
            <a:r>
              <a:rPr lang="en-US" dirty="0" err="1">
                <a:latin typeface="Arial" pitchFamily="-128" charset="0"/>
              </a:rPr>
              <a:t>seeling</a:t>
            </a:r>
            <a:r>
              <a:rPr lang="en-US" dirty="0">
                <a:latin typeface="Arial" pitchFamily="-128" charset="0"/>
              </a:rPr>
              <a:t> to Ishmaelite instead of killing him. Reuben distraught.</a:t>
            </a:r>
          </a:p>
        </p:txBody>
      </p:sp>
    </p:spTree>
    <p:extLst>
      <p:ext uri="{BB962C8B-B14F-4D97-AF65-F5344CB8AC3E}">
        <p14:creationId xmlns:p14="http://schemas.microsoft.com/office/powerpoint/2010/main" val="540994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Brothers use animal blood to deceive Jacob and gain his </a:t>
            </a:r>
            <a:r>
              <a:rPr lang="en-US" baseline="0" dirty="0" err="1"/>
              <a:t>favour</a:t>
            </a:r>
            <a:r>
              <a:rPr lang="en-US" baseline="0" dirty="0"/>
              <a:t>. </a:t>
            </a:r>
            <a:r>
              <a:rPr lang="en-US" dirty="0"/>
              <a:t>Clear from this that Jacob’s deception of Esau using </a:t>
            </a:r>
            <a:r>
              <a:rPr lang="en-US"/>
              <a:t>animal skins was </a:t>
            </a:r>
            <a:r>
              <a:rPr lang="en-US" dirty="0"/>
              <a:t>wrong</a:t>
            </a:r>
          </a:p>
          <a:p>
            <a:endParaRPr lang="en-US" baseline="0" dirty="0"/>
          </a:p>
          <a:p>
            <a:r>
              <a:rPr lang="en-US" baseline="0" dirty="0"/>
              <a:t>17 years old</a:t>
            </a: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14</a:t>
            </a:fld>
            <a:endParaRPr lang="en-GB"/>
          </a:p>
        </p:txBody>
      </p:sp>
    </p:spTree>
    <p:extLst>
      <p:ext uri="{BB962C8B-B14F-4D97-AF65-F5344CB8AC3E}">
        <p14:creationId xmlns:p14="http://schemas.microsoft.com/office/powerpoint/2010/main" val="1460403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Joseph faces same</a:t>
            </a:r>
            <a:r>
              <a:rPr lang="en-US" baseline="0" dirty="0"/>
              <a:t> temptation as Adam and overcomes and preserves purity. </a:t>
            </a:r>
            <a:r>
              <a:rPr lang="en-US" dirty="0"/>
              <a:t>Restores</a:t>
            </a:r>
            <a:r>
              <a:rPr lang="en-US" baseline="0" dirty="0"/>
              <a:t> Adam’s position?</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third brings us to Egypt and the life of Joseph. Sold by his brothers as a slave, he is now working in the house of an eminent Egyptian, Potiphar. Left alone in the house with his master’s wife, he finds himself the object of her desire. He is handsome. She wants him to sleep with her. He refuses. To do such a thing, he says, would be to betray his master, her husband. It would be a sin against God. Yet over “he refused” is a </a:t>
            </a:r>
            <a:r>
              <a:rPr lang="en-US" i="1" dirty="0" err="1"/>
              <a:t>shalshelet</a:t>
            </a:r>
            <a:r>
              <a:rPr lang="en-US" dirty="0"/>
              <a:t>, (Genesis 39: 8) indicating – as some rabbinic sources and mediaeval commentaries suggest – that he did so at the cost of considerable effort. He nearly succumbed. This was more than the usual conflict between sin and temptation. It was a conflict of identity. Recall that Joseph was now living in, for him, a new and strange land. His brothers had rejected him. They had made it clear that they did not want him as part of their family. Why then should he not, in Egypt, do as the Egyptians do? Why not yield to his master’s wife if that is what she wanted? The question for Joseph was not just, “Is this right?” but also, “Am I an Egyptian or a Jew?”</a:t>
            </a:r>
          </a:p>
          <a:p>
            <a:endParaRPr lang="en-US" dirty="0"/>
          </a:p>
          <a:p>
            <a:r>
              <a:rPr lang="en-US" dirty="0"/>
              <a:t>When </a:t>
            </a:r>
            <a:r>
              <a:rPr lang="en-US" dirty="0" err="1"/>
              <a:t>Potiphar"s</a:t>
            </a:r>
            <a:r>
              <a:rPr lang="en-US" dirty="0"/>
              <a:t> wife invites Joseph to lie with her, Torah tells us he refused. He said to his </a:t>
            </a:r>
            <a:r>
              <a:rPr lang="en-US" dirty="0" err="1"/>
              <a:t>master"s</a:t>
            </a:r>
            <a:r>
              <a:rPr lang="en-US" dirty="0"/>
              <a:t> wife, "Look, with me here, my master gives no thought to anything in this house; he has withheld nothing from me except yourself, since you are his wife. How then could I do this wicked thing and sin before God?"</a:t>
            </a:r>
          </a:p>
          <a:p>
            <a:endParaRPr lang="en-US" dirty="0"/>
          </a:p>
          <a:p>
            <a:r>
              <a:rPr lang="en-US" dirty="0"/>
              <a:t>The Torah published by the Conservative Movement, notes that Joseph puts forward three arguments to counter Potiphar’s wife’s advances. The first regards Joseph’s position of responsibility in the house; it is prudent for him to act uprightly. The second refers to the legal culture of Egyptian aristocracy; wives are property of their husbands, and Potiphar’s wife has been reserved for her husband. It is the third argument that approaches our notion of conscience: Joseph seems to have an inner sense that this would be a "sin before God". Nowhere prior to Joseph’s tale is this designated a sin; the Torah itself had not yet been revealed to the world, and we have no evidence that Joseph had learned it as an ethical norm from any other source. Where has Joseph’s recognition that his act would be a "sin before God" come from? Presumably it is the result of an inner ethical </a:t>
            </a:r>
            <a:r>
              <a:rPr lang="en-US" dirty="0" err="1"/>
              <a:t>realisation</a:t>
            </a:r>
            <a:r>
              <a:rPr lang="en-US" dirty="0"/>
              <a:t>.</a:t>
            </a:r>
          </a:p>
          <a:p>
            <a:endParaRPr lang="en-US" dirty="0"/>
          </a:p>
          <a:p>
            <a:r>
              <a:rPr lang="en-US" sz="1200" b="0" i="0" kern="1200" dirty="0">
                <a:solidFill>
                  <a:schemeClr val="tx1"/>
                </a:solidFill>
                <a:effectLst/>
                <a:latin typeface="+mn-lt"/>
                <a:ea typeface="+mn-ea"/>
                <a:cs typeface="+mn-cs"/>
              </a:rPr>
              <a:t>According to the story, </a:t>
            </a:r>
            <a:r>
              <a:rPr lang="en-US" sz="1200" b="0" i="0" kern="1200" dirty="0" err="1">
                <a:solidFill>
                  <a:schemeClr val="tx1"/>
                </a:solidFill>
                <a:effectLst/>
                <a:latin typeface="+mn-lt"/>
                <a:ea typeface="+mn-ea"/>
                <a:cs typeface="+mn-cs"/>
              </a:rPr>
              <a:t>Zuleika</a:t>
            </a:r>
            <a:r>
              <a:rPr lang="en-US" sz="1200" b="0" i="0" kern="1200" dirty="0">
                <a:solidFill>
                  <a:schemeClr val="tx1"/>
                </a:solidFill>
                <a:effectLst/>
                <a:latin typeface="+mn-lt"/>
                <a:ea typeface="+mn-ea"/>
                <a:cs typeface="+mn-cs"/>
              </a:rPr>
              <a:t> was mocked by other aristocratic Egyptian ladies, her circle of friends, for being infatuated with a </a:t>
            </a:r>
            <a:r>
              <a:rPr lang="en-US" sz="1200" b="0" i="0" u="none" strike="noStrike" kern="1200" dirty="0">
                <a:solidFill>
                  <a:schemeClr val="tx1"/>
                </a:solidFill>
                <a:effectLst/>
                <a:latin typeface="+mn-lt"/>
                <a:ea typeface="+mn-ea"/>
                <a:cs typeface="+mn-cs"/>
                <a:hlinkClick r:id="rId3" tooltip="Hebrews"/>
              </a:rPr>
              <a:t>Hebrew</a:t>
            </a:r>
            <a:r>
              <a:rPr lang="en-US" sz="1200" b="0" i="0" kern="1200" dirty="0">
                <a:solidFill>
                  <a:schemeClr val="tx1"/>
                </a:solidFill>
                <a:effectLst/>
                <a:latin typeface="+mn-lt"/>
                <a:ea typeface="+mn-ea"/>
                <a:cs typeface="+mn-cs"/>
              </a:rPr>
              <a:t> slave boy. Inviting her friends to her home, </a:t>
            </a:r>
            <a:r>
              <a:rPr lang="en-US" sz="1200" b="0" i="0" kern="1200" dirty="0" err="1">
                <a:solidFill>
                  <a:schemeClr val="tx1"/>
                </a:solidFill>
                <a:effectLst/>
                <a:latin typeface="+mn-lt"/>
                <a:ea typeface="+mn-ea"/>
                <a:cs typeface="+mn-cs"/>
              </a:rPr>
              <a:t>Zuleika</a:t>
            </a:r>
            <a:r>
              <a:rPr lang="en-US" sz="1200" b="0" i="0" kern="1200" dirty="0">
                <a:solidFill>
                  <a:schemeClr val="tx1"/>
                </a:solidFill>
                <a:effectLst/>
                <a:latin typeface="+mn-lt"/>
                <a:ea typeface="+mn-ea"/>
                <a:cs typeface="+mn-cs"/>
              </a:rPr>
              <a:t> gave them all apples and knives to slice them with. While they engaged in this task, </a:t>
            </a:r>
            <a:r>
              <a:rPr lang="en-US" sz="1200" b="0" i="0" kern="1200" dirty="0" err="1">
                <a:solidFill>
                  <a:schemeClr val="tx1"/>
                </a:solidFill>
                <a:effectLst/>
                <a:latin typeface="+mn-lt"/>
                <a:ea typeface="+mn-ea"/>
                <a:cs typeface="+mn-cs"/>
              </a:rPr>
              <a:t>Zuleika</a:t>
            </a:r>
            <a:r>
              <a:rPr lang="en-US" sz="1200" b="0" i="0" kern="1200" dirty="0">
                <a:solidFill>
                  <a:schemeClr val="tx1"/>
                </a:solidFill>
                <a:effectLst/>
                <a:latin typeface="+mn-lt"/>
                <a:ea typeface="+mn-ea"/>
                <a:cs typeface="+mn-cs"/>
              </a:rPr>
              <a:t> had </a:t>
            </a:r>
            <a:r>
              <a:rPr lang="en-US" sz="1200" b="0" i="0" u="none" strike="noStrike" kern="1200" dirty="0">
                <a:solidFill>
                  <a:schemeClr val="tx1"/>
                </a:solidFill>
                <a:effectLst/>
                <a:latin typeface="+mn-lt"/>
                <a:ea typeface="+mn-ea"/>
                <a:cs typeface="+mn-cs"/>
                <a:hlinkClick r:id="rId4" tooltip="Joseph (Hebrew Bible)"/>
              </a:rPr>
              <a:t>Joseph</a:t>
            </a:r>
            <a:r>
              <a:rPr lang="en-US" sz="1200" b="0" i="0" kern="1200" dirty="0">
                <a:solidFill>
                  <a:schemeClr val="tx1"/>
                </a:solidFill>
                <a:effectLst/>
                <a:latin typeface="+mn-lt"/>
                <a:ea typeface="+mn-ea"/>
                <a:cs typeface="+mn-cs"/>
              </a:rPr>
              <a:t> walk through the room. Distracted by his handsomeness, all the ladies accidentally cut themselves with the knives, drawing blood. </a:t>
            </a:r>
            <a:r>
              <a:rPr lang="en-US" sz="1200" b="0" i="0" kern="1200" dirty="0" err="1">
                <a:solidFill>
                  <a:schemeClr val="tx1"/>
                </a:solidFill>
                <a:effectLst/>
                <a:latin typeface="+mn-lt"/>
                <a:ea typeface="+mn-ea"/>
                <a:cs typeface="+mn-cs"/>
              </a:rPr>
              <a:t>Zuleika</a:t>
            </a:r>
            <a:r>
              <a:rPr lang="en-US" sz="1200" b="0" i="0" kern="1200" dirty="0">
                <a:solidFill>
                  <a:schemeClr val="tx1"/>
                </a:solidFill>
                <a:effectLst/>
                <a:latin typeface="+mn-lt"/>
                <a:ea typeface="+mn-ea"/>
                <a:cs typeface="+mn-cs"/>
              </a:rPr>
              <a:t> then reminded her friends that she had to see Joseph every day. Following this incident, her contemporaries no longer mocked her.</a:t>
            </a:r>
          </a:p>
          <a:p>
            <a:br>
              <a:rPr lang="en-US" dirty="0"/>
            </a:b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16</a:t>
            </a:fld>
            <a:endParaRPr lang="en-GB"/>
          </a:p>
        </p:txBody>
      </p:sp>
    </p:spTree>
    <p:extLst>
      <p:ext uri="{BB962C8B-B14F-4D97-AF65-F5344CB8AC3E}">
        <p14:creationId xmlns:p14="http://schemas.microsoft.com/office/powerpoint/2010/main" val="709688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9AC6-4F41-C845-A56E-9C911485C0F1}"/>
              </a:ext>
            </a:extLst>
          </p:cNvPr>
          <p:cNvSpPr>
            <a:spLocks noGrp="1"/>
          </p:cNvSpPr>
          <p:nvPr>
            <p:ph type="title"/>
          </p:nvPr>
        </p:nvSpPr>
        <p:spPr/>
        <p:txBody>
          <a:bodyPr/>
          <a:lstStyle/>
          <a:p>
            <a:r>
              <a:rPr lang="en-GB" dirty="0"/>
              <a:t>A tale of two brothers</a:t>
            </a:r>
          </a:p>
        </p:txBody>
      </p:sp>
      <p:sp>
        <p:nvSpPr>
          <p:cNvPr id="3" name="Text Placeholder 2">
            <a:extLst>
              <a:ext uri="{FF2B5EF4-FFF2-40B4-BE49-F238E27FC236}">
                <a16:creationId xmlns:a16="http://schemas.microsoft.com/office/drawing/2014/main" id="{2DCC40CE-A838-7447-A226-EE983FEFE435}"/>
              </a:ext>
            </a:extLst>
          </p:cNvPr>
          <p:cNvSpPr>
            <a:spLocks noGrp="1"/>
          </p:cNvSpPr>
          <p:nvPr>
            <p:ph type="body" sz="half" idx="1"/>
          </p:nvPr>
        </p:nvSpPr>
        <p:spPr>
          <a:xfrm>
            <a:off x="457199" y="1205349"/>
            <a:ext cx="5551715" cy="5638799"/>
          </a:xfrm>
        </p:spPr>
        <p:txBody>
          <a:bodyPr>
            <a:normAutofit/>
          </a:bodyPr>
          <a:lstStyle/>
          <a:p>
            <a:pPr marL="0" indent="0">
              <a:buNone/>
            </a:pPr>
            <a:r>
              <a:rPr lang="en-GB" sz="2000" dirty="0"/>
              <a:t>Lucian Freud, whose 1995 painting </a:t>
            </a:r>
            <a:r>
              <a:rPr lang="en-GB" sz="2000" i="1" dirty="0"/>
              <a:t>Benefits Supervisor Sleeping</a:t>
            </a:r>
            <a:r>
              <a:rPr lang="en-GB" sz="2000" dirty="0"/>
              <a:t> set a world record price for a work by a living artist when it was sold last month for $33.6 million is said not to have spoken to his brother Clement, 84, in more than 50 years. Last week he was quoted as saying they would not exchange another word.</a:t>
            </a:r>
          </a:p>
          <a:p>
            <a:pPr marL="0" indent="0">
              <a:buNone/>
            </a:pPr>
            <a:r>
              <a:rPr lang="en-GB" sz="2000" dirty="0"/>
              <a:t>"Why on earth would I want to speak to him or see him again?" he said. </a:t>
            </a:r>
          </a:p>
          <a:p>
            <a:pPr marL="0" indent="0">
              <a:buNone/>
            </a:pPr>
            <a:r>
              <a:rPr lang="en-GB" sz="2000" dirty="0"/>
              <a:t>"Family is not important to me," he added. "It doesn't bother me in the slightest."</a:t>
            </a:r>
          </a:p>
          <a:p>
            <a:pPr marL="0" indent="0">
              <a:buNone/>
            </a:pPr>
            <a:r>
              <a:rPr lang="en-GB" sz="2000" dirty="0"/>
              <a:t>The origins of the rift between the pair, who are grandsons of Sigmund Freud, the psychoanalyst, are clouded in mystery.</a:t>
            </a:r>
          </a:p>
        </p:txBody>
      </p:sp>
      <p:pic>
        <p:nvPicPr>
          <p:cNvPr id="6" name="Picture 5">
            <a:extLst>
              <a:ext uri="{FF2B5EF4-FFF2-40B4-BE49-F238E27FC236}">
                <a16:creationId xmlns:a16="http://schemas.microsoft.com/office/drawing/2014/main" id="{B25B96DC-C89B-8B41-8401-F52F75D4693D}"/>
              </a:ext>
            </a:extLst>
          </p:cNvPr>
          <p:cNvPicPr>
            <a:picLocks noChangeAspect="1"/>
          </p:cNvPicPr>
          <p:nvPr/>
        </p:nvPicPr>
        <p:blipFill>
          <a:blip r:embed="rId3"/>
          <a:stretch>
            <a:fillRect/>
          </a:stretch>
        </p:blipFill>
        <p:spPr>
          <a:xfrm>
            <a:off x="6460259" y="3443883"/>
            <a:ext cx="2226541" cy="2790082"/>
          </a:xfrm>
          <a:prstGeom prst="rect">
            <a:avLst/>
          </a:prstGeom>
        </p:spPr>
      </p:pic>
      <p:pic>
        <p:nvPicPr>
          <p:cNvPr id="8" name="Picture 7">
            <a:extLst>
              <a:ext uri="{FF2B5EF4-FFF2-40B4-BE49-F238E27FC236}">
                <a16:creationId xmlns:a16="http://schemas.microsoft.com/office/drawing/2014/main" id="{B4C025B8-F7FA-5740-A691-B3AF9AE747E3}"/>
              </a:ext>
            </a:extLst>
          </p:cNvPr>
          <p:cNvPicPr>
            <a:picLocks noChangeAspect="1"/>
          </p:cNvPicPr>
          <p:nvPr/>
        </p:nvPicPr>
        <p:blipFill>
          <a:blip r:embed="rId4"/>
          <a:stretch>
            <a:fillRect/>
          </a:stretch>
        </p:blipFill>
        <p:spPr>
          <a:xfrm>
            <a:off x="6233968" y="371616"/>
            <a:ext cx="2452832" cy="2452832"/>
          </a:xfrm>
          <a:prstGeom prst="rect">
            <a:avLst/>
          </a:prstGeom>
        </p:spPr>
      </p:pic>
      <p:sp>
        <p:nvSpPr>
          <p:cNvPr id="9" name="TextBox 8">
            <a:extLst>
              <a:ext uri="{FF2B5EF4-FFF2-40B4-BE49-F238E27FC236}">
                <a16:creationId xmlns:a16="http://schemas.microsoft.com/office/drawing/2014/main" id="{5E1F7BD1-28C6-E945-A17B-315E77097C20}"/>
              </a:ext>
            </a:extLst>
          </p:cNvPr>
          <p:cNvSpPr txBox="1"/>
          <p:nvPr/>
        </p:nvSpPr>
        <p:spPr>
          <a:xfrm>
            <a:off x="6183167" y="2951011"/>
            <a:ext cx="3070071" cy="338554"/>
          </a:xfrm>
          <a:prstGeom prst="rect">
            <a:avLst/>
          </a:prstGeom>
          <a:noFill/>
        </p:spPr>
        <p:txBody>
          <a:bodyPr wrap="none" rtlCol="0">
            <a:spAutoFit/>
          </a:bodyPr>
          <a:lstStyle/>
          <a:p>
            <a:r>
              <a:rPr lang="en-GB" sz="1600" dirty="0"/>
              <a:t>Lucian Freud OM (1922-2011)</a:t>
            </a:r>
          </a:p>
        </p:txBody>
      </p:sp>
      <p:sp>
        <p:nvSpPr>
          <p:cNvPr id="10" name="TextBox 9">
            <a:extLst>
              <a:ext uri="{FF2B5EF4-FFF2-40B4-BE49-F238E27FC236}">
                <a16:creationId xmlns:a16="http://schemas.microsoft.com/office/drawing/2014/main" id="{4039FD3D-795E-3B4C-8472-B6ED23FF55BA}"/>
              </a:ext>
            </a:extLst>
          </p:cNvPr>
          <p:cNvSpPr txBox="1"/>
          <p:nvPr/>
        </p:nvSpPr>
        <p:spPr>
          <a:xfrm>
            <a:off x="6113897" y="6289953"/>
            <a:ext cx="3145413" cy="338554"/>
          </a:xfrm>
          <a:prstGeom prst="rect">
            <a:avLst/>
          </a:prstGeom>
          <a:noFill/>
        </p:spPr>
        <p:txBody>
          <a:bodyPr wrap="none" rtlCol="0">
            <a:spAutoFit/>
          </a:bodyPr>
          <a:lstStyle/>
          <a:p>
            <a:r>
              <a:rPr lang="en-GB" sz="1600" dirty="0"/>
              <a:t>Sir Clement Freud (1924–2009)</a:t>
            </a:r>
          </a:p>
        </p:txBody>
      </p:sp>
    </p:spTree>
    <p:extLst>
      <p:ext uri="{BB962C8B-B14F-4D97-AF65-F5344CB8AC3E}">
        <p14:creationId xmlns:p14="http://schemas.microsoft.com/office/powerpoint/2010/main" val="1787099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E949-DA1D-7940-8A31-20690750FE41}"/>
              </a:ext>
            </a:extLst>
          </p:cNvPr>
          <p:cNvSpPr>
            <a:spLocks noGrp="1"/>
          </p:cNvSpPr>
          <p:nvPr>
            <p:ph type="title"/>
          </p:nvPr>
        </p:nvSpPr>
        <p:spPr/>
        <p:txBody>
          <a:bodyPr/>
          <a:lstStyle/>
          <a:p>
            <a:r>
              <a:rPr lang="en-GB" dirty="0"/>
              <a:t>My comments</a:t>
            </a:r>
          </a:p>
        </p:txBody>
      </p:sp>
      <p:sp>
        <p:nvSpPr>
          <p:cNvPr id="3" name="Text Placeholder 2">
            <a:extLst>
              <a:ext uri="{FF2B5EF4-FFF2-40B4-BE49-F238E27FC236}">
                <a16:creationId xmlns:a16="http://schemas.microsoft.com/office/drawing/2014/main" id="{57318824-40CA-9A49-A5F3-8778772277B9}"/>
              </a:ext>
            </a:extLst>
          </p:cNvPr>
          <p:cNvSpPr>
            <a:spLocks noGrp="1"/>
          </p:cNvSpPr>
          <p:nvPr>
            <p:ph type="body" sz="half" idx="1"/>
          </p:nvPr>
        </p:nvSpPr>
        <p:spPr>
          <a:xfrm>
            <a:off x="457200" y="1669471"/>
            <a:ext cx="8077200" cy="4525963"/>
          </a:xfrm>
        </p:spPr>
        <p:txBody>
          <a:bodyPr>
            <a:noAutofit/>
          </a:bodyPr>
          <a:lstStyle/>
          <a:p>
            <a:r>
              <a:rPr lang="en-GB" sz="2200" dirty="0"/>
              <a:t>Plan A:  Jacob should have had only one wife. IMO it should have been Leah who had a deeper soul</a:t>
            </a:r>
          </a:p>
          <a:p>
            <a:r>
              <a:rPr lang="en-GB" sz="2200" dirty="0"/>
              <a:t>Plan B: Jacob ends up with 2 wives. Leah (Cain) and Rachel (Abel). Rachel should have restored position of elder sister or first wife by winning love and respect of Leah her older sister. Their mother (</a:t>
            </a:r>
            <a:r>
              <a:rPr lang="en-GB" sz="2200" dirty="0" err="1"/>
              <a:t>Adinah</a:t>
            </a:r>
            <a:r>
              <a:rPr lang="en-GB" sz="2200" dirty="0"/>
              <a:t>) should have done what Rebecca should have done with Jacob and Esau and help sisters establish right relationship. Then Rachel’s son could have been ancestor of messiah? But she couldn’t that establish relationship.</a:t>
            </a:r>
          </a:p>
          <a:p>
            <a:endParaRPr lang="en-GB" sz="2200" dirty="0"/>
          </a:p>
          <a:p>
            <a:endParaRPr lang="en-GB" sz="2200" dirty="0"/>
          </a:p>
        </p:txBody>
      </p:sp>
    </p:spTree>
    <p:extLst>
      <p:ext uri="{BB962C8B-B14F-4D97-AF65-F5344CB8AC3E}">
        <p14:creationId xmlns:p14="http://schemas.microsoft.com/office/powerpoint/2010/main" val="28193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What happened next?</a:t>
            </a:r>
            <a:endParaRPr lang="en-US" sz="4800" dirty="0">
              <a:solidFill>
                <a:schemeClr val="tx1"/>
              </a:solidFill>
              <a:latin typeface="Century Gothic" charset="0"/>
              <a:ea typeface="Century Gothic" charset="0"/>
              <a:cs typeface="Century Gothic" charset="0"/>
            </a:endParaRPr>
          </a:p>
        </p:txBody>
      </p:sp>
      <p:sp>
        <p:nvSpPr>
          <p:cNvPr id="112643" name="Text Box 3"/>
          <p:cNvSpPr txBox="1">
            <a:spLocks noChangeArrowheads="1"/>
          </p:cNvSpPr>
          <p:nvPr/>
        </p:nvSpPr>
        <p:spPr bwMode="auto">
          <a:xfrm>
            <a:off x="2244725" y="3933825"/>
            <a:ext cx="1253869" cy="461665"/>
          </a:xfrm>
          <a:prstGeom prst="rect">
            <a:avLst/>
          </a:prstGeom>
          <a:noFill/>
          <a:ln w="9525">
            <a:noFill/>
            <a:miter lim="800000"/>
            <a:headEnd/>
            <a:tailEnd/>
          </a:ln>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Joseph</a:t>
            </a:r>
          </a:p>
        </p:txBody>
      </p:sp>
      <p:sp>
        <p:nvSpPr>
          <p:cNvPr id="112644" name="Text Box 5"/>
          <p:cNvSpPr txBox="1">
            <a:spLocks noChangeArrowheads="1"/>
          </p:cNvSpPr>
          <p:nvPr/>
        </p:nvSpPr>
        <p:spPr bwMode="auto">
          <a:xfrm>
            <a:off x="2414588" y="1981200"/>
            <a:ext cx="865943" cy="461665"/>
          </a:xfrm>
          <a:prstGeom prst="rect">
            <a:avLst/>
          </a:prstGeom>
          <a:noFill/>
          <a:ln w="9525">
            <a:noFill/>
            <a:miter lim="800000"/>
            <a:headEnd/>
            <a:tailEnd/>
          </a:ln>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God</a:t>
            </a:r>
          </a:p>
        </p:txBody>
      </p:sp>
      <p:sp>
        <p:nvSpPr>
          <p:cNvPr id="112645" name="Line 6"/>
          <p:cNvSpPr>
            <a:spLocks noChangeShapeType="1"/>
          </p:cNvSpPr>
          <p:nvPr/>
        </p:nvSpPr>
        <p:spPr bwMode="auto">
          <a:xfrm flipH="1" flipV="1">
            <a:off x="2819400" y="2362200"/>
            <a:ext cx="0" cy="1524000"/>
          </a:xfrm>
          <a:prstGeom prst="line">
            <a:avLst/>
          </a:prstGeom>
          <a:noFill/>
          <a:ln w="57150">
            <a:solidFill>
              <a:schemeClr val="tx2"/>
            </a:solidFill>
            <a:round/>
            <a:headEnd/>
            <a:tailEnd type="triangle" w="med" len="me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12646" name="Line 7"/>
          <p:cNvSpPr>
            <a:spLocks noChangeShapeType="1"/>
          </p:cNvSpPr>
          <p:nvPr/>
        </p:nvSpPr>
        <p:spPr bwMode="auto">
          <a:xfrm flipH="1">
            <a:off x="3479800" y="4114800"/>
            <a:ext cx="1905000" cy="0"/>
          </a:xfrm>
          <a:prstGeom prst="line">
            <a:avLst/>
          </a:prstGeom>
          <a:noFill/>
          <a:ln w="57150">
            <a:solidFill>
              <a:schemeClr val="tx2"/>
            </a:solidFill>
            <a:round/>
            <a:headEnd/>
            <a:tailEnd type="triangle" w="med" len="med"/>
          </a:ln>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12647" name="Text Box 8"/>
          <p:cNvSpPr txBox="1">
            <a:spLocks noChangeArrowheads="1"/>
          </p:cNvSpPr>
          <p:nvPr/>
        </p:nvSpPr>
        <p:spPr bwMode="auto">
          <a:xfrm>
            <a:off x="2338388" y="4708525"/>
            <a:ext cx="955711" cy="400110"/>
          </a:xfrm>
          <a:prstGeom prst="rect">
            <a:avLst/>
          </a:prstGeom>
          <a:noFill/>
          <a:ln w="9525">
            <a:noFill/>
            <a:miter lim="800000"/>
            <a:headEnd/>
            <a:tailEnd/>
          </a:ln>
        </p:spPr>
        <p:txBody>
          <a:bodyPr wrap="none">
            <a:prstTxWarp prst="textNoShape">
              <a:avLst/>
            </a:prstTxWarp>
            <a:spAutoFit/>
          </a:bodyPr>
          <a:lstStyle/>
          <a:p>
            <a:pPr eaLnBrk="0" hangingPunct="0"/>
            <a:r>
              <a:rPr lang="en-US" sz="2000" i="0">
                <a:latin typeface="Century Gothic" charset="0"/>
                <a:ea typeface="Century Gothic" charset="0"/>
                <a:cs typeface="Century Gothic" charset="0"/>
              </a:rPr>
              <a:t>(Abel)</a:t>
            </a:r>
          </a:p>
        </p:txBody>
      </p:sp>
      <p:sp>
        <p:nvSpPr>
          <p:cNvPr id="112648" name="Text Box 9"/>
          <p:cNvSpPr txBox="1">
            <a:spLocks noChangeArrowheads="1"/>
          </p:cNvSpPr>
          <p:nvPr/>
        </p:nvSpPr>
        <p:spPr bwMode="auto">
          <a:xfrm>
            <a:off x="5981700" y="4708525"/>
            <a:ext cx="965329" cy="400110"/>
          </a:xfrm>
          <a:prstGeom prst="rect">
            <a:avLst/>
          </a:prstGeom>
          <a:noFill/>
          <a:ln w="9525">
            <a:noFill/>
            <a:miter lim="800000"/>
            <a:headEnd/>
            <a:tailEnd/>
          </a:ln>
        </p:spPr>
        <p:txBody>
          <a:bodyPr wrap="none">
            <a:prstTxWarp prst="textNoShape">
              <a:avLst/>
            </a:prstTxWarp>
            <a:spAutoFit/>
          </a:bodyPr>
          <a:lstStyle/>
          <a:p>
            <a:pPr eaLnBrk="0" hangingPunct="0"/>
            <a:r>
              <a:rPr lang="en-US" sz="2000" i="0">
                <a:latin typeface="Century Gothic" charset="0"/>
                <a:ea typeface="Century Gothic" charset="0"/>
                <a:cs typeface="Century Gothic" charset="0"/>
              </a:rPr>
              <a:t>(Cain)</a:t>
            </a:r>
          </a:p>
        </p:txBody>
      </p:sp>
      <p:sp>
        <p:nvSpPr>
          <p:cNvPr id="112649" name="Text Box 10"/>
          <p:cNvSpPr txBox="1">
            <a:spLocks noChangeArrowheads="1"/>
          </p:cNvSpPr>
          <p:nvPr/>
        </p:nvSpPr>
        <p:spPr bwMode="auto">
          <a:xfrm>
            <a:off x="288925" y="2533650"/>
            <a:ext cx="2334293" cy="1323439"/>
          </a:xfrm>
          <a:prstGeom prst="rect">
            <a:avLst/>
          </a:prstGeom>
          <a:noFill/>
          <a:ln w="9525">
            <a:noFill/>
            <a:miter lim="800000"/>
            <a:headEnd/>
            <a:tailEnd/>
          </a:ln>
        </p:spPr>
        <p:txBody>
          <a:bodyPr wrap="none">
            <a:prstTxWarp prst="textNoShape">
              <a:avLst/>
            </a:prstTxWarp>
            <a:spAutoFit/>
          </a:bodyPr>
          <a:lstStyle/>
          <a:p>
            <a:pPr eaLnBrk="0" hangingPunct="0"/>
            <a:r>
              <a:rPr lang="en-US" sz="2000" i="0" dirty="0">
                <a:latin typeface="Century Gothic" charset="0"/>
                <a:ea typeface="Century Gothic" charset="0"/>
                <a:cs typeface="Century Gothic" charset="0"/>
              </a:rPr>
              <a:t>Father’s </a:t>
            </a:r>
            <a:r>
              <a:rPr lang="en-US" sz="2000" i="0" dirty="0" err="1">
                <a:latin typeface="Century Gothic" charset="0"/>
                <a:ea typeface="Century Gothic" charset="0"/>
                <a:cs typeface="Century Gothic" charset="0"/>
              </a:rPr>
              <a:t>favourite</a:t>
            </a:r>
            <a:endParaRPr lang="en-US" sz="2000" i="0" dirty="0">
              <a:latin typeface="Century Gothic" charset="0"/>
              <a:ea typeface="Century Gothic" charset="0"/>
              <a:cs typeface="Century Gothic" charset="0"/>
            </a:endParaRPr>
          </a:p>
          <a:p>
            <a:pPr eaLnBrk="0" hangingPunct="0"/>
            <a:r>
              <a:rPr lang="en-US" sz="2000" dirty="0">
                <a:latin typeface="Century Gothic" charset="0"/>
                <a:ea typeface="Century Gothic" charset="0"/>
                <a:cs typeface="Century Gothic" charset="0"/>
              </a:rPr>
              <a:t>Robe</a:t>
            </a:r>
          </a:p>
          <a:p>
            <a:pPr eaLnBrk="0" hangingPunct="0"/>
            <a:r>
              <a:rPr lang="en-US" sz="2000" dirty="0">
                <a:latin typeface="Century Gothic" charset="0"/>
                <a:ea typeface="Century Gothic" charset="0"/>
                <a:cs typeface="Century Gothic" charset="0"/>
              </a:rPr>
              <a:t>Dreams</a:t>
            </a:r>
            <a:endParaRPr lang="en-US" sz="2000" i="0" dirty="0">
              <a:latin typeface="Century Gothic" charset="0"/>
              <a:ea typeface="Century Gothic" charset="0"/>
              <a:cs typeface="Century Gothic" charset="0"/>
            </a:endParaRPr>
          </a:p>
          <a:p>
            <a:pPr eaLnBrk="0" hangingPunct="0"/>
            <a:r>
              <a:rPr lang="en-US" sz="2000" i="0" dirty="0">
                <a:latin typeface="Century Gothic" charset="0"/>
                <a:ea typeface="Century Gothic" charset="0"/>
                <a:cs typeface="Century Gothic" charset="0"/>
              </a:rPr>
              <a:t>Bad reports</a:t>
            </a:r>
          </a:p>
        </p:txBody>
      </p:sp>
      <p:sp>
        <p:nvSpPr>
          <p:cNvPr id="112650" name="Text Box 11"/>
          <p:cNvSpPr txBox="1">
            <a:spLocks noChangeArrowheads="1"/>
          </p:cNvSpPr>
          <p:nvPr/>
        </p:nvSpPr>
        <p:spPr bwMode="auto">
          <a:xfrm>
            <a:off x="3413125" y="5357016"/>
            <a:ext cx="3445174" cy="400110"/>
          </a:xfrm>
          <a:prstGeom prst="rect">
            <a:avLst/>
          </a:prstGeom>
          <a:noFill/>
          <a:ln w="9525">
            <a:noFill/>
            <a:miter lim="800000"/>
            <a:headEnd/>
            <a:tailEnd/>
          </a:ln>
        </p:spPr>
        <p:txBody>
          <a:bodyPr wrap="none">
            <a:prstTxWarp prst="textNoShape">
              <a:avLst/>
            </a:prstTxWarp>
            <a:spAutoFit/>
          </a:bodyPr>
          <a:lstStyle/>
          <a:p>
            <a:pPr eaLnBrk="0" hangingPunct="0"/>
            <a:r>
              <a:rPr lang="en-US" sz="2000" i="0" dirty="0">
                <a:latin typeface="Century Gothic" charset="0"/>
                <a:ea typeface="Century Gothic" charset="0"/>
                <a:cs typeface="Century Gothic" charset="0"/>
              </a:rPr>
              <a:t>Reuben defended         pit</a:t>
            </a:r>
          </a:p>
        </p:txBody>
      </p:sp>
      <p:sp>
        <p:nvSpPr>
          <p:cNvPr id="328718" name="Text Box 14"/>
          <p:cNvSpPr txBox="1">
            <a:spLocks noChangeArrowheads="1"/>
          </p:cNvSpPr>
          <p:nvPr/>
        </p:nvSpPr>
        <p:spPr bwMode="auto">
          <a:xfrm>
            <a:off x="3705637" y="1295400"/>
            <a:ext cx="4587875" cy="1200329"/>
          </a:xfrm>
          <a:prstGeom prst="rect">
            <a:avLst/>
          </a:prstGeom>
          <a:noFill/>
          <a:ln w="9525">
            <a:noFill/>
            <a:miter lim="800000"/>
            <a:headEnd/>
            <a:tailEnd/>
          </a:ln>
          <a:effectLst/>
        </p:spPr>
        <p:txBody>
          <a:bodyPr>
            <a:prstTxWarp prst="textNoShape">
              <a:avLst/>
            </a:prstTxWarp>
            <a:spAutoFit/>
          </a:bodyPr>
          <a:lstStyle/>
          <a:p>
            <a:pPr>
              <a:spcBef>
                <a:spcPct val="20000"/>
              </a:spcBef>
              <a:buClr>
                <a:schemeClr val="hlink"/>
              </a:buClr>
              <a:buSzPct val="70000"/>
              <a:buFont typeface="Wingdings" pitchFamily="-68" charset="2"/>
              <a:buNone/>
              <a:defRPr/>
            </a:pPr>
            <a:r>
              <a:rPr lang="en-US" i="0" dirty="0">
                <a:latin typeface="Century Gothic" charset="0"/>
                <a:ea typeface="Century Gothic" charset="0"/>
                <a:cs typeface="Century Gothic" charset="0"/>
              </a:rPr>
              <a:t>When his brothers saw that their father loved him more than all his brothers, they hated him and could not speak peacefully to him. 		</a:t>
            </a:r>
            <a:r>
              <a:rPr lang="en-US" sz="1600" i="0" dirty="0">
                <a:latin typeface="Century Gothic" charset="0"/>
                <a:ea typeface="Century Gothic" charset="0"/>
                <a:cs typeface="Century Gothic" charset="0"/>
              </a:rPr>
              <a:t>Genesis 37:4</a:t>
            </a:r>
            <a:endParaRPr lang="en-US" i="0" dirty="0">
              <a:latin typeface="Century Gothic" charset="0"/>
              <a:ea typeface="Century Gothic" charset="0"/>
              <a:cs typeface="Century Gothic" charset="0"/>
            </a:endParaRPr>
          </a:p>
        </p:txBody>
      </p:sp>
      <p:sp>
        <p:nvSpPr>
          <p:cNvPr id="328719" name="Oval 15"/>
          <p:cNvSpPr>
            <a:spLocks noChangeAspect="1" noChangeArrowheads="1"/>
          </p:cNvSpPr>
          <p:nvPr/>
        </p:nvSpPr>
        <p:spPr bwMode="auto">
          <a:xfrm>
            <a:off x="2286000" y="3581400"/>
            <a:ext cx="1087438" cy="1087438"/>
          </a:xfrm>
          <a:prstGeom prst="ellipse">
            <a:avLst/>
          </a:prstGeom>
          <a:solidFill>
            <a:srgbClr val="FFFF00"/>
          </a:solidFill>
          <a:ln w="9525">
            <a:noFill/>
            <a:round/>
            <a:headEnd/>
            <a:tailEnd/>
          </a:ln>
          <a:effectLst/>
        </p:spPr>
        <p:txBody>
          <a:bodyPr lIns="0" rIns="0" anchor="ctr">
            <a:prstTxWarp prst="textNoShape">
              <a:avLst/>
            </a:prstTxWarp>
          </a:bodyPr>
          <a:lstStyle/>
          <a:p>
            <a:pPr algn="ctr">
              <a:defRPr/>
            </a:pPr>
            <a:endParaRPr lang="en-US" sz="2000" b="1" i="0">
              <a:effectLst>
                <a:outerShdw blurRad="38100" dist="38100" dir="2700000" algn="tl">
                  <a:srgbClr val="000000"/>
                </a:outerShdw>
              </a:effectLst>
              <a:latin typeface="Century Gothic" charset="0"/>
              <a:ea typeface="Century Gothic" charset="0"/>
              <a:cs typeface="Century Gothic" charset="0"/>
            </a:endParaRPr>
          </a:p>
        </p:txBody>
      </p:sp>
      <p:sp>
        <p:nvSpPr>
          <p:cNvPr id="112655" name="Text Box 16"/>
          <p:cNvSpPr txBox="1">
            <a:spLocks noChangeArrowheads="1"/>
          </p:cNvSpPr>
          <p:nvPr/>
        </p:nvSpPr>
        <p:spPr bwMode="auto">
          <a:xfrm>
            <a:off x="2204355" y="3886200"/>
            <a:ext cx="1253869" cy="461665"/>
          </a:xfrm>
          <a:prstGeom prst="rect">
            <a:avLst/>
          </a:prstGeom>
          <a:noFill/>
          <a:ln w="9525">
            <a:noFill/>
            <a:miter lim="800000"/>
            <a:headEnd/>
            <a:tailEnd/>
          </a:ln>
        </p:spPr>
        <p:txBody>
          <a:bodyPr wrap="none">
            <a:prstTxWarp prst="textNoShape">
              <a:avLst/>
            </a:prstTxWarp>
            <a:spAutoFit/>
          </a:bodyPr>
          <a:lstStyle/>
          <a:p>
            <a:r>
              <a:rPr lang="en-US" sz="2400" i="0" dirty="0">
                <a:latin typeface="Century Gothic" charset="0"/>
                <a:ea typeface="Century Gothic" charset="0"/>
                <a:cs typeface="Century Gothic" charset="0"/>
              </a:rPr>
              <a:t>Joseph</a:t>
            </a:r>
          </a:p>
        </p:txBody>
      </p:sp>
      <p:sp>
        <p:nvSpPr>
          <p:cNvPr id="328721" name="Oval 17"/>
          <p:cNvSpPr>
            <a:spLocks noChangeAspect="1" noChangeArrowheads="1"/>
          </p:cNvSpPr>
          <p:nvPr/>
        </p:nvSpPr>
        <p:spPr bwMode="auto">
          <a:xfrm>
            <a:off x="5638800" y="3581400"/>
            <a:ext cx="1524000" cy="1085850"/>
          </a:xfrm>
          <a:prstGeom prst="ellipse">
            <a:avLst/>
          </a:prstGeom>
          <a:solidFill>
            <a:srgbClr val="FF6600"/>
          </a:solidFill>
          <a:ln w="9525">
            <a:noFill/>
            <a:round/>
            <a:headEnd/>
            <a:tailEnd/>
          </a:ln>
          <a:effectLst/>
        </p:spPr>
        <p:txBody>
          <a:bodyPr lIns="0" rIns="0" anchor="ctr">
            <a:prstTxWarp prst="textNoShape">
              <a:avLst/>
            </a:prstTxWarp>
          </a:bodyPr>
          <a:lstStyle/>
          <a:p>
            <a:pPr algn="ctr">
              <a:defRPr/>
            </a:pPr>
            <a:endParaRPr lang="en-US" sz="2000" b="1" i="0">
              <a:effectLst>
                <a:outerShdw blurRad="38100" dist="38100" dir="2700000" algn="tl">
                  <a:srgbClr val="000000"/>
                </a:outerShdw>
              </a:effectLst>
              <a:latin typeface="Century Gothic" charset="0"/>
              <a:ea typeface="Century Gothic" charset="0"/>
              <a:cs typeface="Century Gothic" charset="0"/>
            </a:endParaRPr>
          </a:p>
        </p:txBody>
      </p:sp>
      <p:sp>
        <p:nvSpPr>
          <p:cNvPr id="112657" name="Text Box 18"/>
          <p:cNvSpPr txBox="1">
            <a:spLocks noChangeArrowheads="1"/>
          </p:cNvSpPr>
          <p:nvPr/>
        </p:nvSpPr>
        <p:spPr bwMode="auto">
          <a:xfrm>
            <a:off x="5686828" y="3857625"/>
            <a:ext cx="1361270" cy="461665"/>
          </a:xfrm>
          <a:prstGeom prst="rect">
            <a:avLst/>
          </a:prstGeom>
          <a:noFill/>
          <a:ln w="9525">
            <a:noFill/>
            <a:miter lim="800000"/>
            <a:headEnd/>
            <a:tailEnd/>
          </a:ln>
        </p:spPr>
        <p:txBody>
          <a:bodyPr wrap="none">
            <a:prstTxWarp prst="textNoShape">
              <a:avLst/>
            </a:prstTxWarp>
            <a:spAutoFit/>
          </a:bodyPr>
          <a:lstStyle/>
          <a:p>
            <a:pPr algn="ctr" eaLnBrk="0" hangingPunct="0"/>
            <a:r>
              <a:rPr lang="en-US" sz="2400" i="0" dirty="0">
                <a:solidFill>
                  <a:schemeClr val="bg1"/>
                </a:solidFill>
                <a:latin typeface="Century Gothic" charset="0"/>
                <a:ea typeface="Century Gothic" charset="0"/>
                <a:cs typeface="Century Gothic" charset="0"/>
              </a:rPr>
              <a:t>Brothers</a:t>
            </a:r>
            <a:endParaRPr lang="en-US" i="0" dirty="0">
              <a:solidFill>
                <a:schemeClr val="bg1"/>
              </a:solidFill>
              <a:latin typeface="Century Gothic" charset="0"/>
              <a:ea typeface="Century Gothic" charset="0"/>
              <a:cs typeface="Century Gothic" charset="0"/>
            </a:endParaRPr>
          </a:p>
        </p:txBody>
      </p:sp>
      <p:sp>
        <p:nvSpPr>
          <p:cNvPr id="328723" name="Oval 19"/>
          <p:cNvSpPr>
            <a:spLocks noChangeAspect="1" noChangeArrowheads="1"/>
          </p:cNvSpPr>
          <p:nvPr/>
        </p:nvSpPr>
        <p:spPr bwMode="auto">
          <a:xfrm>
            <a:off x="2286000" y="1371600"/>
            <a:ext cx="1042988" cy="1041400"/>
          </a:xfrm>
          <a:prstGeom prst="ellipse">
            <a:avLst/>
          </a:prstGeom>
          <a:solidFill>
            <a:schemeClr val="bg1"/>
          </a:solidFill>
          <a:ln w="9525">
            <a:noFill/>
            <a:round/>
            <a:headEnd/>
            <a:tailEnd/>
          </a:ln>
          <a:effectLst/>
        </p:spPr>
        <p:txBody>
          <a:bodyPr anchor="ctr">
            <a:prstTxWarp prst="textNoShape">
              <a:avLst/>
            </a:prstTxWarp>
          </a:bodyPr>
          <a:lstStyle/>
          <a:p>
            <a:pPr algn="ctr">
              <a:defRPr/>
            </a:pPr>
            <a:endParaRPr lang="en-US" sz="2800" b="1" i="0">
              <a:effectLst>
                <a:outerShdw blurRad="38100" dist="38100" dir="2700000" algn="tl">
                  <a:srgbClr val="DDDDDD"/>
                </a:outerShdw>
              </a:effectLst>
              <a:latin typeface="Century Gothic" charset="0"/>
              <a:ea typeface="Century Gothic" charset="0"/>
              <a:cs typeface="Century Gothic" charset="0"/>
            </a:endParaRPr>
          </a:p>
        </p:txBody>
      </p:sp>
      <p:sp>
        <p:nvSpPr>
          <p:cNvPr id="112659" name="Text Box 20"/>
          <p:cNvSpPr txBox="1">
            <a:spLocks noChangeArrowheads="1"/>
          </p:cNvSpPr>
          <p:nvPr/>
        </p:nvSpPr>
        <p:spPr bwMode="auto">
          <a:xfrm>
            <a:off x="2373084" y="1676400"/>
            <a:ext cx="892175" cy="457200"/>
          </a:xfrm>
          <a:prstGeom prst="rect">
            <a:avLst/>
          </a:prstGeom>
          <a:noFill/>
          <a:ln w="9525">
            <a:noFill/>
            <a:miter lim="800000"/>
            <a:headEnd/>
            <a:tailEnd/>
          </a:ln>
        </p:spPr>
        <p:txBody>
          <a:bodyPr>
            <a:prstTxWarp prst="textNoShape">
              <a:avLst/>
            </a:prstTxWarp>
            <a:spAutoFit/>
          </a:bodyPr>
          <a:lstStyle/>
          <a:p>
            <a:pPr>
              <a:spcBef>
                <a:spcPct val="50000"/>
              </a:spcBef>
            </a:pPr>
            <a:r>
              <a:rPr lang="en-US" sz="2400" i="0" dirty="0">
                <a:latin typeface="Century Gothic" charset="0"/>
                <a:ea typeface="Century Gothic" charset="0"/>
                <a:cs typeface="Century Gothic" charset="0"/>
              </a:rPr>
              <a:t>God</a:t>
            </a:r>
          </a:p>
        </p:txBody>
      </p:sp>
      <p:cxnSp>
        <p:nvCxnSpPr>
          <p:cNvPr id="21" name="Straight Arrow Connector 20"/>
          <p:cNvCxnSpPr/>
          <p:nvPr/>
        </p:nvCxnSpPr>
        <p:spPr bwMode="auto">
          <a:xfrm>
            <a:off x="5886706" y="5594270"/>
            <a:ext cx="381000" cy="1588"/>
          </a:xfrm>
          <a:prstGeom prst="straightConnector1">
            <a:avLst/>
          </a:prstGeom>
          <a:solidFill>
            <a:schemeClr val="accent1"/>
          </a:solidFill>
          <a:ln w="57150" cap="flat" cmpd="sng" algn="ctr">
            <a:solidFill>
              <a:schemeClr val="tx2"/>
            </a:solidFill>
            <a:prstDash val="solid"/>
            <a:round/>
            <a:headEnd type="none" w="med" len="med"/>
            <a:tailEnd type="triangle"/>
          </a:ln>
          <a:effectLst/>
        </p:spPr>
      </p:cxnSp>
      <p:sp>
        <p:nvSpPr>
          <p:cNvPr id="2" name="TextBox 1">
            <a:extLst>
              <a:ext uri="{FF2B5EF4-FFF2-40B4-BE49-F238E27FC236}">
                <a16:creationId xmlns:a16="http://schemas.microsoft.com/office/drawing/2014/main" id="{9D0E75D2-E83B-8549-9891-D92331325A01}"/>
              </a:ext>
            </a:extLst>
          </p:cNvPr>
          <p:cNvSpPr txBox="1"/>
          <p:nvPr/>
        </p:nvSpPr>
        <p:spPr>
          <a:xfrm>
            <a:off x="3685311" y="2729337"/>
            <a:ext cx="5072222" cy="1200329"/>
          </a:xfrm>
          <a:prstGeom prst="rect">
            <a:avLst/>
          </a:prstGeom>
          <a:noFill/>
        </p:spPr>
        <p:txBody>
          <a:bodyPr wrap="none" rtlCol="0">
            <a:spAutoFit/>
          </a:bodyPr>
          <a:lstStyle/>
          <a:p>
            <a:r>
              <a:rPr lang="en-US" dirty="0">
                <a:latin typeface="Century Gothic" charset="0"/>
                <a:ea typeface="Century Gothic" charset="0"/>
                <a:cs typeface="Century Gothic" charset="0"/>
              </a:rPr>
              <a:t>They saw him from afar, and before he </a:t>
            </a:r>
          </a:p>
          <a:p>
            <a:r>
              <a:rPr lang="en-US" dirty="0">
                <a:latin typeface="Century Gothic" charset="0"/>
                <a:ea typeface="Century Gothic" charset="0"/>
                <a:cs typeface="Century Gothic" charset="0"/>
              </a:rPr>
              <a:t>came near to them they conspired against </a:t>
            </a:r>
          </a:p>
          <a:p>
            <a:r>
              <a:rPr lang="en-US" dirty="0">
                <a:latin typeface="Century Gothic" charset="0"/>
                <a:ea typeface="Century Gothic" charset="0"/>
                <a:cs typeface="Century Gothic" charset="0"/>
              </a:rPr>
              <a:t>him to kill him.             		</a:t>
            </a:r>
            <a:r>
              <a:rPr lang="en-US" sz="1600" dirty="0">
                <a:latin typeface="Century Gothic" charset="0"/>
                <a:ea typeface="Century Gothic" charset="0"/>
                <a:cs typeface="Century Gothic" charset="0"/>
              </a:rPr>
              <a:t>Genesis 37:18</a:t>
            </a:r>
            <a:endParaRPr lang="en-US" dirty="0">
              <a:latin typeface="Century Gothic" charset="0"/>
              <a:ea typeface="Century Gothic" charset="0"/>
              <a:cs typeface="Century Gothic" charset="0"/>
            </a:endParaRPr>
          </a:p>
          <a:p>
            <a:endParaRPr lang="en-GB" dirty="0"/>
          </a:p>
        </p:txBody>
      </p:sp>
      <p:sp>
        <p:nvSpPr>
          <p:cNvPr id="3" name="TextBox 2">
            <a:extLst>
              <a:ext uri="{FF2B5EF4-FFF2-40B4-BE49-F238E27FC236}">
                <a16:creationId xmlns:a16="http://schemas.microsoft.com/office/drawing/2014/main" id="{91DA3727-CC7E-BE4B-8FE8-9CAF25B5CA49}"/>
              </a:ext>
            </a:extLst>
          </p:cNvPr>
          <p:cNvSpPr txBox="1"/>
          <p:nvPr/>
        </p:nvSpPr>
        <p:spPr>
          <a:xfrm>
            <a:off x="2492375" y="5913922"/>
            <a:ext cx="4782078" cy="646331"/>
          </a:xfrm>
          <a:prstGeom prst="rect">
            <a:avLst/>
          </a:prstGeom>
          <a:noFill/>
        </p:spPr>
        <p:txBody>
          <a:bodyPr wrap="none" rtlCol="0">
            <a:spAutoFit/>
          </a:bodyPr>
          <a:lstStyle/>
          <a:p>
            <a:r>
              <a:rPr lang="en-GB" dirty="0"/>
              <a:t>Should Jacob have loved Joseph more? </a:t>
            </a:r>
          </a:p>
          <a:p>
            <a:pPr algn="ctr"/>
            <a:r>
              <a:rPr lang="en-GB" dirty="0"/>
              <a:t>Anticipated what might happen?</a:t>
            </a:r>
          </a:p>
        </p:txBody>
      </p:sp>
    </p:spTree>
    <p:extLst>
      <p:ext uri="{BB962C8B-B14F-4D97-AF65-F5344CB8AC3E}">
        <p14:creationId xmlns:p14="http://schemas.microsoft.com/office/powerpoint/2010/main" val="124219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87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9" grpId="0"/>
      <p:bldP spid="112650" grpId="0"/>
      <p:bldP spid="328718" grpId="0"/>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F9509D0-1BE8-6B48-9948-00F2B936B6F7}"/>
              </a:ext>
            </a:extLst>
          </p:cNvPr>
          <p:cNvPicPr>
            <a:picLocks noGrp="1" noChangeAspect="1"/>
          </p:cNvPicPr>
          <p:nvPr>
            <p:ph/>
          </p:nvPr>
        </p:nvPicPr>
        <p:blipFill>
          <a:blip r:embed="rId2"/>
          <a:stretch>
            <a:fillRect/>
          </a:stretch>
        </p:blipFill>
        <p:spPr>
          <a:xfrm>
            <a:off x="2386141" y="274638"/>
            <a:ext cx="4371717" cy="5851525"/>
          </a:xfrm>
        </p:spPr>
      </p:pic>
      <p:sp>
        <p:nvSpPr>
          <p:cNvPr id="8" name="TextBox 7">
            <a:extLst>
              <a:ext uri="{FF2B5EF4-FFF2-40B4-BE49-F238E27FC236}">
                <a16:creationId xmlns:a16="http://schemas.microsoft.com/office/drawing/2014/main" id="{C568B1CB-00F3-4F45-9EAF-93094FE0E583}"/>
              </a:ext>
            </a:extLst>
          </p:cNvPr>
          <p:cNvSpPr txBox="1"/>
          <p:nvPr/>
        </p:nvSpPr>
        <p:spPr>
          <a:xfrm>
            <a:off x="2802611" y="6163294"/>
            <a:ext cx="3658374" cy="646331"/>
          </a:xfrm>
          <a:prstGeom prst="rect">
            <a:avLst/>
          </a:prstGeom>
          <a:noFill/>
        </p:spPr>
        <p:txBody>
          <a:bodyPr wrap="none" rtlCol="0">
            <a:spAutoFit/>
          </a:bodyPr>
          <a:lstStyle/>
          <a:p>
            <a:pPr algn="ctr"/>
            <a:r>
              <a:rPr lang="en-GB" i="1" dirty="0"/>
              <a:t>Joseph in the pit, </a:t>
            </a:r>
          </a:p>
          <a:p>
            <a:r>
              <a:rPr lang="en-GB" dirty="0" err="1"/>
              <a:t>Shoshannah</a:t>
            </a:r>
            <a:r>
              <a:rPr lang="en-GB" dirty="0"/>
              <a:t> </a:t>
            </a:r>
            <a:r>
              <a:rPr lang="en-GB" dirty="0" err="1"/>
              <a:t>Brombacher</a:t>
            </a:r>
            <a:r>
              <a:rPr lang="en-GB" dirty="0"/>
              <a:t>, 2008</a:t>
            </a:r>
          </a:p>
        </p:txBody>
      </p:sp>
    </p:spTree>
    <p:extLst>
      <p:ext uri="{BB962C8B-B14F-4D97-AF65-F5344CB8AC3E}">
        <p14:creationId xmlns:p14="http://schemas.microsoft.com/office/powerpoint/2010/main" val="2149992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199A-7074-B540-94CE-24AD9801F116}"/>
              </a:ext>
            </a:extLst>
          </p:cNvPr>
          <p:cNvSpPr>
            <a:spLocks noGrp="1"/>
          </p:cNvSpPr>
          <p:nvPr>
            <p:ph type="title"/>
          </p:nvPr>
        </p:nvSpPr>
        <p:spPr/>
        <p:txBody>
          <a:bodyPr>
            <a:normAutofit fontScale="90000"/>
          </a:bodyPr>
          <a:lstStyle/>
          <a:p>
            <a:r>
              <a:rPr lang="en-GB" dirty="0"/>
              <a:t>Should Jacob have loved Joseph more? </a:t>
            </a:r>
          </a:p>
        </p:txBody>
      </p:sp>
      <p:sp>
        <p:nvSpPr>
          <p:cNvPr id="3" name="Text Placeholder 2">
            <a:extLst>
              <a:ext uri="{FF2B5EF4-FFF2-40B4-BE49-F238E27FC236}">
                <a16:creationId xmlns:a16="http://schemas.microsoft.com/office/drawing/2014/main" id="{82CFB31D-47BB-3B4D-8D2C-F25B196349C6}"/>
              </a:ext>
            </a:extLst>
          </p:cNvPr>
          <p:cNvSpPr>
            <a:spLocks noGrp="1"/>
          </p:cNvSpPr>
          <p:nvPr>
            <p:ph type="body" sz="half" idx="1"/>
          </p:nvPr>
        </p:nvSpPr>
        <p:spPr>
          <a:xfrm>
            <a:off x="457200" y="1600200"/>
            <a:ext cx="8229600" cy="4525963"/>
          </a:xfrm>
        </p:spPr>
        <p:txBody>
          <a:bodyPr>
            <a:normAutofit/>
          </a:bodyPr>
          <a:lstStyle/>
          <a:p>
            <a:r>
              <a:rPr lang="en-GB" sz="2000"/>
              <a:t>Through </a:t>
            </a:r>
            <a:r>
              <a:rPr lang="en-GB" sz="2000" dirty="0"/>
              <a:t>painful experience, Jacob must learn a truth about love. There are times when love not only unites but also divides. It did so in his childhood, when Isaac loved Esau and Rebekah loved Jacob. It did so again when he married two sisters. It did so a third time when he loved Rachel’s child Joseph more than his other sons. What Jacob learned – and what we learn, reading his story – is that love is not enough. We must also heed those who feel unloved. Without that, there will be conflict and tragedy. That requires a specific capacity – the ability to listen, in Jacob’s case, to the unspoken tears of Leah and her feeling of rejection, made explicit in the names she gave her sons. Jonathan Sacks</a:t>
            </a:r>
          </a:p>
          <a:p>
            <a:endParaRPr lang="en-GB" dirty="0"/>
          </a:p>
          <a:p>
            <a:endParaRPr lang="en-GB" dirty="0"/>
          </a:p>
        </p:txBody>
      </p:sp>
    </p:spTree>
    <p:extLst>
      <p:ext uri="{BB962C8B-B14F-4D97-AF65-F5344CB8AC3E}">
        <p14:creationId xmlns:p14="http://schemas.microsoft.com/office/powerpoint/2010/main" val="2429760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sold into slavery</a:t>
            </a:r>
          </a:p>
        </p:txBody>
      </p:sp>
      <p:sp>
        <p:nvSpPr>
          <p:cNvPr id="336899" name="Rectangle 3"/>
          <p:cNvSpPr>
            <a:spLocks noGrp="1" noChangeArrowheads="1"/>
          </p:cNvSpPr>
          <p:nvPr>
            <p:ph type="body" sz="half" idx="1"/>
          </p:nvPr>
        </p:nvSpPr>
        <p:spPr>
          <a:xfrm>
            <a:off x="0" y="1167490"/>
            <a:ext cx="4495800" cy="4953000"/>
          </a:xfrm>
        </p:spPr>
        <p:txBody>
          <a:bodyPr>
            <a:normAutofit fontScale="85000" lnSpcReduction="10000"/>
          </a:bodyPr>
          <a:lstStyle/>
          <a:p>
            <a:pPr eaLnBrk="1" hangingPunct="1">
              <a:lnSpc>
                <a:spcPct val="120000"/>
              </a:lnSpc>
              <a:buFont typeface="Wingdings" pitchFamily="-68" charset="2"/>
              <a:buNone/>
              <a:defRPr/>
            </a:pPr>
            <a:r>
              <a:rPr lang="en-US" sz="2400" dirty="0">
                <a:solidFill>
                  <a:schemeClr val="tx1"/>
                </a:solidFill>
                <a:effectLst/>
                <a:latin typeface="Century Gothic" charset="0"/>
                <a:ea typeface="Century Gothic" charset="0"/>
                <a:cs typeface="Century Gothic" charset="0"/>
              </a:rPr>
              <a:t>     Then Judah said to his brothers, “What profit is it if we kill our brother and conceal his blood? Come, let us sell him to the </a:t>
            </a:r>
            <a:r>
              <a:rPr lang="en-US" sz="2400" dirty="0" err="1">
                <a:solidFill>
                  <a:schemeClr val="tx1"/>
                </a:solidFill>
                <a:effectLst/>
                <a:latin typeface="Century Gothic" charset="0"/>
                <a:ea typeface="Century Gothic" charset="0"/>
                <a:cs typeface="Century Gothic" charset="0"/>
              </a:rPr>
              <a:t>Ishmaelites</a:t>
            </a:r>
            <a:r>
              <a:rPr lang="en-US" sz="2400" dirty="0">
                <a:solidFill>
                  <a:schemeClr val="tx1"/>
                </a:solidFill>
                <a:effectLst/>
                <a:latin typeface="Century Gothic" charset="0"/>
                <a:ea typeface="Century Gothic" charset="0"/>
                <a:cs typeface="Century Gothic" charset="0"/>
              </a:rPr>
              <a:t>, and let not our hand be upon him, for he is our brother, our own flesh.” And his brothers listened to him. Then </a:t>
            </a:r>
            <a:r>
              <a:rPr lang="en-US" sz="2400" dirty="0" err="1">
                <a:solidFill>
                  <a:schemeClr val="tx1"/>
                </a:solidFill>
                <a:effectLst/>
                <a:latin typeface="Century Gothic" charset="0"/>
                <a:ea typeface="Century Gothic" charset="0"/>
                <a:cs typeface="Century Gothic" charset="0"/>
              </a:rPr>
              <a:t>Midianite</a:t>
            </a:r>
            <a:r>
              <a:rPr lang="en-US" sz="2400" dirty="0">
                <a:solidFill>
                  <a:schemeClr val="tx1"/>
                </a:solidFill>
                <a:effectLst/>
                <a:latin typeface="Century Gothic" charset="0"/>
                <a:ea typeface="Century Gothic" charset="0"/>
                <a:cs typeface="Century Gothic" charset="0"/>
              </a:rPr>
              <a:t> traders passed by. And they drew Joseph up and lifted him out of the pit, and sold him to the </a:t>
            </a:r>
            <a:r>
              <a:rPr lang="en-US" sz="2400" dirty="0" err="1">
                <a:solidFill>
                  <a:schemeClr val="tx1"/>
                </a:solidFill>
                <a:effectLst/>
                <a:latin typeface="Century Gothic" charset="0"/>
                <a:ea typeface="Century Gothic" charset="0"/>
                <a:cs typeface="Century Gothic" charset="0"/>
              </a:rPr>
              <a:t>Ishmaelites</a:t>
            </a:r>
            <a:r>
              <a:rPr lang="en-US" sz="2400" dirty="0">
                <a:solidFill>
                  <a:schemeClr val="tx1"/>
                </a:solidFill>
                <a:effectLst/>
                <a:latin typeface="Century Gothic" charset="0"/>
                <a:ea typeface="Century Gothic" charset="0"/>
                <a:cs typeface="Century Gothic" charset="0"/>
              </a:rPr>
              <a:t>. They took Joseph to Egypt.</a:t>
            </a:r>
          </a:p>
          <a:p>
            <a:pPr eaLnBrk="1" hangingPunct="1">
              <a:lnSpc>
                <a:spcPct val="120000"/>
              </a:lnSpc>
              <a:buFont typeface="Wingdings" pitchFamily="-68" charset="2"/>
              <a:buNone/>
              <a:defRPr/>
            </a:pPr>
            <a:r>
              <a:rPr lang="en-US" sz="2000" dirty="0">
                <a:solidFill>
                  <a:schemeClr val="tx1"/>
                </a:solidFill>
                <a:effectLst/>
                <a:latin typeface="Century Gothic" charset="0"/>
                <a:ea typeface="Century Gothic" charset="0"/>
                <a:cs typeface="Century Gothic" charset="0"/>
              </a:rPr>
              <a:t>			Genesis 37:26-28</a:t>
            </a:r>
          </a:p>
        </p:txBody>
      </p:sp>
      <p:sp>
        <p:nvSpPr>
          <p:cNvPr id="114693" name="Text Box 6"/>
          <p:cNvSpPr txBox="1">
            <a:spLocks noChangeArrowheads="1"/>
          </p:cNvSpPr>
          <p:nvPr/>
        </p:nvSpPr>
        <p:spPr bwMode="auto">
          <a:xfrm>
            <a:off x="4678878" y="5795679"/>
            <a:ext cx="4007921"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i="1" dirty="0">
                <a:latin typeface="Century Gothic" charset="0"/>
                <a:ea typeface="Century Gothic" charset="0"/>
                <a:cs typeface="Century Gothic" charset="0"/>
              </a:rPr>
              <a:t>Joseph sold into slavery,</a:t>
            </a:r>
            <a:r>
              <a:rPr lang="en-US" dirty="0">
                <a:latin typeface="Century Gothic" charset="0"/>
                <a:ea typeface="Century Gothic" charset="0"/>
                <a:cs typeface="Century Gothic" charset="0"/>
              </a:rPr>
              <a:t> Chagall</a:t>
            </a:r>
          </a:p>
        </p:txBody>
      </p:sp>
      <p:sp>
        <p:nvSpPr>
          <p:cNvPr id="2" name="TextBox 1"/>
          <p:cNvSpPr txBox="1"/>
          <p:nvPr/>
        </p:nvSpPr>
        <p:spPr>
          <a:xfrm>
            <a:off x="5580005" y="6178818"/>
            <a:ext cx="2039341" cy="369332"/>
          </a:xfrm>
          <a:prstGeom prst="rect">
            <a:avLst/>
          </a:prstGeom>
          <a:noFill/>
        </p:spPr>
        <p:txBody>
          <a:bodyPr wrap="none" rtlCol="0">
            <a:spAutoFit/>
          </a:bodyPr>
          <a:lstStyle/>
          <a:p>
            <a:r>
              <a:rPr lang="en-GB" dirty="0"/>
              <a:t>Joseph’s trauma</a:t>
            </a:r>
          </a:p>
        </p:txBody>
      </p:sp>
      <p:pic>
        <p:nvPicPr>
          <p:cNvPr id="6" name="Content Placeholder 5">
            <a:extLst>
              <a:ext uri="{FF2B5EF4-FFF2-40B4-BE49-F238E27FC236}">
                <a16:creationId xmlns:a16="http://schemas.microsoft.com/office/drawing/2014/main" id="{4C2CC307-A2FC-9846-8DFC-3E8A3CB8D9B5}"/>
              </a:ext>
            </a:extLst>
          </p:cNvPr>
          <p:cNvPicPr>
            <a:picLocks noGrp="1" noChangeAspect="1"/>
          </p:cNvPicPr>
          <p:nvPr>
            <p:ph sz="half" idx="2"/>
          </p:nvPr>
        </p:nvPicPr>
        <p:blipFill>
          <a:blip r:embed="rId3"/>
          <a:stretch>
            <a:fillRect/>
          </a:stretch>
        </p:blipFill>
        <p:spPr>
          <a:xfrm>
            <a:off x="4881135" y="1161922"/>
            <a:ext cx="3536723" cy="4506974"/>
          </a:xfrm>
        </p:spPr>
      </p:pic>
    </p:spTree>
    <p:extLst>
      <p:ext uri="{BB962C8B-B14F-4D97-AF65-F5344CB8AC3E}">
        <p14:creationId xmlns:p14="http://schemas.microsoft.com/office/powerpoint/2010/main" val="150348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E14D62-17CC-934B-A8DE-0AEEEE66BE5A}"/>
              </a:ext>
            </a:extLst>
          </p:cNvPr>
          <p:cNvSpPr>
            <a:spLocks noGrp="1"/>
          </p:cNvSpPr>
          <p:nvPr>
            <p:ph type="title"/>
          </p:nvPr>
        </p:nvSpPr>
        <p:spPr/>
        <p:txBody>
          <a:bodyPr>
            <a:normAutofit/>
          </a:bodyPr>
          <a:lstStyle/>
          <a:p>
            <a:r>
              <a:rPr lang="en-GB" sz="4000" dirty="0"/>
              <a:t>In Potiphar’s house</a:t>
            </a:r>
          </a:p>
        </p:txBody>
      </p:sp>
      <p:sp>
        <p:nvSpPr>
          <p:cNvPr id="5" name="Text Placeholder 4">
            <a:extLst>
              <a:ext uri="{FF2B5EF4-FFF2-40B4-BE49-F238E27FC236}">
                <a16:creationId xmlns:a16="http://schemas.microsoft.com/office/drawing/2014/main" id="{4B40076D-FB4A-B34D-ADC5-B53776490A78}"/>
              </a:ext>
            </a:extLst>
          </p:cNvPr>
          <p:cNvSpPr>
            <a:spLocks noGrp="1"/>
          </p:cNvSpPr>
          <p:nvPr>
            <p:ph type="body" sz="half" idx="1"/>
          </p:nvPr>
        </p:nvSpPr>
        <p:spPr>
          <a:xfrm>
            <a:off x="647205" y="1600200"/>
            <a:ext cx="8102184" cy="4525963"/>
          </a:xfrm>
        </p:spPr>
        <p:txBody>
          <a:bodyPr>
            <a:normAutofit/>
          </a:bodyPr>
          <a:lstStyle/>
          <a:p>
            <a:pPr marL="0" indent="0">
              <a:buNone/>
            </a:pPr>
            <a:r>
              <a:rPr lang="en-GB" sz="2000" dirty="0"/>
              <a:t>The Lord was with Joseph so that he prospered, and he lived in the house of his Egyptian master.</a:t>
            </a:r>
            <a:r>
              <a:rPr lang="en-GB" sz="2000" b="1" baseline="30000" dirty="0"/>
              <a:t> </a:t>
            </a:r>
            <a:r>
              <a:rPr lang="en-GB" sz="2000" dirty="0"/>
              <a:t>When his master saw that the Lord was with him and that the Lord gave him success in everything he did, Joseph found favour in his eyes and became his attendant. Potiphar put him in charge of his household, and he entrusted to his care everything he owned. From the time he put him in charge of his household and of all that he owned, the Lord blessed the household of the Egyptian because of Joseph. The blessing of the Lord was on everything Potiphar had, both in the house and in the field.</a:t>
            </a:r>
            <a:r>
              <a:rPr lang="en-GB" sz="2000" b="1" baseline="30000" dirty="0"/>
              <a:t> </a:t>
            </a:r>
            <a:r>
              <a:rPr lang="en-GB" sz="2000" dirty="0"/>
              <a:t>So Potiphar left everything he had in Joseph’s care; with Joseph in charge, he did not concern himself with anything except the food he ate.</a:t>
            </a:r>
          </a:p>
        </p:txBody>
      </p:sp>
    </p:spTree>
    <p:extLst>
      <p:ext uri="{BB962C8B-B14F-4D97-AF65-F5344CB8AC3E}">
        <p14:creationId xmlns:p14="http://schemas.microsoft.com/office/powerpoint/2010/main" val="157054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Rot="1" noChangeArrowheads="1"/>
          </p:cNvSpPr>
          <p:nvPr>
            <p:ph type="title"/>
          </p:nvPr>
        </p:nvSpPr>
        <p:spPr>
          <a:xfrm>
            <a:off x="457200" y="307300"/>
            <a:ext cx="8229600" cy="1143000"/>
          </a:xfrm>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Potiphar – </a:t>
            </a:r>
            <a:r>
              <a:rPr lang="en-US" sz="4000" b="0" dirty="0" err="1">
                <a:solidFill>
                  <a:schemeClr val="tx1"/>
                </a:solidFill>
                <a:effectLst/>
                <a:latin typeface="Century Gothic" charset="0"/>
                <a:ea typeface="Century Gothic" charset="0"/>
                <a:cs typeface="Century Gothic" charset="0"/>
              </a:rPr>
              <a:t>Zuleika</a:t>
            </a:r>
            <a:r>
              <a:rPr lang="en-US" sz="4000" b="0" dirty="0">
                <a:solidFill>
                  <a:schemeClr val="tx1"/>
                </a:solidFill>
                <a:effectLst/>
                <a:latin typeface="Century Gothic" charset="0"/>
                <a:ea typeface="Century Gothic" charset="0"/>
                <a:cs typeface="Century Gothic" charset="0"/>
              </a:rPr>
              <a:t> </a:t>
            </a:r>
            <a:r>
              <a:rPr lang="en-US" sz="4000" dirty="0">
                <a:solidFill>
                  <a:schemeClr val="tx1"/>
                </a:solidFill>
                <a:latin typeface="Century Gothic" charset="0"/>
                <a:ea typeface="Century Gothic" charset="0"/>
                <a:cs typeface="Century Gothic" charset="0"/>
              </a:rPr>
              <a:t>- Joseph</a:t>
            </a:r>
          </a:p>
        </p:txBody>
      </p:sp>
      <p:sp>
        <p:nvSpPr>
          <p:cNvPr id="338947" name="Rectangle 3"/>
          <p:cNvSpPr>
            <a:spLocks noGrp="1" noChangeArrowheads="1"/>
          </p:cNvSpPr>
          <p:nvPr>
            <p:ph type="body" sz="half" idx="1"/>
          </p:nvPr>
        </p:nvSpPr>
        <p:spPr>
          <a:xfrm>
            <a:off x="302824" y="1184223"/>
            <a:ext cx="4428309" cy="4411343"/>
          </a:xfrm>
        </p:spPr>
        <p:txBody>
          <a:bodyPr>
            <a:noAutofit/>
          </a:bodyPr>
          <a:lstStyle/>
          <a:p>
            <a:pPr>
              <a:buNone/>
              <a:defRPr/>
            </a:pPr>
            <a:r>
              <a:rPr lang="en-US" sz="1800" dirty="0">
                <a:solidFill>
                  <a:schemeClr val="tx1"/>
                </a:solidFill>
                <a:latin typeface="Century Gothic" charset="0"/>
                <a:ea typeface="Century Gothic" charset="0"/>
                <a:cs typeface="Century Gothic" charset="0"/>
              </a:rPr>
              <a:t> 	</a:t>
            </a:r>
            <a:r>
              <a:rPr lang="en-GB" dirty="0"/>
              <a:t>Now Joseph was well-built and handsome, and after a while his master’s wife took notice of Joseph and said, ‘Come to bed with me,</a:t>
            </a:r>
            <a:r>
              <a:rPr lang="en-US" sz="1800" dirty="0">
                <a:solidFill>
                  <a:schemeClr val="tx1"/>
                </a:solidFill>
                <a:latin typeface="Century Gothic" charset="0"/>
                <a:ea typeface="Century Gothic" charset="0"/>
                <a:cs typeface="Century Gothic" charset="0"/>
              </a:rPr>
              <a:t>" But he refused and said, "Behold, because of me my master has no concern about anything in the house, and he has put everything that he has in my charge. He has not kept back anything from me except yourself, because you are his wife. How then can I do this great wickedness and sin against God?" And as she spoke to Joseph day after day, he would not listen to her, to lie beside her or to be with her.	      </a:t>
            </a:r>
            <a:r>
              <a:rPr lang="en-US" sz="1600" dirty="0">
                <a:solidFill>
                  <a:schemeClr val="tx1"/>
                </a:solidFill>
                <a:latin typeface="Century Gothic" charset="0"/>
                <a:ea typeface="Century Gothic" charset="0"/>
                <a:cs typeface="Century Gothic" charset="0"/>
              </a:rPr>
              <a:t>Genesis 39:7-10</a:t>
            </a:r>
          </a:p>
        </p:txBody>
      </p:sp>
      <p:sp>
        <p:nvSpPr>
          <p:cNvPr id="115717" name="Text Box 13"/>
          <p:cNvSpPr txBox="1">
            <a:spLocks noChangeArrowheads="1"/>
          </p:cNvSpPr>
          <p:nvPr/>
        </p:nvSpPr>
        <p:spPr bwMode="auto">
          <a:xfrm>
            <a:off x="5369275" y="5249375"/>
            <a:ext cx="3374774" cy="300082"/>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1350" dirty="0">
                <a:latin typeface="Century Gothic" charset="0"/>
                <a:ea typeface="Century Gothic" charset="0"/>
                <a:cs typeface="Century Gothic" charset="0"/>
              </a:rPr>
              <a:t>Potiphar’s wife tries to seduce Joseph</a:t>
            </a:r>
          </a:p>
        </p:txBody>
      </p:sp>
      <p:pic>
        <p:nvPicPr>
          <p:cNvPr id="6" name="Content Placeholder 5">
            <a:extLst>
              <a:ext uri="{FF2B5EF4-FFF2-40B4-BE49-F238E27FC236}">
                <a16:creationId xmlns:a16="http://schemas.microsoft.com/office/drawing/2014/main" id="{19A8AE5E-257B-1D40-8D64-EE266494C8CB}"/>
              </a:ext>
            </a:extLst>
          </p:cNvPr>
          <p:cNvPicPr>
            <a:picLocks noGrp="1" noChangeAspect="1"/>
          </p:cNvPicPr>
          <p:nvPr>
            <p:ph sz="half" idx="2"/>
          </p:nvPr>
        </p:nvPicPr>
        <p:blipFill>
          <a:blip r:embed="rId3"/>
          <a:stretch>
            <a:fillRect/>
          </a:stretch>
        </p:blipFill>
        <p:spPr>
          <a:xfrm>
            <a:off x="4945081" y="2295593"/>
            <a:ext cx="4038600" cy="2826419"/>
          </a:xfrm>
        </p:spPr>
      </p:pic>
    </p:spTree>
    <p:extLst>
      <p:ext uri="{BB962C8B-B14F-4D97-AF65-F5344CB8AC3E}">
        <p14:creationId xmlns:p14="http://schemas.microsoft.com/office/powerpoint/2010/main" val="2008380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85B66-D10D-B141-BEF9-D7649FB7669D}"/>
              </a:ext>
            </a:extLst>
          </p:cNvPr>
          <p:cNvSpPr>
            <a:spLocks noGrp="1"/>
          </p:cNvSpPr>
          <p:nvPr>
            <p:ph type="title"/>
          </p:nvPr>
        </p:nvSpPr>
        <p:spPr/>
        <p:txBody>
          <a:bodyPr/>
          <a:lstStyle/>
          <a:p>
            <a:r>
              <a:rPr lang="en-GB" dirty="0"/>
              <a:t>Crisis of identity</a:t>
            </a:r>
          </a:p>
        </p:txBody>
      </p:sp>
      <p:sp>
        <p:nvSpPr>
          <p:cNvPr id="3" name="Text Placeholder 2">
            <a:extLst>
              <a:ext uri="{FF2B5EF4-FFF2-40B4-BE49-F238E27FC236}">
                <a16:creationId xmlns:a16="http://schemas.microsoft.com/office/drawing/2014/main" id="{4D7E40A1-BFE2-7B49-BB42-DF276EC77607}"/>
              </a:ext>
            </a:extLst>
          </p:cNvPr>
          <p:cNvSpPr>
            <a:spLocks noGrp="1"/>
          </p:cNvSpPr>
          <p:nvPr>
            <p:ph type="body" sz="half" idx="1"/>
          </p:nvPr>
        </p:nvSpPr>
        <p:spPr>
          <a:xfrm>
            <a:off x="457200" y="1600200"/>
            <a:ext cx="8229600" cy="4525963"/>
          </a:xfrm>
        </p:spPr>
        <p:txBody>
          <a:bodyPr>
            <a:normAutofit/>
          </a:bodyPr>
          <a:lstStyle/>
          <a:p>
            <a:r>
              <a:rPr lang="en-GB" sz="2000" dirty="0"/>
              <a:t> This was more than the usual conflict between sin and temptation. It was a conflict of identity. Recall that Joseph was living in a new and strange land. His brothers had rejected him. They had made it clear that they did not want him as part of their family. Why then should he not, in Egypt, do as the Egyptians do? Why not yield to his master’s wife if that is what she wanted? The question for Joseph was not just, “Is this right?” but also, “Am I an Egyptian or a Hebrew?”</a:t>
            </a:r>
          </a:p>
          <a:p>
            <a:r>
              <a:rPr lang="en-GB" sz="2000" dirty="0"/>
              <a:t> There are times when each of us has to decide, not just “What shall I do?” but “What kind of person shall I be?” </a:t>
            </a:r>
          </a:p>
          <a:p>
            <a:r>
              <a:rPr lang="en-GB" sz="2000" dirty="0"/>
              <a:t>Rabbi Jonathan Sacks</a:t>
            </a:r>
          </a:p>
        </p:txBody>
      </p:sp>
    </p:spTree>
    <p:extLst>
      <p:ext uri="{BB962C8B-B14F-4D97-AF65-F5344CB8AC3E}">
        <p14:creationId xmlns:p14="http://schemas.microsoft.com/office/powerpoint/2010/main" val="2974722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in prison</a:t>
            </a:r>
          </a:p>
        </p:txBody>
      </p:sp>
      <p:sp>
        <p:nvSpPr>
          <p:cNvPr id="339971" name="Rectangle 3"/>
          <p:cNvSpPr>
            <a:spLocks noGrp="1" noChangeArrowheads="1"/>
          </p:cNvSpPr>
          <p:nvPr>
            <p:ph type="body" sz="half" idx="1"/>
          </p:nvPr>
        </p:nvSpPr>
        <p:spPr>
          <a:xfrm>
            <a:off x="-17812" y="1452747"/>
            <a:ext cx="4542311" cy="5124677"/>
          </a:xfrm>
        </p:spPr>
        <p:txBody>
          <a:bodyPr>
            <a:noAutofit/>
          </a:bodyPr>
          <a:lstStyle/>
          <a:p>
            <a:pPr>
              <a:buNone/>
              <a:defRPr/>
            </a:pPr>
            <a:r>
              <a:rPr lang="en-GB" sz="2000" dirty="0">
                <a:solidFill>
                  <a:schemeClr val="tx1"/>
                </a:solidFill>
                <a:latin typeface="Century Gothic" charset="0"/>
                <a:ea typeface="Century Gothic" charset="0"/>
                <a:cs typeface="Century Gothic" charset="0"/>
              </a:rPr>
              <a:t> 	But the Lord was with Joseph and showed him steadfast love and gave him favour in the sight of the keeper of the prison. And the keeper of the prison put Joseph in charge of all the prisoners who were in the prison. Whatever was done there, he was the one who did it. The keeper of the prison paid no attention to anything that was in Joseph’s charge, because the Lord was with him. And whatever he did, the Lord made it succeed.</a:t>
            </a:r>
          </a:p>
          <a:p>
            <a:pPr>
              <a:lnSpc>
                <a:spcPct val="120000"/>
              </a:lnSpc>
              <a:buNone/>
              <a:defRPr/>
            </a:pPr>
            <a:r>
              <a:rPr lang="en-GB" sz="2000" dirty="0">
                <a:solidFill>
                  <a:schemeClr val="tx1"/>
                </a:solidFill>
                <a:latin typeface="Century Gothic" charset="0"/>
                <a:ea typeface="Century Gothic" charset="0"/>
                <a:cs typeface="Century Gothic" charset="0"/>
              </a:rPr>
              <a:t>			Genesis 39:21-23</a:t>
            </a:r>
            <a:endParaRPr lang="en-US" sz="1600" dirty="0">
              <a:solidFill>
                <a:schemeClr val="tx1"/>
              </a:solidFill>
              <a:effectLst/>
              <a:latin typeface="Century Gothic" charset="0"/>
              <a:ea typeface="Century Gothic" charset="0"/>
              <a:cs typeface="Century Gothic" charset="0"/>
            </a:endParaRPr>
          </a:p>
        </p:txBody>
      </p:sp>
      <p:sp>
        <p:nvSpPr>
          <p:cNvPr id="116741" name="Text Box 6"/>
          <p:cNvSpPr txBox="1">
            <a:spLocks noChangeArrowheads="1"/>
          </p:cNvSpPr>
          <p:nvPr/>
        </p:nvSpPr>
        <p:spPr bwMode="auto">
          <a:xfrm>
            <a:off x="5152905" y="5697189"/>
            <a:ext cx="3156857"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i="0" dirty="0">
                <a:latin typeface="Century Gothic" charset="0"/>
                <a:ea typeface="Century Gothic" charset="0"/>
                <a:cs typeface="Century Gothic" charset="0"/>
              </a:rPr>
              <a:t>Joseph interprets dreams </a:t>
            </a:r>
          </a:p>
        </p:txBody>
      </p:sp>
      <p:pic>
        <p:nvPicPr>
          <p:cNvPr id="5" name="Content Placeholder 4">
            <a:extLst>
              <a:ext uri="{FF2B5EF4-FFF2-40B4-BE49-F238E27FC236}">
                <a16:creationId xmlns:a16="http://schemas.microsoft.com/office/drawing/2014/main" id="{2ABD1A10-B0FA-0A4F-9970-6069A13F2C96}"/>
              </a:ext>
            </a:extLst>
          </p:cNvPr>
          <p:cNvPicPr>
            <a:picLocks noGrp="1" noChangeAspect="1"/>
          </p:cNvPicPr>
          <p:nvPr>
            <p:ph sz="half" idx="2"/>
          </p:nvPr>
        </p:nvPicPr>
        <p:blipFill>
          <a:blip r:embed="rId3"/>
          <a:stretch>
            <a:fillRect/>
          </a:stretch>
        </p:blipFill>
        <p:spPr>
          <a:xfrm>
            <a:off x="4648200" y="2205547"/>
            <a:ext cx="4038600" cy="3315268"/>
          </a:xfrm>
        </p:spPr>
      </p:pic>
    </p:spTree>
    <p:extLst>
      <p:ext uri="{BB962C8B-B14F-4D97-AF65-F5344CB8AC3E}">
        <p14:creationId xmlns:p14="http://schemas.microsoft.com/office/powerpoint/2010/main" val="1689629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8208A-3258-3146-9C7B-305293B61641}"/>
              </a:ext>
            </a:extLst>
          </p:cNvPr>
          <p:cNvSpPr>
            <a:spLocks noGrp="1"/>
          </p:cNvSpPr>
          <p:nvPr>
            <p:ph type="title"/>
          </p:nvPr>
        </p:nvSpPr>
        <p:spPr/>
        <p:txBody>
          <a:bodyPr>
            <a:normAutofit/>
          </a:bodyPr>
          <a:lstStyle/>
          <a:p>
            <a:r>
              <a:rPr lang="en-GB" sz="4000" dirty="0"/>
              <a:t>Human responsibility</a:t>
            </a:r>
          </a:p>
        </p:txBody>
      </p:sp>
      <p:sp>
        <p:nvSpPr>
          <p:cNvPr id="3" name="Text Placeholder 2">
            <a:extLst>
              <a:ext uri="{FF2B5EF4-FFF2-40B4-BE49-F238E27FC236}">
                <a16:creationId xmlns:a16="http://schemas.microsoft.com/office/drawing/2014/main" id="{8943530B-A7BD-4C46-95BF-181EB31A1B6A}"/>
              </a:ext>
            </a:extLst>
          </p:cNvPr>
          <p:cNvSpPr>
            <a:spLocks noGrp="1"/>
          </p:cNvSpPr>
          <p:nvPr>
            <p:ph type="body" sz="half" idx="1"/>
          </p:nvPr>
        </p:nvSpPr>
        <p:spPr>
          <a:xfrm>
            <a:off x="457200" y="1417638"/>
            <a:ext cx="8229600" cy="4525963"/>
          </a:xfrm>
        </p:spPr>
        <p:txBody>
          <a:bodyPr>
            <a:noAutofit/>
          </a:bodyPr>
          <a:lstStyle/>
          <a:p>
            <a:pPr>
              <a:lnSpc>
                <a:spcPct val="120000"/>
              </a:lnSpc>
            </a:pPr>
            <a:r>
              <a:rPr lang="en-GB" sz="2000" i="1" dirty="0"/>
              <a:t>There is no achievement without effort</a:t>
            </a:r>
            <a:r>
              <a:rPr lang="en-GB" sz="2000" dirty="0"/>
              <a:t>. That is the first principle. God saved Noah from the flood, but first Noah had to build the ark. God promised Abraham the land, but first he had to buy the cave of Machpelah in which to bury Sarah. God promised the Israelites the land, but they had to fight the battles. Joseph became a leader, as he dreamed he would. But first he had to hone his practical and administrative skills, first in Potiphar’s house, then in prison. Even when God assures us that something will happen, it will not happen without our effort. A Divine promise is not a </a:t>
            </a:r>
            <a:r>
              <a:rPr lang="en-GB" sz="2000" i="1" dirty="0"/>
              <a:t>substitute for</a:t>
            </a:r>
            <a:r>
              <a:rPr lang="en-GB" sz="2000" dirty="0"/>
              <a:t> human responsibility. To the contrary, it is a </a:t>
            </a:r>
            <a:r>
              <a:rPr lang="en-GB" sz="2000" i="1" dirty="0"/>
              <a:t>call to </a:t>
            </a:r>
            <a:r>
              <a:rPr lang="en-GB" sz="2000" dirty="0"/>
              <a:t>responsibility.</a:t>
            </a:r>
          </a:p>
          <a:p>
            <a:pPr>
              <a:lnSpc>
                <a:spcPct val="120000"/>
              </a:lnSpc>
            </a:pPr>
            <a:r>
              <a:rPr lang="en-GB" sz="2000" dirty="0"/>
              <a:t>Jonathan Sacks</a:t>
            </a:r>
            <a:br>
              <a:rPr lang="en-GB" sz="2000" dirty="0"/>
            </a:br>
            <a:endParaRPr lang="en-GB" sz="2000" dirty="0"/>
          </a:p>
        </p:txBody>
      </p:sp>
    </p:spTree>
    <p:extLst>
      <p:ext uri="{BB962C8B-B14F-4D97-AF65-F5344CB8AC3E}">
        <p14:creationId xmlns:p14="http://schemas.microsoft.com/office/powerpoint/2010/main" val="930037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8505-AD5F-4245-B4EB-FCF17A6D2F7C}"/>
              </a:ext>
            </a:extLst>
          </p:cNvPr>
          <p:cNvSpPr>
            <a:spLocks noGrp="1"/>
          </p:cNvSpPr>
          <p:nvPr>
            <p:ph type="title"/>
          </p:nvPr>
        </p:nvSpPr>
        <p:spPr>
          <a:xfrm>
            <a:off x="1942415" y="1824047"/>
            <a:ext cx="6591985" cy="3117040"/>
          </a:xfrm>
        </p:spPr>
        <p:txBody>
          <a:bodyPr>
            <a:normAutofit/>
          </a:bodyPr>
          <a:lstStyle/>
          <a:p>
            <a:r>
              <a:rPr lang="en-US" sz="3600" dirty="0">
                <a:solidFill>
                  <a:schemeClr val="tx1"/>
                </a:solidFill>
                <a:latin typeface="Century Gothic" charset="0"/>
                <a:ea typeface="Century Gothic" charset="0"/>
                <a:cs typeface="Century Gothic" charset="0"/>
              </a:rPr>
              <a:t>7c. Restoring the relationship between Adam and the Archangel</a:t>
            </a:r>
            <a:endParaRPr lang="en-GB" sz="3600" dirty="0"/>
          </a:p>
        </p:txBody>
      </p:sp>
      <p:sp>
        <p:nvSpPr>
          <p:cNvPr id="3" name="Text Placeholder 2">
            <a:extLst>
              <a:ext uri="{FF2B5EF4-FFF2-40B4-BE49-F238E27FC236}">
                <a16:creationId xmlns:a16="http://schemas.microsoft.com/office/drawing/2014/main" id="{A559263B-438D-D047-BAF7-CB64453F543F}"/>
              </a:ext>
            </a:extLst>
          </p:cNvPr>
          <p:cNvSpPr>
            <a:spLocks noGrp="1"/>
          </p:cNvSpPr>
          <p:nvPr>
            <p:ph type="body" idx="1"/>
          </p:nvPr>
        </p:nvSpPr>
        <p:spPr>
          <a:xfrm>
            <a:off x="1814517" y="4354046"/>
            <a:ext cx="7191375" cy="1555864"/>
          </a:xfrm>
        </p:spPr>
        <p:txBody>
          <a:bodyPr>
            <a:normAutofit/>
          </a:bodyPr>
          <a:lstStyle/>
          <a:p>
            <a:r>
              <a:rPr lang="en-GB" sz="3200" dirty="0"/>
              <a:t>Joseph and his brothers </a:t>
            </a:r>
          </a:p>
        </p:txBody>
      </p:sp>
    </p:spTree>
    <p:extLst>
      <p:ext uri="{BB962C8B-B14F-4D97-AF65-F5344CB8AC3E}">
        <p14:creationId xmlns:p14="http://schemas.microsoft.com/office/powerpoint/2010/main" val="484594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and Pharaoh</a:t>
            </a:r>
          </a:p>
        </p:txBody>
      </p:sp>
      <p:sp>
        <p:nvSpPr>
          <p:cNvPr id="342019" name="Rectangle 3"/>
          <p:cNvSpPr>
            <a:spLocks noGrp="1" noChangeArrowheads="1"/>
          </p:cNvSpPr>
          <p:nvPr>
            <p:ph type="body" sz="half" idx="1"/>
          </p:nvPr>
        </p:nvSpPr>
        <p:spPr>
          <a:xfrm>
            <a:off x="457200" y="1622130"/>
            <a:ext cx="4038600" cy="5250425"/>
          </a:xfrm>
        </p:spPr>
        <p:txBody>
          <a:bodyPr>
            <a:normAutofit fontScale="92500" lnSpcReduction="20000"/>
          </a:bodyPr>
          <a:lstStyle/>
          <a:p>
            <a:pPr eaLnBrk="1" hangingPunct="1">
              <a:lnSpc>
                <a:spcPct val="120000"/>
              </a:lnSpc>
              <a:buFont typeface="Courier New" charset="0"/>
              <a:buChar char="o"/>
              <a:defRPr/>
            </a:pPr>
            <a:r>
              <a:rPr lang="en-US" sz="2400" dirty="0">
                <a:solidFill>
                  <a:schemeClr val="tx1"/>
                </a:solidFill>
                <a:effectLst/>
                <a:latin typeface="Century Gothic" charset="0"/>
                <a:ea typeface="Century Gothic" charset="0"/>
                <a:cs typeface="Century Gothic" charset="0"/>
              </a:rPr>
              <a:t>Joseph interprets Pharaoh’s dream</a:t>
            </a:r>
          </a:p>
          <a:p>
            <a:pPr eaLnBrk="1" hangingPunct="1">
              <a:lnSpc>
                <a:spcPct val="120000"/>
              </a:lnSpc>
              <a:buFont typeface="Courier New" charset="0"/>
              <a:buChar char="o"/>
              <a:defRPr/>
            </a:pPr>
            <a:r>
              <a:rPr lang="en-US" sz="2400" dirty="0">
                <a:solidFill>
                  <a:schemeClr val="tx1"/>
                </a:solidFill>
                <a:effectLst/>
                <a:latin typeface="Century Gothic" charset="0"/>
                <a:ea typeface="Century Gothic" charset="0"/>
                <a:cs typeface="Century Gothic" charset="0"/>
              </a:rPr>
              <a:t>7 years of plenty followed by 7 years of famine</a:t>
            </a:r>
          </a:p>
          <a:p>
            <a:pPr eaLnBrk="1" hangingPunct="1">
              <a:lnSpc>
                <a:spcPct val="120000"/>
              </a:lnSpc>
              <a:buFont typeface="Courier New" charset="0"/>
              <a:buChar char="o"/>
              <a:defRPr/>
            </a:pPr>
            <a:r>
              <a:rPr lang="en-US" sz="2400" dirty="0">
                <a:solidFill>
                  <a:schemeClr val="tx1"/>
                </a:solidFill>
                <a:effectLst/>
                <a:latin typeface="Century Gothic" charset="0"/>
                <a:ea typeface="Century Gothic" charset="0"/>
                <a:cs typeface="Century Gothic" charset="0"/>
              </a:rPr>
              <a:t>Joseph appointed Prime Minister of Egypt when 30 years old</a:t>
            </a:r>
          </a:p>
          <a:p>
            <a:pPr eaLnBrk="1" hangingPunct="1">
              <a:lnSpc>
                <a:spcPct val="120000"/>
              </a:lnSpc>
              <a:buFont typeface="Courier New" charset="0"/>
              <a:buChar char="o"/>
              <a:defRPr/>
            </a:pPr>
            <a:r>
              <a:rPr lang="en-US" sz="2400" dirty="0">
                <a:solidFill>
                  <a:schemeClr val="tx1"/>
                </a:solidFill>
                <a:effectLst/>
                <a:latin typeface="Century Gothic" charset="0"/>
                <a:ea typeface="Century Gothic" charset="0"/>
                <a:cs typeface="Century Gothic" charset="0"/>
              </a:rPr>
              <a:t>Marries </a:t>
            </a:r>
            <a:r>
              <a:rPr lang="en-US" sz="2400" dirty="0" err="1">
                <a:solidFill>
                  <a:schemeClr val="tx1"/>
                </a:solidFill>
                <a:effectLst/>
                <a:latin typeface="Century Gothic" charset="0"/>
                <a:ea typeface="Century Gothic" charset="0"/>
                <a:cs typeface="Century Gothic" charset="0"/>
              </a:rPr>
              <a:t>Asenath</a:t>
            </a:r>
            <a:endParaRPr lang="en-US" sz="2400" dirty="0">
              <a:solidFill>
                <a:schemeClr val="tx1"/>
              </a:solidFill>
              <a:effectLst/>
              <a:latin typeface="Century Gothic" charset="0"/>
              <a:ea typeface="Century Gothic" charset="0"/>
              <a:cs typeface="Century Gothic" charset="0"/>
            </a:endParaRPr>
          </a:p>
          <a:p>
            <a:pPr lvl="1">
              <a:lnSpc>
                <a:spcPct val="120000"/>
              </a:lnSpc>
              <a:buFont typeface="Courier New" charset="0"/>
              <a:buChar char="o"/>
              <a:defRPr/>
            </a:pPr>
            <a:r>
              <a:rPr lang="en-GB" sz="2100" dirty="0"/>
              <a:t>Joseph named his firstborn Manasseh, saying, “It is because God has made me forget all my trouble and all my father’s household.” </a:t>
            </a:r>
            <a:r>
              <a:rPr lang="en-GB" sz="1700" dirty="0"/>
              <a:t>Gen. 41:50</a:t>
            </a:r>
            <a:endParaRPr lang="en-US" sz="1700" dirty="0">
              <a:solidFill>
                <a:schemeClr val="tx1"/>
              </a:solidFill>
              <a:effectLst/>
              <a:latin typeface="Century Gothic" charset="0"/>
              <a:ea typeface="Century Gothic" charset="0"/>
              <a:cs typeface="Century Gothic" charset="0"/>
            </a:endParaRPr>
          </a:p>
        </p:txBody>
      </p:sp>
      <p:sp>
        <p:nvSpPr>
          <p:cNvPr id="118789" name="Text Box 6"/>
          <p:cNvSpPr txBox="1">
            <a:spLocks noChangeArrowheads="1"/>
          </p:cNvSpPr>
          <p:nvPr/>
        </p:nvSpPr>
        <p:spPr bwMode="auto">
          <a:xfrm>
            <a:off x="4632325" y="6268849"/>
            <a:ext cx="4083169" cy="369332"/>
          </a:xfrm>
          <a:prstGeom prst="rect">
            <a:avLst/>
          </a:prstGeom>
          <a:noFill/>
          <a:ln w="9525">
            <a:noFill/>
            <a:miter lim="800000"/>
            <a:headEnd/>
            <a:tailEnd/>
          </a:ln>
        </p:spPr>
        <p:txBody>
          <a:bodyPr wrap="none">
            <a:prstTxWarp prst="textNoShape">
              <a:avLst/>
            </a:prstTxWarp>
            <a:spAutoFit/>
          </a:bodyPr>
          <a:lstStyle/>
          <a:p>
            <a:r>
              <a:rPr lang="en-US" i="0" dirty="0">
                <a:latin typeface="Century Gothic" charset="0"/>
                <a:ea typeface="Century Gothic" charset="0"/>
                <a:cs typeface="Century Gothic" charset="0"/>
              </a:rPr>
              <a:t>Joseph interprets Pharaoh’s dream</a:t>
            </a:r>
          </a:p>
        </p:txBody>
      </p:sp>
      <p:pic>
        <p:nvPicPr>
          <p:cNvPr id="5" name="Content Placeholder 4">
            <a:extLst>
              <a:ext uri="{FF2B5EF4-FFF2-40B4-BE49-F238E27FC236}">
                <a16:creationId xmlns:a16="http://schemas.microsoft.com/office/drawing/2014/main" id="{B48AFD82-AB3C-1644-B076-1DD62E406DCA}"/>
              </a:ext>
            </a:extLst>
          </p:cNvPr>
          <p:cNvPicPr>
            <a:picLocks noGrp="1" noChangeAspect="1"/>
          </p:cNvPicPr>
          <p:nvPr>
            <p:ph sz="half" idx="2"/>
          </p:nvPr>
        </p:nvPicPr>
        <p:blipFill>
          <a:blip r:embed="rId3"/>
          <a:stretch>
            <a:fillRect/>
          </a:stretch>
        </p:blipFill>
        <p:spPr>
          <a:xfrm>
            <a:off x="4887288" y="1600200"/>
            <a:ext cx="3560424" cy="4525963"/>
          </a:xfrm>
        </p:spPr>
      </p:pic>
    </p:spTree>
    <p:extLst>
      <p:ext uri="{BB962C8B-B14F-4D97-AF65-F5344CB8AC3E}">
        <p14:creationId xmlns:p14="http://schemas.microsoft.com/office/powerpoint/2010/main" val="38951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20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20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201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20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1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Rot="1" noChangeArrowheads="1"/>
          </p:cNvSpPr>
          <p:nvPr>
            <p:ph type="title"/>
          </p:nvPr>
        </p:nvSpPr>
        <p:spPr>
          <a:xfrm>
            <a:off x="457200" y="274638"/>
            <a:ext cx="8229600" cy="1143000"/>
          </a:xfrm>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Joseph meets his brothers</a:t>
            </a:r>
          </a:p>
        </p:txBody>
      </p:sp>
      <p:sp>
        <p:nvSpPr>
          <p:cNvPr id="343043" name="Rectangle 3"/>
          <p:cNvSpPr>
            <a:spLocks noGrp="1" noChangeArrowheads="1"/>
          </p:cNvSpPr>
          <p:nvPr>
            <p:ph type="body" sz="half" idx="1"/>
          </p:nvPr>
        </p:nvSpPr>
        <p:spPr>
          <a:xfrm>
            <a:off x="356260" y="1174775"/>
            <a:ext cx="4622140" cy="5315671"/>
          </a:xfrm>
        </p:spPr>
        <p:txBody>
          <a:bodyPr>
            <a:noAutofit/>
          </a:bodyPr>
          <a:lstStyle/>
          <a:p>
            <a:pPr eaLnBrk="1" hangingPunct="1">
              <a:lnSpc>
                <a:spcPct val="110000"/>
              </a:lnSpc>
              <a:buFont typeface="Courier New" charset="0"/>
              <a:buChar char="o"/>
              <a:defRPr/>
            </a:pPr>
            <a:r>
              <a:rPr lang="en-US" sz="1600" dirty="0">
                <a:solidFill>
                  <a:schemeClr val="tx1"/>
                </a:solidFill>
                <a:effectLst/>
                <a:ea typeface="Century Gothic" charset="0"/>
                <a:cs typeface="Century Gothic" charset="0"/>
              </a:rPr>
              <a:t>10 brothers go to Egypt to buy grain</a:t>
            </a:r>
          </a:p>
          <a:p>
            <a:pPr>
              <a:lnSpc>
                <a:spcPct val="110000"/>
              </a:lnSpc>
              <a:buFont typeface="Courier New" charset="0"/>
              <a:buChar char="o"/>
              <a:defRPr/>
            </a:pPr>
            <a:r>
              <a:rPr lang="en-US" sz="1600" dirty="0"/>
              <a:t>They said to one another, “Surely we are being punished because of our brother. We saw how distressed he was when he pleaded with us for his life, but we would not listen; that’s why this distress has come on us” … They did not realize that Joseph could understand them, since he was using an interpreter. </a:t>
            </a:r>
            <a:r>
              <a:rPr lang="en-US" sz="1600" b="1" dirty="0"/>
              <a:t>He turned away from them and began to weep</a:t>
            </a:r>
            <a:r>
              <a:rPr lang="en-US" sz="1600" dirty="0"/>
              <a:t>, but then came back and spoke to them again. Genesis 42:21-24</a:t>
            </a:r>
            <a:endParaRPr lang="en-US" sz="1600" dirty="0">
              <a:solidFill>
                <a:schemeClr val="tx1"/>
              </a:solidFill>
              <a:effectLst/>
              <a:ea typeface="Century Gothic" charset="0"/>
              <a:cs typeface="Century Gothic" charset="0"/>
            </a:endParaRPr>
          </a:p>
          <a:p>
            <a:pPr eaLnBrk="1" hangingPunct="1">
              <a:lnSpc>
                <a:spcPct val="110000"/>
              </a:lnSpc>
              <a:buFont typeface="Courier New" charset="0"/>
              <a:buChar char="o"/>
              <a:defRPr/>
            </a:pPr>
            <a:r>
              <a:rPr lang="en-US" sz="1600" dirty="0">
                <a:solidFill>
                  <a:schemeClr val="tx1"/>
                </a:solidFill>
                <a:effectLst/>
                <a:ea typeface="Century Gothic" charset="0"/>
                <a:cs typeface="Century Gothic" charset="0"/>
              </a:rPr>
              <a:t>Joseph, “You are spies.”</a:t>
            </a:r>
          </a:p>
          <a:p>
            <a:pPr eaLnBrk="1" hangingPunct="1">
              <a:lnSpc>
                <a:spcPct val="110000"/>
              </a:lnSpc>
              <a:buFont typeface="Courier New" charset="0"/>
              <a:buChar char="o"/>
              <a:defRPr/>
            </a:pPr>
            <a:r>
              <a:rPr lang="en-US" sz="1600" dirty="0">
                <a:solidFill>
                  <a:schemeClr val="tx1"/>
                </a:solidFill>
                <a:effectLst/>
                <a:ea typeface="Century Gothic" charset="0"/>
                <a:cs typeface="Century Gothic" charset="0"/>
              </a:rPr>
              <a:t>All in prison for 3 days</a:t>
            </a:r>
          </a:p>
          <a:p>
            <a:pPr eaLnBrk="1" hangingPunct="1">
              <a:lnSpc>
                <a:spcPct val="110000"/>
              </a:lnSpc>
              <a:buFont typeface="Courier New" charset="0"/>
              <a:buChar char="o"/>
              <a:defRPr/>
            </a:pPr>
            <a:r>
              <a:rPr lang="en-US" sz="1600" dirty="0">
                <a:solidFill>
                  <a:schemeClr val="tx1"/>
                </a:solidFill>
                <a:effectLst/>
                <a:ea typeface="Century Gothic" charset="0"/>
                <a:cs typeface="Century Gothic" charset="0"/>
              </a:rPr>
              <a:t>Simeon to remain behind</a:t>
            </a:r>
          </a:p>
          <a:p>
            <a:pPr eaLnBrk="1" hangingPunct="1">
              <a:lnSpc>
                <a:spcPct val="110000"/>
              </a:lnSpc>
              <a:buFont typeface="Courier New" charset="0"/>
              <a:buChar char="o"/>
              <a:defRPr/>
            </a:pPr>
            <a:r>
              <a:rPr lang="en-US" sz="1600" dirty="0">
                <a:solidFill>
                  <a:schemeClr val="tx1"/>
                </a:solidFill>
                <a:effectLst/>
                <a:ea typeface="Century Gothic" charset="0"/>
                <a:cs typeface="Century Gothic" charset="0"/>
              </a:rPr>
              <a:t>“Bring youngest brother next time.”</a:t>
            </a:r>
          </a:p>
          <a:p>
            <a:pPr eaLnBrk="1" hangingPunct="1">
              <a:lnSpc>
                <a:spcPct val="110000"/>
              </a:lnSpc>
              <a:buFont typeface="Courier New" charset="0"/>
              <a:buChar char="o"/>
              <a:defRPr/>
            </a:pPr>
            <a:endParaRPr lang="en-US" sz="1600" dirty="0">
              <a:solidFill>
                <a:schemeClr val="tx1"/>
              </a:solidFill>
              <a:effectLst/>
              <a:ea typeface="Century Gothic" charset="0"/>
              <a:cs typeface="Century Gothic" charset="0"/>
            </a:endParaRPr>
          </a:p>
        </p:txBody>
      </p:sp>
      <p:pic>
        <p:nvPicPr>
          <p:cNvPr id="119812" name="Picture 5" descr="joseph_brothers"/>
          <p:cNvPicPr>
            <a:picLocks noGrp="1" noChangeAspect="1" noChangeArrowheads="1"/>
          </p:cNvPicPr>
          <p:nvPr>
            <p:ph sz="half" idx="2"/>
          </p:nvPr>
        </p:nvPicPr>
        <p:blipFill rotWithShape="1">
          <a:blip r:embed="rId3"/>
          <a:srcRect l="10586" r="10080"/>
          <a:stretch/>
        </p:blipFill>
        <p:spPr>
          <a:xfrm>
            <a:off x="5437248" y="1843881"/>
            <a:ext cx="3204000" cy="4038600"/>
          </a:xfrm>
        </p:spPr>
      </p:pic>
      <p:sp>
        <p:nvSpPr>
          <p:cNvPr id="119813" name="Text Box 6"/>
          <p:cNvSpPr txBox="1">
            <a:spLocks noChangeArrowheads="1"/>
          </p:cNvSpPr>
          <p:nvPr/>
        </p:nvSpPr>
        <p:spPr bwMode="auto">
          <a:xfrm>
            <a:off x="5519388" y="6110288"/>
            <a:ext cx="3222357" cy="369332"/>
          </a:xfrm>
          <a:prstGeom prst="rect">
            <a:avLst/>
          </a:prstGeom>
          <a:noFill/>
          <a:ln w="9525">
            <a:noFill/>
            <a:miter lim="800000"/>
            <a:headEnd/>
            <a:tailEnd/>
          </a:ln>
        </p:spPr>
        <p:txBody>
          <a:bodyPr wrap="none">
            <a:prstTxWarp prst="textNoShape">
              <a:avLst/>
            </a:prstTxWarp>
            <a:spAutoFit/>
          </a:bodyPr>
          <a:lstStyle/>
          <a:p>
            <a:r>
              <a:rPr lang="en-US" i="0" dirty="0">
                <a:latin typeface="Century Gothic" charset="0"/>
                <a:ea typeface="Century Gothic" charset="0"/>
                <a:cs typeface="Century Gothic" charset="0"/>
              </a:rPr>
              <a:t>The brothers before Joseph</a:t>
            </a:r>
          </a:p>
        </p:txBody>
      </p:sp>
    </p:spTree>
    <p:extLst>
      <p:ext uri="{BB962C8B-B14F-4D97-AF65-F5344CB8AC3E}">
        <p14:creationId xmlns:p14="http://schemas.microsoft.com/office/powerpoint/2010/main" val="174786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30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304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304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30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rmAutofit/>
          </a:bodyPr>
          <a:lstStyle/>
          <a:p>
            <a:r>
              <a:rPr lang="en-US" sz="4000" dirty="0">
                <a:solidFill>
                  <a:schemeClr val="tx1"/>
                </a:solidFill>
                <a:latin typeface="Century Gothic" charset="0"/>
                <a:ea typeface="Century Gothic" charset="0"/>
                <a:cs typeface="Century Gothic" charset="0"/>
              </a:rPr>
              <a:t>Jacob’s family</a:t>
            </a:r>
          </a:p>
        </p:txBody>
      </p:sp>
      <p:sp>
        <p:nvSpPr>
          <p:cNvPr id="4" name="Text Box 3"/>
          <p:cNvSpPr txBox="1">
            <a:spLocks noChangeArrowheads="1"/>
          </p:cNvSpPr>
          <p:nvPr/>
        </p:nvSpPr>
        <p:spPr bwMode="auto">
          <a:xfrm>
            <a:off x="3641725" y="1700217"/>
            <a:ext cx="1316386"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Jacob</a:t>
            </a:r>
          </a:p>
        </p:txBody>
      </p:sp>
      <p:sp>
        <p:nvSpPr>
          <p:cNvPr id="5" name="Text Box 4"/>
          <p:cNvSpPr txBox="1">
            <a:spLocks noChangeArrowheads="1"/>
          </p:cNvSpPr>
          <p:nvPr/>
        </p:nvSpPr>
        <p:spPr bwMode="auto">
          <a:xfrm>
            <a:off x="1736725" y="1700217"/>
            <a:ext cx="1048685"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Leah</a:t>
            </a:r>
          </a:p>
        </p:txBody>
      </p:sp>
      <p:sp>
        <p:nvSpPr>
          <p:cNvPr id="6" name="Text Box 5"/>
          <p:cNvSpPr txBox="1">
            <a:spLocks noChangeArrowheads="1"/>
          </p:cNvSpPr>
          <p:nvPr/>
        </p:nvSpPr>
        <p:spPr bwMode="auto">
          <a:xfrm>
            <a:off x="5699125" y="1700217"/>
            <a:ext cx="1406154"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Rachel</a:t>
            </a:r>
          </a:p>
        </p:txBody>
      </p:sp>
      <p:sp>
        <p:nvSpPr>
          <p:cNvPr id="7" name="Text Box 6"/>
          <p:cNvSpPr txBox="1">
            <a:spLocks noChangeArrowheads="1"/>
          </p:cNvSpPr>
          <p:nvPr/>
        </p:nvSpPr>
        <p:spPr bwMode="auto">
          <a:xfrm>
            <a:off x="1600200" y="3302004"/>
            <a:ext cx="1277914"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Simeon</a:t>
            </a:r>
          </a:p>
        </p:txBody>
      </p:sp>
      <p:sp>
        <p:nvSpPr>
          <p:cNvPr id="8" name="Text Box 7"/>
          <p:cNvSpPr txBox="1">
            <a:spLocks noChangeArrowheads="1"/>
          </p:cNvSpPr>
          <p:nvPr/>
        </p:nvSpPr>
        <p:spPr bwMode="auto">
          <a:xfrm>
            <a:off x="574520" y="3911604"/>
            <a:ext cx="1358064"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Reuben</a:t>
            </a:r>
          </a:p>
        </p:txBody>
      </p:sp>
      <p:sp>
        <p:nvSpPr>
          <p:cNvPr id="9" name="Text Box 8"/>
          <p:cNvSpPr txBox="1">
            <a:spLocks noChangeArrowheads="1"/>
          </p:cNvSpPr>
          <p:nvPr/>
        </p:nvSpPr>
        <p:spPr bwMode="auto">
          <a:xfrm>
            <a:off x="2895600" y="3835404"/>
            <a:ext cx="758541"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Levi</a:t>
            </a:r>
          </a:p>
        </p:txBody>
      </p:sp>
      <p:sp>
        <p:nvSpPr>
          <p:cNvPr id="10" name="Text Box 9"/>
          <p:cNvSpPr txBox="1">
            <a:spLocks noChangeArrowheads="1"/>
          </p:cNvSpPr>
          <p:nvPr/>
        </p:nvSpPr>
        <p:spPr bwMode="auto">
          <a:xfrm>
            <a:off x="3557587" y="4673604"/>
            <a:ext cx="1130438"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Judah</a:t>
            </a:r>
          </a:p>
        </p:txBody>
      </p:sp>
      <p:sp>
        <p:nvSpPr>
          <p:cNvPr id="11" name="Text Box 10"/>
          <p:cNvSpPr txBox="1">
            <a:spLocks noChangeArrowheads="1"/>
          </p:cNvSpPr>
          <p:nvPr/>
        </p:nvSpPr>
        <p:spPr bwMode="auto">
          <a:xfrm>
            <a:off x="4572000" y="5359404"/>
            <a:ext cx="139333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Issachar</a:t>
            </a:r>
          </a:p>
        </p:txBody>
      </p:sp>
      <p:sp>
        <p:nvSpPr>
          <p:cNvPr id="12" name="Text Box 11"/>
          <p:cNvSpPr txBox="1">
            <a:spLocks noChangeArrowheads="1"/>
          </p:cNvSpPr>
          <p:nvPr/>
        </p:nvSpPr>
        <p:spPr bwMode="auto">
          <a:xfrm>
            <a:off x="5410200" y="5892804"/>
            <a:ext cx="136608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Zebulun</a:t>
            </a:r>
          </a:p>
        </p:txBody>
      </p:sp>
      <p:sp>
        <p:nvSpPr>
          <p:cNvPr id="13" name="Text Box 12"/>
          <p:cNvSpPr txBox="1">
            <a:spLocks noChangeArrowheads="1"/>
          </p:cNvSpPr>
          <p:nvPr/>
        </p:nvSpPr>
        <p:spPr bwMode="auto">
          <a:xfrm>
            <a:off x="288925" y="2233617"/>
            <a:ext cx="1212191"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Zilpah</a:t>
            </a:r>
            <a:endParaRPr lang="en-US" sz="2400" i="0">
              <a:latin typeface="Century Gothic" charset="0"/>
              <a:ea typeface="Century Gothic" charset="0"/>
              <a:cs typeface="Century Gothic" charset="0"/>
            </a:endParaRPr>
          </a:p>
        </p:txBody>
      </p:sp>
      <p:sp>
        <p:nvSpPr>
          <p:cNvPr id="14" name="Text Box 13"/>
          <p:cNvSpPr txBox="1">
            <a:spLocks noChangeArrowheads="1"/>
          </p:cNvSpPr>
          <p:nvPr/>
        </p:nvSpPr>
        <p:spPr bwMode="auto">
          <a:xfrm>
            <a:off x="50655" y="3044829"/>
            <a:ext cx="873957"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Gad</a:t>
            </a:r>
          </a:p>
        </p:txBody>
      </p:sp>
      <p:sp>
        <p:nvSpPr>
          <p:cNvPr id="15" name="Text Box 14"/>
          <p:cNvSpPr txBox="1">
            <a:spLocks noChangeArrowheads="1"/>
          </p:cNvSpPr>
          <p:nvPr/>
        </p:nvSpPr>
        <p:spPr bwMode="auto">
          <a:xfrm>
            <a:off x="4365626" y="3073404"/>
            <a:ext cx="1310157" cy="461665"/>
          </a:xfrm>
          <a:prstGeom prst="rect">
            <a:avLst/>
          </a:prstGeom>
          <a:noFill/>
          <a:ln w="9525">
            <a:noFill/>
            <a:miter lim="800000"/>
            <a:headEnd/>
            <a:tailEnd/>
          </a:ln>
          <a:effectLst/>
        </p:spPr>
        <p:txBody>
          <a:bodyPr wrap="square">
            <a:prstTxWarp prst="textNoShape">
              <a:avLst/>
            </a:prstTxWarp>
            <a:spAutoFit/>
          </a:bodyPr>
          <a:lstStyle/>
          <a:p>
            <a:pPr eaLnBrk="0" hangingPunct="0">
              <a:spcBef>
                <a:spcPct val="50000"/>
              </a:spcBef>
            </a:pPr>
            <a:r>
              <a:rPr lang="en-US" sz="2400" i="0" dirty="0">
                <a:latin typeface="Century Gothic" charset="0"/>
                <a:ea typeface="Century Gothic" charset="0"/>
                <a:cs typeface="Century Gothic" charset="0"/>
              </a:rPr>
              <a:t>Joseph</a:t>
            </a:r>
          </a:p>
        </p:txBody>
      </p:sp>
      <p:sp>
        <p:nvSpPr>
          <p:cNvPr id="16" name="Text Box 15"/>
          <p:cNvSpPr txBox="1">
            <a:spLocks noChangeArrowheads="1"/>
          </p:cNvSpPr>
          <p:nvPr/>
        </p:nvSpPr>
        <p:spPr bwMode="auto">
          <a:xfrm>
            <a:off x="5699125" y="3073404"/>
            <a:ext cx="155844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Benjamin</a:t>
            </a:r>
          </a:p>
        </p:txBody>
      </p:sp>
      <p:sp>
        <p:nvSpPr>
          <p:cNvPr id="17" name="Text Box 16"/>
          <p:cNvSpPr txBox="1">
            <a:spLocks noChangeArrowheads="1"/>
          </p:cNvSpPr>
          <p:nvPr/>
        </p:nvSpPr>
        <p:spPr bwMode="auto">
          <a:xfrm>
            <a:off x="7589838" y="2630492"/>
            <a:ext cx="1220206"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Bilhah</a:t>
            </a:r>
          </a:p>
        </p:txBody>
      </p:sp>
      <p:sp>
        <p:nvSpPr>
          <p:cNvPr id="18" name="Text Box 17"/>
          <p:cNvSpPr txBox="1">
            <a:spLocks noChangeArrowheads="1"/>
          </p:cNvSpPr>
          <p:nvPr/>
        </p:nvSpPr>
        <p:spPr bwMode="auto">
          <a:xfrm>
            <a:off x="6629400" y="3987804"/>
            <a:ext cx="811441"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Dan</a:t>
            </a:r>
          </a:p>
        </p:txBody>
      </p:sp>
      <p:sp>
        <p:nvSpPr>
          <p:cNvPr id="19" name="Text Box 18"/>
          <p:cNvSpPr txBox="1">
            <a:spLocks noChangeArrowheads="1"/>
          </p:cNvSpPr>
          <p:nvPr/>
        </p:nvSpPr>
        <p:spPr bwMode="auto">
          <a:xfrm>
            <a:off x="7689850" y="4064004"/>
            <a:ext cx="1455848"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Napthali</a:t>
            </a:r>
          </a:p>
        </p:txBody>
      </p:sp>
      <p:sp>
        <p:nvSpPr>
          <p:cNvPr id="20" name="Line 19"/>
          <p:cNvSpPr>
            <a:spLocks noChangeShapeType="1"/>
          </p:cNvSpPr>
          <p:nvPr/>
        </p:nvSpPr>
        <p:spPr bwMode="auto">
          <a:xfrm flipH="1">
            <a:off x="290532" y="2799774"/>
            <a:ext cx="381000" cy="3810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1" name="Line 20"/>
          <p:cNvSpPr>
            <a:spLocks noChangeShapeType="1"/>
          </p:cNvSpPr>
          <p:nvPr/>
        </p:nvSpPr>
        <p:spPr bwMode="auto">
          <a:xfrm flipH="1">
            <a:off x="1309914" y="2217692"/>
            <a:ext cx="823686" cy="1754237"/>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2" name="Line 21"/>
          <p:cNvSpPr>
            <a:spLocks noChangeShapeType="1"/>
          </p:cNvSpPr>
          <p:nvPr/>
        </p:nvSpPr>
        <p:spPr bwMode="auto">
          <a:xfrm flipH="1">
            <a:off x="2133600" y="2235204"/>
            <a:ext cx="76200" cy="9906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3" name="Line 22"/>
          <p:cNvSpPr>
            <a:spLocks noChangeShapeType="1"/>
          </p:cNvSpPr>
          <p:nvPr/>
        </p:nvSpPr>
        <p:spPr bwMode="auto">
          <a:xfrm>
            <a:off x="2362200" y="2235204"/>
            <a:ext cx="838200" cy="16764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4" name="Line 23"/>
          <p:cNvSpPr>
            <a:spLocks noChangeShapeType="1"/>
          </p:cNvSpPr>
          <p:nvPr/>
        </p:nvSpPr>
        <p:spPr bwMode="auto">
          <a:xfrm>
            <a:off x="2438400" y="2235204"/>
            <a:ext cx="1600200" cy="2514600"/>
          </a:xfrm>
          <a:prstGeom prst="line">
            <a:avLst/>
          </a:prstGeom>
          <a:noFill/>
          <a:ln w="31750">
            <a:solidFill>
              <a:schemeClr val="bg1"/>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5" name="Line 24"/>
          <p:cNvSpPr>
            <a:spLocks noChangeShapeType="1"/>
          </p:cNvSpPr>
          <p:nvPr/>
        </p:nvSpPr>
        <p:spPr bwMode="auto">
          <a:xfrm>
            <a:off x="2438400" y="2159004"/>
            <a:ext cx="2590800" cy="32004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6" name="Line 25"/>
          <p:cNvSpPr>
            <a:spLocks noChangeShapeType="1"/>
          </p:cNvSpPr>
          <p:nvPr/>
        </p:nvSpPr>
        <p:spPr bwMode="auto">
          <a:xfrm>
            <a:off x="2627784" y="2145684"/>
            <a:ext cx="3733800" cy="3886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7" name="Line 26"/>
          <p:cNvSpPr>
            <a:spLocks noChangeShapeType="1"/>
          </p:cNvSpPr>
          <p:nvPr/>
        </p:nvSpPr>
        <p:spPr bwMode="auto">
          <a:xfrm flipH="1">
            <a:off x="5029200" y="2235204"/>
            <a:ext cx="106680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8" name="Line 27"/>
          <p:cNvSpPr>
            <a:spLocks noChangeShapeType="1"/>
          </p:cNvSpPr>
          <p:nvPr/>
        </p:nvSpPr>
        <p:spPr bwMode="auto">
          <a:xfrm>
            <a:off x="6248400" y="2235204"/>
            <a:ext cx="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9" name="Line 28"/>
          <p:cNvSpPr>
            <a:spLocks noChangeShapeType="1"/>
          </p:cNvSpPr>
          <p:nvPr/>
        </p:nvSpPr>
        <p:spPr bwMode="auto">
          <a:xfrm flipH="1">
            <a:off x="7315200" y="3149604"/>
            <a:ext cx="68580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0" name="Line 29"/>
          <p:cNvSpPr>
            <a:spLocks noChangeShapeType="1"/>
          </p:cNvSpPr>
          <p:nvPr/>
        </p:nvSpPr>
        <p:spPr bwMode="auto">
          <a:xfrm>
            <a:off x="8153400" y="3225804"/>
            <a:ext cx="0" cy="7620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1" name="Line 31"/>
          <p:cNvSpPr>
            <a:spLocks noChangeShapeType="1"/>
          </p:cNvSpPr>
          <p:nvPr/>
        </p:nvSpPr>
        <p:spPr bwMode="auto">
          <a:xfrm flipV="1">
            <a:off x="2743200" y="1930404"/>
            <a:ext cx="9144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2" name="Line 32"/>
          <p:cNvSpPr>
            <a:spLocks noChangeShapeType="1"/>
          </p:cNvSpPr>
          <p:nvPr/>
        </p:nvSpPr>
        <p:spPr bwMode="auto">
          <a:xfrm>
            <a:off x="4724400" y="1930404"/>
            <a:ext cx="9906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3" name="Line 33"/>
          <p:cNvSpPr>
            <a:spLocks noChangeShapeType="1"/>
          </p:cNvSpPr>
          <p:nvPr/>
        </p:nvSpPr>
        <p:spPr bwMode="auto">
          <a:xfrm flipV="1">
            <a:off x="2743200" y="2006604"/>
            <a:ext cx="9144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4" name="Line 34"/>
          <p:cNvSpPr>
            <a:spLocks noChangeShapeType="1"/>
          </p:cNvSpPr>
          <p:nvPr/>
        </p:nvSpPr>
        <p:spPr bwMode="auto">
          <a:xfrm>
            <a:off x="4724400" y="2006604"/>
            <a:ext cx="9906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5" name="Line 35"/>
          <p:cNvSpPr>
            <a:spLocks noChangeShapeType="1"/>
          </p:cNvSpPr>
          <p:nvPr/>
        </p:nvSpPr>
        <p:spPr bwMode="auto">
          <a:xfrm flipH="1">
            <a:off x="1371600" y="2082804"/>
            <a:ext cx="304800" cy="2286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6" name="Line 36"/>
          <p:cNvSpPr>
            <a:spLocks noChangeShapeType="1"/>
          </p:cNvSpPr>
          <p:nvPr/>
        </p:nvSpPr>
        <p:spPr bwMode="auto">
          <a:xfrm flipH="1">
            <a:off x="1262982" y="2025663"/>
            <a:ext cx="304800" cy="2286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7" name="Line 37"/>
          <p:cNvSpPr>
            <a:spLocks noChangeShapeType="1"/>
          </p:cNvSpPr>
          <p:nvPr/>
        </p:nvSpPr>
        <p:spPr bwMode="auto">
          <a:xfrm>
            <a:off x="7086600" y="1930404"/>
            <a:ext cx="990600" cy="6858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8" name="Line 38"/>
          <p:cNvSpPr>
            <a:spLocks noChangeShapeType="1"/>
          </p:cNvSpPr>
          <p:nvPr/>
        </p:nvSpPr>
        <p:spPr bwMode="auto">
          <a:xfrm>
            <a:off x="7010400" y="2006604"/>
            <a:ext cx="990600" cy="6858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9" name="Text Box 39"/>
          <p:cNvSpPr txBox="1">
            <a:spLocks noChangeArrowheads="1"/>
          </p:cNvSpPr>
          <p:nvPr/>
        </p:nvSpPr>
        <p:spPr bwMode="auto">
          <a:xfrm>
            <a:off x="6934200" y="5892804"/>
            <a:ext cx="1059906"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Dinah</a:t>
            </a:r>
          </a:p>
        </p:txBody>
      </p:sp>
      <p:sp>
        <p:nvSpPr>
          <p:cNvPr id="40" name="Line 40"/>
          <p:cNvSpPr>
            <a:spLocks noChangeShapeType="1"/>
          </p:cNvSpPr>
          <p:nvPr/>
        </p:nvSpPr>
        <p:spPr bwMode="auto">
          <a:xfrm>
            <a:off x="2771800" y="2217692"/>
            <a:ext cx="4572000" cy="37338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 name="TextBox 2"/>
          <p:cNvSpPr txBox="1"/>
          <p:nvPr/>
        </p:nvSpPr>
        <p:spPr>
          <a:xfrm>
            <a:off x="1103085" y="428776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a:t>
            </a:r>
          </a:p>
        </p:txBody>
      </p:sp>
      <p:sp>
        <p:nvSpPr>
          <p:cNvPr id="41" name="TextBox 40"/>
          <p:cNvSpPr txBox="1"/>
          <p:nvPr/>
        </p:nvSpPr>
        <p:spPr>
          <a:xfrm>
            <a:off x="2048935" y="365760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2</a:t>
            </a:r>
          </a:p>
        </p:txBody>
      </p:sp>
      <p:sp>
        <p:nvSpPr>
          <p:cNvPr id="42" name="TextBox 41"/>
          <p:cNvSpPr txBox="1"/>
          <p:nvPr/>
        </p:nvSpPr>
        <p:spPr>
          <a:xfrm>
            <a:off x="3152020" y="4167654"/>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3</a:t>
            </a:r>
          </a:p>
        </p:txBody>
      </p:sp>
      <p:sp>
        <p:nvSpPr>
          <p:cNvPr id="43" name="TextBox 42"/>
          <p:cNvSpPr txBox="1"/>
          <p:nvPr/>
        </p:nvSpPr>
        <p:spPr>
          <a:xfrm>
            <a:off x="6905175" y="4367656"/>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5</a:t>
            </a:r>
          </a:p>
        </p:txBody>
      </p:sp>
      <p:sp>
        <p:nvSpPr>
          <p:cNvPr id="44" name="TextBox 43"/>
          <p:cNvSpPr txBox="1"/>
          <p:nvPr/>
        </p:nvSpPr>
        <p:spPr>
          <a:xfrm>
            <a:off x="8149770" y="4415201"/>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6</a:t>
            </a:r>
          </a:p>
        </p:txBody>
      </p:sp>
      <p:sp>
        <p:nvSpPr>
          <p:cNvPr id="45" name="TextBox 44"/>
          <p:cNvSpPr txBox="1"/>
          <p:nvPr/>
        </p:nvSpPr>
        <p:spPr>
          <a:xfrm>
            <a:off x="314485" y="341570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7</a:t>
            </a:r>
          </a:p>
        </p:txBody>
      </p:sp>
      <p:sp>
        <p:nvSpPr>
          <p:cNvPr id="46" name="TextBox 45"/>
          <p:cNvSpPr txBox="1"/>
          <p:nvPr/>
        </p:nvSpPr>
        <p:spPr>
          <a:xfrm>
            <a:off x="3953935" y="503283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4</a:t>
            </a:r>
          </a:p>
        </p:txBody>
      </p:sp>
      <p:sp>
        <p:nvSpPr>
          <p:cNvPr id="47" name="TextBox 46"/>
          <p:cNvSpPr txBox="1"/>
          <p:nvPr/>
        </p:nvSpPr>
        <p:spPr>
          <a:xfrm>
            <a:off x="703950" y="2819409"/>
            <a:ext cx="1013419" cy="461665"/>
          </a:xfrm>
          <a:prstGeom prst="rect">
            <a:avLst/>
          </a:prstGeom>
          <a:noFill/>
          <a:ln>
            <a:noFill/>
          </a:ln>
        </p:spPr>
        <p:txBody>
          <a:bodyPr wrap="none" rtlCol="0">
            <a:spAutoFit/>
          </a:bodyPr>
          <a:lstStyle/>
          <a:p>
            <a:r>
              <a:rPr lang="en-US" sz="2400" dirty="0">
                <a:latin typeface="Century Gothic" charset="0"/>
                <a:ea typeface="Century Gothic" charset="0"/>
                <a:cs typeface="Century Gothic" charset="0"/>
              </a:rPr>
              <a:t>Asher</a:t>
            </a:r>
          </a:p>
        </p:txBody>
      </p:sp>
      <p:sp>
        <p:nvSpPr>
          <p:cNvPr id="48" name="Line 19"/>
          <p:cNvSpPr>
            <a:spLocks noChangeShapeType="1"/>
          </p:cNvSpPr>
          <p:nvPr/>
        </p:nvSpPr>
        <p:spPr bwMode="auto">
          <a:xfrm>
            <a:off x="917269" y="2711463"/>
            <a:ext cx="345713" cy="237068"/>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49" name="TextBox 48"/>
          <p:cNvSpPr txBox="1"/>
          <p:nvPr/>
        </p:nvSpPr>
        <p:spPr>
          <a:xfrm>
            <a:off x="1088574" y="3161714"/>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8</a:t>
            </a:r>
          </a:p>
        </p:txBody>
      </p:sp>
      <p:sp>
        <p:nvSpPr>
          <p:cNvPr id="50" name="TextBox 49"/>
          <p:cNvSpPr txBox="1"/>
          <p:nvPr/>
        </p:nvSpPr>
        <p:spPr>
          <a:xfrm>
            <a:off x="5092099" y="568112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9</a:t>
            </a:r>
          </a:p>
        </p:txBody>
      </p:sp>
      <p:sp>
        <p:nvSpPr>
          <p:cNvPr id="51" name="TextBox 50"/>
          <p:cNvSpPr txBox="1"/>
          <p:nvPr/>
        </p:nvSpPr>
        <p:spPr>
          <a:xfrm>
            <a:off x="5926670" y="6231476"/>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10</a:t>
            </a:r>
          </a:p>
        </p:txBody>
      </p:sp>
      <p:sp>
        <p:nvSpPr>
          <p:cNvPr id="52" name="TextBox 51"/>
          <p:cNvSpPr txBox="1"/>
          <p:nvPr/>
        </p:nvSpPr>
        <p:spPr>
          <a:xfrm>
            <a:off x="4777629" y="3415709"/>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11</a:t>
            </a:r>
          </a:p>
        </p:txBody>
      </p:sp>
      <p:sp>
        <p:nvSpPr>
          <p:cNvPr id="53" name="TextBox 52"/>
          <p:cNvSpPr txBox="1"/>
          <p:nvPr/>
        </p:nvSpPr>
        <p:spPr>
          <a:xfrm>
            <a:off x="6185765" y="3461294"/>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12</a:t>
            </a:r>
          </a:p>
        </p:txBody>
      </p:sp>
    </p:spTree>
    <p:extLst>
      <p:ext uri="{BB962C8B-B14F-4D97-AF65-F5344CB8AC3E}">
        <p14:creationId xmlns:p14="http://schemas.microsoft.com/office/powerpoint/2010/main" val="3375461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Leah’s heart</a:t>
            </a:r>
          </a:p>
        </p:txBody>
      </p:sp>
      <p:sp>
        <p:nvSpPr>
          <p:cNvPr id="3" name="Content Placeholder 2"/>
          <p:cNvSpPr>
            <a:spLocks noGrp="1"/>
          </p:cNvSpPr>
          <p:nvPr>
            <p:ph sz="half" idx="2"/>
          </p:nvPr>
        </p:nvSpPr>
        <p:spPr>
          <a:xfrm>
            <a:off x="650240" y="1132840"/>
            <a:ext cx="8036560" cy="4525963"/>
          </a:xfrm>
        </p:spPr>
        <p:txBody>
          <a:bodyPr>
            <a:noAutofit/>
          </a:bodyPr>
          <a:lstStyle/>
          <a:p>
            <a:r>
              <a:rPr lang="en-US" sz="2200" dirty="0">
                <a:solidFill>
                  <a:schemeClr val="tx1"/>
                </a:solidFill>
                <a:cs typeface="Century Gothic"/>
              </a:rPr>
              <a:t>Leah conceived and bore a son, and she named him Reuben; for she said, ‘Because the Lord has looked on my affliction; surely now my husband will love me.’</a:t>
            </a:r>
          </a:p>
          <a:p>
            <a:r>
              <a:rPr lang="en-US" sz="2200" dirty="0">
                <a:solidFill>
                  <a:schemeClr val="tx1"/>
                </a:solidFill>
                <a:cs typeface="Century Gothic"/>
              </a:rPr>
              <a:t>She conceived again and bore a son, and said, ‘Because the Lord has heard that I am hated, he has given me this son also’; and she named him Simeon.</a:t>
            </a:r>
          </a:p>
          <a:p>
            <a:r>
              <a:rPr lang="en-US" sz="2200" dirty="0">
                <a:solidFill>
                  <a:schemeClr val="tx1"/>
                </a:solidFill>
                <a:cs typeface="Century Gothic"/>
              </a:rPr>
              <a:t>Again she conceived and bore a son, and said, ‘Now this time my husband will be joined to me, because I have borne him three sons’; therefore he was named Levi. </a:t>
            </a:r>
          </a:p>
          <a:p>
            <a:r>
              <a:rPr lang="en-US" sz="2200" dirty="0">
                <a:solidFill>
                  <a:schemeClr val="tx1"/>
                </a:solidFill>
                <a:cs typeface="Century Gothic"/>
              </a:rPr>
              <a:t>She conceived again, and when she gave birth to a son she said, ‘This time I will praise the Lord.’ So she named him Judah. Then she stopped having children.</a:t>
            </a:r>
          </a:p>
        </p:txBody>
      </p:sp>
    </p:spTree>
    <p:extLst>
      <p:ext uri="{BB962C8B-B14F-4D97-AF65-F5344CB8AC3E}">
        <p14:creationId xmlns:p14="http://schemas.microsoft.com/office/powerpoint/2010/main" val="195208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Rachel’s heart</a:t>
            </a:r>
          </a:p>
        </p:txBody>
      </p:sp>
      <p:sp>
        <p:nvSpPr>
          <p:cNvPr id="3" name="Content Placeholder 2"/>
          <p:cNvSpPr>
            <a:spLocks noGrp="1"/>
          </p:cNvSpPr>
          <p:nvPr>
            <p:ph sz="half" idx="2"/>
          </p:nvPr>
        </p:nvSpPr>
        <p:spPr>
          <a:xfrm>
            <a:off x="944880" y="1600200"/>
            <a:ext cx="7741920" cy="4525963"/>
          </a:xfrm>
        </p:spPr>
        <p:txBody>
          <a:bodyPr>
            <a:normAutofit/>
          </a:bodyPr>
          <a:lstStyle/>
          <a:p>
            <a:r>
              <a:rPr lang="en-US" sz="2400" dirty="0">
                <a:solidFill>
                  <a:schemeClr val="tx1"/>
                </a:solidFill>
                <a:latin typeface="Century Gothic"/>
                <a:cs typeface="Century Gothic"/>
              </a:rPr>
              <a:t>When Rachel saw that she bore Jacob no children, she envied her sister; and she said to Jacob, ‘Give me children, or I shall die!’ Jacob became very angry with Rachel and said, ‘Am I in the place of God, who has withheld from you the fruit of the womb?’ Then she said, ‘Here is my maid </a:t>
            </a:r>
            <a:r>
              <a:rPr lang="en-US" sz="2400" dirty="0" err="1">
                <a:solidFill>
                  <a:schemeClr val="tx1"/>
                </a:solidFill>
                <a:latin typeface="Century Gothic"/>
                <a:cs typeface="Century Gothic"/>
              </a:rPr>
              <a:t>Bilhah</a:t>
            </a:r>
            <a:r>
              <a:rPr lang="en-US" sz="2400" dirty="0">
                <a:solidFill>
                  <a:schemeClr val="tx1"/>
                </a:solidFill>
                <a:latin typeface="Century Gothic"/>
                <a:cs typeface="Century Gothic"/>
              </a:rPr>
              <a:t>; go in to her, that she may bear upon my knees and that I too may have children through her.</a:t>
            </a:r>
          </a:p>
        </p:txBody>
      </p:sp>
    </p:spTree>
    <p:extLst>
      <p:ext uri="{BB962C8B-B14F-4D97-AF65-F5344CB8AC3E}">
        <p14:creationId xmlns:p14="http://schemas.microsoft.com/office/powerpoint/2010/main" val="100100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Bitter rivalry</a:t>
            </a:r>
          </a:p>
        </p:txBody>
      </p:sp>
      <p:sp>
        <p:nvSpPr>
          <p:cNvPr id="3" name="Content Placeholder 2"/>
          <p:cNvSpPr>
            <a:spLocks noGrp="1"/>
          </p:cNvSpPr>
          <p:nvPr>
            <p:ph sz="half" idx="2"/>
          </p:nvPr>
        </p:nvSpPr>
        <p:spPr>
          <a:xfrm>
            <a:off x="690880" y="1163320"/>
            <a:ext cx="7995920" cy="4525963"/>
          </a:xfrm>
        </p:spPr>
        <p:txBody>
          <a:bodyPr>
            <a:noAutofit/>
          </a:bodyPr>
          <a:lstStyle/>
          <a:p>
            <a:r>
              <a:rPr lang="en-GB" sz="2200" dirty="0">
                <a:solidFill>
                  <a:schemeClr val="tx1"/>
                </a:solidFill>
                <a:latin typeface="Century Gothic"/>
                <a:cs typeface="Century Gothic"/>
              </a:rPr>
              <a:t>Then Rachel said, ‘God has judged me, and has also heard my voice and given me a son’; therefore she named him Dan. Rachel’s maid Bilhah conceived again and bore Jacob a second son. Then Rachel said, ‘With mighty </a:t>
            </a:r>
            <a:r>
              <a:rPr lang="en-GB" sz="2200" dirty="0" err="1">
                <a:solidFill>
                  <a:schemeClr val="tx1"/>
                </a:solidFill>
                <a:latin typeface="Century Gothic"/>
                <a:cs typeface="Century Gothic"/>
              </a:rPr>
              <a:t>wrestlings</a:t>
            </a:r>
            <a:r>
              <a:rPr lang="en-GB" sz="2200" dirty="0">
                <a:solidFill>
                  <a:schemeClr val="tx1"/>
                </a:solidFill>
                <a:latin typeface="Century Gothic"/>
                <a:cs typeface="Century Gothic"/>
              </a:rPr>
              <a:t> I have wrestled with my sister, and have prevailed’; so she named him Naphtali.</a:t>
            </a:r>
          </a:p>
          <a:p>
            <a:r>
              <a:rPr lang="en-US" sz="2200" dirty="0">
                <a:solidFill>
                  <a:schemeClr val="tx1"/>
                </a:solidFill>
                <a:latin typeface="Century Gothic"/>
                <a:cs typeface="Century Gothic"/>
              </a:rPr>
              <a:t>When Leah saw that she had ceased bearing children, she took her maid </a:t>
            </a:r>
            <a:r>
              <a:rPr lang="en-US" sz="2200" dirty="0" err="1">
                <a:solidFill>
                  <a:schemeClr val="tx1"/>
                </a:solidFill>
                <a:latin typeface="Century Gothic"/>
                <a:cs typeface="Century Gothic"/>
              </a:rPr>
              <a:t>Zilpah</a:t>
            </a:r>
            <a:r>
              <a:rPr lang="en-US" sz="2200" dirty="0">
                <a:solidFill>
                  <a:schemeClr val="tx1"/>
                </a:solidFill>
                <a:latin typeface="Century Gothic"/>
                <a:cs typeface="Century Gothic"/>
              </a:rPr>
              <a:t> and gave her to Jacob as a wife. Then Leah’s maid </a:t>
            </a:r>
            <a:r>
              <a:rPr lang="en-US" sz="2200" dirty="0" err="1">
                <a:solidFill>
                  <a:schemeClr val="tx1"/>
                </a:solidFill>
                <a:latin typeface="Century Gothic"/>
                <a:cs typeface="Century Gothic"/>
              </a:rPr>
              <a:t>Zilpah</a:t>
            </a:r>
            <a:r>
              <a:rPr lang="en-US" sz="2200" dirty="0">
                <a:solidFill>
                  <a:schemeClr val="tx1"/>
                </a:solidFill>
                <a:latin typeface="Century Gothic"/>
                <a:cs typeface="Century Gothic"/>
              </a:rPr>
              <a:t> bore Jacob a son.  And Leah said, ‘Good fortune!’ so she named him Gad. Leah’s maid </a:t>
            </a:r>
            <a:r>
              <a:rPr lang="en-US" sz="2200" dirty="0" err="1">
                <a:solidFill>
                  <a:schemeClr val="tx1"/>
                </a:solidFill>
                <a:latin typeface="Century Gothic"/>
                <a:cs typeface="Century Gothic"/>
              </a:rPr>
              <a:t>Zilpah</a:t>
            </a:r>
            <a:r>
              <a:rPr lang="en-US" sz="2200" dirty="0">
                <a:solidFill>
                  <a:schemeClr val="tx1"/>
                </a:solidFill>
                <a:latin typeface="Century Gothic"/>
                <a:cs typeface="Century Gothic"/>
              </a:rPr>
              <a:t> bore Jacob a second son. And Leah said, ‘Happy am I! For the women will call me happy’; so she named him Asher.</a:t>
            </a:r>
          </a:p>
          <a:p>
            <a:endParaRPr lang="en-US" sz="2200" dirty="0">
              <a:solidFill>
                <a:schemeClr val="tx1"/>
              </a:solidFill>
              <a:latin typeface="Century Gothic"/>
              <a:cs typeface="Century Gothic"/>
            </a:endParaRPr>
          </a:p>
        </p:txBody>
      </p:sp>
    </p:spTree>
    <p:extLst>
      <p:ext uri="{BB962C8B-B14F-4D97-AF65-F5344CB8AC3E}">
        <p14:creationId xmlns:p14="http://schemas.microsoft.com/office/powerpoint/2010/main" val="45295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Still struggling</a:t>
            </a:r>
          </a:p>
        </p:txBody>
      </p:sp>
      <p:sp>
        <p:nvSpPr>
          <p:cNvPr id="3" name="Content Placeholder 2"/>
          <p:cNvSpPr>
            <a:spLocks noGrp="1"/>
          </p:cNvSpPr>
          <p:nvPr>
            <p:ph sz="half" idx="2"/>
          </p:nvPr>
        </p:nvSpPr>
        <p:spPr>
          <a:xfrm>
            <a:off x="660400" y="1600200"/>
            <a:ext cx="8026400" cy="4525963"/>
          </a:xfrm>
        </p:spPr>
        <p:txBody>
          <a:bodyPr>
            <a:noAutofit/>
          </a:bodyPr>
          <a:lstStyle/>
          <a:p>
            <a:r>
              <a:rPr lang="en-US" sz="2200" dirty="0">
                <a:solidFill>
                  <a:schemeClr val="tx1"/>
                </a:solidFill>
                <a:latin typeface="Century Gothic"/>
                <a:cs typeface="Century Gothic"/>
              </a:rPr>
              <a:t>In the days of wheat harvest Reuben went and found mandrakes in the field, and brought them to his mother Leah. Then Rachel said to Leah, ‘Please give me some of your son’s mandrakes.’ But she said to her, ‘Is it a small matter that you have taken away my husband? Would you take away my son’s mandrakes also?’ Rachel said, ‘Then he may lie with you tonight for your son’s mandrakes.’ </a:t>
            </a:r>
          </a:p>
          <a:p>
            <a:r>
              <a:rPr lang="en-US" sz="2200" dirty="0">
                <a:solidFill>
                  <a:schemeClr val="tx1"/>
                </a:solidFill>
                <a:latin typeface="Century Gothic"/>
                <a:cs typeface="Century Gothic"/>
              </a:rPr>
              <a:t>Then Leah said, ‘God has endowed me with a good dowry; now my husband will </a:t>
            </a:r>
            <a:r>
              <a:rPr lang="en-US" sz="2200" dirty="0" err="1">
                <a:solidFill>
                  <a:schemeClr val="tx1"/>
                </a:solidFill>
                <a:latin typeface="Century Gothic"/>
                <a:cs typeface="Century Gothic"/>
              </a:rPr>
              <a:t>honour</a:t>
            </a:r>
            <a:r>
              <a:rPr lang="en-US" sz="2200" dirty="0">
                <a:solidFill>
                  <a:schemeClr val="tx1"/>
                </a:solidFill>
                <a:latin typeface="Century Gothic"/>
                <a:cs typeface="Century Gothic"/>
              </a:rPr>
              <a:t> me, because I have borne him six sons’; so she named him </a:t>
            </a:r>
            <a:r>
              <a:rPr lang="en-US" sz="2200" dirty="0" err="1">
                <a:solidFill>
                  <a:schemeClr val="tx1"/>
                </a:solidFill>
                <a:latin typeface="Century Gothic"/>
                <a:cs typeface="Century Gothic"/>
              </a:rPr>
              <a:t>Zebulun</a:t>
            </a:r>
            <a:r>
              <a:rPr lang="en-US" sz="2200" dirty="0">
                <a:solidFill>
                  <a:schemeClr val="tx1"/>
                </a:solidFill>
                <a:latin typeface="Century Gothic"/>
                <a:cs typeface="Century Gothic"/>
              </a:rPr>
              <a:t>. </a:t>
            </a:r>
          </a:p>
        </p:txBody>
      </p:sp>
    </p:spTree>
    <p:extLst>
      <p:ext uri="{BB962C8B-B14F-4D97-AF65-F5344CB8AC3E}">
        <p14:creationId xmlns:p14="http://schemas.microsoft.com/office/powerpoint/2010/main" val="208311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Rachel has her own son</a:t>
            </a:r>
          </a:p>
        </p:txBody>
      </p:sp>
      <p:sp>
        <p:nvSpPr>
          <p:cNvPr id="3" name="Content Placeholder 2"/>
          <p:cNvSpPr>
            <a:spLocks noGrp="1"/>
          </p:cNvSpPr>
          <p:nvPr>
            <p:ph sz="half" idx="2"/>
          </p:nvPr>
        </p:nvSpPr>
        <p:spPr>
          <a:xfrm>
            <a:off x="833120" y="1600200"/>
            <a:ext cx="7853680" cy="4525963"/>
          </a:xfrm>
        </p:spPr>
        <p:txBody>
          <a:bodyPr>
            <a:normAutofit/>
          </a:bodyPr>
          <a:lstStyle/>
          <a:p>
            <a:r>
              <a:rPr lang="en-US" sz="2400" dirty="0">
                <a:solidFill>
                  <a:schemeClr val="tx1"/>
                </a:solidFill>
                <a:latin typeface="Century Gothic"/>
                <a:cs typeface="Century Gothic"/>
              </a:rPr>
              <a:t>Then God remembered Rachel, and God heeded her and opened her womb. She conceived and bore a son, and said, ‘God has taken away my reproach’; and she named him Joseph</a:t>
            </a:r>
          </a:p>
          <a:p>
            <a:pPr marL="0" indent="0">
              <a:buNone/>
            </a:pPr>
            <a:endParaRPr lang="en-US" sz="2800" dirty="0">
              <a:solidFill>
                <a:schemeClr val="tx1"/>
              </a:solidFill>
              <a:latin typeface="Century Gothic"/>
              <a:cs typeface="Century Gothic"/>
            </a:endParaRPr>
          </a:p>
          <a:p>
            <a:pPr marL="0" indent="0">
              <a:buNone/>
            </a:pPr>
            <a:r>
              <a:rPr lang="en-US" sz="2400" dirty="0">
                <a:solidFill>
                  <a:schemeClr val="tx1"/>
                </a:solidFill>
                <a:latin typeface="Century Gothic"/>
                <a:cs typeface="Century Gothic"/>
              </a:rPr>
              <a:t>In the Bible polygamy always leads to problems within the family and is not approved of</a:t>
            </a:r>
          </a:p>
        </p:txBody>
      </p:sp>
    </p:spTree>
    <p:extLst>
      <p:ext uri="{BB962C8B-B14F-4D97-AF65-F5344CB8AC3E}">
        <p14:creationId xmlns:p14="http://schemas.microsoft.com/office/powerpoint/2010/main" val="145333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68477-73BC-5242-9F14-0070113B3C7C}"/>
              </a:ext>
            </a:extLst>
          </p:cNvPr>
          <p:cNvSpPr>
            <a:spLocks noGrp="1"/>
          </p:cNvSpPr>
          <p:nvPr>
            <p:ph type="title"/>
          </p:nvPr>
        </p:nvSpPr>
        <p:spPr/>
        <p:txBody>
          <a:bodyPr/>
          <a:lstStyle/>
          <a:p>
            <a:r>
              <a:rPr lang="en-GB" dirty="0"/>
              <a:t>Father’s comments</a:t>
            </a:r>
          </a:p>
        </p:txBody>
      </p:sp>
      <p:sp>
        <p:nvSpPr>
          <p:cNvPr id="3" name="Text Placeholder 2">
            <a:extLst>
              <a:ext uri="{FF2B5EF4-FFF2-40B4-BE49-F238E27FC236}">
                <a16:creationId xmlns:a16="http://schemas.microsoft.com/office/drawing/2014/main" id="{02807058-D264-174B-B071-8BFA76B87D70}"/>
              </a:ext>
            </a:extLst>
          </p:cNvPr>
          <p:cNvSpPr>
            <a:spLocks noGrp="1"/>
          </p:cNvSpPr>
          <p:nvPr>
            <p:ph type="body" sz="half" idx="1"/>
          </p:nvPr>
        </p:nvSpPr>
        <p:spPr>
          <a:xfrm>
            <a:off x="457200" y="1199408"/>
            <a:ext cx="8229600" cy="5379522"/>
          </a:xfrm>
        </p:spPr>
        <p:txBody>
          <a:bodyPr>
            <a:normAutofit/>
          </a:bodyPr>
          <a:lstStyle/>
          <a:p>
            <a:r>
              <a:rPr lang="en-GB" dirty="0"/>
              <a:t> In the family of Jacob, Rachel should have become the first wife, not Leah. However, Leah became the first wife. Therefore, in this regard, that particular providence failed. The mother was supposed to assist her daughters so that order could be established in the correct way. However, this was reversed. If Rachel's mother had been totally united with Rachel and had pushed Leah away, then at the tribal level Rachel could have become the first wife of Jacob.</a:t>
            </a:r>
          </a:p>
          <a:p>
            <a:r>
              <a:rPr lang="en-GB" dirty="0"/>
              <a:t>Originally, Rachel, the second wife, was supposed to produce the elder son of Jacob. However, because of the conflict between Leah and Rachel, she lost that right. 2/13/97</a:t>
            </a:r>
          </a:p>
          <a:p>
            <a:r>
              <a:rPr lang="en-GB" dirty="0"/>
              <a:t>Leah's mother and her mother-in-law (Rebecca) should have united with Jacob and helped him reverse the positions of Leah (the legal wife) and Rachel (the concubine). Once Leah's position was corrected the 10 elder brothers and the youngest brother (Benjamin) had to follow Joseph, who was supposed to be Abel. If the 10 brothers were united with Leah they could be restored. Thus the order of love was to be established centred on Leah and then connected with Rachel as the centre. 1/2/97</a:t>
            </a:r>
          </a:p>
        </p:txBody>
      </p:sp>
    </p:spTree>
    <p:extLst>
      <p:ext uri="{BB962C8B-B14F-4D97-AF65-F5344CB8AC3E}">
        <p14:creationId xmlns:p14="http://schemas.microsoft.com/office/powerpoint/2010/main" val="339984102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10035</Words>
  <Application>Microsoft Office PowerPoint</Application>
  <PresentationFormat>On-screen Show (4:3)</PresentationFormat>
  <Paragraphs>226</Paragraphs>
  <Slides>21</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Courier New</vt:lpstr>
      <vt:lpstr>Wingdings</vt:lpstr>
      <vt:lpstr>Wingdings 3</vt:lpstr>
      <vt:lpstr>Wisp</vt:lpstr>
      <vt:lpstr>A tale of two brothers</vt:lpstr>
      <vt:lpstr>7c. Restoring the relationship between Adam and the Archangel</vt:lpstr>
      <vt:lpstr>Jacob’s family</vt:lpstr>
      <vt:lpstr>Leah’s heart</vt:lpstr>
      <vt:lpstr>Rachel’s heart</vt:lpstr>
      <vt:lpstr>Bitter rivalry</vt:lpstr>
      <vt:lpstr>Still struggling</vt:lpstr>
      <vt:lpstr>Rachel has her own son</vt:lpstr>
      <vt:lpstr>Father’s comments</vt:lpstr>
      <vt:lpstr>My comments</vt:lpstr>
      <vt:lpstr>What happened next?</vt:lpstr>
      <vt:lpstr>PowerPoint Presentation</vt:lpstr>
      <vt:lpstr>Should Jacob have loved Joseph more? </vt:lpstr>
      <vt:lpstr>Joseph sold into slavery</vt:lpstr>
      <vt:lpstr>In Potiphar’s house</vt:lpstr>
      <vt:lpstr>Potiphar – Zuleika - Joseph</vt:lpstr>
      <vt:lpstr>Crisis of identity</vt:lpstr>
      <vt:lpstr>Joseph in prison</vt:lpstr>
      <vt:lpstr>Human responsibility</vt:lpstr>
      <vt:lpstr>Joseph and Pharaoh</vt:lpstr>
      <vt:lpstr>Joseph meets his brothers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2022-07-18T10:18:03Z</dcterms:modified>
</cp:coreProperties>
</file>