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917" r:id="rId2"/>
    <p:sldId id="1643" r:id="rId3"/>
    <p:sldId id="1642" r:id="rId4"/>
    <p:sldId id="918" r:id="rId5"/>
    <p:sldId id="981" r:id="rId6"/>
    <p:sldId id="993" r:id="rId7"/>
    <p:sldId id="919" r:id="rId8"/>
    <p:sldId id="1121" r:id="rId9"/>
    <p:sldId id="1223" r:id="rId10"/>
    <p:sldId id="1098" r:id="rId11"/>
    <p:sldId id="1217" r:id="rId12"/>
    <p:sldId id="1218" r:id="rId13"/>
    <p:sldId id="1099" r:id="rId14"/>
    <p:sldId id="110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7" autoAdjust="0"/>
    <p:restoredTop sz="94660"/>
  </p:normalViewPr>
  <p:slideViewPr>
    <p:cSldViewPr snapToGrid="0">
      <p:cViewPr varScale="1">
        <p:scale>
          <a:sx n="100" d="100"/>
          <a:sy n="100" d="100"/>
        </p:scale>
        <p:origin x="36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B2EDA0-85FD-49B1-AE20-51B28FA5D382}" type="datetimeFigureOut">
              <a:rPr lang="en-GB" smtClean="0"/>
              <a:t>19/07/2022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E16A0F-452E-4D64-88A4-777A6A62B57A}" type="slidenum">
              <a:rPr lang="en-GB" smtClean="0"/>
              <a:t>‹#›</a:t>
            </a:fld>
            <a:endParaRPr lang="en-GB"/>
          </a:p>
        </p:txBody>
      </p:sp>
    </p:spTree>
    <p:extLst>
      <p:ext uri="{BB962C8B-B14F-4D97-AF65-F5344CB8AC3E}">
        <p14:creationId xmlns:p14="http://schemas.microsoft.com/office/powerpoint/2010/main" val="3813946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rabbisacks.org/tetzaveh-5774-counterpoint-leadership/#_ftn3"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F610B1-F13A-41CF-A0A0-923ED058036F}"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1611778" name="Rectangle 2"/>
          <p:cNvSpPr>
            <a:spLocks noGrp="1" noRot="1" noChangeAspect="1" noChangeArrowheads="1" noTextEdit="1"/>
          </p:cNvSpPr>
          <p:nvPr>
            <p:ph type="sldImg"/>
          </p:nvPr>
        </p:nvSpPr>
        <p:spPr>
          <a:xfrm>
            <a:off x="1371600" y="1143000"/>
            <a:ext cx="4114800" cy="3086100"/>
          </a:xfrm>
          <a:ln/>
        </p:spPr>
      </p:sp>
      <p:sp>
        <p:nvSpPr>
          <p:cNvPr id="1611779" name="Rectangle 3"/>
          <p:cNvSpPr>
            <a:spLocks noGrp="1" noChangeArrowheads="1"/>
          </p:cNvSpPr>
          <p:nvPr>
            <p:ph type="body" idx="1"/>
          </p:nvPr>
        </p:nvSpPr>
        <p:spPr/>
        <p:txBody>
          <a:bodyPr/>
          <a:lstStyle/>
          <a:p>
            <a:r>
              <a:rPr lang="en-US"/>
              <a:t>William west</a:t>
            </a:r>
          </a:p>
        </p:txBody>
      </p:sp>
    </p:spTree>
    <p:extLst>
      <p:ext uri="{BB962C8B-B14F-4D97-AF65-F5344CB8AC3E}">
        <p14:creationId xmlns:p14="http://schemas.microsoft.com/office/powerpoint/2010/main" val="13280014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800" b="0" i="0" kern="1200" dirty="0">
                <a:solidFill>
                  <a:schemeClr val="tx1"/>
                </a:solidFill>
                <a:effectLst/>
                <a:latin typeface="Arial" pitchFamily="-128" charset="0"/>
                <a:ea typeface="+mn-ea"/>
                <a:cs typeface="+mn-cs"/>
              </a:rPr>
              <a:t>1 – The role of priest was dynastic, that of prophet was charismatic. Priests were the sons of Aaron. They were born into the role. Parenthood had no part in the role of the prophet. Moses’ own children were not prophets.</a:t>
            </a:r>
          </a:p>
          <a:p>
            <a:r>
              <a:rPr lang="en-US" sz="1800" b="0" i="0" kern="1200" dirty="0">
                <a:solidFill>
                  <a:schemeClr val="tx1"/>
                </a:solidFill>
                <a:effectLst/>
                <a:latin typeface="Arial" pitchFamily="-128" charset="0"/>
                <a:ea typeface="+mn-ea"/>
                <a:cs typeface="+mn-cs"/>
              </a:rPr>
              <a:t>2 – The priest wore robes of office. There was no official uniform for a prophet.</a:t>
            </a:r>
          </a:p>
          <a:p>
            <a:r>
              <a:rPr lang="en-US" sz="1800" b="0" i="0" kern="1200" dirty="0">
                <a:solidFill>
                  <a:schemeClr val="tx1"/>
                </a:solidFill>
                <a:effectLst/>
                <a:latin typeface="Arial" pitchFamily="-128" charset="0"/>
                <a:ea typeface="+mn-ea"/>
                <a:cs typeface="+mn-cs"/>
              </a:rPr>
              <a:t>3 – The priesthood was exclusively male; not so prophecy. The Talmud lists seven women prophets: Sarah, Miriam, Deborah, Hannah, Abigail, Huldah and Esther.</a:t>
            </a:r>
          </a:p>
          <a:p>
            <a:r>
              <a:rPr lang="en-US" sz="1800" b="0" i="0" kern="1200" dirty="0">
                <a:solidFill>
                  <a:schemeClr val="tx1"/>
                </a:solidFill>
                <a:effectLst/>
                <a:latin typeface="Arial" pitchFamily="-128" charset="0"/>
                <a:ea typeface="+mn-ea"/>
                <a:cs typeface="+mn-cs"/>
              </a:rPr>
              <a:t>4 – The role of the priest did not change over time. There was a precise annual timetable of sacrifices that did not vary from year to year. The prophet by contrast could not know what his mission would be until God revealed in to him. Prophecy was never a matter of routine.</a:t>
            </a:r>
          </a:p>
          <a:p>
            <a:r>
              <a:rPr lang="en-US" sz="1800" b="0" i="0" kern="1200" dirty="0">
                <a:solidFill>
                  <a:schemeClr val="tx1"/>
                </a:solidFill>
                <a:effectLst/>
                <a:latin typeface="Arial" pitchFamily="-128" charset="0"/>
                <a:ea typeface="+mn-ea"/>
                <a:cs typeface="+mn-cs"/>
              </a:rPr>
              <a:t>5 – As a result, prophet and priest had different senses of time. Time for the priest was what it was for Plato: the “moving image of eternity,” a matter of everlasting recurrence and return. The prophet lived in historical time. His today was not the same as yesterday and tomorrow would be different again. One way of putting this is that the priest heard the word of God for </a:t>
            </a:r>
            <a:r>
              <a:rPr lang="en-US" sz="1800" b="0" i="1" kern="1200" dirty="0">
                <a:solidFill>
                  <a:schemeClr val="tx1"/>
                </a:solidFill>
                <a:effectLst/>
                <a:latin typeface="Arial" pitchFamily="-128" charset="0"/>
                <a:ea typeface="+mn-ea"/>
                <a:cs typeface="+mn-cs"/>
              </a:rPr>
              <a:t>all</a:t>
            </a:r>
            <a:r>
              <a:rPr lang="en-US" sz="1800" b="0" i="0" kern="1200" dirty="0">
                <a:solidFill>
                  <a:schemeClr val="tx1"/>
                </a:solidFill>
                <a:effectLst/>
                <a:latin typeface="Arial" pitchFamily="-128" charset="0"/>
                <a:ea typeface="+mn-ea"/>
                <a:cs typeface="+mn-cs"/>
              </a:rPr>
              <a:t> time. The prophet heard the word of God for </a:t>
            </a:r>
            <a:r>
              <a:rPr lang="en-US" sz="1800" b="0" i="1" kern="1200" dirty="0">
                <a:solidFill>
                  <a:schemeClr val="tx1"/>
                </a:solidFill>
                <a:effectLst/>
                <a:latin typeface="Arial" pitchFamily="-128" charset="0"/>
                <a:ea typeface="+mn-ea"/>
                <a:cs typeface="+mn-cs"/>
              </a:rPr>
              <a:t>this</a:t>
            </a:r>
            <a:r>
              <a:rPr lang="en-US" sz="1800" b="0" i="0" kern="1200" dirty="0">
                <a:solidFill>
                  <a:schemeClr val="tx1"/>
                </a:solidFill>
                <a:effectLst/>
                <a:latin typeface="Arial" pitchFamily="-128" charset="0"/>
                <a:ea typeface="+mn-ea"/>
                <a:cs typeface="+mn-cs"/>
              </a:rPr>
              <a:t> time.</a:t>
            </a:r>
          </a:p>
          <a:p>
            <a:r>
              <a:rPr lang="en-US" sz="1800" b="0" i="0" kern="1200" dirty="0">
                <a:solidFill>
                  <a:schemeClr val="tx1"/>
                </a:solidFill>
                <a:effectLst/>
                <a:latin typeface="Arial" pitchFamily="-128" charset="0"/>
                <a:ea typeface="+mn-ea"/>
                <a:cs typeface="+mn-cs"/>
              </a:rPr>
              <a:t>6 – The priest was “holy” and therefore set apart from the people. He had to eat his food in a state of purity, and had to avoid contact with the dead. The prophet by contrast often lived among the people and spoke a language they understood. Prophets could come from any social class.</a:t>
            </a:r>
          </a:p>
          <a:p>
            <a:r>
              <a:rPr lang="en-US" sz="1800" b="0" i="0" kern="1200" dirty="0">
                <a:solidFill>
                  <a:schemeClr val="tx1"/>
                </a:solidFill>
                <a:effectLst/>
                <a:latin typeface="Arial" pitchFamily="-128" charset="0"/>
                <a:ea typeface="+mn-ea"/>
                <a:cs typeface="+mn-cs"/>
              </a:rPr>
              <a:t>7 – The key words for the priest were “pure, impure, sacred and secular.” The key words for the prophets were “righteousness, justice, love and compassion.” It is not that the prophets were concerned with morality while the priests were not. Some of the key moral imperatives, such as “You shall love your </a:t>
            </a:r>
            <a:r>
              <a:rPr lang="en-US" sz="1800" b="0" i="0" kern="1200" dirty="0" err="1">
                <a:solidFill>
                  <a:schemeClr val="tx1"/>
                </a:solidFill>
                <a:effectLst/>
                <a:latin typeface="Arial" pitchFamily="-128" charset="0"/>
                <a:ea typeface="+mn-ea"/>
                <a:cs typeface="+mn-cs"/>
              </a:rPr>
              <a:t>neighbour</a:t>
            </a:r>
            <a:r>
              <a:rPr lang="en-US" sz="1800" b="0" i="0" kern="1200" dirty="0">
                <a:solidFill>
                  <a:schemeClr val="tx1"/>
                </a:solidFill>
                <a:effectLst/>
                <a:latin typeface="Arial" pitchFamily="-128" charset="0"/>
                <a:ea typeface="+mn-ea"/>
                <a:cs typeface="+mn-cs"/>
              </a:rPr>
              <a:t> as yourself,” come from priestly sections of the Torah. It is rather that priests think in terms of a moral order embedded in the structure of reality, sometimes called a “sacred ontology.” Prophets tended to think not of things or acts in themselves but in terms of relationships between persons or social classes.</a:t>
            </a:r>
          </a:p>
          <a:p>
            <a:r>
              <a:rPr lang="en-US" sz="1800" b="0" i="0" kern="1200" dirty="0">
                <a:solidFill>
                  <a:schemeClr val="tx1"/>
                </a:solidFill>
                <a:effectLst/>
                <a:latin typeface="Arial" pitchFamily="-128" charset="0"/>
                <a:ea typeface="+mn-ea"/>
                <a:cs typeface="+mn-cs"/>
              </a:rPr>
              <a:t>8 – The task of the priest is </a:t>
            </a:r>
            <a:r>
              <a:rPr lang="en-US" sz="1800" b="0" i="1" kern="1200" dirty="0">
                <a:solidFill>
                  <a:schemeClr val="tx1"/>
                </a:solidFill>
                <a:effectLst/>
                <a:latin typeface="Arial" pitchFamily="-128" charset="0"/>
                <a:ea typeface="+mn-ea"/>
                <a:cs typeface="+mn-cs"/>
              </a:rPr>
              <a:t>boundary maintenance</a:t>
            </a:r>
            <a:r>
              <a:rPr lang="en-US" sz="1800" b="0" i="0" kern="1200" dirty="0">
                <a:solidFill>
                  <a:schemeClr val="tx1"/>
                </a:solidFill>
                <a:effectLst/>
                <a:latin typeface="Arial" pitchFamily="-128" charset="0"/>
                <a:ea typeface="+mn-ea"/>
                <a:cs typeface="+mn-cs"/>
              </a:rPr>
              <a:t>. The key priestly verbs are </a:t>
            </a:r>
            <a:r>
              <a:rPr lang="en-US" sz="1800" b="0" i="1" kern="1200" dirty="0">
                <a:solidFill>
                  <a:schemeClr val="tx1"/>
                </a:solidFill>
                <a:effectLst/>
                <a:latin typeface="Arial" pitchFamily="-128" charset="0"/>
                <a:ea typeface="+mn-ea"/>
                <a:cs typeface="+mn-cs"/>
              </a:rPr>
              <a:t>le-</a:t>
            </a:r>
            <a:r>
              <a:rPr lang="en-US" sz="1800" b="0" i="1" kern="1200" dirty="0" err="1">
                <a:solidFill>
                  <a:schemeClr val="tx1"/>
                </a:solidFill>
                <a:effectLst/>
                <a:latin typeface="Arial" pitchFamily="-128" charset="0"/>
                <a:ea typeface="+mn-ea"/>
                <a:cs typeface="+mn-cs"/>
              </a:rPr>
              <a:t>havdil</a:t>
            </a:r>
            <a:r>
              <a:rPr lang="en-US" sz="1800" b="0" i="1" kern="1200" dirty="0">
                <a:solidFill>
                  <a:schemeClr val="tx1"/>
                </a:solidFill>
                <a:effectLst/>
                <a:latin typeface="Arial" pitchFamily="-128" charset="0"/>
                <a:ea typeface="+mn-ea"/>
                <a:cs typeface="+mn-cs"/>
              </a:rPr>
              <a:t> </a:t>
            </a:r>
            <a:r>
              <a:rPr lang="en-US" sz="1800" b="0" i="0" kern="1200" dirty="0">
                <a:solidFill>
                  <a:schemeClr val="tx1"/>
                </a:solidFill>
                <a:effectLst/>
                <a:latin typeface="Arial" pitchFamily="-128" charset="0"/>
                <a:ea typeface="+mn-ea"/>
                <a:cs typeface="+mn-cs"/>
              </a:rPr>
              <a:t>and </a:t>
            </a:r>
            <a:r>
              <a:rPr lang="en-US" sz="1800" b="0" i="1" kern="1200" dirty="0">
                <a:solidFill>
                  <a:schemeClr val="tx1"/>
                </a:solidFill>
                <a:effectLst/>
                <a:latin typeface="Arial" pitchFamily="-128" charset="0"/>
                <a:ea typeface="+mn-ea"/>
                <a:cs typeface="+mn-cs"/>
              </a:rPr>
              <a:t>le-</a:t>
            </a:r>
            <a:r>
              <a:rPr lang="en-US" sz="1800" b="0" i="1" kern="1200" dirty="0" err="1">
                <a:solidFill>
                  <a:schemeClr val="tx1"/>
                </a:solidFill>
                <a:effectLst/>
                <a:latin typeface="Arial" pitchFamily="-128" charset="0"/>
                <a:ea typeface="+mn-ea"/>
                <a:cs typeface="+mn-cs"/>
              </a:rPr>
              <a:t>horot</a:t>
            </a:r>
            <a:r>
              <a:rPr lang="en-US" sz="1800" b="0" i="0" kern="1200" dirty="0">
                <a:solidFill>
                  <a:schemeClr val="tx1"/>
                </a:solidFill>
                <a:effectLst/>
                <a:latin typeface="Arial" pitchFamily="-128" charset="0"/>
                <a:ea typeface="+mn-ea"/>
                <a:cs typeface="+mn-cs"/>
              </a:rPr>
              <a:t>, to distinguish one thing from another and apply the appropriate rules. Priests gave rulings, prophets gave warnings.</a:t>
            </a:r>
          </a:p>
          <a:p>
            <a:r>
              <a:rPr lang="en-US" sz="1800" b="0" i="0" kern="1200" dirty="0">
                <a:solidFill>
                  <a:schemeClr val="tx1"/>
                </a:solidFill>
                <a:effectLst/>
                <a:latin typeface="Arial" pitchFamily="-128" charset="0"/>
                <a:ea typeface="+mn-ea"/>
                <a:cs typeface="+mn-cs"/>
              </a:rPr>
              <a:t>9 – There is nothing personal about the role of a priest. If one – even a High priest – was unable to officiate at a given service, another could be substituted. Prophecy was essentially personal. The sages said that “no two prophets prophesied in the same style” (Sanhedrin 89a). Hosea was not Amos. Isaiah was not Jeremiah. Each prophet had a distinctive voice.</a:t>
            </a:r>
          </a:p>
          <a:p>
            <a:r>
              <a:rPr lang="en-US" sz="1800" b="0" i="0" kern="1200" dirty="0">
                <a:solidFill>
                  <a:schemeClr val="tx1"/>
                </a:solidFill>
                <a:effectLst/>
                <a:latin typeface="Arial" pitchFamily="-128" charset="0"/>
                <a:ea typeface="+mn-ea"/>
                <a:cs typeface="+mn-cs"/>
              </a:rPr>
              <a:t>10 – Priests constituted a religious establishment. The prophets, at least those whose messages have been eternalized in </a:t>
            </a:r>
            <a:r>
              <a:rPr lang="en-US" sz="1800" b="0" i="0" kern="1200" dirty="0" err="1">
                <a:solidFill>
                  <a:schemeClr val="tx1"/>
                </a:solidFill>
                <a:effectLst/>
                <a:latin typeface="Arial" pitchFamily="-128" charset="0"/>
                <a:ea typeface="+mn-ea"/>
                <a:cs typeface="+mn-cs"/>
              </a:rPr>
              <a:t>Tanakh</a:t>
            </a:r>
            <a:r>
              <a:rPr lang="en-US" sz="1800" b="0" i="0" kern="1200" dirty="0">
                <a:solidFill>
                  <a:schemeClr val="tx1"/>
                </a:solidFill>
                <a:effectLst/>
                <a:latin typeface="Arial" pitchFamily="-128" charset="0"/>
                <a:ea typeface="+mn-ea"/>
                <a:cs typeface="+mn-cs"/>
              </a:rPr>
              <a:t>, were not an establishment but an anti-establishment, critical of the powers-that-be.</a:t>
            </a:r>
          </a:p>
          <a:p>
            <a:r>
              <a:rPr lang="en-US" sz="1800" b="0" i="0" kern="1200" dirty="0">
                <a:solidFill>
                  <a:schemeClr val="tx1"/>
                </a:solidFill>
                <a:effectLst/>
                <a:latin typeface="Arial" pitchFamily="-128" charset="0"/>
                <a:ea typeface="+mn-ea"/>
                <a:cs typeface="+mn-cs"/>
              </a:rPr>
              <a:t>The roles of priest and prophet varied over time. The priests always officiated at the sacrificial service of the Temple. But they were also judges. The Torah says that if a case is too difficult to be dealt with by the local court, you should “Go to the priests, the Levites, and to the judge who is in office at that time. Inquire of them and they will give you the verdict” (Deut. 17: 9). Moses blesses the tribe of Levi saying that “They will teach Your ordinances to Jacob and Your Torah to Israel” (Deut. 33: 10), suggesting that they had a teaching role as well.</a:t>
            </a:r>
          </a:p>
          <a:p>
            <a:r>
              <a:rPr lang="en-US" sz="1800" b="0" i="0" kern="1200" dirty="0">
                <a:solidFill>
                  <a:schemeClr val="tx1"/>
                </a:solidFill>
                <a:effectLst/>
                <a:latin typeface="Arial" pitchFamily="-128" charset="0"/>
                <a:ea typeface="+mn-ea"/>
                <a:cs typeface="+mn-cs"/>
              </a:rPr>
              <a:t>Malachi, a prophet of the Second Temple period, says: “For the lips of a priest ought to preserve knowledge, because he is the messenger of the Lord Almighty and people seek instruction from his mouth” (Mal. 2: 7). The priest was guardian of Israel’s sacred social order. Yet it is clear throughout </a:t>
            </a:r>
            <a:r>
              <a:rPr lang="en-US" sz="1800" b="0" i="0" kern="1200" dirty="0" err="1">
                <a:solidFill>
                  <a:schemeClr val="tx1"/>
                </a:solidFill>
                <a:effectLst/>
                <a:latin typeface="Arial" pitchFamily="-128" charset="0"/>
                <a:ea typeface="+mn-ea"/>
                <a:cs typeface="+mn-cs"/>
              </a:rPr>
              <a:t>Tanakh</a:t>
            </a:r>
            <a:r>
              <a:rPr lang="en-US" sz="1800" b="0" i="0" kern="1200" dirty="0">
                <a:solidFill>
                  <a:schemeClr val="tx1"/>
                </a:solidFill>
                <a:effectLst/>
                <a:latin typeface="Arial" pitchFamily="-128" charset="0"/>
                <a:ea typeface="+mn-ea"/>
                <a:cs typeface="+mn-cs"/>
              </a:rPr>
              <a:t> that the priesthood was liable to corruption. There were times when priests took bribes, others when they compromised Israel’s faith and performed idolatrous practices. Sometimes they became involved in politics. Some held themselves as an elite apart from and disdainful toward the people as a whole.</a:t>
            </a:r>
          </a:p>
          <a:p>
            <a:r>
              <a:rPr lang="en-US" sz="1800" b="0" i="0" kern="1200" dirty="0">
                <a:solidFill>
                  <a:schemeClr val="tx1"/>
                </a:solidFill>
                <a:effectLst/>
                <a:latin typeface="Arial" pitchFamily="-128" charset="0"/>
                <a:ea typeface="+mn-ea"/>
                <a:cs typeface="+mn-cs"/>
              </a:rPr>
              <a:t>At such times the prophet became the voice of God and the conscience of society, reminding the people of their spiritual and moral vocation, calling on them to return and repent, reminding the people of their duties to God and to their fellow humans and warning of the consequences if they did not.</a:t>
            </a:r>
          </a:p>
          <a:p>
            <a:r>
              <a:rPr lang="en-US" sz="1800" b="0" i="0" kern="1200" dirty="0">
                <a:solidFill>
                  <a:schemeClr val="tx1"/>
                </a:solidFill>
                <a:effectLst/>
                <a:latin typeface="Arial" pitchFamily="-128" charset="0"/>
                <a:ea typeface="+mn-ea"/>
                <a:cs typeface="+mn-cs"/>
              </a:rPr>
              <a:t>The priesthood became massively politicized and corrupted during the Hellenistic era, especially under the Seleucids in the second century BCE. Hellenized High Priests like Jason and Menelaus introduced idolatrous </a:t>
            </a:r>
            <a:r>
              <a:rPr lang="en-US" sz="1800" b="0" i="0" kern="1200" dirty="0" err="1">
                <a:solidFill>
                  <a:schemeClr val="tx1"/>
                </a:solidFill>
                <a:effectLst/>
                <a:latin typeface="Arial" pitchFamily="-128" charset="0"/>
                <a:ea typeface="+mn-ea"/>
                <a:cs typeface="+mn-cs"/>
              </a:rPr>
              <a:t>practises</a:t>
            </a:r>
            <a:r>
              <a:rPr lang="en-US" sz="1800" b="0" i="0" kern="1200" dirty="0">
                <a:solidFill>
                  <a:schemeClr val="tx1"/>
                </a:solidFill>
                <a:effectLst/>
                <a:latin typeface="Arial" pitchFamily="-128" charset="0"/>
                <a:ea typeface="+mn-ea"/>
                <a:cs typeface="+mn-cs"/>
              </a:rPr>
              <a:t>, even at one stage a statue of Zeus, into the Temple. This provoked the internal revolt that led to the events we recall on the festival of Hanukkah.</a:t>
            </a:r>
          </a:p>
          <a:p>
            <a:r>
              <a:rPr lang="en-US" sz="1800" b="0" i="0" kern="1200" dirty="0">
                <a:solidFill>
                  <a:schemeClr val="tx1"/>
                </a:solidFill>
                <a:effectLst/>
                <a:latin typeface="Arial" pitchFamily="-128" charset="0"/>
                <a:ea typeface="+mn-ea"/>
                <a:cs typeface="+mn-cs"/>
              </a:rPr>
              <a:t>Yet despite the fact that the initiator of the revolt, </a:t>
            </a:r>
            <a:r>
              <a:rPr lang="en-US" sz="1800" b="0" i="0" kern="1200" dirty="0" err="1">
                <a:solidFill>
                  <a:schemeClr val="tx1"/>
                </a:solidFill>
                <a:effectLst/>
                <a:latin typeface="Arial" pitchFamily="-128" charset="0"/>
                <a:ea typeface="+mn-ea"/>
                <a:cs typeface="+mn-cs"/>
              </a:rPr>
              <a:t>Mattityahu</a:t>
            </a:r>
            <a:r>
              <a:rPr lang="en-US" sz="1800" b="0" i="0" kern="1200" dirty="0">
                <a:solidFill>
                  <a:schemeClr val="tx1"/>
                </a:solidFill>
                <a:effectLst/>
                <a:latin typeface="Arial" pitchFamily="-128" charset="0"/>
                <a:ea typeface="+mn-ea"/>
                <a:cs typeface="+mn-cs"/>
              </a:rPr>
              <a:t>, was himself a righteous priest, corruption re-emerged under the Hasmonean kings. The Qumran sect known to us through the Dead Sea Scrolls was particularly critical of the priesthood in Jerusalem. It is striking that the sages traced their spiritual ancestry to the prophets, not the priests (</a:t>
            </a:r>
            <a:r>
              <a:rPr lang="en-US" sz="1800" b="0" i="0" kern="1200" dirty="0" err="1">
                <a:solidFill>
                  <a:schemeClr val="tx1"/>
                </a:solidFill>
                <a:effectLst/>
                <a:latin typeface="Arial" pitchFamily="-128" charset="0"/>
                <a:ea typeface="+mn-ea"/>
                <a:cs typeface="+mn-cs"/>
              </a:rPr>
              <a:t>Avot</a:t>
            </a:r>
            <a:r>
              <a:rPr lang="en-US" sz="1800" b="0" i="0" kern="1200" dirty="0">
                <a:solidFill>
                  <a:schemeClr val="tx1"/>
                </a:solidFill>
                <a:effectLst/>
                <a:latin typeface="Arial" pitchFamily="-128" charset="0"/>
                <a:ea typeface="+mn-ea"/>
                <a:cs typeface="+mn-cs"/>
              </a:rPr>
              <a:t> 1: 1).</a:t>
            </a:r>
          </a:p>
          <a:p>
            <a:r>
              <a:rPr lang="en-US" sz="1800" b="0" i="0" kern="1200" dirty="0">
                <a:solidFill>
                  <a:schemeClr val="tx1"/>
                </a:solidFill>
                <a:effectLst/>
                <a:latin typeface="Arial" pitchFamily="-128" charset="0"/>
                <a:ea typeface="+mn-ea"/>
                <a:cs typeface="+mn-cs"/>
              </a:rPr>
              <a:t>The </a:t>
            </a:r>
            <a:r>
              <a:rPr lang="en-US" sz="1800" b="0" i="0" kern="1200" dirty="0" err="1">
                <a:solidFill>
                  <a:schemeClr val="tx1"/>
                </a:solidFill>
                <a:effectLst/>
                <a:latin typeface="Arial" pitchFamily="-128" charset="0"/>
                <a:ea typeface="+mn-ea"/>
                <a:cs typeface="+mn-cs"/>
              </a:rPr>
              <a:t>cohanim</a:t>
            </a:r>
            <a:r>
              <a:rPr lang="en-US" sz="1800" b="0" i="0" kern="1200" dirty="0">
                <a:solidFill>
                  <a:schemeClr val="tx1"/>
                </a:solidFill>
                <a:effectLst/>
                <a:latin typeface="Arial" pitchFamily="-128" charset="0"/>
                <a:ea typeface="+mn-ea"/>
                <a:cs typeface="+mn-cs"/>
              </a:rPr>
              <a:t> were essential to ancient Israel. They gave the religious life its structure and continuity, its rituals and routines, its festivals and celebrations. Their task was to ensure that Israel remained a holy people with God in its midst. But they were an establishment, and like every establishment, at best they were the guardians of the nation’s highest values, but at worst they became corrupt, using their position for power and engaging in internal politics for personal advantage. That is the fate of establishments, especially those whose membership is a matter of birth.</a:t>
            </a:r>
          </a:p>
          <a:p>
            <a:r>
              <a:rPr lang="en-US" sz="1800" b="0" i="0" kern="1200" dirty="0">
                <a:solidFill>
                  <a:schemeClr val="tx1"/>
                </a:solidFill>
                <a:effectLst/>
                <a:latin typeface="Arial" pitchFamily="-128" charset="0"/>
                <a:ea typeface="+mn-ea"/>
                <a:cs typeface="+mn-cs"/>
              </a:rPr>
              <a:t>That is why the prophets were essential. They were the world’s first social critics, mandated by God to speak truth to power. Still today, for good or otherwise, religious establishments always resemble Israel’s priesthood. Who, though, are Israel’s prophets at the present time?</a:t>
            </a:r>
          </a:p>
          <a:p>
            <a:r>
              <a:rPr lang="en-US" sz="1800" b="0" i="0" kern="1200" dirty="0">
                <a:solidFill>
                  <a:schemeClr val="tx1"/>
                </a:solidFill>
                <a:effectLst/>
                <a:latin typeface="Arial" pitchFamily="-128" charset="0"/>
                <a:ea typeface="+mn-ea"/>
                <a:cs typeface="+mn-cs"/>
              </a:rPr>
              <a:t>The essential lesson of the Torah is that leadership can never be confined to one class or role. It must always be distributed and divided. In ancient Israel, kings dealt with power, priests with holiness, and prophets with the integrity and faithfulness of society as a whole. In Judaism, leadership is less a </a:t>
            </a:r>
            <a:r>
              <a:rPr lang="en-US" sz="1800" b="0" i="1" kern="1200" dirty="0">
                <a:solidFill>
                  <a:schemeClr val="tx1"/>
                </a:solidFill>
                <a:effectLst/>
                <a:latin typeface="Arial" pitchFamily="-128" charset="0"/>
                <a:ea typeface="+mn-ea"/>
                <a:cs typeface="+mn-cs"/>
              </a:rPr>
              <a:t>function</a:t>
            </a:r>
            <a:r>
              <a:rPr lang="en-US" sz="1800" b="0" i="0" kern="1200" dirty="0">
                <a:solidFill>
                  <a:schemeClr val="tx1"/>
                </a:solidFill>
                <a:effectLst/>
                <a:latin typeface="Arial" pitchFamily="-128" charset="0"/>
                <a:ea typeface="+mn-ea"/>
                <a:cs typeface="+mn-cs"/>
              </a:rPr>
              <a:t> than a </a:t>
            </a:r>
            <a:r>
              <a:rPr lang="en-US" sz="1800" b="0" i="1" kern="1200" dirty="0">
                <a:solidFill>
                  <a:schemeClr val="tx1"/>
                </a:solidFill>
                <a:effectLst/>
                <a:latin typeface="Arial" pitchFamily="-128" charset="0"/>
                <a:ea typeface="+mn-ea"/>
                <a:cs typeface="+mn-cs"/>
              </a:rPr>
              <a:t>field of tensions</a:t>
            </a:r>
            <a:r>
              <a:rPr lang="en-US" sz="1800" b="0" i="0" kern="1200" dirty="0">
                <a:solidFill>
                  <a:schemeClr val="tx1"/>
                </a:solidFill>
                <a:effectLst/>
                <a:latin typeface="Arial" pitchFamily="-128" charset="0"/>
                <a:ea typeface="+mn-ea"/>
                <a:cs typeface="+mn-cs"/>
              </a:rPr>
              <a:t> between different roles, each with its own perspective and voice.</a:t>
            </a:r>
          </a:p>
          <a:p>
            <a:r>
              <a:rPr lang="en-US" sz="1800" b="0" i="0" kern="1200" dirty="0">
                <a:solidFill>
                  <a:schemeClr val="tx1"/>
                </a:solidFill>
                <a:effectLst/>
                <a:latin typeface="Arial" pitchFamily="-128" charset="0"/>
                <a:ea typeface="+mn-ea"/>
                <a:cs typeface="+mn-cs"/>
              </a:rPr>
              <a:t>Leadership in Judaism is </a:t>
            </a:r>
            <a:r>
              <a:rPr lang="en-US" sz="1800" b="0" i="1" kern="1200" dirty="0">
                <a:solidFill>
                  <a:schemeClr val="tx1"/>
                </a:solidFill>
                <a:effectLst/>
                <a:latin typeface="Arial" pitchFamily="-128" charset="0"/>
                <a:ea typeface="+mn-ea"/>
                <a:cs typeface="+mn-cs"/>
              </a:rPr>
              <a:t>counterpoint</a:t>
            </a:r>
            <a:r>
              <a:rPr lang="en-US" sz="1800" b="0" i="0" kern="1200" dirty="0">
                <a:solidFill>
                  <a:schemeClr val="tx1"/>
                </a:solidFill>
                <a:effectLst/>
                <a:latin typeface="Arial" pitchFamily="-128" charset="0"/>
                <a:ea typeface="+mn-ea"/>
                <a:cs typeface="+mn-cs"/>
              </a:rPr>
              <a:t>, a musical form defined as “the technique of combining two or more melodic lines in such a way that they establish a harmonic relationship while retaining their linear individuality.” It is this internal complexity that gives Jewish leadership its </a:t>
            </a:r>
            <a:r>
              <a:rPr lang="en-US" sz="1800" b="0" i="0" kern="1200" dirty="0" err="1">
                <a:solidFill>
                  <a:schemeClr val="tx1"/>
                </a:solidFill>
                <a:effectLst/>
                <a:latin typeface="Arial" pitchFamily="-128" charset="0"/>
                <a:ea typeface="+mn-ea"/>
                <a:cs typeface="+mn-cs"/>
              </a:rPr>
              <a:t>vigour</a:t>
            </a:r>
            <a:r>
              <a:rPr lang="en-US" sz="1800" b="0" i="0" kern="1200" dirty="0">
                <a:solidFill>
                  <a:schemeClr val="tx1"/>
                </a:solidFill>
                <a:effectLst/>
                <a:latin typeface="Arial" pitchFamily="-128" charset="0"/>
                <a:ea typeface="+mn-ea"/>
                <a:cs typeface="+mn-cs"/>
              </a:rPr>
              <a:t>, saving it from entropy, the loss of energy over time.</a:t>
            </a:r>
          </a:p>
          <a:p>
            <a:r>
              <a:rPr lang="en-US" sz="1800" b="0" i="0" kern="1200" dirty="0">
                <a:solidFill>
                  <a:schemeClr val="tx1"/>
                </a:solidFill>
                <a:effectLst/>
                <a:latin typeface="Arial" pitchFamily="-128" charset="0"/>
                <a:ea typeface="+mn-ea"/>
                <a:cs typeface="+mn-cs"/>
              </a:rPr>
              <a:t>Leadership must always, I believe, be like this. Every team must be made up of people with different roles, strengths, temperaments and perspectives. They must always be open to criticism and they must always be on the alert against group-think. The glory of Judaism is its insistence that only in heaven is there One commanding voice. Down here on earth no individual may ever hold a monopoly of leadership. Out of the clash of perspectives – king, priest and prophet – comes something larger than any individual or role could achieve.</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8192692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800" b="0" i="0" kern="1200" dirty="0">
                <a:solidFill>
                  <a:schemeClr val="tx1"/>
                </a:solidFill>
                <a:effectLst/>
                <a:latin typeface="Arial" pitchFamily="-128" charset="0"/>
                <a:ea typeface="+mn-ea"/>
                <a:cs typeface="+mn-cs"/>
              </a:rPr>
              <a:t>The essential lesson of the Torah is that leadership can never be confined to one class or role. It must always be distributed and divided. In ancient Israel, kings dealt with power, priests with holiness, and prophets with the integrity and faithfulness of society as a whole. In Judaism, leadership is less a </a:t>
            </a:r>
            <a:r>
              <a:rPr lang="en-US" sz="1800" b="0" i="1" kern="1200" dirty="0">
                <a:solidFill>
                  <a:schemeClr val="tx1"/>
                </a:solidFill>
                <a:effectLst/>
                <a:latin typeface="Arial" pitchFamily="-128" charset="0"/>
                <a:ea typeface="+mn-ea"/>
                <a:cs typeface="+mn-cs"/>
              </a:rPr>
              <a:t>function</a:t>
            </a:r>
            <a:r>
              <a:rPr lang="en-US" sz="1800" b="0" i="0" kern="1200" dirty="0">
                <a:solidFill>
                  <a:schemeClr val="tx1"/>
                </a:solidFill>
                <a:effectLst/>
                <a:latin typeface="Arial" pitchFamily="-128" charset="0"/>
                <a:ea typeface="+mn-ea"/>
                <a:cs typeface="+mn-cs"/>
              </a:rPr>
              <a:t> than a </a:t>
            </a:r>
            <a:r>
              <a:rPr lang="en-US" sz="1800" b="0" i="1" kern="1200" dirty="0">
                <a:solidFill>
                  <a:schemeClr val="tx1"/>
                </a:solidFill>
                <a:effectLst/>
                <a:latin typeface="Arial" pitchFamily="-128" charset="0"/>
                <a:ea typeface="+mn-ea"/>
                <a:cs typeface="+mn-cs"/>
              </a:rPr>
              <a:t>field of tensions</a:t>
            </a:r>
            <a:r>
              <a:rPr lang="en-US" sz="1800" b="0" i="0" kern="1200" dirty="0">
                <a:solidFill>
                  <a:schemeClr val="tx1"/>
                </a:solidFill>
                <a:effectLst/>
                <a:latin typeface="Arial" pitchFamily="-128" charset="0"/>
                <a:ea typeface="+mn-ea"/>
                <a:cs typeface="+mn-cs"/>
              </a:rPr>
              <a:t> between different roles, each with its own perspective and voice.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800" b="0" i="0" kern="1200" dirty="0">
                <a:solidFill>
                  <a:schemeClr val="tx1"/>
                </a:solidFill>
                <a:effectLst/>
                <a:latin typeface="Arial" pitchFamily="-128" charset="0"/>
                <a:ea typeface="+mn-ea"/>
                <a:cs typeface="+mn-cs"/>
              </a:rPr>
              <a:t>Leadership must always, I believe, be like this. Every team must be made up of people with different roles, strengths, temperaments and perspectives. They must always be open to criticism and they must always be on the alert against group-think. The glory of Judaism is its insistence that only in heaven is there One commanding voice. Down here on earth no individual may ever hold a monopoly of leadership. Out of the clash of perspectives – king, priest and prophet – comes something larger than any individual or role could achieve.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0056808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800" b="0" i="0" kern="1200" dirty="0">
                <a:solidFill>
                  <a:schemeClr val="tx1"/>
                </a:solidFill>
                <a:effectLst/>
                <a:latin typeface="Arial" pitchFamily="-128" charset="0"/>
                <a:ea typeface="+mn-ea"/>
                <a:cs typeface="+mn-cs"/>
              </a:rPr>
              <a:t>There is a fascinating sequence of commands in the great “holiness code” with which our </a:t>
            </a:r>
            <a:r>
              <a:rPr lang="en-US" sz="1800" b="0" i="0" kern="1200" dirty="0" err="1">
                <a:solidFill>
                  <a:schemeClr val="tx1"/>
                </a:solidFill>
                <a:effectLst/>
                <a:latin typeface="Arial" pitchFamily="-128" charset="0"/>
                <a:ea typeface="+mn-ea"/>
                <a:cs typeface="+mn-cs"/>
              </a:rPr>
              <a:t>parsha</a:t>
            </a:r>
            <a:r>
              <a:rPr lang="en-US" sz="1800" b="0" i="0" kern="1200" dirty="0">
                <a:solidFill>
                  <a:schemeClr val="tx1"/>
                </a:solidFill>
                <a:effectLst/>
                <a:latin typeface="Arial" pitchFamily="-128" charset="0"/>
                <a:ea typeface="+mn-ea"/>
                <a:cs typeface="+mn-cs"/>
              </a:rPr>
              <a:t> begins, that sheds light on the nature not just of leadership in Judaism but also of followership. Here is the command in context:</a:t>
            </a:r>
          </a:p>
          <a:p>
            <a:r>
              <a:rPr lang="en-US" sz="1800" i="0" kern="1200" dirty="0">
                <a:solidFill>
                  <a:schemeClr val="tx1"/>
                </a:solidFill>
                <a:effectLst/>
                <a:latin typeface="Arial" pitchFamily="-128" charset="0"/>
                <a:ea typeface="+mn-ea"/>
                <a:cs typeface="+mn-cs"/>
              </a:rPr>
              <a:t>Do not hate your brother in your heart. </a:t>
            </a:r>
            <a:r>
              <a:rPr lang="en-US" sz="1800" i="1" kern="1200" dirty="0">
                <a:solidFill>
                  <a:schemeClr val="tx1"/>
                </a:solidFill>
                <a:effectLst/>
                <a:latin typeface="Arial" pitchFamily="-128" charset="0"/>
                <a:ea typeface="+mn-ea"/>
                <a:cs typeface="+mn-cs"/>
              </a:rPr>
              <a:t>Reprove [or reason with] your </a:t>
            </a:r>
            <a:r>
              <a:rPr lang="en-US" sz="1800" i="1" kern="1200" dirty="0" err="1">
                <a:solidFill>
                  <a:schemeClr val="tx1"/>
                </a:solidFill>
                <a:effectLst/>
                <a:latin typeface="Arial" pitchFamily="-128" charset="0"/>
                <a:ea typeface="+mn-ea"/>
                <a:cs typeface="+mn-cs"/>
              </a:rPr>
              <a:t>neighbour</a:t>
            </a:r>
            <a:r>
              <a:rPr lang="en-US" sz="1800" i="1" kern="1200" dirty="0">
                <a:solidFill>
                  <a:schemeClr val="tx1"/>
                </a:solidFill>
                <a:effectLst/>
                <a:latin typeface="Arial" pitchFamily="-128" charset="0"/>
                <a:ea typeface="+mn-ea"/>
                <a:cs typeface="+mn-cs"/>
              </a:rPr>
              <a:t> frankly so you will not bear sin because of him</a:t>
            </a:r>
            <a:r>
              <a:rPr lang="en-US" sz="1800" i="0" kern="1200" dirty="0">
                <a:solidFill>
                  <a:schemeClr val="tx1"/>
                </a:solidFill>
                <a:effectLst/>
                <a:latin typeface="Arial" pitchFamily="-128" charset="0"/>
                <a:ea typeface="+mn-ea"/>
                <a:cs typeface="+mn-cs"/>
              </a:rPr>
              <a:t>. Do not seek revenge or bear a grudge against anyone among your people, but love your </a:t>
            </a:r>
            <a:r>
              <a:rPr lang="en-US" sz="1800" i="0" kern="1200" dirty="0" err="1">
                <a:solidFill>
                  <a:schemeClr val="tx1"/>
                </a:solidFill>
                <a:effectLst/>
                <a:latin typeface="Arial" pitchFamily="-128" charset="0"/>
                <a:ea typeface="+mn-ea"/>
                <a:cs typeface="+mn-cs"/>
              </a:rPr>
              <a:t>neighbour</a:t>
            </a:r>
            <a:r>
              <a:rPr lang="en-US" sz="1800" i="0" kern="1200" dirty="0">
                <a:solidFill>
                  <a:schemeClr val="tx1"/>
                </a:solidFill>
                <a:effectLst/>
                <a:latin typeface="Arial" pitchFamily="-128" charset="0"/>
                <a:ea typeface="+mn-ea"/>
                <a:cs typeface="+mn-cs"/>
              </a:rPr>
              <a:t> as yourself. I am the Lord. (Lev. 19: 17-18)</a:t>
            </a:r>
          </a:p>
          <a:p>
            <a:r>
              <a:rPr lang="en-US" sz="1800" b="0" i="0" kern="1200" dirty="0">
                <a:solidFill>
                  <a:schemeClr val="tx1"/>
                </a:solidFill>
                <a:effectLst/>
                <a:latin typeface="Arial" pitchFamily="-128" charset="0"/>
                <a:ea typeface="+mn-ea"/>
                <a:cs typeface="+mn-cs"/>
              </a:rPr>
              <a:t>There are two completely different ways of understanding the italicized words. Maimonides brings them both as legally binding.[1] </a:t>
            </a:r>
            <a:r>
              <a:rPr lang="en-US" sz="1800" b="0" i="0" kern="1200" dirty="0" err="1">
                <a:solidFill>
                  <a:schemeClr val="tx1"/>
                </a:solidFill>
                <a:effectLst/>
                <a:latin typeface="Arial" pitchFamily="-128" charset="0"/>
                <a:ea typeface="+mn-ea"/>
                <a:cs typeface="+mn-cs"/>
              </a:rPr>
              <a:t>Nahmanides</a:t>
            </a:r>
            <a:r>
              <a:rPr lang="en-US" sz="1800" b="0" i="0" kern="1200" dirty="0">
                <a:solidFill>
                  <a:schemeClr val="tx1"/>
                </a:solidFill>
                <a:effectLst/>
                <a:latin typeface="Arial" pitchFamily="-128" charset="0"/>
                <a:ea typeface="+mn-ea"/>
                <a:cs typeface="+mn-cs"/>
              </a:rPr>
              <a:t> includes them both in his commentary to the Torah.[2]</a:t>
            </a:r>
          </a:p>
          <a:p>
            <a:r>
              <a:rPr lang="en-US" sz="1800" b="0" i="0" kern="1200" dirty="0">
                <a:solidFill>
                  <a:schemeClr val="tx1"/>
                </a:solidFill>
                <a:effectLst/>
                <a:latin typeface="Arial" pitchFamily="-128" charset="0"/>
                <a:ea typeface="+mn-ea"/>
                <a:cs typeface="+mn-cs"/>
              </a:rPr>
              <a:t>The first is to read the command in terms of interpersonal relations. Someone, you believe, has done you harm. In such a case, says the Torah, do not remain in a state of silent resentment. Do not give way to hate, do not bear a grudge, and do not take revenge. Instead, reprove him, reason with him, tell him what you believe he has done and how you feel it has harmed you. He may </a:t>
            </a:r>
            <a:r>
              <a:rPr lang="en-US" sz="1800" b="0" i="0" kern="1200" dirty="0" err="1">
                <a:solidFill>
                  <a:schemeClr val="tx1"/>
                </a:solidFill>
                <a:effectLst/>
                <a:latin typeface="Arial" pitchFamily="-128" charset="0"/>
                <a:ea typeface="+mn-ea"/>
                <a:cs typeface="+mn-cs"/>
              </a:rPr>
              <a:t>apologise</a:t>
            </a:r>
            <a:r>
              <a:rPr lang="en-US" sz="1800" b="0" i="0" kern="1200" dirty="0">
                <a:solidFill>
                  <a:schemeClr val="tx1"/>
                </a:solidFill>
                <a:effectLst/>
                <a:latin typeface="Arial" pitchFamily="-128" charset="0"/>
                <a:ea typeface="+mn-ea"/>
                <a:cs typeface="+mn-cs"/>
              </a:rPr>
              <a:t> and seek to make amends. Even if he does not, at least you have made your feelings known to him. That in itself is cathartic. It will help you to avoid nursing a grievance.</a:t>
            </a:r>
          </a:p>
          <a:p>
            <a:r>
              <a:rPr lang="en-US" sz="1800" b="0" i="0" kern="1200" dirty="0">
                <a:solidFill>
                  <a:schemeClr val="tx1"/>
                </a:solidFill>
                <a:effectLst/>
                <a:latin typeface="Arial" pitchFamily="-128" charset="0"/>
                <a:ea typeface="+mn-ea"/>
                <a:cs typeface="+mn-cs"/>
              </a:rPr>
              <a:t>The second interpretation, though, sees the command in impersonal terms. It has nothing to do you being harmed. It refers to someone you see acting wrongly, committing a sin or a crime. You may not be the victim. You may be just an observer. The command tells us not to be content with passing a negative judgment on his </a:t>
            </a:r>
            <a:r>
              <a:rPr lang="en-US" sz="1800" b="0" i="0" kern="1200" dirty="0" err="1">
                <a:solidFill>
                  <a:schemeClr val="tx1"/>
                </a:solidFill>
                <a:effectLst/>
                <a:latin typeface="Arial" pitchFamily="-128" charset="0"/>
                <a:ea typeface="+mn-ea"/>
                <a:cs typeface="+mn-cs"/>
              </a:rPr>
              <a:t>behaviour</a:t>
            </a:r>
            <a:r>
              <a:rPr lang="en-US" sz="1800" b="0" i="0" kern="1200" dirty="0">
                <a:solidFill>
                  <a:schemeClr val="tx1"/>
                </a:solidFill>
                <a:effectLst/>
                <a:latin typeface="Arial" pitchFamily="-128" charset="0"/>
                <a:ea typeface="+mn-ea"/>
                <a:cs typeface="+mn-cs"/>
              </a:rPr>
              <a:t> (i.e. with “hating him in your heart”). You must get involved. You should remonstrate with him, pointing out in as gentle and constructive a way as you can, that what he is doing is against the law, civil or moral. If you stay silent and do nothing, you will become complicit in his guilt (i.e. “bear sin because of him”) because you saw him do wrong and you did nothing to protest.</a:t>
            </a:r>
          </a:p>
          <a:p>
            <a:r>
              <a:rPr lang="en-US" sz="1800" b="0" i="0" kern="1200" dirty="0">
                <a:solidFill>
                  <a:schemeClr val="tx1"/>
                </a:solidFill>
                <a:effectLst/>
                <a:latin typeface="Arial" pitchFamily="-128" charset="0"/>
                <a:ea typeface="+mn-ea"/>
                <a:cs typeface="+mn-cs"/>
              </a:rPr>
              <a:t>This second interpretation is possible only because of Judaism’s fundamental principle that </a:t>
            </a:r>
            <a:r>
              <a:rPr lang="en-US" sz="1800" b="0" i="1" kern="1200" dirty="0" err="1">
                <a:solidFill>
                  <a:schemeClr val="tx1"/>
                </a:solidFill>
                <a:effectLst/>
                <a:latin typeface="Arial" pitchFamily="-128" charset="0"/>
                <a:ea typeface="+mn-ea"/>
                <a:cs typeface="+mn-cs"/>
              </a:rPr>
              <a:t>kol</a:t>
            </a:r>
            <a:r>
              <a:rPr lang="en-US" sz="1800" b="0" i="1" kern="1200" dirty="0">
                <a:solidFill>
                  <a:schemeClr val="tx1"/>
                </a:solidFill>
                <a:effectLst/>
                <a:latin typeface="Arial" pitchFamily="-128" charset="0"/>
                <a:ea typeface="+mn-ea"/>
                <a:cs typeface="+mn-cs"/>
              </a:rPr>
              <a:t> </a:t>
            </a:r>
            <a:r>
              <a:rPr lang="en-US" sz="1800" b="0" i="1" kern="1200" dirty="0" err="1">
                <a:solidFill>
                  <a:schemeClr val="tx1"/>
                </a:solidFill>
                <a:effectLst/>
                <a:latin typeface="Arial" pitchFamily="-128" charset="0"/>
                <a:ea typeface="+mn-ea"/>
                <a:cs typeface="+mn-cs"/>
              </a:rPr>
              <a:t>Yisrael</a:t>
            </a:r>
            <a:r>
              <a:rPr lang="en-US" sz="1800" b="0" i="1" kern="1200" dirty="0">
                <a:solidFill>
                  <a:schemeClr val="tx1"/>
                </a:solidFill>
                <a:effectLst/>
                <a:latin typeface="Arial" pitchFamily="-128" charset="0"/>
                <a:ea typeface="+mn-ea"/>
                <a:cs typeface="+mn-cs"/>
              </a:rPr>
              <a:t> </a:t>
            </a:r>
            <a:r>
              <a:rPr lang="en-US" sz="1800" b="0" i="1" kern="1200" dirty="0" err="1">
                <a:solidFill>
                  <a:schemeClr val="tx1"/>
                </a:solidFill>
                <a:effectLst/>
                <a:latin typeface="Arial" pitchFamily="-128" charset="0"/>
                <a:ea typeface="+mn-ea"/>
                <a:cs typeface="+mn-cs"/>
              </a:rPr>
              <a:t>arevin</a:t>
            </a:r>
            <a:r>
              <a:rPr lang="en-US" sz="1800" b="0" i="1" kern="1200" dirty="0">
                <a:solidFill>
                  <a:schemeClr val="tx1"/>
                </a:solidFill>
                <a:effectLst/>
                <a:latin typeface="Arial" pitchFamily="-128" charset="0"/>
                <a:ea typeface="+mn-ea"/>
                <a:cs typeface="+mn-cs"/>
              </a:rPr>
              <a:t> </a:t>
            </a:r>
            <a:r>
              <a:rPr lang="en-US" sz="1800" b="0" i="1" kern="1200" dirty="0" err="1">
                <a:solidFill>
                  <a:schemeClr val="tx1"/>
                </a:solidFill>
                <a:effectLst/>
                <a:latin typeface="Arial" pitchFamily="-128" charset="0"/>
                <a:ea typeface="+mn-ea"/>
                <a:cs typeface="+mn-cs"/>
              </a:rPr>
              <a:t>zeh</a:t>
            </a:r>
            <a:r>
              <a:rPr lang="en-US" sz="1800" b="0" i="1" kern="1200" dirty="0">
                <a:solidFill>
                  <a:schemeClr val="tx1"/>
                </a:solidFill>
                <a:effectLst/>
                <a:latin typeface="Arial" pitchFamily="-128" charset="0"/>
                <a:ea typeface="+mn-ea"/>
                <a:cs typeface="+mn-cs"/>
              </a:rPr>
              <a:t> </a:t>
            </a:r>
            <a:r>
              <a:rPr lang="en-US" sz="1800" b="0" i="1" kern="1200" dirty="0" err="1">
                <a:solidFill>
                  <a:schemeClr val="tx1"/>
                </a:solidFill>
                <a:effectLst/>
                <a:latin typeface="Arial" pitchFamily="-128" charset="0"/>
                <a:ea typeface="+mn-ea"/>
                <a:cs typeface="+mn-cs"/>
              </a:rPr>
              <a:t>ba-zeh</a:t>
            </a:r>
            <a:r>
              <a:rPr lang="en-US" sz="1800" b="0" i="0" kern="1200" dirty="0">
                <a:solidFill>
                  <a:schemeClr val="tx1"/>
                </a:solidFill>
                <a:effectLst/>
                <a:latin typeface="Arial" pitchFamily="-128" charset="0"/>
                <a:ea typeface="+mn-ea"/>
                <a:cs typeface="+mn-cs"/>
              </a:rPr>
              <a:t>, “All Jews are sureties [i.e. responsible] for one another.” However, the Talmud makes a fascinating observation about the scope of the command:</a:t>
            </a:r>
          </a:p>
          <a:p>
            <a:r>
              <a:rPr lang="en-US" sz="1800" i="0" kern="1200" dirty="0">
                <a:solidFill>
                  <a:schemeClr val="tx1"/>
                </a:solidFill>
                <a:effectLst/>
                <a:latin typeface="Arial" pitchFamily="-128" charset="0"/>
                <a:ea typeface="+mn-ea"/>
                <a:cs typeface="+mn-cs"/>
              </a:rPr>
              <a:t>One of the rabbis said to Raba: [The Torah says] </a:t>
            </a:r>
            <a:r>
              <a:rPr lang="en-US" sz="1800" i="1" kern="1200" dirty="0" err="1">
                <a:solidFill>
                  <a:schemeClr val="tx1"/>
                </a:solidFill>
                <a:effectLst/>
                <a:latin typeface="Arial" pitchFamily="-128" charset="0"/>
                <a:ea typeface="+mn-ea"/>
                <a:cs typeface="+mn-cs"/>
              </a:rPr>
              <a:t>hokheach</a:t>
            </a:r>
            <a:r>
              <a:rPr lang="en-US" sz="1800" i="1" kern="1200" dirty="0">
                <a:solidFill>
                  <a:schemeClr val="tx1"/>
                </a:solidFill>
                <a:effectLst/>
                <a:latin typeface="Arial" pitchFamily="-128" charset="0"/>
                <a:ea typeface="+mn-ea"/>
                <a:cs typeface="+mn-cs"/>
              </a:rPr>
              <a:t> </a:t>
            </a:r>
            <a:r>
              <a:rPr lang="en-US" sz="1800" i="1" kern="1200" dirty="0" err="1">
                <a:solidFill>
                  <a:schemeClr val="tx1"/>
                </a:solidFill>
                <a:effectLst/>
                <a:latin typeface="Arial" pitchFamily="-128" charset="0"/>
                <a:ea typeface="+mn-ea"/>
                <a:cs typeface="+mn-cs"/>
              </a:rPr>
              <a:t>tokhiach</a:t>
            </a:r>
            <a:r>
              <a:rPr lang="en-US" sz="1800" i="0" kern="1200" dirty="0">
                <a:solidFill>
                  <a:schemeClr val="tx1"/>
                </a:solidFill>
                <a:effectLst/>
                <a:latin typeface="Arial" pitchFamily="-128" charset="0"/>
                <a:ea typeface="+mn-ea"/>
                <a:cs typeface="+mn-cs"/>
              </a:rPr>
              <a:t>, meaning “you shall reprove your </a:t>
            </a:r>
            <a:r>
              <a:rPr lang="en-US" sz="1800" i="0" kern="1200" dirty="0" err="1">
                <a:solidFill>
                  <a:schemeClr val="tx1"/>
                </a:solidFill>
                <a:effectLst/>
                <a:latin typeface="Arial" pitchFamily="-128" charset="0"/>
                <a:ea typeface="+mn-ea"/>
                <a:cs typeface="+mn-cs"/>
              </a:rPr>
              <a:t>neighbour</a:t>
            </a:r>
            <a:r>
              <a:rPr lang="en-US" sz="1800" i="0" kern="1200" dirty="0">
                <a:solidFill>
                  <a:schemeClr val="tx1"/>
                </a:solidFill>
                <a:effectLst/>
                <a:latin typeface="Arial" pitchFamily="-128" charset="0"/>
                <a:ea typeface="+mn-ea"/>
                <a:cs typeface="+mn-cs"/>
              </a:rPr>
              <a:t> repeatedly” [because the verb is doubled, implying more than once]. Might this mean </a:t>
            </a:r>
            <a:r>
              <a:rPr lang="en-US" sz="1800" i="1" kern="1200" dirty="0" err="1">
                <a:solidFill>
                  <a:schemeClr val="tx1"/>
                </a:solidFill>
                <a:effectLst/>
                <a:latin typeface="Arial" pitchFamily="-128" charset="0"/>
                <a:ea typeface="+mn-ea"/>
                <a:cs typeface="+mn-cs"/>
              </a:rPr>
              <a:t>hokheach</a:t>
            </a:r>
            <a:r>
              <a:rPr lang="en-US" sz="1800" i="0" kern="1200" dirty="0">
                <a:solidFill>
                  <a:schemeClr val="tx1"/>
                </a:solidFill>
                <a:effectLst/>
                <a:latin typeface="Arial" pitchFamily="-128" charset="0"/>
                <a:ea typeface="+mn-ea"/>
                <a:cs typeface="+mn-cs"/>
              </a:rPr>
              <a:t>, reprove him once, and </a:t>
            </a:r>
            <a:r>
              <a:rPr lang="en-US" sz="1800" i="1" kern="1200" dirty="0" err="1">
                <a:solidFill>
                  <a:schemeClr val="tx1"/>
                </a:solidFill>
                <a:effectLst/>
                <a:latin typeface="Arial" pitchFamily="-128" charset="0"/>
                <a:ea typeface="+mn-ea"/>
                <a:cs typeface="+mn-cs"/>
              </a:rPr>
              <a:t>tokhiach</a:t>
            </a:r>
            <a:r>
              <a:rPr lang="en-US" sz="1800" i="0" kern="1200" dirty="0">
                <a:solidFill>
                  <a:schemeClr val="tx1"/>
                </a:solidFill>
                <a:effectLst/>
                <a:latin typeface="Arial" pitchFamily="-128" charset="0"/>
                <a:ea typeface="+mn-ea"/>
                <a:cs typeface="+mn-cs"/>
              </a:rPr>
              <a:t>, a second time? No, he replied, the word </a:t>
            </a:r>
            <a:r>
              <a:rPr lang="en-US" sz="1800" i="1" kern="1200" dirty="0" err="1">
                <a:solidFill>
                  <a:schemeClr val="tx1"/>
                </a:solidFill>
                <a:effectLst/>
                <a:latin typeface="Arial" pitchFamily="-128" charset="0"/>
                <a:ea typeface="+mn-ea"/>
                <a:cs typeface="+mn-cs"/>
              </a:rPr>
              <a:t>hokheach</a:t>
            </a:r>
            <a:r>
              <a:rPr lang="en-US" sz="1800" i="0" kern="1200" dirty="0">
                <a:solidFill>
                  <a:schemeClr val="tx1"/>
                </a:solidFill>
                <a:effectLst/>
                <a:latin typeface="Arial" pitchFamily="-128" charset="0"/>
                <a:ea typeface="+mn-ea"/>
                <a:cs typeface="+mn-cs"/>
              </a:rPr>
              <a:t> means, even a hundred times. Why then does it add the word </a:t>
            </a:r>
            <a:r>
              <a:rPr lang="en-US" sz="1800" i="1" kern="1200" dirty="0" err="1">
                <a:solidFill>
                  <a:schemeClr val="tx1"/>
                </a:solidFill>
                <a:effectLst/>
                <a:latin typeface="Arial" pitchFamily="-128" charset="0"/>
                <a:ea typeface="+mn-ea"/>
                <a:cs typeface="+mn-cs"/>
              </a:rPr>
              <a:t>tokhiach</a:t>
            </a:r>
            <a:r>
              <a:rPr lang="en-US" sz="1800" i="0" kern="1200" dirty="0">
                <a:solidFill>
                  <a:schemeClr val="tx1"/>
                </a:solidFill>
                <a:effectLst/>
                <a:latin typeface="Arial" pitchFamily="-128" charset="0"/>
                <a:ea typeface="+mn-ea"/>
                <a:cs typeface="+mn-cs"/>
              </a:rPr>
              <a:t>? Had there been only a single verb I would have known that the law applies to a master reproving his disciple. How do we know that it applies even to a disciple reproving his master? From the phrase,</a:t>
            </a:r>
            <a:r>
              <a:rPr lang="en-US" sz="1800" i="1" kern="1200" dirty="0">
                <a:solidFill>
                  <a:schemeClr val="tx1"/>
                </a:solidFill>
                <a:effectLst/>
                <a:latin typeface="Arial" pitchFamily="-128" charset="0"/>
                <a:ea typeface="+mn-ea"/>
                <a:cs typeface="+mn-cs"/>
              </a:rPr>
              <a:t> </a:t>
            </a:r>
            <a:r>
              <a:rPr lang="en-US" sz="1800" i="1" kern="1200" dirty="0" err="1">
                <a:solidFill>
                  <a:schemeClr val="tx1"/>
                </a:solidFill>
                <a:effectLst/>
                <a:latin typeface="Arial" pitchFamily="-128" charset="0"/>
                <a:ea typeface="+mn-ea"/>
                <a:cs typeface="+mn-cs"/>
              </a:rPr>
              <a:t>hokheach</a:t>
            </a:r>
            <a:r>
              <a:rPr lang="en-US" sz="1800" i="1" kern="1200" dirty="0">
                <a:solidFill>
                  <a:schemeClr val="tx1"/>
                </a:solidFill>
                <a:effectLst/>
                <a:latin typeface="Arial" pitchFamily="-128" charset="0"/>
                <a:ea typeface="+mn-ea"/>
                <a:cs typeface="+mn-cs"/>
              </a:rPr>
              <a:t> </a:t>
            </a:r>
            <a:r>
              <a:rPr lang="en-US" sz="1800" i="1" kern="1200" dirty="0" err="1">
                <a:solidFill>
                  <a:schemeClr val="tx1"/>
                </a:solidFill>
                <a:effectLst/>
                <a:latin typeface="Arial" pitchFamily="-128" charset="0"/>
                <a:ea typeface="+mn-ea"/>
                <a:cs typeface="+mn-cs"/>
              </a:rPr>
              <a:t>tokhiach</a:t>
            </a:r>
            <a:r>
              <a:rPr lang="en-US" sz="1800" i="1" kern="1200" dirty="0">
                <a:solidFill>
                  <a:schemeClr val="tx1"/>
                </a:solidFill>
                <a:effectLst/>
                <a:latin typeface="Arial" pitchFamily="-128" charset="0"/>
                <a:ea typeface="+mn-ea"/>
                <a:cs typeface="+mn-cs"/>
              </a:rPr>
              <a:t>, </a:t>
            </a:r>
            <a:r>
              <a:rPr lang="en-US" sz="1800" i="0" kern="1200" dirty="0">
                <a:solidFill>
                  <a:schemeClr val="tx1"/>
                </a:solidFill>
                <a:effectLst/>
                <a:latin typeface="Arial" pitchFamily="-128" charset="0"/>
                <a:ea typeface="+mn-ea"/>
                <a:cs typeface="+mn-cs"/>
              </a:rPr>
              <a:t>implying, under all circumstances.[3]</a:t>
            </a:r>
          </a:p>
          <a:p>
            <a:r>
              <a:rPr lang="en-US" sz="1800" b="0" i="0" kern="1200" dirty="0">
                <a:solidFill>
                  <a:schemeClr val="tx1"/>
                </a:solidFill>
                <a:effectLst/>
                <a:latin typeface="Arial" pitchFamily="-128" charset="0"/>
                <a:ea typeface="+mn-ea"/>
                <a:cs typeface="+mn-cs"/>
              </a:rPr>
              <a:t>This is significant because it establishes a principle of </a:t>
            </a:r>
            <a:r>
              <a:rPr lang="en-US" sz="1800" b="0" i="1" kern="1200" dirty="0">
                <a:solidFill>
                  <a:schemeClr val="tx1"/>
                </a:solidFill>
                <a:effectLst/>
                <a:latin typeface="Arial" pitchFamily="-128" charset="0"/>
                <a:ea typeface="+mn-ea"/>
                <a:cs typeface="+mn-cs"/>
              </a:rPr>
              <a:t>critical followership</a:t>
            </a:r>
            <a:r>
              <a:rPr lang="en-US" sz="1800" b="0" i="0" kern="1200" dirty="0">
                <a:solidFill>
                  <a:schemeClr val="tx1"/>
                </a:solidFill>
                <a:effectLst/>
                <a:latin typeface="Arial" pitchFamily="-128" charset="0"/>
                <a:ea typeface="+mn-ea"/>
                <a:cs typeface="+mn-cs"/>
              </a:rPr>
              <a:t>. So far in these essays we have been looking at the role of the leader in Judaism. But what about that of the follower? On the face of it the duty of the follower is to follow, and that of the disciple to learn. After all, Judaism commands almost unlimited respect for teachers. “Let reverence for your teacher be as great as your reverence for heaven,” said the sages. Despite this the Talmud understands the Torah to be commanding us to remonstrate even with our teacher or leader should we see him or her doing something wrong.</a:t>
            </a:r>
          </a:p>
          <a:p>
            <a:r>
              <a:rPr lang="en-US" sz="1800" b="0" i="0" kern="1200" dirty="0">
                <a:solidFill>
                  <a:schemeClr val="tx1"/>
                </a:solidFill>
                <a:effectLst/>
                <a:latin typeface="Arial" pitchFamily="-128" charset="0"/>
                <a:ea typeface="+mn-ea"/>
                <a:cs typeface="+mn-cs"/>
              </a:rPr>
              <a:t>Supposing a leader commands you to do something you know to be forbidden in Jewish law. Should you obey? The answer is a categorical No. The Talmud puts this in the form of a rhetorical question: “Faced with a choice between obeying the master [God] or the disciple [a human leader], whom should you obey?”[4] The answer is obvious. Obey God. Here in Jewish law is the logic of civil disobedience, the idea that we have a duty to disobey an immoral order.</a:t>
            </a:r>
          </a:p>
          <a:p>
            <a:r>
              <a:rPr lang="en-US" sz="1800" b="0" i="0" kern="1200" dirty="0">
                <a:solidFill>
                  <a:schemeClr val="tx1"/>
                </a:solidFill>
                <a:effectLst/>
                <a:latin typeface="Arial" pitchFamily="-128" charset="0"/>
                <a:ea typeface="+mn-ea"/>
                <a:cs typeface="+mn-cs"/>
              </a:rPr>
              <a:t>Then there is the great Jewish idea of active questioning and “argument for the sake of heaven.” Parents are obliged, and teachers encouraged, to train students to ask questions. Traditional Jewish learning is designed to make teacher and disciple alike aware of the fact that more than one view is possible on any question of Jewish law and multiple interpretations (the traditional number is seventy) of any biblical verse. Judaism is unique in that virtually all of its canonical texts – Midrash, Mishnah and </a:t>
            </a:r>
            <a:r>
              <a:rPr lang="en-US" sz="1800" b="0" i="0" kern="1200" dirty="0" err="1">
                <a:solidFill>
                  <a:schemeClr val="tx1"/>
                </a:solidFill>
                <a:effectLst/>
                <a:latin typeface="Arial" pitchFamily="-128" charset="0"/>
                <a:ea typeface="+mn-ea"/>
                <a:cs typeface="+mn-cs"/>
              </a:rPr>
              <a:t>Gemara</a:t>
            </a:r>
            <a:r>
              <a:rPr lang="en-US" sz="1800" b="0" i="0" kern="1200" dirty="0">
                <a:solidFill>
                  <a:schemeClr val="tx1"/>
                </a:solidFill>
                <a:effectLst/>
                <a:latin typeface="Arial" pitchFamily="-128" charset="0"/>
                <a:ea typeface="+mn-ea"/>
                <a:cs typeface="+mn-cs"/>
              </a:rPr>
              <a:t> – are anthologies of arguments (Rabbi X said this, Rabbi Y said that) or are surrounded by multiple commentaries each with its own perspective.</a:t>
            </a:r>
          </a:p>
          <a:p>
            <a:r>
              <a:rPr lang="en-US" sz="1800" b="0" i="0" kern="1200" dirty="0">
                <a:solidFill>
                  <a:schemeClr val="tx1"/>
                </a:solidFill>
                <a:effectLst/>
                <a:latin typeface="Arial" pitchFamily="-128" charset="0"/>
                <a:ea typeface="+mn-ea"/>
                <a:cs typeface="+mn-cs"/>
              </a:rPr>
              <a:t>The very act of learning in rabbinic Judaism is conceived as active debate, a kind of gladiatorial contest of the mind: “Even a teacher and disciple, even a father and son, when they sit to study Torah together become enemies to one another. But they do not move from there until they have become beloved to one another.”[5]  Hence the Talmudic saying, “Much wisdom I have learned from my teacher, more from my colleagues but most from my students.”[6] Therefore despite the reverence we owe our teachers, we owe them also our best efforts at questioning and challenging their ideas. This is essential to the rabbinical ideal of learning as a collaborative pursuit of truth.</a:t>
            </a:r>
          </a:p>
          <a:p>
            <a:r>
              <a:rPr lang="en-US" sz="1800" b="0" i="0" kern="1200" dirty="0">
                <a:solidFill>
                  <a:schemeClr val="tx1"/>
                </a:solidFill>
                <a:effectLst/>
                <a:latin typeface="Arial" pitchFamily="-128" charset="0"/>
                <a:ea typeface="+mn-ea"/>
                <a:cs typeface="+mn-cs"/>
              </a:rPr>
              <a:t>The idea of critical followership gave rise in Judaism to the world’s first social critics, the prophets, mandated by God to speak truth to power and to summon even kings to the bar of justice and right conduct. That is what Samuel did to Saul, Elijah to Ahab and Isaiah to Hezekiah. None did so more effectively than the prophet Nathan when, with immense skill, he got King David to appreciate the enormity of his sin in sleeping with another man’s wife. David immediately </a:t>
            </a:r>
            <a:r>
              <a:rPr lang="en-US" sz="1800" b="0" i="0" kern="1200" dirty="0" err="1">
                <a:solidFill>
                  <a:schemeClr val="tx1"/>
                </a:solidFill>
                <a:effectLst/>
                <a:latin typeface="Arial" pitchFamily="-128" charset="0"/>
                <a:ea typeface="+mn-ea"/>
                <a:cs typeface="+mn-cs"/>
              </a:rPr>
              <a:t>recognised</a:t>
            </a:r>
            <a:r>
              <a:rPr lang="en-US" sz="1800" b="0" i="0" kern="1200" dirty="0">
                <a:solidFill>
                  <a:schemeClr val="tx1"/>
                </a:solidFill>
                <a:effectLst/>
                <a:latin typeface="Arial" pitchFamily="-128" charset="0"/>
                <a:ea typeface="+mn-ea"/>
                <a:cs typeface="+mn-cs"/>
              </a:rPr>
              <a:t> his wrong and said </a:t>
            </a:r>
            <a:r>
              <a:rPr lang="en-US" sz="1800" b="0" i="1" kern="1200" dirty="0" err="1">
                <a:solidFill>
                  <a:schemeClr val="tx1"/>
                </a:solidFill>
                <a:effectLst/>
                <a:latin typeface="Arial" pitchFamily="-128" charset="0"/>
                <a:ea typeface="+mn-ea"/>
                <a:cs typeface="+mn-cs"/>
              </a:rPr>
              <a:t>chatati</a:t>
            </a:r>
            <a:r>
              <a:rPr lang="en-US" sz="1800" b="0" i="0" kern="1200" dirty="0">
                <a:solidFill>
                  <a:schemeClr val="tx1"/>
                </a:solidFill>
                <a:effectLst/>
                <a:latin typeface="Arial" pitchFamily="-128" charset="0"/>
                <a:ea typeface="+mn-ea"/>
                <a:cs typeface="+mn-cs"/>
              </a:rPr>
              <a:t>, “I have sinned.”[7]</a:t>
            </a:r>
          </a:p>
          <a:p>
            <a:r>
              <a:rPr lang="en-US" sz="1800" b="0" i="0" kern="1200" dirty="0">
                <a:solidFill>
                  <a:schemeClr val="tx1"/>
                </a:solidFill>
                <a:effectLst/>
                <a:latin typeface="Arial" pitchFamily="-128" charset="0"/>
                <a:ea typeface="+mn-ea"/>
                <a:cs typeface="+mn-cs"/>
              </a:rPr>
              <a:t>Exceptional though the prophets of Israel were, even their achievement takes second place to one of the most remarkable phenomena in the history of religion, namely that God himself chooses as His most beloved disciples the very people who are willing to challenge heaven itself. Abraham says, “Shall the judge of all the earth not do justice?” Moses says, “Why have you done evil to this people?” Jeremiah and Habakkuk challenge God on the apparent injustices of history. Job, who argues with God, is eventually vindicated by God, while his comforters, who defended God, are deemed by God to have been in the wrong. In short, God Himself chooses active, critical followers rather than those who silently obey.</a:t>
            </a:r>
          </a:p>
          <a:p>
            <a:r>
              <a:rPr lang="en-US" sz="1800" b="0" i="0" kern="1200" dirty="0">
                <a:solidFill>
                  <a:schemeClr val="tx1"/>
                </a:solidFill>
                <a:effectLst/>
                <a:latin typeface="Arial" pitchFamily="-128" charset="0"/>
                <a:ea typeface="+mn-ea"/>
                <a:cs typeface="+mn-cs"/>
              </a:rPr>
              <a:t>Hence the unusual conclusion that </a:t>
            </a:r>
            <a:r>
              <a:rPr lang="en-US" sz="1800" b="0" i="1" kern="1200" dirty="0">
                <a:solidFill>
                  <a:schemeClr val="tx1"/>
                </a:solidFill>
                <a:effectLst/>
                <a:latin typeface="Arial" pitchFamily="-128" charset="0"/>
                <a:ea typeface="+mn-ea"/>
                <a:cs typeface="+mn-cs"/>
              </a:rPr>
              <a:t>in Judaism followership is as active and demanding as leadership</a:t>
            </a:r>
            <a:r>
              <a:rPr lang="en-US" sz="1800" b="0" i="0" kern="1200" dirty="0">
                <a:solidFill>
                  <a:schemeClr val="tx1"/>
                </a:solidFill>
                <a:effectLst/>
                <a:latin typeface="Arial" pitchFamily="-128" charset="0"/>
                <a:ea typeface="+mn-ea"/>
                <a:cs typeface="+mn-cs"/>
              </a:rPr>
              <a:t>. We can put this more strongly: leaders and followers do not sit on opposite sides of the table. They are on the same side, the side of justice and compassion and the common good. No one is above criticism, and no one too junior to administer it, if done with due grace and humility. A disciple may </a:t>
            </a:r>
            <a:r>
              <a:rPr lang="en-US" sz="1800" b="0" i="0" kern="1200" dirty="0" err="1">
                <a:solidFill>
                  <a:schemeClr val="tx1"/>
                </a:solidFill>
                <a:effectLst/>
                <a:latin typeface="Arial" pitchFamily="-128" charset="0"/>
                <a:ea typeface="+mn-ea"/>
                <a:cs typeface="+mn-cs"/>
              </a:rPr>
              <a:t>criticise</a:t>
            </a:r>
            <a:r>
              <a:rPr lang="en-US" sz="1800" b="0" i="0" kern="1200" dirty="0">
                <a:solidFill>
                  <a:schemeClr val="tx1"/>
                </a:solidFill>
                <a:effectLst/>
                <a:latin typeface="Arial" pitchFamily="-128" charset="0"/>
                <a:ea typeface="+mn-ea"/>
                <a:cs typeface="+mn-cs"/>
              </a:rPr>
              <a:t> his teacher; a child may challenge a parent; a prophet may challenge a king; and all of us, simply by bearing the name Israel, are summoned to wrestle with God and our fellow humans in the name of the right and the good.</a:t>
            </a:r>
          </a:p>
          <a:p>
            <a:r>
              <a:rPr lang="en-US" sz="1800" b="0" i="0" kern="1200" dirty="0">
                <a:solidFill>
                  <a:schemeClr val="tx1"/>
                </a:solidFill>
                <a:effectLst/>
                <a:latin typeface="Arial" pitchFamily="-128" charset="0"/>
                <a:ea typeface="+mn-ea"/>
                <a:cs typeface="+mn-cs"/>
              </a:rPr>
              <a:t>Uncritical followership and habits of silent obedience give rise to the corruptions of power, or sometimes simply to avoidable catastrophes. For example, a series of fatal accidents occurred between 1970 and 1999 to planes belonging to Korean Air. One in particular, Korean Air Flight 8509 in December 1999, led to a review that suggested that Korean culture, with its tendency toward autocratic leadership and deferential followership, may have been responsible for the first officer not warning the pilot that he was off-course.</a:t>
            </a:r>
          </a:p>
          <a:p>
            <a:r>
              <a:rPr lang="en-US" sz="1800" b="0" i="0" kern="1200" dirty="0">
                <a:solidFill>
                  <a:schemeClr val="tx1"/>
                </a:solidFill>
                <a:effectLst/>
                <a:latin typeface="Arial" pitchFamily="-128" charset="0"/>
                <a:ea typeface="+mn-ea"/>
                <a:cs typeface="+mn-cs"/>
              </a:rPr>
              <a:t>John F. Kennedy assembled one of the most talented group of advisors ever to serve an American President, yet in the Bay of Pigs invasion of Cuba in 1961 committed one of the most foolish mistakes. Subsequently, one of the members of the group, Arthur Schlesinger Jr., attributed the error to the fact that the atmosphere within the group was so convivial that no one wanted to disturb it by pointing out the folly of the proposal.[8]</a:t>
            </a:r>
          </a:p>
          <a:p>
            <a:r>
              <a:rPr lang="en-US" sz="1800" b="0" i="0" kern="1200" dirty="0">
                <a:solidFill>
                  <a:schemeClr val="tx1"/>
                </a:solidFill>
                <a:effectLst/>
                <a:latin typeface="Arial" pitchFamily="-128" charset="0"/>
                <a:ea typeface="+mn-ea"/>
                <a:cs typeface="+mn-cs"/>
              </a:rPr>
              <a:t>Groupthink and conformism are perennial dangers within any closely-knit group, as a series of famous experiments by Solomon Asch, Stanley Milgram, Philip Zimbardo and others have shown. Which is why, in Cass </a:t>
            </a:r>
            <a:r>
              <a:rPr lang="en-US" sz="1800" b="0" i="0" kern="1200" dirty="0" err="1">
                <a:solidFill>
                  <a:schemeClr val="tx1"/>
                </a:solidFill>
                <a:effectLst/>
                <a:latin typeface="Arial" pitchFamily="-128" charset="0"/>
                <a:ea typeface="+mn-ea"/>
                <a:cs typeface="+mn-cs"/>
              </a:rPr>
              <a:t>Sunstein’s</a:t>
            </a:r>
            <a:r>
              <a:rPr lang="en-US" sz="1800" b="0" i="0" kern="1200" dirty="0">
                <a:solidFill>
                  <a:schemeClr val="tx1"/>
                </a:solidFill>
                <a:effectLst/>
                <a:latin typeface="Arial" pitchFamily="-128" charset="0"/>
                <a:ea typeface="+mn-ea"/>
                <a:cs typeface="+mn-cs"/>
              </a:rPr>
              <a:t> phrase, “societies need dissent.” My </a:t>
            </a:r>
            <a:r>
              <a:rPr lang="en-US" sz="1800" b="0" i="0" kern="1200" dirty="0" err="1">
                <a:solidFill>
                  <a:schemeClr val="tx1"/>
                </a:solidFill>
                <a:effectLst/>
                <a:latin typeface="Arial" pitchFamily="-128" charset="0"/>
                <a:ea typeface="+mn-ea"/>
                <a:cs typeface="+mn-cs"/>
              </a:rPr>
              <a:t>favourite</a:t>
            </a:r>
            <a:r>
              <a:rPr lang="en-US" sz="1800" b="0" i="0" kern="1200" dirty="0">
                <a:solidFill>
                  <a:schemeClr val="tx1"/>
                </a:solidFill>
                <a:effectLst/>
                <a:latin typeface="Arial" pitchFamily="-128" charset="0"/>
                <a:ea typeface="+mn-ea"/>
                <a:cs typeface="+mn-cs"/>
              </a:rPr>
              <a:t> example is one given by James </a:t>
            </a:r>
            <a:r>
              <a:rPr lang="en-US" sz="1800" b="0" i="0" kern="1200" dirty="0" err="1">
                <a:solidFill>
                  <a:schemeClr val="tx1"/>
                </a:solidFill>
                <a:effectLst/>
                <a:latin typeface="Arial" pitchFamily="-128" charset="0"/>
                <a:ea typeface="+mn-ea"/>
                <a:cs typeface="+mn-cs"/>
              </a:rPr>
              <a:t>Surowiecki</a:t>
            </a:r>
            <a:r>
              <a:rPr lang="en-US" sz="1800" b="0" i="0" kern="1200" dirty="0">
                <a:solidFill>
                  <a:schemeClr val="tx1"/>
                </a:solidFill>
                <a:effectLst/>
                <a:latin typeface="Arial" pitchFamily="-128" charset="0"/>
                <a:ea typeface="+mn-ea"/>
                <a:cs typeface="+mn-cs"/>
              </a:rPr>
              <a:t> in </a:t>
            </a:r>
            <a:r>
              <a:rPr lang="en-US" sz="1800" b="0" i="1" kern="1200" dirty="0">
                <a:solidFill>
                  <a:schemeClr val="tx1"/>
                </a:solidFill>
                <a:effectLst/>
                <a:latin typeface="Arial" pitchFamily="-128" charset="0"/>
                <a:ea typeface="+mn-ea"/>
                <a:cs typeface="+mn-cs"/>
              </a:rPr>
              <a:t>The Wisdom of Crowds.</a:t>
            </a:r>
            <a:r>
              <a:rPr lang="en-US" sz="1800" b="0" i="0" kern="1200" dirty="0">
                <a:solidFill>
                  <a:schemeClr val="tx1"/>
                </a:solidFill>
                <a:effectLst/>
                <a:latin typeface="Arial" pitchFamily="-128" charset="0"/>
                <a:ea typeface="+mn-ea"/>
                <a:cs typeface="+mn-cs"/>
              </a:rPr>
              <a:t> He tells the story of how an American naturalist, William Beebe, came across a strange sight in the Guyana jungle.  A group of army ants was moving in a huge circle.  The ants went round and round in the same circle for two days until most of them dropped dead.  The reason is that when a group of army ants is separated from their colony, they obey a simple rule: follow the ant in front of you.[9] The trouble is that if the ant in front of you is lost, so will you be.</a:t>
            </a:r>
          </a:p>
          <a:p>
            <a:r>
              <a:rPr lang="en-US" sz="1800" b="0" i="0" kern="1200" dirty="0" err="1">
                <a:solidFill>
                  <a:schemeClr val="tx1"/>
                </a:solidFill>
                <a:effectLst/>
                <a:latin typeface="Arial" pitchFamily="-128" charset="0"/>
                <a:ea typeface="+mn-ea"/>
                <a:cs typeface="+mn-cs"/>
              </a:rPr>
              <a:t>Surowiecki’s</a:t>
            </a:r>
            <a:r>
              <a:rPr lang="en-US" sz="1800" b="0" i="0" kern="1200" dirty="0">
                <a:solidFill>
                  <a:schemeClr val="tx1"/>
                </a:solidFill>
                <a:effectLst/>
                <a:latin typeface="Arial" pitchFamily="-128" charset="0"/>
                <a:ea typeface="+mn-ea"/>
                <a:cs typeface="+mn-cs"/>
              </a:rPr>
              <a:t> argument is that we need dissenting voices, people who challenge the conventional wisdom, resist the fashionable consensus and disturb the intellectual peace. “Follow the person in front of you” is as dangerous to humans as it is to army ants. To stand apart and be willing to question where the leader is going is the task of the critical follower. Great leadership happens when there is strong and independently minded followership. Hence, when it comes to constructive criticism, a disciple may challenge a teacher and a prophet reprimand a king.</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943532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563755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0BCED3E-DC04-4BDB-B05D-E1F46E22D703}"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1662978" name="Rectangle 2"/>
          <p:cNvSpPr>
            <a:spLocks noGrp="1" noRot="1" noChangeAspect="1" noChangeArrowheads="1" noTextEdit="1"/>
          </p:cNvSpPr>
          <p:nvPr>
            <p:ph type="sldImg"/>
          </p:nvPr>
        </p:nvSpPr>
        <p:spPr>
          <a:xfrm>
            <a:off x="1371600" y="1143000"/>
            <a:ext cx="4114800" cy="3086100"/>
          </a:xfrm>
          <a:ln/>
        </p:spPr>
      </p:sp>
      <p:sp>
        <p:nvSpPr>
          <p:cNvPr id="1662979" name="Rectangle 3"/>
          <p:cNvSpPr>
            <a:spLocks noGrp="1" noChangeArrowheads="1"/>
          </p:cNvSpPr>
          <p:nvPr>
            <p:ph type="body" idx="1"/>
          </p:nvPr>
        </p:nvSpPr>
        <p:spPr/>
        <p:txBody>
          <a:bodyPr/>
          <a:lstStyle/>
          <a:p>
            <a:pPr fontAlgn="base"/>
            <a:r>
              <a:rPr lang="en-US" sz="1200" b="0" i="0" kern="1200" dirty="0">
                <a:solidFill>
                  <a:schemeClr val="tx1"/>
                </a:solidFill>
                <a:effectLst/>
                <a:latin typeface="Arial" pitchFamily="-128" charset="0"/>
                <a:ea typeface="+mn-ea"/>
                <a:cs typeface="+mn-cs"/>
              </a:rPr>
              <a:t>It was the worst crisis in Moses’ life. Incited by the ‘mixed multitude’, the Israelites complain about the food: ‘If only we had meat to eat. We remember the fish we ate in Egypt at no cost – also the cucumbers, melons, leeks, onions and garlic. But now we have lost our appetite; we never see anything but this manna.’</a:t>
            </a:r>
          </a:p>
          <a:p>
            <a:pPr fontAlgn="base"/>
            <a:r>
              <a:rPr lang="en-US" sz="1200" b="0" i="0" kern="1200" dirty="0">
                <a:solidFill>
                  <a:schemeClr val="tx1"/>
                </a:solidFill>
                <a:effectLst/>
                <a:latin typeface="Arial" pitchFamily="-128" charset="0"/>
                <a:ea typeface="+mn-ea"/>
                <a:cs typeface="+mn-cs"/>
              </a:rPr>
              <a:t>It was an appalling show of ingratitude, but not the first time the Israelites had behaved this way. Three earlier episodes are recorded in the book of Exodus (</a:t>
            </a:r>
            <a:r>
              <a:rPr lang="en-US" sz="1200" b="0" i="0" kern="1200" dirty="0" err="1">
                <a:solidFill>
                  <a:schemeClr val="tx1"/>
                </a:solidFill>
                <a:effectLst/>
                <a:latin typeface="Arial" pitchFamily="-128" charset="0"/>
                <a:ea typeface="+mn-ea"/>
                <a:cs typeface="+mn-cs"/>
              </a:rPr>
              <a:t>chs</a:t>
            </a:r>
            <a:r>
              <a:rPr lang="en-US" sz="1200" b="0" i="0" kern="1200" dirty="0">
                <a:solidFill>
                  <a:schemeClr val="tx1"/>
                </a:solidFill>
                <a:effectLst/>
                <a:latin typeface="Arial" pitchFamily="-128" charset="0"/>
                <a:ea typeface="+mn-ea"/>
                <a:cs typeface="+mn-cs"/>
              </a:rPr>
              <a:t>. 15-17) immediately after the crossing of the Red Sea. First at Marah they complained that the water was bitter. Then, in more aggressive terms, they protested at the lack of food (‘If only we had died by the Lord’s hand in Egypt! There we sat round pots of meat and ate all the food we wanted, but you have brought us out into this desert to starve this entire assembly to death’). Later, at </a:t>
            </a:r>
            <a:r>
              <a:rPr lang="en-US" sz="1200" b="0" i="0" kern="1200" dirty="0" err="1">
                <a:solidFill>
                  <a:schemeClr val="tx1"/>
                </a:solidFill>
                <a:effectLst/>
                <a:latin typeface="Arial" pitchFamily="-128" charset="0"/>
                <a:ea typeface="+mn-ea"/>
                <a:cs typeface="+mn-cs"/>
              </a:rPr>
              <a:t>Refidim</a:t>
            </a:r>
            <a:r>
              <a:rPr lang="en-US" sz="1200" b="0" i="0" kern="1200" dirty="0">
                <a:solidFill>
                  <a:schemeClr val="tx1"/>
                </a:solidFill>
                <a:effectLst/>
                <a:latin typeface="Arial" pitchFamily="-128" charset="0"/>
                <a:ea typeface="+mn-ea"/>
                <a:cs typeface="+mn-cs"/>
              </a:rPr>
              <a:t>, they grumbled at the absence of water, prompting Moses to say to God, ‘What am I to do with these people? They are almost ready to stone me!’</a:t>
            </a:r>
          </a:p>
          <a:p>
            <a:pPr fontAlgn="base"/>
            <a:r>
              <a:rPr lang="en-US" sz="1200" b="0" i="0" kern="1200" dirty="0">
                <a:solidFill>
                  <a:schemeClr val="tx1"/>
                </a:solidFill>
                <a:effectLst/>
                <a:latin typeface="Arial" pitchFamily="-128" charset="0"/>
                <a:ea typeface="+mn-ea"/>
                <a:cs typeface="+mn-cs"/>
              </a:rPr>
              <a:t>The episode in this week’s Torah portion – at the place that became known </a:t>
            </a:r>
            <a:r>
              <a:rPr lang="en-US" sz="1200" b="0" i="0" kern="1200" dirty="0" err="1">
                <a:solidFill>
                  <a:schemeClr val="tx1"/>
                </a:solidFill>
                <a:effectLst/>
                <a:latin typeface="Arial" pitchFamily="-128" charset="0"/>
                <a:ea typeface="+mn-ea"/>
                <a:cs typeface="+mn-cs"/>
              </a:rPr>
              <a:t>as</a:t>
            </a:r>
            <a:r>
              <a:rPr lang="en-US" sz="1200" b="0" i="1" kern="1200" dirty="0" err="1">
                <a:solidFill>
                  <a:schemeClr val="tx1"/>
                </a:solidFill>
                <a:effectLst/>
                <a:latin typeface="Arial" pitchFamily="-128" charset="0"/>
                <a:ea typeface="+mn-ea"/>
                <a:cs typeface="+mn-cs"/>
              </a:rPr>
              <a:t>Kivrot</a:t>
            </a:r>
            <a:r>
              <a:rPr lang="en-US" sz="1200" b="0" i="1" kern="1200" dirty="0">
                <a:solidFill>
                  <a:schemeClr val="tx1"/>
                </a:solidFill>
                <a:effectLst/>
                <a:latin typeface="Arial" pitchFamily="-128" charset="0"/>
                <a:ea typeface="+mn-ea"/>
                <a:cs typeface="+mn-cs"/>
              </a:rPr>
              <a:t> </a:t>
            </a:r>
            <a:r>
              <a:rPr lang="en-US" sz="1200" b="0" i="1" kern="1200" dirty="0" err="1">
                <a:solidFill>
                  <a:schemeClr val="tx1"/>
                </a:solidFill>
                <a:effectLst/>
                <a:latin typeface="Arial" pitchFamily="-128" charset="0"/>
                <a:ea typeface="+mn-ea"/>
                <a:cs typeface="+mn-cs"/>
              </a:rPr>
              <a:t>Hataavah</a:t>
            </a:r>
            <a:r>
              <a:rPr lang="en-US" sz="1200" b="0" i="0" kern="1200" dirty="0">
                <a:solidFill>
                  <a:schemeClr val="tx1"/>
                </a:solidFill>
                <a:effectLst/>
                <a:latin typeface="Arial" pitchFamily="-128" charset="0"/>
                <a:ea typeface="+mn-ea"/>
                <a:cs typeface="+mn-cs"/>
              </a:rPr>
              <a:t> – was not, then, the first such challenge Moses had faced, but the fourth. Yet Moses’ reaction this time is nothing less than complete despair:</a:t>
            </a:r>
          </a:p>
          <a:p>
            <a:pPr fontAlgn="base"/>
            <a:r>
              <a:rPr lang="en-US" sz="1200" b="0" i="0" kern="1200" dirty="0">
                <a:solidFill>
                  <a:schemeClr val="tx1"/>
                </a:solidFill>
                <a:effectLst/>
                <a:latin typeface="Arial" pitchFamily="-128" charset="0"/>
                <a:ea typeface="+mn-ea"/>
                <a:cs typeface="+mn-cs"/>
              </a:rPr>
              <a:t>Why have you brought this trouble on your servant? What have I done to displease you, that you put the burden of all these people on me? Did I conceive all these people? Did I give them birth? Why do you tell me to carry them in my arms, as a nurse carries an infant, to the land you promised on oath to their forefathers? Where can I get meat for all these people? They keep wailing to me, ‘Give us meat to eat’. I cannot carry all these people by myself; the burden is too heavy for me. If this is how you are going to treat me, put me to death right now – if I have found </a:t>
            </a:r>
            <a:r>
              <a:rPr lang="en-US" sz="1200" b="0" i="0" kern="1200" dirty="0" err="1">
                <a:solidFill>
                  <a:schemeClr val="tx1"/>
                </a:solidFill>
                <a:effectLst/>
                <a:latin typeface="Arial" pitchFamily="-128" charset="0"/>
                <a:ea typeface="+mn-ea"/>
                <a:cs typeface="+mn-cs"/>
              </a:rPr>
              <a:t>favour</a:t>
            </a:r>
            <a:r>
              <a:rPr lang="en-US" sz="1200" b="0" i="0" kern="1200" dirty="0">
                <a:solidFill>
                  <a:schemeClr val="tx1"/>
                </a:solidFill>
                <a:effectLst/>
                <a:latin typeface="Arial" pitchFamily="-128" charset="0"/>
                <a:ea typeface="+mn-ea"/>
                <a:cs typeface="+mn-cs"/>
              </a:rPr>
              <a:t> in your eyes – and do not let me face my own ruin.</a:t>
            </a:r>
          </a:p>
          <a:p>
            <a:pPr fontAlgn="base"/>
            <a:r>
              <a:rPr lang="en-US" sz="1200" b="0" i="0" kern="1200" dirty="0">
                <a:solidFill>
                  <a:schemeClr val="tx1"/>
                </a:solidFill>
                <a:effectLst/>
                <a:latin typeface="Arial" pitchFamily="-128" charset="0"/>
                <a:ea typeface="+mn-ea"/>
                <a:cs typeface="+mn-cs"/>
              </a:rPr>
              <a:t>It is an extraordinary outburst. Moses prays to die. He is not the last prophet of Israel to do so. Elijah, Jeremiah and Jonah did likewise – making us </a:t>
            </a:r>
            <a:r>
              <a:rPr lang="en-US" sz="1200" b="0" i="0" kern="1200" dirty="0" err="1">
                <a:solidFill>
                  <a:schemeClr val="tx1"/>
                </a:solidFill>
                <a:effectLst/>
                <a:latin typeface="Arial" pitchFamily="-128" charset="0"/>
                <a:ea typeface="+mn-ea"/>
                <a:cs typeface="+mn-cs"/>
              </a:rPr>
              <a:t>realise</a:t>
            </a:r>
            <a:r>
              <a:rPr lang="en-US" sz="1200" b="0" i="0" kern="1200" dirty="0">
                <a:solidFill>
                  <a:schemeClr val="tx1"/>
                </a:solidFill>
                <a:effectLst/>
                <a:latin typeface="Arial" pitchFamily="-128" charset="0"/>
                <a:ea typeface="+mn-ea"/>
                <a:cs typeface="+mn-cs"/>
              </a:rPr>
              <a:t> that even the greatest can have their moments of despair. Yet the case of Moses is particularly puzzling. He had faced, and overcome, such difficulties before. Each time, God had answered the people’s requests. He had sent water, and manna, and quails. Moses knew this. Why then did the fourth outburst of the people (‘If only we had meat to eat’) induce in this, the strongest of men, what seems nothing less than a complete breakdown?</a:t>
            </a:r>
          </a:p>
          <a:p>
            <a:pPr fontAlgn="base"/>
            <a:r>
              <a:rPr lang="en-US" sz="1200" b="0" i="0" kern="1200" dirty="0">
                <a:solidFill>
                  <a:schemeClr val="tx1"/>
                </a:solidFill>
                <a:effectLst/>
                <a:latin typeface="Arial" pitchFamily="-128" charset="0"/>
                <a:ea typeface="+mn-ea"/>
                <a:cs typeface="+mn-cs"/>
              </a:rPr>
              <a:t>Equally strange is God’s reaction:</a:t>
            </a:r>
          </a:p>
          <a:p>
            <a:pPr fontAlgn="base"/>
            <a:r>
              <a:rPr lang="en-US" sz="1200" b="0" i="0" kern="1200" dirty="0">
                <a:solidFill>
                  <a:schemeClr val="tx1"/>
                </a:solidFill>
                <a:effectLst/>
                <a:latin typeface="Arial" pitchFamily="-128" charset="0"/>
                <a:ea typeface="+mn-ea"/>
                <a:cs typeface="+mn-cs"/>
              </a:rPr>
              <a:t>Bring me 70 elders who are known to you as leaders and officials among the people. Make them come to the Tent of Meeting that they may stand there with you. I will come down and speak with you there, and I will take of the spirit that is on you and put the spirit on them. They will help you carry the burden of the people so that you will not have to carry it alone.</a:t>
            </a:r>
          </a:p>
          <a:p>
            <a:pPr fontAlgn="base"/>
            <a:r>
              <a:rPr lang="en-US" sz="1200" b="0" i="0" kern="1200" dirty="0">
                <a:solidFill>
                  <a:schemeClr val="tx1"/>
                </a:solidFill>
                <a:effectLst/>
                <a:latin typeface="Arial" pitchFamily="-128" charset="0"/>
                <a:ea typeface="+mn-ea"/>
                <a:cs typeface="+mn-cs"/>
              </a:rPr>
              <a:t>To be sure, this is a response to Moses’ complaint, ‘I cannot carry all these people by myself’. Yet both complaint and response are puzzling. In what way would the appointment of elders address the internal crisis Moses was undergoing? Did he need them to help him find meat? Clearly not. Either it would appear by a miracle or it would not appear at all. Did he need them to share the burdens of leadership? The answer is again, No. Already, not long before, on the advice of his father-in-law Yitro, he had created an infrastructure of delegation. Yitro had said this:</a:t>
            </a:r>
          </a:p>
          <a:p>
            <a:pPr fontAlgn="base"/>
            <a:r>
              <a:rPr lang="en-US" sz="1200" b="0" i="0" kern="1200" dirty="0">
                <a:solidFill>
                  <a:schemeClr val="tx1"/>
                </a:solidFill>
                <a:effectLst/>
                <a:latin typeface="Arial" pitchFamily="-128" charset="0"/>
                <a:ea typeface="+mn-ea"/>
                <a:cs typeface="+mn-cs"/>
              </a:rPr>
              <a:t>‘What you are doing is not good. You and these people who come to you will only wear yourselves out. The work is too heavy for you. You cannot handle it alone. Listen now to me and I will give you some advice, and may God be with you. You must be the people’s representative before God and bring their disputes to him. Teach them the decrees and laws, and show them the way to live and the duties they are to perform. But select capable men from all the people – men who fear God, trustworthy men who hate dishonest gain – and appoint them as officials over thousands, hundreds, fifties and tens.’</a:t>
            </a:r>
          </a:p>
          <a:p>
            <a:pPr fontAlgn="base"/>
            <a:r>
              <a:rPr lang="en-US" sz="1200" b="0" i="0" kern="1200" dirty="0">
                <a:solidFill>
                  <a:schemeClr val="tx1"/>
                </a:solidFill>
                <a:effectLst/>
                <a:latin typeface="Arial" pitchFamily="-128" charset="0"/>
                <a:ea typeface="+mn-ea"/>
                <a:cs typeface="+mn-cs"/>
              </a:rPr>
              <a:t>Moses acted on the suggestion. He therefore already had assistants, deputies, a leadership team. In what way would this new appointment of seventy elders make a difference?</a:t>
            </a:r>
          </a:p>
          <a:p>
            <a:pPr fontAlgn="base"/>
            <a:r>
              <a:rPr lang="en-US" sz="1200" b="0" i="0" kern="1200" dirty="0">
                <a:solidFill>
                  <a:schemeClr val="tx1"/>
                </a:solidFill>
                <a:effectLst/>
                <a:latin typeface="Arial" pitchFamily="-128" charset="0"/>
                <a:ea typeface="+mn-ea"/>
                <a:cs typeface="+mn-cs"/>
              </a:rPr>
              <a:t>Besides which, why the emphasis in God’s reply on spirit: ‘I will take of the spirit that is on you and put the spirit on them’? In what way did the elders need to become prophets in order to help Moses? Being a prophet does not help someone in carrying out administrative or other burdens of leadership. It helps only in knowing what guidance to give the people – and for this, one prophet, Moses, is sufficient. To put it more precisely, either the seventy elders would deliver the same message as Moses or they would not. If they did, they would be superfluous. If they did not, they would undermine his authority — precisely what Joshua [11: 28] feared.</a:t>
            </a:r>
          </a:p>
          <a:p>
            <a:pPr fontAlgn="base"/>
            <a:r>
              <a:rPr lang="en-US" sz="1200" b="0" i="0" kern="1200" dirty="0">
                <a:solidFill>
                  <a:schemeClr val="tx1"/>
                </a:solidFill>
                <a:effectLst/>
                <a:latin typeface="Arial" pitchFamily="-128" charset="0"/>
                <a:ea typeface="+mn-ea"/>
                <a:cs typeface="+mn-cs"/>
              </a:rPr>
              <a:t>Aware of the multiple difficulties in the text, </a:t>
            </a:r>
            <a:r>
              <a:rPr lang="en-US" sz="1200" b="0" i="0" kern="1200" dirty="0" err="1">
                <a:solidFill>
                  <a:schemeClr val="tx1"/>
                </a:solidFill>
                <a:effectLst/>
                <a:latin typeface="Arial" pitchFamily="-128" charset="0"/>
                <a:ea typeface="+mn-ea"/>
                <a:cs typeface="+mn-cs"/>
              </a:rPr>
              <a:t>Ramban</a:t>
            </a:r>
            <a:r>
              <a:rPr lang="en-US" sz="1200" b="0" i="0" kern="1200" dirty="0">
                <a:solidFill>
                  <a:schemeClr val="tx1"/>
                </a:solidFill>
                <a:effectLst/>
                <a:latin typeface="Arial" pitchFamily="-128" charset="0"/>
                <a:ea typeface="+mn-ea"/>
                <a:cs typeface="+mn-cs"/>
              </a:rPr>
              <a:t> offers the following interpretation: ‘Moses thought that if they had many leaders, they would appease their wrath by speaking to their hearts when the people started complaining. Or it is possible that when the elders prophesied, and the spirit was on them, the people would know that the elders were established as prophets and would not all gather against Moses but would ask for their desires from them as well.’</a:t>
            </a:r>
          </a:p>
          <a:p>
            <a:pPr fontAlgn="base"/>
            <a:r>
              <a:rPr lang="en-US" sz="1200" b="0" i="0" kern="1200" dirty="0">
                <a:solidFill>
                  <a:schemeClr val="tx1"/>
                </a:solidFill>
                <a:effectLst/>
                <a:latin typeface="Arial" pitchFamily="-128" charset="0"/>
                <a:ea typeface="+mn-ea"/>
                <a:cs typeface="+mn-cs"/>
              </a:rPr>
              <a:t>Both suggestions are insightful, but neither is without difficulty. The first – that the elders would become peacemakers among the people – did not call for a new leadership cadre. Moses already had the heads of thousands, hundreds, fifties and tens. The second – that their presence would diffuse the people’s anger by giving them many people, not one, to complain to – is equally hard to understand. We recall that when the people had one other person to turn to with their concerns (Aaron), this led to the making of the Golden Calf. Why did God not ‘take of the spirit’ that was on Moses and place it on Aaron at that time? It would have prevented the single greatest catastrophe in the wilderness years? Besides which, we do not find that the seventy elders actually did anything at </a:t>
            </a:r>
            <a:r>
              <a:rPr lang="en-US" sz="1200" b="0" i="1" kern="1200" dirty="0" err="1">
                <a:solidFill>
                  <a:schemeClr val="tx1"/>
                </a:solidFill>
                <a:effectLst/>
                <a:latin typeface="Arial" pitchFamily="-128" charset="0"/>
                <a:ea typeface="+mn-ea"/>
                <a:cs typeface="+mn-cs"/>
              </a:rPr>
              <a:t>Kivrot</a:t>
            </a:r>
            <a:r>
              <a:rPr lang="en-US" sz="1200" b="0" i="1" kern="1200" dirty="0">
                <a:solidFill>
                  <a:schemeClr val="tx1"/>
                </a:solidFill>
                <a:effectLst/>
                <a:latin typeface="Arial" pitchFamily="-128" charset="0"/>
                <a:ea typeface="+mn-ea"/>
                <a:cs typeface="+mn-cs"/>
              </a:rPr>
              <a:t> </a:t>
            </a:r>
            <a:r>
              <a:rPr lang="en-US" sz="1200" b="0" i="1" kern="1200" dirty="0" err="1">
                <a:solidFill>
                  <a:schemeClr val="tx1"/>
                </a:solidFill>
                <a:effectLst/>
                <a:latin typeface="Arial" pitchFamily="-128" charset="0"/>
                <a:ea typeface="+mn-ea"/>
                <a:cs typeface="+mn-cs"/>
              </a:rPr>
              <a:t>Hataavah</a:t>
            </a:r>
            <a:r>
              <a:rPr lang="en-US" sz="1200" b="0" i="0" kern="1200" dirty="0">
                <a:solidFill>
                  <a:schemeClr val="tx1"/>
                </a:solidFill>
                <a:effectLst/>
                <a:latin typeface="Arial" pitchFamily="-128" charset="0"/>
                <a:ea typeface="+mn-ea"/>
                <a:cs typeface="+mn-cs"/>
              </a:rPr>
              <a:t>. The text even says [11: 25] ‘When the spirit rested on them, they prophesied, but they did not do so again’ 8 [this is the plain sense according to most commentators, though the Targum reads it differently]. How then did this once-and-never-to-be-repeated flow of the prophetic spirit make a difference? The more we reflect on the passage, the more the difficulties multiply.</a:t>
            </a:r>
          </a:p>
          <a:p>
            <a:pPr fontAlgn="base"/>
            <a:r>
              <a:rPr lang="en-US" sz="1200" b="0" i="0" kern="1200" dirty="0">
                <a:solidFill>
                  <a:schemeClr val="tx1"/>
                </a:solidFill>
                <a:effectLst/>
                <a:latin typeface="Arial" pitchFamily="-128" charset="0"/>
                <a:ea typeface="+mn-ea"/>
                <a:cs typeface="+mn-cs"/>
              </a:rPr>
              <a:t>Yet something happened. Moses’ despair disappeared. His attitude was transformed. Immediately thereafter, it is as if a new Moses stands before us, untroubled by even the most serious challenges to his leadership. When two of the elders, </a:t>
            </a:r>
            <a:r>
              <a:rPr lang="en-US" sz="1200" b="0" i="0" kern="1200" dirty="0" err="1">
                <a:solidFill>
                  <a:schemeClr val="tx1"/>
                </a:solidFill>
                <a:effectLst/>
                <a:latin typeface="Arial" pitchFamily="-128" charset="0"/>
                <a:ea typeface="+mn-ea"/>
                <a:cs typeface="+mn-cs"/>
              </a:rPr>
              <a:t>Eldad</a:t>
            </a:r>
            <a:r>
              <a:rPr lang="en-US" sz="1200" b="0" i="0" kern="1200" dirty="0">
                <a:solidFill>
                  <a:schemeClr val="tx1"/>
                </a:solidFill>
                <a:effectLst/>
                <a:latin typeface="Arial" pitchFamily="-128" charset="0"/>
                <a:ea typeface="+mn-ea"/>
                <a:cs typeface="+mn-cs"/>
              </a:rPr>
              <a:t> and </a:t>
            </a:r>
            <a:r>
              <a:rPr lang="en-US" sz="1200" b="0" i="0" kern="1200" dirty="0" err="1">
                <a:solidFill>
                  <a:schemeClr val="tx1"/>
                </a:solidFill>
                <a:effectLst/>
                <a:latin typeface="Arial" pitchFamily="-128" charset="0"/>
                <a:ea typeface="+mn-ea"/>
                <a:cs typeface="+mn-cs"/>
              </a:rPr>
              <a:t>Medad</a:t>
            </a:r>
            <a:r>
              <a:rPr lang="en-US" sz="1200" b="0" i="0" kern="1200" dirty="0">
                <a:solidFill>
                  <a:schemeClr val="tx1"/>
                </a:solidFill>
                <a:effectLst/>
                <a:latin typeface="Arial" pitchFamily="-128" charset="0"/>
                <a:ea typeface="+mn-ea"/>
                <a:cs typeface="+mn-cs"/>
              </a:rPr>
              <a:t>, prophesy not in the Tent of Meeting but in the camp, Joshua senses a threat to Moses’ authority and says, ‘Moses, my lord, stop them!’ Moses replies, with surpassing generosity of spirit, ‘Are you jealous for my sake? Would that all the Lord’s people were prophets and that the Lord would put his spirit on them.’ In the next chapter, when his own brother and sister, Aaron and Miriam, start complaining about him, he does nothing – ‘Now Moses was a very humble man, more humble than anyone else on the face of the earth.’ Indeed, when God became angry at Miriam he prayed on her behalf. The despair has gone. The crisis has passed. These two challenges were far more serious than the request of the people for meat, yet Moses meets them with confidence and equanimity. Something has taken place between him and God and he has been transformed. What was it?</a:t>
            </a:r>
          </a:p>
          <a:p>
            <a:pPr fontAlgn="base"/>
            <a:r>
              <a:rPr lang="en-US" sz="1200" b="0" i="0" kern="1200" dirty="0">
                <a:solidFill>
                  <a:schemeClr val="tx1"/>
                </a:solidFill>
                <a:effectLst/>
                <a:latin typeface="Arial" pitchFamily="-128" charset="0"/>
                <a:ea typeface="+mn-ea"/>
                <a:cs typeface="+mn-cs"/>
              </a:rPr>
              <a:t>To understand the sequence of events we must first place them in their historical context. Rabbi Moshe Lichtenstein, in his insightful book on Moses’ leadership, </a:t>
            </a:r>
            <a:r>
              <a:rPr lang="en-US" sz="1200" b="0" i="1" kern="1200" dirty="0" err="1">
                <a:solidFill>
                  <a:schemeClr val="tx1"/>
                </a:solidFill>
                <a:effectLst/>
                <a:latin typeface="Arial" pitchFamily="-128" charset="0"/>
                <a:ea typeface="+mn-ea"/>
                <a:cs typeface="+mn-cs"/>
              </a:rPr>
              <a:t>Tzir</a:t>
            </a:r>
            <a:r>
              <a:rPr lang="en-US" sz="1200" b="0" i="1" kern="1200" dirty="0">
                <a:solidFill>
                  <a:schemeClr val="tx1"/>
                </a:solidFill>
                <a:effectLst/>
                <a:latin typeface="Arial" pitchFamily="-128" charset="0"/>
                <a:ea typeface="+mn-ea"/>
                <a:cs typeface="+mn-cs"/>
              </a:rPr>
              <a:t> </a:t>
            </a:r>
            <a:r>
              <a:rPr lang="en-US" sz="1200" b="0" i="1" kern="1200" dirty="0" err="1">
                <a:solidFill>
                  <a:schemeClr val="tx1"/>
                </a:solidFill>
                <a:effectLst/>
                <a:latin typeface="Arial" pitchFamily="-128" charset="0"/>
                <a:ea typeface="+mn-ea"/>
                <a:cs typeface="+mn-cs"/>
              </a:rPr>
              <a:t>ve-tzon</a:t>
            </a:r>
            <a:r>
              <a:rPr lang="en-US" sz="1200" b="0" i="0" kern="1200" dirty="0">
                <a:solidFill>
                  <a:schemeClr val="tx1"/>
                </a:solidFill>
                <a:effectLst/>
                <a:latin typeface="Arial" pitchFamily="-128" charset="0"/>
                <a:ea typeface="+mn-ea"/>
                <a:cs typeface="+mn-cs"/>
              </a:rPr>
              <a:t> (</a:t>
            </a:r>
            <a:r>
              <a:rPr lang="en-US" sz="1200" b="0" i="0" kern="1200" dirty="0" err="1">
                <a:solidFill>
                  <a:schemeClr val="tx1"/>
                </a:solidFill>
                <a:effectLst/>
                <a:latin typeface="Arial" pitchFamily="-128" charset="0"/>
                <a:ea typeface="+mn-ea"/>
                <a:cs typeface="+mn-cs"/>
              </a:rPr>
              <a:t>Alon</a:t>
            </a:r>
            <a:r>
              <a:rPr lang="en-US" sz="1200" b="0" i="0" kern="1200" dirty="0">
                <a:solidFill>
                  <a:schemeClr val="tx1"/>
                </a:solidFill>
                <a:effectLst/>
                <a:latin typeface="Arial" pitchFamily="-128" charset="0"/>
                <a:ea typeface="+mn-ea"/>
                <a:cs typeface="+mn-cs"/>
              </a:rPr>
              <a:t> </a:t>
            </a:r>
            <a:r>
              <a:rPr lang="en-US" sz="1200" b="0" i="0" kern="1200" dirty="0" err="1">
                <a:solidFill>
                  <a:schemeClr val="tx1"/>
                </a:solidFill>
                <a:effectLst/>
                <a:latin typeface="Arial" pitchFamily="-128" charset="0"/>
                <a:ea typeface="+mn-ea"/>
                <a:cs typeface="+mn-cs"/>
              </a:rPr>
              <a:t>Shvut</a:t>
            </a:r>
            <a:r>
              <a:rPr lang="en-US" sz="1200" b="0" i="0" kern="1200" dirty="0">
                <a:solidFill>
                  <a:schemeClr val="tx1"/>
                </a:solidFill>
                <a:effectLst/>
                <a:latin typeface="Arial" pitchFamily="-128" charset="0"/>
                <a:ea typeface="+mn-ea"/>
                <a:cs typeface="+mn-cs"/>
              </a:rPr>
              <a:t>, 5762) notes that there is a marked change of tone between the book of Exodus and the book of Numbers. The complaints do not change, but God’s and Moses’ responses do. In Exodus, God does not get angry with the people, or if he does, Moses’ prayers are able to turn away wrath. In Numbers, the response – sometimes God’s, sometimes Moses – are more unforgiving. What has changed?</a:t>
            </a:r>
          </a:p>
          <a:p>
            <a:pPr fontAlgn="base"/>
            <a:r>
              <a:rPr lang="en-US" sz="1200" b="0" i="0" kern="1200" dirty="0">
                <a:solidFill>
                  <a:schemeClr val="tx1"/>
                </a:solidFill>
                <a:effectLst/>
                <a:latin typeface="Arial" pitchFamily="-128" charset="0"/>
                <a:ea typeface="+mn-ea"/>
                <a:cs typeface="+mn-cs"/>
              </a:rPr>
              <a:t>R. Lichtenstein, correctly in my view, suggests that the early volatility of the people is forgivable. To be sure, they should have had faith in God, but they had never been faced with the Red Sea, or the desert, or lack of food and water before. Their greatest offence – making the Golden Calf – leads to a long pause in the narrative, essentially from Exodus chapter 25 to Numbers chapter 11. During this period, in response to Moses’ prayer for forgiveness, God instructs the people to build a tabernacle which will ensure his constant presence among them.</a:t>
            </a:r>
          </a:p>
          <a:p>
            <a:pPr fontAlgn="base"/>
            <a:r>
              <a:rPr lang="en-US" sz="1200" b="0" i="0" kern="1200" dirty="0">
                <a:solidFill>
                  <a:schemeClr val="tx1"/>
                </a:solidFill>
                <a:effectLst/>
                <a:latin typeface="Arial" pitchFamily="-128" charset="0"/>
                <a:ea typeface="+mn-ea"/>
                <a:cs typeface="+mn-cs"/>
              </a:rPr>
              <a:t>Much of the second half of Exodus, the entire book of Leviticus and the first ten chapters of Numbers are dedicated to the details of the sanctuary, the service that was to take place there, and the reconstitution of Israel as a holy nation camped, tribe by tribe, around it. The whole of this sequence of 53 chapters, all of which is set in the desert at Sinai, is a kind of meta-historical moment, a break in the journey of the Israelites from place to place. Time and space stand still. Between the twin events of the Giving of the Torah and the construction of the Tabernacle, the Israelites are turned from an undisciplined mass of fugitive slaves into a nation whose constitution is the Torah, whose sovereign is God alone, and at whose </a:t>
            </a:r>
            <a:r>
              <a:rPr lang="en-US" sz="1200" b="0" i="0" kern="1200" dirty="0" err="1">
                <a:solidFill>
                  <a:schemeClr val="tx1"/>
                </a:solidFill>
                <a:effectLst/>
                <a:latin typeface="Arial" pitchFamily="-128" charset="0"/>
                <a:ea typeface="+mn-ea"/>
                <a:cs typeface="+mn-cs"/>
              </a:rPr>
              <a:t>centre</a:t>
            </a:r>
            <a:r>
              <a:rPr lang="en-US" sz="1200" b="0" i="0" kern="1200" dirty="0">
                <a:solidFill>
                  <a:schemeClr val="tx1"/>
                </a:solidFill>
                <a:effectLst/>
                <a:latin typeface="Arial" pitchFamily="-128" charset="0"/>
                <a:ea typeface="+mn-ea"/>
                <a:cs typeface="+mn-cs"/>
              </a:rPr>
              <a:t> (physically and metaphysically) is the </a:t>
            </a:r>
            <a:r>
              <a:rPr lang="en-US" sz="1200" b="0" i="1" kern="1200" dirty="0" err="1">
                <a:solidFill>
                  <a:schemeClr val="tx1"/>
                </a:solidFill>
                <a:effectLst/>
                <a:latin typeface="Arial" pitchFamily="-128" charset="0"/>
                <a:ea typeface="+mn-ea"/>
                <a:cs typeface="+mn-cs"/>
              </a:rPr>
              <a:t>Mishkan</a:t>
            </a:r>
            <a:r>
              <a:rPr lang="en-US" sz="1200" b="0" i="1" kern="1200" dirty="0">
                <a:solidFill>
                  <a:schemeClr val="tx1"/>
                </a:solidFill>
                <a:effectLst/>
                <a:latin typeface="Arial" pitchFamily="-128" charset="0"/>
                <a:ea typeface="+mn-ea"/>
                <a:cs typeface="+mn-cs"/>
              </a:rPr>
              <a:t> </a:t>
            </a:r>
            <a:r>
              <a:rPr lang="en-US" sz="1200" b="0" i="0" kern="1200" dirty="0">
                <a:solidFill>
                  <a:schemeClr val="tx1"/>
                </a:solidFill>
                <a:effectLst/>
                <a:latin typeface="Arial" pitchFamily="-128" charset="0"/>
                <a:ea typeface="+mn-ea"/>
                <a:cs typeface="+mn-cs"/>
              </a:rPr>
              <a:t>or sanctuary, the visible sign of God’s presence. They are no longer what they were before they came to Sinai. They are now ‘a kingdom of priests and a holy nation.’</a:t>
            </a:r>
          </a:p>
          <a:p>
            <a:pPr fontAlgn="base"/>
            <a:r>
              <a:rPr lang="en-US" sz="1200" b="0" i="0" kern="1200" dirty="0">
                <a:solidFill>
                  <a:schemeClr val="tx1"/>
                </a:solidFill>
                <a:effectLst/>
                <a:latin typeface="Arial" pitchFamily="-128" charset="0"/>
                <a:ea typeface="+mn-ea"/>
                <a:cs typeface="+mn-cs"/>
              </a:rPr>
              <a:t>Hence Moses’ despair when they murmured about the food. They had done so before. But they were different before. They had not yet gone through the transformative experiences that shaped them as a nation. What caused Moses’ spirit to break was the fact that, no sooner had they left the Sinai desert to begin the journey again, they reverted to their old habits of complaint as if nothing had changed. If the revelation at Sinai, the experience of Divine anger at the Golden Calf, and the long </a:t>
            </a:r>
            <a:r>
              <a:rPr lang="en-US" sz="1200" b="0" i="0" kern="1200" dirty="0" err="1">
                <a:solidFill>
                  <a:schemeClr val="tx1"/>
                </a:solidFill>
                <a:effectLst/>
                <a:latin typeface="Arial" pitchFamily="-128" charset="0"/>
                <a:ea typeface="+mn-ea"/>
                <a:cs typeface="+mn-cs"/>
              </a:rPr>
              <a:t>labour</a:t>
            </a:r>
            <a:r>
              <a:rPr lang="en-US" sz="1200" b="0" i="0" kern="1200" dirty="0">
                <a:solidFill>
                  <a:schemeClr val="tx1"/>
                </a:solidFill>
                <a:effectLst/>
                <a:latin typeface="Arial" pitchFamily="-128" charset="0"/>
                <a:ea typeface="+mn-ea"/>
                <a:cs typeface="+mn-cs"/>
              </a:rPr>
              <a:t> of building the Tabernacle had not changed them, what would or could? Moses’ despair is all too intelligible. For the first time since his mission began he could see defeat staring him in the face. Nothing – or so it seemed — not miracles, deliverances, revelations, or creative </a:t>
            </a:r>
            <a:r>
              <a:rPr lang="en-US" sz="1200" b="0" i="0" kern="1200" dirty="0" err="1">
                <a:solidFill>
                  <a:schemeClr val="tx1"/>
                </a:solidFill>
                <a:effectLst/>
                <a:latin typeface="Arial" pitchFamily="-128" charset="0"/>
                <a:ea typeface="+mn-ea"/>
                <a:cs typeface="+mn-cs"/>
              </a:rPr>
              <a:t>labour</a:t>
            </a:r>
            <a:r>
              <a:rPr lang="en-US" sz="1200" b="0" i="0" kern="1200" dirty="0">
                <a:solidFill>
                  <a:schemeClr val="tx1"/>
                </a:solidFill>
                <a:effectLst/>
                <a:latin typeface="Arial" pitchFamily="-128" charset="0"/>
                <a:ea typeface="+mn-ea"/>
                <a:cs typeface="+mn-cs"/>
              </a:rPr>
              <a:t>, could change this people from a nation that thought of food into one that grasped the significance of the unique ethical-spiritual destiny to which they had been called. Perhaps God, from the perspective of eternity, could see some ray of hope in the future. Moses, as a human being, could not. ‘I would rather die,’ he says, ‘than spend the rest of my life </a:t>
            </a:r>
            <a:r>
              <a:rPr lang="en-US" sz="1200" b="0" i="0" kern="1200" dirty="0" err="1">
                <a:solidFill>
                  <a:schemeClr val="tx1"/>
                </a:solidFill>
                <a:effectLst/>
                <a:latin typeface="Arial" pitchFamily="-128" charset="0"/>
                <a:ea typeface="+mn-ea"/>
                <a:cs typeface="+mn-cs"/>
              </a:rPr>
              <a:t>labouring</a:t>
            </a:r>
            <a:r>
              <a:rPr lang="en-US" sz="1200" b="0" i="0" kern="1200" dirty="0">
                <a:solidFill>
                  <a:schemeClr val="tx1"/>
                </a:solidFill>
                <a:effectLst/>
                <a:latin typeface="Arial" pitchFamily="-128" charset="0"/>
                <a:ea typeface="+mn-ea"/>
                <a:cs typeface="+mn-cs"/>
              </a:rPr>
              <a:t> in vain.’</a:t>
            </a:r>
          </a:p>
          <a:p>
            <a:pPr fontAlgn="base"/>
            <a:r>
              <a:rPr lang="en-US" sz="1200" b="0" i="0" kern="1200" dirty="0">
                <a:solidFill>
                  <a:schemeClr val="tx1"/>
                </a:solidFill>
                <a:effectLst/>
                <a:latin typeface="Arial" pitchFamily="-128" charset="0"/>
                <a:ea typeface="+mn-ea"/>
                <a:cs typeface="+mn-cs"/>
              </a:rPr>
              <a:t>We now reach the point of speculation. I may be wrong (as </a:t>
            </a:r>
            <a:r>
              <a:rPr lang="en-US" sz="1200" b="0" i="0" kern="1200" dirty="0" err="1">
                <a:solidFill>
                  <a:schemeClr val="tx1"/>
                </a:solidFill>
                <a:effectLst/>
                <a:latin typeface="Arial" pitchFamily="-128" charset="0"/>
                <a:ea typeface="+mn-ea"/>
                <a:cs typeface="+mn-cs"/>
              </a:rPr>
              <a:t>Netziv</a:t>
            </a:r>
            <a:r>
              <a:rPr lang="en-US" sz="1200" b="0" i="0" kern="1200" dirty="0">
                <a:solidFill>
                  <a:schemeClr val="tx1"/>
                </a:solidFill>
                <a:effectLst/>
                <a:latin typeface="Arial" pitchFamily="-128" charset="0"/>
                <a:ea typeface="+mn-ea"/>
                <a:cs typeface="+mn-cs"/>
              </a:rPr>
              <a:t> puts it in his introduction to </a:t>
            </a:r>
            <a:r>
              <a:rPr lang="en-US" sz="1200" b="0" i="1" kern="1200" dirty="0" err="1">
                <a:solidFill>
                  <a:schemeClr val="tx1"/>
                </a:solidFill>
                <a:effectLst/>
                <a:latin typeface="Arial" pitchFamily="-128" charset="0"/>
                <a:ea typeface="+mn-ea"/>
                <a:cs typeface="+mn-cs"/>
              </a:rPr>
              <a:t>Haamek</a:t>
            </a:r>
            <a:r>
              <a:rPr lang="en-US" sz="1200" b="0" i="1" kern="1200" dirty="0">
                <a:solidFill>
                  <a:schemeClr val="tx1"/>
                </a:solidFill>
                <a:effectLst/>
                <a:latin typeface="Arial" pitchFamily="-128" charset="0"/>
                <a:ea typeface="+mn-ea"/>
                <a:cs typeface="+mn-cs"/>
              </a:rPr>
              <a:t> </a:t>
            </a:r>
            <a:r>
              <a:rPr lang="en-US" sz="1200" b="0" i="1" kern="1200" dirty="0" err="1">
                <a:solidFill>
                  <a:schemeClr val="tx1"/>
                </a:solidFill>
                <a:effectLst/>
                <a:latin typeface="Arial" pitchFamily="-128" charset="0"/>
                <a:ea typeface="+mn-ea"/>
                <a:cs typeface="+mn-cs"/>
              </a:rPr>
              <a:t>Davar</a:t>
            </a:r>
            <a:r>
              <a:rPr lang="en-US" sz="1200" b="0" i="0" kern="1200" dirty="0">
                <a:solidFill>
                  <a:schemeClr val="tx1"/>
                </a:solidFill>
                <a:effectLst/>
                <a:latin typeface="Arial" pitchFamily="-128" charset="0"/>
                <a:ea typeface="+mn-ea"/>
                <a:cs typeface="+mn-cs"/>
              </a:rPr>
              <a:t>, section 5) but I interpret the sequence of events as follows:</a:t>
            </a:r>
          </a:p>
          <a:p>
            <a:pPr fontAlgn="base"/>
            <a:r>
              <a:rPr lang="en-US" sz="1200" b="0" i="0" kern="1200" dirty="0">
                <a:solidFill>
                  <a:schemeClr val="tx1"/>
                </a:solidFill>
                <a:effectLst/>
                <a:latin typeface="Arial" pitchFamily="-128" charset="0"/>
                <a:ea typeface="+mn-ea"/>
                <a:cs typeface="+mn-cs"/>
              </a:rPr>
              <a:t>There can come a time in the life of any truly transformative leader when the sun of hope is eclipsed by the clouds of doubt – not about God, but about people, above all about oneself. Am I really making a difference? Am I deceiving myself when I think I can change the world? I have tried, I have given the very best of my energies and inspiration, yet nothing seems to alter the depressing reality of human frailty and lack of vision. I have given the people the word of God himself, yet they still complain, still they think only about the discomforts of today, not the vast possibilities of tomorrow. Such despair (</a:t>
            </a:r>
            <a:r>
              <a:rPr lang="en-US" sz="1200" b="0" i="1" kern="1200" dirty="0" err="1">
                <a:solidFill>
                  <a:schemeClr val="tx1"/>
                </a:solidFill>
                <a:effectLst/>
                <a:latin typeface="Arial" pitchFamily="-128" charset="0"/>
                <a:ea typeface="+mn-ea"/>
                <a:cs typeface="+mn-cs"/>
              </a:rPr>
              <a:t>lehavdil</a:t>
            </a:r>
            <a:r>
              <a:rPr lang="en-US" sz="1200" b="0" i="0" kern="1200" dirty="0">
                <a:solidFill>
                  <a:schemeClr val="tx1"/>
                </a:solidFill>
                <a:effectLst/>
                <a:latin typeface="Arial" pitchFamily="-128" charset="0"/>
                <a:ea typeface="+mn-ea"/>
                <a:cs typeface="+mn-cs"/>
              </a:rPr>
              <a:t>, Winston Churchill, who suffered from it, called it the ‘black dog’) can occur to the very greatest (to repeat: not only Moses but also Elijah, Jeremiah and Jonah prayed to die). Moses was the very greatest. Therefore God gave him the greatest gift of all – one that no one else has ever been given.</a:t>
            </a:r>
          </a:p>
          <a:p>
            <a:pPr fontAlgn="base"/>
            <a:r>
              <a:rPr lang="en-US" sz="1200" b="0" i="0" kern="1200" dirty="0">
                <a:solidFill>
                  <a:schemeClr val="tx1"/>
                </a:solidFill>
                <a:effectLst/>
                <a:latin typeface="Arial" pitchFamily="-128" charset="0"/>
                <a:ea typeface="+mn-ea"/>
                <a:cs typeface="+mn-cs"/>
              </a:rPr>
              <a:t>God let Moses see the influence he had on others. For a brief moment God took ‘the spirit that is on you and put it on them’ so that Moses could see the difference he had made to one group, the seventy elders. Moses needed nothing more. He did not need their help. He did not need them to continue to prophesy. All he needed was a transparent glimpse of how his spirit had communicated itself to them. Then he knew he had made a difference. Little could he have known that he – who encountered almost nothing from the Israelites in his lifetime but complaints, challenges and rebellions – would have so decisive an influence that the people of Israel 3,300 years later would still be studying and living by the words he transmitted; that he had helped forge an identity that would prove more tenacious than any other in the history of mankind; that in the full perspective of hindsight he would prove to have been the greatest leader that ever lived. He did not know these things; he did not need to know these things. All he needed was to see that seventy elders had </a:t>
            </a:r>
            <a:r>
              <a:rPr lang="en-US" sz="1200" b="0" i="0" kern="1200" dirty="0" err="1">
                <a:solidFill>
                  <a:schemeClr val="tx1"/>
                </a:solidFill>
                <a:effectLst/>
                <a:latin typeface="Arial" pitchFamily="-128" charset="0"/>
                <a:ea typeface="+mn-ea"/>
                <a:cs typeface="+mn-cs"/>
              </a:rPr>
              <a:t>internalised</a:t>
            </a:r>
            <a:r>
              <a:rPr lang="en-US" sz="1200" b="0" i="0" kern="1200" dirty="0">
                <a:solidFill>
                  <a:schemeClr val="tx1"/>
                </a:solidFill>
                <a:effectLst/>
                <a:latin typeface="Arial" pitchFamily="-128" charset="0"/>
                <a:ea typeface="+mn-ea"/>
                <a:cs typeface="+mn-cs"/>
              </a:rPr>
              <a:t> his spirit and made his message their own. Then he knew that his life was not in vain. He had disciples. His vision was not his alone. He had planted it in others. Others, too, would continue his work after his lifetime. That was enough for him, as it must be for us. Once Moses knew this, he could face any challenge with equanimity (except, many years later, at Kadesh, but that is another story).</a:t>
            </a:r>
          </a:p>
          <a:p>
            <a:pPr fontAlgn="base"/>
            <a:r>
              <a:rPr lang="en-US" sz="1200" b="0" i="0" kern="1200" dirty="0">
                <a:solidFill>
                  <a:schemeClr val="tx1"/>
                </a:solidFill>
                <a:effectLst/>
                <a:latin typeface="Arial" pitchFamily="-128" charset="0"/>
                <a:ea typeface="+mn-ea"/>
                <a:cs typeface="+mn-cs"/>
              </a:rPr>
              <a:t>Understood thus there is a message in Moses’ crisis for all of us (that, surely, is why it is recounted in the Torah). I remember when my late father </a:t>
            </a:r>
            <a:r>
              <a:rPr lang="en-US" sz="1200" b="0" i="1" kern="1200" dirty="0" err="1">
                <a:solidFill>
                  <a:schemeClr val="tx1"/>
                </a:solidFill>
                <a:effectLst/>
                <a:latin typeface="Arial" pitchFamily="-128" charset="0"/>
                <a:ea typeface="+mn-ea"/>
                <a:cs typeface="+mn-cs"/>
              </a:rPr>
              <a:t>z”l</a:t>
            </a:r>
            <a:r>
              <a:rPr lang="en-US" sz="1200" b="0" i="0" kern="1200" dirty="0">
                <a:solidFill>
                  <a:schemeClr val="tx1"/>
                </a:solidFill>
                <a:effectLst/>
                <a:latin typeface="Arial" pitchFamily="-128" charset="0"/>
                <a:ea typeface="+mn-ea"/>
                <a:cs typeface="+mn-cs"/>
              </a:rPr>
              <a:t> died and we – my mother and brothers – were sitting </a:t>
            </a:r>
            <a:r>
              <a:rPr lang="en-US" sz="1200" b="0" i="1" kern="1200" dirty="0" err="1">
                <a:solidFill>
                  <a:schemeClr val="tx1"/>
                </a:solidFill>
                <a:effectLst/>
                <a:latin typeface="Arial" pitchFamily="-128" charset="0"/>
                <a:ea typeface="+mn-ea"/>
                <a:cs typeface="+mn-cs"/>
              </a:rPr>
              <a:t>shiva</a:t>
            </a:r>
            <a:r>
              <a:rPr lang="en-US" sz="1200" b="0" i="0" kern="1200" dirty="0">
                <a:solidFill>
                  <a:schemeClr val="tx1"/>
                </a:solidFill>
                <a:effectLst/>
                <a:latin typeface="Arial" pitchFamily="-128" charset="0"/>
                <a:ea typeface="+mn-ea"/>
                <a:cs typeface="+mn-cs"/>
              </a:rPr>
              <a:t>. Time and again people would come and tell us of kindnesses he had done for them, in some cases more than 50 years before. I have since discovered that many people who have sat </a:t>
            </a:r>
            <a:r>
              <a:rPr lang="en-US" sz="1200" b="0" i="1" kern="1200" dirty="0" err="1">
                <a:solidFill>
                  <a:schemeClr val="tx1"/>
                </a:solidFill>
                <a:effectLst/>
                <a:latin typeface="Arial" pitchFamily="-128" charset="0"/>
                <a:ea typeface="+mn-ea"/>
                <a:cs typeface="+mn-cs"/>
              </a:rPr>
              <a:t>shiva</a:t>
            </a:r>
            <a:r>
              <a:rPr lang="en-US" sz="1200" b="0" i="0" kern="1200" dirty="0">
                <a:solidFill>
                  <a:schemeClr val="tx1"/>
                </a:solidFill>
                <a:effectLst/>
                <a:latin typeface="Arial" pitchFamily="-128" charset="0"/>
                <a:ea typeface="+mn-ea"/>
                <a:cs typeface="+mn-cs"/>
              </a:rPr>
              <a:t>, have had similar experiences.</a:t>
            </a:r>
          </a:p>
          <a:p>
            <a:pPr fontAlgn="base"/>
            <a:r>
              <a:rPr lang="en-US" sz="1200" b="0" i="0" kern="1200" dirty="0">
                <a:solidFill>
                  <a:schemeClr val="tx1"/>
                </a:solidFill>
                <a:effectLst/>
                <a:latin typeface="Arial" pitchFamily="-128" charset="0"/>
                <a:ea typeface="+mn-ea"/>
                <a:cs typeface="+mn-cs"/>
              </a:rPr>
              <a:t>How moving, I thought, and at the same time how sad, that my father </a:t>
            </a:r>
            <a:r>
              <a:rPr lang="en-US" sz="1200" b="0" i="1" kern="1200" dirty="0" err="1">
                <a:solidFill>
                  <a:schemeClr val="tx1"/>
                </a:solidFill>
                <a:effectLst/>
                <a:latin typeface="Arial" pitchFamily="-128" charset="0"/>
                <a:ea typeface="+mn-ea"/>
                <a:cs typeface="+mn-cs"/>
              </a:rPr>
              <a:t>z”l</a:t>
            </a:r>
            <a:r>
              <a:rPr lang="en-US" sz="1200" b="0" i="0" kern="1200" dirty="0">
                <a:solidFill>
                  <a:schemeClr val="tx1"/>
                </a:solidFill>
                <a:effectLst/>
                <a:latin typeface="Arial" pitchFamily="-128" charset="0"/>
                <a:ea typeface="+mn-ea"/>
                <a:cs typeface="+mn-cs"/>
              </a:rPr>
              <a:t> was not there to hear their words. What comfort it would have brought him to know that despite the many hardships he faced, the good he did was not forgotten. And how tragic that we so often keep our sense of gratitude to ourselves, saying it aloud only when the person to whom we feel indebted has left this life, and we are comforting his or her mourners.</a:t>
            </a:r>
          </a:p>
          <a:p>
            <a:pPr fontAlgn="base"/>
            <a:r>
              <a:rPr lang="en-US" sz="1200" b="0" i="0" kern="1200" dirty="0">
                <a:solidFill>
                  <a:schemeClr val="tx1"/>
                </a:solidFill>
                <a:effectLst/>
                <a:latin typeface="Arial" pitchFamily="-128" charset="0"/>
                <a:ea typeface="+mn-ea"/>
                <a:cs typeface="+mn-cs"/>
              </a:rPr>
              <a:t>Perhaps that just is the human condition. We never really know how much we have given others – how much the kind word, the thoughtful deed, the comforting gesture, changes lives and is never forgotten. In this respect, if in no other, we are like Moses. He too was human; he had no privileged access into other people’s minds; without a miracle, he could not have known the influence he had on those closest to him. All the evidence seemed to suggest otherwise. The people, even after all God and he had done for them, were still ungrateful, querulous, quick to criticize and complain. But that was on the surface. For a moment God gave him a glimpse of what was beneath the surface. He showed him how Moses’ spirit had entered others and lifted them, however briefly, to the level of prophetic vision.</a:t>
            </a:r>
          </a:p>
          <a:p>
            <a:pPr fontAlgn="base"/>
            <a:r>
              <a:rPr lang="en-US" sz="1200" b="0" i="0" kern="1200" dirty="0">
                <a:solidFill>
                  <a:schemeClr val="tx1"/>
                </a:solidFill>
                <a:effectLst/>
                <a:latin typeface="Arial" pitchFamily="-128" charset="0"/>
                <a:ea typeface="+mn-ea"/>
                <a:cs typeface="+mn-cs"/>
              </a:rPr>
              <a:t>God did this for no other person – not then, not now. But if it was enough for Moses, it is enough for us. The good we do lives after us. It is the greatest thing that does. We may leave a legacy of wealth, power, even fame, but these are questionable benefits and sometimes harm rather than help those we leave them to. What we leave to others is a trace of our influence for good. We may never see it, but it is there. That is the greatest blessing of leadership. It alone is the antidote to despair, the solid ground of hope.</a:t>
            </a:r>
          </a:p>
        </p:txBody>
      </p:sp>
    </p:spTree>
    <p:extLst>
      <p:ext uri="{BB962C8B-B14F-4D97-AF65-F5344CB8AC3E}">
        <p14:creationId xmlns:p14="http://schemas.microsoft.com/office/powerpoint/2010/main" val="923650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It was the emotional low of Moses’ life. After the drama at Sinai, the revelation, the golden calf, the forgiveness, the building of the Tabernacle and the book-length codes of purity and holiness, all the people can think about is food. “If only we had meat to eat! We remember the fish we ate in Egypt at no cost—also the cucumbers, melons, leeks, onions and garlic. But now we have lost our appetite; we never see anything but this manna!” (Num. 11: 5-6). It was enough to make anyone despair, even a Moses.</a:t>
            </a:r>
          </a:p>
          <a:p>
            <a:endParaRPr lang="en-US" dirty="0"/>
          </a:p>
          <a:p>
            <a:r>
              <a:rPr lang="en-US" dirty="0"/>
              <a:t>But the words he speaks are shattering. He says to God:</a:t>
            </a:r>
          </a:p>
          <a:p>
            <a:r>
              <a:rPr lang="en-US" dirty="0"/>
              <a:t>“Why have you brought this trouble on Your servant? What have I done to displease You that You put the burden of all these people on me? Did I conceive all these people? Did I give them birth? Why do You tell me to carry them in my arms, as a nurse carries an infant, to the land You promised on oath to their ancestors? Where can I get meat for all these people? They keep wailing to me, ‘Give us meat to eat!’ I cannot carry all these people by myself; the burden is too heavy for me. If this is how You are going to treat me, please go ahead and kill me —if I have found favor in Your eyes—and do not let me face my own ruin.” (Num. 11: 11-15)</a:t>
            </a:r>
          </a:p>
          <a:p>
            <a:endParaRPr lang="en-US" dirty="0"/>
          </a:p>
          <a:p>
            <a:r>
              <a:rPr lang="en-US" dirty="0"/>
              <a:t>These words deserve the closest attention. Inevitably our attention focuses on the last remark, Moses’ wish to die. But actually this is not the most interesting part of his speech. Moses was not the only Jewish leader to pray to die. So did Elijah. So did Jeremiah. So did Jonah. Leadership is difficult; leadership of the Jewish people almost impossible. That is an old story and not an uplifting one.</a:t>
            </a:r>
          </a:p>
          <a:p>
            <a:endParaRPr lang="en-US" dirty="0"/>
          </a:p>
          <a:p>
            <a:r>
              <a:rPr lang="en-US" b="1" dirty="0"/>
              <a:t>The real interest lies elsewhere, when Moses says: “Why do you tell me to carry them in my arms, as a nurse carries an infant?” But God never used those words. He never remotely implied such a thing. God asked Moses to lead but He did not tell him how to lead. He told Moses what to do, but He did not discuss his leadership style.</a:t>
            </a:r>
          </a:p>
          <a:p>
            <a:endParaRPr lang="en-US" b="1" dirty="0"/>
          </a:p>
          <a:p>
            <a:r>
              <a:rPr lang="en-US" dirty="0"/>
              <a:t>The man who gave Moses his first tutorial in leadership was his father-in-law </a:t>
            </a:r>
            <a:r>
              <a:rPr lang="en-US" dirty="0" err="1"/>
              <a:t>Jethro</a:t>
            </a:r>
            <a:r>
              <a:rPr lang="en-US" dirty="0"/>
              <a:t>, who warned him of the risk of the very burn-out he is now experiencing. “What you are doing is not good. You and these people who come to you will only wear yourselves out. The work is too heavy for you; you cannot handle it alone” (Ex. 18: 17-18). He then told him to delegate and share his burden with a team of leaders, much as God is about to do in our </a:t>
            </a:r>
            <a:r>
              <a:rPr lang="en-US" dirty="0" err="1"/>
              <a:t>parsha</a:t>
            </a:r>
            <a:r>
              <a:rPr lang="en-US" dirty="0"/>
              <a:t>.</a:t>
            </a:r>
          </a:p>
          <a:p>
            <a:endParaRPr lang="en-US" dirty="0"/>
          </a:p>
          <a:p>
            <a:r>
              <a:rPr lang="en-US" dirty="0"/>
              <a:t>Interestingly, Moses’ burn-out occurs immediately after we read, at the end of the previous chapter, of </a:t>
            </a:r>
            <a:r>
              <a:rPr lang="en-US" dirty="0" err="1"/>
              <a:t>Jethro’s</a:t>
            </a:r>
            <a:r>
              <a:rPr lang="en-US" dirty="0"/>
              <a:t> departure. Something very similar happens later in </a:t>
            </a:r>
            <a:r>
              <a:rPr lang="en-US" dirty="0" err="1"/>
              <a:t>parshat</a:t>
            </a:r>
            <a:r>
              <a:rPr lang="en-US" dirty="0"/>
              <a:t> </a:t>
            </a:r>
            <a:r>
              <a:rPr lang="en-US" dirty="0" err="1"/>
              <a:t>Chukkat</a:t>
            </a:r>
            <a:r>
              <a:rPr lang="en-US" dirty="0"/>
              <a:t> (Num. 20). First we read of the death of Miriam. Then immediately there follows the scene at </a:t>
            </a:r>
            <a:r>
              <a:rPr lang="en-US" dirty="0" err="1"/>
              <a:t>Merivah</a:t>
            </a:r>
            <a:r>
              <a:rPr lang="en-US" dirty="0"/>
              <a:t> when the people ask for water and Moses loses his temper and strikes the rock, the act that costs him the chance to lead the people across the Jordan into the promised land. It seems that in their different ways, </a:t>
            </a:r>
            <a:r>
              <a:rPr lang="en-US" dirty="0" err="1"/>
              <a:t>Jethro</a:t>
            </a:r>
            <a:r>
              <a:rPr lang="en-US" dirty="0"/>
              <a:t> and Miriam were essential emotional supports for Moses. When they were there, he coped. When they were not, he lost his poise. Leaders need soul-mates, people who lift their spirits and give them the strength to carry on. No one can lead alone.</a:t>
            </a:r>
          </a:p>
          <a:p>
            <a:endParaRPr lang="en-US" dirty="0"/>
          </a:p>
          <a:p>
            <a:r>
              <a:rPr lang="en-US" b="1" dirty="0"/>
              <a:t>But to return to Moses’ speech to God, the Torah may be hinting here that the way Moses conceived the role of leader was itself part of the problem. “Did I conceive all these people? Did I give them birth? Why do You tell me to carry them in my arms, as a nurse carries an infant?” This is the language of the leader-as-parent, the “great man” theory of leadership.</a:t>
            </a:r>
          </a:p>
          <a:p>
            <a:endParaRPr lang="en-US" dirty="0"/>
          </a:p>
          <a:p>
            <a:r>
              <a:rPr lang="en-US" dirty="0"/>
              <a:t>Building on, and going beyond, the theories of </a:t>
            </a:r>
            <a:r>
              <a:rPr lang="en-US" dirty="0" err="1"/>
              <a:t>Gustave</a:t>
            </a:r>
            <a:r>
              <a:rPr lang="en-US" dirty="0"/>
              <a:t> le Bon and the “group mind,” Sigmund Freud argued that crowds become dangerous when a certain kind of leader comes to power. Such a leader, often highly charismatic, resolves the tensions within the group by seeming to promise solutions to all their problems. He is strong. He is persuasive. He is clear. He offers a simple analysis of why the people are suffering. He identifies enemies, focuses energies, and makes the people feel whole, complete, part of something great. “Leave it to me,” he seems to say. “All you have to do is follow and obey.”</a:t>
            </a:r>
          </a:p>
          <a:p>
            <a:endParaRPr lang="en-US" dirty="0"/>
          </a:p>
          <a:p>
            <a:r>
              <a:rPr lang="en-US" dirty="0"/>
              <a:t>Moses never was that kind of leader. He said of himself, “I am not a man of words.” He was not particularly close to the people. Aaron was. Perhaps Miriam was also. Caleb had the power to calm the people, at least temporarily. Moses had neither the gift nor the desire to sway crowds, resolve complexity, attract a mass following or win popularity. That was not the kind of leader the Israelites needed, which is why God chose Moses, not a man seeking power but one with a burning sense of justice and a passion for liberty.</a:t>
            </a:r>
          </a:p>
          <a:p>
            <a:endParaRPr lang="en-US" dirty="0"/>
          </a:p>
          <a:p>
            <a:r>
              <a:rPr lang="en-US" b="1" dirty="0"/>
              <a:t>Moses, though, seems to have felt that </a:t>
            </a:r>
            <a:r>
              <a:rPr lang="en-US" b="1" i="1" dirty="0"/>
              <a:t>the leader must do it all</a:t>
            </a:r>
            <a:r>
              <a:rPr lang="en-US" b="1" dirty="0"/>
              <a:t>: he must be the people’s father, mother and nurse-maid. He must be the doer, the problem-solver, omniscient and </a:t>
            </a:r>
            <a:r>
              <a:rPr lang="en-US" b="1" dirty="0" err="1"/>
              <a:t>omnicompetent</a:t>
            </a:r>
            <a:r>
              <a:rPr lang="en-US" b="1" dirty="0"/>
              <a:t>. If something needs to be done it is for the leader – turning to God and asking for His help – to do it.</a:t>
            </a:r>
          </a:p>
          <a:p>
            <a:endParaRPr lang="en-US" dirty="0"/>
          </a:p>
          <a:p>
            <a:r>
              <a:rPr lang="en-US" b="1" dirty="0"/>
              <a:t>The trouble is that if the leader is a parent, then the followers remain children. They are totally dependent on him. They do not develop skills of their own. They do not acquire a sense of responsibility or the self-confidence that comes from exercising it. So when Moses is not there – he has been up the mountain for a long time and we do not know what has happened to him – the people panic and make a golden calf. Which is why God tells Moses to gather a team of seventy leaders to share the burden with him. Don’t even try to do it all yourself.</a:t>
            </a:r>
          </a:p>
          <a:p>
            <a:endParaRPr lang="en-US" dirty="0"/>
          </a:p>
          <a:p>
            <a:r>
              <a:rPr lang="en-US" dirty="0"/>
              <a:t>The “great man” theory of leadership haunts Jewish history like a recurring nightmare. In the days of Samuel the people believe all their problems will be solved if they appoint a king “like all the other nations.” In vain, Samuel warns them that this will only make their problems worse. Saul looks the part, handsome, upright, “a head taller than anyone else” (1 Sam. 9), but he lacks strength of character. David commits adultery. Solomon, blessed with wisdom, is seduced by his wives into folly. The kingdom splits. Only a few subsequent kings are equal to the moral and spiritual challenge of combining faith in God with a politics of realism and civic virtue.</a:t>
            </a:r>
          </a:p>
          <a:p>
            <a:endParaRPr lang="en-US" dirty="0"/>
          </a:p>
          <a:p>
            <a:r>
              <a:rPr lang="en-US" dirty="0"/>
              <a:t>During the Second Temple period, the success of the Maccabees was dramatic but short-lived. The </a:t>
            </a:r>
            <a:r>
              <a:rPr lang="en-US" dirty="0" err="1"/>
              <a:t>Hasmonean</a:t>
            </a:r>
            <a:r>
              <a:rPr lang="en-US" dirty="0"/>
              <a:t> kings themselves became </a:t>
            </a:r>
            <a:r>
              <a:rPr lang="en-US" dirty="0" err="1"/>
              <a:t>Hellenised</a:t>
            </a:r>
            <a:r>
              <a:rPr lang="en-US" dirty="0"/>
              <a:t>. The office of High Priest became </a:t>
            </a:r>
            <a:r>
              <a:rPr lang="en-US" dirty="0" err="1"/>
              <a:t>politicised</a:t>
            </a:r>
            <a:r>
              <a:rPr lang="en-US" dirty="0"/>
              <a:t>. No one could contain the growing rifts within the nation. Having defeated the Greeks, the nation fell to the Romans. Sixty years later Rabbi </a:t>
            </a:r>
            <a:r>
              <a:rPr lang="en-US" dirty="0" err="1"/>
              <a:t>Akiva</a:t>
            </a:r>
            <a:r>
              <a:rPr lang="en-US" dirty="0"/>
              <a:t> identified Bar </a:t>
            </a:r>
            <a:r>
              <a:rPr lang="en-US" dirty="0" err="1"/>
              <a:t>Kochba</a:t>
            </a:r>
            <a:r>
              <a:rPr lang="en-US" dirty="0"/>
              <a:t> as another “great man” in the </a:t>
            </a:r>
            <a:r>
              <a:rPr lang="en-US" dirty="0" err="1"/>
              <a:t>mould</a:t>
            </a:r>
            <a:r>
              <a:rPr lang="en-US" dirty="0"/>
              <a:t> of Judah the Maccabee, and the result was the worst tragedy in Jewish history until the Holocaust.</a:t>
            </a:r>
          </a:p>
          <a:p>
            <a:endParaRPr lang="en-US" dirty="0"/>
          </a:p>
          <a:p>
            <a:r>
              <a:rPr lang="en-US" b="1" dirty="0"/>
              <a:t>Judaism is about diffused responsibility, making each individual count, building cohesive teams on the basis of a shared vision, educating people to their full potential, and valuing honest argument and the dignity of dissent. That is the kind of culture the rabbis inculcated during the centuries of dispersion. It is how the pioneers built the land and state of Israel in modern times. It is the vision Moses articulated in the last month of his life in the book of </a:t>
            </a:r>
            <a:r>
              <a:rPr lang="en-US" b="1" dirty="0" err="1"/>
              <a:t>Devarim</a:t>
            </a:r>
            <a:r>
              <a:rPr lang="en-US" b="1" dirty="0"/>
              <a:t>.</a:t>
            </a:r>
          </a:p>
          <a:p>
            <a:endParaRPr lang="en-US" dirty="0"/>
          </a:p>
          <a:p>
            <a:r>
              <a:rPr lang="en-US" dirty="0"/>
              <a:t>This calls for leaders who inspire others with their vision, delegating, empowering, guiding, encouraging and making space. That is what God was hinting to Moses when he told him to take seventy elders and let them stand with him in the tent of meeting, and “I will come down and speak with you there, and I will take some of the spirit that is on you and put it on them” (Num. 11: 16-17).  God was telling Moses that great leaders do not create followers; they create leaders. They share their inspiration. They give of their spirit to others. They do not see the people they lead as children who need a father-mother-nursemaid, but as adults who need to be educated to take individual and collective responsibility for their own future.</a:t>
            </a:r>
          </a:p>
          <a:p>
            <a:r>
              <a:rPr lang="en-US" dirty="0"/>
              <a:t>People become what their leader gives them the space to become. When that space is large, they grow into greatness.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789960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It was the emotional low of Moses’ life. After the drama at Sinai, the revelation, the golden calf, the forgiveness, the building of the Tabernacle and the book-length codes of purity and holiness, all the people can think about is food. “If only we had meat to eat! We remember the fish we ate in Egypt at no cost—also the cucumbers, melons, leeks, onions and garlic. But now we have lost our appetite; we never see anything but this manna!” (Num. 11: 5-6). It was enough to make anyone despair, even a Moses.</a:t>
            </a:r>
          </a:p>
          <a:p>
            <a:endParaRPr lang="en-US" dirty="0"/>
          </a:p>
          <a:p>
            <a:r>
              <a:rPr lang="en-US" dirty="0"/>
              <a:t>But the words he speaks are shattering. He says to God:</a:t>
            </a:r>
          </a:p>
          <a:p>
            <a:r>
              <a:rPr lang="en-US" dirty="0"/>
              <a:t>“Why have you brought this trouble on Your servant? What have I done to displease You that You put the burden of all these people on me? Did I conceive all these people? Did I give them birth? Why do You tell me to carry them in my arms, as a nurse carries an infant, to the land You promised on oath to their ancestors? Where can I get meat for all these people? They keep wailing to me, ‘Give us meat to eat!’ I cannot carry all these people by myself; the burden is too heavy for me. If this is how You are going to treat me, please go ahead and kill me —if I have found favor in Your eyes—and do not let me face my own ruin.” (Num. 11: 11-15)</a:t>
            </a:r>
          </a:p>
          <a:p>
            <a:endParaRPr lang="en-US" dirty="0"/>
          </a:p>
          <a:p>
            <a:r>
              <a:rPr lang="en-US" dirty="0"/>
              <a:t>These words deserve the closest attention. Inevitably our attention focuses on the last remark, Moses’ wish to die. But actually this is not the most interesting part of his speech. Moses was not the only Jewish leader to pray to die. So did Elijah. So did Jeremiah. So did Jonah. Leadership is difficult; leadership of the Jewish people almost impossible. That is an old story and not an uplifting one.</a:t>
            </a:r>
          </a:p>
          <a:p>
            <a:endParaRPr lang="en-US" dirty="0"/>
          </a:p>
          <a:p>
            <a:r>
              <a:rPr lang="en-US" b="1" dirty="0"/>
              <a:t>The real interest lies elsewhere, when Moses says: “Why do you tell me to carry them in my arms, as a nurse carries an infant?” But God never used those words. He never remotely implied such a thing. God asked Moses to lead but He did not tell him how to lead. He told Moses what to do, but He did not discuss his leadership style.</a:t>
            </a:r>
          </a:p>
          <a:p>
            <a:endParaRPr lang="en-US" b="1" dirty="0"/>
          </a:p>
          <a:p>
            <a:r>
              <a:rPr lang="en-US" dirty="0"/>
              <a:t>The man who gave Moses his first tutorial in leadership was his father-in-law Jethro, who warned him of the risk of the very burn-out he is now experiencing. “What you are doing is not good. You and these people who come to you will only wear yourselves out. The work is too heavy for you; you cannot handle it alone” (Ex. 18: 17-18). He then told him to delegate and share his burden with a team of leaders, much as God is about to do in our </a:t>
            </a:r>
            <a:r>
              <a:rPr lang="en-US" dirty="0" err="1"/>
              <a:t>parsha</a:t>
            </a:r>
            <a:r>
              <a:rPr lang="en-US" dirty="0"/>
              <a:t>.</a:t>
            </a:r>
          </a:p>
          <a:p>
            <a:endParaRPr lang="en-US" dirty="0"/>
          </a:p>
          <a:p>
            <a:r>
              <a:rPr lang="en-US" dirty="0"/>
              <a:t>Interestingly, Moses’ burn-out occurs immediately after we read, at the end of the previous chapter, of Jethro’s departure. Something very similar happens later in </a:t>
            </a:r>
            <a:r>
              <a:rPr lang="en-US" dirty="0" err="1"/>
              <a:t>parshat</a:t>
            </a:r>
            <a:r>
              <a:rPr lang="en-US" dirty="0"/>
              <a:t> </a:t>
            </a:r>
            <a:r>
              <a:rPr lang="en-US" dirty="0" err="1"/>
              <a:t>Chukkat</a:t>
            </a:r>
            <a:r>
              <a:rPr lang="en-US" dirty="0"/>
              <a:t> (Num. 20). First we read of the death of Miriam. Then immediately there follows the scene at </a:t>
            </a:r>
            <a:r>
              <a:rPr lang="en-US" dirty="0" err="1"/>
              <a:t>Merivah</a:t>
            </a:r>
            <a:r>
              <a:rPr lang="en-US" dirty="0"/>
              <a:t> when the people ask for water and Moses loses his temper and strikes the rock, the act that costs him the chance to lead the people across the Jordan into the promised land. It seems that in their different ways, Jethro and Miriam were essential emotional supports for Moses. When they were there, he coped. When they were not, he lost his poise. Leaders need soul-mates, people who lift their spirits and give them the strength to carry on. No one can lead alone.</a:t>
            </a:r>
          </a:p>
          <a:p>
            <a:endParaRPr lang="en-US" dirty="0"/>
          </a:p>
          <a:p>
            <a:r>
              <a:rPr lang="en-US" b="1" dirty="0"/>
              <a:t>But to return to Moses’ speech to God, the Torah may be hinting here that the way Moses conceived the role of leader was itself part of the problem. “Did I conceive all these people? Did I give them birth? Why do You tell me to carry them in my arms, as a nurse carries an infant?” This is the language of the leader-as-parent, the “great man” theory of leadership.</a:t>
            </a:r>
          </a:p>
          <a:p>
            <a:endParaRPr lang="en-US" dirty="0"/>
          </a:p>
          <a:p>
            <a:r>
              <a:rPr lang="en-US" dirty="0"/>
              <a:t>Building on, and going beyond, the theories of Gustave le Bon and the “group mind,” Sigmund Freud argued that crowds become dangerous when a certain kind of leader comes to power. Such a leader, often highly charismatic, resolves the tensions within the group by seeming to promise solutions to all their problems. He is strong. He is persuasive. He is clear. He offers a simple analysis of why the people are suffering. He identifies enemies, focuses energies, and makes the people feel whole, complete, part of something great. “Leave it to me,” he seems to say. “All you have to do is follow and obey.”</a:t>
            </a:r>
          </a:p>
          <a:p>
            <a:endParaRPr lang="en-US" dirty="0"/>
          </a:p>
          <a:p>
            <a:r>
              <a:rPr lang="en-US" dirty="0"/>
              <a:t>Moses never was that kind of leader. He said of himself, “I am not a man of words.” He was not particularly close to the people. Aaron was. Perhaps Miriam was also. Caleb had the power to calm the people, at least temporarily. Moses had neither the gift nor the desire to sway crowds, resolve complexity, attract a mass following or win popularity. That was not the kind of leader the Israelites needed, which is why God chose Moses, not a man seeking power but one with a burning sense of justice and a passion for liberty.</a:t>
            </a:r>
          </a:p>
          <a:p>
            <a:endParaRPr lang="en-US" dirty="0"/>
          </a:p>
          <a:p>
            <a:r>
              <a:rPr lang="en-US" b="1" dirty="0"/>
              <a:t>Moses, though, seems to have felt that </a:t>
            </a:r>
            <a:r>
              <a:rPr lang="en-US" b="1" i="1" dirty="0"/>
              <a:t>the leader must do it all</a:t>
            </a:r>
            <a:r>
              <a:rPr lang="en-US" b="1" dirty="0"/>
              <a:t>: he must be the people’s father, mother and nurse-maid. He must be the doer, the problem-solver, omniscient and </a:t>
            </a:r>
            <a:r>
              <a:rPr lang="en-US" b="1" dirty="0" err="1"/>
              <a:t>omnicompetent</a:t>
            </a:r>
            <a:r>
              <a:rPr lang="en-US" b="1" dirty="0"/>
              <a:t>. If something needs to be done it is for the leader – turning to God and asking for His help – to do it.</a:t>
            </a:r>
          </a:p>
          <a:p>
            <a:endParaRPr lang="en-US" dirty="0"/>
          </a:p>
          <a:p>
            <a:r>
              <a:rPr lang="en-US" b="1" dirty="0"/>
              <a:t>The trouble is that if the leader is a parent, then the followers remain children. They are totally dependent on him. They do not develop skills of their own. They do not acquire a sense of responsibility or the self-confidence that comes from exercising it. So when Moses is not there – he has been up the mountain for a long time and we do not know what has happened to him – the people panic and make a golden calf. Which is why God tells Moses to gather a team of seventy leaders to share the burden with him. Don’t even try to do it all yourself.</a:t>
            </a:r>
          </a:p>
          <a:p>
            <a:endParaRPr lang="en-US" dirty="0"/>
          </a:p>
          <a:p>
            <a:r>
              <a:rPr lang="en-US" dirty="0"/>
              <a:t>The “great man” theory of leadership haunts Jewish history like a recurring nightmare. In the days of Samuel the people believe all their problems will be solved if they appoint a king “like all the other nations.” In vain, Samuel warns them that this will only make their problems worse. Saul looks the part, handsome, upright, “a head taller than anyone else” (1 Sam. 9), but he lacks strength of character. David commits adultery. Solomon, blessed with wisdom, is seduced by his wives into folly. The kingdom splits. Only a few subsequent kings are equal to the moral and spiritual challenge of combining faith in God with a politics of realism and civic virtue.</a:t>
            </a:r>
          </a:p>
          <a:p>
            <a:endParaRPr lang="en-US" dirty="0"/>
          </a:p>
          <a:p>
            <a:r>
              <a:rPr lang="en-US" dirty="0"/>
              <a:t>During the Second Temple period, the success of the Maccabees was dramatic but short-lived. The </a:t>
            </a:r>
            <a:r>
              <a:rPr lang="en-US" dirty="0" err="1"/>
              <a:t>Hasmonean</a:t>
            </a:r>
            <a:r>
              <a:rPr lang="en-US" dirty="0"/>
              <a:t> kings themselves became </a:t>
            </a:r>
            <a:r>
              <a:rPr lang="en-US" dirty="0" err="1"/>
              <a:t>Hellenised</a:t>
            </a:r>
            <a:r>
              <a:rPr lang="en-US" dirty="0"/>
              <a:t>. The office of High Priest became </a:t>
            </a:r>
            <a:r>
              <a:rPr lang="en-US" dirty="0" err="1"/>
              <a:t>politicised</a:t>
            </a:r>
            <a:r>
              <a:rPr lang="en-US" dirty="0"/>
              <a:t>. No one could contain the growing rifts within the nation. Having defeated the Greeks, the nation fell to the Romans. Sixty years later Rabbi </a:t>
            </a:r>
            <a:r>
              <a:rPr lang="en-US" dirty="0" err="1"/>
              <a:t>Akiva</a:t>
            </a:r>
            <a:r>
              <a:rPr lang="en-US" dirty="0"/>
              <a:t> identified Bar </a:t>
            </a:r>
            <a:r>
              <a:rPr lang="en-US" dirty="0" err="1"/>
              <a:t>Kochba</a:t>
            </a:r>
            <a:r>
              <a:rPr lang="en-US" dirty="0"/>
              <a:t> as another “great man” in the </a:t>
            </a:r>
            <a:r>
              <a:rPr lang="en-US" dirty="0" err="1"/>
              <a:t>mould</a:t>
            </a:r>
            <a:r>
              <a:rPr lang="en-US" dirty="0"/>
              <a:t> of Judah the Maccabee, and the result was the worst tragedy in Jewish history until the Holocaust.</a:t>
            </a:r>
          </a:p>
          <a:p>
            <a:endParaRPr lang="en-US" dirty="0"/>
          </a:p>
          <a:p>
            <a:r>
              <a:rPr lang="en-US" b="1" dirty="0"/>
              <a:t>Judaism is about diffused responsibility, making each individual count, building cohesive teams on the basis of a shared vision, educating people to their full potential, and valuing honest argument and the dignity of dissent. That is the kind of culture the rabbis inculcated during the centuries of dispersion. It is how the pioneers built the land and state of Israel in modern times. It is the vision Moses articulated in the last month of his life in the book of </a:t>
            </a:r>
            <a:r>
              <a:rPr lang="en-US" b="1" dirty="0" err="1"/>
              <a:t>Devarim</a:t>
            </a:r>
            <a:r>
              <a:rPr lang="en-US" b="1" dirty="0"/>
              <a:t>.</a:t>
            </a:r>
          </a:p>
          <a:p>
            <a:endParaRPr lang="en-US" dirty="0"/>
          </a:p>
          <a:p>
            <a:r>
              <a:rPr lang="en-US" dirty="0"/>
              <a:t>This calls for leaders who inspire others with their vision, delegating, empowering, guiding, encouraging and making space. That is what God was hinting to Moses when he told him to take seventy elders and let them stand with him in the tent of meeting, and “I will come down and speak with you there, and I will take some of the spirit that is on you and put it on them” (Num. 11: 16-17).  God was telling Moses that great leaders do not create followers; they create leaders. They share their inspiration. They give of their spirit to others. They do not see the people they lead as children who need a father-mother-nursemaid, but as adults who need to be educated to take individual and collective responsibility for their own future.</a:t>
            </a:r>
          </a:p>
          <a:p>
            <a:r>
              <a:rPr lang="en-US" dirty="0"/>
              <a:t>People become what their leader gives them the space to become. When that space is large, they grow into greatness.</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26528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2C104CF-03EE-4121-B6A0-30608624248D}"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1664002" name="Rectangle 2"/>
          <p:cNvSpPr>
            <a:spLocks noGrp="1" noRot="1" noChangeAspect="1" noChangeArrowheads="1" noTextEdit="1"/>
          </p:cNvSpPr>
          <p:nvPr>
            <p:ph type="sldImg"/>
          </p:nvPr>
        </p:nvSpPr>
        <p:spPr>
          <a:xfrm>
            <a:off x="1371600" y="1143000"/>
            <a:ext cx="4114800" cy="3086100"/>
          </a:xfrm>
          <a:ln/>
        </p:spPr>
      </p:sp>
      <p:sp>
        <p:nvSpPr>
          <p:cNvPr id="1664003" name="Rectangle 3"/>
          <p:cNvSpPr>
            <a:spLocks noGrp="1" noChangeArrowheads="1"/>
          </p:cNvSpPr>
          <p:nvPr>
            <p:ph type="body" idx="1"/>
          </p:nvPr>
        </p:nvSpPr>
        <p:spPr/>
        <p:txBody>
          <a:bodyPr/>
          <a:lstStyle/>
          <a:p>
            <a:r>
              <a:rPr lang="en-US" dirty="0"/>
              <a:t>God also tells Moses to appoint 70 elders to share burden with and also to see effect he had on others</a:t>
            </a:r>
          </a:p>
        </p:txBody>
      </p:sp>
    </p:spTree>
    <p:extLst>
      <p:ext uri="{BB962C8B-B14F-4D97-AF65-F5344CB8AC3E}">
        <p14:creationId xmlns:p14="http://schemas.microsoft.com/office/powerpoint/2010/main" val="1132544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800" b="0" i="0" kern="1200" dirty="0">
                <a:solidFill>
                  <a:schemeClr val="tx1"/>
                </a:solidFill>
                <a:effectLst/>
                <a:latin typeface="Arial" pitchFamily="-128" charset="0"/>
                <a:ea typeface="+mn-ea"/>
                <a:cs typeface="+mn-cs"/>
              </a:rPr>
              <a:t>Power or influence?</a:t>
            </a:r>
          </a:p>
          <a:p>
            <a:r>
              <a:rPr lang="en-US" sz="1800" b="0" i="0" kern="1200" dirty="0">
                <a:solidFill>
                  <a:schemeClr val="tx1"/>
                </a:solidFill>
                <a:effectLst/>
                <a:latin typeface="Arial" pitchFamily="-128" charset="0"/>
                <a:ea typeface="+mn-ea"/>
                <a:cs typeface="+mn-cs"/>
              </a:rPr>
              <a:t>It was the worst crisis in Moses’ life. Incited by the ‘mixed multitude’, the Israelites complain about the food: ‘If only we had meat to eat. We remember the fish we ate in Egypt at no cost – also the cucumbers, melons, leeks, onions and garlic. But now we have lost our appetite; we never see anything but this manna.’</a:t>
            </a:r>
          </a:p>
          <a:p>
            <a:endParaRPr lang="en-US" sz="1800" b="0" i="0" kern="1200" dirty="0">
              <a:solidFill>
                <a:schemeClr val="tx1"/>
              </a:solidFill>
              <a:effectLst/>
              <a:latin typeface="Arial" pitchFamily="-128" charset="0"/>
              <a:ea typeface="+mn-ea"/>
              <a:cs typeface="+mn-cs"/>
            </a:endParaRPr>
          </a:p>
          <a:p>
            <a:r>
              <a:rPr lang="en-US" sz="1800" b="0" i="0" kern="1200" dirty="0">
                <a:solidFill>
                  <a:schemeClr val="tx1"/>
                </a:solidFill>
                <a:effectLst/>
                <a:latin typeface="Arial" pitchFamily="-128" charset="0"/>
                <a:ea typeface="+mn-ea"/>
                <a:cs typeface="+mn-cs"/>
              </a:rPr>
              <a:t>Yet Moses’ reaction this time is nothing less than complete despair:</a:t>
            </a:r>
          </a:p>
          <a:p>
            <a:r>
              <a:rPr lang="en-US" sz="1800" b="0" i="0" kern="1200" dirty="0">
                <a:solidFill>
                  <a:schemeClr val="tx1"/>
                </a:solidFill>
                <a:effectLst/>
                <a:latin typeface="Arial" pitchFamily="-128" charset="0"/>
                <a:ea typeface="+mn-ea"/>
                <a:cs typeface="+mn-cs"/>
              </a:rPr>
              <a:t>Why have you brought this trouble on your servant? What have I done to displease you, that you put the burden of all these people on me? Did I conceive all these people? Did I give them birth? Why do you tell me to carry them in my arms, as a nurse carries an infant, to the land you promised on oath to their forefathers? Where can I get meat for all these people? They keep wailing to me, ‘Give us meat to eat’. I cannot carry all these people by myself; the burden is too heavy for me. If this is how you are going to treat me, put me to death right now – if I have found </a:t>
            </a:r>
            <a:r>
              <a:rPr lang="en-US" sz="1800" b="0" i="0" kern="1200" dirty="0" err="1">
                <a:solidFill>
                  <a:schemeClr val="tx1"/>
                </a:solidFill>
                <a:effectLst/>
                <a:latin typeface="Arial" pitchFamily="-128" charset="0"/>
                <a:ea typeface="+mn-ea"/>
                <a:cs typeface="+mn-cs"/>
              </a:rPr>
              <a:t>favour</a:t>
            </a:r>
            <a:r>
              <a:rPr lang="en-US" sz="1800" b="0" i="0" kern="1200" dirty="0">
                <a:solidFill>
                  <a:schemeClr val="tx1"/>
                </a:solidFill>
                <a:effectLst/>
                <a:latin typeface="Arial" pitchFamily="-128" charset="0"/>
                <a:ea typeface="+mn-ea"/>
                <a:cs typeface="+mn-cs"/>
              </a:rPr>
              <a:t> in your eyes – and do not let me face my own ruin.</a:t>
            </a:r>
          </a:p>
          <a:p>
            <a:endParaRPr lang="en-US" sz="1800" b="0" i="0" kern="1200" dirty="0">
              <a:solidFill>
                <a:schemeClr val="tx1"/>
              </a:solidFill>
              <a:effectLst/>
              <a:latin typeface="Arial" pitchFamily="-128" charset="0"/>
              <a:ea typeface="+mn-ea"/>
              <a:cs typeface="+mn-cs"/>
            </a:endParaRPr>
          </a:p>
          <a:p>
            <a:r>
              <a:rPr lang="en-US" sz="1800" b="0" i="0" kern="1200" dirty="0">
                <a:solidFill>
                  <a:schemeClr val="tx1"/>
                </a:solidFill>
                <a:effectLst/>
                <a:latin typeface="Arial" pitchFamily="-128" charset="0"/>
                <a:ea typeface="+mn-ea"/>
                <a:cs typeface="+mn-cs"/>
              </a:rPr>
              <a:t>It is an extraordinary outburst. Moses prays to die. He is not the last prophet of Israel to do so. Elijah, Jeremiah and Jonah did likewise – making us </a:t>
            </a:r>
            <a:r>
              <a:rPr lang="en-US" sz="1800" b="0" i="0" kern="1200" dirty="0" err="1">
                <a:solidFill>
                  <a:schemeClr val="tx1"/>
                </a:solidFill>
                <a:effectLst/>
                <a:latin typeface="Arial" pitchFamily="-128" charset="0"/>
                <a:ea typeface="+mn-ea"/>
                <a:cs typeface="+mn-cs"/>
              </a:rPr>
              <a:t>realise</a:t>
            </a:r>
            <a:r>
              <a:rPr lang="en-US" sz="1800" b="0" i="0" kern="1200" dirty="0">
                <a:solidFill>
                  <a:schemeClr val="tx1"/>
                </a:solidFill>
                <a:effectLst/>
                <a:latin typeface="Arial" pitchFamily="-128" charset="0"/>
                <a:ea typeface="+mn-ea"/>
                <a:cs typeface="+mn-cs"/>
              </a:rPr>
              <a:t> that even the greatest can have their moments of despair. Yet the case of Moses is particularly puzzling. He had faced, and overcome, such difficulties before. Each time, God had answered the people’s requests. He had sent water, and manna, and quails. Moses knew this. Why then did the fourth outburst of the people (‘If only we had meat to eat’) induce in this, the strongest of men, what seems nothing less than a complete breakdown?</a:t>
            </a:r>
          </a:p>
          <a:p>
            <a:endParaRPr lang="en-US" sz="1800" b="0" i="0" kern="1200" dirty="0">
              <a:solidFill>
                <a:schemeClr val="tx1"/>
              </a:solidFill>
              <a:effectLst/>
              <a:latin typeface="Arial" pitchFamily="-128" charset="0"/>
              <a:ea typeface="+mn-ea"/>
              <a:cs typeface="+mn-cs"/>
            </a:endParaRPr>
          </a:p>
          <a:p>
            <a:r>
              <a:rPr lang="en-US" sz="1800" b="0" i="0" kern="1200" dirty="0">
                <a:solidFill>
                  <a:schemeClr val="tx1"/>
                </a:solidFill>
                <a:effectLst/>
                <a:latin typeface="Arial" pitchFamily="-128" charset="0"/>
                <a:ea typeface="+mn-ea"/>
                <a:cs typeface="+mn-cs"/>
              </a:rPr>
              <a:t>Equally strange is God’s reaction:</a:t>
            </a:r>
          </a:p>
          <a:p>
            <a:r>
              <a:rPr lang="en-US" sz="1800" b="0" i="0" kern="1200" dirty="0">
                <a:solidFill>
                  <a:schemeClr val="tx1"/>
                </a:solidFill>
                <a:effectLst/>
                <a:latin typeface="Arial" pitchFamily="-128" charset="0"/>
                <a:ea typeface="+mn-ea"/>
                <a:cs typeface="+mn-cs"/>
              </a:rPr>
              <a:t>Bring me 70 elders who are known to you as leaders and officials among the people. Make them come to the Tent of Meeting that they may stand there with you. I will come down and speak with you there, and I will take of the spirit that is on you and put the spirit on them. They will help you carry the burden of the people so that you will not have to carry it alone.</a:t>
            </a:r>
          </a:p>
          <a:p>
            <a:endParaRPr lang="en-US" sz="1800" b="0" i="0" kern="1200" dirty="0">
              <a:solidFill>
                <a:schemeClr val="tx1"/>
              </a:solidFill>
              <a:effectLst/>
              <a:latin typeface="Arial" pitchFamily="-128" charset="0"/>
              <a:ea typeface="+mn-ea"/>
              <a:cs typeface="+mn-cs"/>
            </a:endParaRPr>
          </a:p>
          <a:p>
            <a:r>
              <a:rPr lang="en-US" sz="1800" b="0" i="0" kern="1200" dirty="0">
                <a:solidFill>
                  <a:schemeClr val="tx1"/>
                </a:solidFill>
                <a:effectLst/>
                <a:latin typeface="Arial" pitchFamily="-128" charset="0"/>
                <a:ea typeface="+mn-ea"/>
                <a:cs typeface="+mn-cs"/>
              </a:rPr>
              <a:t>Moses acted on the suggestion. He therefore already had assistants, deputies, a leadership team. In what way would this new appointment of seventy elders make a difference?</a:t>
            </a:r>
          </a:p>
          <a:p>
            <a:endParaRPr lang="en-US" sz="1800" b="0" i="0" kern="1200" dirty="0">
              <a:solidFill>
                <a:schemeClr val="tx1"/>
              </a:solidFill>
              <a:effectLst/>
              <a:latin typeface="Arial" pitchFamily="-128" charset="0"/>
              <a:ea typeface="+mn-ea"/>
              <a:cs typeface="+mn-cs"/>
            </a:endParaRPr>
          </a:p>
          <a:p>
            <a:r>
              <a:rPr lang="en-US" sz="1800" b="0" i="0" kern="1200" dirty="0">
                <a:solidFill>
                  <a:schemeClr val="tx1"/>
                </a:solidFill>
                <a:effectLst/>
                <a:latin typeface="Arial" pitchFamily="-128" charset="0"/>
                <a:ea typeface="+mn-ea"/>
                <a:cs typeface="+mn-cs"/>
              </a:rPr>
              <a:t>The text even says [11: 25] ‘When the spirit rested on them, they prophesied, but they did not do so again’ 8 [this is the plain sense according to most commentators, though the Targum reads it differently]. How then did this once-and-never-to-be-repeated flow of the prophetic spirit make a difference? The more we reflect on the passage, the more the difficulties multiply.</a:t>
            </a:r>
          </a:p>
          <a:p>
            <a:endParaRPr lang="en-US" sz="1800" b="0" i="0" kern="1200" dirty="0">
              <a:solidFill>
                <a:schemeClr val="tx1"/>
              </a:solidFill>
              <a:effectLst/>
              <a:latin typeface="Arial" pitchFamily="-128" charset="0"/>
              <a:ea typeface="+mn-ea"/>
              <a:cs typeface="+mn-cs"/>
            </a:endParaRPr>
          </a:p>
          <a:p>
            <a:r>
              <a:rPr lang="en-US" sz="1800" b="0" i="0" kern="1200" dirty="0">
                <a:solidFill>
                  <a:schemeClr val="tx1"/>
                </a:solidFill>
                <a:effectLst/>
                <a:latin typeface="Arial" pitchFamily="-128" charset="0"/>
                <a:ea typeface="+mn-ea"/>
                <a:cs typeface="+mn-cs"/>
              </a:rPr>
              <a:t>Yet something happened. Moses’ despair disappeared. His attitude was transformed. Immediately thereafter, it is as if a new Moses stands before us, untroubled by even the most serious challenges to his leadership. When two of the elders, </a:t>
            </a:r>
            <a:r>
              <a:rPr lang="en-US" sz="1800" b="0" i="0" kern="1200" dirty="0" err="1">
                <a:solidFill>
                  <a:schemeClr val="tx1"/>
                </a:solidFill>
                <a:effectLst/>
                <a:latin typeface="Arial" pitchFamily="-128" charset="0"/>
                <a:ea typeface="+mn-ea"/>
                <a:cs typeface="+mn-cs"/>
              </a:rPr>
              <a:t>Eldad</a:t>
            </a:r>
            <a:r>
              <a:rPr lang="en-US" sz="1800" b="0" i="0" kern="1200" dirty="0">
                <a:solidFill>
                  <a:schemeClr val="tx1"/>
                </a:solidFill>
                <a:effectLst/>
                <a:latin typeface="Arial" pitchFamily="-128" charset="0"/>
                <a:ea typeface="+mn-ea"/>
                <a:cs typeface="+mn-cs"/>
              </a:rPr>
              <a:t> and </a:t>
            </a:r>
            <a:r>
              <a:rPr lang="en-US" sz="1800" b="0" i="0" kern="1200" dirty="0" err="1">
                <a:solidFill>
                  <a:schemeClr val="tx1"/>
                </a:solidFill>
                <a:effectLst/>
                <a:latin typeface="Arial" pitchFamily="-128" charset="0"/>
                <a:ea typeface="+mn-ea"/>
                <a:cs typeface="+mn-cs"/>
              </a:rPr>
              <a:t>Medad</a:t>
            </a:r>
            <a:r>
              <a:rPr lang="en-US" sz="1800" b="0" i="0" kern="1200" dirty="0">
                <a:solidFill>
                  <a:schemeClr val="tx1"/>
                </a:solidFill>
                <a:effectLst/>
                <a:latin typeface="Arial" pitchFamily="-128" charset="0"/>
                <a:ea typeface="+mn-ea"/>
                <a:cs typeface="+mn-cs"/>
              </a:rPr>
              <a:t>, prophesy not in the Tent of Meeting but in the camp, Joshua senses a threat to Moses’ authority and says, ‘Moses, my lord, stop them!’ Moses replies, with surpassing generosity of spirit, ‘Are you jealous for my sake? Would that all the Lord’s people were prophets and that the Lord would put his spirit on them.’ In the next chapter, when his own brother and sister, Aaron and Miriam, start complaining about him, he does nothing – ‘Now Moses was a very humble man, more humble than anyone else on the face of the earth.’ Indeed, when God became angry at Miriam he prayed on her behalf. The despair has gone. The crisis has passed. These two challenges were far more serious than the request of the people for meat, yet Moses meets them with confidence and equanimity. Something has taken place between him and God and he has been transformed. What was it?</a:t>
            </a:r>
          </a:p>
          <a:p>
            <a:r>
              <a:rPr lang="en-US" sz="1800" b="0" i="0" kern="1200" dirty="0">
                <a:solidFill>
                  <a:schemeClr val="tx1"/>
                </a:solidFill>
                <a:effectLst/>
                <a:latin typeface="Arial" pitchFamily="-128" charset="0"/>
                <a:ea typeface="+mn-ea"/>
                <a:cs typeface="+mn-cs"/>
              </a:rPr>
              <a:t>To understand the sequence of events we must first place them in their historical context. Rabbi Moshe Lichtenstein, in his insightful book on Moses’ leadership, </a:t>
            </a:r>
            <a:r>
              <a:rPr lang="en-US" sz="1800" b="0" i="1" kern="1200" dirty="0" err="1">
                <a:solidFill>
                  <a:schemeClr val="tx1"/>
                </a:solidFill>
                <a:effectLst/>
                <a:latin typeface="Arial" pitchFamily="-128" charset="0"/>
                <a:ea typeface="+mn-ea"/>
                <a:cs typeface="+mn-cs"/>
              </a:rPr>
              <a:t>Tzir</a:t>
            </a:r>
            <a:r>
              <a:rPr lang="en-US" sz="1800" b="0" i="1" kern="1200" dirty="0">
                <a:solidFill>
                  <a:schemeClr val="tx1"/>
                </a:solidFill>
                <a:effectLst/>
                <a:latin typeface="Arial" pitchFamily="-128" charset="0"/>
                <a:ea typeface="+mn-ea"/>
                <a:cs typeface="+mn-cs"/>
              </a:rPr>
              <a:t> </a:t>
            </a:r>
            <a:r>
              <a:rPr lang="en-US" sz="1800" b="0" i="1" kern="1200" dirty="0" err="1">
                <a:solidFill>
                  <a:schemeClr val="tx1"/>
                </a:solidFill>
                <a:effectLst/>
                <a:latin typeface="Arial" pitchFamily="-128" charset="0"/>
                <a:ea typeface="+mn-ea"/>
                <a:cs typeface="+mn-cs"/>
              </a:rPr>
              <a:t>ve-tzon</a:t>
            </a:r>
            <a:r>
              <a:rPr lang="en-US" sz="1800" b="0" i="0" kern="1200" dirty="0">
                <a:solidFill>
                  <a:schemeClr val="tx1"/>
                </a:solidFill>
                <a:effectLst/>
                <a:latin typeface="Arial" pitchFamily="-128" charset="0"/>
                <a:ea typeface="+mn-ea"/>
                <a:cs typeface="+mn-cs"/>
              </a:rPr>
              <a:t> (</a:t>
            </a:r>
            <a:r>
              <a:rPr lang="en-US" sz="1800" b="0" i="0" kern="1200" dirty="0" err="1">
                <a:solidFill>
                  <a:schemeClr val="tx1"/>
                </a:solidFill>
                <a:effectLst/>
                <a:latin typeface="Arial" pitchFamily="-128" charset="0"/>
                <a:ea typeface="+mn-ea"/>
                <a:cs typeface="+mn-cs"/>
              </a:rPr>
              <a:t>Alon</a:t>
            </a:r>
            <a:r>
              <a:rPr lang="en-US" sz="1800" b="0" i="0" kern="1200" dirty="0">
                <a:solidFill>
                  <a:schemeClr val="tx1"/>
                </a:solidFill>
                <a:effectLst/>
                <a:latin typeface="Arial" pitchFamily="-128" charset="0"/>
                <a:ea typeface="+mn-ea"/>
                <a:cs typeface="+mn-cs"/>
              </a:rPr>
              <a:t> </a:t>
            </a:r>
            <a:r>
              <a:rPr lang="en-US" sz="1800" b="0" i="0" kern="1200" dirty="0" err="1">
                <a:solidFill>
                  <a:schemeClr val="tx1"/>
                </a:solidFill>
                <a:effectLst/>
                <a:latin typeface="Arial" pitchFamily="-128" charset="0"/>
                <a:ea typeface="+mn-ea"/>
                <a:cs typeface="+mn-cs"/>
              </a:rPr>
              <a:t>Shvut</a:t>
            </a:r>
            <a:r>
              <a:rPr lang="en-US" sz="1800" b="0" i="0" kern="1200" dirty="0">
                <a:solidFill>
                  <a:schemeClr val="tx1"/>
                </a:solidFill>
                <a:effectLst/>
                <a:latin typeface="Arial" pitchFamily="-128" charset="0"/>
                <a:ea typeface="+mn-ea"/>
                <a:cs typeface="+mn-cs"/>
              </a:rPr>
              <a:t>, 5762) notes that there is a marked change of tone between the book of Exodus and the book of Numbers. The complaints do not change, but God’s and Moses’ responses do. In Exodus, God does not get angry with the people, or if he does, Moses’ prayers are able to turn away wrath. In Numbers, the response – sometimes God’s, sometimes Moses – are more unforgiving. What has changed?</a:t>
            </a:r>
          </a:p>
          <a:p>
            <a:r>
              <a:rPr lang="en-US" sz="1800" b="0" i="0" kern="1200" dirty="0">
                <a:solidFill>
                  <a:schemeClr val="tx1"/>
                </a:solidFill>
                <a:effectLst/>
                <a:latin typeface="Arial" pitchFamily="-128" charset="0"/>
                <a:ea typeface="+mn-ea"/>
                <a:cs typeface="+mn-cs"/>
              </a:rPr>
              <a:t>R. Lichtenstein, correctly in my view, suggests that the early volatility of the people is forgivable. To be sure, they should have had faith in God, but they had never been faced with the Red Sea, or the desert, or lack of food and water before. Their greatest offence – making the Golden Calf – leads to a long pause in the narrative, essentially from Exodus chapter 25 to Numbers chapter 11. During this period, in response to Moses’ prayer for forgiveness, God instructs the people to build a tabernacle which will ensure his constant presence among them.</a:t>
            </a:r>
          </a:p>
          <a:p>
            <a:r>
              <a:rPr lang="en-US" sz="1800" b="0" i="0" kern="1200" dirty="0">
                <a:solidFill>
                  <a:schemeClr val="tx1"/>
                </a:solidFill>
                <a:effectLst/>
                <a:latin typeface="Arial" pitchFamily="-128" charset="0"/>
                <a:ea typeface="+mn-ea"/>
                <a:cs typeface="+mn-cs"/>
              </a:rPr>
              <a:t>Much of the second half of Exodus, the entire book of Leviticus and the first ten chapters of Numbers are dedicated to the details of the sanctuary, the service that was to take place there, and the reconstitution of Israel as a holy nation camped, tribe by tribe, around it. The whole of this sequence of 53 chapters, all of which is set in the desert at Sinai, is a kind of meta-historical moment, a break in the journey of the Israelites from place to place. Time and space stand still. Between the twin events of the Giving of the Torah and the construction of the Tabernacle, the Israelites are turned from an undisciplined mass of fugitive slaves into a nation whose constitution is the Torah, whose sovereign is God alone, and at whose </a:t>
            </a:r>
            <a:r>
              <a:rPr lang="en-US" sz="1800" b="0" i="0" kern="1200" dirty="0" err="1">
                <a:solidFill>
                  <a:schemeClr val="tx1"/>
                </a:solidFill>
                <a:effectLst/>
                <a:latin typeface="Arial" pitchFamily="-128" charset="0"/>
                <a:ea typeface="+mn-ea"/>
                <a:cs typeface="+mn-cs"/>
              </a:rPr>
              <a:t>centre</a:t>
            </a:r>
            <a:r>
              <a:rPr lang="en-US" sz="1800" b="0" i="0" kern="1200" dirty="0">
                <a:solidFill>
                  <a:schemeClr val="tx1"/>
                </a:solidFill>
                <a:effectLst/>
                <a:latin typeface="Arial" pitchFamily="-128" charset="0"/>
                <a:ea typeface="+mn-ea"/>
                <a:cs typeface="+mn-cs"/>
              </a:rPr>
              <a:t> (physically and metaphysically) is the </a:t>
            </a:r>
            <a:r>
              <a:rPr lang="en-US" sz="1800" b="0" i="1" kern="1200" dirty="0" err="1">
                <a:solidFill>
                  <a:schemeClr val="tx1"/>
                </a:solidFill>
                <a:effectLst/>
                <a:latin typeface="Arial" pitchFamily="-128" charset="0"/>
                <a:ea typeface="+mn-ea"/>
                <a:cs typeface="+mn-cs"/>
              </a:rPr>
              <a:t>Mishkan</a:t>
            </a:r>
            <a:r>
              <a:rPr lang="en-US" sz="1800" b="0" i="1" kern="1200" dirty="0">
                <a:solidFill>
                  <a:schemeClr val="tx1"/>
                </a:solidFill>
                <a:effectLst/>
                <a:latin typeface="Arial" pitchFamily="-128" charset="0"/>
                <a:ea typeface="+mn-ea"/>
                <a:cs typeface="+mn-cs"/>
              </a:rPr>
              <a:t> </a:t>
            </a:r>
            <a:r>
              <a:rPr lang="en-US" sz="1800" b="0" i="0" kern="1200" dirty="0">
                <a:solidFill>
                  <a:schemeClr val="tx1"/>
                </a:solidFill>
                <a:effectLst/>
                <a:latin typeface="Arial" pitchFamily="-128" charset="0"/>
                <a:ea typeface="+mn-ea"/>
                <a:cs typeface="+mn-cs"/>
              </a:rPr>
              <a:t>or sanctuary, the visible sign of God’s presence. They are no longer what they were before they came to Sinai. They are now ‘a kingdom of priests and a holy nation.’</a:t>
            </a:r>
          </a:p>
          <a:p>
            <a:r>
              <a:rPr lang="en-US" sz="1800" b="0" i="0" kern="1200" dirty="0">
                <a:solidFill>
                  <a:schemeClr val="tx1"/>
                </a:solidFill>
                <a:effectLst/>
                <a:latin typeface="Arial" pitchFamily="-128" charset="0"/>
                <a:ea typeface="+mn-ea"/>
                <a:cs typeface="+mn-cs"/>
              </a:rPr>
              <a:t>Hence Moses’ despair when they murmured about the food. They had done so before. But they were different before. They had not yet gone through the transformative experiences that shaped them as a nation. What caused Moses’ spirit to break was the fact that, no sooner had they left the Sinai desert to begin the journey again, they reverted to their old habits of complaint as if nothing had changed. If the revelation at Sinai, the experience of Divine anger at the Golden Calf, and the long </a:t>
            </a:r>
            <a:r>
              <a:rPr lang="en-US" sz="1800" b="0" i="0" kern="1200" dirty="0" err="1">
                <a:solidFill>
                  <a:schemeClr val="tx1"/>
                </a:solidFill>
                <a:effectLst/>
                <a:latin typeface="Arial" pitchFamily="-128" charset="0"/>
                <a:ea typeface="+mn-ea"/>
                <a:cs typeface="+mn-cs"/>
              </a:rPr>
              <a:t>labour</a:t>
            </a:r>
            <a:r>
              <a:rPr lang="en-US" sz="1800" b="0" i="0" kern="1200" dirty="0">
                <a:solidFill>
                  <a:schemeClr val="tx1"/>
                </a:solidFill>
                <a:effectLst/>
                <a:latin typeface="Arial" pitchFamily="-128" charset="0"/>
                <a:ea typeface="+mn-ea"/>
                <a:cs typeface="+mn-cs"/>
              </a:rPr>
              <a:t> of building the Tabernacle had not changed them, what would or could? Moses’ despair is all too intelligible. For the first time since his mission began he could see defeat staring him in the face. Nothing – or so it seemed — not miracles, deliverances, revelations, or creative </a:t>
            </a:r>
            <a:r>
              <a:rPr lang="en-US" sz="1800" b="0" i="0" kern="1200" dirty="0" err="1">
                <a:solidFill>
                  <a:schemeClr val="tx1"/>
                </a:solidFill>
                <a:effectLst/>
                <a:latin typeface="Arial" pitchFamily="-128" charset="0"/>
                <a:ea typeface="+mn-ea"/>
                <a:cs typeface="+mn-cs"/>
              </a:rPr>
              <a:t>labour</a:t>
            </a:r>
            <a:r>
              <a:rPr lang="en-US" sz="1800" b="0" i="0" kern="1200" dirty="0">
                <a:solidFill>
                  <a:schemeClr val="tx1"/>
                </a:solidFill>
                <a:effectLst/>
                <a:latin typeface="Arial" pitchFamily="-128" charset="0"/>
                <a:ea typeface="+mn-ea"/>
                <a:cs typeface="+mn-cs"/>
              </a:rPr>
              <a:t>, could change this people from a nation that thought of food into one that grasped the significance of the unique ethical-spiritual destiny to which they had been called. Perhaps God, from the perspective of eternity, could see some ray of hope in the future. Moses, as a human being, could not. ‘I would rather die,’ he says, ‘than spend the rest of my life </a:t>
            </a:r>
            <a:r>
              <a:rPr lang="en-US" sz="1800" b="0" i="0" kern="1200" dirty="0" err="1">
                <a:solidFill>
                  <a:schemeClr val="tx1"/>
                </a:solidFill>
                <a:effectLst/>
                <a:latin typeface="Arial" pitchFamily="-128" charset="0"/>
                <a:ea typeface="+mn-ea"/>
                <a:cs typeface="+mn-cs"/>
              </a:rPr>
              <a:t>labouring</a:t>
            </a:r>
            <a:r>
              <a:rPr lang="en-US" sz="1800" b="0" i="0" kern="1200" dirty="0">
                <a:solidFill>
                  <a:schemeClr val="tx1"/>
                </a:solidFill>
                <a:effectLst/>
                <a:latin typeface="Arial" pitchFamily="-128" charset="0"/>
                <a:ea typeface="+mn-ea"/>
                <a:cs typeface="+mn-cs"/>
              </a:rPr>
              <a:t> in vain.’</a:t>
            </a:r>
          </a:p>
          <a:p>
            <a:r>
              <a:rPr lang="en-US" sz="1800" b="0" i="0" kern="1200" dirty="0">
                <a:solidFill>
                  <a:schemeClr val="tx1"/>
                </a:solidFill>
                <a:effectLst/>
                <a:latin typeface="Arial" pitchFamily="-128" charset="0"/>
                <a:ea typeface="+mn-ea"/>
                <a:cs typeface="+mn-cs"/>
              </a:rPr>
              <a:t>We now reach the point of speculation. I may be wrong (as </a:t>
            </a:r>
            <a:r>
              <a:rPr lang="en-US" sz="1800" b="0" i="0" kern="1200" dirty="0" err="1">
                <a:solidFill>
                  <a:schemeClr val="tx1"/>
                </a:solidFill>
                <a:effectLst/>
                <a:latin typeface="Arial" pitchFamily="-128" charset="0"/>
                <a:ea typeface="+mn-ea"/>
                <a:cs typeface="+mn-cs"/>
              </a:rPr>
              <a:t>Netziv</a:t>
            </a:r>
            <a:r>
              <a:rPr lang="en-US" sz="1800" b="0" i="0" kern="1200" dirty="0">
                <a:solidFill>
                  <a:schemeClr val="tx1"/>
                </a:solidFill>
                <a:effectLst/>
                <a:latin typeface="Arial" pitchFamily="-128" charset="0"/>
                <a:ea typeface="+mn-ea"/>
                <a:cs typeface="+mn-cs"/>
              </a:rPr>
              <a:t> puts it in his introduction to </a:t>
            </a:r>
            <a:r>
              <a:rPr lang="en-US" sz="1800" b="0" i="1" kern="1200" dirty="0" err="1">
                <a:solidFill>
                  <a:schemeClr val="tx1"/>
                </a:solidFill>
                <a:effectLst/>
                <a:latin typeface="Arial" pitchFamily="-128" charset="0"/>
                <a:ea typeface="+mn-ea"/>
                <a:cs typeface="+mn-cs"/>
              </a:rPr>
              <a:t>Haamek</a:t>
            </a:r>
            <a:r>
              <a:rPr lang="en-US" sz="1800" b="0" i="1" kern="1200" dirty="0">
                <a:solidFill>
                  <a:schemeClr val="tx1"/>
                </a:solidFill>
                <a:effectLst/>
                <a:latin typeface="Arial" pitchFamily="-128" charset="0"/>
                <a:ea typeface="+mn-ea"/>
                <a:cs typeface="+mn-cs"/>
              </a:rPr>
              <a:t> </a:t>
            </a:r>
            <a:r>
              <a:rPr lang="en-US" sz="1800" b="0" i="1" kern="1200" dirty="0" err="1">
                <a:solidFill>
                  <a:schemeClr val="tx1"/>
                </a:solidFill>
                <a:effectLst/>
                <a:latin typeface="Arial" pitchFamily="-128" charset="0"/>
                <a:ea typeface="+mn-ea"/>
                <a:cs typeface="+mn-cs"/>
              </a:rPr>
              <a:t>Davar</a:t>
            </a:r>
            <a:r>
              <a:rPr lang="en-US" sz="1800" b="0" i="0" kern="1200" dirty="0">
                <a:solidFill>
                  <a:schemeClr val="tx1"/>
                </a:solidFill>
                <a:effectLst/>
                <a:latin typeface="Arial" pitchFamily="-128" charset="0"/>
                <a:ea typeface="+mn-ea"/>
                <a:cs typeface="+mn-cs"/>
              </a:rPr>
              <a:t>, section 5) but I interpret the sequence of events as follows:</a:t>
            </a:r>
          </a:p>
          <a:p>
            <a:r>
              <a:rPr lang="en-US" sz="1800" b="0" i="0" kern="1200" dirty="0">
                <a:solidFill>
                  <a:schemeClr val="tx1"/>
                </a:solidFill>
                <a:effectLst/>
                <a:latin typeface="Arial" pitchFamily="-128" charset="0"/>
                <a:ea typeface="+mn-ea"/>
                <a:cs typeface="+mn-cs"/>
              </a:rPr>
              <a:t>There can come a time in the life of any truly transformative leader when the sun of hope is eclipsed by the clouds of doubt – not about God, but about people, above all about oneself. Am I really making a difference? Am I deceiving myself when I think I can change the world? I have tried, I have given the very best of my energies and inspiration, yet nothing seems to alter the depressing reality of human frailty and lack of vision. I have given the people the word of God himself, yet they still complain, still they think only about the discomforts of today, not the vast possibilities of tomorrow. Such despair (</a:t>
            </a:r>
            <a:r>
              <a:rPr lang="en-US" sz="1800" b="0" i="1" kern="1200" dirty="0" err="1">
                <a:solidFill>
                  <a:schemeClr val="tx1"/>
                </a:solidFill>
                <a:effectLst/>
                <a:latin typeface="Arial" pitchFamily="-128" charset="0"/>
                <a:ea typeface="+mn-ea"/>
                <a:cs typeface="+mn-cs"/>
              </a:rPr>
              <a:t>lehavdil</a:t>
            </a:r>
            <a:r>
              <a:rPr lang="en-US" sz="1800" b="0" i="0" kern="1200" dirty="0">
                <a:solidFill>
                  <a:schemeClr val="tx1"/>
                </a:solidFill>
                <a:effectLst/>
                <a:latin typeface="Arial" pitchFamily="-128" charset="0"/>
                <a:ea typeface="+mn-ea"/>
                <a:cs typeface="+mn-cs"/>
              </a:rPr>
              <a:t>, Winston Churchill, who suffered from it, called it the ‘black dog’) can occur to the very greatest (to repeat: not only Moses but also Elijah, Jeremiah and Jonah prayed to die). Moses was the very greatest. Therefore God gave him the greatest gift of all – one that no one else has ever been given.</a:t>
            </a:r>
          </a:p>
          <a:p>
            <a:r>
              <a:rPr lang="en-US" sz="1800" b="0" i="0" kern="1200" dirty="0">
                <a:solidFill>
                  <a:schemeClr val="tx1"/>
                </a:solidFill>
                <a:effectLst/>
                <a:latin typeface="Arial" pitchFamily="-128" charset="0"/>
                <a:ea typeface="+mn-ea"/>
                <a:cs typeface="+mn-cs"/>
              </a:rPr>
              <a:t>God let Moses see the influence he had on others. For a brief moment God took ‘the spirit that is on you and put it on them’ so that Moses could see the difference he had made to one group, the seventy elders. Moses needed nothing more. He did not need their help. He did not need them to continue to prophesy. All he needed was a transparent glimpse of how his spirit had communicated itself to them. Then he knew he had made a difference. Little could he have known that he – who encountered almost nothing from the Israelites in his lifetime but complaints, challenges and rebellions – would have so decisive an influence that the people of Israel 3,300 years later would still be studying and living by the words he transmitted; that he had helped forge an identity that would prove more tenacious than any other in the history of mankind; that in the full perspective of hindsight he would prove to have been the greatest leader that ever lived. He did not know these things; he did not need to know these things. All he needed was to see that seventy elders had </a:t>
            </a:r>
            <a:r>
              <a:rPr lang="en-US" sz="1800" b="0" i="0" kern="1200" dirty="0" err="1">
                <a:solidFill>
                  <a:schemeClr val="tx1"/>
                </a:solidFill>
                <a:effectLst/>
                <a:latin typeface="Arial" pitchFamily="-128" charset="0"/>
                <a:ea typeface="+mn-ea"/>
                <a:cs typeface="+mn-cs"/>
              </a:rPr>
              <a:t>internalised</a:t>
            </a:r>
            <a:r>
              <a:rPr lang="en-US" sz="1800" b="0" i="0" kern="1200" dirty="0">
                <a:solidFill>
                  <a:schemeClr val="tx1"/>
                </a:solidFill>
                <a:effectLst/>
                <a:latin typeface="Arial" pitchFamily="-128" charset="0"/>
                <a:ea typeface="+mn-ea"/>
                <a:cs typeface="+mn-cs"/>
              </a:rPr>
              <a:t> his spirit and made his message their own. Then he knew that his life was not in vain. He had disciples. His vision was not his alone. He had planted it in others. Others, too, would continue his work after his lifetime. That was enough for him, as it must be for us. Once Moses knew this, he could face any challenge with equanimity (except, many years later, at Kadesh, but that is another story).</a:t>
            </a:r>
          </a:p>
          <a:p>
            <a:r>
              <a:rPr lang="en-US" sz="1800" b="0" i="0" kern="1200" dirty="0">
                <a:solidFill>
                  <a:schemeClr val="tx1"/>
                </a:solidFill>
                <a:effectLst/>
                <a:latin typeface="Arial" pitchFamily="-128" charset="0"/>
                <a:ea typeface="+mn-ea"/>
                <a:cs typeface="+mn-cs"/>
              </a:rPr>
              <a:t>Understood thus there is a message in Moses’ crisis for all of us (that, surely, is why it is recounted in the Torah). I remember when my late father </a:t>
            </a:r>
            <a:r>
              <a:rPr lang="en-US" sz="1800" b="0" i="1" kern="1200" dirty="0" err="1">
                <a:solidFill>
                  <a:schemeClr val="tx1"/>
                </a:solidFill>
                <a:effectLst/>
                <a:latin typeface="Arial" pitchFamily="-128" charset="0"/>
                <a:ea typeface="+mn-ea"/>
                <a:cs typeface="+mn-cs"/>
              </a:rPr>
              <a:t>z”l</a:t>
            </a:r>
            <a:r>
              <a:rPr lang="en-US" sz="1800" b="0" i="0" kern="1200" dirty="0">
                <a:solidFill>
                  <a:schemeClr val="tx1"/>
                </a:solidFill>
                <a:effectLst/>
                <a:latin typeface="Arial" pitchFamily="-128" charset="0"/>
                <a:ea typeface="+mn-ea"/>
                <a:cs typeface="+mn-cs"/>
              </a:rPr>
              <a:t> died and we – my mother and brothers – were sitting </a:t>
            </a:r>
            <a:r>
              <a:rPr lang="en-US" sz="1800" b="0" i="1" kern="1200" dirty="0" err="1">
                <a:solidFill>
                  <a:schemeClr val="tx1"/>
                </a:solidFill>
                <a:effectLst/>
                <a:latin typeface="Arial" pitchFamily="-128" charset="0"/>
                <a:ea typeface="+mn-ea"/>
                <a:cs typeface="+mn-cs"/>
              </a:rPr>
              <a:t>shiva</a:t>
            </a:r>
            <a:r>
              <a:rPr lang="en-US" sz="1800" b="0" i="0" kern="1200" dirty="0">
                <a:solidFill>
                  <a:schemeClr val="tx1"/>
                </a:solidFill>
                <a:effectLst/>
                <a:latin typeface="Arial" pitchFamily="-128" charset="0"/>
                <a:ea typeface="+mn-ea"/>
                <a:cs typeface="+mn-cs"/>
              </a:rPr>
              <a:t>. Time and again people would come and tell us of kindnesses he had done for them, in some cases more than 50 years before. I have since discovered that many people who have sat </a:t>
            </a:r>
            <a:r>
              <a:rPr lang="en-US" sz="1800" b="0" i="1" kern="1200" dirty="0" err="1">
                <a:solidFill>
                  <a:schemeClr val="tx1"/>
                </a:solidFill>
                <a:effectLst/>
                <a:latin typeface="Arial" pitchFamily="-128" charset="0"/>
                <a:ea typeface="+mn-ea"/>
                <a:cs typeface="+mn-cs"/>
              </a:rPr>
              <a:t>shiva</a:t>
            </a:r>
            <a:r>
              <a:rPr lang="en-US" sz="1800" b="0" i="0" kern="1200" dirty="0">
                <a:solidFill>
                  <a:schemeClr val="tx1"/>
                </a:solidFill>
                <a:effectLst/>
                <a:latin typeface="Arial" pitchFamily="-128" charset="0"/>
                <a:ea typeface="+mn-ea"/>
                <a:cs typeface="+mn-cs"/>
              </a:rPr>
              <a:t>, have had similar experiences.</a:t>
            </a:r>
          </a:p>
          <a:p>
            <a:r>
              <a:rPr lang="en-US" sz="1800" b="0" i="0" kern="1200" dirty="0">
                <a:solidFill>
                  <a:schemeClr val="tx1"/>
                </a:solidFill>
                <a:effectLst/>
                <a:latin typeface="Arial" pitchFamily="-128" charset="0"/>
                <a:ea typeface="+mn-ea"/>
                <a:cs typeface="+mn-cs"/>
              </a:rPr>
              <a:t>How moving, I thought, and at the same time how sad, that my father </a:t>
            </a:r>
            <a:r>
              <a:rPr lang="en-US" sz="1800" b="0" i="1" kern="1200" dirty="0" err="1">
                <a:solidFill>
                  <a:schemeClr val="tx1"/>
                </a:solidFill>
                <a:effectLst/>
                <a:latin typeface="Arial" pitchFamily="-128" charset="0"/>
                <a:ea typeface="+mn-ea"/>
                <a:cs typeface="+mn-cs"/>
              </a:rPr>
              <a:t>z”l</a:t>
            </a:r>
            <a:r>
              <a:rPr lang="en-US" sz="1800" b="0" i="0" kern="1200" dirty="0">
                <a:solidFill>
                  <a:schemeClr val="tx1"/>
                </a:solidFill>
                <a:effectLst/>
                <a:latin typeface="Arial" pitchFamily="-128" charset="0"/>
                <a:ea typeface="+mn-ea"/>
                <a:cs typeface="+mn-cs"/>
              </a:rPr>
              <a:t> was not there to hear their words. What comfort it would have brought him to know that despite the many hardships he faced, the good he did was not forgotten. And how tragic that we so often keep our sense of gratitude to ourselves, saying it aloud only when the person to whom we feel indebted has left this life, and we are comforting his or her mourners.</a:t>
            </a:r>
          </a:p>
          <a:p>
            <a:r>
              <a:rPr lang="en-US" sz="1800" b="0" i="0" kern="1200" dirty="0">
                <a:solidFill>
                  <a:schemeClr val="tx1"/>
                </a:solidFill>
                <a:effectLst/>
                <a:latin typeface="Arial" pitchFamily="-128" charset="0"/>
                <a:ea typeface="+mn-ea"/>
                <a:cs typeface="+mn-cs"/>
              </a:rPr>
              <a:t>Perhaps that just is the human condition. We never really know how much we have given others – how much the kind word, the thoughtful deed, the comforting gesture, changes lives and is never forgotten. In this respect, if in no other, we are like Moses. He too was human; he had no privileged access into other people’s minds; without a miracle, he could not have known the influence he had on those closest to him. All the evidence seemed to suggest otherwise. The people, even after all God and he had done for them, were still ungrateful, querulous, quick to criticize and complain. But that was on the surface. For a moment God gave him a glimpse of what was beneath the surface. He showed him how Moses’ spirit had entered others and lifted them, however briefly, to the level of prophetic vision.</a:t>
            </a:r>
          </a:p>
          <a:p>
            <a:r>
              <a:rPr lang="en-US" sz="1800" b="0" i="0" kern="1200" dirty="0">
                <a:solidFill>
                  <a:schemeClr val="tx1"/>
                </a:solidFill>
                <a:effectLst/>
                <a:latin typeface="Arial" pitchFamily="-128" charset="0"/>
                <a:ea typeface="+mn-ea"/>
                <a:cs typeface="+mn-cs"/>
              </a:rPr>
              <a:t>God did this for no other person – not then, not now. But if it was enough for Moses, it is enough for us. The good we do lives after us. It is the greatest thing that does. We may leave a legacy of wealth, power, even fame, but these are questionable benefits and sometimes harm rather than help those we leave them to. What we leave to others is a trace of our influence for good. We may never see it, but it is there. That is the greatest blessing of leadership. It alone is the antidote to despair, the solid ground of hope.</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39173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1800" b="0" i="0" u="none" strike="noStrike" kern="1200" dirty="0">
                <a:solidFill>
                  <a:schemeClr val="tx1"/>
                </a:solidFill>
                <a:effectLst/>
                <a:latin typeface="Arial" pitchFamily="-128" charset="0"/>
                <a:ea typeface="+mn-ea"/>
                <a:cs typeface="+mn-cs"/>
              </a:rPr>
              <a:t>I find it one of the most revealing moments in Moses’ life. To understand it we must remember the context. He has just been challenged by the Israelites to provide them with meat. “If only we had meat to eat! We remember the fish we ate in Egypt at no cost – also the cucumbers, melons, leeks, onions and garlic. But now we have lost our appetite; we never see anything but this manna!” It is not their desire for meat that distresses Moses, so much as their false nostalgia, their ingratitude, their continued failure to grow up. He prays to die:</a:t>
            </a:r>
          </a:p>
          <a:p>
            <a:r>
              <a:rPr lang="en-GB" sz="1800" b="0" i="0" u="none" strike="noStrike" kern="1200" dirty="0">
                <a:solidFill>
                  <a:schemeClr val="tx1"/>
                </a:solidFill>
                <a:effectLst/>
                <a:latin typeface="Arial" pitchFamily="-128" charset="0"/>
                <a:ea typeface="+mn-ea"/>
                <a:cs typeface="+mn-cs"/>
              </a:rPr>
              <a:t>He asked the Lord, “Why have you brought this trouble on your servant? What have I done to displease you that you put the burden of all these people on me? Did I conceive all these people? Did I give them birth? Why do you tell me to carry them in my arms, as a nurse carries an infant, to the land you promised on oath to their forefathers? . . . I cannot carry all these people by myself; the burden is too heavy for me. If this is how you are going to treat me, put me to death right now – if I have found favour in your eyes – and do not let me face my own ruin.”</a:t>
            </a:r>
          </a:p>
          <a:p>
            <a:r>
              <a:rPr lang="en-GB" sz="1800" b="0" i="0" u="none" strike="noStrike" kern="1200" dirty="0">
                <a:solidFill>
                  <a:schemeClr val="tx1"/>
                </a:solidFill>
                <a:effectLst/>
                <a:latin typeface="Arial" pitchFamily="-128" charset="0"/>
                <a:ea typeface="+mn-ea"/>
                <a:cs typeface="+mn-cs"/>
              </a:rPr>
              <a:t>The crisis passes – how, I wrote about last year. But then a new challenge arises:</a:t>
            </a:r>
          </a:p>
          <a:p>
            <a:r>
              <a:rPr lang="en-GB" sz="1800" b="0" i="0" u="none" strike="noStrike" kern="1200" dirty="0">
                <a:solidFill>
                  <a:schemeClr val="tx1"/>
                </a:solidFill>
                <a:effectLst/>
                <a:latin typeface="Arial" pitchFamily="-128" charset="0"/>
                <a:ea typeface="+mn-ea"/>
                <a:cs typeface="+mn-cs"/>
              </a:rPr>
              <a:t>Miriam and Aaron began to talk against Moses because of his Cushite wife, for he had married a Cushite. “Has the LORD spoken only through Moses?” they asked. “Hasn’t he also spoken through us?” And the LORD heard this.</a:t>
            </a:r>
          </a:p>
          <a:p>
            <a:r>
              <a:rPr lang="en-GB" sz="1800" b="0" i="0" u="none" strike="noStrike" kern="1200" dirty="0">
                <a:solidFill>
                  <a:schemeClr val="tx1"/>
                </a:solidFill>
                <a:effectLst/>
                <a:latin typeface="Arial" pitchFamily="-128" charset="0"/>
                <a:ea typeface="+mn-ea"/>
                <a:cs typeface="+mn-cs"/>
              </a:rPr>
              <a:t>The nature of their complaint will not concern us. What gives this episode its intensity is not what is said but who said it. This is not “the people,” still less “the mixed multitude.” This is Moses’ own brother and sister, the sister who watched over him as a baby as he floated down the Nile in a reed basket, the brother who was his faithful companion in some of his most risk laden encounters. To be criticized by the crowd, or by opponents, is one thing. To be turned on by those closest to you is altogether different and unnerving.</a:t>
            </a:r>
          </a:p>
          <a:p>
            <a:r>
              <a:rPr lang="en-GB" sz="1800" b="0" i="0" u="none" strike="noStrike" kern="1200" dirty="0">
                <a:solidFill>
                  <a:schemeClr val="tx1"/>
                </a:solidFill>
                <a:effectLst/>
                <a:latin typeface="Arial" pitchFamily="-128" charset="0"/>
                <a:ea typeface="+mn-ea"/>
                <a:cs typeface="+mn-cs"/>
              </a:rPr>
              <a:t>What is Moses’ response? Nothing. The text is explicit at this point for a reason. There is an absence of response which comes from simply not knowing. There is another which comes from not caring. The Torah wishes us to know that neither is the case here. Instead, Moses’ equanimity comes from deep within his character:</a:t>
            </a:r>
          </a:p>
          <a:p>
            <a:r>
              <a:rPr lang="en-GB" sz="1800" b="0" i="0" u="none" strike="noStrike" kern="1200" dirty="0">
                <a:solidFill>
                  <a:schemeClr val="tx1"/>
                </a:solidFill>
                <a:effectLst/>
                <a:latin typeface="Arial" pitchFamily="-128" charset="0"/>
                <a:ea typeface="+mn-ea"/>
                <a:cs typeface="+mn-cs"/>
              </a:rPr>
              <a:t>Now Moses was a very humble man, more humble than anyone else on the face of the earth.</a:t>
            </a:r>
          </a:p>
          <a:p>
            <a:r>
              <a:rPr lang="en-GB" sz="1800" b="0" i="0" u="none" strike="noStrike" kern="1200" dirty="0">
                <a:solidFill>
                  <a:schemeClr val="tx1"/>
                </a:solidFill>
                <a:effectLst/>
                <a:latin typeface="Arial" pitchFamily="-128" charset="0"/>
                <a:ea typeface="+mn-ea"/>
                <a:cs typeface="+mn-cs"/>
              </a:rPr>
              <a:t>It is not Moses who reacts, but G-d who does so on his behalf.</a:t>
            </a:r>
          </a:p>
          <a:p>
            <a:r>
              <a:rPr lang="en-GB" sz="1800" b="0" i="0" u="none" strike="noStrike" kern="1200" dirty="0">
                <a:solidFill>
                  <a:schemeClr val="tx1"/>
                </a:solidFill>
                <a:effectLst/>
                <a:latin typeface="Arial" pitchFamily="-128" charset="0"/>
                <a:ea typeface="+mn-ea"/>
                <a:cs typeface="+mn-cs"/>
              </a:rPr>
              <a:t>The sentence is strange, both in the sentiment it expresses, and in its place in the narrative. Moses humble? The man who spoke words of fire, who was undaunted in the presence of Pharaoh, who led an entire people out of slavery, who was unafraid to argue with G-d himself, the man who smashed the tablets after seeing the golden calf. Was this a humble man?</a:t>
            </a:r>
          </a:p>
          <a:p>
            <a:r>
              <a:rPr lang="en-GB" sz="1800" b="0" i="0" u="none" strike="noStrike" kern="1200" dirty="0">
                <a:solidFill>
                  <a:schemeClr val="tx1"/>
                </a:solidFill>
                <a:effectLst/>
                <a:latin typeface="Arial" pitchFamily="-128" charset="0"/>
                <a:ea typeface="+mn-ea"/>
                <a:cs typeface="+mn-cs"/>
              </a:rPr>
              <a:t>And what is the place of this sentence in the story of Miriam and Aaron? It seems to interrupt the flow. Verse 2 tells us that heard their remarks. Verse 4 tells us that He replied. Moses, at this stage, is not party to the conversation at all. Verse 3 breaks the sequence. For that reason, a number of English translations put it in parentheses.</a:t>
            </a:r>
          </a:p>
          <a:p>
            <a:r>
              <a:rPr lang="en-GB" sz="1800" b="0" i="0" u="none" strike="noStrike" kern="1200" dirty="0">
                <a:solidFill>
                  <a:schemeClr val="tx1"/>
                </a:solidFill>
                <a:effectLst/>
                <a:latin typeface="Arial" pitchFamily="-128" charset="0"/>
                <a:ea typeface="+mn-ea"/>
                <a:cs typeface="+mn-cs"/>
              </a:rPr>
              <a:t>Besides this, why is Moses so calm in the face of this seeming betrayal by those closest to him, when in the previous chapter he had been so agitated by the people’s request for meat – a challenge of a type he had faced and overcome before?</a:t>
            </a:r>
          </a:p>
          <a:p>
            <a:r>
              <a:rPr lang="en-GB" sz="1800" b="0" i="0" u="none" strike="noStrike" kern="1200" dirty="0">
                <a:solidFill>
                  <a:schemeClr val="tx1"/>
                </a:solidFill>
                <a:effectLst/>
                <a:latin typeface="Arial" pitchFamily="-128" charset="0"/>
                <a:ea typeface="+mn-ea"/>
                <a:cs typeface="+mn-cs"/>
              </a:rPr>
              <a:t>The questions answer one another. The people’s challenge was directed against G-d – or fate or circumstance – not against him. That is why he cared. Miriam and Aaron’s challenge was directed against him. It was personal. That is why he was serene. Moses did not care about himself. If he had, he would not have been able to survive a single day as leader of this fractious, unstable people. He cared about the cause, about G-d and freedom and responsibility. That was what made him humble.</a:t>
            </a:r>
          </a:p>
          <a:p>
            <a:r>
              <a:rPr lang="en-GB" sz="1800" b="0" i="0" u="none" strike="noStrike" kern="1200" dirty="0">
                <a:solidFill>
                  <a:schemeClr val="tx1"/>
                </a:solidFill>
                <a:effectLst/>
                <a:latin typeface="Arial" pitchFamily="-128" charset="0"/>
                <a:ea typeface="+mn-ea"/>
                <a:cs typeface="+mn-cs"/>
              </a:rPr>
              <a:t>Humility is not what it is sometimes taken to be – a low estimate of oneself. That is false or counterfeit humility. True humility is mindlessness of self. An </a:t>
            </a:r>
            <a:r>
              <a:rPr lang="en-GB" sz="1800" b="0" i="0" u="none" strike="noStrike" kern="1200" dirty="0" err="1">
                <a:solidFill>
                  <a:schemeClr val="tx1"/>
                </a:solidFill>
                <a:effectLst/>
                <a:latin typeface="Arial" pitchFamily="-128" charset="0"/>
                <a:ea typeface="+mn-ea"/>
                <a:cs typeface="+mn-cs"/>
              </a:rPr>
              <a:t>anav</a:t>
            </a:r>
            <a:r>
              <a:rPr lang="en-GB" sz="1800" b="0" i="0" u="none" strike="noStrike" kern="1200" dirty="0">
                <a:solidFill>
                  <a:schemeClr val="tx1"/>
                </a:solidFill>
                <a:effectLst/>
                <a:latin typeface="Arial" pitchFamily="-128" charset="0"/>
                <a:ea typeface="+mn-ea"/>
                <a:cs typeface="+mn-cs"/>
              </a:rPr>
              <a:t> (the biblical word used in this chapter) is one who never thinks about himself because he has more important things to think about. I once heard someone say about a religious leader: “He took G-d so seriously that he didn’t need to take himself seriously at all.” That is biblical humility.</a:t>
            </a:r>
          </a:p>
          <a:p>
            <a:r>
              <a:rPr lang="en-GB" sz="1800" b="0" i="0" u="none" strike="noStrike" kern="1200" dirty="0">
                <a:solidFill>
                  <a:schemeClr val="tx1"/>
                </a:solidFill>
                <a:effectLst/>
                <a:latin typeface="Arial" pitchFamily="-128" charset="0"/>
                <a:ea typeface="+mn-ea"/>
                <a:cs typeface="+mn-cs"/>
              </a:rPr>
              <a:t>Moses cared about others. Only once – when he heard he would not enter the land he had spent forty years leading his people toward – did he pray on his own behalf. Even then, he was not thinking about himself but the land. In truth, he was not even thinking about the land but rather about witnessing G-d’s promise fulfilled.</a:t>
            </a:r>
          </a:p>
          <a:p>
            <a:r>
              <a:rPr lang="en-GB" sz="1800" b="0" i="0" u="none" strike="noStrike" kern="1200" dirty="0">
                <a:solidFill>
                  <a:schemeClr val="tx1"/>
                </a:solidFill>
                <a:effectLst/>
                <a:latin typeface="Arial" pitchFamily="-128" charset="0"/>
                <a:ea typeface="+mn-ea"/>
                <a:cs typeface="+mn-cs"/>
              </a:rPr>
              <a:t>Humility is not self-abasement. It is not self- anything. It is the ability to stand in silent awe in the presence of otherness – the Thou of G-d, the otherness of other people, the majesty of creation, the beauty of the world, the power of great ideas, the call of great ideals. Humility is the silence of the self in the presence of that which is greater than the self.</a:t>
            </a:r>
          </a:p>
          <a:p>
            <a:r>
              <a:rPr lang="en-GB" sz="1800" b="0" i="0" u="none" strike="noStrike" kern="1200" dirty="0">
                <a:solidFill>
                  <a:schemeClr val="tx1"/>
                </a:solidFill>
                <a:effectLst/>
                <a:latin typeface="Arial" pitchFamily="-128" charset="0"/>
                <a:ea typeface="+mn-ea"/>
                <a:cs typeface="+mn-cs"/>
              </a:rPr>
              <a:t>How values change! Humility is the orphaned virtue of our age. Charles Dickens dealt it a blow in his portrayal of the unctuous Uriah </a:t>
            </a:r>
            <a:r>
              <a:rPr lang="en-GB" sz="1800" b="0" i="0" u="none" strike="noStrike" kern="1200" dirty="0" err="1">
                <a:solidFill>
                  <a:schemeClr val="tx1"/>
                </a:solidFill>
                <a:effectLst/>
                <a:latin typeface="Arial" pitchFamily="-128" charset="0"/>
                <a:ea typeface="+mn-ea"/>
                <a:cs typeface="+mn-cs"/>
              </a:rPr>
              <a:t>Heep</a:t>
            </a:r>
            <a:r>
              <a:rPr lang="en-GB" sz="1800" b="0" i="0" u="none" strike="noStrike" kern="1200" dirty="0">
                <a:solidFill>
                  <a:schemeClr val="tx1"/>
                </a:solidFill>
                <a:effectLst/>
                <a:latin typeface="Arial" pitchFamily="-128" charset="0"/>
                <a:ea typeface="+mn-ea"/>
                <a:cs typeface="+mn-cs"/>
              </a:rPr>
              <a:t>, who kept saying, “I am the ‘</a:t>
            </a:r>
            <a:r>
              <a:rPr lang="en-GB" sz="1800" b="0" i="0" u="none" strike="noStrike" kern="1200" dirty="0" err="1">
                <a:solidFill>
                  <a:schemeClr val="tx1"/>
                </a:solidFill>
                <a:effectLst/>
                <a:latin typeface="Arial" pitchFamily="-128" charset="0"/>
                <a:ea typeface="+mn-ea"/>
                <a:cs typeface="+mn-cs"/>
              </a:rPr>
              <a:t>umblest</a:t>
            </a:r>
            <a:r>
              <a:rPr lang="en-GB" sz="1800" b="0" i="0" u="none" strike="noStrike" kern="1200" dirty="0">
                <a:solidFill>
                  <a:schemeClr val="tx1"/>
                </a:solidFill>
                <a:effectLst/>
                <a:latin typeface="Arial" pitchFamily="-128" charset="0"/>
                <a:ea typeface="+mn-ea"/>
                <a:cs typeface="+mn-cs"/>
              </a:rPr>
              <a:t> person going.” Its demise, though, came a century later with the threatening anonymity of mass culture alongside the loss of neighbourhoods and congregations.</a:t>
            </a:r>
          </a:p>
          <a:p>
            <a:r>
              <a:rPr lang="en-GB" sz="1800" b="0" i="0" u="none" strike="noStrike" kern="1200" dirty="0">
                <a:solidFill>
                  <a:schemeClr val="tx1"/>
                </a:solidFill>
                <a:effectLst/>
                <a:latin typeface="Arial" pitchFamily="-128" charset="0"/>
                <a:ea typeface="+mn-ea"/>
                <a:cs typeface="+mn-cs"/>
              </a:rPr>
              <a:t>A community is a place of friends. Urban society is a landscape of strangers. Yet there is an irrepressible human urge for recognition. So a culture emerged out of the various ways of ‘making a statement’ to people we do not know, but who, we hope, will somehow notice. Beliefs ceased to be things confessed in prayer and became slogans emblazoned on tee-shirts. A comprehensive repertoire developed of signalling individuality, from personalized number-plates, to ‘in your face’ dressing, to designer labels worn on the outside, not within. You can trace an entire cultural transformation in the shift from renown to fame, to celebrity, to being famous for being famous. The creed of our age is, “If you’ve got it, flaunt it.” Humility, being humble, does not stand a chance.</a:t>
            </a:r>
          </a:p>
          <a:p>
            <a:r>
              <a:rPr lang="en-GB" sz="1800" b="0" i="0" u="none" strike="noStrike" kern="1200" dirty="0">
                <a:solidFill>
                  <a:schemeClr val="tx1"/>
                </a:solidFill>
                <a:effectLst/>
                <a:latin typeface="Arial" pitchFamily="-128" charset="0"/>
                <a:ea typeface="+mn-ea"/>
                <a:cs typeface="+mn-cs"/>
              </a:rPr>
              <a:t>This is a shame. Humility – true humility – is one of the most expansive and life-enhancing of all virtues. It does not mean undervaluing yourself. It means valuing other people. It signals an openness to life’s grandeur and the willingness to be surprised, uplifted, by goodness wherever one finds it.</a:t>
            </a:r>
          </a:p>
          <a:p>
            <a:r>
              <a:rPr lang="en-GB" sz="1800" b="0" i="0" u="none" strike="noStrike" kern="1200" dirty="0">
                <a:solidFill>
                  <a:schemeClr val="tx1"/>
                </a:solidFill>
                <a:effectLst/>
                <a:latin typeface="Arial" pitchFamily="-128" charset="0"/>
                <a:ea typeface="+mn-ea"/>
                <a:cs typeface="+mn-cs"/>
              </a:rPr>
              <a:t>I learned the meaning of humility from my late father. He had come to England at the age of five, fleeing persecution in Poland. His family was poor and he had to leave school at the age of fourteen to support them. What education he had was largely self-taught. Yet he loved excellence, in whatever field or form it came. He had a passion for classical music and painting, and his taste in literature was impeccable, far better than mine.</a:t>
            </a:r>
          </a:p>
          <a:p>
            <a:r>
              <a:rPr lang="en-GB" sz="1800" b="0" i="0" u="none" strike="noStrike" kern="1200" dirty="0">
                <a:solidFill>
                  <a:schemeClr val="tx1"/>
                </a:solidFill>
                <a:effectLst/>
                <a:latin typeface="Arial" pitchFamily="-128" charset="0"/>
                <a:ea typeface="+mn-ea"/>
                <a:cs typeface="+mn-cs"/>
              </a:rPr>
              <a:t>He was an enthusiast. He had – this was what I so cherished in him – the capacity to admire. That is the greater part of humility: the capacity to be open to something greater than oneself. False humility is the pretence that one is small. True humility is the consciousness of standing in the presence of greatness, which is why it is the virtue of prophets, those who feel most vividly the nearness of .</a:t>
            </a:r>
          </a:p>
          <a:p>
            <a:r>
              <a:rPr lang="en-GB" sz="1800" b="0" i="0" u="none" strike="noStrike" kern="1200" dirty="0">
                <a:solidFill>
                  <a:schemeClr val="tx1"/>
                </a:solidFill>
                <a:effectLst/>
                <a:latin typeface="Arial" pitchFamily="-128" charset="0"/>
                <a:ea typeface="+mn-ea"/>
                <a:cs typeface="+mn-cs"/>
              </a:rPr>
              <a:t>As a young man, full of questions about faith, I travelled to the United States where, I had heard, there were outstanding rabbis. I met many, but I also had the privilege of meeting the greatest Jewish leader of my generation, the late Lubavitcher </a:t>
            </a:r>
            <a:r>
              <a:rPr lang="en-GB" sz="1800" b="0" i="0" u="none" strike="noStrike" kern="1200" dirty="0" err="1">
                <a:solidFill>
                  <a:schemeClr val="tx1"/>
                </a:solidFill>
                <a:effectLst/>
                <a:latin typeface="Arial" pitchFamily="-128" charset="0"/>
                <a:ea typeface="+mn-ea"/>
                <a:cs typeface="+mn-cs"/>
              </a:rPr>
              <a:t>Rebbe</a:t>
            </a:r>
            <a:r>
              <a:rPr lang="en-GB" sz="1800" b="0" i="0" u="none" strike="noStrike" kern="1200" dirty="0">
                <a:solidFill>
                  <a:schemeClr val="tx1"/>
                </a:solidFill>
                <a:effectLst/>
                <a:latin typeface="Arial" pitchFamily="-128" charset="0"/>
                <a:ea typeface="+mn-ea"/>
                <a:cs typeface="+mn-cs"/>
              </a:rPr>
              <a:t>, Rabbi Menachem Mendel </a:t>
            </a:r>
            <a:r>
              <a:rPr lang="en-GB" sz="1800" b="0" i="0" u="none" strike="noStrike" kern="1200" dirty="0" err="1">
                <a:solidFill>
                  <a:schemeClr val="tx1"/>
                </a:solidFill>
                <a:effectLst/>
                <a:latin typeface="Arial" pitchFamily="-128" charset="0"/>
                <a:ea typeface="+mn-ea"/>
                <a:cs typeface="+mn-cs"/>
              </a:rPr>
              <a:t>Schneersohn</a:t>
            </a:r>
            <a:r>
              <a:rPr lang="en-GB" sz="1800" b="0" i="0" u="none" strike="noStrike" kern="1200" dirty="0">
                <a:solidFill>
                  <a:schemeClr val="tx1"/>
                </a:solidFill>
                <a:effectLst/>
                <a:latin typeface="Arial" pitchFamily="-128" charset="0"/>
                <a:ea typeface="+mn-ea"/>
                <a:cs typeface="+mn-cs"/>
              </a:rPr>
              <a:t>. Heir to the dynastic leadership of a relatively small group of Jewish mystics, he had escaped from Europe to New York during the Second World War and had turned the tattered remnants of his flock into a worldwide movement. Wherever I travelled, I heard tales of his extraordinary leadership, many verging on the miraculous. He was, I was told, one of the outstanding charismatic leaders of our time. I resolved to meet him if I could.</a:t>
            </a:r>
          </a:p>
          <a:p>
            <a:r>
              <a:rPr lang="en-GB" sz="1800" b="0" i="0" u="none" strike="noStrike" kern="1200" dirty="0">
                <a:solidFill>
                  <a:schemeClr val="tx1"/>
                </a:solidFill>
                <a:effectLst/>
                <a:latin typeface="Arial" pitchFamily="-128" charset="0"/>
                <a:ea typeface="+mn-ea"/>
                <a:cs typeface="+mn-cs"/>
              </a:rPr>
              <a:t>I did, and was utterly surprised. He was certainly not charismatic in any conventional sense. Quiet, self-effacing, understated, one might hardly have noticed him had it not been for the reverence in which he was held by his disciples. That meeting, though, changed my life. He was a world-famous figure. I was an anonymous student from three thousand miles away. Yet in his presence I seemed to be the most important person in the world.</a:t>
            </a:r>
          </a:p>
          <a:p>
            <a:r>
              <a:rPr lang="en-GB" sz="1800" b="0" i="0" u="none" strike="noStrike" kern="1200" dirty="0">
                <a:solidFill>
                  <a:schemeClr val="tx1"/>
                </a:solidFill>
                <a:effectLst/>
                <a:latin typeface="Arial" pitchFamily="-128" charset="0"/>
                <a:ea typeface="+mn-ea"/>
                <a:cs typeface="+mn-cs"/>
              </a:rPr>
              <a:t>He asked me about myself. He listened carefully. He challenged me to become a leader, something I had never contemplated before. Quickly it became clear to me that he believed in me more than I believed in myself. As I left the room, it occurred to me that it had been full of my presence and his absence. That is what listening is, considered as a religious act. I then knew that greatness is measured by what we efface ourselves towards. There was no grandeur in his manner; neither was there any false modesty. He was serene, dignified, majestic; a man of transcending humility who gathered you into his embrace and taught you to look up.</a:t>
            </a:r>
          </a:p>
          <a:p>
            <a:r>
              <a:rPr lang="en-GB" sz="1800" b="0" i="0" u="none" strike="noStrike" kern="1200" dirty="0">
                <a:solidFill>
                  <a:schemeClr val="tx1"/>
                </a:solidFill>
                <a:effectLst/>
                <a:latin typeface="Arial" pitchFamily="-128" charset="0"/>
                <a:ea typeface="+mn-ea"/>
                <a:cs typeface="+mn-cs"/>
              </a:rPr>
              <a:t>Leadership, as anyone who has ever exercised it knows, is difficult. Mistakes that might be forgiven in someone else, in a leader are not. Even a leader who is in the right – especially one who is in the right – will be criticised. If he or she is responsible, they will be thinking about the future, which means disturbing the present, and anyone who disturbs the present arouses anger, even a feeling of betrayal. A leader challenges people, and we do not like being challenged. He or she poses uncomfortable questions, the ones we would rather avoid.</a:t>
            </a:r>
          </a:p>
          <a:p>
            <a:r>
              <a:rPr lang="en-GB" sz="1800" b="0" i="0" u="none" strike="noStrike" kern="1200" dirty="0">
                <a:solidFill>
                  <a:schemeClr val="tx1"/>
                </a:solidFill>
                <a:effectLst/>
                <a:latin typeface="Arial" pitchFamily="-128" charset="0"/>
                <a:ea typeface="+mn-ea"/>
                <a:cs typeface="+mn-cs"/>
              </a:rPr>
              <a:t>A leader – indeed anyone who follows in the footsteps of the prophets – is caught in the impossible tension between the demands of and the wishes of the people. The Torah has left us with an indelible image – Jacob wrestling with the angel only to be told that his name will henceforth be Israel, “one who wrestles with G-d and with human beings and prevails.” No wonder that four leaders in the Bible – Moses, Elijah, Jonah and Jeremiah – prayed to die rather than carry on. No wonder, either, that those who most challenged their contemporaries – Abraham Lincoln, Gandhi, John F. Kennedy, Martin Luther King, Anwar Sadat and Yitzhak Rabin – were assassinated.</a:t>
            </a:r>
          </a:p>
          <a:p>
            <a:r>
              <a:rPr lang="en-GB" sz="1800" b="0" i="0" u="none" strike="noStrike" kern="1200" dirty="0">
                <a:solidFill>
                  <a:schemeClr val="tx1"/>
                </a:solidFill>
                <a:effectLst/>
                <a:latin typeface="Arial" pitchFamily="-128" charset="0"/>
                <a:ea typeface="+mn-ea"/>
                <a:cs typeface="+mn-cs"/>
              </a:rPr>
              <a:t>How do leaders survive? Some by cunning and adroitness; some by ruthless suppression of opponents; others by indomitable belief in themselves. None of these apply to true spiritual giants, nor are they worthy of emulation by us. True leaders survive by believing in the cause, not in themselves. They do not take personal attacks personally. They respect the fact that their message will be difficult, that they are asking others to change, and that change is never less than painful.</a:t>
            </a:r>
          </a:p>
          <a:p>
            <a:r>
              <a:rPr lang="en-GB" sz="1800" b="0" i="0" u="none" strike="noStrike" kern="1200" dirty="0">
                <a:solidFill>
                  <a:schemeClr val="tx1"/>
                </a:solidFill>
                <a:effectLst/>
                <a:latin typeface="Arial" pitchFamily="-128" charset="0"/>
                <a:ea typeface="+mn-ea"/>
                <a:cs typeface="+mn-cs"/>
              </a:rPr>
              <a:t>Several biblical leaders felt they were unequal to the task. Listen to three of the greatest:</a:t>
            </a:r>
          </a:p>
          <a:p>
            <a:r>
              <a:rPr lang="en-GB" sz="1800" b="0" i="0" u="none" strike="noStrike" kern="1200" dirty="0">
                <a:solidFill>
                  <a:schemeClr val="tx1"/>
                </a:solidFill>
                <a:effectLst/>
                <a:latin typeface="Arial" pitchFamily="-128" charset="0"/>
                <a:ea typeface="+mn-ea"/>
                <a:cs typeface="+mn-cs"/>
              </a:rPr>
              <a:t>Moses: “Who am I, that I should go to Pharaoh and bring the Israelites out of Egypt? . . . O Lord, I have never been eloquent, neither in the past nor since you have spoken to your servant. I am slow of speech and tongue . . . O Lord, please send someone else to do it.”</a:t>
            </a:r>
          </a:p>
          <a:p>
            <a:r>
              <a:rPr lang="en-GB" sz="1800" b="0" i="0" u="none" strike="noStrike" kern="1200" dirty="0">
                <a:solidFill>
                  <a:schemeClr val="tx1"/>
                </a:solidFill>
                <a:effectLst/>
                <a:latin typeface="Arial" pitchFamily="-128" charset="0"/>
                <a:ea typeface="+mn-ea"/>
                <a:cs typeface="+mn-cs"/>
              </a:rPr>
              <a:t>Isaiah: “Woe to me!” I cried. “I am ruined! For I am a man of unclean lips, and I live among a people of unclean lips, and my eyes have seen the King, the LORD Almighty.”</a:t>
            </a:r>
          </a:p>
          <a:p>
            <a:r>
              <a:rPr lang="en-GB" sz="1800" b="0" i="0" u="none" strike="noStrike" kern="1200" dirty="0">
                <a:solidFill>
                  <a:schemeClr val="tx1"/>
                </a:solidFill>
                <a:effectLst/>
                <a:latin typeface="Arial" pitchFamily="-128" charset="0"/>
                <a:ea typeface="+mn-ea"/>
                <a:cs typeface="+mn-cs"/>
              </a:rPr>
              <a:t>Jeremiah: “Ah, Sovereign LORD ,” I said, “I do not know how to speak; I am only a child.”</a:t>
            </a:r>
          </a:p>
          <a:p>
            <a:r>
              <a:rPr lang="en-GB" sz="1800" b="0" i="0" u="none" strike="noStrike" kern="1200" dirty="0">
                <a:solidFill>
                  <a:schemeClr val="tx1"/>
                </a:solidFill>
                <a:effectLst/>
                <a:latin typeface="Arial" pitchFamily="-128" charset="0"/>
                <a:ea typeface="+mn-ea"/>
                <a:cs typeface="+mn-cs"/>
              </a:rPr>
              <a:t>The most eloquent people in history were the ones most convinced of their inability to speak. It is not that Moses, Isaiah or Jeremiah lacked self-confidence, or self-worth, or a sense of personal destiny. Such considerations are utterly irrelevant. It is that they, more than others, knew the difficulty of the task ahead. They knew how painful it is to get people to acknowledge reality as it is, rather than as they would wish it to be. They knew how hard it is to get people to change. Precisely because they were thinking about the task, not about themselves, they declared themselves unequal to it – and it is just this that made them the most qualified to do it. Hence “Moses was a very humble man, more humble than anyone else on the face of the earth.”</a:t>
            </a:r>
          </a:p>
          <a:p>
            <a:r>
              <a:rPr lang="en-GB" sz="1800" b="0" i="0" u="none" strike="noStrike" kern="1200" dirty="0">
                <a:solidFill>
                  <a:schemeClr val="tx1"/>
                </a:solidFill>
                <a:effectLst/>
                <a:latin typeface="Arial" pitchFamily="-128" charset="0"/>
                <a:ea typeface="+mn-ea"/>
                <a:cs typeface="+mn-cs"/>
              </a:rPr>
              <a:t>Humility, then, is more than just a virtue: it is a form of perception, a language in which the ‘I’ is silent so that I can hear the ‘Thou’, the unspoken call beneath human speech, the Divine whisper within all that moves, the voice of otherness that calls me to redeem its loneliness with the touch of love. Humility is what opens us to the world.</a:t>
            </a:r>
          </a:p>
          <a:p>
            <a:r>
              <a:rPr lang="en-GB" sz="1800" b="0" i="0" u="none" strike="noStrike" kern="1200" dirty="0">
                <a:solidFill>
                  <a:schemeClr val="tx1"/>
                </a:solidFill>
                <a:effectLst/>
                <a:latin typeface="Arial" pitchFamily="-128" charset="0"/>
                <a:ea typeface="+mn-ea"/>
                <a:cs typeface="+mn-cs"/>
              </a:rPr>
              <a:t>Nor is it as rare as we think. Time and again when someone died and I conducted the funeral or visited the mourners, I discovered that the deceased had led a life of generosity and kindness unknown to even close relatives. I came to the conclusion – one I did not fully understand before I was given this window into private worlds – that the vast majority of saintly or generous acts are done quietly with no desire for public recognition. That is humility, and what a glorious revelation it is of the human spirit.</a:t>
            </a:r>
          </a:p>
          <a:p>
            <a:r>
              <a:rPr lang="en-GB" sz="1800" b="0" i="0" u="none" strike="noStrike" kern="1200" dirty="0">
                <a:solidFill>
                  <a:schemeClr val="tx1"/>
                </a:solidFill>
                <a:effectLst/>
                <a:latin typeface="Arial" pitchFamily="-128" charset="0"/>
                <a:ea typeface="+mn-ea"/>
                <a:cs typeface="+mn-cs"/>
              </a:rPr>
              <a:t>True virtue never needs to advertise itself. That is why today’s aggressive marketing of personality is so sad. It speaks of loneliness, the profound, endemic loneliness of a world without relationships of fidelity and trust. It testifies ultimately to a loss of faith – a loss of that knowledge, so precious to previous generations, that beyond the visible surfaces of this world is a Presence who knows us, loves us, and takes notice of our deeds. What else, secure in that knowledge, could we need?</a:t>
            </a:r>
          </a:p>
          <a:p>
            <a:r>
              <a:rPr lang="en-GB" sz="1800" b="0" i="0" u="none" strike="noStrike" kern="1200" dirty="0">
                <a:solidFill>
                  <a:schemeClr val="tx1"/>
                </a:solidFill>
                <a:effectLst/>
                <a:latin typeface="Arial" pitchFamily="-128" charset="0"/>
                <a:ea typeface="+mn-ea"/>
                <a:cs typeface="+mn-cs"/>
              </a:rPr>
              <a:t>And does it matter that humility no longer fits the confines of our age? The truth is that moral beauty, like music, always moves those who can hear beneath the noise. Virtues may be out of fashion, but they are never out of date. The things that call attention to themselves are never interesting for long, which is why our attention span grows shorter by the year. Humility – the polar opposite of ‘advertisements for myself’ – never fails to leave its afterglow. We know when we have been in the presence of someone in whom the Divine presence breathes. We feel affirmed, enlarged, and with good reason. For we have met someone who, not taking himself or herself seriously at all, has shown us what it is to take with utmost seriousness that which is not I.</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21458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800" b="0" i="0" kern="1200" dirty="0">
                <a:solidFill>
                  <a:schemeClr val="tx1"/>
                </a:solidFill>
                <a:effectLst/>
                <a:latin typeface="Arial" pitchFamily="-128" charset="0"/>
                <a:ea typeface="+mn-ea"/>
                <a:cs typeface="+mn-cs"/>
              </a:rPr>
              <a:t>1 – The role of priest was dynastic, that of prophet was charismatic. Priests were the sons of Aaron. They were born into the role. Parenthood had no part in the role of the prophet. Moses’ own children were not prophets.</a:t>
            </a:r>
          </a:p>
          <a:p>
            <a:r>
              <a:rPr lang="en-US" sz="1800" b="0" i="0" kern="1200" dirty="0">
                <a:solidFill>
                  <a:schemeClr val="tx1"/>
                </a:solidFill>
                <a:effectLst/>
                <a:latin typeface="Arial" pitchFamily="-128" charset="0"/>
                <a:ea typeface="+mn-ea"/>
                <a:cs typeface="+mn-cs"/>
              </a:rPr>
              <a:t>2 – The priest wore robes of office. There was no official uniform for a prophet.</a:t>
            </a:r>
          </a:p>
          <a:p>
            <a:r>
              <a:rPr lang="en-US" sz="1800" b="0" i="0" kern="1200" dirty="0">
                <a:solidFill>
                  <a:schemeClr val="tx1"/>
                </a:solidFill>
                <a:effectLst/>
                <a:latin typeface="Arial" pitchFamily="-128" charset="0"/>
                <a:ea typeface="+mn-ea"/>
                <a:cs typeface="+mn-cs"/>
              </a:rPr>
              <a:t>3 – The priesthood was exclusively male; not so prophecy. The Talmud lists seven women prophets: Sarah, Miriam, Deborah, Hannah, Abigail, Huldah and Esther.</a:t>
            </a:r>
          </a:p>
          <a:p>
            <a:r>
              <a:rPr lang="en-US" sz="1800" b="0" i="0" kern="1200" dirty="0">
                <a:solidFill>
                  <a:schemeClr val="tx1"/>
                </a:solidFill>
                <a:effectLst/>
                <a:latin typeface="Arial" pitchFamily="-128" charset="0"/>
                <a:ea typeface="+mn-ea"/>
                <a:cs typeface="+mn-cs"/>
              </a:rPr>
              <a:t>4 – The role of the priest did not change over time. There was a precise annual timetable of sacrifices that did not vary from year to year. The prophet by contrast could not know what his mission would be until God revealed in to him. Prophecy was never a matter of routine.</a:t>
            </a:r>
          </a:p>
          <a:p>
            <a:r>
              <a:rPr lang="en-US" sz="1800" b="0" i="0" kern="1200" dirty="0">
                <a:solidFill>
                  <a:schemeClr val="tx1"/>
                </a:solidFill>
                <a:effectLst/>
                <a:latin typeface="Arial" pitchFamily="-128" charset="0"/>
                <a:ea typeface="+mn-ea"/>
                <a:cs typeface="+mn-cs"/>
              </a:rPr>
              <a:t>5 – As a result, prophet and priest had different senses of time. Time for the priest was what it was for Plato: the “moving image of eternity,” a matter of everlasting recurrence and return. The prophet lived in historical time. His today was not the same as yesterday and tomorrow would be different again. One way of putting this is that the priest heard the word of God for </a:t>
            </a:r>
            <a:r>
              <a:rPr lang="en-US" sz="1800" b="0" i="1" kern="1200" dirty="0">
                <a:solidFill>
                  <a:schemeClr val="tx1"/>
                </a:solidFill>
                <a:effectLst/>
                <a:latin typeface="Arial" pitchFamily="-128" charset="0"/>
                <a:ea typeface="+mn-ea"/>
                <a:cs typeface="+mn-cs"/>
              </a:rPr>
              <a:t>all</a:t>
            </a:r>
            <a:r>
              <a:rPr lang="en-US" sz="1800" b="0" i="0" kern="1200" dirty="0">
                <a:solidFill>
                  <a:schemeClr val="tx1"/>
                </a:solidFill>
                <a:effectLst/>
                <a:latin typeface="Arial" pitchFamily="-128" charset="0"/>
                <a:ea typeface="+mn-ea"/>
                <a:cs typeface="+mn-cs"/>
              </a:rPr>
              <a:t> time. The prophet heard the word of God for </a:t>
            </a:r>
            <a:r>
              <a:rPr lang="en-US" sz="1800" b="0" i="1" kern="1200" dirty="0">
                <a:solidFill>
                  <a:schemeClr val="tx1"/>
                </a:solidFill>
                <a:effectLst/>
                <a:latin typeface="Arial" pitchFamily="-128" charset="0"/>
                <a:ea typeface="+mn-ea"/>
                <a:cs typeface="+mn-cs"/>
              </a:rPr>
              <a:t>this</a:t>
            </a:r>
            <a:r>
              <a:rPr lang="en-US" sz="1800" b="0" i="0" kern="1200" dirty="0">
                <a:solidFill>
                  <a:schemeClr val="tx1"/>
                </a:solidFill>
                <a:effectLst/>
                <a:latin typeface="Arial" pitchFamily="-128" charset="0"/>
                <a:ea typeface="+mn-ea"/>
                <a:cs typeface="+mn-cs"/>
              </a:rPr>
              <a:t> time.</a:t>
            </a:r>
          </a:p>
          <a:p>
            <a:r>
              <a:rPr lang="en-US" sz="1800" b="0" i="0" kern="1200" dirty="0">
                <a:solidFill>
                  <a:schemeClr val="tx1"/>
                </a:solidFill>
                <a:effectLst/>
                <a:latin typeface="Arial" pitchFamily="-128" charset="0"/>
                <a:ea typeface="+mn-ea"/>
                <a:cs typeface="+mn-cs"/>
              </a:rPr>
              <a:t>6 – The priest was “holy” and therefore set apart from the people. He had to eat his food in a state of purity, and had to avoid contact with the dead. The prophet by contrast often lived among the people and spoke a language they understood. Prophets could come from any social class.</a:t>
            </a:r>
          </a:p>
          <a:p>
            <a:r>
              <a:rPr lang="en-US" sz="1800" b="0" i="0" kern="1200" dirty="0">
                <a:solidFill>
                  <a:schemeClr val="tx1"/>
                </a:solidFill>
                <a:effectLst/>
                <a:latin typeface="Arial" pitchFamily="-128" charset="0"/>
                <a:ea typeface="+mn-ea"/>
                <a:cs typeface="+mn-cs"/>
              </a:rPr>
              <a:t>7 – The key words for the priest were </a:t>
            </a:r>
            <a:r>
              <a:rPr lang="en-US" sz="1800" b="0" i="1" kern="1200" dirty="0" err="1">
                <a:solidFill>
                  <a:schemeClr val="tx1"/>
                </a:solidFill>
                <a:effectLst/>
                <a:latin typeface="Arial" pitchFamily="-128" charset="0"/>
                <a:ea typeface="+mn-ea"/>
                <a:cs typeface="+mn-cs"/>
              </a:rPr>
              <a:t>tahor</a:t>
            </a:r>
            <a:r>
              <a:rPr lang="en-US" sz="1800" b="0" i="1" kern="1200" dirty="0">
                <a:solidFill>
                  <a:schemeClr val="tx1"/>
                </a:solidFill>
                <a:effectLst/>
                <a:latin typeface="Arial" pitchFamily="-128" charset="0"/>
                <a:ea typeface="+mn-ea"/>
                <a:cs typeface="+mn-cs"/>
              </a:rPr>
              <a:t>, </a:t>
            </a:r>
            <a:r>
              <a:rPr lang="en-US" sz="1800" b="0" i="1" kern="1200" dirty="0" err="1">
                <a:solidFill>
                  <a:schemeClr val="tx1"/>
                </a:solidFill>
                <a:effectLst/>
                <a:latin typeface="Arial" pitchFamily="-128" charset="0"/>
                <a:ea typeface="+mn-ea"/>
                <a:cs typeface="+mn-cs"/>
              </a:rPr>
              <a:t>tamei</a:t>
            </a:r>
            <a:r>
              <a:rPr lang="en-US" sz="1800" b="0" i="1" kern="1200" dirty="0">
                <a:solidFill>
                  <a:schemeClr val="tx1"/>
                </a:solidFill>
                <a:effectLst/>
                <a:latin typeface="Arial" pitchFamily="-128" charset="0"/>
                <a:ea typeface="+mn-ea"/>
                <a:cs typeface="+mn-cs"/>
              </a:rPr>
              <a:t>, </a:t>
            </a:r>
            <a:r>
              <a:rPr lang="en-US" sz="1800" b="0" i="1" kern="1200" dirty="0" err="1">
                <a:solidFill>
                  <a:schemeClr val="tx1"/>
                </a:solidFill>
                <a:effectLst/>
                <a:latin typeface="Arial" pitchFamily="-128" charset="0"/>
                <a:ea typeface="+mn-ea"/>
                <a:cs typeface="+mn-cs"/>
              </a:rPr>
              <a:t>kodesh</a:t>
            </a:r>
            <a:r>
              <a:rPr lang="en-US" sz="1800" b="0" i="0" kern="1200" dirty="0">
                <a:solidFill>
                  <a:schemeClr val="tx1"/>
                </a:solidFill>
                <a:effectLst/>
                <a:latin typeface="Arial" pitchFamily="-128" charset="0"/>
                <a:ea typeface="+mn-ea"/>
                <a:cs typeface="+mn-cs"/>
              </a:rPr>
              <a:t> and </a:t>
            </a:r>
            <a:r>
              <a:rPr lang="en-US" sz="1800" b="0" i="1" kern="1200" dirty="0" err="1">
                <a:solidFill>
                  <a:schemeClr val="tx1"/>
                </a:solidFill>
                <a:effectLst/>
                <a:latin typeface="Arial" pitchFamily="-128" charset="0"/>
                <a:ea typeface="+mn-ea"/>
                <a:cs typeface="+mn-cs"/>
              </a:rPr>
              <a:t>chol</a:t>
            </a:r>
            <a:r>
              <a:rPr lang="en-US" sz="1800" b="0" i="0" kern="1200" dirty="0">
                <a:solidFill>
                  <a:schemeClr val="tx1"/>
                </a:solidFill>
                <a:effectLst/>
                <a:latin typeface="Arial" pitchFamily="-128" charset="0"/>
                <a:ea typeface="+mn-ea"/>
                <a:cs typeface="+mn-cs"/>
              </a:rPr>
              <a:t>: “pure, impure, sacred and secular.” The key words for the prophets were </a:t>
            </a:r>
            <a:r>
              <a:rPr lang="en-US" sz="1800" b="0" i="1" kern="1200" dirty="0" err="1">
                <a:solidFill>
                  <a:schemeClr val="tx1"/>
                </a:solidFill>
                <a:effectLst/>
                <a:latin typeface="Arial" pitchFamily="-128" charset="0"/>
                <a:ea typeface="+mn-ea"/>
                <a:cs typeface="+mn-cs"/>
              </a:rPr>
              <a:t>tzedek</a:t>
            </a:r>
            <a:r>
              <a:rPr lang="en-US" sz="1800" b="0" i="1" kern="1200" dirty="0">
                <a:solidFill>
                  <a:schemeClr val="tx1"/>
                </a:solidFill>
                <a:effectLst/>
                <a:latin typeface="Arial" pitchFamily="-128" charset="0"/>
                <a:ea typeface="+mn-ea"/>
                <a:cs typeface="+mn-cs"/>
              </a:rPr>
              <a:t>, </a:t>
            </a:r>
            <a:r>
              <a:rPr lang="en-US" sz="1800" b="0" i="1" kern="1200" dirty="0" err="1">
                <a:solidFill>
                  <a:schemeClr val="tx1"/>
                </a:solidFill>
                <a:effectLst/>
                <a:latin typeface="Arial" pitchFamily="-128" charset="0"/>
                <a:ea typeface="+mn-ea"/>
                <a:cs typeface="+mn-cs"/>
              </a:rPr>
              <a:t>mishpat</a:t>
            </a:r>
            <a:r>
              <a:rPr lang="en-US" sz="1800" b="0" i="1" kern="1200" dirty="0">
                <a:solidFill>
                  <a:schemeClr val="tx1"/>
                </a:solidFill>
                <a:effectLst/>
                <a:latin typeface="Arial" pitchFamily="-128" charset="0"/>
                <a:ea typeface="+mn-ea"/>
                <a:cs typeface="+mn-cs"/>
              </a:rPr>
              <a:t>, </a:t>
            </a:r>
            <a:r>
              <a:rPr lang="en-US" sz="1800" b="0" i="1" kern="1200" dirty="0" err="1">
                <a:solidFill>
                  <a:schemeClr val="tx1"/>
                </a:solidFill>
                <a:effectLst/>
                <a:latin typeface="Arial" pitchFamily="-128" charset="0"/>
                <a:ea typeface="+mn-ea"/>
                <a:cs typeface="+mn-cs"/>
              </a:rPr>
              <a:t>chessed</a:t>
            </a:r>
            <a:r>
              <a:rPr lang="en-US" sz="1800" b="0" i="1" kern="1200" dirty="0">
                <a:solidFill>
                  <a:schemeClr val="tx1"/>
                </a:solidFill>
                <a:effectLst/>
                <a:latin typeface="Arial" pitchFamily="-128" charset="0"/>
                <a:ea typeface="+mn-ea"/>
                <a:cs typeface="+mn-cs"/>
              </a:rPr>
              <a:t> </a:t>
            </a:r>
            <a:r>
              <a:rPr lang="en-US" sz="1800" b="0" i="0" kern="1200" dirty="0">
                <a:solidFill>
                  <a:schemeClr val="tx1"/>
                </a:solidFill>
                <a:effectLst/>
                <a:latin typeface="Arial" pitchFamily="-128" charset="0"/>
                <a:ea typeface="+mn-ea"/>
                <a:cs typeface="+mn-cs"/>
              </a:rPr>
              <a:t>and </a:t>
            </a:r>
            <a:r>
              <a:rPr lang="en-US" sz="1800" b="0" i="1" kern="1200" dirty="0" err="1">
                <a:solidFill>
                  <a:schemeClr val="tx1"/>
                </a:solidFill>
                <a:effectLst/>
                <a:latin typeface="Arial" pitchFamily="-128" charset="0"/>
                <a:ea typeface="+mn-ea"/>
                <a:cs typeface="+mn-cs"/>
              </a:rPr>
              <a:t>rachamim</a:t>
            </a:r>
            <a:r>
              <a:rPr lang="en-US" sz="1800" b="0" i="0" kern="1200" dirty="0">
                <a:solidFill>
                  <a:schemeClr val="tx1"/>
                </a:solidFill>
                <a:effectLst/>
                <a:latin typeface="Arial" pitchFamily="-128" charset="0"/>
                <a:ea typeface="+mn-ea"/>
                <a:cs typeface="+mn-cs"/>
              </a:rPr>
              <a:t>, “righteousness, justice, love and compassion.” It is not that the prophets were concerned with morality while the priests were not. Some of the key moral imperatives, such as “You shall love your </a:t>
            </a:r>
            <a:r>
              <a:rPr lang="en-US" sz="1800" b="0" i="0" kern="1200" dirty="0" err="1">
                <a:solidFill>
                  <a:schemeClr val="tx1"/>
                </a:solidFill>
                <a:effectLst/>
                <a:latin typeface="Arial" pitchFamily="-128" charset="0"/>
                <a:ea typeface="+mn-ea"/>
                <a:cs typeface="+mn-cs"/>
              </a:rPr>
              <a:t>neighbour</a:t>
            </a:r>
            <a:r>
              <a:rPr lang="en-US" sz="1800" b="0" i="0" kern="1200" dirty="0">
                <a:solidFill>
                  <a:schemeClr val="tx1"/>
                </a:solidFill>
                <a:effectLst/>
                <a:latin typeface="Arial" pitchFamily="-128" charset="0"/>
                <a:ea typeface="+mn-ea"/>
                <a:cs typeface="+mn-cs"/>
              </a:rPr>
              <a:t> as yourself,” come from priestly sections of the Torah. It is rather that priests think in terms of a moral order embedded in the structure of reality, sometimes called a “sacred ontology.”</a:t>
            </a:r>
            <a:r>
              <a:rPr lang="en-US" sz="1800" b="0" i="0" u="none" strike="noStrike" kern="1200" dirty="0">
                <a:solidFill>
                  <a:schemeClr val="tx1"/>
                </a:solidFill>
                <a:effectLst/>
                <a:latin typeface="Arial" pitchFamily="-128" charset="0"/>
                <a:ea typeface="+mn-ea"/>
                <a:cs typeface="+mn-cs"/>
                <a:hlinkClick r:id="rId3"/>
              </a:rPr>
              <a:t>[3]</a:t>
            </a:r>
            <a:r>
              <a:rPr lang="en-US" sz="1800" b="0" i="0" kern="1200" dirty="0">
                <a:solidFill>
                  <a:schemeClr val="tx1"/>
                </a:solidFill>
                <a:effectLst/>
                <a:latin typeface="Arial" pitchFamily="-128" charset="0"/>
                <a:ea typeface="+mn-ea"/>
                <a:cs typeface="+mn-cs"/>
              </a:rPr>
              <a:t> Prophets tended to think not of things or acts in themselves but in terms of relationships between persons or social classes.</a:t>
            </a:r>
          </a:p>
          <a:p>
            <a:r>
              <a:rPr lang="en-US" sz="1800" b="0" i="0" kern="1200" dirty="0">
                <a:solidFill>
                  <a:schemeClr val="tx1"/>
                </a:solidFill>
                <a:effectLst/>
                <a:latin typeface="Arial" pitchFamily="-128" charset="0"/>
                <a:ea typeface="+mn-ea"/>
                <a:cs typeface="+mn-cs"/>
              </a:rPr>
              <a:t>8 – The task of the priest is </a:t>
            </a:r>
            <a:r>
              <a:rPr lang="en-US" sz="1800" b="0" i="1" kern="1200" dirty="0">
                <a:solidFill>
                  <a:schemeClr val="tx1"/>
                </a:solidFill>
                <a:effectLst/>
                <a:latin typeface="Arial" pitchFamily="-128" charset="0"/>
                <a:ea typeface="+mn-ea"/>
                <a:cs typeface="+mn-cs"/>
              </a:rPr>
              <a:t>boundary maintenance</a:t>
            </a:r>
            <a:r>
              <a:rPr lang="en-US" sz="1800" b="0" i="0" kern="1200" dirty="0">
                <a:solidFill>
                  <a:schemeClr val="tx1"/>
                </a:solidFill>
                <a:effectLst/>
                <a:latin typeface="Arial" pitchFamily="-128" charset="0"/>
                <a:ea typeface="+mn-ea"/>
                <a:cs typeface="+mn-cs"/>
              </a:rPr>
              <a:t>. The key priestly verbs are </a:t>
            </a:r>
            <a:r>
              <a:rPr lang="en-US" sz="1800" b="0" i="1" kern="1200" dirty="0">
                <a:solidFill>
                  <a:schemeClr val="tx1"/>
                </a:solidFill>
                <a:effectLst/>
                <a:latin typeface="Arial" pitchFamily="-128" charset="0"/>
                <a:ea typeface="+mn-ea"/>
                <a:cs typeface="+mn-cs"/>
              </a:rPr>
              <a:t>le-</a:t>
            </a:r>
            <a:r>
              <a:rPr lang="en-US" sz="1800" b="0" i="1" kern="1200" dirty="0" err="1">
                <a:solidFill>
                  <a:schemeClr val="tx1"/>
                </a:solidFill>
                <a:effectLst/>
                <a:latin typeface="Arial" pitchFamily="-128" charset="0"/>
                <a:ea typeface="+mn-ea"/>
                <a:cs typeface="+mn-cs"/>
              </a:rPr>
              <a:t>havdil</a:t>
            </a:r>
            <a:r>
              <a:rPr lang="en-US" sz="1800" b="0" i="1" kern="1200" dirty="0">
                <a:solidFill>
                  <a:schemeClr val="tx1"/>
                </a:solidFill>
                <a:effectLst/>
                <a:latin typeface="Arial" pitchFamily="-128" charset="0"/>
                <a:ea typeface="+mn-ea"/>
                <a:cs typeface="+mn-cs"/>
              </a:rPr>
              <a:t> </a:t>
            </a:r>
            <a:r>
              <a:rPr lang="en-US" sz="1800" b="0" i="0" kern="1200" dirty="0">
                <a:solidFill>
                  <a:schemeClr val="tx1"/>
                </a:solidFill>
                <a:effectLst/>
                <a:latin typeface="Arial" pitchFamily="-128" charset="0"/>
                <a:ea typeface="+mn-ea"/>
                <a:cs typeface="+mn-cs"/>
              </a:rPr>
              <a:t>and </a:t>
            </a:r>
            <a:r>
              <a:rPr lang="en-US" sz="1800" b="0" i="1" kern="1200" dirty="0">
                <a:solidFill>
                  <a:schemeClr val="tx1"/>
                </a:solidFill>
                <a:effectLst/>
                <a:latin typeface="Arial" pitchFamily="-128" charset="0"/>
                <a:ea typeface="+mn-ea"/>
                <a:cs typeface="+mn-cs"/>
              </a:rPr>
              <a:t>le-</a:t>
            </a:r>
            <a:r>
              <a:rPr lang="en-US" sz="1800" b="0" i="1" kern="1200" dirty="0" err="1">
                <a:solidFill>
                  <a:schemeClr val="tx1"/>
                </a:solidFill>
                <a:effectLst/>
                <a:latin typeface="Arial" pitchFamily="-128" charset="0"/>
                <a:ea typeface="+mn-ea"/>
                <a:cs typeface="+mn-cs"/>
              </a:rPr>
              <a:t>horot</a:t>
            </a:r>
            <a:r>
              <a:rPr lang="en-US" sz="1800" b="0" i="0" kern="1200" dirty="0">
                <a:solidFill>
                  <a:schemeClr val="tx1"/>
                </a:solidFill>
                <a:effectLst/>
                <a:latin typeface="Arial" pitchFamily="-128" charset="0"/>
                <a:ea typeface="+mn-ea"/>
                <a:cs typeface="+mn-cs"/>
              </a:rPr>
              <a:t>, to distinguish one thing from another and apply the appropriate rules. Priests gave rulings, prophets gave warnings.</a:t>
            </a:r>
          </a:p>
          <a:p>
            <a:r>
              <a:rPr lang="en-US" sz="1800" b="0" i="0" kern="1200" dirty="0">
                <a:solidFill>
                  <a:schemeClr val="tx1"/>
                </a:solidFill>
                <a:effectLst/>
                <a:latin typeface="Arial" pitchFamily="-128" charset="0"/>
                <a:ea typeface="+mn-ea"/>
                <a:cs typeface="+mn-cs"/>
              </a:rPr>
              <a:t>9 – There is nothing personal about the role of a priest. If one – even a High priest – was unable to officiate at a given service, another could be substituted. Prophecy was essentially personal. The sages said that “no two prophets prophesied in the same style” (Sanhedrin 89a). Hosea was not Amos. Isaiah was not Jeremiah. Each prophet had a distinctive voice.</a:t>
            </a:r>
          </a:p>
          <a:p>
            <a:r>
              <a:rPr lang="en-US" sz="1800" b="0" i="0" kern="1200" dirty="0">
                <a:solidFill>
                  <a:schemeClr val="tx1"/>
                </a:solidFill>
                <a:effectLst/>
                <a:latin typeface="Arial" pitchFamily="-128" charset="0"/>
                <a:ea typeface="+mn-ea"/>
                <a:cs typeface="+mn-cs"/>
              </a:rPr>
              <a:t>10 – Priests constituted a religious establishment. The prophets, at least those whose messages have been eternalized in </a:t>
            </a:r>
            <a:r>
              <a:rPr lang="en-US" sz="1800" b="0" i="0" kern="1200" dirty="0" err="1">
                <a:solidFill>
                  <a:schemeClr val="tx1"/>
                </a:solidFill>
                <a:effectLst/>
                <a:latin typeface="Arial" pitchFamily="-128" charset="0"/>
                <a:ea typeface="+mn-ea"/>
                <a:cs typeface="+mn-cs"/>
              </a:rPr>
              <a:t>Tanakh</a:t>
            </a:r>
            <a:r>
              <a:rPr lang="en-US" sz="1800" b="0" i="0" kern="1200" dirty="0">
                <a:solidFill>
                  <a:schemeClr val="tx1"/>
                </a:solidFill>
                <a:effectLst/>
                <a:latin typeface="Arial" pitchFamily="-128" charset="0"/>
                <a:ea typeface="+mn-ea"/>
                <a:cs typeface="+mn-cs"/>
              </a:rPr>
              <a:t>, were not an establishment but an anti-establishment, critical of the powers-that-be.</a:t>
            </a:r>
          </a:p>
          <a:p>
            <a:r>
              <a:rPr lang="en-US" sz="1800" b="0" i="0" kern="1200" dirty="0">
                <a:solidFill>
                  <a:schemeClr val="tx1"/>
                </a:solidFill>
                <a:effectLst/>
                <a:latin typeface="Arial" pitchFamily="-128" charset="0"/>
                <a:ea typeface="+mn-ea"/>
                <a:cs typeface="+mn-cs"/>
              </a:rPr>
              <a:t>The roles of priest and prophet varied over time. The priests always officiated at the sacrificial service of the Temple. But they were also judges. The Torah says that if a case is too difficult to be dealt with by the local court, you should “Go to the priests, the Levites, and to the judge who is in office at that time. Inquire of them and they will give you the verdict” (Deut. 17: 9). Moses blesses the tribe of Levi saying that “They will teach Your ordinances to Jacob and Your Torah to Israel” (Deut. 33: 10), suggesting that they had a teaching role as well.</a:t>
            </a:r>
          </a:p>
          <a:p>
            <a:r>
              <a:rPr lang="en-US" sz="1800" b="0" i="0" kern="1200" dirty="0">
                <a:solidFill>
                  <a:schemeClr val="tx1"/>
                </a:solidFill>
                <a:effectLst/>
                <a:latin typeface="Arial" pitchFamily="-128" charset="0"/>
                <a:ea typeface="+mn-ea"/>
                <a:cs typeface="+mn-cs"/>
              </a:rPr>
              <a:t>Malachi, a prophet of the Second Temple period, says: “For the lips of a priest ought to preserve knowledge, because he is the messenger of the Lord Almighty and people seek instruction from his mouth” (Mal. 2: 7). The priest was guardian of Israel’s sacred social order. Yet it is clear throughout </a:t>
            </a:r>
            <a:r>
              <a:rPr lang="en-US" sz="1800" b="0" i="0" kern="1200" dirty="0" err="1">
                <a:solidFill>
                  <a:schemeClr val="tx1"/>
                </a:solidFill>
                <a:effectLst/>
                <a:latin typeface="Arial" pitchFamily="-128" charset="0"/>
                <a:ea typeface="+mn-ea"/>
                <a:cs typeface="+mn-cs"/>
              </a:rPr>
              <a:t>Tanakh</a:t>
            </a:r>
            <a:r>
              <a:rPr lang="en-US" sz="1800" b="0" i="0" kern="1200" dirty="0">
                <a:solidFill>
                  <a:schemeClr val="tx1"/>
                </a:solidFill>
                <a:effectLst/>
                <a:latin typeface="Arial" pitchFamily="-128" charset="0"/>
                <a:ea typeface="+mn-ea"/>
                <a:cs typeface="+mn-cs"/>
              </a:rPr>
              <a:t> that the priesthood was liable to corruption. There were times when priests took bribes, others when they compromised Israel’s faith and performed idolatrous practices. Sometimes they became involved in politics. Some held themselves as an elite apart from and disdainful toward the people as a whole.</a:t>
            </a:r>
          </a:p>
          <a:p>
            <a:r>
              <a:rPr lang="en-US" sz="1800" b="0" i="0" kern="1200" dirty="0">
                <a:solidFill>
                  <a:schemeClr val="tx1"/>
                </a:solidFill>
                <a:effectLst/>
                <a:latin typeface="Arial" pitchFamily="-128" charset="0"/>
                <a:ea typeface="+mn-ea"/>
                <a:cs typeface="+mn-cs"/>
              </a:rPr>
              <a:t>At such times the prophet became the voice of God and the conscience of society, reminding the people of their spiritual and moral vocation, calling on them to return and repent, reminding the people of their duties to God and to their fellow humans and warning of the consequences if they did not.</a:t>
            </a:r>
          </a:p>
          <a:p>
            <a:r>
              <a:rPr lang="en-US" sz="1800" b="0" i="0" kern="1200" dirty="0">
                <a:solidFill>
                  <a:schemeClr val="tx1"/>
                </a:solidFill>
                <a:effectLst/>
                <a:latin typeface="Arial" pitchFamily="-128" charset="0"/>
                <a:ea typeface="+mn-ea"/>
                <a:cs typeface="+mn-cs"/>
              </a:rPr>
              <a:t>The priesthood became massively politicized and corrupted during the Hellenistic era, especially under the Seleucids in the second century BCE. Hellenized High Priests like Jason and Menelaus introduced idolatrous </a:t>
            </a:r>
            <a:r>
              <a:rPr lang="en-US" sz="1800" b="0" i="0" kern="1200" dirty="0" err="1">
                <a:solidFill>
                  <a:schemeClr val="tx1"/>
                </a:solidFill>
                <a:effectLst/>
                <a:latin typeface="Arial" pitchFamily="-128" charset="0"/>
                <a:ea typeface="+mn-ea"/>
                <a:cs typeface="+mn-cs"/>
              </a:rPr>
              <a:t>practises</a:t>
            </a:r>
            <a:r>
              <a:rPr lang="en-US" sz="1800" b="0" i="0" kern="1200" dirty="0">
                <a:solidFill>
                  <a:schemeClr val="tx1"/>
                </a:solidFill>
                <a:effectLst/>
                <a:latin typeface="Arial" pitchFamily="-128" charset="0"/>
                <a:ea typeface="+mn-ea"/>
                <a:cs typeface="+mn-cs"/>
              </a:rPr>
              <a:t>, even at one stage a statue of Zeus, into the Temple. This provoked the internal revolt that led to the events we recall on the festival of Hanukkah.</a:t>
            </a:r>
          </a:p>
          <a:p>
            <a:r>
              <a:rPr lang="en-US" sz="1800" b="0" i="0" kern="1200" dirty="0">
                <a:solidFill>
                  <a:schemeClr val="tx1"/>
                </a:solidFill>
                <a:effectLst/>
                <a:latin typeface="Arial" pitchFamily="-128" charset="0"/>
                <a:ea typeface="+mn-ea"/>
                <a:cs typeface="+mn-cs"/>
              </a:rPr>
              <a:t>Yet despite the fact that the initiator of the revolt, </a:t>
            </a:r>
            <a:r>
              <a:rPr lang="en-US" sz="1800" b="0" i="0" kern="1200" dirty="0" err="1">
                <a:solidFill>
                  <a:schemeClr val="tx1"/>
                </a:solidFill>
                <a:effectLst/>
                <a:latin typeface="Arial" pitchFamily="-128" charset="0"/>
                <a:ea typeface="+mn-ea"/>
                <a:cs typeface="+mn-cs"/>
              </a:rPr>
              <a:t>Mattityahu</a:t>
            </a:r>
            <a:r>
              <a:rPr lang="en-US" sz="1800" b="0" i="0" kern="1200" dirty="0">
                <a:solidFill>
                  <a:schemeClr val="tx1"/>
                </a:solidFill>
                <a:effectLst/>
                <a:latin typeface="Arial" pitchFamily="-128" charset="0"/>
                <a:ea typeface="+mn-ea"/>
                <a:cs typeface="+mn-cs"/>
              </a:rPr>
              <a:t>, was himself a righteous priest, corruption re-emerged under the Hasmonean kings. The Qumran sect known to us through the Dead Sea Scrolls was particularly critical of the priesthood in Jerusalem. It is striking that the sages traced their spiritual ancestry to the prophets, not the priests (</a:t>
            </a:r>
            <a:r>
              <a:rPr lang="en-US" sz="1800" b="0" i="0" kern="1200" dirty="0" err="1">
                <a:solidFill>
                  <a:schemeClr val="tx1"/>
                </a:solidFill>
                <a:effectLst/>
                <a:latin typeface="Arial" pitchFamily="-128" charset="0"/>
                <a:ea typeface="+mn-ea"/>
                <a:cs typeface="+mn-cs"/>
              </a:rPr>
              <a:t>Avot</a:t>
            </a:r>
            <a:r>
              <a:rPr lang="en-US" sz="1800" b="0" i="0" kern="1200" dirty="0">
                <a:solidFill>
                  <a:schemeClr val="tx1"/>
                </a:solidFill>
                <a:effectLst/>
                <a:latin typeface="Arial" pitchFamily="-128" charset="0"/>
                <a:ea typeface="+mn-ea"/>
                <a:cs typeface="+mn-cs"/>
              </a:rPr>
              <a:t> 1: 1).</a:t>
            </a:r>
          </a:p>
          <a:p>
            <a:r>
              <a:rPr lang="en-US" sz="1800" b="0" i="0" kern="1200" dirty="0">
                <a:solidFill>
                  <a:schemeClr val="tx1"/>
                </a:solidFill>
                <a:effectLst/>
                <a:latin typeface="Arial" pitchFamily="-128" charset="0"/>
                <a:ea typeface="+mn-ea"/>
                <a:cs typeface="+mn-cs"/>
              </a:rPr>
              <a:t>The </a:t>
            </a:r>
            <a:r>
              <a:rPr lang="en-US" sz="1800" b="0" i="0" kern="1200" dirty="0" err="1">
                <a:solidFill>
                  <a:schemeClr val="tx1"/>
                </a:solidFill>
                <a:effectLst/>
                <a:latin typeface="Arial" pitchFamily="-128" charset="0"/>
                <a:ea typeface="+mn-ea"/>
                <a:cs typeface="+mn-cs"/>
              </a:rPr>
              <a:t>cohanim</a:t>
            </a:r>
            <a:r>
              <a:rPr lang="en-US" sz="1800" b="0" i="0" kern="1200" dirty="0">
                <a:solidFill>
                  <a:schemeClr val="tx1"/>
                </a:solidFill>
                <a:effectLst/>
                <a:latin typeface="Arial" pitchFamily="-128" charset="0"/>
                <a:ea typeface="+mn-ea"/>
                <a:cs typeface="+mn-cs"/>
              </a:rPr>
              <a:t> were essential to ancient Israel. They gave the religious life its structure and continuity, its rituals and routines, its festivals and celebrations. Their task was to ensure that Israel remained a holy people with God in its midst. But they were an establishment, and like every establishment, at best they were the guardians of the nation’s highest values, but at worst they became corrupt, using their position for power and engaging in internal politics for personal advantage. That is the fate of establishments, especially those whose membership is a matter of birth.</a:t>
            </a:r>
          </a:p>
          <a:p>
            <a:r>
              <a:rPr lang="en-US" sz="1800" b="0" i="0" kern="1200" dirty="0">
                <a:solidFill>
                  <a:schemeClr val="tx1"/>
                </a:solidFill>
                <a:effectLst/>
                <a:latin typeface="Arial" pitchFamily="-128" charset="0"/>
                <a:ea typeface="+mn-ea"/>
                <a:cs typeface="+mn-cs"/>
              </a:rPr>
              <a:t>That is why the prophets were essential. They were the world’s first social critics, mandated by God to speak truth to power. Still today, for good or otherwise, religious establishments always resemble Israel’s priesthood. Who, though, are Israel’s prophets at the present time?</a:t>
            </a:r>
          </a:p>
          <a:p>
            <a:r>
              <a:rPr lang="en-US" sz="1800" b="0" i="0" kern="1200" dirty="0">
                <a:solidFill>
                  <a:schemeClr val="tx1"/>
                </a:solidFill>
                <a:effectLst/>
                <a:latin typeface="Arial" pitchFamily="-128" charset="0"/>
                <a:ea typeface="+mn-ea"/>
                <a:cs typeface="+mn-cs"/>
              </a:rPr>
              <a:t>The essential lesson of the Torah is that leadership can never be confined to one class or role. It must always be distributed and divided. In ancient Israel, kings dealt with power, priests with holiness, and prophets with the integrity and faithfulness of society as a whole. In Judaism, leadership is less a </a:t>
            </a:r>
            <a:r>
              <a:rPr lang="en-US" sz="1800" b="0" i="1" kern="1200" dirty="0">
                <a:solidFill>
                  <a:schemeClr val="tx1"/>
                </a:solidFill>
                <a:effectLst/>
                <a:latin typeface="Arial" pitchFamily="-128" charset="0"/>
                <a:ea typeface="+mn-ea"/>
                <a:cs typeface="+mn-cs"/>
              </a:rPr>
              <a:t>function</a:t>
            </a:r>
            <a:r>
              <a:rPr lang="en-US" sz="1800" b="0" i="0" kern="1200" dirty="0">
                <a:solidFill>
                  <a:schemeClr val="tx1"/>
                </a:solidFill>
                <a:effectLst/>
                <a:latin typeface="Arial" pitchFamily="-128" charset="0"/>
                <a:ea typeface="+mn-ea"/>
                <a:cs typeface="+mn-cs"/>
              </a:rPr>
              <a:t> than a </a:t>
            </a:r>
            <a:r>
              <a:rPr lang="en-US" sz="1800" b="0" i="1" kern="1200" dirty="0">
                <a:solidFill>
                  <a:schemeClr val="tx1"/>
                </a:solidFill>
                <a:effectLst/>
                <a:latin typeface="Arial" pitchFamily="-128" charset="0"/>
                <a:ea typeface="+mn-ea"/>
                <a:cs typeface="+mn-cs"/>
              </a:rPr>
              <a:t>field of tensions</a:t>
            </a:r>
            <a:r>
              <a:rPr lang="en-US" sz="1800" b="0" i="0" kern="1200" dirty="0">
                <a:solidFill>
                  <a:schemeClr val="tx1"/>
                </a:solidFill>
                <a:effectLst/>
                <a:latin typeface="Arial" pitchFamily="-128" charset="0"/>
                <a:ea typeface="+mn-ea"/>
                <a:cs typeface="+mn-cs"/>
              </a:rPr>
              <a:t> between different roles, each with its own perspective and voice.</a:t>
            </a:r>
          </a:p>
          <a:p>
            <a:r>
              <a:rPr lang="en-US" sz="1800" b="0" i="0" kern="1200" dirty="0">
                <a:solidFill>
                  <a:schemeClr val="tx1"/>
                </a:solidFill>
                <a:effectLst/>
                <a:latin typeface="Arial" pitchFamily="-128" charset="0"/>
                <a:ea typeface="+mn-ea"/>
                <a:cs typeface="+mn-cs"/>
              </a:rPr>
              <a:t>Leadership in Judaism is </a:t>
            </a:r>
            <a:r>
              <a:rPr lang="en-US" sz="1800" b="0" i="1" kern="1200" dirty="0">
                <a:solidFill>
                  <a:schemeClr val="tx1"/>
                </a:solidFill>
                <a:effectLst/>
                <a:latin typeface="Arial" pitchFamily="-128" charset="0"/>
                <a:ea typeface="+mn-ea"/>
                <a:cs typeface="+mn-cs"/>
              </a:rPr>
              <a:t>counterpoint</a:t>
            </a:r>
            <a:r>
              <a:rPr lang="en-US" sz="1800" b="0" i="0" kern="1200" dirty="0">
                <a:solidFill>
                  <a:schemeClr val="tx1"/>
                </a:solidFill>
                <a:effectLst/>
                <a:latin typeface="Arial" pitchFamily="-128" charset="0"/>
                <a:ea typeface="+mn-ea"/>
                <a:cs typeface="+mn-cs"/>
              </a:rPr>
              <a:t>, a musical form defined as “the technique of combining two or more melodic lines in such a way that they establish a harmonic relationship while retaining their linear individuality.” It is this internal complexity that gives Jewish leadership its </a:t>
            </a:r>
            <a:r>
              <a:rPr lang="en-US" sz="1800" b="0" i="0" kern="1200" dirty="0" err="1">
                <a:solidFill>
                  <a:schemeClr val="tx1"/>
                </a:solidFill>
                <a:effectLst/>
                <a:latin typeface="Arial" pitchFamily="-128" charset="0"/>
                <a:ea typeface="+mn-ea"/>
                <a:cs typeface="+mn-cs"/>
              </a:rPr>
              <a:t>vigour</a:t>
            </a:r>
            <a:r>
              <a:rPr lang="en-US" sz="1800" b="0" i="0" kern="1200" dirty="0">
                <a:solidFill>
                  <a:schemeClr val="tx1"/>
                </a:solidFill>
                <a:effectLst/>
                <a:latin typeface="Arial" pitchFamily="-128" charset="0"/>
                <a:ea typeface="+mn-ea"/>
                <a:cs typeface="+mn-cs"/>
              </a:rPr>
              <a:t>, saving it from entropy, the loss of energy over time.</a:t>
            </a:r>
          </a:p>
          <a:p>
            <a:r>
              <a:rPr lang="en-US" sz="1800" b="0" i="0" kern="1200" dirty="0">
                <a:solidFill>
                  <a:schemeClr val="tx1"/>
                </a:solidFill>
                <a:effectLst/>
                <a:latin typeface="Arial" pitchFamily="-128" charset="0"/>
                <a:ea typeface="+mn-ea"/>
                <a:cs typeface="+mn-cs"/>
              </a:rPr>
              <a:t>Leadership must always, I believe, be like this. Every team must be made up of people with different roles, strengths, temperaments and perspectives. They must always be open to criticism and they must always be on the alert against group-think. The glory of Judaism is its insistence that only in heaven is there One commanding voice. Down here on earth no individual may ever hold a monopoly of leadership. Out of the clash of perspectives – king, priest and prophet – comes something larger than any individual or role could achieve.</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0643801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360898" name="Picture 2" descr="144a"/>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360899" name="Rectangle 3"/>
          <p:cNvSpPr>
            <a:spLocks noGrp="1" noChangeArrowheads="1"/>
          </p:cNvSpPr>
          <p:nvPr>
            <p:ph type="ctrTitle"/>
          </p:nvPr>
        </p:nvSpPr>
        <p:spPr>
          <a:xfrm>
            <a:off x="685800" y="2130427"/>
            <a:ext cx="7772400" cy="1470025"/>
          </a:xfrm>
        </p:spPr>
        <p:txBody>
          <a:bodyPr/>
          <a:lstStyle>
            <a:lvl1pPr algn="ctr">
              <a:defRPr/>
            </a:lvl1pPr>
          </a:lstStyle>
          <a:p>
            <a:r>
              <a:rPr lang="en-GB"/>
              <a:t>Click to edit Master title style</a:t>
            </a:r>
          </a:p>
        </p:txBody>
      </p:sp>
      <p:sp>
        <p:nvSpPr>
          <p:cNvPr id="1360900"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GB"/>
              <a:t>Click to edit Master subtitle style</a:t>
            </a:r>
          </a:p>
        </p:txBody>
      </p:sp>
      <p:sp>
        <p:nvSpPr>
          <p:cNvPr id="1360901" name="Rectangle 5"/>
          <p:cNvSpPr>
            <a:spLocks noGrp="1" noChangeArrowheads="1"/>
          </p:cNvSpPr>
          <p:nvPr>
            <p:ph type="dt" sz="half" idx="2"/>
          </p:nvPr>
        </p:nvSpPr>
        <p:spPr/>
        <p:txBody>
          <a:bodyPr/>
          <a:lstStyle>
            <a:lvl1pPr>
              <a:defRPr/>
            </a:lvl1pPr>
          </a:lstStyle>
          <a:p>
            <a:endParaRPr lang="en-GB"/>
          </a:p>
        </p:txBody>
      </p:sp>
      <p:sp>
        <p:nvSpPr>
          <p:cNvPr id="1360902" name="Rectangle 6"/>
          <p:cNvSpPr>
            <a:spLocks noGrp="1" noChangeArrowheads="1"/>
          </p:cNvSpPr>
          <p:nvPr>
            <p:ph type="ftr" sz="quarter" idx="3"/>
          </p:nvPr>
        </p:nvSpPr>
        <p:spPr/>
        <p:txBody>
          <a:bodyPr/>
          <a:lstStyle>
            <a:lvl1pPr>
              <a:defRPr/>
            </a:lvl1pPr>
          </a:lstStyle>
          <a:p>
            <a:endParaRPr lang="en-GB"/>
          </a:p>
        </p:txBody>
      </p:sp>
      <p:sp>
        <p:nvSpPr>
          <p:cNvPr id="1360903" name="Rectangle 7"/>
          <p:cNvSpPr>
            <a:spLocks noGrp="1" noChangeArrowheads="1"/>
          </p:cNvSpPr>
          <p:nvPr>
            <p:ph type="sldNum" sz="quarter" idx="4"/>
          </p:nvPr>
        </p:nvSpPr>
        <p:spPr/>
        <p:txBody>
          <a:bodyPr/>
          <a:lstStyle>
            <a:lvl1pPr>
              <a:defRPr/>
            </a:lvl1pPr>
          </a:lstStyle>
          <a:p>
            <a:fld id="{51820C60-A239-4BC5-BAF5-B92058B6B457}" type="slidenum">
              <a:rPr lang="en-GB"/>
              <a:pPr/>
              <a:t>‹#›</a:t>
            </a:fld>
            <a:endParaRPr lang="en-GB"/>
          </a:p>
        </p:txBody>
      </p:sp>
    </p:spTree>
    <p:extLst>
      <p:ext uri="{BB962C8B-B14F-4D97-AF65-F5344CB8AC3E}">
        <p14:creationId xmlns:p14="http://schemas.microsoft.com/office/powerpoint/2010/main" val="144745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64DEF6B3-CB29-494A-B257-998A6CBC9286}" type="slidenum">
              <a:rPr lang="en-GB"/>
              <a:pPr/>
              <a:t>‹#›</a:t>
            </a:fld>
            <a:endParaRPr lang="en-GB"/>
          </a:p>
        </p:txBody>
      </p:sp>
    </p:spTree>
    <p:extLst>
      <p:ext uri="{BB962C8B-B14F-4D97-AF65-F5344CB8AC3E}">
        <p14:creationId xmlns:p14="http://schemas.microsoft.com/office/powerpoint/2010/main" val="3245016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4021A759-7023-44F3-8B3E-98822A9F2C63}" type="slidenum">
              <a:rPr lang="en-GB"/>
              <a:pPr/>
              <a:t>‹#›</a:t>
            </a:fld>
            <a:endParaRPr lang="en-GB"/>
          </a:p>
        </p:txBody>
      </p:sp>
    </p:spTree>
    <p:extLst>
      <p:ext uri="{BB962C8B-B14F-4D97-AF65-F5344CB8AC3E}">
        <p14:creationId xmlns:p14="http://schemas.microsoft.com/office/powerpoint/2010/main" val="1573046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dirty="0"/>
              <a:t>Click to edit Master title style</a:t>
            </a:r>
            <a:endParaRPr lang="en-US" dirty="0"/>
          </a:p>
        </p:txBody>
      </p:sp>
      <p:sp>
        <p:nvSpPr>
          <p:cNvPr id="3" name="Text Placeholder 2"/>
          <p:cNvSpPr>
            <a:spLocks noGrp="1"/>
          </p:cNvSpPr>
          <p:nvPr>
            <p:ph type="body" sz="half" idx="1"/>
          </p:nvPr>
        </p:nvSpPr>
        <p:spPr>
          <a:xfrm>
            <a:off x="457200" y="1600202"/>
            <a:ext cx="4038600" cy="4525963"/>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4648200" y="1600202"/>
            <a:ext cx="4038600" cy="4525963"/>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GB"/>
          </a:p>
        </p:txBody>
      </p:sp>
      <p:sp>
        <p:nvSpPr>
          <p:cNvPr id="7" name="Slide Number Placeholder 6"/>
          <p:cNvSpPr>
            <a:spLocks noGrp="1"/>
          </p:cNvSpPr>
          <p:nvPr>
            <p:ph type="sldNum" sz="quarter" idx="12"/>
          </p:nvPr>
        </p:nvSpPr>
        <p:spPr>
          <a:xfrm>
            <a:off x="6553200" y="6245225"/>
            <a:ext cx="2133600" cy="476250"/>
          </a:xfrm>
        </p:spPr>
        <p:txBody>
          <a:bodyPr/>
          <a:lstStyle>
            <a:lvl1pPr>
              <a:defRPr smtClean="0"/>
            </a:lvl1pPr>
          </a:lstStyle>
          <a:p>
            <a:fld id="{041A1630-3DEE-443C-8514-0C5B767A54EA}" type="slidenum">
              <a:rPr lang="en-GB"/>
              <a:pPr/>
              <a:t>‹#›</a:t>
            </a:fld>
            <a:endParaRPr lang="en-GB"/>
          </a:p>
        </p:txBody>
      </p:sp>
    </p:spTree>
    <p:extLst>
      <p:ext uri="{BB962C8B-B14F-4D97-AF65-F5344CB8AC3E}">
        <p14:creationId xmlns:p14="http://schemas.microsoft.com/office/powerpoint/2010/main" val="29309663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2"/>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648200" y="3938590"/>
            <a:ext cx="4038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GB"/>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GB"/>
          </a:p>
        </p:txBody>
      </p:sp>
      <p:sp>
        <p:nvSpPr>
          <p:cNvPr id="8" name="Slide Number Placeholder 7"/>
          <p:cNvSpPr>
            <a:spLocks noGrp="1"/>
          </p:cNvSpPr>
          <p:nvPr>
            <p:ph type="sldNum" sz="quarter" idx="12"/>
          </p:nvPr>
        </p:nvSpPr>
        <p:spPr>
          <a:xfrm>
            <a:off x="6553200" y="6245225"/>
            <a:ext cx="2133600" cy="476250"/>
          </a:xfrm>
        </p:spPr>
        <p:txBody>
          <a:bodyPr/>
          <a:lstStyle>
            <a:lvl1pPr>
              <a:defRPr smtClean="0"/>
            </a:lvl1pPr>
          </a:lstStyle>
          <a:p>
            <a:fld id="{6C347FE8-B39F-4BF9-A5CC-B51F19F9A8D8}" type="slidenum">
              <a:rPr lang="en-GB"/>
              <a:pPr/>
              <a:t>‹#›</a:t>
            </a:fld>
            <a:endParaRPr lang="en-GB"/>
          </a:p>
        </p:txBody>
      </p:sp>
    </p:spTree>
    <p:extLst>
      <p:ext uri="{BB962C8B-B14F-4D97-AF65-F5344CB8AC3E}">
        <p14:creationId xmlns:p14="http://schemas.microsoft.com/office/powerpoint/2010/main" val="8046043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40"/>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GB"/>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GB"/>
          </a:p>
        </p:txBody>
      </p:sp>
      <p:sp>
        <p:nvSpPr>
          <p:cNvPr id="5" name="Slide Number Placeholder 4"/>
          <p:cNvSpPr>
            <a:spLocks noGrp="1"/>
          </p:cNvSpPr>
          <p:nvPr>
            <p:ph type="sldNum" sz="quarter" idx="12"/>
          </p:nvPr>
        </p:nvSpPr>
        <p:spPr>
          <a:xfrm>
            <a:off x="6553200" y="6245225"/>
            <a:ext cx="2133600" cy="476250"/>
          </a:xfrm>
        </p:spPr>
        <p:txBody>
          <a:bodyPr/>
          <a:lstStyle>
            <a:lvl1pPr>
              <a:defRPr smtClean="0"/>
            </a:lvl1pPr>
          </a:lstStyle>
          <a:p>
            <a:fld id="{B970487B-0C37-44A2-AA95-7BBB9FADFD54}" type="slidenum">
              <a:rPr lang="en-GB"/>
              <a:pPr/>
              <a:t>‹#›</a:t>
            </a:fld>
            <a:endParaRPr lang="en-GB"/>
          </a:p>
        </p:txBody>
      </p:sp>
    </p:spTree>
    <p:extLst>
      <p:ext uri="{BB962C8B-B14F-4D97-AF65-F5344CB8AC3E}">
        <p14:creationId xmlns:p14="http://schemas.microsoft.com/office/powerpoint/2010/main" val="3584863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n-GB" dirty="0"/>
              <a:t>Click to edit Master title style</a:t>
            </a:r>
            <a:endParaRPr lang="en-US" dirty="0"/>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B164F34C-D3CB-4C48-AD45-8C0ECEE3E5A8}" type="slidenum">
              <a:rPr lang="en-GB"/>
              <a:pPr/>
              <a:t>‹#›</a:t>
            </a:fld>
            <a:endParaRPr lang="en-GB"/>
          </a:p>
        </p:txBody>
      </p:sp>
    </p:spTree>
    <p:extLst>
      <p:ext uri="{BB962C8B-B14F-4D97-AF65-F5344CB8AC3E}">
        <p14:creationId xmlns:p14="http://schemas.microsoft.com/office/powerpoint/2010/main" val="1266862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D29CC1F1-9124-45E0-B0D3-F5C835CFC49B}" type="slidenum">
              <a:rPr lang="en-GB"/>
              <a:pPr/>
              <a:t>‹#›</a:t>
            </a:fld>
            <a:endParaRPr lang="en-GB"/>
          </a:p>
        </p:txBody>
      </p:sp>
    </p:spTree>
    <p:extLst>
      <p:ext uri="{BB962C8B-B14F-4D97-AF65-F5344CB8AC3E}">
        <p14:creationId xmlns:p14="http://schemas.microsoft.com/office/powerpoint/2010/main" val="3977281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smtClean="0"/>
            </a:lvl1pPr>
          </a:lstStyle>
          <a:p>
            <a:fld id="{DB1AADC5-6F83-4A1F-95F3-D8D83BC9D5F4}" type="slidenum">
              <a:rPr lang="en-GB"/>
              <a:pPr/>
              <a:t>‹#›</a:t>
            </a:fld>
            <a:endParaRPr lang="en-GB"/>
          </a:p>
        </p:txBody>
      </p:sp>
    </p:spTree>
    <p:extLst>
      <p:ext uri="{BB962C8B-B14F-4D97-AF65-F5344CB8AC3E}">
        <p14:creationId xmlns:p14="http://schemas.microsoft.com/office/powerpoint/2010/main" val="670271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smtClean="0"/>
            </a:lvl1pPr>
          </a:lstStyle>
          <a:p>
            <a:fld id="{8AFE886C-BF43-476F-A822-101A4BC3EA7A}" type="slidenum">
              <a:rPr lang="en-GB"/>
              <a:pPr/>
              <a:t>‹#›</a:t>
            </a:fld>
            <a:endParaRPr lang="en-GB"/>
          </a:p>
        </p:txBody>
      </p:sp>
    </p:spTree>
    <p:extLst>
      <p:ext uri="{BB962C8B-B14F-4D97-AF65-F5344CB8AC3E}">
        <p14:creationId xmlns:p14="http://schemas.microsoft.com/office/powerpoint/2010/main" val="946764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smtClean="0"/>
            </a:lvl1pPr>
          </a:lstStyle>
          <a:p>
            <a:fld id="{744942E2-8740-44C4-8880-0C7374EE4335}" type="slidenum">
              <a:rPr lang="en-GB"/>
              <a:pPr/>
              <a:t>‹#›</a:t>
            </a:fld>
            <a:endParaRPr lang="en-GB"/>
          </a:p>
        </p:txBody>
      </p:sp>
    </p:spTree>
    <p:extLst>
      <p:ext uri="{BB962C8B-B14F-4D97-AF65-F5344CB8AC3E}">
        <p14:creationId xmlns:p14="http://schemas.microsoft.com/office/powerpoint/2010/main" val="4768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smtClean="0"/>
            </a:lvl1pPr>
          </a:lstStyle>
          <a:p>
            <a:fld id="{622703DE-5AAE-4096-B761-6057F56257DB}" type="slidenum">
              <a:rPr lang="en-GB"/>
              <a:pPr/>
              <a:t>‹#›</a:t>
            </a:fld>
            <a:endParaRPr lang="en-GB"/>
          </a:p>
        </p:txBody>
      </p:sp>
    </p:spTree>
    <p:extLst>
      <p:ext uri="{BB962C8B-B14F-4D97-AF65-F5344CB8AC3E}">
        <p14:creationId xmlns:p14="http://schemas.microsoft.com/office/powerpoint/2010/main" val="4015449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smtClean="0"/>
            </a:lvl1pPr>
          </a:lstStyle>
          <a:p>
            <a:fld id="{615B6BBE-315E-4603-B2C5-34BD69A3F847}" type="slidenum">
              <a:rPr lang="en-GB"/>
              <a:pPr/>
              <a:t>‹#›</a:t>
            </a:fld>
            <a:endParaRPr lang="en-GB"/>
          </a:p>
        </p:txBody>
      </p:sp>
    </p:spTree>
    <p:extLst>
      <p:ext uri="{BB962C8B-B14F-4D97-AF65-F5344CB8AC3E}">
        <p14:creationId xmlns:p14="http://schemas.microsoft.com/office/powerpoint/2010/main" val="575909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smtClean="0"/>
            </a:lvl1pPr>
          </a:lstStyle>
          <a:p>
            <a:fld id="{6E822B4F-0C67-4968-B2C0-1EDC7672D378}" type="slidenum">
              <a:rPr lang="en-GB"/>
              <a:pPr/>
              <a:t>‹#›</a:t>
            </a:fld>
            <a:endParaRPr lang="en-GB"/>
          </a:p>
        </p:txBody>
      </p:sp>
    </p:spTree>
    <p:extLst>
      <p:ext uri="{BB962C8B-B14F-4D97-AF65-F5344CB8AC3E}">
        <p14:creationId xmlns:p14="http://schemas.microsoft.com/office/powerpoint/2010/main" val="3726104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59874" name="Picture 2" descr="144b"/>
          <p:cNvPicPr>
            <a:picLocks noChangeAspect="1" noChangeArrowheads="1"/>
          </p:cNvPicPr>
          <p:nvPr/>
        </p:nvPicPr>
        <p:blipFill>
          <a:blip r:embed="rId16"/>
          <a:srcRect/>
          <a:stretch>
            <a:fillRect/>
          </a:stretch>
        </p:blipFill>
        <p:spPr bwMode="auto">
          <a:xfrm>
            <a:off x="0" y="0"/>
            <a:ext cx="9144000" cy="6858000"/>
          </a:xfrm>
          <a:prstGeom prst="rect">
            <a:avLst/>
          </a:prstGeom>
          <a:noFill/>
        </p:spPr>
      </p:pic>
      <p:sp>
        <p:nvSpPr>
          <p:cNvPr id="1359875" name="Rectangle 3"/>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359876" name="Rectangle 4"/>
          <p:cNvSpPr>
            <a:spLocks noGrp="1" noChangeArrowheads="1"/>
          </p:cNvSpPr>
          <p:nvPr>
            <p:ph type="body" idx="1"/>
          </p:nvPr>
        </p:nvSpPr>
        <p:spPr bwMode="auto">
          <a:xfrm>
            <a:off x="457200" y="1600202"/>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359877"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ea typeface="+mn-ea"/>
                <a:cs typeface="+mn-cs"/>
              </a:defRPr>
            </a:lvl1pPr>
          </a:lstStyle>
          <a:p>
            <a:endParaRPr lang="en-GB"/>
          </a:p>
        </p:txBody>
      </p:sp>
      <p:sp>
        <p:nvSpPr>
          <p:cNvPr id="1359878"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ea typeface="+mn-ea"/>
                <a:cs typeface="+mn-cs"/>
              </a:defRPr>
            </a:lvl1pPr>
          </a:lstStyle>
          <a:p>
            <a:endParaRPr lang="en-GB"/>
          </a:p>
        </p:txBody>
      </p:sp>
      <p:sp>
        <p:nvSpPr>
          <p:cNvPr id="1359879"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ea typeface="+mn-ea"/>
                <a:cs typeface="+mn-cs"/>
              </a:defRPr>
            </a:lvl1pPr>
          </a:lstStyle>
          <a:p>
            <a:fld id="{C1755390-8761-438A-BCDA-E502EF4CEE89}" type="slidenum">
              <a:rPr lang="en-GB"/>
              <a:pPr/>
              <a:t>‹#›</a:t>
            </a:fld>
            <a:endParaRPr lang="en-GB"/>
          </a:p>
        </p:txBody>
      </p:sp>
    </p:spTree>
    <p:extLst>
      <p:ext uri="{BB962C8B-B14F-4D97-AF65-F5344CB8AC3E}">
        <p14:creationId xmlns:p14="http://schemas.microsoft.com/office/powerpoint/2010/main" val="19569245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Arial" pitchFamily="-128" charset="0"/>
          <a:ea typeface="Arial" pitchFamily="-128" charset="0"/>
          <a:cs typeface="Arial" pitchFamily="-128" charset="0"/>
        </a:defRPr>
      </a:lvl2pPr>
      <a:lvl3pPr algn="l" rtl="0" fontAlgn="base">
        <a:spcBef>
          <a:spcPct val="0"/>
        </a:spcBef>
        <a:spcAft>
          <a:spcPct val="0"/>
        </a:spcAft>
        <a:defRPr sz="4400">
          <a:solidFill>
            <a:schemeClr val="tx2"/>
          </a:solidFill>
          <a:latin typeface="Arial" pitchFamily="-128" charset="0"/>
          <a:ea typeface="Arial" pitchFamily="-128" charset="0"/>
          <a:cs typeface="Arial" pitchFamily="-128" charset="0"/>
        </a:defRPr>
      </a:lvl3pPr>
      <a:lvl4pPr algn="l" rtl="0" fontAlgn="base">
        <a:spcBef>
          <a:spcPct val="0"/>
        </a:spcBef>
        <a:spcAft>
          <a:spcPct val="0"/>
        </a:spcAft>
        <a:defRPr sz="4400">
          <a:solidFill>
            <a:schemeClr val="tx2"/>
          </a:solidFill>
          <a:latin typeface="Arial" pitchFamily="-128" charset="0"/>
          <a:ea typeface="Arial" pitchFamily="-128" charset="0"/>
          <a:cs typeface="Arial" pitchFamily="-128" charset="0"/>
        </a:defRPr>
      </a:lvl4pPr>
      <a:lvl5pPr algn="l" rtl="0" fontAlgn="base">
        <a:spcBef>
          <a:spcPct val="0"/>
        </a:spcBef>
        <a:spcAft>
          <a:spcPct val="0"/>
        </a:spcAft>
        <a:defRPr sz="4400">
          <a:solidFill>
            <a:schemeClr val="tx2"/>
          </a:solidFill>
          <a:latin typeface="Arial" pitchFamily="-128" charset="0"/>
          <a:ea typeface="Arial" pitchFamily="-128" charset="0"/>
          <a:cs typeface="Arial" pitchFamily="-128" charset="0"/>
        </a:defRPr>
      </a:lvl5pPr>
      <a:lvl6pPr marL="457200" algn="l" rtl="0" fontAlgn="base">
        <a:spcBef>
          <a:spcPct val="0"/>
        </a:spcBef>
        <a:spcAft>
          <a:spcPct val="0"/>
        </a:spcAft>
        <a:defRPr sz="4400">
          <a:solidFill>
            <a:schemeClr val="tx2"/>
          </a:solidFill>
          <a:latin typeface="Arial" pitchFamily="-128" charset="0"/>
          <a:ea typeface="Arial" pitchFamily="-128" charset="0"/>
          <a:cs typeface="Arial" pitchFamily="-128" charset="0"/>
        </a:defRPr>
      </a:lvl6pPr>
      <a:lvl7pPr marL="914400" algn="l" rtl="0" fontAlgn="base">
        <a:spcBef>
          <a:spcPct val="0"/>
        </a:spcBef>
        <a:spcAft>
          <a:spcPct val="0"/>
        </a:spcAft>
        <a:defRPr sz="4400">
          <a:solidFill>
            <a:schemeClr val="tx2"/>
          </a:solidFill>
          <a:latin typeface="Arial" pitchFamily="-128" charset="0"/>
          <a:ea typeface="Arial" pitchFamily="-128" charset="0"/>
          <a:cs typeface="Arial" pitchFamily="-128" charset="0"/>
        </a:defRPr>
      </a:lvl7pPr>
      <a:lvl8pPr marL="1371600" algn="l" rtl="0" fontAlgn="base">
        <a:spcBef>
          <a:spcPct val="0"/>
        </a:spcBef>
        <a:spcAft>
          <a:spcPct val="0"/>
        </a:spcAft>
        <a:defRPr sz="4400">
          <a:solidFill>
            <a:schemeClr val="tx2"/>
          </a:solidFill>
          <a:latin typeface="Arial" pitchFamily="-128" charset="0"/>
          <a:ea typeface="Arial" pitchFamily="-128" charset="0"/>
          <a:cs typeface="Arial" pitchFamily="-128" charset="0"/>
        </a:defRPr>
      </a:lvl8pPr>
      <a:lvl9pPr marL="1828800" algn="l" rtl="0" fontAlgn="base">
        <a:spcBef>
          <a:spcPct val="0"/>
        </a:spcBef>
        <a:spcAft>
          <a:spcPct val="0"/>
        </a:spcAft>
        <a:defRPr sz="4400">
          <a:solidFill>
            <a:schemeClr val="tx2"/>
          </a:solidFill>
          <a:latin typeface="Arial" pitchFamily="-128" charset="0"/>
          <a:ea typeface="Arial" pitchFamily="-128" charset="0"/>
          <a:cs typeface="Arial" pitchFamily="-12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cs typeface="+mn-cs"/>
        </a:defRPr>
      </a:lvl2pPr>
      <a:lvl3pPr marL="1143000" indent="-228600" algn="l" rtl="0" fontAlgn="base">
        <a:spcBef>
          <a:spcPct val="20000"/>
        </a:spcBef>
        <a:spcAft>
          <a:spcPct val="0"/>
        </a:spcAft>
        <a:buChar char="•"/>
        <a:defRPr sz="2400">
          <a:solidFill>
            <a:schemeClr val="tx1"/>
          </a:solidFill>
          <a:latin typeface="+mn-lt"/>
          <a:ea typeface="+mn-ea"/>
          <a:cs typeface="+mn-cs"/>
        </a:defRPr>
      </a:lvl3pPr>
      <a:lvl4pPr marL="1600200" indent="-228600" algn="l" rtl="0" fontAlgn="base">
        <a:spcBef>
          <a:spcPct val="20000"/>
        </a:spcBef>
        <a:spcAft>
          <a:spcPct val="0"/>
        </a:spcAft>
        <a:buChar char="–"/>
        <a:defRPr sz="2000">
          <a:solidFill>
            <a:schemeClr val="tx1"/>
          </a:solidFill>
          <a:latin typeface="+mn-lt"/>
          <a:ea typeface="+mn-ea"/>
          <a:cs typeface="+mn-cs"/>
        </a:defRPr>
      </a:lvl4pPr>
      <a:lvl5pPr marL="2057400" indent="-228600" algn="l" rtl="0" fontAlgn="base">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0754" name="Rectangle 2"/>
          <p:cNvSpPr>
            <a:spLocks noGrp="1" noChangeArrowheads="1"/>
          </p:cNvSpPr>
          <p:nvPr>
            <p:ph type="title"/>
          </p:nvPr>
        </p:nvSpPr>
        <p:spPr>
          <a:xfrm>
            <a:off x="457200" y="-27384"/>
            <a:ext cx="8229600" cy="1143000"/>
          </a:xfrm>
        </p:spPr>
        <p:txBody>
          <a:bodyPr/>
          <a:lstStyle/>
          <a:p>
            <a:r>
              <a:rPr lang="en-US" sz="4000" dirty="0">
                <a:solidFill>
                  <a:srgbClr val="FFFF00"/>
                </a:solidFill>
              </a:rPr>
              <a:t>Setting out for Canaan</a:t>
            </a:r>
            <a:endParaRPr lang="en-US" dirty="0"/>
          </a:p>
        </p:txBody>
      </p:sp>
      <p:sp>
        <p:nvSpPr>
          <p:cNvPr id="1610755" name="Rectangle 3"/>
          <p:cNvSpPr>
            <a:spLocks noGrp="1" noChangeArrowheads="1"/>
          </p:cNvSpPr>
          <p:nvPr>
            <p:ph type="body" sz="half" idx="1"/>
          </p:nvPr>
        </p:nvSpPr>
        <p:spPr>
          <a:xfrm>
            <a:off x="0" y="1295402"/>
            <a:ext cx="4644008" cy="4525963"/>
          </a:xfrm>
        </p:spPr>
        <p:txBody>
          <a:bodyPr/>
          <a:lstStyle/>
          <a:p>
            <a:pPr>
              <a:lnSpc>
                <a:spcPct val="90000"/>
              </a:lnSpc>
              <a:buFontTx/>
              <a:buNone/>
            </a:pPr>
            <a:r>
              <a:rPr lang="en-US" sz="2500" dirty="0">
                <a:solidFill>
                  <a:schemeClr val="accent1"/>
                </a:solidFill>
              </a:rPr>
              <a:t>	</a:t>
            </a:r>
            <a:r>
              <a:rPr lang="en-US" sz="2500" dirty="0">
                <a:solidFill>
                  <a:schemeClr val="accent1"/>
                </a:solidFill>
                <a:cs typeface="Times"/>
              </a:rPr>
              <a:t>On the twentieth day of the second month of the second year, the cloud lifted from above the tabernacle of the testimony. Then the Israelites set out from the Desert of Sinai and travelled from place to place until the cloud came to rest in the Desert of </a:t>
            </a:r>
            <a:r>
              <a:rPr lang="en-US" sz="2500" dirty="0" err="1">
                <a:solidFill>
                  <a:schemeClr val="accent1"/>
                </a:solidFill>
                <a:cs typeface="Times"/>
              </a:rPr>
              <a:t>Paran</a:t>
            </a:r>
            <a:r>
              <a:rPr lang="en-US" sz="2500" dirty="0">
                <a:solidFill>
                  <a:schemeClr val="accent1"/>
                </a:solidFill>
                <a:cs typeface="Times"/>
              </a:rPr>
              <a:t>. They set out, this first time, at the Lord's command through Moses.</a:t>
            </a:r>
          </a:p>
          <a:p>
            <a:pPr>
              <a:lnSpc>
                <a:spcPct val="90000"/>
              </a:lnSpc>
              <a:buFontTx/>
              <a:buNone/>
            </a:pPr>
            <a:r>
              <a:rPr lang="en-US" sz="2000" dirty="0">
                <a:solidFill>
                  <a:schemeClr val="accent1"/>
                </a:solidFill>
              </a:rPr>
              <a:t>		Numbers 10:11-13</a:t>
            </a:r>
          </a:p>
        </p:txBody>
      </p:sp>
      <p:pic>
        <p:nvPicPr>
          <p:cNvPr id="1610757" name="Picture 5" descr="william-west-44"/>
          <p:cNvPicPr>
            <a:picLocks noGrp="1" noChangeAspect="1" noChangeArrowheads="1"/>
          </p:cNvPicPr>
          <p:nvPr>
            <p:ph sz="half" idx="2"/>
          </p:nvPr>
        </p:nvPicPr>
        <p:blipFill>
          <a:blip r:embed="rId3"/>
          <a:srcRect/>
          <a:stretch>
            <a:fillRect/>
          </a:stretch>
        </p:blipFill>
        <p:spPr>
          <a:xfrm>
            <a:off x="4813300" y="1946200"/>
            <a:ext cx="3873500" cy="2754388"/>
          </a:xfrm>
        </p:spPr>
      </p:pic>
      <p:sp>
        <p:nvSpPr>
          <p:cNvPr id="1610758" name="Text Box 6"/>
          <p:cNvSpPr txBox="1">
            <a:spLocks noChangeArrowheads="1"/>
          </p:cNvSpPr>
          <p:nvPr/>
        </p:nvSpPr>
        <p:spPr bwMode="auto">
          <a:xfrm>
            <a:off x="4813300" y="4778375"/>
            <a:ext cx="3690938" cy="915988"/>
          </a:xfrm>
          <a:prstGeom prst="rect">
            <a:avLst/>
          </a:prstGeom>
          <a:noFill/>
          <a:ln w="9525">
            <a:noFill/>
            <a:miter lim="800000"/>
            <a:headEnd/>
            <a:tailEnd/>
          </a:ln>
          <a:effectLst/>
        </p:spPr>
        <p:txBody>
          <a:bodyPr wrap="none">
            <a:prstTxWarp prst="textNoShape">
              <a:avLst/>
            </a:prstTxWarp>
            <a:spAutoFit/>
          </a:bodyPr>
          <a:lstStyle/>
          <a:p>
            <a:pPr algn="ctr" fontAlgn="base">
              <a:spcBef>
                <a:spcPct val="0"/>
              </a:spcBef>
              <a:spcAft>
                <a:spcPct val="0"/>
              </a:spcAft>
            </a:pPr>
            <a:r>
              <a:rPr lang="en-US">
                <a:solidFill>
                  <a:srgbClr val="FFFFF7"/>
                </a:solidFill>
                <a:latin typeface="Arial" pitchFamily="-128" charset="0"/>
              </a:rPr>
              <a:t>The Israelites passing through the </a:t>
            </a:r>
          </a:p>
          <a:p>
            <a:pPr algn="ctr" fontAlgn="base">
              <a:spcBef>
                <a:spcPct val="0"/>
              </a:spcBef>
              <a:spcAft>
                <a:spcPct val="0"/>
              </a:spcAft>
            </a:pPr>
            <a:r>
              <a:rPr lang="en-US">
                <a:solidFill>
                  <a:srgbClr val="FFFFF7"/>
                </a:solidFill>
                <a:latin typeface="Arial" pitchFamily="-128" charset="0"/>
              </a:rPr>
              <a:t>wilderness preceded by the </a:t>
            </a:r>
          </a:p>
          <a:p>
            <a:pPr algn="ctr" fontAlgn="base">
              <a:spcBef>
                <a:spcPct val="0"/>
              </a:spcBef>
              <a:spcAft>
                <a:spcPct val="0"/>
              </a:spcAft>
            </a:pPr>
            <a:r>
              <a:rPr lang="en-US">
                <a:solidFill>
                  <a:srgbClr val="FFFFF7"/>
                </a:solidFill>
                <a:latin typeface="Arial" pitchFamily="-128" charset="0"/>
              </a:rPr>
              <a:t>pillar of clouds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1189"/>
            <a:ext cx="8229600" cy="1143000"/>
          </a:xfrm>
        </p:spPr>
        <p:txBody>
          <a:bodyPr/>
          <a:lstStyle/>
          <a:p>
            <a:r>
              <a:rPr lang="en-US" dirty="0">
                <a:solidFill>
                  <a:srgbClr val="FFFF00"/>
                </a:solidFill>
              </a:rPr>
              <a:t>Governance </a:t>
            </a:r>
          </a:p>
        </p:txBody>
      </p:sp>
      <p:sp>
        <p:nvSpPr>
          <p:cNvPr id="6" name="Content Placeholder 5"/>
          <p:cNvSpPr>
            <a:spLocks noGrp="1"/>
          </p:cNvSpPr>
          <p:nvPr>
            <p:ph idx="1"/>
          </p:nvPr>
        </p:nvSpPr>
        <p:spPr>
          <a:xfrm>
            <a:off x="457200" y="1783359"/>
            <a:ext cx="8229600" cy="4525963"/>
          </a:xfrm>
        </p:spPr>
        <p:txBody>
          <a:bodyPr/>
          <a:lstStyle/>
          <a:p>
            <a:r>
              <a:rPr lang="en-US" sz="2600" dirty="0">
                <a:solidFill>
                  <a:schemeClr val="bg1"/>
                </a:solidFill>
              </a:rPr>
              <a:t>Separation of functions and powers</a:t>
            </a:r>
          </a:p>
          <a:p>
            <a:pPr lvl="1"/>
            <a:r>
              <a:rPr lang="en-US" sz="2200" i="1" dirty="0">
                <a:solidFill>
                  <a:schemeClr val="bg1"/>
                </a:solidFill>
              </a:rPr>
              <a:t>For the Lord is our judge; the Lord is our law-giver; the Lord is our king; he will save us.</a:t>
            </a:r>
            <a:r>
              <a:rPr lang="en-US" sz="2200" dirty="0">
                <a:solidFill>
                  <a:schemeClr val="bg1"/>
                </a:solidFill>
              </a:rPr>
              <a:t> (Isaiah 33:22)</a:t>
            </a:r>
          </a:p>
          <a:p>
            <a:pPr lvl="1"/>
            <a:r>
              <a:rPr lang="en-US" sz="2200" dirty="0">
                <a:solidFill>
                  <a:schemeClr val="bg1"/>
                </a:solidFill>
              </a:rPr>
              <a:t>Only God can rule alone</a:t>
            </a:r>
          </a:p>
          <a:p>
            <a:pPr lvl="1"/>
            <a:r>
              <a:rPr lang="en-US" sz="2200" dirty="0">
                <a:solidFill>
                  <a:schemeClr val="bg1"/>
                </a:solidFill>
              </a:rPr>
              <a:t>Judiciary, legislature, executive</a:t>
            </a:r>
          </a:p>
        </p:txBody>
      </p:sp>
    </p:spTree>
    <p:extLst>
      <p:ext uri="{BB962C8B-B14F-4D97-AF65-F5344CB8AC3E}">
        <p14:creationId xmlns:p14="http://schemas.microsoft.com/office/powerpoint/2010/main" val="150503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3DC1A9-FDEC-A749-AAC6-03D2470E65B9}"/>
              </a:ext>
            </a:extLst>
          </p:cNvPr>
          <p:cNvSpPr>
            <a:spLocks noGrp="1"/>
          </p:cNvSpPr>
          <p:nvPr>
            <p:ph idx="1"/>
          </p:nvPr>
        </p:nvSpPr>
        <p:spPr>
          <a:xfrm>
            <a:off x="457200" y="775247"/>
            <a:ext cx="8363272" cy="4525963"/>
          </a:xfrm>
        </p:spPr>
        <p:txBody>
          <a:bodyPr/>
          <a:lstStyle/>
          <a:p>
            <a:r>
              <a:rPr lang="en-GB" sz="2200" dirty="0">
                <a:solidFill>
                  <a:schemeClr val="bg1"/>
                </a:solidFill>
              </a:rPr>
              <a:t>The concept of the separation of powers into three branches of government . . . sought to prevent the concentration of political power in the hands of a single individual or institution, as was the case with political absolutism. From the beginning, the separation of powers was to be characteristic of the political structure of the ideal society which God has been working to realize. </a:t>
            </a:r>
          </a:p>
          <a:p>
            <a:r>
              <a:rPr lang="en-GB" sz="2200" dirty="0">
                <a:solidFill>
                  <a:schemeClr val="bg1"/>
                </a:solidFill>
              </a:rPr>
              <a:t>In the human body, the lungs, heart and stomach maintain harmonious interaction in accord with the directions of the brain, transmitted through the spinal cord and the peripheral nervous system. By analogy, the three branches of government in the ideal world-the legislative, judicial and executive branches-will interact in harmonious and principled relationships when they follow God’s guidance as conveyed through Christ and people of God.  EDP, 288</a:t>
            </a:r>
          </a:p>
        </p:txBody>
      </p:sp>
    </p:spTree>
    <p:extLst>
      <p:ext uri="{BB962C8B-B14F-4D97-AF65-F5344CB8AC3E}">
        <p14:creationId xmlns:p14="http://schemas.microsoft.com/office/powerpoint/2010/main" val="2925060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69776"/>
            <a:ext cx="8229600" cy="1143000"/>
          </a:xfrm>
        </p:spPr>
        <p:txBody>
          <a:bodyPr/>
          <a:lstStyle/>
          <a:p>
            <a:r>
              <a:rPr lang="en-US" dirty="0">
                <a:solidFill>
                  <a:srgbClr val="FFFF00"/>
                </a:solidFill>
              </a:rPr>
              <a:t>Separation of religion and state</a:t>
            </a:r>
          </a:p>
        </p:txBody>
      </p:sp>
      <p:sp>
        <p:nvSpPr>
          <p:cNvPr id="6" name="Content Placeholder 5"/>
          <p:cNvSpPr>
            <a:spLocks noGrp="1"/>
          </p:cNvSpPr>
          <p:nvPr>
            <p:ph idx="1"/>
          </p:nvPr>
        </p:nvSpPr>
        <p:spPr>
          <a:xfrm>
            <a:off x="457200" y="1412778"/>
            <a:ext cx="8229600" cy="4525963"/>
          </a:xfrm>
        </p:spPr>
        <p:txBody>
          <a:bodyPr/>
          <a:lstStyle/>
          <a:p>
            <a:r>
              <a:rPr lang="en-US" sz="2600" dirty="0">
                <a:solidFill>
                  <a:schemeClr val="bg1"/>
                </a:solidFill>
              </a:rPr>
              <a:t>King and Priest</a:t>
            </a:r>
          </a:p>
          <a:p>
            <a:pPr lvl="1"/>
            <a:r>
              <a:rPr lang="en-US" sz="2400" dirty="0">
                <a:solidFill>
                  <a:schemeClr val="bg1"/>
                </a:solidFill>
              </a:rPr>
              <a:t>Moses and Aaron</a:t>
            </a:r>
          </a:p>
          <a:p>
            <a:pPr lvl="1"/>
            <a:r>
              <a:rPr lang="en-US" sz="2400" dirty="0">
                <a:solidFill>
                  <a:schemeClr val="bg1"/>
                </a:solidFill>
              </a:rPr>
              <a:t>Innovative in ancient world where king was divine</a:t>
            </a:r>
          </a:p>
          <a:p>
            <a:r>
              <a:rPr lang="en-US" sz="2600" dirty="0">
                <a:solidFill>
                  <a:schemeClr val="bg1"/>
                </a:solidFill>
              </a:rPr>
              <a:t>Separation of Priest and Prophet</a:t>
            </a:r>
          </a:p>
          <a:p>
            <a:pPr lvl="1"/>
            <a:r>
              <a:rPr lang="en-US" sz="2200" dirty="0">
                <a:solidFill>
                  <a:schemeClr val="bg1"/>
                </a:solidFill>
              </a:rPr>
              <a:t>Dynastic vs. charismatic</a:t>
            </a:r>
          </a:p>
          <a:p>
            <a:pPr lvl="1"/>
            <a:r>
              <a:rPr lang="en-US" sz="2200" dirty="0">
                <a:solidFill>
                  <a:schemeClr val="bg1"/>
                </a:solidFill>
              </a:rPr>
              <a:t>Robes of office vs. no uniform</a:t>
            </a:r>
          </a:p>
          <a:p>
            <a:pPr lvl="1"/>
            <a:r>
              <a:rPr lang="en-US" sz="2200" dirty="0">
                <a:solidFill>
                  <a:schemeClr val="bg1"/>
                </a:solidFill>
              </a:rPr>
              <a:t>Different senses of time </a:t>
            </a:r>
            <a:r>
              <a:rPr lang="mr-IN" sz="2200" dirty="0">
                <a:solidFill>
                  <a:schemeClr val="bg1"/>
                </a:solidFill>
              </a:rPr>
              <a:t>–</a:t>
            </a:r>
            <a:r>
              <a:rPr lang="en-US" sz="2200" dirty="0">
                <a:solidFill>
                  <a:schemeClr val="bg1"/>
                </a:solidFill>
              </a:rPr>
              <a:t> routine vs. spontaneous</a:t>
            </a:r>
          </a:p>
          <a:p>
            <a:pPr lvl="1"/>
            <a:r>
              <a:rPr lang="en-US" sz="2200" dirty="0">
                <a:solidFill>
                  <a:schemeClr val="bg1"/>
                </a:solidFill>
              </a:rPr>
              <a:t>Different vocabulary</a:t>
            </a:r>
          </a:p>
          <a:p>
            <a:pPr lvl="2"/>
            <a:r>
              <a:rPr lang="en-US" sz="2000" dirty="0">
                <a:solidFill>
                  <a:schemeClr val="bg1"/>
                </a:solidFill>
              </a:rPr>
              <a:t>Purity, sacred vs. justice, compassion</a:t>
            </a:r>
          </a:p>
          <a:p>
            <a:pPr lvl="1"/>
            <a:r>
              <a:rPr lang="en-US" sz="2200" dirty="0">
                <a:solidFill>
                  <a:schemeClr val="bg1"/>
                </a:solidFill>
              </a:rPr>
              <a:t>Religious establishment vs. social critics</a:t>
            </a:r>
          </a:p>
          <a:p>
            <a:pPr lvl="1"/>
            <a:r>
              <a:rPr lang="en-US" sz="2200" dirty="0">
                <a:solidFill>
                  <a:schemeClr val="bg1"/>
                </a:solidFill>
              </a:rPr>
              <a:t>Sacred order vs. voice of God</a:t>
            </a:r>
          </a:p>
        </p:txBody>
      </p:sp>
    </p:spTree>
    <p:extLst>
      <p:ext uri="{BB962C8B-B14F-4D97-AF65-F5344CB8AC3E}">
        <p14:creationId xmlns:p14="http://schemas.microsoft.com/office/powerpoint/2010/main" val="1637040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FF00"/>
                </a:solidFill>
              </a:rPr>
              <a:t>Leadership is God-centred team work</a:t>
            </a:r>
          </a:p>
        </p:txBody>
      </p:sp>
      <p:sp>
        <p:nvSpPr>
          <p:cNvPr id="3" name="Content Placeholder 2"/>
          <p:cNvSpPr>
            <a:spLocks noGrp="1"/>
          </p:cNvSpPr>
          <p:nvPr>
            <p:ph idx="1"/>
          </p:nvPr>
        </p:nvSpPr>
        <p:spPr/>
        <p:txBody>
          <a:bodyPr/>
          <a:lstStyle/>
          <a:p>
            <a:r>
              <a:rPr lang="en-GB" dirty="0">
                <a:solidFill>
                  <a:schemeClr val="accent1"/>
                </a:solidFill>
              </a:rPr>
              <a:t>Team work</a:t>
            </a:r>
          </a:p>
          <a:p>
            <a:r>
              <a:rPr lang="en-GB" dirty="0">
                <a:solidFill>
                  <a:schemeClr val="accent1"/>
                </a:solidFill>
              </a:rPr>
              <a:t>Inspiration and routine</a:t>
            </a:r>
          </a:p>
          <a:p>
            <a:endParaRPr lang="en-GB" dirty="0">
              <a:solidFill>
                <a:schemeClr val="accent1"/>
              </a:solidFill>
            </a:endParaRPr>
          </a:p>
        </p:txBody>
      </p:sp>
    </p:spTree>
    <p:extLst>
      <p:ext uri="{BB962C8B-B14F-4D97-AF65-F5344CB8AC3E}">
        <p14:creationId xmlns:p14="http://schemas.microsoft.com/office/powerpoint/2010/main" val="1290606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p>
            <a:r>
              <a:rPr lang="en-GB" dirty="0">
                <a:solidFill>
                  <a:srgbClr val="FFFF00"/>
                </a:solidFill>
              </a:rPr>
              <a:t>Critical followership </a:t>
            </a:r>
          </a:p>
        </p:txBody>
      </p:sp>
      <p:sp>
        <p:nvSpPr>
          <p:cNvPr id="3" name="Content Placeholder 2"/>
          <p:cNvSpPr>
            <a:spLocks noGrp="1"/>
          </p:cNvSpPr>
          <p:nvPr>
            <p:ph idx="1"/>
          </p:nvPr>
        </p:nvSpPr>
        <p:spPr>
          <a:xfrm>
            <a:off x="457200" y="1052738"/>
            <a:ext cx="8229600" cy="4525963"/>
          </a:xfrm>
        </p:spPr>
        <p:txBody>
          <a:bodyPr/>
          <a:lstStyle/>
          <a:p>
            <a:r>
              <a:rPr lang="en-GB" sz="2400" dirty="0">
                <a:solidFill>
                  <a:schemeClr val="bg1"/>
                </a:solidFill>
              </a:rPr>
              <a:t>Do not hate your brother in your heart. </a:t>
            </a:r>
            <a:r>
              <a:rPr lang="en-GB" sz="2400" i="1" dirty="0">
                <a:solidFill>
                  <a:schemeClr val="bg1"/>
                </a:solidFill>
              </a:rPr>
              <a:t>Reprove [or reason with] your neighbour frankly so you will not bear sin because of him</a:t>
            </a:r>
            <a:r>
              <a:rPr lang="en-GB" sz="2400" dirty="0">
                <a:solidFill>
                  <a:schemeClr val="bg1"/>
                </a:solidFill>
              </a:rPr>
              <a:t>. Do not seek revenge or bear a grudge against anyone among your people, but love your neighbour as yourself. I am the Lord. (Lev. 19: 17-18)</a:t>
            </a:r>
          </a:p>
          <a:p>
            <a:pPr lvl="1"/>
            <a:r>
              <a:rPr lang="en-GB" sz="2000" dirty="0">
                <a:solidFill>
                  <a:schemeClr val="bg1"/>
                </a:solidFill>
              </a:rPr>
              <a:t>Someone harms you</a:t>
            </a:r>
          </a:p>
          <a:p>
            <a:pPr lvl="1"/>
            <a:r>
              <a:rPr lang="en-GB" sz="2000" dirty="0">
                <a:solidFill>
                  <a:schemeClr val="bg1"/>
                </a:solidFill>
              </a:rPr>
              <a:t>You see someone doing something wrong </a:t>
            </a:r>
            <a:r>
              <a:rPr lang="mr-IN" sz="2000" dirty="0">
                <a:solidFill>
                  <a:schemeClr val="bg1"/>
                </a:solidFill>
              </a:rPr>
              <a:t>–</a:t>
            </a:r>
            <a:r>
              <a:rPr lang="en-GB" sz="2000" dirty="0">
                <a:solidFill>
                  <a:schemeClr val="bg1"/>
                </a:solidFill>
              </a:rPr>
              <a:t> Nathan</a:t>
            </a:r>
          </a:p>
          <a:p>
            <a:pPr lvl="1"/>
            <a:r>
              <a:rPr lang="en-GB" sz="2000" dirty="0">
                <a:solidFill>
                  <a:schemeClr val="bg1"/>
                </a:solidFill>
              </a:rPr>
              <a:t>God chooses people who will challenge him</a:t>
            </a:r>
          </a:p>
          <a:p>
            <a:pPr lvl="1"/>
            <a:r>
              <a:rPr lang="en-GB" sz="2000" dirty="0">
                <a:solidFill>
                  <a:schemeClr val="bg1"/>
                </a:solidFill>
              </a:rPr>
              <a:t>Uncritical followership -&gt; corruption &amp; disaster</a:t>
            </a:r>
          </a:p>
          <a:p>
            <a:r>
              <a:rPr lang="en-GB" sz="2000" dirty="0">
                <a:solidFill>
                  <a:schemeClr val="bg1"/>
                </a:solidFill>
              </a:rPr>
              <a:t>A disciple may criticise his teacher; a child may challenge a parent; a prophet may challenge a king; and all of us, simply by bearing the name Israel, are summoned to wrestle with God and our fellow humans in the name of the right and the good. </a:t>
            </a:r>
            <a:r>
              <a:rPr lang="mr-IN" sz="2000" dirty="0">
                <a:solidFill>
                  <a:schemeClr val="bg1"/>
                </a:solidFill>
              </a:rPr>
              <a:t>–</a:t>
            </a:r>
            <a:r>
              <a:rPr lang="en-GB" sz="2000" dirty="0">
                <a:solidFill>
                  <a:schemeClr val="bg1"/>
                </a:solidFill>
              </a:rPr>
              <a:t> Conscience first</a:t>
            </a:r>
            <a:br>
              <a:rPr lang="en-GB" sz="2000" dirty="0">
                <a:solidFill>
                  <a:schemeClr val="bg1"/>
                </a:solidFill>
              </a:rPr>
            </a:br>
            <a:endParaRPr lang="en-GB" sz="2000" dirty="0">
              <a:solidFill>
                <a:schemeClr val="bg1"/>
              </a:solidFill>
            </a:endParaRPr>
          </a:p>
        </p:txBody>
      </p:sp>
    </p:spTree>
    <p:extLst>
      <p:ext uri="{BB962C8B-B14F-4D97-AF65-F5344CB8AC3E}">
        <p14:creationId xmlns:p14="http://schemas.microsoft.com/office/powerpoint/2010/main" val="944640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02C41-2C60-BE4D-AB10-1EFAD040ADCD}"/>
              </a:ext>
            </a:extLst>
          </p:cNvPr>
          <p:cNvSpPr>
            <a:spLocks noGrp="1"/>
          </p:cNvSpPr>
          <p:nvPr>
            <p:ph type="title"/>
          </p:nvPr>
        </p:nvSpPr>
        <p:spPr/>
        <p:txBody>
          <a:bodyPr/>
          <a:lstStyle/>
          <a:p>
            <a:r>
              <a:rPr lang="en-GB" dirty="0">
                <a:solidFill>
                  <a:srgbClr val="FFFF00"/>
                </a:solidFill>
              </a:rPr>
              <a:t>Jethro departs</a:t>
            </a:r>
          </a:p>
        </p:txBody>
      </p:sp>
      <p:sp>
        <p:nvSpPr>
          <p:cNvPr id="3" name="Text Placeholder 2">
            <a:extLst>
              <a:ext uri="{FF2B5EF4-FFF2-40B4-BE49-F238E27FC236}">
                <a16:creationId xmlns:a16="http://schemas.microsoft.com/office/drawing/2014/main" id="{1A0365B0-9BC5-9848-B0FD-76C7E68D37CF}"/>
              </a:ext>
            </a:extLst>
          </p:cNvPr>
          <p:cNvSpPr>
            <a:spLocks noGrp="1"/>
          </p:cNvSpPr>
          <p:nvPr>
            <p:ph type="body" sz="half" idx="1"/>
          </p:nvPr>
        </p:nvSpPr>
        <p:spPr>
          <a:xfrm>
            <a:off x="395536" y="1600202"/>
            <a:ext cx="8136904" cy="4525963"/>
          </a:xfrm>
        </p:spPr>
        <p:txBody>
          <a:bodyPr/>
          <a:lstStyle/>
          <a:p>
            <a:r>
              <a:rPr lang="en-GB" sz="2400" dirty="0">
                <a:solidFill>
                  <a:schemeClr val="bg1"/>
                </a:solidFill>
              </a:rPr>
              <a:t>Moses said to his father in law, “We are traveling to Israel, come with us, and we will do good to you.” And his father-in-law answered, “I will not go, for I will go to my land.”</a:t>
            </a:r>
          </a:p>
          <a:p>
            <a:r>
              <a:rPr lang="en-GB" sz="2400" dirty="0">
                <a:solidFill>
                  <a:schemeClr val="bg1"/>
                </a:solidFill>
              </a:rPr>
              <a:t>Here Moses says again, “Please do not leave us, for you have known our dwelling in the desert, and you will be eyes for us. When you will come with us, the good that G‑d gives to us, we will give to you.”</a:t>
            </a:r>
            <a:br>
              <a:rPr lang="en-GB" sz="2300" dirty="0">
                <a:solidFill>
                  <a:schemeClr val="bg1"/>
                </a:solidFill>
              </a:rPr>
            </a:br>
            <a:r>
              <a:rPr lang="en-GB" sz="2300" dirty="0">
                <a:solidFill>
                  <a:schemeClr val="bg1"/>
                </a:solidFill>
              </a:rPr>
              <a:t>		</a:t>
            </a:r>
            <a:r>
              <a:rPr lang="en-GB" sz="2000" dirty="0">
                <a:solidFill>
                  <a:schemeClr val="bg1"/>
                </a:solidFill>
              </a:rPr>
              <a:t>Numbers 10:29-30</a:t>
            </a:r>
            <a:endParaRPr lang="en-GB" sz="2300" dirty="0">
              <a:solidFill>
                <a:schemeClr val="bg1"/>
              </a:solidFill>
            </a:endParaRPr>
          </a:p>
        </p:txBody>
      </p:sp>
    </p:spTree>
    <p:extLst>
      <p:ext uri="{BB962C8B-B14F-4D97-AF65-F5344CB8AC3E}">
        <p14:creationId xmlns:p14="http://schemas.microsoft.com/office/powerpoint/2010/main" val="561589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DD624-67F7-8146-8A89-9415BB86CD20}"/>
              </a:ext>
            </a:extLst>
          </p:cNvPr>
          <p:cNvSpPr>
            <a:spLocks noGrp="1"/>
          </p:cNvSpPr>
          <p:nvPr>
            <p:ph type="title"/>
          </p:nvPr>
        </p:nvSpPr>
        <p:spPr/>
        <p:txBody>
          <a:bodyPr/>
          <a:lstStyle/>
          <a:p>
            <a:r>
              <a:rPr lang="en-GB" dirty="0">
                <a:solidFill>
                  <a:srgbClr val="FFFF00"/>
                </a:solidFill>
              </a:rPr>
              <a:t>Jethro’s family go home</a:t>
            </a:r>
          </a:p>
        </p:txBody>
      </p:sp>
      <p:sp>
        <p:nvSpPr>
          <p:cNvPr id="3" name="Text Placeholder 2">
            <a:extLst>
              <a:ext uri="{FF2B5EF4-FFF2-40B4-BE49-F238E27FC236}">
                <a16:creationId xmlns:a16="http://schemas.microsoft.com/office/drawing/2014/main" id="{999317B7-F86B-AC4E-BB77-84A434131D5A}"/>
              </a:ext>
            </a:extLst>
          </p:cNvPr>
          <p:cNvSpPr>
            <a:spLocks noGrp="1"/>
          </p:cNvSpPr>
          <p:nvPr>
            <p:ph type="body" sz="half" idx="1"/>
          </p:nvPr>
        </p:nvSpPr>
        <p:spPr>
          <a:xfrm>
            <a:off x="457200" y="1600202"/>
            <a:ext cx="7931224" cy="4525963"/>
          </a:xfrm>
        </p:spPr>
        <p:txBody>
          <a:bodyPr/>
          <a:lstStyle/>
          <a:p>
            <a:r>
              <a:rPr lang="en-GB" sz="2200" dirty="0">
                <a:solidFill>
                  <a:schemeClr val="bg1"/>
                </a:solidFill>
              </a:rPr>
              <a:t>Moses said to his brother-in-law </a:t>
            </a:r>
            <a:r>
              <a:rPr lang="en-GB" sz="2200" dirty="0" err="1">
                <a:solidFill>
                  <a:schemeClr val="bg1"/>
                </a:solidFill>
              </a:rPr>
              <a:t>Hobab</a:t>
            </a:r>
            <a:r>
              <a:rPr lang="en-GB" sz="2200" dirty="0">
                <a:solidFill>
                  <a:schemeClr val="bg1"/>
                </a:solidFill>
              </a:rPr>
              <a:t> son of Reuel the Midianite, Moses’ father-in-law, “We’re marching to the place about which God promised, ‘I’ll give it to you.’ Come with us; we’ll treat you well. God has promised good things for Israel.”</a:t>
            </a:r>
          </a:p>
          <a:p>
            <a:r>
              <a:rPr lang="en-GB" sz="2200" dirty="0">
                <a:solidFill>
                  <a:schemeClr val="bg1"/>
                </a:solidFill>
              </a:rPr>
              <a:t>But he said, “I’m not coming; I’m going back home to my own country, to my own family.” </a:t>
            </a:r>
          </a:p>
          <a:p>
            <a:r>
              <a:rPr lang="en-GB" sz="2200" dirty="0">
                <a:solidFill>
                  <a:schemeClr val="bg1"/>
                </a:solidFill>
              </a:rPr>
              <a:t>Moses countered, “Don’t leave us. You know all the best places to camp in the wilderness. We need your eyes. If you come with us, we’ll make sure that you share in all the good things God will do for us.”			Numbers 10:29-31</a:t>
            </a:r>
          </a:p>
        </p:txBody>
      </p:sp>
    </p:spTree>
    <p:extLst>
      <p:ext uri="{BB962C8B-B14F-4D97-AF65-F5344CB8AC3E}">
        <p14:creationId xmlns:p14="http://schemas.microsoft.com/office/powerpoint/2010/main" val="969911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2802" name="Rectangle 2"/>
          <p:cNvSpPr>
            <a:spLocks noGrp="1" noChangeArrowheads="1"/>
          </p:cNvSpPr>
          <p:nvPr>
            <p:ph type="title"/>
          </p:nvPr>
        </p:nvSpPr>
        <p:spPr>
          <a:xfrm>
            <a:off x="457200" y="53752"/>
            <a:ext cx="8229600" cy="1143000"/>
          </a:xfrm>
        </p:spPr>
        <p:txBody>
          <a:bodyPr/>
          <a:lstStyle/>
          <a:p>
            <a:r>
              <a:rPr lang="en-US" dirty="0">
                <a:solidFill>
                  <a:srgbClr val="FFFF00"/>
                </a:solidFill>
              </a:rPr>
              <a:t>Satan invades </a:t>
            </a:r>
            <a:endParaRPr lang="en-US" dirty="0"/>
          </a:p>
        </p:txBody>
      </p:sp>
      <p:sp>
        <p:nvSpPr>
          <p:cNvPr id="1612803" name="Rectangle 3"/>
          <p:cNvSpPr>
            <a:spLocks noGrp="1" noChangeArrowheads="1"/>
          </p:cNvSpPr>
          <p:nvPr>
            <p:ph type="body" idx="1"/>
          </p:nvPr>
        </p:nvSpPr>
        <p:spPr>
          <a:xfrm>
            <a:off x="457200" y="1124000"/>
            <a:ext cx="8229600" cy="5181600"/>
          </a:xfrm>
        </p:spPr>
        <p:txBody>
          <a:bodyPr/>
          <a:lstStyle/>
          <a:p>
            <a:pPr>
              <a:buFontTx/>
              <a:buNone/>
            </a:pPr>
            <a:r>
              <a:rPr lang="en-US" sz="2400" dirty="0">
                <a:solidFill>
                  <a:schemeClr val="accent1"/>
                </a:solidFill>
                <a:latin typeface="Century Gothic" charset="0"/>
                <a:ea typeface="Century Gothic" charset="0"/>
                <a:cs typeface="Century Gothic" charset="0"/>
              </a:rPr>
              <a:t>	Now the people complained about their hardships in the hearing of the Lord, and when he heard them his anger was aroused. Then fire from the Lord burned among them and consumed some of the outskirts of the camp. When the people cried out to Moses, he prayed to the Lord and the fire died down.</a:t>
            </a:r>
          </a:p>
          <a:p>
            <a:pPr>
              <a:buFontTx/>
              <a:buNone/>
            </a:pPr>
            <a:r>
              <a:rPr lang="en-US" sz="2400" dirty="0">
                <a:solidFill>
                  <a:schemeClr val="accent1"/>
                </a:solidFill>
                <a:latin typeface="Century Gothic" charset="0"/>
                <a:ea typeface="Century Gothic" charset="0"/>
                <a:cs typeface="Century Gothic" charset="0"/>
              </a:rPr>
              <a:t>	The rabble with them began to crave other food, and again the Israelites started wailing and said, “If only we had meat to eat! We remember the fish we ate in Egypt at no cost—also the cucumbers, melons, leeks, onions and garlic. But now we have lost our appetite; we never see anything but this manna!”</a:t>
            </a:r>
          </a:p>
          <a:p>
            <a:pPr>
              <a:buFontTx/>
              <a:buNone/>
            </a:pPr>
            <a:r>
              <a:rPr lang="en-US" sz="2000" dirty="0">
                <a:solidFill>
                  <a:schemeClr val="accent1"/>
                </a:solidFill>
                <a:latin typeface="Century Gothic" charset="0"/>
                <a:ea typeface="Century Gothic" charset="0"/>
                <a:cs typeface="Century Gothic" charset="0"/>
              </a:rPr>
              <a:t>						Numbers 11:1-2, 4-6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143000"/>
          </a:xfrm>
        </p:spPr>
        <p:txBody>
          <a:bodyPr/>
          <a:lstStyle/>
          <a:p>
            <a:r>
              <a:rPr lang="en-US" dirty="0">
                <a:solidFill>
                  <a:srgbClr val="FFFF00"/>
                </a:solidFill>
                <a:cs typeface="Arial Rounded MT Bold"/>
              </a:rPr>
              <a:t>Moses complains to God</a:t>
            </a:r>
          </a:p>
        </p:txBody>
      </p:sp>
      <p:sp>
        <p:nvSpPr>
          <p:cNvPr id="3" name="Content Placeholder 2"/>
          <p:cNvSpPr>
            <a:spLocks noGrp="1"/>
          </p:cNvSpPr>
          <p:nvPr>
            <p:ph idx="1"/>
          </p:nvPr>
        </p:nvSpPr>
        <p:spPr>
          <a:xfrm>
            <a:off x="457200" y="1412778"/>
            <a:ext cx="8229600" cy="4525963"/>
          </a:xfrm>
        </p:spPr>
        <p:txBody>
          <a:bodyPr/>
          <a:lstStyle/>
          <a:p>
            <a:pPr marL="0" indent="0">
              <a:buNone/>
            </a:pPr>
            <a:r>
              <a:rPr lang="en-US" sz="2400" dirty="0">
                <a:solidFill>
                  <a:srgbClr val="FFFFE9"/>
                </a:solidFill>
                <a:latin typeface="Century Gothic" charset="0"/>
                <a:ea typeface="Century Gothic" charset="0"/>
                <a:cs typeface="Century Gothic" charset="0"/>
              </a:rPr>
              <a:t>“Why have you brought this trouble on Your servant? What have I done to displease You that You put the burden of all these people on me? Did I conceive all these people? Did I give them birth? Why do You tell me to carry them in my arms, as a nurse carries an infant, to the land You promised on oath to their ancestors? Where can I get meat for all these people? They keep wailing to me, ‘Give us meat to eat!’ I cannot carry all these people by myself; the burden is too heavy for me. If this is how You are going to treat me, please go ahead and kill me —if I have found </a:t>
            </a:r>
            <a:r>
              <a:rPr lang="en-US" sz="2400" dirty="0" err="1">
                <a:solidFill>
                  <a:srgbClr val="FFFFE9"/>
                </a:solidFill>
                <a:latin typeface="Century Gothic" charset="0"/>
                <a:ea typeface="Century Gothic" charset="0"/>
                <a:cs typeface="Century Gothic" charset="0"/>
              </a:rPr>
              <a:t>favour</a:t>
            </a:r>
            <a:r>
              <a:rPr lang="en-US" sz="2400" dirty="0">
                <a:solidFill>
                  <a:srgbClr val="FFFFE9"/>
                </a:solidFill>
                <a:latin typeface="Century Gothic" charset="0"/>
                <a:ea typeface="Century Gothic" charset="0"/>
                <a:cs typeface="Century Gothic" charset="0"/>
              </a:rPr>
              <a:t> in Your eyes—and do not let me face my own ruin.” </a:t>
            </a:r>
          </a:p>
          <a:p>
            <a:pPr marL="0" indent="0">
              <a:buNone/>
            </a:pPr>
            <a:r>
              <a:rPr lang="en-US" sz="2000" dirty="0">
                <a:solidFill>
                  <a:srgbClr val="FFFFE9"/>
                </a:solidFill>
                <a:latin typeface="Century Gothic" charset="0"/>
                <a:ea typeface="Century Gothic" charset="0"/>
                <a:cs typeface="Century Gothic" charset="0"/>
              </a:rPr>
              <a:t>					Numbers 11:11-15</a:t>
            </a:r>
          </a:p>
        </p:txBody>
      </p:sp>
    </p:spTree>
    <p:extLst>
      <p:ext uri="{BB962C8B-B14F-4D97-AF65-F5344CB8AC3E}">
        <p14:creationId xmlns:p14="http://schemas.microsoft.com/office/powerpoint/2010/main" val="1469584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ea typeface="Arial Rounded MT Bold" charset="0"/>
                <a:cs typeface="Arial Rounded MT Bold" charset="0"/>
              </a:rPr>
              <a:t>What’s the problem here?</a:t>
            </a:r>
          </a:p>
        </p:txBody>
      </p:sp>
      <p:sp>
        <p:nvSpPr>
          <p:cNvPr id="3" name="Content Placeholder 2"/>
          <p:cNvSpPr>
            <a:spLocks noGrp="1"/>
          </p:cNvSpPr>
          <p:nvPr>
            <p:ph idx="1"/>
          </p:nvPr>
        </p:nvSpPr>
        <p:spPr>
          <a:xfrm>
            <a:off x="457200" y="1412778"/>
            <a:ext cx="8229600" cy="4525963"/>
          </a:xfrm>
        </p:spPr>
        <p:txBody>
          <a:bodyPr/>
          <a:lstStyle/>
          <a:p>
            <a:r>
              <a:rPr lang="en-US" sz="2800" dirty="0">
                <a:solidFill>
                  <a:schemeClr val="bg1"/>
                </a:solidFill>
                <a:latin typeface="Century Gothic" charset="0"/>
                <a:ea typeface="Century Gothic" charset="0"/>
                <a:cs typeface="Century Gothic" charset="0"/>
              </a:rPr>
              <a:t>Leader as parent – followers as children</a:t>
            </a:r>
          </a:p>
          <a:p>
            <a:pPr lvl="1"/>
            <a:r>
              <a:rPr lang="en-US" sz="2400" dirty="0">
                <a:solidFill>
                  <a:schemeClr val="bg1"/>
                </a:solidFill>
                <a:latin typeface="Century Gothic" charset="0"/>
                <a:ea typeface="Century Gothic" charset="0"/>
                <a:cs typeface="Century Gothic" charset="0"/>
              </a:rPr>
              <a:t>Tries to do it all</a:t>
            </a:r>
          </a:p>
          <a:p>
            <a:r>
              <a:rPr lang="en-US" sz="2800" dirty="0">
                <a:solidFill>
                  <a:schemeClr val="bg1"/>
                </a:solidFill>
                <a:latin typeface="Century Gothic" charset="0"/>
                <a:ea typeface="Century Gothic" charset="0"/>
                <a:cs typeface="Century Gothic" charset="0"/>
              </a:rPr>
              <a:t>Followers remain dependent</a:t>
            </a:r>
          </a:p>
          <a:p>
            <a:pPr lvl="1"/>
            <a:r>
              <a:rPr lang="en-US" sz="2400" dirty="0">
                <a:solidFill>
                  <a:schemeClr val="bg1"/>
                </a:solidFill>
                <a:latin typeface="Century Gothic" charset="0"/>
                <a:ea typeface="Century Gothic" charset="0"/>
                <a:cs typeface="Century Gothic" charset="0"/>
              </a:rPr>
              <a:t>Don’t become responsible</a:t>
            </a:r>
          </a:p>
          <a:p>
            <a:r>
              <a:rPr lang="en-US" sz="2800" dirty="0">
                <a:solidFill>
                  <a:schemeClr val="bg1"/>
                </a:solidFill>
                <a:latin typeface="Century Gothic" charset="0"/>
                <a:ea typeface="Century Gothic" charset="0"/>
                <a:cs typeface="Century Gothic" charset="0"/>
              </a:rPr>
              <a:t>Burn out</a:t>
            </a:r>
          </a:p>
          <a:p>
            <a:r>
              <a:rPr lang="en-US" sz="2800" dirty="0">
                <a:solidFill>
                  <a:schemeClr val="bg1"/>
                </a:solidFill>
                <a:latin typeface="Century Gothic" charset="0"/>
                <a:ea typeface="Century Gothic" charset="0"/>
                <a:cs typeface="Century Gothic" charset="0"/>
              </a:rPr>
              <a:t>Build a team</a:t>
            </a:r>
          </a:p>
          <a:p>
            <a:pPr lvl="1"/>
            <a:r>
              <a:rPr lang="en-US" sz="2400" dirty="0">
                <a:solidFill>
                  <a:schemeClr val="bg1"/>
                </a:solidFill>
                <a:latin typeface="Century Gothic" charset="0"/>
                <a:ea typeface="Century Gothic" charset="0"/>
                <a:cs typeface="Century Gothic" charset="0"/>
              </a:rPr>
              <a:t>70 elders </a:t>
            </a:r>
          </a:p>
          <a:p>
            <a:r>
              <a:rPr lang="en-US" sz="2800" dirty="0">
                <a:solidFill>
                  <a:schemeClr val="bg1"/>
                </a:solidFill>
                <a:latin typeface="Century Gothic" charset="0"/>
                <a:ea typeface="Century Gothic" charset="0"/>
                <a:cs typeface="Century Gothic" charset="0"/>
              </a:rPr>
              <a:t>Delegate and decentralize</a:t>
            </a:r>
          </a:p>
          <a:p>
            <a:pPr lvl="1"/>
            <a:r>
              <a:rPr lang="en-US" sz="2400" dirty="0">
                <a:solidFill>
                  <a:schemeClr val="bg1"/>
                </a:solidFill>
                <a:latin typeface="Century Gothic" charset="0"/>
                <a:ea typeface="Century Gothic" charset="0"/>
                <a:cs typeface="Century Gothic" charset="0"/>
              </a:rPr>
              <a:t>Jethro had gone home</a:t>
            </a:r>
          </a:p>
        </p:txBody>
      </p:sp>
    </p:spTree>
    <p:extLst>
      <p:ext uri="{BB962C8B-B14F-4D97-AF65-F5344CB8AC3E}">
        <p14:creationId xmlns:p14="http://schemas.microsoft.com/office/powerpoint/2010/main" val="1150635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4850" name="Rectangle 2"/>
          <p:cNvSpPr>
            <a:spLocks noGrp="1" noChangeArrowheads="1"/>
          </p:cNvSpPr>
          <p:nvPr>
            <p:ph type="title"/>
          </p:nvPr>
        </p:nvSpPr>
        <p:spPr/>
        <p:txBody>
          <a:bodyPr/>
          <a:lstStyle/>
          <a:p>
            <a:r>
              <a:rPr lang="en-US" dirty="0">
                <a:solidFill>
                  <a:srgbClr val="FFFF00"/>
                </a:solidFill>
              </a:rPr>
              <a:t>God gives them quail</a:t>
            </a:r>
            <a:endParaRPr lang="en-US" dirty="0"/>
          </a:p>
        </p:txBody>
      </p:sp>
      <p:sp>
        <p:nvSpPr>
          <p:cNvPr id="1614851" name="Rectangle 3"/>
          <p:cNvSpPr>
            <a:spLocks noGrp="1" noChangeArrowheads="1"/>
          </p:cNvSpPr>
          <p:nvPr>
            <p:ph type="body" idx="1"/>
          </p:nvPr>
        </p:nvSpPr>
        <p:spPr/>
        <p:txBody>
          <a:bodyPr/>
          <a:lstStyle/>
          <a:p>
            <a:pPr>
              <a:buFontTx/>
              <a:buNone/>
            </a:pPr>
            <a:r>
              <a:rPr lang="en-US" sz="2800" dirty="0">
                <a:solidFill>
                  <a:schemeClr val="accent1"/>
                </a:solidFill>
                <a:latin typeface="Century Gothic" charset="0"/>
                <a:ea typeface="Century Gothic" charset="0"/>
                <a:cs typeface="Century Gothic" charset="0"/>
              </a:rPr>
              <a:t>	“Now the Lord will give you meat, and you will eat it. You will not eat it for just one day, or two days, or five, ten or twenty days, but for a whole month—until it comes out of your nostrils and you loathe it—because you have rejected the Lord, who is among you, and have wailed before him, saying, ‘Why did we ever leave Egypt?’”</a:t>
            </a:r>
          </a:p>
          <a:p>
            <a:pPr>
              <a:buFontTx/>
              <a:buNone/>
            </a:pPr>
            <a:r>
              <a:rPr lang="en-US" sz="2800" dirty="0">
                <a:solidFill>
                  <a:schemeClr val="accent1"/>
                </a:solidFill>
                <a:latin typeface="Century Gothic" charset="0"/>
                <a:ea typeface="Century Gothic" charset="0"/>
                <a:cs typeface="Century Gothic" charset="0"/>
              </a:rPr>
              <a:t>	Now a wind went out from the Lord and drove quail in from the sea.</a:t>
            </a:r>
          </a:p>
          <a:p>
            <a:pPr>
              <a:buFontTx/>
              <a:buNone/>
            </a:pPr>
            <a:r>
              <a:rPr lang="en-US" sz="2400" dirty="0">
                <a:solidFill>
                  <a:schemeClr val="accent1"/>
                </a:solidFill>
                <a:latin typeface="Century Gothic" charset="0"/>
                <a:ea typeface="Century Gothic" charset="0"/>
                <a:cs typeface="Century Gothic" charset="0"/>
              </a:rPr>
              <a:t>						Numbers 11:18-20,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1143000"/>
          </a:xfrm>
        </p:spPr>
        <p:txBody>
          <a:bodyPr/>
          <a:lstStyle/>
          <a:p>
            <a:r>
              <a:rPr lang="en-GB" dirty="0">
                <a:solidFill>
                  <a:srgbClr val="FFFF00"/>
                </a:solidFill>
              </a:rPr>
              <a:t>Remember you make a difference</a:t>
            </a:r>
          </a:p>
        </p:txBody>
      </p:sp>
      <p:sp>
        <p:nvSpPr>
          <p:cNvPr id="3" name="Content Placeholder 2"/>
          <p:cNvSpPr>
            <a:spLocks noGrp="1"/>
          </p:cNvSpPr>
          <p:nvPr>
            <p:ph idx="1"/>
          </p:nvPr>
        </p:nvSpPr>
        <p:spPr/>
        <p:txBody>
          <a:bodyPr/>
          <a:lstStyle/>
          <a:p>
            <a:r>
              <a:rPr lang="en-GB" sz="2800" dirty="0">
                <a:solidFill>
                  <a:schemeClr val="bg1"/>
                </a:solidFill>
              </a:rPr>
              <a:t>So Moses went out and told the people what the Lord had said. He brought together seventy of their elders and had them stand around the tent. Then the Lord came down in the cloud and spoke with him, and he took some of the power of the Spirit that was on him and put it on the seventy elders. When the Spirit rested on them, they prophesied—but did not do so again. </a:t>
            </a:r>
            <a:r>
              <a:rPr lang="en-GB" sz="2400" dirty="0">
                <a:solidFill>
                  <a:schemeClr val="bg1"/>
                </a:solidFill>
              </a:rPr>
              <a:t>Num. 11: 24-25</a:t>
            </a:r>
          </a:p>
        </p:txBody>
      </p:sp>
    </p:spTree>
    <p:extLst>
      <p:ext uri="{BB962C8B-B14F-4D97-AF65-F5344CB8AC3E}">
        <p14:creationId xmlns:p14="http://schemas.microsoft.com/office/powerpoint/2010/main" val="945413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4907A-D2DF-414B-89E2-09C44D5E03DA}"/>
              </a:ext>
            </a:extLst>
          </p:cNvPr>
          <p:cNvSpPr>
            <a:spLocks noGrp="1"/>
          </p:cNvSpPr>
          <p:nvPr>
            <p:ph type="title"/>
          </p:nvPr>
        </p:nvSpPr>
        <p:spPr/>
        <p:txBody>
          <a:bodyPr/>
          <a:lstStyle/>
          <a:p>
            <a:r>
              <a:rPr lang="en-GB" dirty="0">
                <a:solidFill>
                  <a:srgbClr val="FFFF00"/>
                </a:solidFill>
              </a:rPr>
              <a:t>The chief virtue of leadership</a:t>
            </a:r>
          </a:p>
        </p:txBody>
      </p:sp>
      <p:sp>
        <p:nvSpPr>
          <p:cNvPr id="3" name="Content Placeholder 2">
            <a:extLst>
              <a:ext uri="{FF2B5EF4-FFF2-40B4-BE49-F238E27FC236}">
                <a16:creationId xmlns:a16="http://schemas.microsoft.com/office/drawing/2014/main" id="{3913E0C2-9B32-7746-9D2E-0CA91EAE79D1}"/>
              </a:ext>
            </a:extLst>
          </p:cNvPr>
          <p:cNvSpPr>
            <a:spLocks noGrp="1"/>
          </p:cNvSpPr>
          <p:nvPr>
            <p:ph idx="1"/>
          </p:nvPr>
        </p:nvSpPr>
        <p:spPr/>
        <p:txBody>
          <a:bodyPr/>
          <a:lstStyle/>
          <a:p>
            <a:r>
              <a:rPr lang="en-GB" sz="2400" dirty="0">
                <a:solidFill>
                  <a:schemeClr val="bg1"/>
                </a:solidFill>
              </a:rPr>
              <a:t>When they were in </a:t>
            </a:r>
            <a:r>
              <a:rPr lang="en-GB" sz="2400" dirty="0" err="1">
                <a:solidFill>
                  <a:schemeClr val="bg1"/>
                </a:solidFill>
              </a:rPr>
              <a:t>Hazeroth</a:t>
            </a:r>
            <a:r>
              <a:rPr lang="en-GB" sz="2400" dirty="0">
                <a:solidFill>
                  <a:schemeClr val="bg1"/>
                </a:solidFill>
              </a:rPr>
              <a:t>, Miriam and Aaron criticized Moses. They said, “Has the Lord spoken only through Moses? Hasn’t he also spoken through us?” The Lord heard it. Now the man Moses was humble, more so than anyone on earth.</a:t>
            </a:r>
          </a:p>
          <a:p>
            <a:r>
              <a:rPr lang="en-GB" sz="2400" dirty="0">
                <a:solidFill>
                  <a:schemeClr val="bg1"/>
                </a:solidFill>
              </a:rPr>
              <a:t>The Lord said to Miriam and Aaron, “Listen to my words: If there is a prophet of the Lord among you, I make myself known to him in visions. I speak to him in dreams. But not with my servant Moses. I speak with him face-to-face, visibly. So why aren’t you afraid to criticize my servant Moses?” The Lord’s anger blazed against them, and they went back. Numbers 12:1-9</a:t>
            </a:r>
          </a:p>
        </p:txBody>
      </p:sp>
    </p:spTree>
    <p:extLst>
      <p:ext uri="{BB962C8B-B14F-4D97-AF65-F5344CB8AC3E}">
        <p14:creationId xmlns:p14="http://schemas.microsoft.com/office/powerpoint/2010/main" val="2164004224"/>
      </p:ext>
    </p:extLst>
  </p:cSld>
  <p:clrMapOvr>
    <a:masterClrMapping/>
  </p:clrMapOvr>
</p:sld>
</file>

<file path=ppt/theme/theme1.xml><?xml version="1.0" encoding="utf-8"?>
<a:theme xmlns:a="http://schemas.openxmlformats.org/drawingml/2006/main" name="209 Moses WH">
  <a:themeElements>
    <a:clrScheme name="144spotlight0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44spotlight0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4spotlight0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44spotlight0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44spotlight0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44spotlight0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44spotlight0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44spotlight0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44spotlight0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44spotlight0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44spotlight0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44spotlight0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44spotlight0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44spotlight02 13">
        <a:dk1>
          <a:srgbClr val="292929"/>
        </a:dk1>
        <a:lt1>
          <a:srgbClr val="FFFFFF"/>
        </a:lt1>
        <a:dk2>
          <a:srgbClr val="3643A3"/>
        </a:dk2>
        <a:lt2>
          <a:srgbClr val="FFFFFF"/>
        </a:lt2>
        <a:accent1>
          <a:srgbClr val="993300"/>
        </a:accent1>
        <a:accent2>
          <a:srgbClr val="FF9900"/>
        </a:accent2>
        <a:accent3>
          <a:srgbClr val="AEB0CE"/>
        </a:accent3>
        <a:accent4>
          <a:srgbClr val="DADADA"/>
        </a:accent4>
        <a:accent5>
          <a:srgbClr val="CAADAA"/>
        </a:accent5>
        <a:accent6>
          <a:srgbClr val="E78A00"/>
        </a:accent6>
        <a:hlink>
          <a:srgbClr val="FFCC00"/>
        </a:hlink>
        <a:folHlink>
          <a:srgbClr val="FFFF66"/>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18460</Words>
  <Application>Microsoft Office PowerPoint</Application>
  <PresentationFormat>On-screen Show (4:3)</PresentationFormat>
  <Paragraphs>291</Paragraphs>
  <Slides>14</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Century Gothic</vt:lpstr>
      <vt:lpstr>209 Moses WH</vt:lpstr>
      <vt:lpstr>Setting out for Canaan</vt:lpstr>
      <vt:lpstr>Jethro departs</vt:lpstr>
      <vt:lpstr>Jethro’s family go home</vt:lpstr>
      <vt:lpstr>Satan invades </vt:lpstr>
      <vt:lpstr>Moses complains to God</vt:lpstr>
      <vt:lpstr>What’s the problem here?</vt:lpstr>
      <vt:lpstr>God gives them quail</vt:lpstr>
      <vt:lpstr>Remember you make a difference</vt:lpstr>
      <vt:lpstr>The chief virtue of leadership</vt:lpstr>
      <vt:lpstr>Governance </vt:lpstr>
      <vt:lpstr>PowerPoint Presentation</vt:lpstr>
      <vt:lpstr>Separation of religion and state</vt:lpstr>
      <vt:lpstr>Leadership is God-centred team work</vt:lpstr>
      <vt:lpstr>Critical followership </vt:lpstr>
    </vt:vector>
  </TitlesOfParts>
  <Company>Brampton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Setting out for Canaan</dc:title>
  <dc:creator>Chris Le Bas</dc:creator>
  <cp:lastModifiedBy>Chris Le Bas</cp:lastModifiedBy>
  <cp:revision>2</cp:revision>
  <dcterms:created xsi:type="dcterms:W3CDTF">2022-07-19T09:45:26Z</dcterms:created>
  <dcterms:modified xsi:type="dcterms:W3CDTF">2022-07-19T09:48:59Z</dcterms:modified>
</cp:coreProperties>
</file>