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1541" r:id="rId2"/>
    <p:sldId id="763" r:id="rId3"/>
    <p:sldId id="945" r:id="rId4"/>
    <p:sldId id="903" r:id="rId5"/>
    <p:sldId id="906" r:id="rId6"/>
    <p:sldId id="1038" r:id="rId7"/>
    <p:sldId id="1004" r:id="rId8"/>
    <p:sldId id="974" r:id="rId9"/>
    <p:sldId id="990" r:id="rId10"/>
    <p:sldId id="1639" r:id="rId11"/>
    <p:sldId id="1640" r:id="rId12"/>
    <p:sldId id="837" r:id="rId13"/>
    <p:sldId id="979" r:id="rId14"/>
    <p:sldId id="427" r:id="rId15"/>
    <p:sldId id="1634" r:id="rId16"/>
    <p:sldId id="1635" r:id="rId17"/>
    <p:sldId id="1636" r:id="rId18"/>
    <p:sldId id="1637" r:id="rId19"/>
    <p:sldId id="1638" r:id="rId20"/>
    <p:sldId id="1641" r:id="rId21"/>
    <p:sldId id="1089" r:id="rId22"/>
    <p:sldId id="992" r:id="rId23"/>
    <p:sldId id="1090" r:id="rId24"/>
    <p:sldId id="166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3" autoAdjust="0"/>
    <p:restoredTop sz="94660"/>
  </p:normalViewPr>
  <p:slideViewPr>
    <p:cSldViewPr snapToGrid="0">
      <p:cViewPr varScale="1">
        <p:scale>
          <a:sx n="111" d="100"/>
          <a:sy n="111" d="100"/>
        </p:scale>
        <p:origin x="165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FADD26-E8A4-4BD8-8BB6-676E0AEBF194}" type="datetimeFigureOut">
              <a:rPr lang="en-GB" smtClean="0"/>
              <a:t>24/08/2022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20AC5-FB65-4122-93D8-8F7562A2BE5D}" type="slidenum">
              <a:rPr lang="en-GB" smtClean="0"/>
              <a:t>‹#›</a:t>
            </a:fld>
            <a:endParaRPr lang="en-GB"/>
          </a:p>
        </p:txBody>
      </p:sp>
    </p:spTree>
    <p:extLst>
      <p:ext uri="{BB962C8B-B14F-4D97-AF65-F5344CB8AC3E}">
        <p14:creationId xmlns:p14="http://schemas.microsoft.com/office/powerpoint/2010/main" val="2554371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en.wikipedia.org/wiki/Late_Antiquity" TargetMode="External"/><Relationship Id="rId3" Type="http://schemas.openxmlformats.org/officeDocument/2006/relationships/hyperlink" Target="https://en.wikipedia.org/wiki/Mishnah" TargetMode="External"/><Relationship Id="rId7" Type="http://schemas.openxmlformats.org/officeDocument/2006/relationships/hyperlink" Target="https://en.wikipedia.org/wiki/Capital_and_corporal_punishment_in_Judaism#cite_note-4"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en.wikipedia.org/wiki/Capital_and_corporal_punishment_in_Judaism#cite_note-judaica-rabinowitz-3" TargetMode="External"/><Relationship Id="rId11" Type="http://schemas.openxmlformats.org/officeDocument/2006/relationships/hyperlink" Target="https://en.wikipedia.org/wiki/Capital_and_corporal_punishment_in_Judaism#cite_note-10" TargetMode="External"/><Relationship Id="rId5" Type="http://schemas.openxmlformats.org/officeDocument/2006/relationships/hyperlink" Target="https://en.wikipedia.org/wiki/Eleazar_ben_Azariah" TargetMode="External"/><Relationship Id="rId10" Type="http://schemas.openxmlformats.org/officeDocument/2006/relationships/hyperlink" Target="https://en.wikipedia.org/wiki/Capital_and_corporal_punishment_in_Judaism#cite_note-Goldstein(Rabbi.)2006-9" TargetMode="External"/><Relationship Id="rId4" Type="http://schemas.openxmlformats.org/officeDocument/2006/relationships/hyperlink" Target="https://en.wikipedia.org/wiki/Sanhedrin" TargetMode="External"/><Relationship Id="rId9" Type="http://schemas.openxmlformats.org/officeDocument/2006/relationships/hyperlink" Target="https://en.wikipedia.org/wiki/Maimonide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rabbisacks.org/mattot-masei-5775/#_ftn3" TargetMode="External"/><Relationship Id="rId13" Type="http://schemas.openxmlformats.org/officeDocument/2006/relationships/hyperlink" Target="https://rabbisacks.org/mattot-masei-5775/#_ftn6" TargetMode="External"/><Relationship Id="rId3" Type="http://schemas.openxmlformats.org/officeDocument/2006/relationships/hyperlink" Target="https://www.sefaria.org/Genesis.9.6?lang=he-en&amp;utm_source=sef_linker" TargetMode="External"/><Relationship Id="rId7" Type="http://schemas.openxmlformats.org/officeDocument/2006/relationships/hyperlink" Target="https://rabbisacks.org/mattot-masei-5775/#_ftn2" TargetMode="External"/><Relationship Id="rId12" Type="http://schemas.openxmlformats.org/officeDocument/2006/relationships/hyperlink" Target="https://www.sefaria.org/Numbers.35.26-27?lang=he-en&amp;utm_source=sef_linker" TargetMode="External"/><Relationship Id="rId2" Type="http://schemas.openxmlformats.org/officeDocument/2006/relationships/slide" Target="../slides/slide16.xml"/><Relationship Id="rId16" Type="http://schemas.openxmlformats.org/officeDocument/2006/relationships/hyperlink" Target="https://rabbisacks.org/mattot-masei-5775/#_ftn9" TargetMode="External"/><Relationship Id="rId1" Type="http://schemas.openxmlformats.org/officeDocument/2006/relationships/notesMaster" Target="../notesMasters/notesMaster1.xml"/><Relationship Id="rId6" Type="http://schemas.openxmlformats.org/officeDocument/2006/relationships/hyperlink" Target="https://rabbisacks.org/mattot-masei-5775/#_ftn1" TargetMode="External"/><Relationship Id="rId11" Type="http://schemas.openxmlformats.org/officeDocument/2006/relationships/hyperlink" Target="https://www.sefaria.org/Numbers.35.25?lang=he-en&amp;utm_source=sef_linker" TargetMode="External"/><Relationship Id="rId5" Type="http://schemas.openxmlformats.org/officeDocument/2006/relationships/hyperlink" Target="https://www.sefaria.org/Numbers.35.13?lang=he-en&amp;utm_source=sef_linker" TargetMode="External"/><Relationship Id="rId15" Type="http://schemas.openxmlformats.org/officeDocument/2006/relationships/hyperlink" Target="https://rabbisacks.org/mattot-masei-5775/#_ftn8" TargetMode="External"/><Relationship Id="rId10" Type="http://schemas.openxmlformats.org/officeDocument/2006/relationships/hyperlink" Target="https://rabbisacks.org/mattot-masei-5775/#_ftn5" TargetMode="External"/><Relationship Id="rId4" Type="http://schemas.openxmlformats.org/officeDocument/2006/relationships/hyperlink" Target="https://www.sefaria.org/Genesis.4.10?lang=he-en&amp;utm_source=sef_linker" TargetMode="External"/><Relationship Id="rId9" Type="http://schemas.openxmlformats.org/officeDocument/2006/relationships/hyperlink" Target="https://rabbisacks.org/mattot-masei-5775/#_ftn4" TargetMode="External"/><Relationship Id="rId14" Type="http://schemas.openxmlformats.org/officeDocument/2006/relationships/hyperlink" Target="https://rabbisacks.org/mattot-masei-5775/#_ftn7"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rabbisacks.org/vayakhel-5774-team-building/#_ftn1"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rabbisacks.us7.list-manage.com/track/click?u=2a91b54e856e0e4ee78b585d2&amp;id=0a14301822&amp;e=128f3a2574" TargetMode="External"/><Relationship Id="rId13" Type="http://schemas.openxmlformats.org/officeDocument/2006/relationships/hyperlink" Target="https://rabbisacks.us7.list-manage.com/track/click?u=2a91b54e856e0e4ee78b585d2&amp;id=82d35bb240&amp;e=128f3a2574" TargetMode="External"/><Relationship Id="rId3" Type="http://schemas.openxmlformats.org/officeDocument/2006/relationships/hyperlink" Target="https://rabbisacks.us7.list-manage.com/track/click?u=2a91b54e856e0e4ee78b585d2&amp;id=c598946b59&amp;e=128f3a2574" TargetMode="External"/><Relationship Id="rId7" Type="http://schemas.openxmlformats.org/officeDocument/2006/relationships/hyperlink" Target="https://rabbisacks.us7.list-manage.com/track/click?u=2a91b54e856e0e4ee78b585d2&amp;id=d84c5d8451&amp;e=128f3a2574" TargetMode="External"/><Relationship Id="rId12" Type="http://schemas.openxmlformats.org/officeDocument/2006/relationships/hyperlink" Target="https://rabbisacks.us7.list-manage.com/track/click?u=2a91b54e856e0e4ee78b585d2&amp;id=cc8f0c61a1&amp;e=128f3a2574"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rabbisacks.us7.list-manage.com/track/click?u=2a91b54e856e0e4ee78b585d2&amp;id=f373dff778&amp;e=128f3a2574" TargetMode="External"/><Relationship Id="rId11" Type="http://schemas.openxmlformats.org/officeDocument/2006/relationships/hyperlink" Target="https://rabbisacks.us7.list-manage.com/track/click?u=2a91b54e856e0e4ee78b585d2&amp;id=0481c7387a&amp;e=128f3a2574" TargetMode="External"/><Relationship Id="rId5" Type="http://schemas.openxmlformats.org/officeDocument/2006/relationships/hyperlink" Target="https://rabbisacks.us7.list-manage.com/track/click?u=2a91b54e856e0e4ee78b585d2&amp;id=8b36ba5acc&amp;e=128f3a2574" TargetMode="External"/><Relationship Id="rId10" Type="http://schemas.openxmlformats.org/officeDocument/2006/relationships/hyperlink" Target="https://rabbisacks.us7.list-manage.com/track/click?u=2a91b54e856e0e4ee78b585d2&amp;id=d589444e8b&amp;e=128f3a2574" TargetMode="External"/><Relationship Id="rId4" Type="http://schemas.openxmlformats.org/officeDocument/2006/relationships/hyperlink" Target="https://rabbisacks.us7.list-manage.com/track/click?u=2a91b54e856e0e4ee78b585d2&amp;id=ad27cef468&amp;e=128f3a2574" TargetMode="External"/><Relationship Id="rId9" Type="http://schemas.openxmlformats.org/officeDocument/2006/relationships/hyperlink" Target="https://rabbisacks.us7.list-manage.com/track/click?u=2a91b54e856e0e4ee78b585d2&amp;id=b0a89c1cd4&amp;e=128f3a2574"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rabbisacks.org/anger-uses-abuses-ki-tissa-5778/#_ftn6" TargetMode="External"/><Relationship Id="rId3" Type="http://schemas.openxmlformats.org/officeDocument/2006/relationships/hyperlink" Target="http://rabbisacks.org/anger-uses-abuses-ki-tissa-5778/#_ftn1" TargetMode="External"/><Relationship Id="rId7" Type="http://schemas.openxmlformats.org/officeDocument/2006/relationships/hyperlink" Target="http://rabbisacks.org/anger-uses-abuses-ki-tissa-5778/#_ftn5"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rabbisacks.org/anger-uses-abuses-ki-tissa-5778/#_ftn4" TargetMode="External"/><Relationship Id="rId5" Type="http://schemas.openxmlformats.org/officeDocument/2006/relationships/hyperlink" Target="http://rabbisacks.org/anger-uses-abuses-ki-tissa-5778/#_ftn3" TargetMode="External"/><Relationship Id="rId4" Type="http://schemas.openxmlformats.org/officeDocument/2006/relationships/hyperlink" Target="http://rabbisacks.org/anger-uses-abuses-ki-tissa-5778/#_ftn2" TargetMode="External"/><Relationship Id="rId9" Type="http://schemas.openxmlformats.org/officeDocument/2006/relationships/hyperlink" Target="http://rabbisacks.org/anger-uses-abuses-ki-tissa-5778/#_ftn7"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rabbisacks.org/the-closeness-of-god-ki-tissa-5776/?_sf_s=Enter+keyword#_ftn1"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rabbisacks.org/the-closeness-of-god-ki-tissa-5776/?_sf_s=Enter+keyword#_ftn2"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The </a:t>
            </a:r>
            <a:r>
              <a:rPr lang="en-GB" sz="1200" b="0" i="0" u="none" strike="noStrike" kern="1200" dirty="0">
                <a:solidFill>
                  <a:schemeClr val="tx1"/>
                </a:solidFill>
                <a:effectLst/>
                <a:latin typeface="+mn-lt"/>
                <a:ea typeface="+mn-ea"/>
                <a:cs typeface="+mn-cs"/>
                <a:hlinkClick r:id="rId3" tooltip="Mishnah"/>
              </a:rPr>
              <a:t>Mishnah</a:t>
            </a:r>
            <a:r>
              <a:rPr lang="en-GB" sz="1200" b="0" i="0" u="none" strike="noStrike" kern="1200" dirty="0">
                <a:solidFill>
                  <a:schemeClr val="tx1"/>
                </a:solidFill>
                <a:effectLst/>
                <a:latin typeface="+mn-lt"/>
                <a:ea typeface="+mn-ea"/>
                <a:cs typeface="+mn-cs"/>
              </a:rPr>
              <a:t> states that a </a:t>
            </a:r>
            <a:r>
              <a:rPr lang="en-GB" sz="1200" b="0" i="0" u="none" strike="noStrike" kern="1200" dirty="0">
                <a:solidFill>
                  <a:schemeClr val="tx1"/>
                </a:solidFill>
                <a:effectLst/>
                <a:latin typeface="+mn-lt"/>
                <a:ea typeface="+mn-ea"/>
                <a:cs typeface="+mn-cs"/>
                <a:hlinkClick r:id="rId4" tooltip="Sanhedrin"/>
              </a:rPr>
              <a:t>Sanhedrin</a:t>
            </a:r>
            <a:r>
              <a:rPr lang="en-GB" sz="1200" b="0" i="0" u="none" strike="noStrike" kern="1200" dirty="0">
                <a:solidFill>
                  <a:schemeClr val="tx1"/>
                </a:solidFill>
                <a:effectLst/>
                <a:latin typeface="+mn-lt"/>
                <a:ea typeface="+mn-ea"/>
                <a:cs typeface="+mn-cs"/>
              </a:rPr>
              <a:t> that executes one person in seven years — or seventy years, according to </a:t>
            </a:r>
            <a:r>
              <a:rPr lang="en-GB" sz="1200" b="0" i="0" u="none" strike="noStrike" kern="1200" dirty="0">
                <a:solidFill>
                  <a:schemeClr val="tx1"/>
                </a:solidFill>
                <a:effectLst/>
                <a:latin typeface="+mn-lt"/>
                <a:ea typeface="+mn-ea"/>
                <a:cs typeface="+mn-cs"/>
                <a:hlinkClick r:id="rId5" tooltip="Eleazar ben Azariah"/>
              </a:rPr>
              <a:t>Eleazar ben Azariah</a:t>
            </a:r>
            <a:r>
              <a:rPr lang="en-GB" sz="1200" b="0" i="0" u="none" strike="noStrike" kern="1200" dirty="0">
                <a:solidFill>
                  <a:schemeClr val="tx1"/>
                </a:solidFill>
                <a:effectLst/>
                <a:latin typeface="+mn-lt"/>
                <a:ea typeface="+mn-ea"/>
                <a:cs typeface="+mn-cs"/>
              </a:rPr>
              <a:t> — is considered bloodthirsty.</a:t>
            </a:r>
            <a:r>
              <a:rPr lang="en-GB" sz="1200" b="0" i="0" u="none" strike="noStrike" kern="1200" baseline="30000" dirty="0">
                <a:solidFill>
                  <a:schemeClr val="tx1"/>
                </a:solidFill>
                <a:effectLst/>
                <a:latin typeface="+mn-lt"/>
                <a:ea typeface="+mn-ea"/>
                <a:cs typeface="+mn-cs"/>
                <a:hlinkClick r:id="rId6"/>
              </a:rPr>
              <a:t>[3]</a:t>
            </a:r>
            <a:r>
              <a:rPr lang="en-GB" sz="1200" b="0" i="0" u="none" strike="noStrike" kern="1200" baseline="30000" dirty="0">
                <a:solidFill>
                  <a:schemeClr val="tx1"/>
                </a:solidFill>
                <a:effectLst/>
                <a:latin typeface="+mn-lt"/>
                <a:ea typeface="+mn-ea"/>
                <a:cs typeface="+mn-cs"/>
                <a:hlinkClick r:id="rId7"/>
              </a:rPr>
              <a:t>[4]</a:t>
            </a:r>
            <a:r>
              <a:rPr lang="en-GB" sz="1200" b="0" i="0" u="none" strike="noStrike" kern="1200" dirty="0">
                <a:solidFill>
                  <a:schemeClr val="tx1"/>
                </a:solidFill>
                <a:effectLst/>
                <a:latin typeface="+mn-lt"/>
                <a:ea typeface="+mn-ea"/>
                <a:cs typeface="+mn-cs"/>
              </a:rPr>
              <a:t> During the </a:t>
            </a:r>
            <a:r>
              <a:rPr lang="en-GB" sz="1200" b="0" i="0" u="none" strike="noStrike" kern="1200" dirty="0">
                <a:solidFill>
                  <a:schemeClr val="tx1"/>
                </a:solidFill>
                <a:effectLst/>
                <a:latin typeface="+mn-lt"/>
                <a:ea typeface="+mn-ea"/>
                <a:cs typeface="+mn-cs"/>
                <a:hlinkClick r:id="rId8" tooltip="Late Antiquity"/>
              </a:rPr>
              <a:t>Late Antiquity</a:t>
            </a:r>
            <a:r>
              <a:rPr lang="en-GB" sz="1200" b="0" i="0" u="none" strike="noStrike" kern="1200" dirty="0">
                <a:solidFill>
                  <a:schemeClr val="tx1"/>
                </a:solidFill>
                <a:effectLst/>
                <a:latin typeface="+mn-lt"/>
                <a:ea typeface="+mn-ea"/>
                <a:cs typeface="+mn-cs"/>
              </a:rPr>
              <a:t>, the tendency of not applying the death penalty at all became predominant in Jewish courts</a:t>
            </a:r>
          </a:p>
          <a:p>
            <a:r>
              <a:rPr lang="en-GB" sz="1200" b="0" i="0" u="none" strike="noStrike" kern="1200" dirty="0">
                <a:solidFill>
                  <a:schemeClr val="tx1"/>
                </a:solidFill>
                <a:effectLst/>
                <a:latin typeface="+mn-lt"/>
                <a:ea typeface="+mn-ea"/>
                <a:cs typeface="+mn-cs"/>
              </a:rPr>
              <a:t>The 12th-century Jewish legal scholar </a:t>
            </a:r>
            <a:r>
              <a:rPr lang="en-GB" sz="1200" b="0" i="0" u="none" strike="noStrike" kern="1200" dirty="0">
                <a:solidFill>
                  <a:schemeClr val="tx1"/>
                </a:solidFill>
                <a:effectLst/>
                <a:latin typeface="+mn-lt"/>
                <a:ea typeface="+mn-ea"/>
                <a:cs typeface="+mn-cs"/>
                <a:hlinkClick r:id="rId9" tooltip="Maimonides"/>
              </a:rPr>
              <a:t>Maimonides</a:t>
            </a:r>
            <a:r>
              <a:rPr lang="en-GB" sz="1200" b="0" i="0" u="none" strike="noStrike" kern="1200" dirty="0">
                <a:solidFill>
                  <a:schemeClr val="tx1"/>
                </a:solidFill>
                <a:effectLst/>
                <a:latin typeface="+mn-lt"/>
                <a:ea typeface="+mn-ea"/>
                <a:cs typeface="+mn-cs"/>
              </a:rPr>
              <a:t> stated that "It is better and more satisfactory to acquit a thousand guilty persons than to put a single innocent one to death."</a:t>
            </a:r>
            <a:r>
              <a:rPr lang="en-GB" sz="1200" b="0" i="0" u="none" strike="noStrike" kern="1200" baseline="30000" dirty="0">
                <a:solidFill>
                  <a:schemeClr val="tx1"/>
                </a:solidFill>
                <a:effectLst/>
                <a:latin typeface="+mn-lt"/>
                <a:ea typeface="+mn-ea"/>
                <a:cs typeface="+mn-cs"/>
                <a:hlinkClick r:id="rId10"/>
              </a:rPr>
              <a:t>[9]</a:t>
            </a:r>
            <a:r>
              <a:rPr lang="en-GB" sz="1200" b="0" i="0" u="none" strike="noStrike" kern="1200" dirty="0">
                <a:solidFill>
                  <a:schemeClr val="tx1"/>
                </a:solidFill>
                <a:effectLst/>
                <a:latin typeface="+mn-lt"/>
                <a:ea typeface="+mn-ea"/>
                <a:cs typeface="+mn-cs"/>
              </a:rPr>
              <a:t>Maimonides argued that executing a defendant on anything less than absolute certainty would lead to a slippery slope of decreasing burdens of proof, until we would be convicting merely "according to the judge's caprice". Maimonides was concerned about the need for the law to guard itself in public perceptions, to preserve its majesty and retain the people's respect.</a:t>
            </a:r>
            <a:r>
              <a:rPr lang="en-GB" sz="1200" b="0" i="0" u="none" strike="noStrike" kern="1200" baseline="30000" dirty="0">
                <a:solidFill>
                  <a:schemeClr val="tx1"/>
                </a:solidFill>
                <a:effectLst/>
                <a:latin typeface="+mn-lt"/>
                <a:ea typeface="+mn-ea"/>
                <a:cs typeface="+mn-cs"/>
                <a:hlinkClick r:id="rId11"/>
              </a:rPr>
              <a:t>[10]</a:t>
            </a:r>
            <a:endParaRPr lang="en-GB" sz="1200" b="0" i="0" u="none" strike="noStrike" kern="1200" dirty="0">
              <a:solidFill>
                <a:schemeClr val="tx1"/>
              </a:solidFill>
              <a:effectLst/>
              <a:latin typeface="+mn-lt"/>
              <a:ea typeface="+mn-ea"/>
              <a:cs typeface="+mn-cs"/>
            </a:endParaRPr>
          </a:p>
          <a:p>
            <a:br>
              <a:rPr lang="en-GB" dirty="0"/>
            </a:b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517252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12 Moses said to the Lord, “You have been telling me, ‘Lead these people,’ but you have not let me know whom you will send with me. You have said, ‘I know you by name and you have found </a:t>
            </a:r>
            <a:r>
              <a:rPr lang="en-GB" dirty="0" err="1"/>
              <a:t>favor</a:t>
            </a:r>
            <a:r>
              <a:rPr lang="en-GB" dirty="0"/>
              <a:t> with me.’ 13 If you are pleased with me, teach me your ways so I may know you and continue to find </a:t>
            </a:r>
            <a:r>
              <a:rPr lang="en-GB" dirty="0" err="1"/>
              <a:t>favor</a:t>
            </a:r>
            <a:r>
              <a:rPr lang="en-GB" dirty="0"/>
              <a:t> with you. Remember that this nation is your people.”</a:t>
            </a:r>
          </a:p>
          <a:p>
            <a:endParaRPr lang="en-GB" dirty="0"/>
          </a:p>
          <a:p>
            <a:r>
              <a:rPr lang="en-GB" dirty="0"/>
              <a:t>14 The Lord replied, “My Presence will go with you, and I will give you rest.”</a:t>
            </a:r>
          </a:p>
          <a:p>
            <a:endParaRPr lang="en-GB" dirty="0"/>
          </a:p>
          <a:p>
            <a:r>
              <a:rPr lang="en-GB" dirty="0"/>
              <a:t>15 Then Moses said to him, “If your Presence does not go with us, do not send us up from here. 16 How will anyone know that you are pleased with me and with your people unless you go with us? What else will distinguish me and your people from all the other people on the face of the earth?”</a:t>
            </a:r>
          </a:p>
          <a:p>
            <a:endParaRPr lang="en-GB" dirty="0"/>
          </a:p>
          <a:p>
            <a:r>
              <a:rPr lang="en-GB" dirty="0"/>
              <a:t>17 And the Lord said to Moses, “I will do the very thing you have asked, because I am pleased with you and I know you by name.”</a:t>
            </a:r>
          </a:p>
          <a:p>
            <a:endParaRPr lang="en-GB" dirty="0"/>
          </a:p>
          <a:p>
            <a:r>
              <a:rPr lang="en-GB" dirty="0"/>
              <a:t>18 Then Moses said, “Now show me your glory.”</a:t>
            </a:r>
          </a:p>
          <a:p>
            <a:endParaRPr lang="en-GB" dirty="0"/>
          </a:p>
          <a:p>
            <a:r>
              <a:rPr lang="en-GB" dirty="0"/>
              <a:t>19 And the Lord said, “I will cause all my goodness to pass in front of you, and I will proclaim my name, the Lord, in your presence. I will have mercy on whom I will have mercy, and I will have compassion on whom I will have compassion. 20 But,” he said, “you cannot see my face, for no one may see me and live.”</a:t>
            </a:r>
          </a:p>
          <a:p>
            <a:endParaRPr lang="en-GB" dirty="0"/>
          </a:p>
          <a:p>
            <a:r>
              <a:rPr lang="en-GB" dirty="0"/>
              <a:t>21 Then the Lord said, “There is a place near me where you may stand on a rock. 22 When my glory passes by, I will put you in a cleft in the rock and cover you with my hand until I have passed by. 23 Then I will remove my hand and you will see my back; but my face must not be seen.”</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33393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C1ECD60-B42C-4C05-B236-C69A28FC12C3}"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383426" name="Rectangle 2"/>
          <p:cNvSpPr>
            <a:spLocks noGrp="1" noRot="1" noChangeAspect="1" noChangeArrowheads="1" noTextEdit="1"/>
          </p:cNvSpPr>
          <p:nvPr>
            <p:ph type="sldImg"/>
          </p:nvPr>
        </p:nvSpPr>
        <p:spPr>
          <a:xfrm>
            <a:off x="1371600" y="1143000"/>
            <a:ext cx="4114800" cy="3086100"/>
          </a:xfrm>
          <a:ln/>
        </p:spPr>
      </p:sp>
      <p:sp>
        <p:nvSpPr>
          <p:cNvPr id="1383427" name="Rectangle 3"/>
          <p:cNvSpPr>
            <a:spLocks noGrp="1" noChangeArrowheads="1"/>
          </p:cNvSpPr>
          <p:nvPr>
            <p:ph type="body" idx="1"/>
          </p:nvPr>
        </p:nvSpPr>
        <p:spPr>
          <a:xfrm>
            <a:off x="914400" y="4343400"/>
            <a:ext cx="5029200" cy="4114800"/>
          </a:xfrm>
        </p:spPr>
        <p:txBody>
          <a:bodyPr/>
          <a:lstStyle/>
          <a:p>
            <a:pPr>
              <a:spcBef>
                <a:spcPct val="0"/>
              </a:spcBef>
            </a:pPr>
            <a:r>
              <a:rPr lang="en-GB" sz="1800" dirty="0"/>
              <a:t>This time </a:t>
            </a:r>
            <a:r>
              <a:rPr lang="en-GB" sz="1800" dirty="0" err="1"/>
              <a:t>moses</a:t>
            </a:r>
            <a:r>
              <a:rPr lang="en-GB" sz="1800" dirty="0"/>
              <a:t> had to cut tablets. </a:t>
            </a:r>
          </a:p>
          <a:p>
            <a:pPr>
              <a:spcBef>
                <a:spcPct val="0"/>
              </a:spcBef>
            </a:pPr>
            <a:r>
              <a:rPr lang="en-GB" sz="1800" dirty="0"/>
              <a:t>40 days to restore previous 40 day period</a:t>
            </a:r>
          </a:p>
          <a:p>
            <a:pPr>
              <a:spcBef>
                <a:spcPct val="0"/>
              </a:spcBef>
            </a:pPr>
            <a:r>
              <a:rPr lang="en-GB" sz="1800" dirty="0"/>
              <a:t>Told </a:t>
            </a:r>
            <a:r>
              <a:rPr lang="en-GB" sz="1800" dirty="0" err="1"/>
              <a:t>moses</a:t>
            </a:r>
            <a:r>
              <a:rPr lang="en-GB" sz="1800" dirty="0"/>
              <a:t> they would drive out other tribes, destroy altars etc. not to marry</a:t>
            </a:r>
          </a:p>
          <a:p>
            <a:pPr>
              <a:spcBef>
                <a:spcPct val="0"/>
              </a:spcBef>
            </a:pPr>
            <a:r>
              <a:rPr lang="en-GB" sz="1800" dirty="0"/>
              <a:t>Chagall </a:t>
            </a:r>
          </a:p>
        </p:txBody>
      </p:sp>
    </p:spTree>
    <p:extLst>
      <p:ext uri="{BB962C8B-B14F-4D97-AF65-F5344CB8AC3E}">
        <p14:creationId xmlns:p14="http://schemas.microsoft.com/office/powerpoint/2010/main" val="2092360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latin typeface="Arial" pitchFamily="-128" charset="0"/>
                <a:ea typeface="+mn-ea"/>
                <a:cs typeface="+mn-cs"/>
              </a:rPr>
              <a:t>God were binding himself to forgive the penitent in each generation by this self-definit</a:t>
            </a:r>
            <a:r>
              <a:rPr lang="en-US" sz="1200" u="none" kern="1200" dirty="0">
                <a:solidFill>
                  <a:schemeClr val="tx1"/>
                </a:solidFill>
                <a:latin typeface="Arial" pitchFamily="-128" charset="0"/>
                <a:ea typeface="+mn-ea"/>
                <a:cs typeface="+mn-cs"/>
              </a:rPr>
              <a:t>ion.</a:t>
            </a:r>
            <a:r>
              <a:rPr lang="en-US" sz="1200" b="0" u="none" kern="1200" dirty="0">
                <a:solidFill>
                  <a:schemeClr val="tx1"/>
                </a:solidFill>
                <a:latin typeface="Arial" pitchFamily="-128" charset="0"/>
                <a:ea typeface="+mn-ea"/>
                <a:cs typeface="+mn-cs"/>
              </a:rPr>
              <a:t> God is compassionate and lives in love and forgiveness. This is an essential element of Jewish faith.</a:t>
            </a:r>
          </a:p>
          <a:p>
            <a:r>
              <a:rPr lang="en-US" sz="1200" u="none" kern="1200" dirty="0">
                <a:solidFill>
                  <a:schemeClr val="tx1"/>
                </a:solidFill>
                <a:latin typeface="Arial" pitchFamily="-128" charset="0"/>
                <a:ea typeface="+mn-ea"/>
                <a:cs typeface="+mn-cs"/>
              </a:rPr>
              <a:t>The caveat tells us that there is forgiveness but also punishment. There is compassion but also justice.</a:t>
            </a:r>
          </a:p>
          <a:p>
            <a:endParaRPr lang="en-US" sz="1200" u="none" kern="1200" dirty="0">
              <a:solidFill>
                <a:schemeClr val="tx1"/>
              </a:solidFill>
              <a:latin typeface="Arial" pitchFamily="-128" charset="0"/>
              <a:ea typeface="+mn-ea"/>
              <a:cs typeface="+mn-cs"/>
            </a:endParaRPr>
          </a:p>
          <a:p>
            <a:r>
              <a:rPr lang="en-US" sz="1200" u="none" kern="1200" dirty="0">
                <a:solidFill>
                  <a:schemeClr val="tx1"/>
                </a:solidFill>
                <a:latin typeface="Arial" pitchFamily="-128" charset="0"/>
                <a:ea typeface="+mn-ea"/>
                <a:cs typeface="+mn-cs"/>
              </a:rPr>
              <a:t>Why so? Why must there be justice as well as compassion, punishment as well as forgiveness? The sages said that “When God created the universe He did so under the attribute of justice, but then saw it could not survive. What did He do? He added compassion to justice and created the world.”</a:t>
            </a:r>
            <a:r>
              <a:rPr lang="en-US" sz="1200" b="0" u="none" kern="1200" dirty="0">
                <a:solidFill>
                  <a:schemeClr val="tx1"/>
                </a:solidFill>
                <a:latin typeface="Arial" pitchFamily="-128" charset="0"/>
                <a:ea typeface="+mn-ea"/>
                <a:cs typeface="+mn-cs"/>
              </a:rPr>
              <a:t> This statement prompts the same question. Why did God not abandon justice altogether? Why is forgiveness alone not enough?</a:t>
            </a:r>
          </a:p>
          <a:p>
            <a:endParaRPr lang="en-US" sz="1200" b="0" u="none" kern="1200" dirty="0">
              <a:solidFill>
                <a:schemeClr val="tx1"/>
              </a:solidFill>
              <a:latin typeface="Arial" pitchFamily="-128" charset="0"/>
              <a:ea typeface="+mn-ea"/>
              <a:cs typeface="+mn-cs"/>
            </a:endParaRPr>
          </a:p>
          <a:p>
            <a:r>
              <a:rPr lang="en-US" sz="1200" b="0" u="none" kern="1200" dirty="0">
                <a:solidFill>
                  <a:schemeClr val="tx1"/>
                </a:solidFill>
                <a:latin typeface="Arial" pitchFamily="-128" charset="0"/>
                <a:ea typeface="+mn-ea"/>
                <a:cs typeface="+mn-cs"/>
              </a:rPr>
              <a:t>Some fascinating recent research in diverse fields from moral philosophy to evolutionary psychology, and from games theory to environmental ethics, provides us with an extraordinary and unexpected answer.</a:t>
            </a:r>
          </a:p>
          <a:p>
            <a:endParaRPr lang="en-US" sz="1200" b="0" u="none" kern="1200" dirty="0">
              <a:solidFill>
                <a:schemeClr val="tx1"/>
              </a:solidFill>
              <a:latin typeface="Arial" pitchFamily="-128" charset="0"/>
              <a:ea typeface="+mn-ea"/>
              <a:cs typeface="+mn-cs"/>
            </a:endParaRPr>
          </a:p>
          <a:p>
            <a:r>
              <a:rPr lang="en-US" sz="1200" b="0" u="none" kern="1200" dirty="0">
                <a:solidFill>
                  <a:schemeClr val="tx1"/>
                </a:solidFill>
                <a:latin typeface="Arial" pitchFamily="-128" charset="0"/>
                <a:ea typeface="+mn-ea"/>
                <a:cs typeface="+mn-cs"/>
              </a:rPr>
              <a:t>The best point of entry is Garrett Harding’s famous paper written in 1968 about “the tragedy of the commons.” He asks us to imagine an asset with no specific owner: pasture land that belongs to everyone (the commons), for example, or the sea and the fish it contains. The asset provides a livelihood to many people, the local farmers or fishermen. But eventually it attracts too many people. There is over-pasturing or overfishing, and the resource is depleted. The pasture is at risk of becoming wasteland. The fish are in danger of extinction.</a:t>
            </a:r>
          </a:p>
          <a:p>
            <a:endParaRPr lang="en-US" sz="1200" b="0" u="none" kern="1200" dirty="0">
              <a:solidFill>
                <a:schemeClr val="tx1"/>
              </a:solidFill>
              <a:latin typeface="Arial" pitchFamily="-128" charset="0"/>
              <a:ea typeface="+mn-ea"/>
              <a:cs typeface="+mn-cs"/>
            </a:endParaRPr>
          </a:p>
          <a:p>
            <a:r>
              <a:rPr lang="en-US" sz="1200" b="0" u="none" kern="1200" dirty="0">
                <a:solidFill>
                  <a:schemeClr val="tx1"/>
                </a:solidFill>
                <a:latin typeface="Arial" pitchFamily="-128" charset="0"/>
                <a:ea typeface="+mn-ea"/>
                <a:cs typeface="+mn-cs"/>
              </a:rPr>
              <a:t>What then happens? The common good demands that everyone from here on must practice restraint. They must limit the number of animals they graze or the amount of fish they catch. But some individuals are tempted not to do so. They continue to over-pasture or overfish. The gain to them is great and the loss to others is small, since it is divided by many. Self-interest takes precedence over the common good, and if enough people do so the result is disaster.</a:t>
            </a:r>
          </a:p>
          <a:p>
            <a:endParaRPr lang="en-US" sz="1200" b="0" u="none"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This is the tragedy of the commons, and it explains how environmental catastrophes and other disasters occur. The problem is the </a:t>
            </a:r>
            <a:r>
              <a:rPr lang="en-US" sz="1200" i="1" kern="1200" dirty="0">
                <a:solidFill>
                  <a:schemeClr val="tx1"/>
                </a:solidFill>
                <a:latin typeface="Arial" pitchFamily="-128" charset="0"/>
                <a:ea typeface="+mn-ea"/>
                <a:cs typeface="+mn-cs"/>
              </a:rPr>
              <a:t>free rider</a:t>
            </a:r>
            <a:r>
              <a:rPr lang="en-US" sz="1200" i="0" kern="1200" dirty="0">
                <a:solidFill>
                  <a:schemeClr val="tx1"/>
                </a:solidFill>
                <a:latin typeface="Arial" pitchFamily="-128" charset="0"/>
                <a:ea typeface="+mn-ea"/>
                <a:cs typeface="+mn-cs"/>
              </a:rPr>
              <a:t>, the person who pursues his or her self interest without bearing their share of the cost of the common good.</a:t>
            </a:r>
          </a:p>
          <a:p>
            <a:endParaRPr lang="en-US" sz="1200" b="0" i="0" u="none"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Of much greater significance have been the experiments designed to test the impact of different ways of thinking about God. Do we think primarily in terms of Divine forgiveness, or of Divine justice and punishment? Some strands within the great faiths emphasize one, others the other. There are hellfire preachers and those who speak in the still, small voice of love. Which is the more effective?</a:t>
            </a:r>
            <a:endParaRPr lang="en-US" sz="1200" u="none" kern="1200" dirty="0">
              <a:solidFill>
                <a:schemeClr val="tx1"/>
              </a:solidFill>
              <a:latin typeface="Arial" pitchFamily="-128" charset="0"/>
              <a:ea typeface="+mn-ea"/>
              <a:cs typeface="+mn-cs"/>
            </a:endParaRPr>
          </a:p>
          <a:p>
            <a:endParaRPr lang="en-US" sz="1200" u="none" kern="1200" dirty="0">
              <a:solidFill>
                <a:schemeClr val="tx1"/>
              </a:solidFill>
              <a:latin typeface="Arial" pitchFamily="-128" charset="0"/>
              <a:ea typeface="+mn-ea"/>
              <a:cs typeface="+mn-cs"/>
            </a:endParaRPr>
          </a:p>
          <a:p>
            <a:r>
              <a:rPr lang="en-US" sz="1200" u="none" kern="1200" dirty="0">
                <a:solidFill>
                  <a:schemeClr val="tx1"/>
                </a:solidFill>
                <a:latin typeface="Arial" pitchFamily="-128" charset="0"/>
                <a:ea typeface="+mn-ea"/>
                <a:cs typeface="+mn-cs"/>
              </a:rPr>
              <a:t>Among believers, though, the difference is significant. </a:t>
            </a:r>
            <a:r>
              <a:rPr lang="en-US" sz="1200" i="1" u="none" kern="1200" dirty="0">
                <a:solidFill>
                  <a:schemeClr val="tx1"/>
                </a:solidFill>
                <a:latin typeface="Arial" pitchFamily="-128" charset="0"/>
                <a:ea typeface="+mn-ea"/>
                <a:cs typeface="+mn-cs"/>
              </a:rPr>
              <a:t>Those who believe in a punitive God cheat and steal less than those who believe in a forgiving God</a:t>
            </a:r>
            <a:r>
              <a:rPr lang="en-US" sz="1200" i="0" u="none" kern="1200" dirty="0">
                <a:solidFill>
                  <a:schemeClr val="tx1"/>
                </a:solidFill>
                <a:latin typeface="Arial" pitchFamily="-128" charset="0"/>
                <a:ea typeface="+mn-ea"/>
                <a:cs typeface="+mn-cs"/>
              </a:rPr>
              <a:t>. Experiments were then performed to see how believers relate to free-riders in common-good situations like those described above. Were they willing to forgive, or did they punish the free-riders even at a cost to themselves. Here the results were revelatory. </a:t>
            </a:r>
            <a:r>
              <a:rPr lang="en-US" sz="1200" i="1" u="none" kern="1200" dirty="0">
                <a:solidFill>
                  <a:schemeClr val="tx1"/>
                </a:solidFill>
                <a:latin typeface="Arial" pitchFamily="-128" charset="0"/>
                <a:ea typeface="+mn-ea"/>
                <a:cs typeface="+mn-cs"/>
              </a:rPr>
              <a:t>People who believe in a punitive God, punish people less than those who believe in a forgiving God</a:t>
            </a:r>
            <a:r>
              <a:rPr lang="en-US" sz="1200" i="0" u="none" kern="1200" dirty="0">
                <a:solidFill>
                  <a:schemeClr val="tx1"/>
                </a:solidFill>
                <a:latin typeface="Arial" pitchFamily="-128" charset="0"/>
                <a:ea typeface="+mn-ea"/>
                <a:cs typeface="+mn-cs"/>
              </a:rPr>
              <a:t>.</a:t>
            </a:r>
            <a:r>
              <a:rPr lang="en-US" sz="1200" b="0" i="0" u="none" kern="1200" dirty="0">
                <a:solidFill>
                  <a:schemeClr val="tx1"/>
                </a:solidFill>
                <a:latin typeface="Arial" pitchFamily="-128" charset="0"/>
                <a:ea typeface="+mn-ea"/>
                <a:cs typeface="+mn-cs"/>
              </a:rPr>
              <a:t> Those who believe that, as the Torah says, God “does not leave the guilty unpunished,” are more willing to leave punishment to God. </a:t>
            </a:r>
            <a:r>
              <a:rPr lang="en-US" sz="1200" b="0" i="1" u="none" kern="1200" dirty="0">
                <a:solidFill>
                  <a:schemeClr val="tx1"/>
                </a:solidFill>
                <a:latin typeface="Arial" pitchFamily="-128" charset="0"/>
                <a:ea typeface="+mn-ea"/>
                <a:cs typeface="+mn-cs"/>
              </a:rPr>
              <a:t>Those who focus on Divine forgiveness are more likely to practice human retribution or revenge</a:t>
            </a:r>
            <a:r>
              <a:rPr lang="en-US" sz="1200" b="0" i="0" u="none" kern="1200" dirty="0">
                <a:solidFill>
                  <a:schemeClr val="tx1"/>
                </a:solidFill>
                <a:latin typeface="Arial" pitchFamily="-128" charset="0"/>
                <a:ea typeface="+mn-ea"/>
                <a:cs typeface="+mn-cs"/>
              </a:rPr>
              <a:t>.</a:t>
            </a:r>
          </a:p>
          <a:p>
            <a:endParaRPr lang="en-US" sz="1200" b="0" i="0" u="none" kern="1200" dirty="0">
              <a:solidFill>
                <a:schemeClr val="tx1"/>
              </a:solidFill>
              <a:latin typeface="Arial" pitchFamily="-128" charset="0"/>
              <a:ea typeface="+mn-ea"/>
              <a:cs typeface="+mn-cs"/>
            </a:endParaRPr>
          </a:p>
          <a:p>
            <a:r>
              <a:rPr lang="en-US" sz="1200" b="0" i="0" u="none" kern="1200" dirty="0">
                <a:solidFill>
                  <a:schemeClr val="tx1"/>
                </a:solidFill>
                <a:latin typeface="Arial" pitchFamily="-128" charset="0"/>
                <a:ea typeface="+mn-ea"/>
                <a:cs typeface="+mn-cs"/>
              </a:rPr>
              <a:t>The same applies to societies as a whole. Here the experimenters used terms not entirely germane to Judaism: they compared countries in terms of percentages of the population who believed in heaven and hell. “Nations with the highest levels of belief in hell and the lowest levels of belief in heaven had the lowest crime rates. In contrast, nations that privileged heaven over hell were champions of crime. These patterns persisted across nearly all major religious faiths, including various Christian, Hindu and syncretic religions that are a blend of several belief systems.”</a:t>
            </a:r>
            <a:endParaRPr lang="en-US" sz="1200" b="1" i="0" u="none" kern="1200" dirty="0">
              <a:solidFill>
                <a:schemeClr val="tx1"/>
              </a:solidFill>
              <a:latin typeface="Arial" pitchFamily="-128" charset="0"/>
              <a:ea typeface="+mn-ea"/>
              <a:cs typeface="+mn-cs"/>
            </a:endParaRPr>
          </a:p>
          <a:p>
            <a:endParaRPr lang="en-US" sz="1200" b="1" i="0" u="none" kern="1200" dirty="0">
              <a:solidFill>
                <a:schemeClr val="tx1"/>
              </a:solidFill>
              <a:latin typeface="Arial" pitchFamily="-128"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latin typeface="Arial" pitchFamily="-128" charset="0"/>
                <a:ea typeface="+mn-ea"/>
                <a:cs typeface="+mn-cs"/>
              </a:rPr>
              <a:t>It is now clear why, at the very moment He is declaring his compassion, grace and forgiveness, God insists that He does not leave the guilty unpunished. </a:t>
            </a:r>
            <a:r>
              <a:rPr lang="en-US" sz="1200" i="1" kern="1200" dirty="0">
                <a:solidFill>
                  <a:schemeClr val="tx1"/>
                </a:solidFill>
                <a:latin typeface="Arial" pitchFamily="-128" charset="0"/>
                <a:ea typeface="+mn-ea"/>
                <a:cs typeface="+mn-cs"/>
              </a:rPr>
              <a:t>A world without Divine justice would be one where there is more resentment, punishment and crime, and less public-spiritedness and forgiveness, even among religious believers</a:t>
            </a:r>
            <a:r>
              <a:rPr lang="en-US" sz="1200" i="0" kern="1200" dirty="0">
                <a:solidFill>
                  <a:schemeClr val="tx1"/>
                </a:solidFill>
                <a:latin typeface="Arial" pitchFamily="-128" charset="0"/>
                <a:ea typeface="+mn-ea"/>
                <a:cs typeface="+mn-cs"/>
              </a:rPr>
              <a:t>. The more we believe that God punishes the guilty, the more forgiving we become. The less we believe that God punishes the guilty, the more resentful and punitive we become. This is a totally counterintuitive truth, yet one that finally allows us to see the profound wisdom of the Torah in helping us create a humane and compassionate society.  </a:t>
            </a:r>
          </a:p>
          <a:p>
            <a:endParaRPr lang="en-US" sz="1200" b="0" u="none" kern="1200" dirty="0">
              <a:solidFill>
                <a:schemeClr val="tx1"/>
              </a:solidFill>
              <a:latin typeface="Arial" pitchFamily="-128" charset="0"/>
              <a:ea typeface="+mn-ea"/>
              <a:cs typeface="+mn-cs"/>
            </a:endParaRPr>
          </a:p>
          <a:p>
            <a:endParaRPr lang="en-US" u="none"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468951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latin typeface="Arial" pitchFamily="-128" charset="0"/>
                <a:ea typeface="+mn-ea"/>
                <a:cs typeface="+mn-cs"/>
              </a:rPr>
              <a:t>God were binding himself to forgive the penitent in each generation by this self-definit</a:t>
            </a:r>
            <a:r>
              <a:rPr lang="en-US" sz="1200" u="none" kern="1200" dirty="0">
                <a:solidFill>
                  <a:schemeClr val="tx1"/>
                </a:solidFill>
                <a:latin typeface="Arial" pitchFamily="-128" charset="0"/>
                <a:ea typeface="+mn-ea"/>
                <a:cs typeface="+mn-cs"/>
              </a:rPr>
              <a:t>ion.</a:t>
            </a:r>
            <a:r>
              <a:rPr lang="en-US" sz="1200" b="0" u="none" kern="1200" dirty="0">
                <a:solidFill>
                  <a:schemeClr val="tx1"/>
                </a:solidFill>
                <a:latin typeface="Arial" pitchFamily="-128" charset="0"/>
                <a:ea typeface="+mn-ea"/>
                <a:cs typeface="+mn-cs"/>
              </a:rPr>
              <a:t> God is compassionate and lives in love and forgiveness. This is an essential element of Jewish faith.</a:t>
            </a:r>
          </a:p>
          <a:p>
            <a:r>
              <a:rPr lang="en-US" sz="1200" u="none" kern="1200" dirty="0">
                <a:solidFill>
                  <a:schemeClr val="tx1"/>
                </a:solidFill>
                <a:latin typeface="Arial" pitchFamily="-128" charset="0"/>
                <a:ea typeface="+mn-ea"/>
                <a:cs typeface="+mn-cs"/>
              </a:rPr>
              <a:t>The caveat tells us that there is forgiveness but also punishment. There is compassion but also justice.</a:t>
            </a:r>
          </a:p>
          <a:p>
            <a:endParaRPr lang="en-US" sz="1200" u="none" kern="1200" dirty="0">
              <a:solidFill>
                <a:schemeClr val="tx1"/>
              </a:solidFill>
              <a:latin typeface="Arial" pitchFamily="-128" charset="0"/>
              <a:ea typeface="+mn-ea"/>
              <a:cs typeface="+mn-cs"/>
            </a:endParaRPr>
          </a:p>
          <a:p>
            <a:r>
              <a:rPr lang="en-US" sz="1200" u="none" kern="1200" dirty="0">
                <a:solidFill>
                  <a:schemeClr val="tx1"/>
                </a:solidFill>
                <a:latin typeface="Arial" pitchFamily="-128" charset="0"/>
                <a:ea typeface="+mn-ea"/>
                <a:cs typeface="+mn-cs"/>
              </a:rPr>
              <a:t>Why so? Why must there be justice as well as compassion, punishment as well as forgiveness? The sages said that “When God created the universe He did so under the attribute of justice, but then saw it could not survive. What did He do? He added compassion to justice and created the world.”</a:t>
            </a:r>
            <a:r>
              <a:rPr lang="en-US" sz="1200" b="0" u="none" kern="1200" dirty="0">
                <a:solidFill>
                  <a:schemeClr val="tx1"/>
                </a:solidFill>
                <a:latin typeface="Arial" pitchFamily="-128" charset="0"/>
                <a:ea typeface="+mn-ea"/>
                <a:cs typeface="+mn-cs"/>
              </a:rPr>
              <a:t> This statement prompts the same question. Why did God not abandon justice altogether? Why is forgiveness alone not enough?</a:t>
            </a:r>
          </a:p>
          <a:p>
            <a:endParaRPr lang="en-US" sz="1200" b="0" u="none" kern="1200" dirty="0">
              <a:solidFill>
                <a:schemeClr val="tx1"/>
              </a:solidFill>
              <a:latin typeface="Arial" pitchFamily="-128" charset="0"/>
              <a:ea typeface="+mn-ea"/>
              <a:cs typeface="+mn-cs"/>
            </a:endParaRPr>
          </a:p>
          <a:p>
            <a:r>
              <a:rPr lang="en-US" sz="1200" b="0" u="none" kern="1200" dirty="0">
                <a:solidFill>
                  <a:schemeClr val="tx1"/>
                </a:solidFill>
                <a:latin typeface="Arial" pitchFamily="-128" charset="0"/>
                <a:ea typeface="+mn-ea"/>
                <a:cs typeface="+mn-cs"/>
              </a:rPr>
              <a:t>Some fascinating recent research in diverse fields from moral philosophy to evolutionary psychology, and from games theory to environmental ethics, provides us with an extraordinary and unexpected answer.</a:t>
            </a:r>
          </a:p>
          <a:p>
            <a:endParaRPr lang="en-US" sz="1200" b="0" u="none" kern="1200" dirty="0">
              <a:solidFill>
                <a:schemeClr val="tx1"/>
              </a:solidFill>
              <a:latin typeface="Arial" pitchFamily="-128" charset="0"/>
              <a:ea typeface="+mn-ea"/>
              <a:cs typeface="+mn-cs"/>
            </a:endParaRPr>
          </a:p>
          <a:p>
            <a:r>
              <a:rPr lang="en-US" sz="1200" b="0" u="none" kern="1200" dirty="0">
                <a:solidFill>
                  <a:schemeClr val="tx1"/>
                </a:solidFill>
                <a:latin typeface="Arial" pitchFamily="-128" charset="0"/>
                <a:ea typeface="+mn-ea"/>
                <a:cs typeface="+mn-cs"/>
              </a:rPr>
              <a:t>The best point of entry is Garrett Harding’s famous paper written in 1968 about “the tragedy of the commons.” He asks us to imagine an asset with no specific owner: pasture land that belongs to everyone (the commons), for example, or the sea and the fish it contains. The asset provides a livelihood to many people, the local farmers or fishermen. But eventually it attracts too many people. There is over-pasturing or overfishing, and the resource is depleted. The pasture is at risk of becoming wasteland. The fish are in danger of extinction.</a:t>
            </a:r>
          </a:p>
          <a:p>
            <a:endParaRPr lang="en-US" sz="1200" b="0" u="none" kern="1200" dirty="0">
              <a:solidFill>
                <a:schemeClr val="tx1"/>
              </a:solidFill>
              <a:latin typeface="Arial" pitchFamily="-128" charset="0"/>
              <a:ea typeface="+mn-ea"/>
              <a:cs typeface="+mn-cs"/>
            </a:endParaRPr>
          </a:p>
          <a:p>
            <a:r>
              <a:rPr lang="en-US" sz="1200" b="0" u="none" kern="1200" dirty="0">
                <a:solidFill>
                  <a:schemeClr val="tx1"/>
                </a:solidFill>
                <a:latin typeface="Arial" pitchFamily="-128" charset="0"/>
                <a:ea typeface="+mn-ea"/>
                <a:cs typeface="+mn-cs"/>
              </a:rPr>
              <a:t>What then happens? The common good demands that everyone from here on must practice restraint. They must limit the number of animals they graze or the amount of fish they catch. But some individuals are tempted not to do so. They continue to over-pasture or overfish. The gain to them is great and the loss to others is small, since it is divided by many. Self-interest takes precedence over the common good, and if enough people do so the result is disaster.</a:t>
            </a:r>
          </a:p>
          <a:p>
            <a:endParaRPr lang="en-US" sz="1200" b="0" u="none"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This is the tragedy of the commons, and it explains how environmental catastrophes and other disasters occur. The problem is the </a:t>
            </a:r>
            <a:r>
              <a:rPr lang="en-US" sz="1200" i="1" kern="1200" dirty="0">
                <a:solidFill>
                  <a:schemeClr val="tx1"/>
                </a:solidFill>
                <a:latin typeface="Arial" pitchFamily="-128" charset="0"/>
                <a:ea typeface="+mn-ea"/>
                <a:cs typeface="+mn-cs"/>
              </a:rPr>
              <a:t>free rider</a:t>
            </a:r>
            <a:r>
              <a:rPr lang="en-US" sz="1200" i="0" kern="1200" dirty="0">
                <a:solidFill>
                  <a:schemeClr val="tx1"/>
                </a:solidFill>
                <a:latin typeface="Arial" pitchFamily="-128" charset="0"/>
                <a:ea typeface="+mn-ea"/>
                <a:cs typeface="+mn-cs"/>
              </a:rPr>
              <a:t>, the person who pursues his or her self interest without bearing their share of the cost of the common good.</a:t>
            </a:r>
          </a:p>
          <a:p>
            <a:endParaRPr lang="en-US" sz="1200" b="0" i="0" u="none"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Of much greater significance have been the experiments designed to test the impact of different ways of thinking about God. Do we think primarily in terms of Divine forgiveness, or of Divine justice and punishment? Some strands within the great faiths emphasize one, others the other. There are hellfire preachers and those who speak in the still, small voice of love. Which is the more effective?</a:t>
            </a:r>
            <a:endParaRPr lang="en-US" sz="1200" u="none" kern="1200" dirty="0">
              <a:solidFill>
                <a:schemeClr val="tx1"/>
              </a:solidFill>
              <a:latin typeface="Arial" pitchFamily="-128" charset="0"/>
              <a:ea typeface="+mn-ea"/>
              <a:cs typeface="+mn-cs"/>
            </a:endParaRPr>
          </a:p>
          <a:p>
            <a:endParaRPr lang="en-US" sz="1200" u="none" kern="1200" dirty="0">
              <a:solidFill>
                <a:schemeClr val="tx1"/>
              </a:solidFill>
              <a:latin typeface="Arial" pitchFamily="-128" charset="0"/>
              <a:ea typeface="+mn-ea"/>
              <a:cs typeface="+mn-cs"/>
            </a:endParaRPr>
          </a:p>
          <a:p>
            <a:r>
              <a:rPr lang="en-US" sz="1200" u="none" kern="1200" dirty="0">
                <a:solidFill>
                  <a:schemeClr val="tx1"/>
                </a:solidFill>
                <a:latin typeface="Arial" pitchFamily="-128" charset="0"/>
                <a:ea typeface="+mn-ea"/>
                <a:cs typeface="+mn-cs"/>
              </a:rPr>
              <a:t>Among believers, though, the difference is significant. </a:t>
            </a:r>
            <a:r>
              <a:rPr lang="en-US" sz="1200" i="1" u="none" kern="1200" dirty="0">
                <a:solidFill>
                  <a:schemeClr val="tx1"/>
                </a:solidFill>
                <a:latin typeface="Arial" pitchFamily="-128" charset="0"/>
                <a:ea typeface="+mn-ea"/>
                <a:cs typeface="+mn-cs"/>
              </a:rPr>
              <a:t>Those who believe in a punitive God cheat and steal less than those who believe in a forgiving God</a:t>
            </a:r>
            <a:r>
              <a:rPr lang="en-US" sz="1200" i="0" u="none" kern="1200" dirty="0">
                <a:solidFill>
                  <a:schemeClr val="tx1"/>
                </a:solidFill>
                <a:latin typeface="Arial" pitchFamily="-128" charset="0"/>
                <a:ea typeface="+mn-ea"/>
                <a:cs typeface="+mn-cs"/>
              </a:rPr>
              <a:t>. Experiments were then performed to see how believers relate to free-riders in common-good situations like those described above. Were they willing to forgive, or did they punish the free-riders even at a cost to themselves. Here the results were revelatory. </a:t>
            </a:r>
            <a:r>
              <a:rPr lang="en-US" sz="1200" i="1" u="none" kern="1200" dirty="0">
                <a:solidFill>
                  <a:schemeClr val="tx1"/>
                </a:solidFill>
                <a:latin typeface="Arial" pitchFamily="-128" charset="0"/>
                <a:ea typeface="+mn-ea"/>
                <a:cs typeface="+mn-cs"/>
              </a:rPr>
              <a:t>People who believe in a punitive God, punish people less than those who believe in a forgiving God</a:t>
            </a:r>
            <a:r>
              <a:rPr lang="en-US" sz="1200" i="0" u="none" kern="1200" dirty="0">
                <a:solidFill>
                  <a:schemeClr val="tx1"/>
                </a:solidFill>
                <a:latin typeface="Arial" pitchFamily="-128" charset="0"/>
                <a:ea typeface="+mn-ea"/>
                <a:cs typeface="+mn-cs"/>
              </a:rPr>
              <a:t>.</a:t>
            </a:r>
            <a:r>
              <a:rPr lang="en-US" sz="1200" b="0" i="0" u="none" kern="1200" dirty="0">
                <a:solidFill>
                  <a:schemeClr val="tx1"/>
                </a:solidFill>
                <a:latin typeface="Arial" pitchFamily="-128" charset="0"/>
                <a:ea typeface="+mn-ea"/>
                <a:cs typeface="+mn-cs"/>
              </a:rPr>
              <a:t> Those who believe that, as the Torah says, God “does not leave the guilty unpunished,” are more willing to leave punishment to God. </a:t>
            </a:r>
            <a:r>
              <a:rPr lang="en-US" sz="1200" b="0" i="1" u="none" kern="1200" dirty="0">
                <a:solidFill>
                  <a:schemeClr val="tx1"/>
                </a:solidFill>
                <a:latin typeface="Arial" pitchFamily="-128" charset="0"/>
                <a:ea typeface="+mn-ea"/>
                <a:cs typeface="+mn-cs"/>
              </a:rPr>
              <a:t>Those who focus on Divine forgiveness are more likely to practice human retribution or revenge</a:t>
            </a:r>
            <a:r>
              <a:rPr lang="en-US" sz="1200" b="0" i="0" u="none" kern="1200" dirty="0">
                <a:solidFill>
                  <a:schemeClr val="tx1"/>
                </a:solidFill>
                <a:latin typeface="Arial" pitchFamily="-128" charset="0"/>
                <a:ea typeface="+mn-ea"/>
                <a:cs typeface="+mn-cs"/>
              </a:rPr>
              <a:t>.</a:t>
            </a:r>
          </a:p>
          <a:p>
            <a:endParaRPr lang="en-US" sz="1200" b="0" i="0" u="none" kern="1200" dirty="0">
              <a:solidFill>
                <a:schemeClr val="tx1"/>
              </a:solidFill>
              <a:latin typeface="Arial" pitchFamily="-128" charset="0"/>
              <a:ea typeface="+mn-ea"/>
              <a:cs typeface="+mn-cs"/>
            </a:endParaRPr>
          </a:p>
          <a:p>
            <a:r>
              <a:rPr lang="en-US" sz="1200" b="0" i="0" u="none" kern="1200" dirty="0">
                <a:solidFill>
                  <a:schemeClr val="tx1"/>
                </a:solidFill>
                <a:latin typeface="Arial" pitchFamily="-128" charset="0"/>
                <a:ea typeface="+mn-ea"/>
                <a:cs typeface="+mn-cs"/>
              </a:rPr>
              <a:t>The same applies to societies as a whole. Here the experimenters used terms not entirely germane to Judaism: they compared countries in terms of percentages of the population who believed in heaven and hell. “Nations with the highest levels of belief in hell and the lowest levels of belief in heaven had the lowest crime rates. In contrast, nations that privileged heaven over hell were champions of crime. These patterns persisted across nearly all major religious faiths, including various Christian, Hindu and syncretic religions that are a blend of several belief systems.”</a:t>
            </a:r>
            <a:endParaRPr lang="en-US" sz="1200" b="1" i="0" u="none" kern="1200" dirty="0">
              <a:solidFill>
                <a:schemeClr val="tx1"/>
              </a:solidFill>
              <a:latin typeface="Arial" pitchFamily="-128" charset="0"/>
              <a:ea typeface="+mn-ea"/>
              <a:cs typeface="+mn-cs"/>
            </a:endParaRPr>
          </a:p>
          <a:p>
            <a:endParaRPr lang="en-US" sz="1200" b="1" i="0" u="none" kern="1200" dirty="0">
              <a:solidFill>
                <a:schemeClr val="tx1"/>
              </a:solidFill>
              <a:latin typeface="Arial" pitchFamily="-128"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latin typeface="Arial" pitchFamily="-128" charset="0"/>
                <a:ea typeface="+mn-ea"/>
                <a:cs typeface="+mn-cs"/>
              </a:rPr>
              <a:t>It is now clear why, at the very moment He is declaring his compassion, grace and forgiveness, God insists that He does not leave the guilty unpunished. </a:t>
            </a:r>
            <a:r>
              <a:rPr lang="en-US" sz="1200" i="1" kern="1200" dirty="0">
                <a:solidFill>
                  <a:schemeClr val="tx1"/>
                </a:solidFill>
                <a:latin typeface="Arial" pitchFamily="-128" charset="0"/>
                <a:ea typeface="+mn-ea"/>
                <a:cs typeface="+mn-cs"/>
              </a:rPr>
              <a:t>A world without Divine justice would be one where there is more resentment, punishment and crime, and less public-spiritedness and forgiveness, even among religious believers</a:t>
            </a:r>
            <a:r>
              <a:rPr lang="en-US" sz="1200" i="0" kern="1200" dirty="0">
                <a:solidFill>
                  <a:schemeClr val="tx1"/>
                </a:solidFill>
                <a:latin typeface="Arial" pitchFamily="-128" charset="0"/>
                <a:ea typeface="+mn-ea"/>
                <a:cs typeface="+mn-cs"/>
              </a:rPr>
              <a:t>. The more we believe that God punishes the guilty, the more forgiving we become. The less we believe that God punishes the guilty, the more resentful and punitive we become. This is a totally counterintuitive truth, yet one that finally allows us to see the profound wisdom of the Torah in helping us create a humane and compassionate society.  </a:t>
            </a:r>
          </a:p>
          <a:p>
            <a:endParaRPr lang="en-US" sz="1200" b="0" u="none" kern="1200" dirty="0">
              <a:solidFill>
                <a:schemeClr val="tx1"/>
              </a:solidFill>
              <a:latin typeface="Arial" pitchFamily="-128" charset="0"/>
              <a:ea typeface="+mn-ea"/>
              <a:cs typeface="+mn-cs"/>
            </a:endParaRPr>
          </a:p>
          <a:p>
            <a:endParaRPr lang="en-US" u="none"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577774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Near the end of </a:t>
            </a:r>
            <a:r>
              <a:rPr lang="en-GB" sz="1200" b="0" i="0" u="none" strike="noStrike" kern="1200" dirty="0" err="1">
                <a:solidFill>
                  <a:schemeClr val="tx1"/>
                </a:solidFill>
                <a:effectLst/>
                <a:latin typeface="+mn-lt"/>
                <a:ea typeface="+mn-ea"/>
                <a:cs typeface="+mn-cs"/>
              </a:rPr>
              <a:t>Bamidbar</a:t>
            </a:r>
            <a:r>
              <a:rPr lang="en-GB" sz="1200" b="0" i="0" u="none" strike="noStrike" kern="1200" dirty="0">
                <a:solidFill>
                  <a:schemeClr val="tx1"/>
                </a:solidFill>
                <a:effectLst/>
                <a:latin typeface="+mn-lt"/>
                <a:ea typeface="+mn-ea"/>
                <a:cs typeface="+mn-cs"/>
              </a:rPr>
              <a:t>, we encounter the law of the cities of refuge: three cities to the east of the Jordan and, later, three more within the land of Israel itself. There, people who had committed homicide could flee and find protection until their case was heard by a court of law. If they were found guilty of murder, in biblical times they were sentenced to death. If found innocent – if the death happened by accident or inadvertently, with neither deliberation nor malice – then they were to stay in the city of refuge “until the death of the High priest.” There, they were protected against revenge on the part of the </a:t>
            </a:r>
            <a:r>
              <a:rPr lang="en-GB" sz="1200" b="0" i="1" u="none" strike="noStrike" kern="1200" dirty="0" err="1">
                <a:solidFill>
                  <a:schemeClr val="tx1"/>
                </a:solidFill>
                <a:effectLst/>
                <a:latin typeface="+mn-lt"/>
                <a:ea typeface="+mn-ea"/>
                <a:cs typeface="+mn-cs"/>
              </a:rPr>
              <a:t>goel</a:t>
            </a:r>
            <a:r>
              <a:rPr lang="en-GB" sz="1200" b="0" i="1" u="none" strike="noStrike" kern="1200" dirty="0">
                <a:solidFill>
                  <a:schemeClr val="tx1"/>
                </a:solidFill>
                <a:effectLst/>
                <a:latin typeface="+mn-lt"/>
                <a:ea typeface="+mn-ea"/>
                <a:cs typeface="+mn-cs"/>
              </a:rPr>
              <a:t> ha-dam</a:t>
            </a:r>
            <a:r>
              <a:rPr lang="en-GB" sz="1200" b="0" i="0" u="none" strike="noStrike" kern="1200" dirty="0">
                <a:solidFill>
                  <a:schemeClr val="tx1"/>
                </a:solidFill>
                <a:effectLst/>
                <a:latin typeface="+mn-lt"/>
                <a:ea typeface="+mn-ea"/>
                <a:cs typeface="+mn-cs"/>
              </a:rPr>
              <a:t>, the blood-redeemer, usually the closest relative of the person who had been killed.</a:t>
            </a:r>
          </a:p>
          <a:p>
            <a:r>
              <a:rPr lang="en-GB" sz="1200" b="0" i="0" u="none" strike="noStrike" kern="1200" dirty="0">
                <a:solidFill>
                  <a:schemeClr val="tx1"/>
                </a:solidFill>
                <a:effectLst/>
                <a:latin typeface="+mn-lt"/>
                <a:ea typeface="+mn-ea"/>
                <a:cs typeface="+mn-cs"/>
              </a:rPr>
              <a:t>Homicide is never less than serious in Jewish law. But there is a fundamental difference between murder – deliberate killing – and manslaughter, accidental death. To kill someone not guilty of murder as an act of revenge for an accidental death is not justice but further bloodshed, and must be prevented. Hence the need for safe havens where people at risk could be protected.</a:t>
            </a:r>
          </a:p>
          <a:p>
            <a:r>
              <a:rPr lang="en-GB" sz="1200" b="0" i="0" u="none" strike="noStrike" kern="1200" dirty="0">
                <a:solidFill>
                  <a:schemeClr val="tx1"/>
                </a:solidFill>
                <a:effectLst/>
                <a:latin typeface="+mn-lt"/>
                <a:ea typeface="+mn-ea"/>
                <a:cs typeface="+mn-cs"/>
              </a:rPr>
              <a:t>The prevention of unjust violence is fundamental to the Torah. God’s covenant with Noah and humankind after the Flood identifies murder as the ultimate crime: “He who sheds the blood of man, by man shall his blood be shed, for in the image of God, God created man” (</a:t>
            </a:r>
            <a:r>
              <a:rPr lang="en-GB" sz="1200" b="0" i="0" u="none" strike="noStrike" kern="1200" dirty="0">
                <a:solidFill>
                  <a:schemeClr val="tx1"/>
                </a:solidFill>
                <a:effectLst/>
                <a:latin typeface="+mn-lt"/>
                <a:ea typeface="+mn-ea"/>
                <a:cs typeface="+mn-cs"/>
                <a:hlinkClick r:id="rId3"/>
              </a:rPr>
              <a:t>Gen. 9: 6</a:t>
            </a:r>
            <a:r>
              <a:rPr lang="en-GB" sz="1200" b="0" i="0" u="none" strike="noStrike" kern="1200" dirty="0">
                <a:solidFill>
                  <a:schemeClr val="tx1"/>
                </a:solidFill>
                <a:effectLst/>
                <a:latin typeface="+mn-lt"/>
                <a:ea typeface="+mn-ea"/>
                <a:cs typeface="+mn-cs"/>
              </a:rPr>
              <a:t>). Blood wrongly shed cries to Heaven itself. God said to Cain after he had murdered Abel, “Your brother’s blood is crying to Me from the ground” (</a:t>
            </a:r>
            <a:r>
              <a:rPr lang="en-GB" sz="1200" b="0" i="0" u="none" strike="noStrike" kern="1200" dirty="0">
                <a:solidFill>
                  <a:schemeClr val="tx1"/>
                </a:solidFill>
                <a:effectLst/>
                <a:latin typeface="+mn-lt"/>
                <a:ea typeface="+mn-ea"/>
                <a:cs typeface="+mn-cs"/>
                <a:hlinkClick r:id="rId4"/>
              </a:rPr>
              <a:t>Gen. 4:10</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Here in </a:t>
            </a:r>
            <a:r>
              <a:rPr lang="en-GB" sz="1200" b="0" i="0" u="none" strike="noStrike" kern="1200" dirty="0" err="1">
                <a:solidFill>
                  <a:schemeClr val="tx1"/>
                </a:solidFill>
                <a:effectLst/>
                <a:latin typeface="+mn-lt"/>
                <a:ea typeface="+mn-ea"/>
                <a:cs typeface="+mn-cs"/>
              </a:rPr>
              <a:t>Bamidbar</a:t>
            </a:r>
            <a:r>
              <a:rPr lang="en-GB" sz="1200" b="0" i="0" u="none" strike="noStrike" kern="1200" dirty="0">
                <a:solidFill>
                  <a:schemeClr val="tx1"/>
                </a:solidFill>
                <a:effectLst/>
                <a:latin typeface="+mn-lt"/>
                <a:ea typeface="+mn-ea"/>
                <a:cs typeface="+mn-cs"/>
              </a:rPr>
              <a:t> we hear a similar sentiment: “You shall not pollute the land in which you live, for blood pollutes the land, and the land can have no expiation for blood that is shed on it, except by the blood of him who shed it” (</a:t>
            </a:r>
            <a:r>
              <a:rPr lang="en-GB" sz="1200" b="0" i="0" u="none" strike="noStrike" kern="1200" dirty="0">
                <a:solidFill>
                  <a:schemeClr val="tx1"/>
                </a:solidFill>
                <a:effectLst/>
                <a:latin typeface="+mn-lt"/>
                <a:ea typeface="+mn-ea"/>
                <a:cs typeface="+mn-cs"/>
                <a:hlinkClick r:id="rId5"/>
              </a:rPr>
              <a:t>Num. 35: 13</a:t>
            </a:r>
            <a:r>
              <a:rPr lang="en-GB" sz="1200" b="0" i="0" u="none" strike="noStrike" kern="1200" dirty="0">
                <a:solidFill>
                  <a:schemeClr val="tx1"/>
                </a:solidFill>
                <a:effectLst/>
                <a:latin typeface="+mn-lt"/>
                <a:ea typeface="+mn-ea"/>
                <a:cs typeface="+mn-cs"/>
              </a:rPr>
              <a:t>). The verb </a:t>
            </a:r>
            <a:r>
              <a:rPr lang="en-GB" sz="1200" b="0" i="1" u="none" strike="noStrike" kern="1200" dirty="0" err="1">
                <a:solidFill>
                  <a:schemeClr val="tx1"/>
                </a:solidFill>
                <a:effectLst/>
                <a:latin typeface="+mn-lt"/>
                <a:ea typeface="+mn-ea"/>
                <a:cs typeface="+mn-cs"/>
              </a:rPr>
              <a:t>ch</a:t>
            </a:r>
            <a:r>
              <a:rPr lang="en-GB" sz="1200" b="0" i="1" u="none" strike="noStrike" kern="1200" dirty="0">
                <a:solidFill>
                  <a:schemeClr val="tx1"/>
                </a:solidFill>
                <a:effectLst/>
                <a:latin typeface="+mn-lt"/>
                <a:ea typeface="+mn-ea"/>
                <a:cs typeface="+mn-cs"/>
              </a:rPr>
              <a:t>-n-</a:t>
            </a:r>
            <a:r>
              <a:rPr lang="en-GB" sz="1200" b="0" i="1" u="none" strike="noStrike" kern="1200" dirty="0" err="1">
                <a:solidFill>
                  <a:schemeClr val="tx1"/>
                </a:solidFill>
                <a:effectLst/>
                <a:latin typeface="+mn-lt"/>
                <a:ea typeface="+mn-ea"/>
                <a:cs typeface="+mn-cs"/>
              </a:rPr>
              <a:t>ph</a:t>
            </a:r>
            <a:r>
              <a:rPr lang="en-GB" sz="1200" b="0" i="0" u="none" strike="noStrike" kern="1200" dirty="0">
                <a:solidFill>
                  <a:schemeClr val="tx1"/>
                </a:solidFill>
                <a:effectLst/>
                <a:latin typeface="+mn-lt"/>
                <a:ea typeface="+mn-ea"/>
                <a:cs typeface="+mn-cs"/>
              </a:rPr>
              <a:t>, which appears twice in this verse and nowhere else in the Mosaic books, means to pollute, to soil, to dirty, to defile. There is something fundamentally blemished about a world in which murder goes unpunished. Human life is sacred. Even justified acts of bloodshed, as in the case of war, still communicate impurity. A Cohen who has shed blood does not bless the people.</a:t>
            </a:r>
            <a:r>
              <a:rPr lang="en-GB" sz="1200" b="0" i="0" u="none" strike="noStrike" kern="1200" dirty="0">
                <a:solidFill>
                  <a:schemeClr val="tx1"/>
                </a:solidFill>
                <a:effectLst/>
                <a:latin typeface="+mn-lt"/>
                <a:ea typeface="+mn-ea"/>
                <a:cs typeface="+mn-cs"/>
                <a:hlinkClick r:id="rId6"/>
              </a:rPr>
              <a:t>[1]</a:t>
            </a:r>
            <a:r>
              <a:rPr lang="en-GB" sz="1200" b="0" i="0" u="none" strike="noStrike" kern="1200" dirty="0">
                <a:solidFill>
                  <a:schemeClr val="tx1"/>
                </a:solidFill>
                <a:effectLst/>
                <a:latin typeface="+mn-lt"/>
                <a:ea typeface="+mn-ea"/>
                <a:cs typeface="+mn-cs"/>
              </a:rPr>
              <a:t> David is told that he may not build the Temple “because you shed much blood.”</a:t>
            </a:r>
            <a:r>
              <a:rPr lang="en-GB" sz="1200" b="0" i="0" u="none" strike="noStrike" kern="1200" dirty="0">
                <a:solidFill>
                  <a:schemeClr val="tx1"/>
                </a:solidFill>
                <a:effectLst/>
                <a:latin typeface="+mn-lt"/>
                <a:ea typeface="+mn-ea"/>
                <a:cs typeface="+mn-cs"/>
                <a:hlinkClick r:id="rId7"/>
              </a:rPr>
              <a:t>[2]</a:t>
            </a:r>
            <a:r>
              <a:rPr lang="en-GB" sz="1200" b="0" i="0" u="none" strike="noStrike" kern="1200" dirty="0">
                <a:solidFill>
                  <a:schemeClr val="tx1"/>
                </a:solidFill>
                <a:effectLst/>
                <a:latin typeface="+mn-lt"/>
                <a:ea typeface="+mn-ea"/>
                <a:cs typeface="+mn-cs"/>
              </a:rPr>
              <a:t> Death defiles.</a:t>
            </a:r>
          </a:p>
          <a:p>
            <a:r>
              <a:rPr lang="en-GB" sz="1200" b="0" i="0" u="none" strike="noStrike" kern="1200" dirty="0">
                <a:solidFill>
                  <a:schemeClr val="tx1"/>
                </a:solidFill>
                <a:effectLst/>
                <a:latin typeface="+mn-lt"/>
                <a:ea typeface="+mn-ea"/>
                <a:cs typeface="+mn-cs"/>
              </a:rPr>
              <a:t>That is what lies behind the idea of revenge. And though the Torah rejects revenge except when commanded by God,</a:t>
            </a:r>
            <a:r>
              <a:rPr lang="en-GB" sz="1200" b="0" i="0" u="none" strike="noStrike" kern="1200" dirty="0">
                <a:solidFill>
                  <a:schemeClr val="tx1"/>
                </a:solidFill>
                <a:effectLst/>
                <a:latin typeface="+mn-lt"/>
                <a:ea typeface="+mn-ea"/>
                <a:cs typeface="+mn-cs"/>
                <a:hlinkClick r:id="rId8"/>
              </a:rPr>
              <a:t>[3]</a:t>
            </a:r>
            <a:r>
              <a:rPr lang="en-GB" sz="1200" b="0" i="0" u="none" strike="noStrike" kern="1200" dirty="0">
                <a:solidFill>
                  <a:schemeClr val="tx1"/>
                </a:solidFill>
                <a:effectLst/>
                <a:latin typeface="+mn-lt"/>
                <a:ea typeface="+mn-ea"/>
                <a:cs typeface="+mn-cs"/>
              </a:rPr>
              <a:t> something of the idea survives in the concept of the </a:t>
            </a:r>
            <a:r>
              <a:rPr lang="en-GB" sz="1200" b="0" i="1" u="none" strike="noStrike" kern="1200" dirty="0" err="1">
                <a:solidFill>
                  <a:schemeClr val="tx1"/>
                </a:solidFill>
                <a:effectLst/>
                <a:latin typeface="+mn-lt"/>
                <a:ea typeface="+mn-ea"/>
                <a:cs typeface="+mn-cs"/>
              </a:rPr>
              <a:t>goel</a:t>
            </a:r>
            <a:r>
              <a:rPr lang="en-GB" sz="1200" b="0" i="1" u="none" strike="noStrike" kern="1200" dirty="0">
                <a:solidFill>
                  <a:schemeClr val="tx1"/>
                </a:solidFill>
                <a:effectLst/>
                <a:latin typeface="+mn-lt"/>
                <a:ea typeface="+mn-ea"/>
                <a:cs typeface="+mn-cs"/>
              </a:rPr>
              <a:t> ha-dam</a:t>
            </a:r>
            <a:r>
              <a:rPr lang="en-GB" sz="1200" b="0" i="0" u="none" strike="noStrike" kern="1200" dirty="0">
                <a:solidFill>
                  <a:schemeClr val="tx1"/>
                </a:solidFill>
                <a:effectLst/>
                <a:latin typeface="+mn-lt"/>
                <a:ea typeface="+mn-ea"/>
                <a:cs typeface="+mn-cs"/>
              </a:rPr>
              <a:t>, wrongly translated as ‘blood-avenger.’ It means, in fact, ‘blood-redeemer.’ A redeemer is someone who rights an imbalance in the world, who rescues someone or something and restores it to its rightful place. Thus Boaz redeems land belonging to Naomi.</a:t>
            </a:r>
            <a:r>
              <a:rPr lang="en-GB" sz="1200" b="0" i="0" u="none" strike="noStrike" kern="1200" dirty="0">
                <a:solidFill>
                  <a:schemeClr val="tx1"/>
                </a:solidFill>
                <a:effectLst/>
                <a:latin typeface="+mn-lt"/>
                <a:ea typeface="+mn-ea"/>
                <a:cs typeface="+mn-cs"/>
                <a:hlinkClick r:id="rId9"/>
              </a:rPr>
              <a:t>[4]</a:t>
            </a:r>
            <a:r>
              <a:rPr lang="en-GB" sz="1200" b="0" i="0" u="none" strike="noStrike" kern="1200" dirty="0">
                <a:solidFill>
                  <a:schemeClr val="tx1"/>
                </a:solidFill>
                <a:effectLst/>
                <a:latin typeface="+mn-lt"/>
                <a:ea typeface="+mn-ea"/>
                <a:cs typeface="+mn-cs"/>
              </a:rPr>
              <a:t> A redeemer is one who restores a relative to freedom after they have been forced to sell themselves into slavery.</a:t>
            </a:r>
            <a:r>
              <a:rPr lang="en-GB" sz="1200" b="0" i="0" u="none" strike="noStrike" kern="1200" dirty="0">
                <a:solidFill>
                  <a:schemeClr val="tx1"/>
                </a:solidFill>
                <a:effectLst/>
                <a:latin typeface="+mn-lt"/>
                <a:ea typeface="+mn-ea"/>
                <a:cs typeface="+mn-cs"/>
                <a:hlinkClick r:id="rId10"/>
              </a:rPr>
              <a:t>[5]</a:t>
            </a:r>
            <a:r>
              <a:rPr lang="en-GB" sz="1200" b="0" i="0" u="none" strike="noStrike" kern="1200" dirty="0">
                <a:solidFill>
                  <a:schemeClr val="tx1"/>
                </a:solidFill>
                <a:effectLst/>
                <a:latin typeface="+mn-lt"/>
                <a:ea typeface="+mn-ea"/>
                <a:cs typeface="+mn-cs"/>
              </a:rPr>
              <a:t> God redeems His people from bondage in Egypt. A blood-redeemer is one who ensures that murder does not go unpunished.</a:t>
            </a:r>
          </a:p>
          <a:p>
            <a:r>
              <a:rPr lang="en-GB" sz="1200" b="0" i="0" u="none" strike="noStrike" kern="1200" dirty="0">
                <a:solidFill>
                  <a:schemeClr val="tx1"/>
                </a:solidFill>
                <a:effectLst/>
                <a:latin typeface="+mn-lt"/>
                <a:ea typeface="+mn-ea"/>
                <a:cs typeface="+mn-cs"/>
              </a:rPr>
              <a:t>However not all acts of killing are murder. Some are </a:t>
            </a:r>
            <a:r>
              <a:rPr lang="en-GB" sz="1200" b="0" i="1" u="none" strike="noStrike" kern="1200" dirty="0">
                <a:solidFill>
                  <a:schemeClr val="tx1"/>
                </a:solidFill>
                <a:effectLst/>
                <a:latin typeface="+mn-lt"/>
                <a:ea typeface="+mn-ea"/>
                <a:cs typeface="+mn-cs"/>
              </a:rPr>
              <a:t>bi-</a:t>
            </a:r>
            <a:r>
              <a:rPr lang="en-GB" sz="1200" b="0" i="1" u="none" strike="noStrike" kern="1200" dirty="0" err="1">
                <a:solidFill>
                  <a:schemeClr val="tx1"/>
                </a:solidFill>
                <a:effectLst/>
                <a:latin typeface="+mn-lt"/>
                <a:ea typeface="+mn-ea"/>
                <a:cs typeface="+mn-cs"/>
              </a:rPr>
              <a:t>shgagah</a:t>
            </a:r>
            <a:r>
              <a:rPr lang="en-GB" sz="1200" b="0" i="0" u="none" strike="noStrike" kern="1200" dirty="0">
                <a:solidFill>
                  <a:schemeClr val="tx1"/>
                </a:solidFill>
                <a:effectLst/>
                <a:latin typeface="+mn-lt"/>
                <a:ea typeface="+mn-ea"/>
                <a:cs typeface="+mn-cs"/>
              </a:rPr>
              <a:t>, that is, unintentional, accidental or inadvertent. These are the acts that lead to exile in the cities of refuge. However, there is an ambiguity about this law. Was exile to the cities of refuge considered as a way of </a:t>
            </a:r>
            <a:r>
              <a:rPr lang="en-GB" sz="1200" b="0" i="1" u="none" strike="noStrike" kern="1200" dirty="0">
                <a:solidFill>
                  <a:schemeClr val="tx1"/>
                </a:solidFill>
                <a:effectLst/>
                <a:latin typeface="+mn-lt"/>
                <a:ea typeface="+mn-ea"/>
                <a:cs typeface="+mn-cs"/>
              </a:rPr>
              <a:t>protecting</a:t>
            </a:r>
            <a:r>
              <a:rPr lang="en-GB" sz="1200" b="0" i="0" u="none" strike="noStrike" kern="1200" dirty="0">
                <a:solidFill>
                  <a:schemeClr val="tx1"/>
                </a:solidFill>
                <a:effectLst/>
                <a:latin typeface="+mn-lt"/>
                <a:ea typeface="+mn-ea"/>
                <a:cs typeface="+mn-cs"/>
              </a:rPr>
              <a:t> the accidental killer, or was it itself </a:t>
            </a:r>
            <a:r>
              <a:rPr lang="en-GB" sz="1200" b="0" i="1" u="none" strike="noStrike" kern="1200" dirty="0">
                <a:solidFill>
                  <a:schemeClr val="tx1"/>
                </a:solidFill>
                <a:effectLst/>
                <a:latin typeface="+mn-lt"/>
                <a:ea typeface="+mn-ea"/>
                <a:cs typeface="+mn-cs"/>
              </a:rPr>
              <a:t>a form of punishment</a:t>
            </a:r>
            <a:r>
              <a:rPr lang="en-GB" sz="1200" b="0" i="0" u="none" strike="noStrike" kern="1200" dirty="0">
                <a:solidFill>
                  <a:schemeClr val="tx1"/>
                </a:solidFill>
                <a:effectLst/>
                <a:latin typeface="+mn-lt"/>
                <a:ea typeface="+mn-ea"/>
                <a:cs typeface="+mn-cs"/>
              </a:rPr>
              <a:t>, not the death sentence that would have applied to one guilty of murder, but punishment nonetheless. Recall that exile is a biblical form of punishment. Adam and Eve, after their sin, were exiled from Eden. Cain, after killing Abel, was told he would be “a restless wanderer on the face of the earth.” We say in our prayers, “Because of our sins we were exiled from our land.”</a:t>
            </a:r>
          </a:p>
          <a:p>
            <a:r>
              <a:rPr lang="en-GB" sz="1200" b="0" i="0" u="none" strike="noStrike" kern="1200" dirty="0">
                <a:solidFill>
                  <a:schemeClr val="tx1"/>
                </a:solidFill>
                <a:effectLst/>
                <a:latin typeface="+mn-lt"/>
                <a:ea typeface="+mn-ea"/>
                <a:cs typeface="+mn-cs"/>
              </a:rPr>
              <a:t>In truth both elements are present. On the one hand the Torah says, “The assembly must protect the one accused of murder from the redeemer of blood and send the accused back to the city of refuge to which they fled” (</a:t>
            </a:r>
            <a:r>
              <a:rPr lang="en-GB" sz="1200" b="0" i="0" u="none" strike="noStrike" kern="1200" dirty="0">
                <a:solidFill>
                  <a:schemeClr val="tx1"/>
                </a:solidFill>
                <a:effectLst/>
                <a:latin typeface="+mn-lt"/>
                <a:ea typeface="+mn-ea"/>
                <a:cs typeface="+mn-cs"/>
                <a:hlinkClick r:id="rId11"/>
              </a:rPr>
              <a:t>Num. 35: 25</a:t>
            </a:r>
            <a:r>
              <a:rPr lang="en-GB" sz="1200" b="0" i="0" u="none" strike="noStrike" kern="1200" dirty="0">
                <a:solidFill>
                  <a:schemeClr val="tx1"/>
                </a:solidFill>
                <a:effectLst/>
                <a:latin typeface="+mn-lt"/>
                <a:ea typeface="+mn-ea"/>
                <a:cs typeface="+mn-cs"/>
              </a:rPr>
              <a:t>). Here the emphasis is on protection. But on the other, we read that if the exiled person “ever goes outside the limits of the city of refuge to which they fled and the redeemer of blood finds them outside the city, the redeemer of blood may kill the accused without being guilty of murder” (</a:t>
            </a:r>
            <a:r>
              <a:rPr lang="en-GB" sz="1200" b="0" i="0" u="none" strike="noStrike" kern="1200" dirty="0">
                <a:solidFill>
                  <a:schemeClr val="tx1"/>
                </a:solidFill>
                <a:effectLst/>
                <a:latin typeface="+mn-lt"/>
                <a:ea typeface="+mn-ea"/>
                <a:cs typeface="+mn-cs"/>
                <a:hlinkClick r:id="rId12"/>
              </a:rPr>
              <a:t>Num. 35: 26-27</a:t>
            </a:r>
            <a:r>
              <a:rPr lang="en-GB" sz="1200" b="0" i="0" u="none" strike="noStrike" kern="1200" dirty="0">
                <a:solidFill>
                  <a:schemeClr val="tx1"/>
                </a:solidFill>
                <a:effectLst/>
                <a:latin typeface="+mn-lt"/>
                <a:ea typeface="+mn-ea"/>
                <a:cs typeface="+mn-cs"/>
              </a:rPr>
              <a:t>). Here an element of guilt is presumed, otherwise why would the blood redeemer be innocent of murder?</a:t>
            </a:r>
            <a:r>
              <a:rPr lang="en-GB" sz="1200" b="0" i="0" u="none" strike="noStrike" kern="1200" dirty="0">
                <a:solidFill>
                  <a:schemeClr val="tx1"/>
                </a:solidFill>
                <a:effectLst/>
                <a:latin typeface="+mn-lt"/>
                <a:ea typeface="+mn-ea"/>
                <a:cs typeface="+mn-cs"/>
                <a:hlinkClick r:id="rId13"/>
              </a:rPr>
              <a:t>[6]</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We can see the difference by looking at how the Talmud and Maimonides explain the provision that the exile must stay in the city of refuge until the death of the High Priest. What had the High Priest to do with accidental killing? According to the Talmud, the High Priest “should have asked for mercy [i.e. should have prayed that there be no accidental deaths among the people] and he did not do so.”</a:t>
            </a:r>
            <a:r>
              <a:rPr lang="en-GB" sz="1200" b="0" i="0" u="none" strike="noStrike" kern="1200" dirty="0">
                <a:solidFill>
                  <a:schemeClr val="tx1"/>
                </a:solidFill>
                <a:effectLst/>
                <a:latin typeface="+mn-lt"/>
                <a:ea typeface="+mn-ea"/>
                <a:cs typeface="+mn-cs"/>
                <a:hlinkClick r:id="rId14"/>
              </a:rPr>
              <a:t>[7]</a:t>
            </a:r>
            <a:r>
              <a:rPr lang="en-GB" sz="1200" b="0" i="0" u="none" strike="noStrike" kern="1200" dirty="0">
                <a:solidFill>
                  <a:schemeClr val="tx1"/>
                </a:solidFill>
                <a:effectLst/>
                <a:latin typeface="+mn-lt"/>
                <a:ea typeface="+mn-ea"/>
                <a:cs typeface="+mn-cs"/>
              </a:rPr>
              <a:t> The assumption is that had the High Priest prayed more fervently, God would not have allowed this accident to happen. Whether or not there is moral guilt, something wrong has occurred and there is a need for atonement, achieved partly through exile and partly through the death of the High Priest. For the High Priest atoned for the people as a whole, and when he died, his death atoned for the death of those who were accidently killed.</a:t>
            </a:r>
          </a:p>
          <a:p>
            <a:r>
              <a:rPr lang="en-GB" sz="1200" b="0" i="0" u="none" strike="noStrike" kern="1200" dirty="0">
                <a:solidFill>
                  <a:schemeClr val="tx1"/>
                </a:solidFill>
                <a:effectLst/>
                <a:latin typeface="+mn-lt"/>
                <a:ea typeface="+mn-ea"/>
                <a:cs typeface="+mn-cs"/>
              </a:rPr>
              <a:t>Maimonides, however, gives a completely different explanation in </a:t>
            </a:r>
            <a:r>
              <a:rPr lang="en-GB" sz="1200" b="0" i="1" u="none" strike="noStrike" kern="1200" dirty="0">
                <a:solidFill>
                  <a:schemeClr val="tx1"/>
                </a:solidFill>
                <a:effectLst/>
                <a:latin typeface="+mn-lt"/>
                <a:ea typeface="+mn-ea"/>
                <a:cs typeface="+mn-cs"/>
              </a:rPr>
              <a:t>The Guide for the Perplexed</a:t>
            </a:r>
            <a:r>
              <a:rPr lang="en-GB" sz="1200" b="0" i="0" u="none" strike="noStrike" kern="1200" dirty="0">
                <a:solidFill>
                  <a:schemeClr val="tx1"/>
                </a:solidFill>
                <a:effectLst/>
                <a:latin typeface="+mn-lt"/>
                <a:ea typeface="+mn-ea"/>
                <a:cs typeface="+mn-cs"/>
              </a:rPr>
              <a:t> (III:40). For him the issue at stake is not atonement but protection. The reason the man goes into exile in a city of refuge is to allow the passions of the relative of the victim, the blood-redeemer, to cool. The exile stays there until the death of the High Priest, because his death creates a mood of national mourning, which dissolves the longing for revenge – “for it is a natural phenomenon that we find consolation in our misfortune when the same misfortune or a greater one befalls another person. Amongst us no death causes more grief than that of the High Priest.”</a:t>
            </a:r>
          </a:p>
          <a:p>
            <a:r>
              <a:rPr lang="en-GB" sz="1200" b="0" i="0" u="none" strike="noStrike" kern="1200" dirty="0">
                <a:solidFill>
                  <a:schemeClr val="tx1"/>
                </a:solidFill>
                <a:effectLst/>
                <a:latin typeface="+mn-lt"/>
                <a:ea typeface="+mn-ea"/>
                <a:cs typeface="+mn-cs"/>
              </a:rPr>
              <a:t>The desire for revenge is basic. It exists in all societies. It led to cycles of retaliation – the Montagues against the Capulets in </a:t>
            </a:r>
            <a:r>
              <a:rPr lang="en-GB" sz="1200" b="0" i="1" u="none" strike="noStrike" kern="1200" dirty="0">
                <a:solidFill>
                  <a:schemeClr val="tx1"/>
                </a:solidFill>
                <a:effectLst/>
                <a:latin typeface="+mn-lt"/>
                <a:ea typeface="+mn-ea"/>
                <a:cs typeface="+mn-cs"/>
              </a:rPr>
              <a:t>Romeo and Juliet</a:t>
            </a:r>
            <a:r>
              <a:rPr lang="en-GB" sz="1200" b="0" i="0" u="none" strike="noStrike" kern="1200" dirty="0">
                <a:solidFill>
                  <a:schemeClr val="tx1"/>
                </a:solidFill>
                <a:effectLst/>
                <a:latin typeface="+mn-lt"/>
                <a:ea typeface="+mn-ea"/>
                <a:cs typeface="+mn-cs"/>
              </a:rPr>
              <a:t>, the </a:t>
            </a:r>
            <a:r>
              <a:rPr lang="en-GB" sz="1200" b="0" i="0" u="none" strike="noStrike" kern="1200" dirty="0" err="1">
                <a:solidFill>
                  <a:schemeClr val="tx1"/>
                </a:solidFill>
                <a:effectLst/>
                <a:latin typeface="+mn-lt"/>
                <a:ea typeface="+mn-ea"/>
                <a:cs typeface="+mn-cs"/>
              </a:rPr>
              <a:t>Corleones</a:t>
            </a:r>
            <a:r>
              <a:rPr lang="en-GB" sz="1200" b="0" i="0" u="none" strike="noStrike" kern="1200" dirty="0">
                <a:solidFill>
                  <a:schemeClr val="tx1"/>
                </a:solidFill>
                <a:effectLst/>
                <a:latin typeface="+mn-lt"/>
                <a:ea typeface="+mn-ea"/>
                <a:cs typeface="+mn-cs"/>
              </a:rPr>
              <a:t> and </a:t>
            </a:r>
            <a:r>
              <a:rPr lang="en-GB" sz="1200" b="0" i="0" u="none" strike="noStrike" kern="1200" dirty="0" err="1">
                <a:solidFill>
                  <a:schemeClr val="tx1"/>
                </a:solidFill>
                <a:effectLst/>
                <a:latin typeface="+mn-lt"/>
                <a:ea typeface="+mn-ea"/>
                <a:cs typeface="+mn-cs"/>
              </a:rPr>
              <a:t>Tattaglias</a:t>
            </a:r>
            <a:r>
              <a:rPr lang="en-GB" sz="1200" b="0" i="0" u="none" strike="noStrike" kern="1200" dirty="0">
                <a:solidFill>
                  <a:schemeClr val="tx1"/>
                </a:solidFill>
                <a:effectLst/>
                <a:latin typeface="+mn-lt"/>
                <a:ea typeface="+mn-ea"/>
                <a:cs typeface="+mn-cs"/>
              </a:rPr>
              <a:t> in </a:t>
            </a:r>
            <a:r>
              <a:rPr lang="en-GB" sz="1200" b="0" i="1" u="none" strike="noStrike" kern="1200" dirty="0">
                <a:solidFill>
                  <a:schemeClr val="tx1"/>
                </a:solidFill>
                <a:effectLst/>
                <a:latin typeface="+mn-lt"/>
                <a:ea typeface="+mn-ea"/>
                <a:cs typeface="+mn-cs"/>
              </a:rPr>
              <a:t>The Godfather</a:t>
            </a:r>
            <a:r>
              <a:rPr lang="en-GB" sz="1200" b="0" i="0" u="none" strike="noStrike" kern="1200" dirty="0">
                <a:solidFill>
                  <a:schemeClr val="tx1"/>
                </a:solidFill>
                <a:effectLst/>
                <a:latin typeface="+mn-lt"/>
                <a:ea typeface="+mn-ea"/>
                <a:cs typeface="+mn-cs"/>
              </a:rPr>
              <a:t> – that have no natural end. Wars of the clans were capable of destroying whole societies.</a:t>
            </a:r>
            <a:r>
              <a:rPr lang="en-GB" sz="1200" b="0" i="0" u="none" strike="noStrike" kern="1200" dirty="0">
                <a:solidFill>
                  <a:schemeClr val="tx1"/>
                </a:solidFill>
                <a:effectLst/>
                <a:latin typeface="+mn-lt"/>
                <a:ea typeface="+mn-ea"/>
                <a:cs typeface="+mn-cs"/>
                <a:hlinkClick r:id="rId15"/>
              </a:rPr>
              <a:t>[8]</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Torah, understanding that the desire for revenge as natural, tames it by translating it into something else altogether. It recognises the pain, the loss and moral indignation of the family of the victim. That is the meaning of the phrase </a:t>
            </a:r>
            <a:r>
              <a:rPr lang="en-GB" sz="1200" b="0" i="1" u="none" strike="noStrike" kern="1200" dirty="0" err="1">
                <a:solidFill>
                  <a:schemeClr val="tx1"/>
                </a:solidFill>
                <a:effectLst/>
                <a:latin typeface="+mn-lt"/>
                <a:ea typeface="+mn-ea"/>
                <a:cs typeface="+mn-cs"/>
              </a:rPr>
              <a:t>goel</a:t>
            </a:r>
            <a:r>
              <a:rPr lang="en-GB" sz="1200" b="0" i="1" u="none" strike="noStrike" kern="1200" dirty="0">
                <a:solidFill>
                  <a:schemeClr val="tx1"/>
                </a:solidFill>
                <a:effectLst/>
                <a:latin typeface="+mn-lt"/>
                <a:ea typeface="+mn-ea"/>
                <a:cs typeface="+mn-cs"/>
              </a:rPr>
              <a:t> ha-dam</a:t>
            </a:r>
            <a:r>
              <a:rPr lang="en-GB" sz="1200" b="0" i="0" u="none" strike="noStrike" kern="1200" dirty="0">
                <a:solidFill>
                  <a:schemeClr val="tx1"/>
                </a:solidFill>
                <a:effectLst/>
                <a:latin typeface="+mn-lt"/>
                <a:ea typeface="+mn-ea"/>
                <a:cs typeface="+mn-cs"/>
              </a:rPr>
              <a:t>, the blood-redeemer, the figure who represents that instinct for revenge. The Torah legislates for people with all their passions, not for saints. It is a realistic code, not a utopian one.</a:t>
            </a:r>
          </a:p>
          <a:p>
            <a:r>
              <a:rPr lang="en-GB" sz="1200" b="0" i="0" u="none" strike="noStrike" kern="1200" dirty="0">
                <a:solidFill>
                  <a:schemeClr val="tx1"/>
                </a:solidFill>
                <a:effectLst/>
                <a:latin typeface="+mn-lt"/>
                <a:ea typeface="+mn-ea"/>
                <a:cs typeface="+mn-cs"/>
              </a:rPr>
              <a:t>Yet the Torah inserts one vital element </a:t>
            </a:r>
            <a:r>
              <a:rPr lang="en-GB" sz="1200" b="0" i="1" u="none" strike="noStrike" kern="1200" dirty="0">
                <a:solidFill>
                  <a:schemeClr val="tx1"/>
                </a:solidFill>
                <a:effectLst/>
                <a:latin typeface="+mn-lt"/>
                <a:ea typeface="+mn-ea"/>
                <a:cs typeface="+mn-cs"/>
              </a:rPr>
              <a:t>between</a:t>
            </a:r>
            <a:r>
              <a:rPr lang="en-GB" sz="1200" b="0" i="0" u="none" strike="noStrike" kern="1200" dirty="0">
                <a:solidFill>
                  <a:schemeClr val="tx1"/>
                </a:solidFill>
                <a:effectLst/>
                <a:latin typeface="+mn-lt"/>
                <a:ea typeface="+mn-ea"/>
                <a:cs typeface="+mn-cs"/>
              </a:rPr>
              <a:t> the killer and the victim’s family: the principle of justice. There must be no direct act of revenge. The killer must be protected until his case has been heard in a court of law. If found guilty, he must pay the price. If found innocent, he must be given refuge. </a:t>
            </a:r>
            <a:r>
              <a:rPr lang="en-GB" sz="1200" b="0" i="1" u="none" strike="noStrike" kern="1200" dirty="0">
                <a:solidFill>
                  <a:schemeClr val="tx1"/>
                </a:solidFill>
                <a:effectLst/>
                <a:latin typeface="+mn-lt"/>
                <a:ea typeface="+mn-ea"/>
                <a:cs typeface="+mn-cs"/>
              </a:rPr>
              <a:t>This single act turns revenge into retribution.</a:t>
            </a:r>
            <a:r>
              <a:rPr lang="en-GB" sz="1200" b="0" i="0" u="none" strike="noStrike" kern="1200" dirty="0">
                <a:solidFill>
                  <a:schemeClr val="tx1"/>
                </a:solidFill>
                <a:effectLst/>
                <a:latin typeface="+mn-lt"/>
                <a:ea typeface="+mn-ea"/>
                <a:cs typeface="+mn-cs"/>
              </a:rPr>
              <a:t> This makes all the difference.</a:t>
            </a:r>
          </a:p>
          <a:p>
            <a:r>
              <a:rPr lang="en-GB" sz="1200" b="0" i="0" u="none" strike="noStrike" kern="1200" dirty="0">
                <a:solidFill>
                  <a:schemeClr val="tx1"/>
                </a:solidFill>
                <a:effectLst/>
                <a:latin typeface="+mn-lt"/>
                <a:ea typeface="+mn-ea"/>
                <a:cs typeface="+mn-cs"/>
              </a:rPr>
              <a:t>People often find it difficult to distinguish retribution and revenge, yet they are completely different concepts. Revenge is an I-Thou relationship. You killed a member of my family so I will kill you. It is intrinsically personal. Retribution, by contrast, is </a:t>
            </a:r>
            <a:r>
              <a:rPr lang="en-GB" sz="1200" b="0" i="1" u="none" strike="noStrike" kern="1200" dirty="0">
                <a:solidFill>
                  <a:schemeClr val="tx1"/>
                </a:solidFill>
                <a:effectLst/>
                <a:latin typeface="+mn-lt"/>
                <a:ea typeface="+mn-ea"/>
                <a:cs typeface="+mn-cs"/>
              </a:rPr>
              <a:t>im</a:t>
            </a:r>
            <a:r>
              <a:rPr lang="en-GB" sz="1200" b="0" i="0" u="none" strike="noStrike" kern="1200" dirty="0">
                <a:solidFill>
                  <a:schemeClr val="tx1"/>
                </a:solidFill>
                <a:effectLst/>
                <a:latin typeface="+mn-lt"/>
                <a:ea typeface="+mn-ea"/>
                <a:cs typeface="+mn-cs"/>
              </a:rPr>
              <a:t>personal. It is no longer the Montagues against the Capulets but both under the impartial rule of law. Indeed the best definition of the society the Torah seeks to create is </a:t>
            </a:r>
            <a:r>
              <a:rPr lang="en-GB" sz="1200" b="0" i="1" u="none" strike="noStrike" kern="1200" dirty="0">
                <a:solidFill>
                  <a:schemeClr val="tx1"/>
                </a:solidFill>
                <a:effectLst/>
                <a:latin typeface="+mn-lt"/>
                <a:ea typeface="+mn-ea"/>
                <a:cs typeface="+mn-cs"/>
              </a:rPr>
              <a:t>nomocracy</a:t>
            </a:r>
            <a:r>
              <a:rPr lang="en-GB" sz="1200" b="0" i="0" u="none" strike="noStrike" kern="1200" dirty="0">
                <a:solidFill>
                  <a:schemeClr val="tx1"/>
                </a:solidFill>
                <a:effectLst/>
                <a:latin typeface="+mn-lt"/>
                <a:ea typeface="+mn-ea"/>
                <a:cs typeface="+mn-cs"/>
              </a:rPr>
              <a:t>: the rule of laws, not men.</a:t>
            </a:r>
          </a:p>
          <a:p>
            <a:r>
              <a:rPr lang="en-GB" sz="1200" b="0" i="1" u="none" strike="noStrike" kern="1200" dirty="0">
                <a:solidFill>
                  <a:schemeClr val="tx1"/>
                </a:solidFill>
                <a:effectLst/>
                <a:latin typeface="+mn-lt"/>
                <a:ea typeface="+mn-ea"/>
                <a:cs typeface="+mn-cs"/>
              </a:rPr>
              <a:t>Retribution is the principled rejection of revenge</a:t>
            </a:r>
            <a:r>
              <a:rPr lang="en-GB" sz="1200" b="0" i="0" u="none" strike="noStrike" kern="1200" dirty="0">
                <a:solidFill>
                  <a:schemeClr val="tx1"/>
                </a:solidFill>
                <a:effectLst/>
                <a:latin typeface="+mn-lt"/>
                <a:ea typeface="+mn-ea"/>
                <a:cs typeface="+mn-cs"/>
              </a:rPr>
              <a:t>. It says that we are not free to take the law into our own hands. Passion may not override the due process of the law, for that is a sure route to anarchy and bloodshed. Wrong must be punished, but only after it has been established by a fair trial, and only on behalf, not just of the victim but of society as a whole. It was this principle that drove the work of the late Simon Wiesenthal in bringing Nazi war criminals to trial. He called his biography </a:t>
            </a:r>
            <a:r>
              <a:rPr lang="en-GB" sz="1200" b="0" i="1" u="none" strike="noStrike" kern="1200" dirty="0">
                <a:solidFill>
                  <a:schemeClr val="tx1"/>
                </a:solidFill>
                <a:effectLst/>
                <a:latin typeface="+mn-lt"/>
                <a:ea typeface="+mn-ea"/>
                <a:cs typeface="+mn-cs"/>
              </a:rPr>
              <a:t>Justice, not Vengeance</a:t>
            </a:r>
            <a:r>
              <a:rPr lang="en-GB" sz="1200" b="0" i="0" u="none" strike="noStrike" kern="1200" dirty="0">
                <a:solidFill>
                  <a:schemeClr val="tx1"/>
                </a:solidFill>
                <a:effectLst/>
                <a:latin typeface="+mn-lt"/>
                <a:ea typeface="+mn-ea"/>
                <a:cs typeface="+mn-cs"/>
              </a:rPr>
              <a:t>. The cities of refuge were part of this process by which vengeance was subordinated to, and replaced by, retributive justice.</a:t>
            </a:r>
          </a:p>
          <a:p>
            <a:r>
              <a:rPr lang="en-GB" sz="1200" b="0" i="0" u="none" strike="noStrike" kern="1200" dirty="0">
                <a:solidFill>
                  <a:schemeClr val="tx1"/>
                </a:solidFill>
                <a:effectLst/>
                <a:latin typeface="+mn-lt"/>
                <a:ea typeface="+mn-ea"/>
                <a:cs typeface="+mn-cs"/>
              </a:rPr>
              <a:t>This is not just ancient history. Almost as soon as the Berlin Wall fell and the Cold War came to an end in 1989, brutal ethnic war came to the former Yugoslavia, first in Bosnia then Kosovo. It has now spread to Iraq, Syria and many other parts of the world. In his book </a:t>
            </a:r>
            <a:r>
              <a:rPr lang="en-GB" sz="1200" b="0" i="1" u="none" strike="noStrike" kern="1200" dirty="0">
                <a:solidFill>
                  <a:schemeClr val="tx1"/>
                </a:solidFill>
                <a:effectLst/>
                <a:latin typeface="+mn-lt"/>
                <a:ea typeface="+mn-ea"/>
                <a:cs typeface="+mn-cs"/>
              </a:rPr>
              <a:t>The Warrior’s </a:t>
            </a:r>
            <a:r>
              <a:rPr lang="en-GB" sz="1200" b="0" i="1" u="none" strike="noStrike" kern="1200" dirty="0" err="1">
                <a:solidFill>
                  <a:schemeClr val="tx1"/>
                </a:solidFill>
                <a:effectLst/>
                <a:latin typeface="+mn-lt"/>
                <a:ea typeface="+mn-ea"/>
                <a:cs typeface="+mn-cs"/>
              </a:rPr>
              <a:t>Honor</a:t>
            </a:r>
            <a:r>
              <a:rPr lang="en-GB" sz="1200" b="0" i="1" u="none" strike="noStrike" kern="1200" dirty="0">
                <a:solidFill>
                  <a:schemeClr val="tx1"/>
                </a:solidFill>
                <a:effectLst/>
                <a:latin typeface="+mn-lt"/>
                <a:ea typeface="+mn-ea"/>
                <a:cs typeface="+mn-cs"/>
              </a:rPr>
              <a:t>: Ethnic War and the Modern Conscience</a:t>
            </a:r>
            <a:r>
              <a:rPr lang="en-GB" sz="1200" b="0" i="0" u="none" strike="noStrike" kern="1200" dirty="0">
                <a:solidFill>
                  <a:schemeClr val="tx1"/>
                </a:solidFill>
                <a:effectLst/>
                <a:latin typeface="+mn-lt"/>
                <a:ea typeface="+mn-ea"/>
                <a:cs typeface="+mn-cs"/>
              </a:rPr>
              <a:t>, Michael </a:t>
            </a:r>
            <a:r>
              <a:rPr lang="en-GB" sz="1200" b="0" i="0" u="none" strike="noStrike" kern="1200" dirty="0" err="1">
                <a:solidFill>
                  <a:schemeClr val="tx1"/>
                </a:solidFill>
                <a:effectLst/>
                <a:latin typeface="+mn-lt"/>
                <a:ea typeface="+mn-ea"/>
                <a:cs typeface="+mn-cs"/>
              </a:rPr>
              <a:t>Ignatieff</a:t>
            </a:r>
            <a:r>
              <a:rPr lang="en-GB" sz="1200" b="0" i="0" u="none" strike="noStrike" kern="1200" dirty="0">
                <a:solidFill>
                  <a:schemeClr val="tx1"/>
                </a:solidFill>
                <a:effectLst/>
                <a:latin typeface="+mn-lt"/>
                <a:ea typeface="+mn-ea"/>
                <a:cs typeface="+mn-cs"/>
              </a:rPr>
              <a:t> wondered how these regions descended so rapidly into chaos. This was his conclusion:</a:t>
            </a:r>
          </a:p>
          <a:p>
            <a:r>
              <a:rPr lang="en-GB" sz="1200" i="0" kern="1200" dirty="0">
                <a:solidFill>
                  <a:schemeClr val="tx1"/>
                </a:solidFill>
                <a:effectLst/>
                <a:latin typeface="+mn-lt"/>
                <a:ea typeface="+mn-ea"/>
                <a:cs typeface="+mn-cs"/>
              </a:rPr>
              <a:t>The chief moral obstacle in the path of reconciliation is the desire for revenge. Now, revenge is commonly regarded as a low and unworthy emotion, and because it is regarded as such, its deep moral hold on people is rarely understood. But revenge – morally considered – is a desire to keep faith with the dead, to </a:t>
            </a:r>
            <a:r>
              <a:rPr lang="en-GB" sz="1200" i="0" kern="1200" dirty="0" err="1">
                <a:solidFill>
                  <a:schemeClr val="tx1"/>
                </a:solidFill>
                <a:effectLst/>
                <a:latin typeface="+mn-lt"/>
                <a:ea typeface="+mn-ea"/>
                <a:cs typeface="+mn-cs"/>
              </a:rPr>
              <a:t>honor</a:t>
            </a:r>
            <a:r>
              <a:rPr lang="en-GB" sz="1200" i="0" kern="1200" dirty="0">
                <a:solidFill>
                  <a:schemeClr val="tx1"/>
                </a:solidFill>
                <a:effectLst/>
                <a:latin typeface="+mn-lt"/>
                <a:ea typeface="+mn-ea"/>
                <a:cs typeface="+mn-cs"/>
              </a:rPr>
              <a:t> their memory by taking up their cause where they left off. Revenge keeps faith between the generations; the violence it engenders is a ritual form of respect for the community’s dead – therein lies its legitimacy. Reconciliation is difficult precisely because it must compete with the powerful alternative morality of violence. Political terror is tenacious because it is an ethical practice. It is a cult of the dead, a dire and absolute expression of respect.</a:t>
            </a:r>
            <a:r>
              <a:rPr lang="en-GB" sz="1200" i="0" u="none" strike="noStrike" kern="1200" dirty="0">
                <a:solidFill>
                  <a:schemeClr val="tx1"/>
                </a:solidFill>
                <a:effectLst/>
                <a:latin typeface="+mn-lt"/>
                <a:ea typeface="+mn-ea"/>
                <a:cs typeface="+mn-cs"/>
                <a:hlinkClick r:id="rId16"/>
              </a:rPr>
              <a:t>[9]</a:t>
            </a:r>
            <a:endParaRPr lang="en-GB" sz="1200" i="0"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It is foolhardy to act as if the desire for revenge does not exist. It does. But given free rein, it will reduce societies to violence and bloodshed without end. The only alternative is to channel it through the operation of law, fair trial, and then either punishment or protection. That is what was introduced into civilization by the law of the cities of refuge, allowing retribution to take the place of revenge, and justice the place of retaliation.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821556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  Croatian Protestant theologian and public intellectual and Henry B. Wright Professor of Theology and Director of the Yale </a:t>
            </a:r>
            <a:r>
              <a:rPr lang="en-GB" dirty="0" err="1"/>
              <a:t>Center</a:t>
            </a:r>
            <a:r>
              <a:rPr lang="en-GB" dirty="0"/>
              <a:t> for Faith and Culture at Yale University. </a:t>
            </a:r>
            <a:r>
              <a:rPr lang="en-GB" dirty="0" err="1"/>
              <a:t>Volf</a:t>
            </a:r>
            <a:r>
              <a:rPr lang="en-GB" dirty="0"/>
              <a:t>, who won the 2002 </a:t>
            </a:r>
            <a:r>
              <a:rPr lang="en-GB" dirty="0" err="1"/>
              <a:t>Grawemeyer</a:t>
            </a:r>
            <a:r>
              <a:rPr lang="en-GB" dirty="0"/>
              <a:t> Award for his book Exclusion and Embrace, from which these words are taken, is a native Croatian whose theology was shaped by the experience of living and teaching in the former Yugoslavia throughout the ethnic wars of the 1990s. Real confrontation with violence makes one think differently about biblical texts. What </a:t>
            </a:r>
            <a:r>
              <a:rPr lang="en-GB" dirty="0" err="1"/>
              <a:t>Volf</a:t>
            </a:r>
            <a:r>
              <a:rPr lang="en-GB" dirty="0"/>
              <a:t> goes on to say next are remarkable for their brutal candour:</a:t>
            </a:r>
          </a:p>
          <a:p>
            <a:endParaRPr lang="en-GB" dirty="0"/>
          </a:p>
          <a:p>
            <a:endParaRPr lang="en-GB" dirty="0"/>
          </a:p>
          <a:p>
            <a:endParaRPr lang="en-GB" dirty="0"/>
          </a:p>
          <a:p>
            <a:r>
              <a:rPr lang="en-GB" dirty="0"/>
              <a:t>I think of the Jews of the Middle Ages, who saw their fellow Jews accused of killing Christian children to drink their blood, of poisoning wells, desecrating the host and spreading the plague (the classic work is Joshua Trachtenberg, The Devil and the Jews), and then murdered </a:t>
            </a:r>
            <a:r>
              <a:rPr lang="en-GB" dirty="0" err="1"/>
              <a:t>en</a:t>
            </a:r>
            <a:r>
              <a:rPr lang="en-GB" dirty="0"/>
              <a:t> masse in the name of the G-d of love. We can still hear their responses: they are recorded for us in many of the lamentations, </a:t>
            </a:r>
            <a:r>
              <a:rPr lang="en-GB" dirty="0" err="1"/>
              <a:t>kinot</a:t>
            </a:r>
            <a:r>
              <a:rPr lang="en-GB" dirty="0"/>
              <a:t>, we say on the 9th Av.</a:t>
            </a:r>
          </a:p>
          <a:p>
            <a:endParaRPr lang="en-GB" dirty="0"/>
          </a:p>
          <a:p>
            <a:r>
              <a:rPr lang="en-GB" dirty="0"/>
              <a:t>Yes, they appeal to G-d’s vengeance, which is to say, to G-d’s justice. But Jews did not seek to take vengeance. That is something you leave to G-d. There is a justice we will not see this side of the end of days. In the meantime, it is sufficient to live, and affirm life, and seek no more than the right to be true to your faith without fear – no more than the right to live and defend that </a:t>
            </a:r>
            <a:r>
              <a:rPr lang="en-GB" dirty="0" err="1"/>
              <a:t>selfsame</a:t>
            </a:r>
            <a:r>
              <a:rPr lang="en-GB" dirty="0"/>
              <a:t> right for your children. The search for perfect justice is not for us, here, now. It is – as Moses taught the Israelites in the great song he sang at the end of his life – something that faith demands we leave to G-d, who alone knows the human heart, who alone knows what is just in a world of conflicting claims, and who will establish perfect justice at a time, and in a way, of His choosing, not ours.</a:t>
            </a:r>
          </a:p>
          <a:p>
            <a:endParaRPr lang="en-GB" dirty="0"/>
          </a:p>
          <a:p>
            <a:r>
              <a:rPr lang="en-GB" dirty="0"/>
              <a:t>In a world of ethnic conflict, fuelled by sometimes deadly religious fervour, that is a truth in need of re-instatement. There are things we must leave to G-d. Otherwise we will find ourselves in the condition of humanity before the Flood, when the world was “filled with violence” and G-d was “grieved that He had made man on the earth, and His heart was filled with pain.” Vengeance belongs to G-d. It must not be practiced by human beings in the name of G-d. Sacks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172648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One of the most tragic moments in Western civilization came when Christians began distinguishing between what they called “the Old Testament G-d of vengeance” as opposed to the “New Testament G-d of love.” This is not a small error. One trembles to think how many Jews lost their lives because of it. It survives today, even among good and sensitive people. There is hardly a week when I do not see some reference to it in the national press. It is one of those taken-for-granted assumptions that lie buried so deep within a culture that rarely if ever are they examined in the clear light of day.</a:t>
            </a:r>
          </a:p>
          <a:p>
            <a:endParaRPr lang="en-GB" dirty="0"/>
          </a:p>
          <a:p>
            <a:r>
              <a:rPr lang="en-GB" dirty="0"/>
              <a:t>Let us state a proposition so obvious that it should go without saying. According to Christianity, the G-d of the “Old Testament” and the G-d of the “New” is the same G-d. If He were not, the whole structure of Christianity would crumble and fall. There was one thinker – </a:t>
            </a:r>
            <a:r>
              <a:rPr lang="en-GB" dirty="0" err="1"/>
              <a:t>Marcion</a:t>
            </a:r>
            <a:r>
              <a:rPr lang="en-GB" dirty="0"/>
              <a:t> in the second century – who reached the alternative conclusion, namely that the values of Judaism and Christianity are so different that they cannot be seen as worship of the same G-d. Therefore Christianity would have to stand on the New Testament alone. The Old Testament could not, for Christians, be sacred scripture. The Marcionite option was rejected and branded a heresy.</a:t>
            </a:r>
          </a:p>
          <a:p>
            <a:endParaRPr lang="en-GB" dirty="0"/>
          </a:p>
          <a:p>
            <a:r>
              <a:rPr lang="en-GB" dirty="0"/>
              <a:t>It follows therefore that if vengeance is wrong, it could not have been commanded by G-d – not to Christians, and not to Jews. If it was commanded, we must be able to make some moral sense of it, whether we are Jews or Christians. The idea that G-d can change His mind on something as fundamental as this must undermine all faith. For if we believe we are commanded anything at all by G-d, we must believe that G-d, a decade, a century from now will not change His mind and permit what He had previously forbidden or forbid what He had previously permitted. And if we believe we are beloved of G-d. we must believe that this love, too, will last – that G-d will not cast us off in favour of someone else, at some time else. For G-d is faithful – meaning, He does not go back on His word. A god who is faithless would not be a god worthy of worship.</a:t>
            </a:r>
          </a:p>
          <a:p>
            <a:endParaRPr lang="en-GB" dirty="0"/>
          </a:p>
          <a:p>
            <a:r>
              <a:rPr lang="en-GB" dirty="0"/>
              <a:t>In fact, as I pointed out in earlier studies, G-d forbids vengeance (Lev. 19: 18). He commands forgiveness, as Joseph forgave his brothers who sought to kill him – and as we, on Judaism’s holiest day, ask Him to forgive us. To quote Maimonides: “As long as one nurses a grievance and keeps it in mind, one may come to take revenge. The Torah therefore emphatically warns us not to bear a grudge, so that the impression of the wrong shall be wholly obliterated and no longer remembered. This is the right principle. It alone makes society and human interaction (</a:t>
            </a:r>
            <a:r>
              <a:rPr lang="en-GB" dirty="0" err="1"/>
              <a:t>yishuv</a:t>
            </a:r>
            <a:r>
              <a:rPr lang="en-GB" dirty="0"/>
              <a:t> ha-</a:t>
            </a:r>
            <a:r>
              <a:rPr lang="en-GB" dirty="0" err="1"/>
              <a:t>aretz</a:t>
            </a:r>
            <a:r>
              <a:rPr lang="en-GB" dirty="0"/>
              <a:t> u-</a:t>
            </a:r>
            <a:r>
              <a:rPr lang="en-GB" dirty="0" err="1"/>
              <a:t>masa’an</a:t>
            </a:r>
            <a:r>
              <a:rPr lang="en-GB" dirty="0"/>
              <a:t> u-</a:t>
            </a:r>
            <a:r>
              <a:rPr lang="en-GB" dirty="0" err="1"/>
              <a:t>matanan</a:t>
            </a:r>
            <a:r>
              <a:rPr lang="en-GB" dirty="0"/>
              <a:t> </a:t>
            </a:r>
            <a:r>
              <a:rPr lang="en-GB" dirty="0" err="1"/>
              <a:t>shel</a:t>
            </a:r>
            <a:r>
              <a:rPr lang="en-GB" dirty="0"/>
              <a:t> </a:t>
            </a:r>
            <a:r>
              <a:rPr lang="en-GB" dirty="0" err="1"/>
              <a:t>bnei</a:t>
            </a:r>
            <a:r>
              <a:rPr lang="en-GB" dirty="0"/>
              <a:t> </a:t>
            </a:r>
            <a:r>
              <a:rPr lang="en-GB" dirty="0" err="1"/>
              <a:t>adam</a:t>
            </a:r>
            <a:r>
              <a:rPr lang="en-GB" dirty="0"/>
              <a:t> </a:t>
            </a:r>
            <a:r>
              <a:rPr lang="en-GB" dirty="0" err="1"/>
              <a:t>zeh</a:t>
            </a:r>
            <a:r>
              <a:rPr lang="en-GB" dirty="0"/>
              <a:t> </a:t>
            </a:r>
            <a:r>
              <a:rPr lang="en-GB" dirty="0" err="1"/>
              <a:t>im</a:t>
            </a:r>
            <a:r>
              <a:rPr lang="en-GB" dirty="0"/>
              <a:t> </a:t>
            </a:r>
            <a:r>
              <a:rPr lang="en-GB" dirty="0" err="1"/>
              <a:t>zeh</a:t>
            </a:r>
            <a:r>
              <a:rPr lang="en-GB" dirty="0"/>
              <a:t>) possible”(</a:t>
            </a:r>
            <a:r>
              <a:rPr lang="en-GB" dirty="0" err="1"/>
              <a:t>Hilkhot</a:t>
            </a:r>
            <a:r>
              <a:rPr lang="en-GB" dirty="0"/>
              <a:t> </a:t>
            </a:r>
            <a:r>
              <a:rPr lang="en-GB" dirty="0" err="1"/>
              <a:t>Deot</a:t>
            </a:r>
            <a:r>
              <a:rPr lang="en-GB" dirty="0"/>
              <a:t> 7: 8). Note that Maimonides talks about human interaction, not Jewish interaction. He means this as a general rule for all humanity.</a:t>
            </a:r>
          </a:p>
          <a:p>
            <a:endParaRPr lang="en-GB" dirty="0"/>
          </a:p>
          <a:p>
            <a:r>
              <a:rPr lang="en-GB" dirty="0"/>
              <a:t>However, this week’s </a:t>
            </a:r>
            <a:r>
              <a:rPr lang="en-GB" dirty="0" err="1"/>
              <a:t>sedra</a:t>
            </a:r>
            <a:r>
              <a:rPr lang="en-GB" dirty="0"/>
              <a:t> contains lines (and there are many others elsewhere, in both the Hebrew Bible and the New Testament) that are difficult to reconcile with an ethic of non-revenge:</a:t>
            </a:r>
          </a:p>
          <a:p>
            <a:endParaRPr lang="en-GB" dirty="0"/>
          </a:p>
          <a:p>
            <a:r>
              <a:rPr lang="en-GB" dirty="0"/>
              <a:t>“I lift My hand to heaven and declare:</a:t>
            </a:r>
          </a:p>
          <a:p>
            <a:r>
              <a:rPr lang="en-GB" dirty="0"/>
              <a:t>As surely as I live forever,</a:t>
            </a:r>
          </a:p>
          <a:p>
            <a:r>
              <a:rPr lang="en-GB" dirty="0"/>
              <a:t>when I sharpen My flashing sword</a:t>
            </a:r>
          </a:p>
          <a:p>
            <a:r>
              <a:rPr lang="en-GB" dirty="0"/>
              <a:t>and My hand grasps it in judgment,</a:t>
            </a:r>
          </a:p>
          <a:p>
            <a:r>
              <a:rPr lang="en-GB" dirty="0"/>
              <a:t>I will take vengeance on My adversaries</a:t>
            </a:r>
          </a:p>
          <a:p>
            <a:r>
              <a:rPr lang="en-GB" dirty="0"/>
              <a:t>and repay those who hate Me . . .”</a:t>
            </a:r>
          </a:p>
          <a:p>
            <a:r>
              <a:rPr lang="en-GB" dirty="0"/>
              <a:t>Rejoice, O nations, with His people,</a:t>
            </a:r>
          </a:p>
          <a:p>
            <a:r>
              <a:rPr lang="en-GB" dirty="0"/>
              <a:t>for He will avenge the blood of His servants;</a:t>
            </a:r>
          </a:p>
          <a:p>
            <a:r>
              <a:rPr lang="en-GB" dirty="0"/>
              <a:t>He will take vengeance on His enemies</a:t>
            </a:r>
          </a:p>
          <a:p>
            <a:r>
              <a:rPr lang="en-GB" dirty="0"/>
              <a:t>and make atonement for His land and people.</a:t>
            </a:r>
          </a:p>
          <a:p>
            <a:endParaRPr lang="en-GB" dirty="0"/>
          </a:p>
          <a:p>
            <a:r>
              <a:rPr lang="en-GB" dirty="0"/>
              <a:t>Three thinkers, Jan </a:t>
            </a:r>
            <a:r>
              <a:rPr lang="en-GB" dirty="0" err="1"/>
              <a:t>Assmann</a:t>
            </a:r>
            <a:r>
              <a:rPr lang="en-GB" dirty="0"/>
              <a:t>, the Jewish scholar Henri </a:t>
            </a:r>
            <a:r>
              <a:rPr lang="en-GB" dirty="0" err="1"/>
              <a:t>Atlan</a:t>
            </a:r>
            <a:r>
              <a:rPr lang="en-GB" dirty="0"/>
              <a:t>, and the Christian theologian Miroslav </a:t>
            </a:r>
            <a:r>
              <a:rPr lang="en-GB" dirty="0" err="1"/>
              <a:t>Volf</a:t>
            </a:r>
            <a:r>
              <a:rPr lang="en-GB" dirty="0"/>
              <a:t>, have something deeply insightful to say about Divine vengeance. </a:t>
            </a:r>
            <a:r>
              <a:rPr lang="en-GB" dirty="0" err="1"/>
              <a:t>Assmann</a:t>
            </a:r>
            <a:r>
              <a:rPr lang="en-GB" dirty="0"/>
              <a:t> points out a fundamental difference between the Hebrew Bible and other ancient civilizations. In the others, the human king takes on the attributes of a god. The anger of the king is the anger of the god: the latter legitimates the former. In avenging himself against his enemies, the king is doing god’s work. Violence receives a religious sanction. In the Hebrew Bible, by contrast, there is a profound and unbridgeable distance between the human king and G-d. Anger is “theologized” and thus “transferred . . . from earth to heaven”.</a:t>
            </a:r>
          </a:p>
          <a:p>
            <a:endParaRPr lang="en-GB" dirty="0"/>
          </a:p>
          <a:p>
            <a:r>
              <a:rPr lang="en-GB" dirty="0" err="1"/>
              <a:t>Atlan</a:t>
            </a:r>
            <a:r>
              <a:rPr lang="en-GB" dirty="0"/>
              <a:t> argues likewise, suggesting that “the best way to rid the world of the violent sacred is to reject it onto a transcendence.” The “transcendence of violence” results in “its being expelled from the normal horizon of things”. In other words – vengeance is removed from human calculation. It is G-d, not man, who is entitled to exercise it. To be sure, there are times when G-d commands human beings to act on His behalf – the battles against the Midianites and the Amalekites are two obvious examples. But once prophecy ceases, as it has done since late Second Temple times, so too does violence in the name of G-d.</a:t>
            </a:r>
          </a:p>
          <a:p>
            <a:endParaRPr lang="en-GB" dirty="0"/>
          </a:p>
          <a:p>
            <a:r>
              <a:rPr lang="en-GB" dirty="0" err="1"/>
              <a:t>Volf</a:t>
            </a:r>
            <a:r>
              <a:rPr lang="en-GB" dirty="0"/>
              <a:t> agrees with this analysis, and adds that “in a world of violence we are faced with an inescapable alternative: either G-d’s violence or human violence”. He adds:</a:t>
            </a:r>
          </a:p>
          <a:p>
            <a:endParaRPr lang="en-GB" dirty="0"/>
          </a:p>
          <a:p>
            <a:r>
              <a:rPr lang="en-GB" dirty="0"/>
              <a:t>Most people who insist on G-d’s “nonviolence” cannot resist using violence themselves (or tacitly sanctioning its use by others). They deem the talk of G-d’s judgment irreverent, but think nothing of entrusting judgment into human hands . . . And so violence thrives, secretly nourished by belief in a G-d who refuses to wield the sword.</a:t>
            </a:r>
          </a:p>
          <a:p>
            <a:endParaRPr lang="en-GB" dirty="0"/>
          </a:p>
          <a:p>
            <a:r>
              <a:rPr lang="en-GB" dirty="0"/>
              <a:t>My thesis that the practice of nonviolence requires a belief in divine vengeance will be unpopular with many Christians, especially theologians in the West. To the person who is inclined to dismiss it, I suggest imagining that you are delivering a lecture in a war zone . . . Among your listeners are people whose cities and villages have been first plundered, then burned and </a:t>
            </a:r>
            <a:r>
              <a:rPr lang="en-GB" dirty="0" err="1"/>
              <a:t>leveled</a:t>
            </a:r>
            <a:r>
              <a:rPr lang="en-GB" dirty="0"/>
              <a:t> to the ground, whose daughters and sisters have been raped, whose fathers and brothers have had their throats slit. The topic of the lecture: a Christian attitude to violence. The thesis: we should not retaliate since God is perfect noncoercive love. Soon you would discover that it takes the quiet of a suburban home for the birth of the thesis that human nonviolence corresponds to God’s refusal to judge. In a scorched land, soaked in blood of the innocent, it will invariably die. And as one watches it die, one will do well to reflect about many other pleasant captivities of the liberal mind.</a:t>
            </a:r>
          </a:p>
          <a:p>
            <a:endParaRPr lang="en-GB" dirty="0"/>
          </a:p>
          <a:p>
            <a:r>
              <a:rPr lang="en-GB" dirty="0"/>
              <a:t>These are words that, to me, have the ring of truth as well as honesty. I think of the Jews of the Middle Ages, who saw their fellow Jews accused of killing Christian children to drink their blood, of poisoning wells, desecrating the host and spreading the plague (the classic work is Joshua Trachtenberg, The Devil and the Jews), and then murdered </a:t>
            </a:r>
            <a:r>
              <a:rPr lang="en-GB" dirty="0" err="1"/>
              <a:t>en</a:t>
            </a:r>
            <a:r>
              <a:rPr lang="en-GB" dirty="0"/>
              <a:t> masse in the name of the G-d of love. We can still hear their responses: they are recorded for us in many of the lamentations, </a:t>
            </a:r>
            <a:r>
              <a:rPr lang="en-GB" dirty="0" err="1"/>
              <a:t>kinot</a:t>
            </a:r>
            <a:r>
              <a:rPr lang="en-GB" dirty="0"/>
              <a:t>, we say on the 9th Av.</a:t>
            </a:r>
          </a:p>
          <a:p>
            <a:endParaRPr lang="en-GB" dirty="0"/>
          </a:p>
          <a:p>
            <a:r>
              <a:rPr lang="en-GB" dirty="0"/>
              <a:t>Yes, they appeal to G-d’s vengeance, which is to say, to G-d’s justice. But Jews did not seek to take vengeance. That is something you leave to G-d. There is a justice we will not see this side of the end of days. In the meantime, it is sufficient to live, and affirm life, and seek no more than the right to be true to your faith without fear – no more than the right to live and defend that </a:t>
            </a:r>
            <a:r>
              <a:rPr lang="en-GB" dirty="0" err="1"/>
              <a:t>selfsame</a:t>
            </a:r>
            <a:r>
              <a:rPr lang="en-GB" dirty="0"/>
              <a:t> right for your children. The search for perfect justice is not for us, here, now. It is – as Moses taught the Israelites in the great song he sang at the end of his life – something that faith demands we leave to G-d, who alone knows the human heart, who alone knows what is just in a world of conflicting claims, and who will establish perfect justice at a time, and in a way, of His choosing, not ours.</a:t>
            </a:r>
          </a:p>
          <a:p>
            <a:endParaRPr lang="en-GB" dirty="0"/>
          </a:p>
          <a:p>
            <a:r>
              <a:rPr lang="en-GB" dirty="0"/>
              <a:t>In a world of ethnic conflict, fuelled by sometimes deadly religious fervour, that is a truth in need of re-instatement. There are things we must leave to G-d. Otherwise we will find ourselves in the condition of humanity before the Flood, when the world was “filled with violence” and G-d was “grieved that He had made man on the earth, and His heart was filled with pain.” Vengeance belongs to G-d. It must not be practiced by human beings in the name of G-d.</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411647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D906A3E-39FE-403A-BB77-CA170B102474}"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585154" name="Rectangle 2"/>
          <p:cNvSpPr>
            <a:spLocks noGrp="1" noRot="1" noChangeAspect="1" noChangeArrowheads="1" noTextEdit="1"/>
          </p:cNvSpPr>
          <p:nvPr>
            <p:ph type="sldImg"/>
          </p:nvPr>
        </p:nvSpPr>
        <p:spPr>
          <a:xfrm>
            <a:off x="1371600" y="1143000"/>
            <a:ext cx="4114800" cy="3086100"/>
          </a:xfrm>
          <a:ln/>
        </p:spPr>
      </p:sp>
      <p:sp>
        <p:nvSpPr>
          <p:cNvPr id="1585155" name="Rectangle 3"/>
          <p:cNvSpPr>
            <a:spLocks noGrp="1" noChangeArrowheads="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How do you </a:t>
            </a:r>
            <a:r>
              <a:rPr lang="en-GB" sz="1800" b="0" i="0" u="none" strike="noStrike" kern="1200" dirty="0" err="1">
                <a:solidFill>
                  <a:schemeClr val="tx1"/>
                </a:solidFill>
                <a:effectLst/>
                <a:latin typeface="Arial" pitchFamily="-128" charset="0"/>
                <a:ea typeface="+mn-ea"/>
                <a:cs typeface="+mn-cs"/>
              </a:rPr>
              <a:t>remotivate</a:t>
            </a:r>
            <a:r>
              <a:rPr lang="en-GB" sz="1800" b="0" i="0" u="none" strike="noStrike" kern="1200" dirty="0">
                <a:solidFill>
                  <a:schemeClr val="tx1"/>
                </a:solidFill>
                <a:effectLst/>
                <a:latin typeface="Arial" pitchFamily="-128" charset="0"/>
                <a:ea typeface="+mn-ea"/>
                <a:cs typeface="+mn-cs"/>
              </a:rPr>
              <a:t> a demoralized people? How do you put the pieces of a broken nation back together again? That was the challenge faced by Moses in this week’s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a:t>
            </a:r>
          </a:p>
          <a:p>
            <a:r>
              <a:rPr lang="en-GB" sz="1800" b="0" i="0" u="none" strike="noStrike" kern="1200" dirty="0">
                <a:solidFill>
                  <a:schemeClr val="tx1"/>
                </a:solidFill>
                <a:effectLst/>
                <a:latin typeface="Arial" pitchFamily="-128" charset="0"/>
                <a:ea typeface="+mn-ea"/>
                <a:cs typeface="+mn-cs"/>
              </a:rPr>
              <a:t>The key word here is </a:t>
            </a:r>
            <a:r>
              <a:rPr lang="en-GB" sz="1800" b="0" i="1" u="none" strike="noStrike" kern="1200" dirty="0" err="1">
                <a:solidFill>
                  <a:schemeClr val="tx1"/>
                </a:solidFill>
                <a:effectLst/>
                <a:latin typeface="Arial" pitchFamily="-128" charset="0"/>
                <a:ea typeface="+mn-ea"/>
                <a:cs typeface="+mn-cs"/>
              </a:rPr>
              <a:t>vayakhel</a:t>
            </a:r>
            <a:r>
              <a:rPr lang="en-GB" sz="1800" b="0" i="0" u="none" strike="noStrike" kern="1200" dirty="0">
                <a:solidFill>
                  <a:schemeClr val="tx1"/>
                </a:solidFill>
                <a:effectLst/>
                <a:latin typeface="Arial" pitchFamily="-128" charset="0"/>
                <a:ea typeface="+mn-ea"/>
                <a:cs typeface="+mn-cs"/>
              </a:rPr>
              <a:t>, “Moses gathered.” </a:t>
            </a:r>
            <a:r>
              <a:rPr lang="en-GB" sz="1800" b="0" i="1" u="none" strike="noStrike" kern="1200" dirty="0">
                <a:solidFill>
                  <a:schemeClr val="tx1"/>
                </a:solidFill>
                <a:effectLst/>
                <a:latin typeface="Arial" pitchFamily="-128" charset="0"/>
                <a:ea typeface="+mn-ea"/>
                <a:cs typeface="+mn-cs"/>
              </a:rPr>
              <a:t>Kehillah</a:t>
            </a:r>
            <a:r>
              <a:rPr lang="en-GB" sz="1800" b="0" i="0" u="none" strike="noStrike" kern="1200" dirty="0">
                <a:solidFill>
                  <a:schemeClr val="tx1"/>
                </a:solidFill>
                <a:effectLst/>
                <a:latin typeface="Arial" pitchFamily="-128" charset="0"/>
                <a:ea typeface="+mn-ea"/>
                <a:cs typeface="+mn-cs"/>
              </a:rPr>
              <a:t> means community. A </a:t>
            </a:r>
            <a:r>
              <a:rPr lang="en-GB" sz="1800" b="0" i="1" u="none" strike="noStrike" kern="1200" dirty="0">
                <a:solidFill>
                  <a:schemeClr val="tx1"/>
                </a:solidFill>
                <a:effectLst/>
                <a:latin typeface="Arial" pitchFamily="-128" charset="0"/>
                <a:ea typeface="+mn-ea"/>
                <a:cs typeface="+mn-cs"/>
              </a:rPr>
              <a:t>kehillah</a:t>
            </a:r>
            <a:r>
              <a:rPr lang="en-GB" sz="1800" b="0" i="0" u="none" strike="noStrike" kern="1200" dirty="0">
                <a:solidFill>
                  <a:schemeClr val="tx1"/>
                </a:solidFill>
                <a:effectLst/>
                <a:latin typeface="Arial" pitchFamily="-128" charset="0"/>
                <a:ea typeface="+mn-ea"/>
                <a:cs typeface="+mn-cs"/>
              </a:rPr>
              <a:t> or </a:t>
            </a:r>
            <a:r>
              <a:rPr lang="en-GB" sz="1800" b="0" i="1" u="none" strike="noStrike" kern="1200" dirty="0" err="1">
                <a:solidFill>
                  <a:schemeClr val="tx1"/>
                </a:solidFill>
                <a:effectLst/>
                <a:latin typeface="Arial" pitchFamily="-128" charset="0"/>
                <a:ea typeface="+mn-ea"/>
                <a:cs typeface="+mn-cs"/>
              </a:rPr>
              <a:t>kahal</a:t>
            </a:r>
            <a:r>
              <a:rPr lang="en-GB" sz="1800" b="0" i="0" u="none" strike="noStrike" kern="1200" dirty="0">
                <a:solidFill>
                  <a:schemeClr val="tx1"/>
                </a:solidFill>
                <a:effectLst/>
                <a:latin typeface="Arial" pitchFamily="-128" charset="0"/>
                <a:ea typeface="+mn-ea"/>
                <a:cs typeface="+mn-cs"/>
              </a:rPr>
              <a:t> is a group of people assembled for a given purpose. That purpose can be positive or negative, constructive or destructive. The same word that appears at the beginning of this week’s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as the beginning of the solution, appeared in last week’s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as the start of the problem: “When the people saw that Moses was so long in coming down from the mountain, they gathered [</a:t>
            </a:r>
            <a:r>
              <a:rPr lang="en-GB" sz="1800" b="0" i="1" u="none" strike="noStrike" kern="1200" dirty="0" err="1">
                <a:solidFill>
                  <a:schemeClr val="tx1"/>
                </a:solidFill>
                <a:effectLst/>
                <a:latin typeface="Arial" pitchFamily="-128" charset="0"/>
                <a:ea typeface="+mn-ea"/>
                <a:cs typeface="+mn-cs"/>
              </a:rPr>
              <a:t>vayikahel</a:t>
            </a:r>
            <a:r>
              <a:rPr lang="en-GB" sz="1800" b="0" i="0" u="none" strike="noStrike" kern="1200" dirty="0">
                <a:solidFill>
                  <a:schemeClr val="tx1"/>
                </a:solidFill>
                <a:effectLst/>
                <a:latin typeface="Arial" pitchFamily="-128" charset="0"/>
                <a:ea typeface="+mn-ea"/>
                <a:cs typeface="+mn-cs"/>
              </a:rPr>
              <a:t>] around Aaron and said, ‘Make us a god to lead us. As for this man Moses who brought us up out of Egypt, we don’t know what has happened to him.’”</a:t>
            </a:r>
          </a:p>
          <a:p>
            <a:r>
              <a:rPr lang="en-GB" sz="1800" b="0" i="0" u="none" strike="noStrike" kern="1200" dirty="0">
                <a:solidFill>
                  <a:schemeClr val="tx1"/>
                </a:solidFill>
                <a:effectLst/>
                <a:latin typeface="Arial" pitchFamily="-128" charset="0"/>
                <a:ea typeface="+mn-ea"/>
                <a:cs typeface="+mn-cs"/>
              </a:rPr>
              <a:t>The difference between the two kinds of </a:t>
            </a:r>
            <a:r>
              <a:rPr lang="en-GB" sz="1800" b="0" i="1" u="none" strike="noStrike" kern="1200" dirty="0">
                <a:solidFill>
                  <a:schemeClr val="tx1"/>
                </a:solidFill>
                <a:effectLst/>
                <a:latin typeface="Arial" pitchFamily="-128" charset="0"/>
                <a:ea typeface="+mn-ea"/>
                <a:cs typeface="+mn-cs"/>
              </a:rPr>
              <a:t>kehillah</a:t>
            </a:r>
            <a:r>
              <a:rPr lang="en-GB" sz="1800" b="0" i="0" u="none" strike="noStrike" kern="1200" dirty="0">
                <a:solidFill>
                  <a:schemeClr val="tx1"/>
                </a:solidFill>
                <a:effectLst/>
                <a:latin typeface="Arial" pitchFamily="-128" charset="0"/>
                <a:ea typeface="+mn-ea"/>
                <a:cs typeface="+mn-cs"/>
              </a:rPr>
              <a:t> is that one results in order, the other in chaos. Coming down the mountain to see the golden calf, we read that “Moses saw that the people were </a:t>
            </a:r>
            <a:r>
              <a:rPr lang="en-GB" sz="1800" b="0" i="1" u="none" strike="noStrike" kern="1200" dirty="0">
                <a:solidFill>
                  <a:schemeClr val="tx1"/>
                </a:solidFill>
                <a:effectLst/>
                <a:latin typeface="Arial" pitchFamily="-128" charset="0"/>
                <a:ea typeface="+mn-ea"/>
                <a:cs typeface="+mn-cs"/>
              </a:rPr>
              <a:t>running wild</a:t>
            </a:r>
            <a:r>
              <a:rPr lang="en-GB" sz="1800" b="0" i="0" u="none" strike="noStrike" kern="1200" dirty="0">
                <a:solidFill>
                  <a:schemeClr val="tx1"/>
                </a:solidFill>
                <a:effectLst/>
                <a:latin typeface="Arial" pitchFamily="-128" charset="0"/>
                <a:ea typeface="+mn-ea"/>
                <a:cs typeface="+mn-cs"/>
              </a:rPr>
              <a:t> and that Aaron had </a:t>
            </a:r>
            <a:r>
              <a:rPr lang="en-GB" sz="1800" b="0" i="1" u="none" strike="noStrike" kern="1200" dirty="0">
                <a:solidFill>
                  <a:schemeClr val="tx1"/>
                </a:solidFill>
                <a:effectLst/>
                <a:latin typeface="Arial" pitchFamily="-128" charset="0"/>
                <a:ea typeface="+mn-ea"/>
                <a:cs typeface="+mn-cs"/>
              </a:rPr>
              <a:t>let them get out of control</a:t>
            </a:r>
            <a:r>
              <a:rPr lang="en-GB" sz="1800" b="0" i="0" u="none" strike="noStrike" kern="1200" dirty="0">
                <a:solidFill>
                  <a:schemeClr val="tx1"/>
                </a:solidFill>
                <a:effectLst/>
                <a:latin typeface="Arial" pitchFamily="-128" charset="0"/>
                <a:ea typeface="+mn-ea"/>
                <a:cs typeface="+mn-cs"/>
              </a:rPr>
              <a:t> and so become a laughingstock to their enemies.” The verb </a:t>
            </a:r>
            <a:r>
              <a:rPr lang="he-IL" sz="1800" b="0" i="0" u="none" strike="noStrike" kern="1200" dirty="0">
                <a:solidFill>
                  <a:schemeClr val="tx1"/>
                </a:solidFill>
                <a:effectLst/>
                <a:latin typeface="Arial" pitchFamily="-128" charset="0"/>
                <a:ea typeface="+mn-ea"/>
                <a:cs typeface="+mn-cs"/>
              </a:rPr>
              <a:t>פרע, </a:t>
            </a:r>
            <a:r>
              <a:rPr lang="en-GB" sz="1800" b="0" i="0" u="none" strike="noStrike" kern="1200" dirty="0">
                <a:solidFill>
                  <a:schemeClr val="tx1"/>
                </a:solidFill>
                <a:effectLst/>
                <a:latin typeface="Arial" pitchFamily="-128" charset="0"/>
                <a:ea typeface="+mn-ea"/>
                <a:cs typeface="+mn-cs"/>
              </a:rPr>
              <a:t>like the similar </a:t>
            </a:r>
            <a:r>
              <a:rPr lang="he-IL" sz="1800" b="0" i="0" u="none" strike="noStrike" kern="1200" dirty="0">
                <a:solidFill>
                  <a:schemeClr val="tx1"/>
                </a:solidFill>
                <a:effectLst/>
                <a:latin typeface="Arial" pitchFamily="-128" charset="0"/>
                <a:ea typeface="+mn-ea"/>
                <a:cs typeface="+mn-cs"/>
              </a:rPr>
              <a:t>פרא, </a:t>
            </a:r>
            <a:r>
              <a:rPr lang="en-GB" sz="1800" b="0" i="0" u="none" strike="noStrike" kern="1200" dirty="0">
                <a:solidFill>
                  <a:schemeClr val="tx1"/>
                </a:solidFill>
                <a:effectLst/>
                <a:latin typeface="Arial" pitchFamily="-128" charset="0"/>
                <a:ea typeface="+mn-ea"/>
                <a:cs typeface="+mn-cs"/>
              </a:rPr>
              <a:t>means “loose, unbridled, unrestrained.”</a:t>
            </a:r>
          </a:p>
          <a:p>
            <a:r>
              <a:rPr lang="en-GB" sz="1800" b="0" i="0" u="none" strike="noStrike" kern="1200" dirty="0">
                <a:solidFill>
                  <a:schemeClr val="tx1"/>
                </a:solidFill>
                <a:effectLst/>
                <a:latin typeface="Arial" pitchFamily="-128" charset="0"/>
                <a:ea typeface="+mn-ea"/>
                <a:cs typeface="+mn-cs"/>
              </a:rPr>
              <a:t>There is an assembly that is disciplined, task-oriented and purposeful. And there is an assembly that is a mob. It has a will of its own. People in crowds lose their sense of self-restraint. They get carried along in a wave of emotion. Normal deliberative thought-processes become bypassed by the more primitive feelings or the group. There is, as neuroscientists put it, an “amygdala hijack.” Passions run wild.</a:t>
            </a:r>
          </a:p>
          <a:p>
            <a:r>
              <a:rPr lang="en-GB" sz="1800" b="0" i="0" u="none" strike="noStrike" kern="1200" dirty="0">
                <a:solidFill>
                  <a:schemeClr val="tx1"/>
                </a:solidFill>
                <a:effectLst/>
                <a:latin typeface="Arial" pitchFamily="-128" charset="0"/>
                <a:ea typeface="+mn-ea"/>
                <a:cs typeface="+mn-cs"/>
              </a:rPr>
              <a:t>There have been famous studies of this: Charles Mackay’s </a:t>
            </a:r>
            <a:r>
              <a:rPr lang="en-GB" sz="1800" b="0" i="1" u="none" strike="noStrike" kern="1200" dirty="0">
                <a:solidFill>
                  <a:schemeClr val="tx1"/>
                </a:solidFill>
                <a:effectLst/>
                <a:latin typeface="Arial" pitchFamily="-128" charset="0"/>
                <a:ea typeface="+mn-ea"/>
                <a:cs typeface="+mn-cs"/>
              </a:rPr>
              <a:t>Extraordinary Popular Delusions and the Madness of Crowds</a:t>
            </a:r>
            <a:r>
              <a:rPr lang="en-GB" sz="1800" b="0" i="0" u="none" strike="noStrike" kern="1200" dirty="0">
                <a:solidFill>
                  <a:schemeClr val="tx1"/>
                </a:solidFill>
                <a:effectLst/>
                <a:latin typeface="Arial" pitchFamily="-128" charset="0"/>
                <a:ea typeface="+mn-ea"/>
                <a:cs typeface="+mn-cs"/>
              </a:rPr>
              <a:t> (1841), Gustave Le Bon’s </a:t>
            </a:r>
            <a:r>
              <a:rPr lang="en-GB" sz="1800" b="0" i="1" u="none" strike="noStrike" kern="1200" dirty="0">
                <a:solidFill>
                  <a:schemeClr val="tx1"/>
                </a:solidFill>
                <a:effectLst/>
                <a:latin typeface="Arial" pitchFamily="-128" charset="0"/>
                <a:ea typeface="+mn-ea"/>
                <a:cs typeface="+mn-cs"/>
              </a:rPr>
              <a:t>The</a:t>
            </a:r>
            <a:r>
              <a:rPr lang="en-GB" sz="1800" b="0" i="0" u="none" strike="noStrike" kern="1200" dirty="0">
                <a:solidFill>
                  <a:schemeClr val="tx1"/>
                </a:solidFill>
                <a:effectLst/>
                <a:latin typeface="Arial" pitchFamily="-128" charset="0"/>
                <a:ea typeface="+mn-ea"/>
                <a:cs typeface="+mn-cs"/>
              </a:rPr>
              <a:t> </a:t>
            </a:r>
            <a:r>
              <a:rPr lang="en-GB" sz="1800" b="0" i="1" u="none" strike="noStrike" kern="1200" dirty="0">
                <a:solidFill>
                  <a:schemeClr val="tx1"/>
                </a:solidFill>
                <a:effectLst/>
                <a:latin typeface="Arial" pitchFamily="-128" charset="0"/>
                <a:ea typeface="+mn-ea"/>
                <a:cs typeface="+mn-cs"/>
              </a:rPr>
              <a:t>Crowd: a study of the popular mind</a:t>
            </a:r>
            <a:r>
              <a:rPr lang="en-GB" sz="1800" b="0" i="0" u="none" strike="noStrike" kern="1200" dirty="0">
                <a:solidFill>
                  <a:schemeClr val="tx1"/>
                </a:solidFill>
                <a:effectLst/>
                <a:latin typeface="Arial" pitchFamily="-128" charset="0"/>
                <a:ea typeface="+mn-ea"/>
                <a:cs typeface="+mn-cs"/>
              </a:rPr>
              <a:t> (1895), and Wilfred Trotter’s </a:t>
            </a:r>
            <a:r>
              <a:rPr lang="en-GB" sz="1800" b="0" i="1" u="none" strike="noStrike" kern="1200" dirty="0">
                <a:solidFill>
                  <a:schemeClr val="tx1"/>
                </a:solidFill>
                <a:effectLst/>
                <a:latin typeface="Arial" pitchFamily="-128" charset="0"/>
                <a:ea typeface="+mn-ea"/>
                <a:cs typeface="+mn-cs"/>
              </a:rPr>
              <a:t>Instincts of the Herd in Peace and War</a:t>
            </a:r>
            <a:r>
              <a:rPr lang="en-GB" sz="1800" b="0" i="0" u="none" strike="noStrike" kern="1200" dirty="0">
                <a:solidFill>
                  <a:schemeClr val="tx1"/>
                </a:solidFill>
                <a:effectLst/>
                <a:latin typeface="Arial" pitchFamily="-128" charset="0"/>
                <a:ea typeface="+mn-ea"/>
                <a:cs typeface="+mn-cs"/>
              </a:rPr>
              <a:t> (1914). One of the most haunting works on the subject is Jewish Nobel prize-winner Elias Canetti’s </a:t>
            </a:r>
            <a:r>
              <a:rPr lang="en-GB" sz="1800" b="0" i="1" u="none" strike="noStrike" kern="1200" dirty="0">
                <a:solidFill>
                  <a:schemeClr val="tx1"/>
                </a:solidFill>
                <a:effectLst/>
                <a:latin typeface="Arial" pitchFamily="-128" charset="0"/>
                <a:ea typeface="+mn-ea"/>
                <a:cs typeface="+mn-cs"/>
              </a:rPr>
              <a:t>Crowds and Power</a:t>
            </a:r>
            <a:r>
              <a:rPr lang="en-GB" sz="1800" b="0" i="0" u="none" strike="noStrike" kern="1200" dirty="0">
                <a:solidFill>
                  <a:schemeClr val="tx1"/>
                </a:solidFill>
                <a:effectLst/>
                <a:latin typeface="Arial" pitchFamily="-128" charset="0"/>
                <a:ea typeface="+mn-ea"/>
                <a:cs typeface="+mn-cs"/>
              </a:rPr>
              <a:t> (1960, English translation 1962).</a:t>
            </a:r>
          </a:p>
          <a:p>
            <a:r>
              <a:rPr lang="en-GB" sz="1800" b="0" i="1" u="none" strike="noStrike" kern="1200" dirty="0" err="1">
                <a:solidFill>
                  <a:schemeClr val="tx1"/>
                </a:solidFill>
                <a:effectLst/>
                <a:latin typeface="Arial" pitchFamily="-128" charset="0"/>
                <a:ea typeface="+mn-ea"/>
                <a:cs typeface="+mn-cs"/>
              </a:rPr>
              <a:t>Vayakhel</a:t>
            </a:r>
            <a:r>
              <a:rPr lang="en-GB" sz="1800" b="0" i="1" u="none" strike="noStrike" kern="1200" dirty="0">
                <a:solidFill>
                  <a:schemeClr val="tx1"/>
                </a:solidFill>
                <a:effectLst/>
                <a:latin typeface="Arial" pitchFamily="-128" charset="0"/>
                <a:ea typeface="+mn-ea"/>
                <a:cs typeface="+mn-cs"/>
              </a:rPr>
              <a:t> </a:t>
            </a:r>
            <a:r>
              <a:rPr lang="en-GB" sz="1800" b="0" i="0" u="none" strike="noStrike" kern="1200" dirty="0">
                <a:solidFill>
                  <a:schemeClr val="tx1"/>
                </a:solidFill>
                <a:effectLst/>
                <a:latin typeface="Arial" pitchFamily="-128" charset="0"/>
                <a:ea typeface="+mn-ea"/>
                <a:cs typeface="+mn-cs"/>
              </a:rPr>
              <a:t>is Moses’ response</a:t>
            </a:r>
            <a:r>
              <a:rPr lang="en-GB" sz="1800" b="0" i="0" u="none" strike="noStrike" kern="1200" dirty="0">
                <a:solidFill>
                  <a:schemeClr val="tx1"/>
                </a:solidFill>
                <a:effectLst/>
                <a:latin typeface="Arial" pitchFamily="-128" charset="0"/>
                <a:ea typeface="+mn-ea"/>
                <a:cs typeface="+mn-cs"/>
                <a:hlinkClick r:id="rId3"/>
              </a:rPr>
              <a:t>[1]</a:t>
            </a:r>
            <a:r>
              <a:rPr lang="en-GB" sz="1800" b="0" i="0" u="none" strike="noStrike" kern="1200" dirty="0">
                <a:solidFill>
                  <a:schemeClr val="tx1"/>
                </a:solidFill>
                <a:effectLst/>
                <a:latin typeface="Arial" pitchFamily="-128" charset="0"/>
                <a:ea typeface="+mn-ea"/>
                <a:cs typeface="+mn-cs"/>
              </a:rPr>
              <a:t> to the wild abandon of the crowd that gathered around Aaron and made the golden calf. He does something fascinating. He does not oppose the people, as he did initially when he saw the golden calf. Instead, he uses the same motivation that drove them in the first place. They wanted to create something that would be a sign that God was among them: not on the heights of a mountain but in the midst of the camp. He appeals to the same sense of generosity that made them offer up their gold ornaments. The difference is that they are now acting in accordance with God’s command, not their own spontaneous feelings.</a:t>
            </a:r>
          </a:p>
          <a:p>
            <a:r>
              <a:rPr lang="en-GB" sz="1800" b="0" i="0" u="none" strike="noStrike" kern="1200" dirty="0">
                <a:solidFill>
                  <a:schemeClr val="tx1"/>
                </a:solidFill>
                <a:effectLst/>
                <a:latin typeface="Arial" pitchFamily="-128" charset="0"/>
                <a:ea typeface="+mn-ea"/>
                <a:cs typeface="+mn-cs"/>
              </a:rPr>
              <a:t>He asks the Israelites to make voluntary contributions to the construction of the Tabernacle, the Sanctuary, the </a:t>
            </a:r>
            <a:r>
              <a:rPr lang="en-GB" sz="1800" b="0" i="0" u="none" strike="noStrike" kern="1200" dirty="0" err="1">
                <a:solidFill>
                  <a:schemeClr val="tx1"/>
                </a:solidFill>
                <a:effectLst/>
                <a:latin typeface="Arial" pitchFamily="-128" charset="0"/>
                <a:ea typeface="+mn-ea"/>
                <a:cs typeface="+mn-cs"/>
              </a:rPr>
              <a:t>Mikdash</a:t>
            </a:r>
            <a:r>
              <a:rPr lang="en-GB" sz="1800" b="0" i="0" u="none" strike="noStrike" kern="1200" dirty="0">
                <a:solidFill>
                  <a:schemeClr val="tx1"/>
                </a:solidFill>
                <a:effectLst/>
                <a:latin typeface="Arial" pitchFamily="-128" charset="0"/>
                <a:ea typeface="+mn-ea"/>
                <a:cs typeface="+mn-cs"/>
              </a:rPr>
              <a:t>. They do so with such generosity that Moses has to order them to stop. </a:t>
            </a:r>
            <a:r>
              <a:rPr lang="en-GB" sz="1800" b="0" i="1" u="none" strike="noStrike" kern="1200" dirty="0">
                <a:solidFill>
                  <a:schemeClr val="tx1"/>
                </a:solidFill>
                <a:effectLst/>
                <a:latin typeface="Arial" pitchFamily="-128" charset="0"/>
                <a:ea typeface="+mn-ea"/>
                <a:cs typeface="+mn-cs"/>
              </a:rPr>
              <a:t>If you want to bond human beings so that they act for the common good, get them to build something together</a:t>
            </a:r>
            <a:r>
              <a:rPr lang="en-GB" sz="1800" b="0" i="0" u="none" strike="noStrike" kern="1200" dirty="0">
                <a:solidFill>
                  <a:schemeClr val="tx1"/>
                </a:solidFill>
                <a:effectLst/>
                <a:latin typeface="Arial" pitchFamily="-128" charset="0"/>
                <a:ea typeface="+mn-ea"/>
                <a:cs typeface="+mn-cs"/>
              </a:rPr>
              <a:t>. Get them to undertake a task that they can only achieve together, that none can do alone.</a:t>
            </a:r>
          </a:p>
          <a:p>
            <a:r>
              <a:rPr lang="en-GB" sz="1800" b="0" i="0" u="none" strike="noStrike" kern="1200" dirty="0">
                <a:solidFill>
                  <a:schemeClr val="tx1"/>
                </a:solidFill>
                <a:effectLst/>
                <a:latin typeface="Arial" pitchFamily="-128" charset="0"/>
                <a:ea typeface="+mn-ea"/>
                <a:cs typeface="+mn-cs"/>
              </a:rPr>
              <a:t>The power of this principle was demonstrated in a famous social-scientific research exercise carried out in 1954 by </a:t>
            </a:r>
            <a:r>
              <a:rPr lang="en-GB" sz="1800" b="0" i="0" u="none" strike="noStrike" kern="1200" dirty="0" err="1">
                <a:solidFill>
                  <a:schemeClr val="tx1"/>
                </a:solidFill>
                <a:effectLst/>
                <a:latin typeface="Arial" pitchFamily="-128" charset="0"/>
                <a:ea typeface="+mn-ea"/>
                <a:cs typeface="+mn-cs"/>
              </a:rPr>
              <a:t>Muzafer</a:t>
            </a:r>
            <a:r>
              <a:rPr lang="en-GB" sz="1800" b="0" i="0" u="none" strike="noStrike" kern="1200" dirty="0">
                <a:solidFill>
                  <a:schemeClr val="tx1"/>
                </a:solidFill>
                <a:effectLst/>
                <a:latin typeface="Arial" pitchFamily="-128" charset="0"/>
                <a:ea typeface="+mn-ea"/>
                <a:cs typeface="+mn-cs"/>
              </a:rPr>
              <a:t> </a:t>
            </a:r>
            <a:r>
              <a:rPr lang="en-GB" sz="1800" b="0" i="0" u="none" strike="noStrike" kern="1200" dirty="0" err="1">
                <a:solidFill>
                  <a:schemeClr val="tx1"/>
                </a:solidFill>
                <a:effectLst/>
                <a:latin typeface="Arial" pitchFamily="-128" charset="0"/>
                <a:ea typeface="+mn-ea"/>
                <a:cs typeface="+mn-cs"/>
              </a:rPr>
              <a:t>Sherif</a:t>
            </a:r>
            <a:r>
              <a:rPr lang="en-GB" sz="1800" b="0" i="0" u="none" strike="noStrike" kern="1200" dirty="0">
                <a:solidFill>
                  <a:schemeClr val="tx1"/>
                </a:solidFill>
                <a:effectLst/>
                <a:latin typeface="Arial" pitchFamily="-128" charset="0"/>
                <a:ea typeface="+mn-ea"/>
                <a:cs typeface="+mn-cs"/>
              </a:rPr>
              <a:t> and others from the University of Oklahoma, known as the Robbers’ Cave experiment. </a:t>
            </a:r>
            <a:r>
              <a:rPr lang="en-GB" sz="1800" b="0" i="0" u="none" strike="noStrike" kern="1200" dirty="0" err="1">
                <a:solidFill>
                  <a:schemeClr val="tx1"/>
                </a:solidFill>
                <a:effectLst/>
                <a:latin typeface="Arial" pitchFamily="-128" charset="0"/>
                <a:ea typeface="+mn-ea"/>
                <a:cs typeface="+mn-cs"/>
              </a:rPr>
              <a:t>Sherif</a:t>
            </a:r>
            <a:r>
              <a:rPr lang="en-GB" sz="1800" b="0" i="0" u="none" strike="noStrike" kern="1200" dirty="0">
                <a:solidFill>
                  <a:schemeClr val="tx1"/>
                </a:solidFill>
                <a:effectLst/>
                <a:latin typeface="Arial" pitchFamily="-128" charset="0"/>
                <a:ea typeface="+mn-ea"/>
                <a:cs typeface="+mn-cs"/>
              </a:rPr>
              <a:t> wanted to understand the dynamics of group conflict and prejudice. To do so, he and his fellow researchers selected a group of 22 white, eleven-year-old boys, none of whom had met one another before. They were taken to a remote summer camp in Robbers Cave State Park, Oklahoma. They were randomly allocated into two groups.</a:t>
            </a:r>
          </a:p>
          <a:p>
            <a:r>
              <a:rPr lang="en-GB" sz="1800" b="0" i="0" u="none" strike="noStrike" kern="1200" dirty="0">
                <a:solidFill>
                  <a:schemeClr val="tx1"/>
                </a:solidFill>
                <a:effectLst/>
                <a:latin typeface="Arial" pitchFamily="-128" charset="0"/>
                <a:ea typeface="+mn-ea"/>
                <a:cs typeface="+mn-cs"/>
              </a:rPr>
              <a:t>Initially neither group knew of the existence of the other. They were staying in cabins far apart. The first week was dedicated to team-building. The boys hiked and swam together. Each group chose a name for itself – they became The Eagles and the Rattlers. They stencilled the names on their shirts and flags.</a:t>
            </a:r>
          </a:p>
          <a:p>
            <a:r>
              <a:rPr lang="en-GB" sz="1800" b="0" i="0" u="none" strike="noStrike" kern="1200" dirty="0">
                <a:solidFill>
                  <a:schemeClr val="tx1"/>
                </a:solidFill>
                <a:effectLst/>
                <a:latin typeface="Arial" pitchFamily="-128" charset="0"/>
                <a:ea typeface="+mn-ea"/>
                <a:cs typeface="+mn-cs"/>
              </a:rPr>
              <a:t>Then, for four days they were introduced to one another through a series of competitions. There were trophies, medals and prizes for the winners, and nothing for the losers. Almost immediately there was tension between them: name-calling, teasing, and derogatory songs. It got worse. Each burned the other’s flag and raided their cabins. They objected to eating together with the others in the same dining hall.</a:t>
            </a:r>
          </a:p>
          <a:p>
            <a:r>
              <a:rPr lang="en-GB" sz="1800" b="0" i="0" u="none" strike="noStrike" kern="1200" dirty="0">
                <a:solidFill>
                  <a:schemeClr val="tx1"/>
                </a:solidFill>
                <a:effectLst/>
                <a:latin typeface="Arial" pitchFamily="-128" charset="0"/>
                <a:ea typeface="+mn-ea"/>
                <a:cs typeface="+mn-cs"/>
              </a:rPr>
              <a:t>Stage 3 was called the ‘integration phase’. Meetings were arranged. The two groups watched films together. They lit Fourth-of-July firecrackers together. The hope was that these face-to-face encounters would lessen tensions and lead to reconciliation. They didn’t. Several broke up with the children throwing food at one another.</a:t>
            </a:r>
          </a:p>
          <a:p>
            <a:r>
              <a:rPr lang="en-GB" sz="1800" b="0" i="0" u="none" strike="noStrike" kern="1200" dirty="0">
                <a:solidFill>
                  <a:schemeClr val="tx1"/>
                </a:solidFill>
                <a:effectLst/>
                <a:latin typeface="Arial" pitchFamily="-128" charset="0"/>
                <a:ea typeface="+mn-ea"/>
                <a:cs typeface="+mn-cs"/>
              </a:rPr>
              <a:t>In stage 4, the researchers arranged situations in which a problem arose that threatened both groups simultaneously. The first was a blockage in the supply of drinking water to the camp. The two groups identified the problem separately and gathered at the point where the blockage had occurred. They worked together to remove it, and celebrated together when they succeeded.</a:t>
            </a:r>
          </a:p>
          <a:p>
            <a:r>
              <a:rPr lang="en-GB" sz="1800" b="0" i="0" u="none" strike="noStrike" kern="1200" dirty="0">
                <a:solidFill>
                  <a:schemeClr val="tx1"/>
                </a:solidFill>
                <a:effectLst/>
                <a:latin typeface="Arial" pitchFamily="-128" charset="0"/>
                <a:ea typeface="+mn-ea"/>
                <a:cs typeface="+mn-cs"/>
              </a:rPr>
              <a:t>In another, both groups voted to watch some films. The researchers explained that the films would cost money to hire, and there was not enough in camp funds to do so. Both groups agreed to contribute an equal share to the cost. In a third, the coach on which they were travelling stalled, and the boys had to work together to push it. By the time the trials were over, the boys had stopped having negative images of the other side. On the final bus ride home, the members of one team used their prize money to buy drinks for everyone.</a:t>
            </a:r>
          </a:p>
          <a:p>
            <a:r>
              <a:rPr lang="en-GB" sz="1800" b="0" i="0" u="none" strike="noStrike" kern="1200" dirty="0">
                <a:solidFill>
                  <a:schemeClr val="tx1"/>
                </a:solidFill>
                <a:effectLst/>
                <a:latin typeface="Arial" pitchFamily="-128" charset="0"/>
                <a:ea typeface="+mn-ea"/>
                <a:cs typeface="+mn-cs"/>
              </a:rPr>
              <a:t>Similar outcomes have emerged from other studies. The conclusion is revolutionary. You can turn even hostile factions into a single cohesive group so long as they are faced with a shared challenge that all can achieve together but none can do alone.</a:t>
            </a:r>
          </a:p>
          <a:p>
            <a:r>
              <a:rPr lang="en-GB" sz="1800" b="0" i="0" u="none" strike="noStrike" kern="1200" dirty="0">
                <a:solidFill>
                  <a:schemeClr val="tx1"/>
                </a:solidFill>
                <a:effectLst/>
                <a:latin typeface="Arial" pitchFamily="-128" charset="0"/>
                <a:ea typeface="+mn-ea"/>
                <a:cs typeface="+mn-cs"/>
              </a:rPr>
              <a:t>Rabbi Norman </a:t>
            </a:r>
            <a:r>
              <a:rPr lang="en-GB" sz="1800" b="0" i="0" u="none" strike="noStrike" kern="1200" dirty="0" err="1">
                <a:solidFill>
                  <a:schemeClr val="tx1"/>
                </a:solidFill>
                <a:effectLst/>
                <a:latin typeface="Arial" pitchFamily="-128" charset="0"/>
                <a:ea typeface="+mn-ea"/>
                <a:cs typeface="+mn-cs"/>
              </a:rPr>
              <a:t>Lamm</a:t>
            </a:r>
            <a:r>
              <a:rPr lang="en-GB" sz="1800" b="0" i="0" u="none" strike="noStrike" kern="1200" dirty="0">
                <a:solidFill>
                  <a:schemeClr val="tx1"/>
                </a:solidFill>
                <a:effectLst/>
                <a:latin typeface="Arial" pitchFamily="-128" charset="0"/>
                <a:ea typeface="+mn-ea"/>
                <a:cs typeface="+mn-cs"/>
              </a:rPr>
              <a:t>, former President of Yeshiva University, once remarked that he knew of only one joke in the Mishnah, the statement that “Scholars increase peace in the world” (</a:t>
            </a:r>
            <a:r>
              <a:rPr lang="en-GB" sz="1800" b="0" i="0" u="none" strike="noStrike" kern="1200" dirty="0" err="1">
                <a:solidFill>
                  <a:schemeClr val="tx1"/>
                </a:solidFill>
                <a:effectLst/>
                <a:latin typeface="Arial" pitchFamily="-128" charset="0"/>
                <a:ea typeface="+mn-ea"/>
                <a:cs typeface="+mn-cs"/>
              </a:rPr>
              <a:t>Berakhot</a:t>
            </a:r>
            <a:r>
              <a:rPr lang="en-GB" sz="1800" b="0" i="0" u="none" strike="noStrike" kern="1200" dirty="0">
                <a:solidFill>
                  <a:schemeClr val="tx1"/>
                </a:solidFill>
                <a:effectLst/>
                <a:latin typeface="Arial" pitchFamily="-128" charset="0"/>
                <a:ea typeface="+mn-ea"/>
                <a:cs typeface="+mn-cs"/>
              </a:rPr>
              <a:t> 64a). Rabbis are known for their disagreements. How then can they be said to increase peace in the world?</a:t>
            </a:r>
          </a:p>
          <a:p>
            <a:r>
              <a:rPr lang="en-GB" sz="1800" b="0" i="0" u="none" strike="noStrike" kern="1200" dirty="0">
                <a:solidFill>
                  <a:schemeClr val="tx1"/>
                </a:solidFill>
                <a:effectLst/>
                <a:latin typeface="Arial" pitchFamily="-128" charset="0"/>
                <a:ea typeface="+mn-ea"/>
                <a:cs typeface="+mn-cs"/>
              </a:rPr>
              <a:t>I suggest that the passage is not a joke but a precisely calibrated truth. To understand it we must read the continuation: “Scholars increase peace in the world as it is said, ‘All your children shall be learned of the Lord and great will be the peace of your children’ (Isaiah 54: 13). Read not ‘your children’ but ‘your builders.’” When scholars become builders they create peace. If you seek to create a community out of strongly individualistic people, you have to turn them into builders. That is what Moses did in </a:t>
            </a:r>
            <a:r>
              <a:rPr lang="en-GB" sz="1800" b="0" i="0" u="none" strike="noStrike" kern="1200" dirty="0" err="1">
                <a:solidFill>
                  <a:schemeClr val="tx1"/>
                </a:solidFill>
                <a:effectLst/>
                <a:latin typeface="Arial" pitchFamily="-128" charset="0"/>
                <a:ea typeface="+mn-ea"/>
                <a:cs typeface="+mn-cs"/>
              </a:rPr>
              <a:t>Vayakhel</a:t>
            </a:r>
            <a:r>
              <a:rPr lang="en-GB" sz="1800" b="0" i="0" u="none" strike="noStrike" kern="1200" dirty="0">
                <a:solidFill>
                  <a:schemeClr val="tx1"/>
                </a:solidFill>
                <a:effectLst/>
                <a:latin typeface="Arial" pitchFamily="-128" charset="0"/>
                <a:ea typeface="+mn-ea"/>
                <a:cs typeface="+mn-cs"/>
              </a:rPr>
              <a:t>.</a:t>
            </a:r>
          </a:p>
          <a:p>
            <a:r>
              <a:rPr lang="en-GB" sz="1800" b="0" i="0" u="none" strike="noStrike" kern="1200" dirty="0">
                <a:solidFill>
                  <a:schemeClr val="tx1"/>
                </a:solidFill>
                <a:effectLst/>
                <a:latin typeface="Arial" pitchFamily="-128" charset="0"/>
                <a:ea typeface="+mn-ea"/>
                <a:cs typeface="+mn-cs"/>
              </a:rPr>
              <a:t>Team-building, even after a disaster like the golden calf, is neither a mystery nor a miracle. It is done by setting the group a task, one that speaks to their passions and one no subsection of the group can achieve alone. It must be constructive. Every member of the group must be able to make a unique contribution and then feel that it has been valued. Each must be able to say, with pride: I helped make this.</a:t>
            </a:r>
          </a:p>
          <a:p>
            <a:r>
              <a:rPr lang="en-GB" sz="1800" b="0" i="0" u="none" strike="noStrike" kern="1200" dirty="0">
                <a:solidFill>
                  <a:schemeClr val="tx1"/>
                </a:solidFill>
                <a:effectLst/>
                <a:latin typeface="Arial" pitchFamily="-128" charset="0"/>
                <a:ea typeface="+mn-ea"/>
                <a:cs typeface="+mn-cs"/>
              </a:rPr>
              <a:t>That is what Moses understood and did. He knew that if you want to build a team, create a team that builds.</a:t>
            </a:r>
          </a:p>
        </p:txBody>
      </p:sp>
    </p:spTree>
    <p:extLst>
      <p:ext uri="{BB962C8B-B14F-4D97-AF65-F5344CB8AC3E}">
        <p14:creationId xmlns:p14="http://schemas.microsoft.com/office/powerpoint/2010/main" val="1423368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b="0" i="0" kern="1200" dirty="0">
                <a:solidFill>
                  <a:schemeClr val="tx1"/>
                </a:solidFill>
                <a:effectLst/>
                <a:latin typeface="Arial" pitchFamily="-128" charset="0"/>
                <a:ea typeface="+mn-ea"/>
                <a:cs typeface="+mn-cs"/>
              </a:rPr>
              <a:t>Torah commentators have drawn attention to the way the terminology of the construction of the Tabernacle is the same as that used to describe God’s creation of the universe. The Tabernacle was, in other words, a micro-cosmos, a symbolic reminder of the world God made. The fact that the Divine presence rested within it was not meant to suggest that God is here not there, in this place not that. It was meant to signal, powerfully and palpably, that God exists throughout the cosmos. It was a man-made structure to mirror and focus attention on the Divinely-created universe. It was in space what Shabbat is in time: a reminder of creation.</a:t>
            </a:r>
          </a:p>
          <a:p>
            <a:endParaRPr lang="en-US" sz="1800" b="0" i="0" kern="1200" dirty="0">
              <a:solidFill>
                <a:schemeClr val="tx1"/>
              </a:solidFill>
              <a:effectLst/>
              <a:latin typeface="Arial" pitchFamily="-128" charset="0"/>
              <a:ea typeface="+mn-ea"/>
              <a:cs typeface="+mn-cs"/>
            </a:endParaRPr>
          </a:p>
          <a:p>
            <a:r>
              <a:rPr lang="en-US" sz="1800" b="0" i="0" kern="1200" dirty="0">
                <a:solidFill>
                  <a:schemeClr val="tx1"/>
                </a:solidFill>
                <a:effectLst/>
                <a:latin typeface="Arial" pitchFamily="-128" charset="0"/>
                <a:ea typeface="+mn-ea"/>
                <a:cs typeface="+mn-cs"/>
              </a:rPr>
              <a:t>The dimensions of the universe are precise, mathematically exact. Had they differed in even the slightest degree the universe, or life, would not exist. Only now are scientists beginning to </a:t>
            </a:r>
            <a:r>
              <a:rPr lang="en-US" sz="1800" b="0" i="0" kern="1200" dirty="0" err="1">
                <a:solidFill>
                  <a:schemeClr val="tx1"/>
                </a:solidFill>
                <a:effectLst/>
                <a:latin typeface="Arial" pitchFamily="-128" charset="0"/>
                <a:ea typeface="+mn-ea"/>
                <a:cs typeface="+mn-cs"/>
              </a:rPr>
              <a:t>realise</a:t>
            </a:r>
            <a:r>
              <a:rPr lang="en-US" sz="1800" b="0" i="0" kern="1200" dirty="0">
                <a:solidFill>
                  <a:schemeClr val="tx1"/>
                </a:solidFill>
                <a:effectLst/>
                <a:latin typeface="Arial" pitchFamily="-128" charset="0"/>
                <a:ea typeface="+mn-ea"/>
                <a:cs typeface="+mn-cs"/>
              </a:rPr>
              <a:t> how precise, and even this knowledge will seem rudimentary to future generations. We are on the threshold of a quantum leap in our understanding of the full depth of the words: “How many are your works, Lord; in wisdom You made them all” (Ps. 104:24). The word “wisdom” here – as in the many times it occurs in the account of the making of the tabernacle – means, “precise, exact craftsmanship” (see Maimonides, The Guide for the Perplexed, III:54).</a:t>
            </a:r>
          </a:p>
          <a:p>
            <a:endParaRPr lang="en-US" sz="1800" b="0" i="0" kern="1200" dirty="0">
              <a:solidFill>
                <a:schemeClr val="tx1"/>
              </a:solidFill>
              <a:effectLst/>
              <a:latin typeface="Arial" pitchFamily="-128" charset="0"/>
              <a:ea typeface="+mn-ea"/>
              <a:cs typeface="+mn-cs"/>
            </a:endParaRPr>
          </a:p>
          <a:p>
            <a:r>
              <a:rPr lang="en-US" sz="1800" b="0" i="0" kern="1200" dirty="0">
                <a:solidFill>
                  <a:schemeClr val="tx1"/>
                </a:solidFill>
                <a:effectLst/>
                <a:latin typeface="Arial" pitchFamily="-128" charset="0"/>
                <a:ea typeface="+mn-ea"/>
                <a:cs typeface="+mn-cs"/>
              </a:rPr>
              <a:t>In one other place in the Torah there is the same emphasis on precise dimensions, namely, Noah’s ark: “So make yourself an ark of cypress wood. Make rooms in it and coat it with pitch inside and out. This is how you are to build it: The ark is to be three hundred cubits long, fifty cubits wide and thirty cubits high. Make a roof for it, leaving below the roof an opening one cubit high all around” (Gen. 6:14-16). The reason is similar to that in the case of the tabernacle. Noah’s ark </a:t>
            </a:r>
            <a:r>
              <a:rPr lang="en-US" sz="1800" b="0" i="0" kern="1200" dirty="0" err="1">
                <a:solidFill>
                  <a:schemeClr val="tx1"/>
                </a:solidFill>
                <a:effectLst/>
                <a:latin typeface="Arial" pitchFamily="-128" charset="0"/>
                <a:ea typeface="+mn-ea"/>
                <a:cs typeface="+mn-cs"/>
              </a:rPr>
              <a:t>symbolised</a:t>
            </a:r>
            <a:r>
              <a:rPr lang="en-US" sz="1800" b="0" i="0" kern="1200" dirty="0">
                <a:solidFill>
                  <a:schemeClr val="tx1"/>
                </a:solidFill>
                <a:effectLst/>
                <a:latin typeface="Arial" pitchFamily="-128" charset="0"/>
                <a:ea typeface="+mn-ea"/>
                <a:cs typeface="+mn-cs"/>
              </a:rPr>
              <a:t> the world in its Divinely-constructed order, the order humans had ruined by their violence and corruption. God was about to destroy that world, leaving only Noah, the ark and what it contained as symbols of the vestige of order that remained, on the basis of which God would fashion a new order.</a:t>
            </a:r>
          </a:p>
          <a:p>
            <a:endParaRPr lang="en-US" sz="1800" b="0" i="0" kern="1200" dirty="0">
              <a:solidFill>
                <a:schemeClr val="tx1"/>
              </a:solidFill>
              <a:effectLst/>
              <a:latin typeface="Arial" pitchFamily="-128" charset="0"/>
              <a:ea typeface="+mn-ea"/>
              <a:cs typeface="+mn-cs"/>
            </a:endParaRPr>
          </a:p>
          <a:p>
            <a:r>
              <a:rPr lang="en-US" sz="1800" b="0" i="0" kern="1200" dirty="0">
                <a:solidFill>
                  <a:schemeClr val="tx1"/>
                </a:solidFill>
                <a:effectLst/>
                <a:latin typeface="Arial" pitchFamily="-128" charset="0"/>
                <a:ea typeface="+mn-ea"/>
                <a:cs typeface="+mn-cs"/>
              </a:rPr>
              <a:t>Precision matters. Order matters. The misplacement of even a few of the 3.1 billion letters in the human genome can lead to devastating genetic conditions. The famous “butterfly effect” – the beating of a butterfly’s wing somewhere may cause a tsunami elsewhere, thousands of miles away – tells us that small actions can have large consequences. That is the message the Tabernacle was intended to convey.</a:t>
            </a:r>
          </a:p>
          <a:p>
            <a:endParaRPr lang="en-US" sz="1800" b="0" i="0" kern="1200" dirty="0">
              <a:solidFill>
                <a:schemeClr val="tx1"/>
              </a:solidFill>
              <a:effectLst/>
              <a:latin typeface="Arial" pitchFamily="-128" charset="0"/>
              <a:ea typeface="+mn-ea"/>
              <a:cs typeface="+mn-cs"/>
            </a:endParaRPr>
          </a:p>
          <a:p>
            <a:r>
              <a:rPr lang="en-US" sz="1800" b="0" i="0" kern="1200" dirty="0">
                <a:solidFill>
                  <a:schemeClr val="tx1"/>
                </a:solidFill>
                <a:effectLst/>
                <a:latin typeface="Arial" pitchFamily="-128" charset="0"/>
                <a:ea typeface="+mn-ea"/>
                <a:cs typeface="+mn-cs"/>
              </a:rPr>
              <a:t>God creates order in the natural universe. We are charged with creating order in the human universe. That means painstaking care in what we say, what we do, and what we must restrain ourselves from doing. There is a precise choreography to the moral and spiritual life as there is a precise architecture to the tabernacle. Being good, specifically being holy, is not a matter of acting as the spirit moves us. It is a matter of aligning ourselves to the Will that made the world. Law, structure, precision: of these things the cosmos is made and without them it would cease to be. It was to signal that the same applies to human </a:t>
            </a:r>
            <a:r>
              <a:rPr lang="en-US" sz="1800" b="0" i="0" kern="1200" dirty="0" err="1">
                <a:solidFill>
                  <a:schemeClr val="tx1"/>
                </a:solidFill>
                <a:effectLst/>
                <a:latin typeface="Arial" pitchFamily="-128" charset="0"/>
                <a:ea typeface="+mn-ea"/>
                <a:cs typeface="+mn-cs"/>
              </a:rPr>
              <a:t>behaviour</a:t>
            </a:r>
            <a:r>
              <a:rPr lang="en-US" sz="1800" b="0" i="0" kern="1200" dirty="0">
                <a:solidFill>
                  <a:schemeClr val="tx1"/>
                </a:solidFill>
                <a:effectLst/>
                <a:latin typeface="Arial" pitchFamily="-128" charset="0"/>
                <a:ea typeface="+mn-ea"/>
                <a:cs typeface="+mn-cs"/>
              </a:rPr>
              <a:t> that the Torah records the precise dimensions of the Tabernacle and Noah’s ark.</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719261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sz="180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880997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1CE1EEE-8D31-47B6-8A54-3B21AD3010CF}"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264642" name="Rectangle 2"/>
          <p:cNvSpPr>
            <a:spLocks noGrp="1" noRot="1" noChangeAspect="1" noChangeArrowheads="1" noTextEdit="1"/>
          </p:cNvSpPr>
          <p:nvPr>
            <p:ph type="sldImg"/>
          </p:nvPr>
        </p:nvSpPr>
        <p:spPr>
          <a:xfrm>
            <a:off x="1371600" y="1143000"/>
            <a:ext cx="4114800" cy="3086100"/>
          </a:xfrm>
          <a:ln/>
        </p:spPr>
      </p:sp>
      <p:sp>
        <p:nvSpPr>
          <p:cNvPr id="1264643" name="Rectangle 3"/>
          <p:cNvSpPr>
            <a:spLocks noGrp="1" noChangeArrowheads="1"/>
          </p:cNvSpPr>
          <p:nvPr>
            <p:ph type="body" idx="1"/>
          </p:nvPr>
        </p:nvSpPr>
        <p:spPr>
          <a:xfrm>
            <a:off x="914400" y="4343400"/>
            <a:ext cx="5029200" cy="4114800"/>
          </a:xfrm>
        </p:spPr>
        <p:txBody>
          <a:bodyPr/>
          <a:lstStyle/>
          <a:p>
            <a:pPr>
              <a:spcBef>
                <a:spcPct val="0"/>
              </a:spcBef>
            </a:pPr>
            <a:r>
              <a:rPr lang="en-GB" sz="1800"/>
              <a:t>40 days fast necessary because Israleietes fallen into faithless after leaving Egypt. </a:t>
            </a:r>
          </a:p>
          <a:p>
            <a:pPr>
              <a:spcBef>
                <a:spcPct val="0"/>
              </a:spcBef>
            </a:pPr>
            <a:endParaRPr lang="en-GB" sz="1800"/>
          </a:p>
          <a:p>
            <a:pPr>
              <a:spcBef>
                <a:spcPct val="0"/>
              </a:spcBef>
            </a:pPr>
            <a:r>
              <a:rPr lang="en-GB" sz="1800"/>
              <a:t>Recreating word so 6 days creation needed to be restored. </a:t>
            </a:r>
          </a:p>
        </p:txBody>
      </p:sp>
    </p:spTree>
    <p:extLst>
      <p:ext uri="{BB962C8B-B14F-4D97-AF65-F5344CB8AC3E}">
        <p14:creationId xmlns:p14="http://schemas.microsoft.com/office/powerpoint/2010/main" val="16690773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Why sacrifices? To be sure, they have not been part of the life of Judaism since the destruction of the Second Temple, almost two thousand years ago. But why, if they are a means to an end, did God choose </a:t>
            </a:r>
            <a:r>
              <a:rPr lang="en-GB" sz="1800" b="0" i="1" u="none" strike="noStrike" kern="1200" dirty="0">
                <a:solidFill>
                  <a:schemeClr val="tx1"/>
                </a:solidFill>
                <a:effectLst/>
                <a:latin typeface="Arial" pitchFamily="-128" charset="0"/>
                <a:ea typeface="+mn-ea"/>
                <a:cs typeface="+mn-cs"/>
              </a:rPr>
              <a:t>this</a:t>
            </a:r>
            <a:r>
              <a:rPr lang="en-GB" sz="1800" b="0" i="0" u="none" strike="noStrike" kern="1200" dirty="0">
                <a:solidFill>
                  <a:schemeClr val="tx1"/>
                </a:solidFill>
                <a:effectLst/>
                <a:latin typeface="Arial" pitchFamily="-128" charset="0"/>
                <a:ea typeface="+mn-ea"/>
                <a:cs typeface="+mn-cs"/>
              </a:rPr>
              <a:t> end? This is, of course, one of the deepest questions in Judaism, and there are many answers. Here I want explore just one, first given by the early fifteenth-century Jewish thinker, Rabbi Joseph </a:t>
            </a:r>
            <a:r>
              <a:rPr lang="en-GB" sz="1800" b="0" i="0" u="none" strike="noStrike" kern="1200" dirty="0" err="1">
                <a:solidFill>
                  <a:schemeClr val="tx1"/>
                </a:solidFill>
                <a:effectLst/>
                <a:latin typeface="Arial" pitchFamily="-128" charset="0"/>
                <a:ea typeface="+mn-ea"/>
                <a:cs typeface="+mn-cs"/>
              </a:rPr>
              <a:t>Albo</a:t>
            </a:r>
            <a:r>
              <a:rPr lang="en-GB" sz="1800" b="0" i="0" u="none" strike="noStrike" kern="1200" dirty="0">
                <a:solidFill>
                  <a:schemeClr val="tx1"/>
                </a:solidFill>
                <a:effectLst/>
                <a:latin typeface="Arial" pitchFamily="-128" charset="0"/>
                <a:ea typeface="+mn-ea"/>
                <a:cs typeface="+mn-cs"/>
              </a:rPr>
              <a:t>, in his </a:t>
            </a:r>
            <a:r>
              <a:rPr lang="en-GB" sz="1800" b="0" i="1" u="none" strike="noStrike" kern="1200" dirty="0" err="1">
                <a:solidFill>
                  <a:schemeClr val="tx1"/>
                </a:solidFill>
                <a:effectLst/>
                <a:latin typeface="Arial" pitchFamily="-128" charset="0"/>
                <a:ea typeface="+mn-ea"/>
                <a:cs typeface="+mn-cs"/>
              </a:rPr>
              <a:t>Sefer</a:t>
            </a:r>
            <a:r>
              <a:rPr lang="en-GB" sz="1800" b="0" i="1"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HaIkkarim</a:t>
            </a:r>
            <a:r>
              <a:rPr lang="en-GB" sz="1800" b="0" i="0" u="none" strike="noStrike" kern="1200" dirty="0">
                <a:solidFill>
                  <a:schemeClr val="tx1"/>
                </a:solidFill>
                <a:effectLst/>
                <a:latin typeface="Arial" pitchFamily="-128" charset="0"/>
                <a:ea typeface="+mn-ea"/>
                <a:cs typeface="+mn-cs"/>
              </a:rPr>
              <a:t>. </a:t>
            </a:r>
          </a:p>
          <a:p>
            <a:r>
              <a:rPr lang="en-GB" sz="1800" b="0" i="0" u="none" strike="noStrike" kern="1200" dirty="0" err="1">
                <a:solidFill>
                  <a:schemeClr val="tx1"/>
                </a:solidFill>
                <a:effectLst/>
                <a:latin typeface="Arial" pitchFamily="-128" charset="0"/>
                <a:ea typeface="+mn-ea"/>
                <a:cs typeface="+mn-cs"/>
              </a:rPr>
              <a:t>Albo’s</a:t>
            </a:r>
            <a:r>
              <a:rPr lang="en-GB" sz="1800" b="0" i="0" u="none" strike="noStrike" kern="1200" dirty="0">
                <a:solidFill>
                  <a:schemeClr val="tx1"/>
                </a:solidFill>
                <a:effectLst/>
                <a:latin typeface="Arial" pitchFamily="-128" charset="0"/>
                <a:ea typeface="+mn-ea"/>
                <a:cs typeface="+mn-cs"/>
              </a:rPr>
              <a:t> theory took as its starting point not sacrifices but two other questions. The first: Why after the Flood did God permit human beings to eat meat? (</a:t>
            </a:r>
            <a:r>
              <a:rPr lang="en-GB" sz="1800" b="0" i="0" u="sng" strike="noStrike" kern="1200" dirty="0">
                <a:solidFill>
                  <a:schemeClr val="tx1"/>
                </a:solidFill>
                <a:effectLst/>
                <a:latin typeface="Arial" pitchFamily="-128" charset="0"/>
                <a:ea typeface="+mn-ea"/>
                <a:cs typeface="+mn-cs"/>
                <a:hlinkClick r:id="rId3"/>
              </a:rPr>
              <a:t>Gen. 9:3–5</a:t>
            </a:r>
            <a:r>
              <a:rPr lang="en-GB" sz="1800" b="0" i="0" u="none" strike="noStrike" kern="1200" dirty="0">
                <a:solidFill>
                  <a:schemeClr val="tx1"/>
                </a:solidFill>
                <a:effectLst/>
                <a:latin typeface="Arial" pitchFamily="-128" charset="0"/>
                <a:ea typeface="+mn-ea"/>
                <a:cs typeface="+mn-cs"/>
              </a:rPr>
              <a:t>). Initially, neither human beings nor animals had been meat eaters (</a:t>
            </a:r>
            <a:r>
              <a:rPr lang="en-GB" sz="1800" b="0" i="0" u="sng" strike="noStrike" kern="1200" dirty="0">
                <a:solidFill>
                  <a:schemeClr val="tx1"/>
                </a:solidFill>
                <a:effectLst/>
                <a:latin typeface="Arial" pitchFamily="-128" charset="0"/>
                <a:ea typeface="+mn-ea"/>
                <a:cs typeface="+mn-cs"/>
                <a:hlinkClick r:id="rId4"/>
              </a:rPr>
              <a:t>Gen. 1:29–30</a:t>
            </a:r>
            <a:r>
              <a:rPr lang="en-GB" sz="1800" b="0" i="0" u="none" strike="noStrike" kern="1200" dirty="0">
                <a:solidFill>
                  <a:schemeClr val="tx1"/>
                </a:solidFill>
                <a:effectLst/>
                <a:latin typeface="Arial" pitchFamily="-128" charset="0"/>
                <a:ea typeface="+mn-ea"/>
                <a:cs typeface="+mn-cs"/>
              </a:rPr>
              <a:t>). What caused God to, as it were, change His mind? The second: What was wrong with the first act of sacrifice, Cain’s offering of “some of the fruits of the soil” (</a:t>
            </a:r>
            <a:r>
              <a:rPr lang="en-GB" sz="1800" b="0" i="0" u="sng" strike="noStrike" kern="1200" dirty="0">
                <a:solidFill>
                  <a:schemeClr val="tx1"/>
                </a:solidFill>
                <a:effectLst/>
                <a:latin typeface="Arial" pitchFamily="-128" charset="0"/>
                <a:ea typeface="+mn-ea"/>
                <a:cs typeface="+mn-cs"/>
                <a:hlinkClick r:id="rId5"/>
              </a:rPr>
              <a:t>Gen. 4:3–5</a:t>
            </a:r>
            <a:r>
              <a:rPr lang="en-GB" sz="1800" b="0" i="0" u="none" strike="noStrike" kern="1200" dirty="0">
                <a:solidFill>
                  <a:schemeClr val="tx1"/>
                </a:solidFill>
                <a:effectLst/>
                <a:latin typeface="Arial" pitchFamily="-128" charset="0"/>
                <a:ea typeface="+mn-ea"/>
                <a:cs typeface="+mn-cs"/>
              </a:rPr>
              <a:t>)? God’s rejection of that offering led directly to the first murder, when Cain killed Abel. What was at stake in the difference between the offerings Cain and Abel each brought to God?</a:t>
            </a:r>
          </a:p>
          <a:p>
            <a:r>
              <a:rPr lang="en-GB" sz="1800" b="0" i="0" u="none" strike="noStrike" kern="1200" dirty="0" err="1">
                <a:solidFill>
                  <a:schemeClr val="tx1"/>
                </a:solidFill>
                <a:effectLst/>
                <a:latin typeface="Arial" pitchFamily="-128" charset="0"/>
                <a:ea typeface="+mn-ea"/>
                <a:cs typeface="+mn-cs"/>
              </a:rPr>
              <a:t>Albo</a:t>
            </a:r>
            <a:r>
              <a:rPr lang="en-GB" sz="1800" b="0" i="0" u="none" strike="noStrike" kern="1200" dirty="0">
                <a:solidFill>
                  <a:schemeClr val="tx1"/>
                </a:solidFill>
                <a:effectLst/>
                <a:latin typeface="Arial" pitchFamily="-128" charset="0"/>
                <a:ea typeface="+mn-ea"/>
                <a:cs typeface="+mn-cs"/>
              </a:rPr>
              <a:t> believed that killing animals for food is inherently wrong. It involves taking the life of a sentient being to satisfy our needs. Cain also knew this to be true. He believed there was a strong kinship between humans and other animals. That is why he offered not an animal sacrifice, but a vegetable one. His error, according to </a:t>
            </a:r>
            <a:r>
              <a:rPr lang="en-GB" sz="1800" b="0" i="0" u="none" strike="noStrike" kern="1200" dirty="0" err="1">
                <a:solidFill>
                  <a:schemeClr val="tx1"/>
                </a:solidFill>
                <a:effectLst/>
                <a:latin typeface="Arial" pitchFamily="-128" charset="0"/>
                <a:ea typeface="+mn-ea"/>
                <a:cs typeface="+mn-cs"/>
              </a:rPr>
              <a:t>Albo</a:t>
            </a:r>
            <a:r>
              <a:rPr lang="en-GB" sz="1800" b="0" i="0" u="none" strike="noStrike" kern="1200" dirty="0">
                <a:solidFill>
                  <a:schemeClr val="tx1"/>
                </a:solidFill>
                <a:effectLst/>
                <a:latin typeface="Arial" pitchFamily="-128" charset="0"/>
                <a:ea typeface="+mn-ea"/>
                <a:cs typeface="+mn-cs"/>
              </a:rPr>
              <a:t>, is that he should have brought fruit, not vegetables – the highest, not the lowest, of non-meat produce. Abel, by contrast, believed that there was a qualitative difference between people and animals. Had God not told the first humans: “Rule over the fish of the sea and the birds of the air and over every living creature that moves in the ground”? That is why Abel brought an animal sacrifice.</a:t>
            </a:r>
          </a:p>
          <a:p>
            <a:r>
              <a:rPr lang="en-GB" sz="1800" b="0" i="0" u="none" strike="noStrike" kern="1200" dirty="0">
                <a:solidFill>
                  <a:schemeClr val="tx1"/>
                </a:solidFill>
                <a:effectLst/>
                <a:latin typeface="Arial" pitchFamily="-128" charset="0"/>
                <a:ea typeface="+mn-ea"/>
                <a:cs typeface="+mn-cs"/>
              </a:rPr>
              <a:t>Once Cain saw that Abel’s sacrifice had been accepted while his own was not, he reasoned thus: if God, who forbids us to kill animals for food, permits and even favours killing an animal as a sacrifice, and if, as Cain believed, there is no ultimate difference between human beings and animals, then I shall offer the highest living being as a sacrifice to God, namely my brother Abel. According to this reasoning, says Rabbi </a:t>
            </a:r>
            <a:r>
              <a:rPr lang="en-GB" sz="1800" b="0" i="0" u="none" strike="noStrike" kern="1200" dirty="0" err="1">
                <a:solidFill>
                  <a:schemeClr val="tx1"/>
                </a:solidFill>
                <a:effectLst/>
                <a:latin typeface="Arial" pitchFamily="-128" charset="0"/>
                <a:ea typeface="+mn-ea"/>
                <a:cs typeface="+mn-cs"/>
              </a:rPr>
              <a:t>Albo</a:t>
            </a:r>
            <a:r>
              <a:rPr lang="en-GB" sz="1800" b="0" i="0" u="none" strike="noStrike" kern="1200" dirty="0">
                <a:solidFill>
                  <a:schemeClr val="tx1"/>
                </a:solidFill>
                <a:effectLst/>
                <a:latin typeface="Arial" pitchFamily="-128" charset="0"/>
                <a:ea typeface="+mn-ea"/>
                <a:cs typeface="+mn-cs"/>
              </a:rPr>
              <a:t>, </a:t>
            </a:r>
            <a:r>
              <a:rPr lang="en-GB" sz="1800" b="0" i="1" u="none" strike="noStrike" kern="1200" dirty="0">
                <a:solidFill>
                  <a:schemeClr val="tx1"/>
                </a:solidFill>
                <a:effectLst/>
                <a:latin typeface="Arial" pitchFamily="-128" charset="0"/>
                <a:ea typeface="+mn-ea"/>
                <a:cs typeface="+mn-cs"/>
              </a:rPr>
              <a:t>Cain killed Abel as a human sacrifice.</a:t>
            </a:r>
            <a:endParaRPr lang="en-GB" sz="1800" b="0" i="0" u="none" strike="noStrike"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That is why God permitted meat-eating after the Flood. Before the Flood, the world had been “filled with violence.” Perhaps violence is an inherent part of human nature. If humanity were to be allowed to exist at all, God would have to lower His demands. </a:t>
            </a:r>
            <a:r>
              <a:rPr lang="en-GB" sz="1800" b="0" i="1" u="none" strike="noStrike" kern="1200" dirty="0">
                <a:solidFill>
                  <a:schemeClr val="tx1"/>
                </a:solidFill>
                <a:effectLst/>
                <a:latin typeface="Arial" pitchFamily="-128" charset="0"/>
                <a:ea typeface="+mn-ea"/>
                <a:cs typeface="+mn-cs"/>
              </a:rPr>
              <a:t>Let humans kill animals</a:t>
            </a:r>
            <a:r>
              <a:rPr lang="en-GB" sz="1800" b="0" i="0" u="none" strike="noStrike" kern="1200" dirty="0">
                <a:solidFill>
                  <a:schemeClr val="tx1"/>
                </a:solidFill>
                <a:effectLst/>
                <a:latin typeface="Arial" pitchFamily="-128" charset="0"/>
                <a:ea typeface="+mn-ea"/>
                <a:cs typeface="+mn-cs"/>
              </a:rPr>
              <a:t>, He said, </a:t>
            </a:r>
            <a:r>
              <a:rPr lang="en-GB" sz="1800" b="0" i="1" u="none" strike="noStrike" kern="1200" dirty="0">
                <a:solidFill>
                  <a:schemeClr val="tx1"/>
                </a:solidFill>
                <a:effectLst/>
                <a:latin typeface="Arial" pitchFamily="-128" charset="0"/>
                <a:ea typeface="+mn-ea"/>
                <a:cs typeface="+mn-cs"/>
              </a:rPr>
              <a:t>rather than killing human beings</a:t>
            </a:r>
            <a:r>
              <a:rPr lang="en-GB" sz="1800" b="0" i="0" u="none" strike="noStrike" kern="1200" dirty="0">
                <a:solidFill>
                  <a:schemeClr val="tx1"/>
                </a:solidFill>
                <a:effectLst/>
                <a:latin typeface="Arial" pitchFamily="-128" charset="0"/>
                <a:ea typeface="+mn-ea"/>
                <a:cs typeface="+mn-cs"/>
              </a:rPr>
              <a:t> – the one form of life that is not only God’s creation but also in God’s image. Hence the otherwise almost unintelligible sequence of verses after Noah and his family emerge on dry land:</a:t>
            </a:r>
          </a:p>
          <a:p>
            <a:r>
              <a:rPr lang="en-GB" sz="1800" kern="1200" dirty="0">
                <a:solidFill>
                  <a:schemeClr val="tx1"/>
                </a:solidFill>
                <a:effectLst/>
                <a:latin typeface="Arial" pitchFamily="-128" charset="0"/>
                <a:ea typeface="+mn-ea"/>
                <a:cs typeface="+mn-cs"/>
              </a:rPr>
              <a:t>Then Noah built an altar to the Lord and, taking some of all the clean animals and clean birds, he sacrificed burnt offerings upon it. The Lord smelled the pleasing aroma and said in His heart, “Never again will I curse the ground because of man, even though every inclination of his heart is evil from childhood…”</a:t>
            </a:r>
          </a:p>
          <a:p>
            <a:r>
              <a:rPr lang="en-GB" sz="1800" b="0" i="0" u="none" strike="noStrike" kern="1200" dirty="0">
                <a:solidFill>
                  <a:schemeClr val="tx1"/>
                </a:solidFill>
                <a:effectLst/>
                <a:latin typeface="Arial" pitchFamily="-128" charset="0"/>
                <a:ea typeface="+mn-ea"/>
                <a:cs typeface="+mn-cs"/>
              </a:rPr>
              <a:t>Then God blessed Noah and his sons, saying to them…</a:t>
            </a:r>
          </a:p>
          <a:p>
            <a:r>
              <a:rPr lang="en-GB" sz="1800" kern="1200" dirty="0">
                <a:solidFill>
                  <a:schemeClr val="tx1"/>
                </a:solidFill>
                <a:effectLst/>
                <a:latin typeface="Arial" pitchFamily="-128" charset="0"/>
                <a:ea typeface="+mn-ea"/>
                <a:cs typeface="+mn-cs"/>
              </a:rPr>
              <a:t>“Everything that lives and moves will be food for you. Just as I gave you the green plants, I now give you everything…</a:t>
            </a:r>
          </a:p>
          <a:p>
            <a:r>
              <a:rPr lang="en-GB" sz="1800" kern="1200" dirty="0">
                <a:solidFill>
                  <a:schemeClr val="tx1"/>
                </a:solidFill>
                <a:effectLst/>
                <a:latin typeface="Arial" pitchFamily="-128" charset="0"/>
                <a:ea typeface="+mn-ea"/>
                <a:cs typeface="+mn-cs"/>
              </a:rPr>
              <a:t>Whoever sheds the blood of man, by man shall his blood be shed; for in the image of God has God made humanity.”</a:t>
            </a:r>
          </a:p>
          <a:p>
            <a:r>
              <a:rPr lang="en-GB" sz="1800" i="1" kern="1200" dirty="0">
                <a:solidFill>
                  <a:schemeClr val="tx1"/>
                </a:solidFill>
                <a:effectLst/>
                <a:latin typeface="Arial" pitchFamily="-128" charset="0"/>
                <a:ea typeface="+mn-ea"/>
                <a:cs typeface="+mn-cs"/>
              </a:rPr>
              <a:t>(</a:t>
            </a:r>
            <a:r>
              <a:rPr lang="en-GB" sz="1800" b="0" i="1" u="sng" kern="1200" dirty="0">
                <a:solidFill>
                  <a:schemeClr val="tx1"/>
                </a:solidFill>
                <a:effectLst/>
                <a:latin typeface="Arial" pitchFamily="-128" charset="0"/>
                <a:ea typeface="+mn-ea"/>
                <a:cs typeface="+mn-cs"/>
                <a:hlinkClick r:id="rId6"/>
              </a:rPr>
              <a:t>Gen. 8:29–9:6</a:t>
            </a:r>
            <a:r>
              <a:rPr lang="en-GB" sz="1800" i="1" kern="1200" dirty="0">
                <a:solidFill>
                  <a:schemeClr val="tx1"/>
                </a:solidFill>
                <a:effectLst/>
                <a:latin typeface="Arial" pitchFamily="-128" charset="0"/>
                <a:ea typeface="+mn-ea"/>
                <a:cs typeface="+mn-cs"/>
              </a:rPr>
              <a:t>)</a:t>
            </a:r>
            <a:r>
              <a:rPr lang="en-GB" sz="1800" b="0" i="0" u="none" strike="noStrike" kern="1200" dirty="0">
                <a:solidFill>
                  <a:schemeClr val="tx1"/>
                </a:solidFill>
                <a:effectLst/>
                <a:latin typeface="Arial" pitchFamily="-128" charset="0"/>
                <a:ea typeface="+mn-ea"/>
                <a:cs typeface="+mn-cs"/>
              </a:rPr>
              <a:t>According to </a:t>
            </a:r>
            <a:r>
              <a:rPr lang="en-GB" sz="1800" b="0" i="0" u="none" strike="noStrike" kern="1200" dirty="0" err="1">
                <a:solidFill>
                  <a:schemeClr val="tx1"/>
                </a:solidFill>
                <a:effectLst/>
                <a:latin typeface="Arial" pitchFamily="-128" charset="0"/>
                <a:ea typeface="+mn-ea"/>
                <a:cs typeface="+mn-cs"/>
              </a:rPr>
              <a:t>Albo</a:t>
            </a:r>
            <a:r>
              <a:rPr lang="en-GB" sz="1800" b="0" i="0" u="none" strike="noStrike" kern="1200" dirty="0">
                <a:solidFill>
                  <a:schemeClr val="tx1"/>
                </a:solidFill>
                <a:effectLst/>
                <a:latin typeface="Arial" pitchFamily="-128" charset="0"/>
                <a:ea typeface="+mn-ea"/>
                <a:cs typeface="+mn-cs"/>
              </a:rPr>
              <a:t>, the logic of the passage is clear. Noah offers an animal sacrifice in thanksgiving for having survived the Flood. God sees that human beings need this way of expressing themselves. They are genetically predisposed to violence (“every inclination of his heart is evil from childhood”). If society are to survive, humans will need to be able to direct their violence towards non-human animals, whether as food or sacrificial offerings. The crucial line to be drawn is between human and non-human. The permission to kill animals is accompanied by an absolute prohibition against killing human beings, “for in the image of God has God made humanity.”</a:t>
            </a:r>
          </a:p>
          <a:p>
            <a:r>
              <a:rPr lang="en-GB" sz="1800" b="0" i="0" u="none" strike="noStrike" kern="1200" dirty="0">
                <a:solidFill>
                  <a:schemeClr val="tx1"/>
                </a:solidFill>
                <a:effectLst/>
                <a:latin typeface="Arial" pitchFamily="-128" charset="0"/>
                <a:ea typeface="+mn-ea"/>
                <a:cs typeface="+mn-cs"/>
              </a:rPr>
              <a:t>It is not that God approves of killing animals, whether for sacrifice or food, but that to forbid this to human beings, given their genetic predisposition to bloodshed, is utopian. It is not for now but for the end of days. Until then, the least bad solution is to let people kill animals rather than murder their fellow humans. Animal sacrifices are a concession to human nature.</a:t>
            </a:r>
            <a:r>
              <a:rPr lang="en-GB" sz="1800" b="0" i="0" u="sng" strike="noStrike" kern="1200" dirty="0">
                <a:solidFill>
                  <a:schemeClr val="tx1"/>
                </a:solidFill>
                <a:effectLst/>
                <a:latin typeface="Arial" pitchFamily="-128" charset="0"/>
                <a:ea typeface="+mn-ea"/>
                <a:cs typeface="+mn-cs"/>
                <a:hlinkClick r:id="rId7"/>
              </a:rPr>
              <a:t>[1]</a:t>
            </a:r>
            <a:r>
              <a:rPr lang="en-GB" sz="1800" b="0" i="0" u="none" strike="noStrike" kern="1200" dirty="0">
                <a:solidFill>
                  <a:schemeClr val="tx1"/>
                </a:solidFill>
                <a:effectLst/>
                <a:latin typeface="Arial" pitchFamily="-128" charset="0"/>
                <a:ea typeface="+mn-ea"/>
                <a:cs typeface="+mn-cs"/>
              </a:rPr>
              <a:t> </a:t>
            </a:r>
            <a:r>
              <a:rPr lang="en-GB" sz="1800" b="0" i="1" u="none" strike="noStrike" kern="1200" dirty="0">
                <a:solidFill>
                  <a:schemeClr val="tx1"/>
                </a:solidFill>
                <a:effectLst/>
                <a:latin typeface="Arial" pitchFamily="-128" charset="0"/>
                <a:ea typeface="+mn-ea"/>
                <a:cs typeface="+mn-cs"/>
              </a:rPr>
              <a:t>Sacrifices are a substitute for violence directed against humankind.</a:t>
            </a:r>
            <a:endParaRPr lang="en-GB" sz="1800" b="0" i="0" u="none" strike="noStrike"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The contemporary thinker who has done most to revive this understanding is French-American literary critic and philosophical anthropologist René Girard, in such books as </a:t>
            </a:r>
            <a:r>
              <a:rPr lang="en-GB" sz="1800" b="0" i="1" u="none" strike="noStrike" kern="1200" dirty="0">
                <a:solidFill>
                  <a:schemeClr val="tx1"/>
                </a:solidFill>
                <a:effectLst/>
                <a:latin typeface="Arial" pitchFamily="-128" charset="0"/>
                <a:ea typeface="+mn-ea"/>
                <a:cs typeface="+mn-cs"/>
              </a:rPr>
              <a:t>Violence and the Sacred</a:t>
            </a:r>
            <a:r>
              <a:rPr lang="en-GB" sz="1800" b="0" i="0" u="none" strike="noStrike" kern="1200" dirty="0">
                <a:solidFill>
                  <a:schemeClr val="tx1"/>
                </a:solidFill>
                <a:effectLst/>
                <a:latin typeface="Arial" pitchFamily="-128" charset="0"/>
                <a:ea typeface="+mn-ea"/>
                <a:cs typeface="+mn-cs"/>
              </a:rPr>
              <a:t>, </a:t>
            </a:r>
            <a:r>
              <a:rPr lang="en-GB" sz="1800" b="0" i="1" u="none" strike="noStrike" kern="1200" dirty="0">
                <a:solidFill>
                  <a:schemeClr val="tx1"/>
                </a:solidFill>
                <a:effectLst/>
                <a:latin typeface="Arial" pitchFamily="-128" charset="0"/>
                <a:ea typeface="+mn-ea"/>
                <a:cs typeface="+mn-cs"/>
              </a:rPr>
              <a:t>The Scapegoat</a:t>
            </a:r>
            <a:r>
              <a:rPr lang="en-GB" sz="1800" b="0" i="0" u="none" strike="noStrike" kern="1200" dirty="0">
                <a:solidFill>
                  <a:schemeClr val="tx1"/>
                </a:solidFill>
                <a:effectLst/>
                <a:latin typeface="Arial" pitchFamily="-128" charset="0"/>
                <a:ea typeface="+mn-ea"/>
                <a:cs typeface="+mn-cs"/>
              </a:rPr>
              <a:t>, and </a:t>
            </a:r>
            <a:r>
              <a:rPr lang="en-GB" sz="1800" b="0" i="1" u="none" strike="noStrike" kern="1200" dirty="0">
                <a:solidFill>
                  <a:schemeClr val="tx1"/>
                </a:solidFill>
                <a:effectLst/>
                <a:latin typeface="Arial" pitchFamily="-128" charset="0"/>
                <a:ea typeface="+mn-ea"/>
                <a:cs typeface="+mn-cs"/>
              </a:rPr>
              <a:t>Things Hidden Since the Foundation of the World</a:t>
            </a:r>
            <a:r>
              <a:rPr lang="en-GB" sz="1800" b="0" i="0" u="none" strike="noStrike" kern="1200" dirty="0">
                <a:solidFill>
                  <a:schemeClr val="tx1"/>
                </a:solidFill>
                <a:effectLst/>
                <a:latin typeface="Arial" pitchFamily="-128" charset="0"/>
                <a:ea typeface="+mn-ea"/>
                <a:cs typeface="+mn-cs"/>
              </a:rPr>
              <a:t>. The common denominator in sacrifices, he argues, is:</a:t>
            </a:r>
          </a:p>
          <a:p>
            <a:r>
              <a:rPr lang="en-GB" sz="1800" kern="1200" dirty="0">
                <a:solidFill>
                  <a:schemeClr val="tx1"/>
                </a:solidFill>
                <a:effectLst/>
                <a:latin typeface="Arial" pitchFamily="-128" charset="0"/>
                <a:ea typeface="+mn-ea"/>
                <a:cs typeface="+mn-cs"/>
              </a:rPr>
              <a:t>…internal violence – all the dissensions, rivalries, jealousies, and quarrels within the community that the sacrifices are designed to suppress. The purpose of the sacrifice is to restore harmony to the community, to reinforce the social fabric. Everything else derives from that.</a:t>
            </a:r>
            <a:r>
              <a:rPr lang="en-GB" sz="1800" b="0" u="sng" kern="1200" dirty="0">
                <a:solidFill>
                  <a:schemeClr val="tx1"/>
                </a:solidFill>
                <a:effectLst/>
                <a:latin typeface="Arial" pitchFamily="-128" charset="0"/>
                <a:ea typeface="+mn-ea"/>
                <a:cs typeface="+mn-cs"/>
                <a:hlinkClick r:id="rId8"/>
              </a:rPr>
              <a:t>[2]</a:t>
            </a:r>
            <a:endParaRPr lang="en-GB" sz="1800"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The worst form of violence within and between societies is vengeance, “an interminable, infinitely repetitive process.” This is in line with Hillel’s saying, on seeing a human skull floating on water:</a:t>
            </a:r>
          </a:p>
          <a:p>
            <a:r>
              <a:rPr lang="en-GB" sz="1800" kern="1200" dirty="0">
                <a:solidFill>
                  <a:schemeClr val="tx1"/>
                </a:solidFill>
                <a:effectLst/>
                <a:latin typeface="Arial" pitchFamily="-128" charset="0"/>
                <a:ea typeface="+mn-ea"/>
                <a:cs typeface="+mn-cs"/>
              </a:rPr>
              <a:t>“Because you drowned others, they drowned you, and those who drowned you will in the end themselves be drowned.”</a:t>
            </a:r>
          </a:p>
          <a:p>
            <a:r>
              <a:rPr lang="en-GB" sz="1800" i="1" kern="1200" dirty="0">
                <a:solidFill>
                  <a:schemeClr val="tx1"/>
                </a:solidFill>
                <a:effectLst/>
                <a:latin typeface="Arial" pitchFamily="-128" charset="0"/>
                <a:ea typeface="+mn-ea"/>
                <a:cs typeface="+mn-cs"/>
              </a:rPr>
              <a:t>(</a:t>
            </a:r>
            <a:r>
              <a:rPr lang="en-GB" sz="1800" b="0" i="1" u="sng" kern="1200" dirty="0">
                <a:solidFill>
                  <a:schemeClr val="tx1"/>
                </a:solidFill>
                <a:effectLst/>
                <a:latin typeface="Arial" pitchFamily="-128" charset="0"/>
                <a:ea typeface="+mn-ea"/>
                <a:cs typeface="+mn-cs"/>
                <a:hlinkClick r:id="rId9"/>
              </a:rPr>
              <a:t>Mishnah Avot 2:7</a:t>
            </a:r>
            <a:r>
              <a:rPr lang="en-GB" sz="1800" i="1" kern="1200" dirty="0">
                <a:solidFill>
                  <a:schemeClr val="tx1"/>
                </a:solidFill>
                <a:effectLst/>
                <a:latin typeface="Arial" pitchFamily="-128" charset="0"/>
                <a:ea typeface="+mn-ea"/>
                <a:cs typeface="+mn-cs"/>
              </a:rPr>
              <a:t>)</a:t>
            </a:r>
            <a:r>
              <a:rPr lang="en-GB" sz="1800" b="0" i="0" u="none" strike="noStrike" kern="1200" dirty="0">
                <a:solidFill>
                  <a:schemeClr val="tx1"/>
                </a:solidFill>
                <a:effectLst/>
                <a:latin typeface="Arial" pitchFamily="-128" charset="0"/>
                <a:ea typeface="+mn-ea"/>
                <a:cs typeface="+mn-cs"/>
              </a:rPr>
              <a:t>There is no natural end to the cycle of retaliation and revenge. The Montagues keep killing and being killed by the Capulets. So do the </a:t>
            </a:r>
            <a:r>
              <a:rPr lang="en-GB" sz="1800" b="0" i="0" u="none" strike="noStrike" kern="1200" dirty="0" err="1">
                <a:solidFill>
                  <a:schemeClr val="tx1"/>
                </a:solidFill>
                <a:effectLst/>
                <a:latin typeface="Arial" pitchFamily="-128" charset="0"/>
                <a:ea typeface="+mn-ea"/>
                <a:cs typeface="+mn-cs"/>
              </a:rPr>
              <a:t>Tattaglias</a:t>
            </a:r>
            <a:r>
              <a:rPr lang="en-GB" sz="1800" b="0" i="0" u="none" strike="noStrike" kern="1200" dirty="0">
                <a:solidFill>
                  <a:schemeClr val="tx1"/>
                </a:solidFill>
                <a:effectLst/>
                <a:latin typeface="Arial" pitchFamily="-128" charset="0"/>
                <a:ea typeface="+mn-ea"/>
                <a:cs typeface="+mn-cs"/>
              </a:rPr>
              <a:t> and the </a:t>
            </a:r>
            <a:r>
              <a:rPr lang="en-GB" sz="1800" b="0" i="0" u="none" strike="noStrike" kern="1200" dirty="0" err="1">
                <a:solidFill>
                  <a:schemeClr val="tx1"/>
                </a:solidFill>
                <a:effectLst/>
                <a:latin typeface="Arial" pitchFamily="-128" charset="0"/>
                <a:ea typeface="+mn-ea"/>
                <a:cs typeface="+mn-cs"/>
              </a:rPr>
              <a:t>Corleones</a:t>
            </a:r>
            <a:r>
              <a:rPr lang="en-GB" sz="1800" b="0" i="0" u="none" strike="noStrike" kern="1200" dirty="0">
                <a:solidFill>
                  <a:schemeClr val="tx1"/>
                </a:solidFill>
                <a:effectLst/>
                <a:latin typeface="Arial" pitchFamily="-128" charset="0"/>
                <a:ea typeface="+mn-ea"/>
                <a:cs typeface="+mn-cs"/>
              </a:rPr>
              <a:t>, and the other feuding groups in fiction and history. It is a destructive cycle that has devastated whole communities. According to Girard this was the problem that religious ritual was developed to resolve. The primary religious act, he says, is the sacrifice, and the primary sacrifice is the scapegoat. If tribes A and B, who have been fighting, can sacrifice a member of tribe C, then both will have sated their desire for bloodshed without inviting revenge, especially if tribe C is in no position to retaliate. Sacrifices divert the destructive energy of violent reciprocity.</a:t>
            </a:r>
          </a:p>
          <a:p>
            <a:r>
              <a:rPr lang="en-GB" sz="1800" b="0" i="0" u="none" strike="noStrike" kern="1200" dirty="0">
                <a:solidFill>
                  <a:schemeClr val="tx1"/>
                </a:solidFill>
                <a:effectLst/>
                <a:latin typeface="Arial" pitchFamily="-128" charset="0"/>
                <a:ea typeface="+mn-ea"/>
                <a:cs typeface="+mn-cs"/>
              </a:rPr>
              <a:t>Why then, if violence is embedded in human nature, are sacrifices a feature of ancient rather than modern societies? Because, argues Girard, there is another and more effective way of ending vengeance:</a:t>
            </a:r>
          </a:p>
          <a:p>
            <a:r>
              <a:rPr lang="en-GB" sz="1800" kern="1200" dirty="0">
                <a:solidFill>
                  <a:schemeClr val="tx1"/>
                </a:solidFill>
                <a:effectLst/>
                <a:latin typeface="Arial" pitchFamily="-128" charset="0"/>
                <a:ea typeface="+mn-ea"/>
                <a:cs typeface="+mn-cs"/>
              </a:rPr>
              <a:t>Vengeance is a vicious circle whose effect on primitive societies can only be surmised. For us the circle has been broken. We owe our good fortune to one of our social institutions above all: our judicial system, which serves to deflect the menace of vengeance. The system does not suppress vengeance; rather, it effectively limits itself to a single act of reprisal, enacted by a sovereign authority specialising in this particular function. The decisions of the judiciary are invariably presented as the final word on vengeance.</a:t>
            </a:r>
            <a:r>
              <a:rPr lang="en-GB" sz="1800" b="0" u="sng" kern="1200" dirty="0">
                <a:solidFill>
                  <a:schemeClr val="tx1"/>
                </a:solidFill>
                <a:effectLst/>
                <a:latin typeface="Arial" pitchFamily="-128" charset="0"/>
                <a:ea typeface="+mn-ea"/>
                <a:cs typeface="+mn-cs"/>
                <a:hlinkClick r:id="rId10"/>
              </a:rPr>
              <a:t>[3]</a:t>
            </a:r>
            <a:endParaRPr lang="en-GB" sz="1800"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Girard’s terminology here is not one to which we can subscribe. Justice is not vengeance. Retribution is not revenge. Revenge is inherently I-Thou, or We-Them. It is personal. Retribution is impersonal. It is no longer the Montagues versus the Capulets, but both under, the impartial judgement of the law. But Girard’s substantive point is correct and essential. The only effective antidote to violence is the rule of law.</a:t>
            </a:r>
          </a:p>
          <a:p>
            <a:r>
              <a:rPr lang="en-GB" sz="1800" b="0" i="0" u="none" strike="noStrike" kern="1200" dirty="0">
                <a:solidFill>
                  <a:schemeClr val="tx1"/>
                </a:solidFill>
                <a:effectLst/>
                <a:latin typeface="Arial" pitchFamily="-128" charset="0"/>
                <a:ea typeface="+mn-ea"/>
                <a:cs typeface="+mn-cs"/>
              </a:rPr>
              <a:t>Girard’s theory confirms the view of </a:t>
            </a:r>
            <a:r>
              <a:rPr lang="en-GB" sz="1800" b="0" i="0" u="none" strike="noStrike" kern="1200" dirty="0" err="1">
                <a:solidFill>
                  <a:schemeClr val="tx1"/>
                </a:solidFill>
                <a:effectLst/>
                <a:latin typeface="Arial" pitchFamily="-128" charset="0"/>
                <a:ea typeface="+mn-ea"/>
                <a:cs typeface="+mn-cs"/>
              </a:rPr>
              <a:t>Albo</a:t>
            </a:r>
            <a:r>
              <a:rPr lang="en-GB" sz="1800" b="0" i="0" u="none" strike="noStrike" kern="1200" dirty="0">
                <a:solidFill>
                  <a:schemeClr val="tx1"/>
                </a:solidFill>
                <a:effectLst/>
                <a:latin typeface="Arial" pitchFamily="-128" charset="0"/>
                <a:ea typeface="+mn-ea"/>
                <a:cs typeface="+mn-cs"/>
              </a:rPr>
              <a:t>. Sacrifice (as with meat-eating) entered Judaism as a substitute for violence. It also helps us understand the profound insight of the Prophets that sacrifices are not ends in themselves, but part of the Torah’s programme to create a world redeemed from the otherwise interminable cycle of revenge. The other part of that programme, and God’s greatest desire, is a world governed by justice. That, we recall, was His first charge to Abraham, to “instruct his children and his household after him to keep the way of the Lord by doing what is right and just” (</a:t>
            </a:r>
            <a:r>
              <a:rPr lang="en-GB" sz="1800" b="0" i="0" u="sng" strike="noStrike" kern="1200" dirty="0">
                <a:solidFill>
                  <a:schemeClr val="tx1"/>
                </a:solidFill>
                <a:effectLst/>
                <a:latin typeface="Arial" pitchFamily="-128" charset="0"/>
                <a:ea typeface="+mn-ea"/>
                <a:cs typeface="+mn-cs"/>
                <a:hlinkClick r:id="rId11"/>
              </a:rPr>
              <a:t>Gen. 18:19</a:t>
            </a:r>
            <a:r>
              <a:rPr lang="en-GB" sz="1800" b="0" i="0" u="none" strike="noStrike" kern="1200" dirty="0">
                <a:solidFill>
                  <a:schemeClr val="tx1"/>
                </a:solidFill>
                <a:effectLst/>
                <a:latin typeface="Arial" pitchFamily="-128" charset="0"/>
                <a:ea typeface="+mn-ea"/>
                <a:cs typeface="+mn-cs"/>
              </a:rPr>
              <a:t>).</a:t>
            </a:r>
          </a:p>
          <a:p>
            <a:r>
              <a:rPr lang="en-GB" sz="1800" b="0" i="0" u="none" strike="noStrike" kern="1200" dirty="0">
                <a:solidFill>
                  <a:schemeClr val="tx1"/>
                </a:solidFill>
                <a:effectLst/>
                <a:latin typeface="Arial" pitchFamily="-128" charset="0"/>
                <a:ea typeface="+mn-ea"/>
                <a:cs typeface="+mn-cs"/>
              </a:rPr>
              <a:t>Have we therefore moved beyond that stage in human history in which animal sacrifices have a point? Has justice become a powerful enough reality that we no longer need religious rituals to divert the violence between human beings? Sadly, the answer is no. The collapse of the Soviet Union, the fall of the Berlin Wall, and the end of the Cold War, led some thinkers to argue that we had reached “the end of history.” There would be no more ideologically-driven wars. Instead the world would turn to the market economy and liberal democracy.</a:t>
            </a:r>
            <a:r>
              <a:rPr lang="en-GB" sz="1800" b="0" i="0" u="sng" strike="noStrike" kern="1200" dirty="0">
                <a:solidFill>
                  <a:schemeClr val="tx1"/>
                </a:solidFill>
                <a:effectLst/>
                <a:latin typeface="Arial" pitchFamily="-128" charset="0"/>
                <a:ea typeface="+mn-ea"/>
                <a:cs typeface="+mn-cs"/>
                <a:hlinkClick r:id="rId12"/>
              </a:rPr>
              <a:t>[4]</a:t>
            </a:r>
            <a:endParaRPr lang="en-GB" sz="1800" b="0" i="0" u="none" strike="noStrike"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The reality was radically different. There were waves of ethnic conflict and violence in Bosnia, Kosovo, Chechnya, and Rwanda, followed by even bloodier conflicts throughout the Middle East, sub-Saharan Africa, and parts of Asia. In his book </a:t>
            </a:r>
            <a:r>
              <a:rPr lang="en-GB" sz="1800" b="0" i="1" u="none" strike="noStrike" kern="1200" dirty="0">
                <a:solidFill>
                  <a:schemeClr val="tx1"/>
                </a:solidFill>
                <a:effectLst/>
                <a:latin typeface="Arial" pitchFamily="-128" charset="0"/>
                <a:ea typeface="+mn-ea"/>
                <a:cs typeface="+mn-cs"/>
              </a:rPr>
              <a:t>The Warrior’s Honour</a:t>
            </a:r>
            <a:r>
              <a:rPr lang="en-GB" sz="1800" b="0" i="0" u="none" strike="noStrike" kern="1200" dirty="0">
                <a:solidFill>
                  <a:schemeClr val="tx1"/>
                </a:solidFill>
                <a:effectLst/>
                <a:latin typeface="Arial" pitchFamily="-128" charset="0"/>
                <a:ea typeface="+mn-ea"/>
                <a:cs typeface="+mn-cs"/>
              </a:rPr>
              <a:t>, Michael </a:t>
            </a:r>
            <a:r>
              <a:rPr lang="en-GB" sz="1800" b="0" i="0" u="none" strike="noStrike" kern="1200" dirty="0" err="1">
                <a:solidFill>
                  <a:schemeClr val="tx1"/>
                </a:solidFill>
                <a:effectLst/>
                <a:latin typeface="Arial" pitchFamily="-128" charset="0"/>
                <a:ea typeface="+mn-ea"/>
                <a:cs typeface="+mn-cs"/>
              </a:rPr>
              <a:t>Ignatieff</a:t>
            </a:r>
            <a:r>
              <a:rPr lang="en-GB" sz="1800" b="0" i="0" u="none" strike="noStrike" kern="1200" dirty="0">
                <a:solidFill>
                  <a:schemeClr val="tx1"/>
                </a:solidFill>
                <a:effectLst/>
                <a:latin typeface="Arial" pitchFamily="-128" charset="0"/>
                <a:ea typeface="+mn-ea"/>
                <a:cs typeface="+mn-cs"/>
              </a:rPr>
              <a:t> offered the following explanation of why this happened:</a:t>
            </a:r>
          </a:p>
          <a:p>
            <a:r>
              <a:rPr lang="en-GB" sz="1800" kern="1200" dirty="0">
                <a:solidFill>
                  <a:schemeClr val="tx1"/>
                </a:solidFill>
                <a:effectLst/>
                <a:latin typeface="Arial" pitchFamily="-128" charset="0"/>
                <a:ea typeface="+mn-ea"/>
                <a:cs typeface="+mn-cs"/>
              </a:rPr>
              <a:t>The chief moral obstacle in the path of reconciliation is the desire for revenge. Now, revenge is commonly regarded as a low and unworthy emotion, and because it is regarded as such, its deep moral hold on people is rarely understood. But revenge – morally considered – is a desire to keep faith with the dead, to honour their memory by taking up their cause where they left off. Revenge keeps faith between generations…</a:t>
            </a:r>
          </a:p>
          <a:p>
            <a:r>
              <a:rPr lang="en-GB" sz="1800" kern="1200" dirty="0">
                <a:solidFill>
                  <a:schemeClr val="tx1"/>
                </a:solidFill>
                <a:effectLst/>
                <a:latin typeface="Arial" pitchFamily="-128" charset="0"/>
                <a:ea typeface="+mn-ea"/>
                <a:cs typeface="+mn-cs"/>
              </a:rPr>
              <a:t>This cycle of intergenerational recrimination has no logical end… But it is the very impossibility of intergenerational vengeance that locks communities into the compulsion to repeat…</a:t>
            </a:r>
          </a:p>
          <a:p>
            <a:r>
              <a:rPr lang="en-GB" sz="1800" kern="1200" dirty="0">
                <a:solidFill>
                  <a:schemeClr val="tx1"/>
                </a:solidFill>
                <a:effectLst/>
                <a:latin typeface="Arial" pitchFamily="-128" charset="0"/>
                <a:ea typeface="+mn-ea"/>
                <a:cs typeface="+mn-cs"/>
              </a:rPr>
              <a:t>Reconciliation has no chance against vengeance unless it respects the emotions that sustain vengeance, unless it can replace the respect entailed in vengeance with rituals in which communities once at war learn to mourn their dead together.</a:t>
            </a:r>
            <a:r>
              <a:rPr lang="en-GB" sz="1800" i="1" kern="1200" dirty="0">
                <a:solidFill>
                  <a:schemeClr val="tx1"/>
                </a:solidFill>
                <a:effectLst/>
                <a:latin typeface="Arial" pitchFamily="-128" charset="0"/>
                <a:ea typeface="+mn-ea"/>
                <a:cs typeface="+mn-cs"/>
              </a:rPr>
              <a:t>[5]</a:t>
            </a:r>
            <a:endParaRPr lang="en-GB" sz="1800"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Far from speaking to an age long gone and forgotten, the laws of sacrifice tell us three things as important now as then:</a:t>
            </a:r>
          </a:p>
          <a:p>
            <a:r>
              <a:rPr lang="en-GB" sz="1800" b="0" i="0" u="none" strike="noStrike" kern="1200" dirty="0">
                <a:solidFill>
                  <a:schemeClr val="tx1"/>
                </a:solidFill>
                <a:effectLst/>
                <a:latin typeface="Arial" pitchFamily="-128" charset="0"/>
                <a:ea typeface="+mn-ea"/>
                <a:cs typeface="+mn-cs"/>
              </a:rPr>
              <a:t>First, violence is still part of human nature, never more dangerous than when combined with an ethic of revenge.</a:t>
            </a:r>
          </a:p>
          <a:p>
            <a:r>
              <a:rPr lang="en-GB" sz="1800" b="0" i="0" u="none" strike="noStrike" kern="1200" dirty="0">
                <a:solidFill>
                  <a:schemeClr val="tx1"/>
                </a:solidFill>
                <a:effectLst/>
                <a:latin typeface="Arial" pitchFamily="-128" charset="0"/>
                <a:ea typeface="+mn-ea"/>
                <a:cs typeface="+mn-cs"/>
              </a:rPr>
              <a:t>Second, rather than denying its existence, we must find ways of redirecting it so that it does not claim yet more human sacrifices.</a:t>
            </a:r>
          </a:p>
          <a:p>
            <a:r>
              <a:rPr lang="en-GB" sz="1800" b="0" i="0" u="none" strike="noStrike" kern="1200" dirty="0">
                <a:solidFill>
                  <a:schemeClr val="tx1"/>
                </a:solidFill>
                <a:effectLst/>
                <a:latin typeface="Arial" pitchFamily="-128" charset="0"/>
                <a:ea typeface="+mn-ea"/>
                <a:cs typeface="+mn-cs"/>
              </a:rPr>
              <a:t>Third, the only ultimate alternative to sacrifices, animal or human, is the one first propounded millennia ago by the Prophets of ancient Israel, few more powerfully than Amos:</a:t>
            </a:r>
          </a:p>
          <a:p>
            <a:r>
              <a:rPr lang="en-GB" sz="1800" kern="1200" dirty="0">
                <a:solidFill>
                  <a:schemeClr val="tx1"/>
                </a:solidFill>
                <a:effectLst/>
                <a:latin typeface="Arial" pitchFamily="-128" charset="0"/>
                <a:ea typeface="+mn-ea"/>
                <a:cs typeface="+mn-cs"/>
              </a:rPr>
              <a:t>Even though you bring Me burnt offerings and offerings of grain,</a:t>
            </a:r>
            <a:br>
              <a:rPr lang="en-GB" sz="1800" kern="1200" dirty="0">
                <a:solidFill>
                  <a:schemeClr val="tx1"/>
                </a:solidFill>
                <a:effectLst/>
                <a:latin typeface="Arial" pitchFamily="-128" charset="0"/>
                <a:ea typeface="+mn-ea"/>
                <a:cs typeface="+mn-cs"/>
              </a:rPr>
            </a:br>
            <a:r>
              <a:rPr lang="en-GB" sz="1800" kern="1200" dirty="0">
                <a:solidFill>
                  <a:schemeClr val="tx1"/>
                </a:solidFill>
                <a:effectLst/>
                <a:latin typeface="Arial" pitchFamily="-128" charset="0"/>
                <a:ea typeface="+mn-ea"/>
                <a:cs typeface="+mn-cs"/>
              </a:rPr>
              <a:t>I will not accept them…</a:t>
            </a:r>
            <a:br>
              <a:rPr lang="en-GB" sz="1800" kern="1200" dirty="0">
                <a:solidFill>
                  <a:schemeClr val="tx1"/>
                </a:solidFill>
                <a:effectLst/>
                <a:latin typeface="Arial" pitchFamily="-128" charset="0"/>
                <a:ea typeface="+mn-ea"/>
                <a:cs typeface="+mn-cs"/>
              </a:rPr>
            </a:br>
            <a:r>
              <a:rPr lang="en-GB" sz="1800" kern="1200" dirty="0">
                <a:solidFill>
                  <a:schemeClr val="tx1"/>
                </a:solidFill>
                <a:effectLst/>
                <a:latin typeface="Arial" pitchFamily="-128" charset="0"/>
                <a:ea typeface="+mn-ea"/>
                <a:cs typeface="+mn-cs"/>
              </a:rPr>
              <a:t>But let justice roll down like a river,</a:t>
            </a:r>
            <a:br>
              <a:rPr lang="en-GB" sz="1800" kern="1200" dirty="0">
                <a:solidFill>
                  <a:schemeClr val="tx1"/>
                </a:solidFill>
                <a:effectLst/>
                <a:latin typeface="Arial" pitchFamily="-128" charset="0"/>
                <a:ea typeface="+mn-ea"/>
                <a:cs typeface="+mn-cs"/>
              </a:rPr>
            </a:br>
            <a:r>
              <a:rPr lang="en-GB" sz="1800" kern="1200" dirty="0">
                <a:solidFill>
                  <a:schemeClr val="tx1"/>
                </a:solidFill>
                <a:effectLst/>
                <a:latin typeface="Arial" pitchFamily="-128" charset="0"/>
                <a:ea typeface="+mn-ea"/>
                <a:cs typeface="+mn-cs"/>
              </a:rPr>
              <a:t>And righteousness like a never-failing stream.</a:t>
            </a:r>
          </a:p>
          <a:p>
            <a:r>
              <a:rPr lang="en-GB" sz="1800" i="1" kern="1200" dirty="0">
                <a:solidFill>
                  <a:schemeClr val="tx1"/>
                </a:solidFill>
                <a:effectLst/>
                <a:latin typeface="Arial" pitchFamily="-128" charset="0"/>
                <a:ea typeface="+mn-ea"/>
                <a:cs typeface="+mn-cs"/>
              </a:rPr>
              <a:t>(</a:t>
            </a:r>
            <a:r>
              <a:rPr lang="en-GB" sz="1800" b="0" i="1" u="sng" kern="1200" dirty="0">
                <a:solidFill>
                  <a:schemeClr val="tx1"/>
                </a:solidFill>
                <a:effectLst/>
                <a:latin typeface="Arial" pitchFamily="-128" charset="0"/>
                <a:ea typeface="+mn-ea"/>
                <a:cs typeface="+mn-cs"/>
                <a:hlinkClick r:id="rId13"/>
              </a:rPr>
              <a:t>Amos 5:23–24</a:t>
            </a:r>
            <a:r>
              <a:rPr lang="en-GB" sz="1800" i="1" kern="1200" dirty="0">
                <a:solidFill>
                  <a:schemeClr val="tx1"/>
                </a:solidFill>
                <a:effectLst/>
                <a:latin typeface="Arial" pitchFamily="-128" charset="0"/>
                <a:ea typeface="+mn-ea"/>
                <a:cs typeface="+mn-cs"/>
              </a:rPr>
              <a:t>)</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763047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857A2C0-6494-4829-A542-FF0AD5B6D5DF}"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687554" name="Rectangle 2"/>
          <p:cNvSpPr>
            <a:spLocks noGrp="1" noRot="1" noChangeAspect="1" noChangeArrowheads="1" noTextEdit="1"/>
          </p:cNvSpPr>
          <p:nvPr>
            <p:ph type="sldImg"/>
          </p:nvPr>
        </p:nvSpPr>
        <p:spPr>
          <a:xfrm>
            <a:off x="1371600" y="1143000"/>
            <a:ext cx="4114800" cy="3086100"/>
          </a:xfrm>
          <a:ln/>
        </p:spPr>
      </p:sp>
      <p:sp>
        <p:nvSpPr>
          <p:cNvPr id="1687555" name="Rectangle 3"/>
          <p:cNvSpPr>
            <a:spLocks noGrp="1" noChangeArrowheads="1"/>
          </p:cNvSpPr>
          <p:nvPr>
            <p:ph type="body" idx="1"/>
          </p:nvPr>
        </p:nvSpPr>
        <p:spPr/>
        <p:txBody>
          <a:bodyPr/>
          <a:lstStyle/>
          <a:p>
            <a:r>
              <a:rPr lang="en-GB" sz="1200" kern="1200" noProof="0" dirty="0">
                <a:solidFill>
                  <a:schemeClr val="tx1"/>
                </a:solidFill>
                <a:latin typeface="Arial" pitchFamily="-128" charset="0"/>
                <a:ea typeface="+mn-ea"/>
                <a:cs typeface="+mn-cs"/>
              </a:rPr>
              <a:t>we have first to understand what went wrong at the time of the golden calf. Here the Torah is very subtle and gives us, in </a:t>
            </a:r>
            <a:r>
              <a:rPr lang="en-GB" sz="1200" i="1" kern="1200" noProof="0" dirty="0">
                <a:solidFill>
                  <a:schemeClr val="tx1"/>
                </a:solidFill>
                <a:latin typeface="Arial" pitchFamily="-128" charset="0"/>
                <a:ea typeface="+mn-ea"/>
                <a:cs typeface="+mn-cs"/>
              </a:rPr>
              <a:t>Ki </a:t>
            </a:r>
            <a:r>
              <a:rPr lang="en-GB" sz="1200" i="1" kern="1200" noProof="0" dirty="0" err="1">
                <a:solidFill>
                  <a:schemeClr val="tx1"/>
                </a:solidFill>
                <a:latin typeface="Arial" pitchFamily="-128" charset="0"/>
                <a:ea typeface="+mn-ea"/>
                <a:cs typeface="+mn-cs"/>
              </a:rPr>
              <a:t>Tissa</a:t>
            </a:r>
            <a:r>
              <a:rPr lang="en-GB" sz="1200" i="0" kern="1200" noProof="0" dirty="0">
                <a:solidFill>
                  <a:schemeClr val="tx1"/>
                </a:solidFill>
                <a:latin typeface="Arial" pitchFamily="-128" charset="0"/>
                <a:ea typeface="+mn-ea"/>
                <a:cs typeface="+mn-cs"/>
              </a:rPr>
              <a:t>, a narrative that can be understood at three quite different levels.</a:t>
            </a:r>
          </a:p>
          <a:p>
            <a:endParaRPr lang="en-GB" sz="1200" i="0" kern="1200" noProof="0" dirty="0">
              <a:solidFill>
                <a:schemeClr val="tx1"/>
              </a:solidFill>
              <a:latin typeface="Arial" pitchFamily="-128" charset="0"/>
              <a:ea typeface="+mn-ea"/>
              <a:cs typeface="+mn-cs"/>
            </a:endParaRPr>
          </a:p>
          <a:p>
            <a:r>
              <a:rPr lang="en-GB" sz="1200" i="0" kern="1200" noProof="0" dirty="0">
                <a:solidFill>
                  <a:schemeClr val="tx1"/>
                </a:solidFill>
                <a:latin typeface="Arial" pitchFamily="-128" charset="0"/>
                <a:ea typeface="+mn-ea"/>
                <a:cs typeface="+mn-cs"/>
              </a:rPr>
              <a:t>The first and most obvious is that the sin of the golden calf was due to a failure of leadership on the part of Aaron. This is the overwhelming impression we receive on first reading Exodus 32. We sense that Aaron should have resisted the people’s clamour. He should have told them to be patient. He should have shown leadership. He did not. When Moses comes down the mountain and asks him what he has done, Aaron replies:</a:t>
            </a:r>
          </a:p>
          <a:p>
            <a:r>
              <a:rPr lang="en-GB" sz="1200" i="0" kern="1200" noProof="0" dirty="0">
                <a:solidFill>
                  <a:schemeClr val="tx1"/>
                </a:solidFill>
                <a:latin typeface="Arial" pitchFamily="-128" charset="0"/>
                <a:ea typeface="+mn-ea"/>
                <a:cs typeface="+mn-cs"/>
              </a:rPr>
              <a:t> </a:t>
            </a:r>
          </a:p>
          <a:p>
            <a:r>
              <a:rPr lang="en-GB" sz="1200" i="0" kern="1200" noProof="0" dirty="0">
                <a:solidFill>
                  <a:schemeClr val="tx1"/>
                </a:solidFill>
                <a:latin typeface="Arial" pitchFamily="-128" charset="0"/>
                <a:ea typeface="+mn-ea"/>
                <a:cs typeface="+mn-cs"/>
              </a:rPr>
              <a:t>“Do not be angry, my lord. You know how prone these people are to evil They said to me, 'Make an oracle to lead us, since we do not know what happened to Moses, the man who took us out of Egypt.' So I told them, ‘Whoever has any gold jewellery, take it off.’ Then they gave me the gold, and I threw it into the fire, and out came this calf!” (Ex. 32: 22-24).</a:t>
            </a:r>
          </a:p>
          <a:p>
            <a:r>
              <a:rPr lang="en-GB" sz="1200" i="0" kern="1200" noProof="0" dirty="0">
                <a:solidFill>
                  <a:schemeClr val="tx1"/>
                </a:solidFill>
                <a:latin typeface="Arial" pitchFamily="-128" charset="0"/>
                <a:ea typeface="+mn-ea"/>
                <a:cs typeface="+mn-cs"/>
              </a:rPr>
              <a:t> </a:t>
            </a:r>
          </a:p>
          <a:p>
            <a:r>
              <a:rPr lang="en-GB" sz="1200" i="0" u="none" kern="1200" noProof="0" dirty="0">
                <a:solidFill>
                  <a:schemeClr val="tx1"/>
                </a:solidFill>
                <a:latin typeface="Arial" pitchFamily="-128" charset="0"/>
                <a:ea typeface="+mn-ea"/>
                <a:cs typeface="+mn-cs"/>
              </a:rPr>
              <a:t>This is a failure of responsibility. It is also a spectacular act of denial (“I threw it into the fire, and out came this calf!”). So the first reading of the story is of Aaron’s failure.</a:t>
            </a:r>
          </a:p>
          <a:p>
            <a:endParaRPr lang="en-GB" sz="1200" i="0" u="sng" kern="1200" noProof="0" dirty="0">
              <a:solidFill>
                <a:schemeClr val="tx1"/>
              </a:solidFill>
              <a:latin typeface="Arial" pitchFamily="-128" charset="0"/>
              <a:ea typeface="+mn-ea"/>
              <a:cs typeface="+mn-cs"/>
            </a:endParaRPr>
          </a:p>
          <a:p>
            <a:r>
              <a:rPr lang="en-GB" sz="1200" i="0" u="none" kern="1200" noProof="0" dirty="0">
                <a:solidFill>
                  <a:schemeClr val="tx1"/>
                </a:solidFill>
                <a:latin typeface="Arial" pitchFamily="-128" charset="0"/>
                <a:ea typeface="+mn-ea"/>
                <a:cs typeface="+mn-cs"/>
              </a:rPr>
              <a:t>But only the first. A deeper reading suggests that it is about Moses. It was his absence from the camp that created the crisis in the first place. “The people began to realize that Moses was taking a long time to come down from the mountain. They gathered around Aaron and said to him, 'Make us an oracle to lead us. We have no idea what happened to Moses, the man who brought us out of Egypt.'” (Ex. 32: 1).  </a:t>
            </a:r>
          </a:p>
          <a:p>
            <a:endParaRPr lang="en-GB" sz="1200" i="0" u="sng" kern="1200" noProof="0" dirty="0">
              <a:solidFill>
                <a:schemeClr val="tx1"/>
              </a:solidFill>
              <a:latin typeface="Arial" pitchFamily="-128" charset="0"/>
              <a:ea typeface="+mn-ea"/>
              <a:cs typeface="+mn-cs"/>
            </a:endParaRPr>
          </a:p>
          <a:p>
            <a:r>
              <a:rPr lang="en-GB" sz="1200" i="0" u="none" kern="1200" noProof="0" dirty="0">
                <a:solidFill>
                  <a:schemeClr val="tx1"/>
                </a:solidFill>
                <a:latin typeface="Arial" pitchFamily="-128" charset="0"/>
                <a:ea typeface="+mn-ea"/>
                <a:cs typeface="+mn-cs"/>
              </a:rPr>
              <a:t>God told Moses what was happening and said: “Go down, because your people, whom you brought up out of Egypt, have wrought ruin” (32: 7). The undertone is clear. “Go down,” suggests that God was telling Moses that his place was with the people at the foot of the mountain, not with God at the top. “</a:t>
            </a:r>
            <a:r>
              <a:rPr lang="en-GB" sz="1200" i="1" u="none" kern="1200" noProof="0" dirty="0">
                <a:solidFill>
                  <a:schemeClr val="tx1"/>
                </a:solidFill>
                <a:latin typeface="Arial" pitchFamily="-128" charset="0"/>
                <a:ea typeface="+mn-ea"/>
                <a:cs typeface="+mn-cs"/>
              </a:rPr>
              <a:t>Your</a:t>
            </a:r>
            <a:r>
              <a:rPr lang="en-GB" sz="1200" i="0" u="none" kern="1200" noProof="0" dirty="0">
                <a:solidFill>
                  <a:schemeClr val="tx1"/>
                </a:solidFill>
                <a:latin typeface="Arial" pitchFamily="-128" charset="0"/>
                <a:ea typeface="+mn-ea"/>
                <a:cs typeface="+mn-cs"/>
              </a:rPr>
              <a:t> people” implies that God was telling Moses that the people were his problem, not God’s. He was about to disown them.</a:t>
            </a:r>
          </a:p>
          <a:p>
            <a:endParaRPr lang="en-GB" sz="1200" i="0" u="none" kern="1200" noProof="0" dirty="0">
              <a:solidFill>
                <a:schemeClr val="tx1"/>
              </a:solidFill>
              <a:latin typeface="Arial" pitchFamily="-128" charset="0"/>
              <a:ea typeface="+mn-ea"/>
              <a:cs typeface="+mn-cs"/>
            </a:endParaRPr>
          </a:p>
          <a:p>
            <a:r>
              <a:rPr lang="en-GB" sz="1200" i="0" u="none" kern="1200" noProof="0" dirty="0">
                <a:solidFill>
                  <a:schemeClr val="tx1"/>
                </a:solidFill>
                <a:latin typeface="Arial" pitchFamily="-128" charset="0"/>
                <a:ea typeface="+mn-ea"/>
                <a:cs typeface="+mn-cs"/>
              </a:rPr>
              <a:t>Moses urgently prayed to God for forgiveness, then descended. What follows is a whirlwind of action. Moses descends, sees what has happened, breaks the tablets, burns the calf, mixes its ashes with water and makes the people drink, then summons help in punishing the wrongdoers. He has become the leader in the midst of the people, restoring order where a moment before there had been chaos. On this reading the central figure was Moses. He had been the strongest of strong leaders. The result, though, was that when he was not there, the people panicked. That is the downside of strong leadership.</a:t>
            </a:r>
          </a:p>
          <a:p>
            <a:endParaRPr lang="en-GB" u="none" noProof="0" dirty="0"/>
          </a:p>
          <a:p>
            <a:r>
              <a:rPr lang="en-GB" u="none" noProof="0" dirty="0"/>
              <a:t>When the people saw that Moses was so long in coming down from the mountain, they gathered around Aaron and said, "Come, make us gods who will go before us. As for this fellow Moses who brought us up out of Egypt, we don't know what has happened to him."</a:t>
            </a:r>
          </a:p>
          <a:p>
            <a:endParaRPr lang="en-GB" u="none" noProof="0" dirty="0"/>
          </a:p>
          <a:p>
            <a:r>
              <a:rPr lang="en-GB" u="none" noProof="0" dirty="0"/>
              <a:t> Aaron answered them, "Take off the gold earrings that your wives, your sons and your daughters are wearing, and bring them to me.” So all the people took off their earrings and brought them t</a:t>
            </a:r>
            <a:r>
              <a:rPr lang="en-GB" noProof="0" dirty="0"/>
              <a:t>o Aaron. He took what they handed him and made it into an idol cast in the shape of a calf, fashioning it with a tool. Then they said, "These are your gods, O Israel, who brought you up out of Egypt."</a:t>
            </a:r>
          </a:p>
          <a:p>
            <a:endParaRPr lang="en-GB" noProof="0" dirty="0"/>
          </a:p>
          <a:p>
            <a:r>
              <a:rPr lang="en-GB" noProof="0" dirty="0"/>
              <a:t>When Aaron saw this, he built an altar in front of the calf and announced, "Tomorrow there will be a festival to the LORD.” So the next day the people rose early and sacrificed burnt offerings and presented fellowship offerings.  Afterward they sat down to eat and drink and got up to indulge in revelry.</a:t>
            </a:r>
          </a:p>
          <a:p>
            <a:endParaRPr lang="en-GB" noProof="0" dirty="0"/>
          </a:p>
          <a:p>
            <a:endParaRPr lang="en-GB" noProof="0" dirty="0"/>
          </a:p>
          <a:p>
            <a:r>
              <a:rPr lang="en-GB" noProof="0" dirty="0">
                <a:effectLst/>
              </a:rPr>
              <a:t>Ki </a:t>
            </a:r>
            <a:r>
              <a:rPr lang="en-GB" noProof="0" dirty="0" err="1">
                <a:effectLst/>
              </a:rPr>
              <a:t>Tissa</a:t>
            </a:r>
            <a:r>
              <a:rPr lang="en-GB" noProof="0" dirty="0">
                <a:effectLst/>
              </a:rPr>
              <a:t> tells of one of the most shocking moments of the forty years in the wilderness when – less than six weeks after the greatest revelation in the history of religion, Israel’s encounter with God at Mount Sinai – they made a golden calf. Either this was idolatry or perilously close to it, and it caused God to say to Moses, who was with him on the mountain, “Now do not try to stop Me when I unleash my wrath against them to destroy them” (32: 10).</a:t>
            </a:r>
          </a:p>
          <a:p>
            <a:r>
              <a:rPr lang="en-GB" noProof="0" dirty="0"/>
              <a:t>What I want to look at here is the role played by Aaron, for it was he who was the de facto leader of the people in the absence of Moses, and he whom the Israelites approached with their proposal:</a:t>
            </a:r>
          </a:p>
          <a:p>
            <a:r>
              <a:rPr lang="en-GB" noProof="0" dirty="0"/>
              <a:t>The people began to realize that Moses was taking a long time to come down from the mountain. They gathered around Aaron and said to him, ‘Make us a god [or an oracle] to lead us. We have no idea what happened to Moses, the man who brought us out of Egypt.’ (32: 1)</a:t>
            </a:r>
          </a:p>
          <a:p>
            <a:r>
              <a:rPr lang="en-GB" noProof="0" dirty="0"/>
              <a:t>It was Aaron who should have seen the danger, Aaron who should have stopped them, Aaron who should have told them to wait, have patience and trust. Instead this is what happened:</a:t>
            </a:r>
          </a:p>
          <a:p>
            <a:r>
              <a:rPr lang="en-GB" noProof="0" dirty="0"/>
              <a:t>Aaron answered them, “Take off the gold earrings that your wives, your sons and your daughters are wearing, and bring them to me.” So all the people took off their earrings and brought them to Aaron. He took what they handed him and fashioned it with a graving tool, and made it a molten calf. Then they said, “’This, Israel, is your god, who brought you out of Egypt,’ When Aaron saw this, he built an altar in front of the calf and announced, “Tomorrow there will be a festival to the Lord.” So the next day the people rose early and sacrificed burnt offerings and presented peace offerings. Afterward they sat down to eat and drink and got up to indulge in revelry. (32: 2-6)</a:t>
            </a:r>
          </a:p>
          <a:p>
            <a:r>
              <a:rPr lang="en-GB" noProof="0" dirty="0"/>
              <a:t>The Torah itself seems to blame Aaron, if not for what he did then at least for what he allowed to happen:</a:t>
            </a:r>
          </a:p>
          <a:p>
            <a:r>
              <a:rPr lang="en-GB" noProof="0" dirty="0"/>
              <a:t>Moses saw that the people were running wild and that Aaron had let them get out of control and so become a laughing stock to their enemies. (32: 25)</a:t>
            </a:r>
          </a:p>
          <a:p>
            <a:r>
              <a:rPr lang="en-GB" noProof="0" dirty="0"/>
              <a:t>Now Aaron was not an insignificant figure. He had shared the burden of leadership with Moses. He had either already become or was about to be appointed High Priest. What then was in his mind while this drama was being enacted?</a:t>
            </a:r>
          </a:p>
          <a:p>
            <a:r>
              <a:rPr lang="en-GB" noProof="0" dirty="0"/>
              <a:t>Essentially there are three lines of defence in the Midrash, the Zohar and the medieval commentators. According to the first, Aaron was playing for time. His actions were a series of delaying tactics. He told the people to take the gold earrings their wives, sons and daughters were wearing, reasoning to himself: “While they are quarrelling with their children and wives about the gold, there will be a delay and Moses will come” (Zohar). His instructions to build an altar and proclaim a festival to God the next day were likewise intended to buy time, for Aaron was convinced that Moses was on his way.</a:t>
            </a:r>
          </a:p>
          <a:p>
            <a:r>
              <a:rPr lang="en-GB" noProof="0" dirty="0"/>
              <a:t>The second defence is to be found in the Talmud and is based on the fact that when Moses departed to ascend the mountain he left not just Aaron but also </a:t>
            </a:r>
            <a:r>
              <a:rPr lang="en-GB" noProof="0" dirty="0" err="1"/>
              <a:t>Hur</a:t>
            </a:r>
            <a:r>
              <a:rPr lang="en-GB" noProof="0" dirty="0"/>
              <a:t> in charge of the people (Ex. 24: 14). Yet </a:t>
            </a:r>
            <a:r>
              <a:rPr lang="en-GB" noProof="0" dirty="0" err="1"/>
              <a:t>Hur</a:t>
            </a:r>
            <a:r>
              <a:rPr lang="en-GB" noProof="0" dirty="0"/>
              <a:t> does not figure in the narrative of the golden calf. According to the Talmud, </a:t>
            </a:r>
            <a:r>
              <a:rPr lang="en-GB" noProof="0" dirty="0" err="1"/>
              <a:t>Hur</a:t>
            </a:r>
            <a:r>
              <a:rPr lang="en-GB" noProof="0" dirty="0"/>
              <a:t> had opposed the people, telling them that what they were about to do was wrong, and was then killed by them. Aaron saw this and decided that proceeding with the making of the calf was the lesser of two evils:</a:t>
            </a:r>
          </a:p>
          <a:p>
            <a:r>
              <a:rPr lang="en-GB" noProof="0" dirty="0"/>
              <a:t>Aaron saw </a:t>
            </a:r>
            <a:r>
              <a:rPr lang="en-GB" noProof="0" dirty="0" err="1"/>
              <a:t>Hur</a:t>
            </a:r>
            <a:r>
              <a:rPr lang="en-GB" noProof="0" dirty="0"/>
              <a:t> lying slain before him and said to himself: If I do not obey them, they will do to me what they did to </a:t>
            </a:r>
            <a:r>
              <a:rPr lang="en-GB" noProof="0" dirty="0" err="1"/>
              <a:t>Hur</a:t>
            </a:r>
            <a:r>
              <a:rPr lang="en-GB" noProof="0" dirty="0"/>
              <a:t>, and so will be fulfilled [the fear of] the prophet, “Shall the priest [=Aaron] and the prophet [=</a:t>
            </a:r>
            <a:r>
              <a:rPr lang="en-GB" noProof="0" dirty="0" err="1"/>
              <a:t>Hur</a:t>
            </a:r>
            <a:r>
              <a:rPr lang="en-GB" noProof="0" dirty="0"/>
              <a:t>] be slain in the Sanctuary of God?” (Lamentations 2: 20). If that happens, they will never be forgiven. Better let them worship the golden calf, for which they may yet find forgiveness through repentance. (Sanhedrin 7a)</a:t>
            </a:r>
          </a:p>
          <a:p>
            <a:r>
              <a:rPr lang="en-GB" noProof="0" dirty="0"/>
              <a:t>The third, argued by Ibn Ezra, is that the calf was not an idol at all, and what the Israelites did was, in Aaron’s view, permissible. After all, their initial complaint was, “We have no idea what happened to Moses.” They did not want a god-substitute but a Moses-substitute, an oracle, something through which they could discern God’s instructions – not unlike the function of the </a:t>
            </a:r>
            <a:r>
              <a:rPr lang="en-GB" noProof="0" dirty="0" err="1"/>
              <a:t>Urim</a:t>
            </a:r>
            <a:r>
              <a:rPr lang="en-GB" noProof="0" dirty="0"/>
              <a:t> and </a:t>
            </a:r>
            <a:r>
              <a:rPr lang="en-GB" noProof="0" dirty="0" err="1"/>
              <a:t>Tummim</a:t>
            </a:r>
            <a:r>
              <a:rPr lang="en-GB" noProof="0" dirty="0"/>
              <a:t> that were later given to the High Priest. Those who saw the calf as an idol, saying, “This is your god who brought you out of Egypt,” were only a small minority – three thousand out of six hundred thousand – and for them Aaron could not be blamed.</a:t>
            </a:r>
          </a:p>
          <a:p>
            <a:r>
              <a:rPr lang="en-GB" noProof="0" dirty="0"/>
              <a:t>So there is a systematic attempt in the history of interpretation to mitigate or minimise Aaron’s culpability – inevitably so, since we do not find explicitly that Aaron was punished for the golden calf (though </a:t>
            </a:r>
            <a:r>
              <a:rPr lang="en-GB" noProof="0" dirty="0" err="1"/>
              <a:t>Abrabanel</a:t>
            </a:r>
            <a:r>
              <a:rPr lang="en-GB" noProof="0" dirty="0"/>
              <a:t> holds that he was punished later). Yet, with all the generosity we can muster, it is hard to see Aaron as anything but weak, especially in the reply he gives to Moses when his brother finally appears and demands an explanation:</a:t>
            </a:r>
          </a:p>
          <a:p>
            <a:r>
              <a:rPr lang="en-GB" noProof="0" dirty="0"/>
              <a:t>“Do not be angry, my lord,” Aaron answered. “You know how prone these people are to evil. They said to me, ‘Make us a god who will go before us. As for this fellow Moses who brought us up out of Egypt, we don’t know what has happened to him.’ So I told them, ‘Whoever has any gold </a:t>
            </a:r>
            <a:r>
              <a:rPr lang="en-GB" noProof="0" dirty="0" err="1"/>
              <a:t>jewelry</a:t>
            </a:r>
            <a:r>
              <a:rPr lang="en-GB" noProof="0" dirty="0"/>
              <a:t>, take it off.’ Then they gave me the gold, and I threw it into the fire, and out came this calf!” (32: 22-24)</a:t>
            </a:r>
          </a:p>
          <a:p>
            <a:r>
              <a:rPr lang="en-GB" noProof="0" dirty="0"/>
              <a:t>There is more than a hint here of the answer Saul gave Samuel, explaining why he did not carry out the prophet’s instructions. He blames the people. He suggests he had no choice. He was passive. Things happened. He minimizes the significance of what has transpired. This is weakness, not leadership.</a:t>
            </a:r>
          </a:p>
          <a:p>
            <a:r>
              <a:rPr lang="en-GB" noProof="0" dirty="0"/>
              <a:t>What is really extraordinary, therefore, is the way later tradition made Aaron a hero, most famously in the words of Hillel:</a:t>
            </a:r>
          </a:p>
          <a:p>
            <a:r>
              <a:rPr lang="en-GB" noProof="0" dirty="0"/>
              <a:t>Be like the disciples of Aaron, loving peace, pursuing peace, loving people and drawing them close to the Torah. (</a:t>
            </a:r>
            <a:r>
              <a:rPr lang="en-GB" noProof="0" dirty="0" err="1"/>
              <a:t>Avot</a:t>
            </a:r>
            <a:r>
              <a:rPr lang="en-GB" noProof="0" dirty="0"/>
              <a:t> 1: 12)</a:t>
            </a:r>
          </a:p>
          <a:p>
            <a:r>
              <a:rPr lang="en-GB" noProof="0" dirty="0"/>
              <a:t>There are famous </a:t>
            </a:r>
            <a:r>
              <a:rPr lang="en-GB" noProof="0" dirty="0" err="1"/>
              <a:t>aggadic</a:t>
            </a:r>
            <a:r>
              <a:rPr lang="en-GB" noProof="0" dirty="0"/>
              <a:t> traditions about Aaron and how he was able to turn enemies into friends and sinners into observers of the law. The </a:t>
            </a:r>
            <a:r>
              <a:rPr lang="en-GB" noProof="0" dirty="0" err="1"/>
              <a:t>Sifra</a:t>
            </a:r>
            <a:r>
              <a:rPr lang="en-GB" noProof="0" dirty="0"/>
              <a:t> says that Aaron never said to anyone, “You have sinned” – all the more remarkable since one of the tasks of the High Priest was, once a year on Yom Kippur, to atone for the sins of the nation. Yet there is none of this explicitly in the Torah itself. The only proof text cited by the sages is the passage in Malachi, the last of the prophets, who says about the Cohen in general:</a:t>
            </a:r>
          </a:p>
          <a:p>
            <a:r>
              <a:rPr lang="en-GB" noProof="0" dirty="0"/>
              <a:t>My covenant was with him of life and peace . . . He walked with me in peace and uprightness, and turned many from sin. (Malachi 2: 5-6)</a:t>
            </a:r>
          </a:p>
          <a:p>
            <a:r>
              <a:rPr lang="en-GB" noProof="0" dirty="0"/>
              <a:t>But Malachi is talking about priesthood in general rather than the historical figure of Aaron. Perhaps the most instructive passage is the Talmudic discussion (Sanhedrin 6b) as to whether arbitration, as opposed to litigation, is a good thing or a bad thing. The Talmud presents this as a conflict between two role models, Moses and Aaron:</a:t>
            </a:r>
          </a:p>
          <a:p>
            <a:r>
              <a:rPr lang="en-GB" noProof="0" dirty="0"/>
              <a:t>Moses’s motto was: Let the law pierce the mountain. Aaron, however, loved peace and pursued peace and made peace between man and man.</a:t>
            </a:r>
          </a:p>
          <a:p>
            <a:r>
              <a:rPr lang="en-GB" noProof="0" dirty="0"/>
              <a:t>Moses was a man of law, Aaron of mediation (not the same thing as arbitration but considered similar). Moses was a man of truth, Aaron of peace. Moses sought justice, Aaron sought conflict resolution. There is a real difference between these two approaches. Truth, justice, law: these are zero-sum equations. If X is true, Y is false. If X is in the right, Y is in the wrong. Mediation, conflict resolution, compromise, the Aaron-type virtues, are all attempts at a non-zero outcome in which both sides feel that they have been heard and their claim has, at least in part, been honoured. The Talmud puts it brilliantly by way of a comment on the phrase:</a:t>
            </a:r>
          </a:p>
          <a:p>
            <a:r>
              <a:rPr lang="en-GB" noProof="0" dirty="0"/>
              <a:t>:</a:t>
            </a:r>
            <a:r>
              <a:rPr lang="en-GB" noProof="0" dirty="0" err="1"/>
              <a:t>א</a:t>
            </a:r>
            <a:r>
              <a:rPr lang="en-GB" noProof="0" dirty="0"/>
              <a:t>ֱ </a:t>
            </a:r>
            <a:r>
              <a:rPr lang="en-GB" noProof="0" dirty="0" err="1"/>
              <a:t>מ</a:t>
            </a:r>
            <a:r>
              <a:rPr lang="en-GB" noProof="0" dirty="0"/>
              <a:t>ֶ </a:t>
            </a:r>
            <a:r>
              <a:rPr lang="en-GB" noProof="0" dirty="0" err="1"/>
              <a:t>ת</a:t>
            </a:r>
            <a:r>
              <a:rPr lang="en-GB" noProof="0" dirty="0"/>
              <a:t> </a:t>
            </a:r>
            <a:r>
              <a:rPr lang="en-GB" noProof="0" dirty="0" err="1"/>
              <a:t>וּמ</a:t>
            </a:r>
            <a:r>
              <a:rPr lang="en-GB" noProof="0" dirty="0"/>
              <a:t>ִ </a:t>
            </a:r>
            <a:r>
              <a:rPr lang="en-GB" noProof="0" dirty="0" err="1"/>
              <a:t>ש</a:t>
            </a:r>
            <a:r>
              <a:rPr lang="en-GB" noProof="0" dirty="0"/>
              <a:t>ְׁ </a:t>
            </a:r>
            <a:r>
              <a:rPr lang="en-GB" noProof="0" dirty="0" err="1"/>
              <a:t>פ</a:t>
            </a:r>
            <a:r>
              <a:rPr lang="en-GB" noProof="0" dirty="0"/>
              <a:t>ַּ </a:t>
            </a:r>
            <a:r>
              <a:rPr lang="en-GB" noProof="0" dirty="0" err="1"/>
              <a:t>ט</a:t>
            </a:r>
            <a:r>
              <a:rPr lang="en-GB" noProof="0" dirty="0"/>
              <a:t> </a:t>
            </a:r>
            <a:r>
              <a:rPr lang="en-GB" noProof="0" dirty="0" err="1"/>
              <a:t>ש</a:t>
            </a:r>
            <a:r>
              <a:rPr lang="en-GB" noProof="0" dirty="0"/>
              <a:t>ָׁ </a:t>
            </a:r>
            <a:r>
              <a:rPr lang="en-GB" noProof="0" dirty="0" err="1"/>
              <a:t>לוֹם</a:t>
            </a:r>
            <a:r>
              <a:rPr lang="en-GB" noProof="0" dirty="0"/>
              <a:t> </a:t>
            </a:r>
            <a:r>
              <a:rPr lang="en-GB" noProof="0" dirty="0" err="1"/>
              <a:t>ש</a:t>
            </a:r>
            <a:r>
              <a:rPr lang="en-GB" noProof="0" dirty="0"/>
              <a:t>ִׁ </a:t>
            </a:r>
            <a:r>
              <a:rPr lang="en-GB" noProof="0" dirty="0" err="1"/>
              <a:t>פְטו</a:t>
            </a:r>
            <a:r>
              <a:rPr lang="en-GB" noProof="0" dirty="0"/>
              <a:t>ּ </a:t>
            </a:r>
            <a:r>
              <a:rPr lang="en-GB" noProof="0" dirty="0" err="1"/>
              <a:t>ב</a:t>
            </a:r>
            <a:r>
              <a:rPr lang="en-GB" noProof="0" dirty="0"/>
              <a:t>ְּ </a:t>
            </a:r>
            <a:r>
              <a:rPr lang="en-GB" noProof="0" dirty="0" err="1"/>
              <a:t>ש</a:t>
            </a:r>
            <a:r>
              <a:rPr lang="en-GB" noProof="0" dirty="0"/>
              <a:t>ַׁ </a:t>
            </a:r>
            <a:r>
              <a:rPr lang="en-GB" noProof="0" dirty="0" err="1"/>
              <a:t>ע</a:t>
            </a:r>
            <a:r>
              <a:rPr lang="en-GB" noProof="0" dirty="0"/>
              <a:t>ֲ </a:t>
            </a:r>
            <a:r>
              <a:rPr lang="en-GB" noProof="0" dirty="0" err="1"/>
              <a:t>רֵיכֶם</a:t>
            </a:r>
            <a:endParaRPr lang="en-GB" noProof="0" dirty="0"/>
          </a:p>
          <a:p>
            <a:r>
              <a:rPr lang="en-GB" noProof="0" dirty="0"/>
              <a:t>“Judge truth and the justice of peace in your gates” (Zechariah 8: 16):</a:t>
            </a:r>
          </a:p>
          <a:p>
            <a:r>
              <a:rPr lang="en-GB" noProof="0" dirty="0"/>
              <a:t>On this the Talmud asks what the phrase “the justice of peace” can possibly mean. “If there is justice, there is no peace. If there is peace, there is no justice. What is the ‘justice of peace’? This means arbitration.” Now let’s go back to Moses, Aaron and the golden calf. Although it is clear that God and Moses regarded the calf as a major sin, Aaron’s willingness to pacify the people – trying to delay them, sensing that if he simply said No they would kill him and make it anyway – was not wholly wrong. To be sure, at that moment the people needed a Moses, not an Aaron. But under other circumstances and in the long run they needed both: Moses as the voice of truth and justice, Aaron with the people-skills to conciliate and make peace.</a:t>
            </a:r>
          </a:p>
          <a:p>
            <a:r>
              <a:rPr lang="en-GB" noProof="0" dirty="0"/>
              <a:t>That is how Aaron eventually emerged in the long hindsight of tradition, as the peace-maker. Peace is not the only virtue, and peace making not the only task of leadership. We must never forget that when Aaron was left to lead, the people made a golden calf. But never think, either, that a passion for truth and justice is sufficient. Moses needed an Aaron to hold the people together. In short, leadership is the capacity to hold together different temperaments, conflicting voices and clashing values.</a:t>
            </a:r>
          </a:p>
          <a:p>
            <a:r>
              <a:rPr lang="en-GB" noProof="0" dirty="0"/>
              <a:t>Every leadership team needs both a Moses and an Aaron, a voice of truth and a force for peace.</a:t>
            </a:r>
          </a:p>
          <a:p>
            <a:endParaRPr lang="en-GB" noProof="0" dirty="0"/>
          </a:p>
          <a:p>
            <a:endParaRPr lang="en-GB" noProof="0" dirty="0"/>
          </a:p>
          <a:p>
            <a:endParaRPr lang="en-GB" noProof="0" dirty="0"/>
          </a:p>
          <a:p>
            <a:endParaRPr lang="en-GB" noProof="0" dirty="0"/>
          </a:p>
        </p:txBody>
      </p:sp>
    </p:spTree>
    <p:extLst>
      <p:ext uri="{BB962C8B-B14F-4D97-AF65-F5344CB8AC3E}">
        <p14:creationId xmlns:p14="http://schemas.microsoft.com/office/powerpoint/2010/main" val="1452947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B48026-FD12-41F1-A13C-BA51B9CEED03}"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599490" name="Rectangle 2"/>
          <p:cNvSpPr>
            <a:spLocks noGrp="1" noRot="1" noChangeAspect="1" noChangeArrowheads="1" noTextEdit="1"/>
          </p:cNvSpPr>
          <p:nvPr>
            <p:ph type="sldImg"/>
          </p:nvPr>
        </p:nvSpPr>
        <p:spPr>
          <a:xfrm>
            <a:off x="1371600" y="1143000"/>
            <a:ext cx="4114800" cy="3086100"/>
          </a:xfrm>
          <a:ln/>
        </p:spPr>
      </p:sp>
      <p:sp>
        <p:nvSpPr>
          <p:cNvPr id="1599491" name="Rectangle 3"/>
          <p:cNvSpPr>
            <a:spLocks noGrp="1" noChangeArrowheads="1"/>
          </p:cNvSpPr>
          <p:nvPr>
            <p:ph type="body" idx="1"/>
          </p:nvPr>
        </p:nvSpPr>
        <p:spPr/>
        <p:txBody>
          <a:bodyPr/>
          <a:lstStyle/>
          <a:p>
            <a:r>
              <a:rPr lang="en-US" dirty="0"/>
              <a:t>The Torah in Exodus 32:28 says it was only about 3 thousand people, mostly the mixed multitude of individuals who left with the Jews because they were so impressed by what went on with the Ten Plagues.</a:t>
            </a:r>
            <a:endParaRPr lang="en-US" baseline="30000" dirty="0"/>
          </a:p>
          <a:p>
            <a:r>
              <a:rPr lang="en-US" dirty="0"/>
              <a:t>That means that only about .1% of the Jews (one in a thousand) participated and 99.9% of the Jews did nothing wrong, (although the majority's failure to stop the minority from worshipping the Golden Calf was considered a mistake). Yet God's reaction makes it clear he is blaming the whole nation.</a:t>
            </a:r>
          </a:p>
          <a:p>
            <a:endParaRPr lang="en-US" dirty="0"/>
          </a:p>
        </p:txBody>
      </p:sp>
    </p:spTree>
    <p:extLst>
      <p:ext uri="{BB962C8B-B14F-4D97-AF65-F5344CB8AC3E}">
        <p14:creationId xmlns:p14="http://schemas.microsoft.com/office/powerpoint/2010/main" val="647964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A33B05-C225-4CAE-8BC0-30ADBC0D1D99}"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600514" name="Rectangle 2"/>
          <p:cNvSpPr>
            <a:spLocks noGrp="1" noRot="1" noChangeAspect="1" noChangeArrowheads="1" noTextEdit="1"/>
          </p:cNvSpPr>
          <p:nvPr>
            <p:ph type="sldImg"/>
          </p:nvPr>
        </p:nvSpPr>
        <p:spPr>
          <a:xfrm>
            <a:off x="1371600" y="1143000"/>
            <a:ext cx="4114800" cy="3086100"/>
          </a:xfrm>
          <a:ln/>
        </p:spPr>
      </p:sp>
      <p:sp>
        <p:nvSpPr>
          <p:cNvPr id="16005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53945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5C0562-FE27-4130-916A-0127A3697BE1}"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591298" name="Rectangle 2"/>
          <p:cNvSpPr>
            <a:spLocks noGrp="1" noRot="1" noChangeAspect="1" noChangeArrowheads="1" noTextEdit="1"/>
          </p:cNvSpPr>
          <p:nvPr>
            <p:ph type="sldImg"/>
          </p:nvPr>
        </p:nvSpPr>
        <p:spPr>
          <a:xfrm>
            <a:off x="1371600" y="1143000"/>
            <a:ext cx="4114800" cy="3086100"/>
          </a:xfrm>
          <a:ln/>
        </p:spPr>
      </p:sp>
      <p:sp>
        <p:nvSpPr>
          <p:cNvPr id="1591299" name="Rectangle 3"/>
          <p:cNvSpPr>
            <a:spLocks noGrp="1" noChangeArrowheads="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As he reached the foot of the mountain, he saw the people dancing around the calf. In his anger, he threw down the tablets and broke them to pieces (Ex. 32:19). It was a public display of anger. Yet Moses was not criticised for this act, done entirely of his own accord.</a:t>
            </a:r>
            <a:r>
              <a:rPr lang="en-GB" sz="1800" b="0" i="0" u="none" strike="noStrike" kern="1200" dirty="0">
                <a:solidFill>
                  <a:schemeClr val="tx1"/>
                </a:solidFill>
                <a:effectLst/>
                <a:latin typeface="Arial" pitchFamily="-128" charset="0"/>
                <a:ea typeface="+mn-ea"/>
                <a:cs typeface="+mn-cs"/>
                <a:hlinkClick r:id="rId3"/>
              </a:rPr>
              <a:t>[1]</a:t>
            </a:r>
            <a:r>
              <a:rPr lang="en-GB" sz="1800" b="0" i="0" u="none" strike="noStrike" kern="1200" dirty="0">
                <a:solidFill>
                  <a:schemeClr val="tx1"/>
                </a:solidFill>
                <a:effectLst/>
                <a:latin typeface="Arial" pitchFamily="-128" charset="0"/>
                <a:ea typeface="+mn-ea"/>
                <a:cs typeface="+mn-cs"/>
              </a:rPr>
              <a:t> </a:t>
            </a:r>
            <a:r>
              <a:rPr lang="en-GB" sz="1800" b="0" i="0" u="none" strike="noStrike" kern="1200" dirty="0" err="1">
                <a:solidFill>
                  <a:schemeClr val="tx1"/>
                </a:solidFill>
                <a:effectLst/>
                <a:latin typeface="Arial" pitchFamily="-128" charset="0"/>
                <a:ea typeface="+mn-ea"/>
                <a:cs typeface="+mn-cs"/>
              </a:rPr>
              <a:t>Resh</a:t>
            </a:r>
            <a:r>
              <a:rPr lang="en-GB" sz="1800" b="0" i="0" u="none" strike="noStrike" kern="1200" dirty="0">
                <a:solidFill>
                  <a:schemeClr val="tx1"/>
                </a:solidFill>
                <a:effectLst/>
                <a:latin typeface="Arial" pitchFamily="-128" charset="0"/>
                <a:ea typeface="+mn-ea"/>
                <a:cs typeface="+mn-cs"/>
              </a:rPr>
              <a:t> </a:t>
            </a:r>
            <a:r>
              <a:rPr lang="en-GB" sz="1800" b="0" i="0" u="none" strike="noStrike" kern="1200" dirty="0" err="1">
                <a:solidFill>
                  <a:schemeClr val="tx1"/>
                </a:solidFill>
                <a:effectLst/>
                <a:latin typeface="Arial" pitchFamily="-128" charset="0"/>
                <a:ea typeface="+mn-ea"/>
                <a:cs typeface="+mn-cs"/>
              </a:rPr>
              <a:t>Lakish</a:t>
            </a:r>
            <a:r>
              <a:rPr lang="en-GB" sz="1800" b="0" i="0" u="none" strike="noStrike" kern="1200" dirty="0">
                <a:solidFill>
                  <a:schemeClr val="tx1"/>
                </a:solidFill>
                <a:effectLst/>
                <a:latin typeface="Arial" pitchFamily="-128" charset="0"/>
                <a:ea typeface="+mn-ea"/>
                <a:cs typeface="+mn-cs"/>
              </a:rPr>
              <a:t>, commenting on the verse in which God commands Moses to carve a new set of tablets to replace the ones “which you broke” (Ex. 34:1), says that God was, in effect, giving His approval to Moses’ deed.</a:t>
            </a:r>
            <a:r>
              <a:rPr lang="en-GB" sz="1800" b="0" i="0" u="none" strike="noStrike" kern="1200" dirty="0">
                <a:solidFill>
                  <a:schemeClr val="tx1"/>
                </a:solidFill>
                <a:effectLst/>
                <a:latin typeface="Arial" pitchFamily="-128" charset="0"/>
                <a:ea typeface="+mn-ea"/>
                <a:cs typeface="+mn-cs"/>
                <a:hlinkClick r:id="rId4"/>
              </a:rPr>
              <a:t>[2]</a:t>
            </a:r>
            <a:r>
              <a:rPr lang="en-GB" sz="1800" b="0" i="0" u="none" strike="noStrike" kern="1200" baseline="30000" dirty="0">
                <a:solidFill>
                  <a:schemeClr val="tx1"/>
                </a:solidFill>
                <a:effectLst/>
                <a:latin typeface="Arial" pitchFamily="-128" charset="0"/>
                <a:ea typeface="+mn-ea"/>
                <a:cs typeface="+mn-cs"/>
              </a:rPr>
              <a:t>            </a:t>
            </a:r>
            <a:endParaRPr lang="en-GB" sz="1800" b="0" i="0" u="none" strike="noStrike"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The sages went further. The concluding verses of the Torah state, “No other prophet has arisen in Israel like Moses, who knew the Lord knew face to face …or in any of the mighty hand and awesome wonders Moses displayed in the sight of all Israel” (Deut. 34:10-12). On the phrase “mighty hand,” they said that it refers to the breaking of the tablets.</a:t>
            </a:r>
            <a:r>
              <a:rPr lang="en-GB" sz="1800" b="0" i="0" u="none" strike="noStrike" kern="1200" dirty="0">
                <a:solidFill>
                  <a:schemeClr val="tx1"/>
                </a:solidFill>
                <a:effectLst/>
                <a:latin typeface="Arial" pitchFamily="-128" charset="0"/>
                <a:ea typeface="+mn-ea"/>
                <a:cs typeface="+mn-cs"/>
                <a:hlinkClick r:id="rId5"/>
              </a:rPr>
              <a:t>[3]</a:t>
            </a:r>
            <a:r>
              <a:rPr lang="en-GB" sz="1800" b="0" i="0" u="none" strike="noStrike" kern="1200" dirty="0">
                <a:solidFill>
                  <a:schemeClr val="tx1"/>
                </a:solidFill>
                <a:effectLst/>
                <a:latin typeface="Arial" pitchFamily="-128" charset="0"/>
                <a:ea typeface="+mn-ea"/>
                <a:cs typeface="+mn-cs"/>
              </a:rPr>
              <a:t> In other words, it is seen as one of his greatest acts of courage and leadership.</a:t>
            </a:r>
          </a:p>
          <a:p>
            <a:endParaRPr lang="en-GB" sz="1800" b="0" i="0" u="none" strike="noStrike"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 Is anger always wrong when shown by a leader, or is it sometimes necessary?</a:t>
            </a:r>
          </a:p>
          <a:p>
            <a:r>
              <a:rPr lang="en-GB" sz="1800" b="0" i="0" u="none" strike="noStrike" kern="1200" dirty="0">
                <a:solidFill>
                  <a:schemeClr val="tx1"/>
                </a:solidFill>
                <a:effectLst/>
                <a:latin typeface="Arial" pitchFamily="-128" charset="0"/>
                <a:ea typeface="+mn-ea"/>
                <a:cs typeface="+mn-cs"/>
              </a:rPr>
              <a:t>The answer is provided by Maimonides in his law code, the </a:t>
            </a:r>
            <a:r>
              <a:rPr lang="en-GB" sz="1800" b="0" i="0" u="none" strike="noStrike" kern="1200" dirty="0" err="1">
                <a:solidFill>
                  <a:schemeClr val="tx1"/>
                </a:solidFill>
                <a:effectLst/>
                <a:latin typeface="Arial" pitchFamily="-128" charset="0"/>
                <a:ea typeface="+mn-ea"/>
                <a:cs typeface="+mn-cs"/>
              </a:rPr>
              <a:t>Mishneh</a:t>
            </a:r>
            <a:r>
              <a:rPr lang="en-GB" sz="1800" b="0" i="0" u="none" strike="noStrike" kern="1200" dirty="0">
                <a:solidFill>
                  <a:schemeClr val="tx1"/>
                </a:solidFill>
                <a:effectLst/>
                <a:latin typeface="Arial" pitchFamily="-128" charset="0"/>
                <a:ea typeface="+mn-ea"/>
                <a:cs typeface="+mn-cs"/>
              </a:rPr>
              <a:t> Torah. In his Laws of Character, he tells us that in general we should follow the middle way in the emotional life. But there are two emotions about which Maimonides says that we should not follow the middle way, but should instead strive to eliminate them entirely from our emotional life: pride and anger. About anger he says this:</a:t>
            </a:r>
          </a:p>
          <a:p>
            <a:r>
              <a:rPr lang="en-GB" sz="1800" i="0" kern="1200" dirty="0">
                <a:solidFill>
                  <a:schemeClr val="tx1"/>
                </a:solidFill>
                <a:effectLst/>
                <a:latin typeface="Arial" pitchFamily="-128" charset="0"/>
                <a:ea typeface="+mn-ea"/>
                <a:cs typeface="+mn-cs"/>
              </a:rPr>
              <a:t>Anger is an extremely bad attribute, and one should distance oneself from it by going to the other extreme. One should train oneself not to get angry, even about something to which anger might be the appropriate response… The ancient sages said, “One who yields to anger is as if he had worshipped idols.” They also said, “Whoever yields to anger, if he is wise, his wisdom deserts him, and if he is a prophet, his prophecy leaves him.” And “The life of an irascible person is not a life.” Therefore they have instructed us to keep far from anger, training ourselves to stay calm even in the face of provocation. This is the right way.</a:t>
            </a:r>
            <a:r>
              <a:rPr lang="en-GB" sz="1800" i="0" u="none" strike="noStrike" kern="1200" dirty="0">
                <a:solidFill>
                  <a:schemeClr val="tx1"/>
                </a:solidFill>
                <a:effectLst/>
                <a:latin typeface="Arial" pitchFamily="-128" charset="0"/>
                <a:ea typeface="+mn-ea"/>
                <a:cs typeface="+mn-cs"/>
                <a:hlinkClick r:id="rId6"/>
              </a:rPr>
              <a:t>[4]</a:t>
            </a:r>
            <a:endParaRPr lang="en-GB" sz="1800" i="0"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However he adds an important qualification:</a:t>
            </a:r>
          </a:p>
          <a:p>
            <a:r>
              <a:rPr lang="en-GB" sz="1800" i="0" kern="1200" dirty="0">
                <a:solidFill>
                  <a:schemeClr val="tx1"/>
                </a:solidFill>
                <a:effectLst/>
                <a:latin typeface="Arial" pitchFamily="-128" charset="0"/>
                <a:ea typeface="+mn-ea"/>
                <a:cs typeface="+mn-cs"/>
              </a:rPr>
              <a:t>If one wants to instil reverence in his children and family, or in public if he is the head of the community, and his desire is to show them his anger so as to bring them back to the good, he should appear to be angry with them so as to reprove them, but he must inwardly remain calm as if he were acting the part of an angry man, but in reality he is not angry at all.</a:t>
            </a:r>
            <a:r>
              <a:rPr lang="en-GB" sz="1800" i="0" u="none" strike="noStrike" kern="1200" dirty="0">
                <a:solidFill>
                  <a:schemeClr val="tx1"/>
                </a:solidFill>
                <a:effectLst/>
                <a:latin typeface="Arial" pitchFamily="-128" charset="0"/>
                <a:ea typeface="+mn-ea"/>
                <a:cs typeface="+mn-cs"/>
                <a:hlinkClick r:id="rId7"/>
              </a:rPr>
              <a:t>[5]</a:t>
            </a:r>
            <a:endParaRPr lang="en-GB" sz="1800" i="0"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According to Maimonides, the emotion of anger is always the wrong response. We may not be able to help feeling it, but we should be aware that while it lasts we are in the grip of an emotion we cannot control. That is what makes anger so dangerous. It is, to use Daniel Kahneman’s terminology, thinking fast when we ought to be thinking slow.</a:t>
            </a:r>
          </a:p>
          <a:p>
            <a:r>
              <a:rPr lang="en-GB" sz="1800" b="0" i="0" u="none" strike="noStrike" kern="1200" dirty="0">
                <a:solidFill>
                  <a:schemeClr val="tx1"/>
                </a:solidFill>
                <a:effectLst/>
                <a:latin typeface="Arial" pitchFamily="-128" charset="0"/>
                <a:ea typeface="+mn-ea"/>
                <a:cs typeface="+mn-cs"/>
              </a:rPr>
              <a:t>What then are we to do? Maimonides, here and elsewhere, adopts a position that has been strikingly vindicated by neuroscientists’ discovery of the plasticity of the brain. Intensive training over a prolonged period rewires our neural circuitry. We can develop new patterns of response, initially through intense self-control, but eventually through habit. This is particularly hard to do in the case of anger, which is why we have to work so hard to eliminate it from our emotional repertoire.</a:t>
            </a:r>
          </a:p>
          <a:p>
            <a:r>
              <a:rPr lang="en-GB" sz="1800" b="0" i="0" u="none" strike="noStrike" kern="1200" dirty="0">
                <a:solidFill>
                  <a:schemeClr val="tx1"/>
                </a:solidFill>
                <a:effectLst/>
                <a:latin typeface="Arial" pitchFamily="-128" charset="0"/>
                <a:ea typeface="+mn-ea"/>
                <a:cs typeface="+mn-cs"/>
              </a:rPr>
              <a:t>But, says Maimonides, there is a fundamental difference between </a:t>
            </a:r>
            <a:r>
              <a:rPr lang="en-GB" sz="1800" b="0" i="1" u="none" strike="noStrike" kern="1200" dirty="0">
                <a:solidFill>
                  <a:schemeClr val="tx1"/>
                </a:solidFill>
                <a:effectLst/>
                <a:latin typeface="Arial" pitchFamily="-128" charset="0"/>
                <a:ea typeface="+mn-ea"/>
                <a:cs typeface="+mn-cs"/>
              </a:rPr>
              <a:t>feeling</a:t>
            </a:r>
            <a:r>
              <a:rPr lang="en-GB" sz="1800" b="0" i="0" u="none" strike="noStrike" kern="1200" dirty="0">
                <a:solidFill>
                  <a:schemeClr val="tx1"/>
                </a:solidFill>
                <a:effectLst/>
                <a:latin typeface="Arial" pitchFamily="-128" charset="0"/>
                <a:ea typeface="+mn-ea"/>
                <a:cs typeface="+mn-cs"/>
              </a:rPr>
              <a:t> anger and </a:t>
            </a:r>
            <a:r>
              <a:rPr lang="en-GB" sz="1800" b="0" i="1" u="none" strike="noStrike" kern="1200" dirty="0">
                <a:solidFill>
                  <a:schemeClr val="tx1"/>
                </a:solidFill>
                <a:effectLst/>
                <a:latin typeface="Arial" pitchFamily="-128" charset="0"/>
                <a:ea typeface="+mn-ea"/>
                <a:cs typeface="+mn-cs"/>
              </a:rPr>
              <a:t>showing</a:t>
            </a:r>
            <a:r>
              <a:rPr lang="en-GB" sz="1800" b="0" i="0" u="none" strike="noStrike" kern="1200" dirty="0">
                <a:solidFill>
                  <a:schemeClr val="tx1"/>
                </a:solidFill>
                <a:effectLst/>
                <a:latin typeface="Arial" pitchFamily="-128" charset="0"/>
                <a:ea typeface="+mn-ea"/>
                <a:cs typeface="+mn-cs"/>
              </a:rPr>
              <a:t> it. Sometimes it is necessary for a parent, teacher or leader to </a:t>
            </a:r>
            <a:r>
              <a:rPr lang="en-GB" sz="1800" b="0" i="1" u="none" strike="noStrike" kern="1200" dirty="0">
                <a:solidFill>
                  <a:schemeClr val="tx1"/>
                </a:solidFill>
                <a:effectLst/>
                <a:latin typeface="Arial" pitchFamily="-128" charset="0"/>
                <a:ea typeface="+mn-ea"/>
                <a:cs typeface="+mn-cs"/>
              </a:rPr>
              <a:t>demonstrate</a:t>
            </a:r>
            <a:r>
              <a:rPr lang="en-GB" sz="1800" b="0" i="0" u="none" strike="noStrike" kern="1200" dirty="0">
                <a:solidFill>
                  <a:schemeClr val="tx1"/>
                </a:solidFill>
                <a:effectLst/>
                <a:latin typeface="Arial" pitchFamily="-128" charset="0"/>
                <a:ea typeface="+mn-ea"/>
                <a:cs typeface="+mn-cs"/>
              </a:rPr>
              <a:t> anger – to look angry even if you aren’t. It has a shock effect. When someone in authority displays anger, the person or group it is directed against is in danger, and knows it. It is almost like administering an electric shock, and it is often effective in bringing a person or group to order. It is, though, a very high-risk strategy. There is a danger it will provoke an angry response, making the situation worse not better.</a:t>
            </a:r>
            <a:r>
              <a:rPr lang="en-GB" sz="1800" b="0" i="0" u="none" strike="noStrike" kern="1200" dirty="0">
                <a:solidFill>
                  <a:schemeClr val="tx1"/>
                </a:solidFill>
                <a:effectLst/>
                <a:latin typeface="Arial" pitchFamily="-128" charset="0"/>
                <a:ea typeface="+mn-ea"/>
                <a:cs typeface="+mn-cs"/>
                <a:hlinkClick r:id="rId8"/>
              </a:rPr>
              <a:t>[6]</a:t>
            </a:r>
            <a:r>
              <a:rPr lang="en-GB" sz="1800" b="0" i="0" u="none" strike="noStrike" kern="1200" dirty="0">
                <a:solidFill>
                  <a:schemeClr val="tx1"/>
                </a:solidFill>
                <a:effectLst/>
                <a:latin typeface="Arial" pitchFamily="-128" charset="0"/>
                <a:ea typeface="+mn-ea"/>
                <a:cs typeface="+mn-cs"/>
              </a:rPr>
              <a:t> It is a weapon to be used only rarely, but sometimes it is the only way.</a:t>
            </a:r>
          </a:p>
          <a:p>
            <a:r>
              <a:rPr lang="en-GB" sz="1800" b="0" i="0" u="none" strike="noStrike" kern="1200" dirty="0">
                <a:solidFill>
                  <a:schemeClr val="tx1"/>
                </a:solidFill>
                <a:effectLst/>
                <a:latin typeface="Arial" pitchFamily="-128" charset="0"/>
                <a:ea typeface="+mn-ea"/>
                <a:cs typeface="+mn-cs"/>
              </a:rPr>
              <a:t>The key question then becomes: is this a moment when anger is called for or not? That calls for careful judgement. When people are dancing around an idol, anger is the right response. But when there is no water and the people are crying out in thirst, it is the wrong one.</a:t>
            </a:r>
            <a:r>
              <a:rPr lang="en-GB" sz="1800" b="0" i="0" u="none" strike="noStrike" kern="1200" dirty="0">
                <a:solidFill>
                  <a:schemeClr val="tx1"/>
                </a:solidFill>
                <a:effectLst/>
                <a:latin typeface="Arial" pitchFamily="-128" charset="0"/>
                <a:ea typeface="+mn-ea"/>
                <a:cs typeface="+mn-cs"/>
                <a:hlinkClick r:id="rId9"/>
              </a:rPr>
              <a:t>[7]</a:t>
            </a:r>
            <a:r>
              <a:rPr lang="en-GB" sz="1800" b="0" i="0" u="none" strike="noStrike" kern="1200" dirty="0">
                <a:solidFill>
                  <a:schemeClr val="tx1"/>
                </a:solidFill>
                <a:effectLst/>
                <a:latin typeface="Arial" pitchFamily="-128" charset="0"/>
                <a:ea typeface="+mn-ea"/>
                <a:cs typeface="+mn-cs"/>
              </a:rPr>
              <a:t> Their need is real, even if they do not express it in the right way.</a:t>
            </a:r>
          </a:p>
          <a:p>
            <a:r>
              <a:rPr lang="en-GB" sz="1800" b="0" i="0" u="none" strike="noStrike" kern="1200" dirty="0">
                <a:solidFill>
                  <a:schemeClr val="tx1"/>
                </a:solidFill>
                <a:effectLst/>
                <a:latin typeface="Arial" pitchFamily="-128" charset="0"/>
                <a:ea typeface="+mn-ea"/>
                <a:cs typeface="+mn-cs"/>
              </a:rPr>
              <a:t>So, to summarise: we should never </a:t>
            </a:r>
            <a:r>
              <a:rPr lang="en-GB" sz="1800" b="0" i="1" u="none" strike="noStrike" kern="1200" dirty="0">
                <a:solidFill>
                  <a:schemeClr val="tx1"/>
                </a:solidFill>
                <a:effectLst/>
                <a:latin typeface="Arial" pitchFamily="-128" charset="0"/>
                <a:ea typeface="+mn-ea"/>
                <a:cs typeface="+mn-cs"/>
              </a:rPr>
              <a:t>feel</a:t>
            </a:r>
            <a:r>
              <a:rPr lang="en-GB" sz="1800" b="0" i="0" u="none" strike="noStrike" kern="1200" dirty="0">
                <a:solidFill>
                  <a:schemeClr val="tx1"/>
                </a:solidFill>
                <a:effectLst/>
                <a:latin typeface="Arial" pitchFamily="-128" charset="0"/>
                <a:ea typeface="+mn-ea"/>
                <a:cs typeface="+mn-cs"/>
              </a:rPr>
              <a:t> anger. But there are times when we should </a:t>
            </a:r>
            <a:r>
              <a:rPr lang="en-GB" sz="1800" b="0" i="1" u="none" strike="noStrike" kern="1200" dirty="0">
                <a:solidFill>
                  <a:schemeClr val="tx1"/>
                </a:solidFill>
                <a:effectLst/>
                <a:latin typeface="Arial" pitchFamily="-128" charset="0"/>
                <a:ea typeface="+mn-ea"/>
                <a:cs typeface="+mn-cs"/>
              </a:rPr>
              <a:t>show</a:t>
            </a:r>
            <a:r>
              <a:rPr lang="en-GB" sz="1800" b="0" i="0" u="none" strike="noStrike" kern="1200" dirty="0">
                <a:solidFill>
                  <a:schemeClr val="tx1"/>
                </a:solidFill>
                <a:effectLst/>
                <a:latin typeface="Arial" pitchFamily="-128" charset="0"/>
                <a:ea typeface="+mn-ea"/>
                <a:cs typeface="+mn-cs"/>
              </a:rPr>
              <a:t> it. These are few and far between, but they exist.</a:t>
            </a:r>
          </a:p>
          <a:p>
            <a:endParaRPr lang="en-GB" sz="1800" b="0" i="0" u="none" strike="noStrike" kern="1200" dirty="0">
              <a:solidFill>
                <a:schemeClr val="tx1"/>
              </a:solidFill>
              <a:effectLst/>
              <a:latin typeface="Arial" pitchFamily="-128" charset="0"/>
              <a:ea typeface="+mn-ea"/>
              <a:cs typeface="+mn-cs"/>
            </a:endParaRPr>
          </a:p>
        </p:txBody>
      </p:sp>
    </p:spTree>
    <p:extLst>
      <p:ext uri="{BB962C8B-B14F-4D97-AF65-F5344CB8AC3E}">
        <p14:creationId xmlns:p14="http://schemas.microsoft.com/office/powerpoint/2010/main" val="83693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Ki </a:t>
            </a:r>
            <a:r>
              <a:rPr lang="en-GB" sz="1800" b="0" i="0" u="none" strike="noStrike" kern="1200" dirty="0" err="1">
                <a:solidFill>
                  <a:schemeClr val="tx1"/>
                </a:solidFill>
                <a:effectLst/>
                <a:latin typeface="Arial" pitchFamily="-128" charset="0"/>
                <a:ea typeface="+mn-ea"/>
                <a:cs typeface="+mn-cs"/>
              </a:rPr>
              <a:t>Tissa</a:t>
            </a:r>
            <a:r>
              <a:rPr lang="en-GB" sz="1800" b="0" i="0" u="none" strike="noStrike" kern="1200" dirty="0">
                <a:solidFill>
                  <a:schemeClr val="tx1"/>
                </a:solidFill>
                <a:effectLst/>
                <a:latin typeface="Arial" pitchFamily="-128" charset="0"/>
                <a:ea typeface="+mn-ea"/>
                <a:cs typeface="+mn-cs"/>
              </a:rPr>
              <a:t> tells of one of the most shocking moments of the forty years in the wilderness when – less than six weeks after the greatest revelation in the history of religion, Israel’s encounter with God at Mount Sinai – they made a golden calf. Either this was idolatry or perilously close to it, and it caused God to say to Moses, who was with him on the mountain, “Now do not try to stop Me when I unleash my wrath against them to destroy them” (32: 10).</a:t>
            </a:r>
          </a:p>
          <a:p>
            <a:r>
              <a:rPr lang="en-GB" sz="1800" b="0" i="0" u="none" strike="noStrike" kern="1200" dirty="0">
                <a:solidFill>
                  <a:schemeClr val="tx1"/>
                </a:solidFill>
                <a:effectLst/>
                <a:latin typeface="Arial" pitchFamily="-128" charset="0"/>
                <a:ea typeface="+mn-ea"/>
                <a:cs typeface="+mn-cs"/>
              </a:rPr>
              <a:t>What I want to look at here is the role played by Aaron, for it was he who was the de facto leader of the people in the absence of Moses, and he whom the Israelites approached with their proposal:</a:t>
            </a:r>
          </a:p>
          <a:p>
            <a:r>
              <a:rPr lang="en-GB" sz="1800" b="0" i="0" u="none" strike="noStrike" kern="1200" dirty="0">
                <a:solidFill>
                  <a:schemeClr val="tx1"/>
                </a:solidFill>
                <a:effectLst/>
                <a:latin typeface="Arial" pitchFamily="-128" charset="0"/>
                <a:ea typeface="+mn-ea"/>
                <a:cs typeface="+mn-cs"/>
              </a:rPr>
              <a:t>The people began to realize that Moses was taking a long time to come down from the mountain. They gathered around Aaron and said to him, ‘Make us a god [or an oracle] to lead us. We have no idea what happened to Moses, the man who brought us out of Egypt.’ (32: 1)</a:t>
            </a:r>
          </a:p>
          <a:p>
            <a:r>
              <a:rPr lang="en-GB" sz="1800" b="0" i="0" u="none" strike="noStrike" kern="1200" dirty="0">
                <a:solidFill>
                  <a:schemeClr val="tx1"/>
                </a:solidFill>
                <a:effectLst/>
                <a:latin typeface="Arial" pitchFamily="-128" charset="0"/>
                <a:ea typeface="+mn-ea"/>
                <a:cs typeface="+mn-cs"/>
              </a:rPr>
              <a:t>It was Aaron who should have seen the danger, Aaron who should have stopped them, Aaron who should have told them to wait, have patience and trust. Instead this is what happened:</a:t>
            </a:r>
          </a:p>
          <a:p>
            <a:r>
              <a:rPr lang="en-GB" sz="1800" b="0" i="0" u="none" strike="noStrike" kern="1200" dirty="0">
                <a:solidFill>
                  <a:schemeClr val="tx1"/>
                </a:solidFill>
                <a:effectLst/>
                <a:latin typeface="Arial" pitchFamily="-128" charset="0"/>
                <a:ea typeface="+mn-ea"/>
                <a:cs typeface="+mn-cs"/>
              </a:rPr>
              <a:t>Aaron answered them, “Take off the gold earrings that your wives, your sons and your daughters are wearing, and bring them to me.” So all the people took off their earrings and brought them to Aaron. He took what they handed him and fashioned it with a graving tool, and made it a molten calf. Then they said, “’This, Israel, is your god, who brought you out of Egypt,’ When Aaron saw this, he built an altar in front of the calf and announced, “Tomorrow there will be a festival to the Lord.” So the next day the people rose early and sacrificed burnt offerings and presented peace offerings. Afterward they sat down to eat and drink and got up to indulge in revelry. (32: 2-6)</a:t>
            </a:r>
          </a:p>
          <a:p>
            <a:r>
              <a:rPr lang="en-GB" sz="1800" b="0" i="0" u="none" strike="noStrike" kern="1200" dirty="0">
                <a:solidFill>
                  <a:schemeClr val="tx1"/>
                </a:solidFill>
                <a:effectLst/>
                <a:latin typeface="Arial" pitchFamily="-128" charset="0"/>
                <a:ea typeface="+mn-ea"/>
                <a:cs typeface="+mn-cs"/>
              </a:rPr>
              <a:t>The Torah itself seems to blame Aaron, if not for what he did then at least for what he allowed to happen:</a:t>
            </a:r>
          </a:p>
          <a:p>
            <a:r>
              <a:rPr lang="en-GB" sz="1800" b="0" i="0" u="none" strike="noStrike" kern="1200" dirty="0">
                <a:solidFill>
                  <a:schemeClr val="tx1"/>
                </a:solidFill>
                <a:effectLst/>
                <a:latin typeface="Arial" pitchFamily="-128" charset="0"/>
                <a:ea typeface="+mn-ea"/>
                <a:cs typeface="+mn-cs"/>
              </a:rPr>
              <a:t>Moses saw that the people were running wild and that Aaron had let them get out of control and so become a laughing-stock to their enemies. (32: 25)</a:t>
            </a:r>
          </a:p>
          <a:p>
            <a:r>
              <a:rPr lang="en-GB" sz="1800" b="0" i="0" u="none" strike="noStrike" kern="1200" dirty="0">
                <a:solidFill>
                  <a:schemeClr val="tx1"/>
                </a:solidFill>
                <a:effectLst/>
                <a:latin typeface="Arial" pitchFamily="-128" charset="0"/>
                <a:ea typeface="+mn-ea"/>
                <a:cs typeface="+mn-cs"/>
              </a:rPr>
              <a:t>Now Aaron was not an insignificant figure. He had shared the burden of leadership with Moses. He had either already become or was about to be appointed High Priest. What then was in his mind while this drama was being enacted?</a:t>
            </a:r>
          </a:p>
          <a:p>
            <a:r>
              <a:rPr lang="en-GB" sz="1800" b="0" i="0" u="none" strike="noStrike" kern="1200" dirty="0">
                <a:solidFill>
                  <a:schemeClr val="tx1"/>
                </a:solidFill>
                <a:effectLst/>
                <a:latin typeface="Arial" pitchFamily="-128" charset="0"/>
                <a:ea typeface="+mn-ea"/>
                <a:cs typeface="+mn-cs"/>
              </a:rPr>
              <a:t>Essentially there are three lines of defence in the Midrash, the Zohar and the medieval commentators. According to the first, Aaron was playing for time. His actions were a series of delaying tactics. He told the people to take the gold earrings their wives, sons and daughters were wearing, reasoning to himself: “While they are quarrelling with their children and wives about the gold, there will be a delay and Moses will come” (Zohar). His instructions to build an altar and proclaim a festival to God the next day were likewise intended to buy time, for Aaron was convinced that Moses was on his way.</a:t>
            </a:r>
          </a:p>
          <a:p>
            <a:r>
              <a:rPr lang="en-GB" sz="1800" b="0" i="0" u="none" strike="noStrike" kern="1200" dirty="0">
                <a:solidFill>
                  <a:schemeClr val="tx1"/>
                </a:solidFill>
                <a:effectLst/>
                <a:latin typeface="Arial" pitchFamily="-128" charset="0"/>
                <a:ea typeface="+mn-ea"/>
                <a:cs typeface="+mn-cs"/>
              </a:rPr>
              <a:t>The second defence is to be found in the Talmud and is based on the fact that when Moses departed to ascend the mountain he left not just Aaron but also </a:t>
            </a:r>
            <a:r>
              <a:rPr lang="en-GB" sz="1800" b="0" i="0" u="none" strike="noStrike" kern="1200" dirty="0" err="1">
                <a:solidFill>
                  <a:schemeClr val="tx1"/>
                </a:solidFill>
                <a:effectLst/>
                <a:latin typeface="Arial" pitchFamily="-128" charset="0"/>
                <a:ea typeface="+mn-ea"/>
                <a:cs typeface="+mn-cs"/>
              </a:rPr>
              <a:t>Hur</a:t>
            </a:r>
            <a:r>
              <a:rPr lang="en-GB" sz="1800" b="0" i="0" u="none" strike="noStrike" kern="1200" dirty="0">
                <a:solidFill>
                  <a:schemeClr val="tx1"/>
                </a:solidFill>
                <a:effectLst/>
                <a:latin typeface="Arial" pitchFamily="-128" charset="0"/>
                <a:ea typeface="+mn-ea"/>
                <a:cs typeface="+mn-cs"/>
              </a:rPr>
              <a:t> in charge of the people (Ex. 24: 14). Yet </a:t>
            </a:r>
            <a:r>
              <a:rPr lang="en-GB" sz="1800" b="0" i="0" u="none" strike="noStrike" kern="1200" dirty="0" err="1">
                <a:solidFill>
                  <a:schemeClr val="tx1"/>
                </a:solidFill>
                <a:effectLst/>
                <a:latin typeface="Arial" pitchFamily="-128" charset="0"/>
                <a:ea typeface="+mn-ea"/>
                <a:cs typeface="+mn-cs"/>
              </a:rPr>
              <a:t>Hur</a:t>
            </a:r>
            <a:r>
              <a:rPr lang="en-GB" sz="1800" b="0" i="0" u="none" strike="noStrike" kern="1200" dirty="0">
                <a:solidFill>
                  <a:schemeClr val="tx1"/>
                </a:solidFill>
                <a:effectLst/>
                <a:latin typeface="Arial" pitchFamily="-128" charset="0"/>
                <a:ea typeface="+mn-ea"/>
                <a:cs typeface="+mn-cs"/>
              </a:rPr>
              <a:t> does not figure in the narrative of the golden calf. According to the Talmud, </a:t>
            </a:r>
            <a:r>
              <a:rPr lang="en-GB" sz="1800" b="0" i="0" u="none" strike="noStrike" kern="1200" dirty="0" err="1">
                <a:solidFill>
                  <a:schemeClr val="tx1"/>
                </a:solidFill>
                <a:effectLst/>
                <a:latin typeface="Arial" pitchFamily="-128" charset="0"/>
                <a:ea typeface="+mn-ea"/>
                <a:cs typeface="+mn-cs"/>
              </a:rPr>
              <a:t>Hur</a:t>
            </a:r>
            <a:r>
              <a:rPr lang="en-GB" sz="1800" b="0" i="0" u="none" strike="noStrike" kern="1200" dirty="0">
                <a:solidFill>
                  <a:schemeClr val="tx1"/>
                </a:solidFill>
                <a:effectLst/>
                <a:latin typeface="Arial" pitchFamily="-128" charset="0"/>
                <a:ea typeface="+mn-ea"/>
                <a:cs typeface="+mn-cs"/>
              </a:rPr>
              <a:t> had opposed the people, telling them that what they were about to do was wrong, and was then killed by them. Aaron saw this and decided that proceeding with the making of the calf was the lesser of two evils:</a:t>
            </a:r>
          </a:p>
          <a:p>
            <a:r>
              <a:rPr lang="en-GB" sz="1800" b="0" i="0" u="none" strike="noStrike" kern="1200" dirty="0">
                <a:solidFill>
                  <a:schemeClr val="tx1"/>
                </a:solidFill>
                <a:effectLst/>
                <a:latin typeface="Arial" pitchFamily="-128" charset="0"/>
                <a:ea typeface="+mn-ea"/>
                <a:cs typeface="+mn-cs"/>
              </a:rPr>
              <a:t>Aaron saw </a:t>
            </a:r>
            <a:r>
              <a:rPr lang="en-GB" sz="1800" b="0" i="0" u="none" strike="noStrike" kern="1200" dirty="0" err="1">
                <a:solidFill>
                  <a:schemeClr val="tx1"/>
                </a:solidFill>
                <a:effectLst/>
                <a:latin typeface="Arial" pitchFamily="-128" charset="0"/>
                <a:ea typeface="+mn-ea"/>
                <a:cs typeface="+mn-cs"/>
              </a:rPr>
              <a:t>Hur</a:t>
            </a:r>
            <a:r>
              <a:rPr lang="en-GB" sz="1800" b="0" i="0" u="none" strike="noStrike" kern="1200" dirty="0">
                <a:solidFill>
                  <a:schemeClr val="tx1"/>
                </a:solidFill>
                <a:effectLst/>
                <a:latin typeface="Arial" pitchFamily="-128" charset="0"/>
                <a:ea typeface="+mn-ea"/>
                <a:cs typeface="+mn-cs"/>
              </a:rPr>
              <a:t> lying slain before him and said to himself: If I do not obey them, they will do to me what they did to </a:t>
            </a:r>
            <a:r>
              <a:rPr lang="en-GB" sz="1800" b="0" i="0" u="none" strike="noStrike" kern="1200" dirty="0" err="1">
                <a:solidFill>
                  <a:schemeClr val="tx1"/>
                </a:solidFill>
                <a:effectLst/>
                <a:latin typeface="Arial" pitchFamily="-128" charset="0"/>
                <a:ea typeface="+mn-ea"/>
                <a:cs typeface="+mn-cs"/>
              </a:rPr>
              <a:t>Hur</a:t>
            </a:r>
            <a:r>
              <a:rPr lang="en-GB" sz="1800" b="0" i="0" u="none" strike="noStrike" kern="1200" dirty="0">
                <a:solidFill>
                  <a:schemeClr val="tx1"/>
                </a:solidFill>
                <a:effectLst/>
                <a:latin typeface="Arial" pitchFamily="-128" charset="0"/>
                <a:ea typeface="+mn-ea"/>
                <a:cs typeface="+mn-cs"/>
              </a:rPr>
              <a:t>, and so will be fulfilled [the fear of] the prophet, “Shall the priest [=Aaron] and the prophet [=</a:t>
            </a:r>
            <a:r>
              <a:rPr lang="en-GB" sz="1800" b="0" i="0" u="none" strike="noStrike" kern="1200" dirty="0" err="1">
                <a:solidFill>
                  <a:schemeClr val="tx1"/>
                </a:solidFill>
                <a:effectLst/>
                <a:latin typeface="Arial" pitchFamily="-128" charset="0"/>
                <a:ea typeface="+mn-ea"/>
                <a:cs typeface="+mn-cs"/>
              </a:rPr>
              <a:t>Hur</a:t>
            </a:r>
            <a:r>
              <a:rPr lang="en-GB" sz="1800" b="0" i="0" u="none" strike="noStrike" kern="1200" dirty="0">
                <a:solidFill>
                  <a:schemeClr val="tx1"/>
                </a:solidFill>
                <a:effectLst/>
                <a:latin typeface="Arial" pitchFamily="-128" charset="0"/>
                <a:ea typeface="+mn-ea"/>
                <a:cs typeface="+mn-cs"/>
              </a:rPr>
              <a:t>] be slain in the Sanctuary of God?” (Lamentations 2: 20). If that happens, they will never be forgiven. Better let them worship the golden calf, for which they may yet find forgiveness through repentance. (Sanhedrin 7a)</a:t>
            </a:r>
          </a:p>
          <a:p>
            <a:r>
              <a:rPr lang="en-GB" sz="1800" b="0" i="0" u="none" strike="noStrike" kern="1200" dirty="0">
                <a:solidFill>
                  <a:schemeClr val="tx1"/>
                </a:solidFill>
                <a:effectLst/>
                <a:latin typeface="Arial" pitchFamily="-128" charset="0"/>
                <a:ea typeface="+mn-ea"/>
                <a:cs typeface="+mn-cs"/>
              </a:rPr>
              <a:t>The third, argued by Ibn Ezra, is that the calf was not an idol at all, and what the Israelites did was, in Aaron’s view, permissible. After all, their initial complaint was, “We have no idea what happened to Moses.” They did not want a god-substitute but a Moses-substitute, an oracle, something through which they could discern God’s instructions – not unlike the function of the </a:t>
            </a:r>
            <a:r>
              <a:rPr lang="en-GB" sz="1800" b="0" i="0" u="none" strike="noStrike" kern="1200" dirty="0" err="1">
                <a:solidFill>
                  <a:schemeClr val="tx1"/>
                </a:solidFill>
                <a:effectLst/>
                <a:latin typeface="Arial" pitchFamily="-128" charset="0"/>
                <a:ea typeface="+mn-ea"/>
                <a:cs typeface="+mn-cs"/>
              </a:rPr>
              <a:t>Urim</a:t>
            </a:r>
            <a:r>
              <a:rPr lang="en-GB" sz="1800" b="0" i="0" u="none" strike="noStrike" kern="1200" dirty="0">
                <a:solidFill>
                  <a:schemeClr val="tx1"/>
                </a:solidFill>
                <a:effectLst/>
                <a:latin typeface="Arial" pitchFamily="-128" charset="0"/>
                <a:ea typeface="+mn-ea"/>
                <a:cs typeface="+mn-cs"/>
              </a:rPr>
              <a:t> and </a:t>
            </a:r>
            <a:r>
              <a:rPr lang="en-GB" sz="1800" b="0" i="0" u="none" strike="noStrike" kern="1200" dirty="0" err="1">
                <a:solidFill>
                  <a:schemeClr val="tx1"/>
                </a:solidFill>
                <a:effectLst/>
                <a:latin typeface="Arial" pitchFamily="-128" charset="0"/>
                <a:ea typeface="+mn-ea"/>
                <a:cs typeface="+mn-cs"/>
              </a:rPr>
              <a:t>Tummim</a:t>
            </a:r>
            <a:r>
              <a:rPr lang="en-GB" sz="1800" b="0" i="0" u="none" strike="noStrike" kern="1200" dirty="0">
                <a:solidFill>
                  <a:schemeClr val="tx1"/>
                </a:solidFill>
                <a:effectLst/>
                <a:latin typeface="Arial" pitchFamily="-128" charset="0"/>
                <a:ea typeface="+mn-ea"/>
                <a:cs typeface="+mn-cs"/>
              </a:rPr>
              <a:t> that were later given to the High Priest. Those who saw the calf as an idol, saying, “This is your god who brought you out of Egypt,” were only a small minority – three thousand out of six hundred thousand – and for them Aaron could not be blamed.</a:t>
            </a:r>
          </a:p>
          <a:p>
            <a:r>
              <a:rPr lang="en-GB" sz="1800" b="0" i="0" u="none" strike="noStrike" kern="1200" dirty="0">
                <a:solidFill>
                  <a:schemeClr val="tx1"/>
                </a:solidFill>
                <a:effectLst/>
                <a:latin typeface="Arial" pitchFamily="-128" charset="0"/>
                <a:ea typeface="+mn-ea"/>
                <a:cs typeface="+mn-cs"/>
              </a:rPr>
              <a:t>So there is a systematic attempt in the history of interpretation to mitigate or minimise Aaron’s culpability – inevitably so, since we do not find explicitly that Aaron was punished for the golden calf (though </a:t>
            </a:r>
            <a:r>
              <a:rPr lang="en-GB" sz="1800" b="0" i="0" u="none" strike="noStrike" kern="1200" dirty="0" err="1">
                <a:solidFill>
                  <a:schemeClr val="tx1"/>
                </a:solidFill>
                <a:effectLst/>
                <a:latin typeface="Arial" pitchFamily="-128" charset="0"/>
                <a:ea typeface="+mn-ea"/>
                <a:cs typeface="+mn-cs"/>
              </a:rPr>
              <a:t>Abrabanel</a:t>
            </a:r>
            <a:r>
              <a:rPr lang="en-GB" sz="1800" b="0" i="0" u="none" strike="noStrike" kern="1200" dirty="0">
                <a:solidFill>
                  <a:schemeClr val="tx1"/>
                </a:solidFill>
                <a:effectLst/>
                <a:latin typeface="Arial" pitchFamily="-128" charset="0"/>
                <a:ea typeface="+mn-ea"/>
                <a:cs typeface="+mn-cs"/>
              </a:rPr>
              <a:t> holds that he was punished later). Yet, with all the generosity we can muster, it is hard to see Aaron as anything but weak, especially in the reply he gives to Moses when his brother finally appears and demands an explanation:</a:t>
            </a:r>
          </a:p>
          <a:p>
            <a:r>
              <a:rPr lang="en-GB" sz="1800" b="0" i="0" u="none" strike="noStrike" kern="1200" dirty="0">
                <a:solidFill>
                  <a:schemeClr val="tx1"/>
                </a:solidFill>
                <a:effectLst/>
                <a:latin typeface="Arial" pitchFamily="-128" charset="0"/>
                <a:ea typeface="+mn-ea"/>
                <a:cs typeface="+mn-cs"/>
              </a:rPr>
              <a:t>“Do not be angry, my lord,” Aaron answered. “You know how prone these people are to evil. They said to me, ‘Make us a god who will go before us. As for this fellow Moses who brought us up out of Egypt, we don’t know what has happened to him.’ So I told them, ‘Whoever has any gold </a:t>
            </a:r>
            <a:r>
              <a:rPr lang="en-GB" sz="1800" b="0" i="0" u="none" strike="noStrike" kern="1200" dirty="0" err="1">
                <a:solidFill>
                  <a:schemeClr val="tx1"/>
                </a:solidFill>
                <a:effectLst/>
                <a:latin typeface="Arial" pitchFamily="-128" charset="0"/>
                <a:ea typeface="+mn-ea"/>
                <a:cs typeface="+mn-cs"/>
              </a:rPr>
              <a:t>jewelry</a:t>
            </a:r>
            <a:r>
              <a:rPr lang="en-GB" sz="1800" b="0" i="0" u="none" strike="noStrike" kern="1200" dirty="0">
                <a:solidFill>
                  <a:schemeClr val="tx1"/>
                </a:solidFill>
                <a:effectLst/>
                <a:latin typeface="Arial" pitchFamily="-128" charset="0"/>
                <a:ea typeface="+mn-ea"/>
                <a:cs typeface="+mn-cs"/>
              </a:rPr>
              <a:t>, take it off.’ Then they gave me the gold, and I threw it into the fire, and out came this calf!” (32: 22-24)</a:t>
            </a:r>
          </a:p>
          <a:p>
            <a:r>
              <a:rPr lang="en-GB" sz="1800" b="0" i="0" u="none" strike="noStrike" kern="1200" dirty="0">
                <a:solidFill>
                  <a:schemeClr val="tx1"/>
                </a:solidFill>
                <a:effectLst/>
                <a:latin typeface="Arial" pitchFamily="-128" charset="0"/>
                <a:ea typeface="+mn-ea"/>
                <a:cs typeface="+mn-cs"/>
              </a:rPr>
              <a:t>There is more than a hint here of the answer Saul gave Samuel, explaining why he did not carry out the prophet’s instructions. He blames the people. He suggests he had no choice. He was passive. Things happened. He minimizes the significance of what has transpired. This is weakness, not leadership.</a:t>
            </a:r>
          </a:p>
          <a:p>
            <a:r>
              <a:rPr lang="en-GB" sz="1800" b="0" i="0" u="none" strike="noStrike" kern="1200" dirty="0">
                <a:solidFill>
                  <a:schemeClr val="tx1"/>
                </a:solidFill>
                <a:effectLst/>
                <a:latin typeface="Arial" pitchFamily="-128" charset="0"/>
                <a:ea typeface="+mn-ea"/>
                <a:cs typeface="+mn-cs"/>
              </a:rPr>
              <a:t>What is really extraordinary, therefore, is the way later tradition made Aaron a hero, most famously in the words of Hillel:</a:t>
            </a:r>
          </a:p>
          <a:p>
            <a:r>
              <a:rPr lang="en-GB" sz="1800" b="0" i="0" u="none" strike="noStrike" kern="1200" dirty="0">
                <a:solidFill>
                  <a:schemeClr val="tx1"/>
                </a:solidFill>
                <a:effectLst/>
                <a:latin typeface="Arial" pitchFamily="-128" charset="0"/>
                <a:ea typeface="+mn-ea"/>
                <a:cs typeface="+mn-cs"/>
              </a:rPr>
              <a:t>Be like the disciples of Aaron, loving peace, pursuing peace, loving people and drawing them close to the Torah. (</a:t>
            </a:r>
            <a:r>
              <a:rPr lang="en-GB" sz="1800" b="0" i="0" u="none" strike="noStrike" kern="1200" dirty="0" err="1">
                <a:solidFill>
                  <a:schemeClr val="tx1"/>
                </a:solidFill>
                <a:effectLst/>
                <a:latin typeface="Arial" pitchFamily="-128" charset="0"/>
                <a:ea typeface="+mn-ea"/>
                <a:cs typeface="+mn-cs"/>
              </a:rPr>
              <a:t>Avot</a:t>
            </a:r>
            <a:r>
              <a:rPr lang="en-GB" sz="1800" b="0" i="0" u="none" strike="noStrike" kern="1200" dirty="0">
                <a:solidFill>
                  <a:schemeClr val="tx1"/>
                </a:solidFill>
                <a:effectLst/>
                <a:latin typeface="Arial" pitchFamily="-128" charset="0"/>
                <a:ea typeface="+mn-ea"/>
                <a:cs typeface="+mn-cs"/>
              </a:rPr>
              <a:t> 1: 12)</a:t>
            </a:r>
          </a:p>
          <a:p>
            <a:r>
              <a:rPr lang="en-GB" sz="1800" b="0" i="0" u="none" strike="noStrike" kern="1200" dirty="0">
                <a:solidFill>
                  <a:schemeClr val="tx1"/>
                </a:solidFill>
                <a:effectLst/>
                <a:latin typeface="Arial" pitchFamily="-128" charset="0"/>
                <a:ea typeface="+mn-ea"/>
                <a:cs typeface="+mn-cs"/>
              </a:rPr>
              <a:t>There are famous </a:t>
            </a:r>
            <a:r>
              <a:rPr lang="en-GB" sz="1800" b="0" i="0" u="none" strike="noStrike" kern="1200" dirty="0" err="1">
                <a:solidFill>
                  <a:schemeClr val="tx1"/>
                </a:solidFill>
                <a:effectLst/>
                <a:latin typeface="Arial" pitchFamily="-128" charset="0"/>
                <a:ea typeface="+mn-ea"/>
                <a:cs typeface="+mn-cs"/>
              </a:rPr>
              <a:t>aggadic</a:t>
            </a:r>
            <a:r>
              <a:rPr lang="en-GB" sz="1800" b="0" i="0" u="none" strike="noStrike" kern="1200" dirty="0">
                <a:solidFill>
                  <a:schemeClr val="tx1"/>
                </a:solidFill>
                <a:effectLst/>
                <a:latin typeface="Arial" pitchFamily="-128" charset="0"/>
                <a:ea typeface="+mn-ea"/>
                <a:cs typeface="+mn-cs"/>
              </a:rPr>
              <a:t> traditions about Aaron and how he was able to turn enemies into friends and sinners into observers of the law. The </a:t>
            </a:r>
            <a:r>
              <a:rPr lang="en-GB" sz="1800" b="0" i="0" u="none" strike="noStrike" kern="1200" dirty="0" err="1">
                <a:solidFill>
                  <a:schemeClr val="tx1"/>
                </a:solidFill>
                <a:effectLst/>
                <a:latin typeface="Arial" pitchFamily="-128" charset="0"/>
                <a:ea typeface="+mn-ea"/>
                <a:cs typeface="+mn-cs"/>
              </a:rPr>
              <a:t>Sifra</a:t>
            </a:r>
            <a:r>
              <a:rPr lang="en-GB" sz="1800" b="0" i="0" u="none" strike="noStrike" kern="1200" dirty="0">
                <a:solidFill>
                  <a:schemeClr val="tx1"/>
                </a:solidFill>
                <a:effectLst/>
                <a:latin typeface="Arial" pitchFamily="-128" charset="0"/>
                <a:ea typeface="+mn-ea"/>
                <a:cs typeface="+mn-cs"/>
              </a:rPr>
              <a:t> says that Aaron never said to anyone, “You have sinned” – all the more remarkable since one of the tasks of the High Priest was, once a year on Yom Kippur, to atone for the sins of the nation. Yet there is none of this explicitly in the Torah itself. The only prooftext cited by the sages is the passage in Malachi, the last of the prophets, who says about the Cohen in general:</a:t>
            </a:r>
          </a:p>
          <a:p>
            <a:r>
              <a:rPr lang="en-GB" sz="1800" b="0" i="0" u="none" strike="noStrike" kern="1200" dirty="0">
                <a:solidFill>
                  <a:schemeClr val="tx1"/>
                </a:solidFill>
                <a:effectLst/>
                <a:latin typeface="Arial" pitchFamily="-128" charset="0"/>
                <a:ea typeface="+mn-ea"/>
                <a:cs typeface="+mn-cs"/>
              </a:rPr>
              <a:t>My covenant was with him of life and peace . . . He walked with me in peace and uprightness, and turned many from sin. (Malachi 2: 5-6)</a:t>
            </a:r>
          </a:p>
          <a:p>
            <a:r>
              <a:rPr lang="en-GB" sz="1800" b="0" i="0" u="none" strike="noStrike" kern="1200" dirty="0">
                <a:solidFill>
                  <a:schemeClr val="tx1"/>
                </a:solidFill>
                <a:effectLst/>
                <a:latin typeface="Arial" pitchFamily="-128" charset="0"/>
                <a:ea typeface="+mn-ea"/>
                <a:cs typeface="+mn-cs"/>
              </a:rPr>
              <a:t>But Malachi is talking about priesthood in general rather than the historical figure of Aaron. Perhaps the most instructive passage is the Talmudic discussion (Sanhedrin 6b) as to whether arbitration, as opposed to litigation, is a good thing or a bad thing. The Talmud presents this as a conflict between two role models, Moses and Aaron:</a:t>
            </a:r>
          </a:p>
          <a:p>
            <a:r>
              <a:rPr lang="en-GB" sz="1800" b="0" i="0" u="none" strike="noStrike" kern="1200" dirty="0">
                <a:solidFill>
                  <a:schemeClr val="tx1"/>
                </a:solidFill>
                <a:effectLst/>
                <a:latin typeface="Arial" pitchFamily="-128" charset="0"/>
                <a:ea typeface="+mn-ea"/>
                <a:cs typeface="+mn-cs"/>
              </a:rPr>
              <a:t>Moses’s motto was: Let the law pierce the mountain. Aaron, however, loved peace and pursued peace and made peace between man and man.</a:t>
            </a:r>
          </a:p>
          <a:p>
            <a:r>
              <a:rPr lang="en-GB" sz="1800" b="0" i="0" u="none" strike="noStrike" kern="1200" dirty="0">
                <a:solidFill>
                  <a:schemeClr val="tx1"/>
                </a:solidFill>
                <a:effectLst/>
                <a:latin typeface="Arial" pitchFamily="-128" charset="0"/>
                <a:ea typeface="+mn-ea"/>
                <a:cs typeface="+mn-cs"/>
              </a:rPr>
              <a:t>Moses was a man of law, Aaron of mediation (not the same thing as arbitration but considered similar). Moses was a man of truth, Aaron of peace. Moses sought justice, Aaron sought conflict resolution. There is a real difference between these two approaches. Truth, justice, law: these are zero-sum equations. If X is true, Y is false. If X is in the right, Y is in the wrong. Mediation, conflict resolution, compromise, the Aaron-type virtues, are all attempts at a non-zero outcome in which both sides feel that they have been heard and their claim has, at least in part, been honoured. The Talmud puts it brilliantly by way of a comment on the phrase:</a:t>
            </a:r>
          </a:p>
          <a:p>
            <a:r>
              <a:rPr lang="en-GB" sz="1800" b="0" i="0" u="none" strike="noStrike" kern="1200" dirty="0">
                <a:solidFill>
                  <a:schemeClr val="tx1"/>
                </a:solidFill>
                <a:effectLst/>
                <a:latin typeface="Arial" pitchFamily="-128" charset="0"/>
                <a:ea typeface="+mn-ea"/>
                <a:cs typeface="+mn-cs"/>
              </a:rPr>
              <a:t>:</a:t>
            </a:r>
            <a:r>
              <a:rPr lang="he-IL" sz="1800" b="0" i="0" u="none" strike="noStrike" kern="1200" dirty="0">
                <a:solidFill>
                  <a:schemeClr val="tx1"/>
                </a:solidFill>
                <a:effectLst/>
                <a:latin typeface="Arial" pitchFamily="-128" charset="0"/>
                <a:ea typeface="+mn-ea"/>
                <a:cs typeface="+mn-cs"/>
              </a:rPr>
              <a:t>אֱ מֶ ת </a:t>
            </a:r>
            <a:r>
              <a:rPr lang="he-IL" sz="1800" b="0" i="0" u="none" strike="noStrike" kern="1200" dirty="0" err="1">
                <a:solidFill>
                  <a:schemeClr val="tx1"/>
                </a:solidFill>
                <a:effectLst/>
                <a:latin typeface="Arial" pitchFamily="-128" charset="0"/>
                <a:ea typeface="+mn-ea"/>
                <a:cs typeface="+mn-cs"/>
              </a:rPr>
              <a:t>וּמ</a:t>
            </a:r>
            <a:r>
              <a:rPr lang="he-IL" sz="1800" b="0" i="0" u="none" strike="noStrike" kern="1200" dirty="0">
                <a:solidFill>
                  <a:schemeClr val="tx1"/>
                </a:solidFill>
                <a:effectLst/>
                <a:latin typeface="Arial" pitchFamily="-128" charset="0"/>
                <a:ea typeface="+mn-ea"/>
                <a:cs typeface="+mn-cs"/>
              </a:rPr>
              <a:t>ִ שְׁ פַּ ט שָׁ לוֹם שִׁ </a:t>
            </a:r>
            <a:r>
              <a:rPr lang="he-IL" sz="1800" b="0" i="0" u="none" strike="noStrike" kern="1200" dirty="0" err="1">
                <a:solidFill>
                  <a:schemeClr val="tx1"/>
                </a:solidFill>
                <a:effectLst/>
                <a:latin typeface="Arial" pitchFamily="-128" charset="0"/>
                <a:ea typeface="+mn-ea"/>
                <a:cs typeface="+mn-cs"/>
              </a:rPr>
              <a:t>פְטו</a:t>
            </a:r>
            <a:r>
              <a:rPr lang="he-IL" sz="1800" b="0" i="0" u="none" strike="noStrike" kern="1200" dirty="0">
                <a:solidFill>
                  <a:schemeClr val="tx1"/>
                </a:solidFill>
                <a:effectLst/>
                <a:latin typeface="Arial" pitchFamily="-128" charset="0"/>
                <a:ea typeface="+mn-ea"/>
                <a:cs typeface="+mn-cs"/>
              </a:rPr>
              <a:t>ּ בְּ שַׁ עֲ </a:t>
            </a:r>
            <a:r>
              <a:rPr lang="he-IL" sz="1800" b="0" i="0" u="none" strike="noStrike" kern="1200" dirty="0" err="1">
                <a:solidFill>
                  <a:schemeClr val="tx1"/>
                </a:solidFill>
                <a:effectLst/>
                <a:latin typeface="Arial" pitchFamily="-128" charset="0"/>
                <a:ea typeface="+mn-ea"/>
                <a:cs typeface="+mn-cs"/>
              </a:rPr>
              <a:t>רֵיכֶם</a:t>
            </a:r>
            <a:endParaRPr lang="he-IL" sz="1800" b="0" i="0" u="none" strike="noStrike" kern="1200" dirty="0">
              <a:solidFill>
                <a:schemeClr val="tx1"/>
              </a:solidFill>
              <a:effectLst/>
              <a:latin typeface="Arial" pitchFamily="-128" charset="0"/>
              <a:ea typeface="+mn-ea"/>
              <a:cs typeface="+mn-cs"/>
            </a:endParaRPr>
          </a:p>
          <a:p>
            <a:r>
              <a:rPr lang="he-IL" sz="1800" b="0" i="0" u="none" strike="noStrike" kern="1200" dirty="0">
                <a:solidFill>
                  <a:schemeClr val="tx1"/>
                </a:solidFill>
                <a:effectLst/>
                <a:latin typeface="Arial" pitchFamily="-128" charset="0"/>
                <a:ea typeface="+mn-ea"/>
                <a:cs typeface="+mn-cs"/>
              </a:rPr>
              <a:t>“</a:t>
            </a:r>
            <a:r>
              <a:rPr lang="en-GB" sz="1800" b="0" i="0" u="none" strike="noStrike" kern="1200" dirty="0">
                <a:solidFill>
                  <a:schemeClr val="tx1"/>
                </a:solidFill>
                <a:effectLst/>
                <a:latin typeface="Arial" pitchFamily="-128" charset="0"/>
                <a:ea typeface="+mn-ea"/>
                <a:cs typeface="+mn-cs"/>
              </a:rPr>
              <a:t>Judge truth and the justice of peace in your gates” (Zechariah 8: 16):</a:t>
            </a:r>
          </a:p>
          <a:p>
            <a:r>
              <a:rPr lang="en-GB" sz="1800" b="0" i="0" u="none" strike="noStrike" kern="1200" dirty="0">
                <a:solidFill>
                  <a:schemeClr val="tx1"/>
                </a:solidFill>
                <a:effectLst/>
                <a:latin typeface="Arial" pitchFamily="-128" charset="0"/>
                <a:ea typeface="+mn-ea"/>
                <a:cs typeface="+mn-cs"/>
              </a:rPr>
              <a:t>On this the Talmud asks what the phrase “the justice of peace” can possibly mean. “If there is justice, there is no peace. If there is peace, there is no justice. What is the ‘justice of peace’? This means arbitration.” Now let’s go back to Moses, Aaron and the golden calf. Although it is clear that God and Moses regarded the calf as a major sin, Aaron’s willingness to pacify the people – trying to delay them, sensing that if he simply said No they would kill him and make it anyway – was not wholly wrong. To be sure, at that moment the people needed a Moses, not an Aaron. But under other circumstances and in the long run they needed both: Moses as the voice of truth and justice, Aaron with the people-skills to conciliate and make peace.</a:t>
            </a:r>
          </a:p>
          <a:p>
            <a:r>
              <a:rPr lang="en-GB" sz="1800" b="0" i="0" u="none" strike="noStrike" kern="1200" dirty="0">
                <a:solidFill>
                  <a:schemeClr val="tx1"/>
                </a:solidFill>
                <a:effectLst/>
                <a:latin typeface="Arial" pitchFamily="-128" charset="0"/>
                <a:ea typeface="+mn-ea"/>
                <a:cs typeface="+mn-cs"/>
              </a:rPr>
              <a:t>That is how Aaron eventually emerged in the long hindsight of tradition, as the peace-maker. Peace is not the only virtue, and </a:t>
            </a:r>
            <a:r>
              <a:rPr lang="en-GB" sz="1800" b="0" i="0" u="none" strike="noStrike" kern="1200" dirty="0" err="1">
                <a:solidFill>
                  <a:schemeClr val="tx1"/>
                </a:solidFill>
                <a:effectLst/>
                <a:latin typeface="Arial" pitchFamily="-128" charset="0"/>
                <a:ea typeface="+mn-ea"/>
                <a:cs typeface="+mn-cs"/>
              </a:rPr>
              <a:t>peacemaking</a:t>
            </a:r>
            <a:r>
              <a:rPr lang="en-GB" sz="1800" b="0" i="0" u="none" strike="noStrike" kern="1200" dirty="0">
                <a:solidFill>
                  <a:schemeClr val="tx1"/>
                </a:solidFill>
                <a:effectLst/>
                <a:latin typeface="Arial" pitchFamily="-128" charset="0"/>
                <a:ea typeface="+mn-ea"/>
                <a:cs typeface="+mn-cs"/>
              </a:rPr>
              <a:t> not the only task of leadership. We must never forget that when Aaron was left to lead, the people made a golden calf. But never think, either, that a passion for truth and justice is sufficient. Moses needed an Aaron to hold the people together. In short, leadership is the capacity to hold together different temperaments, conflicting voices and clashing values.</a:t>
            </a:r>
          </a:p>
          <a:p>
            <a:r>
              <a:rPr lang="en-GB" sz="1800" b="0" i="0" u="none" strike="noStrike" kern="1200" dirty="0">
                <a:solidFill>
                  <a:schemeClr val="tx1"/>
                </a:solidFill>
                <a:effectLst/>
                <a:latin typeface="Arial" pitchFamily="-128" charset="0"/>
                <a:ea typeface="+mn-ea"/>
                <a:cs typeface="+mn-cs"/>
              </a:rPr>
              <a:t>Every leadership team needs both a Moses and an Aaron, a voice of truth and a force for peace.</a:t>
            </a:r>
          </a:p>
          <a:p>
            <a:endParaRPr lang="en-GB" sz="1800" b="0" i="0" u="none" strike="noStrike" kern="1200" dirty="0">
              <a:solidFill>
                <a:schemeClr val="tx1"/>
              </a:solidFill>
              <a:effectLst/>
              <a:latin typeface="Arial" pitchFamily="-128" charset="0"/>
              <a:ea typeface="+mn-ea"/>
              <a:cs typeface="+mn-cs"/>
            </a:endParaRPr>
          </a:p>
          <a:p>
            <a:r>
              <a:rPr lang="en-GB" sz="1800" kern="1200" dirty="0">
                <a:solidFill>
                  <a:schemeClr val="tx1"/>
                </a:solidFill>
                <a:effectLst/>
                <a:latin typeface="Arial" pitchFamily="-128" charset="0"/>
                <a:ea typeface="+mn-ea"/>
                <a:cs typeface="+mn-cs"/>
              </a:rPr>
              <a:t>Moses had been up the mountain for forty days. The people were afraid.</a:t>
            </a:r>
            <a:br>
              <a:rPr lang="en-GB" sz="1800" kern="1200" dirty="0">
                <a:solidFill>
                  <a:schemeClr val="tx1"/>
                </a:solidFill>
                <a:effectLst/>
                <a:latin typeface="Arial" pitchFamily="-128" charset="0"/>
                <a:ea typeface="+mn-ea"/>
                <a:cs typeface="+mn-cs"/>
              </a:rPr>
            </a:br>
            <a:r>
              <a:rPr lang="en-GB" sz="1800" kern="1200" dirty="0">
                <a:solidFill>
                  <a:schemeClr val="tx1"/>
                </a:solidFill>
                <a:effectLst/>
                <a:latin typeface="Arial" pitchFamily="-128" charset="0"/>
                <a:ea typeface="+mn-ea"/>
                <a:cs typeface="+mn-cs"/>
              </a:rPr>
              <a:t>Had he died? Where was he? Without Moses they felt bereft. He was their point</a:t>
            </a:r>
            <a:br>
              <a:rPr lang="en-GB" sz="1800" kern="1200" dirty="0">
                <a:solidFill>
                  <a:schemeClr val="tx1"/>
                </a:solidFill>
                <a:effectLst/>
                <a:latin typeface="Arial" pitchFamily="-128" charset="0"/>
                <a:ea typeface="+mn-ea"/>
                <a:cs typeface="+mn-cs"/>
              </a:rPr>
            </a:br>
            <a:r>
              <a:rPr lang="en-GB" sz="1800" kern="1200" dirty="0">
                <a:solidFill>
                  <a:schemeClr val="tx1"/>
                </a:solidFill>
                <a:effectLst/>
                <a:latin typeface="Arial" pitchFamily="-128" charset="0"/>
                <a:ea typeface="+mn-ea"/>
                <a:cs typeface="+mn-cs"/>
              </a:rPr>
              <a:t>of contact with God. He performed the miracles, divided the Sea, gave them water to drink and food to eat. This is how the Torah describes what happened next: </a:t>
            </a:r>
            <a:endParaRPr lang="en-GB" dirty="0">
              <a:effectLst/>
            </a:endParaRPr>
          </a:p>
          <a:p>
            <a:r>
              <a:rPr lang="en-GB" sz="1800" kern="1200" dirty="0">
                <a:solidFill>
                  <a:schemeClr val="tx1"/>
                </a:solidFill>
                <a:effectLst/>
                <a:latin typeface="Arial" pitchFamily="-128" charset="0"/>
                <a:ea typeface="+mn-ea"/>
                <a:cs typeface="+mn-cs"/>
              </a:rPr>
              <a:t>When the people saw that Moses was so long in coming down from the mountain, they gathered round Aaron and said, “Come, make us a god who will go before us. As for this man Moses who brought us up out of Egypt, we don’t know what has happened to him.” Aaron answered them, “Take off the gold earrings that your wives, your sons and your daughters are </a:t>
            </a:r>
            <a:endParaRPr lang="en-GB" dirty="0">
              <a:effectLst/>
            </a:endParaRPr>
          </a:p>
          <a:p>
            <a:r>
              <a:rPr lang="en-GB" sz="1800" kern="1200" dirty="0">
                <a:solidFill>
                  <a:schemeClr val="tx1"/>
                </a:solidFill>
                <a:effectLst/>
                <a:latin typeface="Arial" pitchFamily="-128" charset="0"/>
                <a:ea typeface="+mn-ea"/>
                <a:cs typeface="+mn-cs"/>
              </a:rPr>
              <a:t>1 This statement has been attributed to Benjamin Disraeli, Stanley Baldwin and Alexandre Auguste </a:t>
            </a:r>
            <a:r>
              <a:rPr lang="en-GB" sz="1800" kern="1200" dirty="0" err="1">
                <a:solidFill>
                  <a:schemeClr val="tx1"/>
                </a:solidFill>
                <a:effectLst/>
                <a:latin typeface="Arial" pitchFamily="-128" charset="0"/>
                <a:ea typeface="+mn-ea"/>
                <a:cs typeface="+mn-cs"/>
              </a:rPr>
              <a:t>Ledru</a:t>
            </a:r>
            <a:r>
              <a:rPr lang="en-GB" sz="1800" kern="1200" dirty="0">
                <a:solidFill>
                  <a:schemeClr val="tx1"/>
                </a:solidFill>
                <a:effectLst/>
                <a:latin typeface="Arial" pitchFamily="-128" charset="0"/>
                <a:ea typeface="+mn-ea"/>
                <a:cs typeface="+mn-cs"/>
              </a:rPr>
              <a:t>-Rollin. </a:t>
            </a:r>
            <a:endParaRPr lang="en-GB" dirty="0">
              <a:effectLst/>
            </a:endParaRPr>
          </a:p>
          <a:p>
            <a:r>
              <a:rPr lang="en-GB" sz="1800" b="1" kern="1200" dirty="0">
                <a:solidFill>
                  <a:schemeClr val="tx1"/>
                </a:solidFill>
                <a:effectLst/>
                <a:latin typeface="Arial" pitchFamily="-128" charset="0"/>
                <a:ea typeface="+mn-ea"/>
                <a:cs typeface="+mn-cs"/>
              </a:rPr>
              <a:t>“There are leaders who follow instead of leading.” </a:t>
            </a:r>
            <a:endParaRPr lang="en-GB" dirty="0">
              <a:effectLst/>
            </a:endParaRPr>
          </a:p>
          <a:p>
            <a:r>
              <a:rPr lang="en-GB" sz="1800" kern="1200" dirty="0">
                <a:solidFill>
                  <a:schemeClr val="tx1"/>
                </a:solidFill>
                <a:effectLst/>
                <a:latin typeface="Arial" pitchFamily="-128" charset="0"/>
                <a:ea typeface="+mn-ea"/>
                <a:cs typeface="+mn-cs"/>
              </a:rPr>
              <a:t>How Leaders Fail 2 Ki </a:t>
            </a:r>
            <a:r>
              <a:rPr lang="en-GB" sz="1800" kern="1200" dirty="0" err="1">
                <a:solidFill>
                  <a:schemeClr val="tx1"/>
                </a:solidFill>
                <a:effectLst/>
                <a:latin typeface="Arial" pitchFamily="-128" charset="0"/>
                <a:ea typeface="+mn-ea"/>
                <a:cs typeface="+mn-cs"/>
              </a:rPr>
              <a:t>Tissa</a:t>
            </a:r>
            <a:r>
              <a:rPr lang="en-GB" sz="1800" kern="1200" dirty="0">
                <a:solidFill>
                  <a:schemeClr val="tx1"/>
                </a:solidFill>
                <a:effectLst/>
                <a:latin typeface="Arial" pitchFamily="-128" charset="0"/>
                <a:ea typeface="+mn-ea"/>
                <a:cs typeface="+mn-cs"/>
              </a:rPr>
              <a:t> 5781 </a:t>
            </a:r>
            <a:endParaRPr lang="en-GB" dirty="0">
              <a:effectLst/>
            </a:endParaRPr>
          </a:p>
          <a:p>
            <a:r>
              <a:rPr lang="en-GB" sz="1800" kern="1200" dirty="0">
                <a:solidFill>
                  <a:schemeClr val="tx1"/>
                </a:solidFill>
                <a:effectLst/>
                <a:latin typeface="Arial" pitchFamily="-128" charset="0"/>
                <a:ea typeface="+mn-ea"/>
                <a:cs typeface="+mn-cs"/>
              </a:rPr>
              <a:t>wearing, and bring them to me.” So all the people took off their earrings and brought them to Aaron. He took what they gave him and he fashioned it with a tool and made it into a molten Calf. Then they said, “This is your god, Israel, who brought you up out of Egypt.” (Ex. 32:1-4) </a:t>
            </a:r>
            <a:endParaRPr lang="en-GB" dirty="0">
              <a:effectLst/>
            </a:endParaRPr>
          </a:p>
          <a:p>
            <a:r>
              <a:rPr lang="en-GB" sz="1800" kern="1200" dirty="0">
                <a:solidFill>
                  <a:schemeClr val="tx1"/>
                </a:solidFill>
                <a:effectLst/>
                <a:latin typeface="Arial" pitchFamily="-128" charset="0"/>
                <a:ea typeface="+mn-ea"/>
                <a:cs typeface="+mn-cs"/>
              </a:rPr>
              <a:t>God becomes angry. Moses pleads with Him to spare the people. He then descends the mountain, sees what has happened, smashes the Tablets of the Law he has brought down with him, </a:t>
            </a:r>
            <a:r>
              <a:rPr lang="en-GB" sz="1800" kern="1200" dirty="0" err="1">
                <a:solidFill>
                  <a:schemeClr val="tx1"/>
                </a:solidFill>
                <a:effectLst/>
                <a:latin typeface="Arial" pitchFamily="-128" charset="0"/>
                <a:ea typeface="+mn-ea"/>
                <a:cs typeface="+mn-cs"/>
              </a:rPr>
              <a:t>burnes</a:t>
            </a:r>
            <a:r>
              <a:rPr lang="en-GB" sz="1800" kern="1200" dirty="0">
                <a:solidFill>
                  <a:schemeClr val="tx1"/>
                </a:solidFill>
                <a:effectLst/>
                <a:latin typeface="Arial" pitchFamily="-128" charset="0"/>
                <a:ea typeface="+mn-ea"/>
                <a:cs typeface="+mn-cs"/>
              </a:rPr>
              <a:t> the idol, grinds it to powder, mixes it with water and makes the Israelites drink it. Then he turns to Aaron his brother and asks, “What have you done?” </a:t>
            </a:r>
            <a:endParaRPr lang="en-GB" dirty="0">
              <a:effectLst/>
            </a:endParaRPr>
          </a:p>
          <a:p>
            <a:r>
              <a:rPr lang="en-GB" sz="1800" kern="1200" dirty="0">
                <a:solidFill>
                  <a:schemeClr val="tx1"/>
                </a:solidFill>
                <a:effectLst/>
                <a:latin typeface="Arial" pitchFamily="-128" charset="0"/>
                <a:ea typeface="+mn-ea"/>
                <a:cs typeface="+mn-cs"/>
              </a:rPr>
              <a:t>“Do not be angry, my lord,” Aaron answered. “You know how these people are prone to evil. They said to me, ‘Make us a god who will go before us. As for this man Moses who brought us up out of Egypt, we don’t know what has happened to him.’ So I told them, ‘Whoever has any gold jewellery, take it off.’ Then they gave me the gold, and I threw it into the fire, and out came this Calf!” (Ex. 32:22-24) </a:t>
            </a:r>
            <a:endParaRPr lang="en-GB" dirty="0">
              <a:effectLst/>
            </a:endParaRPr>
          </a:p>
          <a:p>
            <a:r>
              <a:rPr lang="en-GB" sz="1800" kern="1200" dirty="0">
                <a:solidFill>
                  <a:schemeClr val="tx1"/>
                </a:solidFill>
                <a:effectLst/>
                <a:latin typeface="Arial" pitchFamily="-128" charset="0"/>
                <a:ea typeface="+mn-ea"/>
                <a:cs typeface="+mn-cs"/>
              </a:rPr>
              <a:t>Aaron blames the people. It was they who made the illegitimate request. He denies responsibility for making the Calf. It just happened. “I threw it into the fire, and out came this Calf!” This is the same kind of denial of responsibility we recall from the story of Adam and Eve. The man says, “It was the woman.” The woman says, “It was the serpent.” It happened. It wasn’t me. I was the victim not the perpetrator. In anyone such evasion is a moral failure; in a leader such as Saul the King of Israel and Aaron the High Priest, all the more so. </a:t>
            </a:r>
            <a:endParaRPr lang="en-GB" dirty="0">
              <a:effectLst/>
            </a:endParaRPr>
          </a:p>
          <a:p>
            <a:r>
              <a:rPr lang="en-GB" sz="1800" kern="1200" dirty="0">
                <a:solidFill>
                  <a:schemeClr val="tx1"/>
                </a:solidFill>
                <a:effectLst/>
                <a:latin typeface="Arial" pitchFamily="-128" charset="0"/>
                <a:ea typeface="+mn-ea"/>
                <a:cs typeface="+mn-cs"/>
              </a:rPr>
              <a:t>The odd fact is that Aaron was not immediately punished. According to the Torah he was condemned for another sin altogether when, years later, he and Moses spoke angrily against the people complaining about lack of water: “Aaron will be gathered to his people. He will not enter the land I give the Israelites, because both of you rebelled against My command at the waters of </a:t>
            </a:r>
            <a:r>
              <a:rPr lang="en-GB" sz="1800" kern="1200" dirty="0" err="1">
                <a:solidFill>
                  <a:schemeClr val="tx1"/>
                </a:solidFill>
                <a:effectLst/>
                <a:latin typeface="Arial" pitchFamily="-128" charset="0"/>
                <a:ea typeface="+mn-ea"/>
                <a:cs typeface="+mn-cs"/>
              </a:rPr>
              <a:t>Meribah</a:t>
            </a:r>
            <a:r>
              <a:rPr lang="en-GB" sz="1800" kern="1200" dirty="0">
                <a:solidFill>
                  <a:schemeClr val="tx1"/>
                </a:solidFill>
                <a:effectLst/>
                <a:latin typeface="Arial" pitchFamily="-128" charset="0"/>
                <a:ea typeface="+mn-ea"/>
                <a:cs typeface="+mn-cs"/>
              </a:rPr>
              <a:t>” (Num. 20:24). </a:t>
            </a:r>
            <a:endParaRPr lang="en-GB" dirty="0">
              <a:effectLst/>
            </a:endParaRPr>
          </a:p>
          <a:p>
            <a:r>
              <a:rPr lang="en-GB" sz="1800" kern="1200" dirty="0">
                <a:solidFill>
                  <a:schemeClr val="tx1"/>
                </a:solidFill>
                <a:effectLst/>
                <a:latin typeface="Arial" pitchFamily="-128" charset="0"/>
                <a:ea typeface="+mn-ea"/>
                <a:cs typeface="+mn-cs"/>
              </a:rPr>
              <a:t>It was only later still, in the last month of Moses’ life, that Moses told the people a fact that he had kept from them until that point: “I feared the anger and wrath of the Lord, for He was angry enough with you to destroy you. But again the Lord listened to me. And the Lord was angry enough with Aaron to destroy him, but at that time I prayed for Aaron too.” (Deut. 9:19-20) God, according to Moses, was so angry with Aaron for the sin of the Golden Calf that He was about to kill him, and would have done so had it not been for Moses’ prayer.  It is easy to be critical of people who fail the leadership test when it involves opposing the crowd, defying the consensus, blocking the path the majority are intent on taking. The truth is that it is hard to oppose the mob. They can ignore you, remove you, even assassinate you. When a crowd gets out of control there is no elegant solution. Even Moses was helpless in the face of the people’s demands during the later episode of the spies (Num. 14:5). </a:t>
            </a:r>
            <a:endParaRPr lang="en-GB" dirty="0">
              <a:effectLst/>
            </a:endParaRPr>
          </a:p>
          <a:p>
            <a:r>
              <a:rPr lang="en-GB" sz="1800" kern="1200" dirty="0">
                <a:solidFill>
                  <a:schemeClr val="tx1"/>
                </a:solidFill>
                <a:effectLst/>
                <a:latin typeface="Arial" pitchFamily="-128" charset="0"/>
                <a:ea typeface="+mn-ea"/>
                <a:cs typeface="+mn-cs"/>
              </a:rPr>
              <a:t>Nor was it easy for Moses to restore order. He did so with the most dramatic of acts: smashing the Tablets and grinding the Calf to dust. He then asked for support and was given it by his fellow </a:t>
            </a:r>
            <a:endParaRPr lang="en-GB" dirty="0">
              <a:effectLst/>
            </a:endParaRPr>
          </a:p>
          <a:p>
            <a:r>
              <a:rPr lang="en-GB" sz="1800" b="1" kern="1200">
                <a:solidFill>
                  <a:schemeClr val="tx1"/>
                </a:solidFill>
                <a:effectLst/>
                <a:latin typeface="Arial" pitchFamily="-128" charset="0"/>
                <a:ea typeface="+mn-ea"/>
                <a:cs typeface="+mn-cs"/>
              </a:rPr>
              <a:t>“</a:t>
            </a:r>
            <a:r>
              <a:rPr lang="en-GB" sz="1800" b="1" kern="1200" dirty="0">
                <a:solidFill>
                  <a:schemeClr val="tx1"/>
                </a:solidFill>
                <a:effectLst/>
                <a:latin typeface="Arial" pitchFamily="-128" charset="0"/>
                <a:ea typeface="+mn-ea"/>
                <a:cs typeface="+mn-cs"/>
              </a:rPr>
              <a:t>There are times when you need someone with the courage to stand against the crowd, others when you need a peacemaker.” </a:t>
            </a:r>
            <a:endParaRPr lang="en-GB" dirty="0">
              <a:effectLst/>
            </a:endParaRPr>
          </a:p>
          <a:p>
            <a:r>
              <a:rPr lang="en-GB" sz="1800" kern="1200" dirty="0">
                <a:solidFill>
                  <a:schemeClr val="tx1"/>
                </a:solidFill>
                <a:effectLst/>
                <a:latin typeface="Arial" pitchFamily="-128" charset="0"/>
                <a:ea typeface="+mn-ea"/>
                <a:cs typeface="+mn-cs"/>
              </a:rPr>
              <a:t>Levites. They took reprisals against the crowd, killing three thousand people that day. History judges Moses a hero but he might well have been seen by his contemporaries as a brutal autocrat. We, thanks to the Torah, know what passed between God and Moses at the time. The Israelites at the foot of the mountain knew nothing of how close they had come to being utterly destroyed. </a:t>
            </a:r>
            <a:endParaRPr lang="en-GB" dirty="0">
              <a:effectLst/>
            </a:endParaRPr>
          </a:p>
          <a:p>
            <a:r>
              <a:rPr lang="en-GB" sz="1800" kern="1200" dirty="0">
                <a:solidFill>
                  <a:schemeClr val="tx1"/>
                </a:solidFill>
                <a:effectLst/>
                <a:latin typeface="Arial" pitchFamily="-128" charset="0"/>
                <a:ea typeface="+mn-ea"/>
                <a:cs typeface="+mn-cs"/>
              </a:rPr>
              <a:t>Tradition dealt kindly with Aaron. He is portrayed as a man of peace. Perhaps that is why he was made High Priest. There is more than one kind of leadership, and priesthood involves following rules, not taking stands and swaying crowds. The fact that Aaron was not a leader in the same mould as Moses does not mean that he was a failure. It means that he was made for a different kind of role. There are times when you need someone with the courage to stand against the crowd, others when you need a peacemaker. Moses and Aaron were different types. Aaron failed when he was called on to be a Moses, but he became a great leader in his own right in a different capacity. And as two different leaders working together, Aaron and Moses complemented one another. No one person can do everything. </a:t>
            </a:r>
            <a:endParaRPr lang="en-GB" dirty="0">
              <a:effectLst/>
            </a:endParaRPr>
          </a:p>
          <a:p>
            <a:r>
              <a:rPr lang="en-GB" sz="1800" kern="1200" dirty="0">
                <a:solidFill>
                  <a:schemeClr val="tx1"/>
                </a:solidFill>
                <a:effectLst/>
                <a:latin typeface="Arial" pitchFamily="-128" charset="0"/>
                <a:ea typeface="+mn-ea"/>
                <a:cs typeface="+mn-cs"/>
              </a:rPr>
              <a:t>The truth is that when a crowd runs out of control, there is no easy answer. That is why the whole of </a:t>
            </a:r>
            <a:r>
              <a:rPr lang="en-GB" sz="1800" b="1" kern="1200" dirty="0">
                <a:solidFill>
                  <a:schemeClr val="tx1"/>
                </a:solidFill>
                <a:effectLst/>
                <a:latin typeface="Arial" pitchFamily="-128" charset="0"/>
                <a:ea typeface="+mn-ea"/>
                <a:cs typeface="+mn-cs"/>
              </a:rPr>
              <a:t>Judaism is an extended seminar in individual and collective responsibility. Jews do not, or should not, form crowds. When they do, it may take a Moses to restore order. But it may take an Aaron, at other times, to maintain the peace. </a:t>
            </a:r>
            <a:endParaRPr lang="en-GB" dirty="0">
              <a:effectLst/>
            </a:endParaRPr>
          </a:p>
          <a:p>
            <a:endParaRPr lang="en-GB" sz="1800" b="0" i="0" u="none" strike="noStrike" kern="1200" dirty="0">
              <a:solidFill>
                <a:schemeClr val="tx1"/>
              </a:solidFill>
              <a:effectLst/>
              <a:latin typeface="Arial" pitchFamily="-12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87701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32500" lnSpcReduction="20000"/>
          </a:bodyPr>
          <a:lstStyle/>
          <a:p>
            <a:r>
              <a:rPr lang="en-US" dirty="0"/>
              <a:t>Moses loved the people as they were. Warts and all. </a:t>
            </a:r>
          </a:p>
          <a:p>
            <a:endParaRPr lang="en-US" dirty="0"/>
          </a:p>
          <a:p>
            <a:r>
              <a:rPr lang="en-US" dirty="0"/>
              <a:t>Enoch</a:t>
            </a:r>
            <a:r>
              <a:rPr lang="en-US" baseline="0" dirty="0"/>
              <a:t> – walked with God – personally a good person. Concerned about his own spiritual growth and moral purity but didn’t influence the world</a:t>
            </a:r>
          </a:p>
          <a:p>
            <a:r>
              <a:rPr lang="en-US" baseline="0" dirty="0"/>
              <a:t>Noah – 120 years preached to people but no one saved except his family. Couldn’t influence people to change. Witnessed out of duty.</a:t>
            </a:r>
          </a:p>
          <a:p>
            <a:r>
              <a:rPr lang="en-US" baseline="0" dirty="0"/>
              <a:t>Abraham – many followers. Influenced others to change. Pleaded with God for Sodom and Gomorrah. Pleaded </a:t>
            </a:r>
            <a:r>
              <a:rPr lang="en-US" baseline="0" dirty="0" err="1"/>
              <a:t>cos</a:t>
            </a:r>
            <a:r>
              <a:rPr lang="en-US" baseline="0" dirty="0"/>
              <a:t> wanted to save them. Loved them because wanted to save them. Saw them as potential converts. Saw good in them. Loved people but hated sin.</a:t>
            </a:r>
          </a:p>
          <a:p>
            <a:r>
              <a:rPr lang="en-US" baseline="0" dirty="0"/>
              <a:t>Moses – loved people as they were. Asked God to forgive them unconditionally. Loved people more than providence. </a:t>
            </a:r>
          </a:p>
          <a:p>
            <a:endParaRPr lang="en-US" baseline="0" dirty="0"/>
          </a:p>
          <a:p>
            <a:r>
              <a:rPr lang="en-US" b="1" dirty="0"/>
              <a:t>Four Biblical Prototypes</a:t>
            </a:r>
            <a:endParaRPr lang="en-US" dirty="0"/>
          </a:p>
          <a:p>
            <a:r>
              <a:rPr lang="en-US" dirty="0"/>
              <a:t>An exploration of the history of humanity, as recounted in the Torah, reveals four figures who personified four different points of reference on the relationship between self and fellow.</a:t>
            </a:r>
          </a:p>
          <a:p>
            <a:r>
              <a:rPr lang="en-US" dirty="0"/>
              <a:t>Each of these individuals was considered the most righteous of his generation. Thus, their lives can be seen to reflect four stages in the spiritual development of humanity -- four stages in the movement from an instinctive selfhood toward the complete abnegation of self and self-interest in relating to others. Our examination of this process will also shed light on the acceptance/non-acceptance dilemma inherent in the love relationship.</a:t>
            </a:r>
          </a:p>
          <a:p>
            <a:r>
              <a:rPr lang="en-US" dirty="0"/>
              <a:t>The first of these four outstanding individuals was Enoch, a great-great-great-great-grandson of Adam, who was born in the year 622 from creation (3139 BCE). By his time, humanity had abandoned the One G-</a:t>
            </a:r>
            <a:r>
              <a:rPr lang="en-US" dirty="0" err="1"/>
              <a:t>d</a:t>
            </a:r>
            <a:r>
              <a:rPr lang="en-US" dirty="0"/>
              <a:t> of their fathers and had succumbed to idolatry and pagan perversity. Only Enoch still "walked with G-</a:t>
            </a:r>
            <a:r>
              <a:rPr lang="en-US" dirty="0" err="1"/>
              <a:t>d</a:t>
            </a:r>
            <a:r>
              <a:rPr lang="en-US" dirty="0"/>
              <a:t>."</a:t>
            </a:r>
          </a:p>
          <a:p>
            <a:r>
              <a:rPr lang="en-US" dirty="0"/>
              <a:t>But Enoch's righteousness was wholly selfish: he was preoccupied only with the refinement and perfection of his own spiritual self. The </a:t>
            </a:r>
            <a:r>
              <a:rPr lang="en-US" dirty="0" err="1"/>
              <a:t>Midrash</a:t>
            </a:r>
            <a:r>
              <a:rPr lang="en-US" dirty="0"/>
              <a:t> even relates that, for many years, he disassociated himself from his corrupt generation and secluded himself in a cave.</a:t>
            </a:r>
          </a:p>
          <a:p>
            <a:r>
              <a:rPr lang="en-US" dirty="0"/>
              <a:t>Not only did Enoch fail to have a lasting impact on his society, but he was ultimately in danger of being influenced by their corrupt behavior. This is why Enoch died at the "tender young age" of 365 (compared with the 800 and 900-year life spans of his contemporaries): "G-</a:t>
            </a:r>
            <a:r>
              <a:rPr lang="en-US" dirty="0" err="1"/>
              <a:t>d</a:t>
            </a:r>
            <a:r>
              <a:rPr lang="en-US" dirty="0"/>
              <a:t> took him to Himself" before his time, lest the only righteous man of the generation also be lost.</a:t>
            </a:r>
          </a:p>
          <a:p>
            <a:r>
              <a:rPr lang="en-US" dirty="0"/>
              <a:t>For such is the relationship of an individual with his environment: there is no sustained equilibrium. Where there is contact there is a flow, in one direction or the other; one either influences his society or is influenced by it.</a:t>
            </a:r>
          </a:p>
          <a:p>
            <a:r>
              <a:rPr lang="en-US" b="1" dirty="0"/>
              <a:t>The 120-Year Failure</a:t>
            </a:r>
            <a:endParaRPr lang="en-US" dirty="0"/>
          </a:p>
          <a:p>
            <a:r>
              <a:rPr lang="en-US" dirty="0"/>
              <a:t>Several generations later we encounter another righteous man in a corrupt generation: Noah, builder of the ark and regenerator of humanity after the Flood.</a:t>
            </a:r>
          </a:p>
          <a:p>
            <a:r>
              <a:rPr lang="en-US" dirty="0"/>
              <a:t>In Noah, we find the first stirrings of a departure from self to improve and rehabilitate one's fallen fellow. In the year 1536 from creation (2225 BCE) G-</a:t>
            </a:r>
            <a:r>
              <a:rPr lang="en-US" dirty="0" err="1"/>
              <a:t>d</a:t>
            </a:r>
            <a:r>
              <a:rPr lang="en-US" dirty="0"/>
              <a:t> told Noah that "the end of all flesh has come before me, for the earth is filled with violence" and that He therefore intends to "bring a deluge of water upon the earth, to destroy all flesh" and start anew with Noah and his family. Noah is instructed to build an ark so that they may survive the Flood. Our sages relate that Noah worked on the ark's construction a full one hundred and twenty years; all this time, he called out to his generation to mend its ways and avoid catastrophe.</a:t>
            </a:r>
          </a:p>
          <a:p>
            <a:r>
              <a:rPr lang="en-US" dirty="0"/>
              <a:t>However, the </a:t>
            </a:r>
            <a:r>
              <a:rPr lang="en-US" dirty="0" err="1"/>
              <a:t>Zohar</a:t>
            </a:r>
            <a:r>
              <a:rPr lang="en-US" dirty="0"/>
              <a:t> criticizes Noah for the fact that, despite his efforts, he did not pray for the salvation of his generation, unlike Abraham and Moses who pleaded with G-</a:t>
            </a:r>
            <a:r>
              <a:rPr lang="en-US" dirty="0" err="1"/>
              <a:t>d</a:t>
            </a:r>
            <a:r>
              <a:rPr lang="en-US" dirty="0"/>
              <a:t> to spare the wicked. This implies that, ultimately, it did not matter to Noah what became of them. Had he truly cared, he would not have sufficed with doing his best to bring them to repent but would have implored the Almighty to repeal His decree of destruction -- just as one who is personally threatened would never say, "Well, I did my best to save myself," and leave it at that, but would beseech G-</a:t>
            </a:r>
            <a:r>
              <a:rPr lang="en-US" dirty="0" err="1"/>
              <a:t>d</a:t>
            </a:r>
            <a:r>
              <a:rPr lang="en-US" dirty="0"/>
              <a:t> to help him.</a:t>
            </a:r>
          </a:p>
          <a:p>
            <a:r>
              <a:rPr lang="en-US" dirty="0"/>
              <a:t>In other words, Noah's involvement with others was limited to his sense of what </a:t>
            </a:r>
            <a:r>
              <a:rPr lang="en-US" i="1" dirty="0"/>
              <a:t>he</a:t>
            </a:r>
            <a:r>
              <a:rPr lang="en-US" dirty="0"/>
              <a:t> ought to do for them, as opposed to a true concern for their well-being. His "self" had sufficiently broadened to include the imperative to act for the sake of another, recognizing that the lack of a "social conscience" is a defect in one's own character; but he fell short of transcending the self to care for others beyond the consideration of his own righteousness.</a:t>
            </a:r>
          </a:p>
          <a:p>
            <a:r>
              <a:rPr lang="en-US" dirty="0"/>
              <a:t>This also explains a curious aspect of Noah's efforts to reach out to his generation. When the Flood came, Noah and his family entered the ark -- alone. His 120-year campaign yielded not a single </a:t>
            </a:r>
            <a:r>
              <a:rPr lang="en-US" i="1" dirty="0" err="1"/>
              <a:t>baal</a:t>
            </a:r>
            <a:r>
              <a:rPr lang="en-US" i="1" dirty="0"/>
              <a:t> </a:t>
            </a:r>
            <a:r>
              <a:rPr lang="en-US" i="1" dirty="0" err="1"/>
              <a:t>teshuvah</a:t>
            </a:r>
            <a:r>
              <a:rPr lang="en-US" dirty="0"/>
              <a:t> (repentant)! Perhaps public relations was never Noah's strong point, but how are we to explain the fact that, in all this time, he failed to win over a single individual?</a:t>
            </a:r>
          </a:p>
          <a:p>
            <a:r>
              <a:rPr lang="en-US" dirty="0"/>
              <a:t>But in order to influence others, one's motives must be pure; in the words of our sages, "Words that come from the heart enter the heart." Deep down, a person will always sense whether you truly have his interests at heart, or you're filling a need of your own by seeking to change him. If your work to enlighten your fellow stems from a desire to "do the right thing" -- to observe the </a:t>
            </a:r>
            <a:r>
              <a:rPr lang="en-US" dirty="0" err="1"/>
              <a:t>mitzvot</a:t>
            </a:r>
            <a:r>
              <a:rPr lang="en-US" dirty="0"/>
              <a:t> to "love your fellow as yourself" and "rebuke your fellow" -- but without really caring about the result, your call will be met with scant response. The echo of personal motive, be it the most laudable of personal motives, will be sensed, if only subconsciously, by the object of your efforts, and will ultimately put him off.</a:t>
            </a:r>
          </a:p>
          <a:p>
            <a:r>
              <a:rPr lang="en-US" b="1" dirty="0"/>
              <a:t>The Departure from Self</a:t>
            </a:r>
            <a:endParaRPr lang="en-US" dirty="0"/>
          </a:p>
          <a:p>
            <a:r>
              <a:rPr lang="en-US" dirty="0"/>
              <a:t>Ten generations later was born an individual who raised the concept of man's devotion to the welfare of his neighbor to new selfless heights. This man was Abraham, the first Jew.</a:t>
            </a:r>
          </a:p>
          <a:p>
            <a:r>
              <a:rPr lang="en-US" dirty="0"/>
              <a:t>Abraham, too, faced a corrupt and pagan world; indeed, his title, "the Hebrew," is associated with the fact that "the entire world stood on one side, and he stood on the other." After coming to recognize the Creator, he devoted his life to bringing the belief and ethos of a One G-</a:t>
            </a:r>
            <a:r>
              <a:rPr lang="en-US" dirty="0" err="1"/>
              <a:t>d</a:t>
            </a:r>
            <a:r>
              <a:rPr lang="en-US" dirty="0"/>
              <a:t> to his generation. Wherever he went, he "caused G-</a:t>
            </a:r>
            <a:r>
              <a:rPr lang="en-US" dirty="0" err="1"/>
              <a:t>d's</a:t>
            </a:r>
            <a:r>
              <a:rPr lang="en-US" dirty="0"/>
              <a:t> name to be known in the world." Abraham also concerned himself with the more mundane needs of his fellows, offering his tent as an open house of refreshment and lodging for all desert wayfarers, regardless of spiritual station.</a:t>
            </a:r>
          </a:p>
          <a:p>
            <a:r>
              <a:rPr lang="en-US" dirty="0"/>
              <a:t>The selflessness of Abraham's concern for his fellow is demonstrated by his daring intervention on behalf of the five sinful cities of the Sodom Valley. G-</a:t>
            </a:r>
            <a:r>
              <a:rPr lang="en-US" dirty="0" err="1"/>
              <a:t>d</a:t>
            </a:r>
            <a:r>
              <a:rPr lang="en-US" dirty="0"/>
              <a:t> had decided to destroy these cities for their wicked ways. Abraham petitioned G-</a:t>
            </a:r>
            <a:r>
              <a:rPr lang="en-US" dirty="0" err="1"/>
              <a:t>d</a:t>
            </a:r>
            <a:r>
              <a:rPr lang="en-US" dirty="0"/>
              <a:t> on their behalf, using the strongest terms to demand of G-</a:t>
            </a:r>
            <a:r>
              <a:rPr lang="en-US" dirty="0" err="1"/>
              <a:t>d</a:t>
            </a:r>
            <a:r>
              <a:rPr lang="en-US" dirty="0"/>
              <a:t> that he spare these cities for the sake of the few righteous individuals they might contain. "It behooves You not to do such a thing," he challenged G-</a:t>
            </a:r>
            <a:r>
              <a:rPr lang="en-US" dirty="0" err="1"/>
              <a:t>d</a:t>
            </a:r>
            <a:r>
              <a:rPr lang="en-US" dirty="0"/>
              <a:t>, "to slay the righteous with the wicked... Shall the judge of the universe not act justly?!" Abraham put his own spiritual integrity at risk for the sake of the most corrupt of sinners; he was prepared to incur G-</a:t>
            </a:r>
            <a:r>
              <a:rPr lang="en-US" dirty="0" err="1"/>
              <a:t>d's</a:t>
            </a:r>
            <a:r>
              <a:rPr lang="en-US" dirty="0"/>
              <a:t> wrath upon himself, giving precedence to their physical lives over his own relationship with the Almighty.</a:t>
            </a:r>
          </a:p>
          <a:p>
            <a:r>
              <a:rPr lang="en-US" dirty="0"/>
              <a:t>And because people sensed that he had their own good, and only their own good, at heart, they responded. When Abraham and Sarah left </a:t>
            </a:r>
            <a:r>
              <a:rPr lang="en-US" dirty="0" err="1"/>
              <a:t>Charan</a:t>
            </a:r>
            <a:r>
              <a:rPr lang="en-US" dirty="0"/>
              <a:t> for the Holy Land, they were joined by the "souls which they had made in </a:t>
            </a:r>
            <a:r>
              <a:rPr lang="en-US" dirty="0" err="1"/>
              <a:t>Charan</a:t>
            </a:r>
            <a:r>
              <a:rPr lang="en-US" dirty="0"/>
              <a:t>" -- the community of men and women who had rallied to their cause. Sixty-five years later he was able to say to his servant </a:t>
            </a:r>
            <a:r>
              <a:rPr lang="en-US" dirty="0" err="1"/>
              <a:t>Eliezer</a:t>
            </a:r>
            <a:r>
              <a:rPr lang="en-US" dirty="0"/>
              <a:t>: "When G-</a:t>
            </a:r>
            <a:r>
              <a:rPr lang="en-US" dirty="0" err="1"/>
              <a:t>d</a:t>
            </a:r>
            <a:r>
              <a:rPr lang="en-US" dirty="0"/>
              <a:t> summoned me from the house of my father, he was G-</a:t>
            </a:r>
            <a:r>
              <a:rPr lang="en-US" dirty="0" err="1"/>
              <a:t>d</a:t>
            </a:r>
            <a:r>
              <a:rPr lang="en-US" dirty="0"/>
              <a:t> of the heavens but not of the earth: the inhabitants of the earth did not recognize Him and His name was not referred to in the land. But now that I have made His name familiar in the mouths of His creatures, He is G-</a:t>
            </a:r>
            <a:r>
              <a:rPr lang="en-US" dirty="0" err="1"/>
              <a:t>d</a:t>
            </a:r>
            <a:r>
              <a:rPr lang="en-US" dirty="0"/>
              <a:t> in both heaven and earth."</a:t>
            </a:r>
          </a:p>
          <a:p>
            <a:r>
              <a:rPr lang="en-US" b="1" dirty="0"/>
              <a:t>No Strings Attached</a:t>
            </a:r>
            <a:endParaRPr lang="en-US" dirty="0"/>
          </a:p>
          <a:p>
            <a:r>
              <a:rPr lang="en-US" dirty="0"/>
              <a:t>But even Abraham's love is still not the ultimate. It took another four centuries for the epitome of selfless devotion to one's fellow to emerge, in the person of Moses.</a:t>
            </a:r>
          </a:p>
          <a:p>
            <a:r>
              <a:rPr lang="en-US" dirty="0"/>
              <a:t>Abraham's virtue over Noah was that his objective in relating to others lay not in realizing the potential of his social self (as was the case with Noah) but in achieving the desired result: to transform their behavior and character, bringing to light their good and perfect essence. But therein also lies the limitations of Abraham's love: ultimately, Abraham's kindness had an ulterior motive. True, it was not a personal motive; true, it was a motive that spells the recipient's ultimate good and is consistent with the recipient's true self; but it was an ulterior motive nonetheless.</a:t>
            </a:r>
          </a:p>
          <a:p>
            <a:r>
              <a:rPr lang="en-US" dirty="0"/>
              <a:t>Our sages describe how Abraham's hospitality was but a means to achieve his goal of converting his guests to a belief in G-</a:t>
            </a:r>
            <a:r>
              <a:rPr lang="en-US" dirty="0" err="1"/>
              <a:t>d</a:t>
            </a:r>
            <a:r>
              <a:rPr lang="en-US" dirty="0"/>
              <a:t>. The same is true of Abraham's valiant prayer on behalf of the Sodomites. He beseeched G-</a:t>
            </a:r>
            <a:r>
              <a:rPr lang="en-US" dirty="0" err="1"/>
              <a:t>d</a:t>
            </a:r>
            <a:r>
              <a:rPr lang="en-US" dirty="0"/>
              <a:t> to spare them because of the righteous in their midst -- as long as righteous individuals remain in a city, there is hope for the wicked as well. On a deeper level, he was referring to the "righteous one" within the wicked person, his inner potential for good; spare them, Abraham was saying, because perhaps the good in them will triumph yet. As soon as he became aware that the wicked of Sodom were beyond hope, he ceased his prayers.</a:t>
            </a:r>
          </a:p>
          <a:p>
            <a:r>
              <a:rPr lang="en-US" dirty="0"/>
              <a:t>Such love and concern -- for the sake of the potential good that one sees in another -- is a love that is tainted, however minutely, with selfishness: one is relating to one's fellow not as one's fellow sees himself, but with an eye to one's own vision of him. This allows for a reaction on his part (expressed, unexpressed or even unconscious) that "You don't care for me as I am, only for what you wish to make of me. So you don't really care about me at all." True, one's only desire is to reveal the other's essential self; but this is a deeper, still unrealized, self. One's love fails to address the other as he now expressly is, focusing instead on one's knowledge of what he latently is and what he can and ought to make of himself.</a:t>
            </a:r>
          </a:p>
          <a:p>
            <a:r>
              <a:rPr lang="en-US" dirty="0"/>
              <a:t>In contrast, Moses' love for his people was utterly selfless. His was an unconditional love, one that is unassuming of what they ought to be or what they are on a deeper, yet unrealized level. He loved them as they were, and did everything in his power to satisfy their needs, both material and spiritual.</a:t>
            </a:r>
          </a:p>
          <a:p>
            <a:r>
              <a:rPr lang="en-US" dirty="0"/>
              <a:t>When Moses pleaded with G-</a:t>
            </a:r>
            <a:r>
              <a:rPr lang="en-US" dirty="0" err="1"/>
              <a:t>d</a:t>
            </a:r>
            <a:r>
              <a:rPr lang="en-US" dirty="0"/>
              <a:t> on behalf of the worshippers of the Golden Calf, he did not say "forgive them because they will repent" or "forgive them for they carry great potential," only "forgive them. And if You wont, erase me from Your Torah." Either You accept the sinner as he is, or put together a nation and Torah without me.</a:t>
            </a:r>
          </a:p>
          <a:p>
            <a:r>
              <a:rPr lang="en-US" dirty="0"/>
              <a:t>The difference between Moses and his predecessors is also reflected in the extent of their influence on their fellows. Enoch, with his wholly self-directed righteousness, had no influence, and was himself susceptible to influence. Noah -- who extended himself to his fellows, but only because he recognized that concern for one's fellow is an integral part of a perfect self -- was not </a:t>
            </a:r>
            <a:r>
              <a:rPr lang="en-US" dirty="0" err="1"/>
              <a:t>influenceable</a:t>
            </a:r>
            <a:r>
              <a:rPr lang="en-US" dirty="0"/>
              <a:t>, but did not influence. Abraham's teaching and instruction, free of such personal bias, was embraced by multitudes of followers; but since even Abraham's efforts fell short of the pure definition of selflessness, his influence was correspondingly limited. Today, we have no traceable heirs to Abrahams disciples (what, indeed, ever became of the "souls they had made in </a:t>
            </a:r>
            <a:r>
              <a:rPr lang="en-US" dirty="0" err="1"/>
              <a:t>Charan</a:t>
            </a:r>
            <a:r>
              <a:rPr lang="en-US" dirty="0"/>
              <a:t>"?). But the effects of Moses' utterly selfless love are eternal: his guidance and leadership of his people yielded a nation whose endurance and unbroken continuity, to this very day, defies all laws of history.</a:t>
            </a:r>
          </a:p>
          <a:p>
            <a:r>
              <a:rPr lang="en-US" b="1" dirty="0"/>
              <a:t>"Outreach" Redefined</a:t>
            </a:r>
            <a:endParaRPr lang="en-US" dirty="0"/>
          </a:p>
          <a:p>
            <a:r>
              <a:rPr lang="en-US" dirty="0"/>
              <a:t>In order to truly influence a fellow, we must devote ourselves to him or her without regard to whether </a:t>
            </a:r>
            <a:r>
              <a:rPr lang="en-US" dirty="0" err="1"/>
              <a:t>s</a:t>
            </a:r>
            <a:r>
              <a:rPr lang="en-US" dirty="0"/>
              <a:t>/he will be influenced or not. He is a fellow human being who needs your help. So help him. If she lacks something material, help her. If she is spiritually lost, help her. Many see the point of influencing a fellow Jew to do a good deed, a mitzvah -- to put on </a:t>
            </a:r>
            <a:r>
              <a:rPr lang="en-US" dirty="0" err="1"/>
              <a:t>tefillin</a:t>
            </a:r>
            <a:r>
              <a:rPr lang="en-US" dirty="0"/>
              <a:t>, to perform a single act of charity, to avoid a moral transgression -- if this leads to a greater involvement, and ultimately, a complete transformation. But when confronted with a "lost case" they feel it's a waste of time. Why bother?</a:t>
            </a:r>
          </a:p>
          <a:p>
            <a:r>
              <a:rPr lang="en-US" dirty="0"/>
              <a:t>Why bother? Because you care about him, not only about what he ought to be, what he will be, or what you see in him. He lacks something now, and you are privileged to be of assistance. If you care for him because you expect to influence him, then chances are he won't respond. But if you care for him whether he responds or not, then he will respond.</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94199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Arial" pitchFamily="-128" charset="0"/>
                <a:ea typeface="+mn-ea"/>
                <a:cs typeface="+mn-cs"/>
              </a:rPr>
              <a:t>The more I study the Torah, the more conscious I become of the immense mystery of Exodus 33. This is the chapter set in the middle of the Golden Calf narrative, between chapter 32 describing the sin and its consequences, and chapter 34, God’s revelation to Moses of the “Thirteen attributes of Mercy”, the second set of tablets and the renewal of the covenant. It is, I believe, this mystery that frames the shape of Jewish spirituality.</a:t>
            </a:r>
          </a:p>
          <a:p>
            <a:pPr fontAlgn="base"/>
            <a:r>
              <a:rPr lang="en-US" sz="1200" b="0" i="0" kern="1200" dirty="0">
                <a:solidFill>
                  <a:schemeClr val="tx1"/>
                </a:solidFill>
                <a:effectLst/>
                <a:latin typeface="Arial" pitchFamily="-128" charset="0"/>
                <a:ea typeface="+mn-ea"/>
                <a:cs typeface="+mn-cs"/>
              </a:rPr>
              <a:t>What makes chapter 33 perplexing is, first, that it is not clear what it is about. What was Moses doing? In the previous chapter he had already prayed twice for the people to be forgiven. In chapter 34 he prays for forgiveness again. What then was he trying to achieve in chapter 33?</a:t>
            </a:r>
          </a:p>
          <a:p>
            <a:pPr fontAlgn="base"/>
            <a:r>
              <a:rPr lang="en-US" sz="1200" b="0" i="0" kern="1200" dirty="0">
                <a:solidFill>
                  <a:schemeClr val="tx1"/>
                </a:solidFill>
                <a:effectLst/>
                <a:latin typeface="Arial" pitchFamily="-128" charset="0"/>
                <a:ea typeface="+mn-ea"/>
                <a:cs typeface="+mn-cs"/>
              </a:rPr>
              <a:t>Second, Moses’ requests are strange. He says, “Show me now Your ways” and “Show me now Your glory” (33:13, 33:18). These seem more requests for metaphysical understanding or mystical experience than for forgiveness. They have to do with Moses as an individual, not with the people on whose behalf he was praying. This was a moment of national crisis. God was angry. The people were </a:t>
            </a:r>
            <a:r>
              <a:rPr lang="en-US" sz="1200" b="0" i="0" kern="1200" dirty="0" err="1">
                <a:solidFill>
                  <a:schemeClr val="tx1"/>
                </a:solidFill>
                <a:effectLst/>
                <a:latin typeface="Arial" pitchFamily="-128" charset="0"/>
                <a:ea typeface="+mn-ea"/>
                <a:cs typeface="+mn-cs"/>
              </a:rPr>
              <a:t>traumatised</a:t>
            </a:r>
            <a:r>
              <a:rPr lang="en-US" sz="1200" b="0" i="0" kern="1200" dirty="0">
                <a:solidFill>
                  <a:schemeClr val="tx1"/>
                </a:solidFill>
                <a:effectLst/>
                <a:latin typeface="Arial" pitchFamily="-128" charset="0"/>
                <a:ea typeface="+mn-ea"/>
                <a:cs typeface="+mn-cs"/>
              </a:rPr>
              <a:t>. The whole nation was in disarray. This was not the time for Moses to ask for a seminar in theology.</a:t>
            </a:r>
          </a:p>
          <a:p>
            <a:pPr fontAlgn="base"/>
            <a:r>
              <a:rPr lang="en-US" sz="1200" b="0" i="0" kern="1200" dirty="0">
                <a:solidFill>
                  <a:schemeClr val="tx1"/>
                </a:solidFill>
                <a:effectLst/>
                <a:latin typeface="Arial" pitchFamily="-128" charset="0"/>
                <a:ea typeface="+mn-ea"/>
                <a:cs typeface="+mn-cs"/>
              </a:rPr>
              <a:t>Third, more than once the narrative seems to be going backward in time. In verse 4, for example, it says “No man put on his ornaments”, then in the next verse God says, “Now, then, remove your ornaments.” In verse 14, God says, “My presence will go with you.” In verse 15, Moses says, “If Your presence does not go with us, do not make us leave this place.” In both cases, time seems to be reversed: the second sentence is responded to by the one before. The Torah is clearly drawing our attention to something, but what?</a:t>
            </a:r>
          </a:p>
          <a:p>
            <a:pPr fontAlgn="base"/>
            <a:r>
              <a:rPr lang="en-US" sz="1200" b="0" i="0" kern="1200" dirty="0">
                <a:solidFill>
                  <a:schemeClr val="tx1"/>
                </a:solidFill>
                <a:effectLst/>
                <a:latin typeface="Arial" pitchFamily="-128" charset="0"/>
                <a:ea typeface="+mn-ea"/>
                <a:cs typeface="+mn-cs"/>
              </a:rPr>
              <a:t>Add to this the mystery of the calf itself – was it or was it not an idol? The text states that the people said, “This, Israel, is your God who brought you out of Egypt” (32:4). But it also says that they sought the calf because they did not know what had happened to </a:t>
            </a:r>
            <a:r>
              <a:rPr lang="en-US" sz="1200" b="0" i="1" kern="1200" dirty="0">
                <a:solidFill>
                  <a:schemeClr val="tx1"/>
                </a:solidFill>
                <a:effectLst/>
                <a:latin typeface="Arial" pitchFamily="-128" charset="0"/>
                <a:ea typeface="+mn-ea"/>
                <a:cs typeface="+mn-cs"/>
              </a:rPr>
              <a:t>Moses</a:t>
            </a:r>
            <a:r>
              <a:rPr lang="en-US" sz="1200" b="0" i="0" kern="1200" dirty="0">
                <a:solidFill>
                  <a:schemeClr val="tx1"/>
                </a:solidFill>
                <a:effectLst/>
                <a:latin typeface="Arial" pitchFamily="-128" charset="0"/>
                <a:ea typeface="+mn-ea"/>
                <a:cs typeface="+mn-cs"/>
              </a:rPr>
              <a:t>. Were they seeking a replacement for him or God? What was their sin?</a:t>
            </a:r>
          </a:p>
          <a:p>
            <a:pPr fontAlgn="base"/>
            <a:r>
              <a:rPr lang="en-US" sz="1200" b="0" i="0" kern="1200" dirty="0">
                <a:solidFill>
                  <a:schemeClr val="tx1"/>
                </a:solidFill>
                <a:effectLst/>
                <a:latin typeface="Arial" pitchFamily="-128" charset="0"/>
                <a:ea typeface="+mn-ea"/>
                <a:cs typeface="+mn-cs"/>
              </a:rPr>
              <a:t>Surrounding it all is the larger mystery of the precise sequence of events involved in the long passages about the </a:t>
            </a:r>
            <a:r>
              <a:rPr lang="en-US" sz="1200" b="0" i="0" kern="1200" dirty="0" err="1">
                <a:solidFill>
                  <a:schemeClr val="tx1"/>
                </a:solidFill>
                <a:effectLst/>
                <a:latin typeface="Arial" pitchFamily="-128" charset="0"/>
                <a:ea typeface="+mn-ea"/>
                <a:cs typeface="+mn-cs"/>
              </a:rPr>
              <a:t>Mishkan</a:t>
            </a:r>
            <a:r>
              <a:rPr lang="en-US" sz="1200" b="0" i="0" kern="1200" dirty="0">
                <a:solidFill>
                  <a:schemeClr val="tx1"/>
                </a:solidFill>
                <a:effectLst/>
                <a:latin typeface="Arial" pitchFamily="-128" charset="0"/>
                <a:ea typeface="+mn-ea"/>
                <a:cs typeface="+mn-cs"/>
              </a:rPr>
              <a:t>, before and after the Golden Calf. What was the relationship between the Sanctuary and the Calf?</a:t>
            </a:r>
          </a:p>
          <a:p>
            <a:pPr fontAlgn="base"/>
            <a:r>
              <a:rPr lang="en-US" sz="1200" b="0" i="0" kern="1200" dirty="0">
                <a:solidFill>
                  <a:schemeClr val="tx1"/>
                </a:solidFill>
                <a:effectLst/>
                <a:latin typeface="Arial" pitchFamily="-128" charset="0"/>
                <a:ea typeface="+mn-ea"/>
                <a:cs typeface="+mn-cs"/>
              </a:rPr>
              <a:t>At the heart of the mystery is the odd and troubling detail of verses 7-11. This tells us that Moses took his tent and pitched it </a:t>
            </a:r>
            <a:r>
              <a:rPr lang="en-US" sz="1200" b="0" i="1" kern="1200" dirty="0">
                <a:solidFill>
                  <a:schemeClr val="tx1"/>
                </a:solidFill>
                <a:effectLst/>
                <a:latin typeface="Arial" pitchFamily="-128" charset="0"/>
                <a:ea typeface="+mn-ea"/>
                <a:cs typeface="+mn-cs"/>
              </a:rPr>
              <a:t>outside the camp</a:t>
            </a:r>
            <a:r>
              <a:rPr lang="en-US" sz="1200" b="0" i="0" kern="1200" dirty="0">
                <a:solidFill>
                  <a:schemeClr val="tx1"/>
                </a:solidFill>
                <a:effectLst/>
                <a:latin typeface="Arial" pitchFamily="-128" charset="0"/>
                <a:ea typeface="+mn-ea"/>
                <a:cs typeface="+mn-cs"/>
              </a:rPr>
              <a:t>. What has this to do with the subject at hand, namely the relationship between God and the people after the Golden Calf? In any case, it was surely the worst possible thing for Moses to do at that time under those circumstances. God had just announced that “I will not go in your midst” (33:3). At this, the people were deeply distressed. They “went into mourning” (33:4). For Moses, then, to leave the camp must have been doubly </a:t>
            </a:r>
            <a:r>
              <a:rPr lang="en-US" sz="1200" b="0" i="0" kern="1200" dirty="0" err="1">
                <a:solidFill>
                  <a:schemeClr val="tx1"/>
                </a:solidFill>
                <a:effectLst/>
                <a:latin typeface="Arial" pitchFamily="-128" charset="0"/>
                <a:ea typeface="+mn-ea"/>
                <a:cs typeface="+mn-cs"/>
              </a:rPr>
              <a:t>demoralising</a:t>
            </a:r>
            <a:r>
              <a:rPr lang="en-US" sz="1200" b="0" i="0" kern="1200" dirty="0">
                <a:solidFill>
                  <a:schemeClr val="tx1"/>
                </a:solidFill>
                <a:effectLst/>
                <a:latin typeface="Arial" pitchFamily="-128" charset="0"/>
                <a:ea typeface="+mn-ea"/>
                <a:cs typeface="+mn-cs"/>
              </a:rPr>
              <a:t>. At times of collective distress, a leader has to be close to the people, not distant.</a:t>
            </a:r>
          </a:p>
          <a:p>
            <a:pPr fontAlgn="base"/>
            <a:r>
              <a:rPr lang="en-US" sz="1200" b="0" i="0" kern="1200" dirty="0">
                <a:solidFill>
                  <a:schemeClr val="tx1"/>
                </a:solidFill>
                <a:effectLst/>
                <a:latin typeface="Arial" pitchFamily="-128" charset="0"/>
                <a:ea typeface="+mn-ea"/>
                <a:cs typeface="+mn-cs"/>
              </a:rPr>
              <a:t>There are many ways of reading this cryptic text, but it seems to me the most powerful and simple interpretation is this. Moses was making his most audacious prayer, so audacious that the Torah does not state it directly and explicitly. We have to reconstruct it from anomalies and clues within the text itself.</a:t>
            </a:r>
          </a:p>
          <a:p>
            <a:pPr fontAlgn="base"/>
            <a:r>
              <a:rPr lang="en-US" sz="1200" b="0" i="0" kern="1200" dirty="0">
                <a:solidFill>
                  <a:schemeClr val="tx1"/>
                </a:solidFill>
                <a:effectLst/>
                <a:latin typeface="Arial" pitchFamily="-128" charset="0"/>
                <a:ea typeface="+mn-ea"/>
                <a:cs typeface="+mn-cs"/>
              </a:rPr>
              <a:t>The previous chapter implied that the people panicked because of the absence of Moses, their leader. God himself implied as much when he said to Moses, “Go down, because </a:t>
            </a:r>
            <a:r>
              <a:rPr lang="en-US" sz="1200" b="0" i="1" kern="1200" dirty="0">
                <a:solidFill>
                  <a:schemeClr val="tx1"/>
                </a:solidFill>
                <a:effectLst/>
                <a:latin typeface="Arial" pitchFamily="-128" charset="0"/>
                <a:ea typeface="+mn-ea"/>
                <a:cs typeface="+mn-cs"/>
              </a:rPr>
              <a:t>your</a:t>
            </a:r>
            <a:r>
              <a:rPr lang="en-US" sz="1200" b="0" i="0" kern="1200" dirty="0">
                <a:solidFill>
                  <a:schemeClr val="tx1"/>
                </a:solidFill>
                <a:effectLst/>
                <a:latin typeface="Arial" pitchFamily="-128" charset="0"/>
                <a:ea typeface="+mn-ea"/>
                <a:cs typeface="+mn-cs"/>
              </a:rPr>
              <a:t> people, whom </a:t>
            </a:r>
            <a:r>
              <a:rPr lang="en-US" sz="1200" b="0" i="1" kern="1200" dirty="0">
                <a:solidFill>
                  <a:schemeClr val="tx1"/>
                </a:solidFill>
                <a:effectLst/>
                <a:latin typeface="Arial" pitchFamily="-128" charset="0"/>
                <a:ea typeface="+mn-ea"/>
                <a:cs typeface="+mn-cs"/>
              </a:rPr>
              <a:t>you</a:t>
            </a:r>
            <a:r>
              <a:rPr lang="en-US" sz="1200" b="0" i="0" kern="1200" dirty="0">
                <a:solidFill>
                  <a:schemeClr val="tx1"/>
                </a:solidFill>
                <a:effectLst/>
                <a:latin typeface="Arial" pitchFamily="-128" charset="0"/>
                <a:ea typeface="+mn-ea"/>
                <a:cs typeface="+mn-cs"/>
              </a:rPr>
              <a:t> brought up out of Egypt, have become corrupt” (32:7). The suggestion is that Moses’ absence or distance was the cause of the sin. He should have stayed closer to the people. Moses took the point. He did go down. He did punish the guilty. He did pray for God to forgive the people. That was the theme of chapter 32. But in chapter 33, having restored order to the people, Moses now began on an entirely new line of approach. He was, in effect, saying to God: what the people need is not for </a:t>
            </a:r>
            <a:r>
              <a:rPr lang="en-US" sz="1200" b="0" i="1" kern="1200" dirty="0">
                <a:solidFill>
                  <a:schemeClr val="tx1"/>
                </a:solidFill>
                <a:effectLst/>
                <a:latin typeface="Arial" pitchFamily="-128" charset="0"/>
                <a:ea typeface="+mn-ea"/>
                <a:cs typeface="+mn-cs"/>
              </a:rPr>
              <a:t>me</a:t>
            </a:r>
            <a:r>
              <a:rPr lang="en-US" sz="1200" b="0" i="0" kern="1200" dirty="0">
                <a:solidFill>
                  <a:schemeClr val="tx1"/>
                </a:solidFill>
                <a:effectLst/>
                <a:latin typeface="Arial" pitchFamily="-128" charset="0"/>
                <a:ea typeface="+mn-ea"/>
                <a:cs typeface="+mn-cs"/>
              </a:rPr>
              <a:t> to be close to them. I am just a human, here today, gone tomorrow. But You are eternal. You are their God. They need </a:t>
            </a:r>
            <a:r>
              <a:rPr lang="en-US" sz="1200" b="0" i="1" kern="1200" dirty="0">
                <a:solidFill>
                  <a:schemeClr val="tx1"/>
                </a:solidFill>
                <a:effectLst/>
                <a:latin typeface="Arial" pitchFamily="-128" charset="0"/>
                <a:ea typeface="+mn-ea"/>
                <a:cs typeface="+mn-cs"/>
              </a:rPr>
              <a:t>You</a:t>
            </a:r>
            <a:r>
              <a:rPr lang="en-US" sz="1200" b="0" i="0" kern="1200" dirty="0">
                <a:solidFill>
                  <a:schemeClr val="tx1"/>
                </a:solidFill>
                <a:effectLst/>
                <a:latin typeface="Arial" pitchFamily="-128" charset="0"/>
                <a:ea typeface="+mn-ea"/>
                <a:cs typeface="+mn-cs"/>
              </a:rPr>
              <a:t> to be close to them.</a:t>
            </a:r>
          </a:p>
          <a:p>
            <a:pPr fontAlgn="base"/>
            <a:r>
              <a:rPr lang="en-US" sz="1200" b="0" i="0" kern="1200" dirty="0">
                <a:solidFill>
                  <a:schemeClr val="tx1"/>
                </a:solidFill>
                <a:effectLst/>
                <a:latin typeface="Arial" pitchFamily="-128" charset="0"/>
                <a:ea typeface="+mn-ea"/>
                <a:cs typeface="+mn-cs"/>
              </a:rPr>
              <a:t>It was as if Moses was saying, “Until now, they have experienced You as a terrifying, elemental force, delivering plague after plague to the Egyptians, bringing the world’s greatest empire to its knees, dividing the sea, overturning the very order of nature itself. At Mount Sinai, merely hearing Your voice, they were so overwhelmed that they said, if we continue to hear the voice, ‘we will die’ (Ex. 20:16).” The people needed, said Moses, to experience not the </a:t>
            </a:r>
            <a:r>
              <a:rPr lang="en-US" sz="1200" b="0" i="1" kern="1200" dirty="0">
                <a:solidFill>
                  <a:schemeClr val="tx1"/>
                </a:solidFill>
                <a:effectLst/>
                <a:latin typeface="Arial" pitchFamily="-128" charset="0"/>
                <a:ea typeface="+mn-ea"/>
                <a:cs typeface="+mn-cs"/>
              </a:rPr>
              <a:t>greatness</a:t>
            </a:r>
            <a:r>
              <a:rPr lang="en-US" sz="1200" b="0" i="0" kern="1200" dirty="0">
                <a:solidFill>
                  <a:schemeClr val="tx1"/>
                </a:solidFill>
                <a:effectLst/>
                <a:latin typeface="Arial" pitchFamily="-128" charset="0"/>
                <a:ea typeface="+mn-ea"/>
                <a:cs typeface="+mn-cs"/>
              </a:rPr>
              <a:t> of God but the </a:t>
            </a:r>
            <a:r>
              <a:rPr lang="en-US" sz="1200" b="0" i="1" kern="1200" dirty="0">
                <a:solidFill>
                  <a:schemeClr val="tx1"/>
                </a:solidFill>
                <a:effectLst/>
                <a:latin typeface="Arial" pitchFamily="-128" charset="0"/>
                <a:ea typeface="+mn-ea"/>
                <a:cs typeface="+mn-cs"/>
              </a:rPr>
              <a:t>closeness</a:t>
            </a:r>
            <a:r>
              <a:rPr lang="en-US" sz="1200" b="0" i="0" kern="1200" dirty="0">
                <a:solidFill>
                  <a:schemeClr val="tx1"/>
                </a:solidFill>
                <a:effectLst/>
                <a:latin typeface="Arial" pitchFamily="-128" charset="0"/>
                <a:ea typeface="+mn-ea"/>
                <a:cs typeface="+mn-cs"/>
              </a:rPr>
              <a:t> of God, not God heard in thunder and lightning at the top of the mountain but as a perpetual Presence in the valley below.</a:t>
            </a:r>
          </a:p>
          <a:p>
            <a:pPr fontAlgn="base"/>
            <a:r>
              <a:rPr lang="en-US" sz="1200" b="0" i="0" kern="1200" dirty="0">
                <a:solidFill>
                  <a:schemeClr val="tx1"/>
                </a:solidFill>
                <a:effectLst/>
                <a:latin typeface="Arial" pitchFamily="-128" charset="0"/>
                <a:ea typeface="+mn-ea"/>
                <a:cs typeface="+mn-cs"/>
              </a:rPr>
              <a:t>That is why Moses removed his tent and pitched it outside the camp, as if to say to God: it is not my presence the people need in their midst, but Yours. That is why Moses sought to understand the very nature of God Himself. Is it possible for God to be close to where people are? Can transcendence become immanence? Can the God who is vaster than the universe live within the universe in a predictable, comprehensible way, not just in the form of miraculous intervention?</a:t>
            </a:r>
          </a:p>
          <a:p>
            <a:pPr fontAlgn="base"/>
            <a:r>
              <a:rPr lang="en-US" sz="1200" b="0" i="0" kern="1200" dirty="0">
                <a:solidFill>
                  <a:schemeClr val="tx1"/>
                </a:solidFill>
                <a:effectLst/>
                <a:latin typeface="Arial" pitchFamily="-128" charset="0"/>
                <a:ea typeface="+mn-ea"/>
                <a:cs typeface="+mn-cs"/>
              </a:rPr>
              <a:t>To this, God replied in a highly structured way. First, He said, you cannot understand My ways. “I will be gracious to whom I will be gracious and I will show mercy to whom I will show mercy” (33:19). There is an element of divine justice that must always elude human comprehension. We cannot fully enter into the mind of another human being, how much less so the mind of the Creator Himself.</a:t>
            </a:r>
          </a:p>
          <a:p>
            <a:pPr fontAlgn="base"/>
            <a:r>
              <a:rPr lang="en-US" sz="1200" b="0" i="0" kern="1200" dirty="0">
                <a:solidFill>
                  <a:schemeClr val="tx1"/>
                </a:solidFill>
                <a:effectLst/>
                <a:latin typeface="Arial" pitchFamily="-128" charset="0"/>
                <a:ea typeface="+mn-ea"/>
                <a:cs typeface="+mn-cs"/>
              </a:rPr>
              <a:t>Second, “You cannot see My face, for no one can see Me and live” (33:20). Humans can at best “See My back.” Even when God intervenes in history, we can see this only in retrospect, looking back. Steven Hawking was wrong.</a:t>
            </a:r>
            <a:r>
              <a:rPr lang="en-US" sz="1200" b="0" i="0" kern="1200" dirty="0">
                <a:solidFill>
                  <a:schemeClr val="tx1"/>
                </a:solidFill>
                <a:effectLst/>
                <a:latin typeface="Arial" pitchFamily="-128" charset="0"/>
                <a:ea typeface="+mn-ea"/>
                <a:cs typeface="+mn-cs"/>
                <a:hlinkClick r:id="rId3"/>
              </a:rPr>
              <a:t>[1]</a:t>
            </a:r>
            <a:r>
              <a:rPr lang="en-US" sz="1200" b="0" i="0" kern="1200" dirty="0">
                <a:solidFill>
                  <a:schemeClr val="tx1"/>
                </a:solidFill>
                <a:effectLst/>
                <a:latin typeface="Arial" pitchFamily="-128" charset="0"/>
                <a:ea typeface="+mn-ea"/>
                <a:cs typeface="+mn-cs"/>
              </a:rPr>
              <a:t> Even if we decode every scientific mystery, we still will not know the mind of God.</a:t>
            </a:r>
          </a:p>
          <a:p>
            <a:pPr fontAlgn="base"/>
            <a:r>
              <a:rPr lang="en-US" sz="1200" b="0" i="0" kern="1200" dirty="0">
                <a:solidFill>
                  <a:schemeClr val="tx1"/>
                </a:solidFill>
                <a:effectLst/>
                <a:latin typeface="Arial" pitchFamily="-128" charset="0"/>
                <a:ea typeface="+mn-ea"/>
                <a:cs typeface="+mn-cs"/>
              </a:rPr>
              <a:t>However, third, you </a:t>
            </a:r>
            <a:r>
              <a:rPr lang="en-US" sz="1200" b="0" i="1" kern="1200" dirty="0">
                <a:solidFill>
                  <a:schemeClr val="tx1"/>
                </a:solidFill>
                <a:effectLst/>
                <a:latin typeface="Arial" pitchFamily="-128" charset="0"/>
                <a:ea typeface="+mn-ea"/>
                <a:cs typeface="+mn-cs"/>
              </a:rPr>
              <a:t>can</a:t>
            </a:r>
            <a:r>
              <a:rPr lang="en-US" sz="1200" b="0" i="0" kern="1200" dirty="0">
                <a:solidFill>
                  <a:schemeClr val="tx1"/>
                </a:solidFill>
                <a:effectLst/>
                <a:latin typeface="Arial" pitchFamily="-128" charset="0"/>
                <a:ea typeface="+mn-ea"/>
                <a:cs typeface="+mn-cs"/>
              </a:rPr>
              <a:t> see My “glory”. That is what Moses asked for once he </a:t>
            </a:r>
            <a:r>
              <a:rPr lang="en-US" sz="1200" b="0" i="0" kern="1200" dirty="0" err="1">
                <a:solidFill>
                  <a:schemeClr val="tx1"/>
                </a:solidFill>
                <a:effectLst/>
                <a:latin typeface="Arial" pitchFamily="-128" charset="0"/>
                <a:ea typeface="+mn-ea"/>
                <a:cs typeface="+mn-cs"/>
              </a:rPr>
              <a:t>realised</a:t>
            </a:r>
            <a:r>
              <a:rPr lang="en-US" sz="1200" b="0" i="0" kern="1200" dirty="0">
                <a:solidFill>
                  <a:schemeClr val="tx1"/>
                </a:solidFill>
                <a:effectLst/>
                <a:latin typeface="Arial" pitchFamily="-128" charset="0"/>
                <a:ea typeface="+mn-ea"/>
                <a:cs typeface="+mn-cs"/>
              </a:rPr>
              <a:t> that he could never know God’s “ways” or see His “face”. That is what God caused to pass by as Moses stood “in a cleft of the rock” (v. 22). We do not know at this stage, exactly what is meant by God’s glory, but we discover this at the very end of the book of Exodus. Chapters 35-40 describe how the Israelites built the </a:t>
            </a:r>
            <a:r>
              <a:rPr lang="en-US" sz="1200" b="0" i="0" kern="1200" dirty="0" err="1">
                <a:solidFill>
                  <a:schemeClr val="tx1"/>
                </a:solidFill>
                <a:effectLst/>
                <a:latin typeface="Arial" pitchFamily="-128" charset="0"/>
                <a:ea typeface="+mn-ea"/>
                <a:cs typeface="+mn-cs"/>
              </a:rPr>
              <a:t>Mishkan</a:t>
            </a:r>
            <a:r>
              <a:rPr lang="en-US" sz="1200" b="0" i="0" kern="1200" dirty="0">
                <a:solidFill>
                  <a:schemeClr val="tx1"/>
                </a:solidFill>
                <a:effectLst/>
                <a:latin typeface="Arial" pitchFamily="-128" charset="0"/>
                <a:ea typeface="+mn-ea"/>
                <a:cs typeface="+mn-cs"/>
              </a:rPr>
              <a:t>. When it is finished and assembled we read this:</a:t>
            </a:r>
          </a:p>
          <a:p>
            <a:pPr fontAlgn="base"/>
            <a:r>
              <a:rPr lang="en-US" sz="1200" b="0" kern="1200" dirty="0">
                <a:solidFill>
                  <a:schemeClr val="tx1"/>
                </a:solidFill>
                <a:effectLst/>
                <a:latin typeface="Arial" pitchFamily="-128" charset="0"/>
                <a:ea typeface="+mn-ea"/>
                <a:cs typeface="+mn-cs"/>
              </a:rPr>
              <a:t>Then the cloud covered the tent of meeting, and </a:t>
            </a:r>
            <a:r>
              <a:rPr lang="en-US" sz="1200" b="0" i="1" kern="1200" dirty="0">
                <a:solidFill>
                  <a:schemeClr val="tx1"/>
                </a:solidFill>
                <a:effectLst/>
                <a:latin typeface="Arial" pitchFamily="-128" charset="0"/>
                <a:ea typeface="+mn-ea"/>
                <a:cs typeface="+mn-cs"/>
              </a:rPr>
              <a:t>the glory of the Lord</a:t>
            </a:r>
            <a:r>
              <a:rPr lang="en-US" sz="1200" b="0" kern="1200" dirty="0">
                <a:solidFill>
                  <a:schemeClr val="tx1"/>
                </a:solidFill>
                <a:effectLst/>
                <a:latin typeface="Arial" pitchFamily="-128" charset="0"/>
                <a:ea typeface="+mn-ea"/>
                <a:cs typeface="+mn-cs"/>
              </a:rPr>
              <a:t> filled the </a:t>
            </a:r>
            <a:r>
              <a:rPr lang="en-US" sz="1200" b="0" kern="1200" dirty="0" err="1">
                <a:solidFill>
                  <a:schemeClr val="tx1"/>
                </a:solidFill>
                <a:effectLst/>
                <a:latin typeface="Arial" pitchFamily="-128" charset="0"/>
                <a:ea typeface="+mn-ea"/>
                <a:cs typeface="+mn-cs"/>
              </a:rPr>
              <a:t>Mishkan</a:t>
            </a:r>
            <a:r>
              <a:rPr lang="en-US" sz="1200" b="0" kern="1200" dirty="0">
                <a:solidFill>
                  <a:schemeClr val="tx1"/>
                </a:solidFill>
                <a:effectLst/>
                <a:latin typeface="Arial" pitchFamily="-128" charset="0"/>
                <a:ea typeface="+mn-ea"/>
                <a:cs typeface="+mn-cs"/>
              </a:rPr>
              <a:t>.  Moses could not enter the tent of meeting because the cloud had settled on it, and </a:t>
            </a:r>
            <a:r>
              <a:rPr lang="en-US" sz="1200" b="0" i="1" kern="1200" dirty="0">
                <a:solidFill>
                  <a:schemeClr val="tx1"/>
                </a:solidFill>
                <a:effectLst/>
                <a:latin typeface="Arial" pitchFamily="-128" charset="0"/>
                <a:ea typeface="+mn-ea"/>
                <a:cs typeface="+mn-cs"/>
              </a:rPr>
              <a:t>the glory of the Lord</a:t>
            </a:r>
            <a:r>
              <a:rPr lang="en-US" sz="1200" b="0" kern="1200" dirty="0">
                <a:solidFill>
                  <a:schemeClr val="tx1"/>
                </a:solidFill>
                <a:effectLst/>
                <a:latin typeface="Arial" pitchFamily="-128" charset="0"/>
                <a:ea typeface="+mn-ea"/>
                <a:cs typeface="+mn-cs"/>
              </a:rPr>
              <a:t> filled the </a:t>
            </a:r>
            <a:r>
              <a:rPr lang="en-US" sz="1200" b="0" kern="1200" dirty="0" err="1">
                <a:solidFill>
                  <a:schemeClr val="tx1"/>
                </a:solidFill>
                <a:effectLst/>
                <a:latin typeface="Arial" pitchFamily="-128" charset="0"/>
                <a:ea typeface="+mn-ea"/>
                <a:cs typeface="+mn-cs"/>
              </a:rPr>
              <a:t>Mishkan</a:t>
            </a:r>
            <a:r>
              <a:rPr lang="en-US" sz="1200" b="0" kern="1200" dirty="0">
                <a:solidFill>
                  <a:schemeClr val="tx1"/>
                </a:solidFill>
                <a:effectLst/>
                <a:latin typeface="Arial" pitchFamily="-128" charset="0"/>
                <a:ea typeface="+mn-ea"/>
                <a:cs typeface="+mn-cs"/>
              </a:rPr>
              <a:t>. (Ex. 40:34-35)</a:t>
            </a:r>
          </a:p>
          <a:p>
            <a:pPr fontAlgn="base"/>
            <a:r>
              <a:rPr lang="en-US" sz="1200" b="0" i="0" kern="1200" dirty="0">
                <a:solidFill>
                  <a:schemeClr val="tx1"/>
                </a:solidFill>
                <a:effectLst/>
                <a:latin typeface="Arial" pitchFamily="-128" charset="0"/>
                <a:ea typeface="+mn-ea"/>
                <a:cs typeface="+mn-cs"/>
              </a:rPr>
              <a:t>We now understand the entire drama set in motion by the making of the Golden Calf. Moses pleaded with God to come closer to the people, so that they would encounter Him not only at unrepeatable moments in the form of miracles but regularly, on a daily basis, and not only as a force that threatens to obliterate all it touches but as a Presence that can be sensed in the heart of the camp.</a:t>
            </a:r>
          </a:p>
          <a:p>
            <a:pPr fontAlgn="base"/>
            <a:r>
              <a:rPr lang="en-US" sz="1200" b="0" i="1" kern="1200" dirty="0">
                <a:solidFill>
                  <a:schemeClr val="tx1"/>
                </a:solidFill>
                <a:effectLst/>
                <a:latin typeface="Arial" pitchFamily="-128" charset="0"/>
                <a:ea typeface="+mn-ea"/>
                <a:cs typeface="+mn-cs"/>
              </a:rPr>
              <a:t>That is why God commanded Moses to instruct the people to build the </a:t>
            </a:r>
            <a:r>
              <a:rPr lang="en-US" sz="1200" b="0" i="1" kern="1200" dirty="0" err="1">
                <a:solidFill>
                  <a:schemeClr val="tx1"/>
                </a:solidFill>
                <a:effectLst/>
                <a:latin typeface="Arial" pitchFamily="-128" charset="0"/>
                <a:ea typeface="+mn-ea"/>
                <a:cs typeface="+mn-cs"/>
              </a:rPr>
              <a:t>Mishkan</a:t>
            </a:r>
            <a:r>
              <a:rPr lang="en-US" sz="1200" b="0" i="1" kern="1200" dirty="0">
                <a:solidFill>
                  <a:schemeClr val="tx1"/>
                </a:solidFill>
                <a:effectLst/>
                <a:latin typeface="Arial" pitchFamily="-128" charset="0"/>
                <a:ea typeface="+mn-ea"/>
                <a:cs typeface="+mn-cs"/>
              </a:rPr>
              <a:t>. </a:t>
            </a:r>
            <a:r>
              <a:rPr lang="en-US" sz="1200" b="0" i="0" kern="1200" dirty="0">
                <a:solidFill>
                  <a:schemeClr val="tx1"/>
                </a:solidFill>
                <a:effectLst/>
                <a:latin typeface="Arial" pitchFamily="-128" charset="0"/>
                <a:ea typeface="+mn-ea"/>
                <a:cs typeface="+mn-cs"/>
              </a:rPr>
              <a:t>It is what He meant when He said: “Let them make Me a sanctuary and I will dwell (</a:t>
            </a:r>
            <a:r>
              <a:rPr lang="en-US" sz="1200" b="0" i="1" kern="1200" dirty="0" err="1">
                <a:solidFill>
                  <a:schemeClr val="tx1"/>
                </a:solidFill>
                <a:effectLst/>
                <a:latin typeface="Arial" pitchFamily="-128" charset="0"/>
                <a:ea typeface="+mn-ea"/>
                <a:cs typeface="+mn-cs"/>
              </a:rPr>
              <a:t>ve-shakhanti</a:t>
            </a:r>
            <a:r>
              <a:rPr lang="en-US" sz="1200" b="0" i="0" kern="1200" dirty="0">
                <a:solidFill>
                  <a:schemeClr val="tx1"/>
                </a:solidFill>
                <a:effectLst/>
                <a:latin typeface="Arial" pitchFamily="-128" charset="0"/>
                <a:ea typeface="+mn-ea"/>
                <a:cs typeface="+mn-cs"/>
              </a:rPr>
              <a:t>) among them” (Ex. 25:8). It is from this verb that we get the word </a:t>
            </a:r>
            <a:r>
              <a:rPr lang="en-US" sz="1200" b="0" i="1" kern="1200" dirty="0" err="1">
                <a:solidFill>
                  <a:schemeClr val="tx1"/>
                </a:solidFill>
                <a:effectLst/>
                <a:latin typeface="Arial" pitchFamily="-128" charset="0"/>
                <a:ea typeface="+mn-ea"/>
                <a:cs typeface="+mn-cs"/>
              </a:rPr>
              <a:t>Mishkan</a:t>
            </a:r>
            <a:r>
              <a:rPr lang="en-US" sz="1200" b="0" i="0" kern="1200" dirty="0">
                <a:solidFill>
                  <a:schemeClr val="tx1"/>
                </a:solidFill>
                <a:effectLst/>
                <a:latin typeface="Arial" pitchFamily="-128" charset="0"/>
                <a:ea typeface="+mn-ea"/>
                <a:cs typeface="+mn-cs"/>
              </a:rPr>
              <a:t>, “Tabernacle” and the post-biblical word </a:t>
            </a:r>
            <a:r>
              <a:rPr lang="en-US" sz="1200" b="0" i="1" kern="1200" dirty="0" err="1">
                <a:solidFill>
                  <a:schemeClr val="tx1"/>
                </a:solidFill>
                <a:effectLst/>
                <a:latin typeface="Arial" pitchFamily="-128" charset="0"/>
                <a:ea typeface="+mn-ea"/>
                <a:cs typeface="+mn-cs"/>
              </a:rPr>
              <a:t>Shekhinah</a:t>
            </a:r>
            <a:r>
              <a:rPr lang="en-US" sz="1200" b="0" i="0" kern="1200" dirty="0">
                <a:solidFill>
                  <a:schemeClr val="tx1"/>
                </a:solidFill>
                <a:effectLst/>
                <a:latin typeface="Arial" pitchFamily="-128" charset="0"/>
                <a:ea typeface="+mn-ea"/>
                <a:cs typeface="+mn-cs"/>
              </a:rPr>
              <a:t>, meaning the Divine presence. A </a:t>
            </a:r>
            <a:r>
              <a:rPr lang="en-US" sz="1200" b="0" i="1" kern="1200" dirty="0" err="1">
                <a:solidFill>
                  <a:schemeClr val="tx1"/>
                </a:solidFill>
                <a:effectLst/>
                <a:latin typeface="Arial" pitchFamily="-128" charset="0"/>
                <a:ea typeface="+mn-ea"/>
                <a:cs typeface="+mn-cs"/>
              </a:rPr>
              <a:t>shakhen</a:t>
            </a:r>
            <a:r>
              <a:rPr lang="en-US" sz="1200" b="0" i="0" kern="1200" dirty="0">
                <a:solidFill>
                  <a:schemeClr val="tx1"/>
                </a:solidFill>
                <a:effectLst/>
                <a:latin typeface="Arial" pitchFamily="-128" charset="0"/>
                <a:ea typeface="+mn-ea"/>
                <a:cs typeface="+mn-cs"/>
              </a:rPr>
              <a:t> is a </a:t>
            </a:r>
            <a:r>
              <a:rPr lang="en-US" sz="1200" b="0" i="0" kern="1200" dirty="0" err="1">
                <a:solidFill>
                  <a:schemeClr val="tx1"/>
                </a:solidFill>
                <a:effectLst/>
                <a:latin typeface="Arial" pitchFamily="-128" charset="0"/>
                <a:ea typeface="+mn-ea"/>
                <a:cs typeface="+mn-cs"/>
              </a:rPr>
              <a:t>neighbour</a:t>
            </a:r>
            <a:r>
              <a:rPr lang="en-US" sz="1200" b="0" i="0" kern="1200" dirty="0">
                <a:solidFill>
                  <a:schemeClr val="tx1"/>
                </a:solidFill>
                <a:effectLst/>
                <a:latin typeface="Arial" pitchFamily="-128" charset="0"/>
                <a:ea typeface="+mn-ea"/>
                <a:cs typeface="+mn-cs"/>
              </a:rPr>
              <a:t>, one who lives next door. Applied to God it means “the Presence that is close.” If this is so – it is, for example, the way Judah </a:t>
            </a:r>
            <a:r>
              <a:rPr lang="en-US" sz="1200" b="0" i="0" kern="1200" dirty="0" err="1">
                <a:solidFill>
                  <a:schemeClr val="tx1"/>
                </a:solidFill>
                <a:effectLst/>
                <a:latin typeface="Arial" pitchFamily="-128" charset="0"/>
                <a:ea typeface="+mn-ea"/>
                <a:cs typeface="+mn-cs"/>
              </a:rPr>
              <a:t>Halevi</a:t>
            </a:r>
            <a:r>
              <a:rPr lang="en-US" sz="1200" b="0" i="0" kern="1200" dirty="0">
                <a:solidFill>
                  <a:schemeClr val="tx1"/>
                </a:solidFill>
                <a:effectLst/>
                <a:latin typeface="Arial" pitchFamily="-128" charset="0"/>
                <a:ea typeface="+mn-ea"/>
                <a:cs typeface="+mn-cs"/>
              </a:rPr>
              <a:t> understood the text</a:t>
            </a:r>
            <a:r>
              <a:rPr lang="en-US" sz="1200" b="0" i="0" kern="1200" dirty="0">
                <a:solidFill>
                  <a:schemeClr val="tx1"/>
                </a:solidFill>
                <a:effectLst/>
                <a:latin typeface="Arial" pitchFamily="-128" charset="0"/>
                <a:ea typeface="+mn-ea"/>
                <a:cs typeface="+mn-cs"/>
                <a:hlinkClick r:id="rId4"/>
              </a:rPr>
              <a:t>[2]</a:t>
            </a:r>
            <a:r>
              <a:rPr lang="en-US" sz="1200" b="0" i="0" kern="1200" dirty="0">
                <a:solidFill>
                  <a:schemeClr val="tx1"/>
                </a:solidFill>
                <a:effectLst/>
                <a:latin typeface="Arial" pitchFamily="-128" charset="0"/>
                <a:ea typeface="+mn-ea"/>
                <a:cs typeface="+mn-cs"/>
              </a:rPr>
              <a:t> – then the entire institution of the </a:t>
            </a:r>
            <a:r>
              <a:rPr lang="en-US" sz="1200" b="0" i="0" kern="1200" dirty="0" err="1">
                <a:solidFill>
                  <a:schemeClr val="tx1"/>
                </a:solidFill>
                <a:effectLst/>
                <a:latin typeface="Arial" pitchFamily="-128" charset="0"/>
                <a:ea typeface="+mn-ea"/>
                <a:cs typeface="+mn-cs"/>
              </a:rPr>
              <a:t>Mishkan</a:t>
            </a:r>
            <a:r>
              <a:rPr lang="en-US" sz="1200" b="0" i="0" kern="1200" dirty="0">
                <a:solidFill>
                  <a:schemeClr val="tx1"/>
                </a:solidFill>
                <a:effectLst/>
                <a:latin typeface="Arial" pitchFamily="-128" charset="0"/>
                <a:ea typeface="+mn-ea"/>
                <a:cs typeface="+mn-cs"/>
              </a:rPr>
              <a:t> was a Divine response to the sin of the Golden Calf, and an acceptance by God of Moses’ plea that He come close to the people. We cannot see God’s </a:t>
            </a:r>
            <a:r>
              <a:rPr lang="en-US" sz="1200" b="0" i="1" kern="1200" dirty="0">
                <a:solidFill>
                  <a:schemeClr val="tx1"/>
                </a:solidFill>
                <a:effectLst/>
                <a:latin typeface="Arial" pitchFamily="-128" charset="0"/>
                <a:ea typeface="+mn-ea"/>
                <a:cs typeface="+mn-cs"/>
              </a:rPr>
              <a:t>face</a:t>
            </a:r>
            <a:r>
              <a:rPr lang="en-US" sz="1200" b="0" i="0" kern="1200" dirty="0">
                <a:solidFill>
                  <a:schemeClr val="tx1"/>
                </a:solidFill>
                <a:effectLst/>
                <a:latin typeface="Arial" pitchFamily="-128" charset="0"/>
                <a:ea typeface="+mn-ea"/>
                <a:cs typeface="+mn-cs"/>
              </a:rPr>
              <a:t>; we cannot understand God’s </a:t>
            </a:r>
            <a:r>
              <a:rPr lang="en-US" sz="1200" b="0" i="1" kern="1200" dirty="0">
                <a:solidFill>
                  <a:schemeClr val="tx1"/>
                </a:solidFill>
                <a:effectLst/>
                <a:latin typeface="Arial" pitchFamily="-128" charset="0"/>
                <a:ea typeface="+mn-ea"/>
                <a:cs typeface="+mn-cs"/>
              </a:rPr>
              <a:t>ways</a:t>
            </a:r>
            <a:r>
              <a:rPr lang="en-US" sz="1200" b="0" i="0" kern="1200" dirty="0">
                <a:solidFill>
                  <a:schemeClr val="tx1"/>
                </a:solidFill>
                <a:effectLst/>
                <a:latin typeface="Arial" pitchFamily="-128" charset="0"/>
                <a:ea typeface="+mn-ea"/>
                <a:cs typeface="+mn-cs"/>
              </a:rPr>
              <a:t>; but we can encounter God’s </a:t>
            </a:r>
            <a:r>
              <a:rPr lang="en-US" sz="1200" b="0" i="1" kern="1200" dirty="0">
                <a:solidFill>
                  <a:schemeClr val="tx1"/>
                </a:solidFill>
                <a:effectLst/>
                <a:latin typeface="Arial" pitchFamily="-128" charset="0"/>
                <a:ea typeface="+mn-ea"/>
                <a:cs typeface="+mn-cs"/>
              </a:rPr>
              <a:t>glory</a:t>
            </a:r>
            <a:r>
              <a:rPr lang="en-US" sz="1200" b="0" i="0" kern="1200" dirty="0">
                <a:solidFill>
                  <a:schemeClr val="tx1"/>
                </a:solidFill>
                <a:effectLst/>
                <a:latin typeface="Arial" pitchFamily="-128" charset="0"/>
                <a:ea typeface="+mn-ea"/>
                <a:cs typeface="+mn-cs"/>
              </a:rPr>
              <a:t> whenever we build a home, on earth, for His presence.</a:t>
            </a:r>
          </a:p>
          <a:p>
            <a:pPr fontAlgn="base"/>
            <a:r>
              <a:rPr lang="en-US" sz="1200" b="0" i="0" kern="1200" dirty="0">
                <a:solidFill>
                  <a:schemeClr val="tx1"/>
                </a:solidFill>
                <a:effectLst/>
                <a:latin typeface="Arial" pitchFamily="-128" charset="0"/>
                <a:ea typeface="+mn-ea"/>
                <a:cs typeface="+mn-cs"/>
              </a:rPr>
              <a:t>That is the ongoing miracle of Jewish spirituality. No one before the birth of Judaism ever envisaged God in such abstract and awe-inspiring ways: God is more distant than the furthest star and more eternal than time itself. Yet no religion has ever felt God to be closer. In </a:t>
            </a:r>
            <a:r>
              <a:rPr lang="en-US" sz="1200" b="0" i="0" kern="1200" dirty="0" err="1">
                <a:solidFill>
                  <a:schemeClr val="tx1"/>
                </a:solidFill>
                <a:effectLst/>
                <a:latin typeface="Arial" pitchFamily="-128" charset="0"/>
                <a:ea typeface="+mn-ea"/>
                <a:cs typeface="+mn-cs"/>
              </a:rPr>
              <a:t>Tanakh</a:t>
            </a:r>
            <a:r>
              <a:rPr lang="en-US" sz="1200" b="0" i="0" kern="1200" dirty="0">
                <a:solidFill>
                  <a:schemeClr val="tx1"/>
                </a:solidFill>
                <a:effectLst/>
                <a:latin typeface="Arial" pitchFamily="-128" charset="0"/>
                <a:ea typeface="+mn-ea"/>
                <a:cs typeface="+mn-cs"/>
              </a:rPr>
              <a:t> the prophets argue with God. In the book of Psalms King David speaks to Him in terms of utmost intimacy. In the Talmud God listens to the debates between the sages and accepts their rulings even when they go against a heavenly voice. God’s relationship with Israel, said the prophets, is like that between a parent and a child, or between a husband and a wife. In </a:t>
            </a:r>
            <a:r>
              <a:rPr lang="en-US" sz="1200" b="0" i="1" kern="1200" dirty="0">
                <a:solidFill>
                  <a:schemeClr val="tx1"/>
                </a:solidFill>
                <a:effectLst/>
                <a:latin typeface="Arial" pitchFamily="-128" charset="0"/>
                <a:ea typeface="+mn-ea"/>
                <a:cs typeface="+mn-cs"/>
              </a:rPr>
              <a:t>The Song of Songs</a:t>
            </a:r>
            <a:r>
              <a:rPr lang="en-US" sz="1200" b="0" i="0" kern="1200" dirty="0">
                <a:solidFill>
                  <a:schemeClr val="tx1"/>
                </a:solidFill>
                <a:effectLst/>
                <a:latin typeface="Arial" pitchFamily="-128" charset="0"/>
                <a:ea typeface="+mn-ea"/>
                <a:cs typeface="+mn-cs"/>
              </a:rPr>
              <a:t> it is like that between two infatuated lovers. The Zohar, key text of Jewish mysticism, uses the most daring language of passion, as does </a:t>
            </a:r>
            <a:r>
              <a:rPr lang="en-US" sz="1200" b="0" i="1" kern="1200" dirty="0" err="1">
                <a:solidFill>
                  <a:schemeClr val="tx1"/>
                </a:solidFill>
                <a:effectLst/>
                <a:latin typeface="Arial" pitchFamily="-128" charset="0"/>
                <a:ea typeface="+mn-ea"/>
                <a:cs typeface="+mn-cs"/>
              </a:rPr>
              <a:t>Yedid</a:t>
            </a:r>
            <a:r>
              <a:rPr lang="en-US" sz="1200" b="0" i="1" kern="1200" dirty="0">
                <a:solidFill>
                  <a:schemeClr val="tx1"/>
                </a:solidFill>
                <a:effectLst/>
                <a:latin typeface="Arial" pitchFamily="-128" charset="0"/>
                <a:ea typeface="+mn-ea"/>
                <a:cs typeface="+mn-cs"/>
              </a:rPr>
              <a:t> </a:t>
            </a:r>
            <a:r>
              <a:rPr lang="en-US" sz="1200" b="0" i="1" kern="1200" dirty="0" err="1">
                <a:solidFill>
                  <a:schemeClr val="tx1"/>
                </a:solidFill>
                <a:effectLst/>
                <a:latin typeface="Arial" pitchFamily="-128" charset="0"/>
                <a:ea typeface="+mn-ea"/>
                <a:cs typeface="+mn-cs"/>
              </a:rPr>
              <a:t>nefesh</a:t>
            </a:r>
            <a:r>
              <a:rPr lang="en-US" sz="1200" b="0" i="0" kern="1200" dirty="0">
                <a:solidFill>
                  <a:schemeClr val="tx1"/>
                </a:solidFill>
                <a:effectLst/>
                <a:latin typeface="Arial" pitchFamily="-128" charset="0"/>
                <a:ea typeface="+mn-ea"/>
                <a:cs typeface="+mn-cs"/>
              </a:rPr>
              <a:t>, the poem attributed to the sixteenth century </a:t>
            </a:r>
            <a:r>
              <a:rPr lang="en-US" sz="1200" b="0" i="0" kern="1200" dirty="0" err="1">
                <a:solidFill>
                  <a:schemeClr val="tx1"/>
                </a:solidFill>
                <a:effectLst/>
                <a:latin typeface="Arial" pitchFamily="-128" charset="0"/>
                <a:ea typeface="+mn-ea"/>
                <a:cs typeface="+mn-cs"/>
              </a:rPr>
              <a:t>Tzefat</a:t>
            </a:r>
            <a:r>
              <a:rPr lang="en-US" sz="1200" b="0" i="0" kern="1200" dirty="0">
                <a:solidFill>
                  <a:schemeClr val="tx1"/>
                </a:solidFill>
                <a:effectLst/>
                <a:latin typeface="Arial" pitchFamily="-128" charset="0"/>
                <a:ea typeface="+mn-ea"/>
                <a:cs typeface="+mn-cs"/>
              </a:rPr>
              <a:t> kabbalist R. Elazar </a:t>
            </a:r>
            <a:r>
              <a:rPr lang="en-US" sz="1200" b="0" i="0" kern="1200" dirty="0" err="1">
                <a:solidFill>
                  <a:schemeClr val="tx1"/>
                </a:solidFill>
                <a:effectLst/>
                <a:latin typeface="Arial" pitchFamily="-128" charset="0"/>
                <a:ea typeface="+mn-ea"/>
                <a:cs typeface="+mn-cs"/>
              </a:rPr>
              <a:t>Azikri</a:t>
            </a:r>
            <a:r>
              <a:rPr lang="en-US" sz="1200" b="0" i="0" kern="1200" dirty="0">
                <a:solidFill>
                  <a:schemeClr val="tx1"/>
                </a:solidFill>
                <a:effectLst/>
                <a:latin typeface="Arial" pitchFamily="-128" charset="0"/>
                <a:ea typeface="+mn-ea"/>
                <a:cs typeface="+mn-cs"/>
              </a:rPr>
              <a:t>.</a:t>
            </a:r>
          </a:p>
          <a:p>
            <a:pPr fontAlgn="base"/>
            <a:r>
              <a:rPr lang="en-US" sz="1200" b="0" i="0" kern="1200" dirty="0">
                <a:solidFill>
                  <a:schemeClr val="tx1"/>
                </a:solidFill>
                <a:effectLst/>
                <a:latin typeface="Arial" pitchFamily="-128" charset="0"/>
                <a:ea typeface="+mn-ea"/>
                <a:cs typeface="+mn-cs"/>
              </a:rPr>
              <a:t>That is one of the striking differences between the synagogues and the cathedrals of the Middle Ages. </a:t>
            </a:r>
            <a:r>
              <a:rPr lang="en-US" sz="1200" b="0" i="1" kern="1200" dirty="0">
                <a:solidFill>
                  <a:schemeClr val="tx1"/>
                </a:solidFill>
                <a:effectLst/>
                <a:latin typeface="Arial" pitchFamily="-128" charset="0"/>
                <a:ea typeface="+mn-ea"/>
                <a:cs typeface="+mn-cs"/>
              </a:rPr>
              <a:t>In a cathedral you sense the vastness of God and the smallness of humankind. But in the </a:t>
            </a:r>
            <a:r>
              <a:rPr lang="en-US" sz="1200" b="0" i="1" kern="1200" dirty="0" err="1">
                <a:solidFill>
                  <a:schemeClr val="tx1"/>
                </a:solidFill>
                <a:effectLst/>
                <a:latin typeface="Arial" pitchFamily="-128" charset="0"/>
                <a:ea typeface="+mn-ea"/>
                <a:cs typeface="+mn-cs"/>
              </a:rPr>
              <a:t>Altneushul</a:t>
            </a:r>
            <a:r>
              <a:rPr lang="en-US" sz="1200" b="0" i="1" kern="1200" dirty="0">
                <a:solidFill>
                  <a:schemeClr val="tx1"/>
                </a:solidFill>
                <a:effectLst/>
                <a:latin typeface="Arial" pitchFamily="-128" charset="0"/>
                <a:ea typeface="+mn-ea"/>
                <a:cs typeface="+mn-cs"/>
              </a:rPr>
              <a:t> in Prague or the synagogues of the Ari and R. Joseph </a:t>
            </a:r>
            <a:r>
              <a:rPr lang="en-US" sz="1200" b="0" i="1" kern="1200" dirty="0" err="1">
                <a:solidFill>
                  <a:schemeClr val="tx1"/>
                </a:solidFill>
                <a:effectLst/>
                <a:latin typeface="Arial" pitchFamily="-128" charset="0"/>
                <a:ea typeface="+mn-ea"/>
                <a:cs typeface="+mn-cs"/>
              </a:rPr>
              <a:t>Karo</a:t>
            </a:r>
            <a:r>
              <a:rPr lang="en-US" sz="1200" b="0" i="1" kern="1200" dirty="0">
                <a:solidFill>
                  <a:schemeClr val="tx1"/>
                </a:solidFill>
                <a:effectLst/>
                <a:latin typeface="Arial" pitchFamily="-128" charset="0"/>
                <a:ea typeface="+mn-ea"/>
                <a:cs typeface="+mn-cs"/>
              </a:rPr>
              <a:t> in </a:t>
            </a:r>
            <a:r>
              <a:rPr lang="en-US" sz="1200" b="0" i="1" kern="1200" dirty="0" err="1">
                <a:solidFill>
                  <a:schemeClr val="tx1"/>
                </a:solidFill>
                <a:effectLst/>
                <a:latin typeface="Arial" pitchFamily="-128" charset="0"/>
                <a:ea typeface="+mn-ea"/>
                <a:cs typeface="+mn-cs"/>
              </a:rPr>
              <a:t>Tzefat</a:t>
            </a:r>
            <a:r>
              <a:rPr lang="en-US" sz="1200" b="0" i="1" kern="1200" dirty="0">
                <a:solidFill>
                  <a:schemeClr val="tx1"/>
                </a:solidFill>
                <a:effectLst/>
                <a:latin typeface="Arial" pitchFamily="-128" charset="0"/>
                <a:ea typeface="+mn-ea"/>
                <a:cs typeface="+mn-cs"/>
              </a:rPr>
              <a:t>, you sense the closeness of God and the potential greatness of humankind. </a:t>
            </a:r>
            <a:r>
              <a:rPr lang="en-US" sz="1200" b="0" i="0" kern="1200" dirty="0">
                <a:solidFill>
                  <a:schemeClr val="tx1"/>
                </a:solidFill>
                <a:effectLst/>
                <a:latin typeface="Arial" pitchFamily="-128" charset="0"/>
                <a:ea typeface="+mn-ea"/>
                <a:cs typeface="+mn-cs"/>
              </a:rPr>
              <a:t>Many nations worship God, but Jews are the only people to count themselves His close relatives (“My child, my firstborn, Israel” Ex. 4:22).</a:t>
            </a:r>
          </a:p>
          <a:p>
            <a:pPr fontAlgn="base"/>
            <a:r>
              <a:rPr lang="en-US" sz="1200" b="0" i="0" kern="1200" dirty="0">
                <a:solidFill>
                  <a:schemeClr val="tx1"/>
                </a:solidFill>
                <a:effectLst/>
                <a:latin typeface="Arial" pitchFamily="-128" charset="0"/>
                <a:ea typeface="+mn-ea"/>
                <a:cs typeface="+mn-cs"/>
              </a:rPr>
              <a:t>Between the lines of Exodus 33, if we listen attentively enough, we sense the emergence of one of the most distinctive and paradoxical features of Jewish spirituality. No religion has ever held God higher, but none has ever felt Him closer. That is what Moses sought and achieved in Exodus 33 in his most daring conversation with God.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24488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360898"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360899" name="Rectangle 3"/>
          <p:cNvSpPr>
            <a:spLocks noGrp="1" noChangeArrowheads="1"/>
          </p:cNvSpPr>
          <p:nvPr>
            <p:ph type="ctrTitle"/>
          </p:nvPr>
        </p:nvSpPr>
        <p:spPr>
          <a:xfrm>
            <a:off x="685800" y="2130427"/>
            <a:ext cx="7772400" cy="1470025"/>
          </a:xfrm>
        </p:spPr>
        <p:txBody>
          <a:bodyPr/>
          <a:lstStyle>
            <a:lvl1pPr algn="ctr">
              <a:defRPr/>
            </a:lvl1pPr>
          </a:lstStyle>
          <a:p>
            <a:r>
              <a:rPr lang="en-GB"/>
              <a:t>Click to edit Master title style</a:t>
            </a:r>
          </a:p>
        </p:txBody>
      </p:sp>
      <p:sp>
        <p:nvSpPr>
          <p:cNvPr id="1360900"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360901" name="Rectangle 5"/>
          <p:cNvSpPr>
            <a:spLocks noGrp="1" noChangeArrowheads="1"/>
          </p:cNvSpPr>
          <p:nvPr>
            <p:ph type="dt" sz="half" idx="2"/>
          </p:nvPr>
        </p:nvSpPr>
        <p:spPr/>
        <p:txBody>
          <a:bodyPr/>
          <a:lstStyle>
            <a:lvl1pPr>
              <a:defRPr/>
            </a:lvl1pPr>
          </a:lstStyle>
          <a:p>
            <a:endParaRPr lang="en-GB"/>
          </a:p>
        </p:txBody>
      </p:sp>
      <p:sp>
        <p:nvSpPr>
          <p:cNvPr id="1360902" name="Rectangle 6"/>
          <p:cNvSpPr>
            <a:spLocks noGrp="1" noChangeArrowheads="1"/>
          </p:cNvSpPr>
          <p:nvPr>
            <p:ph type="ftr" sz="quarter" idx="3"/>
          </p:nvPr>
        </p:nvSpPr>
        <p:spPr/>
        <p:txBody>
          <a:bodyPr/>
          <a:lstStyle>
            <a:lvl1pPr>
              <a:defRPr/>
            </a:lvl1pPr>
          </a:lstStyle>
          <a:p>
            <a:endParaRPr lang="en-GB"/>
          </a:p>
        </p:txBody>
      </p:sp>
      <p:sp>
        <p:nvSpPr>
          <p:cNvPr id="1360903" name="Rectangle 7"/>
          <p:cNvSpPr>
            <a:spLocks noGrp="1" noChangeArrowheads="1"/>
          </p:cNvSpPr>
          <p:nvPr>
            <p:ph type="sldNum" sz="quarter" idx="4"/>
          </p:nvPr>
        </p:nvSpPr>
        <p:spPr/>
        <p:txBody>
          <a:bodyPr/>
          <a:lstStyle>
            <a:lvl1pPr>
              <a:defRPr/>
            </a:lvl1pPr>
          </a:lstStyle>
          <a:p>
            <a:fld id="{51820C60-A239-4BC5-BAF5-B92058B6B457}" type="slidenum">
              <a:rPr lang="en-GB"/>
              <a:pPr/>
              <a:t>‹#›</a:t>
            </a:fld>
            <a:endParaRPr lang="en-GB"/>
          </a:p>
        </p:txBody>
      </p:sp>
    </p:spTree>
    <p:extLst>
      <p:ext uri="{BB962C8B-B14F-4D97-AF65-F5344CB8AC3E}">
        <p14:creationId xmlns:p14="http://schemas.microsoft.com/office/powerpoint/2010/main" val="780702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64DEF6B3-CB29-494A-B257-998A6CBC9286}" type="slidenum">
              <a:rPr lang="en-GB"/>
              <a:pPr/>
              <a:t>‹#›</a:t>
            </a:fld>
            <a:endParaRPr lang="en-GB"/>
          </a:p>
        </p:txBody>
      </p:sp>
    </p:spTree>
    <p:extLst>
      <p:ext uri="{BB962C8B-B14F-4D97-AF65-F5344CB8AC3E}">
        <p14:creationId xmlns:p14="http://schemas.microsoft.com/office/powerpoint/2010/main" val="1712316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4021A759-7023-44F3-8B3E-98822A9F2C63}" type="slidenum">
              <a:rPr lang="en-GB"/>
              <a:pPr/>
              <a:t>‹#›</a:t>
            </a:fld>
            <a:endParaRPr lang="en-GB"/>
          </a:p>
        </p:txBody>
      </p:sp>
    </p:spTree>
    <p:extLst>
      <p:ext uri="{BB962C8B-B14F-4D97-AF65-F5344CB8AC3E}">
        <p14:creationId xmlns:p14="http://schemas.microsoft.com/office/powerpoint/2010/main" val="2931837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dirty="0"/>
              <a:t>Click to edit Master title style</a:t>
            </a:r>
            <a:endParaRPr lang="en-US" dirty="0"/>
          </a:p>
        </p:txBody>
      </p:sp>
      <p:sp>
        <p:nvSpPr>
          <p:cNvPr id="3" name="Text Placeholder 2"/>
          <p:cNvSpPr>
            <a:spLocks noGrp="1"/>
          </p:cNvSpPr>
          <p:nvPr>
            <p:ph type="body" sz="half" idx="1"/>
          </p:nvPr>
        </p:nvSpPr>
        <p:spPr>
          <a:xfrm>
            <a:off x="457200" y="1600202"/>
            <a:ext cx="4038600" cy="452596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GB"/>
          </a:p>
        </p:txBody>
      </p:sp>
      <p:sp>
        <p:nvSpPr>
          <p:cNvPr id="7" name="Slide Number Placeholder 6"/>
          <p:cNvSpPr>
            <a:spLocks noGrp="1"/>
          </p:cNvSpPr>
          <p:nvPr>
            <p:ph type="sldNum" sz="quarter" idx="12"/>
          </p:nvPr>
        </p:nvSpPr>
        <p:spPr>
          <a:xfrm>
            <a:off x="6553200" y="6245225"/>
            <a:ext cx="2133600" cy="476250"/>
          </a:xfrm>
        </p:spPr>
        <p:txBody>
          <a:bodyPr/>
          <a:lstStyle>
            <a:lvl1pPr>
              <a:defRPr smtClean="0"/>
            </a:lvl1pPr>
          </a:lstStyle>
          <a:p>
            <a:fld id="{041A1630-3DEE-443C-8514-0C5B767A54EA}" type="slidenum">
              <a:rPr lang="en-GB"/>
              <a:pPr/>
              <a:t>‹#›</a:t>
            </a:fld>
            <a:endParaRPr lang="en-GB"/>
          </a:p>
        </p:txBody>
      </p:sp>
    </p:spTree>
    <p:extLst>
      <p:ext uri="{BB962C8B-B14F-4D97-AF65-F5344CB8AC3E}">
        <p14:creationId xmlns:p14="http://schemas.microsoft.com/office/powerpoint/2010/main" val="3545151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2"/>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3938590"/>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GB"/>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GB"/>
          </a:p>
        </p:txBody>
      </p:sp>
      <p:sp>
        <p:nvSpPr>
          <p:cNvPr id="8" name="Slide Number Placeholder 7"/>
          <p:cNvSpPr>
            <a:spLocks noGrp="1"/>
          </p:cNvSpPr>
          <p:nvPr>
            <p:ph type="sldNum" sz="quarter" idx="12"/>
          </p:nvPr>
        </p:nvSpPr>
        <p:spPr>
          <a:xfrm>
            <a:off x="6553200" y="6245225"/>
            <a:ext cx="2133600" cy="476250"/>
          </a:xfrm>
        </p:spPr>
        <p:txBody>
          <a:bodyPr/>
          <a:lstStyle>
            <a:lvl1pPr>
              <a:defRPr smtClean="0"/>
            </a:lvl1pPr>
          </a:lstStyle>
          <a:p>
            <a:fld id="{6C347FE8-B39F-4BF9-A5CC-B51F19F9A8D8}" type="slidenum">
              <a:rPr lang="en-GB"/>
              <a:pPr/>
              <a:t>‹#›</a:t>
            </a:fld>
            <a:endParaRPr lang="en-GB"/>
          </a:p>
        </p:txBody>
      </p:sp>
    </p:spTree>
    <p:extLst>
      <p:ext uri="{BB962C8B-B14F-4D97-AF65-F5344CB8AC3E}">
        <p14:creationId xmlns:p14="http://schemas.microsoft.com/office/powerpoint/2010/main" val="848749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GB"/>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GB"/>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fld id="{B970487B-0C37-44A2-AA95-7BBB9FADFD54}" type="slidenum">
              <a:rPr lang="en-GB"/>
              <a:pPr/>
              <a:t>‹#›</a:t>
            </a:fld>
            <a:endParaRPr lang="en-GB"/>
          </a:p>
        </p:txBody>
      </p:sp>
    </p:spTree>
    <p:extLst>
      <p:ext uri="{BB962C8B-B14F-4D97-AF65-F5344CB8AC3E}">
        <p14:creationId xmlns:p14="http://schemas.microsoft.com/office/powerpoint/2010/main" val="1362400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B164F34C-D3CB-4C48-AD45-8C0ECEE3E5A8}" type="slidenum">
              <a:rPr lang="en-GB"/>
              <a:pPr/>
              <a:t>‹#›</a:t>
            </a:fld>
            <a:endParaRPr lang="en-GB"/>
          </a:p>
        </p:txBody>
      </p:sp>
    </p:spTree>
    <p:extLst>
      <p:ext uri="{BB962C8B-B14F-4D97-AF65-F5344CB8AC3E}">
        <p14:creationId xmlns:p14="http://schemas.microsoft.com/office/powerpoint/2010/main" val="581618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D29CC1F1-9124-45E0-B0D3-F5C835CFC49B}" type="slidenum">
              <a:rPr lang="en-GB"/>
              <a:pPr/>
              <a:t>‹#›</a:t>
            </a:fld>
            <a:endParaRPr lang="en-GB"/>
          </a:p>
        </p:txBody>
      </p:sp>
    </p:spTree>
    <p:extLst>
      <p:ext uri="{BB962C8B-B14F-4D97-AF65-F5344CB8AC3E}">
        <p14:creationId xmlns:p14="http://schemas.microsoft.com/office/powerpoint/2010/main" val="1346225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DB1AADC5-6F83-4A1F-95F3-D8D83BC9D5F4}" type="slidenum">
              <a:rPr lang="en-GB"/>
              <a:pPr/>
              <a:t>‹#›</a:t>
            </a:fld>
            <a:endParaRPr lang="en-GB"/>
          </a:p>
        </p:txBody>
      </p:sp>
    </p:spTree>
    <p:extLst>
      <p:ext uri="{BB962C8B-B14F-4D97-AF65-F5344CB8AC3E}">
        <p14:creationId xmlns:p14="http://schemas.microsoft.com/office/powerpoint/2010/main" val="3185650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smtClean="0"/>
            </a:lvl1pPr>
          </a:lstStyle>
          <a:p>
            <a:fld id="{8AFE886C-BF43-476F-A822-101A4BC3EA7A}" type="slidenum">
              <a:rPr lang="en-GB"/>
              <a:pPr/>
              <a:t>‹#›</a:t>
            </a:fld>
            <a:endParaRPr lang="en-GB"/>
          </a:p>
        </p:txBody>
      </p:sp>
    </p:spTree>
    <p:extLst>
      <p:ext uri="{BB962C8B-B14F-4D97-AF65-F5344CB8AC3E}">
        <p14:creationId xmlns:p14="http://schemas.microsoft.com/office/powerpoint/2010/main" val="300563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smtClean="0"/>
            </a:lvl1pPr>
          </a:lstStyle>
          <a:p>
            <a:fld id="{744942E2-8740-44C4-8880-0C7374EE4335}" type="slidenum">
              <a:rPr lang="en-GB"/>
              <a:pPr/>
              <a:t>‹#›</a:t>
            </a:fld>
            <a:endParaRPr lang="en-GB"/>
          </a:p>
        </p:txBody>
      </p:sp>
    </p:spTree>
    <p:extLst>
      <p:ext uri="{BB962C8B-B14F-4D97-AF65-F5344CB8AC3E}">
        <p14:creationId xmlns:p14="http://schemas.microsoft.com/office/powerpoint/2010/main" val="819633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smtClean="0"/>
            </a:lvl1pPr>
          </a:lstStyle>
          <a:p>
            <a:fld id="{622703DE-5AAE-4096-B761-6057F56257DB}" type="slidenum">
              <a:rPr lang="en-GB"/>
              <a:pPr/>
              <a:t>‹#›</a:t>
            </a:fld>
            <a:endParaRPr lang="en-GB"/>
          </a:p>
        </p:txBody>
      </p:sp>
    </p:spTree>
    <p:extLst>
      <p:ext uri="{BB962C8B-B14F-4D97-AF65-F5344CB8AC3E}">
        <p14:creationId xmlns:p14="http://schemas.microsoft.com/office/powerpoint/2010/main" val="4040382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615B6BBE-315E-4603-B2C5-34BD69A3F847}" type="slidenum">
              <a:rPr lang="en-GB"/>
              <a:pPr/>
              <a:t>‹#›</a:t>
            </a:fld>
            <a:endParaRPr lang="en-GB"/>
          </a:p>
        </p:txBody>
      </p:sp>
    </p:spTree>
    <p:extLst>
      <p:ext uri="{BB962C8B-B14F-4D97-AF65-F5344CB8AC3E}">
        <p14:creationId xmlns:p14="http://schemas.microsoft.com/office/powerpoint/2010/main" val="422779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6E822B4F-0C67-4968-B2C0-1EDC7672D378}" type="slidenum">
              <a:rPr lang="en-GB"/>
              <a:pPr/>
              <a:t>‹#›</a:t>
            </a:fld>
            <a:endParaRPr lang="en-GB"/>
          </a:p>
        </p:txBody>
      </p:sp>
    </p:spTree>
    <p:extLst>
      <p:ext uri="{BB962C8B-B14F-4D97-AF65-F5344CB8AC3E}">
        <p14:creationId xmlns:p14="http://schemas.microsoft.com/office/powerpoint/2010/main" val="533816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59874" name="Picture 2" descr="144b"/>
          <p:cNvPicPr>
            <a:picLocks noChangeAspect="1" noChangeArrowheads="1"/>
          </p:cNvPicPr>
          <p:nvPr/>
        </p:nvPicPr>
        <p:blipFill>
          <a:blip r:embed="rId16"/>
          <a:srcRect/>
          <a:stretch>
            <a:fillRect/>
          </a:stretch>
        </p:blipFill>
        <p:spPr bwMode="auto">
          <a:xfrm>
            <a:off x="0" y="0"/>
            <a:ext cx="9144000" cy="6858000"/>
          </a:xfrm>
          <a:prstGeom prst="rect">
            <a:avLst/>
          </a:prstGeom>
          <a:noFill/>
        </p:spPr>
      </p:pic>
      <p:sp>
        <p:nvSpPr>
          <p:cNvPr id="1359875"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359876" name="Rectangle 4"/>
          <p:cNvSpPr>
            <a:spLocks noGrp="1" noChangeArrowheads="1"/>
          </p:cNvSpPr>
          <p:nvPr>
            <p:ph type="body" idx="1"/>
          </p:nvPr>
        </p:nvSpPr>
        <p:spPr bwMode="auto">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5987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mn-cs"/>
              </a:defRPr>
            </a:lvl1pPr>
          </a:lstStyle>
          <a:p>
            <a:endParaRPr lang="en-GB"/>
          </a:p>
        </p:txBody>
      </p:sp>
      <p:sp>
        <p:nvSpPr>
          <p:cNvPr id="135987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mn-cs"/>
              </a:defRPr>
            </a:lvl1pPr>
          </a:lstStyle>
          <a:p>
            <a:endParaRPr lang="en-GB"/>
          </a:p>
        </p:txBody>
      </p:sp>
      <p:sp>
        <p:nvSpPr>
          <p:cNvPr id="135987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ea typeface="+mn-ea"/>
                <a:cs typeface="+mn-cs"/>
              </a:defRPr>
            </a:lvl1pPr>
          </a:lstStyle>
          <a:p>
            <a:fld id="{C1755390-8761-438A-BCDA-E502EF4CEE89}" type="slidenum">
              <a:rPr lang="en-GB"/>
              <a:pPr/>
              <a:t>‹#›</a:t>
            </a:fld>
            <a:endParaRPr lang="en-GB"/>
          </a:p>
        </p:txBody>
      </p:sp>
    </p:spTree>
    <p:extLst>
      <p:ext uri="{BB962C8B-B14F-4D97-AF65-F5344CB8AC3E}">
        <p14:creationId xmlns:p14="http://schemas.microsoft.com/office/powerpoint/2010/main" val="1020250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2pPr>
      <a:lvl3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3pPr>
      <a:lvl4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4pPr>
      <a:lvl5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5pPr>
      <a:lvl6pPr marL="4572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6pPr>
      <a:lvl7pPr marL="9144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7pPr>
      <a:lvl8pPr marL="13716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8pPr>
      <a:lvl9pPr marL="18288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8E36B-5A7C-C344-8F06-F244CC9E13E1}"/>
              </a:ext>
            </a:extLst>
          </p:cNvPr>
          <p:cNvSpPr>
            <a:spLocks noGrp="1"/>
          </p:cNvSpPr>
          <p:nvPr>
            <p:ph type="title"/>
          </p:nvPr>
        </p:nvSpPr>
        <p:spPr>
          <a:xfrm>
            <a:off x="457200" y="-27384"/>
            <a:ext cx="8229600" cy="1143000"/>
          </a:xfrm>
        </p:spPr>
        <p:txBody>
          <a:bodyPr/>
          <a:lstStyle/>
          <a:p>
            <a:r>
              <a:rPr lang="en-GB" dirty="0">
                <a:solidFill>
                  <a:srgbClr val="FFFF00"/>
                </a:solidFill>
              </a:rPr>
              <a:t>Boundary maintenance </a:t>
            </a:r>
          </a:p>
        </p:txBody>
      </p:sp>
      <p:sp>
        <p:nvSpPr>
          <p:cNvPr id="3" name="Text Placeholder 2">
            <a:extLst>
              <a:ext uri="{FF2B5EF4-FFF2-40B4-BE49-F238E27FC236}">
                <a16:creationId xmlns:a16="http://schemas.microsoft.com/office/drawing/2014/main" id="{6F17317A-92C6-F44D-B7C6-DB12210639F8}"/>
              </a:ext>
            </a:extLst>
          </p:cNvPr>
          <p:cNvSpPr>
            <a:spLocks noGrp="1"/>
          </p:cNvSpPr>
          <p:nvPr>
            <p:ph type="body" sz="half" idx="1"/>
          </p:nvPr>
        </p:nvSpPr>
        <p:spPr>
          <a:xfrm>
            <a:off x="457200" y="1115616"/>
            <a:ext cx="8229600" cy="5232544"/>
          </a:xfrm>
        </p:spPr>
        <p:txBody>
          <a:bodyPr>
            <a:noAutofit/>
          </a:bodyPr>
          <a:lstStyle/>
          <a:p>
            <a:r>
              <a:rPr lang="en-GB" sz="2200" dirty="0">
                <a:solidFill>
                  <a:schemeClr val="accent1"/>
                </a:solidFill>
              </a:rPr>
              <a:t>Therefore you are to observe the Sabbath, for it is holy to you. Everyone who profanes it shall surely be put to death; for whoever does any work on it, that person shall be cut off from among his people.	Exodus 31:14</a:t>
            </a:r>
          </a:p>
          <a:p>
            <a:r>
              <a:rPr lang="en-GB" sz="2200" dirty="0">
                <a:solidFill>
                  <a:schemeClr val="accent1"/>
                </a:solidFill>
              </a:rPr>
              <a:t>Now while the sons of Israel were in the wilderness, they found a man gathering wood on the sabbath day. And those who found him gathering wood brought him to Moses and Aaron, and to all the congregation; and they put him in custody because it had not been declared what should be done to him. Then the Lord said to Moses, "The man shall surely be put to death; all the congregation shall stone him with stones outside the camp." So all the congregation brought him outside the camp, and stoned him to death with stones, just as the Lord had commanded Moses. 		Numbers 15:32-36</a:t>
            </a:r>
          </a:p>
        </p:txBody>
      </p:sp>
    </p:spTree>
    <p:extLst>
      <p:ext uri="{BB962C8B-B14F-4D97-AF65-F5344CB8AC3E}">
        <p14:creationId xmlns:p14="http://schemas.microsoft.com/office/powerpoint/2010/main" val="387193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880F9-B638-404C-B12C-9816FCBC02D3}"/>
              </a:ext>
            </a:extLst>
          </p:cNvPr>
          <p:cNvSpPr>
            <a:spLocks noGrp="1"/>
          </p:cNvSpPr>
          <p:nvPr>
            <p:ph type="title"/>
          </p:nvPr>
        </p:nvSpPr>
        <p:spPr/>
        <p:txBody>
          <a:bodyPr/>
          <a:lstStyle/>
          <a:p>
            <a:r>
              <a:rPr lang="en-GB" dirty="0">
                <a:solidFill>
                  <a:srgbClr val="FFFF00"/>
                </a:solidFill>
              </a:rPr>
              <a:t>Moses not happy</a:t>
            </a:r>
          </a:p>
        </p:txBody>
      </p:sp>
      <p:sp>
        <p:nvSpPr>
          <p:cNvPr id="3" name="Content Placeholder 2">
            <a:extLst>
              <a:ext uri="{FF2B5EF4-FFF2-40B4-BE49-F238E27FC236}">
                <a16:creationId xmlns:a16="http://schemas.microsoft.com/office/drawing/2014/main" id="{9A547910-D584-EA48-823B-EED0A460505B}"/>
              </a:ext>
            </a:extLst>
          </p:cNvPr>
          <p:cNvSpPr>
            <a:spLocks noGrp="1"/>
          </p:cNvSpPr>
          <p:nvPr>
            <p:ph idx="1"/>
          </p:nvPr>
        </p:nvSpPr>
        <p:spPr/>
        <p:txBody>
          <a:bodyPr/>
          <a:lstStyle/>
          <a:p>
            <a:r>
              <a:rPr lang="en-GB" sz="2400" dirty="0">
                <a:solidFill>
                  <a:schemeClr val="bg1"/>
                </a:solidFill>
              </a:rPr>
              <a:t>Then Moses said to him, “If your Presence does not go with us, do not send us up from here. How will anyone know that you are pleased with me and with your people unless you go with us? What else will distinguish me and your people from all the other people on the face of the earth?”</a:t>
            </a:r>
          </a:p>
          <a:p>
            <a:r>
              <a:rPr lang="en-GB" sz="2400" dirty="0">
                <a:solidFill>
                  <a:schemeClr val="bg1"/>
                </a:solidFill>
              </a:rPr>
              <a:t>And the Lord said to Moses, “I will do the very thing you have asked, because I am pleased with you and I know you by name. Exodus 33:15-17</a:t>
            </a:r>
          </a:p>
          <a:p>
            <a:pPr marL="0" indent="0">
              <a:buNone/>
            </a:pPr>
            <a:endParaRPr lang="en-GB" sz="2400" dirty="0">
              <a:solidFill>
                <a:schemeClr val="bg1"/>
              </a:solidFill>
            </a:endParaRPr>
          </a:p>
          <a:p>
            <a:endParaRPr lang="en-GB" sz="2400" dirty="0">
              <a:solidFill>
                <a:schemeClr val="bg1"/>
              </a:solidFill>
            </a:endParaRPr>
          </a:p>
        </p:txBody>
      </p:sp>
    </p:spTree>
    <p:extLst>
      <p:ext uri="{BB962C8B-B14F-4D97-AF65-F5344CB8AC3E}">
        <p14:creationId xmlns:p14="http://schemas.microsoft.com/office/powerpoint/2010/main" val="217553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EA3A4-2039-CE4D-BC20-AC6C815FA92A}"/>
              </a:ext>
            </a:extLst>
          </p:cNvPr>
          <p:cNvSpPr>
            <a:spLocks noGrp="1"/>
          </p:cNvSpPr>
          <p:nvPr>
            <p:ph type="title"/>
          </p:nvPr>
        </p:nvSpPr>
        <p:spPr/>
        <p:txBody>
          <a:bodyPr/>
          <a:lstStyle/>
          <a:p>
            <a:r>
              <a:rPr lang="en-GB" dirty="0">
                <a:solidFill>
                  <a:srgbClr val="FFFF00"/>
                </a:solidFill>
              </a:rPr>
              <a:t>What is God like?</a:t>
            </a:r>
          </a:p>
        </p:txBody>
      </p:sp>
      <p:sp>
        <p:nvSpPr>
          <p:cNvPr id="3" name="Content Placeholder 2">
            <a:extLst>
              <a:ext uri="{FF2B5EF4-FFF2-40B4-BE49-F238E27FC236}">
                <a16:creationId xmlns:a16="http://schemas.microsoft.com/office/drawing/2014/main" id="{36BB27CF-320B-BC4C-B2FC-0008986E188C}"/>
              </a:ext>
            </a:extLst>
          </p:cNvPr>
          <p:cNvSpPr>
            <a:spLocks noGrp="1"/>
          </p:cNvSpPr>
          <p:nvPr>
            <p:ph idx="1"/>
          </p:nvPr>
        </p:nvSpPr>
        <p:spPr/>
        <p:txBody>
          <a:bodyPr/>
          <a:lstStyle/>
          <a:p>
            <a:r>
              <a:rPr lang="en-GB" sz="2400" dirty="0">
                <a:solidFill>
                  <a:schemeClr val="accent1"/>
                </a:solidFill>
              </a:rPr>
              <a:t>Then Moses said, “Now show me your glory.”</a:t>
            </a:r>
          </a:p>
          <a:p>
            <a:r>
              <a:rPr lang="en-GB" sz="2400" dirty="0">
                <a:solidFill>
                  <a:schemeClr val="accent1"/>
                </a:solidFill>
              </a:rPr>
              <a:t>And the Lord said, “I will cause all my goodness to pass in front of you, and I will proclaim my name, the Lord, in your presence. I will have mercy on whom I will have mercy, and I will have compassion on whom I will have compassion. But,” he said, “you cannot see my face, for no one may see me and live. . . you will see my back; but my face must not be seen.” Exodus 33:18-23</a:t>
            </a:r>
          </a:p>
          <a:p>
            <a:endParaRPr lang="en-GB" sz="2400" dirty="0">
              <a:solidFill>
                <a:schemeClr val="accent1"/>
              </a:solidFill>
            </a:endParaRPr>
          </a:p>
          <a:p>
            <a:endParaRPr lang="en-GB" sz="2400" dirty="0">
              <a:solidFill>
                <a:schemeClr val="accent1"/>
              </a:solidFill>
            </a:endParaRPr>
          </a:p>
        </p:txBody>
      </p:sp>
    </p:spTree>
    <p:extLst>
      <p:ext uri="{BB962C8B-B14F-4D97-AF65-F5344CB8AC3E}">
        <p14:creationId xmlns:p14="http://schemas.microsoft.com/office/powerpoint/2010/main" val="1799457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0" name="Rectangle 10"/>
          <p:cNvSpPr>
            <a:spLocks noGrp="1" noChangeArrowheads="1"/>
          </p:cNvSpPr>
          <p:nvPr>
            <p:ph type="title"/>
          </p:nvPr>
        </p:nvSpPr>
        <p:spPr>
          <a:xfrm>
            <a:off x="457200" y="304800"/>
            <a:ext cx="8229600" cy="1143000"/>
          </a:xfrm>
        </p:spPr>
        <p:txBody>
          <a:bodyPr/>
          <a:lstStyle/>
          <a:p>
            <a:r>
              <a:rPr lang="en-US" altLang="zh-CN" sz="4000" dirty="0">
                <a:solidFill>
                  <a:srgbClr val="FFFF00"/>
                </a:solidFill>
                <a:latin typeface="+mn-lt"/>
                <a:ea typeface="宋体" pitchFamily="-128" charset="-122"/>
                <a:cs typeface="宋体" pitchFamily="-128" charset="-122"/>
              </a:rPr>
              <a:t>Getting the tablets again</a:t>
            </a:r>
            <a:endParaRPr lang="en-US" sz="4000" dirty="0">
              <a:solidFill>
                <a:srgbClr val="FFFF99"/>
              </a:solidFill>
              <a:latin typeface="+mn-lt"/>
              <a:ea typeface="宋体" pitchFamily="-128" charset="-122"/>
              <a:cs typeface="宋体" pitchFamily="-128" charset="-122"/>
            </a:endParaRPr>
          </a:p>
        </p:txBody>
      </p:sp>
      <p:sp>
        <p:nvSpPr>
          <p:cNvPr id="1382411" name="Rectangle 11"/>
          <p:cNvSpPr>
            <a:spLocks noGrp="1" noChangeArrowheads="1"/>
          </p:cNvSpPr>
          <p:nvPr>
            <p:ph type="body" sz="half" idx="1"/>
          </p:nvPr>
        </p:nvSpPr>
        <p:spPr>
          <a:xfrm>
            <a:off x="457200" y="1951038"/>
            <a:ext cx="4191000" cy="4525962"/>
          </a:xfrm>
        </p:spPr>
        <p:txBody>
          <a:bodyPr/>
          <a:lstStyle/>
          <a:p>
            <a:r>
              <a:rPr lang="en-US" sz="2800" dirty="0">
                <a:solidFill>
                  <a:schemeClr val="accent1"/>
                </a:solidFill>
                <a:ea typeface="Century Gothic" charset="0"/>
                <a:cs typeface="Century Gothic" charset="0"/>
              </a:rPr>
              <a:t>“Cut two tablets of stone like the first and I will engrave upon the tablets the words that were in the first tablets, which you broke.” </a:t>
            </a:r>
          </a:p>
          <a:p>
            <a:pPr>
              <a:buFontTx/>
              <a:buNone/>
            </a:pPr>
            <a:r>
              <a:rPr lang="en-US" sz="2400" dirty="0">
                <a:solidFill>
                  <a:schemeClr val="accent1"/>
                </a:solidFill>
                <a:ea typeface="Century Gothic" charset="0"/>
                <a:cs typeface="Century Gothic" charset="0"/>
              </a:rPr>
              <a:t>			Exodus 34:1</a:t>
            </a:r>
          </a:p>
        </p:txBody>
      </p:sp>
      <p:pic>
        <p:nvPicPr>
          <p:cNvPr id="1382413" name="Picture 13" descr="71Chagall"/>
          <p:cNvPicPr>
            <a:picLocks noGrp="1" noChangeAspect="1" noChangeArrowheads="1"/>
          </p:cNvPicPr>
          <p:nvPr>
            <p:ph sz="half" idx="2"/>
          </p:nvPr>
        </p:nvPicPr>
        <p:blipFill>
          <a:blip r:embed="rId3"/>
          <a:srcRect/>
          <a:stretch>
            <a:fillRect/>
          </a:stretch>
        </p:blipFill>
        <p:spPr>
          <a:xfrm>
            <a:off x="5292727" y="1600202"/>
            <a:ext cx="3394075" cy="4525963"/>
          </a:xfrm>
        </p:spPr>
      </p:pic>
      <p:sp>
        <p:nvSpPr>
          <p:cNvPr id="1382414" name="Text Box 14"/>
          <p:cNvSpPr txBox="1">
            <a:spLocks noChangeArrowheads="1"/>
          </p:cNvSpPr>
          <p:nvPr/>
        </p:nvSpPr>
        <p:spPr bwMode="auto">
          <a:xfrm>
            <a:off x="5292082" y="6215063"/>
            <a:ext cx="3453189" cy="400110"/>
          </a:xfrm>
          <a:prstGeom prst="rect">
            <a:avLst/>
          </a:prstGeom>
          <a:noFill/>
          <a:ln w="9525">
            <a:noFill/>
            <a:miter lim="800000"/>
            <a:headEnd/>
            <a:tailEnd/>
          </a:ln>
          <a:effectLst/>
        </p:spPr>
        <p:txBody>
          <a:bodyPr wrap="none">
            <a:prstTxWarp prst="textNoShape">
              <a:avLst/>
            </a:prstTxWarp>
            <a:spAutoFit/>
          </a:bodyPr>
          <a:lstStyle/>
          <a:p>
            <a:pPr fontAlgn="base">
              <a:spcBef>
                <a:spcPct val="0"/>
              </a:spcBef>
              <a:spcAft>
                <a:spcPct val="0"/>
              </a:spcAft>
            </a:pPr>
            <a:r>
              <a:rPr lang="en-US" sz="2000" dirty="0">
                <a:solidFill>
                  <a:srgbClr val="FFFFF7"/>
                </a:solidFill>
                <a:latin typeface="Century Gothic" panose="020F0302020204030204"/>
              </a:rPr>
              <a:t>Moses receives the tablets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cs typeface="Arial Rounded MT Bold"/>
              </a:rPr>
              <a:t>God of compassion and justice</a:t>
            </a:r>
          </a:p>
        </p:txBody>
      </p:sp>
      <p:sp>
        <p:nvSpPr>
          <p:cNvPr id="3" name="Content Placeholder 2"/>
          <p:cNvSpPr>
            <a:spLocks noGrp="1"/>
          </p:cNvSpPr>
          <p:nvPr>
            <p:ph idx="1"/>
          </p:nvPr>
        </p:nvSpPr>
        <p:spPr/>
        <p:txBody>
          <a:bodyPr/>
          <a:lstStyle/>
          <a:p>
            <a:pPr marL="0" indent="0">
              <a:buNone/>
            </a:pPr>
            <a:r>
              <a:rPr lang="en-US" sz="2400" baseline="30000" dirty="0">
                <a:solidFill>
                  <a:schemeClr val="bg1"/>
                </a:solidFill>
                <a:latin typeface="Century Gothic" charset="0"/>
                <a:ea typeface="Century Gothic" charset="0"/>
                <a:cs typeface="Century Gothic" charset="0"/>
              </a:rPr>
              <a:t> </a:t>
            </a:r>
            <a:r>
              <a:rPr lang="en-US" sz="2400" dirty="0">
                <a:solidFill>
                  <a:schemeClr val="bg1"/>
                </a:solidFill>
                <a:latin typeface="Century Gothic" charset="0"/>
                <a:ea typeface="Century Gothic" charset="0"/>
                <a:cs typeface="Century Gothic" charset="0"/>
              </a:rPr>
              <a:t>The </a:t>
            </a:r>
            <a:r>
              <a:rPr lang="en-US" sz="2400" cap="small" dirty="0">
                <a:solidFill>
                  <a:schemeClr val="bg1"/>
                </a:solidFill>
                <a:latin typeface="Century Gothic" charset="0"/>
                <a:ea typeface="Century Gothic" charset="0"/>
                <a:cs typeface="Century Gothic" charset="0"/>
              </a:rPr>
              <a:t>Lord</a:t>
            </a:r>
            <a:r>
              <a:rPr lang="en-US" sz="2400" dirty="0">
                <a:solidFill>
                  <a:schemeClr val="bg1"/>
                </a:solidFill>
                <a:latin typeface="Century Gothic" charset="0"/>
                <a:ea typeface="Century Gothic" charset="0"/>
                <a:cs typeface="Century Gothic" charset="0"/>
              </a:rPr>
              <a:t> passed before him and proclaimed, “The </a:t>
            </a:r>
            <a:r>
              <a:rPr lang="en-US" sz="2400" cap="small" dirty="0">
                <a:solidFill>
                  <a:schemeClr val="bg1"/>
                </a:solidFill>
                <a:latin typeface="Century Gothic" charset="0"/>
                <a:ea typeface="Century Gothic" charset="0"/>
                <a:cs typeface="Century Gothic" charset="0"/>
              </a:rPr>
              <a:t>Lord</a:t>
            </a:r>
            <a:r>
              <a:rPr lang="en-US" sz="2400" dirty="0">
                <a:solidFill>
                  <a:schemeClr val="bg1"/>
                </a:solidFill>
                <a:latin typeface="Century Gothic" charset="0"/>
                <a:ea typeface="Century Gothic" charset="0"/>
                <a:cs typeface="Century Gothic" charset="0"/>
              </a:rPr>
              <a:t>, the </a:t>
            </a:r>
            <a:r>
              <a:rPr lang="en-US" sz="2400" cap="small" dirty="0">
                <a:solidFill>
                  <a:schemeClr val="bg1"/>
                </a:solidFill>
                <a:latin typeface="Century Gothic" charset="0"/>
                <a:ea typeface="Century Gothic" charset="0"/>
                <a:cs typeface="Century Gothic" charset="0"/>
              </a:rPr>
              <a:t>Lord</a:t>
            </a:r>
            <a:r>
              <a:rPr lang="en-US" sz="2400" dirty="0">
                <a:solidFill>
                  <a:schemeClr val="bg1"/>
                </a:solidFill>
                <a:latin typeface="Century Gothic" charset="0"/>
                <a:ea typeface="Century Gothic" charset="0"/>
                <a:cs typeface="Century Gothic" charset="0"/>
              </a:rPr>
              <a:t>, a God merciful and gracious, slow to anger, and abounding in steadfast love and faithfulness, </a:t>
            </a:r>
            <a:r>
              <a:rPr lang="en-US" sz="2400" baseline="30000" dirty="0">
                <a:solidFill>
                  <a:schemeClr val="bg1"/>
                </a:solidFill>
                <a:latin typeface="Century Gothic" charset="0"/>
                <a:ea typeface="Century Gothic" charset="0"/>
                <a:cs typeface="Century Gothic" charset="0"/>
              </a:rPr>
              <a:t> </a:t>
            </a:r>
            <a:r>
              <a:rPr lang="en-US" sz="2400" dirty="0">
                <a:solidFill>
                  <a:schemeClr val="bg1"/>
                </a:solidFill>
                <a:latin typeface="Century Gothic" charset="0"/>
                <a:ea typeface="Century Gothic" charset="0"/>
                <a:cs typeface="Century Gothic" charset="0"/>
              </a:rPr>
              <a:t>keeping steadfast love for thousands, forgiving iniquity and transgression and sin, but who will by no means clear the guilty, visiting the iniquity of the fathers on the children and the children's children, to the third and the fourth generation.” 								</a:t>
            </a:r>
            <a:r>
              <a:rPr lang="en-US" sz="2000" dirty="0">
                <a:solidFill>
                  <a:schemeClr val="bg1"/>
                </a:solidFill>
                <a:latin typeface="Century Gothic" charset="0"/>
                <a:ea typeface="Century Gothic" charset="0"/>
                <a:cs typeface="Century Gothic" charset="0"/>
              </a:rPr>
              <a:t>Exodus 34:6-7</a:t>
            </a:r>
          </a:p>
        </p:txBody>
      </p:sp>
    </p:spTree>
    <p:extLst>
      <p:ext uri="{BB962C8B-B14F-4D97-AF65-F5344CB8AC3E}">
        <p14:creationId xmlns:p14="http://schemas.microsoft.com/office/powerpoint/2010/main" val="891231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8135E5F-8AB7-4D4D-BA0D-CC3399207401}"/>
              </a:ext>
            </a:extLst>
          </p:cNvPr>
          <p:cNvSpPr>
            <a:spLocks noGrp="1"/>
          </p:cNvSpPr>
          <p:nvPr>
            <p:ph type="title"/>
          </p:nvPr>
        </p:nvSpPr>
        <p:spPr/>
        <p:txBody>
          <a:bodyPr/>
          <a:lstStyle/>
          <a:p>
            <a:r>
              <a:rPr lang="en-GB" dirty="0">
                <a:solidFill>
                  <a:srgbClr val="FFFF00"/>
                </a:solidFill>
                <a:latin typeface="Century Gothic" panose="020B0502020202020204" pitchFamily="34" charset="0"/>
              </a:rPr>
              <a:t>Guilty of what?</a:t>
            </a:r>
          </a:p>
        </p:txBody>
      </p:sp>
      <p:sp>
        <p:nvSpPr>
          <p:cNvPr id="6" name="Content Placeholder 5">
            <a:extLst>
              <a:ext uri="{FF2B5EF4-FFF2-40B4-BE49-F238E27FC236}">
                <a16:creationId xmlns:a16="http://schemas.microsoft.com/office/drawing/2014/main" id="{1804E041-E396-064D-AA8E-8577AC1BBAFB}"/>
              </a:ext>
            </a:extLst>
          </p:cNvPr>
          <p:cNvSpPr>
            <a:spLocks noGrp="1"/>
          </p:cNvSpPr>
          <p:nvPr>
            <p:ph idx="1"/>
          </p:nvPr>
        </p:nvSpPr>
        <p:spPr>
          <a:xfrm>
            <a:off x="179512" y="1484786"/>
            <a:ext cx="8712968" cy="4525963"/>
          </a:xfrm>
        </p:spPr>
        <p:txBody>
          <a:bodyPr/>
          <a:lstStyle/>
          <a:p>
            <a:r>
              <a:rPr lang="en-GB" sz="2200" dirty="0">
                <a:solidFill>
                  <a:schemeClr val="accent1"/>
                </a:solidFill>
                <a:latin typeface="Century Gothic" panose="020B0502020202020204" pitchFamily="34" charset="0"/>
              </a:rPr>
              <a:t>“Out of all the families on earth, I picked you. Therefore, because of your special calling, I’m holding you responsible for all your sins. The people of Israel have sinned again and again, and for this I will certainly punish them. They sell into slavery honest people who cannot pay their debts, the poor who cannot repay even the price of a pair of sandals. They trample down the weak and helpless and push the poor out of the way. A man and his father have intercourse with the same slave woman, and so profane my holy name. At every place of worship people sleep on clothing that they have taken from the poor as security for debts. “And yet, I brought you out of Egypt, led you through the desert for forty years. And now I will crush you to the ground, and you will groan like a cart loaded with grain. Amos 2-3</a:t>
            </a:r>
          </a:p>
          <a:p>
            <a:endParaRPr lang="en-GB" sz="2200" dirty="0">
              <a:solidFill>
                <a:schemeClr val="accent1"/>
              </a:solidFill>
              <a:latin typeface="Century Gothic" panose="020B0502020202020204" pitchFamily="34" charset="0"/>
            </a:endParaRPr>
          </a:p>
          <a:p>
            <a:endParaRPr lang="en-GB" sz="2200" dirty="0">
              <a:solidFill>
                <a:schemeClr val="accent1"/>
              </a:solidFill>
              <a:latin typeface="Century Gothic" panose="020B0502020202020204" pitchFamily="34" charset="0"/>
            </a:endParaRPr>
          </a:p>
        </p:txBody>
      </p:sp>
    </p:spTree>
    <p:extLst>
      <p:ext uri="{BB962C8B-B14F-4D97-AF65-F5344CB8AC3E}">
        <p14:creationId xmlns:p14="http://schemas.microsoft.com/office/powerpoint/2010/main" val="3876174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n-GB" dirty="0">
                <a:solidFill>
                  <a:srgbClr val="FFFF00"/>
                </a:solidFill>
                <a:latin typeface="+mn-lt"/>
              </a:rPr>
              <a:t>How does that work?</a:t>
            </a:r>
          </a:p>
        </p:txBody>
      </p:sp>
      <p:sp>
        <p:nvSpPr>
          <p:cNvPr id="3" name="Content Placeholder 2"/>
          <p:cNvSpPr>
            <a:spLocks noGrp="1"/>
          </p:cNvSpPr>
          <p:nvPr>
            <p:ph sz="half" idx="2"/>
          </p:nvPr>
        </p:nvSpPr>
        <p:spPr>
          <a:xfrm>
            <a:off x="179513" y="1117601"/>
            <a:ext cx="8507288" cy="5457370"/>
          </a:xfrm>
        </p:spPr>
        <p:txBody>
          <a:bodyPr>
            <a:normAutofit fontScale="92500"/>
          </a:bodyPr>
          <a:lstStyle/>
          <a:p>
            <a:pPr>
              <a:lnSpc>
                <a:spcPct val="110000"/>
              </a:lnSpc>
            </a:pPr>
            <a:r>
              <a:rPr lang="en-US" sz="2200" i="1" kern="1200" dirty="0">
                <a:solidFill>
                  <a:schemeClr val="accent1"/>
                </a:solidFill>
                <a:ea typeface="Century Gothic" charset="0"/>
                <a:cs typeface="Century Gothic" charset="0"/>
              </a:rPr>
              <a:t>A world without Divine justice would be one where there is more resentment, punishment and crime, and less public-spiritedness and forgiveness, even among religious believers</a:t>
            </a:r>
            <a:r>
              <a:rPr lang="en-US" sz="2200" kern="1200" dirty="0">
                <a:solidFill>
                  <a:schemeClr val="accent1"/>
                </a:solidFill>
                <a:ea typeface="Century Gothic" charset="0"/>
                <a:cs typeface="Century Gothic" charset="0"/>
              </a:rPr>
              <a:t>. The more we believe that God punishes the guilty, the more forgiving we become. The less we believe that God punishes the guilty, the more resentful and punitive we become. This is a totally counterintuitive truth, yet one that finally allows us to see the profound wisdom of the Torah in helping us create a humane and compassionate society. </a:t>
            </a:r>
          </a:p>
          <a:p>
            <a:pPr lvl="1">
              <a:lnSpc>
                <a:spcPct val="110000"/>
              </a:lnSpc>
            </a:pPr>
            <a:r>
              <a:rPr lang="en-US" sz="2000" kern="1200" dirty="0">
                <a:solidFill>
                  <a:schemeClr val="accent1"/>
                </a:solidFill>
                <a:ea typeface="Century Gothic" charset="0"/>
                <a:cs typeface="Century Gothic" charset="0"/>
              </a:rPr>
              <a:t>Ara </a:t>
            </a:r>
            <a:r>
              <a:rPr lang="en-US" sz="2000" kern="1200" dirty="0" err="1">
                <a:solidFill>
                  <a:schemeClr val="accent1"/>
                </a:solidFill>
                <a:ea typeface="Century Gothic" charset="0"/>
                <a:cs typeface="Century Gothic" charset="0"/>
              </a:rPr>
              <a:t>Norenzayan</a:t>
            </a:r>
            <a:r>
              <a:rPr lang="en-US" sz="2000" i="1" kern="1200" dirty="0">
                <a:solidFill>
                  <a:schemeClr val="accent1"/>
                </a:solidFill>
                <a:ea typeface="Century Gothic" charset="0"/>
                <a:cs typeface="Century Gothic" charset="0"/>
              </a:rPr>
              <a:t>, Big Gods: How </a:t>
            </a:r>
            <a:r>
              <a:rPr lang="en-US" sz="2000" i="1" dirty="0">
                <a:solidFill>
                  <a:schemeClr val="accent1"/>
                </a:solidFill>
                <a:ea typeface="Century Gothic" charset="0"/>
                <a:cs typeface="Century Gothic" charset="0"/>
              </a:rPr>
              <a:t>R</a:t>
            </a:r>
            <a:r>
              <a:rPr lang="en-US" sz="2000" i="1" kern="1200" dirty="0">
                <a:solidFill>
                  <a:schemeClr val="accent1"/>
                </a:solidFill>
                <a:ea typeface="Century Gothic" charset="0"/>
                <a:cs typeface="Century Gothic" charset="0"/>
              </a:rPr>
              <a:t>eligion </a:t>
            </a:r>
            <a:r>
              <a:rPr lang="en-US" sz="2000" i="1" dirty="0">
                <a:solidFill>
                  <a:schemeClr val="accent1"/>
                </a:solidFill>
                <a:ea typeface="Century Gothic" charset="0"/>
                <a:cs typeface="Century Gothic" charset="0"/>
              </a:rPr>
              <a:t>T</a:t>
            </a:r>
            <a:r>
              <a:rPr lang="en-US" sz="2000" i="1" kern="1200" dirty="0">
                <a:solidFill>
                  <a:schemeClr val="accent1"/>
                </a:solidFill>
                <a:ea typeface="Century Gothic" charset="0"/>
                <a:cs typeface="Century Gothic" charset="0"/>
              </a:rPr>
              <a:t>ransformed Cooperation and Conflict</a:t>
            </a:r>
            <a:r>
              <a:rPr lang="en-US" sz="2000" i="1" dirty="0">
                <a:solidFill>
                  <a:schemeClr val="accent1"/>
                </a:solidFill>
                <a:ea typeface="Century Gothic" charset="0"/>
                <a:cs typeface="Century Gothic" charset="0"/>
              </a:rPr>
              <a:t>, 2013</a:t>
            </a:r>
            <a:endParaRPr lang="en-US" sz="2000" kern="1200" dirty="0">
              <a:solidFill>
                <a:schemeClr val="accent1"/>
              </a:solidFill>
              <a:ea typeface="Century Gothic" charset="0"/>
              <a:cs typeface="Century Gothic" charset="0"/>
            </a:endParaRPr>
          </a:p>
          <a:p>
            <a:pPr>
              <a:lnSpc>
                <a:spcPct val="110000"/>
              </a:lnSpc>
            </a:pPr>
            <a:r>
              <a:rPr lang="en-US" sz="2200" dirty="0">
                <a:solidFill>
                  <a:schemeClr val="accent1"/>
                </a:solidFill>
                <a:ea typeface="Century Gothic" charset="0"/>
                <a:cs typeface="Century Gothic" charset="0"/>
              </a:rPr>
              <a:t>R</a:t>
            </a:r>
            <a:r>
              <a:rPr lang="en-GB" sz="2200" dirty="0" err="1">
                <a:solidFill>
                  <a:schemeClr val="accent1"/>
                </a:solidFill>
                <a:ea typeface="Century Gothic" charset="0"/>
                <a:cs typeface="Century Gothic" charset="0"/>
              </a:rPr>
              <a:t>ules</a:t>
            </a:r>
            <a:r>
              <a:rPr lang="en-GB" sz="2200" dirty="0">
                <a:solidFill>
                  <a:schemeClr val="accent1"/>
                </a:solidFill>
                <a:ea typeface="Century Gothic" charset="0"/>
                <a:cs typeface="Century Gothic" charset="0"/>
              </a:rPr>
              <a:t> create boundaries. People challenge rules. Need to be enforced </a:t>
            </a:r>
            <a:r>
              <a:rPr lang="mr-IN" sz="2200" dirty="0">
                <a:solidFill>
                  <a:schemeClr val="accent1"/>
                </a:solidFill>
                <a:ea typeface="Century Gothic" charset="0"/>
                <a:cs typeface="Century Gothic" charset="0"/>
              </a:rPr>
              <a:t>–</a:t>
            </a:r>
            <a:r>
              <a:rPr lang="en-GB" sz="2200" dirty="0">
                <a:solidFill>
                  <a:schemeClr val="accent1"/>
                </a:solidFill>
                <a:ea typeface="Century Gothic" charset="0"/>
                <a:cs typeface="Century Gothic" charset="0"/>
              </a:rPr>
              <a:t> predictable consequences. Know where stand.</a:t>
            </a:r>
          </a:p>
          <a:p>
            <a:pPr>
              <a:lnSpc>
                <a:spcPct val="110000"/>
              </a:lnSpc>
            </a:pPr>
            <a:r>
              <a:rPr lang="en-GB" sz="2200" dirty="0">
                <a:solidFill>
                  <a:schemeClr val="accent1"/>
                </a:solidFill>
                <a:ea typeface="Century Gothic" charset="0"/>
                <a:cs typeface="Century Gothic" charset="0"/>
              </a:rPr>
              <a:t>Not about retribution or revenge but fairness or justice and maintaining freedom. Enforcing boundary</a:t>
            </a:r>
          </a:p>
        </p:txBody>
      </p:sp>
    </p:spTree>
    <p:extLst>
      <p:ext uri="{BB962C8B-B14F-4D97-AF65-F5344CB8AC3E}">
        <p14:creationId xmlns:p14="http://schemas.microsoft.com/office/powerpoint/2010/main" val="1307938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5A07E-7DA7-114B-A231-1A489CC3672C}"/>
              </a:ext>
            </a:extLst>
          </p:cNvPr>
          <p:cNvSpPr>
            <a:spLocks noGrp="1"/>
          </p:cNvSpPr>
          <p:nvPr>
            <p:ph type="title"/>
          </p:nvPr>
        </p:nvSpPr>
        <p:spPr>
          <a:xfrm>
            <a:off x="457200" y="-27384"/>
            <a:ext cx="8229600" cy="1143000"/>
          </a:xfrm>
        </p:spPr>
        <p:txBody>
          <a:bodyPr/>
          <a:lstStyle/>
          <a:p>
            <a:r>
              <a:rPr lang="en-GB" dirty="0">
                <a:solidFill>
                  <a:srgbClr val="FFFF00"/>
                </a:solidFill>
              </a:rPr>
              <a:t>Revenge </a:t>
            </a:r>
          </a:p>
        </p:txBody>
      </p:sp>
      <p:sp>
        <p:nvSpPr>
          <p:cNvPr id="3" name="Text Placeholder 2">
            <a:extLst>
              <a:ext uri="{FF2B5EF4-FFF2-40B4-BE49-F238E27FC236}">
                <a16:creationId xmlns:a16="http://schemas.microsoft.com/office/drawing/2014/main" id="{8005446B-B619-F14B-B6AE-4E94C83DDB92}"/>
              </a:ext>
            </a:extLst>
          </p:cNvPr>
          <p:cNvSpPr>
            <a:spLocks noGrp="1"/>
          </p:cNvSpPr>
          <p:nvPr>
            <p:ph type="body" sz="half" idx="1"/>
          </p:nvPr>
        </p:nvSpPr>
        <p:spPr>
          <a:xfrm>
            <a:off x="457200" y="1233714"/>
            <a:ext cx="8363272" cy="5268686"/>
          </a:xfrm>
        </p:spPr>
        <p:txBody>
          <a:bodyPr>
            <a:normAutofit/>
          </a:bodyPr>
          <a:lstStyle/>
          <a:p>
            <a:pPr marL="0" indent="0">
              <a:buNone/>
            </a:pPr>
            <a:r>
              <a:rPr lang="en-GB" sz="2200" dirty="0">
                <a:solidFill>
                  <a:schemeClr val="accent1"/>
                </a:solidFill>
              </a:rPr>
              <a:t>The chief moral obstacle in the path of reconciliation is the desire for revenge. Now, revenge is commonly regarded as a low and unworthy emotion, and because it is regarded as such, its deep moral hold on people is rarely understood. But revenge – morally considered – is a desire to keep faith with the dead, to honour their memory by taking up their cause where they left off. Revenge keeps faith between the generations; the violence it engenders is a ritual form of respect for the community’s dead – therein lies its legitimacy. Reconciliation is difficult precisely because it must compete with the powerful alternative morality of violence. Political terror is tenacious because it is an ethical practice. It is a cult of the dead, a dire and absolute expression of respect.	 Michael </a:t>
            </a:r>
            <a:r>
              <a:rPr lang="en-GB" sz="2200" dirty="0" err="1">
                <a:solidFill>
                  <a:schemeClr val="accent1"/>
                </a:solidFill>
              </a:rPr>
              <a:t>Ignatieff</a:t>
            </a:r>
            <a:r>
              <a:rPr lang="en-GB" sz="2200" dirty="0">
                <a:solidFill>
                  <a:schemeClr val="accent1"/>
                </a:solidFill>
              </a:rPr>
              <a:t>, </a:t>
            </a:r>
            <a:r>
              <a:rPr lang="en-GB" sz="2200" i="1" dirty="0">
                <a:solidFill>
                  <a:schemeClr val="accent1"/>
                </a:solidFill>
              </a:rPr>
              <a:t>The Warrior’s Honour: Ethnic War and the Modern Conscience</a:t>
            </a:r>
            <a:endParaRPr lang="en-GB" sz="2200" dirty="0">
              <a:solidFill>
                <a:schemeClr val="accent1"/>
              </a:solidFill>
            </a:endParaRPr>
          </a:p>
          <a:p>
            <a:endParaRPr lang="en-GB" sz="2200" dirty="0"/>
          </a:p>
          <a:p>
            <a:endParaRPr lang="en-GB" sz="2200" dirty="0"/>
          </a:p>
        </p:txBody>
      </p:sp>
    </p:spTree>
    <p:extLst>
      <p:ext uri="{BB962C8B-B14F-4D97-AF65-F5344CB8AC3E}">
        <p14:creationId xmlns:p14="http://schemas.microsoft.com/office/powerpoint/2010/main" val="644247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D338C-9D45-BF46-A515-C4FBB1425909}"/>
              </a:ext>
            </a:extLst>
          </p:cNvPr>
          <p:cNvSpPr>
            <a:spLocks noGrp="1"/>
          </p:cNvSpPr>
          <p:nvPr>
            <p:ph type="title"/>
          </p:nvPr>
        </p:nvSpPr>
        <p:spPr>
          <a:xfrm>
            <a:off x="457200" y="53752"/>
            <a:ext cx="8229600" cy="1143000"/>
          </a:xfrm>
        </p:spPr>
        <p:txBody>
          <a:bodyPr/>
          <a:lstStyle/>
          <a:p>
            <a:r>
              <a:rPr lang="en-GB" dirty="0">
                <a:solidFill>
                  <a:srgbClr val="FFFF00"/>
                </a:solidFill>
              </a:rPr>
              <a:t>Need for a God of justice</a:t>
            </a:r>
          </a:p>
        </p:txBody>
      </p:sp>
      <p:sp>
        <p:nvSpPr>
          <p:cNvPr id="3" name="Text Placeholder 2">
            <a:extLst>
              <a:ext uri="{FF2B5EF4-FFF2-40B4-BE49-F238E27FC236}">
                <a16:creationId xmlns:a16="http://schemas.microsoft.com/office/drawing/2014/main" id="{DBE65F85-8049-B247-9076-C5767E3633F4}"/>
              </a:ext>
            </a:extLst>
          </p:cNvPr>
          <p:cNvSpPr>
            <a:spLocks noGrp="1"/>
          </p:cNvSpPr>
          <p:nvPr>
            <p:ph type="body" sz="half" idx="1"/>
          </p:nvPr>
        </p:nvSpPr>
        <p:spPr>
          <a:xfrm>
            <a:off x="457200" y="1277257"/>
            <a:ext cx="8229600" cy="5384800"/>
          </a:xfrm>
        </p:spPr>
        <p:txBody>
          <a:bodyPr>
            <a:normAutofit fontScale="92500" lnSpcReduction="20000"/>
          </a:bodyPr>
          <a:lstStyle/>
          <a:p>
            <a:pPr marL="0" indent="0">
              <a:lnSpc>
                <a:spcPct val="120000"/>
              </a:lnSpc>
              <a:buNone/>
            </a:pPr>
            <a:r>
              <a:rPr lang="en-GB" sz="2000" dirty="0">
                <a:solidFill>
                  <a:schemeClr val="accent1"/>
                </a:solidFill>
              </a:rPr>
              <a:t>In a world of violence we are faced with an inescapable alternative: either God’s violence or human violence. My thesis that the practice of nonviolence requires a belief in divine vengeance will be unpopular with many Christians, especially theologians in the West. To the person who is inclined to dismiss it, I suggest imagining that you are delivering a lecture in a war zone . . . Among your listeners are people whose cities and villages have been first plundered, then burned and levelled to the ground, whose daughters and sisters have been raped, whose fathers and brothers have had their throats slit. The topic of the lecture: a Christian attitude to violence. The thesis: we should not retaliate since God is perfect noncoercive love. Soon you would discover that it takes the quiet of a suburban home for the birth of the thesis that human nonviolence corresponds to God’s refusal to judge. In a scorched land, soaked in blood of the innocent, it will invariably die. And as one watches it die, one will do well to reflect about many other pleasant captivities of the liberal mind.			Miroslav </a:t>
            </a:r>
            <a:r>
              <a:rPr lang="en-GB" sz="2000" dirty="0" err="1">
                <a:solidFill>
                  <a:schemeClr val="accent1"/>
                </a:solidFill>
              </a:rPr>
              <a:t>Volf</a:t>
            </a:r>
            <a:r>
              <a:rPr lang="en-GB" sz="2000" dirty="0">
                <a:solidFill>
                  <a:schemeClr val="accent1"/>
                </a:solidFill>
              </a:rPr>
              <a:t>, </a:t>
            </a:r>
            <a:r>
              <a:rPr lang="en-GB" sz="2000" i="1" dirty="0">
                <a:solidFill>
                  <a:schemeClr val="accent1"/>
                </a:solidFill>
              </a:rPr>
              <a:t>Exclusion and Embrace</a:t>
            </a:r>
          </a:p>
          <a:p>
            <a:pPr>
              <a:lnSpc>
                <a:spcPct val="120000"/>
              </a:lnSpc>
            </a:pPr>
            <a:endParaRPr lang="en-GB" sz="1400" dirty="0"/>
          </a:p>
          <a:p>
            <a:pPr>
              <a:lnSpc>
                <a:spcPct val="120000"/>
              </a:lnSpc>
            </a:pPr>
            <a:endParaRPr lang="en-GB" sz="1400" dirty="0"/>
          </a:p>
        </p:txBody>
      </p:sp>
    </p:spTree>
    <p:extLst>
      <p:ext uri="{BB962C8B-B14F-4D97-AF65-F5344CB8AC3E}">
        <p14:creationId xmlns:p14="http://schemas.microsoft.com/office/powerpoint/2010/main" val="2573586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BFD5F-7861-A747-BB97-1F2905CB7DC7}"/>
              </a:ext>
            </a:extLst>
          </p:cNvPr>
          <p:cNvSpPr>
            <a:spLocks noGrp="1"/>
          </p:cNvSpPr>
          <p:nvPr>
            <p:ph type="title"/>
          </p:nvPr>
        </p:nvSpPr>
        <p:spPr>
          <a:xfrm>
            <a:off x="385192" y="274638"/>
            <a:ext cx="8363272" cy="1143000"/>
          </a:xfrm>
        </p:spPr>
        <p:txBody>
          <a:bodyPr/>
          <a:lstStyle/>
          <a:p>
            <a:r>
              <a:rPr lang="en-GB" sz="4000" dirty="0">
                <a:solidFill>
                  <a:srgbClr val="FFFF00"/>
                </a:solidFill>
              </a:rPr>
              <a:t>Vengeance is mine says the Lord</a:t>
            </a:r>
          </a:p>
        </p:txBody>
      </p:sp>
      <p:sp>
        <p:nvSpPr>
          <p:cNvPr id="3" name="Text Placeholder 2">
            <a:extLst>
              <a:ext uri="{FF2B5EF4-FFF2-40B4-BE49-F238E27FC236}">
                <a16:creationId xmlns:a16="http://schemas.microsoft.com/office/drawing/2014/main" id="{A2248E4D-FDE9-6D4C-8F39-5F4E1B9CCCF7}"/>
              </a:ext>
            </a:extLst>
          </p:cNvPr>
          <p:cNvSpPr>
            <a:spLocks noGrp="1"/>
          </p:cNvSpPr>
          <p:nvPr>
            <p:ph type="body" sz="half" idx="1"/>
          </p:nvPr>
        </p:nvSpPr>
        <p:spPr>
          <a:xfrm>
            <a:off x="694706" y="1600202"/>
            <a:ext cx="7992095" cy="4525963"/>
          </a:xfrm>
        </p:spPr>
        <p:txBody>
          <a:bodyPr>
            <a:normAutofit/>
          </a:bodyPr>
          <a:lstStyle/>
          <a:p>
            <a:pPr marL="0" indent="0">
              <a:buNone/>
            </a:pPr>
            <a:r>
              <a:rPr lang="en-GB" sz="2400" dirty="0">
                <a:solidFill>
                  <a:schemeClr val="accent1"/>
                </a:solidFill>
              </a:rPr>
              <a:t>When I sharpen my lightning sword</a:t>
            </a:r>
          </a:p>
          <a:p>
            <a:pPr marL="0" indent="0">
              <a:buNone/>
            </a:pPr>
            <a:r>
              <a:rPr lang="en-GB" sz="2400" dirty="0">
                <a:solidFill>
                  <a:schemeClr val="accent1"/>
                </a:solidFill>
              </a:rPr>
              <a:t>        and execute judgment,</a:t>
            </a:r>
          </a:p>
          <a:p>
            <a:pPr marL="0" indent="0">
              <a:buNone/>
            </a:pPr>
            <a:r>
              <a:rPr lang="en-GB" sz="2400" dirty="0">
                <a:solidFill>
                  <a:schemeClr val="accent1"/>
                </a:solidFill>
              </a:rPr>
              <a:t>   I take vengeance on my enemies</a:t>
            </a:r>
          </a:p>
          <a:p>
            <a:pPr marL="0" indent="0">
              <a:buNone/>
            </a:pPr>
            <a:r>
              <a:rPr lang="en-GB" sz="2400" dirty="0">
                <a:solidFill>
                  <a:schemeClr val="accent1"/>
                </a:solidFill>
              </a:rPr>
              <a:t>        and pay back those who hate me.</a:t>
            </a:r>
          </a:p>
          <a:p>
            <a:pPr marL="0" indent="0">
              <a:buNone/>
            </a:pPr>
            <a:r>
              <a:rPr lang="en-GB" sz="2400" dirty="0">
                <a:solidFill>
                  <a:schemeClr val="accent1"/>
                </a:solidFill>
              </a:rPr>
              <a:t>Celebrate, nations, join the praise of his people.</a:t>
            </a:r>
          </a:p>
          <a:p>
            <a:pPr marL="0" indent="0">
              <a:buNone/>
            </a:pPr>
            <a:r>
              <a:rPr lang="en-GB" sz="2400" dirty="0">
                <a:solidFill>
                  <a:schemeClr val="accent1"/>
                </a:solidFill>
              </a:rPr>
              <a:t>        He avenges the deaths of his servants,</a:t>
            </a:r>
          </a:p>
          <a:p>
            <a:pPr marL="0" indent="0">
              <a:buNone/>
            </a:pPr>
            <a:r>
              <a:rPr lang="en-GB" sz="2400" dirty="0">
                <a:solidFill>
                  <a:schemeClr val="accent1"/>
                </a:solidFill>
              </a:rPr>
              <a:t> Pays back his enemies with vengeance,</a:t>
            </a:r>
          </a:p>
          <a:p>
            <a:pPr marL="0" indent="0">
              <a:buNone/>
            </a:pPr>
            <a:r>
              <a:rPr lang="en-GB" sz="2400" dirty="0">
                <a:solidFill>
                  <a:schemeClr val="accent1"/>
                </a:solidFill>
              </a:rPr>
              <a:t>        and cleanses his land for his people.</a:t>
            </a:r>
          </a:p>
          <a:p>
            <a:pPr marL="0" indent="0">
              <a:buNone/>
            </a:pPr>
            <a:r>
              <a:rPr lang="en-GB" sz="2400" dirty="0">
                <a:solidFill>
                  <a:schemeClr val="accent1"/>
                </a:solidFill>
              </a:rPr>
              <a:t>Deuteronomy 32: 40-43</a:t>
            </a:r>
          </a:p>
        </p:txBody>
      </p:sp>
      <p:sp>
        <p:nvSpPr>
          <p:cNvPr id="4" name="TextBox 3">
            <a:extLst>
              <a:ext uri="{FF2B5EF4-FFF2-40B4-BE49-F238E27FC236}">
                <a16:creationId xmlns:a16="http://schemas.microsoft.com/office/drawing/2014/main" id="{DCF336B7-EDCF-384C-8819-6391D9C4CC0D}"/>
              </a:ext>
            </a:extLst>
          </p:cNvPr>
          <p:cNvSpPr txBox="1"/>
          <p:nvPr/>
        </p:nvSpPr>
        <p:spPr>
          <a:xfrm>
            <a:off x="1982898" y="5879015"/>
            <a:ext cx="5686172" cy="646331"/>
          </a:xfrm>
          <a:prstGeom prst="rect">
            <a:avLst/>
          </a:prstGeom>
          <a:noFill/>
        </p:spPr>
        <p:txBody>
          <a:bodyPr wrap="none" rtlCol="0">
            <a:spAutoFit/>
          </a:bodyPr>
          <a:lstStyle/>
          <a:p>
            <a:pPr algn="ctr" fontAlgn="base">
              <a:spcBef>
                <a:spcPct val="0"/>
              </a:spcBef>
              <a:spcAft>
                <a:spcPct val="0"/>
              </a:spcAft>
            </a:pPr>
            <a:r>
              <a:rPr lang="en-GB" dirty="0">
                <a:solidFill>
                  <a:srgbClr val="FFFFF7"/>
                </a:solidFill>
                <a:latin typeface="Century Gothic" panose="020F0302020204030204"/>
              </a:rPr>
              <a:t>Vengeance is removed from human calculation. </a:t>
            </a:r>
          </a:p>
          <a:p>
            <a:pPr algn="ctr" fontAlgn="base">
              <a:spcBef>
                <a:spcPct val="0"/>
              </a:spcBef>
              <a:spcAft>
                <a:spcPct val="0"/>
              </a:spcAft>
            </a:pPr>
            <a:r>
              <a:rPr lang="en-GB" dirty="0">
                <a:solidFill>
                  <a:srgbClr val="FFFFF7"/>
                </a:solidFill>
                <a:latin typeface="Century Gothic" panose="020F0302020204030204"/>
              </a:rPr>
              <a:t>It is God, not man, who is entitled to exercise it.</a:t>
            </a:r>
          </a:p>
        </p:txBody>
      </p:sp>
    </p:spTree>
    <p:extLst>
      <p:ext uri="{BB962C8B-B14F-4D97-AF65-F5344CB8AC3E}">
        <p14:creationId xmlns:p14="http://schemas.microsoft.com/office/powerpoint/2010/main" val="25714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0F046-B847-5441-8A58-D94E59237BB7}"/>
              </a:ext>
            </a:extLst>
          </p:cNvPr>
          <p:cNvSpPr>
            <a:spLocks noGrp="1"/>
          </p:cNvSpPr>
          <p:nvPr>
            <p:ph type="title"/>
          </p:nvPr>
        </p:nvSpPr>
        <p:spPr>
          <a:xfrm>
            <a:off x="457200" y="-27384"/>
            <a:ext cx="8229600" cy="1143000"/>
          </a:xfrm>
        </p:spPr>
        <p:txBody>
          <a:bodyPr/>
          <a:lstStyle/>
          <a:p>
            <a:r>
              <a:rPr lang="en-GB" dirty="0">
                <a:solidFill>
                  <a:srgbClr val="FFFF00"/>
                </a:solidFill>
              </a:rPr>
              <a:t>Jewish approach</a:t>
            </a:r>
          </a:p>
        </p:txBody>
      </p:sp>
      <p:sp>
        <p:nvSpPr>
          <p:cNvPr id="3" name="Text Placeholder 2">
            <a:extLst>
              <a:ext uri="{FF2B5EF4-FFF2-40B4-BE49-F238E27FC236}">
                <a16:creationId xmlns:a16="http://schemas.microsoft.com/office/drawing/2014/main" id="{E83386D4-4116-C640-B43B-9A810B456421}"/>
              </a:ext>
            </a:extLst>
          </p:cNvPr>
          <p:cNvSpPr>
            <a:spLocks noGrp="1"/>
          </p:cNvSpPr>
          <p:nvPr>
            <p:ph type="body" sz="half" idx="1"/>
          </p:nvPr>
        </p:nvSpPr>
        <p:spPr>
          <a:xfrm>
            <a:off x="395536" y="1146630"/>
            <a:ext cx="8352928" cy="5399314"/>
          </a:xfrm>
        </p:spPr>
        <p:txBody>
          <a:bodyPr>
            <a:normAutofit/>
          </a:bodyPr>
          <a:lstStyle/>
          <a:p>
            <a:pPr marL="0" indent="0">
              <a:buNone/>
            </a:pPr>
            <a:r>
              <a:rPr lang="en-GB" sz="2000" dirty="0">
                <a:solidFill>
                  <a:schemeClr val="accent1"/>
                </a:solidFill>
              </a:rPr>
              <a:t>Jews of the Middle Ages, saw their fellow Jews accused of killing Christian children to drink their blood, of poisoning wells, desecrating the host and spreading the plague and then murdered </a:t>
            </a:r>
            <a:r>
              <a:rPr lang="en-GB" sz="2000" i="1" dirty="0" err="1">
                <a:solidFill>
                  <a:schemeClr val="accent1"/>
                </a:solidFill>
              </a:rPr>
              <a:t>en</a:t>
            </a:r>
            <a:r>
              <a:rPr lang="en-GB" sz="2000" i="1" dirty="0">
                <a:solidFill>
                  <a:schemeClr val="accent1"/>
                </a:solidFill>
              </a:rPr>
              <a:t> masse </a:t>
            </a:r>
            <a:r>
              <a:rPr lang="en-GB" sz="2000" dirty="0">
                <a:solidFill>
                  <a:schemeClr val="accent1"/>
                </a:solidFill>
              </a:rPr>
              <a:t>in the name of the God of love. </a:t>
            </a:r>
            <a:r>
              <a:rPr lang="en-GB" sz="2000" b="1" dirty="0">
                <a:solidFill>
                  <a:schemeClr val="accent1"/>
                </a:solidFill>
              </a:rPr>
              <a:t>Yes, they appealed to God’s vengeance, which is to say, to God’s justice. But Jews did not seek to take vengeance. That is something you leave to God. </a:t>
            </a:r>
            <a:r>
              <a:rPr lang="en-GB" sz="2000" dirty="0">
                <a:solidFill>
                  <a:schemeClr val="accent1"/>
                </a:solidFill>
              </a:rPr>
              <a:t>There is a justice we will not see this side of the end of days. In the meantime, it is sufficient to live, and affirm life, and seek no more than the right to be true to your faith without fear – no more than the right to live and defend that self same right for your children. The search for perfect justice is not for us, here, now. It is – as Moses taught the Israelites in the great song he sang at the end of his life – something that faith demands we leave to God, who alone knows the human heart, who alone knows what is just in a world of conflicting claims, and who will establish perfect justice at a time, and in a way, of His choosing, not ours. Jonathan Sacks</a:t>
            </a:r>
          </a:p>
          <a:p>
            <a:endParaRPr lang="en-GB" dirty="0"/>
          </a:p>
          <a:p>
            <a:endParaRPr lang="en-GB" dirty="0"/>
          </a:p>
        </p:txBody>
      </p:sp>
    </p:spTree>
    <p:extLst>
      <p:ext uri="{BB962C8B-B14F-4D97-AF65-F5344CB8AC3E}">
        <p14:creationId xmlns:p14="http://schemas.microsoft.com/office/powerpoint/2010/main" val="4061943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3629" name="Rectangle 13"/>
          <p:cNvSpPr>
            <a:spLocks noGrp="1" noChangeArrowheads="1"/>
          </p:cNvSpPr>
          <p:nvPr>
            <p:ph type="title"/>
          </p:nvPr>
        </p:nvSpPr>
        <p:spPr>
          <a:xfrm>
            <a:off x="457200" y="76200"/>
            <a:ext cx="8458200" cy="1143000"/>
          </a:xfrm>
        </p:spPr>
        <p:txBody>
          <a:bodyPr/>
          <a:lstStyle/>
          <a:p>
            <a:r>
              <a:rPr lang="en-US" altLang="zh-CN" sz="4000" dirty="0">
                <a:solidFill>
                  <a:srgbClr val="FFFF00"/>
                </a:solidFill>
                <a:ea typeface="宋体" pitchFamily="-128" charset="-122"/>
                <a:cs typeface="宋体" pitchFamily="-128" charset="-122"/>
              </a:rPr>
              <a:t>Receiving the law</a:t>
            </a:r>
            <a:endParaRPr lang="en-US" sz="3600" dirty="0">
              <a:solidFill>
                <a:srgbClr val="FFFF99"/>
              </a:solidFill>
              <a:ea typeface="宋体" pitchFamily="-128" charset="-122"/>
              <a:cs typeface="宋体" pitchFamily="-128" charset="-122"/>
            </a:endParaRPr>
          </a:p>
        </p:txBody>
      </p:sp>
      <p:sp>
        <p:nvSpPr>
          <p:cNvPr id="1263630" name="Rectangle 14"/>
          <p:cNvSpPr>
            <a:spLocks noGrp="1" noChangeArrowheads="1"/>
          </p:cNvSpPr>
          <p:nvPr>
            <p:ph type="body" sz="half" idx="1"/>
          </p:nvPr>
        </p:nvSpPr>
        <p:spPr>
          <a:xfrm>
            <a:off x="228600" y="1600202"/>
            <a:ext cx="4495800" cy="4981575"/>
          </a:xfrm>
        </p:spPr>
        <p:txBody>
          <a:bodyPr/>
          <a:lstStyle/>
          <a:p>
            <a:pPr>
              <a:lnSpc>
                <a:spcPct val="90000"/>
              </a:lnSpc>
              <a:buFontTx/>
              <a:buNone/>
            </a:pPr>
            <a:r>
              <a:rPr lang="en-US" sz="2400" dirty="0">
                <a:solidFill>
                  <a:schemeClr val="accent1"/>
                </a:solidFill>
                <a:latin typeface="Century Gothic" charset="0"/>
                <a:ea typeface="Century Gothic" charset="0"/>
                <a:cs typeface="Century Gothic" charset="0"/>
              </a:rPr>
              <a:t>	The Lord said to Moses, “Come up to me on the mountain and stay here, and I will give you the tablets of stone, with the law and commands I have written for their instruction.”</a:t>
            </a:r>
          </a:p>
          <a:p>
            <a:pPr>
              <a:lnSpc>
                <a:spcPct val="90000"/>
              </a:lnSpc>
              <a:buFontTx/>
              <a:buNone/>
            </a:pPr>
            <a:r>
              <a:rPr lang="en-US" sz="2400" dirty="0">
                <a:solidFill>
                  <a:schemeClr val="accent1"/>
                </a:solidFill>
                <a:latin typeface="Century Gothic" charset="0"/>
                <a:ea typeface="Century Gothic" charset="0"/>
                <a:cs typeface="Century Gothic" charset="0"/>
              </a:rPr>
              <a:t>	On the seventh day he called Moses.  </a:t>
            </a:r>
          </a:p>
          <a:p>
            <a:pPr>
              <a:lnSpc>
                <a:spcPct val="90000"/>
              </a:lnSpc>
              <a:buFontTx/>
              <a:buNone/>
            </a:pPr>
            <a:r>
              <a:rPr lang="en-US" sz="1800" dirty="0">
                <a:solidFill>
                  <a:schemeClr val="accent1"/>
                </a:solidFill>
                <a:latin typeface="Century Gothic" charset="0"/>
                <a:ea typeface="Century Gothic" charset="0"/>
                <a:cs typeface="Century Gothic" charset="0"/>
              </a:rPr>
              <a:t>			Exodus 24:12</a:t>
            </a:r>
            <a:r>
              <a:rPr lang="en-US" sz="1600" dirty="0">
                <a:solidFill>
                  <a:schemeClr val="accent1"/>
                </a:solidFill>
                <a:latin typeface="Century Gothic" charset="0"/>
                <a:ea typeface="Century Gothic" charset="0"/>
                <a:cs typeface="Century Gothic" charset="0"/>
              </a:rPr>
              <a:t> </a:t>
            </a:r>
          </a:p>
          <a:p>
            <a:pPr>
              <a:lnSpc>
                <a:spcPct val="90000"/>
              </a:lnSpc>
              <a:buFontTx/>
              <a:buNone/>
            </a:pPr>
            <a:endParaRPr lang="en-US" sz="2400" dirty="0">
              <a:solidFill>
                <a:schemeClr val="accent1"/>
              </a:solidFill>
              <a:latin typeface="Century Gothic" charset="0"/>
              <a:ea typeface="Century Gothic" charset="0"/>
              <a:cs typeface="Century Gothic" charset="0"/>
            </a:endParaRPr>
          </a:p>
          <a:p>
            <a:pPr>
              <a:lnSpc>
                <a:spcPct val="90000"/>
              </a:lnSpc>
              <a:buFontTx/>
              <a:buNone/>
            </a:pPr>
            <a:endParaRPr lang="en-US" sz="1600" dirty="0">
              <a:solidFill>
                <a:schemeClr val="accent1"/>
              </a:solidFill>
              <a:latin typeface="Century Gothic" charset="0"/>
              <a:ea typeface="Century Gothic" charset="0"/>
              <a:cs typeface="Century Gothic" charset="0"/>
            </a:endParaRPr>
          </a:p>
        </p:txBody>
      </p:sp>
      <p:sp>
        <p:nvSpPr>
          <p:cNvPr id="1263633" name="Text Box 17"/>
          <p:cNvSpPr txBox="1">
            <a:spLocks noChangeArrowheads="1"/>
          </p:cNvSpPr>
          <p:nvPr/>
        </p:nvSpPr>
        <p:spPr bwMode="auto">
          <a:xfrm>
            <a:off x="5241927" y="6215063"/>
            <a:ext cx="3235181" cy="369332"/>
          </a:xfrm>
          <a:prstGeom prst="rect">
            <a:avLst/>
          </a:prstGeom>
          <a:noFill/>
          <a:ln w="9525">
            <a:noFill/>
            <a:miter lim="800000"/>
            <a:headEnd/>
            <a:tailEnd/>
          </a:ln>
          <a:effectLst/>
        </p:spPr>
        <p:txBody>
          <a:bodyPr wrap="none">
            <a:prstTxWarp prst="textNoShape">
              <a:avLst/>
            </a:prstTxWarp>
            <a:spAutoFit/>
          </a:bodyPr>
          <a:lstStyle/>
          <a:p>
            <a:pPr fontAlgn="base">
              <a:spcBef>
                <a:spcPct val="0"/>
              </a:spcBef>
              <a:spcAft>
                <a:spcPct val="0"/>
              </a:spcAft>
            </a:pPr>
            <a:r>
              <a:rPr lang="en-US" dirty="0">
                <a:solidFill>
                  <a:srgbClr val="FFFFF7"/>
                </a:solidFill>
                <a:latin typeface="Century Gothic" panose="020F0302020204030204"/>
              </a:rPr>
              <a:t>Moses receiving the tablets</a:t>
            </a:r>
          </a:p>
        </p:txBody>
      </p:sp>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809120"/>
            <a:ext cx="4038600" cy="4108122"/>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99C0EA-5121-B444-BC1A-7F6C9639360B}"/>
              </a:ext>
            </a:extLst>
          </p:cNvPr>
          <p:cNvSpPr>
            <a:spLocks noGrp="1"/>
          </p:cNvSpPr>
          <p:nvPr>
            <p:ph type="title"/>
          </p:nvPr>
        </p:nvSpPr>
        <p:spPr/>
        <p:txBody>
          <a:bodyPr/>
          <a:lstStyle/>
          <a:p>
            <a:r>
              <a:rPr lang="en-GB" dirty="0">
                <a:solidFill>
                  <a:srgbClr val="FFFF00"/>
                </a:solidFill>
              </a:rPr>
              <a:t>Greatness and humility</a:t>
            </a:r>
          </a:p>
        </p:txBody>
      </p:sp>
      <p:sp>
        <p:nvSpPr>
          <p:cNvPr id="6" name="Content Placeholder 5">
            <a:extLst>
              <a:ext uri="{FF2B5EF4-FFF2-40B4-BE49-F238E27FC236}">
                <a16:creationId xmlns:a16="http://schemas.microsoft.com/office/drawing/2014/main" id="{2D56929E-C7B6-8A4A-A6E4-69C47455C53B}"/>
              </a:ext>
            </a:extLst>
          </p:cNvPr>
          <p:cNvSpPr>
            <a:spLocks noGrp="1"/>
          </p:cNvSpPr>
          <p:nvPr>
            <p:ph idx="1"/>
          </p:nvPr>
        </p:nvSpPr>
        <p:spPr/>
        <p:txBody>
          <a:bodyPr/>
          <a:lstStyle/>
          <a:p>
            <a:pPr marL="0" indent="0">
              <a:buNone/>
            </a:pPr>
            <a:r>
              <a:rPr lang="en-GB" sz="2200" dirty="0">
                <a:solidFill>
                  <a:schemeClr val="accent1"/>
                </a:solidFill>
              </a:rPr>
              <a:t>“For the Lord your God is God of gods and Lord of lords, the great, mighty and awe-inspiring God, who shows no favouritism and accepts no bribe. He upholds the cause of the orphan and widow, and loves the stranger, giving him food and clothing.” Deuteronomy 10: 17-18</a:t>
            </a:r>
          </a:p>
          <a:p>
            <a:pPr marL="0" indent="0">
              <a:buNone/>
            </a:pPr>
            <a:endParaRPr lang="en-GB" sz="2200" dirty="0">
              <a:solidFill>
                <a:schemeClr val="accent1"/>
              </a:solidFill>
            </a:endParaRPr>
          </a:p>
          <a:p>
            <a:pPr marL="0" indent="0">
              <a:buNone/>
            </a:pPr>
            <a:r>
              <a:rPr lang="en-GB" sz="2200" dirty="0">
                <a:solidFill>
                  <a:schemeClr val="accent1"/>
                </a:solidFill>
              </a:rPr>
              <a:t>For this is what the high and exalted One says—</a:t>
            </a:r>
          </a:p>
          <a:p>
            <a:pPr marL="0" indent="0">
              <a:buNone/>
            </a:pPr>
            <a:r>
              <a:rPr lang="en-GB" sz="2200" dirty="0">
                <a:solidFill>
                  <a:schemeClr val="accent1"/>
                </a:solidFill>
              </a:rPr>
              <a:t>    he who lives forever, whose name is holy:</a:t>
            </a:r>
          </a:p>
          <a:p>
            <a:pPr marL="0" indent="0">
              <a:buNone/>
            </a:pPr>
            <a:r>
              <a:rPr lang="en-GB" sz="2200" dirty="0">
                <a:solidFill>
                  <a:schemeClr val="accent1"/>
                </a:solidFill>
              </a:rPr>
              <a:t>“I live in a high and holy place,</a:t>
            </a:r>
          </a:p>
          <a:p>
            <a:pPr marL="0" indent="0">
              <a:buNone/>
            </a:pPr>
            <a:r>
              <a:rPr lang="en-GB" sz="2200" dirty="0">
                <a:solidFill>
                  <a:schemeClr val="accent1"/>
                </a:solidFill>
              </a:rPr>
              <a:t>    but also with the one who is contrite and lowly in spirit,</a:t>
            </a:r>
          </a:p>
          <a:p>
            <a:pPr marL="0" indent="0">
              <a:buNone/>
            </a:pPr>
            <a:r>
              <a:rPr lang="en-GB" sz="2200" dirty="0">
                <a:solidFill>
                  <a:schemeClr val="accent1"/>
                </a:solidFill>
              </a:rPr>
              <a:t>to revive the spirit of the lowly</a:t>
            </a:r>
          </a:p>
          <a:p>
            <a:pPr marL="0" indent="0">
              <a:buNone/>
            </a:pPr>
            <a:r>
              <a:rPr lang="en-GB" sz="2200" dirty="0">
                <a:solidFill>
                  <a:schemeClr val="accent1"/>
                </a:solidFill>
              </a:rPr>
              <a:t>    and to revive the heart of the contrite. Isaiah 57:15</a:t>
            </a:r>
          </a:p>
          <a:p>
            <a:endParaRPr lang="en-GB" sz="2200" dirty="0">
              <a:solidFill>
                <a:schemeClr val="accent1"/>
              </a:solidFill>
            </a:endParaRPr>
          </a:p>
        </p:txBody>
      </p:sp>
    </p:spTree>
    <p:extLst>
      <p:ext uri="{BB962C8B-B14F-4D97-AF65-F5344CB8AC3E}">
        <p14:creationId xmlns:p14="http://schemas.microsoft.com/office/powerpoint/2010/main" val="309547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2930" name="Rectangle 2"/>
          <p:cNvSpPr>
            <a:spLocks noGrp="1" noChangeArrowheads="1"/>
          </p:cNvSpPr>
          <p:nvPr>
            <p:ph type="title"/>
          </p:nvPr>
        </p:nvSpPr>
        <p:spPr>
          <a:xfrm>
            <a:off x="457200" y="0"/>
            <a:ext cx="8229600" cy="1143000"/>
          </a:xfrm>
        </p:spPr>
        <p:txBody>
          <a:bodyPr/>
          <a:lstStyle/>
          <a:p>
            <a:r>
              <a:rPr lang="en-US" sz="4000" dirty="0">
                <a:solidFill>
                  <a:srgbClr val="FFFF00"/>
                </a:solidFill>
              </a:rPr>
              <a:t>“Build me a tabernacle”</a:t>
            </a:r>
            <a:endParaRPr lang="en-US" dirty="0"/>
          </a:p>
        </p:txBody>
      </p:sp>
      <p:sp>
        <p:nvSpPr>
          <p:cNvPr id="1532931" name="Rectangle 3"/>
          <p:cNvSpPr>
            <a:spLocks noGrp="1" noChangeArrowheads="1"/>
          </p:cNvSpPr>
          <p:nvPr>
            <p:ph type="body" sz="half" idx="1"/>
          </p:nvPr>
        </p:nvSpPr>
        <p:spPr>
          <a:xfrm>
            <a:off x="107504" y="692698"/>
            <a:ext cx="4388296" cy="5990679"/>
          </a:xfrm>
        </p:spPr>
        <p:txBody>
          <a:bodyPr/>
          <a:lstStyle/>
          <a:p>
            <a:pPr>
              <a:lnSpc>
                <a:spcPct val="90000"/>
              </a:lnSpc>
            </a:pPr>
            <a:endParaRPr lang="en-US" sz="2400" dirty="0">
              <a:solidFill>
                <a:schemeClr val="accent1"/>
              </a:solidFill>
              <a:latin typeface="+mj-lt"/>
            </a:endParaRPr>
          </a:p>
          <a:p>
            <a:r>
              <a:rPr lang="en-US" sz="2200" kern="1200" dirty="0">
                <a:solidFill>
                  <a:srgbClr val="FFFFD9"/>
                </a:solidFill>
                <a:latin typeface="Century Gothic" charset="0"/>
                <a:ea typeface="Century Gothic" charset="0"/>
                <a:cs typeface="Century Gothic" charset="0"/>
              </a:rPr>
              <a:t>“Let them make for me a sanctuary and I will dwell among them” (Ex. 25: 8) Why?</a:t>
            </a:r>
          </a:p>
          <a:p>
            <a:r>
              <a:rPr lang="en-US" sz="2200" kern="1200" dirty="0">
                <a:solidFill>
                  <a:srgbClr val="FFFFD9"/>
                </a:solidFill>
                <a:latin typeface="Century Gothic" charset="0"/>
                <a:ea typeface="Century Gothic" charset="0"/>
                <a:cs typeface="Century Gothic" charset="0"/>
              </a:rPr>
              <a:t>‘Tell the Israelites to bring Me an offering. You are to receive the offering for Me from everyone whose heart moves them to give.’ </a:t>
            </a:r>
            <a:r>
              <a:rPr lang="en-US" sz="2200" dirty="0">
                <a:solidFill>
                  <a:schemeClr val="accent1"/>
                </a:solidFill>
                <a:latin typeface="Century Gothic" charset="0"/>
                <a:ea typeface="Century Gothic" charset="0"/>
                <a:cs typeface="Century Gothic" charset="0"/>
              </a:rPr>
              <a:t>Exodus 35:5</a:t>
            </a:r>
          </a:p>
          <a:p>
            <a:r>
              <a:rPr lang="en-US" sz="2200" kern="1200" dirty="0">
                <a:solidFill>
                  <a:srgbClr val="FFFFD9"/>
                </a:solidFill>
                <a:latin typeface="Century Gothic" charset="0"/>
                <a:ea typeface="Century Gothic" charset="0"/>
                <a:cs typeface="Century Gothic" charset="0"/>
              </a:rPr>
              <a:t>Why?</a:t>
            </a:r>
          </a:p>
          <a:p>
            <a:pPr lvl="1"/>
            <a:r>
              <a:rPr lang="en-US" sz="2000" kern="1200" dirty="0">
                <a:solidFill>
                  <a:srgbClr val="FFFFD9"/>
                </a:solidFill>
                <a:latin typeface="Century Gothic" charset="0"/>
                <a:ea typeface="Century Gothic" charset="0"/>
                <a:cs typeface="Century Gothic" charset="0"/>
              </a:rPr>
              <a:t>It is not what God does for us that transforms us but what we do for God</a:t>
            </a:r>
          </a:p>
          <a:p>
            <a:pPr lvl="1"/>
            <a:r>
              <a:rPr lang="en-US" sz="2000" kern="1200" dirty="0">
                <a:solidFill>
                  <a:srgbClr val="FFFFD9"/>
                </a:solidFill>
                <a:latin typeface="Century Gothic" charset="0"/>
                <a:ea typeface="Century Gothic" charset="0"/>
                <a:cs typeface="Century Gothic" charset="0"/>
              </a:rPr>
              <a:t>Recipients         creators</a:t>
            </a:r>
            <a:endParaRPr lang="en-US" sz="2000" dirty="0">
              <a:solidFill>
                <a:schemeClr val="accent1"/>
              </a:solidFill>
              <a:latin typeface="Century Gothic" charset="0"/>
              <a:ea typeface="Century Gothic" charset="0"/>
              <a:cs typeface="Century Gothic" charset="0"/>
            </a:endParaRPr>
          </a:p>
          <a:p>
            <a:endParaRPr lang="en-US" sz="2400" kern="1200" dirty="0">
              <a:solidFill>
                <a:srgbClr val="FFFFD9"/>
              </a:solidFill>
              <a:latin typeface="Century Gothic" charset="0"/>
              <a:ea typeface="Century Gothic" charset="0"/>
              <a:cs typeface="Century Gothic" charset="0"/>
            </a:endParaRPr>
          </a:p>
          <a:p>
            <a:pPr>
              <a:lnSpc>
                <a:spcPct val="90000"/>
              </a:lnSpc>
              <a:buFontTx/>
              <a:buNone/>
            </a:pPr>
            <a:endParaRPr lang="en-US" sz="2400" dirty="0">
              <a:solidFill>
                <a:schemeClr val="accent1"/>
              </a:solidFill>
              <a:latin typeface="+mj-lt"/>
            </a:endParaRPr>
          </a:p>
        </p:txBody>
      </p:sp>
      <p:pic>
        <p:nvPicPr>
          <p:cNvPr id="1532934" name="Picture 6" descr="tabernacle_model468x331"/>
          <p:cNvPicPr>
            <a:picLocks noGrp="1" noChangeAspect="1" noChangeArrowheads="1"/>
          </p:cNvPicPr>
          <p:nvPr>
            <p:ph sz="quarter" idx="2"/>
          </p:nvPr>
        </p:nvPicPr>
        <p:blipFill>
          <a:blip r:embed="rId3"/>
          <a:srcRect/>
          <a:stretch>
            <a:fillRect/>
          </a:stretch>
        </p:blipFill>
        <p:spPr>
          <a:xfrm>
            <a:off x="5121277" y="1066800"/>
            <a:ext cx="3565525" cy="2520950"/>
          </a:xfrm>
        </p:spPr>
      </p:pic>
      <p:pic>
        <p:nvPicPr>
          <p:cNvPr id="1532937" name="Picture 9" descr="ark-of-the-covenant"/>
          <p:cNvPicPr>
            <a:picLocks noGrp="1" noChangeAspect="1" noChangeArrowheads="1"/>
          </p:cNvPicPr>
          <p:nvPr>
            <p:ph sz="quarter" idx="3"/>
          </p:nvPr>
        </p:nvPicPr>
        <p:blipFill>
          <a:blip r:embed="rId4"/>
          <a:srcRect/>
          <a:stretch>
            <a:fillRect/>
          </a:stretch>
        </p:blipFill>
        <p:spPr>
          <a:xfrm>
            <a:off x="4800600" y="3962402"/>
            <a:ext cx="2590800" cy="2720975"/>
          </a:xfrm>
        </p:spPr>
      </p:pic>
      <p:sp>
        <p:nvSpPr>
          <p:cNvPr id="1532938" name="Text Box 10"/>
          <p:cNvSpPr txBox="1">
            <a:spLocks noChangeArrowheads="1"/>
          </p:cNvSpPr>
          <p:nvPr/>
        </p:nvSpPr>
        <p:spPr bwMode="auto">
          <a:xfrm>
            <a:off x="7689850" y="4921252"/>
            <a:ext cx="1326004" cy="646331"/>
          </a:xfrm>
          <a:prstGeom prst="rect">
            <a:avLst/>
          </a:prstGeom>
          <a:noFill/>
          <a:ln w="9525">
            <a:noFill/>
            <a:miter lim="800000"/>
            <a:headEnd/>
            <a:tailEnd/>
          </a:ln>
          <a:effectLst/>
        </p:spPr>
        <p:txBody>
          <a:bodyPr wrap="none">
            <a:prstTxWarp prst="textNoShape">
              <a:avLst/>
            </a:prstTxWarp>
            <a:spAutoFit/>
          </a:bodyPr>
          <a:lstStyle/>
          <a:p>
            <a:pPr fontAlgn="base">
              <a:spcBef>
                <a:spcPct val="0"/>
              </a:spcBef>
              <a:spcAft>
                <a:spcPct val="0"/>
              </a:spcAft>
            </a:pPr>
            <a:r>
              <a:rPr lang="en-US">
                <a:solidFill>
                  <a:srgbClr val="FFFFF7"/>
                </a:solidFill>
                <a:latin typeface="Century Gothic" panose="020F0302020204030204"/>
              </a:rPr>
              <a:t>Ark of the </a:t>
            </a:r>
          </a:p>
          <a:p>
            <a:pPr fontAlgn="base">
              <a:spcBef>
                <a:spcPct val="0"/>
              </a:spcBef>
              <a:spcAft>
                <a:spcPct val="0"/>
              </a:spcAft>
            </a:pPr>
            <a:r>
              <a:rPr lang="en-US">
                <a:solidFill>
                  <a:srgbClr val="FFFFF7"/>
                </a:solidFill>
                <a:latin typeface="Century Gothic" panose="020F0302020204030204"/>
              </a:rPr>
              <a:t>Covenant</a:t>
            </a:r>
          </a:p>
        </p:txBody>
      </p:sp>
      <p:cxnSp>
        <p:nvCxnSpPr>
          <p:cNvPr id="3" name="Straight Arrow Connector 2"/>
          <p:cNvCxnSpPr/>
          <p:nvPr/>
        </p:nvCxnSpPr>
        <p:spPr>
          <a:xfrm>
            <a:off x="2339752" y="6165304"/>
            <a:ext cx="4320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804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29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29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329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329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32931">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32931">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32931">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32931">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32931">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2930" grpId="0"/>
      <p:bldP spid="1532931" grpId="0" build="p"/>
      <p:bldP spid="153293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n-US" dirty="0">
                <a:solidFill>
                  <a:srgbClr val="FFFF00"/>
                </a:solidFill>
                <a:ea typeface="Arial Rounded MT Bold" charset="0"/>
                <a:cs typeface="Arial Rounded MT Bold" charset="0"/>
              </a:rPr>
              <a:t>Why build the tabernacle?</a:t>
            </a:r>
          </a:p>
        </p:txBody>
      </p:sp>
      <p:sp>
        <p:nvSpPr>
          <p:cNvPr id="3" name="Content Placeholder 2"/>
          <p:cNvSpPr>
            <a:spLocks noGrp="1"/>
          </p:cNvSpPr>
          <p:nvPr>
            <p:ph idx="1"/>
          </p:nvPr>
        </p:nvSpPr>
        <p:spPr>
          <a:xfrm>
            <a:off x="457200" y="1196754"/>
            <a:ext cx="8363272" cy="4525963"/>
          </a:xfrm>
        </p:spPr>
        <p:txBody>
          <a:bodyPr/>
          <a:lstStyle/>
          <a:p>
            <a:r>
              <a:rPr lang="en-GB" sz="2400" kern="1200" dirty="0">
                <a:solidFill>
                  <a:schemeClr val="bg1"/>
                </a:solidFill>
                <a:latin typeface="Century Gothic" charset="0"/>
                <a:ea typeface="Century Gothic" charset="0"/>
                <a:cs typeface="Century Gothic" charset="0"/>
              </a:rPr>
              <a:t>God gave the people the chance to give something back</a:t>
            </a:r>
          </a:p>
          <a:p>
            <a:r>
              <a:rPr lang="en-GB" sz="2400" kern="1200" dirty="0">
                <a:solidFill>
                  <a:schemeClr val="bg1"/>
                </a:solidFill>
                <a:latin typeface="Century Gothic" charset="0"/>
                <a:ea typeface="Century Gothic" charset="0"/>
                <a:cs typeface="Century Gothic" charset="0"/>
              </a:rPr>
              <a:t>Through building the tabernacle together the people learned to work together</a:t>
            </a:r>
          </a:p>
          <a:p>
            <a:pPr lvl="1"/>
            <a:r>
              <a:rPr lang="en-GB" sz="2000" kern="1200" dirty="0">
                <a:solidFill>
                  <a:schemeClr val="bg1"/>
                </a:solidFill>
                <a:latin typeface="Century Gothic" charset="0"/>
                <a:ea typeface="Century Gothic" charset="0"/>
                <a:cs typeface="Century Gothic" charset="0"/>
              </a:rPr>
              <a:t>Team building </a:t>
            </a:r>
            <a:r>
              <a:rPr lang="mr-IN" sz="2000" kern="1200" dirty="0">
                <a:solidFill>
                  <a:schemeClr val="bg1"/>
                </a:solidFill>
                <a:latin typeface="Century Gothic" charset="0"/>
                <a:ea typeface="Century Gothic" charset="0"/>
                <a:cs typeface="Century Gothic" charset="0"/>
              </a:rPr>
              <a:t>–</a:t>
            </a:r>
            <a:r>
              <a:rPr lang="en-GB" sz="2000" kern="1200" dirty="0">
                <a:solidFill>
                  <a:schemeClr val="bg1"/>
                </a:solidFill>
                <a:latin typeface="Century Gothic" charset="0"/>
                <a:ea typeface="Century Gothic" charset="0"/>
                <a:cs typeface="Century Gothic" charset="0"/>
              </a:rPr>
              <a:t> 12 tribes became one people</a:t>
            </a:r>
          </a:p>
          <a:p>
            <a:r>
              <a:rPr lang="en-GB" sz="2400" kern="1200" dirty="0">
                <a:solidFill>
                  <a:schemeClr val="bg1"/>
                </a:solidFill>
                <a:latin typeface="Century Gothic" charset="0"/>
                <a:ea typeface="Century Gothic" charset="0"/>
                <a:cs typeface="Century Gothic" charset="0"/>
              </a:rPr>
              <a:t>Moving from dependent to independent to inter-dependent</a:t>
            </a:r>
          </a:p>
          <a:p>
            <a:r>
              <a:rPr lang="en-GB" sz="2400" kern="1200" dirty="0">
                <a:solidFill>
                  <a:schemeClr val="bg1"/>
                </a:solidFill>
                <a:latin typeface="Century Gothic" charset="0"/>
                <a:ea typeface="Century Gothic" charset="0"/>
                <a:cs typeface="Century Gothic" charset="0"/>
              </a:rPr>
              <a:t>To lead is to give people chance to contribute</a:t>
            </a:r>
          </a:p>
          <a:p>
            <a:r>
              <a:rPr lang="en-GB" sz="2400" kern="1200" dirty="0">
                <a:solidFill>
                  <a:schemeClr val="bg1"/>
                </a:solidFill>
                <a:latin typeface="Century Gothic" charset="0"/>
                <a:ea typeface="Century Gothic" charset="0"/>
                <a:cs typeface="Century Gothic" charset="0"/>
              </a:rPr>
              <a:t>Becoming co-creators, dignity</a:t>
            </a:r>
          </a:p>
          <a:p>
            <a:r>
              <a:rPr lang="en-GB" sz="2400" kern="1200" dirty="0">
                <a:solidFill>
                  <a:schemeClr val="bg1"/>
                </a:solidFill>
                <a:latin typeface="Century Gothic" charset="0"/>
                <a:ea typeface="Century Gothic" charset="0"/>
                <a:cs typeface="Century Gothic" charset="0"/>
              </a:rPr>
              <a:t>To exercise self-restraint and allow others to take initiative</a:t>
            </a:r>
          </a:p>
          <a:p>
            <a:pPr lvl="1"/>
            <a:r>
              <a:rPr lang="en-GB" sz="2000" kern="1200" dirty="0">
                <a:solidFill>
                  <a:schemeClr val="bg1"/>
                </a:solidFill>
                <a:latin typeface="Century Gothic" charset="0"/>
                <a:ea typeface="Century Gothic" charset="0"/>
                <a:cs typeface="Century Gothic" charset="0"/>
              </a:rPr>
              <a:t>If the leader is good people say the leader did it. If the leader is great people say we did it ourselves</a:t>
            </a:r>
          </a:p>
          <a:p>
            <a:pPr lvl="1"/>
            <a:r>
              <a:rPr lang="en-GB" sz="2000" kern="1200" dirty="0">
                <a:solidFill>
                  <a:schemeClr val="bg1"/>
                </a:solidFill>
                <a:latin typeface="Century Gothic" charset="0"/>
                <a:ea typeface="Century Gothic" charset="0"/>
                <a:cs typeface="Century Gothic" charset="0"/>
              </a:rPr>
              <a:t>Moses name not mentioned in the chapter</a:t>
            </a:r>
          </a:p>
          <a:p>
            <a:pPr lvl="1"/>
            <a:endParaRPr lang="en-GB" sz="2000" kern="1200" dirty="0">
              <a:solidFill>
                <a:schemeClr val="bg1"/>
              </a:solidFill>
              <a:latin typeface="Century Gothic" charset="0"/>
              <a:ea typeface="Century Gothic" charset="0"/>
              <a:cs typeface="Century Gothic" charset="0"/>
            </a:endParaRPr>
          </a:p>
          <a:p>
            <a:endParaRPr lang="en-GB" sz="2400" kern="1200" dirty="0">
              <a:solidFill>
                <a:schemeClr val="bg1"/>
              </a:solidFill>
              <a:latin typeface="Century Gothic" charset="0"/>
              <a:ea typeface="Century Gothic" charset="0"/>
              <a:cs typeface="Century Gothic" charset="0"/>
            </a:endParaRPr>
          </a:p>
          <a:p>
            <a:endParaRPr lang="en-GB" sz="2400" dirty="0">
              <a:solidFill>
                <a:schemeClr val="bg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989821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sz="2800" dirty="0">
                <a:solidFill>
                  <a:schemeClr val="accent5"/>
                </a:solidFill>
              </a:rPr>
              <a:t>When a central power be it God or the State does everything on behalf of the people they remain in a state of arrested development. They complain instead of taking responsibility. Sit back instead of taking the initiative</a:t>
            </a:r>
          </a:p>
          <a:p>
            <a:r>
              <a:rPr lang="en-GB" sz="2800" dirty="0">
                <a:solidFill>
                  <a:schemeClr val="accent5"/>
                </a:solidFill>
              </a:rPr>
              <a:t>Solution </a:t>
            </a:r>
            <a:r>
              <a:rPr lang="mr-IN" sz="2800" dirty="0">
                <a:solidFill>
                  <a:schemeClr val="accent5"/>
                </a:solidFill>
              </a:rPr>
              <a:t>–</a:t>
            </a:r>
            <a:r>
              <a:rPr lang="en-GB" sz="2800" dirty="0">
                <a:solidFill>
                  <a:schemeClr val="accent5"/>
                </a:solidFill>
              </a:rPr>
              <a:t> get people to be co-architects or co-authors. To build something together</a:t>
            </a:r>
          </a:p>
        </p:txBody>
      </p:sp>
    </p:spTree>
    <p:extLst>
      <p:ext uri="{BB962C8B-B14F-4D97-AF65-F5344CB8AC3E}">
        <p14:creationId xmlns:p14="http://schemas.microsoft.com/office/powerpoint/2010/main" val="1587876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42601-1C34-0E47-B990-D05014C88D6D}"/>
              </a:ext>
            </a:extLst>
          </p:cNvPr>
          <p:cNvSpPr>
            <a:spLocks noGrp="1"/>
          </p:cNvSpPr>
          <p:nvPr>
            <p:ph type="title"/>
          </p:nvPr>
        </p:nvSpPr>
        <p:spPr>
          <a:xfrm>
            <a:off x="457200" y="-27384"/>
            <a:ext cx="8229600" cy="1143000"/>
          </a:xfrm>
        </p:spPr>
        <p:txBody>
          <a:bodyPr/>
          <a:lstStyle/>
          <a:p>
            <a:r>
              <a:rPr lang="en-GB" dirty="0">
                <a:solidFill>
                  <a:srgbClr val="FFFF00"/>
                </a:solidFill>
              </a:rPr>
              <a:t>Why sacrifices?</a:t>
            </a:r>
          </a:p>
        </p:txBody>
      </p:sp>
      <p:sp>
        <p:nvSpPr>
          <p:cNvPr id="3" name="Content Placeholder 2">
            <a:extLst>
              <a:ext uri="{FF2B5EF4-FFF2-40B4-BE49-F238E27FC236}">
                <a16:creationId xmlns:a16="http://schemas.microsoft.com/office/drawing/2014/main" id="{C9B85D04-C861-DC49-B7C3-367C00F0A4F7}"/>
              </a:ext>
            </a:extLst>
          </p:cNvPr>
          <p:cNvSpPr>
            <a:spLocks noGrp="1"/>
          </p:cNvSpPr>
          <p:nvPr>
            <p:ph idx="1"/>
          </p:nvPr>
        </p:nvSpPr>
        <p:spPr>
          <a:xfrm>
            <a:off x="323528" y="1052738"/>
            <a:ext cx="8363272" cy="4525963"/>
          </a:xfrm>
        </p:spPr>
        <p:txBody>
          <a:bodyPr/>
          <a:lstStyle/>
          <a:p>
            <a:r>
              <a:rPr lang="en-GB" sz="2400" dirty="0">
                <a:solidFill>
                  <a:schemeClr val="bg1"/>
                </a:solidFill>
              </a:rPr>
              <a:t>Originally people should be vegetarian</a:t>
            </a:r>
          </a:p>
          <a:p>
            <a:pPr lvl="1"/>
            <a:r>
              <a:rPr lang="en-GB" sz="2000" dirty="0">
                <a:solidFill>
                  <a:schemeClr val="bg1"/>
                </a:solidFill>
              </a:rPr>
              <a:t>Cain’s offering – vegetables – all animals equal value</a:t>
            </a:r>
          </a:p>
          <a:p>
            <a:pPr lvl="1"/>
            <a:r>
              <a:rPr lang="en-GB" sz="2000" dirty="0">
                <a:solidFill>
                  <a:schemeClr val="bg1"/>
                </a:solidFill>
              </a:rPr>
              <a:t>Abel’s offering – animal – humans more valuable</a:t>
            </a:r>
          </a:p>
          <a:p>
            <a:pPr lvl="1"/>
            <a:r>
              <a:rPr lang="en-GB" sz="2000" dirty="0">
                <a:solidFill>
                  <a:schemeClr val="bg1"/>
                </a:solidFill>
              </a:rPr>
              <a:t>Cain killed Abel as human sacrifice </a:t>
            </a:r>
          </a:p>
          <a:p>
            <a:r>
              <a:rPr lang="en-GB" sz="2400" dirty="0">
                <a:solidFill>
                  <a:schemeClr val="bg1"/>
                </a:solidFill>
              </a:rPr>
              <a:t>After the flood</a:t>
            </a:r>
          </a:p>
          <a:p>
            <a:pPr lvl="1"/>
            <a:r>
              <a:rPr lang="en-GB" sz="2000" dirty="0">
                <a:solidFill>
                  <a:schemeClr val="bg1"/>
                </a:solidFill>
              </a:rPr>
              <a:t>Humans are violent by nature</a:t>
            </a:r>
          </a:p>
          <a:p>
            <a:pPr lvl="1"/>
            <a:r>
              <a:rPr lang="en-GB" sz="2000" dirty="0">
                <a:solidFill>
                  <a:schemeClr val="bg1"/>
                </a:solidFill>
              </a:rPr>
              <a:t>Concession: allowed to hunt animals and eat meat BUT</a:t>
            </a:r>
          </a:p>
          <a:p>
            <a:pPr lvl="1"/>
            <a:r>
              <a:rPr lang="en-GB" sz="2000" dirty="0">
                <a:solidFill>
                  <a:schemeClr val="bg1"/>
                </a:solidFill>
              </a:rPr>
              <a:t>“Whoever sheds the blood of man, by man shall his blood be shed; for in the image of God has God made humanity.”</a:t>
            </a:r>
          </a:p>
          <a:p>
            <a:pPr lvl="1"/>
            <a:r>
              <a:rPr lang="en-GB" sz="2000" dirty="0">
                <a:solidFill>
                  <a:schemeClr val="bg1"/>
                </a:solidFill>
              </a:rPr>
              <a:t>Sacrifices are a substitute for violence directed against humankind. Break cycle of revenge – scapegoat </a:t>
            </a:r>
          </a:p>
          <a:p>
            <a:pPr lvl="1"/>
            <a:r>
              <a:rPr lang="en-GB" sz="2000" dirty="0">
                <a:solidFill>
                  <a:schemeClr val="bg1"/>
                </a:solidFill>
              </a:rPr>
              <a:t>Judicial system – justice</a:t>
            </a:r>
          </a:p>
          <a:p>
            <a:pPr lvl="1"/>
            <a:r>
              <a:rPr lang="en-GB" sz="2000" dirty="0">
                <a:solidFill>
                  <a:schemeClr val="bg1"/>
                </a:solidFill>
              </a:rPr>
              <a:t>Even though you bring Me burnt offerings and offerings of grain, I will not accept them…</a:t>
            </a:r>
            <a:br>
              <a:rPr lang="en-GB" sz="2000" dirty="0">
                <a:solidFill>
                  <a:schemeClr val="bg1"/>
                </a:solidFill>
              </a:rPr>
            </a:br>
            <a:r>
              <a:rPr lang="en-GB" sz="2000" dirty="0">
                <a:solidFill>
                  <a:schemeClr val="bg1"/>
                </a:solidFill>
              </a:rPr>
              <a:t>But let justice roll down like a river,</a:t>
            </a:r>
            <a:br>
              <a:rPr lang="en-GB" sz="2000" dirty="0">
                <a:solidFill>
                  <a:schemeClr val="bg1"/>
                </a:solidFill>
              </a:rPr>
            </a:br>
            <a:r>
              <a:rPr lang="en-GB" sz="2000" dirty="0">
                <a:solidFill>
                  <a:schemeClr val="bg1"/>
                </a:solidFill>
              </a:rPr>
              <a:t>And righteousness like a never-failing stream. Amos 5:23-24</a:t>
            </a:r>
          </a:p>
          <a:p>
            <a:pPr lvl="1"/>
            <a:endParaRPr lang="en-GB" sz="2000" dirty="0">
              <a:solidFill>
                <a:schemeClr val="bg1"/>
              </a:solidFill>
            </a:endParaRPr>
          </a:p>
          <a:p>
            <a:pPr lvl="1"/>
            <a:endParaRPr lang="en-GB" sz="2000" dirty="0">
              <a:solidFill>
                <a:schemeClr val="bg1"/>
              </a:solidFill>
            </a:endParaRPr>
          </a:p>
          <a:p>
            <a:pPr lvl="1"/>
            <a:endParaRPr lang="en-GB" sz="2000" dirty="0">
              <a:solidFill>
                <a:schemeClr val="bg1"/>
              </a:solidFill>
            </a:endParaRPr>
          </a:p>
          <a:p>
            <a:pPr lvl="1"/>
            <a:endParaRPr lang="en-GB" sz="2000" dirty="0">
              <a:solidFill>
                <a:schemeClr val="bg1"/>
              </a:solidFill>
            </a:endParaRPr>
          </a:p>
          <a:p>
            <a:pPr lvl="1"/>
            <a:endParaRPr lang="en-GB" sz="2000" dirty="0">
              <a:solidFill>
                <a:schemeClr val="bg1"/>
              </a:solidFill>
            </a:endParaRPr>
          </a:p>
          <a:p>
            <a:pPr lvl="1"/>
            <a:endParaRPr lang="en-GB" sz="2000" dirty="0">
              <a:solidFill>
                <a:schemeClr val="bg1"/>
              </a:solidFill>
            </a:endParaRPr>
          </a:p>
        </p:txBody>
      </p:sp>
    </p:spTree>
    <p:extLst>
      <p:ext uri="{BB962C8B-B14F-4D97-AF65-F5344CB8AC3E}">
        <p14:creationId xmlns:p14="http://schemas.microsoft.com/office/powerpoint/2010/main" val="102843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5506" name="Rectangle 2"/>
          <p:cNvSpPr>
            <a:spLocks noGrp="1" noChangeArrowheads="1"/>
          </p:cNvSpPr>
          <p:nvPr>
            <p:ph type="title"/>
          </p:nvPr>
        </p:nvSpPr>
        <p:spPr/>
        <p:txBody>
          <a:bodyPr/>
          <a:lstStyle/>
          <a:p>
            <a:r>
              <a:rPr lang="en-US" sz="4000" dirty="0">
                <a:solidFill>
                  <a:srgbClr val="FFFF00"/>
                </a:solidFill>
              </a:rPr>
              <a:t>Making the golden calf</a:t>
            </a:r>
            <a:endParaRPr lang="en-US" dirty="0"/>
          </a:p>
        </p:txBody>
      </p:sp>
      <p:sp>
        <p:nvSpPr>
          <p:cNvPr id="1685507" name="Rectangle 3"/>
          <p:cNvSpPr>
            <a:spLocks noGrp="1" noChangeArrowheads="1"/>
          </p:cNvSpPr>
          <p:nvPr>
            <p:ph type="body" sz="half" idx="1"/>
          </p:nvPr>
        </p:nvSpPr>
        <p:spPr>
          <a:xfrm>
            <a:off x="0" y="1672952"/>
            <a:ext cx="4495800" cy="4924400"/>
          </a:xfrm>
        </p:spPr>
        <p:txBody>
          <a:bodyPr/>
          <a:lstStyle/>
          <a:p>
            <a:pPr>
              <a:lnSpc>
                <a:spcPct val="90000"/>
              </a:lnSpc>
              <a:buFontTx/>
              <a:buNone/>
            </a:pPr>
            <a:r>
              <a:rPr lang="en-US" sz="2400" dirty="0">
                <a:solidFill>
                  <a:schemeClr val="bg1"/>
                </a:solidFill>
                <a:latin typeface="Century Gothic" charset="0"/>
                <a:ea typeface="Century Gothic" charset="0"/>
                <a:cs typeface="Century Gothic" charset="0"/>
              </a:rPr>
              <a:t>	“Do something. Make gods for us who will lead us. That Moses, the man who got us out of Egypt—who knows what’s happened to him?”</a:t>
            </a:r>
          </a:p>
          <a:p>
            <a:pPr>
              <a:lnSpc>
                <a:spcPct val="90000"/>
              </a:lnSpc>
              <a:buFontTx/>
              <a:buNone/>
            </a:pPr>
            <a:r>
              <a:rPr lang="en-US" sz="2400" dirty="0">
                <a:solidFill>
                  <a:schemeClr val="bg1"/>
                </a:solidFill>
                <a:latin typeface="Century Gothic" charset="0"/>
                <a:ea typeface="Century Gothic" charset="0"/>
                <a:cs typeface="Century Gothic" charset="0"/>
              </a:rPr>
              <a:t> 	Aaron took the gold from their hands and cast it in the form of a calf, shaping it with an engraving tool.</a:t>
            </a:r>
          </a:p>
          <a:p>
            <a:pPr>
              <a:lnSpc>
                <a:spcPct val="90000"/>
              </a:lnSpc>
              <a:buFontTx/>
              <a:buNone/>
            </a:pPr>
            <a:r>
              <a:rPr lang="en-US" sz="2000" dirty="0">
                <a:solidFill>
                  <a:schemeClr val="bg1"/>
                </a:solidFill>
                <a:latin typeface="Century Gothic" charset="0"/>
                <a:ea typeface="Century Gothic" charset="0"/>
                <a:cs typeface="Century Gothic" charset="0"/>
              </a:rPr>
              <a:t>		Exodus 32:1-4</a:t>
            </a:r>
          </a:p>
          <a:p>
            <a:pPr>
              <a:lnSpc>
                <a:spcPct val="90000"/>
              </a:lnSpc>
              <a:buFontTx/>
              <a:buNone/>
            </a:pPr>
            <a:r>
              <a:rPr lang="en-US" sz="2000" dirty="0">
                <a:solidFill>
                  <a:schemeClr val="bg1"/>
                </a:solidFill>
                <a:latin typeface="Century Gothic" charset="0"/>
                <a:ea typeface="Century Gothic" charset="0"/>
                <a:cs typeface="Century Gothic" charset="0"/>
              </a:rPr>
              <a:t>	</a:t>
            </a:r>
          </a:p>
        </p:txBody>
      </p:sp>
      <p:sp>
        <p:nvSpPr>
          <p:cNvPr id="1685510" name="Rectangle 6"/>
          <p:cNvSpPr>
            <a:spLocks noChangeArrowheads="1"/>
          </p:cNvSpPr>
          <p:nvPr/>
        </p:nvSpPr>
        <p:spPr bwMode="auto">
          <a:xfrm>
            <a:off x="4901190" y="6207695"/>
            <a:ext cx="3703258" cy="400110"/>
          </a:xfrm>
          <a:prstGeom prst="rect">
            <a:avLst/>
          </a:prstGeom>
          <a:noFill/>
          <a:ln w="9525">
            <a:noFill/>
            <a:miter lim="800000"/>
            <a:headEnd/>
            <a:tailEnd/>
          </a:ln>
          <a:effectLst/>
        </p:spPr>
        <p:txBody>
          <a:bodyPr wrap="none">
            <a:prstTxWarp prst="textNoShape">
              <a:avLst/>
            </a:prstTxWarp>
            <a:spAutoFit/>
          </a:bodyPr>
          <a:lstStyle/>
          <a:p>
            <a:pPr fontAlgn="base">
              <a:spcBef>
                <a:spcPct val="0"/>
              </a:spcBef>
              <a:spcAft>
                <a:spcPct val="0"/>
              </a:spcAft>
            </a:pPr>
            <a:r>
              <a:rPr lang="en-US" sz="2000" dirty="0">
                <a:solidFill>
                  <a:srgbClr val="FFFFF7"/>
                </a:solidFill>
                <a:latin typeface="Century Gothic" charset="0"/>
                <a:ea typeface="Century Gothic" charset="0"/>
                <a:cs typeface="Century Gothic" charset="0"/>
              </a:rPr>
              <a:t>Worshipping the golden calf</a:t>
            </a:r>
          </a:p>
        </p:txBody>
      </p:sp>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74672" y="1417638"/>
            <a:ext cx="3595223" cy="4550916"/>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2868" name="Rectangle 4"/>
          <p:cNvSpPr>
            <a:spLocks noGrp="1" noChangeArrowheads="1"/>
          </p:cNvSpPr>
          <p:nvPr>
            <p:ph type="title"/>
          </p:nvPr>
        </p:nvSpPr>
        <p:spPr>
          <a:xfrm>
            <a:off x="457200" y="116632"/>
            <a:ext cx="8229600" cy="1143000"/>
          </a:xfrm>
        </p:spPr>
        <p:txBody>
          <a:bodyPr/>
          <a:lstStyle/>
          <a:p>
            <a:r>
              <a:rPr lang="en-US" dirty="0">
                <a:solidFill>
                  <a:srgbClr val="FFFF00"/>
                </a:solidFill>
              </a:rPr>
              <a:t>How did God react?</a:t>
            </a:r>
            <a:endParaRPr lang="en-US" dirty="0"/>
          </a:p>
        </p:txBody>
      </p:sp>
      <p:sp>
        <p:nvSpPr>
          <p:cNvPr id="1572869" name="Rectangle 5"/>
          <p:cNvSpPr>
            <a:spLocks noGrp="1" noChangeArrowheads="1"/>
          </p:cNvSpPr>
          <p:nvPr>
            <p:ph type="body" idx="1"/>
          </p:nvPr>
        </p:nvSpPr>
        <p:spPr>
          <a:xfrm>
            <a:off x="179512" y="1340770"/>
            <a:ext cx="8507288" cy="4525963"/>
          </a:xfrm>
        </p:spPr>
        <p:txBody>
          <a:bodyPr/>
          <a:lstStyle/>
          <a:p>
            <a:pPr>
              <a:buFontTx/>
              <a:buNone/>
            </a:pPr>
            <a:r>
              <a:rPr lang="en-US" sz="2400" dirty="0">
                <a:solidFill>
                  <a:schemeClr val="accent1"/>
                </a:solidFill>
                <a:latin typeface="Century Gothic" charset="0"/>
                <a:ea typeface="Century Gothic" charset="0"/>
                <a:cs typeface="Century Gothic" charset="0"/>
              </a:rPr>
              <a:t>	God spoke to Moses, “Go! Get down there! Your people whom you brought up from the land of Egypt have fallen to pieces. In no time at all they’ve turned away from the way I commanded them: They made a molten calf and worshiped it. They’ve sacrificed to it and said, ‘These are the gods, O Israel, that brought you up from the land of Egypt!’” God said to Moses, “I look at this people—oh! what a stubborn, hard-headed people! Let me alone now, give my anger free reign to burst into flames and incinerate them. But I’ll make a great nation out of you.”									Exodus 32:7-10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986" name="Rectangle 2"/>
          <p:cNvSpPr>
            <a:spLocks noGrp="1" noChangeArrowheads="1"/>
          </p:cNvSpPr>
          <p:nvPr>
            <p:ph type="title"/>
          </p:nvPr>
        </p:nvSpPr>
        <p:spPr>
          <a:xfrm>
            <a:off x="325667" y="44624"/>
            <a:ext cx="8361135" cy="1143000"/>
          </a:xfrm>
        </p:spPr>
        <p:txBody>
          <a:bodyPr/>
          <a:lstStyle/>
          <a:p>
            <a:r>
              <a:rPr lang="en-US" dirty="0">
                <a:solidFill>
                  <a:srgbClr val="FFFF00"/>
                </a:solidFill>
              </a:rPr>
              <a:t>What did Moses say to God?</a:t>
            </a:r>
            <a:endParaRPr lang="en-US" dirty="0"/>
          </a:p>
        </p:txBody>
      </p:sp>
      <p:sp>
        <p:nvSpPr>
          <p:cNvPr id="1577987" name="Rectangle 3"/>
          <p:cNvSpPr>
            <a:spLocks noGrp="1" noChangeArrowheads="1"/>
          </p:cNvSpPr>
          <p:nvPr>
            <p:ph type="body" idx="1"/>
          </p:nvPr>
        </p:nvSpPr>
        <p:spPr>
          <a:xfrm>
            <a:off x="323528" y="1216496"/>
            <a:ext cx="8496944" cy="4876800"/>
          </a:xfrm>
        </p:spPr>
        <p:txBody>
          <a:bodyPr/>
          <a:lstStyle/>
          <a:p>
            <a:r>
              <a:rPr lang="en-US" sz="2200" dirty="0">
                <a:solidFill>
                  <a:schemeClr val="bg1"/>
                </a:solidFill>
                <a:latin typeface="Century Gothic" charset="0"/>
                <a:ea typeface="Century Gothic" charset="0"/>
                <a:cs typeface="Century Gothic" charset="0"/>
              </a:rPr>
              <a:t>Moses tried to calm God down. He said, “Why, God, would you lose your temper with your people? Why, you brought them out of Egypt in a tremendous demonstration of power and strength. Why let the Egyptians say, ‘He had it in for them—he brought them out so he could kill them in the mountains, wipe them right off the face of the Earth.’ Stop your anger. Think twice about bringing evil against your people! Think of Abraham, Isaac, and Israel, your servants to whom you gave your word, telling them ‘I will give you many children, as many as the stars in the sky, and I’ll give this land to your children as their land forever.’” And God did think twice. He decided not to do the evil he had threatened against his people.								Exodus 32:11-14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9250" name="Rectangle 2"/>
          <p:cNvSpPr>
            <a:spLocks noGrp="1" noChangeArrowheads="1"/>
          </p:cNvSpPr>
          <p:nvPr>
            <p:ph type="title"/>
          </p:nvPr>
        </p:nvSpPr>
        <p:spPr>
          <a:xfrm>
            <a:off x="457200" y="197768"/>
            <a:ext cx="8229600" cy="1143000"/>
          </a:xfrm>
        </p:spPr>
        <p:txBody>
          <a:bodyPr/>
          <a:lstStyle/>
          <a:p>
            <a:r>
              <a:rPr lang="en-US" sz="4000" dirty="0">
                <a:solidFill>
                  <a:srgbClr val="FFFF00"/>
                </a:solidFill>
              </a:rPr>
              <a:t>What did Moses do next?</a:t>
            </a:r>
            <a:endParaRPr lang="en-US" dirty="0"/>
          </a:p>
        </p:txBody>
      </p:sp>
      <p:sp>
        <p:nvSpPr>
          <p:cNvPr id="1589251" name="Rectangle 3"/>
          <p:cNvSpPr>
            <a:spLocks noGrp="1" noChangeArrowheads="1"/>
          </p:cNvSpPr>
          <p:nvPr>
            <p:ph type="body" sz="half" idx="1"/>
          </p:nvPr>
        </p:nvSpPr>
        <p:spPr>
          <a:xfrm>
            <a:off x="-180528" y="1331640"/>
            <a:ext cx="5400600" cy="5265712"/>
          </a:xfrm>
        </p:spPr>
        <p:txBody>
          <a:bodyPr/>
          <a:lstStyle/>
          <a:p>
            <a:r>
              <a:rPr lang="en-GB" sz="2400" b="1" baseline="30000" dirty="0">
                <a:solidFill>
                  <a:schemeClr val="bg1"/>
                </a:solidFill>
                <a:latin typeface="Century Gothic" charset="0"/>
                <a:ea typeface="Century Gothic" charset="0"/>
                <a:cs typeface="Century Gothic" charset="0"/>
              </a:rPr>
              <a:t> </a:t>
            </a:r>
            <a:r>
              <a:rPr lang="en-GB" sz="2400" dirty="0">
                <a:solidFill>
                  <a:schemeClr val="accent1"/>
                </a:solidFill>
                <a:latin typeface="Century Gothic" charset="0"/>
                <a:ea typeface="Century Gothic" charset="0"/>
                <a:cs typeface="Century Gothic" charset="0"/>
              </a:rPr>
              <a:t>Moses approached the camp and saw the calf and people running wild dancing, his anger burned and he threw the tablets out of his hands breaking them. </a:t>
            </a:r>
            <a:r>
              <a:rPr lang="en-GB" sz="2400" dirty="0">
                <a:solidFill>
                  <a:schemeClr val="bg1"/>
                </a:solidFill>
                <a:latin typeface="Century Gothic" charset="0"/>
                <a:ea typeface="Century Gothic" charset="0"/>
                <a:cs typeface="Century Gothic" charset="0"/>
              </a:rPr>
              <a:t>He then told the Levites, “God’s orders are: ‘Strap on your swords and go to work. Cross the camp from one end to the other: Kill brother, friend, neighbour.’” Three thousand of the people were killed that day.</a:t>
            </a:r>
          </a:p>
          <a:p>
            <a:pPr>
              <a:lnSpc>
                <a:spcPct val="90000"/>
              </a:lnSpc>
              <a:buFontTx/>
              <a:buNone/>
            </a:pPr>
            <a:r>
              <a:rPr lang="en-GB" sz="2000" dirty="0">
                <a:solidFill>
                  <a:schemeClr val="bg1"/>
                </a:solidFill>
                <a:latin typeface="Century Gothic" charset="0"/>
                <a:ea typeface="Century Gothic" charset="0"/>
                <a:cs typeface="Century Gothic" charset="0"/>
              </a:rPr>
              <a:t>				Exodus 32:19-20</a:t>
            </a:r>
          </a:p>
        </p:txBody>
      </p:sp>
      <p:sp>
        <p:nvSpPr>
          <p:cNvPr id="1589254" name="Text Box 6"/>
          <p:cNvSpPr txBox="1">
            <a:spLocks noChangeArrowheads="1"/>
          </p:cNvSpPr>
          <p:nvPr/>
        </p:nvSpPr>
        <p:spPr bwMode="auto">
          <a:xfrm>
            <a:off x="5710455" y="6197242"/>
            <a:ext cx="3038011" cy="400110"/>
          </a:xfrm>
          <a:prstGeom prst="rect">
            <a:avLst/>
          </a:prstGeom>
          <a:noFill/>
          <a:ln w="9525">
            <a:noFill/>
            <a:miter lim="800000"/>
            <a:headEnd/>
            <a:tailEnd/>
          </a:ln>
          <a:effectLst/>
        </p:spPr>
        <p:txBody>
          <a:bodyPr wrap="none">
            <a:prstTxWarp prst="textNoShape">
              <a:avLst/>
            </a:prstTxWarp>
            <a:spAutoFit/>
          </a:bodyPr>
          <a:lstStyle/>
          <a:p>
            <a:pPr fontAlgn="base">
              <a:spcBef>
                <a:spcPct val="0"/>
              </a:spcBef>
              <a:spcAft>
                <a:spcPct val="0"/>
              </a:spcAft>
            </a:pPr>
            <a:r>
              <a:rPr lang="en-US" sz="2000" dirty="0">
                <a:solidFill>
                  <a:srgbClr val="FFFFF7"/>
                </a:solidFill>
                <a:latin typeface="Century Gothic" charset="0"/>
                <a:ea typeface="Century Gothic" charset="0"/>
                <a:cs typeface="Century Gothic" charset="0"/>
              </a:rPr>
              <a:t>Moses breaking tablets</a:t>
            </a:r>
          </a:p>
        </p:txBody>
      </p:sp>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456932" y="1363714"/>
            <a:ext cx="3291532" cy="4588619"/>
          </a:xfrm>
        </p:spPr>
      </p:pic>
    </p:spTree>
    <p:extLst>
      <p:ext uri="{BB962C8B-B14F-4D97-AF65-F5344CB8AC3E}">
        <p14:creationId xmlns:p14="http://schemas.microsoft.com/office/powerpoint/2010/main" val="1867537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44624"/>
            <a:ext cx="8229600" cy="1143000"/>
          </a:xfrm>
        </p:spPr>
        <p:txBody>
          <a:bodyPr/>
          <a:lstStyle/>
          <a:p>
            <a:r>
              <a:rPr lang="en-GB" dirty="0">
                <a:solidFill>
                  <a:srgbClr val="FFFF00"/>
                </a:solidFill>
                <a:ea typeface="Arial Rounded MT Bold" charset="0"/>
                <a:cs typeface="Arial Rounded MT Bold" charset="0"/>
              </a:rPr>
              <a:t>What about Aaron?</a:t>
            </a:r>
          </a:p>
        </p:txBody>
      </p:sp>
      <p:sp>
        <p:nvSpPr>
          <p:cNvPr id="6" name="Content Placeholder 5"/>
          <p:cNvSpPr>
            <a:spLocks noGrp="1"/>
          </p:cNvSpPr>
          <p:nvPr>
            <p:ph idx="1"/>
          </p:nvPr>
        </p:nvSpPr>
        <p:spPr>
          <a:xfrm>
            <a:off x="457200" y="1855367"/>
            <a:ext cx="8363272" cy="4525963"/>
          </a:xfrm>
        </p:spPr>
        <p:txBody>
          <a:bodyPr/>
          <a:lstStyle/>
          <a:p>
            <a:r>
              <a:rPr lang="en-GB" sz="2400" kern="1200" dirty="0">
                <a:solidFill>
                  <a:schemeClr val="accent1"/>
                </a:solidFill>
                <a:latin typeface="Century Gothic" charset="0"/>
                <a:ea typeface="Century Gothic" charset="0"/>
                <a:cs typeface="Century Gothic" charset="0"/>
              </a:rPr>
              <a:t>“Do not be angry, my lord. You know how prone these people are to evil. They said to me, 'Make an oracle to lead us, since we do not know what happened to Moses, the man who took us out of Egypt.' So I told them, ‘Whoever has any gold jewellery, take it off.’ Then they gave me the gold, and I threw it into the fire, and out came this calf!” 				</a:t>
            </a:r>
            <a:r>
              <a:rPr lang="en-GB" sz="2000" kern="1200" dirty="0">
                <a:solidFill>
                  <a:schemeClr val="accent1"/>
                </a:solidFill>
                <a:latin typeface="Century Gothic" charset="0"/>
                <a:ea typeface="Century Gothic" charset="0"/>
                <a:cs typeface="Century Gothic" charset="0"/>
              </a:rPr>
              <a:t>Exodus 32: 22-24</a:t>
            </a:r>
            <a:endParaRPr lang="en-GB" sz="2400" kern="1200" dirty="0">
              <a:solidFill>
                <a:schemeClr val="accent1"/>
              </a:solidFill>
              <a:latin typeface="Century Gothic" charset="0"/>
              <a:ea typeface="Century Gothic" charset="0"/>
              <a:cs typeface="Century Gothic" charset="0"/>
            </a:endParaRPr>
          </a:p>
          <a:p>
            <a:endParaRPr lang="en-GB" sz="2800" dirty="0">
              <a:solidFill>
                <a:schemeClr val="accent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108721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n-US" dirty="0">
                <a:solidFill>
                  <a:srgbClr val="FFFF00"/>
                </a:solidFill>
                <a:cs typeface="Arial Rounded MT Bold"/>
              </a:rPr>
              <a:t>Moses love for the people</a:t>
            </a:r>
          </a:p>
        </p:txBody>
      </p:sp>
      <p:sp>
        <p:nvSpPr>
          <p:cNvPr id="3" name="Content Placeholder 2"/>
          <p:cNvSpPr>
            <a:spLocks noGrp="1"/>
          </p:cNvSpPr>
          <p:nvPr>
            <p:ph idx="1"/>
          </p:nvPr>
        </p:nvSpPr>
        <p:spPr>
          <a:xfrm>
            <a:off x="457200" y="1370188"/>
            <a:ext cx="8229600" cy="4525963"/>
          </a:xfrm>
        </p:spPr>
        <p:txBody>
          <a:bodyPr/>
          <a:lstStyle/>
          <a:p>
            <a:pPr>
              <a:buNone/>
            </a:pPr>
            <a:r>
              <a:rPr lang="en-US" sz="2800" dirty="0">
                <a:solidFill>
                  <a:schemeClr val="accent5"/>
                </a:solidFill>
                <a:latin typeface="Century Gothic" charset="0"/>
                <a:ea typeface="Century Gothic" charset="0"/>
                <a:cs typeface="Century Gothic" charset="0"/>
              </a:rPr>
              <a:t>	The next day Moses said to the people, “You have sinned a great sin. And now I will go up to the </a:t>
            </a:r>
            <a:r>
              <a:rPr lang="en-US" sz="2800" cap="small" dirty="0">
                <a:solidFill>
                  <a:schemeClr val="accent5"/>
                </a:solidFill>
                <a:latin typeface="Century Gothic" charset="0"/>
                <a:ea typeface="Century Gothic" charset="0"/>
                <a:cs typeface="Century Gothic" charset="0"/>
              </a:rPr>
              <a:t>Lord</a:t>
            </a:r>
            <a:r>
              <a:rPr lang="en-US" sz="2800" dirty="0">
                <a:solidFill>
                  <a:schemeClr val="accent5"/>
                </a:solidFill>
                <a:latin typeface="Century Gothic" charset="0"/>
                <a:ea typeface="Century Gothic" charset="0"/>
                <a:cs typeface="Century Gothic" charset="0"/>
              </a:rPr>
              <a:t>; perhaps I can make atonement for your sin.” </a:t>
            </a:r>
            <a:r>
              <a:rPr lang="en-US" sz="2800" baseline="30000" dirty="0">
                <a:solidFill>
                  <a:schemeClr val="accent5"/>
                </a:solidFill>
                <a:latin typeface="Century Gothic" charset="0"/>
                <a:ea typeface="Century Gothic" charset="0"/>
                <a:cs typeface="Century Gothic" charset="0"/>
              </a:rPr>
              <a:t> </a:t>
            </a:r>
            <a:r>
              <a:rPr lang="en-US" sz="2800" dirty="0">
                <a:solidFill>
                  <a:schemeClr val="accent5"/>
                </a:solidFill>
                <a:latin typeface="Century Gothic" charset="0"/>
                <a:ea typeface="Century Gothic" charset="0"/>
                <a:cs typeface="Century Gothic" charset="0"/>
              </a:rPr>
              <a:t>So Moses returned to the </a:t>
            </a:r>
            <a:r>
              <a:rPr lang="en-US" sz="2800" cap="small" dirty="0">
                <a:solidFill>
                  <a:schemeClr val="accent5"/>
                </a:solidFill>
                <a:latin typeface="Century Gothic" charset="0"/>
                <a:ea typeface="Century Gothic" charset="0"/>
                <a:cs typeface="Century Gothic" charset="0"/>
              </a:rPr>
              <a:t>Lord</a:t>
            </a:r>
            <a:r>
              <a:rPr lang="en-US" sz="2800" dirty="0">
                <a:solidFill>
                  <a:schemeClr val="accent5"/>
                </a:solidFill>
                <a:latin typeface="Century Gothic" charset="0"/>
                <a:ea typeface="Century Gothic" charset="0"/>
                <a:cs typeface="Century Gothic" charset="0"/>
              </a:rPr>
              <a:t> and said, “Alas, this people has sinned a great sin. They have made for themselves gods of gold. </a:t>
            </a:r>
            <a:r>
              <a:rPr lang="en-US" sz="2800" baseline="30000" dirty="0">
                <a:solidFill>
                  <a:schemeClr val="accent5"/>
                </a:solidFill>
                <a:latin typeface="Century Gothic" charset="0"/>
                <a:ea typeface="Century Gothic" charset="0"/>
                <a:cs typeface="Century Gothic" charset="0"/>
              </a:rPr>
              <a:t> </a:t>
            </a:r>
            <a:r>
              <a:rPr lang="en-US" sz="2800" dirty="0">
                <a:solidFill>
                  <a:schemeClr val="accent5"/>
                </a:solidFill>
                <a:latin typeface="Century Gothic" charset="0"/>
                <a:ea typeface="Century Gothic" charset="0"/>
                <a:cs typeface="Century Gothic" charset="0"/>
              </a:rPr>
              <a:t>But now, if you will forgive their sin—but if not, please blot me out of your book that you have written.”</a:t>
            </a:r>
          </a:p>
          <a:p>
            <a:pPr>
              <a:buNone/>
            </a:pPr>
            <a:r>
              <a:rPr lang="en-US" sz="2400" dirty="0">
                <a:solidFill>
                  <a:schemeClr val="accent5"/>
                </a:solidFill>
                <a:cs typeface="Times New Roman"/>
              </a:rPr>
              <a:t>							Exodus 32:32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FFFF00"/>
                </a:solidFill>
                <a:ea typeface="Arial Rounded MT Bold" charset="0"/>
                <a:cs typeface="Arial Rounded MT Bold" charset="0"/>
              </a:rPr>
              <a:t>God to send an angel</a:t>
            </a:r>
          </a:p>
        </p:txBody>
      </p:sp>
      <p:sp>
        <p:nvSpPr>
          <p:cNvPr id="4" name="Content Placeholder 3"/>
          <p:cNvSpPr>
            <a:spLocks noGrp="1"/>
          </p:cNvSpPr>
          <p:nvPr>
            <p:ph idx="1"/>
          </p:nvPr>
        </p:nvSpPr>
        <p:spPr/>
        <p:txBody>
          <a:bodyPr/>
          <a:lstStyle/>
          <a:p>
            <a:r>
              <a:rPr lang="en-US" sz="2800" dirty="0">
                <a:solidFill>
                  <a:schemeClr val="accent3"/>
                </a:solidFill>
                <a:latin typeface="Century Gothic" charset="0"/>
                <a:ea typeface="Century Gothic" charset="0"/>
                <a:cs typeface="Century Gothic" charset="0"/>
              </a:rPr>
              <a:t>God: “You led the people out of the land of Egypt. Now get ready to lead them to the land of I promised their ancestors Abraham. Isaac and Jacob. I will send an angel before you but I will not go up among you, or I would consume you on the way, for you are a stiff-necked people.” </a:t>
            </a:r>
          </a:p>
          <a:p>
            <a:pPr marL="0" indent="0">
              <a:buNone/>
            </a:pPr>
            <a:r>
              <a:rPr lang="en-US" sz="2400" dirty="0">
                <a:solidFill>
                  <a:schemeClr val="accent3"/>
                </a:solidFill>
                <a:latin typeface="Century Gothic" charset="0"/>
                <a:ea typeface="Century Gothic" charset="0"/>
                <a:cs typeface="Century Gothic" charset="0"/>
              </a:rPr>
              <a:t>					Exodus 33:1-3</a:t>
            </a:r>
          </a:p>
        </p:txBody>
      </p:sp>
    </p:spTree>
    <p:extLst>
      <p:ext uri="{BB962C8B-B14F-4D97-AF65-F5344CB8AC3E}">
        <p14:creationId xmlns:p14="http://schemas.microsoft.com/office/powerpoint/2010/main" val="1376002611"/>
      </p:ext>
    </p:extLst>
  </p:cSld>
  <p:clrMapOvr>
    <a:masterClrMapping/>
  </p:clrMapOvr>
</p:sld>
</file>

<file path=ppt/theme/theme1.xml><?xml version="1.0" encoding="utf-8"?>
<a:theme xmlns:a="http://schemas.openxmlformats.org/drawingml/2006/main" name="209 Moses WH">
  <a:themeElements>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24824</Words>
  <Application>Microsoft Macintosh PowerPoint</Application>
  <PresentationFormat>On-screen Show (4:3)</PresentationFormat>
  <Paragraphs>484</Paragraphs>
  <Slides>24</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Century Gothic</vt:lpstr>
      <vt:lpstr>209 Moses WH</vt:lpstr>
      <vt:lpstr>Boundary maintenance </vt:lpstr>
      <vt:lpstr>Receiving the law</vt:lpstr>
      <vt:lpstr>Making the golden calf</vt:lpstr>
      <vt:lpstr>How did God react?</vt:lpstr>
      <vt:lpstr>What did Moses say to God?</vt:lpstr>
      <vt:lpstr>What did Moses do next?</vt:lpstr>
      <vt:lpstr>What about Aaron?</vt:lpstr>
      <vt:lpstr>Moses love for the people</vt:lpstr>
      <vt:lpstr>God to send an angel</vt:lpstr>
      <vt:lpstr>Moses not happy</vt:lpstr>
      <vt:lpstr>What is God like?</vt:lpstr>
      <vt:lpstr>Getting the tablets again</vt:lpstr>
      <vt:lpstr>God of compassion and justice</vt:lpstr>
      <vt:lpstr>Guilty of what?</vt:lpstr>
      <vt:lpstr>How does that work?</vt:lpstr>
      <vt:lpstr>Revenge </vt:lpstr>
      <vt:lpstr>Need for a God of justice</vt:lpstr>
      <vt:lpstr>Vengeance is mine says the Lord</vt:lpstr>
      <vt:lpstr>Jewish approach</vt:lpstr>
      <vt:lpstr>Greatness and humility</vt:lpstr>
      <vt:lpstr>“Build me a tabernacle”</vt:lpstr>
      <vt:lpstr>Why build the tabernacle?</vt:lpstr>
      <vt:lpstr>PowerPoint Presentation</vt:lpstr>
      <vt:lpstr>Why sacrifices?</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Le Bas</dc:creator>
  <cp:lastModifiedBy>Joshua McGuigan (Student)</cp:lastModifiedBy>
  <cp:revision>2</cp:revision>
  <dcterms:created xsi:type="dcterms:W3CDTF">2022-07-19T09:46:55Z</dcterms:created>
  <dcterms:modified xsi:type="dcterms:W3CDTF">2022-08-24T17:06:50Z</dcterms:modified>
</cp:coreProperties>
</file>