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994" r:id="rId2"/>
    <p:sldId id="953" r:id="rId3"/>
    <p:sldId id="1663" r:id="rId4"/>
    <p:sldId id="1664" r:id="rId5"/>
    <p:sldId id="1624" r:id="rId6"/>
    <p:sldId id="1625" r:id="rId7"/>
    <p:sldId id="1626" r:id="rId8"/>
    <p:sldId id="1627" r:id="rId9"/>
    <p:sldId id="1628" r:id="rId10"/>
    <p:sldId id="1630" r:id="rId11"/>
    <p:sldId id="1631" r:id="rId12"/>
    <p:sldId id="1629" r:id="rId13"/>
    <p:sldId id="1632" r:id="rId14"/>
    <p:sldId id="1633" r:id="rId15"/>
    <p:sldId id="1108" r:id="rId16"/>
    <p:sldId id="1623" r:id="rId17"/>
    <p:sldId id="1110" r:id="rId18"/>
    <p:sldId id="1215" r:id="rId19"/>
    <p:sldId id="1216" r:id="rId20"/>
    <p:sldId id="1112" r:id="rId21"/>
    <p:sldId id="1113" r:id="rId22"/>
    <p:sldId id="1114"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7" autoAdjust="0"/>
    <p:restoredTop sz="94660"/>
  </p:normalViewPr>
  <p:slideViewPr>
    <p:cSldViewPr snapToGrid="0">
      <p:cViewPr varScale="1">
        <p:scale>
          <a:sx n="100" d="100"/>
          <a:sy n="100" d="100"/>
        </p:scale>
        <p:origin x="108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48C9A8-E108-4006-B696-7F7DF2656267}" type="datetimeFigureOut">
              <a:rPr lang="en-GB" smtClean="0"/>
              <a:t>19/07/2022</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0B8EEF-EFF1-4DD6-B5F2-2BB817C13A55}" type="slidenum">
              <a:rPr lang="en-GB" smtClean="0"/>
              <a:t>‹#›</a:t>
            </a:fld>
            <a:endParaRPr lang="en-GB"/>
          </a:p>
        </p:txBody>
      </p:sp>
    </p:spTree>
    <p:extLst>
      <p:ext uri="{BB962C8B-B14F-4D97-AF65-F5344CB8AC3E}">
        <p14:creationId xmlns:p14="http://schemas.microsoft.com/office/powerpoint/2010/main" val="24424449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n.wikipedia.org/wiki/Benjamin_Jowet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pitchFamily="-128" charset="0"/>
                <a:ea typeface="+mn-ea"/>
                <a:cs typeface="+mn-cs"/>
              </a:rPr>
              <a:t>What was new and remarkable in the Hebrew Bible was the idea that love, not</a:t>
            </a:r>
          </a:p>
          <a:p>
            <a:r>
              <a:rPr lang="en-US" sz="1200" b="0" i="0" kern="1200" dirty="0">
                <a:solidFill>
                  <a:schemeClr val="tx1"/>
                </a:solidFill>
                <a:effectLst/>
                <a:latin typeface="Arial" pitchFamily="-128" charset="0"/>
                <a:ea typeface="+mn-ea"/>
                <a:cs typeface="+mn-cs"/>
              </a:rPr>
              <a:t>just fairness, is the driving principle of the moral life. Three loves. “Love the Lord your</a:t>
            </a:r>
          </a:p>
          <a:p>
            <a:r>
              <a:rPr lang="en-US" sz="1200" b="0" i="0" kern="1200" dirty="0">
                <a:solidFill>
                  <a:schemeClr val="tx1"/>
                </a:solidFill>
                <a:effectLst/>
                <a:latin typeface="Arial" pitchFamily="-128" charset="0"/>
                <a:ea typeface="+mn-ea"/>
                <a:cs typeface="+mn-cs"/>
              </a:rPr>
              <a:t>God with all your heart, all your soul and all your might.” “Love your </a:t>
            </a:r>
            <a:r>
              <a:rPr lang="en-US" sz="1200" b="0" i="0" kern="1200" dirty="0" err="1">
                <a:solidFill>
                  <a:schemeClr val="tx1"/>
                </a:solidFill>
                <a:effectLst/>
                <a:latin typeface="Arial" pitchFamily="-128" charset="0"/>
                <a:ea typeface="+mn-ea"/>
                <a:cs typeface="+mn-cs"/>
              </a:rPr>
              <a:t>neighbour</a:t>
            </a:r>
            <a:r>
              <a:rPr lang="en-US" sz="1200" b="0" i="0" kern="1200" dirty="0">
                <a:solidFill>
                  <a:schemeClr val="tx1"/>
                </a:solidFill>
                <a:effectLst/>
                <a:latin typeface="Arial" pitchFamily="-128" charset="0"/>
                <a:ea typeface="+mn-ea"/>
                <a:cs typeface="+mn-cs"/>
              </a:rPr>
              <a:t> as</a:t>
            </a:r>
          </a:p>
          <a:p>
            <a:r>
              <a:rPr lang="en-US" sz="1200" b="0" i="0" kern="1200" dirty="0">
                <a:solidFill>
                  <a:schemeClr val="tx1"/>
                </a:solidFill>
                <a:effectLst/>
                <a:latin typeface="Arial" pitchFamily="-128" charset="0"/>
                <a:ea typeface="+mn-ea"/>
                <a:cs typeface="+mn-cs"/>
              </a:rPr>
              <a:t>yourself.” And, repeated no less than 36 times in the Mosaic books, “Love the stranger</a:t>
            </a:r>
          </a:p>
          <a:p>
            <a:r>
              <a:rPr lang="en-US" sz="1200" b="0" i="0" kern="1200" dirty="0">
                <a:solidFill>
                  <a:schemeClr val="tx1"/>
                </a:solidFill>
                <a:effectLst/>
                <a:latin typeface="Arial" pitchFamily="-128" charset="0"/>
                <a:ea typeface="+mn-ea"/>
                <a:cs typeface="+mn-cs"/>
              </a:rPr>
              <a:t>because you know what it feels like to be a stranger.” Or to put it another way: just as</a:t>
            </a:r>
          </a:p>
          <a:p>
            <a:r>
              <a:rPr lang="en-US" sz="1200" b="0" i="0" kern="1200" dirty="0">
                <a:solidFill>
                  <a:schemeClr val="tx1"/>
                </a:solidFill>
                <a:effectLst/>
                <a:latin typeface="Arial" pitchFamily="-128" charset="0"/>
                <a:ea typeface="+mn-ea"/>
                <a:cs typeface="+mn-cs"/>
              </a:rPr>
              <a:t>God created the natural world in love and forgiveness, so we are charged with creating</a:t>
            </a:r>
          </a:p>
          <a:p>
            <a:r>
              <a:rPr lang="en-US" sz="1200" b="0" i="0" kern="1200" dirty="0">
                <a:solidFill>
                  <a:schemeClr val="tx1"/>
                </a:solidFill>
                <a:effectLst/>
                <a:latin typeface="Arial" pitchFamily="-128" charset="0"/>
                <a:ea typeface="+mn-ea"/>
                <a:cs typeface="+mn-cs"/>
              </a:rPr>
              <a:t>the social world in love and forgiveness. And that love is a flame lit in marriage and the</a:t>
            </a:r>
          </a:p>
          <a:p>
            <a:r>
              <a:rPr lang="en-US" sz="1200" b="0" i="0" kern="1200" dirty="0">
                <a:solidFill>
                  <a:schemeClr val="tx1"/>
                </a:solidFill>
                <a:effectLst/>
                <a:latin typeface="Arial" pitchFamily="-128" charset="0"/>
                <a:ea typeface="+mn-ea"/>
                <a:cs typeface="+mn-cs"/>
              </a:rPr>
              <a:t>family. Morality is the love between husband and wife, parent and child, extended</a:t>
            </a:r>
          </a:p>
          <a:p>
            <a:r>
              <a:rPr lang="en-US" sz="1200" b="0" i="0" kern="1200" dirty="0">
                <a:solidFill>
                  <a:schemeClr val="tx1"/>
                </a:solidFill>
                <a:effectLst/>
                <a:latin typeface="Arial" pitchFamily="-128" charset="0"/>
                <a:ea typeface="+mn-ea"/>
                <a:cs typeface="+mn-cs"/>
              </a:rPr>
              <a:t>outward to the world.</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1019755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when it comes to obeying the law, are we really free to obey the law? I mean, you know… do you see this issue? I mean … in the end, without freedom we have no law but we didn’t actually opt to make the law. So what does freedom exist in? Now, suppose that you really understand why the law is as it is.  Now, if you understand the story behind the law, and if you understand the law itself because you are a lawyer, then there is an alignment between what the law is and what you know it has to be. It’s not something externally imposed on you, but it’s something that flows from your understanding of the history of what brought us here and why, given that history, the law has to be the way it is. Are you with me? Whereas an inscription that is engraved is not an additional imposition of a new material from the outside, it is of the stone itself and it’s engraved into the stone so it can’t be rubbed off. And engravings last much longer than any writing under normal circumstances. Engraving doesn’t add anything external, it becomes something internal to the stone. And that is what the Rabbis understood as the supreme metaphor for the Jewish relationship to freedom under the law.</a:t>
            </a:r>
          </a:p>
          <a:p>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So you understand why the law is as it is. And you understand that out of your own experience and therefore the law is not something alien to you. It is something that is engraved in you, within your heart, within your mind, and that was the metaphor that led the Rabbis to coin this new word for freedom. If you have a look at the Source 13. </a:t>
            </a:r>
            <a:r>
              <a:rPr lang="en-GB" sz="1800" b="0" i="0" u="none" strike="noStrike" kern="1200" dirty="0" err="1">
                <a:solidFill>
                  <a:schemeClr val="tx1"/>
                </a:solidFill>
                <a:effectLst/>
                <a:latin typeface="Arial" pitchFamily="-128" charset="0"/>
                <a:ea typeface="+mn-ea"/>
                <a:cs typeface="+mn-cs"/>
              </a:rPr>
              <a:t>Ve’omar</a:t>
            </a:r>
            <a:r>
              <a:rPr lang="en-GB" sz="1800" b="0" i="0" u="none" strike="noStrike" kern="1200" dirty="0">
                <a:solidFill>
                  <a:schemeClr val="tx1"/>
                </a:solidFill>
                <a:effectLst/>
                <a:latin typeface="Arial" pitchFamily="-128" charset="0"/>
                <a:ea typeface="+mn-ea"/>
                <a:cs typeface="+mn-cs"/>
              </a:rPr>
              <a:t>, says the Mishna in </a:t>
            </a:r>
            <a:r>
              <a:rPr lang="en-GB" sz="1800" b="0" i="0" u="none" strike="noStrike" kern="1200" dirty="0" err="1">
                <a:solidFill>
                  <a:schemeClr val="tx1"/>
                </a:solidFill>
                <a:effectLst/>
                <a:latin typeface="Arial" pitchFamily="-128" charset="0"/>
                <a:ea typeface="+mn-ea"/>
                <a:cs typeface="+mn-cs"/>
              </a:rPr>
              <a:t>Mesechet</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Avot</a:t>
            </a:r>
            <a:r>
              <a:rPr lang="en-GB" sz="1800" b="0" i="0" u="none" strike="noStrike" kern="1200" dirty="0">
                <a:solidFill>
                  <a:schemeClr val="tx1"/>
                </a:solidFill>
                <a:effectLst/>
                <a:latin typeface="Arial" pitchFamily="-128" charset="0"/>
                <a:ea typeface="+mn-ea"/>
                <a:cs typeface="+mn-cs"/>
              </a:rPr>
              <a:t>… [Hebrew] that’s the quote from Exodus. The tablets were the Word of God and the writing of God, engraved on the tablets. Don’t call it engraved, call it freedom. [Hebrew] Because the only real freed human being is one who studies Torah. Meaning, somebody who understands the law and has made the law part of his own or her own self. Because you’ve internalised it, because you can see the history behind it, because you can see the logic behind it. The people who experience slavery should never create a society in which those bad things can happen again.</a:t>
            </a:r>
          </a:p>
          <a:p>
            <a:r>
              <a:rPr lang="en-GB" sz="1800" b="0" i="0" u="none" strike="noStrike" kern="1200" dirty="0">
                <a:solidFill>
                  <a:schemeClr val="tx1"/>
                </a:solidFill>
                <a:effectLst/>
                <a:latin typeface="Arial" pitchFamily="-128" charset="0"/>
                <a:ea typeface="+mn-ea"/>
                <a:cs typeface="+mn-cs"/>
              </a:rPr>
              <a:t>Once that was engraved on you, and within you, then your will and the law are one and you’re obeying the law but you are obeying it freely.</a:t>
            </a:r>
          </a:p>
          <a:p>
            <a:r>
              <a:rPr lang="en-GB" sz="1800" b="0" i="0" u="none" strike="noStrike" kern="1200" dirty="0">
                <a:solidFill>
                  <a:schemeClr val="tx1"/>
                </a:solidFill>
                <a:effectLst/>
                <a:latin typeface="Arial" pitchFamily="-128" charset="0"/>
                <a:ea typeface="+mn-ea"/>
                <a:cs typeface="+mn-cs"/>
              </a:rPr>
              <a:t>Now there is a history in this. And I want you to just have a look here in Jeremiah chapter 31. If you look at Source 15, it’s a very, very interesting and important passage. The reason that Jews don’t read this passage very much is because it’s actually a key text in mainstream Christianity so Jews kind of keep away from it. Anyone knows what the New Testament is in Hebrew? </a:t>
            </a:r>
            <a:r>
              <a:rPr lang="en-GB" sz="1800" b="0" i="1" u="none" strike="noStrike" kern="1200" dirty="0">
                <a:solidFill>
                  <a:schemeClr val="tx1"/>
                </a:solidFill>
                <a:effectLst/>
                <a:latin typeface="Arial" pitchFamily="-128" charset="0"/>
                <a:ea typeface="+mn-ea"/>
                <a:cs typeface="+mn-cs"/>
              </a:rPr>
              <a:t>Brit </a:t>
            </a:r>
            <a:r>
              <a:rPr lang="en-GB" sz="1800" b="0" i="1" u="none" strike="noStrike" kern="1200" dirty="0" err="1">
                <a:solidFill>
                  <a:schemeClr val="tx1"/>
                </a:solidFill>
                <a:effectLst/>
                <a:latin typeface="Arial" pitchFamily="-128" charset="0"/>
                <a:ea typeface="+mn-ea"/>
                <a:cs typeface="+mn-cs"/>
              </a:rPr>
              <a:t>Chadasha</a:t>
            </a:r>
            <a:r>
              <a:rPr lang="en-GB" sz="1800" b="0" i="1" u="none" strike="noStrike" kern="1200" dirty="0">
                <a:solidFill>
                  <a:schemeClr val="tx1"/>
                </a:solidFill>
                <a:effectLst/>
                <a:latin typeface="Arial" pitchFamily="-128" charset="0"/>
                <a:ea typeface="+mn-ea"/>
                <a:cs typeface="+mn-cs"/>
              </a:rPr>
              <a:t> </a:t>
            </a:r>
            <a:r>
              <a:rPr lang="en-GB" sz="1800" b="0" i="0" u="none" strike="noStrike" kern="1200" dirty="0">
                <a:solidFill>
                  <a:schemeClr val="tx1"/>
                </a:solidFill>
                <a:effectLst/>
                <a:latin typeface="Arial" pitchFamily="-128" charset="0"/>
                <a:ea typeface="+mn-ea"/>
                <a:cs typeface="+mn-cs"/>
              </a:rPr>
              <a:t>Exactly. This – There’s only one place in the whole of </a:t>
            </a:r>
            <a:r>
              <a:rPr lang="en-GB" sz="1800" b="0" i="0" u="none" strike="noStrike" kern="1200" dirty="0" err="1">
                <a:solidFill>
                  <a:schemeClr val="tx1"/>
                </a:solidFill>
                <a:effectLst/>
                <a:latin typeface="Arial" pitchFamily="-128" charset="0"/>
                <a:ea typeface="+mn-ea"/>
                <a:cs typeface="+mn-cs"/>
              </a:rPr>
              <a:t>Tanach</a:t>
            </a:r>
            <a:r>
              <a:rPr lang="en-GB" sz="1800" b="0" i="0" u="none" strike="noStrike" kern="1200" dirty="0">
                <a:solidFill>
                  <a:schemeClr val="tx1"/>
                </a:solidFill>
                <a:effectLst/>
                <a:latin typeface="Arial" pitchFamily="-128" charset="0"/>
                <a:ea typeface="+mn-ea"/>
                <a:cs typeface="+mn-cs"/>
              </a:rPr>
              <a:t> where that phrase occurs and it occurs here. So we’re going to read this. Can you see this, read it in Hebrew or in English. “I will make a new covenant with Israel.” What is it? “It won’t be like the covenant I made with them in Egypt when I had to schlep them out! I had to schlep them out, they didn’t want to leave and every time I gave them the law, they broke it. It won’t be like that… This will be the covenant that I will make with Israel…I will give my Torah </a:t>
            </a:r>
            <a:r>
              <a:rPr lang="en-GB" sz="1800" b="0" i="1" u="none" strike="noStrike" kern="1200" dirty="0">
                <a:solidFill>
                  <a:schemeClr val="tx1"/>
                </a:solidFill>
                <a:effectLst/>
                <a:latin typeface="Arial" pitchFamily="-128" charset="0"/>
                <a:ea typeface="+mn-ea"/>
                <a:cs typeface="+mn-cs"/>
              </a:rPr>
              <a:t>within</a:t>
            </a:r>
            <a:r>
              <a:rPr lang="en-GB" sz="1800" b="0" i="0" u="none" strike="noStrike" kern="1200" dirty="0">
                <a:solidFill>
                  <a:schemeClr val="tx1"/>
                </a:solidFill>
                <a:effectLst/>
                <a:latin typeface="Arial" pitchFamily="-128" charset="0"/>
                <a:ea typeface="+mn-ea"/>
                <a:cs typeface="+mn-cs"/>
              </a:rPr>
              <a:t> the law, in their minds, in their souls, And I will inscribe it on their hearts… and then I will be their God and they will be My people in total freedom.” etc. etc.</a:t>
            </a:r>
          </a:p>
          <a:p>
            <a:r>
              <a:rPr lang="en-GB" sz="1800" b="0" i="0" u="none" strike="noStrike" kern="1200" dirty="0">
                <a:solidFill>
                  <a:schemeClr val="tx1"/>
                </a:solidFill>
                <a:effectLst/>
                <a:latin typeface="Arial" pitchFamily="-128" charset="0"/>
                <a:ea typeface="+mn-ea"/>
                <a:cs typeface="+mn-cs"/>
              </a:rPr>
              <a:t>That is what Jeremiah is saying. That the whole time the Israelites kept the Torah because God gave it, and it’s outside, all that led to bad stuff. Led to rebellions, idolatry, falling by the wayside. People didn’t feel they were free within in the Jewish law. Jeremiah said the time will come when Jews will have a completely new relationship to their covenant with God, because they will study the law so much and so deeply that it will be inscribed on their hearts, engraved in their personalities and it will therefore </a:t>
            </a:r>
            <a:r>
              <a:rPr lang="en-GB" sz="1800" b="0" i="0" u="none" strike="noStrike" kern="1200" dirty="0" err="1">
                <a:solidFill>
                  <a:schemeClr val="tx1"/>
                </a:solidFill>
                <a:effectLst/>
                <a:latin typeface="Arial" pitchFamily="-128" charset="0"/>
                <a:ea typeface="+mn-ea"/>
                <a:cs typeface="+mn-cs"/>
              </a:rPr>
              <a:t>fulfill</a:t>
            </a:r>
            <a:r>
              <a:rPr lang="en-GB" sz="1800" b="0" i="0" u="none" strike="noStrike" kern="1200" dirty="0">
                <a:solidFill>
                  <a:schemeClr val="tx1"/>
                </a:solidFill>
                <a:effectLst/>
                <a:latin typeface="Arial" pitchFamily="-128" charset="0"/>
                <a:ea typeface="+mn-ea"/>
                <a:cs typeface="+mn-cs"/>
              </a:rPr>
              <a:t> the law because they’ll know this is going to create a free society. Are you with me? The end result was, Jeremiah of course was a prophet, when does he live? Yeah, a long time ago. He lived in the sixth century. He foresaw the Babylonian conquest, destruction of Jerusalem, Babylonian exile. Who renewed Jewish life after the Babylonian exile?</a:t>
            </a:r>
          </a:p>
          <a:p>
            <a:endParaRPr lang="en-GB" sz="1800" b="0" i="0" u="none" strike="noStrike" kern="1200" dirty="0">
              <a:solidFill>
                <a:schemeClr val="tx1"/>
              </a:solidFill>
              <a:effectLst/>
              <a:latin typeface="Arial" pitchFamily="-128" charset="0"/>
              <a:ea typeface="+mn-ea"/>
              <a:cs typeface="+mn-cs"/>
            </a:endParaRPr>
          </a:p>
          <a:p>
            <a:r>
              <a:rPr lang="en-GB" sz="1800" b="1" i="0" u="none" strike="noStrike" kern="1200" dirty="0">
                <a:solidFill>
                  <a:schemeClr val="tx1"/>
                </a:solidFill>
                <a:effectLst/>
                <a:latin typeface="Arial" pitchFamily="-128" charset="0"/>
                <a:ea typeface="+mn-ea"/>
                <a:cs typeface="+mn-cs"/>
              </a:rPr>
              <a:t> </a:t>
            </a:r>
            <a:r>
              <a:rPr lang="en-GB" sz="1800" b="0" i="0" u="none" strike="noStrike" kern="1200" dirty="0">
                <a:solidFill>
                  <a:schemeClr val="tx1"/>
                </a:solidFill>
                <a:effectLst/>
                <a:latin typeface="Arial" pitchFamily="-128" charset="0"/>
                <a:ea typeface="+mn-ea"/>
                <a:cs typeface="+mn-cs"/>
              </a:rPr>
              <a:t>Ezra and Nehemiah, did pretty much like LSJS, UJS, and </a:t>
            </a:r>
            <a:r>
              <a:rPr lang="en-GB" sz="1800" b="0" i="0" u="none" strike="noStrike" kern="1200" dirty="0" err="1">
                <a:solidFill>
                  <a:schemeClr val="tx1"/>
                </a:solidFill>
                <a:effectLst/>
                <a:latin typeface="Arial" pitchFamily="-128" charset="0"/>
                <a:ea typeface="+mn-ea"/>
                <a:cs typeface="+mn-cs"/>
              </a:rPr>
              <a:t>Limmud</a:t>
            </a:r>
            <a:r>
              <a:rPr lang="en-GB" sz="1800" b="0" i="0" u="none" strike="noStrike" kern="1200" dirty="0">
                <a:solidFill>
                  <a:schemeClr val="tx1"/>
                </a:solidFill>
                <a:effectLst/>
                <a:latin typeface="Arial" pitchFamily="-128" charset="0"/>
                <a:ea typeface="+mn-ea"/>
                <a:cs typeface="+mn-cs"/>
              </a:rPr>
              <a:t>, a big education seminar, see Chapters 8 and 9 of Nehemiah, and that’s when Judaism evolved from being a religion based on kings and priests and power and became the religion we know it to be, based on synagogues and schools and shuls. An education-based religion, where the first thing we have to learn is “What is the law and why is the law?” And therefore it’s not something alien to us, it’s something inscribed within us. And it’s very interesting that in the first century, Josephus says the following: Can you see Source 16, he’s not referring to any of this Rabbinical stuff, but he says “Should any one of our nation, be asked about our laws, he can repeat them as readily as his own name. The result of our thorough education in our laws from the very dawn of intelligence instead they are as it were engraved on our soul.”</a:t>
            </a:r>
          </a:p>
          <a:p>
            <a:r>
              <a:rPr lang="en-GB" sz="1800" b="0" i="0" u="none" strike="noStrike" kern="1200" dirty="0">
                <a:solidFill>
                  <a:schemeClr val="tx1"/>
                </a:solidFill>
                <a:effectLst/>
                <a:latin typeface="Arial" pitchFamily="-128" charset="0"/>
                <a:ea typeface="+mn-ea"/>
                <a:cs typeface="+mn-cs"/>
              </a:rPr>
              <a:t>Now, look at this. This is an extraordinary concept that reaches its final fruition with the Rabbis in the third century, in other words sixteen centuries after the days of Moses, after this long historical experience of Jews, you know, semi-keeping, and then lapsing and then losing and being sent to exile and finally understanding what Moses was saying right at the beginning. Which is number one, every year, tell the story. So you never forget who you are, where you came from and what battles you had to fight along the way. Number two, (</a:t>
            </a:r>
            <a:r>
              <a:rPr lang="en-GB" sz="1800" b="0" i="1" u="none" strike="noStrike" kern="1200" dirty="0" err="1">
                <a:solidFill>
                  <a:schemeClr val="tx1"/>
                </a:solidFill>
                <a:effectLst/>
                <a:latin typeface="Arial" pitchFamily="-128" charset="0"/>
                <a:ea typeface="+mn-ea"/>
                <a:cs typeface="+mn-cs"/>
              </a:rPr>
              <a:t>Veshinantam</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lefanecha</a:t>
            </a:r>
            <a:r>
              <a:rPr lang="en-GB" sz="1800" b="0" i="0" u="none" strike="noStrike" kern="1200" dirty="0">
                <a:solidFill>
                  <a:schemeClr val="tx1"/>
                </a:solidFill>
                <a:effectLst/>
                <a:latin typeface="Arial" pitchFamily="-128" charset="0"/>
                <a:ea typeface="+mn-ea"/>
                <a:cs typeface="+mn-cs"/>
              </a:rPr>
              <a:t>) instruct your children. Whether they </a:t>
            </a:r>
            <a:r>
              <a:rPr lang="en-GB" sz="1800" b="0" i="1" u="none" strike="noStrike" kern="1200" dirty="0" err="1">
                <a:solidFill>
                  <a:schemeClr val="tx1"/>
                </a:solidFill>
                <a:effectLst/>
                <a:latin typeface="Arial" pitchFamily="-128" charset="0"/>
                <a:ea typeface="+mn-ea"/>
                <a:cs typeface="+mn-cs"/>
              </a:rPr>
              <a:t>chacham</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rasha</a:t>
            </a:r>
            <a:r>
              <a:rPr lang="en-GB" sz="1800" b="0" i="1" u="none" strike="noStrike" kern="1200" dirty="0">
                <a:solidFill>
                  <a:schemeClr val="tx1"/>
                </a:solidFill>
                <a:effectLst/>
                <a:latin typeface="Arial" pitchFamily="-128" charset="0"/>
                <a:ea typeface="+mn-ea"/>
                <a:cs typeface="+mn-cs"/>
              </a:rPr>
              <a:t>, tam, me-</a:t>
            </a:r>
            <a:r>
              <a:rPr lang="en-GB" sz="1800" b="0" i="1" u="none" strike="noStrike" kern="1200" dirty="0" err="1">
                <a:solidFill>
                  <a:schemeClr val="tx1"/>
                </a:solidFill>
                <a:effectLst/>
                <a:latin typeface="Arial" pitchFamily="-128" charset="0"/>
                <a:ea typeface="+mn-ea"/>
                <a:cs typeface="+mn-cs"/>
              </a:rPr>
              <a:t>shein</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yode’a</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lishol</a:t>
            </a:r>
            <a:r>
              <a:rPr lang="en-GB" sz="1800" b="0" i="1" u="none" strike="noStrike" kern="1200" dirty="0">
                <a:solidFill>
                  <a:schemeClr val="tx1"/>
                </a:solidFill>
                <a:effectLst/>
                <a:latin typeface="Arial" pitchFamily="-128" charset="0"/>
                <a:ea typeface="+mn-ea"/>
                <a:cs typeface="+mn-cs"/>
              </a:rPr>
              <a:t> </a:t>
            </a:r>
            <a:r>
              <a:rPr lang="en-GB" sz="1800" b="0" i="0" u="none" strike="noStrike" kern="1200" dirty="0">
                <a:solidFill>
                  <a:schemeClr val="tx1"/>
                </a:solidFill>
                <a:effectLst/>
                <a:latin typeface="Arial" pitchFamily="-128" charset="0"/>
                <a:ea typeface="+mn-ea"/>
                <a:cs typeface="+mn-cs"/>
              </a:rPr>
              <a:t>it doesn’t matter which of the four kids they are, educate the children so that those laws will be engraved on their souls and then you will have the law governed liberty. </a:t>
            </a:r>
            <a:r>
              <a:rPr lang="en-GB" sz="1800" b="0" i="0" u="none" strike="noStrike" kern="1200" dirty="0" err="1">
                <a:solidFill>
                  <a:schemeClr val="tx1"/>
                </a:solidFill>
                <a:effectLst/>
                <a:latin typeface="Arial" pitchFamily="-128" charset="0"/>
                <a:ea typeface="+mn-ea"/>
                <a:cs typeface="+mn-cs"/>
              </a:rPr>
              <a:t>i.e</a:t>
            </a:r>
            <a:r>
              <a:rPr lang="en-GB" sz="1800" b="0" i="0" u="none" strike="noStrike" kern="1200" dirty="0">
                <a:solidFill>
                  <a:schemeClr val="tx1"/>
                </a:solidFill>
                <a:effectLst/>
                <a:latin typeface="Arial" pitchFamily="-128" charset="0"/>
                <a:ea typeface="+mn-ea"/>
                <a:cs typeface="+mn-cs"/>
              </a:rPr>
              <a:t> the order that comes from law, but the freedom that comes from knowing this law, given who we are and where we’re coming from had to be like this because we had to create – not a society of slavery but a society of freedom.</a:t>
            </a:r>
          </a:p>
          <a:p>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So, what the Torah is telling us, is to have a free society, there must be some rule of law. But that law must be something you identify law because you know it’s freeing your people, you know what they endured and you know therefore why the law is the antidote to that negative experience of exile and enslavement. In other words, freedom doesn’t come easily. We take it for granted and we shouldn’t. Great civilisations have known freedom and they’ve declined and they have fallen and they have lost their freedom because they took freedom for granted. The greatest civilisation – I haven’t watched the new television series, have you watched it? Simon </a:t>
            </a:r>
            <a:r>
              <a:rPr lang="en-GB" sz="1800" b="0" i="0" u="none" strike="noStrike" kern="1200" dirty="0" err="1">
                <a:solidFill>
                  <a:schemeClr val="tx1"/>
                </a:solidFill>
                <a:effectLst/>
                <a:latin typeface="Arial" pitchFamily="-128" charset="0"/>
                <a:ea typeface="+mn-ea"/>
                <a:cs typeface="+mn-cs"/>
              </a:rPr>
              <a:t>Schama</a:t>
            </a:r>
            <a:r>
              <a:rPr lang="en-GB" sz="1800" b="0" i="0" u="none" strike="noStrike" kern="1200" dirty="0">
                <a:solidFill>
                  <a:schemeClr val="tx1"/>
                </a:solidFill>
                <a:effectLst/>
                <a:latin typeface="Arial" pitchFamily="-128" charset="0"/>
                <a:ea typeface="+mn-ea"/>
                <a:cs typeface="+mn-cs"/>
              </a:rPr>
              <a:t>, Mary Beard, what’s it called ‘Civilisations’? But you know what civilisations end up as? You know ruins of ancient buildings. So buildings last but the civilisation doesn’t. The freedom was won but it gets lost.</a:t>
            </a:r>
          </a:p>
          <a:p>
            <a:r>
              <a:rPr lang="en-GB" sz="1800" b="0" i="0" u="none" strike="noStrike" kern="1200" dirty="0">
                <a:solidFill>
                  <a:schemeClr val="tx1"/>
                </a:solidFill>
                <a:effectLst/>
                <a:latin typeface="Arial" pitchFamily="-128" charset="0"/>
                <a:ea typeface="+mn-ea"/>
                <a:cs typeface="+mn-cs"/>
              </a:rPr>
              <a:t>The Torah gives us a formula for never ever losing freedom. Number one, never forget your people’s story, number two, never forget to hand it on to your children, number three, educate yourself and your children so you know that it’s not something imposed on you by some arbitrary, tyrannical deity but it emerges out of the bigger experience of the cause. So that however bad the beginning of the story was, the ending is a law-governing liberty, a free world.  Freedom. Speech went nuts, you know, you have to watch the clock very carefully.</a:t>
            </a:r>
          </a:p>
          <a:p>
            <a:br>
              <a:rPr lang="en-GB" dirty="0"/>
            </a:br>
            <a:endParaRPr lang="en-GB" sz="1800" b="0" i="0" u="none" strike="noStrike" kern="1200" dirty="0">
              <a:solidFill>
                <a:schemeClr val="tx1"/>
              </a:solidFill>
              <a:effectLst/>
              <a:latin typeface="Arial" pitchFamily="-128" charset="0"/>
              <a:ea typeface="+mn-ea"/>
              <a:cs typeface="+mn-cs"/>
            </a:endParaRPr>
          </a:p>
          <a:p>
            <a:endParaRPr lang="en-GB" sz="1800" b="0" i="0" u="none" strike="noStrike" kern="1200" dirty="0">
              <a:solidFill>
                <a:schemeClr val="tx1"/>
              </a:solidFill>
              <a:effectLst/>
              <a:latin typeface="Arial" pitchFamily="-128" charset="0"/>
              <a:ea typeface="+mn-ea"/>
              <a:cs typeface="+mn-cs"/>
            </a:endParaRPr>
          </a:p>
          <a:p>
            <a:endParaRPr lang="en-GB" sz="1800" b="0" i="0" u="none" strike="noStrike" kern="1200" dirty="0">
              <a:solidFill>
                <a:schemeClr val="tx1"/>
              </a:solidFill>
              <a:effectLst/>
              <a:latin typeface="Arial" pitchFamily="-128" charset="0"/>
              <a:ea typeface="+mn-ea"/>
              <a:cs typeface="+mn-cs"/>
            </a:endParaRPr>
          </a:p>
          <a:p>
            <a:r>
              <a:rPr lang="en-GB" sz="1800" b="0" i="0" u="none" strike="noStrike" kern="1200" dirty="0">
                <a:solidFill>
                  <a:schemeClr val="tx1"/>
                </a:solidFill>
                <a:effectLst/>
                <a:latin typeface="Arial" pitchFamily="-128" charset="0"/>
                <a:ea typeface="+mn-ea"/>
                <a:cs typeface="+mn-cs"/>
              </a:rPr>
              <a:t>Now, I want you to just explain to me … let’s get back to this word </a:t>
            </a:r>
            <a:r>
              <a:rPr lang="en-GB" sz="1800" b="0" i="1" u="none" strike="noStrike" kern="1200" dirty="0" err="1">
                <a:solidFill>
                  <a:schemeClr val="tx1"/>
                </a:solidFill>
                <a:effectLst/>
                <a:latin typeface="Arial" pitchFamily="-128" charset="0"/>
                <a:ea typeface="+mn-ea"/>
                <a:cs typeface="+mn-cs"/>
              </a:rPr>
              <a:t>charut</a:t>
            </a:r>
            <a:r>
              <a:rPr lang="en-GB" sz="1800" b="0" i="0" u="none" strike="noStrike" kern="1200" dirty="0">
                <a:solidFill>
                  <a:schemeClr val="tx1"/>
                </a:solidFill>
                <a:effectLst/>
                <a:latin typeface="Arial" pitchFamily="-128" charset="0"/>
                <a:ea typeface="+mn-ea"/>
                <a:cs typeface="+mn-cs"/>
              </a:rPr>
              <a:t>, yes? Which means “engraved.” There are two ways you can make an inscription; you can write it with ink on paper or parchment or you can engrave it in stone. What’s the difference between those two things?</a:t>
            </a:r>
          </a:p>
          <a:p>
            <a:r>
              <a:rPr lang="en-GB" sz="1800" b="1" i="0" u="none" strike="noStrike" kern="1200" dirty="0">
                <a:solidFill>
                  <a:schemeClr val="tx1"/>
                </a:solidFill>
                <a:effectLst/>
                <a:latin typeface="Arial" pitchFamily="-128" charset="0"/>
                <a:ea typeface="+mn-ea"/>
                <a:cs typeface="+mn-cs"/>
              </a:rPr>
              <a:t>Audience member:</a:t>
            </a:r>
            <a:r>
              <a:rPr lang="en-GB" sz="1800" b="0" i="0" u="none" strike="noStrike" kern="1200" dirty="0">
                <a:solidFill>
                  <a:schemeClr val="tx1"/>
                </a:solidFill>
                <a:effectLst/>
                <a:latin typeface="Arial" pitchFamily="-128" charset="0"/>
                <a:ea typeface="+mn-ea"/>
                <a:cs typeface="+mn-cs"/>
              </a:rPr>
              <a:t>     One fades.</a:t>
            </a:r>
          </a:p>
          <a:p>
            <a:r>
              <a:rPr lang="en-GB" sz="1800" b="1" i="0" u="none" strike="noStrike" kern="1200" dirty="0">
                <a:solidFill>
                  <a:schemeClr val="tx1"/>
                </a:solidFill>
                <a:effectLst/>
                <a:latin typeface="Arial" pitchFamily="-128" charset="0"/>
                <a:ea typeface="+mn-ea"/>
                <a:cs typeface="+mn-cs"/>
              </a:rPr>
              <a:t>Rabbi Sacks:   </a:t>
            </a:r>
            <a:r>
              <a:rPr lang="en-GB" sz="1800" b="0" i="0" u="none" strike="noStrike" kern="1200" dirty="0">
                <a:solidFill>
                  <a:schemeClr val="tx1"/>
                </a:solidFill>
                <a:effectLst/>
                <a:latin typeface="Arial" pitchFamily="-128" charset="0"/>
                <a:ea typeface="+mn-ea"/>
                <a:cs typeface="+mn-cs"/>
              </a:rPr>
              <a:t>Pardon?</a:t>
            </a:r>
          </a:p>
          <a:p>
            <a:r>
              <a:rPr lang="en-GB" sz="1800" b="1" i="0" u="none" strike="noStrike" kern="1200" dirty="0">
                <a:solidFill>
                  <a:schemeClr val="tx1"/>
                </a:solidFill>
                <a:effectLst/>
                <a:latin typeface="Arial" pitchFamily="-128" charset="0"/>
                <a:ea typeface="+mn-ea"/>
                <a:cs typeface="+mn-cs"/>
              </a:rPr>
              <a:t>Audience:        </a:t>
            </a:r>
            <a:r>
              <a:rPr lang="en-GB" sz="1800" b="0" i="0" u="none" strike="noStrike" kern="1200" dirty="0">
                <a:solidFill>
                  <a:schemeClr val="tx1"/>
                </a:solidFill>
                <a:effectLst/>
                <a:latin typeface="Arial" pitchFamily="-128" charset="0"/>
                <a:ea typeface="+mn-ea"/>
                <a:cs typeface="+mn-cs"/>
              </a:rPr>
              <a:t>One fades away.</a:t>
            </a:r>
          </a:p>
          <a:p>
            <a:r>
              <a:rPr lang="en-GB" sz="1800" b="1" i="0" u="none" strike="noStrike" kern="1200" dirty="0">
                <a:solidFill>
                  <a:schemeClr val="tx1"/>
                </a:solidFill>
                <a:effectLst/>
                <a:latin typeface="Arial" pitchFamily="-128" charset="0"/>
                <a:ea typeface="+mn-ea"/>
                <a:cs typeface="+mn-cs"/>
              </a:rPr>
              <a:t>Rabbi Sacks:</a:t>
            </a:r>
            <a:r>
              <a:rPr lang="en-GB" sz="1800" b="0" i="0" u="none" strike="noStrike" kern="1200" dirty="0">
                <a:solidFill>
                  <a:schemeClr val="tx1"/>
                </a:solidFill>
                <a:effectLst/>
                <a:latin typeface="Arial" pitchFamily="-128" charset="0"/>
                <a:ea typeface="+mn-ea"/>
                <a:cs typeface="+mn-cs"/>
              </a:rPr>
              <a:t>   One of them fades, the ink is different to the parchment. It’s something added to it, it’s on the surface which means it can be rubbed out. Whereas an inscription that is engraved is not an additional imposition of a new material from the outside, it is of the stone itself and it’s engraved into the stone so it can’t be rubbed off. And engravings last much longer than any writing under normal circumstances. Engraving doesn’t add anything external, it becomes something internal to the stone. And that is what the Rabbis understood as the supreme metaphor for the Jewish relationship to freedom under the law. If we understand why the Torah is as it is, why it has those laws about releasing slaves, (don’t forget slavery wasn’t abolished, in America, until 1865 though a Civil War). It takes a lot of time to abolish slavery, but almost all the laws in the Torah for which a reason is given, the reason is “because I brought you out of Egypt”.</a:t>
            </a:r>
          </a:p>
          <a:p>
            <a:r>
              <a:rPr lang="en-GB" sz="1800" b="0" i="0" u="none" strike="noStrike" kern="1200" dirty="0">
                <a:solidFill>
                  <a:schemeClr val="tx1"/>
                </a:solidFill>
                <a:effectLst/>
                <a:latin typeface="Arial" pitchFamily="-128" charset="0"/>
                <a:ea typeface="+mn-ea"/>
                <a:cs typeface="+mn-cs"/>
              </a:rPr>
              <a:t>So you understand why the law is as it is. And you understand that out of your own experience and therefore the law is not something alien to you. It is something that is engraved in you, within your heart, within your mind, and that was the metaphor that led the Rabbis to coin this new word for freedom. If you have a look at the Source 13. </a:t>
            </a:r>
            <a:r>
              <a:rPr lang="en-GB" sz="1800" b="0" i="0" u="none" strike="noStrike" kern="1200" dirty="0" err="1">
                <a:solidFill>
                  <a:schemeClr val="tx1"/>
                </a:solidFill>
                <a:effectLst/>
                <a:latin typeface="Arial" pitchFamily="-128" charset="0"/>
                <a:ea typeface="+mn-ea"/>
                <a:cs typeface="+mn-cs"/>
              </a:rPr>
              <a:t>Ve’omar</a:t>
            </a:r>
            <a:r>
              <a:rPr lang="en-GB" sz="1800" b="0" i="0" u="none" strike="noStrike" kern="1200" dirty="0">
                <a:solidFill>
                  <a:schemeClr val="tx1"/>
                </a:solidFill>
                <a:effectLst/>
                <a:latin typeface="Arial" pitchFamily="-128" charset="0"/>
                <a:ea typeface="+mn-ea"/>
                <a:cs typeface="+mn-cs"/>
              </a:rPr>
              <a:t>, says the Mishna in </a:t>
            </a:r>
            <a:r>
              <a:rPr lang="en-GB" sz="1800" b="0" i="0" u="none" strike="noStrike" kern="1200" dirty="0" err="1">
                <a:solidFill>
                  <a:schemeClr val="tx1"/>
                </a:solidFill>
                <a:effectLst/>
                <a:latin typeface="Arial" pitchFamily="-128" charset="0"/>
                <a:ea typeface="+mn-ea"/>
                <a:cs typeface="+mn-cs"/>
              </a:rPr>
              <a:t>Mesechet</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Avot</a:t>
            </a:r>
            <a:r>
              <a:rPr lang="en-GB" sz="1800" b="0" i="0" u="none" strike="noStrike" kern="1200" dirty="0">
                <a:solidFill>
                  <a:schemeClr val="tx1"/>
                </a:solidFill>
                <a:effectLst/>
                <a:latin typeface="Arial" pitchFamily="-128" charset="0"/>
                <a:ea typeface="+mn-ea"/>
                <a:cs typeface="+mn-cs"/>
              </a:rPr>
              <a:t>… [Hebrew] that’s the quote from Exodus. The tablets were the Word of God and the writing of God, engraved on the tablets. Don’t call it engraved, call it freedom. [Hebrew] Because the only real freed human being is one who studies Torah. Meaning, somebody who understands the law and has made the law part of his own or her own self. Because you’ve internalised it, because you can see the history behind it, because you can see the logic behind it. The people who experience slavery should never create a society in which those bad things can happen again.</a:t>
            </a:r>
          </a:p>
          <a:p>
            <a:r>
              <a:rPr lang="en-GB" sz="1800" b="0" i="0" u="none" strike="noStrike" kern="1200" dirty="0">
                <a:solidFill>
                  <a:schemeClr val="tx1"/>
                </a:solidFill>
                <a:effectLst/>
                <a:latin typeface="Arial" pitchFamily="-128" charset="0"/>
                <a:ea typeface="+mn-ea"/>
                <a:cs typeface="+mn-cs"/>
              </a:rPr>
              <a:t>Once that was engraved on you, and within you, then your will and the law are one and you’re obeying the law but you are obeying it freely.</a:t>
            </a:r>
          </a:p>
          <a:p>
            <a:r>
              <a:rPr lang="en-GB" sz="1800" b="0" i="0" u="none" strike="noStrike" kern="1200" dirty="0">
                <a:solidFill>
                  <a:schemeClr val="tx1"/>
                </a:solidFill>
                <a:effectLst/>
                <a:latin typeface="Arial" pitchFamily="-128" charset="0"/>
                <a:ea typeface="+mn-ea"/>
                <a:cs typeface="+mn-cs"/>
              </a:rPr>
              <a:t>Now there is a history in this. And I want you to just have a look here in Jeremiah chapter 31. If you look at Source 15, it’s a very, very interesting and important passage. The reason that Jews don’t read this passage very much is because it’s actually a key text in mainstream Christianity so Jews kind of </a:t>
            </a:r>
            <a:r>
              <a:rPr lang="en-GB" sz="1800" b="0" i="0" u="none" strike="noStrike" kern="1200" dirty="0" err="1">
                <a:solidFill>
                  <a:schemeClr val="tx1"/>
                </a:solidFill>
                <a:effectLst/>
                <a:latin typeface="Arial" pitchFamily="-128" charset="0"/>
                <a:ea typeface="+mn-ea"/>
                <a:cs typeface="+mn-cs"/>
              </a:rPr>
              <a:t>kepaway</a:t>
            </a:r>
            <a:r>
              <a:rPr lang="en-GB" sz="1800" b="0" i="0" u="none" strike="noStrike" kern="1200" dirty="0">
                <a:solidFill>
                  <a:schemeClr val="tx1"/>
                </a:solidFill>
                <a:effectLst/>
                <a:latin typeface="Arial" pitchFamily="-128" charset="0"/>
                <a:ea typeface="+mn-ea"/>
                <a:cs typeface="+mn-cs"/>
              </a:rPr>
              <a:t> from it. Anyone knows what the New Testament is in Hebrew? </a:t>
            </a:r>
            <a:r>
              <a:rPr lang="en-GB" sz="1800" b="0" i="1" u="none" strike="noStrike" kern="1200" dirty="0">
                <a:solidFill>
                  <a:schemeClr val="tx1"/>
                </a:solidFill>
                <a:effectLst/>
                <a:latin typeface="Arial" pitchFamily="-128" charset="0"/>
                <a:ea typeface="+mn-ea"/>
                <a:cs typeface="+mn-cs"/>
              </a:rPr>
              <a:t>Brit </a:t>
            </a:r>
            <a:r>
              <a:rPr lang="en-GB" sz="1800" b="0" i="1" u="none" strike="noStrike" kern="1200" dirty="0" err="1">
                <a:solidFill>
                  <a:schemeClr val="tx1"/>
                </a:solidFill>
                <a:effectLst/>
                <a:latin typeface="Arial" pitchFamily="-128" charset="0"/>
                <a:ea typeface="+mn-ea"/>
                <a:cs typeface="+mn-cs"/>
              </a:rPr>
              <a:t>Chadasha</a:t>
            </a:r>
            <a:r>
              <a:rPr lang="en-GB" sz="1800" b="0" i="1" u="none" strike="noStrike" kern="1200" dirty="0">
                <a:solidFill>
                  <a:schemeClr val="tx1"/>
                </a:solidFill>
                <a:effectLst/>
                <a:latin typeface="Arial" pitchFamily="-128" charset="0"/>
                <a:ea typeface="+mn-ea"/>
                <a:cs typeface="+mn-cs"/>
              </a:rPr>
              <a:t> </a:t>
            </a:r>
            <a:r>
              <a:rPr lang="en-GB" sz="1800" b="0" i="0" u="none" strike="noStrike" kern="1200" dirty="0">
                <a:solidFill>
                  <a:schemeClr val="tx1"/>
                </a:solidFill>
                <a:effectLst/>
                <a:latin typeface="Arial" pitchFamily="-128" charset="0"/>
                <a:ea typeface="+mn-ea"/>
                <a:cs typeface="+mn-cs"/>
              </a:rPr>
              <a:t>Exactly. This – There’s only one place in the whole of </a:t>
            </a:r>
            <a:r>
              <a:rPr lang="en-GB" sz="1800" b="0" i="0" u="none" strike="noStrike" kern="1200" dirty="0" err="1">
                <a:solidFill>
                  <a:schemeClr val="tx1"/>
                </a:solidFill>
                <a:effectLst/>
                <a:latin typeface="Arial" pitchFamily="-128" charset="0"/>
                <a:ea typeface="+mn-ea"/>
                <a:cs typeface="+mn-cs"/>
              </a:rPr>
              <a:t>Tanach</a:t>
            </a:r>
            <a:r>
              <a:rPr lang="en-GB" sz="1800" b="0" i="0" u="none" strike="noStrike" kern="1200" dirty="0">
                <a:solidFill>
                  <a:schemeClr val="tx1"/>
                </a:solidFill>
                <a:effectLst/>
                <a:latin typeface="Arial" pitchFamily="-128" charset="0"/>
                <a:ea typeface="+mn-ea"/>
                <a:cs typeface="+mn-cs"/>
              </a:rPr>
              <a:t> where that phrase occurs and it occurs here. So we’re going to read this. Can you see this, read it in Hebrew or in English. “I will make a new covenant with Israel.” What is it? “It won’t be like the covenant I made with them in Egypt when I had to schlep them out! I had to schlep them out, they didn’t want to leave and every time I gave them the law, they broke it. It won’t be like that… This will be the covenant that I will make with Israel…I will give my Torah </a:t>
            </a:r>
            <a:r>
              <a:rPr lang="en-GB" sz="1800" b="0" i="1" u="none" strike="noStrike" kern="1200" dirty="0">
                <a:solidFill>
                  <a:schemeClr val="tx1"/>
                </a:solidFill>
                <a:effectLst/>
                <a:latin typeface="Arial" pitchFamily="-128" charset="0"/>
                <a:ea typeface="+mn-ea"/>
                <a:cs typeface="+mn-cs"/>
              </a:rPr>
              <a:t>within</a:t>
            </a:r>
            <a:r>
              <a:rPr lang="en-GB" sz="1800" b="0" i="0" u="none" strike="noStrike" kern="1200" dirty="0">
                <a:solidFill>
                  <a:schemeClr val="tx1"/>
                </a:solidFill>
                <a:effectLst/>
                <a:latin typeface="Arial" pitchFamily="-128" charset="0"/>
                <a:ea typeface="+mn-ea"/>
                <a:cs typeface="+mn-cs"/>
              </a:rPr>
              <a:t> the law, in their minds, in their souls, And I will inscribe it on their hearts… and then I will be their God and they will be My people in total freedom.” etc. etc.</a:t>
            </a:r>
          </a:p>
          <a:p>
            <a:r>
              <a:rPr lang="en-GB" sz="1800" b="0" i="0" u="none" strike="noStrike" kern="1200" dirty="0">
                <a:solidFill>
                  <a:schemeClr val="tx1"/>
                </a:solidFill>
                <a:effectLst/>
                <a:latin typeface="Arial" pitchFamily="-128" charset="0"/>
                <a:ea typeface="+mn-ea"/>
                <a:cs typeface="+mn-cs"/>
              </a:rPr>
              <a:t>That is what Jeremiah is saying. That the whole time the Israelites kept the Torah because God gave it, and it’s outside, all that led to bad stuff. Led to rebellions, idolatry, falling by the wayside. People didn’t feel they were free within in the Jewish law. Jeremiah said the time will come when Jews will have a completely new relationship to their covenant with God, because they will study the law so much and so deeply that it will be inscribed on their hearts, engraved in their personalities and it will therefore </a:t>
            </a:r>
            <a:r>
              <a:rPr lang="en-GB" sz="1800" b="0" i="0" u="none" strike="noStrike" kern="1200" dirty="0" err="1">
                <a:solidFill>
                  <a:schemeClr val="tx1"/>
                </a:solidFill>
                <a:effectLst/>
                <a:latin typeface="Arial" pitchFamily="-128" charset="0"/>
                <a:ea typeface="+mn-ea"/>
                <a:cs typeface="+mn-cs"/>
              </a:rPr>
              <a:t>fulfill</a:t>
            </a:r>
            <a:r>
              <a:rPr lang="en-GB" sz="1800" b="0" i="0" u="none" strike="noStrike" kern="1200" dirty="0">
                <a:solidFill>
                  <a:schemeClr val="tx1"/>
                </a:solidFill>
                <a:effectLst/>
                <a:latin typeface="Arial" pitchFamily="-128" charset="0"/>
                <a:ea typeface="+mn-ea"/>
                <a:cs typeface="+mn-cs"/>
              </a:rPr>
              <a:t> the law because they’ll know this is going to create a free society. Are you with me? The end result was, Jeremiah of course was a prophet, when does he live? </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001834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Now, look at this. This is an extraordinary concept that reaches its final fruition with the Rabbis in the third century, in other words sixteen centuries after the days of Moses, after this long historical experience of Jews, you know, semi-keeping, and then lapsing and then losing and being sent to exile and finally understanding what Moses was saying right at the beginning. Which is number one, every year, tell the story. So you never forget who you are, where you came from and what battles you had to fight along the way. Number two, (</a:t>
            </a:r>
            <a:r>
              <a:rPr lang="en-GB" dirty="0" err="1"/>
              <a:t>Veshinantam</a:t>
            </a:r>
            <a:r>
              <a:rPr lang="en-GB" dirty="0"/>
              <a:t> </a:t>
            </a:r>
            <a:r>
              <a:rPr lang="en-GB" dirty="0" err="1"/>
              <a:t>lefanecha</a:t>
            </a:r>
            <a:r>
              <a:rPr lang="en-GB" dirty="0"/>
              <a:t>) instruct your children. Whether they </a:t>
            </a:r>
            <a:r>
              <a:rPr lang="en-GB" dirty="0" err="1"/>
              <a:t>chacham</a:t>
            </a:r>
            <a:r>
              <a:rPr lang="en-GB" dirty="0"/>
              <a:t>, </a:t>
            </a:r>
            <a:r>
              <a:rPr lang="en-GB" dirty="0" err="1"/>
              <a:t>rasha</a:t>
            </a:r>
            <a:r>
              <a:rPr lang="en-GB" dirty="0"/>
              <a:t>, tam, me-</a:t>
            </a:r>
            <a:r>
              <a:rPr lang="en-GB" dirty="0" err="1"/>
              <a:t>shein</a:t>
            </a:r>
            <a:r>
              <a:rPr lang="en-GB" dirty="0"/>
              <a:t> </a:t>
            </a:r>
            <a:r>
              <a:rPr lang="en-GB" dirty="0" err="1"/>
              <a:t>yode’a</a:t>
            </a:r>
            <a:r>
              <a:rPr lang="en-GB" dirty="0"/>
              <a:t> </a:t>
            </a:r>
            <a:r>
              <a:rPr lang="en-GB" dirty="0" err="1"/>
              <a:t>lishol</a:t>
            </a:r>
            <a:r>
              <a:rPr lang="en-GB" dirty="0"/>
              <a:t> it doesn’t matter which of the four kids they are, educate the children so that those laws will be engraved on their souls and then you will have the law governed liberty. </a:t>
            </a:r>
            <a:r>
              <a:rPr lang="en-GB" dirty="0" err="1"/>
              <a:t>i.e</a:t>
            </a:r>
            <a:r>
              <a:rPr lang="en-GB" dirty="0"/>
              <a:t> the order that comes from law, but the freedom that comes from knowing this law, given who we are and where we’re coming from had to be like this because we had to create – not a society of slavery but a society of freedom. Are you with me?</a:t>
            </a:r>
          </a:p>
          <a:p>
            <a:endParaRPr lang="en-GB" dirty="0"/>
          </a:p>
          <a:p>
            <a:r>
              <a:rPr lang="en-GB" sz="1800" b="0" i="0" u="none" strike="noStrike" kern="1200" dirty="0">
                <a:solidFill>
                  <a:schemeClr val="tx1"/>
                </a:solidFill>
                <a:effectLst/>
                <a:latin typeface="Arial" pitchFamily="-128" charset="0"/>
                <a:ea typeface="+mn-ea"/>
                <a:cs typeface="+mn-cs"/>
              </a:rPr>
              <a:t>So, what the Torah is telling us, is to have a free society, there must be some rule of law. But that law must be something you identify law because you know it’s freeing your people, you know what they endured and you know therefore why the law is the antidote to that negative experience of exile and enslavement. In other words, freedom doesn’t come easily. We take it for granted and we shouldn’t. Great civilisations have known freedom and they’ve declined and they have fallen and they have lost their freedom because they took freedom for granted. The greatest civilisation – I haven’t watched the new television series, have you watched it? Simon </a:t>
            </a:r>
            <a:r>
              <a:rPr lang="en-GB" sz="1800" b="0" i="0" u="none" strike="noStrike" kern="1200" dirty="0" err="1">
                <a:solidFill>
                  <a:schemeClr val="tx1"/>
                </a:solidFill>
                <a:effectLst/>
                <a:latin typeface="Arial" pitchFamily="-128" charset="0"/>
                <a:ea typeface="+mn-ea"/>
                <a:cs typeface="+mn-cs"/>
              </a:rPr>
              <a:t>Schama</a:t>
            </a:r>
            <a:r>
              <a:rPr lang="en-GB" sz="1800" b="0" i="0" u="none" strike="noStrike" kern="1200" dirty="0">
                <a:solidFill>
                  <a:schemeClr val="tx1"/>
                </a:solidFill>
                <a:effectLst/>
                <a:latin typeface="Arial" pitchFamily="-128" charset="0"/>
                <a:ea typeface="+mn-ea"/>
                <a:cs typeface="+mn-cs"/>
              </a:rPr>
              <a:t>, Mary Beard, what’s it called ‘Civilisations’? But you know what civilisations end up as? You know ruins of ancient buildings. So buildings last but the civilisation doesn’t. The freedom was won but it gets lost.</a:t>
            </a:r>
          </a:p>
          <a:p>
            <a:br>
              <a:rPr lang="en-GB" dirty="0"/>
            </a:b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302463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16D80F5F-802B-4AC6-9FA0-9667D37238A2}"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84482"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6844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a:t>motivation</a:t>
            </a:r>
          </a:p>
        </p:txBody>
      </p:sp>
    </p:spTree>
    <p:extLst>
      <p:ext uri="{BB962C8B-B14F-4D97-AF65-F5344CB8AC3E}">
        <p14:creationId xmlns:p14="http://schemas.microsoft.com/office/powerpoint/2010/main" val="19521543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2DACE14-E27C-4BC1-8D29-81970ED3EDDE}"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82434" name="Rectangle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68243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pPr lvl="1">
              <a:lnSpc>
                <a:spcPct val="90000"/>
              </a:lnSpc>
            </a:pPr>
            <a:r>
              <a:rPr lang="en-US" sz="1000" dirty="0"/>
              <a:t>Suppose now that there were two such magic rings, and the just put on one of them and the unjust the other; no man can be imagined to be of such an iron nature that he would stand fast in justice. No man would keep his hands off what was not his own when he could safely take what he liked out of the market, or go into houses and lie with any one at his pleasure, or kill or release from prison whom he would, and in all respects be like a god among </a:t>
            </a:r>
            <a:r>
              <a:rPr lang="en-US" sz="1000" dirty="0" err="1"/>
              <a:t>men.Then</a:t>
            </a:r>
            <a:r>
              <a:rPr lang="en-US" sz="1000" dirty="0"/>
              <a:t> the actions of the just would be as the actions of the unjust; they would both come at last to the same point. And this we may truly affirm to be a great proof that a man is just, not willingly or because he thinks that justice is any good to him individually, but of necessity, for wherever any one thinks that he can safely be unjust, there he is </a:t>
            </a:r>
            <a:r>
              <a:rPr lang="en-US" sz="1000" dirty="0" err="1"/>
              <a:t>unjust.For</a:t>
            </a:r>
            <a:r>
              <a:rPr lang="en-US" sz="1000" dirty="0"/>
              <a:t> all men believe in their hearts that injustice is far more profitable to the individual than justice, and he who argues as I have been supposing, will say that they are right. </a:t>
            </a:r>
            <a:r>
              <a:rPr lang="en-US" sz="1000"/>
              <a:t>If you could imagine any one obtaining this power of becoming invisible, and never doing any wrong or touching what was another's, he would be thought by the lookers-on to be a most wretched idiot, although they would praise him to one another's faces, and keep up appearances with one another from a fear that they too might suffer injustice.— Plato's </a:t>
            </a:r>
            <a:r>
              <a:rPr lang="en-US" sz="1000" i="1"/>
              <a:t>Republic</a:t>
            </a:r>
            <a:r>
              <a:rPr lang="en-US" sz="1000"/>
              <a:t>, 360b–d (</a:t>
            </a:r>
            <a:r>
              <a:rPr lang="en-US" sz="1200" u="none" strike="noStrike" kern="1200">
                <a:solidFill>
                  <a:schemeClr val="tx1"/>
                </a:solidFill>
                <a:effectLst/>
                <a:latin typeface="Arial" pitchFamily="-128" charset="0"/>
                <a:ea typeface="ＭＳ Ｐゴシック" pitchFamily="-128" charset="-128"/>
                <a:cs typeface="+mn-cs"/>
                <a:hlinkClick r:id="rId3" tooltip="Benjamin Jowett"/>
              </a:rPr>
              <a:t>Jowett</a:t>
            </a:r>
            <a:r>
              <a:rPr lang="en-US" sz="1000"/>
              <a:t> trans.)613 </a:t>
            </a:r>
            <a:r>
              <a:rPr lang="en-US" sz="1000" dirty="0"/>
              <a:t>commandments</a:t>
            </a:r>
          </a:p>
          <a:p>
            <a:pPr lvl="2">
              <a:lnSpc>
                <a:spcPct val="90000"/>
              </a:lnSpc>
            </a:pPr>
            <a:r>
              <a:rPr lang="en-US" sz="1000" dirty="0"/>
              <a:t>248 positive</a:t>
            </a:r>
          </a:p>
          <a:p>
            <a:pPr lvl="2">
              <a:lnSpc>
                <a:spcPct val="90000"/>
              </a:lnSpc>
            </a:pPr>
            <a:r>
              <a:rPr lang="en-US" sz="1000" dirty="0"/>
              <a:t>365 negative</a:t>
            </a:r>
          </a:p>
          <a:p>
            <a:pPr lvl="1">
              <a:lnSpc>
                <a:spcPct val="90000"/>
              </a:lnSpc>
            </a:pPr>
            <a:r>
              <a:rPr lang="en-US" sz="1000" dirty="0"/>
              <a:t>Moral</a:t>
            </a:r>
          </a:p>
          <a:p>
            <a:pPr lvl="1">
              <a:lnSpc>
                <a:spcPct val="90000"/>
              </a:lnSpc>
            </a:pPr>
            <a:r>
              <a:rPr lang="en-US" sz="1000" dirty="0"/>
              <a:t>Ritual</a:t>
            </a:r>
          </a:p>
          <a:p>
            <a:pPr lvl="1">
              <a:lnSpc>
                <a:spcPct val="90000"/>
              </a:lnSpc>
            </a:pPr>
            <a:r>
              <a:rPr lang="en-US" sz="1000" dirty="0"/>
              <a:t>Health </a:t>
            </a:r>
          </a:p>
          <a:p>
            <a:pPr lvl="1">
              <a:lnSpc>
                <a:spcPct val="90000"/>
              </a:lnSpc>
            </a:pPr>
            <a:r>
              <a:rPr lang="en-US" sz="1000" dirty="0" err="1"/>
              <a:t>Chukkim</a:t>
            </a:r>
            <a:endParaRPr lang="en-US" sz="1000" dirty="0"/>
          </a:p>
          <a:p>
            <a:endParaRPr lang="en-US" dirty="0"/>
          </a:p>
          <a:p>
            <a:r>
              <a:rPr lang="en-US" dirty="0"/>
              <a:t>Jews believe that performing of ritual </a:t>
            </a:r>
            <a:r>
              <a:rPr lang="en-US" dirty="0" err="1"/>
              <a:t>mitzvot</a:t>
            </a:r>
            <a:r>
              <a:rPr lang="en-US" dirty="0"/>
              <a:t> (commandments or religious obligations) is a means of </a:t>
            </a:r>
            <a:r>
              <a:rPr lang="en-US" dirty="0" err="1"/>
              <a:t>tikkun</a:t>
            </a:r>
            <a:r>
              <a:rPr lang="en-US" dirty="0"/>
              <a:t> </a:t>
            </a:r>
            <a:r>
              <a:rPr lang="en-US" dirty="0" err="1"/>
              <a:t>olam</a:t>
            </a:r>
            <a:r>
              <a:rPr lang="en-US" dirty="0"/>
              <a:t>, helping to perfect the world, and that the performance of more </a:t>
            </a:r>
            <a:r>
              <a:rPr lang="en-US" dirty="0" err="1"/>
              <a:t>mitzvot</a:t>
            </a:r>
            <a:r>
              <a:rPr lang="en-US" dirty="0"/>
              <a:t> will hasten the coming of the Messiah and the Messianic Age. This belief dates back at least to the early Talmudic period. According to Rabbi </a:t>
            </a:r>
            <a:r>
              <a:rPr lang="en-US" dirty="0" err="1"/>
              <a:t>Yochanan</a:t>
            </a:r>
            <a:r>
              <a:rPr lang="en-US" dirty="0"/>
              <a:t>, a rabbi who lived during that period, the Jewish people will be redeemed when every Jew observes Shabbat (the Sabbath) in two consecutive weeks.</a:t>
            </a:r>
          </a:p>
          <a:p>
            <a:endParaRPr lang="en-US" dirty="0"/>
          </a:p>
          <a:p>
            <a:r>
              <a:rPr lang="en-US" dirty="0"/>
              <a:t>In Jewish thought ethical </a:t>
            </a:r>
            <a:r>
              <a:rPr lang="en-US" dirty="0" err="1"/>
              <a:t>mitzvot</a:t>
            </a:r>
            <a:r>
              <a:rPr lang="en-US" dirty="0"/>
              <a:t> as well as ritual </a:t>
            </a:r>
            <a:r>
              <a:rPr lang="en-US" dirty="0" err="1"/>
              <a:t>mitzvot</a:t>
            </a:r>
            <a:r>
              <a:rPr lang="en-US" dirty="0"/>
              <a:t> are important to the process of </a:t>
            </a:r>
            <a:r>
              <a:rPr lang="en-US" dirty="0" err="1"/>
              <a:t>tikkun</a:t>
            </a:r>
            <a:r>
              <a:rPr lang="en-US" dirty="0"/>
              <a:t> </a:t>
            </a:r>
            <a:r>
              <a:rPr lang="en-US" dirty="0" err="1"/>
              <a:t>olam</a:t>
            </a:r>
            <a:r>
              <a:rPr lang="en-US" dirty="0"/>
              <a:t>. Some Jews believe that performing </a:t>
            </a:r>
            <a:r>
              <a:rPr lang="en-US" dirty="0" err="1"/>
              <a:t>mitzvot</a:t>
            </a:r>
            <a:r>
              <a:rPr lang="en-US" dirty="0"/>
              <a:t> will create a model society among the Jewish people, which will in turn influence the rest of the world. By perfecting themselves, their local Jewish community or the state of Israel, the Jews set an example for the rest of the world. The theme is frequently repeated in the sermons and writings across the Jewish spectrum: </a:t>
            </a:r>
            <a:r>
              <a:rPr lang="en-US" dirty="0" err="1"/>
              <a:t>Reconstructionist</a:t>
            </a:r>
            <a:r>
              <a:rPr lang="en-US" dirty="0"/>
              <a:t>, Reform, Conservative, and Orthodox.</a:t>
            </a:r>
          </a:p>
          <a:p>
            <a:endParaRPr lang="en-US" dirty="0"/>
          </a:p>
          <a:p>
            <a:r>
              <a:rPr lang="en-US" dirty="0"/>
              <a:t>According to Moshe </a:t>
            </a:r>
            <a:r>
              <a:rPr lang="en-US" dirty="0" err="1"/>
              <a:t>Chaim</a:t>
            </a:r>
            <a:r>
              <a:rPr lang="en-US" dirty="0"/>
              <a:t> </a:t>
            </a:r>
            <a:r>
              <a:rPr lang="en-US" dirty="0" err="1"/>
              <a:t>Luzzatto</a:t>
            </a:r>
            <a:r>
              <a:rPr lang="en-US" dirty="0"/>
              <a:t>, an influential 18th century interpreter and systemic philosopher of </a:t>
            </a:r>
            <a:r>
              <a:rPr lang="en-US" dirty="0" err="1"/>
              <a:t>Lurianic</a:t>
            </a:r>
            <a:r>
              <a:rPr lang="en-US" dirty="0"/>
              <a:t> </a:t>
            </a:r>
            <a:r>
              <a:rPr lang="en-US" dirty="0" err="1"/>
              <a:t>Kabbalah</a:t>
            </a:r>
            <a:r>
              <a:rPr lang="en-US" dirty="0"/>
              <a:t>, the physical world is connected to spiritual realms above, and these spiritual realms in turn influence the physical world. In his view, as developed in his </a:t>
            </a:r>
            <a:r>
              <a:rPr lang="en-US" dirty="0" err="1"/>
              <a:t>Derech</a:t>
            </a:r>
            <a:r>
              <a:rPr lang="en-US" dirty="0"/>
              <a:t> </a:t>
            </a:r>
            <a:r>
              <a:rPr lang="en-US" dirty="0" err="1"/>
              <a:t>Hashem</a:t>
            </a:r>
            <a:r>
              <a:rPr lang="en-US" dirty="0"/>
              <a:t>, Jews have the ability, through physical deeds and free will, to direct and control these spiritual forces. These spiritual forces include </a:t>
            </a:r>
            <a:r>
              <a:rPr lang="en-US" dirty="0" err="1"/>
              <a:t>tikkun</a:t>
            </a:r>
            <a:r>
              <a:rPr lang="en-US" dirty="0"/>
              <a:t> (rectification, good; the presence of Divine light) and </a:t>
            </a:r>
            <a:r>
              <a:rPr lang="en-US" dirty="0" err="1"/>
              <a:t>kilkul</a:t>
            </a:r>
            <a:r>
              <a:rPr lang="en-US" dirty="0"/>
              <a:t> (damage, evil; not merely the absence of goodness and Divine light, but its own force that is strengthened by the absence of goodness and Divine light). God's desire in creation is that God's creations ultimately will recognize God's unity and overcome evil; this will constitute the perfection (</a:t>
            </a:r>
            <a:r>
              <a:rPr lang="en-US" dirty="0" err="1"/>
              <a:t>tikkun</a:t>
            </a:r>
            <a:r>
              <a:rPr lang="en-US" dirty="0"/>
              <a:t>) of creation. Jews have the Torah now and are aware of God's unity, but when all of humanity recognizes this fact, the rectification will be complete. Only the actions of Jews further creation; the deeds of non-Jews do not.[16] Instead, God gave non-Jews the </a:t>
            </a:r>
            <a:r>
              <a:rPr lang="en-US" dirty="0" err="1"/>
              <a:t>Noachide</a:t>
            </a:r>
            <a:r>
              <a:rPr lang="en-US" dirty="0"/>
              <a:t> Laws so that they may obtain individual portions in the </a:t>
            </a:r>
            <a:r>
              <a:rPr lang="en-US" dirty="0" err="1"/>
              <a:t>Olam</a:t>
            </a:r>
            <a:r>
              <a:rPr lang="en-US" dirty="0"/>
              <a:t> </a:t>
            </a:r>
            <a:r>
              <a:rPr lang="en-US" dirty="0" err="1"/>
              <a:t>Haba</a:t>
            </a:r>
            <a:r>
              <a:rPr lang="en-US" dirty="0"/>
              <a:t> (afterlife).</a:t>
            </a:r>
          </a:p>
        </p:txBody>
      </p:sp>
    </p:spTree>
    <p:extLst>
      <p:ext uri="{BB962C8B-B14F-4D97-AF65-F5344CB8AC3E}">
        <p14:creationId xmlns:p14="http://schemas.microsoft.com/office/powerpoint/2010/main" val="12406013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then does the Torah contain both? The answer goes to the heart of the Judaic enterprise. Law is not, for Judaism, a series of arbitrary rules even though it comes from G-d himself. Nor is Judaism a matter of blind obedience – obedience, yes, but blind, no. Law is rooted in history and cosmology. It reflects something other and older than the law itself. It speaks to us out of the heart of the human situation. It belongs to a total vision of the universe, the place of mankind within creation, human psychology (especially our propensity for violence and injustice), and the attempts (at first halting and unsatisfactory) to create relationships and societies based on respect for human dignity and the natural environment.</a:t>
            </a:r>
          </a:p>
          <a:p>
            <a:endParaRPr lang="en-US" dirty="0"/>
          </a:p>
          <a:p>
            <a:r>
              <a:rPr lang="en-US" dirty="0"/>
              <a:t>What is more, we are expected to know the story behind the law. The Torah does not seek to create a society around the naked fact of Divine command. G-d wants us to know, not only what to do, but why. He wants us not merely to obey but also to understand. In early stages of childhood, a parent insists on simple rules: Do this, don’t do that. But as the child grows, he or she needs to question, challenge, probe. Successful parenthood depends on taking these enquiries seriously. The mere assertion of parental authority is not enough. Eventually one of two things will happen: either the child will rebel, or he or she will fail to develop an adult moral sense. That is why a good parent will, as the child matures, begin to explain why it is important to act this way, not that.</a:t>
            </a:r>
          </a:p>
          <a:p>
            <a:endParaRPr lang="en-US" dirty="0"/>
          </a:p>
          <a:p>
            <a:r>
              <a:rPr lang="en-US" dirty="0"/>
              <a:t>The Torah is G-d’s book to mankind. G-d is a parent. We are his children. And G-d speaks to us as adults. He wants us to understand the logic of the law and the history of why it is necessary to have these rules not those, this particular structure of commands and constraints.</a:t>
            </a:r>
          </a:p>
          <a:p>
            <a:endParaRPr lang="en-US" dirty="0"/>
          </a:p>
          <a:p>
            <a:r>
              <a:rPr lang="en-US" dirty="0"/>
              <a:t>Some examples: the story of Adam and Eve in Eden is a prelude to the complex Jewish dietary laws. Even in paradise there are things one may not do. An act as rudimentary as eating must still be accompanied by some form of self-restraint. A world in which everyone did as they pleased, recognizing no limits to the gratification of desire, would not be heaven but hell.</a:t>
            </a:r>
          </a:p>
          <a:p>
            <a:endParaRPr lang="en-US" dirty="0"/>
          </a:p>
          <a:p>
            <a:r>
              <a:rPr lang="en-US" dirty="0"/>
              <a:t>The story of Cain and Abel explains the peculiar horror Judaism has for murder. Human beings, we are told in the first chapter of </a:t>
            </a:r>
            <a:r>
              <a:rPr lang="en-US" dirty="0" err="1"/>
              <a:t>Bereishith</a:t>
            </a:r>
            <a:r>
              <a:rPr lang="en-US" dirty="0"/>
              <a:t>, are created in the image of G-d. Therefore murder is an assault not just on humanity but on G-d himself. The name </a:t>
            </a:r>
            <a:r>
              <a:rPr lang="en-US" dirty="0" err="1"/>
              <a:t>Hevel</a:t>
            </a:r>
            <a:r>
              <a:rPr lang="en-US" dirty="0"/>
              <a:t>(the Hebrew word for Abel) means “mere breath.” It is the key word in the book of Ecclesiastes. The phrase </a:t>
            </a:r>
            <a:r>
              <a:rPr lang="en-US" dirty="0" err="1"/>
              <a:t>hevel</a:t>
            </a:r>
            <a:r>
              <a:rPr lang="en-US" dirty="0"/>
              <a:t> </a:t>
            </a:r>
            <a:r>
              <a:rPr lang="en-US" dirty="0" err="1"/>
              <a:t>havalim</a:t>
            </a:r>
            <a:r>
              <a:rPr lang="en-US" dirty="0"/>
              <a:t>, </a:t>
            </a:r>
            <a:r>
              <a:rPr lang="en-US" dirty="0" err="1"/>
              <a:t>hakol</a:t>
            </a:r>
            <a:r>
              <a:rPr lang="en-US" dirty="0"/>
              <a:t> </a:t>
            </a:r>
            <a:r>
              <a:rPr lang="en-US" dirty="0" err="1"/>
              <a:t>havel</a:t>
            </a:r>
            <a:r>
              <a:rPr lang="en-US" dirty="0"/>
              <a:t> is usually translated as “Vanity of vanities, all is vanity,” or “Meaningless, meaningless, everything is meaningless.” It actually means neither of these things. It means, “Life is fragile; a mere breath separates a living human being from a corpse.” The juxtaposition of the story of Adam and Eve and Cain and Abel conveys one of Judaism’s most consistent themes, that vice is contagious. It spreads and grows. Disrespect for property eventually becomes an assault on persons. Adam and Eve take a fruit, Cain takes a life. That is why one cannot effectively legislate against murder without legislating against many other wrongs as well.</a:t>
            </a:r>
          </a:p>
          <a:p>
            <a:endParaRPr lang="en-US" dirty="0"/>
          </a:p>
          <a:p>
            <a:r>
              <a:rPr lang="en-US" dirty="0"/>
              <a:t>The story of Abraham praying for the inhabitants of Sodom and </a:t>
            </a:r>
            <a:r>
              <a:rPr lang="en-US" dirty="0" err="1"/>
              <a:t>Gemorrah</a:t>
            </a:r>
            <a:r>
              <a:rPr lang="en-US" dirty="0"/>
              <a:t> introduces many other themes: the need for justice, the importance of mercy and the moral requirement that we be concerned for the fate of others – even though they belong to another nation, a different culture and despite the fact that they are wicked. We already begin to hear the imperatives, “Love the stranger,” “Do not stand idly by the blood of your </a:t>
            </a:r>
            <a:r>
              <a:rPr lang="en-US" dirty="0" err="1"/>
              <a:t>neighbour</a:t>
            </a:r>
            <a:r>
              <a:rPr lang="en-US" dirty="0"/>
              <a:t>,” and “Justice, justice shall you pursue.”</a:t>
            </a:r>
          </a:p>
          <a:p>
            <a:endParaRPr lang="en-US" dirty="0"/>
          </a:p>
          <a:p>
            <a:r>
              <a:rPr lang="en-US" dirty="0"/>
              <a:t>One of the most striking examples is the long account of the life of Jacob who marries two sisters, loves one (Rachel) more than the other (Leah), and </a:t>
            </a:r>
            <a:r>
              <a:rPr lang="en-US" dirty="0" err="1"/>
              <a:t>favours</a:t>
            </a:r>
            <a:r>
              <a:rPr lang="en-US" dirty="0"/>
              <a:t> the child of the first (Joseph) more than the others. The resulting tension within the family explains the background to two later laws, one in Leviticus, the other in Deuteronomy:</a:t>
            </a:r>
          </a:p>
          <a:p>
            <a:endParaRPr lang="en-US" dirty="0"/>
          </a:p>
          <a:p>
            <a:r>
              <a:rPr lang="en-US" dirty="0"/>
              <a:t>Do not take your wife’s sister as a rival wife and have sexual relations with her while your wife is living.</a:t>
            </a:r>
          </a:p>
          <a:p>
            <a:endParaRPr lang="en-US" dirty="0"/>
          </a:p>
          <a:p>
            <a:r>
              <a:rPr lang="en-US" dirty="0"/>
              <a:t>If a man has two wives, and he loves one but not the other, and both bear him sons but the firstborn is the son of the wife he does not love, when he wills his property to his sons, he must not give the rights of the firstborn to the son of the wife he loves in preference to his actual firstborn, the son of the wife he does not love. He must acknowledge the son of his unloved wife as the firstborn by giving him a double share of all he has. That son is the first sign of his father’s strength. The right of the firstborn belongs to him.</a:t>
            </a:r>
          </a:p>
          <a:p>
            <a:endParaRPr lang="en-US" dirty="0"/>
          </a:p>
          <a:p>
            <a:r>
              <a:rPr lang="en-US" dirty="0"/>
              <a:t>The second, in particular, is almost a counter-commentary to the story of Jacob and uses language common to both (“the first sign of his father’s strength” echoes Jacob’s words to Reuben, his first-born son by Leah: “Reuben, you are my firstborn, my might, the first sign of my strength,” Gen. 49: 3) 4. As to why Jacob acted contrary to later biblical law, </a:t>
            </a:r>
            <a:r>
              <a:rPr lang="en-US" dirty="0" err="1"/>
              <a:t>Nachmanides</a:t>
            </a:r>
            <a:r>
              <a:rPr lang="en-US" dirty="0"/>
              <a:t> gives the simplest explanation. The patriarchs kept the Torah (before it was given) only in the land of Israel. The story of Jacob’s two wives takes place in exile, in Laban’s household.</a:t>
            </a:r>
          </a:p>
          <a:p>
            <a:endParaRPr lang="en-US" dirty="0"/>
          </a:p>
          <a:p>
            <a:r>
              <a:rPr lang="en-US" dirty="0"/>
              <a:t>In short, in the Torah law and narrative are intertwined for the most profound of reasons, namely that G-d’s law is not arbitrary. It speaks to the human condition. It arises out of human history. G-d, said the sages, “is not a tyrant.” He does not issue laws and decrees for His sake but for ours. Moreover, He wants us to understand the laws so that we can act not by rote but by educated moral instinct. The Lawgiver is also the Creator (this is what the sages meant when they said, “G-d looked into the Torah and created the world” 6). Therefore the law goes with the grain of creation. That is the ultimate answer to the question posed by Rabbi Yitzhak. Why does the Torah begin with creation? Because the Torah represents a way of life that respects the integrity of creation and the Creator, in whose image we are.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398077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r>
              <a:rPr lang="en-GB" sz="1800" b="0" i="0" u="none" strike="noStrike" kern="1200" dirty="0">
                <a:solidFill>
                  <a:schemeClr val="tx1"/>
                </a:solidFill>
                <a:effectLst/>
                <a:latin typeface="Arial" pitchFamily="-128" charset="0"/>
                <a:ea typeface="+mn-ea"/>
                <a:cs typeface="+mn-cs"/>
              </a:rPr>
              <a:t>There are commands that leap off the page by their sheer moral power. So it is in the case of the social legislation in </a:t>
            </a:r>
            <a:r>
              <a:rPr lang="en-GB" sz="1800" b="0" i="0" u="none" strike="noStrike" kern="1200" dirty="0" err="1">
                <a:solidFill>
                  <a:schemeClr val="tx1"/>
                </a:solidFill>
                <a:effectLst/>
                <a:latin typeface="Arial" pitchFamily="-128" charset="0"/>
                <a:ea typeface="+mn-ea"/>
                <a:cs typeface="+mn-cs"/>
              </a:rPr>
              <a:t>Mishpatim</a:t>
            </a:r>
            <a:r>
              <a:rPr lang="en-GB" sz="1800" b="0" i="0" u="none" strike="noStrike" kern="1200" dirty="0">
                <a:solidFill>
                  <a:schemeClr val="tx1"/>
                </a:solidFill>
                <a:effectLst/>
                <a:latin typeface="Arial" pitchFamily="-128" charset="0"/>
                <a:ea typeface="+mn-ea"/>
                <a:cs typeface="+mn-cs"/>
              </a:rPr>
              <a:t>. Amid the complex laws relating to the treatment of slaves, personal injury and property, one command in particular stands out, by virtue of [a] its repetition (it appears twice in a single passage), and [b] the historical-psychological reasoning that lies behind it:</a:t>
            </a:r>
          </a:p>
          <a:p>
            <a:r>
              <a:rPr lang="en-GB" sz="1800" b="0" i="0" u="none" strike="noStrike" kern="1200" dirty="0">
                <a:solidFill>
                  <a:schemeClr val="tx1"/>
                </a:solidFill>
                <a:effectLst/>
                <a:latin typeface="Arial" pitchFamily="-128" charset="0"/>
                <a:ea typeface="+mn-ea"/>
                <a:cs typeface="+mn-cs"/>
              </a:rPr>
              <a:t>Do not ill-treat a stranger or oppress him, for you were strangers in Egypt.</a:t>
            </a:r>
          </a:p>
          <a:p>
            <a:r>
              <a:rPr lang="en-GB" sz="1800" b="0" i="0" u="none" strike="noStrike" kern="1200" dirty="0">
                <a:solidFill>
                  <a:schemeClr val="tx1"/>
                </a:solidFill>
                <a:effectLst/>
                <a:latin typeface="Arial" pitchFamily="-128" charset="0"/>
                <a:ea typeface="+mn-ea"/>
                <a:cs typeface="+mn-cs"/>
              </a:rPr>
              <a:t>Do not oppress a stranger; you yourselves know how it feels to be a stranger [literally, “you know the soul of a stranger”], because you were strangers in Egypt.</a:t>
            </a:r>
          </a:p>
          <a:p>
            <a:r>
              <a:rPr lang="en-GB" sz="1800" b="0" i="0" u="none" strike="noStrike" kern="1200" dirty="0" err="1">
                <a:solidFill>
                  <a:schemeClr val="tx1"/>
                </a:solidFill>
                <a:effectLst/>
                <a:latin typeface="Arial" pitchFamily="-128" charset="0"/>
                <a:ea typeface="+mn-ea"/>
                <a:cs typeface="+mn-cs"/>
              </a:rPr>
              <a:t>Mishpatim</a:t>
            </a:r>
            <a:r>
              <a:rPr lang="en-GB" sz="1800" b="0" i="0" u="none" strike="noStrike" kern="1200" dirty="0">
                <a:solidFill>
                  <a:schemeClr val="tx1"/>
                </a:solidFill>
                <a:effectLst/>
                <a:latin typeface="Arial" pitchFamily="-128" charset="0"/>
                <a:ea typeface="+mn-ea"/>
                <a:cs typeface="+mn-cs"/>
              </a:rPr>
              <a:t> contains many laws of social justice – against taking advantage of a widow or orphan, for example, or taking interest on a loan to a fellow member of the covenant community, holding on to an object (a poor person’s cloak) taken as security against a loan, against bribery and injustice, and so on. The first and last of these laws, however, is the repeated command against harming a stranger. Clearly something fundamental is at stake in the Torah’s vision of a just and gracious social order.</a:t>
            </a:r>
          </a:p>
          <a:p>
            <a:r>
              <a:rPr lang="en-GB" sz="1800" b="0" i="0" u="none" strike="noStrike" kern="1200" dirty="0">
                <a:solidFill>
                  <a:schemeClr val="tx1"/>
                </a:solidFill>
                <a:effectLst/>
                <a:latin typeface="Arial" pitchFamily="-128" charset="0"/>
                <a:ea typeface="+mn-ea"/>
                <a:cs typeface="+mn-cs"/>
              </a:rPr>
              <a:t>Before asking why, let us first listen to the classic sources.</a:t>
            </a:r>
          </a:p>
          <a:p>
            <a:r>
              <a:rPr lang="en-GB" sz="1800" b="0" i="0" u="none" strike="noStrike" kern="1200" dirty="0">
                <a:solidFill>
                  <a:schemeClr val="tx1"/>
                </a:solidFill>
                <a:effectLst/>
                <a:latin typeface="Arial" pitchFamily="-128" charset="0"/>
                <a:ea typeface="+mn-ea"/>
                <a:cs typeface="+mn-cs"/>
              </a:rPr>
              <a:t>One of the questions the sages asked was about the difference between “ill-treatment” and “oppression.” “Oppression,” they concluded, meant monetary wrongdoing, taking financial advantage by robbery or overcharging. “Ill-treatment” referred to verbal abuse – reminding the stranger of his or her origins:</a:t>
            </a:r>
          </a:p>
          <a:p>
            <a:r>
              <a:rPr lang="en-GB" sz="1800" i="0" kern="1200" dirty="0">
                <a:solidFill>
                  <a:schemeClr val="tx1"/>
                </a:solidFill>
                <a:effectLst/>
                <a:latin typeface="Arial" pitchFamily="-128" charset="0"/>
                <a:ea typeface="+mn-ea"/>
                <a:cs typeface="+mn-cs"/>
              </a:rPr>
              <a:t>Just as there is overreaching in buying and selling, so there is wrong done by words . . . If a person was a son of proselytes, one must not taunt him by saying, “Remember the deeds of your ancestors,” because it is written “Do not ill-treat a stranger or oppress him.”</a:t>
            </a:r>
          </a:p>
          <a:p>
            <a:r>
              <a:rPr lang="en-GB" sz="1800" i="0" kern="1200" dirty="0">
                <a:solidFill>
                  <a:schemeClr val="tx1"/>
                </a:solidFill>
                <a:effectLst/>
                <a:latin typeface="Arial" pitchFamily="-128" charset="0"/>
                <a:ea typeface="+mn-ea"/>
                <a:cs typeface="+mn-cs"/>
              </a:rPr>
              <a:t>Rabbi </a:t>
            </a:r>
            <a:r>
              <a:rPr lang="en-GB" sz="1800" i="0" kern="1200" dirty="0" err="1">
                <a:solidFill>
                  <a:schemeClr val="tx1"/>
                </a:solidFill>
                <a:effectLst/>
                <a:latin typeface="Arial" pitchFamily="-128" charset="0"/>
                <a:ea typeface="+mn-ea"/>
                <a:cs typeface="+mn-cs"/>
              </a:rPr>
              <a:t>Johanan</a:t>
            </a:r>
            <a:r>
              <a:rPr lang="en-GB" sz="1800" i="0" kern="1200" dirty="0">
                <a:solidFill>
                  <a:schemeClr val="tx1"/>
                </a:solidFill>
                <a:effectLst/>
                <a:latin typeface="Arial" pitchFamily="-128" charset="0"/>
                <a:ea typeface="+mn-ea"/>
                <a:cs typeface="+mn-cs"/>
              </a:rPr>
              <a:t> said in the name of Rabbi Shimon bar </a:t>
            </a:r>
            <a:r>
              <a:rPr lang="en-GB" sz="1800" i="0" kern="1200" dirty="0" err="1">
                <a:solidFill>
                  <a:schemeClr val="tx1"/>
                </a:solidFill>
                <a:effectLst/>
                <a:latin typeface="Arial" pitchFamily="-128" charset="0"/>
                <a:ea typeface="+mn-ea"/>
                <a:cs typeface="+mn-cs"/>
              </a:rPr>
              <a:t>Yohai</a:t>
            </a:r>
            <a:r>
              <a:rPr lang="en-GB" sz="1800" i="0" kern="1200" dirty="0">
                <a:solidFill>
                  <a:schemeClr val="tx1"/>
                </a:solidFill>
                <a:effectLst/>
                <a:latin typeface="Arial" pitchFamily="-128" charset="0"/>
                <a:ea typeface="+mn-ea"/>
                <a:cs typeface="+mn-cs"/>
              </a:rPr>
              <a:t>: verbal wrongdoing is worse than monetary wrongdoing, because of the first it is written “And you shall fear your God” but not of the second. Rabbi </a:t>
            </a:r>
            <a:r>
              <a:rPr lang="en-GB" sz="1800" i="0" kern="1200" dirty="0" err="1">
                <a:solidFill>
                  <a:schemeClr val="tx1"/>
                </a:solidFill>
                <a:effectLst/>
                <a:latin typeface="Arial" pitchFamily="-128" charset="0"/>
                <a:ea typeface="+mn-ea"/>
                <a:cs typeface="+mn-cs"/>
              </a:rPr>
              <a:t>Eleazar</a:t>
            </a:r>
            <a:r>
              <a:rPr lang="en-GB" sz="1800" i="0" kern="1200" dirty="0">
                <a:solidFill>
                  <a:schemeClr val="tx1"/>
                </a:solidFill>
                <a:effectLst/>
                <a:latin typeface="Arial" pitchFamily="-128" charset="0"/>
                <a:ea typeface="+mn-ea"/>
                <a:cs typeface="+mn-cs"/>
              </a:rPr>
              <a:t> said: one affects the person, the other only his money. Rabbi Samuel bar </a:t>
            </a:r>
            <a:r>
              <a:rPr lang="en-GB" sz="1800" i="0" kern="1200" dirty="0" err="1">
                <a:solidFill>
                  <a:schemeClr val="tx1"/>
                </a:solidFill>
                <a:effectLst/>
                <a:latin typeface="Arial" pitchFamily="-128" charset="0"/>
                <a:ea typeface="+mn-ea"/>
                <a:cs typeface="+mn-cs"/>
              </a:rPr>
              <a:t>Nahmani</a:t>
            </a:r>
            <a:r>
              <a:rPr lang="en-GB" sz="1800" i="0" kern="1200" dirty="0">
                <a:solidFill>
                  <a:schemeClr val="tx1"/>
                </a:solidFill>
                <a:effectLst/>
                <a:latin typeface="Arial" pitchFamily="-128" charset="0"/>
                <a:ea typeface="+mn-ea"/>
                <a:cs typeface="+mn-cs"/>
              </a:rPr>
              <a:t> said: for one restoration is possible, but not for the other.</a:t>
            </a:r>
          </a:p>
          <a:p>
            <a:r>
              <a:rPr lang="en-GB" sz="1800" b="0" i="0" u="none" strike="noStrike" kern="1200" dirty="0">
                <a:solidFill>
                  <a:schemeClr val="tx1"/>
                </a:solidFill>
                <a:effectLst/>
                <a:latin typeface="Arial" pitchFamily="-128" charset="0"/>
                <a:ea typeface="+mn-ea"/>
                <a:cs typeface="+mn-cs"/>
              </a:rPr>
              <a:t>This emphasis on verbal abuse is typical of the sages in their sensitivity to language as the creator or destroyer of social bonds. As Rabbi </a:t>
            </a:r>
            <a:r>
              <a:rPr lang="en-GB" sz="1800" b="0" i="0" u="none" strike="noStrike" kern="1200" dirty="0" err="1">
                <a:solidFill>
                  <a:schemeClr val="tx1"/>
                </a:solidFill>
                <a:effectLst/>
                <a:latin typeface="Arial" pitchFamily="-128" charset="0"/>
                <a:ea typeface="+mn-ea"/>
                <a:cs typeface="+mn-cs"/>
              </a:rPr>
              <a:t>Eleazar</a:t>
            </a:r>
            <a:r>
              <a:rPr lang="en-GB" sz="1800" b="0" i="0" u="none" strike="noStrike" kern="1200" dirty="0">
                <a:solidFill>
                  <a:schemeClr val="tx1"/>
                </a:solidFill>
                <a:effectLst/>
                <a:latin typeface="Arial" pitchFamily="-128" charset="0"/>
                <a:ea typeface="+mn-ea"/>
                <a:cs typeface="+mn-cs"/>
              </a:rPr>
              <a:t> notes, harsh or derogatory speech touches on self-image and self-respect in a way that other wrongs do not. What is more, as Rabbi Samuel bar </a:t>
            </a:r>
            <a:r>
              <a:rPr lang="en-GB" sz="1800" b="0" i="0" u="none" strike="noStrike" kern="1200" dirty="0" err="1">
                <a:solidFill>
                  <a:schemeClr val="tx1"/>
                </a:solidFill>
                <a:effectLst/>
                <a:latin typeface="Arial" pitchFamily="-128" charset="0"/>
                <a:ea typeface="+mn-ea"/>
                <a:cs typeface="+mn-cs"/>
              </a:rPr>
              <a:t>Nahmani</a:t>
            </a:r>
            <a:r>
              <a:rPr lang="en-GB" sz="1800" b="0" i="0" u="none" strike="noStrike" kern="1200" dirty="0">
                <a:solidFill>
                  <a:schemeClr val="tx1"/>
                </a:solidFill>
                <a:effectLst/>
                <a:latin typeface="Arial" pitchFamily="-128" charset="0"/>
                <a:ea typeface="+mn-ea"/>
                <a:cs typeface="+mn-cs"/>
              </a:rPr>
              <a:t> makes clear, financial wrongdoing can be rectified in a way that wounding speech cannot. Even after apology, the pain (and the damage to reputation) remains. A stranger, in particular, is sensitive to his or her status within society. He or she is an outsider. Strangers do not share with the native born a memory, a past, a sense of belonging. They are conscious of their vulnerability. Therefore we must be especially careful not to wound them by reminding them that they are not “one of us.”</a:t>
            </a:r>
          </a:p>
          <a:p>
            <a:r>
              <a:rPr lang="en-GB" sz="1800" b="0" i="0" u="none" strike="noStrike" kern="1200" dirty="0">
                <a:solidFill>
                  <a:schemeClr val="tx1"/>
                </a:solidFill>
                <a:effectLst/>
                <a:latin typeface="Arial" pitchFamily="-128" charset="0"/>
                <a:ea typeface="+mn-ea"/>
                <a:cs typeface="+mn-cs"/>
              </a:rPr>
              <a:t>The second thing the sages noted was the repeated emphasis on the stranger in biblical law. According to Rabbi Eliezer in the Talmud (Baba </a:t>
            </a:r>
            <a:r>
              <a:rPr lang="en-GB" sz="1800" b="0" i="0" u="none" strike="noStrike" kern="1200" dirty="0" err="1">
                <a:solidFill>
                  <a:schemeClr val="tx1"/>
                </a:solidFill>
                <a:effectLst/>
                <a:latin typeface="Arial" pitchFamily="-128" charset="0"/>
                <a:ea typeface="+mn-ea"/>
                <a:cs typeface="+mn-cs"/>
              </a:rPr>
              <a:t>Metsia</a:t>
            </a:r>
            <a:r>
              <a:rPr lang="en-GB" sz="1800" b="0" i="0" u="none" strike="noStrike" kern="1200" dirty="0">
                <a:solidFill>
                  <a:schemeClr val="tx1"/>
                </a:solidFill>
                <a:effectLst/>
                <a:latin typeface="Arial" pitchFamily="-128" charset="0"/>
                <a:ea typeface="+mn-ea"/>
                <a:cs typeface="+mn-cs"/>
              </a:rPr>
              <a:t> 59b) the Torah “warns against the wronging of a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in thirty-six places; other say, in forty-six places.”</a:t>
            </a:r>
          </a:p>
          <a:p>
            <a:r>
              <a:rPr lang="en-GB" sz="1800" b="0" i="0" u="none" strike="noStrike" kern="1200" dirty="0">
                <a:solidFill>
                  <a:schemeClr val="tx1"/>
                </a:solidFill>
                <a:effectLst/>
                <a:latin typeface="Arial" pitchFamily="-128" charset="0"/>
                <a:ea typeface="+mn-ea"/>
                <a:cs typeface="+mn-cs"/>
              </a:rPr>
              <a:t>Whatever the precise number, the repetition throughout the Mosaic books is remarkable. Sometimes the stranger is mentioned along with the poor; at others, with the widow and orphan. On several occasions the Torah specifies: “You shall have the same law for the stranger as for the native-born.” Not only must the stranger not be wronged; he or she must be included in the positive welfare provisions of Israelite/Jewish society. But the law goes beyond this: the stranger must be loved:</a:t>
            </a:r>
          </a:p>
          <a:p>
            <a:r>
              <a:rPr lang="en-GB" sz="1800" i="0" kern="1200" dirty="0">
                <a:solidFill>
                  <a:schemeClr val="tx1"/>
                </a:solidFill>
                <a:effectLst/>
                <a:latin typeface="Arial" pitchFamily="-128" charset="0"/>
                <a:ea typeface="+mn-ea"/>
                <a:cs typeface="+mn-cs"/>
              </a:rPr>
              <a:t>When a stranger lives with you in your land, do not mistreat him. The stranger living with you must be treated as one of your native-born. Love him as yourself, for you were strangers in Egypt. I am the LORD your God.</a:t>
            </a:r>
          </a:p>
          <a:p>
            <a:r>
              <a:rPr lang="en-GB" sz="1800" b="0" i="0" u="none" strike="noStrike" kern="1200" dirty="0">
                <a:solidFill>
                  <a:schemeClr val="tx1"/>
                </a:solidFill>
                <a:effectLst/>
                <a:latin typeface="Arial" pitchFamily="-128" charset="0"/>
                <a:ea typeface="+mn-ea"/>
                <a:cs typeface="+mn-cs"/>
              </a:rPr>
              <a:t>This provision appears in the same chapter in Vayikra as the command, “You shall love your neighbour as yourself.” Later, in the book of </a:t>
            </a:r>
            <a:r>
              <a:rPr lang="en-GB" sz="1800" b="0" i="0" u="none" strike="noStrike" kern="1200" dirty="0" err="1">
                <a:solidFill>
                  <a:schemeClr val="tx1"/>
                </a:solidFill>
                <a:effectLst/>
                <a:latin typeface="Arial" pitchFamily="-128" charset="0"/>
                <a:ea typeface="+mn-ea"/>
                <a:cs typeface="+mn-cs"/>
              </a:rPr>
              <a:t>Devarim</a:t>
            </a:r>
            <a:r>
              <a:rPr lang="en-GB" sz="1800" b="0" i="0" u="none" strike="noStrike" kern="1200" dirty="0">
                <a:solidFill>
                  <a:schemeClr val="tx1"/>
                </a:solidFill>
                <a:effectLst/>
                <a:latin typeface="Arial" pitchFamily="-128" charset="0"/>
                <a:ea typeface="+mn-ea"/>
                <a:cs typeface="+mn-cs"/>
              </a:rPr>
              <a:t>, Moses makes it clear that this is the attribute of G-d himself:</a:t>
            </a:r>
          </a:p>
          <a:p>
            <a:r>
              <a:rPr lang="en-GB" sz="1800" b="0" i="0" u="none" strike="noStrike" kern="1200" dirty="0">
                <a:solidFill>
                  <a:schemeClr val="tx1"/>
                </a:solidFill>
                <a:effectLst/>
                <a:latin typeface="Arial" pitchFamily="-128" charset="0"/>
                <a:ea typeface="+mn-ea"/>
                <a:cs typeface="+mn-cs"/>
              </a:rPr>
              <a:t>For the LORD your God is God of gods and Lord of lords, the great God, mighty and awesome, who shows no partiality and accepts no bribes. He defends the cause of the fatherless and the widow, and loves the stranger, giving him food and clothing. And you are to love those who are strangers, for you yourselves were strangers in Egypt.</a:t>
            </a:r>
          </a:p>
          <a:p>
            <a:r>
              <a:rPr lang="en-GB" sz="1800" b="0" i="0" u="none" strike="noStrike" kern="1200" dirty="0">
                <a:solidFill>
                  <a:schemeClr val="tx1"/>
                </a:solidFill>
                <a:effectLst/>
                <a:latin typeface="Arial" pitchFamily="-128" charset="0"/>
                <a:ea typeface="+mn-ea"/>
                <a:cs typeface="+mn-cs"/>
              </a:rPr>
              <a:t>What is the logic of the command? The most profound commentary is that given by </a:t>
            </a:r>
            <a:r>
              <a:rPr lang="en-GB" sz="1800" b="0" i="0" u="none" strike="noStrike" kern="1200" dirty="0" err="1">
                <a:solidFill>
                  <a:schemeClr val="tx1"/>
                </a:solidFill>
                <a:effectLst/>
                <a:latin typeface="Arial" pitchFamily="-128" charset="0"/>
                <a:ea typeface="+mn-ea"/>
                <a:cs typeface="+mn-cs"/>
              </a:rPr>
              <a:t>Nachmanides</a:t>
            </a:r>
            <a:r>
              <a:rPr lang="en-GB" sz="1800" b="0" i="0" u="none" strike="noStrike" kern="1200" dirty="0">
                <a:solidFill>
                  <a:schemeClr val="tx1"/>
                </a:solidFill>
                <a:effectLst/>
                <a:latin typeface="Arial" pitchFamily="-128" charset="0"/>
                <a:ea typeface="+mn-ea"/>
                <a:cs typeface="+mn-cs"/>
              </a:rPr>
              <a:t>:</a:t>
            </a:r>
          </a:p>
          <a:p>
            <a:r>
              <a:rPr lang="en-GB" sz="1800" i="0" kern="1200" dirty="0">
                <a:solidFill>
                  <a:schemeClr val="tx1"/>
                </a:solidFill>
                <a:effectLst/>
                <a:latin typeface="Arial" pitchFamily="-128" charset="0"/>
                <a:ea typeface="+mn-ea"/>
                <a:cs typeface="+mn-cs"/>
              </a:rPr>
              <a:t>The correct interpretation appears to me to be that He is saying: do not wrong a stranger or oppress him, thinking as you might that none can deliver him out of your hand; for you know that you were strangers in the land of Egypt and I saw the oppression with which the Egyptian oppressed you, and I avenged your cause on them, because I behold the tears of such who are oppressed and have no comforter, and on the side of their oppressors there is power, and I deliver each one from him that is too strong for him. Likewise you shall not afflict the widow and the orphan for I will hear their cry, for all these people do not rely upon themselves but trust in Me.</a:t>
            </a:r>
          </a:p>
          <a:p>
            <a:r>
              <a:rPr lang="en-GB" sz="1800" i="0" kern="1200" dirty="0">
                <a:solidFill>
                  <a:schemeClr val="tx1"/>
                </a:solidFill>
                <a:effectLst/>
                <a:latin typeface="Arial" pitchFamily="-128" charset="0"/>
                <a:ea typeface="+mn-ea"/>
                <a:cs typeface="+mn-cs"/>
              </a:rPr>
              <a:t>And in another verse he added this reason: for you know what it feels like to be a stranger, because you were strangers in the land of Egypt. That is to say, you know that every stranger feels depressed, and is always sighing and crying, and his eyes are always directed towards G-d, therefore He will have mercy upon him even as He showed mercy to you, as it is written, and the children of Israel sighed by reason of the bondage, and they cried, and their cry came up to God by reason of the bondage, meaning that He had mercy on them, not because of their merits but only on account of the bondage [and likewise He has mercy on all who are oppressed.]</a:t>
            </a:r>
          </a:p>
          <a:p>
            <a:r>
              <a:rPr lang="en-GB" sz="1800" b="0" i="0" u="none" strike="noStrike" kern="1200" dirty="0">
                <a:solidFill>
                  <a:schemeClr val="tx1"/>
                </a:solidFill>
                <a:effectLst/>
                <a:latin typeface="Arial" pitchFamily="-128" charset="0"/>
                <a:ea typeface="+mn-ea"/>
                <a:cs typeface="+mn-cs"/>
              </a:rPr>
              <a:t>According to </a:t>
            </a:r>
            <a:r>
              <a:rPr lang="en-GB" sz="1800" b="0" i="0" u="none" strike="noStrike" kern="1200" dirty="0" err="1">
                <a:solidFill>
                  <a:schemeClr val="tx1"/>
                </a:solidFill>
                <a:effectLst/>
                <a:latin typeface="Arial" pitchFamily="-128" charset="0"/>
                <a:ea typeface="+mn-ea"/>
                <a:cs typeface="+mn-cs"/>
              </a:rPr>
              <a:t>Nachmanides</a:t>
            </a:r>
            <a:r>
              <a:rPr lang="en-GB" sz="1800" b="0" i="0" u="none" strike="noStrike" kern="1200" dirty="0">
                <a:solidFill>
                  <a:schemeClr val="tx1"/>
                </a:solidFill>
                <a:effectLst/>
                <a:latin typeface="Arial" pitchFamily="-128" charset="0"/>
                <a:ea typeface="+mn-ea"/>
                <a:cs typeface="+mn-cs"/>
              </a:rPr>
              <a:t> the command has two dimensions. The first is the relative powerlessness of the stranger. He or she is not surrounded by family, friends, neighbours, a community of those ready to come to their defence. Therefore the Torah warns against wronging them because G-d has made himself protector of those who have no one else to protect them. This is the political dimension of the command.</a:t>
            </a:r>
          </a:p>
          <a:p>
            <a:r>
              <a:rPr lang="en-GB" sz="1800" b="0" i="0" u="none" strike="noStrike" kern="1200" dirty="0">
                <a:solidFill>
                  <a:schemeClr val="tx1"/>
                </a:solidFill>
                <a:effectLst/>
                <a:latin typeface="Arial" pitchFamily="-128" charset="0"/>
                <a:ea typeface="+mn-ea"/>
                <a:cs typeface="+mn-cs"/>
              </a:rPr>
              <a:t>The second reason, as we have already noted, is the psychological vulnerability of the stranger (we recall Moses’ own words at the birth of his first son: “I am a stranger in a strange land”). The stranger is one who lives outside the normal securities of home and belonging. He or she is, or feels, alone – and, throughout the Torah, G-d is especially sensitive to the sigh of the oppressed, the feelings of the rejected, the cry of the unheard. That is the emotive dimension of the command.</a:t>
            </a:r>
          </a:p>
          <a:p>
            <a:r>
              <a:rPr lang="en-GB" sz="1800" b="0" i="0" u="none" strike="noStrike" kern="1200" dirty="0">
                <a:solidFill>
                  <a:schemeClr val="tx1"/>
                </a:solidFill>
                <a:effectLst/>
                <a:latin typeface="Arial" pitchFamily="-128" charset="0"/>
                <a:ea typeface="+mn-ea"/>
                <a:cs typeface="+mn-cs"/>
              </a:rPr>
              <a:t>Rabbi </a:t>
            </a:r>
            <a:r>
              <a:rPr lang="en-GB" sz="1800" b="0" i="0" u="none" strike="noStrike" kern="1200" dirty="0" err="1">
                <a:solidFill>
                  <a:schemeClr val="tx1"/>
                </a:solidFill>
                <a:effectLst/>
                <a:latin typeface="Arial" pitchFamily="-128" charset="0"/>
                <a:ea typeface="+mn-ea"/>
                <a:cs typeface="+mn-cs"/>
              </a:rPr>
              <a:t>Hayyim</a:t>
            </a:r>
            <a:r>
              <a:rPr lang="en-GB" sz="1800" b="0" i="0" u="none" strike="noStrike" kern="1200" dirty="0">
                <a:solidFill>
                  <a:schemeClr val="tx1"/>
                </a:solidFill>
                <a:effectLst/>
                <a:latin typeface="Arial" pitchFamily="-128" charset="0"/>
                <a:ea typeface="+mn-ea"/>
                <a:cs typeface="+mn-cs"/>
              </a:rPr>
              <a:t> ibn Attar (</a:t>
            </a:r>
            <a:r>
              <a:rPr lang="en-GB" sz="1800" b="0" i="0" u="none" strike="noStrike" kern="1200" dirty="0" err="1">
                <a:solidFill>
                  <a:schemeClr val="tx1"/>
                </a:solidFill>
                <a:effectLst/>
                <a:latin typeface="Arial" pitchFamily="-128" charset="0"/>
                <a:ea typeface="+mn-ea"/>
                <a:cs typeface="+mn-cs"/>
              </a:rPr>
              <a:t>Ohr</a:t>
            </a:r>
            <a:r>
              <a:rPr lang="en-GB" sz="1800" b="0" i="0" u="none" strike="noStrike" kern="1200" dirty="0">
                <a:solidFill>
                  <a:schemeClr val="tx1"/>
                </a:solidFill>
                <a:effectLst/>
                <a:latin typeface="Arial" pitchFamily="-128" charset="0"/>
                <a:ea typeface="+mn-ea"/>
                <a:cs typeface="+mn-cs"/>
              </a:rPr>
              <a:t> ha-</a:t>
            </a:r>
            <a:r>
              <a:rPr lang="en-GB" sz="1800" b="0" i="0" u="none" strike="noStrike" kern="1200" dirty="0" err="1">
                <a:solidFill>
                  <a:schemeClr val="tx1"/>
                </a:solidFill>
                <a:effectLst/>
                <a:latin typeface="Arial" pitchFamily="-128" charset="0"/>
                <a:ea typeface="+mn-ea"/>
                <a:cs typeface="+mn-cs"/>
              </a:rPr>
              <a:t>Hayyim</a:t>
            </a:r>
            <a:r>
              <a:rPr lang="en-GB" sz="1800" b="0" i="0" u="none" strike="noStrike" kern="1200" dirty="0">
                <a:solidFill>
                  <a:schemeClr val="tx1"/>
                </a:solidFill>
                <a:effectLst/>
                <a:latin typeface="Arial" pitchFamily="-128" charset="0"/>
                <a:ea typeface="+mn-ea"/>
                <a:cs typeface="+mn-cs"/>
              </a:rPr>
              <a:t>) adds a further fascinating insight. It may be, he says, that the very sanctity that Israelites feel as children of the covenant may lead them to look down on those who lack a similar lineage. Therefore they are commanded not to feel superior to the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but instead to remember the degradation their ancestors experienced in Egypt. As such, it becomes a command of humility in the face of strangers.</a:t>
            </a:r>
          </a:p>
          <a:p>
            <a:r>
              <a:rPr lang="en-GB" sz="1800" b="0" i="0" u="none" strike="noStrike" kern="1200" dirty="0">
                <a:solidFill>
                  <a:schemeClr val="tx1"/>
                </a:solidFill>
                <a:effectLst/>
                <a:latin typeface="Arial" pitchFamily="-128" charset="0"/>
                <a:ea typeface="+mn-ea"/>
                <a:cs typeface="+mn-cs"/>
              </a:rPr>
              <a:t>The term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itself is undefined in the Torah. There are other words for stranger, namely </a:t>
            </a:r>
            <a:r>
              <a:rPr lang="en-GB" sz="1800" b="0" i="0" u="none" strike="noStrike" kern="1200" dirty="0" err="1">
                <a:solidFill>
                  <a:schemeClr val="tx1"/>
                </a:solidFill>
                <a:effectLst/>
                <a:latin typeface="Arial" pitchFamily="-128" charset="0"/>
                <a:ea typeface="+mn-ea"/>
                <a:cs typeface="+mn-cs"/>
              </a:rPr>
              <a:t>zar</a:t>
            </a:r>
            <a:r>
              <a:rPr lang="en-GB" sz="1800" b="0" i="0" u="none" strike="noStrike" kern="1200" dirty="0">
                <a:solidFill>
                  <a:schemeClr val="tx1"/>
                </a:solidFill>
                <a:effectLst/>
                <a:latin typeface="Arial" pitchFamily="-128" charset="0"/>
                <a:ea typeface="+mn-ea"/>
                <a:cs typeface="+mn-cs"/>
              </a:rPr>
              <a:t> and </a:t>
            </a:r>
            <a:r>
              <a:rPr lang="en-GB" sz="1800" b="0" i="0" u="none" strike="noStrike" kern="1200" dirty="0" err="1">
                <a:solidFill>
                  <a:schemeClr val="tx1"/>
                </a:solidFill>
                <a:effectLst/>
                <a:latin typeface="Arial" pitchFamily="-128" charset="0"/>
                <a:ea typeface="+mn-ea"/>
                <a:cs typeface="+mn-cs"/>
              </a:rPr>
              <a:t>nochri</a:t>
            </a:r>
            <a:r>
              <a:rPr lang="en-GB" sz="1800" b="0" i="0" u="none" strike="noStrike" kern="1200" dirty="0">
                <a:solidFill>
                  <a:schemeClr val="tx1"/>
                </a:solidFill>
                <a:effectLst/>
                <a:latin typeface="Arial" pitchFamily="-128" charset="0"/>
                <a:ea typeface="+mn-ea"/>
                <a:cs typeface="+mn-cs"/>
              </a:rPr>
              <a:t>, both of which have a stronger sense of “alien” or “foreigner,” a visitor from elsewhere. The word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by contrast, signifies one who is not an Israelite by birth but who has come to live, on a long term basis, within Israelite society. The oral tradition accordingly identified two forms of the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the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tzedek</a:t>
            </a:r>
            <a:r>
              <a:rPr lang="en-GB" sz="1800" b="0" i="0" u="none" strike="noStrike" kern="1200" dirty="0">
                <a:solidFill>
                  <a:schemeClr val="tx1"/>
                </a:solidFill>
                <a:effectLst/>
                <a:latin typeface="Arial" pitchFamily="-128" charset="0"/>
                <a:ea typeface="+mn-ea"/>
                <a:cs typeface="+mn-cs"/>
              </a:rPr>
              <a:t>, or convert (Ruth is the classic example), and the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toshav</a:t>
            </a:r>
            <a:r>
              <a:rPr lang="en-GB" sz="1800" b="0" i="0" u="none" strike="noStrike" kern="1200" dirty="0">
                <a:solidFill>
                  <a:schemeClr val="tx1"/>
                </a:solidFill>
                <a:effectLst/>
                <a:latin typeface="Arial" pitchFamily="-128" charset="0"/>
                <a:ea typeface="+mn-ea"/>
                <a:cs typeface="+mn-cs"/>
              </a:rPr>
              <a:t>, a “resident alien” who has chosen to live in Israel without converting to Judaism but instead agreeing to keep the seven Noahide laws mandatory on all mankind. </a:t>
            </a:r>
            <a:r>
              <a:rPr lang="en-GB" sz="1800" b="0" i="0" u="none" strike="noStrike" kern="1200" dirty="0" err="1">
                <a:solidFill>
                  <a:schemeClr val="tx1"/>
                </a:solidFill>
                <a:effectLst/>
                <a:latin typeface="Arial" pitchFamily="-128" charset="0"/>
                <a:ea typeface="+mn-ea"/>
                <a:cs typeface="+mn-cs"/>
              </a:rPr>
              <a:t>Ger</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toshav</a:t>
            </a:r>
            <a:r>
              <a:rPr lang="en-GB" sz="1800" b="0" i="0" u="none" strike="noStrike" kern="1200" dirty="0">
                <a:solidFill>
                  <a:schemeClr val="tx1"/>
                </a:solidFill>
                <a:effectLst/>
                <a:latin typeface="Arial" pitchFamily="-128" charset="0"/>
                <a:ea typeface="+mn-ea"/>
                <a:cs typeface="+mn-cs"/>
              </a:rPr>
              <a:t> legislation represents the biblical form of minority rights.</a:t>
            </a:r>
          </a:p>
          <a:p>
            <a:r>
              <a:rPr lang="en-GB" sz="1800" b="0" i="0" u="none" strike="noStrike" kern="1200" dirty="0">
                <a:solidFill>
                  <a:schemeClr val="tx1"/>
                </a:solidFill>
                <a:effectLst/>
                <a:latin typeface="Arial" pitchFamily="-128" charset="0"/>
                <a:ea typeface="+mn-ea"/>
                <a:cs typeface="+mn-cs"/>
              </a:rPr>
              <a:t>Whichever way we look at it, however, there is something striking about this almost endlessly iterated concern for the stranger – together with the historical reminder that “you yourselves were slaves in Egypt.” It is as if, in this series of laws, we were nearing the core of the mystery of Jewish existence itself. What is the Torah implying?</a:t>
            </a:r>
          </a:p>
          <a:p>
            <a:r>
              <a:rPr lang="en-GB" sz="1800" b="0" i="0" u="none" strike="noStrike" kern="1200" dirty="0">
                <a:solidFill>
                  <a:schemeClr val="tx1"/>
                </a:solidFill>
                <a:effectLst/>
                <a:latin typeface="Arial" pitchFamily="-128" charset="0"/>
                <a:ea typeface="+mn-ea"/>
                <a:cs typeface="+mn-cs"/>
              </a:rPr>
              <a:t>Concern for social justice was not unique to Israel. What we sense, however, throughout the early biblical narrative, is the lack of basic rights to which outsiders could appeal. Not by accident is the fate of Sodom and the cities of the plain sealed when they attempt to assault Lot’s two visitors. Nor can we fail to feel the risk to which Abraham and Isaac believe they are exposed when they are forced to leave home and take refuge in Egypt or the land of the Philistines. In each of the three episodes (</a:t>
            </a:r>
            <a:r>
              <a:rPr lang="en-GB" sz="1800" b="0" i="0" u="none" strike="noStrike" kern="1200" dirty="0" err="1">
                <a:solidFill>
                  <a:schemeClr val="tx1"/>
                </a:solidFill>
                <a:effectLst/>
                <a:latin typeface="Arial" pitchFamily="-128" charset="0"/>
                <a:ea typeface="+mn-ea"/>
                <a:cs typeface="+mn-cs"/>
              </a:rPr>
              <a:t>Bereishith</a:t>
            </a:r>
            <a:r>
              <a:rPr lang="en-GB" sz="1800" b="0" i="0" u="none" strike="noStrike" kern="1200" dirty="0">
                <a:solidFill>
                  <a:schemeClr val="tx1"/>
                </a:solidFill>
                <a:effectLst/>
                <a:latin typeface="Arial" pitchFamily="-128" charset="0"/>
                <a:ea typeface="+mn-ea"/>
                <a:cs typeface="+mn-cs"/>
              </a:rPr>
              <a:t> 12, 20, 26) they are convinced that their life is at stake; that they may be murdered so that their wives can be taken into the royal harem.</a:t>
            </a:r>
          </a:p>
          <a:p>
            <a:r>
              <a:rPr lang="en-GB" sz="1800" b="0" i="0" u="none" strike="noStrike" kern="1200" dirty="0">
                <a:solidFill>
                  <a:schemeClr val="tx1"/>
                </a:solidFill>
                <a:effectLst/>
                <a:latin typeface="Arial" pitchFamily="-128" charset="0"/>
                <a:ea typeface="+mn-ea"/>
                <a:cs typeface="+mn-cs"/>
              </a:rPr>
              <a:t>Jacob’s daughter Dina is raped and abducted when she wanders into the territory of Shechem. There are repeated implications, in the course of the Joseph story, that in Egypt, Israelites are regarded as pariahs (the word “Hebrew,” like the term </a:t>
            </a:r>
            <a:r>
              <a:rPr lang="en-GB" sz="1800" b="0" i="0" u="none" strike="noStrike" kern="1200" dirty="0" err="1">
                <a:solidFill>
                  <a:schemeClr val="tx1"/>
                </a:solidFill>
                <a:effectLst/>
                <a:latin typeface="Arial" pitchFamily="-128" charset="0"/>
                <a:ea typeface="+mn-ea"/>
                <a:cs typeface="+mn-cs"/>
              </a:rPr>
              <a:t>hapiru</a:t>
            </a:r>
            <a:r>
              <a:rPr lang="en-GB" sz="1800" b="0" i="0" u="none" strike="noStrike" kern="1200" dirty="0">
                <a:solidFill>
                  <a:schemeClr val="tx1"/>
                </a:solidFill>
                <a:effectLst/>
                <a:latin typeface="Arial" pitchFamily="-128" charset="0"/>
                <a:ea typeface="+mn-ea"/>
                <a:cs typeface="+mn-cs"/>
              </a:rPr>
              <a:t> found in the non-Israelite literature of the period, seems to have a strong negative connotation). One verse in particular – when the brothers visit Joseph a second time – indicates the distaste with which they were regarded:</a:t>
            </a:r>
          </a:p>
          <a:p>
            <a:r>
              <a:rPr lang="en-GB" sz="1800" i="0" kern="1200" dirty="0">
                <a:solidFill>
                  <a:schemeClr val="tx1"/>
                </a:solidFill>
                <a:effectLst/>
                <a:latin typeface="Arial" pitchFamily="-128" charset="0"/>
                <a:ea typeface="+mn-ea"/>
                <a:cs typeface="+mn-cs"/>
              </a:rPr>
              <a:t>They served him [Joseph] by himself, the brothers by themselves, and the Egyptians who ate with him by themselves, because Egyptians could not eat with Hebrews, for that is detestable to Egyptians.</a:t>
            </a:r>
          </a:p>
          <a:p>
            <a:r>
              <a:rPr lang="en-GB" sz="1800" b="0" i="0" u="none" strike="noStrike" kern="1200" dirty="0">
                <a:solidFill>
                  <a:schemeClr val="tx1"/>
                </a:solidFill>
                <a:effectLst/>
                <a:latin typeface="Arial" pitchFamily="-128" charset="0"/>
                <a:ea typeface="+mn-ea"/>
                <a:cs typeface="+mn-cs"/>
              </a:rPr>
              <a:t>So it was in the ancient world. Hatred of the foreigner is the oldest of passions, going back to tribalism and the prehistory of civilisation. The Greeks called strangers “barbarians” because of their (as it seemed to them) outlandish speech that sounded like the bleating of sheep. The Romans were equally dismissive of non-Hellenistic races. The pages of history are stained with blood spilled in the name of racial or ethnic conflict. It was precisely this to which the Enlightenment, the new “age of reason,” promised an end. It did not happen. In revolutionary France as the Rights of Man were being pronounced, in 1789, riots broke out against the Jewish community in Alsace. Hatred against English and German immigrant workers persisted throughout the nineteenth century. In 1881 in Marseilles a crowd of 10,000 went on a rampage attacking Italians and their property. Dislike of the unlike is as old as mankind.</a:t>
            </a:r>
          </a:p>
          <a:p>
            <a:r>
              <a:rPr lang="en-GB" sz="1800" b="0" i="0" u="none" strike="noStrike" kern="1200" dirty="0">
                <a:solidFill>
                  <a:schemeClr val="tx1"/>
                </a:solidFill>
                <a:effectLst/>
                <a:latin typeface="Arial" pitchFamily="-128" charset="0"/>
                <a:ea typeface="+mn-ea"/>
                <a:cs typeface="+mn-cs"/>
              </a:rPr>
              <a:t>This fact lies at the very heart of the Jewish experience. It is no coincidence that Judaism was born in two journeys away from the two greatest civilizations of the ancient world: Abraham’s from Mesopotamia, Moses’ and the Israelites’ from Pharaonic Egypt. The Torah is the world’s great protest against empires and imperialism. There are many dimensions to this protest. One is the attempt to justify social hierarchy and the absolute power of rulers in the name of religion. Another is the subordination of the mass to the state – epitomized by the vast building projects, first of Babel, then of Egypt, and the enslavement they entailed. A third is the brutality of nations in the course of war (the subject of Amos’ oracles against the nations). Undoubtedly, though, the most serious offence – for the prophets as well as the Mosaic books – was the use of power against the powerless: the widow, the orphan and, above all, the stranger.</a:t>
            </a:r>
          </a:p>
          <a:p>
            <a:r>
              <a:rPr lang="en-GB" sz="1800" b="0" i="0" u="none" strike="noStrike" kern="1200" dirty="0">
                <a:solidFill>
                  <a:schemeClr val="tx1"/>
                </a:solidFill>
                <a:effectLst/>
                <a:latin typeface="Arial" pitchFamily="-128" charset="0"/>
                <a:ea typeface="+mn-ea"/>
                <a:cs typeface="+mn-cs"/>
              </a:rPr>
              <a:t>To be a Jew is to be a stranger. It is hard to avoid the conclusion that this is why Abraham is commanded to leave land, home and father’s house; why, long before Joseph was born, Abraham was already told that his descendants would be “strangers in a land not their own”; why Moses had to suffer personal exile before assuming leadership of the people; why the Israelites underwent persecution before inheriting their own land; and why the Torah is so insistent that this experience – the retelling of the story on Pesach, along with the never-forgotten taste of the bread of affliction and the bitter herbs of slavery – should become a permanent part of their collective memory.</a:t>
            </a:r>
          </a:p>
          <a:p>
            <a:r>
              <a:rPr lang="en-GB" sz="1800" b="0" i="0" u="none" strike="noStrike" kern="1200" dirty="0">
                <a:solidFill>
                  <a:schemeClr val="tx1"/>
                </a:solidFill>
                <a:effectLst/>
                <a:latin typeface="Arial" pitchFamily="-128" charset="0"/>
                <a:ea typeface="+mn-ea"/>
                <a:cs typeface="+mn-cs"/>
              </a:rPr>
              <a:t>Enlightenment thought is marked by two great attempts to ground ethics in something other than tradition. One belonged to the Scottish enlightenment – David Hume and Adam Smith – who sought it in emotion: the natural sympathy of human beings for one another. The other was constructed by Immanuel Kant on the basis of reason. It was illogical to prescribe one ethical rule for some people and another for others. Reason is universal, argued Kant; therefore an ethic of reason would provide for universal respect (“Treat each person as an end in himself”).</a:t>
            </a:r>
          </a:p>
          <a:p>
            <a:r>
              <a:rPr lang="en-GB" sz="1800" b="0" i="0" u="none" strike="noStrike" kern="1200" dirty="0">
                <a:solidFill>
                  <a:schemeClr val="tx1"/>
                </a:solidFill>
                <a:effectLst/>
                <a:latin typeface="Arial" pitchFamily="-128" charset="0"/>
                <a:ea typeface="+mn-ea"/>
                <a:cs typeface="+mn-cs"/>
              </a:rPr>
              <a:t>Neither succeeded. Villages and townships where Jews had lived for almost a thousand years witnessed their mass murder or deportation to the extermination camps with little or no protest. Neither Kantian reason nor </a:t>
            </a:r>
            <a:r>
              <a:rPr lang="en-GB" sz="1800" b="0" i="0" u="none" strike="noStrike" kern="1200" dirty="0" err="1">
                <a:solidFill>
                  <a:schemeClr val="tx1"/>
                </a:solidFill>
                <a:effectLst/>
                <a:latin typeface="Arial" pitchFamily="-128" charset="0"/>
                <a:ea typeface="+mn-ea"/>
                <a:cs typeface="+mn-cs"/>
              </a:rPr>
              <a:t>Humean</a:t>
            </a:r>
            <a:r>
              <a:rPr lang="en-GB" sz="1800" b="0" i="0" u="none" strike="noStrike" kern="1200" dirty="0">
                <a:solidFill>
                  <a:schemeClr val="tx1"/>
                </a:solidFill>
                <a:effectLst/>
                <a:latin typeface="Arial" pitchFamily="-128" charset="0"/>
                <a:ea typeface="+mn-ea"/>
                <a:cs typeface="+mn-cs"/>
              </a:rPr>
              <a:t> emotion were strong enough to inoculate Europe against genocide. Centuries of (religiously inspired) hate came together with pseudo-scientific theories of race and social Darwinism (“the survival of the fittest” as Herbert Spencer put it) to relegate whole populations – above all, the Jews – to the category of the subhuman.</a:t>
            </a:r>
          </a:p>
          <a:p>
            <a:r>
              <a:rPr lang="en-GB" sz="1800" b="0" i="0" u="none" strike="noStrike" kern="1200" dirty="0">
                <a:solidFill>
                  <a:schemeClr val="tx1"/>
                </a:solidFill>
                <a:effectLst/>
                <a:latin typeface="Arial" pitchFamily="-128" charset="0"/>
                <a:ea typeface="+mn-ea"/>
                <a:cs typeface="+mn-cs"/>
              </a:rPr>
              <a:t>It is terrifying in retrospect to grasp how seriously the Torah took the phenomenon of xenophobia, hatred of the stranger. It is as if the Torah were saying with the utmost clarity: reason is insufficient. Sympathy is inadequate. Only the force of history and memory is strong enough to form a counterweight to hate.</a:t>
            </a:r>
          </a:p>
          <a:p>
            <a:r>
              <a:rPr lang="en-GB" sz="1800" b="0" i="0" u="none" strike="noStrike" kern="1200" dirty="0">
                <a:solidFill>
                  <a:schemeClr val="tx1"/>
                </a:solidFill>
                <a:effectLst/>
                <a:latin typeface="Arial" pitchFamily="-128" charset="0"/>
                <a:ea typeface="+mn-ea"/>
                <a:cs typeface="+mn-cs"/>
              </a:rPr>
              <a:t>Why should you not hate the stranger? – asks the Torah. Because you once stood where he stands now. You know the heart of the stranger because you were once a stranger in the land of Egypt. If you are human, so is he. If he is less than human, so are you. You must fight the hatred in your heart as I once fought the greatest ruler and the strongest empire in the ancient world on your behalf. I made you into the world’s archetypal strangers so that you would fight for the rights of strangers – for your own and those of others, wherever they are, whoever they are, whatever the colour of their skin or the nature of their culture, because though they are not in your image – says G-d – they are nonetheless in Mine. There is only one reply strong enough to answer the question: Why should I not hate the stranger? Because the stranger is me.</a:t>
            </a:r>
          </a:p>
          <a:p>
            <a:r>
              <a:rPr lang="en-US" sz="1200" kern="1200" dirty="0">
                <a:solidFill>
                  <a:schemeClr val="tx1"/>
                </a:solidFill>
                <a:latin typeface="Arial" pitchFamily="-128" charset="0"/>
                <a:ea typeface="+mn-ea"/>
                <a:cs typeface="+mn-cs"/>
              </a:rPr>
              <a:t>“You shall not wrong a stranger or oppress him, for you were strangers in the land of Egypt” (Exod. 22:20).  It is extremely unusual for the Torah to provide an explanation for a commandment, and that is what we have here. The reason why we must not oppress a stranger is an appeal to the past, to history: we were strangers in the land of Egypt. </a:t>
            </a:r>
          </a:p>
          <a:p>
            <a:r>
              <a:rPr lang="en-US" sz="1200" kern="1200" dirty="0">
                <a:solidFill>
                  <a:schemeClr val="tx1"/>
                </a:solidFill>
                <a:latin typeface="Arial" pitchFamily="-128" charset="0"/>
                <a:ea typeface="+mn-ea"/>
                <a:cs typeface="+mn-cs"/>
              </a:rPr>
              <a:t>In ancient Greece, when they were looking for task-masters to place in charge of a group of slaves, they would take someone who had been a slave himself, because he would remember the kind of sanction that was most painful to him and therefore be able to inflict it most effectively on the slaves he was now responsible for. The experience of suffering in the past does not automatically, necessarily produce an unwillingness to make others suffer</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you know the feelings (literally ‘the soul’) of the stranger, for you were strangers in the land of Egypt” (Exod. 23:9). According to this verse, the historic memory of having been outsiders, aliens, enables you to understand what it is like to be an alien, and that requires that when you see aliens today, you must imagine that you are in their place, and treat them accordingly, the way you would want to be treated yourself.</a:t>
            </a:r>
            <a:r>
              <a:rPr lang="en-US" sz="1200" kern="1200" baseline="0" dirty="0">
                <a:solidFill>
                  <a:schemeClr val="tx1"/>
                </a:solidFill>
                <a:latin typeface="Arial" pitchFamily="-128" charset="0"/>
                <a:ea typeface="+mn-ea"/>
                <a:cs typeface="+mn-cs"/>
              </a:rPr>
              <a:t> </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This act of imagination is what we call empathy. It is a buzz word in contemporary discourse. But we should appreciate that it is not at all self-evident. Indeed, this verse, and the ideas and feelings that it evokes, may well represent a monumental innovation in human thinking. There seems to be no evidence of this kind of attitude previously in the ancient world – not in the literature of the Babylonians or the Egyptians or the Greeks. For the ancient Greeks, the world was divided into categories: you were Greek or you were barbarian, you were free or you were slave. No act of the imagination led to identification with the Other across these boundary lines. In our own experience, seeing a person who is horribly disfigured, or living in squalor, is as likely to trigger feelings of disgust in the observer as feelings of compassion. </a:t>
            </a:r>
          </a:p>
          <a:p>
            <a:endParaRPr lang="en-US" sz="1200" kern="1200" dirty="0">
              <a:solidFill>
                <a:schemeClr val="tx1"/>
              </a:solidFill>
              <a:latin typeface="Arial" pitchFamily="-128" charset="0"/>
              <a:ea typeface="+mn-ea"/>
              <a:cs typeface="+mn-cs"/>
            </a:endParaRPr>
          </a:p>
          <a:p>
            <a:r>
              <a:rPr lang="en-US" sz="1200" kern="1200" dirty="0">
                <a:solidFill>
                  <a:schemeClr val="tx1"/>
                </a:solidFill>
                <a:latin typeface="Arial" pitchFamily="-128" charset="0"/>
                <a:ea typeface="+mn-ea"/>
                <a:cs typeface="+mn-cs"/>
              </a:rPr>
              <a:t>It was the innovation of the Torah that all human beings share a common essence, expressed in that enigmatic phrase “</a:t>
            </a:r>
            <a:r>
              <a:rPr lang="en-US" sz="1200" kern="1200" dirty="0" err="1">
                <a:solidFill>
                  <a:schemeClr val="tx1"/>
                </a:solidFill>
                <a:latin typeface="Arial" pitchFamily="-128" charset="0"/>
                <a:ea typeface="+mn-ea"/>
                <a:cs typeface="+mn-cs"/>
              </a:rPr>
              <a:t>tselem</a:t>
            </a:r>
            <a:r>
              <a:rPr lang="en-US" sz="1200" kern="1200" dirty="0">
                <a:solidFill>
                  <a:schemeClr val="tx1"/>
                </a:solidFill>
                <a:latin typeface="Arial" pitchFamily="-128" charset="0"/>
                <a:ea typeface="+mn-ea"/>
                <a:cs typeface="+mn-cs"/>
              </a:rPr>
              <a:t> </a:t>
            </a:r>
            <a:r>
              <a:rPr lang="en-US" sz="1200" kern="1200" dirty="0" err="1">
                <a:solidFill>
                  <a:schemeClr val="tx1"/>
                </a:solidFill>
                <a:latin typeface="Arial" pitchFamily="-128" charset="0"/>
                <a:ea typeface="+mn-ea"/>
                <a:cs typeface="+mn-cs"/>
              </a:rPr>
              <a:t>Elohim</a:t>
            </a:r>
            <a:r>
              <a:rPr lang="en-US" sz="1200" kern="1200" dirty="0">
                <a:solidFill>
                  <a:schemeClr val="tx1"/>
                </a:solidFill>
                <a:latin typeface="Arial" pitchFamily="-128" charset="0"/>
                <a:ea typeface="+mn-ea"/>
                <a:cs typeface="+mn-cs"/>
              </a:rPr>
              <a:t>”, and that we can imagine, understand, have compassion for the feelings of others apparently quite different from us. And so this commandment rooted in empathy is repeated frequently in the Torah, and it appears also in the rabbinic literature, as in the statement: </a:t>
            </a:r>
          </a:p>
          <a:p>
            <a:r>
              <a:rPr lang="en-US" sz="1200" kern="1200" dirty="0">
                <a:solidFill>
                  <a:schemeClr val="tx1"/>
                </a:solidFill>
                <a:latin typeface="Arial" pitchFamily="-128" charset="0"/>
                <a:ea typeface="+mn-ea"/>
                <a:cs typeface="+mn-cs"/>
              </a:rPr>
              <a:t>Do not judge your associate until you stand in his place (</a:t>
            </a:r>
            <a:r>
              <a:rPr lang="en-US" sz="1200" kern="1200" dirty="0" err="1">
                <a:solidFill>
                  <a:schemeClr val="tx1"/>
                </a:solidFill>
                <a:latin typeface="Arial" pitchFamily="-128" charset="0"/>
                <a:ea typeface="+mn-ea"/>
                <a:cs typeface="+mn-cs"/>
              </a:rPr>
              <a:t>Avot</a:t>
            </a:r>
            <a:r>
              <a:rPr lang="en-US" sz="1200" kern="1200" dirty="0">
                <a:solidFill>
                  <a:schemeClr val="tx1"/>
                </a:solidFill>
                <a:latin typeface="Arial" pitchFamily="-128" charset="0"/>
                <a:ea typeface="+mn-ea"/>
                <a:cs typeface="+mn-cs"/>
              </a:rPr>
              <a:t> 2:5).“You must not oppress the stranger, </a:t>
            </a:r>
            <a:r>
              <a:rPr lang="en-US" sz="1200" kern="1200" dirty="0" err="1">
                <a:solidFill>
                  <a:schemeClr val="tx1"/>
                </a:solidFill>
                <a:latin typeface="Arial" pitchFamily="-128" charset="0"/>
                <a:ea typeface="+mn-ea"/>
                <a:cs typeface="+mn-cs"/>
              </a:rPr>
              <a:t>ki</a:t>
            </a:r>
            <a:r>
              <a:rPr lang="en-US" sz="1200" kern="1200" dirty="0">
                <a:solidFill>
                  <a:schemeClr val="tx1"/>
                </a:solidFill>
                <a:latin typeface="Arial" pitchFamily="-128" charset="0"/>
                <a:ea typeface="+mn-ea"/>
                <a:cs typeface="+mn-cs"/>
              </a:rPr>
              <a:t> </a:t>
            </a:r>
            <a:r>
              <a:rPr lang="en-US" sz="1200" kern="1200" dirty="0" err="1">
                <a:solidFill>
                  <a:schemeClr val="tx1"/>
                </a:solidFill>
                <a:latin typeface="Arial" pitchFamily="-128" charset="0"/>
                <a:ea typeface="+mn-ea"/>
                <a:cs typeface="+mn-cs"/>
              </a:rPr>
              <a:t>atem</a:t>
            </a:r>
            <a:r>
              <a:rPr lang="en-US" sz="1200" kern="1200" dirty="0">
                <a:solidFill>
                  <a:schemeClr val="tx1"/>
                </a:solidFill>
                <a:latin typeface="Arial" pitchFamily="-128" charset="0"/>
                <a:ea typeface="+mn-ea"/>
                <a:cs typeface="+mn-cs"/>
              </a:rPr>
              <a:t> </a:t>
            </a:r>
            <a:r>
              <a:rPr lang="en-US" sz="1200" kern="1200" dirty="0" err="1">
                <a:solidFill>
                  <a:schemeClr val="tx1"/>
                </a:solidFill>
                <a:latin typeface="Arial" pitchFamily="-128" charset="0"/>
                <a:ea typeface="+mn-ea"/>
                <a:cs typeface="+mn-cs"/>
              </a:rPr>
              <a:t>yedatem</a:t>
            </a:r>
            <a:r>
              <a:rPr lang="en-US" sz="1200" kern="1200" dirty="0">
                <a:solidFill>
                  <a:schemeClr val="tx1"/>
                </a:solidFill>
                <a:latin typeface="Arial" pitchFamily="-128" charset="0"/>
                <a:ea typeface="+mn-ea"/>
                <a:cs typeface="+mn-cs"/>
              </a:rPr>
              <a:t> et </a:t>
            </a:r>
            <a:r>
              <a:rPr lang="en-US" sz="1200" kern="1200" dirty="0" err="1">
                <a:solidFill>
                  <a:schemeClr val="tx1"/>
                </a:solidFill>
                <a:latin typeface="Arial" pitchFamily="-128" charset="0"/>
                <a:ea typeface="+mn-ea"/>
                <a:cs typeface="+mn-cs"/>
              </a:rPr>
              <a:t>nefesh</a:t>
            </a:r>
            <a:r>
              <a:rPr lang="en-US" sz="1200" kern="1200" dirty="0">
                <a:solidFill>
                  <a:schemeClr val="tx1"/>
                </a:solidFill>
                <a:latin typeface="Arial" pitchFamily="-128" charset="0"/>
                <a:ea typeface="+mn-ea"/>
                <a:cs typeface="+mn-cs"/>
              </a:rPr>
              <a:t> ha-</a:t>
            </a:r>
            <a:r>
              <a:rPr lang="en-US" sz="1200" kern="1200" dirty="0" err="1">
                <a:solidFill>
                  <a:schemeClr val="tx1"/>
                </a:solidFill>
                <a:latin typeface="Arial" pitchFamily="-128" charset="0"/>
                <a:ea typeface="+mn-ea"/>
                <a:cs typeface="+mn-cs"/>
              </a:rPr>
              <a:t>ger</a:t>
            </a:r>
            <a:r>
              <a:rPr lang="en-US" sz="1200" kern="1200" dirty="0">
                <a:solidFill>
                  <a:schemeClr val="tx1"/>
                </a:solidFill>
                <a:latin typeface="Arial" pitchFamily="-128" charset="0"/>
                <a:ea typeface="+mn-ea"/>
                <a:cs typeface="+mn-cs"/>
              </a:rPr>
              <a:t>, for you know the soul of the stranger.” You are capable of imagining what it is like to be a stranger and acting accordingly. That is one of the great gifts of our Torah and our people to world consciousness. What a tragedy that the insight expressed in this mitzvah seems to be falling increasingly into abeyance in our time.</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796547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0" i="0" u="none" strike="noStrike" kern="1200" dirty="0">
                <a:solidFill>
                  <a:schemeClr val="tx1"/>
                </a:solidFill>
                <a:effectLst/>
                <a:latin typeface="Arial" pitchFamily="-128" charset="0"/>
                <a:ea typeface="+mn-ea"/>
                <a:cs typeface="+mn-cs"/>
              </a:rPr>
              <a:t>What makes us human is the fact that we are rational, reflective, capable of thinking things through. We feel empathy and sympathy, and this begins early. Even </a:t>
            </a:r>
            <a:r>
              <a:rPr lang="en-GB" sz="1800" b="0" i="0" u="none" strike="noStrike" kern="1200" dirty="0" err="1">
                <a:solidFill>
                  <a:schemeClr val="tx1"/>
                </a:solidFill>
                <a:effectLst/>
                <a:latin typeface="Arial" pitchFamily="-128" charset="0"/>
                <a:ea typeface="+mn-ea"/>
                <a:cs typeface="+mn-cs"/>
              </a:rPr>
              <a:t>newborn</a:t>
            </a:r>
            <a:r>
              <a:rPr lang="en-GB" sz="1800" b="0" i="0" u="none" strike="noStrike" kern="1200" dirty="0">
                <a:solidFill>
                  <a:schemeClr val="tx1"/>
                </a:solidFill>
                <a:effectLst/>
                <a:latin typeface="Arial" pitchFamily="-128" charset="0"/>
                <a:ea typeface="+mn-ea"/>
                <a:cs typeface="+mn-cs"/>
              </a:rPr>
              <a:t> babies cry when they hear another child cry. We have mirror neurons in the brain that make us wince when we see someone else in pain. Homo sapiens is the moral animal.</a:t>
            </a:r>
          </a:p>
          <a:p>
            <a:r>
              <a:rPr lang="en-GB" sz="1800" b="0" i="0" u="none" strike="noStrike" kern="1200" dirty="0">
                <a:solidFill>
                  <a:schemeClr val="tx1"/>
                </a:solidFill>
                <a:effectLst/>
                <a:latin typeface="Arial" pitchFamily="-128" charset="0"/>
                <a:ea typeface="+mn-ea"/>
                <a:cs typeface="+mn-cs"/>
              </a:rPr>
              <a:t>Yet much of human history has been a story of violence, oppression, injustice, corruption, aggression and war. Nor, historically, has it made a significant difference whether the actors in this story have been barbarians or citizens of a high civilisation.</a:t>
            </a:r>
          </a:p>
          <a:p>
            <a:r>
              <a:rPr lang="en-GB" sz="1800" b="0" i="0" u="none" strike="noStrike" kern="1200" dirty="0">
                <a:solidFill>
                  <a:schemeClr val="tx1"/>
                </a:solidFill>
                <a:effectLst/>
                <a:latin typeface="Arial" pitchFamily="-128" charset="0"/>
                <a:ea typeface="+mn-ea"/>
                <a:cs typeface="+mn-cs"/>
              </a:rPr>
              <a:t>The Greeks of antiquity, masters of art, architecture, drama, poetry, philosophy and science, wasted themselves on the internecine Peloponnesian War between Athens and Sparta in the last quarter of the fifth century BCE. They never fully recovered. It was the end of the golden age of Greece. Fin de siècle Paris and Vienna in the 1890s were the leading centres of European civilisation. Yet they were also the world’s leaders in antisemitism, Paris with the Dreyfus Affair, Vienna with its </a:t>
            </a:r>
            <a:r>
              <a:rPr lang="en-GB" sz="1800" b="0" i="0" u="none" strike="noStrike" kern="1200" dirty="0" err="1">
                <a:solidFill>
                  <a:schemeClr val="tx1"/>
                </a:solidFill>
                <a:effectLst/>
                <a:latin typeface="Arial" pitchFamily="-128" charset="0"/>
                <a:ea typeface="+mn-ea"/>
                <a:cs typeface="+mn-cs"/>
              </a:rPr>
              <a:t>antisemitic</a:t>
            </a:r>
            <a:r>
              <a:rPr lang="en-GB" sz="1800" b="0" i="0" u="none" strike="noStrike" kern="1200" dirty="0">
                <a:solidFill>
                  <a:schemeClr val="tx1"/>
                </a:solidFill>
                <a:effectLst/>
                <a:latin typeface="Arial" pitchFamily="-128" charset="0"/>
                <a:ea typeface="+mn-ea"/>
                <a:cs typeface="+mn-cs"/>
              </a:rPr>
              <a:t> mayor, Karl Lueger, whom Hitler later cited as his inspiration.</a:t>
            </a:r>
          </a:p>
          <a:p>
            <a:r>
              <a:rPr lang="en-GB" sz="1800" b="0" i="0" u="none" strike="noStrike" kern="1200" dirty="0">
                <a:solidFill>
                  <a:schemeClr val="tx1"/>
                </a:solidFill>
                <a:effectLst/>
                <a:latin typeface="Arial" pitchFamily="-128" charset="0"/>
                <a:ea typeface="+mn-ea"/>
                <a:cs typeface="+mn-cs"/>
              </a:rPr>
              <a:t>When we are good we are little lower than the angels. When we are bad we are lower than the beasts. What makes us moral? And what, despite it all, makes humanity capable of being so inhumane?</a:t>
            </a:r>
          </a:p>
          <a:p>
            <a:r>
              <a:rPr lang="en-GB" sz="1800" b="0" i="0" u="none" strike="noStrike" kern="1200" dirty="0">
                <a:solidFill>
                  <a:schemeClr val="tx1"/>
                </a:solidFill>
                <a:effectLst/>
                <a:latin typeface="Arial" pitchFamily="-128" charset="0"/>
                <a:ea typeface="+mn-ea"/>
                <a:cs typeface="+mn-cs"/>
              </a:rPr>
              <a:t>Plato thought that virtue was knowledge. If we know something is wrong, we will not do it. All vice is the result of ignorance. Teach people the true, the good, and the beautiful and they will behave well. Aristotle held that virtue was habit, learned in childhood till it becomes part of our character.</a:t>
            </a:r>
          </a:p>
          <a:p>
            <a:r>
              <a:rPr lang="en-GB" sz="1800" b="0" i="0" u="none" strike="noStrike" kern="1200" dirty="0">
                <a:solidFill>
                  <a:schemeClr val="tx1"/>
                </a:solidFill>
                <a:effectLst/>
                <a:latin typeface="Arial" pitchFamily="-128" charset="0"/>
                <a:ea typeface="+mn-ea"/>
                <a:cs typeface="+mn-cs"/>
              </a:rPr>
              <a:t>David Hume and Adam Smith, two intellectual giants of the Scottish Enlightenment, thought that morality came from emotion, fellow feeling. Hume said the most remarkable feature of human nature is the “propensity we have to sympathise with others.”[4] Adam Smith began his </a:t>
            </a:r>
            <a:r>
              <a:rPr lang="en-GB" sz="1800" b="0" i="1" u="none" strike="noStrike" kern="1200" dirty="0">
                <a:solidFill>
                  <a:schemeClr val="tx1"/>
                </a:solidFill>
                <a:effectLst/>
                <a:latin typeface="Arial" pitchFamily="-128" charset="0"/>
                <a:ea typeface="+mn-ea"/>
                <a:cs typeface="+mn-cs"/>
              </a:rPr>
              <a:t>Theory of Moral Sentiments</a:t>
            </a:r>
            <a:r>
              <a:rPr lang="en-GB" sz="1800" b="0" i="0" u="none" strike="noStrike" kern="1200" dirty="0">
                <a:solidFill>
                  <a:schemeClr val="tx1"/>
                </a:solidFill>
                <a:effectLst/>
                <a:latin typeface="Arial" pitchFamily="-128" charset="0"/>
                <a:ea typeface="+mn-ea"/>
                <a:cs typeface="+mn-cs"/>
              </a:rPr>
              <a:t> with the words, “How selfish </a:t>
            </a:r>
            <a:r>
              <a:rPr lang="en-GB" sz="1800" b="0" i="0" u="none" strike="noStrike" kern="1200" dirty="0" err="1">
                <a:solidFill>
                  <a:schemeClr val="tx1"/>
                </a:solidFill>
                <a:effectLst/>
                <a:latin typeface="Arial" pitchFamily="-128" charset="0"/>
                <a:ea typeface="+mn-ea"/>
                <a:cs typeface="+mn-cs"/>
              </a:rPr>
              <a:t>soever</a:t>
            </a:r>
            <a:r>
              <a:rPr lang="en-GB" sz="1800" b="0" i="0" u="none" strike="noStrike" kern="1200" dirty="0">
                <a:solidFill>
                  <a:schemeClr val="tx1"/>
                </a:solidFill>
                <a:effectLst/>
                <a:latin typeface="Arial" pitchFamily="-128" charset="0"/>
                <a:ea typeface="+mn-ea"/>
                <a:cs typeface="+mn-cs"/>
              </a:rPr>
              <a:t> man may be supposed, there are evidently some principles in his nature, which interest him in the fortune of others, and render their happiness necessary to him, though he derives nothing from it except the pleasure of seeing it.”[5] Immanuel Kant, the supreme rationalist, believed that rationality itself was the source of morality. A moral principle is one you are willing to prescribe for everyone. Therefore, for example, lying cannot be moral because you do not wish others to lie to you.</a:t>
            </a:r>
          </a:p>
          <a:p>
            <a:r>
              <a:rPr lang="en-GB" sz="1800" b="0" i="0" u="none" strike="noStrike" kern="1200" dirty="0">
                <a:solidFill>
                  <a:schemeClr val="tx1"/>
                </a:solidFill>
                <a:effectLst/>
                <a:latin typeface="Arial" pitchFamily="-128" charset="0"/>
                <a:ea typeface="+mn-ea"/>
                <a:cs typeface="+mn-cs"/>
              </a:rPr>
              <a:t>All five views have some truth to them, and we can find similar sentiments in the rabbinic literature. In the spirit of Plato, the Sages spoke of the </a:t>
            </a:r>
            <a:r>
              <a:rPr lang="en-GB" sz="1800" b="0" i="1" u="none" strike="noStrike" kern="1200" dirty="0" err="1">
                <a:solidFill>
                  <a:schemeClr val="tx1"/>
                </a:solidFill>
                <a:effectLst/>
                <a:latin typeface="Arial" pitchFamily="-128" charset="0"/>
                <a:ea typeface="+mn-ea"/>
                <a:cs typeface="+mn-cs"/>
              </a:rPr>
              <a:t>tinok</a:t>
            </a:r>
            <a:r>
              <a:rPr lang="en-GB" sz="1800" b="0" i="1" u="none" strike="noStrike" kern="1200" dirty="0">
                <a:solidFill>
                  <a:schemeClr val="tx1"/>
                </a:solidFill>
                <a:effectLst/>
                <a:latin typeface="Arial" pitchFamily="-128" charset="0"/>
                <a:ea typeface="+mn-ea"/>
                <a:cs typeface="+mn-cs"/>
              </a:rPr>
              <a:t> </a:t>
            </a:r>
            <a:r>
              <a:rPr lang="en-GB" sz="1800" b="0" i="1" u="none" strike="noStrike" kern="1200" dirty="0" err="1">
                <a:solidFill>
                  <a:schemeClr val="tx1"/>
                </a:solidFill>
                <a:effectLst/>
                <a:latin typeface="Arial" pitchFamily="-128" charset="0"/>
                <a:ea typeface="+mn-ea"/>
                <a:cs typeface="+mn-cs"/>
              </a:rPr>
              <a:t>shenishba</a:t>
            </a:r>
            <a:r>
              <a:rPr lang="en-GB" sz="1800" b="0" i="0" u="none" strike="noStrike" kern="1200" dirty="0">
                <a:solidFill>
                  <a:schemeClr val="tx1"/>
                </a:solidFill>
                <a:effectLst/>
                <a:latin typeface="Arial" pitchFamily="-128" charset="0"/>
                <a:ea typeface="+mn-ea"/>
                <a:cs typeface="+mn-cs"/>
              </a:rPr>
              <a:t>, someone who does wrong because he or she was not educated to know what is right.[6] Maimonides, like Aristotle, thought virtue came from repeated practice. </a:t>
            </a:r>
            <a:r>
              <a:rPr lang="en-GB" sz="1800" b="0" i="1" u="none" strike="noStrike" kern="1200" dirty="0" err="1">
                <a:solidFill>
                  <a:schemeClr val="tx1"/>
                </a:solidFill>
                <a:effectLst/>
                <a:latin typeface="Arial" pitchFamily="-128" charset="0"/>
                <a:ea typeface="+mn-ea"/>
                <a:cs typeface="+mn-cs"/>
              </a:rPr>
              <a:t>Halachah</a:t>
            </a:r>
            <a:r>
              <a:rPr lang="en-GB" sz="1800" b="0" i="0" u="none" strike="noStrike" kern="1200" dirty="0">
                <a:solidFill>
                  <a:schemeClr val="tx1"/>
                </a:solidFill>
                <a:effectLst/>
                <a:latin typeface="Arial" pitchFamily="-128" charset="0"/>
                <a:ea typeface="+mn-ea"/>
                <a:cs typeface="+mn-cs"/>
              </a:rPr>
              <a:t> creates habits of the heart. The Rabbis said that the angels of kindness and charity argued for the creation of man because we naturally feel for others, as Hume and Smith argued. Kant’s principle is similar to what the Sages called </a:t>
            </a:r>
            <a:r>
              <a:rPr lang="en-GB" sz="1800" b="0" i="1" u="none" strike="noStrike" kern="1200" dirty="0" err="1">
                <a:solidFill>
                  <a:schemeClr val="tx1"/>
                </a:solidFill>
                <a:effectLst/>
                <a:latin typeface="Arial" pitchFamily="-128" charset="0"/>
                <a:ea typeface="+mn-ea"/>
                <a:cs typeface="+mn-cs"/>
              </a:rPr>
              <a:t>sevarah</a:t>
            </a:r>
            <a:r>
              <a:rPr lang="en-GB" sz="1800" b="0" i="0" u="none" strike="noStrike" kern="1200" dirty="0">
                <a:solidFill>
                  <a:schemeClr val="tx1"/>
                </a:solidFill>
                <a:effectLst/>
                <a:latin typeface="Arial" pitchFamily="-128" charset="0"/>
                <a:ea typeface="+mn-ea"/>
                <a:cs typeface="+mn-cs"/>
              </a:rPr>
              <a:t>, “reason.”</a:t>
            </a:r>
          </a:p>
          <a:p>
            <a:r>
              <a:rPr lang="en-GB" sz="1800" b="0" i="0" u="none" strike="noStrike" kern="1200" dirty="0">
                <a:solidFill>
                  <a:schemeClr val="tx1"/>
                </a:solidFill>
                <a:effectLst/>
                <a:latin typeface="Arial" pitchFamily="-128" charset="0"/>
                <a:ea typeface="+mn-ea"/>
                <a:cs typeface="+mn-cs"/>
              </a:rPr>
              <a:t>But these insights only serve to deepen the question. If knowledge, emotion, and reason lead us to be moral, why is it that humans hate, harm and kill? A full answer would take longer than a lifetime, but the short answer is simple. We are tribal animals. We form ourselves into groups. Morality is both cause and consequence of this fact. Toward people with whom we are or feel ourselves to be related we are capable of altruism. But toward strangers we feel fear, and that fear is capable of turning us into monsters.</a:t>
            </a:r>
          </a:p>
          <a:p>
            <a:r>
              <a:rPr lang="en-GB" sz="1800" b="0" i="0" u="none" strike="noStrike" kern="1200" dirty="0">
                <a:solidFill>
                  <a:schemeClr val="tx1"/>
                </a:solidFill>
                <a:effectLst/>
                <a:latin typeface="Arial" pitchFamily="-128" charset="0"/>
                <a:ea typeface="+mn-ea"/>
                <a:cs typeface="+mn-cs"/>
              </a:rPr>
              <a:t>Morality, in Jonathan Haidt’s phrase, binds and blinds.[7] It binds us to others in a bond of reciprocal altruism. But it also blinds us to the humanity of those who stand outside that bond. It unites and divides. It divides because it unites. Morality turns the “I” of self interest into the “We” of the common good. But the very act of creating an “Us” simultaneously creates a “Them,” the people </a:t>
            </a:r>
            <a:r>
              <a:rPr lang="en-GB" sz="1800" b="0" i="1" u="none" strike="noStrike" kern="1200" dirty="0">
                <a:solidFill>
                  <a:schemeClr val="tx1"/>
                </a:solidFill>
                <a:effectLst/>
                <a:latin typeface="Arial" pitchFamily="-128" charset="0"/>
                <a:ea typeface="+mn-ea"/>
                <a:cs typeface="+mn-cs"/>
              </a:rPr>
              <a:t>not</a:t>
            </a:r>
            <a:r>
              <a:rPr lang="en-GB" sz="1800" b="0" i="0" u="none" strike="noStrike" kern="1200" dirty="0">
                <a:solidFill>
                  <a:schemeClr val="tx1"/>
                </a:solidFill>
                <a:effectLst/>
                <a:latin typeface="Arial" pitchFamily="-128" charset="0"/>
                <a:ea typeface="+mn-ea"/>
                <a:cs typeface="+mn-cs"/>
              </a:rPr>
              <a:t> like us. Even the most universalistic of religions, founded on principles of love and compassion, have often viewed those outside the faith as Satan, the infidel, the antichrist, the child of darkness, the unredeemed. Large groups of their followers have committed unspeakable acts of brutality in the name of God.</a:t>
            </a:r>
          </a:p>
          <a:p>
            <a:r>
              <a:rPr lang="en-GB" sz="1800" b="0" i="0" u="none" strike="noStrike" kern="1200" dirty="0">
                <a:solidFill>
                  <a:schemeClr val="tx1"/>
                </a:solidFill>
                <a:effectLst/>
                <a:latin typeface="Arial" pitchFamily="-128" charset="0"/>
                <a:ea typeface="+mn-ea"/>
                <a:cs typeface="+mn-cs"/>
              </a:rPr>
              <a:t>Neither Platonic knowledge nor Adam Smith’s moral sense nor Kantian reason has cured the heart of darkness in the human condition. That is why two sentences blaze through today’s </a:t>
            </a:r>
            <a:r>
              <a:rPr lang="en-GB" sz="1800" b="0" i="0" u="none" strike="noStrike" kern="1200" dirty="0" err="1">
                <a:solidFill>
                  <a:schemeClr val="tx1"/>
                </a:solidFill>
                <a:effectLst/>
                <a:latin typeface="Arial" pitchFamily="-128" charset="0"/>
                <a:ea typeface="+mn-ea"/>
                <a:cs typeface="+mn-cs"/>
              </a:rPr>
              <a:t>parsha</a:t>
            </a:r>
            <a:r>
              <a:rPr lang="en-GB" sz="1800" b="0" i="0" u="none" strike="noStrike" kern="1200" dirty="0">
                <a:solidFill>
                  <a:schemeClr val="tx1"/>
                </a:solidFill>
                <a:effectLst/>
                <a:latin typeface="Arial" pitchFamily="-128" charset="0"/>
                <a:ea typeface="+mn-ea"/>
                <a:cs typeface="+mn-cs"/>
              </a:rPr>
              <a:t> like the sun emerging from behind thick clouds:</a:t>
            </a:r>
          </a:p>
          <a:p>
            <a:r>
              <a:rPr lang="en-GB" sz="1800" kern="1200" dirty="0">
                <a:solidFill>
                  <a:schemeClr val="tx1"/>
                </a:solidFill>
                <a:effectLst/>
                <a:latin typeface="Arial" pitchFamily="-128" charset="0"/>
                <a:ea typeface="+mn-ea"/>
                <a:cs typeface="+mn-cs"/>
              </a:rPr>
              <a:t>You must not mistreat or oppress the stranger in any way. Remember, </a:t>
            </a:r>
            <a:r>
              <a:rPr lang="en-GB" sz="1800" i="1" kern="1200" dirty="0">
                <a:solidFill>
                  <a:schemeClr val="tx1"/>
                </a:solidFill>
                <a:effectLst/>
                <a:latin typeface="Arial" pitchFamily="-128" charset="0"/>
                <a:ea typeface="+mn-ea"/>
                <a:cs typeface="+mn-cs"/>
              </a:rPr>
              <a:t>you yourselves were once strangers</a:t>
            </a:r>
            <a:r>
              <a:rPr lang="en-GB" sz="1800" kern="1200" dirty="0">
                <a:solidFill>
                  <a:schemeClr val="tx1"/>
                </a:solidFill>
                <a:effectLst/>
                <a:latin typeface="Arial" pitchFamily="-128" charset="0"/>
                <a:ea typeface="+mn-ea"/>
                <a:cs typeface="+mn-cs"/>
              </a:rPr>
              <a:t> in the land of Egypt.</a:t>
            </a:r>
          </a:p>
          <a:p>
            <a:r>
              <a:rPr lang="en-GB" sz="1800" i="1" kern="1200" dirty="0">
                <a:solidFill>
                  <a:schemeClr val="tx1"/>
                </a:solidFill>
                <a:effectLst/>
                <a:latin typeface="Arial" pitchFamily="-128" charset="0"/>
                <a:ea typeface="+mn-ea"/>
                <a:cs typeface="+mn-cs"/>
              </a:rPr>
              <a:t>Ex. 22:21</a:t>
            </a:r>
            <a:r>
              <a:rPr lang="en-GB" sz="1800" kern="1200" dirty="0">
                <a:solidFill>
                  <a:schemeClr val="tx1"/>
                </a:solidFill>
                <a:effectLst/>
                <a:latin typeface="Arial" pitchFamily="-128" charset="0"/>
                <a:ea typeface="+mn-ea"/>
                <a:cs typeface="+mn-cs"/>
              </a:rPr>
              <a:t>You must not oppress strangers. </a:t>
            </a:r>
            <a:r>
              <a:rPr lang="en-GB" sz="1800" i="1" kern="1200" dirty="0">
                <a:solidFill>
                  <a:schemeClr val="tx1"/>
                </a:solidFill>
                <a:effectLst/>
                <a:latin typeface="Arial" pitchFamily="-128" charset="0"/>
                <a:ea typeface="+mn-ea"/>
                <a:cs typeface="+mn-cs"/>
              </a:rPr>
              <a:t>You know what it feels like</a:t>
            </a:r>
            <a:r>
              <a:rPr lang="en-GB" sz="1800" kern="1200" dirty="0">
                <a:solidFill>
                  <a:schemeClr val="tx1"/>
                </a:solidFill>
                <a:effectLst/>
                <a:latin typeface="Arial" pitchFamily="-128" charset="0"/>
                <a:ea typeface="+mn-ea"/>
                <a:cs typeface="+mn-cs"/>
              </a:rPr>
              <a:t> to be a stranger, for you yourselves were once strangers in the land of Egypt.</a:t>
            </a:r>
          </a:p>
          <a:p>
            <a:r>
              <a:rPr lang="en-GB" sz="1800" i="1" kern="1200" dirty="0">
                <a:solidFill>
                  <a:schemeClr val="tx1"/>
                </a:solidFill>
                <a:effectLst/>
                <a:latin typeface="Arial" pitchFamily="-128" charset="0"/>
                <a:ea typeface="+mn-ea"/>
                <a:cs typeface="+mn-cs"/>
              </a:rPr>
              <a:t>Ex. 23:9</a:t>
            </a:r>
            <a:r>
              <a:rPr lang="en-GB" sz="1800" b="0" i="1" u="none" strike="noStrike" kern="1200" dirty="0">
                <a:solidFill>
                  <a:schemeClr val="tx1"/>
                </a:solidFill>
                <a:effectLst/>
                <a:latin typeface="Arial" pitchFamily="-128" charset="0"/>
                <a:ea typeface="+mn-ea"/>
                <a:cs typeface="+mn-cs"/>
              </a:rPr>
              <a:t>The great crimes of humanity have been committed against the stranger, the outsider, the one-not-like-us.</a:t>
            </a:r>
            <a:r>
              <a:rPr lang="en-GB" sz="1800" b="0" i="0" u="none" strike="noStrike" kern="1200" dirty="0">
                <a:solidFill>
                  <a:schemeClr val="tx1"/>
                </a:solidFill>
                <a:effectLst/>
                <a:latin typeface="Arial" pitchFamily="-128" charset="0"/>
                <a:ea typeface="+mn-ea"/>
                <a:cs typeface="+mn-cs"/>
              </a:rPr>
              <a:t> Recognising the humanity of the stranger has been the historic weak point in most cultures. The Greeks saw non-Greeks as barbarians. Germans called Jews vermin, lice, a cancer in the body of the nation. In Rwanda, Hutus called Tutsis </a:t>
            </a:r>
            <a:r>
              <a:rPr lang="en-GB" sz="1800" b="0" i="1" u="none" strike="noStrike" kern="1200" dirty="0" err="1">
                <a:solidFill>
                  <a:schemeClr val="tx1"/>
                </a:solidFill>
                <a:effectLst/>
                <a:latin typeface="Arial" pitchFamily="-128" charset="0"/>
                <a:ea typeface="+mn-ea"/>
                <a:cs typeface="+mn-cs"/>
              </a:rPr>
              <a:t>inyenzi</a:t>
            </a:r>
            <a:r>
              <a:rPr lang="en-GB" sz="1800" b="0" i="0" u="none" strike="noStrike" kern="1200" dirty="0">
                <a:solidFill>
                  <a:schemeClr val="tx1"/>
                </a:solidFill>
                <a:effectLst/>
                <a:latin typeface="Arial" pitchFamily="-128" charset="0"/>
                <a:ea typeface="+mn-ea"/>
                <a:cs typeface="+mn-cs"/>
              </a:rPr>
              <a:t>, cockroaches. Dehumanise the other and all the moral forces in the world will not save us from evil. Knowledge is silenced, emotion anaesthetised and reason perverted. The Nazis convinced themselves (and others) that in exterminating the Jews they were performing a moral service for the Aryan race.[8] Suicide bombers are convinced that they are acting for the greater glory of God.[9] There is such a thing as altruistic evil.</a:t>
            </a:r>
          </a:p>
          <a:p>
            <a:r>
              <a:rPr lang="en-GB" sz="1800" b="0" i="0" u="none" strike="noStrike" kern="1200" dirty="0">
                <a:solidFill>
                  <a:schemeClr val="tx1"/>
                </a:solidFill>
                <a:effectLst/>
                <a:latin typeface="Arial" pitchFamily="-128" charset="0"/>
                <a:ea typeface="+mn-ea"/>
                <a:cs typeface="+mn-cs"/>
              </a:rPr>
              <a:t>That is what makes these two commands so significant. The Torah emphasises the point time and again: the Rabbis said that the command to love the stranger appears thirty-six times in the Torah. Jewish law is here confronting directly the fact that care for the stranger is not something for which we can rely on our normal moral resources of knowledge, empathy and rationality. Usually we can, but under situations of high stress, when we feel our group threatened, we cannot. </a:t>
            </a:r>
            <a:r>
              <a:rPr lang="en-GB" sz="1800" b="0" i="1" u="none" strike="noStrike" kern="1200" dirty="0">
                <a:solidFill>
                  <a:schemeClr val="tx1"/>
                </a:solidFill>
                <a:effectLst/>
                <a:latin typeface="Arial" pitchFamily="-128" charset="0"/>
                <a:ea typeface="+mn-ea"/>
                <a:cs typeface="+mn-cs"/>
              </a:rPr>
              <a:t>The very inclinations that bring out the best in us – our genetic inclination to make sacrifices for the sake of kith and kin – can also bring out the worst in us</a:t>
            </a:r>
            <a:r>
              <a:rPr lang="en-GB" sz="1800" b="0" i="0" u="none" strike="noStrike" kern="1200" dirty="0">
                <a:solidFill>
                  <a:schemeClr val="tx1"/>
                </a:solidFill>
                <a:effectLst/>
                <a:latin typeface="Arial" pitchFamily="-128" charset="0"/>
                <a:ea typeface="+mn-ea"/>
                <a:cs typeface="+mn-cs"/>
              </a:rPr>
              <a:t> when we fear the stranger. We are tribal animals and we are easily threatened by the members of another tribe.</a:t>
            </a:r>
          </a:p>
          <a:p>
            <a:r>
              <a:rPr lang="en-GB" sz="1800" b="0" i="0" u="none" strike="noStrike" kern="1200" dirty="0">
                <a:solidFill>
                  <a:schemeClr val="tx1"/>
                </a:solidFill>
                <a:effectLst/>
                <a:latin typeface="Arial" pitchFamily="-128" charset="0"/>
                <a:ea typeface="+mn-ea"/>
                <a:cs typeface="+mn-cs"/>
              </a:rPr>
              <a:t>Note that these commands are given shortly after the Exodus. Implicit in them is a very radical idea indeed. </a:t>
            </a:r>
            <a:r>
              <a:rPr lang="en-GB" sz="1800" b="0" i="1" u="none" strike="noStrike" kern="1200" dirty="0">
                <a:solidFill>
                  <a:schemeClr val="tx1"/>
                </a:solidFill>
                <a:effectLst/>
                <a:latin typeface="Arial" pitchFamily="-128" charset="0"/>
                <a:ea typeface="+mn-ea"/>
                <a:cs typeface="+mn-cs"/>
              </a:rPr>
              <a:t>Care for the stranger is why the Israelites had to experience exile and slavery before they could enter the Promised Land and build their own society and state</a:t>
            </a:r>
            <a:r>
              <a:rPr lang="en-GB" sz="1800" b="0" i="0" u="none" strike="noStrike" kern="1200" dirty="0">
                <a:solidFill>
                  <a:schemeClr val="tx1"/>
                </a:solidFill>
                <a:effectLst/>
                <a:latin typeface="Arial" pitchFamily="-128" charset="0"/>
                <a:ea typeface="+mn-ea"/>
                <a:cs typeface="+mn-cs"/>
              </a:rPr>
              <a:t>. You will not succeed in caring for the stranger, implies God, until you yourselves know in your very bones and sinews what it feels like to be a stranger. And lest you forget, I have already commanded you to remind yourselves and your children of the taste of affliction and bitterness every year on Pesach. Those who forget what it feels like to be a stranger, eventually come to oppress strangers, and if the children of Abraham oppress strangers, why did I make them My covenantal partners?</a:t>
            </a:r>
          </a:p>
          <a:p>
            <a:r>
              <a:rPr lang="en-GB" sz="1800" b="0" i="0" u="none" strike="noStrike" kern="1200" dirty="0">
                <a:solidFill>
                  <a:schemeClr val="tx1"/>
                </a:solidFill>
                <a:effectLst/>
                <a:latin typeface="Arial" pitchFamily="-128" charset="0"/>
                <a:ea typeface="+mn-ea"/>
                <a:cs typeface="+mn-cs"/>
              </a:rPr>
              <a:t>Empathy, sympathy, knowledge, and rationality are usually enough to let us live at peace with others. But not in hard times. Serbs, Croats and Muslims lived peaceably together in Bosnia for years. So did Hutus and Tutsis in Rwanda. The problem arises at times of change and disruption when people are anxious and afraid. That is why exceptional defences are necessary, which is why the Torah speaks of memory and history – things that go to the very heart of our identity. We have to remember that we were once on the other side of the equation. We were once strangers: the oppressed, the victims. Remembering the Jewish past forces us to undergo role reversal. In the midst of freedom we have to remind ourselves of what it feels like to be a slave.</a:t>
            </a:r>
          </a:p>
          <a:p>
            <a:r>
              <a:rPr lang="en-GB" sz="1800" b="0" i="0" u="none" strike="noStrike" kern="1200" dirty="0">
                <a:solidFill>
                  <a:schemeClr val="tx1"/>
                </a:solidFill>
                <a:effectLst/>
                <a:latin typeface="Arial" pitchFamily="-128" charset="0"/>
                <a:ea typeface="+mn-ea"/>
                <a:cs typeface="+mn-cs"/>
              </a:rPr>
              <a:t>What happened to </a:t>
            </a:r>
            <a:r>
              <a:rPr lang="en-GB" sz="1800" b="0" i="0" u="none" strike="noStrike" kern="1200" dirty="0" err="1">
                <a:solidFill>
                  <a:schemeClr val="tx1"/>
                </a:solidFill>
                <a:effectLst/>
                <a:latin typeface="Arial" pitchFamily="-128" charset="0"/>
                <a:ea typeface="+mn-ea"/>
                <a:cs typeface="+mn-cs"/>
              </a:rPr>
              <a:t>Csanad</a:t>
            </a:r>
            <a:r>
              <a:rPr lang="en-GB" sz="1800" b="0" i="0" u="none" strike="noStrike" kern="1200" dirty="0">
                <a:solidFill>
                  <a:schemeClr val="tx1"/>
                </a:solidFill>
                <a:effectLst/>
                <a:latin typeface="Arial" pitchFamily="-128" charset="0"/>
                <a:ea typeface="+mn-ea"/>
                <a:cs typeface="+mn-cs"/>
              </a:rPr>
              <a:t>, now </a:t>
            </a:r>
            <a:r>
              <a:rPr lang="en-GB" sz="1800" b="0" i="0" u="none" strike="noStrike" kern="1200" dirty="0" err="1">
                <a:solidFill>
                  <a:schemeClr val="tx1"/>
                </a:solidFill>
                <a:effectLst/>
                <a:latin typeface="Arial" pitchFamily="-128" charset="0"/>
                <a:ea typeface="+mn-ea"/>
                <a:cs typeface="+mn-cs"/>
              </a:rPr>
              <a:t>Dovid</a:t>
            </a:r>
            <a:r>
              <a:rPr lang="en-GB" sz="1800" b="0" i="0" u="none" strike="noStrike" kern="1200" dirty="0">
                <a:solidFill>
                  <a:schemeClr val="tx1"/>
                </a:solidFill>
                <a:effectLst/>
                <a:latin typeface="Arial" pitchFamily="-128" charset="0"/>
                <a:ea typeface="+mn-ea"/>
                <a:cs typeface="+mn-cs"/>
              </a:rPr>
              <a:t>, </a:t>
            </a:r>
            <a:r>
              <a:rPr lang="en-GB" sz="1800" b="0" i="0" u="none" strike="noStrike" kern="1200" dirty="0" err="1">
                <a:solidFill>
                  <a:schemeClr val="tx1"/>
                </a:solidFill>
                <a:effectLst/>
                <a:latin typeface="Arial" pitchFamily="-128" charset="0"/>
                <a:ea typeface="+mn-ea"/>
                <a:cs typeface="+mn-cs"/>
              </a:rPr>
              <a:t>Szegedi</a:t>
            </a:r>
            <a:r>
              <a:rPr lang="en-GB" sz="1800" b="0" i="0" u="none" strike="noStrike" kern="1200" dirty="0">
                <a:solidFill>
                  <a:schemeClr val="tx1"/>
                </a:solidFill>
                <a:effectLst/>
                <a:latin typeface="Arial" pitchFamily="-128" charset="0"/>
                <a:ea typeface="+mn-ea"/>
                <a:cs typeface="+mn-cs"/>
              </a:rPr>
              <a:t>, was exactly that: role reversal. He was a hater who discovered that he belonged among the hated. </a:t>
            </a:r>
            <a:r>
              <a:rPr lang="en-GB" sz="1800" b="0" i="1" u="none" strike="noStrike" kern="1200" dirty="0">
                <a:solidFill>
                  <a:schemeClr val="tx1"/>
                </a:solidFill>
                <a:effectLst/>
                <a:latin typeface="Arial" pitchFamily="-128" charset="0"/>
                <a:ea typeface="+mn-ea"/>
                <a:cs typeface="+mn-cs"/>
              </a:rPr>
              <a:t>What cured him of antisemitism was his role-reversing discovery that he was a Jew.</a:t>
            </a:r>
            <a:r>
              <a:rPr lang="en-GB" sz="1800" b="0" i="0" u="none" strike="noStrike" kern="1200" dirty="0">
                <a:solidFill>
                  <a:schemeClr val="tx1"/>
                </a:solidFill>
                <a:effectLst/>
                <a:latin typeface="Arial" pitchFamily="-128" charset="0"/>
                <a:ea typeface="+mn-ea"/>
                <a:cs typeface="+mn-cs"/>
              </a:rPr>
              <a:t> That, for him, was a life-changing discovery. The Torah tells us that the experience of our ancestors in Egypt was meant to be life-changing as well. Having lived and suffered as strangers, we became the people commanded to care for strangers.</a:t>
            </a:r>
          </a:p>
          <a:p>
            <a:r>
              <a:rPr lang="en-GB" sz="1800" b="0" i="0" u="none" strike="noStrike" kern="1200" dirty="0">
                <a:solidFill>
                  <a:schemeClr val="tx1"/>
                </a:solidFill>
                <a:effectLst/>
                <a:latin typeface="Arial" pitchFamily="-128" charset="0"/>
                <a:ea typeface="+mn-ea"/>
                <a:cs typeface="+mn-cs"/>
              </a:rPr>
              <a:t>The best way of curing antisemitism is to get people to experience what it feels like to be a Jew. The best way of curing hostility to strangers is to remember that we too – from someone else’s perspective – are strangers. Memory and role-reversal are the most powerful resources we have to cure the darkness that can sometimes occlude the human soul.</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288150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321282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Having set out the broad principles of the covenant, Moses now turns to the details, which extend over many chapters and several </a:t>
            </a:r>
            <a:r>
              <a:rPr lang="en-GB" dirty="0" err="1"/>
              <a:t>parshiyot</a:t>
            </a:r>
            <a:r>
              <a:rPr lang="en-GB" dirty="0"/>
              <a:t>. The long review of the laws that will govern Israel in its land begin and end with Moses posing a momentous choice. Here is how he frames it in this week’s </a:t>
            </a:r>
            <a:r>
              <a:rPr lang="en-GB" dirty="0" err="1"/>
              <a:t>parsha</a:t>
            </a:r>
            <a:r>
              <a:rPr lang="en-GB" dirty="0"/>
              <a:t>:</a:t>
            </a:r>
          </a:p>
          <a:p>
            <a:endParaRPr lang="en-GB" dirty="0"/>
          </a:p>
          <a:p>
            <a:r>
              <a:rPr lang="en-GB" dirty="0"/>
              <a:t>See, I am setting before you today a blessing and a curse — the blessing if you obey the commands of the Lord your God that I am giving you today; the curse if you disobey the commands of the Lord your God and turn from the way that I command you today by following other gods, which you have not known. (Deut. 11: 26-28)</a:t>
            </a:r>
          </a:p>
          <a:p>
            <a:endParaRPr lang="en-GB" dirty="0"/>
          </a:p>
          <a:p>
            <a:r>
              <a:rPr lang="en-GB" dirty="0"/>
              <a:t>And here is how he puts it at the end:</a:t>
            </a:r>
          </a:p>
          <a:p>
            <a:endParaRPr lang="en-GB" dirty="0"/>
          </a:p>
          <a:p>
            <a:r>
              <a:rPr lang="en-GB" dirty="0"/>
              <a:t>“See, I have set before you today life and good, death and evil … I call heaven and earth to witness against you today, that I have set before you life and death, blessing and curse. Therefore choose life, that you and your offspring may live. (Deut. 30: 15, 19)</a:t>
            </a:r>
          </a:p>
          <a:p>
            <a:endParaRPr lang="en-GB" dirty="0"/>
          </a:p>
          <a:p>
            <a:r>
              <a:rPr lang="en-GB" dirty="0"/>
              <a:t>Maimonides takes these two passages as proof of our belief in freewill (</a:t>
            </a:r>
            <a:r>
              <a:rPr lang="en-GB" dirty="0" err="1"/>
              <a:t>Hilkhot</a:t>
            </a:r>
            <a:r>
              <a:rPr lang="en-GB" dirty="0"/>
              <a:t> </a:t>
            </a:r>
            <a:r>
              <a:rPr lang="en-GB" dirty="0" err="1"/>
              <a:t>Teshuvah</a:t>
            </a:r>
            <a:r>
              <a:rPr lang="en-GB" dirty="0"/>
              <a:t> 5: 3), which indeed they are. But they are more than that. They are also a political statement. The connection between individual freedom (which Maimonides is talking about) and collective choice (which Moses is talking about) is this: If humans are free then they need a free society within which to exercise that freedom. The book of </a:t>
            </a:r>
            <a:r>
              <a:rPr lang="en-GB" dirty="0" err="1"/>
              <a:t>Devarim</a:t>
            </a:r>
            <a:r>
              <a:rPr lang="en-GB" dirty="0"/>
              <a:t> represents the first attempt in history to create a free society.</a:t>
            </a:r>
          </a:p>
          <a:p>
            <a:endParaRPr lang="en-GB" dirty="0"/>
          </a:p>
          <a:p>
            <a:r>
              <a:rPr lang="en-GB" dirty="0"/>
              <a:t>Moses’ vision is deeply political but in a unique way. It is not politics as the pursuit of power or the defence of interests or the preservation of class and caste. It is not politics as an expression of national glory and renown. There is no desire in Moses’ words for fame, honour, expansion, empire. There is not a word of nationalism in the conventional sense. Moses does not tell the people that they are great. He tells them that they have been rebellious, they have sinned, and that their failure of faith during the episode of the spies cost them forty extra years of delay before entering the land. Moses would not have won an election. He was not that kind of leader.</a:t>
            </a:r>
          </a:p>
          <a:p>
            <a:endParaRPr lang="en-GB" dirty="0"/>
          </a:p>
          <a:p>
            <a:r>
              <a:rPr lang="en-GB" dirty="0"/>
              <a:t>Instead he summons the people to humility and responsibility. We are the nation, he says in effect, that has been chosen by God for a great experiment. Can we create a society that is not Egypt, not empire, not divided into rulers and ruled? Can we stay faithful to the more-than-human hand that has guided our destinies since I first stood before Pharaoh and asked for our freedom? For if we truly believe in God – not God as a philosophical abstraction but God in whose handwriting our history has been written, God to whom we pledged allegiance at Mount Sinai, God who is our only sovereign – then we can do great things.</a:t>
            </a:r>
          </a:p>
          <a:p>
            <a:endParaRPr lang="en-GB" dirty="0"/>
          </a:p>
          <a:p>
            <a:r>
              <a:rPr lang="en-GB" dirty="0"/>
              <a:t>Not great in conventional terms, but great in moral terms. For if all power, all wealth, all might belong to God, then none of these things can rightfully set us apart one from another. We are all equally precious in His sight. We have been charged by Him to feed the poor and bring the orphan and widow, the landless Levite and non-Israelite stranger, into our midst, sharing our celebrations and days of rest. We have been commanded to create a just society that honours human dignity and freedom.</a:t>
            </a:r>
          </a:p>
          <a:p>
            <a:endParaRPr lang="en-GB" dirty="0"/>
          </a:p>
          <a:p>
            <a:r>
              <a:rPr lang="en-GB" dirty="0"/>
              <a:t>Moses insists on three things. First we are free. The choice is ours. Blessing or curse? Good or evil? Faithfulness or faithlessness? You decide, says Moses. Never has freedom been so starkly defined, not just for an individual but for a nation as a whole. We do not find it hard to understand that as individuals we are confronted by moral choices. Adam and Eve were. So was Cain. Choice is written into the human condition.</a:t>
            </a:r>
          </a:p>
          <a:p>
            <a:endParaRPr lang="en-GB" dirty="0"/>
          </a:p>
          <a:p>
            <a:r>
              <a:rPr lang="en-GB" dirty="0"/>
              <a:t>But to be told this as a nation – this is something new. There is no defence, says Moses, in protestations of powerlessness, saying, We could not help it. We were outnumbered. We were defeated. It was the fault of our leaders or our enemies. No, says Moses, your fate is in your hands. The sovereignty of God does not take away human responsibility. To the contrary, it places it centre-stage. If you are faithful to God, says Moses, you will prevail over empires. If you are not, nothing else – not military strength nor political alliances – will help you.</a:t>
            </a:r>
          </a:p>
          <a:p>
            <a:endParaRPr lang="en-GB" dirty="0"/>
          </a:p>
          <a:p>
            <a:r>
              <a:rPr lang="en-GB" dirty="0"/>
              <a:t>If you betray your unique destiny, if you worship the gods of the surrounding nations, then you will become like them. You will suffer the fate of all small nations in an age of superpowers. Don’t blame others or chance or ill-fortune for your defeat. The choice is yours; the responsibility is yours alone.</a:t>
            </a:r>
          </a:p>
          <a:p>
            <a:endParaRPr lang="en-GB" dirty="0"/>
          </a:p>
          <a:p>
            <a:r>
              <a:rPr lang="en-GB" dirty="0"/>
              <a:t>Second, we are collectively responsible. The phrase “All Israel are sureties for one another” is rabbinic but the idea is already present in the Torah. This too is radical. There is no “great man” theory of history in Judaism, nothing of what Carlyle called “heroes and hero-worship.” The fate of Israel depends on the response of Israel, all Israel, from “the heads of your tribes, your elders and officers” to your “</a:t>
            </a:r>
            <a:r>
              <a:rPr lang="en-GB" dirty="0" err="1"/>
              <a:t>hewers</a:t>
            </a:r>
            <a:r>
              <a:rPr lang="en-GB" dirty="0"/>
              <a:t> of wood and drawers of water.” This is the origin of the American phrase (which has no counterpart in the vocabulary of British politics), “We, the people.”</a:t>
            </a:r>
          </a:p>
          <a:p>
            <a:endParaRPr lang="en-GB" dirty="0"/>
          </a:p>
          <a:p>
            <a:r>
              <a:rPr lang="en-GB" dirty="0"/>
              <a:t>Unlike all other nations in the ancient world and most today, the people of the covenant did not believe that their destiny was determined by kings, emperors, a royal court or a governing elite. It is determined by each of us as moral agents, conjointly responsible for the common good. This is what Michael </a:t>
            </a:r>
            <a:r>
              <a:rPr lang="en-GB" dirty="0" err="1"/>
              <a:t>Walzer</a:t>
            </a:r>
            <a:r>
              <a:rPr lang="en-GB" dirty="0"/>
              <a:t> means when in his recent book In God’s Shadow: Politics in the Hebrew Bible he calls biblical Israel an “almost democracy.”</a:t>
            </a:r>
          </a:p>
          <a:p>
            <a:endParaRPr lang="en-GB" dirty="0"/>
          </a:p>
          <a:p>
            <a:r>
              <a:rPr lang="en-GB" dirty="0"/>
              <a:t>Third, it is a God-centred politics. There was no word for this in the ancient world so Josephus had to coin one. He called it “theocracy.” However, this word has been much abused and taken to mean what it does not, namely rule by clerics, priests. That is not what Israel was. Again an American phrase comes to mind. Israel was “one nation under God.” If any single word does justice to the vision of Deuteronomy it is not theocracy but nomocracy, “the rule of laws, not men.”</a:t>
            </a:r>
          </a:p>
          <a:p>
            <a:endParaRPr lang="en-GB" dirty="0"/>
          </a:p>
          <a:p>
            <a:r>
              <a:rPr lang="en-GB" dirty="0"/>
              <a:t>Biblical Israel is the first example in history of an attempt to create a free society. Not free in the modern sense of liberty of conscience. That concept was born in the seventeenth century in a Europe that had been scarred for a century by religious wars between Catholics and Protestants. Liberty of conscience is the attempt to solve the problem of how people with markedly different religious beliefs (all of them Christians, as it happened) can live peaceably with one another. That is not the problem to which biblical Israel is an answer.</a:t>
            </a:r>
          </a:p>
          <a:p>
            <a:endParaRPr lang="en-GB" dirty="0"/>
          </a:p>
          <a:p>
            <a:r>
              <a:rPr lang="en-GB" dirty="0"/>
              <a:t>Instead it was an answer to the question: how can freedom and responsibility be shared equally by all? How can limits be placed on the power of rulers to turn the mass of people into slaves – not necessarily literally slaves but as a labour force to be used to build monumental buildings or engage in empire-building wars? It was the great nineteenth century historian Lord Acton who rightly saw that freedom in this sense was born in biblical Israel:</a:t>
            </a:r>
          </a:p>
          <a:p>
            <a:endParaRPr lang="en-GB" dirty="0"/>
          </a:p>
          <a:p>
            <a:r>
              <a:rPr lang="en-GB" dirty="0"/>
              <a:t>The government of the Israelites was a Federation, held together by no political authority, but by the unity of race and faith, and founded, not on physical force, but on a voluntary covenant … The throne was erected on a compact, and the king was deprived of the right of legislation among the people that recognised no lawgiver but God … The inspired men who rose in unfailing succession to prophesy against the usurper and the tyrant, constantly proclaimed that the laws, which were divine, were paramount over sinful rulers … Thus the example of the Hebrew nation laid down the parallel lines on which all freedom has been won.[1]</a:t>
            </a:r>
          </a:p>
          <a:p>
            <a:endParaRPr lang="en-GB" dirty="0"/>
          </a:p>
          <a:p>
            <a:r>
              <a:rPr lang="en-GB" dirty="0"/>
              <a:t>It is a beautiful, powerful, challenging idea. If God is our only sovereign, then all human power is delegated, limited, subject to moral constraints. Jews were the first to believe that an entire nation could govern itself in freedom and equal dignity. This has nothing to do with political structures (monarchy, oligarchy, democracy – Jews have tried them all), and everything to do collective moral responsibility.</a:t>
            </a:r>
          </a:p>
          <a:p>
            <a:endParaRPr lang="en-GB" dirty="0"/>
          </a:p>
          <a:p>
            <a:r>
              <a:rPr lang="en-GB" dirty="0"/>
              <a:t>Jews never quite achieved the vision, but never ceased to be inspired by it. Moses’ words still challenge us today. God has given us freedom. Let us use it to create a just, generous, gracious society. God does not do it for us but He has taught us how it is done. As Moses said: the choice is ours.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10754235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2795356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Ostensibly the passage is about the cancellation of debts in the seventh year (</a:t>
            </a:r>
            <a:r>
              <a:rPr lang="en-GB" dirty="0" err="1"/>
              <a:t>shemittah</a:t>
            </a:r>
            <a:r>
              <a:rPr lang="en-GB" dirty="0"/>
              <a:t>, the year of “release”). The oral tradition, however, extended it to the laws of tzedakah – the word usually translated as “charity” but which also means “distributive justice, equity”. The rabbis interpreted the phrase “sufficient for his needs” to mean the basic requirements of existence: food, clothing, shelter and so on. “That which he lacks” was understood as referring to a person who was previously wealthy but has now become impoverished. He too must be helped to recover his dignity:</a:t>
            </a:r>
          </a:p>
          <a:p>
            <a:endParaRPr lang="en-GB" dirty="0"/>
          </a:p>
          <a:p>
            <a:r>
              <a:rPr lang="en-GB" dirty="0"/>
              <a:t>It is related about Hillel the Elder that, for a certain poor man who was of good family, he bought a horse to ride on and a slave to run before him. When on one occasion he could not find a slave to run before the man, he himself ran before him. (</a:t>
            </a:r>
            <a:r>
              <a:rPr lang="en-GB" dirty="0" err="1"/>
              <a:t>Ketubot</a:t>
            </a:r>
            <a:r>
              <a:rPr lang="en-GB" dirty="0"/>
              <a:t> 67b)</a:t>
            </a:r>
          </a:p>
          <a:p>
            <a:endParaRPr lang="en-GB" dirty="0"/>
          </a:p>
          <a:p>
            <a:r>
              <a:rPr lang="en-GB" dirty="0"/>
              <a:t>The force of this passage lies in the fact that Hillel himself was notoriously poor, yet he gave of his money and time to help a rich man who had lost his money regain his self-</a:t>
            </a:r>
            <a:r>
              <a:rPr lang="en-GB" dirty="0" err="1"/>
              <a:t>respect.is</a:t>
            </a:r>
            <a:r>
              <a:rPr lang="en-GB" dirty="0"/>
              <a:t> double aspect is evident throughout the laws of tzedakah. On the one hand, they are directed to the brute fact of poverty. No one must be deprived of basic physical necessities. On the other, they address with astonishing sensitivity the psychology of poverty. It demeans, embarrasses, humiliates, shames. Tzedakah, ruled the rabbis, must be given in such a way as to minimize these feelings:</a:t>
            </a:r>
          </a:p>
          <a:p>
            <a:endParaRPr lang="en-GB" dirty="0"/>
          </a:p>
          <a:p>
            <a:r>
              <a:rPr lang="en-GB" dirty="0"/>
              <a:t>When Rabbi </a:t>
            </a:r>
            <a:r>
              <a:rPr lang="en-GB" dirty="0" err="1"/>
              <a:t>Yannai</a:t>
            </a:r>
            <a:r>
              <a:rPr lang="en-GB" dirty="0"/>
              <a:t> saw a certain man giving a coin to a poor person in front of everyone, he said: It would have been better not to have given it to him than to have given it and put him to shame. (Hagigah 5b)</a:t>
            </a:r>
          </a:p>
          <a:p>
            <a:endParaRPr lang="en-GB" dirty="0"/>
          </a:p>
          <a:p>
            <a:r>
              <a:rPr lang="en-GB" dirty="0"/>
              <a:t>In a famous passage, Maimonides describes the eight levels of charity:</a:t>
            </a:r>
          </a:p>
          <a:p>
            <a:endParaRPr lang="en-GB" dirty="0"/>
          </a:p>
          <a:p>
            <a:r>
              <a:rPr lang="en-GB" dirty="0"/>
              <a:t>There are eight degrees of charity, one higher than the other.</a:t>
            </a:r>
          </a:p>
          <a:p>
            <a:endParaRPr lang="en-GB" dirty="0"/>
          </a:p>
          <a:p>
            <a:r>
              <a:rPr lang="en-GB" dirty="0"/>
              <a:t>The highest degree, exceeded by none, is that of one who assists a poor person by providing him with a gift or a loan or by accepting him into a business partnership or by helping him find employment – in a word by putting him in a situation where he can dispense with other people’s aid. With reference to such aid it is said, ‘You shall strengthen him, be he a stranger or a settler, he shall live with you’ (Lev. 25:35), which means: strengthen him in such a manner that his falling into want is prevented.</a:t>
            </a:r>
          </a:p>
          <a:p>
            <a:endParaRPr lang="en-GB" dirty="0"/>
          </a:p>
          <a:p>
            <a:r>
              <a:rPr lang="en-GB" dirty="0"/>
              <a:t>A step below this is the one who gives alms to the needy in such a way that the giver does not know to whom he gives and the recipient does not know from whom he takes. This exemplifies doing a good deed for its own sake. One example was the Hall of Secrecy in the Temple, where the righteous would place their gift clandestinely and where poor people from noble families could come and secretly help themselves to aid. Close to this is dropping money in a charity box…</a:t>
            </a:r>
          </a:p>
          <a:p>
            <a:endParaRPr lang="en-GB" dirty="0"/>
          </a:p>
          <a:p>
            <a:r>
              <a:rPr lang="en-GB" dirty="0"/>
              <a:t>One step lower is where the giver knows to whom he gives, but the poor person does not know from whom he receives. Thus the great sages would go and secretly put money into poor people’s doorways…</a:t>
            </a:r>
          </a:p>
          <a:p>
            <a:endParaRPr lang="en-GB" dirty="0"/>
          </a:p>
          <a:p>
            <a:r>
              <a:rPr lang="en-GB" dirty="0"/>
              <a:t>A step lower is the case where the poor person knows from whom he is taking, but the giver does not known to whom he is giving. Thus the great sages would tie coins in their scarves, which they would fling over their shoulders, so that the poor could help themselves without suffering shame.</a:t>
            </a:r>
          </a:p>
          <a:p>
            <a:endParaRPr lang="en-GB" dirty="0"/>
          </a:p>
          <a:p>
            <a:r>
              <a:rPr lang="en-GB" dirty="0"/>
              <a:t>Lower than this, is where someone gives the poor person a gift before he asks.</a:t>
            </a:r>
          </a:p>
          <a:p>
            <a:endParaRPr lang="en-GB" dirty="0"/>
          </a:p>
          <a:p>
            <a:r>
              <a:rPr lang="en-GB" dirty="0"/>
              <a:t>Lower still is one who gives only after the poor person asks.</a:t>
            </a:r>
          </a:p>
          <a:p>
            <a:endParaRPr lang="en-GB" dirty="0"/>
          </a:p>
          <a:p>
            <a:r>
              <a:rPr lang="en-GB" dirty="0"/>
              <a:t>Lower than this is one who gives less than is fitting, but does so with a friendly countenance.</a:t>
            </a:r>
          </a:p>
          <a:p>
            <a:endParaRPr lang="en-GB" dirty="0"/>
          </a:p>
          <a:p>
            <a:r>
              <a:rPr lang="en-GB" dirty="0"/>
              <a:t>The lowest level is one who gives ungraciously. (</a:t>
            </a:r>
            <a:r>
              <a:rPr lang="en-GB" dirty="0" err="1"/>
              <a:t>Mattenot</a:t>
            </a:r>
            <a:r>
              <a:rPr lang="en-GB" dirty="0"/>
              <a:t> </a:t>
            </a:r>
            <a:r>
              <a:rPr lang="en-GB" dirty="0" err="1"/>
              <a:t>Ani’im</a:t>
            </a:r>
            <a:r>
              <a:rPr lang="en-GB" dirty="0"/>
              <a:t> 10:7-14)</a:t>
            </a:r>
          </a:p>
          <a:p>
            <a:endParaRPr lang="en-GB" dirty="0"/>
          </a:p>
          <a:p>
            <a:r>
              <a:rPr lang="en-GB" dirty="0"/>
              <a:t>This exquisitely calibrated ethic is shot through with psychological insight. What matters is not only how much you give, but also how you do so. Anonymity in the giving of aid is essential to dignity. The poor must not be embarrassed. The rich must not be allowed to feel superior. We give, not to take pride in our generosity, still less to emphasise the dependency of others, but because we belong to a covenant of human solidarity, and because that is what God wants us to do, honouring the trust through which he has temporarily lent us wealth in the first place.</a:t>
            </a:r>
          </a:p>
          <a:p>
            <a:endParaRPr lang="en-GB" dirty="0"/>
          </a:p>
          <a:p>
            <a:r>
              <a:rPr lang="en-GB" dirty="0"/>
              <a:t>Especially noteworthy is Maimonides’ insistence that giving somebody a job, or the means to start a business, is the highest charity of all. What is humiliating about poverty is dependence itself: the feeling of being beholden to others. One of the sharpest expressions of this is to be found in the Grace after Meals, when we say, “We beseech You, God our Lord, let us not be in need of the gifts of men or of their loans, but only of Your helping hand … so that we may not be put to shame nor humiliated for ever and ever.” The greatest act </a:t>
            </a:r>
            <a:r>
              <a:rPr lang="en-GB" dirty="0" err="1"/>
              <a:t>oftzedakah</a:t>
            </a:r>
            <a:r>
              <a:rPr lang="en-GB" dirty="0"/>
              <a:t> is one that allows the individual to become self-sufficient. The highest form of charity is one that enables the individual to dispense with charity. From the point of view of the giver, this is one of the least financially demanding forms of giving. It may not cost him anything at all. But from the point of view of the recipient, it is the most dignifying, because it removes the shame of receiving. Humanitarian relief is essential in the short-term, but in the long-run, job creation and economic policies that promote full employment are more important.</a:t>
            </a:r>
          </a:p>
          <a:p>
            <a:endParaRPr lang="en-GB" dirty="0"/>
          </a:p>
          <a:p>
            <a:r>
              <a:rPr lang="en-GB" dirty="0"/>
              <a:t>One detail of Jewish law is particularly noteworthy: even a person dependent on tzedakah must himself or herself give tzedakah. On the face of it, the rule is absurd. Why give X enough money so that he can give to Y? Giving to Y directly is more logical and efficient. What the rabbis understood, however, is that giving is an essential part of human dignity. The rabbinic insistence that the community provide the poor with enough money so that they themselves can give is a profound insight into the human condition.</a:t>
            </a:r>
          </a:p>
          <a:p>
            <a:endParaRPr lang="en-GB" dirty="0"/>
          </a:p>
          <a:p>
            <a:r>
              <a:rPr lang="en-GB" dirty="0"/>
              <a:t>Jewry has had many distinguished economists, from David Ricardo (whom Keynes called the greatest mind that ever addressed itself to economics), to John von Neumann (a physicist who, in his spare time, invented Game Theory), to Paul Samuelson, Milton Friedman and Alan Greenspan. They have won an astonishing 38% of Nobel prizes in the field. Why should this have been so? Perhaps because Jews have long known that economics is one of the fundamental determinants of a society; that economic systems are not written into the structure of the universe, but are constructed by human beings and can be changed by human beings; and thus that poverty is not a fact of nature but can be alleviated, minimized, reduced. Economics is not a religious discipline. It is a secular art and science. Yet, deeply underlying the Jewish passion for economics is a religious imperative: “There will always be poor people in the land. Therefore I command you to be open-handed toward your brothers and toward the poor and needy in your land.”</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41986056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most surprising best-selling book in 2014 was French economist Thomas Piketty’s Capital in the Twenty-First Century[1] – a dense 600-page long treatise on economic theory backed by massive statistical research: not the usual stuff of runaway literary successes.</a:t>
            </a:r>
          </a:p>
          <a:p>
            <a:endParaRPr lang="en-GB" dirty="0"/>
          </a:p>
          <a:p>
            <a:r>
              <a:rPr lang="en-GB" dirty="0"/>
              <a:t>Much of its appeal was the way it documented the phenomenon that is reshaping societies throughout the world: in the current global economy, inequalities are growing apace. In the United States between 1979 and 2013, the top one per cent saw their incomes grow by more than 240 per cent, while the lowest fifth experienced a rise of only 10 per cent.[2] More striking still is the difference in capital income from assets such as housing, stocks and bonds, where the top one per cent have seen a growth of 300 per cent, and the bottom fifth have suffered a fall of 60 per cent. In global terms, the combined wealth of the richest 85 individuals is equal to the total of the poorest 3.5 billion – half the population of the world.[3]</a:t>
            </a:r>
          </a:p>
          <a:p>
            <a:endParaRPr lang="en-GB" dirty="0"/>
          </a:p>
          <a:p>
            <a:r>
              <a:rPr lang="en-GB" dirty="0" err="1"/>
              <a:t>Picketty’s</a:t>
            </a:r>
            <a:r>
              <a:rPr lang="en-GB" dirty="0"/>
              <a:t> contribution was to show why this has happened. The market economy, he argues, tends to makes us more and less equal at the same time: more equal because it spreads education, knowledge and skills more widely than in the past, but less equal because over time, especially in mature economies, the rate of return on capital tends to outpace the rate of growth of income and output. Those who own capital assets grow richer, faster than those who rely entirely on income from their labour. The increase in inequality is, he says, “potentially threatening to democratic societies and to the values of social justice on which they are based.”</a:t>
            </a:r>
          </a:p>
          <a:p>
            <a:endParaRPr lang="en-GB" dirty="0"/>
          </a:p>
          <a:p>
            <a:r>
              <a:rPr lang="en-GB" dirty="0"/>
              <a:t>This is the latest chapter in a very old story indeed. Isaiah Berlin made the point that not all values can co-exist – in this case, freedom and equality.[4] You can have one or the other but not both: the more economic freedom, the less equality; the more equality, the less freedom. That was the key conflict of the Cold War era, between capitalism and communism. Communism lost the battle. In the 1980s, under Ronald Reagan in America, Margaret Thatcher in Britain, markets were liberalized, and by the end of the decade the Soviet Union had collapsed. But unfettered economic freedom produces its own discontents, and </a:t>
            </a:r>
            <a:r>
              <a:rPr lang="en-GB" dirty="0" err="1"/>
              <a:t>Picketty’s</a:t>
            </a:r>
            <a:r>
              <a:rPr lang="en-GB" dirty="0"/>
              <a:t> book is one of several warning signs.</a:t>
            </a:r>
          </a:p>
          <a:p>
            <a:endParaRPr lang="en-GB" dirty="0"/>
          </a:p>
          <a:p>
            <a:r>
              <a:rPr lang="en-GB" dirty="0"/>
              <a:t>All of this makes the social legislation of </a:t>
            </a:r>
            <a:r>
              <a:rPr lang="en-GB" dirty="0" err="1"/>
              <a:t>parshat</a:t>
            </a:r>
            <a:r>
              <a:rPr lang="en-GB" dirty="0"/>
              <a:t> Behar a text for our time, because the Torah is profoundly concerned, not just with economics, but with the more fundamental moral and human issues. What kind of society do we seek? What social order best does justice to human dignity and the delicate bonds linking us to one another and to God?</a:t>
            </a:r>
          </a:p>
          <a:p>
            <a:endParaRPr lang="en-GB" dirty="0"/>
          </a:p>
          <a:p>
            <a:r>
              <a:rPr lang="en-GB" dirty="0"/>
              <a:t>What makes Judaism distinctive is its commitment to both freedom and equality, while at the same time recognising the tension between them. The opening chapters of Genesis describe the consequences of God’s gift to humans of individual freedom. But since we are social animals, we need also collective freedom. Hence the significance of the opening chapters of </a:t>
            </a:r>
            <a:r>
              <a:rPr lang="en-GB" dirty="0" err="1"/>
              <a:t>Shemot</a:t>
            </a:r>
            <a:r>
              <a:rPr lang="en-GB" dirty="0"/>
              <a:t>, with their characterisation of Egypt as an example of a society that deprives people of liberty, enslaving populations and making the many subject to the will of the few. Time and again the Torah explains its laws as ways of preserving freedom, remembering what it was like, in Egypt, to be deprived of liberty.</a:t>
            </a:r>
          </a:p>
          <a:p>
            <a:endParaRPr lang="en-GB" dirty="0"/>
          </a:p>
          <a:p>
            <a:r>
              <a:rPr lang="en-GB" dirty="0"/>
              <a:t>The Torah is also committed to the equal dignity of human beings in the image, and under the sovereignty, of God. That quest for equality was not fully realised in the biblical era. There were hierarchies in biblical Israel. Not everyone could be a king; not everyone was a priest. But Judaism had no class system. It had no equivalent of Plato’s division of society into men of gold, silver and bronze, or Aristotle’s belief that some are born to rule, others to be ruled. In the community of the covenant envisaged by the Torah, we are all God’s children, all precious in His sight, each with a contribution to make to the common good.</a:t>
            </a:r>
          </a:p>
          <a:p>
            <a:endParaRPr lang="en-GB" dirty="0"/>
          </a:p>
          <a:p>
            <a:r>
              <a:rPr lang="en-GB" dirty="0"/>
              <a:t>The fundamental insight of </a:t>
            </a:r>
            <a:r>
              <a:rPr lang="en-GB" dirty="0" err="1"/>
              <a:t>parshat</a:t>
            </a:r>
            <a:r>
              <a:rPr lang="en-GB" dirty="0"/>
              <a:t> Behar is precisely that restated by Piketty, namely that economic inequalities have a tendency to increase over time, and the result may be a loss of freedom as well. People can become enslaved by a burden of debt. In biblical times this might involve selling yourself literally into slavery as the only way of guaranteeing food and shelter. Families might be forced into selling their land: their ancestral inheritance from the days of Moses. The result would be a society in which, in the course of time, a few would become substantial landowners while many became landless and impoverished.</a:t>
            </a:r>
          </a:p>
          <a:p>
            <a:endParaRPr lang="en-GB" dirty="0"/>
          </a:p>
          <a:p>
            <a:r>
              <a:rPr lang="en-GB" dirty="0"/>
              <a:t>The Torah’s solution, set out in Behar, is a periodic restoration of people’s fundamental liberties. Every seventh year debts were to be released and Israelite slaves set free. After seven sabbatical cycles, the Jubilee year was to be a time when, with few exceptions, ancestral land returned to its original owners. The Liberty Bell in Philadelphia is engraved with the famous words of the Jubilee command, in the King James translation: “Proclaim liberty throughout all the land unto all the inhabitants thereof” (Lev. 25: 10). So relevant does this vision remain that the international movement for debt relief for third world countries by the year 2000 was called Jubilee 2000, an explicit reference to the principles set out in our </a:t>
            </a:r>
            <a:r>
              <a:rPr lang="en-GB" dirty="0" err="1"/>
              <a:t>parsha</a:t>
            </a:r>
            <a:r>
              <a:rPr lang="en-GB" dirty="0"/>
              <a:t>.</a:t>
            </a:r>
          </a:p>
          <a:p>
            <a:endParaRPr lang="en-GB" dirty="0"/>
          </a:p>
          <a:p>
            <a:r>
              <a:rPr lang="en-GB" dirty="0"/>
              <a:t>Three things are worth noting about the Torah’s social and economic programme. First, it is more concerned with human freedom than with a narrow focus on economic equality. Losing your land or becoming trapped by debt are a real constraint on freedom.[5] Fundamental to a Jewish understanding of the moral dimension of economics is the idea of independence, “each person under his own vine and fig tree” as the prophet Micah puts it (Mic. 4: 4). We pray in the Grace after Meals, “Do not make us dependent on the gifts or loans of other people … so that we may suffer neither shame nor humiliation.” There is something profoundly degrading in losing your independence and being forced to depend on the goodwill of others. Hence the provisions of Behar are directed not at equality but at restoring people’s capacity to earn their own livelihood as free and independent agents.</a:t>
            </a:r>
          </a:p>
          <a:p>
            <a:endParaRPr lang="en-GB" dirty="0"/>
          </a:p>
          <a:p>
            <a:r>
              <a:rPr lang="en-GB" dirty="0"/>
              <a:t>Next, it takes this entire system out of the hands of human legislators. It rests on two fundamental ideas about capital and labour. First, the land belongs to God: “Since the land is Mine, no land shall be sold permanently. You are foreigners and resident aliens as far as I am concerned” (Lev. 25: 23). Second, the same applies to people: “Because the Israelites are my servants, whom I brought out of Egypt, they must not be sold as slaves” (Lev. 25: 42).</a:t>
            </a:r>
          </a:p>
          <a:p>
            <a:endParaRPr lang="en-GB" dirty="0"/>
          </a:p>
          <a:p>
            <a:r>
              <a:rPr lang="en-GB" dirty="0"/>
              <a:t>This means that personal and economic liberty are not open to political negotiation. They are inalienable, God-given rights. This is what lay behind John F. Kennedy’s reference in his 1961 Presidential Inaugural, to the “revolutionary beliefs for which our forebears fought,” namely “the belief that the rights of man come not from the generosity of the state but from the hand of God.”</a:t>
            </a:r>
          </a:p>
          <a:p>
            <a:endParaRPr lang="en-GB" dirty="0"/>
          </a:p>
          <a:p>
            <a:r>
              <a:rPr lang="en-GB" dirty="0"/>
              <a:t>Third, it tells us that economics is, and must remain, a discipline that rests on moral foundations. What matters to the Torah is not simply technical indices such as the rate of growth or absolute standards of wealth but the quality and texture of relationships: people’s independence and sense of dignity, the ways in which the system allows people to recover from misfortune, and the extent to which it allows the members of a society to live the truth that “When you eat from the labour of your hands you will be happy and it will be well with you” (Ps. 128: 2).</a:t>
            </a:r>
          </a:p>
          <a:p>
            <a:endParaRPr lang="en-GB" dirty="0"/>
          </a:p>
          <a:p>
            <a:r>
              <a:rPr lang="en-GB" dirty="0"/>
              <a:t>In no other intellectual area have Jews been so dominant. They have won 41 per cent of Nobel prizes in economics.[6] They developed some of the greatest ideas in the field: David Ricardo’s theory of comparative advantage, John von Neumann’s Game Theory (a development of which gained Professor Robert </a:t>
            </a:r>
            <a:r>
              <a:rPr lang="en-GB" dirty="0" err="1"/>
              <a:t>Aumann</a:t>
            </a:r>
            <a:r>
              <a:rPr lang="en-GB" dirty="0"/>
              <a:t> a Nobel Prize), Milton Friedman’s monetary theory, Gary Becker’s extension of economic theory to family dynamics, Daniel Kahneman and Amos Tversky’s theory of behavioural economics, and many others. Not always but often the moral dimension has been evident in their work. There is something impressive, even spiritual, in the fact that Jews have sought to create – down here on earth, not up in heaven in an afterlife – systems that seek to maximize human liberty and creativity. And the foundations lie in our </a:t>
            </a:r>
            <a:r>
              <a:rPr lang="en-GB" dirty="0" err="1"/>
              <a:t>parsha</a:t>
            </a:r>
            <a:r>
              <a:rPr lang="en-GB" dirty="0"/>
              <a:t>, whose ancient words are inspiring still.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7EA53F62-38AE-4BAE-B7E3-9A57D7287EF4}" type="slidenum">
              <a:rPr kumimoji="0" lang="en-US" sz="1200" b="0" i="0" u="none" strike="noStrike" kern="1200" cap="none" spc="0" normalizeH="0" baseline="0" noProof="0" smtClean="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Tree>
    <p:extLst>
      <p:ext uri="{BB962C8B-B14F-4D97-AF65-F5344CB8AC3E}">
        <p14:creationId xmlns:p14="http://schemas.microsoft.com/office/powerpoint/2010/main" val="304364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E630672-8B3D-4272-9FD8-E38D83D59E12}" type="slidenum">
              <a:rPr kumimoji="0" lang="en-US" sz="1200" b="0" i="0" u="none" strike="noStrike" kern="1200" cap="none" spc="0" normalizeH="0" baseline="0" noProof="0">
                <a:ln>
                  <a:noFill/>
                </a:ln>
                <a:solidFill>
                  <a:srgbClr val="000000"/>
                </a:solidFill>
                <a:effectLst/>
                <a:uLnTx/>
                <a:uFillTx/>
                <a:latin typeface="Arial" pitchFamily="-12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pitchFamily="-128" charset="0"/>
              <a:ea typeface="+mn-ea"/>
              <a:cs typeface="+mn-cs"/>
            </a:endParaRPr>
          </a:p>
        </p:txBody>
      </p:sp>
      <p:sp>
        <p:nvSpPr>
          <p:cNvPr id="1660930" name="Rectangle 2"/>
          <p:cNvSpPr>
            <a:spLocks noGrp="1" noRot="1" noChangeAspect="1" noChangeArrowheads="1" noTextEdit="1"/>
          </p:cNvSpPr>
          <p:nvPr>
            <p:ph type="sldImg"/>
          </p:nvPr>
        </p:nvSpPr>
        <p:spPr>
          <a:ln/>
        </p:spPr>
      </p:sp>
      <p:sp>
        <p:nvSpPr>
          <p:cNvPr id="1660931" name="Rectangle 3"/>
          <p:cNvSpPr>
            <a:spLocks noGrp="1" noChangeArrowheads="1"/>
          </p:cNvSpPr>
          <p:nvPr>
            <p:ph type="body" idx="1"/>
          </p:nvPr>
        </p:nvSpPr>
        <p:spPr/>
        <p:txBody>
          <a:bodyPr/>
          <a:lstStyle/>
          <a:p>
            <a:r>
              <a:rPr lang="en-US" dirty="0"/>
              <a:t>A primitive root; to hear intelligently (often with implication of attention, obedience, etc.; causatively, to tell, etc.) -- X attentively, call (gather) together, X carefully, X certainly, consent, consider, be content, declare, X diligently, discern, give ear, (cause to, let, make to) hear(-ken, tell), X indeed, listen, make (a) noise, (be) obedient, obey, perceive, (make a) proclaim(-</a:t>
            </a:r>
            <a:r>
              <a:rPr lang="en-US" dirty="0" err="1"/>
              <a:t>ation</a:t>
            </a:r>
            <a:r>
              <a:rPr lang="en-US" dirty="0"/>
              <a:t>), publish, regard, report, </a:t>
            </a:r>
            <a:r>
              <a:rPr lang="en-US" dirty="0" err="1"/>
              <a:t>shew</a:t>
            </a:r>
            <a:r>
              <a:rPr lang="en-US" dirty="0"/>
              <a:t> (forth), (make a) sound, X surely, tell, understand, whosoever (</a:t>
            </a:r>
            <a:r>
              <a:rPr lang="en-US" dirty="0" err="1"/>
              <a:t>heareth</a:t>
            </a:r>
            <a:r>
              <a:rPr lang="en-US" dirty="0"/>
              <a:t>), witness. </a:t>
            </a:r>
          </a:p>
        </p:txBody>
      </p:sp>
    </p:spTree>
    <p:extLst>
      <p:ext uri="{BB962C8B-B14F-4D97-AF65-F5344CB8AC3E}">
        <p14:creationId xmlns:p14="http://schemas.microsoft.com/office/powerpoint/2010/main" val="6127288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360898" name="Picture 2" descr="144a"/>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360899" name="Rectangle 3"/>
          <p:cNvSpPr>
            <a:spLocks noGrp="1" noChangeArrowheads="1"/>
          </p:cNvSpPr>
          <p:nvPr>
            <p:ph type="ctrTitle"/>
          </p:nvPr>
        </p:nvSpPr>
        <p:spPr>
          <a:xfrm>
            <a:off x="685800" y="2130425"/>
            <a:ext cx="7772400" cy="1470025"/>
          </a:xfrm>
        </p:spPr>
        <p:txBody>
          <a:bodyPr/>
          <a:lstStyle>
            <a:lvl1pPr algn="ctr">
              <a:defRPr/>
            </a:lvl1pPr>
          </a:lstStyle>
          <a:p>
            <a:r>
              <a:rPr lang="en-GB"/>
              <a:t>Click to edit Master title style</a:t>
            </a:r>
          </a:p>
        </p:txBody>
      </p:sp>
      <p:sp>
        <p:nvSpPr>
          <p:cNvPr id="1360900"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GB"/>
              <a:t>Click to edit Master subtitle style</a:t>
            </a:r>
          </a:p>
        </p:txBody>
      </p:sp>
      <p:sp>
        <p:nvSpPr>
          <p:cNvPr id="1360901" name="Rectangle 5"/>
          <p:cNvSpPr>
            <a:spLocks noGrp="1" noChangeArrowheads="1"/>
          </p:cNvSpPr>
          <p:nvPr>
            <p:ph type="dt" sz="half" idx="2"/>
          </p:nvPr>
        </p:nvSpPr>
        <p:spPr/>
        <p:txBody>
          <a:bodyPr/>
          <a:lstStyle>
            <a:lvl1pPr>
              <a:defRPr/>
            </a:lvl1pPr>
          </a:lstStyle>
          <a:p>
            <a:endParaRPr lang="en-GB"/>
          </a:p>
        </p:txBody>
      </p:sp>
      <p:sp>
        <p:nvSpPr>
          <p:cNvPr id="1360902" name="Rectangle 6"/>
          <p:cNvSpPr>
            <a:spLocks noGrp="1" noChangeArrowheads="1"/>
          </p:cNvSpPr>
          <p:nvPr>
            <p:ph type="ftr" sz="quarter" idx="3"/>
          </p:nvPr>
        </p:nvSpPr>
        <p:spPr/>
        <p:txBody>
          <a:bodyPr/>
          <a:lstStyle>
            <a:lvl1pPr>
              <a:defRPr/>
            </a:lvl1pPr>
          </a:lstStyle>
          <a:p>
            <a:endParaRPr lang="en-GB"/>
          </a:p>
        </p:txBody>
      </p:sp>
      <p:sp>
        <p:nvSpPr>
          <p:cNvPr id="1360903" name="Rectangle 7"/>
          <p:cNvSpPr>
            <a:spLocks noGrp="1" noChangeArrowheads="1"/>
          </p:cNvSpPr>
          <p:nvPr>
            <p:ph type="sldNum" sz="quarter" idx="4"/>
          </p:nvPr>
        </p:nvSpPr>
        <p:spPr/>
        <p:txBody>
          <a:bodyPr/>
          <a:lstStyle>
            <a:lvl1pPr>
              <a:defRPr/>
            </a:lvl1pPr>
          </a:lstStyle>
          <a:p>
            <a:fld id="{51820C60-A239-4BC5-BAF5-B92058B6B457}" type="slidenum">
              <a:rPr lang="en-GB"/>
              <a:pPr/>
              <a:t>‹#›</a:t>
            </a:fld>
            <a:endParaRPr lang="en-GB"/>
          </a:p>
        </p:txBody>
      </p:sp>
    </p:spTree>
    <p:extLst>
      <p:ext uri="{BB962C8B-B14F-4D97-AF65-F5344CB8AC3E}">
        <p14:creationId xmlns:p14="http://schemas.microsoft.com/office/powerpoint/2010/main" val="1291390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64DEF6B3-CB29-494A-B257-998A6CBC9286}" type="slidenum">
              <a:rPr lang="en-GB"/>
              <a:pPr/>
              <a:t>‹#›</a:t>
            </a:fld>
            <a:endParaRPr lang="en-GB"/>
          </a:p>
        </p:txBody>
      </p:sp>
    </p:spTree>
    <p:extLst>
      <p:ext uri="{BB962C8B-B14F-4D97-AF65-F5344CB8AC3E}">
        <p14:creationId xmlns:p14="http://schemas.microsoft.com/office/powerpoint/2010/main" val="1947250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4021A759-7023-44F3-8B3E-98822A9F2C63}" type="slidenum">
              <a:rPr lang="en-GB"/>
              <a:pPr/>
              <a:t>‹#›</a:t>
            </a:fld>
            <a:endParaRPr lang="en-GB"/>
          </a:p>
        </p:txBody>
      </p:sp>
    </p:spTree>
    <p:extLst>
      <p:ext uri="{BB962C8B-B14F-4D97-AF65-F5344CB8AC3E}">
        <p14:creationId xmlns:p14="http://schemas.microsoft.com/office/powerpoint/2010/main" val="586815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dirty="0"/>
              <a:t>Click to edit Master title style</a:t>
            </a:r>
            <a:endParaRPr lang="en-US" dirty="0"/>
          </a:p>
        </p:txBody>
      </p:sp>
      <p:sp>
        <p:nvSpPr>
          <p:cNvPr id="3" name="Text Placeholder 2"/>
          <p:cNvSpPr>
            <a:spLocks noGrp="1"/>
          </p:cNvSpPr>
          <p:nvPr>
            <p:ph type="body" sz="half" idx="1"/>
          </p:nvPr>
        </p:nvSpPr>
        <p:spPr>
          <a:xfrm>
            <a:off x="457200" y="1600200"/>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GB"/>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5225"/>
            <a:ext cx="2133600" cy="476250"/>
          </a:xfrm>
        </p:spPr>
        <p:txBody>
          <a:bodyPr/>
          <a:lstStyle>
            <a:lvl1pPr>
              <a:defRPr smtClean="0"/>
            </a:lvl1pPr>
          </a:lstStyle>
          <a:p>
            <a:fld id="{041A1630-3DEE-443C-8514-0C5B767A54EA}" type="slidenum">
              <a:rPr lang="en-GB"/>
              <a:pPr/>
              <a:t>‹#›</a:t>
            </a:fld>
            <a:endParaRPr lang="en-GB"/>
          </a:p>
        </p:txBody>
      </p:sp>
    </p:spTree>
    <p:extLst>
      <p:ext uri="{BB962C8B-B14F-4D97-AF65-F5344CB8AC3E}">
        <p14:creationId xmlns:p14="http://schemas.microsoft.com/office/powerpoint/2010/main" val="10508827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GB"/>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GB"/>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Slide Number Placeholder 7"/>
          <p:cNvSpPr>
            <a:spLocks noGrp="1"/>
          </p:cNvSpPr>
          <p:nvPr>
            <p:ph type="sldNum" sz="quarter" idx="12"/>
          </p:nvPr>
        </p:nvSpPr>
        <p:spPr>
          <a:xfrm>
            <a:off x="6553200" y="6245225"/>
            <a:ext cx="2133600" cy="476250"/>
          </a:xfrm>
        </p:spPr>
        <p:txBody>
          <a:bodyPr/>
          <a:lstStyle>
            <a:lvl1pPr>
              <a:defRPr smtClean="0"/>
            </a:lvl1pPr>
          </a:lstStyle>
          <a:p>
            <a:fld id="{6C347FE8-B39F-4BF9-A5CC-B51F19F9A8D8}" type="slidenum">
              <a:rPr lang="en-GB"/>
              <a:pPr/>
              <a:t>‹#›</a:t>
            </a:fld>
            <a:endParaRPr lang="en-GB"/>
          </a:p>
        </p:txBody>
      </p:sp>
    </p:spTree>
    <p:extLst>
      <p:ext uri="{BB962C8B-B14F-4D97-AF65-F5344CB8AC3E}">
        <p14:creationId xmlns:p14="http://schemas.microsoft.com/office/powerpoint/2010/main" val="2370808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GB"/>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GB"/>
          </a:p>
        </p:txBody>
      </p:sp>
      <p:sp>
        <p:nvSpPr>
          <p:cNvPr id="5" name="Slide Number Placeholder 4"/>
          <p:cNvSpPr>
            <a:spLocks noGrp="1"/>
          </p:cNvSpPr>
          <p:nvPr>
            <p:ph type="sldNum" sz="quarter" idx="12"/>
          </p:nvPr>
        </p:nvSpPr>
        <p:spPr>
          <a:xfrm>
            <a:off x="6553200" y="6245225"/>
            <a:ext cx="2133600" cy="476250"/>
          </a:xfrm>
        </p:spPr>
        <p:txBody>
          <a:bodyPr/>
          <a:lstStyle>
            <a:lvl1pPr>
              <a:defRPr smtClean="0"/>
            </a:lvl1pPr>
          </a:lstStyle>
          <a:p>
            <a:fld id="{B970487B-0C37-44A2-AA95-7BBB9FADFD54}" type="slidenum">
              <a:rPr lang="en-GB"/>
              <a:pPr/>
              <a:t>‹#›</a:t>
            </a:fld>
            <a:endParaRPr lang="en-GB"/>
          </a:p>
        </p:txBody>
      </p:sp>
    </p:spTree>
    <p:extLst>
      <p:ext uri="{BB962C8B-B14F-4D97-AF65-F5344CB8AC3E}">
        <p14:creationId xmlns:p14="http://schemas.microsoft.com/office/powerpoint/2010/main" val="7427107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lvl1pPr>
          </a:lstStyle>
          <a:p>
            <a:r>
              <a:rPr lang="en-GB" dirty="0"/>
              <a:t>Click to edit Master title style</a:t>
            </a:r>
            <a:endParaRPr lang="en-US" dirty="0"/>
          </a:p>
        </p:txBody>
      </p:sp>
      <p:sp>
        <p:nvSpPr>
          <p:cNvPr id="3" name="Content Placeholder 2"/>
          <p:cNvSpPr>
            <a:spLocks noGrp="1"/>
          </p:cNvSpPr>
          <p:nvPr>
            <p:ph idx="1"/>
          </p:nvPr>
        </p:nvSpPr>
        <p:spPr/>
        <p:txBody>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B164F34C-D3CB-4C48-AD45-8C0ECEE3E5A8}" type="slidenum">
              <a:rPr lang="en-GB"/>
              <a:pPr/>
              <a:t>‹#›</a:t>
            </a:fld>
            <a:endParaRPr lang="en-GB"/>
          </a:p>
        </p:txBody>
      </p:sp>
    </p:spTree>
    <p:extLst>
      <p:ext uri="{BB962C8B-B14F-4D97-AF65-F5344CB8AC3E}">
        <p14:creationId xmlns:p14="http://schemas.microsoft.com/office/powerpoint/2010/main" val="1117426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smtClean="0"/>
            </a:lvl1pPr>
          </a:lstStyle>
          <a:p>
            <a:fld id="{D29CC1F1-9124-45E0-B0D3-F5C835CFC49B}" type="slidenum">
              <a:rPr lang="en-GB"/>
              <a:pPr/>
              <a:t>‹#›</a:t>
            </a:fld>
            <a:endParaRPr lang="en-GB"/>
          </a:p>
        </p:txBody>
      </p:sp>
    </p:spTree>
    <p:extLst>
      <p:ext uri="{BB962C8B-B14F-4D97-AF65-F5344CB8AC3E}">
        <p14:creationId xmlns:p14="http://schemas.microsoft.com/office/powerpoint/2010/main" val="1530321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DB1AADC5-6F83-4A1F-95F3-D8D83BC9D5F4}" type="slidenum">
              <a:rPr lang="en-GB"/>
              <a:pPr/>
              <a:t>‹#›</a:t>
            </a:fld>
            <a:endParaRPr lang="en-GB"/>
          </a:p>
        </p:txBody>
      </p:sp>
    </p:spTree>
    <p:extLst>
      <p:ext uri="{BB962C8B-B14F-4D97-AF65-F5344CB8AC3E}">
        <p14:creationId xmlns:p14="http://schemas.microsoft.com/office/powerpoint/2010/main" val="840327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smtClean="0"/>
            </a:lvl1pPr>
          </a:lstStyle>
          <a:p>
            <a:fld id="{8AFE886C-BF43-476F-A822-101A4BC3EA7A}" type="slidenum">
              <a:rPr lang="en-GB"/>
              <a:pPr/>
              <a:t>‹#›</a:t>
            </a:fld>
            <a:endParaRPr lang="en-GB"/>
          </a:p>
        </p:txBody>
      </p:sp>
    </p:spTree>
    <p:extLst>
      <p:ext uri="{BB962C8B-B14F-4D97-AF65-F5344CB8AC3E}">
        <p14:creationId xmlns:p14="http://schemas.microsoft.com/office/powerpoint/2010/main" val="165228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smtClean="0"/>
            </a:lvl1pPr>
          </a:lstStyle>
          <a:p>
            <a:fld id="{744942E2-8740-44C4-8880-0C7374EE4335}" type="slidenum">
              <a:rPr lang="en-GB"/>
              <a:pPr/>
              <a:t>‹#›</a:t>
            </a:fld>
            <a:endParaRPr lang="en-GB"/>
          </a:p>
        </p:txBody>
      </p:sp>
    </p:spTree>
    <p:extLst>
      <p:ext uri="{BB962C8B-B14F-4D97-AF65-F5344CB8AC3E}">
        <p14:creationId xmlns:p14="http://schemas.microsoft.com/office/powerpoint/2010/main" val="3790931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smtClean="0"/>
            </a:lvl1pPr>
          </a:lstStyle>
          <a:p>
            <a:fld id="{622703DE-5AAE-4096-B761-6057F56257DB}" type="slidenum">
              <a:rPr lang="en-GB"/>
              <a:pPr/>
              <a:t>‹#›</a:t>
            </a:fld>
            <a:endParaRPr lang="en-GB"/>
          </a:p>
        </p:txBody>
      </p:sp>
    </p:spTree>
    <p:extLst>
      <p:ext uri="{BB962C8B-B14F-4D97-AF65-F5344CB8AC3E}">
        <p14:creationId xmlns:p14="http://schemas.microsoft.com/office/powerpoint/2010/main" val="2378624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15B6BBE-315E-4603-B2C5-34BD69A3F847}" type="slidenum">
              <a:rPr lang="en-GB"/>
              <a:pPr/>
              <a:t>‹#›</a:t>
            </a:fld>
            <a:endParaRPr lang="en-GB"/>
          </a:p>
        </p:txBody>
      </p:sp>
    </p:spTree>
    <p:extLst>
      <p:ext uri="{BB962C8B-B14F-4D97-AF65-F5344CB8AC3E}">
        <p14:creationId xmlns:p14="http://schemas.microsoft.com/office/powerpoint/2010/main" val="815927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smtClean="0"/>
            </a:lvl1pPr>
          </a:lstStyle>
          <a:p>
            <a:fld id="{6E822B4F-0C67-4968-B2C0-1EDC7672D378}" type="slidenum">
              <a:rPr lang="en-GB"/>
              <a:pPr/>
              <a:t>‹#›</a:t>
            </a:fld>
            <a:endParaRPr lang="en-GB"/>
          </a:p>
        </p:txBody>
      </p:sp>
    </p:spTree>
    <p:extLst>
      <p:ext uri="{BB962C8B-B14F-4D97-AF65-F5344CB8AC3E}">
        <p14:creationId xmlns:p14="http://schemas.microsoft.com/office/powerpoint/2010/main" val="2160767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59874" name="Picture 2" descr="144b"/>
          <p:cNvPicPr>
            <a:picLocks noChangeAspect="1" noChangeArrowheads="1"/>
          </p:cNvPicPr>
          <p:nvPr/>
        </p:nvPicPr>
        <p:blipFill>
          <a:blip r:embed="rId16"/>
          <a:srcRect/>
          <a:stretch>
            <a:fillRect/>
          </a:stretch>
        </p:blipFill>
        <p:spPr bwMode="auto">
          <a:xfrm>
            <a:off x="0" y="0"/>
            <a:ext cx="9144000" cy="6858000"/>
          </a:xfrm>
          <a:prstGeom prst="rect">
            <a:avLst/>
          </a:prstGeom>
          <a:noFill/>
        </p:spPr>
      </p:pic>
      <p:sp>
        <p:nvSpPr>
          <p:cNvPr id="1359875" name="Rectangle 3"/>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359876" name="Rectangle 4"/>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359877" name="Rectangle 5"/>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ea typeface="+mn-ea"/>
                <a:cs typeface="+mn-cs"/>
              </a:defRPr>
            </a:lvl1pPr>
          </a:lstStyle>
          <a:p>
            <a:endParaRPr lang="en-GB"/>
          </a:p>
        </p:txBody>
      </p:sp>
      <p:sp>
        <p:nvSpPr>
          <p:cNvPr id="1359878" name="Rectangle 6"/>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ea typeface="+mn-ea"/>
                <a:cs typeface="+mn-cs"/>
              </a:defRPr>
            </a:lvl1pPr>
          </a:lstStyle>
          <a:p>
            <a:endParaRPr lang="en-GB"/>
          </a:p>
        </p:txBody>
      </p:sp>
      <p:sp>
        <p:nvSpPr>
          <p:cNvPr id="1359879" name="Rectangle 7"/>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ea typeface="+mn-ea"/>
                <a:cs typeface="+mn-cs"/>
              </a:defRPr>
            </a:lvl1pPr>
          </a:lstStyle>
          <a:p>
            <a:fld id="{C1755390-8761-438A-BCDA-E502EF4CEE89}" type="slidenum">
              <a:rPr lang="en-GB"/>
              <a:pPr/>
              <a:t>‹#›</a:t>
            </a:fld>
            <a:endParaRPr lang="en-GB"/>
          </a:p>
        </p:txBody>
      </p:sp>
    </p:spTree>
    <p:extLst>
      <p:ext uri="{BB962C8B-B14F-4D97-AF65-F5344CB8AC3E}">
        <p14:creationId xmlns:p14="http://schemas.microsoft.com/office/powerpoint/2010/main" val="12593864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2pPr>
      <a:lvl3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3pPr>
      <a:lvl4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4pPr>
      <a:lvl5pPr algn="l" rtl="0" fontAlgn="base">
        <a:spcBef>
          <a:spcPct val="0"/>
        </a:spcBef>
        <a:spcAft>
          <a:spcPct val="0"/>
        </a:spcAft>
        <a:defRPr sz="4400">
          <a:solidFill>
            <a:schemeClr val="tx2"/>
          </a:solidFill>
          <a:latin typeface="Arial" pitchFamily="-128" charset="0"/>
          <a:ea typeface="Arial" pitchFamily="-128" charset="0"/>
          <a:cs typeface="Arial" pitchFamily="-128" charset="0"/>
        </a:defRPr>
      </a:lvl5pPr>
      <a:lvl6pPr marL="4572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6pPr>
      <a:lvl7pPr marL="9144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7pPr>
      <a:lvl8pPr marL="13716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8pPr>
      <a:lvl9pPr marL="1828800" algn="l" rtl="0" fontAlgn="base">
        <a:spcBef>
          <a:spcPct val="0"/>
        </a:spcBef>
        <a:spcAft>
          <a:spcPct val="0"/>
        </a:spcAft>
        <a:defRPr sz="4400">
          <a:solidFill>
            <a:schemeClr val="tx2"/>
          </a:solidFill>
          <a:latin typeface="Arial" pitchFamily="-128" charset="0"/>
          <a:ea typeface="Arial" pitchFamily="-128" charset="0"/>
          <a:cs typeface="Arial" pitchFamily="-12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cs typeface="+mn-cs"/>
        </a:defRPr>
      </a:lvl2pPr>
      <a:lvl3pPr marL="1143000" indent="-228600" algn="l" rtl="0" fontAlgn="base">
        <a:spcBef>
          <a:spcPct val="20000"/>
        </a:spcBef>
        <a:spcAft>
          <a:spcPct val="0"/>
        </a:spcAft>
        <a:buChar char="•"/>
        <a:defRPr sz="2400">
          <a:solidFill>
            <a:schemeClr val="tx1"/>
          </a:solidFill>
          <a:latin typeface="+mn-lt"/>
          <a:ea typeface="+mn-ea"/>
          <a:cs typeface="+mn-cs"/>
        </a:defRPr>
      </a:lvl3pPr>
      <a:lvl4pPr marL="1600200" indent="-228600" algn="l" rtl="0" fontAlgn="base">
        <a:spcBef>
          <a:spcPct val="20000"/>
        </a:spcBef>
        <a:spcAft>
          <a:spcPct val="0"/>
        </a:spcAft>
        <a:buChar char="–"/>
        <a:defRPr sz="2000">
          <a:solidFill>
            <a:schemeClr val="tx1"/>
          </a:solidFill>
          <a:latin typeface="+mn-lt"/>
          <a:ea typeface="+mn-ea"/>
          <a:cs typeface="+mn-cs"/>
        </a:defRPr>
      </a:lvl4pPr>
      <a:lvl5pPr marL="2057400" indent="-228600" algn="l" rtl="0" fontAlgn="base">
        <a:spcBef>
          <a:spcPct val="20000"/>
        </a:spcBef>
        <a:spcAft>
          <a:spcPct val="0"/>
        </a:spcAft>
        <a:buChar char="»"/>
        <a:defRPr sz="2000">
          <a:solidFill>
            <a:schemeClr val="tx1"/>
          </a:solidFill>
          <a:latin typeface="+mn-lt"/>
          <a:ea typeface="+mn-ea"/>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5787"/>
            <a:ext cx="8229600" cy="1143000"/>
          </a:xfrm>
        </p:spPr>
        <p:txBody>
          <a:bodyPr/>
          <a:lstStyle/>
          <a:p>
            <a:r>
              <a:rPr lang="en-US" dirty="0">
                <a:solidFill>
                  <a:srgbClr val="FFFF00"/>
                </a:solidFill>
                <a:ea typeface="Arial Rounded MT Bold" charset="0"/>
                <a:cs typeface="Arial Rounded MT Bold" charset="0"/>
              </a:rPr>
              <a:t>Love is the basis of the moral life</a:t>
            </a:r>
          </a:p>
        </p:txBody>
      </p:sp>
      <p:sp>
        <p:nvSpPr>
          <p:cNvPr id="3" name="Content Placeholder 2"/>
          <p:cNvSpPr>
            <a:spLocks noGrp="1"/>
          </p:cNvSpPr>
          <p:nvPr>
            <p:ph idx="1"/>
          </p:nvPr>
        </p:nvSpPr>
        <p:spPr>
          <a:xfrm>
            <a:off x="457200" y="1711349"/>
            <a:ext cx="8229600" cy="4525963"/>
          </a:xfrm>
        </p:spPr>
        <p:txBody>
          <a:bodyPr/>
          <a:lstStyle/>
          <a:p>
            <a:r>
              <a:rPr lang="en-US" sz="2800" dirty="0">
                <a:solidFill>
                  <a:schemeClr val="bg1"/>
                </a:solidFill>
                <a:latin typeface="Century Gothic" charset="0"/>
                <a:ea typeface="Century Gothic" charset="0"/>
                <a:cs typeface="Century Gothic" charset="0"/>
              </a:rPr>
              <a:t>Love the Lord your God </a:t>
            </a:r>
          </a:p>
          <a:p>
            <a:r>
              <a:rPr lang="en-US" sz="2800" dirty="0">
                <a:solidFill>
                  <a:schemeClr val="bg1"/>
                </a:solidFill>
                <a:latin typeface="Century Gothic" charset="0"/>
                <a:ea typeface="Century Gothic" charset="0"/>
                <a:cs typeface="Century Gothic" charset="0"/>
              </a:rPr>
              <a:t>Love your </a:t>
            </a:r>
            <a:r>
              <a:rPr lang="en-US" sz="2800" dirty="0" err="1">
                <a:solidFill>
                  <a:schemeClr val="bg1"/>
                </a:solidFill>
                <a:latin typeface="Century Gothic" charset="0"/>
                <a:ea typeface="Century Gothic" charset="0"/>
                <a:cs typeface="Century Gothic" charset="0"/>
              </a:rPr>
              <a:t>neighbour</a:t>
            </a:r>
            <a:endParaRPr lang="en-US" sz="2800" dirty="0">
              <a:solidFill>
                <a:schemeClr val="bg1"/>
              </a:solidFill>
              <a:latin typeface="Century Gothic" charset="0"/>
              <a:ea typeface="Century Gothic" charset="0"/>
              <a:cs typeface="Century Gothic" charset="0"/>
            </a:endParaRPr>
          </a:p>
          <a:p>
            <a:r>
              <a:rPr lang="en-US" sz="2800" dirty="0">
                <a:solidFill>
                  <a:schemeClr val="bg1"/>
                </a:solidFill>
                <a:latin typeface="Century Gothic" charset="0"/>
                <a:ea typeface="Century Gothic" charset="0"/>
                <a:cs typeface="Century Gothic" charset="0"/>
              </a:rPr>
              <a:t>Love yourself</a:t>
            </a:r>
          </a:p>
          <a:p>
            <a:r>
              <a:rPr lang="en-US" sz="2800" dirty="0">
                <a:solidFill>
                  <a:schemeClr val="bg1"/>
                </a:solidFill>
                <a:latin typeface="Century Gothic" charset="0"/>
                <a:ea typeface="Century Gothic" charset="0"/>
                <a:cs typeface="Century Gothic" charset="0"/>
              </a:rPr>
              <a:t>Love the stranger</a:t>
            </a:r>
          </a:p>
          <a:p>
            <a:endParaRPr lang="en-US" sz="2800" dirty="0">
              <a:solidFill>
                <a:schemeClr val="bg1"/>
              </a:solidFill>
              <a:latin typeface="Century Gothic" charset="0"/>
              <a:ea typeface="Century Gothic" charset="0"/>
              <a:cs typeface="Century Gothic" charset="0"/>
            </a:endParaRPr>
          </a:p>
          <a:p>
            <a:r>
              <a:rPr lang="en-US" sz="2800" kern="1200" dirty="0">
                <a:solidFill>
                  <a:schemeClr val="bg1"/>
                </a:solidFill>
                <a:latin typeface="Century Gothic" charset="0"/>
                <a:ea typeface="Century Gothic" charset="0"/>
                <a:cs typeface="Century Gothic" charset="0"/>
              </a:rPr>
              <a:t>“Love is a flame lit in marriage and the family. Morality is the love between husband and wife, parent and child, extended outward to the world.” </a:t>
            </a:r>
            <a:r>
              <a:rPr lang="en-US" sz="2400" kern="1200" dirty="0">
                <a:solidFill>
                  <a:schemeClr val="bg1"/>
                </a:solidFill>
                <a:latin typeface="Century Gothic" charset="0"/>
                <a:ea typeface="Century Gothic" charset="0"/>
                <a:cs typeface="Century Gothic" charset="0"/>
              </a:rPr>
              <a:t>Jonathan Sacks</a:t>
            </a:r>
            <a:endParaRPr lang="en-US" sz="2800" kern="1200" dirty="0">
              <a:solidFill>
                <a:schemeClr val="bg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12090143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75843-FC35-D347-80D8-88005B3A4D1F}"/>
              </a:ext>
            </a:extLst>
          </p:cNvPr>
          <p:cNvSpPr>
            <a:spLocks noGrp="1"/>
          </p:cNvSpPr>
          <p:nvPr>
            <p:ph type="title"/>
          </p:nvPr>
        </p:nvSpPr>
        <p:spPr>
          <a:xfrm>
            <a:off x="457200" y="44624"/>
            <a:ext cx="8229600" cy="1143000"/>
          </a:xfrm>
        </p:spPr>
        <p:txBody>
          <a:bodyPr/>
          <a:lstStyle/>
          <a:p>
            <a:r>
              <a:rPr lang="en-GB" dirty="0">
                <a:solidFill>
                  <a:srgbClr val="FFFF00"/>
                </a:solidFill>
              </a:rPr>
              <a:t>A just society  </a:t>
            </a:r>
          </a:p>
        </p:txBody>
      </p:sp>
      <p:sp>
        <p:nvSpPr>
          <p:cNvPr id="3" name="Content Placeholder 2">
            <a:extLst>
              <a:ext uri="{FF2B5EF4-FFF2-40B4-BE49-F238E27FC236}">
                <a16:creationId xmlns:a16="http://schemas.microsoft.com/office/drawing/2014/main" id="{D38D7880-B34A-804F-B075-1DC11ED306B0}"/>
              </a:ext>
            </a:extLst>
          </p:cNvPr>
          <p:cNvSpPr>
            <a:spLocks noGrp="1"/>
          </p:cNvSpPr>
          <p:nvPr>
            <p:ph idx="1"/>
          </p:nvPr>
        </p:nvSpPr>
        <p:spPr>
          <a:xfrm>
            <a:off x="457200" y="1370186"/>
            <a:ext cx="8229600" cy="4525963"/>
          </a:xfrm>
        </p:spPr>
        <p:txBody>
          <a:bodyPr/>
          <a:lstStyle/>
          <a:p>
            <a:r>
              <a:rPr lang="en-GB" sz="2200" dirty="0">
                <a:solidFill>
                  <a:schemeClr val="accent1"/>
                </a:solidFill>
              </a:rPr>
              <a:t>“For I have chosen him, so that he will direct his children and his household after him to keep the way of the Lord by doing what is </a:t>
            </a:r>
            <a:r>
              <a:rPr lang="en-GB" sz="2200" b="1" dirty="0">
                <a:solidFill>
                  <a:schemeClr val="accent1"/>
                </a:solidFill>
              </a:rPr>
              <a:t>right</a:t>
            </a:r>
            <a:r>
              <a:rPr lang="en-GB" sz="2200" dirty="0">
                <a:solidFill>
                  <a:schemeClr val="accent1"/>
                </a:solidFill>
              </a:rPr>
              <a:t> (</a:t>
            </a:r>
            <a:r>
              <a:rPr lang="en-GB" sz="2200" i="1" dirty="0">
                <a:solidFill>
                  <a:schemeClr val="accent1"/>
                </a:solidFill>
              </a:rPr>
              <a:t>tzedakah</a:t>
            </a:r>
            <a:r>
              <a:rPr lang="en-GB" sz="2200" dirty="0">
                <a:solidFill>
                  <a:schemeClr val="accent1"/>
                </a:solidFill>
              </a:rPr>
              <a:t>) and </a:t>
            </a:r>
            <a:r>
              <a:rPr lang="en-GB" sz="2200" b="1" dirty="0">
                <a:solidFill>
                  <a:schemeClr val="accent1"/>
                </a:solidFill>
              </a:rPr>
              <a:t>just</a:t>
            </a:r>
            <a:r>
              <a:rPr lang="en-GB" sz="2200" dirty="0">
                <a:solidFill>
                  <a:schemeClr val="accent1"/>
                </a:solidFill>
              </a:rPr>
              <a:t> (</a:t>
            </a:r>
            <a:r>
              <a:rPr lang="en-GB" sz="2200" i="1" dirty="0" err="1">
                <a:solidFill>
                  <a:schemeClr val="accent1"/>
                </a:solidFill>
              </a:rPr>
              <a:t>mishpat</a:t>
            </a:r>
            <a:r>
              <a:rPr lang="en-GB" sz="2200" dirty="0">
                <a:solidFill>
                  <a:schemeClr val="accent1"/>
                </a:solidFill>
              </a:rPr>
              <a:t>), so that the Lord will bring about for Abraham what he has promised him.” Genesis 18:19</a:t>
            </a:r>
          </a:p>
          <a:p>
            <a:r>
              <a:rPr lang="en-GB" sz="2200" i="1" dirty="0" err="1">
                <a:solidFill>
                  <a:schemeClr val="accent1"/>
                </a:solidFill>
              </a:rPr>
              <a:t>Mishpat</a:t>
            </a:r>
            <a:r>
              <a:rPr lang="en-GB" sz="2200" i="1" dirty="0">
                <a:solidFill>
                  <a:schemeClr val="accent1"/>
                </a:solidFill>
              </a:rPr>
              <a:t> – </a:t>
            </a:r>
            <a:r>
              <a:rPr lang="en-GB" sz="2200" dirty="0">
                <a:solidFill>
                  <a:schemeClr val="accent1"/>
                </a:solidFill>
              </a:rPr>
              <a:t>retributive justice – rule of law</a:t>
            </a:r>
          </a:p>
          <a:p>
            <a:pPr lvl="1"/>
            <a:r>
              <a:rPr lang="en-GB" sz="2000" dirty="0">
                <a:solidFill>
                  <a:schemeClr val="accent1"/>
                </a:solidFill>
              </a:rPr>
              <a:t>Most basic institution of a free society </a:t>
            </a:r>
          </a:p>
          <a:p>
            <a:pPr lvl="1"/>
            <a:r>
              <a:rPr lang="en-GB" sz="2000" dirty="0">
                <a:solidFill>
                  <a:schemeClr val="accent1"/>
                </a:solidFill>
              </a:rPr>
              <a:t>Set of rules binding in the same way on all members of society which enables every person to pursue their own interests without infringing on the freedoms of others</a:t>
            </a:r>
          </a:p>
          <a:p>
            <a:r>
              <a:rPr lang="en-GB" sz="2200" i="1" dirty="0">
                <a:solidFill>
                  <a:schemeClr val="accent1"/>
                </a:solidFill>
              </a:rPr>
              <a:t>Tzedakah – </a:t>
            </a:r>
            <a:r>
              <a:rPr lang="en-GB" sz="2200" dirty="0">
                <a:solidFill>
                  <a:schemeClr val="accent1"/>
                </a:solidFill>
              </a:rPr>
              <a:t>distributive justice</a:t>
            </a:r>
          </a:p>
          <a:p>
            <a:pPr lvl="1"/>
            <a:r>
              <a:rPr lang="en-GB" sz="1800" dirty="0">
                <a:solidFill>
                  <a:schemeClr val="accent1"/>
                </a:solidFill>
              </a:rPr>
              <a:t>To prevent too much inequality – palaces and homeless</a:t>
            </a:r>
          </a:p>
          <a:p>
            <a:r>
              <a:rPr lang="en-GB" sz="2200" dirty="0">
                <a:solidFill>
                  <a:schemeClr val="accent1"/>
                </a:solidFill>
              </a:rPr>
              <a:t>Love is not enough – can lead to injustice</a:t>
            </a:r>
          </a:p>
          <a:p>
            <a:pPr lvl="1"/>
            <a:endParaRPr lang="en-GB" sz="2000" dirty="0">
              <a:solidFill>
                <a:schemeClr val="accent1"/>
              </a:solidFill>
            </a:endParaRPr>
          </a:p>
        </p:txBody>
      </p:sp>
    </p:spTree>
    <p:extLst>
      <p:ext uri="{BB962C8B-B14F-4D97-AF65-F5344CB8AC3E}">
        <p14:creationId xmlns:p14="http://schemas.microsoft.com/office/powerpoint/2010/main" val="32257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9D702-A490-5246-A1CA-A7A3B1FC0F2B}"/>
              </a:ext>
            </a:extLst>
          </p:cNvPr>
          <p:cNvSpPr>
            <a:spLocks noGrp="1"/>
          </p:cNvSpPr>
          <p:nvPr>
            <p:ph type="title"/>
          </p:nvPr>
        </p:nvSpPr>
        <p:spPr>
          <a:xfrm>
            <a:off x="457200" y="-99392"/>
            <a:ext cx="8229600" cy="1143000"/>
          </a:xfrm>
        </p:spPr>
        <p:txBody>
          <a:bodyPr/>
          <a:lstStyle/>
          <a:p>
            <a:r>
              <a:rPr lang="en-GB" dirty="0">
                <a:solidFill>
                  <a:srgbClr val="FFFF00"/>
                </a:solidFill>
              </a:rPr>
              <a:t>The theology of </a:t>
            </a:r>
            <a:r>
              <a:rPr lang="en-GB" i="1" dirty="0">
                <a:solidFill>
                  <a:srgbClr val="FFFF00"/>
                </a:solidFill>
              </a:rPr>
              <a:t>tzedakah</a:t>
            </a:r>
            <a:endParaRPr lang="en-GB" dirty="0">
              <a:solidFill>
                <a:srgbClr val="FFFF00"/>
              </a:solidFill>
            </a:endParaRPr>
          </a:p>
        </p:txBody>
      </p:sp>
      <p:sp>
        <p:nvSpPr>
          <p:cNvPr id="3" name="Content Placeholder 2">
            <a:extLst>
              <a:ext uri="{FF2B5EF4-FFF2-40B4-BE49-F238E27FC236}">
                <a16:creationId xmlns:a16="http://schemas.microsoft.com/office/drawing/2014/main" id="{48AC7708-8FE7-D04C-86EA-2D9B63E4B88A}"/>
              </a:ext>
            </a:extLst>
          </p:cNvPr>
          <p:cNvSpPr>
            <a:spLocks noGrp="1"/>
          </p:cNvSpPr>
          <p:nvPr>
            <p:ph idx="1"/>
          </p:nvPr>
        </p:nvSpPr>
        <p:spPr>
          <a:xfrm>
            <a:off x="457200" y="1226170"/>
            <a:ext cx="8229600" cy="4525963"/>
          </a:xfrm>
        </p:spPr>
        <p:txBody>
          <a:bodyPr/>
          <a:lstStyle/>
          <a:p>
            <a:r>
              <a:rPr lang="en-GB" sz="2400" dirty="0">
                <a:solidFill>
                  <a:schemeClr val="accent1"/>
                </a:solidFill>
              </a:rPr>
              <a:t>God is the creator of the world therefore God owns everything</a:t>
            </a:r>
          </a:p>
          <a:p>
            <a:pPr lvl="1"/>
            <a:r>
              <a:rPr lang="en-GB" sz="2000" dirty="0">
                <a:solidFill>
                  <a:schemeClr val="accent1"/>
                </a:solidFill>
              </a:rPr>
              <a:t>“Because the Israelites are My servants, whom I brought out of Egypt, they must not be sold as slaves. Do not rule over them ruthlessly, but fear your God.” Leviticus 25: 42-43</a:t>
            </a:r>
          </a:p>
          <a:p>
            <a:pPr lvl="1"/>
            <a:r>
              <a:rPr lang="en-GB" sz="2000" dirty="0">
                <a:solidFill>
                  <a:schemeClr val="accent1"/>
                </a:solidFill>
              </a:rPr>
              <a:t>“The land must not be sold permanently because the land is Mine; therefore you are merely strangers and temporary residents in relation to Me.” 		Leviticus 25:23</a:t>
            </a:r>
          </a:p>
          <a:p>
            <a:r>
              <a:rPr lang="en-GB" sz="2400" dirty="0">
                <a:solidFill>
                  <a:schemeClr val="accent1"/>
                </a:solidFill>
              </a:rPr>
              <a:t>What we possess we do not own – we hold it in trust for God</a:t>
            </a:r>
          </a:p>
          <a:p>
            <a:r>
              <a:rPr lang="en-GB" sz="2400" i="1" dirty="0">
                <a:solidFill>
                  <a:schemeClr val="accent1"/>
                </a:solidFill>
              </a:rPr>
              <a:t>Tzedakah</a:t>
            </a:r>
          </a:p>
          <a:p>
            <a:pPr lvl="1"/>
            <a:r>
              <a:rPr lang="en-GB" sz="2000" dirty="0">
                <a:solidFill>
                  <a:schemeClr val="accent1"/>
                </a:solidFill>
              </a:rPr>
              <a:t>Charity and justice</a:t>
            </a:r>
          </a:p>
          <a:p>
            <a:pPr lvl="1"/>
            <a:r>
              <a:rPr lang="en-GB" sz="2000" dirty="0">
                <a:solidFill>
                  <a:schemeClr val="accent1"/>
                </a:solidFill>
              </a:rPr>
              <a:t>Social justice</a:t>
            </a:r>
          </a:p>
          <a:p>
            <a:pPr lvl="1"/>
            <a:r>
              <a:rPr lang="en-GB" sz="2000" dirty="0">
                <a:solidFill>
                  <a:schemeClr val="accent1"/>
                </a:solidFill>
              </a:rPr>
              <a:t>Moral obligation but not implemented through the state but through society </a:t>
            </a:r>
          </a:p>
        </p:txBody>
      </p:sp>
    </p:spTree>
    <p:extLst>
      <p:ext uri="{BB962C8B-B14F-4D97-AF65-F5344CB8AC3E}">
        <p14:creationId xmlns:p14="http://schemas.microsoft.com/office/powerpoint/2010/main" val="4144140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C5F88-5FD8-B64E-9790-9E13BCDC1B4E}"/>
              </a:ext>
            </a:extLst>
          </p:cNvPr>
          <p:cNvSpPr>
            <a:spLocks noGrp="1"/>
          </p:cNvSpPr>
          <p:nvPr>
            <p:ph type="title"/>
          </p:nvPr>
        </p:nvSpPr>
        <p:spPr>
          <a:xfrm>
            <a:off x="457200" y="213171"/>
            <a:ext cx="8229600" cy="1143000"/>
          </a:xfrm>
        </p:spPr>
        <p:txBody>
          <a:bodyPr/>
          <a:lstStyle/>
          <a:p>
            <a:r>
              <a:rPr lang="en-GB" dirty="0">
                <a:solidFill>
                  <a:srgbClr val="FFFF00"/>
                </a:solidFill>
              </a:rPr>
              <a:t>A social and economic vision</a:t>
            </a:r>
          </a:p>
        </p:txBody>
      </p:sp>
      <p:sp>
        <p:nvSpPr>
          <p:cNvPr id="3" name="Content Placeholder 2">
            <a:extLst>
              <a:ext uri="{FF2B5EF4-FFF2-40B4-BE49-F238E27FC236}">
                <a16:creationId xmlns:a16="http://schemas.microsoft.com/office/drawing/2014/main" id="{13563EA0-0C30-4540-9941-08D4D3C5C0A9}"/>
              </a:ext>
            </a:extLst>
          </p:cNvPr>
          <p:cNvSpPr>
            <a:spLocks noGrp="1"/>
          </p:cNvSpPr>
          <p:nvPr>
            <p:ph idx="1"/>
          </p:nvPr>
        </p:nvSpPr>
        <p:spPr>
          <a:xfrm>
            <a:off x="179512" y="1639341"/>
            <a:ext cx="8568952" cy="4525963"/>
          </a:xfrm>
        </p:spPr>
        <p:txBody>
          <a:bodyPr/>
          <a:lstStyle/>
          <a:p>
            <a:r>
              <a:rPr lang="en-GB" sz="2200" dirty="0">
                <a:solidFill>
                  <a:schemeClr val="accent1"/>
                </a:solidFill>
              </a:rPr>
              <a:t>“If there is a poor man among your brothers in any of the towns of the land that the Lord your God is giving you, do not be hard hearted or tight-fisted toward your poor brother. Rather be open-handed and freely lend him sufficient for his needs in that which he lacks. Give generously to him and do so without a grudging heart; then because of this the Lord your God will bless you in all your work and in everything you put your hand to. There will always be poor people in the land. Therefore I command you to be open-handed toward your brothers and toward the poor and needy in your land.” Deuteronomy 15:7-11</a:t>
            </a:r>
          </a:p>
          <a:p>
            <a:r>
              <a:rPr lang="en-GB" sz="2200" dirty="0">
                <a:solidFill>
                  <a:schemeClr val="accent1"/>
                </a:solidFill>
              </a:rPr>
              <a:t>38% of Nobel prizes in economics have been won by Jews</a:t>
            </a:r>
          </a:p>
          <a:p>
            <a:endParaRPr lang="en-GB" sz="2200" dirty="0">
              <a:solidFill>
                <a:schemeClr val="accent1"/>
              </a:solidFill>
            </a:endParaRPr>
          </a:p>
          <a:p>
            <a:endParaRPr lang="en-GB" sz="2200" dirty="0">
              <a:solidFill>
                <a:schemeClr val="accent1"/>
              </a:solidFill>
            </a:endParaRPr>
          </a:p>
        </p:txBody>
      </p:sp>
    </p:spTree>
    <p:extLst>
      <p:ext uri="{BB962C8B-B14F-4D97-AF65-F5344CB8AC3E}">
        <p14:creationId xmlns:p14="http://schemas.microsoft.com/office/powerpoint/2010/main" val="2362262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C793C-A582-D14E-9217-24471C0B5174}"/>
              </a:ext>
            </a:extLst>
          </p:cNvPr>
          <p:cNvSpPr>
            <a:spLocks noGrp="1"/>
          </p:cNvSpPr>
          <p:nvPr>
            <p:ph type="title"/>
          </p:nvPr>
        </p:nvSpPr>
        <p:spPr>
          <a:xfrm>
            <a:off x="457200" y="44624"/>
            <a:ext cx="8229600" cy="1143000"/>
          </a:xfrm>
        </p:spPr>
        <p:txBody>
          <a:bodyPr/>
          <a:lstStyle/>
          <a:p>
            <a:r>
              <a:rPr lang="en-GB" dirty="0">
                <a:solidFill>
                  <a:srgbClr val="FFFF00"/>
                </a:solidFill>
              </a:rPr>
              <a:t>8 levels of </a:t>
            </a:r>
            <a:r>
              <a:rPr lang="en-GB" i="1" dirty="0">
                <a:solidFill>
                  <a:srgbClr val="FFFF00"/>
                </a:solidFill>
              </a:rPr>
              <a:t>Tzedakah</a:t>
            </a:r>
            <a:endParaRPr lang="en-GB" dirty="0">
              <a:solidFill>
                <a:srgbClr val="FFFF00"/>
              </a:solidFill>
            </a:endParaRPr>
          </a:p>
        </p:txBody>
      </p:sp>
      <p:sp>
        <p:nvSpPr>
          <p:cNvPr id="3" name="Content Placeholder 2">
            <a:extLst>
              <a:ext uri="{FF2B5EF4-FFF2-40B4-BE49-F238E27FC236}">
                <a16:creationId xmlns:a16="http://schemas.microsoft.com/office/drawing/2014/main" id="{A68AC23F-BBB7-6743-B06A-F9808BD063BE}"/>
              </a:ext>
            </a:extLst>
          </p:cNvPr>
          <p:cNvSpPr>
            <a:spLocks noGrp="1"/>
          </p:cNvSpPr>
          <p:nvPr>
            <p:ph idx="1"/>
          </p:nvPr>
        </p:nvSpPr>
        <p:spPr>
          <a:xfrm>
            <a:off x="251520" y="1351309"/>
            <a:ext cx="8568952" cy="4525963"/>
          </a:xfrm>
        </p:spPr>
        <p:txBody>
          <a:bodyPr/>
          <a:lstStyle/>
          <a:p>
            <a:pPr marL="0" indent="0">
              <a:buNone/>
            </a:pPr>
            <a:r>
              <a:rPr lang="en-GB" sz="2200" dirty="0">
                <a:solidFill>
                  <a:schemeClr val="accent1"/>
                </a:solidFill>
              </a:rPr>
              <a:t>8. When donations are given grudgingly</a:t>
            </a:r>
          </a:p>
          <a:p>
            <a:pPr marL="0" indent="0">
              <a:buNone/>
            </a:pPr>
            <a:r>
              <a:rPr lang="en-GB" sz="2200" dirty="0">
                <a:solidFill>
                  <a:schemeClr val="accent1"/>
                </a:solidFill>
              </a:rPr>
              <a:t>7. When one gives less than one should, but does so happily</a:t>
            </a:r>
          </a:p>
          <a:p>
            <a:pPr marL="0" indent="0">
              <a:buNone/>
            </a:pPr>
            <a:r>
              <a:rPr lang="en-GB" sz="2200" dirty="0">
                <a:solidFill>
                  <a:schemeClr val="accent1"/>
                </a:solidFill>
              </a:rPr>
              <a:t>6. When one gives directly to the poor upon being asked</a:t>
            </a:r>
          </a:p>
          <a:p>
            <a:pPr marL="0" indent="0">
              <a:buNone/>
            </a:pPr>
            <a:r>
              <a:rPr lang="en-GB" sz="2200" dirty="0">
                <a:solidFill>
                  <a:schemeClr val="accent1"/>
                </a:solidFill>
              </a:rPr>
              <a:t>5. When one gives directly to the poor without being asked</a:t>
            </a:r>
          </a:p>
          <a:p>
            <a:pPr marL="0" indent="0">
              <a:buNone/>
            </a:pPr>
            <a:r>
              <a:rPr lang="en-GB" sz="2200" dirty="0">
                <a:solidFill>
                  <a:schemeClr val="accent1"/>
                </a:solidFill>
              </a:rPr>
              <a:t>4. The recipient is aware of the donor's identity, but the donor doesn't know the identity of the recipient</a:t>
            </a:r>
          </a:p>
          <a:p>
            <a:pPr marL="0" indent="0">
              <a:buNone/>
            </a:pPr>
            <a:r>
              <a:rPr lang="en-GB" sz="2200" dirty="0">
                <a:solidFill>
                  <a:schemeClr val="accent1"/>
                </a:solidFill>
              </a:rPr>
              <a:t>3. Donations when the donor is aware to whom the charity is being given, but the recipient is unaware of the source.</a:t>
            </a:r>
          </a:p>
          <a:p>
            <a:pPr marL="0" indent="0">
              <a:buNone/>
            </a:pPr>
            <a:r>
              <a:rPr lang="en-GB" sz="2200" dirty="0">
                <a:solidFill>
                  <a:schemeClr val="accent1"/>
                </a:solidFill>
              </a:rPr>
              <a:t>2. Giving assistance in such a way that the giver and recipient are unknown to each other. Communal funds, administered by responsible people are also in this category</a:t>
            </a:r>
          </a:p>
          <a:p>
            <a:pPr marL="0" indent="0">
              <a:buNone/>
            </a:pPr>
            <a:r>
              <a:rPr lang="en-GB" sz="2200" dirty="0">
                <a:solidFill>
                  <a:schemeClr val="accent1"/>
                </a:solidFill>
              </a:rPr>
              <a:t>1. To help a person before they become impoverished by helping them find a job or establish themselves in business so they don’t become dependent on others</a:t>
            </a:r>
          </a:p>
        </p:txBody>
      </p:sp>
    </p:spTree>
    <p:extLst>
      <p:ext uri="{BB962C8B-B14F-4D97-AF65-F5344CB8AC3E}">
        <p14:creationId xmlns:p14="http://schemas.microsoft.com/office/powerpoint/2010/main" val="36597010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CB6AFE-AE24-A641-9CC5-A820F9BD7277}"/>
              </a:ext>
            </a:extLst>
          </p:cNvPr>
          <p:cNvSpPr>
            <a:spLocks noGrp="1"/>
          </p:cNvSpPr>
          <p:nvPr>
            <p:ph type="title"/>
          </p:nvPr>
        </p:nvSpPr>
        <p:spPr>
          <a:xfrm>
            <a:off x="457200" y="44624"/>
            <a:ext cx="8229600" cy="1143000"/>
          </a:xfrm>
        </p:spPr>
        <p:txBody>
          <a:bodyPr/>
          <a:lstStyle/>
          <a:p>
            <a:r>
              <a:rPr lang="en-GB" dirty="0">
                <a:solidFill>
                  <a:srgbClr val="FFFF00"/>
                </a:solidFill>
              </a:rPr>
              <a:t>Jubilee years </a:t>
            </a:r>
          </a:p>
        </p:txBody>
      </p:sp>
      <p:sp>
        <p:nvSpPr>
          <p:cNvPr id="3" name="Content Placeholder 2">
            <a:extLst>
              <a:ext uri="{FF2B5EF4-FFF2-40B4-BE49-F238E27FC236}">
                <a16:creationId xmlns:a16="http://schemas.microsoft.com/office/drawing/2014/main" id="{5AC2FFA1-247C-3747-9A40-5D420248F294}"/>
              </a:ext>
            </a:extLst>
          </p:cNvPr>
          <p:cNvSpPr>
            <a:spLocks noGrp="1"/>
          </p:cNvSpPr>
          <p:nvPr>
            <p:ph idx="1"/>
          </p:nvPr>
        </p:nvSpPr>
        <p:spPr>
          <a:xfrm>
            <a:off x="457200" y="1495325"/>
            <a:ext cx="8229600" cy="4525963"/>
          </a:xfrm>
        </p:spPr>
        <p:txBody>
          <a:bodyPr/>
          <a:lstStyle/>
          <a:p>
            <a:r>
              <a:rPr lang="en-GB" sz="2400" dirty="0">
                <a:solidFill>
                  <a:schemeClr val="accent1"/>
                </a:solidFill>
              </a:rPr>
              <a:t>Count off seven sabbath years—seven times seven years—so that the seven sabbath years amount to a period of forty-nine years. Then have the trumpet sounded everywhere on the tenth day of the seventh month; on the Day of Atonement sound the trumpet throughout your land. Consecrate the fiftieth year and proclaim liberty throughout the land to all its inhabitants. It shall be a jubilee for you; each of you is to return to your family property and to your own clan. Leviticus 25: 8-10</a:t>
            </a:r>
          </a:p>
          <a:p>
            <a:pPr lvl="1"/>
            <a:r>
              <a:rPr lang="en-GB" sz="2000" dirty="0">
                <a:solidFill>
                  <a:schemeClr val="accent1"/>
                </a:solidFill>
              </a:rPr>
              <a:t>Freedom and equality of dignity</a:t>
            </a:r>
          </a:p>
          <a:p>
            <a:pPr lvl="1"/>
            <a:r>
              <a:rPr lang="en-GB" sz="2000" dirty="0">
                <a:solidFill>
                  <a:schemeClr val="accent1"/>
                </a:solidFill>
              </a:rPr>
              <a:t>“Each person under his own vine and fig tree” Micah 4: 4. </a:t>
            </a:r>
          </a:p>
          <a:p>
            <a:pPr lvl="1"/>
            <a:r>
              <a:rPr lang="en-GB" sz="2000" dirty="0">
                <a:solidFill>
                  <a:schemeClr val="accent1"/>
                </a:solidFill>
              </a:rPr>
              <a:t>Debts released and slaves set free</a:t>
            </a:r>
          </a:p>
        </p:txBody>
      </p:sp>
    </p:spTree>
    <p:extLst>
      <p:ext uri="{BB962C8B-B14F-4D97-AF65-F5344CB8AC3E}">
        <p14:creationId xmlns:p14="http://schemas.microsoft.com/office/powerpoint/2010/main" val="2299358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1538" name="Rectangle 2"/>
          <p:cNvSpPr>
            <a:spLocks noGrp="1" noChangeArrowheads="1"/>
          </p:cNvSpPr>
          <p:nvPr>
            <p:ph type="title"/>
          </p:nvPr>
        </p:nvSpPr>
        <p:spPr/>
        <p:txBody>
          <a:bodyPr/>
          <a:lstStyle/>
          <a:p>
            <a:r>
              <a:rPr lang="en-US" sz="4000" dirty="0">
                <a:solidFill>
                  <a:srgbClr val="FFFF00"/>
                </a:solidFill>
              </a:rPr>
              <a:t>What is the Biblical attitude to the law?</a:t>
            </a:r>
            <a:endParaRPr lang="en-US" dirty="0"/>
          </a:p>
        </p:txBody>
      </p:sp>
      <p:sp>
        <p:nvSpPr>
          <p:cNvPr id="1601539" name="Rectangle 3"/>
          <p:cNvSpPr>
            <a:spLocks noGrp="1" noChangeArrowheads="1"/>
          </p:cNvSpPr>
          <p:nvPr>
            <p:ph type="body" idx="1"/>
          </p:nvPr>
        </p:nvSpPr>
        <p:spPr>
          <a:xfrm>
            <a:off x="457200" y="1987624"/>
            <a:ext cx="8229600" cy="5257800"/>
          </a:xfrm>
        </p:spPr>
        <p:txBody>
          <a:bodyPr/>
          <a:lstStyle/>
          <a:p>
            <a:pPr>
              <a:lnSpc>
                <a:spcPct val="90000"/>
              </a:lnSpc>
              <a:buFontTx/>
              <a:buNone/>
            </a:pPr>
            <a:r>
              <a:rPr lang="en-US" sz="2400" dirty="0">
                <a:solidFill>
                  <a:schemeClr val="accent1"/>
                </a:solidFill>
                <a:latin typeface="Century Gothic" charset="0"/>
                <a:ea typeface="Century Gothic" charset="0"/>
                <a:cs typeface="Century Gothic" charset="0"/>
              </a:rPr>
              <a:t>I rejoice in following your laws</a:t>
            </a:r>
          </a:p>
          <a:p>
            <a:pPr>
              <a:lnSpc>
                <a:spcPct val="90000"/>
              </a:lnSpc>
              <a:buFontTx/>
              <a:buNone/>
            </a:pPr>
            <a:r>
              <a:rPr lang="en-US" sz="2400" dirty="0">
                <a:solidFill>
                  <a:schemeClr val="accent1"/>
                </a:solidFill>
                <a:latin typeface="Century Gothic" charset="0"/>
                <a:ea typeface="Century Gothic" charset="0"/>
                <a:cs typeface="Century Gothic" charset="0"/>
              </a:rPr>
              <a:t>	as one rejoices in great riches. </a:t>
            </a:r>
          </a:p>
          <a:p>
            <a:pPr>
              <a:lnSpc>
                <a:spcPct val="90000"/>
              </a:lnSpc>
              <a:buFontTx/>
              <a:buNone/>
            </a:pPr>
            <a:r>
              <a:rPr lang="en-US" sz="2400" b="1" dirty="0">
                <a:solidFill>
                  <a:schemeClr val="accent1"/>
                </a:solidFill>
                <a:latin typeface="Century Gothic" charset="0"/>
                <a:ea typeface="Century Gothic" charset="0"/>
                <a:cs typeface="Century Gothic" charset="0"/>
              </a:rPr>
              <a:t>I shall walk at liberty,</a:t>
            </a:r>
          </a:p>
          <a:p>
            <a:pPr>
              <a:lnSpc>
                <a:spcPct val="90000"/>
              </a:lnSpc>
              <a:buFontTx/>
              <a:buNone/>
            </a:pPr>
            <a:r>
              <a:rPr lang="en-US" sz="2400" b="1" dirty="0">
                <a:solidFill>
                  <a:schemeClr val="accent1"/>
                </a:solidFill>
                <a:latin typeface="Century Gothic" charset="0"/>
                <a:ea typeface="Century Gothic" charset="0"/>
                <a:cs typeface="Century Gothic" charset="0"/>
              </a:rPr>
              <a:t>	 for I have sought out your laws</a:t>
            </a:r>
            <a:r>
              <a:rPr lang="en-US" sz="2400" dirty="0">
                <a:solidFill>
                  <a:schemeClr val="accent1"/>
                </a:solidFill>
                <a:latin typeface="Century Gothic" charset="0"/>
                <a:ea typeface="Century Gothic" charset="0"/>
                <a:cs typeface="Century Gothic" charset="0"/>
              </a:rPr>
              <a:t>. </a:t>
            </a:r>
          </a:p>
          <a:p>
            <a:pPr>
              <a:lnSpc>
                <a:spcPct val="90000"/>
              </a:lnSpc>
              <a:buFontTx/>
              <a:buNone/>
            </a:pPr>
            <a:r>
              <a:rPr lang="en-US" sz="2400" dirty="0">
                <a:solidFill>
                  <a:schemeClr val="accent1"/>
                </a:solidFill>
                <a:latin typeface="Century Gothic" charset="0"/>
                <a:ea typeface="Century Gothic" charset="0"/>
                <a:cs typeface="Century Gothic" charset="0"/>
              </a:rPr>
              <a:t>How sweet are your words to my taste,</a:t>
            </a:r>
          </a:p>
          <a:p>
            <a:pPr>
              <a:lnSpc>
                <a:spcPct val="90000"/>
              </a:lnSpc>
              <a:buFontTx/>
              <a:buNone/>
            </a:pPr>
            <a:r>
              <a:rPr lang="en-US" sz="2400" dirty="0">
                <a:solidFill>
                  <a:schemeClr val="accent1"/>
                </a:solidFill>
                <a:latin typeface="Century Gothic" charset="0"/>
                <a:ea typeface="Century Gothic" charset="0"/>
                <a:cs typeface="Century Gothic" charset="0"/>
              </a:rPr>
              <a:t>     sweeter than honey to my mouth! </a:t>
            </a:r>
          </a:p>
          <a:p>
            <a:pPr>
              <a:lnSpc>
                <a:spcPct val="90000"/>
              </a:lnSpc>
              <a:buFontTx/>
              <a:buNone/>
            </a:pPr>
            <a:r>
              <a:rPr lang="en-US" sz="2400" dirty="0">
                <a:solidFill>
                  <a:schemeClr val="accent1"/>
                </a:solidFill>
                <a:latin typeface="Century Gothic" charset="0"/>
                <a:ea typeface="Century Gothic" charset="0"/>
                <a:cs typeface="Century Gothic" charset="0"/>
              </a:rPr>
              <a:t>Your laws are wonderful;</a:t>
            </a:r>
          </a:p>
          <a:p>
            <a:pPr>
              <a:lnSpc>
                <a:spcPct val="90000"/>
              </a:lnSpc>
              <a:buFontTx/>
              <a:buNone/>
            </a:pPr>
            <a:r>
              <a:rPr lang="en-US" sz="2400" dirty="0">
                <a:solidFill>
                  <a:schemeClr val="accent1"/>
                </a:solidFill>
                <a:latin typeface="Century Gothic" charset="0"/>
                <a:ea typeface="Century Gothic" charset="0"/>
                <a:cs typeface="Century Gothic" charset="0"/>
              </a:rPr>
              <a:t>     therefore I keep them. </a:t>
            </a:r>
          </a:p>
          <a:p>
            <a:pPr>
              <a:lnSpc>
                <a:spcPct val="90000"/>
              </a:lnSpc>
              <a:buFontTx/>
              <a:buNone/>
            </a:pPr>
            <a:r>
              <a:rPr lang="en-US" sz="2400" dirty="0">
                <a:solidFill>
                  <a:schemeClr val="accent1"/>
                </a:solidFill>
                <a:latin typeface="Century Gothic" charset="0"/>
                <a:ea typeface="Century Gothic" charset="0"/>
                <a:cs typeface="Century Gothic" charset="0"/>
              </a:rPr>
              <a:t>Streams of tears flow from my eyes,</a:t>
            </a:r>
          </a:p>
          <a:p>
            <a:pPr>
              <a:lnSpc>
                <a:spcPct val="90000"/>
              </a:lnSpc>
              <a:buFontTx/>
              <a:buNone/>
            </a:pPr>
            <a:r>
              <a:rPr lang="en-US" sz="2400" dirty="0">
                <a:solidFill>
                  <a:schemeClr val="accent1"/>
                </a:solidFill>
                <a:latin typeface="Century Gothic" charset="0"/>
                <a:ea typeface="Century Gothic" charset="0"/>
                <a:cs typeface="Century Gothic" charset="0"/>
              </a:rPr>
              <a:t>     for your law is not followed.</a:t>
            </a:r>
          </a:p>
          <a:p>
            <a:pPr>
              <a:lnSpc>
                <a:spcPct val="90000"/>
              </a:lnSpc>
              <a:buFontTx/>
              <a:buNone/>
            </a:pPr>
            <a:r>
              <a:rPr lang="en-US" sz="2400" dirty="0">
                <a:solidFill>
                  <a:schemeClr val="accent1"/>
                </a:solidFill>
                <a:latin typeface="Century Gothic" charset="0"/>
                <a:ea typeface="Century Gothic" charset="0"/>
                <a:cs typeface="Century Gothic" charset="0"/>
              </a:rPr>
              <a:t>						Psalm 119</a:t>
            </a:r>
          </a:p>
        </p:txBody>
      </p:sp>
    </p:spTree>
    <p:extLst>
      <p:ext uri="{BB962C8B-B14F-4D97-AF65-F5344CB8AC3E}">
        <p14:creationId xmlns:p14="http://schemas.microsoft.com/office/powerpoint/2010/main" val="1678975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89C85-F60C-6D45-A79A-26A58D03DB5A}"/>
              </a:ext>
            </a:extLst>
          </p:cNvPr>
          <p:cNvSpPr>
            <a:spLocks noGrp="1"/>
          </p:cNvSpPr>
          <p:nvPr>
            <p:ph type="title"/>
          </p:nvPr>
        </p:nvSpPr>
        <p:spPr/>
        <p:txBody>
          <a:bodyPr/>
          <a:lstStyle/>
          <a:p>
            <a:r>
              <a:rPr lang="en-GB" dirty="0">
                <a:solidFill>
                  <a:srgbClr val="FFFF00"/>
                </a:solidFill>
              </a:rPr>
              <a:t>Great discovery</a:t>
            </a:r>
          </a:p>
        </p:txBody>
      </p:sp>
      <p:sp>
        <p:nvSpPr>
          <p:cNvPr id="3" name="Text Placeholder 2">
            <a:extLst>
              <a:ext uri="{FF2B5EF4-FFF2-40B4-BE49-F238E27FC236}">
                <a16:creationId xmlns:a16="http://schemas.microsoft.com/office/drawing/2014/main" id="{607EF4C3-DE91-D942-A6B1-5E8E44D654DB}"/>
              </a:ext>
            </a:extLst>
          </p:cNvPr>
          <p:cNvSpPr>
            <a:spLocks noGrp="1"/>
          </p:cNvSpPr>
          <p:nvPr>
            <p:ph type="body" sz="half" idx="1"/>
          </p:nvPr>
        </p:nvSpPr>
        <p:spPr>
          <a:xfrm>
            <a:off x="457200" y="1412776"/>
            <a:ext cx="4330824" cy="4853136"/>
          </a:xfrm>
        </p:spPr>
        <p:txBody>
          <a:bodyPr>
            <a:normAutofit fontScale="92500" lnSpcReduction="10000"/>
          </a:bodyPr>
          <a:lstStyle/>
          <a:p>
            <a:pPr>
              <a:lnSpc>
                <a:spcPct val="120000"/>
              </a:lnSpc>
            </a:pPr>
            <a:r>
              <a:rPr lang="en-GB" sz="2400" dirty="0">
                <a:solidFill>
                  <a:schemeClr val="accent1"/>
                </a:solidFill>
              </a:rPr>
              <a:t>The possibility of people living together in peace and to their mutual advantage without having to agree on common concrete aims, and bound only by abstract rules of conduct was perhaps the greatest discovery humanity ever made. </a:t>
            </a:r>
          </a:p>
          <a:p>
            <a:pPr>
              <a:lnSpc>
                <a:spcPct val="120000"/>
              </a:lnSpc>
            </a:pPr>
            <a:r>
              <a:rPr lang="en-GB" sz="2400" dirty="0">
                <a:solidFill>
                  <a:schemeClr val="accent1"/>
                </a:solidFill>
              </a:rPr>
              <a:t>F. A. Hayek, </a:t>
            </a:r>
            <a:r>
              <a:rPr lang="en-GB" sz="2400" i="1" dirty="0">
                <a:solidFill>
                  <a:schemeClr val="accent1"/>
                </a:solidFill>
              </a:rPr>
              <a:t>Law, Legislation and Liberty</a:t>
            </a:r>
            <a:r>
              <a:rPr lang="en-GB" sz="2400" dirty="0">
                <a:solidFill>
                  <a:schemeClr val="accent1"/>
                </a:solidFill>
              </a:rPr>
              <a:t>, 136</a:t>
            </a:r>
          </a:p>
          <a:p>
            <a:pPr>
              <a:lnSpc>
                <a:spcPct val="120000"/>
              </a:lnSpc>
            </a:pPr>
            <a:endParaRPr lang="en-GB" sz="2400" dirty="0">
              <a:solidFill>
                <a:schemeClr val="accent1"/>
              </a:solidFill>
            </a:endParaRPr>
          </a:p>
        </p:txBody>
      </p:sp>
      <p:pic>
        <p:nvPicPr>
          <p:cNvPr id="6" name="Content Placeholder 3">
            <a:extLst>
              <a:ext uri="{FF2B5EF4-FFF2-40B4-BE49-F238E27FC236}">
                <a16:creationId xmlns:a16="http://schemas.microsoft.com/office/drawing/2014/main" id="{4E58C65B-FE8E-284B-AD51-1C70DEA1FF74}"/>
              </a:ext>
            </a:extLst>
          </p:cNvPr>
          <p:cNvPicPr>
            <a:picLocks noGrp="1" noChangeAspect="1"/>
          </p:cNvPicPr>
          <p:nvPr>
            <p:ph sz="half" idx="2"/>
          </p:nvPr>
        </p:nvPicPr>
        <p:blipFill>
          <a:blip r:embed="rId2"/>
          <a:stretch>
            <a:fillRect/>
          </a:stretch>
        </p:blipFill>
        <p:spPr>
          <a:xfrm>
            <a:off x="5390709" y="1600200"/>
            <a:ext cx="2997715" cy="4525963"/>
          </a:xfrm>
        </p:spPr>
      </p:pic>
    </p:spTree>
    <p:extLst>
      <p:ext uri="{BB962C8B-B14F-4D97-AF65-F5344CB8AC3E}">
        <p14:creationId xmlns:p14="http://schemas.microsoft.com/office/powerpoint/2010/main" val="97242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624"/>
            <a:ext cx="8229600" cy="1143000"/>
          </a:xfrm>
        </p:spPr>
        <p:txBody>
          <a:bodyPr/>
          <a:lstStyle/>
          <a:p>
            <a:r>
              <a:rPr lang="en-GB" dirty="0">
                <a:solidFill>
                  <a:srgbClr val="FFFF00"/>
                </a:solidFill>
                <a:ea typeface="Arial Rounded MT Bold" charset="0"/>
                <a:cs typeface="Arial Rounded MT Bold" charset="0"/>
              </a:rPr>
              <a:t>What is freedom?</a:t>
            </a:r>
          </a:p>
        </p:txBody>
      </p:sp>
      <p:sp>
        <p:nvSpPr>
          <p:cNvPr id="3" name="Content Placeholder 2"/>
          <p:cNvSpPr>
            <a:spLocks noGrp="1"/>
          </p:cNvSpPr>
          <p:nvPr>
            <p:ph idx="1"/>
          </p:nvPr>
        </p:nvSpPr>
        <p:spPr>
          <a:xfrm>
            <a:off x="457200" y="1370186"/>
            <a:ext cx="8229600" cy="4525963"/>
          </a:xfrm>
        </p:spPr>
        <p:txBody>
          <a:bodyPr/>
          <a:lstStyle/>
          <a:p>
            <a:r>
              <a:rPr lang="en-GB" sz="2800" dirty="0">
                <a:solidFill>
                  <a:schemeClr val="bg1"/>
                </a:solidFill>
              </a:rPr>
              <a:t>Hebrew </a:t>
            </a:r>
          </a:p>
          <a:p>
            <a:pPr lvl="1"/>
            <a:r>
              <a:rPr lang="en-GB" sz="2400" i="1" dirty="0" err="1">
                <a:solidFill>
                  <a:schemeClr val="bg1"/>
                </a:solidFill>
              </a:rPr>
              <a:t>Chofshi</a:t>
            </a:r>
            <a:r>
              <a:rPr lang="en-GB" sz="2400" dirty="0">
                <a:solidFill>
                  <a:schemeClr val="bg1"/>
                </a:solidFill>
              </a:rPr>
              <a:t> - free</a:t>
            </a:r>
          </a:p>
          <a:p>
            <a:pPr lvl="1"/>
            <a:r>
              <a:rPr lang="en-GB" sz="2400" i="1" dirty="0" err="1">
                <a:solidFill>
                  <a:schemeClr val="bg1"/>
                </a:solidFill>
              </a:rPr>
              <a:t>Cherut</a:t>
            </a:r>
            <a:r>
              <a:rPr lang="en-GB" sz="2400" i="1" dirty="0">
                <a:solidFill>
                  <a:schemeClr val="bg1"/>
                </a:solidFill>
              </a:rPr>
              <a:t> - engraved</a:t>
            </a:r>
          </a:p>
          <a:p>
            <a:r>
              <a:rPr lang="en-GB" sz="2400" dirty="0">
                <a:solidFill>
                  <a:schemeClr val="bg1"/>
                </a:solidFill>
              </a:rPr>
              <a:t>Free + </a:t>
            </a:r>
            <a:r>
              <a:rPr lang="en-GB" sz="2400" dirty="0" err="1">
                <a:solidFill>
                  <a:schemeClr val="bg1"/>
                </a:solidFill>
              </a:rPr>
              <a:t>dom</a:t>
            </a:r>
            <a:endParaRPr lang="en-GB" sz="2400" dirty="0">
              <a:solidFill>
                <a:schemeClr val="bg1"/>
              </a:solidFill>
            </a:endParaRPr>
          </a:p>
          <a:p>
            <a:r>
              <a:rPr lang="en-GB" sz="2400" dirty="0">
                <a:solidFill>
                  <a:schemeClr val="bg1"/>
                </a:solidFill>
              </a:rPr>
              <a:t>Freedom is to have a standing Rule to live by, common to every one of that Society, and made by the Legislative Power erected in it; A Liberty to follow my own Will in all things, where the Rule prescribes not; and not to be subject to the inconstant, uncertain, unknown, Arbitrary Will of another Man.</a:t>
            </a:r>
          </a:p>
          <a:p>
            <a:r>
              <a:rPr lang="en-GB" sz="2000" dirty="0">
                <a:solidFill>
                  <a:schemeClr val="bg1"/>
                </a:solidFill>
              </a:rPr>
              <a:t>John Locke, "</a:t>
            </a:r>
            <a:r>
              <a:rPr lang="en-GB" sz="2000" i="1" dirty="0">
                <a:solidFill>
                  <a:schemeClr val="bg1"/>
                </a:solidFill>
              </a:rPr>
              <a:t>The Second Treatise on Government</a:t>
            </a:r>
          </a:p>
        </p:txBody>
      </p:sp>
    </p:spTree>
    <p:extLst>
      <p:ext uri="{BB962C8B-B14F-4D97-AF65-F5344CB8AC3E}">
        <p14:creationId xmlns:p14="http://schemas.microsoft.com/office/powerpoint/2010/main" val="59998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FE58A-E77D-9D45-ACDF-608CB9A1623D}"/>
              </a:ext>
            </a:extLst>
          </p:cNvPr>
          <p:cNvSpPr>
            <a:spLocks noGrp="1"/>
          </p:cNvSpPr>
          <p:nvPr>
            <p:ph type="title"/>
          </p:nvPr>
        </p:nvSpPr>
        <p:spPr/>
        <p:txBody>
          <a:bodyPr/>
          <a:lstStyle/>
          <a:p>
            <a:r>
              <a:rPr lang="en-GB" dirty="0">
                <a:solidFill>
                  <a:srgbClr val="FFFF00"/>
                </a:solidFill>
              </a:rPr>
              <a:t>True freedom</a:t>
            </a:r>
          </a:p>
        </p:txBody>
      </p:sp>
      <p:sp>
        <p:nvSpPr>
          <p:cNvPr id="3" name="Content Placeholder 2">
            <a:extLst>
              <a:ext uri="{FF2B5EF4-FFF2-40B4-BE49-F238E27FC236}">
                <a16:creationId xmlns:a16="http://schemas.microsoft.com/office/drawing/2014/main" id="{A55C487A-363A-244C-94DE-0CAB37AB3784}"/>
              </a:ext>
            </a:extLst>
          </p:cNvPr>
          <p:cNvSpPr>
            <a:spLocks noGrp="1"/>
          </p:cNvSpPr>
          <p:nvPr>
            <p:ph idx="1"/>
          </p:nvPr>
        </p:nvSpPr>
        <p:spPr/>
        <p:txBody>
          <a:bodyPr/>
          <a:lstStyle/>
          <a:p>
            <a:r>
              <a:rPr lang="en-GB" sz="2200" dirty="0">
                <a:solidFill>
                  <a:schemeClr val="bg1"/>
                </a:solidFill>
              </a:rPr>
              <a:t>The time is coming, declares the Lord, when I will make a new covenant with the people of Israel and Judah. It won’t be like the covenant I made with their ancestors when I took them by the hand to lead them out of the land of Egypt. They broke that covenant with me even though I was their husband, declares the Lord. No, this is the covenant that I will make with the people of Israel after that time, declares the Lord. I will put my Instructions within them and engrave them on their hearts. I will be their God, and they will be my people. They will no longer need to teach each other to say, “Know the Lord!” because they will all know me, from the least of them to the greatest, declares the Lord. 					Jeremiah 31:31-34</a:t>
            </a:r>
          </a:p>
        </p:txBody>
      </p:sp>
    </p:spTree>
    <p:extLst>
      <p:ext uri="{BB962C8B-B14F-4D97-AF65-F5344CB8AC3E}">
        <p14:creationId xmlns:p14="http://schemas.microsoft.com/office/powerpoint/2010/main" val="867373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81278-3F5F-9043-8E92-CDABEC19B4E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BBE243E1-A256-0245-B6E6-4DF4AEF8FA9F}"/>
              </a:ext>
            </a:extLst>
          </p:cNvPr>
          <p:cNvSpPr>
            <a:spLocks noGrp="1"/>
          </p:cNvSpPr>
          <p:nvPr>
            <p:ph idx="1"/>
          </p:nvPr>
        </p:nvSpPr>
        <p:spPr/>
        <p:txBody>
          <a:bodyPr/>
          <a:lstStyle/>
          <a:p>
            <a:r>
              <a:rPr lang="en-GB" sz="2400" dirty="0">
                <a:solidFill>
                  <a:schemeClr val="bg1"/>
                </a:solidFill>
              </a:rPr>
              <a:t>“In the ideal world, because people’s horizontal relationships with each other are rooted in their vertical relationship with God, they will form one integrated and interdependent society in which they share all their joys and sorrows. In this society, to hurt someone else will be experienced as hurting one’s own self. Hence, its citizens simply will not want to commit crime.” EDP, 288</a:t>
            </a:r>
          </a:p>
          <a:p>
            <a:endParaRPr lang="en-GB" sz="2400" dirty="0"/>
          </a:p>
        </p:txBody>
      </p:sp>
    </p:spTree>
    <p:extLst>
      <p:ext uri="{BB962C8B-B14F-4D97-AF65-F5344CB8AC3E}">
        <p14:creationId xmlns:p14="http://schemas.microsoft.com/office/powerpoint/2010/main" val="1985944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FF00"/>
                </a:solidFill>
                <a:cs typeface="Arial Rounded MT Bold"/>
              </a:rPr>
              <a:t>Development of the moral life</a:t>
            </a:r>
          </a:p>
        </p:txBody>
      </p:sp>
      <p:sp>
        <p:nvSpPr>
          <p:cNvPr id="3" name="Content Placeholder 2"/>
          <p:cNvSpPr>
            <a:spLocks noGrp="1"/>
          </p:cNvSpPr>
          <p:nvPr>
            <p:ph idx="1"/>
          </p:nvPr>
        </p:nvSpPr>
        <p:spPr/>
        <p:txBody>
          <a:bodyPr/>
          <a:lstStyle/>
          <a:p>
            <a:pPr>
              <a:buNone/>
            </a:pPr>
            <a:r>
              <a:rPr lang="en-US" dirty="0">
                <a:solidFill>
                  <a:schemeClr val="accent5"/>
                </a:solidFill>
                <a:latin typeface="Century Gothic" charset="0"/>
                <a:ea typeface="Century Gothic" charset="0"/>
                <a:cs typeface="Century Gothic" charset="0"/>
              </a:rPr>
              <a:t>	“You shall not wrong a stranger or oppress him, for you were strangers in the land of Egypt.” 		</a:t>
            </a:r>
            <a:r>
              <a:rPr lang="en-US" sz="2800" dirty="0">
                <a:solidFill>
                  <a:schemeClr val="accent5"/>
                </a:solidFill>
                <a:latin typeface="Century Gothic" charset="0"/>
                <a:ea typeface="Century Gothic" charset="0"/>
                <a:cs typeface="Century Gothic" charset="0"/>
              </a:rPr>
              <a:t>Exodus 22:20</a:t>
            </a:r>
          </a:p>
          <a:p>
            <a:pPr>
              <a:buNone/>
            </a:pPr>
            <a:endParaRPr lang="en-US" sz="2800" dirty="0">
              <a:solidFill>
                <a:schemeClr val="accent5"/>
              </a:solidFill>
              <a:latin typeface="Century Gothic" charset="0"/>
              <a:ea typeface="Century Gothic" charset="0"/>
              <a:cs typeface="Century Gothic" charset="0"/>
            </a:endParaRPr>
          </a:p>
          <a:p>
            <a:pPr>
              <a:buNone/>
            </a:pPr>
            <a:r>
              <a:rPr lang="en-US" sz="2800" dirty="0">
                <a:solidFill>
                  <a:schemeClr val="accent5"/>
                </a:solidFill>
                <a:latin typeface="Century Gothic" charset="0"/>
                <a:ea typeface="Century Gothic" charset="0"/>
                <a:cs typeface="Century Gothic" charset="0"/>
              </a:rPr>
              <a:t>	Appears 36 times in the Torah	</a:t>
            </a:r>
          </a:p>
          <a:p>
            <a:pPr>
              <a:buNone/>
            </a:pPr>
            <a:r>
              <a:rPr lang="en-US" sz="2800" dirty="0">
                <a:solidFill>
                  <a:schemeClr val="accent5"/>
                </a:solidFill>
                <a:latin typeface="Century Gothic" charset="0"/>
                <a:ea typeface="Century Gothic" charset="0"/>
                <a:cs typeface="Century Gothic" charset="0"/>
              </a:rPr>
              <a:t>	Earliest appearance of empathy in ancient world</a:t>
            </a:r>
          </a:p>
          <a:p>
            <a:pPr>
              <a:buNone/>
            </a:pPr>
            <a:r>
              <a:rPr lang="en-US" sz="2800" dirty="0">
                <a:solidFill>
                  <a:schemeClr val="accent5"/>
                </a:solidFill>
                <a:latin typeface="Century Gothic" charset="0"/>
                <a:ea typeface="Century Gothic" charset="0"/>
                <a:cs typeface="Century Gothic" charset="0"/>
              </a:rPr>
              <a:t>	Empathy and compassion the basis of morality</a:t>
            </a:r>
            <a:endParaRPr lang="en-US" dirty="0">
              <a:solidFill>
                <a:schemeClr val="accent5"/>
              </a:solidFill>
              <a:latin typeface="Century Gothic" charset="0"/>
              <a:ea typeface="Century Gothic" charset="0"/>
              <a:cs typeface="Century Gothic"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3458" name="Rectangle 2"/>
          <p:cNvSpPr>
            <a:spLocks noGrp="1" noChangeArrowheads="1"/>
          </p:cNvSpPr>
          <p:nvPr>
            <p:ph type="title"/>
          </p:nvPr>
        </p:nvSpPr>
        <p:spPr>
          <a:xfrm>
            <a:off x="533400" y="76200"/>
            <a:ext cx="8153400" cy="1295400"/>
          </a:xfrm>
        </p:spPr>
        <p:txBody>
          <a:bodyPr/>
          <a:lstStyle/>
          <a:p>
            <a:r>
              <a:rPr lang="en-US" sz="4000" dirty="0">
                <a:solidFill>
                  <a:srgbClr val="FFFF00"/>
                </a:solidFill>
              </a:rPr>
              <a:t>What was the holiness code?</a:t>
            </a:r>
            <a:endParaRPr lang="en-US" dirty="0"/>
          </a:p>
        </p:txBody>
      </p:sp>
      <p:sp>
        <p:nvSpPr>
          <p:cNvPr id="1683459" name="Rectangle 3"/>
          <p:cNvSpPr>
            <a:spLocks noGrp="1" noChangeArrowheads="1"/>
          </p:cNvSpPr>
          <p:nvPr>
            <p:ph type="body" idx="1"/>
          </p:nvPr>
        </p:nvSpPr>
        <p:spPr>
          <a:xfrm>
            <a:off x="457200" y="1556792"/>
            <a:ext cx="8229600" cy="4392488"/>
          </a:xfrm>
        </p:spPr>
        <p:txBody>
          <a:bodyPr/>
          <a:lstStyle/>
          <a:p>
            <a:pPr>
              <a:lnSpc>
                <a:spcPct val="90000"/>
              </a:lnSpc>
            </a:pPr>
            <a:r>
              <a:rPr lang="en-US" sz="2800" dirty="0">
                <a:solidFill>
                  <a:schemeClr val="accent1"/>
                </a:solidFill>
                <a:latin typeface="Century Gothic" charset="0"/>
                <a:ea typeface="Century Gothic" charset="0"/>
                <a:cs typeface="Century Gothic" charset="0"/>
              </a:rPr>
              <a:t>“Consecrate yourselves and be holy, because I am the Lord your God. Keep my decrees and follow them. I am the Lord, who makes you holy.”</a:t>
            </a:r>
          </a:p>
          <a:p>
            <a:pPr>
              <a:lnSpc>
                <a:spcPct val="90000"/>
              </a:lnSpc>
            </a:pPr>
            <a:r>
              <a:rPr lang="en-US" sz="2800" dirty="0">
                <a:solidFill>
                  <a:schemeClr val="accent1"/>
                </a:solidFill>
                <a:latin typeface="Century Gothic" charset="0"/>
                <a:ea typeface="Century Gothic" charset="0"/>
                <a:cs typeface="Century Gothic" charset="0"/>
              </a:rPr>
              <a:t>“Speak to the entire assembly of Israel and say to them: 'Be holy because I, the Lord your God, am holy.’”</a:t>
            </a:r>
          </a:p>
          <a:p>
            <a:pPr lvl="1">
              <a:lnSpc>
                <a:spcPct val="90000"/>
              </a:lnSpc>
            </a:pPr>
            <a:r>
              <a:rPr lang="en-US" sz="2400" dirty="0">
                <a:solidFill>
                  <a:schemeClr val="accent1"/>
                </a:solidFill>
                <a:latin typeface="Century Gothic" charset="0"/>
                <a:ea typeface="Century Gothic" charset="0"/>
                <a:cs typeface="Century Gothic" charset="0"/>
              </a:rPr>
              <a:t>Many laws on sexual relations, sexual purity</a:t>
            </a:r>
          </a:p>
          <a:p>
            <a:pPr lvl="1">
              <a:lnSpc>
                <a:spcPct val="90000"/>
              </a:lnSpc>
            </a:pPr>
            <a:r>
              <a:rPr lang="en-US" sz="2400" dirty="0">
                <a:solidFill>
                  <a:schemeClr val="accent1"/>
                </a:solidFill>
                <a:latin typeface="Century Gothic" charset="0"/>
                <a:ea typeface="Century Gothic" charset="0"/>
                <a:cs typeface="Century Gothic" charset="0"/>
              </a:rPr>
              <a:t>Justice, animal welfare, etc.</a:t>
            </a:r>
          </a:p>
          <a:p>
            <a:pPr lvl="1">
              <a:lnSpc>
                <a:spcPct val="90000"/>
              </a:lnSpc>
            </a:pPr>
            <a:r>
              <a:rPr lang="en-US" sz="2400" dirty="0">
                <a:solidFill>
                  <a:schemeClr val="accent1"/>
                </a:solidFill>
                <a:latin typeface="Century Gothic" charset="0"/>
                <a:ea typeface="Century Gothic" charset="0"/>
                <a:cs typeface="Century Gothic" charset="0"/>
              </a:rPr>
              <a:t>Good diet and healthy lifestyle</a:t>
            </a:r>
          </a:p>
        </p:txBody>
      </p:sp>
    </p:spTree>
    <p:extLst>
      <p:ext uri="{BB962C8B-B14F-4D97-AF65-F5344CB8AC3E}">
        <p14:creationId xmlns:p14="http://schemas.microsoft.com/office/powerpoint/2010/main" val="1216772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1410" name="Rectangle 2"/>
          <p:cNvSpPr>
            <a:spLocks noGrp="1" noChangeArrowheads="1"/>
          </p:cNvSpPr>
          <p:nvPr>
            <p:ph type="title"/>
          </p:nvPr>
        </p:nvSpPr>
        <p:spPr>
          <a:xfrm>
            <a:off x="685800" y="304800"/>
            <a:ext cx="7772400" cy="1295400"/>
          </a:xfrm>
        </p:spPr>
        <p:txBody>
          <a:bodyPr/>
          <a:lstStyle/>
          <a:p>
            <a:r>
              <a:rPr lang="en-US" sz="4000" dirty="0">
                <a:solidFill>
                  <a:srgbClr val="FFFF00"/>
                </a:solidFill>
              </a:rPr>
              <a:t>Why be good? Why follow the law?</a:t>
            </a:r>
            <a:endParaRPr lang="en-US" dirty="0"/>
          </a:p>
        </p:txBody>
      </p:sp>
      <p:sp>
        <p:nvSpPr>
          <p:cNvPr id="1681411" name="Rectangle 3"/>
          <p:cNvSpPr>
            <a:spLocks noGrp="1" noChangeArrowheads="1"/>
          </p:cNvSpPr>
          <p:nvPr>
            <p:ph type="body" idx="1"/>
          </p:nvPr>
        </p:nvSpPr>
        <p:spPr>
          <a:xfrm>
            <a:off x="457200" y="1999382"/>
            <a:ext cx="8229600" cy="4597970"/>
          </a:xfrm>
        </p:spPr>
        <p:txBody>
          <a:bodyPr/>
          <a:lstStyle/>
          <a:p>
            <a:pPr>
              <a:lnSpc>
                <a:spcPct val="90000"/>
              </a:lnSpc>
            </a:pPr>
            <a:r>
              <a:rPr lang="en-US" sz="2800" dirty="0">
                <a:solidFill>
                  <a:schemeClr val="accent1"/>
                </a:solidFill>
                <a:latin typeface="Century Gothic" charset="0"/>
                <a:ea typeface="Century Gothic" charset="0"/>
                <a:cs typeface="Century Gothic" charset="0"/>
              </a:rPr>
              <a:t>Become like God </a:t>
            </a:r>
            <a:r>
              <a:rPr lang="mr-IN" sz="2800" dirty="0">
                <a:solidFill>
                  <a:schemeClr val="accent1"/>
                </a:solidFill>
                <a:latin typeface="Century Gothic" charset="0"/>
                <a:ea typeface="Century Gothic" charset="0"/>
                <a:cs typeface="Century Gothic" charset="0"/>
              </a:rPr>
              <a:t>–</a:t>
            </a:r>
            <a:r>
              <a:rPr lang="en-US" sz="2800" dirty="0">
                <a:solidFill>
                  <a:schemeClr val="accent1"/>
                </a:solidFill>
                <a:latin typeface="Century Gothic" charset="0"/>
                <a:ea typeface="Century Gothic" charset="0"/>
                <a:cs typeface="Century Gothic" charset="0"/>
              </a:rPr>
              <a:t> Keeping the Sabbath</a:t>
            </a:r>
          </a:p>
          <a:p>
            <a:pPr>
              <a:lnSpc>
                <a:spcPct val="90000"/>
              </a:lnSpc>
            </a:pPr>
            <a:r>
              <a:rPr lang="en-US" sz="2800" dirty="0">
                <a:solidFill>
                  <a:schemeClr val="accent1"/>
                </a:solidFill>
                <a:latin typeface="Century Gothic" charset="0"/>
                <a:ea typeface="Century Gothic" charset="0"/>
                <a:cs typeface="Century Gothic" charset="0"/>
              </a:rPr>
              <a:t>All life becomes holy and every act meaningful</a:t>
            </a:r>
          </a:p>
          <a:p>
            <a:pPr>
              <a:lnSpc>
                <a:spcPct val="90000"/>
              </a:lnSpc>
            </a:pPr>
            <a:r>
              <a:rPr lang="en-US" sz="2800" dirty="0">
                <a:solidFill>
                  <a:schemeClr val="accent1"/>
                </a:solidFill>
                <a:latin typeface="Century Gothic" charset="0"/>
                <a:ea typeface="Century Gothic" charset="0"/>
                <a:cs typeface="Century Gothic" charset="0"/>
              </a:rPr>
              <a:t>Makes us better people which influences society and thus the world</a:t>
            </a:r>
          </a:p>
          <a:p>
            <a:pPr>
              <a:lnSpc>
                <a:spcPct val="90000"/>
              </a:lnSpc>
            </a:pPr>
            <a:r>
              <a:rPr lang="en-US" sz="2800" dirty="0">
                <a:solidFill>
                  <a:schemeClr val="accent1"/>
                </a:solidFill>
                <a:latin typeface="Century Gothic" charset="0"/>
                <a:ea typeface="Century Gothic" charset="0"/>
                <a:cs typeface="Century Gothic" charset="0"/>
              </a:rPr>
              <a:t>Strengthens good spiritual forces</a:t>
            </a:r>
          </a:p>
          <a:p>
            <a:pPr>
              <a:lnSpc>
                <a:spcPct val="90000"/>
              </a:lnSpc>
            </a:pPr>
            <a:r>
              <a:rPr lang="en-US" sz="2800" dirty="0" err="1">
                <a:solidFill>
                  <a:schemeClr val="accent1"/>
                </a:solidFill>
                <a:latin typeface="Century Gothic" charset="0"/>
                <a:ea typeface="Century Gothic" charset="0"/>
                <a:cs typeface="Century Gothic" charset="0"/>
              </a:rPr>
              <a:t>Tikkun</a:t>
            </a:r>
            <a:r>
              <a:rPr lang="en-US" sz="2800" dirty="0">
                <a:solidFill>
                  <a:schemeClr val="accent1"/>
                </a:solidFill>
                <a:latin typeface="Century Gothic" charset="0"/>
                <a:ea typeface="Century Gothic" charset="0"/>
                <a:cs typeface="Century Gothic" charset="0"/>
              </a:rPr>
              <a:t> </a:t>
            </a:r>
            <a:r>
              <a:rPr lang="en-US" sz="2800" dirty="0" err="1">
                <a:solidFill>
                  <a:schemeClr val="accent1"/>
                </a:solidFill>
                <a:latin typeface="Century Gothic" charset="0"/>
                <a:ea typeface="Century Gothic" charset="0"/>
                <a:cs typeface="Century Gothic" charset="0"/>
              </a:rPr>
              <a:t>olam</a:t>
            </a:r>
            <a:endParaRPr lang="en-US" sz="2800" dirty="0">
              <a:solidFill>
                <a:schemeClr val="accent1"/>
              </a:solidFill>
              <a:latin typeface="Century Gothic" charset="0"/>
              <a:ea typeface="Century Gothic" charset="0"/>
              <a:cs typeface="Century Gothic" charset="0"/>
            </a:endParaRPr>
          </a:p>
          <a:p>
            <a:pPr lvl="1">
              <a:lnSpc>
                <a:spcPct val="90000"/>
              </a:lnSpc>
            </a:pPr>
            <a:r>
              <a:rPr lang="en-US" sz="2400" dirty="0">
                <a:solidFill>
                  <a:schemeClr val="accent1"/>
                </a:solidFill>
                <a:latin typeface="Century Gothic" charset="0"/>
                <a:ea typeface="Century Gothic" charset="0"/>
                <a:cs typeface="Century Gothic" charset="0"/>
              </a:rPr>
              <a:t>“Repairing the world” or “perfecting the world.”</a:t>
            </a:r>
          </a:p>
        </p:txBody>
      </p:sp>
    </p:spTree>
    <p:extLst>
      <p:ext uri="{BB962C8B-B14F-4D97-AF65-F5344CB8AC3E}">
        <p14:creationId xmlns:p14="http://schemas.microsoft.com/office/powerpoint/2010/main" val="602396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1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1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14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814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81411">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81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14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1400"/>
            <a:ext cx="8229600" cy="1143000"/>
          </a:xfrm>
        </p:spPr>
        <p:txBody>
          <a:bodyPr/>
          <a:lstStyle/>
          <a:p>
            <a:r>
              <a:rPr lang="en-US" dirty="0">
                <a:solidFill>
                  <a:srgbClr val="FFFF00"/>
                </a:solidFill>
                <a:ea typeface="Arial Rounded MT Bold" charset="0"/>
                <a:cs typeface="Arial Rounded MT Bold" charset="0"/>
              </a:rPr>
              <a:t>Why all these laws?</a:t>
            </a:r>
          </a:p>
        </p:txBody>
      </p:sp>
      <p:sp>
        <p:nvSpPr>
          <p:cNvPr id="3" name="Content Placeholder 2"/>
          <p:cNvSpPr>
            <a:spLocks noGrp="1"/>
          </p:cNvSpPr>
          <p:nvPr>
            <p:ph idx="1"/>
          </p:nvPr>
        </p:nvSpPr>
        <p:spPr>
          <a:xfrm>
            <a:off x="457200" y="836712"/>
            <a:ext cx="8229600" cy="5342582"/>
          </a:xfrm>
        </p:spPr>
        <p:txBody>
          <a:bodyPr/>
          <a:lstStyle/>
          <a:p>
            <a:r>
              <a:rPr lang="en-US" sz="2800" dirty="0">
                <a:solidFill>
                  <a:schemeClr val="accent1"/>
                </a:solidFill>
                <a:latin typeface="Century Gothic" charset="0"/>
                <a:ea typeface="Century Gothic" charset="0"/>
                <a:cs typeface="Century Gothic" charset="0"/>
              </a:rPr>
              <a:t>To translate vision into reality</a:t>
            </a:r>
          </a:p>
          <a:p>
            <a:pPr lvl="1"/>
            <a:r>
              <a:rPr lang="en-US" sz="2400" dirty="0">
                <a:solidFill>
                  <a:schemeClr val="accent1"/>
                </a:solidFill>
                <a:latin typeface="Century Gothic" charset="0"/>
                <a:ea typeface="Century Gothic" charset="0"/>
                <a:cs typeface="Century Gothic" charset="0"/>
              </a:rPr>
              <a:t>Abraham and Isaac</a:t>
            </a:r>
          </a:p>
          <a:p>
            <a:r>
              <a:rPr lang="en-US" sz="2800" dirty="0">
                <a:solidFill>
                  <a:schemeClr val="accent1"/>
                </a:solidFill>
                <a:latin typeface="Century Gothic" charset="0"/>
                <a:ea typeface="Century Gothic" charset="0"/>
                <a:cs typeface="Century Gothic" charset="0"/>
              </a:rPr>
              <a:t>Historical experience into legislation</a:t>
            </a:r>
          </a:p>
          <a:p>
            <a:pPr lvl="1"/>
            <a:r>
              <a:rPr lang="en-US" sz="2400" dirty="0">
                <a:solidFill>
                  <a:schemeClr val="accent1"/>
                </a:solidFill>
                <a:latin typeface="Century Gothic" charset="0"/>
                <a:ea typeface="Century Gothic" charset="0"/>
                <a:cs typeface="Century Gothic" charset="0"/>
              </a:rPr>
              <a:t>Slavery </a:t>
            </a:r>
            <a:r>
              <a:rPr lang="mr-IN" sz="2400" dirty="0">
                <a:solidFill>
                  <a:schemeClr val="accent1"/>
                </a:solidFill>
                <a:latin typeface="Century Gothic" charset="0"/>
                <a:ea typeface="Century Gothic" charset="0"/>
                <a:cs typeface="Century Gothic" charset="0"/>
              </a:rPr>
              <a:t>–</a:t>
            </a:r>
            <a:r>
              <a:rPr lang="en-US" sz="2400" dirty="0">
                <a:solidFill>
                  <a:schemeClr val="accent1"/>
                </a:solidFill>
                <a:latin typeface="Century Gothic" charset="0"/>
                <a:ea typeface="Century Gothic" charset="0"/>
                <a:cs typeface="Century Gothic" charset="0"/>
              </a:rPr>
              <a:t> Exodus - Canaan</a:t>
            </a:r>
          </a:p>
          <a:p>
            <a:r>
              <a:rPr lang="en-US" sz="2800" dirty="0">
                <a:solidFill>
                  <a:schemeClr val="accent1"/>
                </a:solidFill>
                <a:latin typeface="Century Gothic" charset="0"/>
                <a:ea typeface="Century Gothic" charset="0"/>
                <a:cs typeface="Century Gothic" charset="0"/>
              </a:rPr>
              <a:t>Behind every law a narrative</a:t>
            </a:r>
          </a:p>
          <a:p>
            <a:pPr lvl="1"/>
            <a:r>
              <a:rPr lang="en-US" sz="2400" dirty="0">
                <a:solidFill>
                  <a:schemeClr val="accent1"/>
                </a:solidFill>
                <a:latin typeface="Century Gothic" charset="0"/>
                <a:ea typeface="Century Gothic" charset="0"/>
                <a:cs typeface="Century Gothic" charset="0"/>
              </a:rPr>
              <a:t>“If you buy a Hebrew slave, he is to serve you for 6 years, but in the 7</a:t>
            </a:r>
            <a:r>
              <a:rPr lang="en-US" sz="2400" baseline="30000" dirty="0">
                <a:solidFill>
                  <a:schemeClr val="accent1"/>
                </a:solidFill>
                <a:latin typeface="Century Gothic" charset="0"/>
                <a:ea typeface="Century Gothic" charset="0"/>
                <a:cs typeface="Century Gothic" charset="0"/>
              </a:rPr>
              <a:t>th</a:t>
            </a:r>
            <a:r>
              <a:rPr lang="en-US" sz="2400" dirty="0">
                <a:solidFill>
                  <a:schemeClr val="accent1"/>
                </a:solidFill>
                <a:latin typeface="Century Gothic" charset="0"/>
                <a:ea typeface="Century Gothic" charset="0"/>
                <a:cs typeface="Century Gothic" charset="0"/>
              </a:rPr>
              <a:t> year he shall go free”</a:t>
            </a:r>
          </a:p>
          <a:p>
            <a:pPr lvl="2"/>
            <a:r>
              <a:rPr lang="en-US" sz="2000" dirty="0">
                <a:solidFill>
                  <a:schemeClr val="accent1"/>
                </a:solidFill>
                <a:latin typeface="Century Gothic" charset="0"/>
                <a:ea typeface="Century Gothic" charset="0"/>
                <a:cs typeface="Century Gothic" charset="0"/>
              </a:rPr>
              <a:t>Slavery temporary not a matter of birth</a:t>
            </a:r>
          </a:p>
          <a:p>
            <a:pPr lvl="2"/>
            <a:r>
              <a:rPr lang="en-US" sz="2000" dirty="0">
                <a:solidFill>
                  <a:schemeClr val="accent1"/>
                </a:solidFill>
                <a:latin typeface="Century Gothic" charset="0"/>
                <a:ea typeface="Century Gothic" charset="0"/>
                <a:cs typeface="Century Gothic" charset="0"/>
              </a:rPr>
              <a:t>If doesn’t want freedom awl through ear</a:t>
            </a:r>
          </a:p>
          <a:p>
            <a:pPr lvl="1"/>
            <a:r>
              <a:rPr lang="en-US" sz="2400" dirty="0">
                <a:solidFill>
                  <a:schemeClr val="accent1"/>
                </a:solidFill>
                <a:latin typeface="Century Gothic" charset="0"/>
                <a:ea typeface="Century Gothic" charset="0"/>
                <a:cs typeface="Century Gothic" charset="0"/>
              </a:rPr>
              <a:t>“Anyone who beats their slave must be punished if the slave dies as a result”</a:t>
            </a:r>
          </a:p>
          <a:p>
            <a:pPr lvl="2"/>
            <a:r>
              <a:rPr lang="en-US" sz="2000" dirty="0">
                <a:solidFill>
                  <a:schemeClr val="accent1"/>
                </a:solidFill>
                <a:latin typeface="Century Gothic" charset="0"/>
                <a:ea typeface="Century Gothic" charset="0"/>
                <a:cs typeface="Century Gothic" charset="0"/>
              </a:rPr>
              <a:t>Slaves are not property and have a right to life</a:t>
            </a:r>
          </a:p>
          <a:p>
            <a:pPr lvl="1"/>
            <a:r>
              <a:rPr lang="en-US" sz="2400" dirty="0">
                <a:solidFill>
                  <a:schemeClr val="accent1"/>
                </a:solidFill>
                <a:latin typeface="Century Gothic" charset="0"/>
                <a:ea typeface="Century Gothic" charset="0"/>
                <a:cs typeface="Century Gothic" charset="0"/>
              </a:rPr>
              <a:t>On Sabbath your slave is not to work</a:t>
            </a:r>
          </a:p>
          <a:p>
            <a:pPr lvl="2"/>
            <a:r>
              <a:rPr lang="en-US" sz="2000" dirty="0">
                <a:solidFill>
                  <a:schemeClr val="accent1"/>
                </a:solidFill>
                <a:latin typeface="Century Gothic" charset="0"/>
                <a:ea typeface="Century Gothic" charset="0"/>
                <a:cs typeface="Century Gothic" charset="0"/>
              </a:rPr>
              <a:t>Breathe the air of freedom</a:t>
            </a:r>
          </a:p>
          <a:p>
            <a:pPr lvl="1"/>
            <a:endParaRPr lang="en-US" sz="2400" dirty="0">
              <a:solidFill>
                <a:schemeClr val="accent1"/>
              </a:solidFill>
              <a:latin typeface="Century Gothic" charset="0"/>
              <a:ea typeface="Century Gothic" charset="0"/>
              <a:cs typeface="Century Gothic" charset="0"/>
            </a:endParaRPr>
          </a:p>
        </p:txBody>
      </p:sp>
    </p:spTree>
    <p:extLst>
      <p:ext uri="{BB962C8B-B14F-4D97-AF65-F5344CB8AC3E}">
        <p14:creationId xmlns:p14="http://schemas.microsoft.com/office/powerpoint/2010/main" val="868429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6C9CA-C2E9-7744-A4FD-1560D9A63D54}"/>
              </a:ext>
            </a:extLst>
          </p:cNvPr>
          <p:cNvSpPr>
            <a:spLocks noGrp="1"/>
          </p:cNvSpPr>
          <p:nvPr>
            <p:ph type="title"/>
          </p:nvPr>
        </p:nvSpPr>
        <p:spPr/>
        <p:txBody>
          <a:bodyPr/>
          <a:lstStyle/>
          <a:p>
            <a:r>
              <a:rPr lang="en-GB" dirty="0">
                <a:solidFill>
                  <a:srgbClr val="FFFF00"/>
                </a:solidFill>
              </a:rPr>
              <a:t>The “Other”</a:t>
            </a:r>
          </a:p>
        </p:txBody>
      </p:sp>
      <p:sp>
        <p:nvSpPr>
          <p:cNvPr id="3" name="Content Placeholder 2">
            <a:extLst>
              <a:ext uri="{FF2B5EF4-FFF2-40B4-BE49-F238E27FC236}">
                <a16:creationId xmlns:a16="http://schemas.microsoft.com/office/drawing/2014/main" id="{9E6D0ADA-A6BB-274E-8020-4F409189C5CF}"/>
              </a:ext>
            </a:extLst>
          </p:cNvPr>
          <p:cNvSpPr>
            <a:spLocks noGrp="1"/>
          </p:cNvSpPr>
          <p:nvPr>
            <p:ph idx="1"/>
          </p:nvPr>
        </p:nvSpPr>
        <p:spPr/>
        <p:txBody>
          <a:bodyPr/>
          <a:lstStyle/>
          <a:p>
            <a:pPr marL="0" indent="0">
              <a:buNone/>
            </a:pPr>
            <a:r>
              <a:rPr lang="en-GB" sz="2000" dirty="0">
                <a:solidFill>
                  <a:schemeClr val="bg1"/>
                </a:solidFill>
              </a:rPr>
              <a:t>The great crimes of humanity have been committed against the stranger, the outsider, the one-not-like-us. Recognising the humanity of the stranger has been the historic weak point in most cultures. Hatred of the foreigner is the oldest of passions, going back to tribalism and the prehistory of civilisation. The Greeks saw non-Greeks as barbarians. Germans called Jews vermin, lice, a cancer in the body of the nation. In Rwanda, Hutus called Tutsis </a:t>
            </a:r>
            <a:r>
              <a:rPr lang="en-GB" sz="2000" dirty="0" err="1">
                <a:solidFill>
                  <a:schemeClr val="bg1"/>
                </a:solidFill>
              </a:rPr>
              <a:t>inyenzi</a:t>
            </a:r>
            <a:r>
              <a:rPr lang="en-GB" sz="2000" dirty="0">
                <a:solidFill>
                  <a:schemeClr val="bg1"/>
                </a:solidFill>
              </a:rPr>
              <a:t>, cockroaches. Dehumanise the other and all the moral forces in the world will not save us from evil. Knowledge is silenced, emotion anaesthetised and reason perverted. The Nazis convinced themselves (and others) that in exterminating the Jews they were performing a moral service for the Aryan race. Suicide bombers are convinced that they are acting for the greater glory of God. There is such a thing as altruistic evil.</a:t>
            </a:r>
          </a:p>
          <a:p>
            <a:endParaRPr lang="en-GB" sz="2000" dirty="0">
              <a:solidFill>
                <a:schemeClr val="bg1"/>
              </a:solidFill>
            </a:endParaRPr>
          </a:p>
          <a:p>
            <a:endParaRPr lang="en-GB" sz="2000" dirty="0">
              <a:solidFill>
                <a:schemeClr val="bg1"/>
              </a:solidFill>
            </a:endParaRPr>
          </a:p>
        </p:txBody>
      </p:sp>
    </p:spTree>
    <p:extLst>
      <p:ext uri="{BB962C8B-B14F-4D97-AF65-F5344CB8AC3E}">
        <p14:creationId xmlns:p14="http://schemas.microsoft.com/office/powerpoint/2010/main" val="2646057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0B8E-813D-8C4D-A92C-8E34BE2EFE2F}"/>
              </a:ext>
            </a:extLst>
          </p:cNvPr>
          <p:cNvSpPr>
            <a:spLocks noGrp="1"/>
          </p:cNvSpPr>
          <p:nvPr>
            <p:ph type="title"/>
          </p:nvPr>
        </p:nvSpPr>
        <p:spPr/>
        <p:txBody>
          <a:bodyPr/>
          <a:lstStyle/>
          <a:p>
            <a:r>
              <a:rPr lang="en-GB" dirty="0">
                <a:solidFill>
                  <a:srgbClr val="FFFF00"/>
                </a:solidFill>
              </a:rPr>
              <a:t>The paradox of morality</a:t>
            </a:r>
          </a:p>
        </p:txBody>
      </p:sp>
      <p:sp>
        <p:nvSpPr>
          <p:cNvPr id="3" name="Content Placeholder 2">
            <a:extLst>
              <a:ext uri="{FF2B5EF4-FFF2-40B4-BE49-F238E27FC236}">
                <a16:creationId xmlns:a16="http://schemas.microsoft.com/office/drawing/2014/main" id="{D7AABA9C-E4EB-D949-8A40-E1CB367228F1}"/>
              </a:ext>
            </a:extLst>
          </p:cNvPr>
          <p:cNvSpPr>
            <a:spLocks noGrp="1"/>
          </p:cNvSpPr>
          <p:nvPr>
            <p:ph idx="1"/>
          </p:nvPr>
        </p:nvSpPr>
        <p:spPr/>
        <p:txBody>
          <a:bodyPr/>
          <a:lstStyle/>
          <a:p>
            <a:r>
              <a:rPr lang="en-GB" sz="2200" dirty="0">
                <a:solidFill>
                  <a:schemeClr val="bg1"/>
                </a:solidFill>
              </a:rPr>
              <a:t>We are tribal animals. We form ourselves into groups. Morality is both cause and consequence of this fact. Toward people with whom we are or feel ourselves to be related we are capable of altruism. But toward strangers we feel fear, and that fear is capable of turning us into monsters.</a:t>
            </a:r>
          </a:p>
          <a:p>
            <a:r>
              <a:rPr lang="en-GB" sz="2200" dirty="0">
                <a:solidFill>
                  <a:schemeClr val="bg1"/>
                </a:solidFill>
              </a:rPr>
              <a:t>Morality binds and blinds. It binds us to others in a bond of reciprocal altruism. But it also blinds us to the humanity of those who stand outside that bond. It unites and divides. It divides because it unites. Morality turns the “I” of self interest into the “We” of the common good. But the very act of creating an “Us” simultaneously creates a “Them,” the people not like us. Jonathan Sacks </a:t>
            </a:r>
          </a:p>
        </p:txBody>
      </p:sp>
    </p:spTree>
    <p:extLst>
      <p:ext uri="{BB962C8B-B14F-4D97-AF65-F5344CB8AC3E}">
        <p14:creationId xmlns:p14="http://schemas.microsoft.com/office/powerpoint/2010/main" val="35069092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22F7D-54E2-B249-945A-EF2DEFD85243}"/>
              </a:ext>
            </a:extLst>
          </p:cNvPr>
          <p:cNvSpPr>
            <a:spLocks noGrp="1"/>
          </p:cNvSpPr>
          <p:nvPr>
            <p:ph type="title"/>
          </p:nvPr>
        </p:nvSpPr>
        <p:spPr/>
        <p:txBody>
          <a:bodyPr/>
          <a:lstStyle/>
          <a:p>
            <a:r>
              <a:rPr lang="en-GB" dirty="0">
                <a:solidFill>
                  <a:srgbClr val="FFFF00"/>
                </a:solidFill>
              </a:rPr>
              <a:t>Covenant of love</a:t>
            </a:r>
          </a:p>
        </p:txBody>
      </p:sp>
      <p:sp>
        <p:nvSpPr>
          <p:cNvPr id="3" name="Content Placeholder 2">
            <a:extLst>
              <a:ext uri="{FF2B5EF4-FFF2-40B4-BE49-F238E27FC236}">
                <a16:creationId xmlns:a16="http://schemas.microsoft.com/office/drawing/2014/main" id="{57AB01AA-EB32-364F-BE7A-22DF87F930E6}"/>
              </a:ext>
            </a:extLst>
          </p:cNvPr>
          <p:cNvSpPr>
            <a:spLocks noGrp="1"/>
          </p:cNvSpPr>
          <p:nvPr>
            <p:ph idx="1"/>
          </p:nvPr>
        </p:nvSpPr>
        <p:spPr/>
        <p:txBody>
          <a:bodyPr/>
          <a:lstStyle/>
          <a:p>
            <a:r>
              <a:rPr lang="en-GB" sz="2400" dirty="0">
                <a:solidFill>
                  <a:schemeClr val="accent1"/>
                </a:solidFill>
              </a:rPr>
              <a:t>“If you pay attention to these laws and are careful to follow them, then the Lord your God will keep his </a:t>
            </a:r>
            <a:r>
              <a:rPr lang="en-GB" sz="2400" b="1" dirty="0">
                <a:solidFill>
                  <a:schemeClr val="accent1"/>
                </a:solidFill>
              </a:rPr>
              <a:t>covenant of love </a:t>
            </a:r>
            <a:r>
              <a:rPr lang="en-GB" sz="2400" dirty="0">
                <a:solidFill>
                  <a:schemeClr val="accent1"/>
                </a:solidFill>
              </a:rPr>
              <a:t>with you, as he swore to your ancestors.  </a:t>
            </a:r>
            <a:r>
              <a:rPr lang="en-GB" sz="2400" b="1" dirty="0">
                <a:solidFill>
                  <a:schemeClr val="accent1"/>
                </a:solidFill>
              </a:rPr>
              <a:t>He will love you and bless you </a:t>
            </a:r>
            <a:r>
              <a:rPr lang="en-GB" sz="2400" dirty="0">
                <a:solidFill>
                  <a:schemeClr val="accent1"/>
                </a:solidFill>
              </a:rPr>
              <a:t>and increase your numbers.” Deuteronomy 7:12-13</a:t>
            </a:r>
          </a:p>
          <a:p>
            <a:r>
              <a:rPr lang="en-GB" sz="2400" dirty="0">
                <a:solidFill>
                  <a:schemeClr val="accent1"/>
                </a:solidFill>
              </a:rPr>
              <a:t> Because </a:t>
            </a:r>
            <a:r>
              <a:rPr lang="en-GB" sz="2400" b="1" dirty="0">
                <a:solidFill>
                  <a:schemeClr val="accent1"/>
                </a:solidFill>
              </a:rPr>
              <a:t>he loved your ancestors </a:t>
            </a:r>
            <a:r>
              <a:rPr lang="en-GB" sz="2400" dirty="0">
                <a:solidFill>
                  <a:schemeClr val="accent1"/>
                </a:solidFill>
              </a:rPr>
              <a:t>and chose their descendants after them, he brought you out of Egypt by his Presence and his great strength. Deuteronomy 4:37</a:t>
            </a:r>
          </a:p>
        </p:txBody>
      </p:sp>
    </p:spTree>
    <p:extLst>
      <p:ext uri="{BB962C8B-B14F-4D97-AF65-F5344CB8AC3E}">
        <p14:creationId xmlns:p14="http://schemas.microsoft.com/office/powerpoint/2010/main" val="3471697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4076D-3627-D54A-8064-63DF567A2CC0}"/>
              </a:ext>
            </a:extLst>
          </p:cNvPr>
          <p:cNvSpPr>
            <a:spLocks noGrp="1"/>
          </p:cNvSpPr>
          <p:nvPr>
            <p:ph type="title"/>
          </p:nvPr>
        </p:nvSpPr>
        <p:spPr/>
        <p:txBody>
          <a:bodyPr/>
          <a:lstStyle/>
          <a:p>
            <a:r>
              <a:rPr lang="en-GB" dirty="0">
                <a:solidFill>
                  <a:srgbClr val="FFFF00"/>
                </a:solidFill>
              </a:rPr>
              <a:t>Four visions of the ethical life</a:t>
            </a:r>
          </a:p>
        </p:txBody>
      </p:sp>
      <p:sp>
        <p:nvSpPr>
          <p:cNvPr id="3" name="Content Placeholder 2">
            <a:extLst>
              <a:ext uri="{FF2B5EF4-FFF2-40B4-BE49-F238E27FC236}">
                <a16:creationId xmlns:a16="http://schemas.microsoft.com/office/drawing/2014/main" id="{98A2938F-C1BC-BD43-965D-B8EE9E07EE96}"/>
              </a:ext>
            </a:extLst>
          </p:cNvPr>
          <p:cNvSpPr>
            <a:spLocks noGrp="1"/>
          </p:cNvSpPr>
          <p:nvPr>
            <p:ph idx="1"/>
          </p:nvPr>
        </p:nvSpPr>
        <p:spPr>
          <a:xfrm>
            <a:off x="457200" y="1783357"/>
            <a:ext cx="8229600" cy="4525963"/>
          </a:xfrm>
        </p:spPr>
        <p:txBody>
          <a:bodyPr/>
          <a:lstStyle/>
          <a:p>
            <a:r>
              <a:rPr lang="en-GB" sz="2800" dirty="0">
                <a:solidFill>
                  <a:schemeClr val="accent1"/>
                </a:solidFill>
              </a:rPr>
              <a:t>Civic ethics</a:t>
            </a:r>
          </a:p>
          <a:p>
            <a:pPr lvl="1"/>
            <a:r>
              <a:rPr lang="en-GB" sz="2400" dirty="0">
                <a:solidFill>
                  <a:schemeClr val="accent1"/>
                </a:solidFill>
              </a:rPr>
              <a:t>Ancient Rome and Greece</a:t>
            </a:r>
          </a:p>
          <a:p>
            <a:r>
              <a:rPr lang="en-GB" sz="2800" dirty="0">
                <a:solidFill>
                  <a:schemeClr val="accent1"/>
                </a:solidFill>
              </a:rPr>
              <a:t>Ethic of duty</a:t>
            </a:r>
          </a:p>
          <a:p>
            <a:pPr lvl="1"/>
            <a:r>
              <a:rPr lang="en-GB" sz="2400" dirty="0">
                <a:solidFill>
                  <a:schemeClr val="accent1"/>
                </a:solidFill>
              </a:rPr>
              <a:t>Confucianism, Stoicism, Kant</a:t>
            </a:r>
          </a:p>
          <a:p>
            <a:r>
              <a:rPr lang="en-GB" sz="2800" dirty="0">
                <a:solidFill>
                  <a:schemeClr val="accent1"/>
                </a:solidFill>
              </a:rPr>
              <a:t>Ethic of honour</a:t>
            </a:r>
          </a:p>
          <a:p>
            <a:pPr lvl="1"/>
            <a:r>
              <a:rPr lang="en-GB" sz="2400" dirty="0">
                <a:solidFill>
                  <a:schemeClr val="accent1"/>
                </a:solidFill>
              </a:rPr>
              <a:t>Persian, Arab, Islam, military, medieval chivalry</a:t>
            </a:r>
          </a:p>
          <a:p>
            <a:r>
              <a:rPr lang="en-GB" sz="2800" dirty="0">
                <a:solidFill>
                  <a:schemeClr val="accent1"/>
                </a:solidFill>
              </a:rPr>
              <a:t>Ethic of love</a:t>
            </a:r>
          </a:p>
          <a:p>
            <a:pPr lvl="1"/>
            <a:r>
              <a:rPr lang="en-GB" sz="2400" dirty="0">
                <a:solidFill>
                  <a:schemeClr val="accent1"/>
                </a:solidFill>
              </a:rPr>
              <a:t>Judaism and Christianity </a:t>
            </a:r>
          </a:p>
          <a:p>
            <a:pPr lvl="1"/>
            <a:endParaRPr lang="en-GB" sz="2400" dirty="0">
              <a:solidFill>
                <a:schemeClr val="accent1"/>
              </a:solidFill>
            </a:endParaRPr>
          </a:p>
          <a:p>
            <a:pPr marL="0" indent="0">
              <a:buNone/>
            </a:pPr>
            <a:r>
              <a:rPr lang="en-GB" sz="2000" dirty="0">
                <a:solidFill>
                  <a:schemeClr val="accent1"/>
                </a:solidFill>
              </a:rPr>
              <a:t>Harry Redner</a:t>
            </a:r>
            <a:r>
              <a:rPr lang="en-GB" sz="2000" i="1" dirty="0">
                <a:solidFill>
                  <a:schemeClr val="accent1"/>
                </a:solidFill>
              </a:rPr>
              <a:t>, Ethical Life: The past and present of ethical culture</a:t>
            </a:r>
          </a:p>
        </p:txBody>
      </p:sp>
    </p:spTree>
    <p:extLst>
      <p:ext uri="{BB962C8B-B14F-4D97-AF65-F5344CB8AC3E}">
        <p14:creationId xmlns:p14="http://schemas.microsoft.com/office/powerpoint/2010/main" val="3139191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E9AAB-3139-5E43-8613-6FEACFAF89C3}"/>
              </a:ext>
            </a:extLst>
          </p:cNvPr>
          <p:cNvSpPr>
            <a:spLocks noGrp="1"/>
          </p:cNvSpPr>
          <p:nvPr>
            <p:ph type="title"/>
          </p:nvPr>
        </p:nvSpPr>
        <p:spPr/>
        <p:txBody>
          <a:bodyPr/>
          <a:lstStyle/>
          <a:p>
            <a:r>
              <a:rPr lang="en-GB" dirty="0">
                <a:solidFill>
                  <a:srgbClr val="FFFF00"/>
                </a:solidFill>
              </a:rPr>
              <a:t>A political vision</a:t>
            </a:r>
          </a:p>
        </p:txBody>
      </p:sp>
      <p:sp>
        <p:nvSpPr>
          <p:cNvPr id="3" name="Content Placeholder 2">
            <a:extLst>
              <a:ext uri="{FF2B5EF4-FFF2-40B4-BE49-F238E27FC236}">
                <a16:creationId xmlns:a16="http://schemas.microsoft.com/office/drawing/2014/main" id="{97060F6A-972E-2C4B-91D9-45D8286DCC7F}"/>
              </a:ext>
            </a:extLst>
          </p:cNvPr>
          <p:cNvSpPr>
            <a:spLocks noGrp="1"/>
          </p:cNvSpPr>
          <p:nvPr>
            <p:ph idx="1"/>
          </p:nvPr>
        </p:nvSpPr>
        <p:spPr>
          <a:xfrm>
            <a:off x="251520" y="1600200"/>
            <a:ext cx="8435280" cy="4525963"/>
          </a:xfrm>
        </p:spPr>
        <p:txBody>
          <a:bodyPr/>
          <a:lstStyle/>
          <a:p>
            <a:r>
              <a:rPr lang="en-GB" sz="2200" dirty="0">
                <a:solidFill>
                  <a:schemeClr val="accent1"/>
                </a:solidFill>
              </a:rPr>
              <a:t>See, I am setting before you today a blessing and a curse — the blessing if you obey the commands of the Lord your God that I am giving you today; the curse if you disobey the commands of the Lord your God and turn from the way that I command you today by following other gods, which you have not known. 	Deuteronomy 11: 26-28</a:t>
            </a:r>
          </a:p>
          <a:p>
            <a:r>
              <a:rPr lang="en-GB" sz="2200" dirty="0">
                <a:solidFill>
                  <a:schemeClr val="accent1"/>
                </a:solidFill>
              </a:rPr>
              <a:t>“See, I have set before you today life and good, death and evil … I call heaven and earth to witness against you today, that I have set before you life and death, blessing and curse. Therefore choose life, that you and your offspring may live. 		Deuteronomy 30: 15, 19</a:t>
            </a:r>
          </a:p>
          <a:p>
            <a:r>
              <a:rPr lang="en-GB" sz="2200" dirty="0">
                <a:solidFill>
                  <a:schemeClr val="accent1"/>
                </a:solidFill>
              </a:rPr>
              <a:t>Choice – Freedom – Responsibility </a:t>
            </a:r>
          </a:p>
        </p:txBody>
      </p:sp>
    </p:spTree>
    <p:extLst>
      <p:ext uri="{BB962C8B-B14F-4D97-AF65-F5344CB8AC3E}">
        <p14:creationId xmlns:p14="http://schemas.microsoft.com/office/powerpoint/2010/main" val="9983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78E46-A8D0-EB45-A27F-831F6852560B}"/>
              </a:ext>
            </a:extLst>
          </p:cNvPr>
          <p:cNvSpPr>
            <a:spLocks noGrp="1"/>
          </p:cNvSpPr>
          <p:nvPr>
            <p:ph type="title"/>
          </p:nvPr>
        </p:nvSpPr>
        <p:spPr/>
        <p:txBody>
          <a:bodyPr/>
          <a:lstStyle/>
          <a:p>
            <a:r>
              <a:rPr lang="en-GB" dirty="0">
                <a:solidFill>
                  <a:srgbClr val="FFFF00"/>
                </a:solidFill>
              </a:rPr>
              <a:t>One nation under God</a:t>
            </a:r>
          </a:p>
        </p:txBody>
      </p:sp>
      <p:sp>
        <p:nvSpPr>
          <p:cNvPr id="3" name="Content Placeholder 2">
            <a:extLst>
              <a:ext uri="{FF2B5EF4-FFF2-40B4-BE49-F238E27FC236}">
                <a16:creationId xmlns:a16="http://schemas.microsoft.com/office/drawing/2014/main" id="{AB8E05E8-D1E3-ED4F-A5FB-BB2C7545D0EE}"/>
              </a:ext>
            </a:extLst>
          </p:cNvPr>
          <p:cNvSpPr>
            <a:spLocks noGrp="1"/>
          </p:cNvSpPr>
          <p:nvPr>
            <p:ph idx="1"/>
          </p:nvPr>
        </p:nvSpPr>
        <p:spPr>
          <a:xfrm>
            <a:off x="179512" y="1600200"/>
            <a:ext cx="8507288" cy="4525963"/>
          </a:xfrm>
        </p:spPr>
        <p:txBody>
          <a:bodyPr/>
          <a:lstStyle/>
          <a:p>
            <a:r>
              <a:rPr lang="en-GB" sz="2400" dirty="0">
                <a:solidFill>
                  <a:schemeClr val="accent1"/>
                </a:solidFill>
              </a:rPr>
              <a:t>Moses’ vision is deeply political but in a unique way. He summons the people to humility and responsibility. We are the nation, he says, that has been chosen by God for a great experiment. Can we create a society that is not Egypt, not empire, not divided into rulers and ruled? Can we stay faithful to the more-than-human hand that has guided our destinies since I first stood before Pharaoh and asked for our freedom? For if we truly believe in God  in whose handwriting our history has been written, God to whom we pledged allegiance at Mount Sinai, God who is our only sovereign – then we can do great things.</a:t>
            </a:r>
          </a:p>
        </p:txBody>
      </p:sp>
    </p:spTree>
    <p:extLst>
      <p:ext uri="{BB962C8B-B14F-4D97-AF65-F5344CB8AC3E}">
        <p14:creationId xmlns:p14="http://schemas.microsoft.com/office/powerpoint/2010/main" val="4209138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3151E2-B6B7-2548-AB5D-96DB791748D4}"/>
              </a:ext>
            </a:extLst>
          </p:cNvPr>
          <p:cNvSpPr>
            <a:spLocks noGrp="1"/>
          </p:cNvSpPr>
          <p:nvPr>
            <p:ph type="title"/>
          </p:nvPr>
        </p:nvSpPr>
        <p:spPr/>
        <p:txBody>
          <a:bodyPr/>
          <a:lstStyle/>
          <a:p>
            <a:r>
              <a:rPr lang="en-GB" dirty="0">
                <a:solidFill>
                  <a:srgbClr val="FFFF00"/>
                </a:solidFill>
              </a:rPr>
              <a:t>A free and just society</a:t>
            </a:r>
          </a:p>
        </p:txBody>
      </p:sp>
      <p:sp>
        <p:nvSpPr>
          <p:cNvPr id="3" name="Content Placeholder 2">
            <a:extLst>
              <a:ext uri="{FF2B5EF4-FFF2-40B4-BE49-F238E27FC236}">
                <a16:creationId xmlns:a16="http://schemas.microsoft.com/office/drawing/2014/main" id="{3633B4BB-03D7-B74E-9C5D-E1A455BCBF2F}"/>
              </a:ext>
            </a:extLst>
          </p:cNvPr>
          <p:cNvSpPr>
            <a:spLocks noGrp="1"/>
          </p:cNvSpPr>
          <p:nvPr>
            <p:ph idx="1"/>
          </p:nvPr>
        </p:nvSpPr>
        <p:spPr/>
        <p:txBody>
          <a:bodyPr/>
          <a:lstStyle/>
          <a:p>
            <a:r>
              <a:rPr lang="en-GB" sz="2400" dirty="0">
                <a:solidFill>
                  <a:schemeClr val="accent1"/>
                </a:solidFill>
              </a:rPr>
              <a:t>Not great in conventional terms, but great in moral terms. For if all power, all wealth, all might belong to God, then none of these things can rightfully set us apart one from another. We are all equally precious in His sight. We have been charged by Him to feed the poor and bring the orphan and widow, the landless Levite and non-Israelite stranger, into our midst, sharing our celebrations and days of rest. We have been commanded to create a just society that honours human dignity and freedom.</a:t>
            </a:r>
          </a:p>
          <a:p>
            <a:endParaRPr lang="en-GB" sz="2400" dirty="0">
              <a:solidFill>
                <a:schemeClr val="accent1"/>
              </a:solidFill>
            </a:endParaRPr>
          </a:p>
          <a:p>
            <a:endParaRPr lang="en-GB" sz="2400" dirty="0">
              <a:solidFill>
                <a:schemeClr val="accent1"/>
              </a:solidFill>
            </a:endParaRPr>
          </a:p>
        </p:txBody>
      </p:sp>
    </p:spTree>
    <p:extLst>
      <p:ext uri="{BB962C8B-B14F-4D97-AF65-F5344CB8AC3E}">
        <p14:creationId xmlns:p14="http://schemas.microsoft.com/office/powerpoint/2010/main" val="3317648222"/>
      </p:ext>
    </p:extLst>
  </p:cSld>
  <p:clrMapOvr>
    <a:masterClrMapping/>
  </p:clrMapOvr>
</p:sld>
</file>

<file path=ppt/theme/theme1.xml><?xml version="1.0" encoding="utf-8"?>
<a:theme xmlns:a="http://schemas.openxmlformats.org/drawingml/2006/main" name="209 Moses WH">
  <a:themeElements>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44spotlight02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44spotlight02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44spotlight02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44spotlight02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44spotlight02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44spotlight02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44spotlight02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44spotlight02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44spotlight02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44spotlight02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44spotlight02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44spotlight02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44spotlight02 13">
        <a:dk1>
          <a:srgbClr val="292929"/>
        </a:dk1>
        <a:lt1>
          <a:srgbClr val="FFFFFF"/>
        </a:lt1>
        <a:dk2>
          <a:srgbClr val="3643A3"/>
        </a:dk2>
        <a:lt2>
          <a:srgbClr val="FFFFFF"/>
        </a:lt2>
        <a:accent1>
          <a:srgbClr val="993300"/>
        </a:accent1>
        <a:accent2>
          <a:srgbClr val="FF9900"/>
        </a:accent2>
        <a:accent3>
          <a:srgbClr val="AEB0CE"/>
        </a:accent3>
        <a:accent4>
          <a:srgbClr val="DADADA"/>
        </a:accent4>
        <a:accent5>
          <a:srgbClr val="CAADAA"/>
        </a:accent5>
        <a:accent6>
          <a:srgbClr val="E78A00"/>
        </a:accent6>
        <a:hlink>
          <a:srgbClr val="FFCC00"/>
        </a:hlink>
        <a:folHlink>
          <a:srgbClr val="FFFF66"/>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17288</Words>
  <Application>Microsoft Office PowerPoint</Application>
  <PresentationFormat>On-screen Show (4:3)</PresentationFormat>
  <Paragraphs>370</Paragraphs>
  <Slides>22</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Century Gothic</vt:lpstr>
      <vt:lpstr>209 Moses WH</vt:lpstr>
      <vt:lpstr>Love is the basis of the moral life</vt:lpstr>
      <vt:lpstr>Development of the moral life</vt:lpstr>
      <vt:lpstr>The “Other”</vt:lpstr>
      <vt:lpstr>The paradox of morality</vt:lpstr>
      <vt:lpstr>Covenant of love</vt:lpstr>
      <vt:lpstr>Four visions of the ethical life</vt:lpstr>
      <vt:lpstr>A political vision</vt:lpstr>
      <vt:lpstr>One nation under God</vt:lpstr>
      <vt:lpstr>A free and just society</vt:lpstr>
      <vt:lpstr>A just society  </vt:lpstr>
      <vt:lpstr>The theology of tzedakah</vt:lpstr>
      <vt:lpstr>A social and economic vision</vt:lpstr>
      <vt:lpstr>8 levels of Tzedakah</vt:lpstr>
      <vt:lpstr>Jubilee years </vt:lpstr>
      <vt:lpstr>What is the Biblical attitude to the law?</vt:lpstr>
      <vt:lpstr>Great discovery</vt:lpstr>
      <vt:lpstr>What is freedom?</vt:lpstr>
      <vt:lpstr>True freedom</vt:lpstr>
      <vt:lpstr>PowerPoint Presentation</vt:lpstr>
      <vt:lpstr>What was the holiness code?</vt:lpstr>
      <vt:lpstr>Why be good? Why follow the law?</vt:lpstr>
      <vt:lpstr>Why all these laws?</vt:lpstr>
    </vt:vector>
  </TitlesOfParts>
  <Company>Brampton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 is the basis of the moral life</dc:title>
  <dc:creator>Chris Le Bas</dc:creator>
  <cp:lastModifiedBy>Chris Le Bas</cp:lastModifiedBy>
  <cp:revision>1</cp:revision>
  <dcterms:created xsi:type="dcterms:W3CDTF">2022-07-19T09:49:54Z</dcterms:created>
  <dcterms:modified xsi:type="dcterms:W3CDTF">2022-07-19T09:50:39Z</dcterms:modified>
</cp:coreProperties>
</file>