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36"/>
  </p:notesMasterIdLst>
  <p:handoutMasterIdLst>
    <p:handoutMasterId r:id="rId37"/>
  </p:handoutMasterIdLst>
  <p:sldIdLst>
    <p:sldId id="258" r:id="rId2"/>
    <p:sldId id="1660" r:id="rId3"/>
    <p:sldId id="995" r:id="rId4"/>
    <p:sldId id="982" r:id="rId5"/>
    <p:sldId id="856" r:id="rId6"/>
    <p:sldId id="983" r:id="rId7"/>
    <p:sldId id="1376" r:id="rId8"/>
    <p:sldId id="1657" r:id="rId9"/>
    <p:sldId id="984" r:id="rId10"/>
    <p:sldId id="997" r:id="rId11"/>
    <p:sldId id="985" r:id="rId12"/>
    <p:sldId id="861" r:id="rId13"/>
    <p:sldId id="857" r:id="rId14"/>
    <p:sldId id="1378" r:id="rId15"/>
    <p:sldId id="986" r:id="rId16"/>
    <p:sldId id="1377" r:id="rId17"/>
    <p:sldId id="1053" r:id="rId18"/>
    <p:sldId id="1229" r:id="rId19"/>
    <p:sldId id="1230" r:id="rId20"/>
    <p:sldId id="987" r:id="rId21"/>
    <p:sldId id="952" r:id="rId22"/>
    <p:sldId id="1661" r:id="rId23"/>
    <p:sldId id="858" r:id="rId24"/>
    <p:sldId id="863" r:id="rId25"/>
    <p:sldId id="1379" r:id="rId26"/>
    <p:sldId id="864" r:id="rId27"/>
    <p:sldId id="865" r:id="rId28"/>
    <p:sldId id="1380" r:id="rId29"/>
    <p:sldId id="1381" r:id="rId30"/>
    <p:sldId id="868" r:id="rId31"/>
    <p:sldId id="866" r:id="rId32"/>
    <p:sldId id="951" r:id="rId33"/>
    <p:sldId id="867" r:id="rId34"/>
    <p:sldId id="1550"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Medium" pitchFamily="-128" charset="0"/>
        <a:ea typeface="+mn-ea"/>
        <a:cs typeface="+mn-cs"/>
      </a:defRPr>
    </a:lvl1pPr>
    <a:lvl2pPr marL="457200" algn="l" rtl="0" fontAlgn="base">
      <a:spcBef>
        <a:spcPct val="0"/>
      </a:spcBef>
      <a:spcAft>
        <a:spcPct val="0"/>
      </a:spcAft>
      <a:defRPr kern="1200">
        <a:solidFill>
          <a:schemeClr val="tx1"/>
        </a:solidFill>
        <a:latin typeface="Franklin Gothic Medium" pitchFamily="-128" charset="0"/>
        <a:ea typeface="+mn-ea"/>
        <a:cs typeface="+mn-cs"/>
      </a:defRPr>
    </a:lvl2pPr>
    <a:lvl3pPr marL="914400" algn="l" rtl="0" fontAlgn="base">
      <a:spcBef>
        <a:spcPct val="0"/>
      </a:spcBef>
      <a:spcAft>
        <a:spcPct val="0"/>
      </a:spcAft>
      <a:defRPr kern="1200">
        <a:solidFill>
          <a:schemeClr val="tx1"/>
        </a:solidFill>
        <a:latin typeface="Franklin Gothic Medium" pitchFamily="-128" charset="0"/>
        <a:ea typeface="+mn-ea"/>
        <a:cs typeface="+mn-cs"/>
      </a:defRPr>
    </a:lvl3pPr>
    <a:lvl4pPr marL="1371600" algn="l" rtl="0" fontAlgn="base">
      <a:spcBef>
        <a:spcPct val="0"/>
      </a:spcBef>
      <a:spcAft>
        <a:spcPct val="0"/>
      </a:spcAft>
      <a:defRPr kern="1200">
        <a:solidFill>
          <a:schemeClr val="tx1"/>
        </a:solidFill>
        <a:latin typeface="Franklin Gothic Medium" pitchFamily="-128" charset="0"/>
        <a:ea typeface="+mn-ea"/>
        <a:cs typeface="+mn-cs"/>
      </a:defRPr>
    </a:lvl4pPr>
    <a:lvl5pPr marL="1828800" algn="l" rtl="0" fontAlgn="base">
      <a:spcBef>
        <a:spcPct val="0"/>
      </a:spcBef>
      <a:spcAft>
        <a:spcPct val="0"/>
      </a:spcAft>
      <a:defRPr kern="1200">
        <a:solidFill>
          <a:schemeClr val="tx1"/>
        </a:solidFill>
        <a:latin typeface="Franklin Gothic Medium" pitchFamily="-128" charset="0"/>
        <a:ea typeface="+mn-ea"/>
        <a:cs typeface="+mn-cs"/>
      </a:defRPr>
    </a:lvl5pPr>
    <a:lvl6pPr marL="2286000" algn="l" defTabSz="457200" rtl="0" eaLnBrk="1" latinLnBrk="0" hangingPunct="1">
      <a:defRPr kern="1200">
        <a:solidFill>
          <a:schemeClr val="tx1"/>
        </a:solidFill>
        <a:latin typeface="Franklin Gothic Medium" pitchFamily="-128" charset="0"/>
        <a:ea typeface="+mn-ea"/>
        <a:cs typeface="+mn-cs"/>
      </a:defRPr>
    </a:lvl6pPr>
    <a:lvl7pPr marL="2743200" algn="l" defTabSz="457200" rtl="0" eaLnBrk="1" latinLnBrk="0" hangingPunct="1">
      <a:defRPr kern="1200">
        <a:solidFill>
          <a:schemeClr val="tx1"/>
        </a:solidFill>
        <a:latin typeface="Franklin Gothic Medium" pitchFamily="-128" charset="0"/>
        <a:ea typeface="+mn-ea"/>
        <a:cs typeface="+mn-cs"/>
      </a:defRPr>
    </a:lvl7pPr>
    <a:lvl8pPr marL="3200400" algn="l" defTabSz="457200" rtl="0" eaLnBrk="1" latinLnBrk="0" hangingPunct="1">
      <a:defRPr kern="1200">
        <a:solidFill>
          <a:schemeClr val="tx1"/>
        </a:solidFill>
        <a:latin typeface="Franklin Gothic Medium" pitchFamily="-128" charset="0"/>
        <a:ea typeface="+mn-ea"/>
        <a:cs typeface="+mn-cs"/>
      </a:defRPr>
    </a:lvl8pPr>
    <a:lvl9pPr marL="3657600" algn="l" defTabSz="457200" rtl="0" eaLnBrk="1" latinLnBrk="0" hangingPunct="1">
      <a:defRPr kern="1200">
        <a:solidFill>
          <a:schemeClr val="tx1"/>
        </a:solidFill>
        <a:latin typeface="Franklin Gothic Medium" pitchFamily="-12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59">
          <p15:clr>
            <a:srgbClr val="A4A3A4"/>
          </p15:clr>
        </p15:guide>
        <p15:guide id="3" orient="horz" pos="176">
          <p15:clr>
            <a:srgbClr val="A4A3A4"/>
          </p15:clr>
        </p15:guide>
        <p15:guide id="4" orient="horz" pos="629">
          <p15:clr>
            <a:srgbClr val="A4A3A4"/>
          </p15:clr>
        </p15:guide>
        <p15:guide id="5" orient="horz" pos="2047">
          <p15:clr>
            <a:srgbClr val="A4A3A4"/>
          </p15:clr>
        </p15:guide>
        <p15:guide id="6" orient="horz" pos="2273">
          <p15:clr>
            <a:srgbClr val="A4A3A4"/>
          </p15:clr>
        </p15:guide>
        <p15:guide id="7" orient="horz" pos="4088">
          <p15:clr>
            <a:srgbClr val="A4A3A4"/>
          </p15:clr>
        </p15:guide>
        <p15:guide id="8" pos="2880">
          <p15:clr>
            <a:srgbClr val="A4A3A4"/>
          </p15:clr>
        </p15:guide>
        <p15:guide id="9" pos="272">
          <p15:clr>
            <a:srgbClr val="A4A3A4"/>
          </p15:clr>
        </p15:guide>
        <p15:guide id="10" pos="5488">
          <p15:clr>
            <a:srgbClr val="A4A3A4"/>
          </p15:clr>
        </p15:guide>
        <p15:guide id="11" pos="952">
          <p15:clr>
            <a:srgbClr val="A4A3A4"/>
          </p15:clr>
        </p15:guide>
        <p15:guide id="12" pos="4808">
          <p15:clr>
            <a:srgbClr val="A4A3A4"/>
          </p15:clr>
        </p15:guide>
        <p15:guide id="13" pos="2426">
          <p15:clr>
            <a:srgbClr val="A4A3A4"/>
          </p15:clr>
        </p15:guide>
        <p15:guide id="14" pos="333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76" end="224"/>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935"/>
    <a:srgbClr val="019539"/>
    <a:srgbClr val="CCCC00"/>
    <a:srgbClr val="660066"/>
    <a:srgbClr val="000066"/>
    <a:srgbClr val="FFFF00"/>
    <a:srgbClr val="E9D24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9695" autoAdjust="0"/>
  </p:normalViewPr>
  <p:slideViewPr>
    <p:cSldViewPr snapToObjects="1">
      <p:cViewPr varScale="1">
        <p:scale>
          <a:sx n="79" d="100"/>
          <a:sy n="79" d="100"/>
        </p:scale>
        <p:origin x="1734" y="96"/>
      </p:cViewPr>
      <p:guideLst>
        <p:guide orient="horz" pos="2160"/>
        <p:guide orient="horz" pos="459"/>
        <p:guide orient="horz" pos="176"/>
        <p:guide orient="horz" pos="629"/>
        <p:guide orient="horz" pos="2047"/>
        <p:guide orient="horz" pos="2273"/>
        <p:guide orient="horz" pos="4088"/>
        <p:guide pos="2880"/>
        <p:guide pos="272"/>
        <p:guide pos="5488"/>
        <p:guide pos="952"/>
        <p:guide pos="4808"/>
        <p:guide pos="2426"/>
        <p:guide pos="3334"/>
      </p:guideLst>
    </p:cSldViewPr>
  </p:slideViewPr>
  <p:outlineViewPr>
    <p:cViewPr>
      <p:scale>
        <a:sx n="33" d="100"/>
        <a:sy n="33" d="100"/>
      </p:scale>
      <p:origin x="0" y="0"/>
    </p:cViewPr>
  </p:outlineViewPr>
  <p:notesTextViewPr>
    <p:cViewPr>
      <p:scale>
        <a:sx n="130" d="100"/>
        <a:sy n="130" d="100"/>
      </p:scale>
      <p:origin x="0" y="0"/>
    </p:cViewPr>
  </p:notesTextViewPr>
  <p:sorterViewPr>
    <p:cViewPr>
      <p:scale>
        <a:sx n="66" d="100"/>
        <a:sy n="66" d="100"/>
      </p:scale>
      <p:origin x="0" y="4608"/>
    </p:cViewPr>
  </p:sorterViewPr>
  <p:notesViewPr>
    <p:cSldViewPr snapToObjects="1">
      <p:cViewPr varScale="1">
        <p:scale>
          <a:sx n="91" d="100"/>
          <a:sy n="91" d="100"/>
        </p:scale>
        <p:origin x="329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28" charset="0"/>
              </a:defRPr>
            </a:lvl1pPr>
          </a:lstStyle>
          <a:p>
            <a:endParaRPr lang="en-US"/>
          </a:p>
        </p:txBody>
      </p:sp>
      <p:sp>
        <p:nvSpPr>
          <p:cNvPr id="378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28" charset="0"/>
              </a:defRPr>
            </a:lvl1pPr>
          </a:lstStyle>
          <a:p>
            <a:endParaRPr lang="en-US"/>
          </a:p>
        </p:txBody>
      </p:sp>
      <p:sp>
        <p:nvSpPr>
          <p:cNvPr id="378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28" charset="0"/>
              </a:defRPr>
            </a:lvl1pPr>
          </a:lstStyle>
          <a:p>
            <a:endParaRPr lang="en-US"/>
          </a:p>
        </p:txBody>
      </p:sp>
      <p:sp>
        <p:nvSpPr>
          <p:cNvPr id="378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28" charset="0"/>
              </a:defRPr>
            </a:lvl1pPr>
          </a:lstStyle>
          <a:p>
            <a:fld id="{2C4F3BEC-CB58-4A5D-A0EE-0E0F306ACFE2}" type="slidenum">
              <a:rPr lang="en-US"/>
              <a:pPr/>
              <a:t>‹#›</a:t>
            </a:fld>
            <a:endParaRPr lang="en-US"/>
          </a:p>
        </p:txBody>
      </p:sp>
    </p:spTree>
    <p:extLst>
      <p:ext uri="{BB962C8B-B14F-4D97-AF65-F5344CB8AC3E}">
        <p14:creationId xmlns:p14="http://schemas.microsoft.com/office/powerpoint/2010/main" val="4224490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28"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28"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28"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28" charset="0"/>
              </a:defRPr>
            </a:lvl1pPr>
          </a:lstStyle>
          <a:p>
            <a:fld id="{7EA53F62-38AE-4BAE-B7E3-9A57D7287EF4}" type="slidenum">
              <a:rPr lang="en-US"/>
              <a:pPr/>
              <a:t>‹#›</a:t>
            </a:fld>
            <a:endParaRPr lang="en-US"/>
          </a:p>
        </p:txBody>
      </p:sp>
    </p:spTree>
    <p:extLst>
      <p:ext uri="{BB962C8B-B14F-4D97-AF65-F5344CB8AC3E}">
        <p14:creationId xmlns:p14="http://schemas.microsoft.com/office/powerpoint/2010/main" val="396841874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800" kern="1200">
        <a:solidFill>
          <a:schemeClr val="tx1"/>
        </a:solidFill>
        <a:latin typeface="Arial" pitchFamily="-128" charset="0"/>
        <a:ea typeface="+mn-ea"/>
        <a:cs typeface="+mn-cs"/>
      </a:defRPr>
    </a:lvl1pPr>
    <a:lvl2pPr marL="457200" algn="l" rtl="0" fontAlgn="base">
      <a:spcBef>
        <a:spcPct val="30000"/>
      </a:spcBef>
      <a:spcAft>
        <a:spcPct val="0"/>
      </a:spcAft>
      <a:defRPr sz="1800" kern="1200">
        <a:solidFill>
          <a:schemeClr val="tx1"/>
        </a:solidFill>
        <a:latin typeface="Arial" pitchFamily="-128" charset="0"/>
        <a:ea typeface="ＭＳ Ｐゴシック" pitchFamily="-128" charset="-128"/>
        <a:cs typeface="+mn-cs"/>
      </a:defRPr>
    </a:lvl2pPr>
    <a:lvl3pPr marL="914400" algn="l" rtl="0" fontAlgn="base">
      <a:spcBef>
        <a:spcPct val="30000"/>
      </a:spcBef>
      <a:spcAft>
        <a:spcPct val="0"/>
      </a:spcAft>
      <a:defRPr sz="1200" kern="1200">
        <a:solidFill>
          <a:schemeClr val="tx1"/>
        </a:solidFill>
        <a:latin typeface="Arial" pitchFamily="-128" charset="0"/>
        <a:ea typeface="ＭＳ Ｐゴシック" pitchFamily="-128" charset="-128"/>
        <a:cs typeface="+mn-cs"/>
      </a:defRPr>
    </a:lvl3pPr>
    <a:lvl4pPr marL="1371600" algn="l" rtl="0" fontAlgn="base">
      <a:spcBef>
        <a:spcPct val="30000"/>
      </a:spcBef>
      <a:spcAft>
        <a:spcPct val="0"/>
      </a:spcAft>
      <a:defRPr sz="1200" kern="1200">
        <a:solidFill>
          <a:schemeClr val="tx1"/>
        </a:solidFill>
        <a:latin typeface="Arial" pitchFamily="-128" charset="0"/>
        <a:ea typeface="ＭＳ Ｐゴシック" pitchFamily="-128" charset="-128"/>
        <a:cs typeface="+mn-cs"/>
      </a:defRPr>
    </a:lvl4pPr>
    <a:lvl5pPr marL="1828800" algn="l" rtl="0" fontAlgn="base">
      <a:spcBef>
        <a:spcPct val="30000"/>
      </a:spcBef>
      <a:spcAft>
        <a:spcPct val="0"/>
      </a:spcAft>
      <a:defRPr sz="1200" kern="1200">
        <a:solidFill>
          <a:schemeClr val="tx1"/>
        </a:solidFill>
        <a:latin typeface="Arial" pitchFamily="-128" charset="0"/>
        <a:ea typeface="ＭＳ Ｐゴシック" pitchFamily="-1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efaria.org/Exodus.1.17?lang=he-en&amp;utm_source=sef_linker" TargetMode="External"/><Relationship Id="rId7" Type="http://schemas.openxmlformats.org/officeDocument/2006/relationships/hyperlink" Target="http://rabbisacks.org/shemot-5774-women-leaders/#_ftn5"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rabbisacks.org/shemot-5774-women-leaders/#_ftn4" TargetMode="External"/><Relationship Id="rId5" Type="http://schemas.openxmlformats.org/officeDocument/2006/relationships/hyperlink" Target="http://rabbisacks.org/shemot-5774-women-leaders/#_ftn3" TargetMode="External"/><Relationship Id="rId4" Type="http://schemas.openxmlformats.org/officeDocument/2006/relationships/hyperlink" Target="https://www.sefaria.org/Exodus.4.24-26?lang=he-en&amp;utm_source=sef_linker"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rabbisacks.org/bereishit-5774-taking-responsibility/#_ftn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rabbisacks.us7.list-manage.com/track/click?u=2a91b54e856e0e4ee78b585d2&amp;id=0beb973205&amp;e=128f3a2574" TargetMode="External"/><Relationship Id="rId3" Type="http://schemas.openxmlformats.org/officeDocument/2006/relationships/hyperlink" Target="https://rabbisacks.us7.list-manage.com/track/click?u=2a91b54e856e0e4ee78b585d2&amp;id=e51405fbbb&amp;e=128f3a2574" TargetMode="External"/><Relationship Id="rId7" Type="http://schemas.openxmlformats.org/officeDocument/2006/relationships/hyperlink" Target="https://rabbisacks.us7.list-manage.com/track/click?u=2a91b54e856e0e4ee78b585d2&amp;id=d6569bb80e&amp;e=128f3a257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rabbisacks.us7.list-manage.com/track/click?u=2a91b54e856e0e4ee78b585d2&amp;id=735b5be983&amp;e=128f3a2574" TargetMode="External"/><Relationship Id="rId5" Type="http://schemas.openxmlformats.org/officeDocument/2006/relationships/hyperlink" Target="https://rabbisacks.us7.list-manage.com/track/click?u=2a91b54e856e0e4ee78b585d2&amp;id=4eb6e904e0&amp;e=128f3a2574" TargetMode="External"/><Relationship Id="rId4" Type="http://schemas.openxmlformats.org/officeDocument/2006/relationships/hyperlink" Target="https://rabbisacks.us7.list-manage.com/track/click?u=2a91b54e856e0e4ee78b585d2&amp;id=eeb21518fb&amp;e=128f3a2574"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ncient-origins.net/myths-legends-africa/was-heretic-pharaoh-akhenaton-fact-father-modern-monotheism-00829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mazon.co.uk/World-Fire-Exporting-Free-Market-Instability/dp/0099455048/ref=sr_1_1?ie=UTF8&amp;qid=1484277061&amp;sr=8-1&amp;keywords=amy+World+on+Fir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9DF85B-EEC4-4786-9923-5C88EF3FD118}" type="slidenum">
              <a:rPr lang="en-US"/>
              <a:pPr/>
              <a:t>1</a:t>
            </a:fld>
            <a:endParaRPr lang="en-US"/>
          </a:p>
        </p:txBody>
      </p:sp>
      <p:sp>
        <p:nvSpPr>
          <p:cNvPr id="1510402" name="Rectangle 2"/>
          <p:cNvSpPr>
            <a:spLocks noGrp="1" noRot="1" noChangeAspect="1" noChangeArrowheads="1" noTextEdit="1"/>
          </p:cNvSpPr>
          <p:nvPr>
            <p:ph type="sldImg"/>
          </p:nvPr>
        </p:nvSpPr>
        <p:spPr>
          <a:ln/>
        </p:spPr>
      </p:sp>
      <p:sp>
        <p:nvSpPr>
          <p:cNvPr id="151040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95406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Third and fourth were the two midwives, </a:t>
            </a:r>
            <a:r>
              <a:rPr lang="en-GB" sz="1800" b="0" i="0" u="none" strike="noStrike" kern="1200" dirty="0" err="1">
                <a:solidFill>
                  <a:schemeClr val="tx1"/>
                </a:solidFill>
                <a:effectLst/>
                <a:latin typeface="Arial" pitchFamily="-128" charset="0"/>
                <a:ea typeface="+mn-ea"/>
                <a:cs typeface="+mn-cs"/>
              </a:rPr>
              <a:t>Shifrah</a:t>
            </a:r>
            <a:r>
              <a:rPr lang="en-GB" sz="1800" b="0" i="0" u="none" strike="noStrike" kern="1200" dirty="0">
                <a:solidFill>
                  <a:schemeClr val="tx1"/>
                </a:solidFill>
                <a:effectLst/>
                <a:latin typeface="Arial" pitchFamily="-128" charset="0"/>
                <a:ea typeface="+mn-ea"/>
                <a:cs typeface="+mn-cs"/>
              </a:rPr>
              <a:t> and Puah, who frustrated Pharaoh’s first attempt at genocide. Told to kill the male Israelite children at birth, they “feared God and did not do what the king of Egypt had told them to do; they let the boys live” (</a:t>
            </a:r>
            <a:r>
              <a:rPr lang="en-GB" sz="1800" b="0" i="0" u="none" strike="noStrike" kern="1200" dirty="0">
                <a:solidFill>
                  <a:schemeClr val="tx1"/>
                </a:solidFill>
                <a:effectLst/>
                <a:latin typeface="Arial" pitchFamily="-128" charset="0"/>
                <a:ea typeface="+mn-ea"/>
                <a:cs typeface="+mn-cs"/>
                <a:hlinkClick r:id="rId3"/>
              </a:rPr>
              <a:t>Ex. 1: 17</a:t>
            </a:r>
            <a:r>
              <a:rPr lang="en-GB" sz="1800" b="0" i="0" u="none" strike="noStrike" kern="1200" dirty="0">
                <a:solidFill>
                  <a:schemeClr val="tx1"/>
                </a:solidFill>
                <a:effectLst/>
                <a:latin typeface="Arial" pitchFamily="-128" charset="0"/>
                <a:ea typeface="+mn-ea"/>
                <a:cs typeface="+mn-cs"/>
              </a:rPr>
              <a:t>). Summoned and accused of disobedience, they outwitted Pharaoh by constructing an ingenious cover story: the Hebrew women, they said, are vigorous and give birth before we arrive. They escaped punishment and saved lives.</a:t>
            </a:r>
          </a:p>
          <a:p>
            <a:r>
              <a:rPr lang="en-GB" sz="1800" b="0" i="0" u="none" strike="noStrike" kern="1200" dirty="0">
                <a:solidFill>
                  <a:schemeClr val="tx1"/>
                </a:solidFill>
                <a:effectLst/>
                <a:latin typeface="Arial" pitchFamily="-128" charset="0"/>
                <a:ea typeface="+mn-ea"/>
                <a:cs typeface="+mn-cs"/>
              </a:rPr>
              <a:t>The significance of this story is that it is the first recorded instance of one of Judaism’s greatest contributions to civilization: the idea that there are moral limits to power. There are instructions that should not be obeyed. There are crimes against humanity that cannot be excused by the claim that “I was only obeying orders.” This concept, generally known as “civil disobedience,” is usually attributed to the nineteenth century American writer Henry David Thoreau, and entered international consciousness after the Holocaust and the Nuremberg trials. Its true origin, though, lay thousands of years earlier in the actions of two women, </a:t>
            </a:r>
            <a:r>
              <a:rPr lang="en-GB" sz="1800" b="0" i="0" u="none" strike="noStrike" kern="1200" dirty="0" err="1">
                <a:solidFill>
                  <a:schemeClr val="tx1"/>
                </a:solidFill>
                <a:effectLst/>
                <a:latin typeface="Arial" pitchFamily="-128" charset="0"/>
                <a:ea typeface="+mn-ea"/>
                <a:cs typeface="+mn-cs"/>
              </a:rPr>
              <a:t>Shifra</a:t>
            </a:r>
            <a:r>
              <a:rPr lang="en-GB" sz="1800" b="0" i="0" u="none" strike="noStrike" kern="1200" dirty="0">
                <a:solidFill>
                  <a:schemeClr val="tx1"/>
                </a:solidFill>
                <a:effectLst/>
                <a:latin typeface="Arial" pitchFamily="-128" charset="0"/>
                <a:ea typeface="+mn-ea"/>
                <a:cs typeface="+mn-cs"/>
              </a:rPr>
              <a:t> and Puah. Through their understated courage they earned a high place among the moral heroes of history, teaching us the primacy of conscience over conformity, the law of justice over the law of the land.</a:t>
            </a:r>
          </a:p>
          <a:p>
            <a:r>
              <a:rPr lang="en-GB" sz="1800" b="0" i="0" u="none" strike="noStrike" kern="1200" dirty="0">
                <a:solidFill>
                  <a:schemeClr val="tx1"/>
                </a:solidFill>
                <a:effectLst/>
                <a:latin typeface="Arial" pitchFamily="-128" charset="0"/>
                <a:ea typeface="+mn-ea"/>
                <a:cs typeface="+mn-cs"/>
              </a:rPr>
              <a:t>The fifth is Zipporah, Moses’ wife. The daughter of a Midianite priest, she was nonetheless determined to accompany Moses on his mission to Egypt, despite the fact that she had no reason to risk her life on such a hazardous venture. In a deeply enigmatic passage, it was she who saved Moses’ life by performing a circumcision on their son (</a:t>
            </a:r>
            <a:r>
              <a:rPr lang="en-GB" sz="1800" b="0" i="0" u="none" strike="noStrike" kern="1200" dirty="0">
                <a:solidFill>
                  <a:schemeClr val="tx1"/>
                </a:solidFill>
                <a:effectLst/>
                <a:latin typeface="Arial" pitchFamily="-128" charset="0"/>
                <a:ea typeface="+mn-ea"/>
                <a:cs typeface="+mn-cs"/>
                <a:hlinkClick r:id="rId4"/>
              </a:rPr>
              <a:t>Ex. 4: 24-26</a:t>
            </a:r>
            <a:r>
              <a:rPr lang="en-GB" sz="1800" b="0" i="0" u="none" strike="noStrike" kern="1200" dirty="0">
                <a:solidFill>
                  <a:schemeClr val="tx1"/>
                </a:solidFill>
                <a:effectLst/>
                <a:latin typeface="Arial" pitchFamily="-128" charset="0"/>
                <a:ea typeface="+mn-ea"/>
                <a:cs typeface="+mn-cs"/>
              </a:rPr>
              <a:t>). The impression we have of her is of a figure of monumental determination who, at a crucial moment, has a better sense than Moses himself of what God requires.</a:t>
            </a:r>
          </a:p>
          <a:p>
            <a:r>
              <a:rPr lang="en-GB" sz="1800" b="0" i="0" u="none" strike="noStrike" kern="1200" dirty="0">
                <a:solidFill>
                  <a:schemeClr val="tx1"/>
                </a:solidFill>
                <a:effectLst/>
                <a:latin typeface="Arial" pitchFamily="-128" charset="0"/>
                <a:ea typeface="+mn-ea"/>
                <a:cs typeface="+mn-cs"/>
              </a:rPr>
              <a:t>I have saved until last the most intriguing of them all: Pharaoh’s daughter. It was she who had the courage to rescue an Israelite child and bring it up as her own in the very palace where her father was plotting the destruction of the Israelite people. Could we imagine a daughter of Hitler, or Eichmann, or Stalin, doing the same? There is something at once heroic and gracious about this lightly sketched figure, the woman who gave Moses his name.</a:t>
            </a:r>
          </a:p>
          <a:p>
            <a:r>
              <a:rPr lang="en-GB" sz="1800" b="0" i="0" u="none" strike="noStrike" kern="1200" dirty="0">
                <a:solidFill>
                  <a:schemeClr val="tx1"/>
                </a:solidFill>
                <a:effectLst/>
                <a:latin typeface="Arial" pitchFamily="-128" charset="0"/>
                <a:ea typeface="+mn-ea"/>
                <a:cs typeface="+mn-cs"/>
              </a:rPr>
              <a:t>Who was she? The Torah does not give her a name. However the First Book of Chronicles (4: 18) mentions a daughter of Pharaoh, named </a:t>
            </a:r>
            <a:r>
              <a:rPr lang="en-GB" sz="1800" b="0" i="0" u="none" strike="noStrike" kern="1200" dirty="0" err="1">
                <a:solidFill>
                  <a:schemeClr val="tx1"/>
                </a:solidFill>
                <a:effectLst/>
                <a:latin typeface="Arial" pitchFamily="-128" charset="0"/>
                <a:ea typeface="+mn-ea"/>
                <a:cs typeface="+mn-cs"/>
              </a:rPr>
              <a:t>Bitya</a:t>
            </a:r>
            <a:r>
              <a:rPr lang="en-GB" sz="1800" b="0" i="0" u="none" strike="noStrike" kern="1200" dirty="0">
                <a:solidFill>
                  <a:schemeClr val="tx1"/>
                </a:solidFill>
                <a:effectLst/>
                <a:latin typeface="Arial" pitchFamily="-128" charset="0"/>
                <a:ea typeface="+mn-ea"/>
                <a:cs typeface="+mn-cs"/>
              </a:rPr>
              <a:t>, and it was she the sages identified as the woman who saved Moses. The name </a:t>
            </a:r>
            <a:r>
              <a:rPr lang="en-GB" sz="1800" b="0" i="0" u="none" strike="noStrike" kern="1200" dirty="0" err="1">
                <a:solidFill>
                  <a:schemeClr val="tx1"/>
                </a:solidFill>
                <a:effectLst/>
                <a:latin typeface="Arial" pitchFamily="-128" charset="0"/>
                <a:ea typeface="+mn-ea"/>
                <a:cs typeface="+mn-cs"/>
              </a:rPr>
              <a:t>Bitya</a:t>
            </a:r>
            <a:r>
              <a:rPr lang="en-GB" sz="1800" b="0" i="0" u="none" strike="noStrike" kern="1200" dirty="0">
                <a:solidFill>
                  <a:schemeClr val="tx1"/>
                </a:solidFill>
                <a:effectLst/>
                <a:latin typeface="Arial" pitchFamily="-128" charset="0"/>
                <a:ea typeface="+mn-ea"/>
                <a:cs typeface="+mn-cs"/>
              </a:rPr>
              <a:t> (sometimes rendered as </a:t>
            </a:r>
            <a:r>
              <a:rPr lang="en-GB" sz="1800" b="0" i="0" u="none" strike="noStrike" kern="1200" dirty="0" err="1">
                <a:solidFill>
                  <a:schemeClr val="tx1"/>
                </a:solidFill>
                <a:effectLst/>
                <a:latin typeface="Arial" pitchFamily="-128" charset="0"/>
                <a:ea typeface="+mn-ea"/>
                <a:cs typeface="+mn-cs"/>
              </a:rPr>
              <a:t>Batya</a:t>
            </a:r>
            <a:r>
              <a:rPr lang="en-GB" sz="1800" b="0" i="0" u="none" strike="noStrike" kern="1200" dirty="0">
                <a:solidFill>
                  <a:schemeClr val="tx1"/>
                </a:solidFill>
                <a:effectLst/>
                <a:latin typeface="Arial" pitchFamily="-128" charset="0"/>
                <a:ea typeface="+mn-ea"/>
                <a:cs typeface="+mn-cs"/>
              </a:rPr>
              <a:t>) means “the daughter of God”. From this, the sages drew one of their most striking lessons:</a:t>
            </a:r>
          </a:p>
          <a:p>
            <a:r>
              <a:rPr lang="en-GB" sz="1800" b="0" i="0" u="none" strike="noStrike" kern="1200" dirty="0">
                <a:solidFill>
                  <a:schemeClr val="tx1"/>
                </a:solidFill>
                <a:effectLst/>
                <a:latin typeface="Arial" pitchFamily="-128" charset="0"/>
                <a:ea typeface="+mn-ea"/>
                <a:cs typeface="+mn-cs"/>
              </a:rPr>
              <a:t>The Holy One, blessed be He, said to her: “Moses was not your son, yet you called him your son.  You are not My daughter, but I shall call you My daughter.”</a:t>
            </a:r>
            <a:r>
              <a:rPr lang="en-GB" sz="1800" b="0" i="0" u="none" strike="noStrike" kern="1200" dirty="0">
                <a:solidFill>
                  <a:schemeClr val="tx1"/>
                </a:solidFill>
                <a:effectLst/>
                <a:latin typeface="Arial" pitchFamily="-128" charset="0"/>
                <a:ea typeface="+mn-ea"/>
                <a:cs typeface="+mn-cs"/>
                <a:hlinkClick r:id="rId5"/>
              </a:rPr>
              <a:t>[3]</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They added that she was one of the few (tradition enumerates nine) who were so righteous that they entered paradise in their lifetime.</a:t>
            </a:r>
            <a:r>
              <a:rPr lang="en-GB" sz="1800" b="0" i="0" u="none" strike="noStrike" kern="1200" dirty="0">
                <a:solidFill>
                  <a:schemeClr val="tx1"/>
                </a:solidFill>
                <a:effectLst/>
                <a:latin typeface="Arial" pitchFamily="-128" charset="0"/>
                <a:ea typeface="+mn-ea"/>
                <a:cs typeface="+mn-cs"/>
                <a:hlinkClick r:id="rId6"/>
              </a:rPr>
              <a:t>[4]</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So, on the surface, the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is about the initiation into leadership of one remarkable man, but just beneath the surface is a counter-narrative of six extraordinary women without whom there would not have been a Moses. They belong to a long tradition of strong women throughout Jewish history, from Deborah, Hannah, Ruth and Esther in the Bible to more modern figures like Sarah </a:t>
            </a:r>
            <a:r>
              <a:rPr lang="en-GB" sz="1800" b="0" i="0" u="none" strike="noStrike" kern="1200" dirty="0" err="1">
                <a:solidFill>
                  <a:schemeClr val="tx1"/>
                </a:solidFill>
                <a:effectLst/>
                <a:latin typeface="Arial" pitchFamily="-128" charset="0"/>
                <a:ea typeface="+mn-ea"/>
                <a:cs typeface="+mn-cs"/>
              </a:rPr>
              <a:t>Schenirer</a:t>
            </a:r>
            <a:r>
              <a:rPr lang="en-GB" sz="1800" b="0" i="0" u="none" strike="noStrike" kern="1200" dirty="0">
                <a:solidFill>
                  <a:schemeClr val="tx1"/>
                </a:solidFill>
                <a:effectLst/>
                <a:latin typeface="Arial" pitchFamily="-128" charset="0"/>
                <a:ea typeface="+mn-ea"/>
                <a:cs typeface="+mn-cs"/>
              </a:rPr>
              <a:t> and </a:t>
            </a:r>
            <a:r>
              <a:rPr lang="en-GB" sz="1800" b="0" i="0" u="none" strike="noStrike" kern="1200" dirty="0" err="1">
                <a:solidFill>
                  <a:schemeClr val="tx1"/>
                </a:solidFill>
                <a:effectLst/>
                <a:latin typeface="Arial" pitchFamily="-128" charset="0"/>
                <a:ea typeface="+mn-ea"/>
                <a:cs typeface="+mn-cs"/>
              </a:rPr>
              <a:t>Nechama</a:t>
            </a:r>
            <a:r>
              <a:rPr lang="en-GB" sz="1800" b="0" i="0" u="none" strike="noStrike" kern="1200" dirty="0">
                <a:solidFill>
                  <a:schemeClr val="tx1"/>
                </a:solidFill>
                <a:effectLst/>
                <a:latin typeface="Arial" pitchFamily="-128" charset="0"/>
                <a:ea typeface="+mn-ea"/>
                <a:cs typeface="+mn-cs"/>
              </a:rPr>
              <a:t> Leibowitz to more secular figures like Anne Frank, Hannah </a:t>
            </a:r>
            <a:r>
              <a:rPr lang="en-GB" sz="1800" b="0" i="0" u="none" strike="noStrike" kern="1200" dirty="0" err="1">
                <a:solidFill>
                  <a:schemeClr val="tx1"/>
                </a:solidFill>
                <a:effectLst/>
                <a:latin typeface="Arial" pitchFamily="-128" charset="0"/>
                <a:ea typeface="+mn-ea"/>
                <a:cs typeface="+mn-cs"/>
              </a:rPr>
              <a:t>Senesh</a:t>
            </a:r>
            <a:r>
              <a:rPr lang="en-GB" sz="1800" b="0" i="0" u="none" strike="noStrike" kern="1200" dirty="0">
                <a:solidFill>
                  <a:schemeClr val="tx1"/>
                </a:solidFill>
                <a:effectLst/>
                <a:latin typeface="Arial" pitchFamily="-128" charset="0"/>
                <a:ea typeface="+mn-ea"/>
                <a:cs typeface="+mn-cs"/>
              </a:rPr>
              <a:t> and Golda Meir.</a:t>
            </a:r>
          </a:p>
          <a:p>
            <a:r>
              <a:rPr lang="en-GB" sz="1800" b="0" i="0" u="none" strike="noStrike" kern="1200" dirty="0">
                <a:solidFill>
                  <a:schemeClr val="tx1"/>
                </a:solidFill>
                <a:effectLst/>
                <a:latin typeface="Arial" pitchFamily="-128" charset="0"/>
                <a:ea typeface="+mn-ea"/>
                <a:cs typeface="+mn-cs"/>
              </a:rPr>
              <a:t>How then, if women emerge so powerfully as leaders, were they excluded in Jewish law from certain leadership roles? If we look carefully we will see that women were historically excluded from two areas. One was the “crown of priesthood,” which went to Aaron and his sons. The other was the “crown of kingship,” which went to David and his sons. These were two roles built on the principle of dynastic succession. From the third crown – the “crown of Torah” – however, women were not excluded. There were prophetesses, not just prophets. The sages enumerated seven of them. There were great women Torah scholars from the Mishnaic period (</a:t>
            </a:r>
            <a:r>
              <a:rPr lang="en-GB" sz="1800" b="0" i="0" u="none" strike="noStrike" kern="1200" dirty="0" err="1">
                <a:solidFill>
                  <a:schemeClr val="tx1"/>
                </a:solidFill>
                <a:effectLst/>
                <a:latin typeface="Arial" pitchFamily="-128" charset="0"/>
                <a:ea typeface="+mn-ea"/>
                <a:cs typeface="+mn-cs"/>
              </a:rPr>
              <a:t>Beruriah</a:t>
            </a:r>
            <a:r>
              <a:rPr lang="en-GB" sz="1800" b="0" i="0" u="none" strike="noStrike" kern="1200" dirty="0">
                <a:solidFill>
                  <a:schemeClr val="tx1"/>
                </a:solidFill>
                <a:effectLst/>
                <a:latin typeface="Arial" pitchFamily="-128" charset="0"/>
                <a:ea typeface="+mn-ea"/>
                <a:cs typeface="+mn-cs"/>
              </a:rPr>
              <a:t>, Ima Shalom) to today.</a:t>
            </a:r>
          </a:p>
          <a:p>
            <a:r>
              <a:rPr lang="en-GB" sz="1800" b="0" i="0" u="none" strike="noStrike" kern="1200" dirty="0">
                <a:solidFill>
                  <a:schemeClr val="tx1"/>
                </a:solidFill>
                <a:effectLst/>
                <a:latin typeface="Arial" pitchFamily="-128" charset="0"/>
                <a:ea typeface="+mn-ea"/>
                <a:cs typeface="+mn-cs"/>
              </a:rPr>
              <a:t>At stake is a more general distinction. Rabbi Eliyahu </a:t>
            </a:r>
            <a:r>
              <a:rPr lang="en-GB" sz="1800" b="0" i="0" u="none" strike="noStrike" kern="1200" dirty="0" err="1">
                <a:solidFill>
                  <a:schemeClr val="tx1"/>
                </a:solidFill>
                <a:effectLst/>
                <a:latin typeface="Arial" pitchFamily="-128" charset="0"/>
                <a:ea typeface="+mn-ea"/>
                <a:cs typeface="+mn-cs"/>
              </a:rPr>
              <a:t>Bakshi</a:t>
            </a:r>
            <a:r>
              <a:rPr lang="en-GB" sz="1800" b="0" i="0" u="none" strike="noStrike" kern="1200" dirty="0">
                <a:solidFill>
                  <a:schemeClr val="tx1"/>
                </a:solidFill>
                <a:effectLst/>
                <a:latin typeface="Arial" pitchFamily="-128" charset="0"/>
                <a:ea typeface="+mn-ea"/>
                <a:cs typeface="+mn-cs"/>
              </a:rPr>
              <a:t>-Doron in his </a:t>
            </a:r>
            <a:r>
              <a:rPr lang="en-GB" sz="1800" b="0" i="0" u="none" strike="noStrike" kern="1200" dirty="0" err="1">
                <a:solidFill>
                  <a:schemeClr val="tx1"/>
                </a:solidFill>
                <a:effectLst/>
                <a:latin typeface="Arial" pitchFamily="-128" charset="0"/>
                <a:ea typeface="+mn-ea"/>
                <a:cs typeface="+mn-cs"/>
              </a:rPr>
              <a:t>Responsa</a:t>
            </a:r>
            <a:r>
              <a:rPr lang="en-GB" sz="1800" b="0" i="0"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Binyan</a:t>
            </a:r>
            <a:r>
              <a:rPr lang="en-GB" sz="1800" b="0" i="1" u="none" strike="noStrike" kern="1200" dirty="0">
                <a:solidFill>
                  <a:schemeClr val="tx1"/>
                </a:solidFill>
                <a:effectLst/>
                <a:latin typeface="Arial" pitchFamily="-128" charset="0"/>
                <a:ea typeface="+mn-ea"/>
                <a:cs typeface="+mn-cs"/>
              </a:rPr>
              <a:t> Av</a:t>
            </a:r>
            <a:r>
              <a:rPr lang="en-GB" sz="1800" b="0" i="0" u="none" strike="noStrike" kern="1200" dirty="0">
                <a:solidFill>
                  <a:schemeClr val="tx1"/>
                </a:solidFill>
                <a:effectLst/>
                <a:latin typeface="Arial" pitchFamily="-128" charset="0"/>
                <a:ea typeface="+mn-ea"/>
                <a:cs typeface="+mn-cs"/>
              </a:rPr>
              <a:t>, differentiates between formal or official authority (</a:t>
            </a:r>
            <a:r>
              <a:rPr lang="en-GB" sz="1800" b="0" i="1" u="none" strike="noStrike" kern="1200" dirty="0" err="1">
                <a:solidFill>
                  <a:schemeClr val="tx1"/>
                </a:solidFill>
                <a:effectLst/>
                <a:latin typeface="Arial" pitchFamily="-128" charset="0"/>
                <a:ea typeface="+mn-ea"/>
                <a:cs typeface="+mn-cs"/>
              </a:rPr>
              <a:t>samchut</a:t>
            </a:r>
            <a:r>
              <a:rPr lang="en-GB" sz="1800" b="0" i="0" u="none" strike="noStrike" kern="1200" dirty="0">
                <a:solidFill>
                  <a:schemeClr val="tx1"/>
                </a:solidFill>
                <a:effectLst/>
                <a:latin typeface="Arial" pitchFamily="-128" charset="0"/>
                <a:ea typeface="+mn-ea"/>
                <a:cs typeface="+mn-cs"/>
              </a:rPr>
              <a:t>) and actual leadership (</a:t>
            </a:r>
            <a:r>
              <a:rPr lang="en-GB" sz="1800" b="0" i="1" u="none" strike="noStrike" kern="1200" dirty="0" err="1">
                <a:solidFill>
                  <a:schemeClr val="tx1"/>
                </a:solidFill>
                <a:effectLst/>
                <a:latin typeface="Arial" pitchFamily="-128" charset="0"/>
                <a:ea typeface="+mn-ea"/>
                <a:cs typeface="+mn-cs"/>
              </a:rPr>
              <a:t>hanhagah</a:t>
            </a:r>
            <a:r>
              <a:rPr lang="en-GB" sz="1800" b="0" i="0" u="none" strike="noStrike" kern="1200" dirty="0">
                <a:solidFill>
                  <a:schemeClr val="tx1"/>
                </a:solidFill>
                <a:effectLst/>
                <a:latin typeface="Arial" pitchFamily="-128" charset="0"/>
                <a:ea typeface="+mn-ea"/>
                <a:cs typeface="+mn-cs"/>
              </a:rPr>
              <a:t>).</a:t>
            </a:r>
            <a:r>
              <a:rPr lang="en-GB" sz="1800" b="0" i="0" u="none" strike="noStrike" kern="1200" dirty="0">
                <a:solidFill>
                  <a:schemeClr val="tx1"/>
                </a:solidFill>
                <a:effectLst/>
                <a:latin typeface="Arial" pitchFamily="-128" charset="0"/>
                <a:ea typeface="+mn-ea"/>
                <a:cs typeface="+mn-cs"/>
                <a:hlinkClick r:id="rId7"/>
              </a:rPr>
              <a:t>[5]</a:t>
            </a:r>
            <a:r>
              <a:rPr lang="en-GB" sz="1800" b="0" i="0" u="none" strike="noStrike" kern="1200" dirty="0">
                <a:solidFill>
                  <a:schemeClr val="tx1"/>
                </a:solidFill>
                <a:effectLst/>
                <a:latin typeface="Arial" pitchFamily="-128" charset="0"/>
                <a:ea typeface="+mn-ea"/>
                <a:cs typeface="+mn-cs"/>
              </a:rPr>
              <a:t> There are figures who hold positions of authority – prime ministers, presidents, CEOs – who may not be leaders at all. They may have the power to force people to do what they say, but they have no followers. They excite no admiration. They inspire no emulation. And there may be leaders who hold no official position at all but who are turned to for advice and are held up as role models. They have no power but great influence. Israel’s prophets belonged to this category. So, often, did the </a:t>
            </a:r>
            <a:r>
              <a:rPr lang="en-GB" sz="1800" b="0" i="1" u="none" strike="noStrike" kern="1200" dirty="0" err="1">
                <a:solidFill>
                  <a:schemeClr val="tx1"/>
                </a:solidFill>
                <a:effectLst/>
                <a:latin typeface="Arial" pitchFamily="-128" charset="0"/>
                <a:ea typeface="+mn-ea"/>
                <a:cs typeface="+mn-cs"/>
              </a:rPr>
              <a:t>gedolei</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Yisrael</a:t>
            </a:r>
            <a:r>
              <a:rPr lang="en-GB" sz="1800" b="0" i="0" u="none" strike="noStrike" kern="1200" dirty="0">
                <a:solidFill>
                  <a:schemeClr val="tx1"/>
                </a:solidFill>
                <a:effectLst/>
                <a:latin typeface="Arial" pitchFamily="-128" charset="0"/>
                <a:ea typeface="+mn-ea"/>
                <a:cs typeface="+mn-cs"/>
              </a:rPr>
              <a:t>, the great sages of each generation. Neither </a:t>
            </a:r>
            <a:r>
              <a:rPr lang="en-GB" sz="1800" b="0" i="0" u="none" strike="noStrike" kern="1200" dirty="0" err="1">
                <a:solidFill>
                  <a:schemeClr val="tx1"/>
                </a:solidFill>
                <a:effectLst/>
                <a:latin typeface="Arial" pitchFamily="-128" charset="0"/>
                <a:ea typeface="+mn-ea"/>
                <a:cs typeface="+mn-cs"/>
              </a:rPr>
              <a:t>Rashi</a:t>
            </a:r>
            <a:r>
              <a:rPr lang="en-GB" sz="1800" b="0" i="0" u="none" strike="noStrike" kern="1200" dirty="0">
                <a:solidFill>
                  <a:schemeClr val="tx1"/>
                </a:solidFill>
                <a:effectLst/>
                <a:latin typeface="Arial" pitchFamily="-128" charset="0"/>
                <a:ea typeface="+mn-ea"/>
                <a:cs typeface="+mn-cs"/>
              </a:rPr>
              <a:t> nor Maimonides held any official position (some scholars say that Maimonides was chief rabbi of Egypt but most hold that he was not, though his descendants were). Wherever leadership depends on personal qualities – what Max Weber called charismatic authority – and not on office or title, there is no distinction between women and men.</a:t>
            </a:r>
          </a:p>
          <a:p>
            <a:r>
              <a:rPr lang="en-GB" sz="1800" b="0" i="0" u="none" strike="noStrike" kern="1200" dirty="0" err="1">
                <a:solidFill>
                  <a:schemeClr val="tx1"/>
                </a:solidFill>
                <a:effectLst/>
                <a:latin typeface="Arial" pitchFamily="-128" charset="0"/>
                <a:ea typeface="+mn-ea"/>
                <a:cs typeface="+mn-cs"/>
              </a:rPr>
              <a:t>Yocheved</a:t>
            </a:r>
            <a:r>
              <a:rPr lang="en-GB" sz="1800" b="0" i="0" u="none" strike="noStrike" kern="1200" dirty="0">
                <a:solidFill>
                  <a:schemeClr val="tx1"/>
                </a:solidFill>
                <a:effectLst/>
                <a:latin typeface="Arial" pitchFamily="-128" charset="0"/>
                <a:ea typeface="+mn-ea"/>
                <a:cs typeface="+mn-cs"/>
              </a:rPr>
              <a:t>, Miriam, </a:t>
            </a:r>
            <a:r>
              <a:rPr lang="en-GB" sz="1800" b="0" i="0" u="none" strike="noStrike" kern="1200" dirty="0" err="1">
                <a:solidFill>
                  <a:schemeClr val="tx1"/>
                </a:solidFill>
                <a:effectLst/>
                <a:latin typeface="Arial" pitchFamily="-128" charset="0"/>
                <a:ea typeface="+mn-ea"/>
                <a:cs typeface="+mn-cs"/>
              </a:rPr>
              <a:t>Shifra</a:t>
            </a:r>
            <a:r>
              <a:rPr lang="en-GB" sz="1800" b="0" i="0" u="none" strike="noStrike" kern="1200" dirty="0">
                <a:solidFill>
                  <a:schemeClr val="tx1"/>
                </a:solidFill>
                <a:effectLst/>
                <a:latin typeface="Arial" pitchFamily="-128" charset="0"/>
                <a:ea typeface="+mn-ea"/>
                <a:cs typeface="+mn-cs"/>
              </a:rPr>
              <a:t>, Puah, Zipporah and </a:t>
            </a:r>
            <a:r>
              <a:rPr lang="en-GB" sz="1800" b="0" i="0" u="none" strike="noStrike" kern="1200" dirty="0" err="1">
                <a:solidFill>
                  <a:schemeClr val="tx1"/>
                </a:solidFill>
                <a:effectLst/>
                <a:latin typeface="Arial" pitchFamily="-128" charset="0"/>
                <a:ea typeface="+mn-ea"/>
                <a:cs typeface="+mn-cs"/>
              </a:rPr>
              <a:t>Batya</a:t>
            </a:r>
            <a:r>
              <a:rPr lang="en-GB" sz="1800" b="0" i="0" u="none" strike="noStrike" kern="1200" dirty="0">
                <a:solidFill>
                  <a:schemeClr val="tx1"/>
                </a:solidFill>
                <a:effectLst/>
                <a:latin typeface="Arial" pitchFamily="-128" charset="0"/>
                <a:ea typeface="+mn-ea"/>
                <a:cs typeface="+mn-cs"/>
              </a:rPr>
              <a:t> were leaders not because of any official position they held (in the case of </a:t>
            </a:r>
            <a:r>
              <a:rPr lang="en-GB" sz="1800" b="0" i="0" u="none" strike="noStrike" kern="1200" dirty="0" err="1">
                <a:solidFill>
                  <a:schemeClr val="tx1"/>
                </a:solidFill>
                <a:effectLst/>
                <a:latin typeface="Arial" pitchFamily="-128" charset="0"/>
                <a:ea typeface="+mn-ea"/>
                <a:cs typeface="+mn-cs"/>
              </a:rPr>
              <a:t>Batya</a:t>
            </a:r>
            <a:r>
              <a:rPr lang="en-GB" sz="1800" b="0" i="0" u="none" strike="noStrike" kern="1200" dirty="0">
                <a:solidFill>
                  <a:schemeClr val="tx1"/>
                </a:solidFill>
                <a:effectLst/>
                <a:latin typeface="Arial" pitchFamily="-128" charset="0"/>
                <a:ea typeface="+mn-ea"/>
                <a:cs typeface="+mn-cs"/>
              </a:rPr>
              <a:t> she was a leader </a:t>
            </a:r>
            <a:r>
              <a:rPr lang="en-GB" sz="1800" b="0" i="1" u="none" strike="noStrike" kern="1200" dirty="0">
                <a:solidFill>
                  <a:schemeClr val="tx1"/>
                </a:solidFill>
                <a:effectLst/>
                <a:latin typeface="Arial" pitchFamily="-128" charset="0"/>
                <a:ea typeface="+mn-ea"/>
                <a:cs typeface="+mn-cs"/>
              </a:rPr>
              <a:t>despite</a:t>
            </a:r>
            <a:r>
              <a:rPr lang="en-GB" sz="1800" b="0" i="0" u="none" strike="noStrike" kern="1200" dirty="0">
                <a:solidFill>
                  <a:schemeClr val="tx1"/>
                </a:solidFill>
                <a:effectLst/>
                <a:latin typeface="Arial" pitchFamily="-128" charset="0"/>
                <a:ea typeface="+mn-ea"/>
                <a:cs typeface="+mn-cs"/>
              </a:rPr>
              <a:t> her official title as a princess of Egypt). They were leaders because they had courage and conscience. They refused to be intimidated by power or defeated by circumstance. They were the real heroes of the exodus. Their courage is still a source of inspiration today.</a:t>
            </a:r>
          </a:p>
        </p:txBody>
      </p:sp>
      <p:sp>
        <p:nvSpPr>
          <p:cNvPr id="4" name="Slide Number Placeholder 3"/>
          <p:cNvSpPr>
            <a:spLocks noGrp="1"/>
          </p:cNvSpPr>
          <p:nvPr>
            <p:ph type="sldNum" sz="quarter" idx="10"/>
          </p:nvPr>
        </p:nvSpPr>
        <p:spPr/>
        <p:txBody>
          <a:bodyPr/>
          <a:lstStyle/>
          <a:p>
            <a:fld id="{7EA53F62-38AE-4BAE-B7E3-9A57D7287EF4}" type="slidenum">
              <a:rPr lang="en-US" smtClean="0"/>
              <a:pPr/>
              <a:t>15</a:t>
            </a:fld>
            <a:endParaRPr lang="en-US"/>
          </a:p>
        </p:txBody>
      </p:sp>
    </p:spTree>
    <p:extLst>
      <p:ext uri="{BB962C8B-B14F-4D97-AF65-F5344CB8AC3E}">
        <p14:creationId xmlns:p14="http://schemas.microsoft.com/office/powerpoint/2010/main" val="1176891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Moses found in the river. Fresco from Dura </a:t>
            </a:r>
            <a:r>
              <a:rPr lang="en-GB" sz="1800" b="0" i="0" u="none" strike="noStrike" kern="1200" dirty="0" err="1">
                <a:solidFill>
                  <a:schemeClr val="tx1"/>
                </a:solidFill>
                <a:effectLst/>
                <a:latin typeface="Arial" pitchFamily="-128" charset="0"/>
                <a:ea typeface="+mn-ea"/>
                <a:cs typeface="+mn-cs"/>
              </a:rPr>
              <a:t>Europos</a:t>
            </a:r>
            <a:r>
              <a:rPr lang="en-GB" sz="1800" b="0" i="0" u="none" strike="noStrike" kern="1200" dirty="0">
                <a:solidFill>
                  <a:schemeClr val="tx1"/>
                </a:solidFill>
                <a:effectLst/>
                <a:latin typeface="Arial" pitchFamily="-128" charset="0"/>
                <a:ea typeface="+mn-ea"/>
                <a:cs typeface="+mn-cs"/>
              </a:rPr>
              <a:t> synagogue.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I have saved until last the most intriguing of them all: Pharaoh’s daughter. It was she who had the courage to rescue an Israelite child and bring it up as her own in the very palace where her father was plotting the destruction of the Israelite people. Could we imagine a daughter of Hitler, or Eichmann, or Stalin, doing the same? There is something at once heroic and gracious about this lightly sketched figure, the woman who gave Moses his name.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Who was she? The Torah does not give her a name. However the First Book of Chronicles (4: 18) mentions a daughter of Pharaoh, named </a:t>
            </a:r>
            <a:r>
              <a:rPr lang="en-GB" sz="1800" b="0" i="0" u="none" strike="noStrike" kern="1200" dirty="0" err="1">
                <a:solidFill>
                  <a:schemeClr val="tx1"/>
                </a:solidFill>
                <a:effectLst/>
                <a:latin typeface="Arial" pitchFamily="-128" charset="0"/>
                <a:ea typeface="+mn-ea"/>
                <a:cs typeface="+mn-cs"/>
              </a:rPr>
              <a:t>Bitya</a:t>
            </a:r>
            <a:r>
              <a:rPr lang="en-GB" sz="1800" b="0" i="0" u="none" strike="noStrike" kern="1200" dirty="0">
                <a:solidFill>
                  <a:schemeClr val="tx1"/>
                </a:solidFill>
                <a:effectLst/>
                <a:latin typeface="Arial" pitchFamily="-128" charset="0"/>
                <a:ea typeface="+mn-ea"/>
                <a:cs typeface="+mn-cs"/>
              </a:rPr>
              <a:t>, and it was she the sages identified as the woman who saved Moses. The name </a:t>
            </a:r>
            <a:r>
              <a:rPr lang="en-GB" sz="1800" b="0" i="0" u="none" strike="noStrike" kern="1200" dirty="0" err="1">
                <a:solidFill>
                  <a:schemeClr val="tx1"/>
                </a:solidFill>
                <a:effectLst/>
                <a:latin typeface="Arial" pitchFamily="-128" charset="0"/>
                <a:ea typeface="+mn-ea"/>
                <a:cs typeface="+mn-cs"/>
              </a:rPr>
              <a:t>Bitya</a:t>
            </a:r>
            <a:r>
              <a:rPr lang="en-GB" sz="1800" b="0" i="0" u="none" strike="noStrike" kern="1200" dirty="0">
                <a:solidFill>
                  <a:schemeClr val="tx1"/>
                </a:solidFill>
                <a:effectLst/>
                <a:latin typeface="Arial" pitchFamily="-128" charset="0"/>
                <a:ea typeface="+mn-ea"/>
                <a:cs typeface="+mn-cs"/>
              </a:rPr>
              <a:t> (sometimes rendered as </a:t>
            </a:r>
            <a:r>
              <a:rPr lang="en-GB" sz="1800" b="0" i="0" u="none" strike="noStrike" kern="1200" dirty="0" err="1">
                <a:solidFill>
                  <a:schemeClr val="tx1"/>
                </a:solidFill>
                <a:effectLst/>
                <a:latin typeface="Arial" pitchFamily="-128" charset="0"/>
                <a:ea typeface="+mn-ea"/>
                <a:cs typeface="+mn-cs"/>
              </a:rPr>
              <a:t>Batya</a:t>
            </a:r>
            <a:r>
              <a:rPr lang="en-GB" sz="1800" b="0" i="0" u="none" strike="noStrike" kern="1200" dirty="0">
                <a:solidFill>
                  <a:schemeClr val="tx1"/>
                </a:solidFill>
                <a:effectLst/>
                <a:latin typeface="Arial" pitchFamily="-128" charset="0"/>
                <a:ea typeface="+mn-ea"/>
                <a:cs typeface="+mn-cs"/>
              </a:rPr>
              <a:t>) means “the daughter of God”. From this, the sages drew one of their most striking lessons: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The Holy One, blessed be He, said to her: “Moses was not your son, yet you called him your son.  You are not My daughter, but I shall call you My daughter.” They added that she was one of the few (tradition enumerates nine) who were so righteous that they entered paradise in their lifetime.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800" b="0" i="0" u="none" strike="noStrike" kern="1200" dirty="0">
              <a:solidFill>
                <a:schemeClr val="tx1"/>
              </a:solidFill>
              <a:effectLst/>
              <a:latin typeface="Arial" pitchFamily="-128"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16</a:t>
            </a:fld>
            <a:endParaRPr lang="en-US"/>
          </a:p>
        </p:txBody>
      </p:sp>
    </p:spTree>
    <p:extLst>
      <p:ext uri="{BB962C8B-B14F-4D97-AF65-F5344CB8AC3E}">
        <p14:creationId xmlns:p14="http://schemas.microsoft.com/office/powerpoint/2010/main" val="312733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8F133-E9EA-4108-85ED-0EE55F33C351}" type="slidenum">
              <a:rPr lang="en-US"/>
              <a:pPr/>
              <a:t>17</a:t>
            </a:fld>
            <a:endParaRPr lang="en-US"/>
          </a:p>
        </p:txBody>
      </p:sp>
      <p:sp>
        <p:nvSpPr>
          <p:cNvPr id="1457154" name="Rectangle 2"/>
          <p:cNvSpPr>
            <a:spLocks noGrp="1" noRot="1" noChangeAspect="1" noChangeArrowheads="1" noTextEdit="1"/>
          </p:cNvSpPr>
          <p:nvPr>
            <p:ph type="sldImg"/>
          </p:nvPr>
        </p:nvSpPr>
        <p:spPr>
          <a:ln/>
        </p:spPr>
      </p:sp>
      <p:sp>
        <p:nvSpPr>
          <p:cNvPr id="1457155" name="Rectangle 3"/>
          <p:cNvSpPr>
            <a:spLocks noGrp="1" noChangeArrowheads="1"/>
          </p:cNvSpPr>
          <p:nvPr>
            <p:ph type="body" idx="1"/>
          </p:nvPr>
        </p:nvSpPr>
        <p:spPr/>
        <p:txBody>
          <a:bodyPr/>
          <a:lstStyle/>
          <a:p>
            <a:r>
              <a:rPr lang="en-US" dirty="0"/>
              <a:t>40 years to restore number 40 which unfallen Adam should have fulfilled to make f of f. </a:t>
            </a:r>
          </a:p>
          <a:p>
            <a:endParaRPr lang="en-US" dirty="0"/>
          </a:p>
          <a:p>
            <a:r>
              <a:rPr lang="en-US" dirty="0"/>
              <a:t>Killed Egyptian</a:t>
            </a:r>
          </a:p>
          <a:p>
            <a:r>
              <a:rPr lang="en-US" dirty="0"/>
              <a:t>	1. Killing AA</a:t>
            </a:r>
          </a:p>
          <a:p>
            <a:r>
              <a:rPr lang="en-US" dirty="0"/>
              <a:t>	2. Cut off Moses attachment to palace</a:t>
            </a:r>
          </a:p>
          <a:p>
            <a:r>
              <a:rPr lang="en-US" dirty="0"/>
              <a:t>	3. Show </a:t>
            </a:r>
            <a:r>
              <a:rPr lang="en-US" dirty="0" err="1"/>
              <a:t>israleiets</a:t>
            </a:r>
            <a:r>
              <a:rPr lang="en-US" dirty="0"/>
              <a:t> should trust him as patriot</a:t>
            </a:r>
          </a:p>
          <a:p>
            <a:endParaRPr lang="en-US" dirty="0"/>
          </a:p>
          <a:p>
            <a:r>
              <a:rPr lang="en-US" dirty="0"/>
              <a:t>Lineage </a:t>
            </a:r>
          </a:p>
        </p:txBody>
      </p:sp>
    </p:spTree>
    <p:extLst>
      <p:ext uri="{BB962C8B-B14F-4D97-AF65-F5344CB8AC3E}">
        <p14:creationId xmlns:p14="http://schemas.microsoft.com/office/powerpoint/2010/main" val="124973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There is a fascinating phrase in the story of Moses’ early years. He grows up, goes out to his people, the Israelites, and sees them labouring as slaves. He witnesses an Egyptian officer beating one of them. The text then says: “He looked this way and that and saw no one (Ex. 2:12, </a:t>
            </a:r>
            <a:r>
              <a:rPr lang="en-GB" sz="1800" b="0" i="1" u="none" strike="noStrike" kern="1200" dirty="0" err="1">
                <a:solidFill>
                  <a:schemeClr val="tx1"/>
                </a:solidFill>
                <a:effectLst/>
                <a:latin typeface="Arial" pitchFamily="-128" charset="0"/>
                <a:ea typeface="+mn-ea"/>
                <a:cs typeface="+mn-cs"/>
              </a:rPr>
              <a:t>vayar</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ki</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ein</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ish</a:t>
            </a:r>
            <a:r>
              <a:rPr lang="en-GB" sz="1800" b="0" i="0" u="none" strike="noStrike" kern="1200" dirty="0">
                <a:solidFill>
                  <a:schemeClr val="tx1"/>
                </a:solidFill>
                <a:effectLst/>
                <a:latin typeface="Arial" pitchFamily="-128" charset="0"/>
                <a:ea typeface="+mn-ea"/>
                <a:cs typeface="+mn-cs"/>
              </a:rPr>
              <a:t>, literally, ‘he saw that there was no man’).”</a:t>
            </a:r>
          </a:p>
          <a:p>
            <a:r>
              <a:rPr lang="en-GB" sz="1800" b="0" i="0" u="none" strike="noStrike" kern="1200" dirty="0">
                <a:solidFill>
                  <a:schemeClr val="tx1"/>
                </a:solidFill>
                <a:effectLst/>
                <a:latin typeface="Arial" pitchFamily="-128" charset="0"/>
                <a:ea typeface="+mn-ea"/>
                <a:cs typeface="+mn-cs"/>
              </a:rPr>
              <a:t>It is difficult to read this literally. A building site is not a closed location. There must have been many people present. A mere two verses later we discover that there were Israelites who knew exactly what he had done. The phrase almost certainly means, “He looked this way and that and saw that there was no one else willing to intervene.”</a:t>
            </a:r>
          </a:p>
          <a:p>
            <a:r>
              <a:rPr lang="en-GB" sz="1800" b="0" i="0" u="none" strike="noStrike" kern="1200" dirty="0">
                <a:solidFill>
                  <a:schemeClr val="tx1"/>
                </a:solidFill>
                <a:effectLst/>
                <a:latin typeface="Arial" pitchFamily="-128" charset="0"/>
                <a:ea typeface="+mn-ea"/>
                <a:cs typeface="+mn-cs"/>
              </a:rPr>
              <a:t>If this is so then we have here the first instance of what came to be known as the </a:t>
            </a:r>
            <a:r>
              <a:rPr lang="en-GB" sz="1800" b="0" i="1" u="none" strike="noStrike" kern="1200" dirty="0">
                <a:solidFill>
                  <a:schemeClr val="tx1"/>
                </a:solidFill>
                <a:effectLst/>
                <a:latin typeface="Arial" pitchFamily="-128" charset="0"/>
                <a:ea typeface="+mn-ea"/>
                <a:cs typeface="+mn-cs"/>
              </a:rPr>
              <a:t>Genovese syndrome</a:t>
            </a:r>
            <a:r>
              <a:rPr lang="en-GB" sz="1800" b="0" i="0" u="none" strike="noStrike" kern="1200" dirty="0">
                <a:solidFill>
                  <a:schemeClr val="tx1"/>
                </a:solidFill>
                <a:effectLst/>
                <a:latin typeface="Arial" pitchFamily="-128" charset="0"/>
                <a:ea typeface="+mn-ea"/>
                <a:cs typeface="+mn-cs"/>
              </a:rPr>
              <a:t>, or “the bystander effect,”</a:t>
            </a:r>
            <a:r>
              <a:rPr lang="en-GB" sz="1800" b="0" i="0" u="none" strike="noStrike" kern="1200" dirty="0">
                <a:solidFill>
                  <a:schemeClr val="tx1"/>
                </a:solidFill>
                <a:effectLst/>
                <a:latin typeface="Arial" pitchFamily="-128" charset="0"/>
                <a:ea typeface="+mn-ea"/>
                <a:cs typeface="+mn-cs"/>
                <a:hlinkClick r:id="rId3"/>
              </a:rPr>
              <a:t>[1]</a:t>
            </a:r>
            <a:r>
              <a:rPr lang="en-GB" sz="1800" b="0" i="0" u="none" strike="noStrike" kern="1200" dirty="0">
                <a:solidFill>
                  <a:schemeClr val="tx1"/>
                </a:solidFill>
                <a:effectLst/>
                <a:latin typeface="Arial" pitchFamily="-128" charset="0"/>
                <a:ea typeface="+mn-ea"/>
                <a:cs typeface="+mn-cs"/>
              </a:rPr>
              <a:t> so-called after a case in which a woman was attacked in New York in the presence of a large number of people who knew that she was being assaulted but failed to come to her rescue.</a:t>
            </a:r>
          </a:p>
          <a:p>
            <a:r>
              <a:rPr lang="en-GB" sz="1800" b="0" i="0" u="none" strike="noStrike" kern="1200" dirty="0">
                <a:solidFill>
                  <a:schemeClr val="tx1"/>
                </a:solidFill>
                <a:effectLst/>
                <a:latin typeface="Arial" pitchFamily="-128" charset="0"/>
                <a:ea typeface="+mn-ea"/>
                <a:cs typeface="+mn-cs"/>
              </a:rPr>
              <a:t>Social scientists have undertaken many experiments to try to determine what happens in situations like this. Some argue that the presence of other bystanders affects an individual’s interpretation of what is happening. Since no one else is coming to the rescue, they conclude that what is happening is not an emergency.</a:t>
            </a:r>
          </a:p>
          <a:p>
            <a:r>
              <a:rPr lang="en-GB" sz="1800" b="0" i="0" u="none" strike="noStrike" kern="1200" dirty="0">
                <a:solidFill>
                  <a:schemeClr val="tx1"/>
                </a:solidFill>
                <a:effectLst/>
                <a:latin typeface="Arial" pitchFamily="-128" charset="0"/>
                <a:ea typeface="+mn-ea"/>
                <a:cs typeface="+mn-cs"/>
              </a:rPr>
              <a:t>Others, though, argue that the key factor is </a:t>
            </a:r>
            <a:r>
              <a:rPr lang="en-GB" sz="1800" b="0" i="1" u="none" strike="noStrike" kern="1200" dirty="0">
                <a:solidFill>
                  <a:schemeClr val="tx1"/>
                </a:solidFill>
                <a:effectLst/>
                <a:latin typeface="Arial" pitchFamily="-128" charset="0"/>
                <a:ea typeface="+mn-ea"/>
                <a:cs typeface="+mn-cs"/>
              </a:rPr>
              <a:t>diffusion of responsibility</a:t>
            </a:r>
            <a:r>
              <a:rPr lang="en-GB" sz="1800" b="0" i="0" u="none" strike="noStrike" kern="1200" dirty="0">
                <a:solidFill>
                  <a:schemeClr val="tx1"/>
                </a:solidFill>
                <a:effectLst/>
                <a:latin typeface="Arial" pitchFamily="-128" charset="0"/>
                <a:ea typeface="+mn-ea"/>
                <a:cs typeface="+mn-cs"/>
              </a:rPr>
              <a:t>. People assume that since there are many people present someone else will step forward and act. That seems to be the correct interpretation of what was happening in the case of Moses. No one else was prepared to come to the rescue. Who, in any case, was likely to do so? The Egyptians were slave-masters. Why should they bother to take a risk to save an Israelite? The Israelites were slaves. Why should they come to the aid of one of their fellows if, by doing so, they were putting their own life at risk?</a:t>
            </a:r>
          </a:p>
          <a:p>
            <a:r>
              <a:rPr lang="en-GB" sz="1800" b="0" i="0" u="none" strike="noStrike" kern="1200" dirty="0">
                <a:solidFill>
                  <a:schemeClr val="tx1"/>
                </a:solidFill>
                <a:effectLst/>
                <a:latin typeface="Arial" pitchFamily="-128" charset="0"/>
                <a:ea typeface="+mn-ea"/>
                <a:cs typeface="+mn-cs"/>
              </a:rPr>
              <a:t>It took a Moses to act. But that is what makes a leader. A leader is one who takes responsibility. Leadership is born when we become active not passive, when we don’t wait for someone else to act because perhaps there is no one else, at least not here, not now. When bad things happen, some avert their eyes. Some wait for others to act. Some blame others for failing to act. Some simply complain. But there are some who say, “If something is wrong let me be among the first to put it right.” They are the leaders. They are the ones who make a difference in their lifetimes. They are the ones who make ours a better world.</a:t>
            </a:r>
          </a:p>
          <a:p>
            <a:r>
              <a:rPr lang="en-GB" sz="1800" b="0" i="0" u="none" strike="noStrike" kern="1200" dirty="0">
                <a:solidFill>
                  <a:schemeClr val="tx1"/>
                </a:solidFill>
                <a:effectLst/>
                <a:latin typeface="Arial" pitchFamily="-128" charset="0"/>
                <a:ea typeface="+mn-ea"/>
                <a:cs typeface="+mn-cs"/>
              </a:rPr>
              <a:t>Many of the great religions and civilizations are based on acceptance. If there is violence, suffering, poverty and pain in the world, that is the way the world is. Or, that is the will of God. Or, that is the nature of nature itself. All will be well in the world to come.</a:t>
            </a:r>
          </a:p>
          <a:p>
            <a:r>
              <a:rPr lang="en-GB" sz="1800" b="0" i="0" u="none" strike="noStrike" kern="1200" dirty="0">
                <a:solidFill>
                  <a:schemeClr val="tx1"/>
                </a:solidFill>
                <a:effectLst/>
                <a:latin typeface="Arial" pitchFamily="-128" charset="0"/>
                <a:ea typeface="+mn-ea"/>
                <a:cs typeface="+mn-cs"/>
              </a:rPr>
              <a:t>Judaism was and remains the world’s great religion of protest. The heroes of faith did not accept; they protested. They were willing to confront God himself. Abraham said, “Shall the Judge of all the earth not do justice?” (Gen. 18:25). Moses said, “Why have you done evil to this people?” (Ex. 5:22). Jeremiah said, “Why are the wicked at ease?” (Jer. 12:1). That is how God wants us to respond. </a:t>
            </a:r>
            <a:r>
              <a:rPr lang="en-GB" sz="1800" b="0" i="1" u="none" strike="noStrike" kern="1200" dirty="0">
                <a:solidFill>
                  <a:schemeClr val="tx1"/>
                </a:solidFill>
                <a:effectLst/>
                <a:latin typeface="Arial" pitchFamily="-128" charset="0"/>
                <a:ea typeface="+mn-ea"/>
                <a:cs typeface="+mn-cs"/>
              </a:rPr>
              <a:t>Judaism is God’s call to human responsibility</a:t>
            </a:r>
            <a:r>
              <a:rPr lang="en-GB" sz="1800" b="0" i="0" u="none" strike="noStrike" kern="1200" dirty="0">
                <a:solidFill>
                  <a:schemeClr val="tx1"/>
                </a:solidFill>
                <a:effectLst/>
                <a:latin typeface="Arial" pitchFamily="-128" charset="0"/>
                <a:ea typeface="+mn-ea"/>
                <a:cs typeface="+mn-cs"/>
              </a:rPr>
              <a:t>. The highest achievement is to become God’s partner in the work of creation.</a:t>
            </a:r>
          </a:p>
          <a:p>
            <a:r>
              <a:rPr lang="en-GB" sz="1800" b="0" i="0" u="none" strike="noStrike" kern="1200" dirty="0">
                <a:solidFill>
                  <a:schemeClr val="tx1"/>
                </a:solidFill>
                <a:effectLst/>
                <a:latin typeface="Arial" pitchFamily="-128" charset="0"/>
                <a:ea typeface="+mn-ea"/>
                <a:cs typeface="+mn-cs"/>
              </a:rPr>
              <a:t>When Adam and Eve sinned, God called out “Where are you?” As Rabbi </a:t>
            </a:r>
            <a:r>
              <a:rPr lang="en-GB" sz="1800" b="0" i="0" u="none" strike="noStrike" kern="1200" dirty="0" err="1">
                <a:solidFill>
                  <a:schemeClr val="tx1"/>
                </a:solidFill>
                <a:effectLst/>
                <a:latin typeface="Arial" pitchFamily="-128" charset="0"/>
                <a:ea typeface="+mn-ea"/>
                <a:cs typeface="+mn-cs"/>
              </a:rPr>
              <a:t>Shneur</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Zalman</a:t>
            </a:r>
            <a:r>
              <a:rPr lang="en-GB" sz="1800" b="0" i="0" u="none" strike="noStrike" kern="1200" dirty="0">
                <a:solidFill>
                  <a:schemeClr val="tx1"/>
                </a:solidFill>
                <a:effectLst/>
                <a:latin typeface="Arial" pitchFamily="-128" charset="0"/>
                <a:ea typeface="+mn-ea"/>
                <a:cs typeface="+mn-cs"/>
              </a:rPr>
              <a:t> of </a:t>
            </a:r>
            <a:r>
              <a:rPr lang="en-GB" sz="1800" b="0" i="0" u="none" strike="noStrike" kern="1200" dirty="0" err="1">
                <a:solidFill>
                  <a:schemeClr val="tx1"/>
                </a:solidFill>
                <a:effectLst/>
                <a:latin typeface="Arial" pitchFamily="-128" charset="0"/>
                <a:ea typeface="+mn-ea"/>
                <a:cs typeface="+mn-cs"/>
              </a:rPr>
              <a:t>Liadi</a:t>
            </a:r>
            <a:r>
              <a:rPr lang="en-GB" sz="1800" b="0" i="0" u="none" strike="noStrike" kern="1200" dirty="0">
                <a:solidFill>
                  <a:schemeClr val="tx1"/>
                </a:solidFill>
                <a:effectLst/>
                <a:latin typeface="Arial" pitchFamily="-128" charset="0"/>
                <a:ea typeface="+mn-ea"/>
                <a:cs typeface="+mn-cs"/>
              </a:rPr>
              <a:t>, the first Lubavitcher </a:t>
            </a:r>
            <a:r>
              <a:rPr lang="en-GB" sz="1800" b="0" i="0" u="none" strike="noStrike" kern="1200" dirty="0" err="1">
                <a:solidFill>
                  <a:schemeClr val="tx1"/>
                </a:solidFill>
                <a:effectLst/>
                <a:latin typeface="Arial" pitchFamily="-128" charset="0"/>
                <a:ea typeface="+mn-ea"/>
                <a:cs typeface="+mn-cs"/>
              </a:rPr>
              <a:t>Rebbe</a:t>
            </a:r>
            <a:r>
              <a:rPr lang="en-GB" sz="1800" b="0" i="0" u="none" strike="noStrike" kern="1200" dirty="0">
                <a:solidFill>
                  <a:schemeClr val="tx1"/>
                </a:solidFill>
                <a:effectLst/>
                <a:latin typeface="Arial" pitchFamily="-128" charset="0"/>
                <a:ea typeface="+mn-ea"/>
                <a:cs typeface="+mn-cs"/>
              </a:rPr>
              <a:t>, pointed out, this call was not directed only to the first humans. It echoes in every generation. God gave us freedom, but with freedom comes responsibility. God teaches us what we ought to do but he does not do it for us. With rare exceptions, God does not intervene in history. He acts </a:t>
            </a:r>
            <a:r>
              <a:rPr lang="en-GB" sz="1800" b="0" i="1" u="none" strike="noStrike" kern="1200" dirty="0">
                <a:solidFill>
                  <a:schemeClr val="tx1"/>
                </a:solidFill>
                <a:effectLst/>
                <a:latin typeface="Arial" pitchFamily="-128" charset="0"/>
                <a:ea typeface="+mn-ea"/>
                <a:cs typeface="+mn-cs"/>
              </a:rPr>
              <a:t>through</a:t>
            </a:r>
            <a:r>
              <a:rPr lang="en-GB" sz="1800" b="0" i="0" u="none" strike="noStrike" kern="1200" dirty="0">
                <a:solidFill>
                  <a:schemeClr val="tx1"/>
                </a:solidFill>
                <a:effectLst/>
                <a:latin typeface="Arial" pitchFamily="-128" charset="0"/>
                <a:ea typeface="+mn-ea"/>
                <a:cs typeface="+mn-cs"/>
              </a:rPr>
              <a:t> us, not </a:t>
            </a:r>
            <a:r>
              <a:rPr lang="en-GB" sz="1800" b="0" i="1" u="none" strike="noStrike" kern="1200" dirty="0">
                <a:solidFill>
                  <a:schemeClr val="tx1"/>
                </a:solidFill>
                <a:effectLst/>
                <a:latin typeface="Arial" pitchFamily="-128" charset="0"/>
                <a:ea typeface="+mn-ea"/>
                <a:cs typeface="+mn-cs"/>
              </a:rPr>
              <a:t>to</a:t>
            </a:r>
            <a:r>
              <a:rPr lang="en-GB" sz="1800" b="0" i="0" u="none" strike="noStrike" kern="1200" dirty="0">
                <a:solidFill>
                  <a:schemeClr val="tx1"/>
                </a:solidFill>
                <a:effectLst/>
                <a:latin typeface="Arial" pitchFamily="-128" charset="0"/>
                <a:ea typeface="+mn-ea"/>
                <a:cs typeface="+mn-cs"/>
              </a:rPr>
              <a:t> us. His is the voice that tells us, as He told Cain before he committed his crime, that we can resist the evil within us as well as the evil that surrounds us.</a:t>
            </a:r>
          </a:p>
          <a:p>
            <a:r>
              <a:rPr lang="en-GB" sz="1800" b="0" i="0" u="none" strike="noStrike" kern="1200" dirty="0">
                <a:solidFill>
                  <a:schemeClr val="tx1"/>
                </a:solidFill>
                <a:effectLst/>
                <a:latin typeface="Arial" pitchFamily="-128" charset="0"/>
                <a:ea typeface="+mn-ea"/>
                <a:cs typeface="+mn-cs"/>
              </a:rPr>
              <a:t>The responsible life is a life that responds. The Hebrew for responsibility, </a:t>
            </a:r>
            <a:r>
              <a:rPr lang="en-GB" sz="1800" b="0" i="1" u="none" strike="noStrike" kern="1200" dirty="0" err="1">
                <a:solidFill>
                  <a:schemeClr val="tx1"/>
                </a:solidFill>
                <a:effectLst/>
                <a:latin typeface="Arial" pitchFamily="-128" charset="0"/>
                <a:ea typeface="+mn-ea"/>
                <a:cs typeface="+mn-cs"/>
              </a:rPr>
              <a:t>achrayut</a:t>
            </a:r>
            <a:r>
              <a:rPr lang="en-GB" sz="1800" b="0" i="0" u="none" strike="noStrike" kern="1200" dirty="0">
                <a:solidFill>
                  <a:schemeClr val="tx1"/>
                </a:solidFill>
                <a:effectLst/>
                <a:latin typeface="Arial" pitchFamily="-128" charset="0"/>
                <a:ea typeface="+mn-ea"/>
                <a:cs typeface="+mn-cs"/>
              </a:rPr>
              <a:t>, comes from the word </a:t>
            </a:r>
            <a:r>
              <a:rPr lang="en-GB" sz="1800" b="0" i="1" u="none" strike="noStrike" kern="1200" dirty="0" err="1">
                <a:solidFill>
                  <a:schemeClr val="tx1"/>
                </a:solidFill>
                <a:effectLst/>
                <a:latin typeface="Arial" pitchFamily="-128" charset="0"/>
                <a:ea typeface="+mn-ea"/>
                <a:cs typeface="+mn-cs"/>
              </a:rPr>
              <a:t>acher</a:t>
            </a:r>
            <a:r>
              <a:rPr lang="en-GB" sz="1800" b="0" i="0" u="none" strike="noStrike" kern="1200" dirty="0">
                <a:solidFill>
                  <a:schemeClr val="tx1"/>
                </a:solidFill>
                <a:effectLst/>
                <a:latin typeface="Arial" pitchFamily="-128" charset="0"/>
                <a:ea typeface="+mn-ea"/>
                <a:cs typeface="+mn-cs"/>
              </a:rPr>
              <a:t>, meaning an “other.” Our great Other is God himself, calling us to use the freedom He gave us, to make the world that is more like the world that ought to be. The great question, to which the life we lead is the answer, is, which voice will we listen to? The voice of desire, as in the case of Adam and Eve? The voice of anger as in the case of Cain? Or the voice of God calling on us to make this a more just and gracious world?</a:t>
            </a:r>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18</a:t>
            </a:fld>
            <a:endParaRPr lang="en-US"/>
          </a:p>
        </p:txBody>
      </p:sp>
    </p:spTree>
    <p:extLst>
      <p:ext uri="{BB962C8B-B14F-4D97-AF65-F5344CB8AC3E}">
        <p14:creationId xmlns:p14="http://schemas.microsoft.com/office/powerpoint/2010/main" val="3154118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8F133-E9EA-4108-85ED-0EE55F33C351}" type="slidenum">
              <a:rPr lang="en-US"/>
              <a:pPr/>
              <a:t>20</a:t>
            </a:fld>
            <a:endParaRPr lang="en-US"/>
          </a:p>
        </p:txBody>
      </p:sp>
      <p:sp>
        <p:nvSpPr>
          <p:cNvPr id="1457154" name="Rectangle 2"/>
          <p:cNvSpPr>
            <a:spLocks noGrp="1" noRot="1" noChangeAspect="1" noChangeArrowheads="1" noTextEdit="1"/>
          </p:cNvSpPr>
          <p:nvPr>
            <p:ph type="sldImg"/>
          </p:nvPr>
        </p:nvSpPr>
        <p:spPr>
          <a:ln/>
        </p:spPr>
      </p:sp>
      <p:sp>
        <p:nvSpPr>
          <p:cNvPr id="1457155" name="Rectangle 3"/>
          <p:cNvSpPr>
            <a:spLocks noGrp="1" noChangeArrowheads="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Justice is universal. That is the point made plainly by the Torah’s three stories of Moses’ early life. He sees an Egyptian hitting an Israelite and intervenes. He sees Israelites hitting one another and intervenes. He sees Gentile shepherds behaving roughly to Jethro’s daughters and intervenes. The first was a case of non-Israelite against Israelite, the second was Israelite against Israelite, the third was non-Israelite against non-Israelite. This is the simplest way of telling us that Moses’ sense of justice was impartial and universal.</a:t>
            </a:r>
          </a:p>
          <a:p>
            <a:endParaRPr lang="en-GB" sz="1800" b="0" i="0" u="none" strike="noStrike" kern="1200" dirty="0">
              <a:solidFill>
                <a:schemeClr val="tx1"/>
              </a:solidFill>
              <a:effectLst/>
              <a:latin typeface="Arial" pitchFamily="-128" charset="0"/>
              <a:ea typeface="+mn-ea"/>
              <a:cs typeface="+mn-cs"/>
            </a:endParaRPr>
          </a:p>
          <a:p>
            <a:endParaRPr lang="en-GB" sz="1800" b="0" i="0" u="none" strike="noStrike" kern="1200" dirty="0">
              <a:solidFill>
                <a:schemeClr val="tx1"/>
              </a:solidFill>
              <a:effectLst/>
              <a:latin typeface="Arial" pitchFamily="-128" charset="0"/>
              <a:ea typeface="+mn-ea"/>
              <a:cs typeface="+mn-cs"/>
            </a:endParaRPr>
          </a:p>
        </p:txBody>
      </p:sp>
    </p:spTree>
    <p:extLst>
      <p:ext uri="{BB962C8B-B14F-4D97-AF65-F5344CB8AC3E}">
        <p14:creationId xmlns:p14="http://schemas.microsoft.com/office/powerpoint/2010/main" val="442569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To most humans at most times, there seems to be no meaning in history. We live, we die, and it is as if we had never been. The universe gives no sign of any interest in our existence. If that was so in ancient times, when people believed in the existence of gods, how much more so is it true today for the neo-Darwinians who see life as no more than the operation of “chance and necessity” ( Jacques Monod) or “the blind watchmaker” (Richard Dawkins).[4] Time seems to obliterate all meaning. Nothing lasts. Nothing endures.[5]</a:t>
            </a:r>
            <a:br>
              <a:rPr lang="en-GB" dirty="0"/>
            </a:br>
            <a:br>
              <a:rPr lang="en-GB" dirty="0"/>
            </a:br>
            <a:r>
              <a:rPr lang="en-GB" sz="1800" b="0" i="0" u="none" strike="noStrike" kern="1200" dirty="0">
                <a:solidFill>
                  <a:schemeClr val="tx1"/>
                </a:solidFill>
                <a:effectLst/>
                <a:latin typeface="Arial" pitchFamily="-128" charset="0"/>
                <a:ea typeface="+mn-ea"/>
                <a:cs typeface="+mn-cs"/>
              </a:rPr>
              <a:t>In ancient Israel, by contrast, “for the first time, the prophets placed a value on history…For the first time, we find affirmed and increasingly accepted the idea that historical events have a value in themselves, insofar as they are determined by the will of God…Historical facts thus become situations of man in respect to God, and as such they acquire a religious value that nothing had previously been able to confer on them. It may, then, be said with truth that the Hebrews were the first to discover the meaning of history as the epiphany of God.”[6] Judaism is humanity’s first glimpse of history as more than a mere succession of happenings – as nothing less than a drama of redemption in which the fate of a nation reflects its loyalty or otherwise to a covenant with God.</a:t>
            </a:r>
            <a:br>
              <a:rPr lang="en-GB" dirty="0"/>
            </a:br>
            <a:br>
              <a:rPr lang="en-GB" dirty="0"/>
            </a:br>
            <a:r>
              <a:rPr lang="en-GB" sz="1800" b="0" i="0" u="none" strike="noStrike" kern="1200" dirty="0">
                <a:solidFill>
                  <a:schemeClr val="tx1"/>
                </a:solidFill>
                <a:effectLst/>
                <a:latin typeface="Arial" pitchFamily="-128" charset="0"/>
                <a:ea typeface="+mn-ea"/>
                <a:cs typeface="+mn-cs"/>
              </a:rPr>
              <a:t>It is hard to recapture this turning point in the human imagination, just as it is hard for us to imagine what it was like for people first to encounter Copernicus’ discovery that the earth went round the sun. It must have been a terrifying threat to all who believed that the earth did not move; that it was the one stable point in a shifting universe. So it was with time. The ancients believed that nothing really changed. Time was, in Plato’s phrase, no more than the “moving image of eternity.” That was the certainty that gave people solace. The times may be out of joint, but eventually things will return to the way they were.</a:t>
            </a:r>
            <a:br>
              <a:rPr lang="en-GB" dirty="0"/>
            </a:br>
            <a:br>
              <a:rPr lang="en-GB" dirty="0"/>
            </a:br>
            <a:r>
              <a:rPr lang="en-GB" sz="1800" b="0" i="0" u="none" strike="noStrike" kern="1200" dirty="0">
                <a:solidFill>
                  <a:schemeClr val="tx1"/>
                </a:solidFill>
                <a:effectLst/>
                <a:latin typeface="Arial" pitchFamily="-128" charset="0"/>
                <a:ea typeface="+mn-ea"/>
                <a:cs typeface="+mn-cs"/>
              </a:rPr>
              <a:t>To think of history as an arena of change is terrifying likewise. It means that what happened once may never happen again; that we are embarked on a journey with no assurance that we will ever return to where we began. It is what Milan Kundera meant in his phrase, “the unbearable lightness of being.”[7] Only profound faith – a new kind of faith, breaking with the entire world of ancient mythology – could give people the courage to set out on a journey to the unknown.</a:t>
            </a:r>
            <a:br>
              <a:rPr lang="en-GB" dirty="0"/>
            </a:br>
            <a:br>
              <a:rPr lang="en-GB" dirty="0"/>
            </a:br>
            <a:r>
              <a:rPr lang="en-GB" sz="1800" b="0" i="0" u="none" strike="noStrike" kern="1200" dirty="0">
                <a:solidFill>
                  <a:schemeClr val="tx1"/>
                </a:solidFill>
                <a:effectLst/>
                <a:latin typeface="Arial" pitchFamily="-128" charset="0"/>
                <a:ea typeface="+mn-ea"/>
                <a:cs typeface="+mn-cs"/>
              </a:rPr>
              <a:t>That is the meaning of </a:t>
            </a:r>
            <a:r>
              <a:rPr lang="en-GB" sz="1800" b="0" i="1" u="none" strike="noStrike" kern="1200" dirty="0">
                <a:solidFill>
                  <a:schemeClr val="tx1"/>
                </a:solidFill>
                <a:effectLst/>
                <a:latin typeface="Arial" pitchFamily="-128" charset="0"/>
                <a:ea typeface="+mn-ea"/>
                <a:cs typeface="+mn-cs"/>
              </a:rPr>
              <a:t>Hashem</a:t>
            </a:r>
            <a:r>
              <a:rPr lang="en-GB" sz="1800" b="0" i="0" u="none" strike="noStrike" kern="1200" dirty="0">
                <a:solidFill>
                  <a:schemeClr val="tx1"/>
                </a:solidFill>
                <a:effectLst/>
                <a:latin typeface="Arial" pitchFamily="-128" charset="0"/>
                <a:ea typeface="+mn-ea"/>
                <a:cs typeface="+mn-cs"/>
              </a:rPr>
              <a:t>: the God who intervenes in history. As Judah Halevi points out, the Ten Commandments begin not with the words “I am the Lord your God who created heaven and earth,” but “I am the Lord your God who brought you out from Egypt, from the house of slavery.” </a:t>
            </a:r>
            <a:r>
              <a:rPr lang="en-GB" sz="1800" b="0" i="1" u="none" strike="noStrike" kern="1200" dirty="0" err="1">
                <a:solidFill>
                  <a:schemeClr val="tx1"/>
                </a:solidFill>
                <a:effectLst/>
                <a:latin typeface="Arial" pitchFamily="-128" charset="0"/>
                <a:ea typeface="+mn-ea"/>
                <a:cs typeface="+mn-cs"/>
              </a:rPr>
              <a:t>Elokim</a:t>
            </a:r>
            <a:r>
              <a:rPr lang="en-GB" sz="1800" b="0" i="0" u="none" strike="noStrike" kern="1200" dirty="0">
                <a:solidFill>
                  <a:schemeClr val="tx1"/>
                </a:solidFill>
                <a:effectLst/>
                <a:latin typeface="Arial" pitchFamily="-128" charset="0"/>
                <a:ea typeface="+mn-ea"/>
                <a:cs typeface="+mn-cs"/>
              </a:rPr>
              <a:t> is God as we encounter Him in nature and creation, but </a:t>
            </a:r>
            <a:r>
              <a:rPr lang="en-GB" sz="1800" b="0" i="1" u="none" strike="noStrike" kern="1200" dirty="0">
                <a:solidFill>
                  <a:schemeClr val="tx1"/>
                </a:solidFill>
                <a:effectLst/>
                <a:latin typeface="Arial" pitchFamily="-128" charset="0"/>
                <a:ea typeface="+mn-ea"/>
                <a:cs typeface="+mn-cs"/>
              </a:rPr>
              <a:t>Hashem </a:t>
            </a:r>
            <a:r>
              <a:rPr lang="en-GB" sz="1800" b="0" i="0" u="none" strike="noStrike" kern="1200" dirty="0">
                <a:solidFill>
                  <a:schemeClr val="tx1"/>
                </a:solidFill>
                <a:effectLst/>
                <a:latin typeface="Arial" pitchFamily="-128" charset="0"/>
                <a:ea typeface="+mn-ea"/>
                <a:cs typeface="+mn-cs"/>
              </a:rPr>
              <a:t>is God as revealed in history, in the liberation of the Israelites from slavery and Egypt.</a:t>
            </a:r>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21</a:t>
            </a:fld>
            <a:endParaRPr lang="en-US"/>
          </a:p>
        </p:txBody>
      </p:sp>
    </p:spTree>
    <p:extLst>
      <p:ext uri="{BB962C8B-B14F-4D97-AF65-F5344CB8AC3E}">
        <p14:creationId xmlns:p14="http://schemas.microsoft.com/office/powerpoint/2010/main" val="106778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great blacks who have influenced our spiritual heritage. We find them both in and out of the Bible. We should like to tell you the story of the priest’s family who took in Moses in his hour of desperation. We know that there are some problems, some different names given in the texts, but our purpose is to nourish our souls rather than to look for difficulties. Let us rather see the story with the eyes of faith. First Corinthians 10:1-11 tells us that the adventures of the children of Israel in the wilderness happened as spiritual examples for us. Certainly the family about which we are talking had much for all of us to emulate.</a:t>
            </a:r>
          </a:p>
          <a:p>
            <a:endParaRPr lang="en-GB" dirty="0"/>
          </a:p>
          <a:p>
            <a:r>
              <a:rPr lang="en-GB" dirty="0"/>
              <a:t>Moses in his younger years was not exactly an admirable character. He was apparently convinced that he was always in the right and should defend his position with aggression. He believed in solving problems by resorting to brute force. His first recorded effort to bring about a new social order ended in a murder. His attempt to be an arbitrator among his own people culminated in rejection and repudiation. The death sentence decreed upon him by </a:t>
            </a:r>
            <a:r>
              <a:rPr lang="en-GB" dirty="0" err="1"/>
              <a:t>Pharoah</a:t>
            </a:r>
            <a:r>
              <a:rPr lang="en-GB" dirty="0"/>
              <a:t> propelled him into a wild flight in order to save his own life.</a:t>
            </a:r>
          </a:p>
          <a:p>
            <a:endParaRPr lang="en-GB" dirty="0"/>
          </a:p>
          <a:p>
            <a:r>
              <a:rPr lang="en-GB" dirty="0"/>
              <a:t>His endurance must have been taxed to the utmost as he fled the fertile land of Egypt for the barren and inhospitable desert. Undoubtedly his military training had given him some sort of navigational skill which led him at last to a well in the land of Midian. Water was his first and most desperate need.</a:t>
            </a:r>
          </a:p>
          <a:p>
            <a:endParaRPr lang="en-GB" dirty="0"/>
          </a:p>
          <a:p>
            <a:r>
              <a:rPr lang="en-GB" dirty="0"/>
              <a:t>It is here that the family of Jethro first enters the story. The priest has seven daughters who herd the sheep, and they come to the well to water their flock. But water is a precious commodity in the desert, and soon the girls are driven away by rapacious shepherds who demand drink for their own flocks. They have reckoned without the stranger who stands beside the well and watches all that takes place.</a:t>
            </a:r>
          </a:p>
          <a:p>
            <a:endParaRPr lang="en-GB" dirty="0"/>
          </a:p>
          <a:p>
            <a:r>
              <a:rPr lang="en-GB" dirty="0"/>
              <a:t>Spurred again by his sense of social justice, Moses fought this time for women’s rights and trounced the sturdy denizens of the desert. He was one against many, but an Egyptian noble knew how to fight. His temper, military training and formidable strength proved more than a match against the ruffians. Once more he had shown himself to be a man of violence.</a:t>
            </a:r>
          </a:p>
          <a:p>
            <a:endParaRPr lang="en-GB" dirty="0"/>
          </a:p>
          <a:p>
            <a:r>
              <a:rPr lang="en-GB" dirty="0"/>
              <a:t>He was capable of kindliness, however, and willingly bent his back to the task of hauling up water for the whole flock. The young women sped home to their astonished father, who inquired how they had managed to get back from the well so soon. They answered that an Egyptian had driven away the high-handed shepherds and helped them to draw water both for the household and the flock.</a:t>
            </a:r>
          </a:p>
          <a:p>
            <a:endParaRPr lang="en-GB" dirty="0"/>
          </a:p>
          <a:p>
            <a:r>
              <a:rPr lang="en-GB" dirty="0"/>
              <a:t>The father is horrified that they have been so negligent in attending to the claims of hospitality. They must return to the well at once and bring their stalwart defender to their father’s tent. Perhaps Jethro was impressed with the tale of Moses’ prowess. His command to the girls, however, indicates that he knew that an Egyptian alone in the desert would have need of food as well as water. He was a stranger to be welcomed into their home.</a:t>
            </a:r>
          </a:p>
          <a:p>
            <a:endParaRPr lang="en-GB" dirty="0"/>
          </a:p>
          <a:p>
            <a:r>
              <a:rPr lang="en-GB" dirty="0"/>
              <a:t>It probably did not require much effort on Jethro’s part to perceive Moses’ fugitive status. There was a risk in sheltering someone at odds with the military might of Egypt. It must also have been readily apparent that he had been brought up at court a factor that might well enhance the danger. There is no hint that Jethro even hesitated in taking in this impetuous and pugilistic stranger who was so clearly an Egyptian of noble rank.</a:t>
            </a:r>
          </a:p>
          <a:p>
            <a:endParaRPr lang="en-GB" dirty="0"/>
          </a:p>
          <a:p>
            <a:r>
              <a:rPr lang="en-GB" dirty="0"/>
              <a:t>The Bible tells us that Jethro was a priest, the very person needed to lead Moses to a knowledge of God. It is recorded that he said to Moses “I know that Yahweh is greater than all gods.” (Exodus 18:11) The family had its origins in Ethiopia (Numbers 12:1), and Arab tradition maintained that Jethro had been sent by God to Midian as a missionary.      </a:t>
            </a:r>
          </a:p>
          <a:p>
            <a:endParaRPr lang="en-GB" dirty="0"/>
          </a:p>
          <a:p>
            <a:r>
              <a:rPr lang="en-GB" dirty="0"/>
              <a:t>Certainly Moses needed a missionary. His ability to fight was well developed, and he had already a sense of social justice. The Bible says that he was learned in all the knowledge of the Egyptians (Acts 7:22), but they could not give him an acquaintance with the true and living God. The Jews themselves had long since lost faith to trust the Lord who alone could save them. They could not share what they did not have. The years which Moses had spent as an infant in his mother’s care were important years, but they had not opened to him the God whom he later found in the wilderness.</a:t>
            </a:r>
          </a:p>
          <a:p>
            <a:endParaRPr lang="en-GB" dirty="0"/>
          </a:p>
          <a:p>
            <a:r>
              <a:rPr lang="en-GB" dirty="0"/>
              <a:t>Egypt in the Bible usually represents corruption and sin, a condition from which God’s people need to be delivered. Moses has fled Egypt, and now he must become a new creation by God’s grace. He could not deliver his people until first he had come to know the Deliverer.</a:t>
            </a:r>
          </a:p>
          <a:p>
            <a:endParaRPr lang="en-GB" dirty="0"/>
          </a:p>
          <a:p>
            <a:r>
              <a:rPr lang="en-GB" dirty="0"/>
              <a:t>It was in this accepting and loving black family that he took his first steps of faith. Little by little he learned the ways and will of God. The pampered prince had to learn a new form of existence, to work at herding sheep, to wander over the formidable wilderness, to endure privations and discomforts. More uncomfortable yet, he must adjust to new forms of worship so unlike the elaborate ceremonies of Egypt. The young man who had taken a prominent part in the rituals of the great temple at Karnak must now bow his head in a simple tent or under the open sky.</a:t>
            </a:r>
          </a:p>
          <a:p>
            <a:endParaRPr lang="en-GB" dirty="0"/>
          </a:p>
          <a:p>
            <a:r>
              <a:rPr lang="en-GB" dirty="0"/>
              <a:t>It took a very long time. There is no record of an evangelistic meeting or a point at which he was required to sign a card. Rather, day by day, he lived with evidence of the love of this God who was One, and who poured out his grace on human beings. As Moses grew into the family, he knew that he must share their God if he was truly to be part of their life. The missionary family must have been very patient with him. It was forty years before he had finished with his preparation in the desert.</a:t>
            </a:r>
          </a:p>
          <a:p>
            <a:endParaRPr lang="en-GB" dirty="0"/>
          </a:p>
          <a:p>
            <a:r>
              <a:rPr lang="en-GB" dirty="0"/>
              <a:t>During this time, Moses came into another relationship with his adoptive family. Jethro gave to Moses a precious gift, his oldest daughter. Since the girls in the family seem to have had the care of the sheep, it was in all probability she who instructed Moses in his new occupation as sheep-herder. After he had learned all the intricacies of leading a flock through the wilderness, he would lead the flock of God as a shepherd.</a:t>
            </a:r>
          </a:p>
          <a:p>
            <a:endParaRPr lang="en-GB" dirty="0"/>
          </a:p>
          <a:p>
            <a:r>
              <a:rPr lang="en-GB" dirty="0"/>
              <a:t>The name of Moses’ bride was Zipporah, which means “bird”. Philo, a Jewish writer of the New Testament era, wrote that, like a bird, she was possessed of a winged, inspired, and prophetic nature. The Scripture account makes it clear that she had an understanding of God in her own right.</a:t>
            </a:r>
          </a:p>
          <a:p>
            <a:endParaRPr lang="en-GB" dirty="0"/>
          </a:p>
          <a:p>
            <a:r>
              <a:rPr lang="en-GB" dirty="0"/>
              <a:t>To this union is born a son whom Moses named Gershom, which means “stranger” for he said, “I have been a stranger in a strange land.” He knew what it was to be an alien in a harsh and inhospitable country. And he knew what it was to find a home there. Over the years, he walked all over the wilderness of Sinai and came to know its contours, its shelters, its dangers, and its watering places.</a:t>
            </a:r>
          </a:p>
          <a:p>
            <a:endParaRPr lang="en-GB" dirty="0"/>
          </a:p>
          <a:p>
            <a:r>
              <a:rPr lang="en-GB" dirty="0"/>
              <a:t>The second son was Eliezer, meaning “God is my help” because Moses said “the God of my father was my help and delivered me from the sword of </a:t>
            </a:r>
            <a:r>
              <a:rPr lang="en-GB" dirty="0" err="1"/>
              <a:t>Pharoah</a:t>
            </a:r>
            <a:r>
              <a:rPr lang="en-GB" dirty="0"/>
              <a:t>.” In this family and in the marriage, Moses had exchanged his feeling of strangeness for one of security and confidence in the Almighty.</a:t>
            </a:r>
          </a:p>
          <a:p>
            <a:endParaRPr lang="en-GB" dirty="0"/>
          </a:p>
          <a:p>
            <a:r>
              <a:rPr lang="en-GB" dirty="0"/>
              <a:t>One day, as Moses was keeping his father-in-law’s sheep, God called to him from the burning bush. When he returned, he went to Jethro, his spiritual mentor, and said, “Let me go, I pray thee, and return unto my brethren which are in Egypt and see whether they be yet alive.” And Jethro said, “Go in peace.” He could not leave this place of safety without the priest’s blessing.</a:t>
            </a:r>
          </a:p>
          <a:p>
            <a:endParaRPr lang="en-GB" dirty="0"/>
          </a:p>
          <a:p>
            <a:r>
              <a:rPr lang="en-GB" dirty="0"/>
              <a:t>Then Moses took his wife and his two sons and put them on an ass and returned to the land of Egypt. They stopped overnight at a simple resting-place constructed around a courtyard for the use of travellers. It was there, as God told Moses of the encounter which he would have with </a:t>
            </a:r>
            <a:r>
              <a:rPr lang="en-GB" dirty="0" err="1"/>
              <a:t>Pharoah</a:t>
            </a:r>
            <a:r>
              <a:rPr lang="en-GB" dirty="0"/>
              <a:t> over the first-born, that Moses experienced a terrible crisis and lay at the point of death.</a:t>
            </a:r>
          </a:p>
          <a:p>
            <a:endParaRPr lang="en-GB" dirty="0"/>
          </a:p>
          <a:p>
            <a:r>
              <a:rPr lang="en-GB" dirty="0"/>
              <a:t>Zipporah, with her astute spiritual perception, understood not only her husband’s peril but also the cure. The ancient covenant rite of circumcision had been neglected. Their son had not been circumcised. Zipporah seized a sharp stone and performed the surgery. Later rabbinic tradition, incensed that a woman should perform so holy a ritual, insisted that she simply caused her husband to officiate. (</a:t>
            </a:r>
            <a:r>
              <a:rPr lang="en-GB" dirty="0" err="1"/>
              <a:t>Tosepheta</a:t>
            </a:r>
            <a:r>
              <a:rPr lang="en-GB" dirty="0"/>
              <a:t>) The biblical account makes it clear that Zipporah served as priest in the rite and later cast the foreskin at her husband’s feet. She had simply seen the need and responded. The ancient covenant between God and believing people had to be renewed, and she had been the agent. She was not afraid to exercise her spiritual leadership when her family needed it.</a:t>
            </a:r>
          </a:p>
          <a:p>
            <a:endParaRPr lang="en-GB" dirty="0"/>
          </a:p>
          <a:p>
            <a:r>
              <a:rPr lang="en-GB" dirty="0"/>
              <a:t>Zipporah does not appear in Egypt with Moses, though we do not know why. We read only that Moses sent her back to her father. Perhaps she was unable to cope with the cultural conditions in Egypt, perhaps because she could not comprehend the spiritual depravity and servitude of the people of Israel. Later we read that Miriam and Aaron rejected her because of her Ethiopian origin. Perhaps the trouble had started already, and the children of Israel could not accept an interracial marriage.</a:t>
            </a:r>
          </a:p>
          <a:p>
            <a:endParaRPr lang="en-GB" dirty="0"/>
          </a:p>
          <a:p>
            <a:r>
              <a:rPr lang="en-GB" dirty="0"/>
              <a:t>In any event, “When Jethro, the priest of Midian, Moses’ father-in-law, heard of all that God had done for Moses and for Israel his people, and that the Lord had brought Israel out of Egypt,” he took Zipporah and her two sons and brought them to Moses. After Moses had told all of the saving acts of God in delivering a nation of slaves from the might of Egypt, Jethro pronounced a wonderful blessing.</a:t>
            </a:r>
          </a:p>
          <a:p>
            <a:endParaRPr lang="en-GB" dirty="0"/>
          </a:p>
          <a:p>
            <a:r>
              <a:rPr lang="en-GB" dirty="0"/>
              <a:t>Blessed be the Lord, who hath delivered you out of the hand of the Egyptians and out of the hand of </a:t>
            </a:r>
            <a:r>
              <a:rPr lang="en-GB" dirty="0" err="1"/>
              <a:t>Pharoah</a:t>
            </a:r>
            <a:r>
              <a:rPr lang="en-GB" dirty="0"/>
              <a:t>, who hath delivered the people from the hand of the Egyptians. (Exodus 18:10)</a:t>
            </a:r>
          </a:p>
          <a:p>
            <a:endParaRPr lang="en-GB" dirty="0"/>
          </a:p>
          <a:p>
            <a:r>
              <a:rPr lang="en-GB" dirty="0"/>
              <a:t>Then Jethro leads the people of God in worship. After Israel becomes a nation, the first burnt offering and sacrifices about which we read are performed by this black missionary priest. Aaron and all the elders of Israel are present and partake of the sacrificial feast with Moses’ father-in-law. It seems that he led the way in establishing the basic worship pattern for this disorganized and dispirited people.</a:t>
            </a:r>
          </a:p>
          <a:p>
            <a:endParaRPr lang="en-GB" dirty="0"/>
          </a:p>
          <a:p>
            <a:r>
              <a:rPr lang="en-GB" dirty="0"/>
              <a:t>On the next day, Jethro saw another problem: the overworked judicial system of Israel. People stood all day long, trying to get a hearing from Moses and to obtain justice for their grievances. Once again Jethro became a spiritual guide to his son-in-law. Not only did he devise a system of delegated authority which would not overtax the available resources, but he interpreted to Moses his own role in God’s plan.</a:t>
            </a:r>
          </a:p>
          <a:p>
            <a:endParaRPr lang="en-GB" dirty="0"/>
          </a:p>
          <a:p>
            <a:r>
              <a:rPr lang="en-GB" dirty="0"/>
              <a:t>Hearken now unto my voice, and I shall give thee counsel, and God shall be with thee:   Be thou for the people to God-ward that thou mayest bring the causes unto God; And thou shalt teach them ordinances and laws, and shalt shew them the way wherein they must walk, and the work that they must do. (Exodus 18:19-20)</a:t>
            </a:r>
          </a:p>
          <a:p>
            <a:endParaRPr lang="en-GB" dirty="0"/>
          </a:p>
          <a:p>
            <a:r>
              <a:rPr lang="en-GB" dirty="0"/>
              <a:t>There needed to be a leadership development program. Able people were to be set over thousands, others over hundreds, fifties, and tens. These surrogates were to administer justice in all except the most difficult cases. The plan was put into execution, and the father-in-law went on his way.</a:t>
            </a:r>
          </a:p>
          <a:p>
            <a:endParaRPr lang="en-GB" dirty="0"/>
          </a:p>
          <a:p>
            <a:r>
              <a:rPr lang="en-GB" dirty="0"/>
              <a:t>When next he returned for a visit, the host was encamped before Sinai, and it was time for the pilgrim people to make their way through the wilderness. Moses begged his father-in-law to stay with them and to be their guide through the desert.</a:t>
            </a:r>
          </a:p>
          <a:p>
            <a:endParaRPr lang="en-GB" dirty="0"/>
          </a:p>
          <a:p>
            <a:r>
              <a:rPr lang="en-GB" dirty="0"/>
              <a:t>For thou </a:t>
            </a:r>
            <a:r>
              <a:rPr lang="en-GB" dirty="0" err="1"/>
              <a:t>knowest</a:t>
            </a:r>
            <a:r>
              <a:rPr lang="en-GB" dirty="0"/>
              <a:t> how we are to encamp in the wilderness, and thou mayest be to us instead of eyes. (Numbers 10:31)</a:t>
            </a:r>
          </a:p>
          <a:p>
            <a:endParaRPr lang="en-GB" dirty="0"/>
          </a:p>
          <a:p>
            <a:r>
              <a:rPr lang="en-GB" dirty="0"/>
              <a:t>The transformation to a nomadic life-style was far from easy. As they left the flesh-pots of Egypt to follow the pillar of cloud and fire, the people had much to learn. It is here that Zipporah would have much to contribute, for pitching tents was women’s work, as was the packing and unpacking of all the family’s belongings. To accept this new pattern of existence as sent from God cannot have been easy for the women, and perhaps this is why Miriam and Aaron grew so hostile toward Zipporah. They declared that God had spoken to them too, and they wished to do without both Moses and his wife.</a:t>
            </a:r>
          </a:p>
          <a:p>
            <a:endParaRPr lang="en-GB" dirty="0"/>
          </a:p>
          <a:p>
            <a:r>
              <a:rPr lang="en-GB" dirty="0"/>
              <a:t>And Miriam and Aaron </a:t>
            </a:r>
            <a:r>
              <a:rPr lang="en-GB" dirty="0" err="1"/>
              <a:t>spake</a:t>
            </a:r>
            <a:r>
              <a:rPr lang="en-GB" dirty="0"/>
              <a:t> against Moses because of the Ethiopian woman whom he had married; for he had married an Ethiopian woman. (Numbers 12:1)</a:t>
            </a:r>
          </a:p>
          <a:p>
            <a:endParaRPr lang="en-GB" dirty="0"/>
          </a:p>
          <a:p>
            <a:r>
              <a:rPr lang="en-GB" dirty="0"/>
              <a:t>God sent for Miriam and Aaron to come to the tent of meeting. There they learned that Moses was a servant who spoke with God mouth to mouth, and that they were to heed him. Moses could not have gained this acquaintance with the Holy One apart from his wife and father-in-law. The matter was settled, and the ministry of Zipporah and Jethro continued, and they were remembered with gratitude.</a:t>
            </a:r>
          </a:p>
          <a:p>
            <a:endParaRPr lang="en-GB" dirty="0"/>
          </a:p>
          <a:p>
            <a:r>
              <a:rPr lang="en-GB" dirty="0"/>
              <a:t>May God give us grace to follow the example of this family who played so large a part in leading a nation of captives and slaves to the Promised Land of their inheritance.</a:t>
            </a:r>
          </a:p>
          <a:p>
            <a:endParaRPr lang="en-GB" dirty="0"/>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22</a:t>
            </a:fld>
            <a:endParaRPr lang="en-US"/>
          </a:p>
        </p:txBody>
      </p:sp>
    </p:spTree>
    <p:extLst>
      <p:ext uri="{BB962C8B-B14F-4D97-AF65-F5344CB8AC3E}">
        <p14:creationId xmlns:p14="http://schemas.microsoft.com/office/powerpoint/2010/main" val="379013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A31C5F-C897-4895-BFAB-FE68E79340FF}" type="slidenum">
              <a:rPr lang="en-US"/>
              <a:pPr/>
              <a:t>23</a:t>
            </a:fld>
            <a:endParaRPr lang="en-US"/>
          </a:p>
        </p:txBody>
      </p:sp>
      <p:sp>
        <p:nvSpPr>
          <p:cNvPr id="1459202" name="Rectangle 2"/>
          <p:cNvSpPr>
            <a:spLocks noGrp="1" noRot="1" noChangeAspect="1" noChangeArrowheads="1" noTextEdit="1"/>
          </p:cNvSpPr>
          <p:nvPr>
            <p:ph type="sldImg"/>
          </p:nvPr>
        </p:nvSpPr>
        <p:spPr>
          <a:ln/>
        </p:spPr>
      </p:sp>
      <p:sp>
        <p:nvSpPr>
          <p:cNvPr id="1459203" name="Rectangle 3"/>
          <p:cNvSpPr>
            <a:spLocks noGrp="1" noChangeArrowheads="1"/>
          </p:cNvSpPr>
          <p:nvPr>
            <p:ph type="body" idx="1"/>
          </p:nvPr>
        </p:nvSpPr>
        <p:spPr/>
        <p:txBody>
          <a:bodyPr/>
          <a:lstStyle/>
          <a:p>
            <a:r>
              <a:rPr lang="en-US" dirty="0"/>
              <a:t>40 years to restore 40 years Satan invaded</a:t>
            </a:r>
          </a:p>
          <a:p>
            <a:endParaRPr lang="en-US" dirty="0"/>
          </a:p>
          <a:p>
            <a:r>
              <a:rPr lang="en-US" dirty="0"/>
              <a:t>There the angel of the LORD appeared to him in flames of fire from within a bush. Moses saw that though the bush was on fire it did not burn up. </a:t>
            </a:r>
            <a:r>
              <a:rPr lang="en-US" baseline="30000" dirty="0"/>
              <a:t>3</a:t>
            </a:r>
            <a:r>
              <a:rPr lang="en-US" dirty="0"/>
              <a:t> So Moses thought, “I will go over and see this strange sight—why the bush does not burn up.”  </a:t>
            </a:r>
            <a:r>
              <a:rPr lang="en-US" baseline="30000" dirty="0"/>
              <a:t>4</a:t>
            </a:r>
            <a:r>
              <a:rPr lang="en-US" dirty="0"/>
              <a:t> When the LORD saw that he had gone over to look, God called to him from within the bush, “Moses! Moses!” </a:t>
            </a:r>
          </a:p>
          <a:p>
            <a:r>
              <a:rPr lang="en-US" dirty="0"/>
              <a:t>   And Moses said, “Here I am.” </a:t>
            </a:r>
          </a:p>
          <a:p>
            <a:r>
              <a:rPr lang="en-US" dirty="0"/>
              <a:t> </a:t>
            </a:r>
            <a:r>
              <a:rPr lang="en-US" baseline="30000" dirty="0"/>
              <a:t>5</a:t>
            </a:r>
            <a:r>
              <a:rPr lang="en-US" dirty="0"/>
              <a:t> “Do not come any closer,” God said. “Take off your sandals, for the place where you are standing is holy ground.” </a:t>
            </a:r>
            <a:r>
              <a:rPr lang="en-US" baseline="30000" dirty="0"/>
              <a:t>6</a:t>
            </a:r>
            <a:r>
              <a:rPr lang="en-US" dirty="0"/>
              <a:t> </a:t>
            </a:r>
          </a:p>
          <a:p>
            <a:endParaRPr lang="en-US" dirty="0"/>
          </a:p>
          <a:p>
            <a:r>
              <a:rPr lang="en-US" dirty="0"/>
              <a:t>God Appears to Moses in Burning Bush. Painting from Saint Isaac's Cathedral, Saint Petersburg</a:t>
            </a:r>
          </a:p>
          <a:p>
            <a:r>
              <a:rPr lang="en-US" dirty="0"/>
              <a:t>God ID himself as God of A I &amp; J</a:t>
            </a:r>
          </a:p>
          <a:p>
            <a:r>
              <a:rPr lang="en-US" dirty="0"/>
              <a:t>God feels peoples suffering</a:t>
            </a:r>
          </a:p>
          <a:p>
            <a:endParaRPr lang="en-US" dirty="0"/>
          </a:p>
          <a:p>
            <a:r>
              <a:rPr lang="en-US" sz="1200" kern="1200" dirty="0">
                <a:solidFill>
                  <a:schemeClr val="tx1"/>
                </a:solidFill>
                <a:latin typeface="Arial" pitchFamily="-128" charset="0"/>
                <a:ea typeface="+mn-ea"/>
                <a:cs typeface="+mn-cs"/>
              </a:rPr>
              <a:t>God’s answer  – I am the God of your fathers – suggests some fundamental propositions. First, identity runs through genealogy. It is a matter of who my parents were, who their parents were and so on. This is not always true. There are adopted children. There are children who make a conscious break from their parents. But for most of us, identity lies in uncovering the story of our ancestors, which, in the case of Jews, given the unparalleled dislocations of Jewish life, is almost always a tale of journeys, courage, suffering or escapes from suffering, and sheer endurance.</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It was not simply that God was the God of their ancestors. He was also the God who made certain promises: that He would bring them from slavery to freedom, from exile to the Promised Land. The Israelites were part of a narrative extended over time. They were part of an unfinished story, and God was about to write the next chapter.</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What is more, when God told Moses that He was the God of the Israelites’ ancestors, he added, “This is My eternal name, this is how I am to be recalled [</a:t>
            </a:r>
            <a:r>
              <a:rPr lang="en-US" sz="1200" kern="1200" dirty="0" err="1">
                <a:solidFill>
                  <a:schemeClr val="tx1"/>
                </a:solidFill>
                <a:latin typeface="Arial" pitchFamily="-128" charset="0"/>
                <a:ea typeface="+mn-ea"/>
                <a:cs typeface="+mn-cs"/>
              </a:rPr>
              <a:t>zikhri</a:t>
            </a:r>
            <a:r>
              <a:rPr lang="en-US" sz="1200" kern="1200" dirty="0">
                <a:solidFill>
                  <a:schemeClr val="tx1"/>
                </a:solidFill>
                <a:latin typeface="Arial" pitchFamily="-128" charset="0"/>
                <a:ea typeface="+mn-ea"/>
                <a:cs typeface="+mn-cs"/>
              </a:rPr>
              <a:t>] from generation to generation.” God was here saying that He is beyond time – “This is my eternal name” – but when it comes to human understanding, He lives within time, “from generation to generation.” The way He does this is through the handing on of memory: “This is how I am to be recalled.” Identity is not just a matter of who my parents were. It is also a matter of what they remembered and handed on to me. Personal identity is shaped by individual memory. Group identity is formed by collective memory.[1]</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What makes this law remarkable is this: We would expect, when celebrating the soil and its produce, to speak of the God of nature. But this text is not about nature. It is about history. It is about a distant ancestor, a “wandering Aramean”, It is the story of our ancestors. It is a narrative explaining why I am here, and why the people to whom I belong is what it is and where it is. There was nothing remotely like this in the ancient world, and there is nothing quite like it today. As Yosef </a:t>
            </a:r>
            <a:r>
              <a:rPr lang="en-US" sz="1200" kern="1200" dirty="0" err="1">
                <a:solidFill>
                  <a:schemeClr val="tx1"/>
                </a:solidFill>
                <a:latin typeface="Arial" pitchFamily="-128" charset="0"/>
                <a:ea typeface="+mn-ea"/>
                <a:cs typeface="+mn-cs"/>
              </a:rPr>
              <a:t>Hayim</a:t>
            </a:r>
            <a:r>
              <a:rPr lang="en-US" sz="1200" kern="1200" dirty="0">
                <a:solidFill>
                  <a:schemeClr val="tx1"/>
                </a:solidFill>
                <a:latin typeface="Arial" pitchFamily="-128" charset="0"/>
                <a:ea typeface="+mn-ea"/>
                <a:cs typeface="+mn-cs"/>
              </a:rPr>
              <a:t> </a:t>
            </a:r>
            <a:r>
              <a:rPr lang="en-US" sz="1200" kern="1200" dirty="0" err="1">
                <a:solidFill>
                  <a:schemeClr val="tx1"/>
                </a:solidFill>
                <a:latin typeface="Arial" pitchFamily="-128" charset="0"/>
                <a:ea typeface="+mn-ea"/>
                <a:cs typeface="+mn-cs"/>
              </a:rPr>
              <a:t>Yerushalmi</a:t>
            </a:r>
            <a:r>
              <a:rPr lang="en-US" sz="1200" kern="1200" dirty="0">
                <a:solidFill>
                  <a:schemeClr val="tx1"/>
                </a:solidFill>
                <a:latin typeface="Arial" pitchFamily="-128" charset="0"/>
                <a:ea typeface="+mn-ea"/>
                <a:cs typeface="+mn-cs"/>
              </a:rPr>
              <a:t> said in his classic book </a:t>
            </a:r>
            <a:r>
              <a:rPr lang="en-US" sz="1200" kern="1200" dirty="0" err="1">
                <a:solidFill>
                  <a:schemeClr val="tx1"/>
                </a:solidFill>
                <a:latin typeface="Arial" pitchFamily="-128" charset="0"/>
                <a:ea typeface="+mn-ea"/>
                <a:cs typeface="+mn-cs"/>
              </a:rPr>
              <a:t>Zakhor</a:t>
            </a:r>
            <a:r>
              <a:rPr lang="en-US" sz="1200" kern="1200" dirty="0">
                <a:solidFill>
                  <a:schemeClr val="tx1"/>
                </a:solidFill>
                <a:latin typeface="Arial" pitchFamily="-128" charset="0"/>
                <a:ea typeface="+mn-ea"/>
                <a:cs typeface="+mn-cs"/>
              </a:rPr>
              <a:t>,[2] Jews were the first people to see God in history, the first to see an overarching meaning in history, and the first to make memory a religious duty.</a:t>
            </a:r>
          </a:p>
          <a:p>
            <a:endParaRPr lang="en-US" sz="1200" kern="1200" dirty="0">
              <a:solidFill>
                <a:schemeClr val="tx1"/>
              </a:solidFill>
              <a:latin typeface="Arial" pitchFamily="-128" charset="0"/>
              <a:ea typeface="+mn-ea"/>
              <a:cs typeface="+mn-cs"/>
            </a:endParaRPr>
          </a:p>
          <a:p>
            <a:endParaRPr lang="en-US" sz="1200" kern="1200" dirty="0">
              <a:solidFill>
                <a:schemeClr val="tx1"/>
              </a:solidFill>
              <a:latin typeface="Arial" pitchFamily="-128" charset="0"/>
              <a:ea typeface="+mn-ea"/>
              <a:cs typeface="+mn-cs"/>
            </a:endParaRPr>
          </a:p>
          <a:p>
            <a:endParaRPr lang="en-US" sz="1200" i="0" kern="1200" dirty="0">
              <a:solidFill>
                <a:schemeClr val="tx1"/>
              </a:solidFill>
              <a:latin typeface="Arial" pitchFamily="-128" charset="0"/>
              <a:ea typeface="+mn-ea"/>
              <a:cs typeface="+mn-cs"/>
            </a:endParaRPr>
          </a:p>
        </p:txBody>
      </p:sp>
    </p:spTree>
    <p:extLst>
      <p:ext uri="{BB962C8B-B14F-4D97-AF65-F5344CB8AC3E}">
        <p14:creationId xmlns:p14="http://schemas.microsoft.com/office/powerpoint/2010/main" val="903751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5E2AC7-5D8B-489E-BDD7-705A0809D2EC}" type="slidenum">
              <a:rPr lang="en-US"/>
              <a:pPr/>
              <a:t>24</a:t>
            </a:fld>
            <a:endParaRPr lang="en-US"/>
          </a:p>
        </p:txBody>
      </p:sp>
      <p:sp>
        <p:nvSpPr>
          <p:cNvPr id="1475586" name="Rectangle 2"/>
          <p:cNvSpPr>
            <a:spLocks noGrp="1" noRot="1" noChangeAspect="1" noChangeArrowheads="1" noTextEdit="1"/>
          </p:cNvSpPr>
          <p:nvPr>
            <p:ph type="sldImg"/>
          </p:nvPr>
        </p:nvSpPr>
        <p:spPr>
          <a:ln/>
        </p:spPr>
      </p:sp>
      <p:sp>
        <p:nvSpPr>
          <p:cNvPr id="1475587" name="Rectangle 3"/>
          <p:cNvSpPr>
            <a:spLocks noGrp="1" noChangeArrowheads="1"/>
          </p:cNvSpPr>
          <p:nvPr>
            <p:ph type="body" idx="1"/>
          </p:nvPr>
        </p:nvSpPr>
        <p:spPr/>
        <p:txBody>
          <a:bodyPr/>
          <a:lstStyle/>
          <a:p>
            <a:r>
              <a:rPr lang="en-GB" sz="1200" dirty="0"/>
              <a:t>Moses’ second question to God at the burning bush was, Who are you? “So I will go to the Israelites and say, ‘Your fathers’ God sent me to you.’ They will immediately ask me what His name is. What shall I say to them?” (Ex. 3:13). God’s reply, </a:t>
            </a:r>
            <a:r>
              <a:rPr lang="en-GB" sz="1200" dirty="0" err="1"/>
              <a:t>Ehyeh</a:t>
            </a:r>
            <a:r>
              <a:rPr lang="en-GB" sz="1200" dirty="0"/>
              <a:t> </a:t>
            </a:r>
            <a:r>
              <a:rPr lang="en-GB" sz="1200" dirty="0" err="1"/>
              <a:t>asher</a:t>
            </a:r>
            <a:r>
              <a:rPr lang="en-GB" sz="1200" dirty="0"/>
              <a:t> </a:t>
            </a:r>
            <a:r>
              <a:rPr lang="en-GB" sz="1200" dirty="0" err="1"/>
              <a:t>ehyeh</a:t>
            </a:r>
            <a:r>
              <a:rPr lang="en-GB" sz="1200" dirty="0"/>
              <a:t>, wrongly translated in almost every Christian Bible as something like “I am that I am,” deserves an essay in its own right (I deal with it in my books Future Tense and The Great Partnership).</a:t>
            </a:r>
          </a:p>
          <a:p>
            <a:endParaRPr lang="en-GB" sz="1200" dirty="0"/>
          </a:p>
          <a:p>
            <a:r>
              <a:rPr lang="en-GB" sz="1200" dirty="0"/>
              <a:t>“His first question, though, was, Mi </a:t>
            </a:r>
            <a:r>
              <a:rPr lang="en-GB" sz="1200" dirty="0" err="1"/>
              <a:t>anochi</a:t>
            </a:r>
            <a:r>
              <a:rPr lang="en-GB" sz="1200" dirty="0"/>
              <a:t>, “Who am I?” (Ex. 3:11).</a:t>
            </a:r>
          </a:p>
          <a:p>
            <a:endParaRPr lang="en-GB" sz="1200" dirty="0"/>
          </a:p>
          <a:p>
            <a:r>
              <a:rPr lang="en-GB" sz="1200" dirty="0"/>
              <a:t>“Who am I that I should go to Pharaoh?” said Moses to God. “And how can I possibly get the Israelites out of Egypt?” On the surface the meaning is clear. Moses is asking two things. The first: who am I, to be worthy of so great a mission? The second: how can I possibly succeed?</a:t>
            </a:r>
          </a:p>
          <a:p>
            <a:endParaRPr lang="en-GB" sz="1200" dirty="0"/>
          </a:p>
          <a:p>
            <a:r>
              <a:rPr lang="en-GB" sz="1200" dirty="0"/>
              <a:t>God answers the second. “Because I will be with you.” You will succeed because I am not asking you to do it alone. I am not really asking you to do it at all. I will be doing it for you. I want you to be My representative, My mouthpiece, My emissary and My voice.</a:t>
            </a:r>
          </a:p>
          <a:p>
            <a:endParaRPr lang="en-GB" sz="1200" dirty="0"/>
          </a:p>
          <a:p>
            <a:r>
              <a:rPr lang="en-GB" sz="1200" dirty="0"/>
              <a:t>God never answered the first question. Perhaps in a strange way Moses answered himself. In </a:t>
            </a:r>
            <a:r>
              <a:rPr lang="en-GB" sz="1200" dirty="0" err="1"/>
              <a:t>Tanakh</a:t>
            </a:r>
            <a:r>
              <a:rPr lang="en-GB" sz="1200" dirty="0"/>
              <a:t> as a whole, the people who turn out to be the most worthy are the ones who deny they are worthy at all. The prophet Isaiah, when charged with his mission, said, ‘I am a man of unclean lips’ (Is. 6:5). Jeremiah said, ‘I cannot speak, for I am a child’ (Jer. 1:6). David, Israel’s greatest king, echoed Moses’ words, ‘Who am I?’ (2 Samuel 7:18). Jonah, sent on a mission by God, tried to run away. According to </a:t>
            </a:r>
            <a:r>
              <a:rPr lang="en-GB" sz="1200" dirty="0" err="1"/>
              <a:t>Rashbam</a:t>
            </a:r>
            <a:r>
              <a:rPr lang="en-GB" sz="1200" dirty="0"/>
              <a:t>, Jacob was about to run away when he found his way blocked by the man/angel with whom he wrestled at night (</a:t>
            </a:r>
            <a:r>
              <a:rPr lang="en-GB" sz="1200" dirty="0" err="1"/>
              <a:t>Rashbam</a:t>
            </a:r>
            <a:r>
              <a:rPr lang="en-GB" sz="1200" dirty="0"/>
              <a:t> to Gen. 32:23).</a:t>
            </a:r>
          </a:p>
          <a:p>
            <a:endParaRPr lang="en-GB" sz="1200" dirty="0"/>
          </a:p>
          <a:p>
            <a:r>
              <a:rPr lang="en-GB" sz="1200" dirty="0"/>
              <a:t>The heroes of the Bible are not figures from Greek or any other kind of myth. They are not people possessed of a sense of destiny, determined from an early age to achieve fame. They do not have what the Greeks called </a:t>
            </a:r>
            <a:r>
              <a:rPr lang="en-GB" sz="1200" dirty="0" err="1"/>
              <a:t>megalopsychia</a:t>
            </a:r>
            <a:r>
              <a:rPr lang="en-GB" sz="1200" dirty="0"/>
              <a:t>, a proper sense of their own worth, a gracious and lightly worn superiority. They did not go to Eton or Oxford. They were not born to rule. They were people who doubted their own abilities. There were times when they felt like giving up. Moses, Elijah, Jeremiah and Jonah reached points of such despair that they prayed to die. They became heroes of the moral life against their will. There was work to be done – God told them so – and they did it. It is almost as if a sense of smallness is a sign of greatness. So God never answered Moses’ question, “Why me?”</a:t>
            </a:r>
          </a:p>
          <a:p>
            <a:endParaRPr lang="en-GB" sz="1200" dirty="0"/>
          </a:p>
          <a:p>
            <a:r>
              <a:rPr lang="en-GB" sz="1200" dirty="0"/>
              <a:t>But there is another question within the question. “Who am I?” can be not just a question about worthiness. It can also be a question about identity. Moses, alone on Mount Horeb/Sinai, summoned by God to lead the Israelites out of Egypt, is not just speaking to God when he says those words. He is also speaking to himself. “Who am I?”</a:t>
            </a:r>
          </a:p>
          <a:p>
            <a:endParaRPr lang="en-GB" sz="1200" dirty="0"/>
          </a:p>
          <a:p>
            <a:r>
              <a:rPr lang="en-GB" sz="1200" dirty="0"/>
              <a:t>There are two possible answers. The first: Moses is a prince of Egypt. He had been adopted as a baby by Pharaoh’s daughter. He had grown up in the royal palace. He dressed like an Egyptian, looked and spoke like an Egyptian. When he rescued Jethro’s daughters from some rough shepherds, they go back and tell their father, “An Egyptian saved us” (2:19). His very name, Moses, was given to him by Pharaoh’s daughter (Ex. 2:10). It was, presumably, an Egyptian name (in fact, Moses, as in Ramses, is the ancient Egyptian word for “child”. The etymology given in the Torah, that Moses means “I drew him from the water,” tells us what the word suggested to Hebrew speakers). So the first answer is that Moses was an Egyptian prince.</a:t>
            </a:r>
          </a:p>
          <a:p>
            <a:endParaRPr lang="en-GB" sz="1200" dirty="0"/>
          </a:p>
          <a:p>
            <a:r>
              <a:rPr lang="en-GB" sz="1200" dirty="0"/>
              <a:t>The second was that he was a Midianite. For, although he was Egyptian by upbringing, he had been forced to leave. He had made his home in Midian, married a Midianite woman Zipporah, daughter of a Midianite priest and was “content to live” there, quietly as a shepherd. We tend to forget that he spent many years there. He left Egypt as a young man and was already eighty years old at the start of his mission when he first stood before Pharaoh (Ex. 7:7). He must have spent the overwhelming majority of his adult life in Midian, far away from the Israelites on the one hand and the Egyptians on the other. Moses was a Midianite.</a:t>
            </a:r>
          </a:p>
          <a:p>
            <a:endParaRPr lang="en-GB" sz="1200" dirty="0"/>
          </a:p>
          <a:p>
            <a:r>
              <a:rPr lang="en-GB" sz="1200" dirty="0"/>
              <a:t>So when Moses asks, “Who am I?” it is not just that he feels himself unworthy. He feels himself uninvolved. He may have been Jewish by birth, but he had not suffered the fate of his people. He had not grown up as a Jew. He had not lived among Jews. He had good reason to doubt that the Israelites would even recognise him as one of them. How, then, could he become their leader? More penetratingly, why should he even think of becoming their leader? Their fate was not his. He was not part of it. He was not responsible for it. He did not suffer from it. He was not implicated in it.</a:t>
            </a:r>
          </a:p>
          <a:p>
            <a:endParaRPr lang="en-GB" sz="1200" dirty="0"/>
          </a:p>
          <a:p>
            <a:r>
              <a:rPr lang="en-GB" sz="1200" dirty="0"/>
              <a:t>What is more, the one time he had actually tried to intervene in their affairs – he killed an Egyptian taskmaster who had killed an Israelite slave, and the next day tried to stop two Israelites from fighting one another – his intervention was not welcomed. “Who made you ruler and judge over us?” they said to him. These are the first recorded words of an Israelite to Moses. He had not yet dreamed of being a leader and already his leadership was being challenged.</a:t>
            </a:r>
          </a:p>
          <a:p>
            <a:endParaRPr lang="en-GB" sz="1200" dirty="0"/>
          </a:p>
          <a:p>
            <a:r>
              <a:rPr lang="en-GB" sz="1200" dirty="0"/>
              <a:t>Consider, now, the choices Moses faced in his life. On the one hand he could have lived as a prince of Egypt, in luxury and at ease. That might have been his fate had he not intervened. Even afterward, having been forced to flee, he could have lived out his days quietly as a shepherd, at peace with the Midianite family into which he had married. It is not surprising that when God invited him to lead the Israelites to freedom, he resisted.</a:t>
            </a:r>
          </a:p>
          <a:p>
            <a:endParaRPr lang="en-GB" sz="1200" dirty="0"/>
          </a:p>
          <a:p>
            <a:r>
              <a:rPr lang="en-GB" sz="1200" dirty="0"/>
              <a:t>Why then did he accept? Why did God know that he was the man for the task? One hint is contained in the name he gave his first son. He called him Gershom because, he said, “I am a stranger in a foreign land” (2:22). He did not feel at home in Midian. That was where he was, but not who he was.</a:t>
            </a:r>
          </a:p>
          <a:p>
            <a:endParaRPr lang="en-GB" sz="1200" dirty="0"/>
          </a:p>
          <a:p>
            <a:r>
              <a:rPr lang="en-GB" sz="1200" dirty="0"/>
              <a:t>But the real clue is contained in an earlier verse, the prelude to his first intervention. “When Moses was grown, he began to go out to his own people, and he saw their hard labour” (2:11).</a:t>
            </a:r>
          </a:p>
          <a:p>
            <a:endParaRPr lang="en-GB" sz="1200" dirty="0"/>
          </a:p>
          <a:p>
            <a:r>
              <a:rPr lang="en-GB" sz="1200" dirty="0"/>
              <a:t>These people were his people. He may have looked like an Egyptian but he knew that ultimately he was not. It was a transforming moment, not unlike when the Moabite Ruth said to her Israelite mother-in-law Naomi, “Your people will be my people and your God my God” (Ruth 1:16). Ruth was un-Jewish by birth. Moses was un-Jewish by upbringing. But both knew that when they saw suffering and identified with the sufferer, they could not walk away.</a:t>
            </a:r>
          </a:p>
          <a:p>
            <a:endParaRPr lang="en-GB" sz="1200" dirty="0"/>
          </a:p>
          <a:p>
            <a:r>
              <a:rPr lang="en-GB" sz="1200" dirty="0"/>
              <a:t>Rabbi Joseph </a:t>
            </a:r>
            <a:r>
              <a:rPr lang="en-GB" sz="1200" dirty="0" err="1"/>
              <a:t>Soloveitchik</a:t>
            </a:r>
            <a:r>
              <a:rPr lang="en-GB" sz="1200" dirty="0"/>
              <a:t> called this a covenant of fate, brit goral. It lies at the heart of Jewish identity to this day. There are Jews who believe and those who don’t. There are Jews who practise and those who don’t. But there are few Jews indeed who, when their people are suffering, can walk away saying, This has nothing to do with me.</a:t>
            </a:r>
          </a:p>
          <a:p>
            <a:endParaRPr lang="en-GB" sz="1200" dirty="0"/>
          </a:p>
          <a:p>
            <a:r>
              <a:rPr lang="en-GB" sz="1200" dirty="0"/>
              <a:t>Maimonides, who defines this as “separating yourself from the community” (</a:t>
            </a:r>
            <a:r>
              <a:rPr lang="en-GB" sz="1200" dirty="0" err="1"/>
              <a:t>poresh</a:t>
            </a:r>
            <a:r>
              <a:rPr lang="en-GB" sz="1200" dirty="0"/>
              <a:t> mi-</a:t>
            </a:r>
            <a:r>
              <a:rPr lang="en-GB" sz="1200" dirty="0" err="1"/>
              <a:t>darkhei</a:t>
            </a:r>
            <a:r>
              <a:rPr lang="en-GB" sz="1200" dirty="0"/>
              <a:t> ha-</a:t>
            </a:r>
            <a:r>
              <a:rPr lang="en-GB" sz="1200" dirty="0" err="1"/>
              <a:t>tsibbur</a:t>
            </a:r>
            <a:r>
              <a:rPr lang="en-GB" sz="1200" dirty="0"/>
              <a:t>, </a:t>
            </a:r>
            <a:r>
              <a:rPr lang="en-GB" sz="1200" dirty="0" err="1"/>
              <a:t>Hilkhot</a:t>
            </a:r>
            <a:r>
              <a:rPr lang="en-GB" sz="1200" dirty="0"/>
              <a:t> Teshuva 3:11), says that it is one of the sins for which you are denied a share in the world to come. This is what the </a:t>
            </a:r>
            <a:r>
              <a:rPr lang="en-GB" sz="1200" dirty="0" err="1"/>
              <a:t>Hagaddah</a:t>
            </a:r>
            <a:r>
              <a:rPr lang="en-GB" sz="1200" dirty="0"/>
              <a:t> means when it says of the wicked son that “because he excludes himself from the collective, he denies a fundamental principle of faith.” What fundamental principle of faith? Faith in the collective fate and destiny of the Jewish people.</a:t>
            </a:r>
          </a:p>
          <a:p>
            <a:endParaRPr lang="en-GB" sz="1200" dirty="0"/>
          </a:p>
          <a:p>
            <a:r>
              <a:rPr lang="en-GB" sz="1200" dirty="0"/>
              <a:t>Who am I? asked Moses, but in his heart he knew the answer. I am not Moses the Egyptian or Moses the Midianite. When I see my people suffer I am, and cannot be other than, Moses the Jew. And if that imposes responsibilities on me, then I must shoulder them. For I am who I am because my people are who they are.</a:t>
            </a:r>
          </a:p>
          <a:p>
            <a:endParaRPr lang="en-GB" sz="1200" dirty="0"/>
          </a:p>
          <a:p>
            <a:r>
              <a:rPr lang="en-GB" sz="1200" dirty="0"/>
              <a:t>That is Jewish identity, then and now.</a:t>
            </a:r>
          </a:p>
        </p:txBody>
      </p:sp>
    </p:spTree>
    <p:extLst>
      <p:ext uri="{BB962C8B-B14F-4D97-AF65-F5344CB8AC3E}">
        <p14:creationId xmlns:p14="http://schemas.microsoft.com/office/powerpoint/2010/main" val="203776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Moses replied: “But they will not believe me. They will not listen to me. They will say, ‘G-d did not appear to you’.” (4:1)</a:t>
            </a:r>
          </a:p>
          <a:p>
            <a:endParaRPr lang="en-GB" dirty="0"/>
          </a:p>
          <a:p>
            <a:r>
              <a:rPr lang="en-GB" dirty="0"/>
              <a:t>The sages, ultra-sensitive to nuances in the text, evidently noticed three strange features of this response. The first is that G-d had already told Moses, “They will listen to you” (3:18). Moses’ reply seems to contradict G-d’s prior assurance. To be sure, the commentators offered various harmonising interpretations. Ibn Ezra suggests that G-d had told Moses that the elders would listen to him, whereas Moses expressed doubts about the mass of the people. </a:t>
            </a:r>
            <a:r>
              <a:rPr lang="en-GB" dirty="0" err="1"/>
              <a:t>Ramban</a:t>
            </a:r>
            <a:r>
              <a:rPr lang="en-GB" dirty="0"/>
              <a:t> says that Moses did not doubt that they would believe initially, but he thought that they would lose faith as soon as they saw that Pharaoh would not let them go. There are other explanations, but the fact remains that Moses was not satisfied by G-d’s assurance. His own experience of the fickleness of the people (one of them, years earlier, had already said, “Who made you ruler and judge over us?”) made him doubt that they would be easy to lead.</a:t>
            </a:r>
          </a:p>
          <a:p>
            <a:endParaRPr lang="en-GB" dirty="0"/>
          </a:p>
          <a:p>
            <a:r>
              <a:rPr lang="en-GB" dirty="0"/>
              <a:t>The second anomaly is in the signs that G-d gave Moses to authenticate his mission. The first (the staff that turns into a snake) and third (the water that turned into blood) reappear later in the story. They are signs that Moses and Aaron perform not only for the Israelites but also for the Egyptians. The second, however, does not reappear. G-d tells Moses to put his hand in his cloak. When he takes it out he sees that it has become “leprous as snow”. What is the significance of this particular sign? The sages recalled that later, Miriam was punished with leprosy for speaking negatively about Moses (</a:t>
            </a:r>
            <a:r>
              <a:rPr lang="en-GB" dirty="0" err="1"/>
              <a:t>Bamidbar</a:t>
            </a:r>
            <a:r>
              <a:rPr lang="en-GB" dirty="0"/>
              <a:t> 12:10). In general they understood leprosy as a punishment for lashon hara, derogatory speech. Had Moses, perhaps, been guilty of the same sin?</a:t>
            </a:r>
          </a:p>
          <a:p>
            <a:endParaRPr lang="en-GB" dirty="0"/>
          </a:p>
          <a:p>
            <a:r>
              <a:rPr lang="en-GB" dirty="0"/>
              <a:t>The third detail is that, whereas Moses’ other refusals focused on his own sense of inadequacy, here he speaks not about himself but about the people. They will not believe him. Putting these three points together, the sages arrived at the following comment:</a:t>
            </a:r>
          </a:p>
          <a:p>
            <a:endParaRPr lang="en-GB" dirty="0"/>
          </a:p>
          <a:p>
            <a:r>
              <a:rPr lang="en-GB" dirty="0" err="1"/>
              <a:t>Resh</a:t>
            </a:r>
            <a:r>
              <a:rPr lang="en-GB" dirty="0"/>
              <a:t> </a:t>
            </a:r>
            <a:r>
              <a:rPr lang="en-GB" dirty="0" err="1"/>
              <a:t>Lakish</a:t>
            </a:r>
            <a:r>
              <a:rPr lang="en-GB" dirty="0"/>
              <a:t> said: He who entertains a suspicion against the innocent will be bodily afflicted, as it is written, Moses replied: But they will not believe me. However, it was known to the Holy One blessed be He, that Israel would believe. He said to Moses: They are believers, the children of believers, but you will ultimately disbelieve. They are believers, as it is written, and the people believed (Ex. 4: 31). The children of believers [as it is written], and he [Abraham] believed in the Lord. But you will ultimately disbelieve, as it is said, [And the Lord said to Moses] Because you did not believe in Me (Num. 20:12). How do we know that he was afflicted? Because it is written, And the Lord said to him, Put your hand inside your cloak . . . (Ex. 4:6). (B.T. Shabbat 97a)</a:t>
            </a:r>
          </a:p>
          <a:p>
            <a:endParaRPr lang="en-GB" dirty="0"/>
          </a:p>
          <a:p>
            <a:r>
              <a:rPr lang="en-GB" dirty="0"/>
              <a:t>This is an extraordinary passage. Moses, it now becomes clear, was entitled to have doubts about his own worthiness for the task. What he was not entitled to do was to have doubts about the people. In fact, his doubts were amply justified. The people were fractious. Moses calls them a “stiff necked people”. Time and again during the wilderness years they complained, sinned, and wanted to return to Egypt. Moses was not wrong in his estimate of their character. Yet G-d reprimanded him; indeed punished him by making his hand leprous. A fundamental principle of Jewish leadership is intimated here for the first time: a leader does not need faith in himself, but he must have faith in the people he is to lead.</a:t>
            </a:r>
          </a:p>
          <a:p>
            <a:endParaRPr lang="en-GB" dirty="0"/>
          </a:p>
          <a:p>
            <a:r>
              <a:rPr lang="en-GB" dirty="0"/>
              <a:t>This is an exceptionally important idea. The political philosopher Michael </a:t>
            </a:r>
            <a:r>
              <a:rPr lang="en-GB" dirty="0" err="1"/>
              <a:t>Walzer</a:t>
            </a:r>
            <a:r>
              <a:rPr lang="en-GB" dirty="0"/>
              <a:t> has written insightfully about social criticism, in particular about two stances the critic may take vis-à-vis those he criticises. On the one hand there is the critic as outsider. At some stage, beginning in ancient Greece:</a:t>
            </a:r>
          </a:p>
          <a:p>
            <a:endParaRPr lang="en-GB" dirty="0"/>
          </a:p>
          <a:p>
            <a:r>
              <a:rPr lang="en-GB" dirty="0"/>
              <a:t>Detachment was added to defiance in the self-portrait of the hero. The impulse was Platonic; later on it was Stoic and Christian. Now the critical enterprise was said to require that one leave the city, imagined for the sake of the departure as a darkened cave, find one’s way, alone, outside, to the illumination of Truth, and only then return to examine and reprove the inhabitants. The critic-who-returns doesn’t engage the people as kin; he looks at them with a new objectivity; they are strangers to his new-found Truth.</a:t>
            </a:r>
          </a:p>
          <a:p>
            <a:endParaRPr lang="en-GB" dirty="0"/>
          </a:p>
          <a:p>
            <a:r>
              <a:rPr lang="en-GB" dirty="0"/>
              <a:t>This is the critic as detached intellectual. The prophets of Israel were quite different. Their message, writes Johannes Lindblom, was “characterized by the principle of solidarity”. “They are rooted, for all their anger, in their own societies,” writes </a:t>
            </a:r>
            <a:r>
              <a:rPr lang="en-GB" dirty="0" err="1"/>
              <a:t>Walzer</a:t>
            </a:r>
            <a:r>
              <a:rPr lang="en-GB" dirty="0"/>
              <a:t>. Like the Shunamite woman (Kings 2 4:13), their home is “among their own people”. They speak, not from outside, but from within. That is what gives their words power. They identify with those to whom they speak. They share their history, their fate, their calling, their covenant. Hence the peculiar pathos of the prophetic calling. They are the voice of G-d to the people, but they are also the voice of the people to G-d. That, according to the sages, was what G-d was teaching Moses: What matters is not whether they believe in you, but whether you believe in them. Unless you believe in them, you cannot lead in the way a prophet must lead. You must identify with them and have faith in them, seeing not only their surface faults but also their underlying virtues. Otherwise, you will be no better than a detached intellectual – and that is the beginning of the end. If you do not believe in the people, eventually you will not even believe in G-d. You will think yourself superior to them, and that is a corruption of the soul.</a:t>
            </a:r>
          </a:p>
          <a:p>
            <a:endParaRPr lang="en-GB" dirty="0"/>
          </a:p>
          <a:p>
            <a:r>
              <a:rPr lang="en-GB" dirty="0"/>
              <a:t>The classic text on this theme is Maimonides’ Epistle on Martyrdom. Written in 1165, when Maimonides was thirty years old, it was occasioned by a tragic period in medieval Jewish history when an extremist Muslim sect, the </a:t>
            </a:r>
            <a:r>
              <a:rPr lang="en-GB" dirty="0" err="1"/>
              <a:t>Almohads</a:t>
            </a:r>
            <a:r>
              <a:rPr lang="en-GB" dirty="0"/>
              <a:t>, forced many Jews to convert to Islam under threat of death. One of the forced converts (they were called </a:t>
            </a:r>
            <a:r>
              <a:rPr lang="en-GB" dirty="0" err="1"/>
              <a:t>anusim</a:t>
            </a:r>
            <a:r>
              <a:rPr lang="en-GB" dirty="0"/>
              <a:t>; later they became known as </a:t>
            </a:r>
            <a:r>
              <a:rPr lang="en-GB" dirty="0" err="1"/>
              <a:t>marranos</a:t>
            </a:r>
            <a:r>
              <a:rPr lang="en-GB" dirty="0"/>
              <a:t>) asked a rabbi whether he might gain merit by practising as many of the Torah’s commands as he could in secret. The rabbi sent back a dismissive reply. Now that he had forsaken his faith, he wrote, he would achieve nothing by living secretly as a Jew. Any Jewish act he performed would not be a merit but an additional sin.</a:t>
            </a:r>
          </a:p>
          <a:p>
            <a:endParaRPr lang="en-GB" dirty="0"/>
          </a:p>
          <a:p>
            <a:r>
              <a:rPr lang="en-GB" dirty="0"/>
              <a:t>Maimonides’ Epistle is a work of surpassing spiritual beauty. He utterly rejects the rabbi’s reply. Those who keep Judaism in secret are to be praised, not blamed. He quotes a whole series of rabbinic passages in which G-d rebukes prophets who criticised the people of Israel, including the one above about Moses. He then writes:</a:t>
            </a:r>
          </a:p>
          <a:p>
            <a:endParaRPr lang="en-GB" dirty="0"/>
          </a:p>
          <a:p>
            <a:r>
              <a:rPr lang="en-GB" dirty="0"/>
              <a:t>If this is the sort of punishment meted out to the pillars of the universe – Moses, Elijah, Isaiah, and the ministering angels – because they briefly criticized the Jewish congregation, can one have an idea of the fate of the least among the worthless [i.e. the rabbi who criticized the forced converts] who let his tongue loose against Jewish communities of sages and their disciples, priests and Levites, and called them sinners, evildoers, gentiles, disqualified to testify, and heretics who deny the Lord G-d of Israel?</a:t>
            </a:r>
          </a:p>
          <a:p>
            <a:endParaRPr lang="en-GB" dirty="0"/>
          </a:p>
          <a:p>
            <a:r>
              <a:rPr lang="en-GB" dirty="0"/>
              <a:t>The Epistle is a definitive expression of the prophetic task: to speak out of love for one’s people; to defend them, see the good in them, and raise them to higher achievements through praise, not condemnation.</a:t>
            </a:r>
          </a:p>
          <a:p>
            <a:endParaRPr lang="en-GB" dirty="0"/>
          </a:p>
          <a:p>
            <a:r>
              <a:rPr lang="en-GB" dirty="0"/>
              <a:t>Who is a leader? To this, the Jewish answer is, one who identifies with his or her people, mindful of their faults, to be sure, but convinced also of their potential greatness and their preciousness in the sight of G-d. “Those people of whom you have doubts,” said G-d to Moses, “are believers, the children of believers. They are My people, and they are your people. Just as you believe in Me, so you must believe in them.”</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25</a:t>
            </a:fld>
            <a:endParaRPr lang="en-US"/>
          </a:p>
        </p:txBody>
      </p:sp>
    </p:spTree>
    <p:extLst>
      <p:ext uri="{BB962C8B-B14F-4D97-AF65-F5344CB8AC3E}">
        <p14:creationId xmlns:p14="http://schemas.microsoft.com/office/powerpoint/2010/main" val="392596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of the Bible is not on salvation but creating a just and peaceful society. Family centred. Only scripture based on stories of family and people. God works in history. </a:t>
            </a:r>
          </a:p>
        </p:txBody>
      </p:sp>
      <p:sp>
        <p:nvSpPr>
          <p:cNvPr id="4" name="Slide Number Placeholder 3"/>
          <p:cNvSpPr>
            <a:spLocks noGrp="1"/>
          </p:cNvSpPr>
          <p:nvPr>
            <p:ph type="sldNum" sz="quarter" idx="5"/>
          </p:nvPr>
        </p:nvSpPr>
        <p:spPr/>
        <p:txBody>
          <a:bodyPr/>
          <a:lstStyle/>
          <a:p>
            <a:fld id="{7EA53F62-38AE-4BAE-B7E3-9A57D7287EF4}" type="slidenum">
              <a:rPr lang="en-US" smtClean="0"/>
              <a:pPr/>
              <a:t>3</a:t>
            </a:fld>
            <a:endParaRPr lang="en-US"/>
          </a:p>
        </p:txBody>
      </p:sp>
    </p:spTree>
    <p:extLst>
      <p:ext uri="{BB962C8B-B14F-4D97-AF65-F5344CB8AC3E}">
        <p14:creationId xmlns:p14="http://schemas.microsoft.com/office/powerpoint/2010/main" val="4137441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909BC5-1C0D-4D5D-8F6E-A98BB37B5D7D}" type="slidenum">
              <a:rPr lang="en-US"/>
              <a:pPr/>
              <a:t>26</a:t>
            </a:fld>
            <a:endParaRPr lang="en-US"/>
          </a:p>
        </p:txBody>
      </p:sp>
      <p:sp>
        <p:nvSpPr>
          <p:cNvPr id="1490946" name="Rectangle 2"/>
          <p:cNvSpPr>
            <a:spLocks noGrp="1" noRot="1" noChangeAspect="1" noChangeArrowheads="1" noTextEdit="1"/>
          </p:cNvSpPr>
          <p:nvPr>
            <p:ph type="sldImg"/>
          </p:nvPr>
        </p:nvSpPr>
        <p:spPr>
          <a:ln/>
        </p:spPr>
      </p:sp>
      <p:sp>
        <p:nvSpPr>
          <p:cNvPr id="1490947" name="Rectangle 3"/>
          <p:cNvSpPr>
            <a:spLocks noGrp="1" noChangeArrowheads="1"/>
          </p:cNvSpPr>
          <p:nvPr>
            <p:ph type="body" idx="1"/>
          </p:nvPr>
        </p:nvSpPr>
        <p:spPr/>
        <p:txBody>
          <a:bodyPr/>
          <a:lstStyle/>
          <a:p>
            <a:r>
              <a:rPr lang="en-US" dirty="0"/>
              <a:t>Unless believe in the people cannot lead them. Must identify with them. See faults and virtues.</a:t>
            </a:r>
            <a:r>
              <a:rPr lang="en-US" baseline="0" dirty="0"/>
              <a:t> Otherwise detached intellectual</a:t>
            </a:r>
            <a:r>
              <a:rPr lang="en-US" sz="1200" baseline="0" dirty="0"/>
              <a:t>. </a:t>
            </a:r>
            <a:r>
              <a:rPr lang="en-US" sz="1200" b="1" baseline="0" dirty="0"/>
              <a:t>If you do not believe in the people eventually you will not believe in God. You will think yourself superior to them and that is a corruption of the soul.</a:t>
            </a:r>
            <a:endParaRPr lang="en-US" dirty="0"/>
          </a:p>
          <a:p>
            <a:endParaRPr lang="en-US" dirty="0"/>
          </a:p>
          <a:p>
            <a:r>
              <a:rPr lang="en-US" dirty="0"/>
              <a:t>Moses answered, “What if they do not believe me or listen to me and say, ‘The LORD did not appear to you’?”</a:t>
            </a:r>
          </a:p>
          <a:p>
            <a:endParaRPr lang="en-US" dirty="0"/>
          </a:p>
          <a:p>
            <a:r>
              <a:rPr lang="en-US" dirty="0"/>
              <a:t>Moses’ serpent gobbles up Pharaoh's magicians serpents</a:t>
            </a:r>
          </a:p>
          <a:p>
            <a:r>
              <a:rPr lang="en-US" dirty="0"/>
              <a:t>Restoration of dominion over angel. Subjugation of Satan. Restoration of Adam</a:t>
            </a:r>
          </a:p>
          <a:p>
            <a:endParaRPr lang="en-US" dirty="0"/>
          </a:p>
          <a:p>
            <a:r>
              <a:rPr lang="en-US" dirty="0"/>
              <a:t>Rod – tree – Adam</a:t>
            </a:r>
            <a:r>
              <a:rPr lang="en-US" baseline="0" dirty="0"/>
              <a:t> -&gt; fall -&gt; serpent -&gt; restored to tree</a:t>
            </a:r>
          </a:p>
          <a:p>
            <a:endParaRPr lang="en-US" baseline="0" dirty="0"/>
          </a:p>
          <a:p>
            <a:r>
              <a:rPr lang="en-US" baseline="0" dirty="0"/>
              <a:t>Hebrew leaders would </a:t>
            </a:r>
            <a:r>
              <a:rPr lang="en-US" baseline="0" dirty="0" err="1"/>
              <a:t>recognise</a:t>
            </a:r>
            <a:r>
              <a:rPr lang="en-US" baseline="0" dirty="0"/>
              <a:t> the symbolism as knew story of Garden Eden</a:t>
            </a:r>
          </a:p>
          <a:p>
            <a:endParaRPr lang="en-US" baseline="0" dirty="0"/>
          </a:p>
          <a:p>
            <a:r>
              <a:rPr lang="en-US" dirty="0"/>
              <a:t>At the burning bush, when G‑d challenged him to lead the people, Moses replied, “They will not believe in me.”5 G‑d then gave Moses three signs: water that turned to blood, a staff that became a snake, and his hand briefly turning leprous. We find reference later in the narrative to water turning to blood and a staff turning into a serpent, but none to a hand that turns leprous.</a:t>
            </a:r>
          </a:p>
          <a:p>
            <a:r>
              <a:rPr lang="en-US" dirty="0"/>
              <a:t>The sages, ever alert to the nuances of the biblical text, said that the hand that turned leprous was not a sign but a punishment. Moses was being reprimanded for “casting doubts against the innocent” by saying that the Israelites would not believe in him. “They are believers the children of believers,” said G‑d according to the Talmud, “but in the end you will not believe.”</a:t>
            </a:r>
          </a:p>
          <a:p>
            <a:endParaRPr lang="en-US" dirty="0"/>
          </a:p>
        </p:txBody>
      </p:sp>
    </p:spTree>
    <p:extLst>
      <p:ext uri="{BB962C8B-B14F-4D97-AF65-F5344CB8AC3E}">
        <p14:creationId xmlns:p14="http://schemas.microsoft.com/office/powerpoint/2010/main" val="1784349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071A0-924E-4466-A26B-5D4F57D5A3CF}" type="slidenum">
              <a:rPr lang="en-US"/>
              <a:pPr/>
              <a:t>27</a:t>
            </a:fld>
            <a:endParaRPr lang="en-US"/>
          </a:p>
        </p:txBody>
      </p:sp>
      <p:sp>
        <p:nvSpPr>
          <p:cNvPr id="1470466" name="Rectangle 2"/>
          <p:cNvSpPr>
            <a:spLocks noGrp="1" noRot="1" noChangeAspect="1" noChangeArrowheads="1" noTextEdit="1"/>
          </p:cNvSpPr>
          <p:nvPr>
            <p:ph type="sldImg"/>
          </p:nvPr>
        </p:nvSpPr>
        <p:spPr>
          <a:ln/>
        </p:spPr>
      </p:sp>
      <p:sp>
        <p:nvSpPr>
          <p:cNvPr id="1470467" name="Rectangle 3"/>
          <p:cNvSpPr>
            <a:spLocks noGrp="1" noChangeArrowheads="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It is interesting to note the absence of Moses from the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of Tetzaveh. For once Moses, the hero, the leader, the liberator, the lawgiver, is off-stage in the only instance where the name of Moses is not mentioned at all in any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since the first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of the book of </a:t>
            </a:r>
            <a:r>
              <a:rPr lang="en-GB" sz="1800" b="0" i="0" u="none" strike="noStrike" kern="1200" dirty="0" err="1">
                <a:solidFill>
                  <a:schemeClr val="tx1"/>
                </a:solidFill>
                <a:effectLst/>
                <a:latin typeface="Arial" pitchFamily="-128" charset="0"/>
                <a:ea typeface="+mn-ea"/>
                <a:cs typeface="+mn-cs"/>
              </a:rPr>
              <a:t>Shemot</a:t>
            </a:r>
            <a:r>
              <a:rPr lang="en-GB" sz="1800" b="0" i="0" u="none" strike="noStrike" kern="1200" dirty="0">
                <a:solidFill>
                  <a:schemeClr val="tx1"/>
                </a:solidFill>
                <a:effectLst/>
                <a:latin typeface="Arial" pitchFamily="-128" charset="0"/>
                <a:ea typeface="+mn-ea"/>
                <a:cs typeface="+mn-cs"/>
              </a:rPr>
              <a:t> (in which he is born).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Instead our focus is on his elder brother Aaron who, elsewhere, is often in the background. Indeed, virtually the whole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is devoted to the role Moses did not occupy, except briefly – that of priest in general, High Priest in particular.</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It is important that we have a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dedicated to the legacy of the priestly role for Judaism. However, need this focus have removed Moses from the passage entirely? Is there any larger significance to his absence? The commentators offered various suggestions.[1]</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One given in the Talmud refers to an event at the beginning of Moses’ leadership: his encounter with God at the burning bush. Moses repeatedly expressed reluctance to undertake the mission of leading the people out of Egypt. Finally we read:</a:t>
            </a:r>
          </a:p>
          <a:p>
            <a:r>
              <a:rPr lang="en-GB" sz="1800" kern="1200" dirty="0">
                <a:solidFill>
                  <a:schemeClr val="tx1"/>
                </a:solidFill>
                <a:effectLst/>
                <a:latin typeface="Arial" pitchFamily="-128" charset="0"/>
                <a:ea typeface="+mn-ea"/>
                <a:cs typeface="+mn-cs"/>
              </a:rPr>
              <a:t>But Moses said, “O Lord, please send someone else to do it.”</a:t>
            </a:r>
          </a:p>
          <a:p>
            <a:r>
              <a:rPr lang="en-GB" sz="1800" i="1" kern="1200" dirty="0">
                <a:solidFill>
                  <a:schemeClr val="tx1"/>
                </a:solidFill>
                <a:effectLst/>
                <a:latin typeface="Arial" pitchFamily="-128" charset="0"/>
                <a:ea typeface="+mn-ea"/>
                <a:cs typeface="+mn-cs"/>
              </a:rPr>
              <a:t>Then the Lord’s anger burned against Moses and He said, “What about your brother, Aaron the Levite? I know he can speak well. He is already on his way to meet you, and his heart will be glad when he sees you. You shall speak to him and put words in his mouth; I will help both of you speak and will teach you what to do.”</a:t>
            </a:r>
            <a:r>
              <a:rPr lang="en-GB" sz="1800" kern="1200" dirty="0">
                <a:solidFill>
                  <a:schemeClr val="tx1"/>
                </a:solidFill>
                <a:effectLst/>
                <a:latin typeface="Arial" pitchFamily="-128" charset="0"/>
                <a:ea typeface="+mn-ea"/>
                <a:cs typeface="+mn-cs"/>
              </a:rPr>
              <a:t> (</a:t>
            </a:r>
            <a:r>
              <a:rPr lang="en-GB" sz="1800" b="1" u="sng" kern="1200" dirty="0">
                <a:solidFill>
                  <a:schemeClr val="tx1"/>
                </a:solidFill>
                <a:effectLst/>
                <a:latin typeface="Arial" pitchFamily="-128" charset="0"/>
                <a:ea typeface="+mn-ea"/>
                <a:cs typeface="+mn-cs"/>
                <a:hlinkClick r:id="rId3"/>
              </a:rPr>
              <a:t>Exodus 4:13–15</a:t>
            </a:r>
            <a:r>
              <a:rPr lang="en-GB" sz="1800" kern="1200" dirty="0">
                <a:solidFill>
                  <a:schemeClr val="tx1"/>
                </a:solidFill>
                <a:effectLst/>
                <a:latin typeface="Arial" pitchFamily="-128" charset="0"/>
                <a:ea typeface="+mn-ea"/>
                <a:cs typeface="+mn-cs"/>
              </a:rPr>
              <a:t>)</a:t>
            </a:r>
          </a:p>
          <a:p>
            <a:r>
              <a:rPr lang="en-GB" sz="1800" b="0" i="0" u="none" strike="noStrike" kern="1200" dirty="0">
                <a:solidFill>
                  <a:schemeClr val="tx1"/>
                </a:solidFill>
                <a:effectLst/>
                <a:latin typeface="Arial" pitchFamily="-128" charset="0"/>
                <a:ea typeface="+mn-ea"/>
                <a:cs typeface="+mn-cs"/>
              </a:rPr>
              <a:t>The Talmud records a debate about the lasting consequences of that moment when Moses, as it were, refused one time too many. To decline a leadership challenge once or twice is a sign of humility. To continue to do so when it is God Himself issuing the challenge risks provoking divine anger, as happened here. The Talmud comments:</a:t>
            </a:r>
          </a:p>
          <a:p>
            <a:r>
              <a:rPr lang="en-GB" sz="1800" kern="1200" dirty="0">
                <a:solidFill>
                  <a:schemeClr val="tx1"/>
                </a:solidFill>
                <a:effectLst/>
                <a:latin typeface="Arial" pitchFamily="-128" charset="0"/>
                <a:ea typeface="+mn-ea"/>
                <a:cs typeface="+mn-cs"/>
              </a:rPr>
              <a:t>“Then the Lord’s anger burned against Moses” – Rabbi Yehoshua ben </a:t>
            </a:r>
            <a:r>
              <a:rPr lang="en-GB" sz="1800" kern="1200" dirty="0" err="1">
                <a:solidFill>
                  <a:schemeClr val="tx1"/>
                </a:solidFill>
                <a:effectLst/>
                <a:latin typeface="Arial" pitchFamily="-128" charset="0"/>
                <a:ea typeface="+mn-ea"/>
                <a:cs typeface="+mn-cs"/>
              </a:rPr>
              <a:t>Karcha</a:t>
            </a:r>
            <a:r>
              <a:rPr lang="en-GB" sz="1800" kern="1200" dirty="0">
                <a:solidFill>
                  <a:schemeClr val="tx1"/>
                </a:solidFill>
                <a:effectLst/>
                <a:latin typeface="Arial" pitchFamily="-128" charset="0"/>
                <a:ea typeface="+mn-ea"/>
                <a:cs typeface="+mn-cs"/>
              </a:rPr>
              <a:t> said: every instance of [divine] anger in the Torah leaves a lasting effect, except in this instance. Rabbi Shimon bar Yochai said: here too it left a lasting effect, for it goes on to say, “What about your brother, Aaron the Levite?” Surely Aaron was a priest [not just a Levite]. Rather, what God meant was: I originally intended that you [Moses] would be a priest and he [Aaron] would merely be a Levite. But now [because of your refusal], he will eventually become a priest and you will only be a Levite.</a:t>
            </a:r>
            <a:r>
              <a:rPr lang="en-GB" sz="1800" b="0" i="0" u="none" strike="noStrike" kern="1200" dirty="0">
                <a:solidFill>
                  <a:schemeClr val="tx1"/>
                </a:solidFill>
                <a:effectLst/>
                <a:latin typeface="Arial" pitchFamily="-128" charset="0"/>
                <a:ea typeface="+mn-ea"/>
                <a:cs typeface="+mn-cs"/>
              </a:rPr>
              <a:t> According to Rabbi Shimon bar Yochai, the lasting effect of Moses’ reluctance to lead was that one vital leadership role – priesthood – would eventually go to Aaron rather than to Moses himself.</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Basing himself on this passage, Rabbi Jacob ben Asher (1270– 1340) suggests that Moses’ name is missing from Tetzaveh, which deals with the priestly garments, “to spare him distress” on seeing Aaron acquire the insignia of priesthood that might have been Moses’ own.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Without negating this or other explanations, there is also a more fundamental message. One of the recurring themes of Genesis is sibling rivalry, hostility between brothers. This story is told, at ever-increasing length, four times: between Cain and Abel, Isaac and Ishmael, Jacob and Esau, and Joseph and his brothers.</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There is an identifiable pattern to this set of narratives, best seen in the way each ends. The story of Cain and Abel ends with murder – fratricide. Isaac and Ishmael, though they grow up apart, are seen together at Abraham’s funeral. Evidently there had been a reconciliation between them, though this can only be read between the lines (and spelled out in Midrash), not directly in the text. Jacob and Esau meet, embrace and go their separate ways. Joseph and his brothers are reconciled and live together in peace, Joseph providing them with food, land, and protection.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Genesis is telling us a story of great consequence. Fraternity – one of the key words of the French revolution – is not simple or straightforward. It is often fraught with conflict and contention. Yet slowly, brothers can learn that there is another way. On this note Genesis ends. But it is not the end of the story.</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drama has a fifth act: the relationship between Moses and Aaron. Here, for the first time, there is no hint of sibling rivalry. The brothers work together from the very outset of the mission to lead the Israelites to freedom. They address the people together. They stand together when confronting Pharaoh. They perform signs and wonders together. They share leadership of the people in the wilderness together. For the first time, brothers function as a team, with different gifts, different talents, different roles, but without hostility, each complementing the other.</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Their partnership is a constant feature of the narrative. But there are certain moments where it is highlighted. The first occurs in the passage already cited above. God tells Moses that Aaron “is already on his way to meet you, and his heart will be glad when he sees you.” How different this is from the tense encounters between brothers in Genesis!</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Aaron, we may have thought, would have many reasons not to rejoice on seeing Moses return. The brothers had not grown up together. Moses had been adopted by Pharaoh’s daughter and raised in an Egyptian palace, while Aaron remained with the Israelites. Nor had they been together during the Israelites’ sufferings. Moses, fearing for his life after his assault on an Egyptian taskmaster, had fled to Midian.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Besides this, Moses was Aaron’s younger brother, and yet it was he who was about to become the leader of the people. Always in the past, when the younger had taken something the elder might have believed belonged naturally to him, there was jealousy, animosity. Yet God assures Moses: “when Aaron sees you, he will rejoice.” And so he did:</a:t>
            </a:r>
          </a:p>
          <a:p>
            <a:r>
              <a:rPr lang="en-GB" sz="1800" kern="1200" dirty="0">
                <a:solidFill>
                  <a:schemeClr val="tx1"/>
                </a:solidFill>
                <a:effectLst/>
                <a:latin typeface="Arial" pitchFamily="-128" charset="0"/>
                <a:ea typeface="+mn-ea"/>
                <a:cs typeface="+mn-cs"/>
              </a:rPr>
              <a:t>And the Lord said to Aaron, Go to the wilderness to meet Moses. And he went, and met him in the mount of God, and kissed him. (</a:t>
            </a:r>
            <a:r>
              <a:rPr lang="en-GB" sz="1800" b="1" u="sng" kern="1200" dirty="0">
                <a:solidFill>
                  <a:schemeClr val="tx1"/>
                </a:solidFill>
                <a:effectLst/>
                <a:latin typeface="Arial" pitchFamily="-128" charset="0"/>
                <a:ea typeface="+mn-ea"/>
                <a:cs typeface="+mn-cs"/>
                <a:hlinkClick r:id="rId4"/>
              </a:rPr>
              <a:t>Exodus 4:27</a:t>
            </a:r>
            <a:r>
              <a:rPr lang="en-GB" sz="1800" kern="1200" dirty="0">
                <a:solidFill>
                  <a:schemeClr val="tx1"/>
                </a:solidFill>
                <a:effectLst/>
                <a:latin typeface="Arial" pitchFamily="-128" charset="0"/>
                <a:ea typeface="+mn-ea"/>
                <a:cs typeface="+mn-cs"/>
              </a:rPr>
              <a:t>)</a:t>
            </a:r>
          </a:p>
          <a:p>
            <a:r>
              <a:rPr lang="en-GB" sz="1800" b="0" i="0" u="none" strike="noStrike" kern="1200" dirty="0">
                <a:solidFill>
                  <a:schemeClr val="tx1"/>
                </a:solidFill>
                <a:effectLst/>
                <a:latin typeface="Arial" pitchFamily="-128" charset="0"/>
                <a:ea typeface="+mn-ea"/>
                <a:cs typeface="+mn-cs"/>
              </a:rPr>
              <a:t>The second fascinating clue is contained in a strange passage that traces the descent of Moses and Aaron:</a:t>
            </a:r>
          </a:p>
          <a:p>
            <a:r>
              <a:rPr lang="en-GB" sz="1800" kern="1200" dirty="0">
                <a:solidFill>
                  <a:schemeClr val="tx1"/>
                </a:solidFill>
                <a:effectLst/>
                <a:latin typeface="Arial" pitchFamily="-128" charset="0"/>
                <a:ea typeface="+mn-ea"/>
                <a:cs typeface="+mn-cs"/>
              </a:rPr>
              <a:t>Amram married his father’s sister </a:t>
            </a:r>
            <a:r>
              <a:rPr lang="en-GB" sz="1800" kern="1200" dirty="0" err="1">
                <a:solidFill>
                  <a:schemeClr val="tx1"/>
                </a:solidFill>
                <a:effectLst/>
                <a:latin typeface="Arial" pitchFamily="-128" charset="0"/>
                <a:ea typeface="+mn-ea"/>
                <a:cs typeface="+mn-cs"/>
              </a:rPr>
              <a:t>Yocheved</a:t>
            </a:r>
            <a:r>
              <a:rPr lang="en-GB" sz="1800" kern="1200" dirty="0">
                <a:solidFill>
                  <a:schemeClr val="tx1"/>
                </a:solidFill>
                <a:effectLst/>
                <a:latin typeface="Arial" pitchFamily="-128" charset="0"/>
                <a:ea typeface="+mn-ea"/>
                <a:cs typeface="+mn-cs"/>
              </a:rPr>
              <a:t>, who bore him Aaron and Moses. Amram lived 137 years…It was this same Aaron and Moses to whom the Lord said, “Bring the Israelites out of Egypt by their divisions.” They were the ones who spoke to Pharaoh king of Egypt about bringing the Israelites out of Egypt. It was this same Moses and Aaron. (</a:t>
            </a:r>
            <a:r>
              <a:rPr lang="en-GB" sz="1800" b="1" u="sng" kern="1200" dirty="0">
                <a:solidFill>
                  <a:schemeClr val="tx1"/>
                </a:solidFill>
                <a:effectLst/>
                <a:latin typeface="Arial" pitchFamily="-128" charset="0"/>
                <a:ea typeface="+mn-ea"/>
                <a:cs typeface="+mn-cs"/>
                <a:hlinkClick r:id="rId5"/>
              </a:rPr>
              <a:t>Exodus 6:20</a:t>
            </a:r>
            <a:r>
              <a:rPr lang="en-GB" sz="1800" kern="1200" dirty="0">
                <a:solidFill>
                  <a:schemeClr val="tx1"/>
                </a:solidFill>
                <a:effectLst/>
                <a:latin typeface="Arial" pitchFamily="-128" charset="0"/>
                <a:ea typeface="+mn-ea"/>
                <a:cs typeface="+mn-cs"/>
              </a:rPr>
              <a:t>, 26–27)</a:t>
            </a:r>
          </a:p>
          <a:p>
            <a:r>
              <a:rPr lang="en-GB" sz="1800" b="0" i="0" u="none" strike="noStrike" kern="1200" dirty="0">
                <a:solidFill>
                  <a:schemeClr val="tx1"/>
                </a:solidFill>
                <a:effectLst/>
                <a:latin typeface="Arial" pitchFamily="-128" charset="0"/>
                <a:ea typeface="+mn-ea"/>
                <a:cs typeface="+mn-cs"/>
              </a:rPr>
              <a:t>The repeated phrase, “It was this same,” is emphatic even in translation. It is all the more so when we note two peculiarities of the text. The first is that the phrases, though at first they sound identical, in fact place the names of the brothers in a different order: the first says “Aaron and Moses,” the second, “Moses and Aaron.”[5] Even more striking is the grammatical oddity of the phrase. Both times, the third person singular is used. Literally, they read: “He was Aaron and Moses,” “He was Moses and Aaron.” The text should have said, “They” – all the more so since the pronoun “they” is used in the middle of the passage: “They were the ones who spoke to Pharaoh.”</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unmistakable implication is that they were like a single individual; they were as one. There was no hierarchy between them: sometimes Aaron’s name appears first, sometimes Moses’. There is a wonderful Midrash that bears out this idea, based on the verse in </a:t>
            </a:r>
            <a:r>
              <a:rPr lang="en-GB" sz="1800" b="1" i="0" u="sng" strike="noStrike" kern="1200" dirty="0">
                <a:solidFill>
                  <a:schemeClr val="tx1"/>
                </a:solidFill>
                <a:effectLst/>
                <a:latin typeface="Arial" pitchFamily="-128" charset="0"/>
                <a:ea typeface="+mn-ea"/>
                <a:cs typeface="+mn-cs"/>
                <a:hlinkClick r:id="rId6"/>
              </a:rPr>
              <a:t>Psalms (85:11)</a:t>
            </a:r>
            <a:r>
              <a:rPr lang="en-GB" sz="1800" b="0" i="0" u="none" strike="noStrike" kern="1200" dirty="0">
                <a:solidFill>
                  <a:schemeClr val="tx1"/>
                </a:solidFill>
                <a:effectLst/>
                <a:latin typeface="Arial" pitchFamily="-128" charset="0"/>
                <a:ea typeface="+mn-ea"/>
                <a:cs typeface="+mn-cs"/>
              </a:rPr>
              <a:t> “Loving-kindness and truth meet together; righteousness and peace kiss each other.”</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Loving-kindness – this refers to Aaron. Truth – this refers to Moses. Righteousness – this refers to Moses. Peace – this refers to Aaron.[6]</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Midrash brings proof-texts for each of these identifications, but we understand them immediately. Moses and Aaron were quite different in temperament and role. Moses was the man of truth, Aaron of peace. Without truth, there can be no vision to inspire a nation. But without internal peace, there is no nation to inspire. Aaron and Moses were both necessary. Their roles were in creative tension. Yet they worked side by side, each respecting the distinctive gift of the other. As the Midrash goes on to say:</a:t>
            </a:r>
          </a:p>
          <a:p>
            <a:r>
              <a:rPr lang="en-GB" sz="1800" kern="1200" dirty="0">
                <a:solidFill>
                  <a:schemeClr val="tx1"/>
                </a:solidFill>
                <a:effectLst/>
                <a:latin typeface="Arial" pitchFamily="-128" charset="0"/>
                <a:ea typeface="+mn-ea"/>
                <a:cs typeface="+mn-cs"/>
              </a:rPr>
              <a:t>“And he kissed him” [the brothers kissed when they met] – This means: each rejoiced at the other’s greatness.[7]</a:t>
            </a:r>
          </a:p>
          <a:p>
            <a:r>
              <a:rPr lang="en-GB" sz="1800" b="0" i="0" u="none" strike="noStrike" kern="1200" dirty="0">
                <a:solidFill>
                  <a:schemeClr val="tx1"/>
                </a:solidFill>
                <a:effectLst/>
                <a:latin typeface="Arial" pitchFamily="-128" charset="0"/>
                <a:ea typeface="+mn-ea"/>
                <a:cs typeface="+mn-cs"/>
              </a:rPr>
              <a:t>A final Midrash completes the picture by referring to this week’s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and the vestments of the High Priest, especially the breastplate with its </a:t>
            </a:r>
            <a:r>
              <a:rPr lang="en-GB" sz="1800" b="0" i="0" u="none" strike="noStrike" kern="1200" dirty="0" err="1">
                <a:solidFill>
                  <a:schemeClr val="tx1"/>
                </a:solidFill>
                <a:effectLst/>
                <a:latin typeface="Arial" pitchFamily="-128" charset="0"/>
                <a:ea typeface="+mn-ea"/>
                <a:cs typeface="+mn-cs"/>
              </a:rPr>
              <a:t>Urim</a:t>
            </a:r>
            <a:r>
              <a:rPr lang="en-GB" sz="1800" b="0" i="0" u="none" strike="noStrike" kern="1200" dirty="0">
                <a:solidFill>
                  <a:schemeClr val="tx1"/>
                </a:solidFill>
                <a:effectLst/>
                <a:latin typeface="Arial" pitchFamily="-128" charset="0"/>
                <a:ea typeface="+mn-ea"/>
                <a:cs typeface="+mn-cs"/>
              </a:rPr>
              <a:t> and </a:t>
            </a:r>
            <a:r>
              <a:rPr lang="en-GB" sz="1800" b="0" i="0" u="none" strike="noStrike" kern="1200" dirty="0" err="1">
                <a:solidFill>
                  <a:schemeClr val="tx1"/>
                </a:solidFill>
                <a:effectLst/>
                <a:latin typeface="Arial" pitchFamily="-128" charset="0"/>
                <a:ea typeface="+mn-ea"/>
                <a:cs typeface="+mn-cs"/>
              </a:rPr>
              <a:t>Tumim</a:t>
            </a:r>
            <a:r>
              <a:rPr lang="en-GB" sz="1800" b="0" i="0" u="none" strike="noStrike" kern="1200" dirty="0">
                <a:solidFill>
                  <a:schemeClr val="tx1"/>
                </a:solidFill>
                <a:effectLst/>
                <a:latin typeface="Arial" pitchFamily="-128" charset="0"/>
                <a:ea typeface="+mn-ea"/>
                <a:cs typeface="+mn-cs"/>
              </a:rPr>
              <a:t>:</a:t>
            </a: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 </a:t>
            </a:r>
          </a:p>
          <a:p>
            <a:r>
              <a:rPr lang="en-GB" sz="1800" b="0" i="1" u="none" strike="noStrike" kern="1200" dirty="0">
                <a:solidFill>
                  <a:schemeClr val="tx1"/>
                </a:solidFill>
                <a:effectLst/>
                <a:latin typeface="Arial" pitchFamily="-128" charset="0"/>
                <a:ea typeface="+mn-ea"/>
                <a:cs typeface="+mn-cs"/>
              </a:rPr>
              <a:t>“His heart will be glad when he sees you” – Let the heart that rejoiced in the greatness of his brother be vested with the </a:t>
            </a:r>
            <a:r>
              <a:rPr lang="en-GB" sz="1800" b="0" i="1" u="none" strike="noStrike" kern="1200" dirty="0" err="1">
                <a:solidFill>
                  <a:schemeClr val="tx1"/>
                </a:solidFill>
                <a:effectLst/>
                <a:latin typeface="Arial" pitchFamily="-128" charset="0"/>
                <a:ea typeface="+mn-ea"/>
                <a:cs typeface="+mn-cs"/>
              </a:rPr>
              <a:t>Urim</a:t>
            </a:r>
            <a:r>
              <a:rPr lang="en-GB" sz="1800" b="0" i="1" u="none" strike="noStrike" kern="1200" dirty="0">
                <a:solidFill>
                  <a:schemeClr val="tx1"/>
                </a:solidFill>
                <a:effectLst/>
                <a:latin typeface="Arial" pitchFamily="-128" charset="0"/>
                <a:ea typeface="+mn-ea"/>
                <a:cs typeface="+mn-cs"/>
              </a:rPr>
              <a:t> and </a:t>
            </a:r>
            <a:r>
              <a:rPr lang="en-GB" sz="1800" b="0" i="1" u="none" strike="noStrike" kern="1200" dirty="0" err="1">
                <a:solidFill>
                  <a:schemeClr val="tx1"/>
                </a:solidFill>
                <a:effectLst/>
                <a:latin typeface="Arial" pitchFamily="-128" charset="0"/>
                <a:ea typeface="+mn-ea"/>
                <a:cs typeface="+mn-cs"/>
              </a:rPr>
              <a:t>Tumim</a:t>
            </a:r>
            <a:r>
              <a:rPr lang="en-GB" sz="1800" b="0" i="0" u="none" strike="noStrike" kern="1200" dirty="0">
                <a:solidFill>
                  <a:schemeClr val="tx1"/>
                </a:solidFill>
                <a:effectLst/>
                <a:latin typeface="Arial" pitchFamily="-128" charset="0"/>
                <a:ea typeface="+mn-ea"/>
                <a:cs typeface="+mn-cs"/>
              </a:rPr>
              <a:t>.[8]</a:t>
            </a:r>
          </a:p>
          <a:p>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a:t>
            </a:r>
            <a:r>
              <a:rPr lang="en-GB" sz="1800" b="0" i="0" u="none" strike="noStrike" kern="1200" dirty="0" err="1">
                <a:solidFill>
                  <a:schemeClr val="tx1"/>
                </a:solidFill>
                <a:effectLst/>
                <a:latin typeface="Arial" pitchFamily="-128" charset="0"/>
                <a:ea typeface="+mn-ea"/>
                <a:cs typeface="+mn-cs"/>
              </a:rPr>
              <a:t>Urim</a:t>
            </a:r>
            <a:r>
              <a:rPr lang="en-GB" sz="1800" b="0" i="0" u="none" strike="noStrike" kern="1200" dirty="0">
                <a:solidFill>
                  <a:schemeClr val="tx1"/>
                </a:solidFill>
                <a:effectLst/>
                <a:latin typeface="Arial" pitchFamily="-128" charset="0"/>
                <a:ea typeface="+mn-ea"/>
                <a:cs typeface="+mn-cs"/>
              </a:rPr>
              <a:t> and </a:t>
            </a:r>
            <a:r>
              <a:rPr lang="en-GB" sz="1800" b="0" i="0" u="none" strike="noStrike" kern="1200" dirty="0" err="1">
                <a:solidFill>
                  <a:schemeClr val="tx1"/>
                </a:solidFill>
                <a:effectLst/>
                <a:latin typeface="Arial" pitchFamily="-128" charset="0"/>
                <a:ea typeface="+mn-ea"/>
                <a:cs typeface="+mn-cs"/>
              </a:rPr>
              <a:t>Tumim</a:t>
            </a:r>
            <a:r>
              <a:rPr lang="en-GB" sz="1800" b="0" i="0" u="none" strike="noStrike" kern="1200" dirty="0">
                <a:solidFill>
                  <a:schemeClr val="tx1"/>
                </a:solidFill>
                <a:effectLst/>
                <a:latin typeface="Arial" pitchFamily="-128" charset="0"/>
                <a:ea typeface="+mn-ea"/>
                <a:cs typeface="+mn-cs"/>
              </a:rPr>
              <a:t> were a form of oracle, carried by the High Priest in his breastplate. They conveyed divine inspiration and guidance, a kind of priestly equivalent of the divine word that came to the prophet.[9] It was precisely the fact that Aaron did not envy his younger brother but instead rejoiced in his greatness that made him worthy to be High Priest. So it came to pass – measure for measure – that just as Aaron made space for his younger brother to lead, so the Torah makes space for Aaron to lead. That is why Aaron is the hero of Tetzaveh: for once, not overshadowed by Moses.</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“Who is honoured?” asked Ben </a:t>
            </a:r>
            <a:r>
              <a:rPr lang="en-GB" sz="1800" b="0" i="0" u="none" strike="noStrike" kern="1200" dirty="0" err="1">
                <a:solidFill>
                  <a:schemeClr val="tx1"/>
                </a:solidFill>
                <a:effectLst/>
                <a:latin typeface="Arial" pitchFamily="-128" charset="0"/>
                <a:ea typeface="+mn-ea"/>
                <a:cs typeface="+mn-cs"/>
              </a:rPr>
              <a:t>Zoma</a:t>
            </a:r>
            <a:r>
              <a:rPr lang="en-GB" sz="1800" b="0" i="0" u="none" strike="noStrike" kern="1200" dirty="0">
                <a:solidFill>
                  <a:schemeClr val="tx1"/>
                </a:solidFill>
                <a:effectLst/>
                <a:latin typeface="Arial" pitchFamily="-128" charset="0"/>
                <a:ea typeface="+mn-ea"/>
                <a:cs typeface="+mn-cs"/>
              </a:rPr>
              <a:t>. “One who honours others.”[10] Aaron honoured his younger brother. That is why Moses (not mentioned by name but by implication) is told in this week’s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“Make sacred garments for your brother Aaron, to give him honour and splendour” (</a:t>
            </a:r>
            <a:r>
              <a:rPr lang="en-GB" sz="1800" b="1" i="0" u="sng" strike="noStrike" kern="1200" dirty="0">
                <a:solidFill>
                  <a:schemeClr val="tx1"/>
                </a:solidFill>
                <a:effectLst/>
                <a:latin typeface="Arial" pitchFamily="-128" charset="0"/>
                <a:ea typeface="+mn-ea"/>
                <a:cs typeface="+mn-cs"/>
                <a:hlinkClick r:id="rId7"/>
              </a:rPr>
              <a:t>Exodus 28:2</a:t>
            </a:r>
            <a:r>
              <a:rPr lang="en-GB" sz="1800" b="0" i="0" u="none" strike="noStrike" kern="1200" dirty="0">
                <a:solidFill>
                  <a:schemeClr val="tx1"/>
                </a:solidFill>
                <a:effectLst/>
                <a:latin typeface="Arial" pitchFamily="-128" charset="0"/>
                <a:ea typeface="+mn-ea"/>
                <a:cs typeface="+mn-cs"/>
              </a:rPr>
              <a:t>). To this day a Kohen is honoured by being the first to be called up to the Torah – the Torah that Aaron’s younger brother Moses gave to the Jewish people.</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story of Aaron and Moses, the fifth act in the biblical drama of brotherhood, is where, finally, fraternity reaches the heights. And that surely is the meaning of </a:t>
            </a:r>
            <a:r>
              <a:rPr lang="en-GB" sz="1800" b="1" i="0" u="sng" strike="noStrike" kern="1200" dirty="0">
                <a:solidFill>
                  <a:schemeClr val="tx1"/>
                </a:solidFill>
                <a:effectLst/>
                <a:latin typeface="Arial" pitchFamily="-128" charset="0"/>
                <a:ea typeface="+mn-ea"/>
                <a:cs typeface="+mn-cs"/>
                <a:hlinkClick r:id="rId8"/>
              </a:rPr>
              <a:t>Psalm 133</a:t>
            </a:r>
            <a:r>
              <a:rPr lang="en-GB" sz="1800" b="0" i="0" u="none" strike="noStrike" kern="1200" dirty="0">
                <a:solidFill>
                  <a:schemeClr val="tx1"/>
                </a:solidFill>
                <a:effectLst/>
                <a:latin typeface="Arial" pitchFamily="-128" charset="0"/>
                <a:ea typeface="+mn-ea"/>
                <a:cs typeface="+mn-cs"/>
              </a:rPr>
              <a:t>, with its explicit reference to Aaron and his sacred garments: “How good and pleasant it is when brothers live together in unity! It is like precious oil poured on the head, running down on the beard, running down on Aaron’s beard, down upon the collar of his robes.” It was thanks to Aaron, and the honour he showed Moses, that at last brothers learned to live together in unity.</a:t>
            </a:r>
          </a:p>
        </p:txBody>
      </p:sp>
    </p:spTree>
    <p:extLst>
      <p:ext uri="{BB962C8B-B14F-4D97-AF65-F5344CB8AC3E}">
        <p14:creationId xmlns:p14="http://schemas.microsoft.com/office/powerpoint/2010/main" val="20965005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kern="1200" dirty="0">
                <a:solidFill>
                  <a:schemeClr val="tx1"/>
                </a:solidFill>
                <a:effectLst/>
                <a:latin typeface="Arial" pitchFamily="-128" charset="0"/>
                <a:ea typeface="+mn-ea"/>
                <a:cs typeface="+mn-cs"/>
              </a:rPr>
              <a:t>“Then the Lord’s anger burned against Moses” – Rabbi Yehoshua ben </a:t>
            </a:r>
            <a:r>
              <a:rPr lang="en-GB" sz="1800" kern="1200" dirty="0" err="1">
                <a:solidFill>
                  <a:schemeClr val="tx1"/>
                </a:solidFill>
                <a:effectLst/>
                <a:latin typeface="Arial" pitchFamily="-128" charset="0"/>
                <a:ea typeface="+mn-ea"/>
                <a:cs typeface="+mn-cs"/>
              </a:rPr>
              <a:t>Karcha</a:t>
            </a:r>
            <a:r>
              <a:rPr lang="en-GB" sz="1800" kern="1200" dirty="0">
                <a:solidFill>
                  <a:schemeClr val="tx1"/>
                </a:solidFill>
                <a:effectLst/>
                <a:latin typeface="Arial" pitchFamily="-128" charset="0"/>
                <a:ea typeface="+mn-ea"/>
                <a:cs typeface="+mn-cs"/>
              </a:rPr>
              <a:t> said: every instance of [divine] anger in the Torah leaves a lasting effect, except in this instance. Rabbi Shimon bar Yochai said: here too it left a lasting effect, for it goes on to say, “What about your brother, Aaron the Levite?” Surely Aaron was a priest [not just a Levite]. Rather, what God meant was: I originally intended that you [Moses] would be a priest and he [Aaron] would merely be a Levite. But now [because of your refusal], he will eventually become a priest and you will only be a Levite.</a:t>
            </a:r>
            <a:r>
              <a:rPr lang="en-GB" sz="1800" b="0" i="0" u="none" strike="noStrike" kern="1200" dirty="0">
                <a:solidFill>
                  <a:schemeClr val="tx1"/>
                </a:solidFill>
                <a:effectLst/>
                <a:latin typeface="Arial" pitchFamily="-128" charset="0"/>
                <a:ea typeface="+mn-ea"/>
                <a:cs typeface="+mn-cs"/>
              </a:rPr>
              <a:t> According to Rabbi Shimon bar Yochai, the lasting effect of Moses’ reluctance to lead was that one vital leadership role – priesthood – would eventually go to Aaron rather than to Moses himself.</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Basing himself on this passage, Rabbi Jacob ben Asher (1270– 1340) suggests that Moses’ name is missing from Tetzaveh, which deals with the priestly garments, “to spare him distress” on seeing Aaron acquire the insignia of priesthood that might have been Moses’ own.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Without negating this or other explanations, there is also a more fundamental message. One of the recurring themes of Genesis is sibling rivalry, hostility between brothers. This story is told, at ever-increasing length, four times: between Cain and Abel, Isaac and Ishmael, Jacob and Esau, and Joseph and his brothers.</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There is an identifiable pattern to this set of narratives, best seen in the way each ends. The story of Cain and Abel ends with murder – fratricide. Isaac and Ishmael, though they grow up apart, are seen together at Abraham’s funeral. Evidently there had been a reconciliation between them, though this can only be read between the lines (and spelled out in Midrash), not directly in the text. Jacob and Esau meet, embrace and go their separate ways. Joseph and his brothers are reconciled and live together in peace, Joseph providing them with food, land, and protection.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Genesis is telling us a story of great consequence. Fraternity – one of the key words of the French revolution – is not simple or straightforward. It is often fraught with conflict and contention. Yet slowly, brothers can learn that there is another way. On this note Genesis ends. But it is not the end of the story.</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 drama has a fifth act: the relationship between Moses and Aaron. Here, for the first time, there is no hint of sibling rivalry. The brothers work together from the very outset of the mission to lead the Israelites to freedom. They address the people together. They stand together when confronting Pharaoh. They perform signs and wonders together. They share leadership of the people in the wilderness together. For the first time, brothers function as a team, with different gifts, different talents, different roles, but without hostility, each complementing the other.</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Their partnership is a constant feature of the narrative. But there are certain moments where it is highlighted. The first occurs in the passage already cited above. God tells Moses that Aaron “is already on his way to meet you, and his heart will be glad when he sees you.” How different this is from the tense encounters between brothers in Genesis!</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Aaron, we may have thought, would have many reasons not to rejoice on seeing Moses return. The brothers had not grown up together. Moses had been adopted by Pharaoh’s daughter and raised in an Egyptian palace, while Aaron remained with the Israelites. Nor had they been together during the Israelites’ sufferings. Moses, fearing for his life after his assault on an Egyptian taskmaster, had fled to Midian.</a:t>
            </a:r>
            <a:br>
              <a:rPr lang="en-GB" sz="1800" b="0" i="0" u="none" strike="noStrike" kern="1200" dirty="0">
                <a:solidFill>
                  <a:schemeClr val="tx1"/>
                </a:solidFill>
                <a:effectLst/>
                <a:latin typeface="Arial" pitchFamily="-128" charset="0"/>
                <a:ea typeface="+mn-ea"/>
                <a:cs typeface="+mn-cs"/>
              </a:rPr>
            </a:br>
            <a:br>
              <a:rPr lang="en-GB" sz="1800" b="0" i="0" u="none" strike="noStrike" kern="1200" dirty="0">
                <a:solidFill>
                  <a:schemeClr val="tx1"/>
                </a:solidFill>
                <a:effectLst/>
                <a:latin typeface="Arial" pitchFamily="-128" charset="0"/>
                <a:ea typeface="+mn-ea"/>
                <a:cs typeface="+mn-cs"/>
              </a:rPr>
            </a:br>
            <a:r>
              <a:rPr lang="en-GB" sz="1800" b="0" i="0" u="none" strike="noStrike" kern="1200" dirty="0">
                <a:solidFill>
                  <a:schemeClr val="tx1"/>
                </a:solidFill>
                <a:effectLst/>
                <a:latin typeface="Arial" pitchFamily="-128" charset="0"/>
                <a:ea typeface="+mn-ea"/>
                <a:cs typeface="+mn-cs"/>
              </a:rPr>
              <a:t>Besides this, Moses was Aaron’s younger brother, and yet it was he who was about to become the leader of the people. Always in the past, when the younger had taken something the elder might have believed belonged naturally to him, there was jealousy, animosity. Yet God assures Moses: “when Aaron sees you, he will rejoice.” And so he did:</a:t>
            </a:r>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28</a:t>
            </a:fld>
            <a:endParaRPr lang="en-US"/>
          </a:p>
        </p:txBody>
      </p:sp>
    </p:spTree>
    <p:extLst>
      <p:ext uri="{BB962C8B-B14F-4D97-AF65-F5344CB8AC3E}">
        <p14:creationId xmlns:p14="http://schemas.microsoft.com/office/powerpoint/2010/main" val="1874245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2D8C64-F1DF-45B1-BB48-CDC3F93E6EFB}" type="slidenum">
              <a:rPr lang="en-US"/>
              <a:pPr/>
              <a:t>30</a:t>
            </a:fld>
            <a:endParaRPr lang="en-US"/>
          </a:p>
        </p:txBody>
      </p:sp>
      <p:sp>
        <p:nvSpPr>
          <p:cNvPr id="1516546" name="Rectangle 2"/>
          <p:cNvSpPr>
            <a:spLocks noGrp="1" noRot="1" noChangeAspect="1" noChangeArrowheads="1" noTextEdit="1"/>
          </p:cNvSpPr>
          <p:nvPr>
            <p:ph type="sldImg"/>
          </p:nvPr>
        </p:nvSpPr>
        <p:spPr>
          <a:ln/>
        </p:spPr>
      </p:sp>
      <p:sp>
        <p:nvSpPr>
          <p:cNvPr id="1516547" name="Rectangle 3"/>
          <p:cNvSpPr>
            <a:spLocks noGrp="1" noChangeArrowheads="1"/>
          </p:cNvSpPr>
          <p:nvPr>
            <p:ph type="body" idx="1"/>
          </p:nvPr>
        </p:nvSpPr>
        <p:spPr/>
        <p:txBody>
          <a:bodyPr/>
          <a:lstStyle/>
          <a:p>
            <a:r>
              <a:rPr lang="en-US" dirty="0"/>
              <a:t>Miriam 7 years older. Aaron 3 years older</a:t>
            </a:r>
          </a:p>
          <a:p>
            <a:endParaRPr lang="en-US" dirty="0"/>
          </a:p>
          <a:p>
            <a:r>
              <a:rPr lang="en-GB" noProof="0" dirty="0"/>
              <a:t>Moses’s motto was: Let the law pierce the mountain. Aaron, however, loved peace and pursued peace and made peace between man and man.</a:t>
            </a:r>
          </a:p>
          <a:p>
            <a:r>
              <a:rPr lang="en-GB" noProof="0" dirty="0"/>
              <a:t>Moses was a man of law, Aaron of mediation (not the same thing as arbitration but considered similar). Moses was a man of truth, Aaron of peace. Moses sought justice, Aaron sought conflict resolution. There is a real difference between these two approaches. Truth, justice, law: these are zero-sum equations. If X is true, Y is false. If X is in the right, Y is in the wrong. Mediation, conflict resolution, compromise, the Aaron-type virtues, are all attempts at a non-zero outcome in which both sides feel that they have been heard and their claim has, at least in part, been honoured. The Talmud puts it brilliantly by way of a comment on the phrase:</a:t>
            </a:r>
          </a:p>
          <a:p>
            <a:r>
              <a:rPr lang="en-GB" noProof="0" dirty="0"/>
              <a:t>:</a:t>
            </a:r>
            <a:r>
              <a:rPr lang="en-GB" noProof="0" dirty="0" err="1"/>
              <a:t>א</a:t>
            </a:r>
            <a:r>
              <a:rPr lang="en-GB" noProof="0" dirty="0"/>
              <a:t>ֱ </a:t>
            </a:r>
            <a:r>
              <a:rPr lang="en-GB" noProof="0" dirty="0" err="1"/>
              <a:t>מ</a:t>
            </a:r>
            <a:r>
              <a:rPr lang="en-GB" noProof="0" dirty="0"/>
              <a:t>ֶ </a:t>
            </a:r>
            <a:r>
              <a:rPr lang="en-GB" noProof="0" dirty="0" err="1"/>
              <a:t>ת</a:t>
            </a:r>
            <a:r>
              <a:rPr lang="en-GB" noProof="0" dirty="0"/>
              <a:t> </a:t>
            </a:r>
            <a:r>
              <a:rPr lang="en-GB" noProof="0" dirty="0" err="1"/>
              <a:t>וּמ</a:t>
            </a:r>
            <a:r>
              <a:rPr lang="en-GB" noProof="0" dirty="0"/>
              <a:t>ִ </a:t>
            </a:r>
            <a:r>
              <a:rPr lang="en-GB" noProof="0" dirty="0" err="1"/>
              <a:t>ש</a:t>
            </a:r>
            <a:r>
              <a:rPr lang="en-GB" noProof="0" dirty="0"/>
              <a:t>ְׁ </a:t>
            </a:r>
            <a:r>
              <a:rPr lang="en-GB" noProof="0" dirty="0" err="1"/>
              <a:t>פ</a:t>
            </a:r>
            <a:r>
              <a:rPr lang="en-GB" noProof="0" dirty="0"/>
              <a:t>ַּ </a:t>
            </a:r>
            <a:r>
              <a:rPr lang="en-GB" noProof="0" dirty="0" err="1"/>
              <a:t>ט</a:t>
            </a:r>
            <a:r>
              <a:rPr lang="en-GB" noProof="0" dirty="0"/>
              <a:t> </a:t>
            </a:r>
            <a:r>
              <a:rPr lang="en-GB" noProof="0" dirty="0" err="1"/>
              <a:t>ש</a:t>
            </a:r>
            <a:r>
              <a:rPr lang="en-GB" noProof="0" dirty="0"/>
              <a:t>ָׁ </a:t>
            </a:r>
            <a:r>
              <a:rPr lang="en-GB" noProof="0" dirty="0" err="1"/>
              <a:t>לוֹם</a:t>
            </a:r>
            <a:r>
              <a:rPr lang="en-GB" noProof="0" dirty="0"/>
              <a:t> </a:t>
            </a:r>
            <a:r>
              <a:rPr lang="en-GB" noProof="0" dirty="0" err="1"/>
              <a:t>ש</a:t>
            </a:r>
            <a:r>
              <a:rPr lang="en-GB" noProof="0" dirty="0"/>
              <a:t>ִׁ </a:t>
            </a:r>
            <a:r>
              <a:rPr lang="en-GB" noProof="0" dirty="0" err="1"/>
              <a:t>פְטו</a:t>
            </a:r>
            <a:r>
              <a:rPr lang="en-GB" noProof="0" dirty="0"/>
              <a:t>ּ </a:t>
            </a:r>
            <a:r>
              <a:rPr lang="en-GB" noProof="0" dirty="0" err="1"/>
              <a:t>ב</a:t>
            </a:r>
            <a:r>
              <a:rPr lang="en-GB" noProof="0" dirty="0"/>
              <a:t>ְּ </a:t>
            </a:r>
            <a:r>
              <a:rPr lang="en-GB" noProof="0" dirty="0" err="1"/>
              <a:t>ש</a:t>
            </a:r>
            <a:r>
              <a:rPr lang="en-GB" noProof="0" dirty="0"/>
              <a:t>ַׁ </a:t>
            </a:r>
            <a:r>
              <a:rPr lang="en-GB" noProof="0" dirty="0" err="1"/>
              <a:t>ע</a:t>
            </a:r>
            <a:r>
              <a:rPr lang="en-GB" noProof="0" dirty="0"/>
              <a:t>ֲ </a:t>
            </a:r>
            <a:r>
              <a:rPr lang="en-GB" noProof="0" dirty="0" err="1"/>
              <a:t>רֵיכֶם</a:t>
            </a:r>
            <a:endParaRPr lang="en-GB" noProof="0" dirty="0"/>
          </a:p>
          <a:p>
            <a:r>
              <a:rPr lang="en-GB" noProof="0" dirty="0"/>
              <a:t>“Judge truth and the justice of peace in your gates” (Zechariah 8: 16):</a:t>
            </a:r>
          </a:p>
          <a:p>
            <a:r>
              <a:rPr lang="en-GB" noProof="0" dirty="0"/>
              <a:t>On this the Talmud asks what the phrase “the justice of peace” can possibly mean. “If there is justice, there is no peace. If there is peace, there is no justice. What is the ‘justice of peace’? This means arbitration.” Now let’s go back to Moses, Aaron and the golden calf. Although it is clear that God and Moses regarded the calf as a major sin, Aaron’s willingness to pacify the people – trying to delay them, sensing that if he simply said No they would kill him and make it anyway – was not wholly wrong. To be sure, at that moment the people needed a Moses, not an Aaron. But under other circumstances and in the long run they needed both: Moses as the voice of truth and justice, Aaron with the people-skills to conciliate and make peace.</a:t>
            </a:r>
          </a:p>
          <a:p>
            <a:r>
              <a:rPr lang="en-GB" noProof="0" dirty="0"/>
              <a:t>That is how Aaron eventually emerged in the long hindsight of tradition, as the peace-maker. Peace is not the only virtue, and peace making not the only task of leadership. We must never forget that when Aaron was left to lead, the people made a golden calf. But never think, either, that a passion for truth and justice is sufficient. Moses needed an Aaron to hold the people together. In short, leadership is the capacity to hold together different temperaments, conflicting voices and clashing values.</a:t>
            </a:r>
          </a:p>
          <a:p>
            <a:r>
              <a:rPr lang="en-GB" noProof="0" dirty="0"/>
              <a:t>Every leadership team needs both a Moses and an Aaron, a voice of truth and a force for peace.</a:t>
            </a:r>
          </a:p>
          <a:p>
            <a:endParaRPr lang="en-US" dirty="0"/>
          </a:p>
          <a:p>
            <a:r>
              <a:rPr lang="en-US" dirty="0"/>
              <a:t>Moses – messages from God and issues to God</a:t>
            </a:r>
          </a:p>
          <a:p>
            <a:r>
              <a:rPr lang="en-US" dirty="0"/>
              <a:t>Aaron – priest, ceremony,</a:t>
            </a:r>
            <a:r>
              <a:rPr lang="en-US" baseline="0" dirty="0"/>
              <a:t> running tabernacle etc.</a:t>
            </a:r>
          </a:p>
          <a:p>
            <a:r>
              <a:rPr lang="en-US" baseline="0" dirty="0"/>
              <a:t>Miriam – daily practical issues and problem solving. Well of water</a:t>
            </a:r>
          </a:p>
          <a:p>
            <a:r>
              <a:rPr lang="en-US" dirty="0"/>
              <a:t>The Jewish phrase for this kind of behavior is </a:t>
            </a:r>
            <a:r>
              <a:rPr lang="en-US" i="1" dirty="0" err="1"/>
              <a:t>lashon</a:t>
            </a:r>
            <a:r>
              <a:rPr lang="en-US" i="1" dirty="0"/>
              <a:t> </a:t>
            </a:r>
            <a:r>
              <a:rPr lang="en-US" i="1" dirty="0" err="1"/>
              <a:t>hara</a:t>
            </a:r>
            <a:r>
              <a:rPr lang="en-US" dirty="0"/>
              <a:t>, evil speech, speech about people that is negative and derogatory. It means, quite simply, speaking badly about people, and is a subset of the biblical prohibition against spreading gossip.1</a:t>
            </a:r>
          </a:p>
          <a:p>
            <a:r>
              <a:rPr lang="en-US" dirty="0"/>
              <a:t>Despite the fact that it is not singled out in the Torah for a prohibition in its own right, the sages regarded it as one of the worst of all sins. They said, astonishingly, that it is as bad as the three cardinal sins—idolatry, murder and incest—combined. More significantly in the context of Hannah Smith, they said it kills three people: the one who says it, the one he says it about, and the one who listens in.2</a:t>
            </a:r>
          </a:p>
          <a:p>
            <a:r>
              <a:rPr lang="en-US" dirty="0"/>
              <a:t>The connection with this week’s </a:t>
            </a:r>
            <a:r>
              <a:rPr lang="en-US" dirty="0" err="1"/>
              <a:t>Parshah</a:t>
            </a:r>
            <a:r>
              <a:rPr lang="en-US" dirty="0"/>
              <a:t> is straightforward. </a:t>
            </a:r>
            <a:r>
              <a:rPr lang="en-US" dirty="0" err="1"/>
              <a:t>Tazria</a:t>
            </a:r>
            <a:r>
              <a:rPr lang="en-US" dirty="0"/>
              <a:t> and </a:t>
            </a:r>
            <a:r>
              <a:rPr lang="en-US" dirty="0" err="1"/>
              <a:t>Metzora</a:t>
            </a:r>
            <a:r>
              <a:rPr lang="en-US" dirty="0"/>
              <a:t> are about a condition called </a:t>
            </a:r>
            <a:r>
              <a:rPr lang="en-US" i="1" dirty="0" err="1"/>
              <a:t>tzaraat</a:t>
            </a:r>
            <a:r>
              <a:rPr lang="en-US" dirty="0"/>
              <a:t>, sometimes translated as leprosy. The commentators were puzzled as to what this condition is and why it should be given such prominence in the Torah. They concluded that it was precisely because it was a punishment for </a:t>
            </a:r>
            <a:r>
              <a:rPr lang="en-US" i="1" dirty="0" err="1"/>
              <a:t>lashon</a:t>
            </a:r>
            <a:r>
              <a:rPr lang="en-US" i="1" dirty="0"/>
              <a:t> </a:t>
            </a:r>
            <a:r>
              <a:rPr lang="en-US" i="1" dirty="0" err="1"/>
              <a:t>hara</a:t>
            </a:r>
            <a:r>
              <a:rPr lang="en-US" dirty="0"/>
              <a:t>, derogatory speech.</a:t>
            </a:r>
          </a:p>
          <a:p>
            <a:r>
              <a:rPr lang="en-US" dirty="0"/>
              <a:t>Evidence for this is the story of Miriam,3 who spoke slightingly about her brother Moses “because of the Ethiopian wife he had taken.” G‑d Himself felt bound to defend Moses’ honor, and as a punishment turned Miriam leprous. Moses prayed for G‑d to heal her. G‑d mitigated the punishment to seven days, but did not annul it entirely.</a:t>
            </a:r>
          </a:p>
          <a:p>
            <a:r>
              <a:rPr lang="en-US" dirty="0"/>
              <a:t>Clearly this was no minor matter, because Moses singles it out among the teachings he gives the next generation: “Remember what the L‑</a:t>
            </a:r>
            <a:r>
              <a:rPr lang="en-US" dirty="0" err="1"/>
              <a:t>rd</a:t>
            </a:r>
            <a:r>
              <a:rPr lang="en-US" dirty="0"/>
              <a:t> your G‑d did to Miriam along the way after you came out of Egypt.”4</a:t>
            </a:r>
          </a:p>
          <a:p>
            <a:endParaRPr lang="en-US" dirty="0"/>
          </a:p>
        </p:txBody>
      </p:sp>
    </p:spTree>
    <p:extLst>
      <p:ext uri="{BB962C8B-B14F-4D97-AF65-F5344CB8AC3E}">
        <p14:creationId xmlns:p14="http://schemas.microsoft.com/office/powerpoint/2010/main" val="2120850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F1B758-6487-438D-B35B-BE35A313EDB5}" type="slidenum">
              <a:rPr lang="en-US"/>
              <a:pPr/>
              <a:t>31</a:t>
            </a:fld>
            <a:endParaRPr lang="en-US"/>
          </a:p>
        </p:txBody>
      </p:sp>
      <p:sp>
        <p:nvSpPr>
          <p:cNvPr id="1472514" name="Rectangle 2"/>
          <p:cNvSpPr>
            <a:spLocks noGrp="1" noRot="1" noChangeAspect="1" noChangeArrowheads="1" noTextEdit="1"/>
          </p:cNvSpPr>
          <p:nvPr>
            <p:ph type="sldImg"/>
          </p:nvPr>
        </p:nvSpPr>
        <p:spPr>
          <a:ln/>
        </p:spPr>
      </p:sp>
      <p:sp>
        <p:nvSpPr>
          <p:cNvPr id="1472515" name="Rectangle 3"/>
          <p:cNvSpPr>
            <a:spLocks noGrp="1" noChangeArrowheads="1"/>
          </p:cNvSpPr>
          <p:nvPr>
            <p:ph type="body" idx="1"/>
          </p:nvPr>
        </p:nvSpPr>
        <p:spPr/>
        <p:txBody>
          <a:bodyPr/>
          <a:lstStyle/>
          <a:p>
            <a:r>
              <a:rPr lang="en-US" dirty="0"/>
              <a:t>Son </a:t>
            </a:r>
            <a:r>
              <a:rPr lang="en-US" dirty="0" err="1"/>
              <a:t>Gershom</a:t>
            </a:r>
            <a:endParaRPr lang="en-US" dirty="0"/>
          </a:p>
          <a:p>
            <a:r>
              <a:rPr lang="en-US" dirty="0"/>
              <a:t>Before God can give a blessing have to pass test or Satan accuse. Better be struck by God than Satan. Before or after a blessing have test.</a:t>
            </a:r>
          </a:p>
          <a:p>
            <a:r>
              <a:rPr lang="en-US" dirty="0"/>
              <a:t>God </a:t>
            </a:r>
            <a:r>
              <a:rPr lang="en-US" dirty="0" err="1"/>
              <a:t>attcked</a:t>
            </a:r>
            <a:r>
              <a:rPr lang="en-US" dirty="0"/>
              <a:t> him. Otherwise Satan would have. Better chastised by God than by Satan. Different heart. God test</a:t>
            </a:r>
            <a:r>
              <a:rPr lang="en-US" baseline="0" dirty="0"/>
              <a:t>s because he loves us. </a:t>
            </a:r>
            <a:r>
              <a:rPr lang="en-US" dirty="0"/>
              <a:t> God wants to help us an teach us. Satan to destroy us.</a:t>
            </a:r>
          </a:p>
        </p:txBody>
      </p:sp>
    </p:spTree>
    <p:extLst>
      <p:ext uri="{BB962C8B-B14F-4D97-AF65-F5344CB8AC3E}">
        <p14:creationId xmlns:p14="http://schemas.microsoft.com/office/powerpoint/2010/main" val="3301539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Arial" pitchFamily="-128" charset="0"/>
                <a:ea typeface="+mn-ea"/>
                <a:cs typeface="+mn-cs"/>
              </a:rPr>
              <a:t>In the case of Moses, before he could guide the Israelites into Canaan and thus complete the national restoration of Canaan, he first had to overcome a life threatening trial in which the Lord tried to kill him. We must understand that God gives such tests to people because He loves them. If Satan rather than God gave such tests and people were to fail, they would become Satan’s prey. EDP 227</a:t>
            </a:r>
            <a:endParaRPr lang="en-US" dirty="0"/>
          </a:p>
        </p:txBody>
      </p:sp>
      <p:sp>
        <p:nvSpPr>
          <p:cNvPr id="4" name="Slide Number Placeholder 3"/>
          <p:cNvSpPr>
            <a:spLocks noGrp="1"/>
          </p:cNvSpPr>
          <p:nvPr>
            <p:ph type="sldNum" sz="quarter" idx="10"/>
          </p:nvPr>
        </p:nvSpPr>
        <p:spPr/>
        <p:txBody>
          <a:bodyPr/>
          <a:lstStyle/>
          <a:p>
            <a:fld id="{7EA53F62-38AE-4BAE-B7E3-9A57D7287EF4}" type="slidenum">
              <a:rPr lang="en-US" smtClean="0"/>
              <a:pPr/>
              <a:t>32</a:t>
            </a:fld>
            <a:endParaRPr lang="en-US"/>
          </a:p>
        </p:txBody>
      </p:sp>
    </p:spTree>
    <p:extLst>
      <p:ext uri="{BB962C8B-B14F-4D97-AF65-F5344CB8AC3E}">
        <p14:creationId xmlns:p14="http://schemas.microsoft.com/office/powerpoint/2010/main" val="625655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55E6D1-7639-4ED3-8437-1D3412C4F9FA}" type="slidenum">
              <a:rPr lang="en-US"/>
              <a:pPr/>
              <a:t>33</a:t>
            </a:fld>
            <a:endParaRPr lang="en-US"/>
          </a:p>
        </p:txBody>
      </p:sp>
      <p:sp>
        <p:nvSpPr>
          <p:cNvPr id="1474562" name="Rectangle 2"/>
          <p:cNvSpPr>
            <a:spLocks noGrp="1" noRot="1" noChangeAspect="1" noChangeArrowheads="1" noTextEdit="1"/>
          </p:cNvSpPr>
          <p:nvPr>
            <p:ph type="sldImg"/>
          </p:nvPr>
        </p:nvSpPr>
        <p:spPr>
          <a:ln/>
        </p:spPr>
      </p:sp>
      <p:sp>
        <p:nvSpPr>
          <p:cNvPr id="1474563" name="Rectangle 3"/>
          <p:cNvSpPr>
            <a:spLocks noGrp="1" noChangeArrowheads="1"/>
          </p:cNvSpPr>
          <p:nvPr>
            <p:ph type="body" idx="1"/>
          </p:nvPr>
        </p:nvSpPr>
        <p:spPr/>
        <p:txBody>
          <a:bodyPr/>
          <a:lstStyle/>
          <a:p>
            <a:r>
              <a:rPr lang="en-US" dirty="0"/>
              <a:t>Circumcision is the covenant. Sexual organ is connection with God.</a:t>
            </a:r>
          </a:p>
          <a:p>
            <a:r>
              <a:rPr lang="en-US" dirty="0"/>
              <a:t>Circumcision - risk of life. Meant different from others. Set apart. Identity as belonging to God. God’s people</a:t>
            </a:r>
          </a:p>
          <a:p>
            <a:r>
              <a:rPr lang="en-US" dirty="0"/>
              <a:t>Covenant of blood. Saved through the shedding of blood. </a:t>
            </a:r>
          </a:p>
          <a:p>
            <a:r>
              <a:rPr lang="en-GB" dirty="0"/>
              <a:t>R. Ammi b. Abba also </a:t>
            </a:r>
            <a:r>
              <a:rPr lang="en-GB" dirty="0" err="1"/>
              <a:t>siad</a:t>
            </a:r>
            <a:r>
              <a:rPr lang="en-GB" dirty="0"/>
              <a:t>: [First] Abram is written, then Abraham: at first God gave him mastery over 243 limbs, and later over 248, the additional ones being the two eyes, two ears, and the </a:t>
            </a:r>
            <a:r>
              <a:rPr lang="en-GB" dirty="0" err="1"/>
              <a:t>membrum</a:t>
            </a:r>
            <a:r>
              <a:rPr lang="en-GB" dirty="0"/>
              <a:t>.</a:t>
            </a:r>
          </a:p>
          <a:p>
            <a:endParaRPr lang="en-GB" dirty="0"/>
          </a:p>
          <a:p>
            <a:r>
              <a:rPr lang="en-GB" dirty="0"/>
              <a:t>A was given mastery over the organs which entice one into lust and sexual immorality as  a reward for circumcision. </a:t>
            </a:r>
          </a:p>
          <a:p>
            <a:endParaRPr lang="en-GB" dirty="0"/>
          </a:p>
          <a:p>
            <a:r>
              <a:rPr lang="en-GB" dirty="0"/>
              <a:t>The numerical value of Abram is 243 a=1, b=2, r=200, m=40</a:t>
            </a:r>
          </a:p>
          <a:p>
            <a:r>
              <a:rPr lang="en-GB" dirty="0"/>
              <a:t>The added h=5</a:t>
            </a:r>
          </a:p>
          <a:p>
            <a:endParaRPr lang="en-GB" dirty="0"/>
          </a:p>
          <a:p>
            <a:r>
              <a:rPr lang="en-GB" dirty="0"/>
              <a:t>The rabbis responded to Christian attacks on circumcision by investigating the text more closely and ended up designating it not merely as the sign of the covenant, but the covenant itself. (Hoenig 1963, p. 323) They argued that God, </a:t>
            </a:r>
            <a:r>
              <a:rPr lang="en-GB" dirty="0" err="1"/>
              <a:t>田ommanded</a:t>
            </a:r>
            <a:r>
              <a:rPr lang="en-GB" dirty="0"/>
              <a:t> us to circumcise proselytes� as part of their joining the covenant (</a:t>
            </a:r>
            <a:r>
              <a:rPr lang="en-GB" dirty="0" err="1"/>
              <a:t>Shab</a:t>
            </a:r>
            <a:r>
              <a:rPr lang="en-GB" dirty="0"/>
              <a:t>. 137b) which was obviously a rebuke to Paul. For when Abraham had objected to the idea that his followers should be circumcised God told him, “Thou has no defect but this foreskin: remove it and the defect will be gone. Hence walk before me and be thy whole.� (Midrash Rabbah p. 390-91) In a penetrating exegesis of the meaning of circumcision: the word </a:t>
            </a:r>
            <a:r>
              <a:rPr lang="en-GB" i="1" dirty="0"/>
              <a:t>‘</a:t>
            </a:r>
            <a:r>
              <a:rPr lang="en-GB" i="1" dirty="0" err="1"/>
              <a:t>orlah</a:t>
            </a:r>
            <a:r>
              <a:rPr lang="en-GB" i="1" dirty="0"/>
              <a:t>,</a:t>
            </a:r>
            <a:r>
              <a:rPr lang="en-GB" dirty="0"/>
              <a:t> which means foreskin, was found also refer to a tree (Leviticus 29:23) and thus, by extension, the </a:t>
            </a:r>
            <a:r>
              <a:rPr lang="en-GB" i="1" dirty="0"/>
              <a:t>‘</a:t>
            </a:r>
            <a:r>
              <a:rPr lang="en-GB" i="1" dirty="0" err="1"/>
              <a:t>orlah</a:t>
            </a:r>
            <a:r>
              <a:rPr lang="en-GB" dirty="0"/>
              <a:t> can also refer to the member which produces offspring or fruit. This play on words led the rabbis to this exegesis: “And I will make my covenant between me and thee, and I will multiply thee exceedingly: Hence, with [That Member Through Which] I will multiply thee exceedingly, I will make my covenant between me and thee.� (Midrash Rabbah p.391) Thus the circumcision is bound inextricably to the covenant. An even closer examination of the Hebrew can be made using Gematria. In rabbinic thought a human being has 248 limbs. The numerical value of the name Abram is 243 (a=1, b=2, r=200, m=40). This is taken to mean that up until he was circumcised Abram had mastery over 243 of his limbs. When God made the covenant with Abram he changed his name to Abraham. This ‘h’ added 5 to the numerical value of his name which signified that he now had mastery over all 248 limbs, the additional ones being his eyes, ears and penis. (</a:t>
            </a:r>
            <a:r>
              <a:rPr lang="en-GB" dirty="0" err="1"/>
              <a:t>B.Ned</a:t>
            </a:r>
            <a:r>
              <a:rPr lang="en-GB" dirty="0"/>
              <a:t> 32b) So the reward he received for circumcision was control over the organs which tempt people into lust and sexual immorality. (Bowker 1969, p. 108-9) The Zohar further suggests that by being associated with the letter </a:t>
            </a:r>
            <a:r>
              <a:rPr lang="en-GB" i="1" dirty="0"/>
              <a:t>H�,</a:t>
            </a:r>
            <a:r>
              <a:rPr lang="en-GB" dirty="0"/>
              <a:t> the Shekinah came to rest on Abraham which is why God only spoke to Abram in visions before he was circumcised but afterwards he appeared to Abraham. (Zohar I p. 305) Here one can see the Jewish love for scripture, teasing out its meaning and implications.</a:t>
            </a:r>
          </a:p>
          <a:p>
            <a:endParaRPr lang="en-US" dirty="0"/>
          </a:p>
          <a:p>
            <a:endParaRPr lang="en-US" dirty="0"/>
          </a:p>
        </p:txBody>
      </p:sp>
    </p:spTree>
    <p:extLst>
      <p:ext uri="{BB962C8B-B14F-4D97-AF65-F5344CB8AC3E}">
        <p14:creationId xmlns:p14="http://schemas.microsoft.com/office/powerpoint/2010/main" val="3739689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Circumcision of Desire</a:t>
            </a:r>
          </a:p>
          <a:p>
            <a:r>
              <a:rPr lang="en-GB" dirty="0"/>
              <a:t>By Rabbi Jonathan Sacks</a:t>
            </a:r>
          </a:p>
          <a:p>
            <a:r>
              <a:rPr lang="en-GB" dirty="0"/>
              <a:t>It is hard to trace with any precision the moment when a new idea makes its first appearance on the human scene, especially one as amorphous as that of love. But love has a history.1 There is the contrast we find in Greek, and then Christian thought between </a:t>
            </a:r>
            <a:r>
              <a:rPr lang="en-GB" dirty="0" err="1"/>
              <a:t>eros</a:t>
            </a:r>
            <a:r>
              <a:rPr lang="en-GB" dirty="0"/>
              <a:t> and agape: sexual desire and a highly abstract love for humanity in general.</a:t>
            </a:r>
          </a:p>
          <a:p>
            <a:endParaRPr lang="en-GB" dirty="0"/>
          </a:p>
          <a:p>
            <a:r>
              <a:rPr lang="en-GB" dirty="0"/>
              <a:t>There is the concept of chivalry that makes its appearance in the age of the Crusades, the code of conduct that prized gallantry and feats of bravery to “win the heart of a lady.” There is the romantic love that makes its appearance in the novels of Jane Austen, hedged with the proviso that the young or not-so-young man destined for the heroine must have the right income and country estate, so as to exemplify the “truth universally acknowledged, that a single man in possession of a good fortune, must be in want of a wife.”2 And there is the moment in Fiddler on the Roof where, exposed by their children to the new ideas in pre-revolutionary Russia, </a:t>
            </a:r>
            <a:r>
              <a:rPr lang="en-GB" dirty="0" err="1"/>
              <a:t>Tevye</a:t>
            </a:r>
            <a:r>
              <a:rPr lang="en-GB" dirty="0"/>
              <a:t> turns to his wife </a:t>
            </a:r>
            <a:r>
              <a:rPr lang="en-GB" dirty="0" err="1"/>
              <a:t>Golde</a:t>
            </a:r>
            <a:r>
              <a:rPr lang="en-GB" dirty="0"/>
              <a:t>, and the following conversation ensues:</a:t>
            </a:r>
          </a:p>
          <a:p>
            <a:endParaRPr lang="en-GB" dirty="0"/>
          </a:p>
          <a:p>
            <a:r>
              <a:rPr lang="en-GB" dirty="0" err="1"/>
              <a:t>Tevye</a:t>
            </a:r>
            <a:r>
              <a:rPr lang="en-GB" dirty="0"/>
              <a:t>: Do you love me? </a:t>
            </a:r>
          </a:p>
          <a:p>
            <a:r>
              <a:rPr lang="en-GB" dirty="0" err="1"/>
              <a:t>Golde</a:t>
            </a:r>
            <a:r>
              <a:rPr lang="en-GB" dirty="0"/>
              <a:t>: I'm your wife! </a:t>
            </a:r>
          </a:p>
          <a:p>
            <a:r>
              <a:rPr lang="en-GB" dirty="0" err="1"/>
              <a:t>Tevye</a:t>
            </a:r>
            <a:r>
              <a:rPr lang="en-GB" dirty="0"/>
              <a:t>: I know! But do you love me? </a:t>
            </a:r>
          </a:p>
          <a:p>
            <a:r>
              <a:rPr lang="en-GB" dirty="0" err="1"/>
              <a:t>Golde</a:t>
            </a:r>
            <a:r>
              <a:rPr lang="en-GB" dirty="0"/>
              <a:t>: Do I love him? For twenty-five years I've lived with him, fought with him, starved with him. Twenty-five years, my bed is his... </a:t>
            </a:r>
          </a:p>
          <a:p>
            <a:r>
              <a:rPr lang="en-GB" dirty="0" err="1"/>
              <a:t>Tevye</a:t>
            </a:r>
            <a:r>
              <a:rPr lang="en-GB" dirty="0"/>
              <a:t>: </a:t>
            </a:r>
            <a:r>
              <a:rPr lang="en-GB" dirty="0" err="1"/>
              <a:t>Shh</a:t>
            </a:r>
            <a:r>
              <a:rPr lang="en-GB" dirty="0"/>
              <a:t>! </a:t>
            </a:r>
          </a:p>
          <a:p>
            <a:r>
              <a:rPr lang="en-GB" dirty="0" err="1"/>
              <a:t>Golde</a:t>
            </a:r>
            <a:r>
              <a:rPr lang="en-GB" dirty="0"/>
              <a:t>: If that's not love, what is? </a:t>
            </a:r>
          </a:p>
          <a:p>
            <a:r>
              <a:rPr lang="en-GB" dirty="0" err="1"/>
              <a:t>Tevye</a:t>
            </a:r>
            <a:r>
              <a:rPr lang="en-GB" dirty="0"/>
              <a:t>: Then you love me! </a:t>
            </a:r>
          </a:p>
          <a:p>
            <a:r>
              <a:rPr lang="en-GB" dirty="0" err="1"/>
              <a:t>Golde</a:t>
            </a:r>
            <a:r>
              <a:rPr lang="en-GB" dirty="0"/>
              <a:t>: I suppose I do!</a:t>
            </a:r>
          </a:p>
          <a:p>
            <a:endParaRPr lang="en-GB" dirty="0"/>
          </a:p>
          <a:p>
            <a:r>
              <a:rPr lang="en-GB" dirty="0"/>
              <a:t>The inner history of humanity is in part the history of the idea of love. And at some stage a new idea makes its appearance in biblical Israel. We can trace it best in a highly suggestive passage in the book of one of the great prophets of the Bible, Hosea.</a:t>
            </a:r>
          </a:p>
          <a:p>
            <a:endParaRPr lang="en-GB" dirty="0"/>
          </a:p>
          <a:p>
            <a:r>
              <a:rPr lang="en-GB" dirty="0"/>
              <a:t>Hosea lived in the eighth century </a:t>
            </a:r>
            <a:r>
              <a:rPr lang="en-GB" dirty="0" err="1"/>
              <a:t>bce</a:t>
            </a:r>
            <a:r>
              <a:rPr lang="en-GB" dirty="0"/>
              <a:t>. The kingdom had been divided since the death of Solomon. The northern kingdom in particular, where Hosea lived, had lapsed after a period of peace and prosperity into lawlessness, idolatry and chaos. Between 747 and 732 </a:t>
            </a:r>
            <a:r>
              <a:rPr lang="en-GB" dirty="0" err="1"/>
              <a:t>bce</a:t>
            </a:r>
            <a:r>
              <a:rPr lang="en-GB" dirty="0"/>
              <a:t> there were no less than five kings, the result of a series of intrigues and bloody struggles for power. The people, too, had become lax: “There is no faithfulness or kindness, and no knowledge of G‑d in the land; there is swearing, lying, killing, stealing and committing adultery; they break all bounds and murder follows murder.”3</a:t>
            </a:r>
          </a:p>
          <a:p>
            <a:endParaRPr lang="en-GB" dirty="0"/>
          </a:p>
          <a:p>
            <a:r>
              <a:rPr lang="en-GB" dirty="0"/>
              <a:t>Like other prophets, Hosea knew that Israel’s destiny depended on its sense of mission. Faithful to G‑d, it was able to do extraordinary things: survive in the face of empires, and generate a society unique in the ancient world, of the equal dignity of all as fellow citizens under the sovereignty of the Creator of heaven and earth. Faithless, however, it was just one more minor power in the ancient Near East, whose chances of survival against larger political predators were minimal.</a:t>
            </a:r>
          </a:p>
          <a:p>
            <a:endParaRPr lang="en-GB" dirty="0"/>
          </a:p>
          <a:p>
            <a:r>
              <a:rPr lang="en-GB" dirty="0"/>
              <a:t>What makes the book of Hosea remarkable is the episode with which it begins. G‑d tells the prophet to marry a prostitute, and see what it feels like to have a love betrayed. Only then will Hosea have a glimpse into G‑d’s sense of betrayal by the people of Israel. Having liberated them from slavery and brought them into their land, G‑d saw them forget the past, forsake the covenant, and worship strange G‑ds. Yet He cannot abandon them despite the fact that they have abandoned Him. It is a powerful passage, conveying the astonishing assertion that more than the Jewish people love G‑d, G‑d loves the Jewish people. The history of Israel is a love story between the faithful G‑d and his often faithless people. Though G‑d is sometimes angry, He cannot but forgive. He will take them on a kind of second honeymoon, and they will renew their marriage vows:</a:t>
            </a:r>
          </a:p>
          <a:p>
            <a:endParaRPr lang="en-GB" dirty="0"/>
          </a:p>
          <a:p>
            <a:r>
              <a:rPr lang="en-GB" dirty="0"/>
              <a:t>“Therefore I am now going to allure her;</a:t>
            </a:r>
          </a:p>
          <a:p>
            <a:endParaRPr lang="en-GB" dirty="0"/>
          </a:p>
          <a:p>
            <a:r>
              <a:rPr lang="en-GB" dirty="0"/>
              <a:t>I will lead her into the desert</a:t>
            </a:r>
          </a:p>
          <a:p>
            <a:endParaRPr lang="en-GB" dirty="0"/>
          </a:p>
          <a:p>
            <a:r>
              <a:rPr lang="en-GB" dirty="0"/>
              <a:t>and speak tenderly to her . . .</a:t>
            </a:r>
          </a:p>
          <a:p>
            <a:endParaRPr lang="en-GB" dirty="0"/>
          </a:p>
          <a:p>
            <a:r>
              <a:rPr lang="en-GB" dirty="0"/>
              <a:t>I will betroth you to me forever;</a:t>
            </a:r>
          </a:p>
          <a:p>
            <a:endParaRPr lang="en-GB" dirty="0"/>
          </a:p>
          <a:p>
            <a:r>
              <a:rPr lang="en-GB" dirty="0"/>
              <a:t>I will betroth you in righteousness and justice,</a:t>
            </a:r>
          </a:p>
          <a:p>
            <a:endParaRPr lang="en-GB" dirty="0"/>
          </a:p>
          <a:p>
            <a:r>
              <a:rPr lang="en-GB" dirty="0"/>
              <a:t>in love and compassion.</a:t>
            </a:r>
          </a:p>
          <a:p>
            <a:endParaRPr lang="en-GB" dirty="0"/>
          </a:p>
          <a:p>
            <a:r>
              <a:rPr lang="en-GB" dirty="0"/>
              <a:t>I will betroth you in faithfulness,</a:t>
            </a:r>
          </a:p>
          <a:p>
            <a:endParaRPr lang="en-GB" dirty="0"/>
          </a:p>
          <a:p>
            <a:r>
              <a:rPr lang="en-GB" dirty="0"/>
              <a:t>and you will know the L‑rd.”4</a:t>
            </a:r>
          </a:p>
          <a:p>
            <a:endParaRPr lang="en-GB" dirty="0"/>
          </a:p>
          <a:p>
            <a:r>
              <a:rPr lang="en-GB" dirty="0"/>
              <a:t>It is this last sentence – with its explicit comparison between the covenant and a marriage – that Jewish men say when they put on the hand-tefillin, winding its strap around the finger like a wedding-ring.</a:t>
            </a:r>
          </a:p>
          <a:p>
            <a:endParaRPr lang="en-GB" dirty="0"/>
          </a:p>
          <a:p>
            <a:r>
              <a:rPr lang="en-GB" dirty="0"/>
              <a:t>One verse in the midst of this prophecy deserves the closest scrutiny. It contains two complex metaphors that must be </a:t>
            </a:r>
            <a:r>
              <a:rPr lang="en-GB" dirty="0" err="1"/>
              <a:t>unraveled</a:t>
            </a:r>
            <a:r>
              <a:rPr lang="en-GB" dirty="0"/>
              <a:t> strand by strand:</a:t>
            </a:r>
          </a:p>
          <a:p>
            <a:endParaRPr lang="en-GB" dirty="0"/>
          </a:p>
          <a:p>
            <a:r>
              <a:rPr lang="en-GB" dirty="0"/>
              <a:t>"In that day," declares the L‑</a:t>
            </a:r>
            <a:r>
              <a:rPr lang="en-GB" dirty="0" err="1"/>
              <a:t>rd</a:t>
            </a:r>
            <a:r>
              <a:rPr lang="en-GB" dirty="0"/>
              <a:t>,</a:t>
            </a:r>
          </a:p>
          <a:p>
            <a:endParaRPr lang="en-GB" dirty="0"/>
          </a:p>
          <a:p>
            <a:r>
              <a:rPr lang="en-GB" dirty="0"/>
              <a:t>"you will call Me 'my husband' [</a:t>
            </a:r>
            <a:r>
              <a:rPr lang="en-GB" dirty="0" err="1"/>
              <a:t>ishi</a:t>
            </a:r>
            <a:r>
              <a:rPr lang="en-GB" dirty="0"/>
              <a:t>];</a:t>
            </a:r>
          </a:p>
          <a:p>
            <a:endParaRPr lang="en-GB" dirty="0"/>
          </a:p>
          <a:p>
            <a:r>
              <a:rPr lang="en-GB" dirty="0"/>
              <a:t>you will no longer call Me 'my master’ [</a:t>
            </a:r>
            <a:r>
              <a:rPr lang="en-GB" dirty="0" err="1"/>
              <a:t>baali</a:t>
            </a:r>
            <a:r>
              <a:rPr lang="en-GB" dirty="0"/>
              <a:t>].5</a:t>
            </a:r>
          </a:p>
          <a:p>
            <a:endParaRPr lang="en-GB" dirty="0"/>
          </a:p>
          <a:p>
            <a:r>
              <a:rPr lang="en-GB" dirty="0"/>
              <a:t>This is a double pun. Baal, in biblical Hebrew, meant ‘a husband’, but in a highly specific sense – namely, ‘master, owner, possessor, controller.’ It </a:t>
            </a:r>
            <a:r>
              <a:rPr lang="en-GB" dirty="0" err="1"/>
              <a:t>signaled</a:t>
            </a:r>
            <a:r>
              <a:rPr lang="en-GB" dirty="0"/>
              <a:t> physical, legal and economic dominance. It was also the name of the Canaanite G‑d – whose prophets Elijah challenged in the famous confrontation at Mount Carmel. Baal (often portrayed as a bull) was the G‑d of the storm, who defeated Mot, the G‑d of sterility and death. Baal was the rain that impregnated the earth and made it fertile. The religion of Baal is the worship of G‑d-as-power.</a:t>
            </a:r>
          </a:p>
          <a:p>
            <a:endParaRPr lang="en-GB" dirty="0"/>
          </a:p>
          <a:p>
            <a:r>
              <a:rPr lang="en-GB" dirty="0"/>
              <a:t>Hosea contrasts this kind of relationship with the other Hebrew word for husband, </a:t>
            </a:r>
            <a:r>
              <a:rPr lang="en-GB" dirty="0" err="1"/>
              <a:t>ish</a:t>
            </a:r>
            <a:r>
              <a:rPr lang="en-GB" dirty="0"/>
              <a:t>. Here he is recalling the words of the first man to the first woman:</a:t>
            </a:r>
          </a:p>
          <a:p>
            <a:endParaRPr lang="en-GB" dirty="0"/>
          </a:p>
          <a:p>
            <a:r>
              <a:rPr lang="en-GB" dirty="0"/>
              <a:t>“This is now bone of my bones </a:t>
            </a:r>
          </a:p>
          <a:p>
            <a:r>
              <a:rPr lang="en-GB" dirty="0"/>
              <a:t>And flesh of my flesh; </a:t>
            </a:r>
          </a:p>
          <a:p>
            <a:r>
              <a:rPr lang="en-GB" dirty="0"/>
              <a:t>She shall be called Woman [</a:t>
            </a:r>
            <a:r>
              <a:rPr lang="en-GB" dirty="0" err="1"/>
              <a:t>ishah</a:t>
            </a:r>
            <a:r>
              <a:rPr lang="en-GB" dirty="0"/>
              <a:t>], </a:t>
            </a:r>
          </a:p>
          <a:p>
            <a:r>
              <a:rPr lang="en-GB" dirty="0"/>
              <a:t>Because she was taken from Man [</a:t>
            </a:r>
            <a:r>
              <a:rPr lang="en-GB" dirty="0" err="1"/>
              <a:t>ish</a:t>
            </a:r>
            <a:r>
              <a:rPr lang="en-GB" dirty="0"/>
              <a:t>].”6</a:t>
            </a:r>
          </a:p>
          <a:p>
            <a:endParaRPr lang="en-GB" dirty="0"/>
          </a:p>
          <a:p>
            <a:r>
              <a:rPr lang="en-GB" dirty="0"/>
              <a:t>Here the male-female relationship is predicated on something quite other than power and dominance, ownership and control. Man and woman confront one another in sameness and difference. Each is an image of the other, yet each is separate and distinct. The only relationship able to bind them together without the use of force is marriage-as-covenant – a bond of mutual loyalty and love in which each makes a pledge to the other to serve one another.</a:t>
            </a:r>
          </a:p>
          <a:p>
            <a:endParaRPr lang="en-GB" dirty="0"/>
          </a:p>
          <a:p>
            <a:r>
              <a:rPr lang="en-GB" dirty="0"/>
              <a:t>Not only is this a radical way of reconceptualizing the relationship between man and woman. It is also, implies Hosea, the way we should think of the relationship between human beings and G‑d. G‑d reaches out to humanity not as power – the storm, the thunder, the rain – but as love, and not an abstract, philosophical love but a deep and abiding passion that survives all the disappointments and betrayals. Israel may not always behave lovingly toward G‑d, says Hosea, but G‑d loves Israel and will never cease to do so.</a:t>
            </a:r>
          </a:p>
          <a:p>
            <a:endParaRPr lang="en-GB" dirty="0"/>
          </a:p>
          <a:p>
            <a:r>
              <a:rPr lang="en-GB" dirty="0"/>
              <a:t>How we relate to G‑d affects how we relate to other people. That is Hosea’s message – and vice versa: how we relate to other people affects the way we think of G‑d. Israel’s political chaos in the eighth century </a:t>
            </a:r>
            <a:r>
              <a:rPr lang="en-GB" dirty="0" err="1"/>
              <a:t>bce</a:t>
            </a:r>
            <a:r>
              <a:rPr lang="en-GB" dirty="0"/>
              <a:t> was intimately connected to its religious waywardness. A society built on corruption and exploitation is one where might prevails over right. That is not Judaism but idolatry, Baal-worship.</a:t>
            </a:r>
          </a:p>
          <a:p>
            <a:endParaRPr lang="en-GB" dirty="0"/>
          </a:p>
          <a:p>
            <a:r>
              <a:rPr lang="en-GB" dirty="0"/>
              <a:t>Now we understand why the sign of the covenant is circumcision, a commandment given in </a:t>
            </a:r>
            <a:r>
              <a:rPr lang="en-GB" dirty="0" err="1"/>
              <a:t>Tazria</a:t>
            </a:r>
            <a:r>
              <a:rPr lang="en-GB" dirty="0"/>
              <a:t>. For faith to be more than the worship of power, it must affect the most intimate relationship between men and women. In a society founded on covenant, male-female relationships are built on something other and gentler than male dominance, masculine power, sexual desire and the drive to own, control and possess. Baal must become </a:t>
            </a:r>
            <a:r>
              <a:rPr lang="en-GB" dirty="0" err="1"/>
              <a:t>ish</a:t>
            </a:r>
            <a:r>
              <a:rPr lang="en-GB" dirty="0"/>
              <a:t>. The alpha male must become the caring husband. Sex must be sanctified and tempered by mutual respect. The sexual drive must be circumcised and circumscribed so that it no longer seeks to possess and is instead content to love.</a:t>
            </a:r>
          </a:p>
          <a:p>
            <a:endParaRPr lang="en-GB" dirty="0"/>
          </a:p>
          <a:p>
            <a:r>
              <a:rPr lang="en-GB" dirty="0"/>
              <a:t>There is thus more than an accidental connection between monotheism and monogamy. Although biblical law does not command monogamy, it nonetheless depicts it as the normative state from the start of the human story: Adam and Eve, one man, one woman. Whenever in Genesis a patriarch marries more than one woman there is tension and anguish. The commitment to one G‑d is mirrored in the commitment to one person.</a:t>
            </a:r>
          </a:p>
          <a:p>
            <a:endParaRPr lang="en-GB" dirty="0"/>
          </a:p>
          <a:p>
            <a:r>
              <a:rPr lang="en-GB" dirty="0"/>
              <a:t>The Hebrew word </a:t>
            </a:r>
            <a:r>
              <a:rPr lang="en-GB" dirty="0" err="1"/>
              <a:t>emunah</a:t>
            </a:r>
            <a:r>
              <a:rPr lang="en-GB" dirty="0"/>
              <a:t>, often translated as “faith,” in fact means faithfulness, fidelity, precisely the commitment one undertakes in making a marriage. Conversely, for the prophets there is a connection between idolatry and adultery. That is how G‑d describes Israel to Hosea. G‑d married the Israelites but they, in serving idols, acted the part of a promiscuous woman.7</a:t>
            </a:r>
          </a:p>
          <a:p>
            <a:endParaRPr lang="en-GB" dirty="0"/>
          </a:p>
          <a:p>
            <a:r>
              <a:rPr lang="en-GB" dirty="0"/>
              <a:t>The love of husband and wife – a love at once personal and moral, passionate and responsible – is as close as we come to understanding G‑d’s love for us and our ideal love for Him. When Hosea says, “You will know the L‑</a:t>
            </a:r>
            <a:r>
              <a:rPr lang="en-GB" dirty="0" err="1"/>
              <a:t>rd</a:t>
            </a:r>
            <a:r>
              <a:rPr lang="en-GB" dirty="0"/>
              <a:t>,” he does not mean knowledge in an abstract sense. He means the knowledge of intimacy and relationship, the touch of two selves across the metaphysical abyss that separates one consciousness from another. That is the theme of The Song of Songs, that deeply human yet deeply mystical expression of </a:t>
            </a:r>
            <a:r>
              <a:rPr lang="en-GB" dirty="0" err="1"/>
              <a:t>eros</a:t>
            </a:r>
            <a:r>
              <a:rPr lang="en-GB" dirty="0"/>
              <a:t>, the love between humanity and G‑d. It is also the meaning of one of the definitive sentences in Judaism: “You shall love the L‑</a:t>
            </a:r>
            <a:r>
              <a:rPr lang="en-GB" dirty="0" err="1"/>
              <a:t>rd</a:t>
            </a:r>
            <a:r>
              <a:rPr lang="en-GB" dirty="0"/>
              <a:t> your G‑d with all your heart and with all your soul and with all your strength.”8</a:t>
            </a:r>
          </a:p>
          <a:p>
            <a:endParaRPr lang="en-GB" dirty="0"/>
          </a:p>
          <a:p>
            <a:r>
              <a:rPr lang="en-GB" dirty="0"/>
              <a:t>Judaism from the beginning made a connection between sexuality and violence on the one hand, marital faithfulness and social order on the other. Not by chance is marriage called </a:t>
            </a:r>
            <a:r>
              <a:rPr lang="en-GB" dirty="0" err="1"/>
              <a:t>kiddushin</a:t>
            </a:r>
            <a:r>
              <a:rPr lang="en-GB" dirty="0"/>
              <a:t>, “sanctification.” Like covenant itself, marriage is a pledge of loyalty between two parties, each recognizing the other’s integrity, </a:t>
            </a:r>
            <a:r>
              <a:rPr lang="en-GB" dirty="0" err="1"/>
              <a:t>honoring</a:t>
            </a:r>
            <a:r>
              <a:rPr lang="en-GB" dirty="0"/>
              <a:t> their differences even as they come together to bring new life into being. Marriage is to society what covenant is to religious faith: a decision to make love – not power, wealth or force majeure – the generative principle of life.</a:t>
            </a:r>
          </a:p>
          <a:p>
            <a:endParaRPr lang="en-GB" dirty="0"/>
          </a:p>
          <a:p>
            <a:r>
              <a:rPr lang="en-GB" dirty="0"/>
              <a:t>Just as spirituality is the most intimate relationship between us and G‑d, so sex is the most intimate relationship between us and another person. Circumcision is the eternal sign of Jewish faith because it unites the life of the soul with the passions of the body, reminding us that both must be governed by humility, self-restraint and love.</a:t>
            </a:r>
          </a:p>
          <a:p>
            <a:endParaRPr lang="en-GB" dirty="0"/>
          </a:p>
          <a:p>
            <a:r>
              <a:rPr lang="en-GB" dirty="0"/>
              <a:t>Brit </a:t>
            </a:r>
            <a:r>
              <a:rPr lang="en-GB" dirty="0" err="1"/>
              <a:t>milah</a:t>
            </a:r>
            <a:r>
              <a:rPr lang="en-GB" dirty="0"/>
              <a:t> helps transform the male from Baal to </a:t>
            </a:r>
            <a:r>
              <a:rPr lang="en-GB" dirty="0" err="1"/>
              <a:t>Ish</a:t>
            </a:r>
            <a:r>
              <a:rPr lang="en-GB" dirty="0"/>
              <a:t>, from dominant partner to loving husband, just as G‑d tells Hosea that this is what He seeks in His relationship with the people of the covenant. Circumcision turns biology into spirituality. The instinctive male urge to reproduce becomes instead a covenantal act of partnership and mutual affirmation. It was thus as decisive a turn in human civilization as Abrahamic monotheism itself. Both are about abandoning power as the basis of relationship, and instead aligning ourselves with what Dante called “the love that moves the sun and other stars.”9 Circumcision is the physical expression of the faith that lives in love.</a:t>
            </a:r>
          </a:p>
        </p:txBody>
      </p:sp>
      <p:sp>
        <p:nvSpPr>
          <p:cNvPr id="4" name="Slide Number Placeholder 3"/>
          <p:cNvSpPr>
            <a:spLocks noGrp="1"/>
          </p:cNvSpPr>
          <p:nvPr>
            <p:ph type="sldNum" sz="quarter" idx="5"/>
          </p:nvPr>
        </p:nvSpPr>
        <p:spPr/>
        <p:txBody>
          <a:bodyPr/>
          <a:lstStyle/>
          <a:p>
            <a:fld id="{7EA53F62-38AE-4BAE-B7E3-9A57D7287EF4}" type="slidenum">
              <a:rPr lang="en-US" smtClean="0"/>
              <a:pPr/>
              <a:t>34</a:t>
            </a:fld>
            <a:endParaRPr lang="en-US"/>
          </a:p>
        </p:txBody>
      </p:sp>
    </p:spTree>
    <p:extLst>
      <p:ext uri="{BB962C8B-B14F-4D97-AF65-F5344CB8AC3E}">
        <p14:creationId xmlns:p14="http://schemas.microsoft.com/office/powerpoint/2010/main" val="2625506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8FEE62-4079-4E19-91CF-E99884EE7556}" type="slidenum">
              <a:rPr lang="en-US"/>
              <a:pPr/>
              <a:t>5</a:t>
            </a:fld>
            <a:endParaRPr lang="en-US"/>
          </a:p>
        </p:txBody>
      </p:sp>
      <p:sp>
        <p:nvSpPr>
          <p:cNvPr id="1511426" name="Rectangle 2"/>
          <p:cNvSpPr>
            <a:spLocks noGrp="1" noRot="1" noChangeAspect="1" noChangeArrowheads="1" noTextEdit="1"/>
          </p:cNvSpPr>
          <p:nvPr>
            <p:ph type="sldImg"/>
          </p:nvPr>
        </p:nvSpPr>
        <p:spPr>
          <a:ln/>
        </p:spPr>
      </p:sp>
      <p:sp>
        <p:nvSpPr>
          <p:cNvPr id="1511427" name="Rectangle 3"/>
          <p:cNvSpPr>
            <a:spLocks noGrp="1" noChangeArrowheads="1"/>
          </p:cNvSpPr>
          <p:nvPr>
            <p:ph type="body" idx="1"/>
          </p:nvPr>
        </p:nvSpPr>
        <p:spPr/>
        <p:txBody>
          <a:bodyPr/>
          <a:lstStyle/>
          <a:p>
            <a:r>
              <a:rPr lang="en-US" dirty="0"/>
              <a:t>Hebrews were only land owners in Egypt due to Joseph’s economic policy -&gt; resentment at </a:t>
            </a:r>
            <a:r>
              <a:rPr lang="en-US"/>
              <a:t>wealthy foreigners </a:t>
            </a:r>
          </a:p>
        </p:txBody>
      </p:sp>
    </p:spTree>
    <p:extLst>
      <p:ext uri="{BB962C8B-B14F-4D97-AF65-F5344CB8AC3E}">
        <p14:creationId xmlns:p14="http://schemas.microsoft.com/office/powerpoint/2010/main" val="1754413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Dependency on state.</a:t>
            </a:r>
            <a:r>
              <a:rPr lang="en-GB" baseline="0" dirty="0"/>
              <a:t> </a:t>
            </a:r>
            <a:endParaRPr lang="en-GB" dirty="0"/>
          </a:p>
        </p:txBody>
      </p:sp>
      <p:sp>
        <p:nvSpPr>
          <p:cNvPr id="4" name="Slide Number Placeholder 3"/>
          <p:cNvSpPr>
            <a:spLocks noGrp="1"/>
          </p:cNvSpPr>
          <p:nvPr>
            <p:ph type="sldNum" sz="quarter" idx="10"/>
          </p:nvPr>
        </p:nvSpPr>
        <p:spPr/>
        <p:txBody>
          <a:bodyPr/>
          <a:lstStyle/>
          <a:p>
            <a:fld id="{7EA53F62-38AE-4BAE-B7E3-9A57D7287EF4}" type="slidenum">
              <a:rPr lang="en-US" smtClean="0"/>
              <a:pPr/>
              <a:t>6</a:t>
            </a:fld>
            <a:endParaRPr lang="en-US"/>
          </a:p>
        </p:txBody>
      </p:sp>
    </p:spTree>
    <p:extLst>
      <p:ext uri="{BB962C8B-B14F-4D97-AF65-F5344CB8AC3E}">
        <p14:creationId xmlns:p14="http://schemas.microsoft.com/office/powerpoint/2010/main" val="1475933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br>
              <a:rPr lang="en-GB" sz="1800" b="0" i="0" u="none" strike="noStrike" kern="1200">
                <a:solidFill>
                  <a:schemeClr val="tx1"/>
                </a:solidFill>
                <a:effectLst/>
                <a:latin typeface="Arial" pitchFamily="-128" charset="0"/>
                <a:ea typeface="+mn-ea"/>
                <a:cs typeface="+mn-cs"/>
              </a:rPr>
            </a:br>
            <a:r>
              <a:rPr lang="en-GB" sz="1800" b="1" i="0" u="none" strike="noStrike" kern="1200">
                <a:solidFill>
                  <a:schemeClr val="tx1"/>
                </a:solidFill>
                <a:effectLst/>
                <a:latin typeface="Arial" pitchFamily="-128" charset="0"/>
                <a:ea typeface="+mn-ea"/>
                <a:cs typeface="+mn-cs"/>
              </a:rPr>
              <a:t>Pharaoh Ramses’ Anti-Israelite Policy Now Explained</a:t>
            </a:r>
          </a:p>
          <a:p>
            <a:pPr fontAlgn="base"/>
            <a:r>
              <a:rPr lang="en-GB" sz="1800" b="0" i="0" u="none" strike="noStrike" kern="1200">
                <a:solidFill>
                  <a:schemeClr val="tx1"/>
                </a:solidFill>
                <a:effectLst/>
                <a:latin typeface="Arial" pitchFamily="-128" charset="0"/>
                <a:ea typeface="+mn-ea"/>
                <a:cs typeface="+mn-cs"/>
              </a:rPr>
              <a:t>We </a:t>
            </a:r>
            <a:r>
              <a:rPr lang="en-GB" sz="1800" b="0" i="0" u="none" strike="noStrike" kern="1200" dirty="0">
                <a:solidFill>
                  <a:schemeClr val="tx1"/>
                </a:solidFill>
                <a:effectLst/>
                <a:latin typeface="Arial" pitchFamily="-128" charset="0"/>
                <a:ea typeface="+mn-ea"/>
                <a:cs typeface="+mn-cs"/>
              </a:rPr>
              <a:t>do not know if ‘Abdiel’ the servant of [the god] El was a descendant of Jacob/Israel; or if he was a native Egyptian noble who, stimulated by the monotheistic beliefs of the Israelites, was inspired to spread those ideas among the nobles of the Egyptian court. </a:t>
            </a:r>
          </a:p>
          <a:p>
            <a:pPr fontAlgn="base"/>
            <a:r>
              <a:rPr lang="en-GB" sz="1800" b="0" i="0" u="none" strike="noStrike" kern="1200" dirty="0">
                <a:solidFill>
                  <a:schemeClr val="tx1"/>
                </a:solidFill>
                <a:effectLst/>
                <a:latin typeface="Arial" pitchFamily="-128" charset="0"/>
                <a:ea typeface="+mn-ea"/>
                <a:cs typeface="+mn-cs"/>
              </a:rPr>
              <a:t>We do know that ‘Abdiel was the only vizier in the entire history of ancient Egypt to be called “child of the </a:t>
            </a:r>
            <a:r>
              <a:rPr lang="en-GB" sz="1800" b="0" i="0" u="none" strike="noStrike" kern="1200" dirty="0" err="1">
                <a:solidFill>
                  <a:schemeClr val="tx1"/>
                </a:solidFill>
                <a:effectLst/>
                <a:latin typeface="Arial" pitchFamily="-128" charset="0"/>
                <a:ea typeface="+mn-ea"/>
                <a:cs typeface="+mn-cs"/>
              </a:rPr>
              <a:t>kap</a:t>
            </a:r>
            <a:r>
              <a:rPr lang="en-GB" sz="1800" b="0" i="0" u="none" strike="noStrike" kern="1200" dirty="0">
                <a:solidFill>
                  <a:schemeClr val="tx1"/>
                </a:solidFill>
                <a:effectLst/>
                <a:latin typeface="Arial" pitchFamily="-128" charset="0"/>
                <a:ea typeface="+mn-ea"/>
                <a:cs typeface="+mn-cs"/>
              </a:rPr>
              <a:t>” (someone raised or educated in the palace). He also bears the title “first servant of Aten in …” </a:t>
            </a:r>
          </a:p>
          <a:p>
            <a:pPr fontAlgn="base"/>
            <a:r>
              <a:rPr lang="en-GB" sz="1800" b="0" i="0" u="none" strike="noStrike" kern="1200" dirty="0">
                <a:solidFill>
                  <a:schemeClr val="tx1"/>
                </a:solidFill>
                <a:effectLst/>
                <a:latin typeface="Arial" pitchFamily="-128" charset="0"/>
                <a:ea typeface="+mn-ea"/>
                <a:cs typeface="+mn-cs"/>
              </a:rPr>
              <a:t>Although this title’s ending is not readable, the surviving part shows that ‘Abdiel was connected to the religion of the Egyptian Solar disc god Aten, whose worship rose to prominence through the efforts of Pharaoh Akhenaten. </a:t>
            </a:r>
          </a:p>
          <a:p>
            <a:pPr fontAlgn="base"/>
            <a:r>
              <a:rPr lang="en-GB" sz="1800" b="0" i="0" u="none" strike="noStrike" kern="1200" dirty="0">
                <a:solidFill>
                  <a:schemeClr val="tx1"/>
                </a:solidFill>
                <a:effectLst/>
                <a:latin typeface="Arial" pitchFamily="-128" charset="0"/>
                <a:ea typeface="+mn-ea"/>
                <a:cs typeface="+mn-cs"/>
              </a:rPr>
              <a:t>And we do know that in 1320 BC, after </a:t>
            </a:r>
            <a:r>
              <a:rPr lang="en-GB" sz="1800" b="1" i="0" u="none" strike="noStrike" kern="1200" dirty="0">
                <a:solidFill>
                  <a:schemeClr val="tx1"/>
                </a:solidFill>
                <a:effectLst/>
                <a:latin typeface="Arial" pitchFamily="-128" charset="0"/>
                <a:ea typeface="+mn-ea"/>
                <a:cs typeface="+mn-cs"/>
                <a:hlinkClick r:id="rId3"/>
              </a:rPr>
              <a:t>Akhenaten’s religious revolution </a:t>
            </a:r>
            <a:r>
              <a:rPr lang="en-GB" sz="1800" b="0" i="0" u="none" strike="noStrike" kern="1200" dirty="0">
                <a:solidFill>
                  <a:schemeClr val="tx1"/>
                </a:solidFill>
                <a:effectLst/>
                <a:latin typeface="Arial" pitchFamily="-128" charset="0"/>
                <a:ea typeface="+mn-ea"/>
                <a:cs typeface="+mn-cs"/>
              </a:rPr>
              <a:t>had failed, the notables who were involved were allowed to go into exile in Egypt’s Canaan province, more specifically in Shechem and </a:t>
            </a:r>
            <a:r>
              <a:rPr lang="en-GB" sz="1800" b="0" i="0" u="none" strike="noStrike" kern="1200" dirty="0" err="1">
                <a:solidFill>
                  <a:schemeClr val="tx1"/>
                </a:solidFill>
                <a:effectLst/>
                <a:latin typeface="Arial" pitchFamily="-128" charset="0"/>
                <a:ea typeface="+mn-ea"/>
                <a:cs typeface="+mn-cs"/>
              </a:rPr>
              <a:t>Urushalim</a:t>
            </a:r>
            <a:r>
              <a:rPr lang="en-GB" sz="1800" b="0" i="0" u="none" strike="noStrike" kern="1200" dirty="0">
                <a:solidFill>
                  <a:schemeClr val="tx1"/>
                </a:solidFill>
                <a:effectLst/>
                <a:latin typeface="Arial" pitchFamily="-128" charset="0"/>
                <a:ea typeface="+mn-ea"/>
                <a:cs typeface="+mn-cs"/>
              </a:rPr>
              <a:t> (Jerusalem). The discovery by Alain </a:t>
            </a:r>
            <a:r>
              <a:rPr lang="en-GB" sz="1800" b="0" i="0" u="none" strike="noStrike" kern="1200" dirty="0" err="1">
                <a:solidFill>
                  <a:schemeClr val="tx1"/>
                </a:solidFill>
                <a:effectLst/>
                <a:latin typeface="Arial" pitchFamily="-128" charset="0"/>
                <a:ea typeface="+mn-ea"/>
                <a:cs typeface="+mn-cs"/>
              </a:rPr>
              <a:t>Zivie</a:t>
            </a:r>
            <a:r>
              <a:rPr lang="en-GB" sz="1800" b="0" i="0" u="none" strike="noStrike" kern="1200" dirty="0">
                <a:solidFill>
                  <a:schemeClr val="tx1"/>
                </a:solidFill>
                <a:effectLst/>
                <a:latin typeface="Arial" pitchFamily="-128" charset="0"/>
                <a:ea typeface="+mn-ea"/>
                <a:cs typeface="+mn-cs"/>
              </a:rPr>
              <a:t> of the tomb of Akhenaten’s vizier Abdi-El at Memphis suggests a close family relationship between Abdi-</a:t>
            </a:r>
            <a:r>
              <a:rPr lang="en-GB" sz="1800" b="0" i="0" u="none" strike="noStrike" kern="1200" dirty="0" err="1">
                <a:solidFill>
                  <a:schemeClr val="tx1"/>
                </a:solidFill>
                <a:effectLst/>
                <a:latin typeface="Arial" pitchFamily="-128" charset="0"/>
                <a:ea typeface="+mn-ea"/>
                <a:cs typeface="+mn-cs"/>
              </a:rPr>
              <a:t>Heba</a:t>
            </a:r>
            <a:r>
              <a:rPr lang="en-GB" sz="1800" b="0" i="0" u="none" strike="noStrike" kern="1200" dirty="0">
                <a:solidFill>
                  <a:schemeClr val="tx1"/>
                </a:solidFill>
                <a:effectLst/>
                <a:latin typeface="Arial" pitchFamily="-128" charset="0"/>
                <a:ea typeface="+mn-ea"/>
                <a:cs typeface="+mn-cs"/>
              </a:rPr>
              <a:t>, Mayor-Governor of </a:t>
            </a:r>
            <a:r>
              <a:rPr lang="en-GB" sz="1800" b="0" i="0" u="none" strike="noStrike" kern="1200" dirty="0" err="1">
                <a:solidFill>
                  <a:schemeClr val="tx1"/>
                </a:solidFill>
                <a:effectLst/>
                <a:latin typeface="Arial" pitchFamily="-128" charset="0"/>
                <a:ea typeface="+mn-ea"/>
                <a:cs typeface="+mn-cs"/>
              </a:rPr>
              <a:t>Urushalim</a:t>
            </a:r>
            <a:r>
              <a:rPr lang="en-GB" sz="1800" b="0" i="0" u="none" strike="noStrike" kern="1200" dirty="0">
                <a:solidFill>
                  <a:schemeClr val="tx1"/>
                </a:solidFill>
                <a:effectLst/>
                <a:latin typeface="Arial" pitchFamily="-128" charset="0"/>
                <a:ea typeface="+mn-ea"/>
                <a:cs typeface="+mn-cs"/>
              </a:rPr>
              <a:t>, and many of Akhenaten’s top officials.</a:t>
            </a:r>
          </a:p>
          <a:p>
            <a:pPr fontAlgn="base"/>
            <a:r>
              <a:rPr lang="en-GB" sz="1800" b="1" i="0" u="none" strike="noStrike" kern="1200" dirty="0">
                <a:solidFill>
                  <a:schemeClr val="tx1"/>
                </a:solidFill>
                <a:effectLst/>
                <a:latin typeface="Arial" pitchFamily="-128" charset="0"/>
                <a:ea typeface="+mn-ea"/>
                <a:cs typeface="+mn-cs"/>
              </a:rPr>
              <a:t>Vizier to the Monotheist Akhenaten </a:t>
            </a:r>
          </a:p>
          <a:p>
            <a:pPr fontAlgn="base"/>
            <a:r>
              <a:rPr lang="en-GB" sz="1800" b="0" i="0" u="none" strike="noStrike" kern="1200" dirty="0">
                <a:solidFill>
                  <a:schemeClr val="tx1"/>
                </a:solidFill>
                <a:effectLst/>
                <a:latin typeface="Arial" pitchFamily="-128" charset="0"/>
                <a:ea typeface="+mn-ea"/>
                <a:cs typeface="+mn-cs"/>
              </a:rPr>
              <a:t>The ten-page article “Pharaoh’s Man, ‘Abdiel: The Vizier with a Semitic Name” published in the July/August 2018 issue of Biblical Archaeology Review, Alain </a:t>
            </a:r>
            <a:r>
              <a:rPr lang="en-GB" sz="1800" b="0" i="0" u="none" strike="noStrike" kern="1200" dirty="0" err="1">
                <a:solidFill>
                  <a:schemeClr val="tx1"/>
                </a:solidFill>
                <a:effectLst/>
                <a:latin typeface="Arial" pitchFamily="-128" charset="0"/>
                <a:ea typeface="+mn-ea"/>
                <a:cs typeface="+mn-cs"/>
              </a:rPr>
              <a:t>Zivie</a:t>
            </a:r>
            <a:r>
              <a:rPr lang="en-GB" sz="1800" b="0" i="0" u="none" strike="noStrike" kern="1200" dirty="0">
                <a:solidFill>
                  <a:schemeClr val="tx1"/>
                </a:solidFill>
                <a:effectLst/>
                <a:latin typeface="Arial" pitchFamily="-128" charset="0"/>
                <a:ea typeface="+mn-ea"/>
                <a:cs typeface="+mn-cs"/>
              </a:rPr>
              <a:t> explores this intriguing Egyptian vizier ‘Abdiel, who lived in the 14th century BC and who likely served two 18th dynasty pharaohs, Amenhotep III and Amenhotep IV (better known by his later self-chosen name Akhenaten). </a:t>
            </a:r>
          </a:p>
          <a:p>
            <a:pPr fontAlgn="base"/>
            <a:r>
              <a:rPr lang="en-GB" sz="1800" b="0" i="0" u="none" strike="noStrike" kern="1200" dirty="0">
                <a:solidFill>
                  <a:schemeClr val="tx1"/>
                </a:solidFill>
                <a:effectLst/>
                <a:latin typeface="Arial" pitchFamily="-128" charset="0"/>
                <a:ea typeface="+mn-ea"/>
                <a:cs typeface="+mn-cs"/>
              </a:rPr>
              <a:t>Akhenaten is famous for his attempt to push the Egyptian court and nobility into worshipping the Solar disc Aten, instead of all the traditional Gods that Egyptians had worshipped for over 2,000 years. </a:t>
            </a:r>
          </a:p>
          <a:p>
            <a:pPr fontAlgn="base"/>
            <a:r>
              <a:rPr lang="en-GB" sz="1800" b="0" i="0" u="none" strike="noStrike" kern="1200" dirty="0">
                <a:solidFill>
                  <a:schemeClr val="tx1"/>
                </a:solidFill>
                <a:effectLst/>
                <a:latin typeface="Arial" pitchFamily="-128" charset="0"/>
                <a:ea typeface="+mn-ea"/>
                <a:cs typeface="+mn-cs"/>
              </a:rPr>
              <a:t>This was the most revolutionary event in Egypt’s religious history, and it failed because Akhenaten died as a young man, and his young son also died a few years later. The general who was acting regent then took over and at his death the next general started the 19th dynasty and ruled in his own name; Ramses.</a:t>
            </a:r>
          </a:p>
          <a:p>
            <a:pPr fontAlgn="base"/>
            <a:endParaRPr lang="en-GB" sz="1800" b="0" i="0" u="none" strike="noStrike" kern="1200" dirty="0">
              <a:solidFill>
                <a:schemeClr val="tx1"/>
              </a:solidFill>
              <a:effectLst/>
              <a:latin typeface="Arial" pitchFamily="-128" charset="0"/>
              <a:ea typeface="+mn-ea"/>
              <a:cs typeface="+mn-cs"/>
            </a:endParaRPr>
          </a:p>
          <a:p>
            <a:pPr fontAlgn="base"/>
            <a:r>
              <a:rPr lang="en-GB" sz="1800" b="0" i="0" u="none" strike="noStrike" kern="1200" dirty="0">
                <a:solidFill>
                  <a:schemeClr val="tx1"/>
                </a:solidFill>
                <a:effectLst/>
                <a:latin typeface="Arial" pitchFamily="-128" charset="0"/>
                <a:ea typeface="+mn-ea"/>
                <a:cs typeface="+mn-cs"/>
              </a:rPr>
              <a:t>That is what Pharaoh (Ramses I) said, but what he really meant was: although we nobles outnumber the Israelites, their belief in only one God has already influenced two previous Pharaohs (Amenhotep III and especially Amenhotep IV (better known as Akhenaten). </a:t>
            </a:r>
          </a:p>
          <a:p>
            <a:pPr fontAlgn="base"/>
            <a:r>
              <a:rPr lang="en-GB" sz="1800" b="0" i="0" u="none" strike="noStrike" kern="1200" dirty="0">
                <a:solidFill>
                  <a:schemeClr val="tx1"/>
                </a:solidFill>
                <a:effectLst/>
                <a:latin typeface="Arial" pitchFamily="-128" charset="0"/>
                <a:ea typeface="+mn-ea"/>
                <a:cs typeface="+mn-cs"/>
              </a:rPr>
              <a:t>If the Israelite belief in only one God spreads from some of the nobility into the general population, many people might stop believing that Pharaoh himself is the son of God, and that would be very dangerous for the traditional authority of our religious and political establishment, so we should oppress them. </a:t>
            </a:r>
          </a:p>
          <a:p>
            <a:pPr fontAlgn="base"/>
            <a:r>
              <a:rPr lang="en-GB" sz="1800" b="0" i="0" u="none" strike="noStrike" kern="1200" dirty="0">
                <a:solidFill>
                  <a:schemeClr val="tx1"/>
                </a:solidFill>
                <a:effectLst/>
                <a:latin typeface="Arial" pitchFamily="-128" charset="0"/>
                <a:ea typeface="+mn-ea"/>
                <a:cs typeface="+mn-cs"/>
              </a:rPr>
              <a:t>Thus, the attempt of the Egyptian vizier ‘Abdiel, ‘the servant (prophet) of El” to influence Pharaoh Akhenaten and the royal court to forcefully spread monotheism among Egypt’s nobility failed, with negative consequences for the Children of Israel.</a:t>
            </a:r>
          </a:p>
          <a:p>
            <a:endParaRPr lang="en-GB" dirty="0"/>
          </a:p>
        </p:txBody>
      </p:sp>
      <p:sp>
        <p:nvSpPr>
          <p:cNvPr id="4" name="Slide Number Placeholder 3"/>
          <p:cNvSpPr>
            <a:spLocks noGrp="1"/>
          </p:cNvSpPr>
          <p:nvPr>
            <p:ph type="sldNum" sz="quarter" idx="5"/>
          </p:nvPr>
        </p:nvSpPr>
        <p:spPr/>
        <p:txBody>
          <a:bodyPr/>
          <a:lstStyle/>
          <a:p>
            <a:fld id="{7EA53F62-38AE-4BAE-B7E3-9A57D7287EF4}" type="slidenum">
              <a:rPr lang="en-US" smtClean="0"/>
              <a:pPr/>
              <a:t>8</a:t>
            </a:fld>
            <a:endParaRPr lang="en-US"/>
          </a:p>
        </p:txBody>
      </p:sp>
    </p:spTree>
    <p:extLst>
      <p:ext uri="{BB962C8B-B14F-4D97-AF65-F5344CB8AC3E}">
        <p14:creationId xmlns:p14="http://schemas.microsoft.com/office/powerpoint/2010/main" val="412427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Arial" pitchFamily="-128" charset="0"/>
                <a:ea typeface="+mn-ea"/>
                <a:cs typeface="+mn-cs"/>
                <a:hlinkClick r:id="rId3" tooltip="World on Fire: How Exporting Free-Market Democracy Breeds Ethnic Hatred and Global Instability"/>
              </a:rPr>
              <a:t>World on Fire: How Exporting Free-Market Democracy Breeds Ethnic Hatred and Global Instability</a:t>
            </a:r>
          </a:p>
          <a:p>
            <a:endParaRPr lang="en-GB" dirty="0"/>
          </a:p>
        </p:txBody>
      </p:sp>
      <p:sp>
        <p:nvSpPr>
          <p:cNvPr id="4" name="Slide Number Placeholder 3"/>
          <p:cNvSpPr>
            <a:spLocks noGrp="1"/>
          </p:cNvSpPr>
          <p:nvPr>
            <p:ph type="sldNum" sz="quarter" idx="10"/>
          </p:nvPr>
        </p:nvSpPr>
        <p:spPr/>
        <p:txBody>
          <a:bodyPr/>
          <a:lstStyle/>
          <a:p>
            <a:fld id="{7EA53F62-38AE-4BAE-B7E3-9A57D7287EF4}" type="slidenum">
              <a:rPr lang="en-US" smtClean="0"/>
              <a:pPr/>
              <a:t>10</a:t>
            </a:fld>
            <a:endParaRPr lang="en-US"/>
          </a:p>
        </p:txBody>
      </p:sp>
    </p:spTree>
    <p:extLst>
      <p:ext uri="{BB962C8B-B14F-4D97-AF65-F5344CB8AC3E}">
        <p14:creationId xmlns:p14="http://schemas.microsoft.com/office/powerpoint/2010/main" val="61257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8FEE62-4079-4E19-91CF-E99884EE7556}" type="slidenum">
              <a:rPr lang="en-US"/>
              <a:pPr/>
              <a:t>11</a:t>
            </a:fld>
            <a:endParaRPr lang="en-US"/>
          </a:p>
        </p:txBody>
      </p:sp>
      <p:sp>
        <p:nvSpPr>
          <p:cNvPr id="1511426" name="Rectangle 2"/>
          <p:cNvSpPr>
            <a:spLocks noGrp="1" noRot="1" noChangeAspect="1" noChangeArrowheads="1" noTextEdit="1"/>
          </p:cNvSpPr>
          <p:nvPr>
            <p:ph type="sldImg"/>
          </p:nvPr>
        </p:nvSpPr>
        <p:spPr>
          <a:ln/>
        </p:spPr>
      </p:sp>
      <p:sp>
        <p:nvSpPr>
          <p:cNvPr id="1511427" name="Rectangle 3"/>
          <p:cNvSpPr>
            <a:spLocks noGrp="1" noChangeArrowheads="1"/>
          </p:cNvSpPr>
          <p:nvPr>
            <p:ph type="body" idx="1"/>
          </p:nvPr>
        </p:nvSpPr>
        <p:spPr/>
        <p:txBody>
          <a:bodyPr/>
          <a:lstStyle/>
          <a:p>
            <a:r>
              <a:rPr lang="en-GB" noProof="0" dirty="0"/>
              <a:t>Hebrews were only land owners in Egypt due to Joseph’s economic policy -&gt; resentment at wealthy foreigners </a:t>
            </a:r>
          </a:p>
        </p:txBody>
      </p:sp>
    </p:spTree>
    <p:extLst>
      <p:ext uri="{BB962C8B-B14F-4D97-AF65-F5344CB8AC3E}">
        <p14:creationId xmlns:p14="http://schemas.microsoft.com/office/powerpoint/2010/main" val="1811180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39F2B1-92BA-4519-BBBB-4176CE9005CA}" type="slidenum">
              <a:rPr lang="en-US"/>
              <a:pPr/>
              <a:t>12</a:t>
            </a:fld>
            <a:endParaRPr lang="en-US"/>
          </a:p>
        </p:txBody>
      </p:sp>
      <p:sp>
        <p:nvSpPr>
          <p:cNvPr id="1512450" name="Rectangle 2"/>
          <p:cNvSpPr>
            <a:spLocks noGrp="1" noRot="1" noChangeAspect="1" noChangeArrowheads="1" noTextEdit="1"/>
          </p:cNvSpPr>
          <p:nvPr>
            <p:ph type="sldImg"/>
          </p:nvPr>
        </p:nvSpPr>
        <p:spPr>
          <a:ln/>
        </p:spPr>
      </p:sp>
      <p:sp>
        <p:nvSpPr>
          <p:cNvPr id="1512451" name="Rectangle 3"/>
          <p:cNvSpPr>
            <a:spLocks noGrp="1" noChangeArrowheads="1"/>
          </p:cNvSpPr>
          <p:nvPr>
            <p:ph type="body" idx="1"/>
          </p:nvPr>
        </p:nvSpPr>
        <p:spPr/>
        <p:txBody>
          <a:bodyPr/>
          <a:lstStyle/>
          <a:p>
            <a:r>
              <a:rPr lang="en-US"/>
              <a:t>Let us have a look at the 1st attempt</a:t>
            </a:r>
          </a:p>
        </p:txBody>
      </p:sp>
    </p:spTree>
    <p:extLst>
      <p:ext uri="{BB962C8B-B14F-4D97-AF65-F5344CB8AC3E}">
        <p14:creationId xmlns:p14="http://schemas.microsoft.com/office/powerpoint/2010/main" val="1026306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8F133-E9EA-4108-85ED-0EE55F33C351}" type="slidenum">
              <a:rPr lang="en-US"/>
              <a:pPr/>
              <a:t>13</a:t>
            </a:fld>
            <a:endParaRPr lang="en-US"/>
          </a:p>
        </p:txBody>
      </p:sp>
      <p:sp>
        <p:nvSpPr>
          <p:cNvPr id="1457154" name="Rectangle 2"/>
          <p:cNvSpPr>
            <a:spLocks noGrp="1" noRot="1" noChangeAspect="1" noChangeArrowheads="1" noTextEdit="1"/>
          </p:cNvSpPr>
          <p:nvPr>
            <p:ph type="sldImg"/>
          </p:nvPr>
        </p:nvSpPr>
        <p:spPr>
          <a:ln/>
        </p:spPr>
      </p:sp>
      <p:sp>
        <p:nvSpPr>
          <p:cNvPr id="1457155" name="Rectangle 3"/>
          <p:cNvSpPr>
            <a:spLocks noGrp="1" noChangeArrowheads="1"/>
          </p:cNvSpPr>
          <p:nvPr>
            <p:ph type="body" idx="1"/>
          </p:nvPr>
        </p:nvSpPr>
        <p:spPr/>
        <p:txBody>
          <a:bodyPr/>
          <a:lstStyle/>
          <a:p>
            <a:r>
              <a:rPr lang="en-US" dirty="0"/>
              <a:t>Moses was a son of </a:t>
            </a:r>
            <a:r>
              <a:rPr lang="en-US" dirty="0" err="1"/>
              <a:t>Amram</a:t>
            </a:r>
            <a:r>
              <a:rPr lang="en-US" dirty="0"/>
              <a:t>, a member of the Levite tribe of Israel descended from Jacob, and his wife, </a:t>
            </a:r>
            <a:r>
              <a:rPr lang="en-US" dirty="0" err="1"/>
              <a:t>Jochebed</a:t>
            </a:r>
            <a:r>
              <a:rPr lang="en-US" baseline="0" dirty="0"/>
              <a:t> who</a:t>
            </a:r>
            <a:r>
              <a:rPr lang="en-US" dirty="0"/>
              <a:t> was kin to </a:t>
            </a:r>
            <a:r>
              <a:rPr lang="en-US" dirty="0" err="1"/>
              <a:t>Amram's</a:t>
            </a:r>
            <a:r>
              <a:rPr lang="en-US" dirty="0"/>
              <a:t> father </a:t>
            </a:r>
            <a:r>
              <a:rPr lang="en-US" dirty="0" err="1"/>
              <a:t>Kehath</a:t>
            </a:r>
            <a:r>
              <a:rPr lang="en-US" dirty="0"/>
              <a:t> (Exodus 6:20). Moses had one older (by seven years) sister, Miriam, and one older (by three years) brother, Aaron.[6]  According to Genesis 46:11, Amram's father </a:t>
            </a:r>
            <a:r>
              <a:rPr lang="en-US" dirty="0" err="1"/>
              <a:t>Kehath</a:t>
            </a:r>
            <a:r>
              <a:rPr lang="en-US" dirty="0"/>
              <a:t> immigrated to Egypt with 70 of Jacob's household, making Moses part of the second generation of Israelites born during their time in Egypt.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First is </a:t>
            </a:r>
            <a:r>
              <a:rPr lang="en-GB" sz="1800" b="0" i="0" u="none" strike="noStrike" kern="1200" dirty="0" err="1">
                <a:solidFill>
                  <a:schemeClr val="tx1"/>
                </a:solidFill>
                <a:effectLst/>
                <a:latin typeface="Arial" pitchFamily="-128" charset="0"/>
                <a:ea typeface="+mn-ea"/>
                <a:cs typeface="+mn-cs"/>
              </a:rPr>
              <a:t>Jocheved</a:t>
            </a:r>
            <a:r>
              <a:rPr lang="en-GB" sz="1800" b="0" i="0" u="none" strike="noStrike" kern="1200" dirty="0">
                <a:solidFill>
                  <a:schemeClr val="tx1"/>
                </a:solidFill>
                <a:effectLst/>
                <a:latin typeface="Arial" pitchFamily="-128" charset="0"/>
                <a:ea typeface="+mn-ea"/>
                <a:cs typeface="+mn-cs"/>
              </a:rPr>
              <a:t>, wife of Amram and mother of the three people who were to become the great leaders of the Israelites: Miriam, Aaron and Moses himself. It was </a:t>
            </a:r>
            <a:r>
              <a:rPr lang="en-GB" sz="1800" b="0" i="0" u="none" strike="noStrike" kern="1200" dirty="0" err="1">
                <a:solidFill>
                  <a:schemeClr val="tx1"/>
                </a:solidFill>
                <a:effectLst/>
                <a:latin typeface="Arial" pitchFamily="-128" charset="0"/>
                <a:ea typeface="+mn-ea"/>
                <a:cs typeface="+mn-cs"/>
              </a:rPr>
              <a:t>Yocheved</a:t>
            </a:r>
            <a:r>
              <a:rPr lang="en-GB" sz="1800" b="0" i="0" u="none" strike="noStrike" kern="1200" dirty="0">
                <a:solidFill>
                  <a:schemeClr val="tx1"/>
                </a:solidFill>
                <a:effectLst/>
                <a:latin typeface="Arial" pitchFamily="-128" charset="0"/>
                <a:ea typeface="+mn-ea"/>
                <a:cs typeface="+mn-cs"/>
              </a:rPr>
              <a:t> who, at the height of Egyptian persecution, had the courage to have a child, hide him for three months, and then devise a plan to give him a chance of being rescued. We know all too little of </a:t>
            </a:r>
            <a:r>
              <a:rPr lang="en-GB" sz="1800" b="0" i="0" u="none" strike="noStrike" kern="1200" dirty="0" err="1">
                <a:solidFill>
                  <a:schemeClr val="tx1"/>
                </a:solidFill>
                <a:effectLst/>
                <a:latin typeface="Arial" pitchFamily="-128" charset="0"/>
                <a:ea typeface="+mn-ea"/>
                <a:cs typeface="+mn-cs"/>
              </a:rPr>
              <a:t>Yocheved</a:t>
            </a:r>
            <a:r>
              <a:rPr lang="en-GB" sz="1800" b="0" i="0" u="none" strike="noStrike" kern="1200" dirty="0">
                <a:solidFill>
                  <a:schemeClr val="tx1"/>
                </a:solidFill>
                <a:effectLst/>
                <a:latin typeface="Arial" pitchFamily="-128" charset="0"/>
                <a:ea typeface="+mn-ea"/>
                <a:cs typeface="+mn-cs"/>
              </a:rPr>
              <a:t>. In her first appearance in the Torah she is unnamed. Yet, reading the narrative, we are left in no doubt about her bravery and resourcefulness. Not by accident did her children all become leaders.</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b="0" i="0" u="none" strike="noStrike" kern="1200" dirty="0">
                <a:solidFill>
                  <a:schemeClr val="tx1"/>
                </a:solidFill>
                <a:effectLst/>
                <a:latin typeface="Arial" pitchFamily="-128" charset="0"/>
                <a:ea typeface="+mn-ea"/>
                <a:cs typeface="+mn-cs"/>
              </a:rPr>
              <a:t>The second was Miriam, </a:t>
            </a:r>
            <a:r>
              <a:rPr lang="en-GB" sz="1800" b="0" i="0" u="none" strike="noStrike" kern="1200" dirty="0" err="1">
                <a:solidFill>
                  <a:schemeClr val="tx1"/>
                </a:solidFill>
                <a:effectLst/>
                <a:latin typeface="Arial" pitchFamily="-128" charset="0"/>
                <a:ea typeface="+mn-ea"/>
                <a:cs typeface="+mn-cs"/>
              </a:rPr>
              <a:t>Yocheved’s</a:t>
            </a:r>
            <a:r>
              <a:rPr lang="en-GB" sz="1800" b="0" i="0" u="none" strike="noStrike" kern="1200" dirty="0">
                <a:solidFill>
                  <a:schemeClr val="tx1"/>
                </a:solidFill>
                <a:effectLst/>
                <a:latin typeface="Arial" pitchFamily="-128" charset="0"/>
                <a:ea typeface="+mn-ea"/>
                <a:cs typeface="+mn-cs"/>
              </a:rPr>
              <a:t> daughter and Moses’ elder sister. It was she who kept watch over the child as the ark floated down the river, and who approached Pharaoh’s daughter with the suggestion that he be nursed among his own people. The biblical text paints a portrait of the young Miriam as a figure of unusual fearlessness and presence of mind. Rabbinic tradition went further. In a remarkable midrash, we read of how the young Miriam confronted her father Amram and persuaded him to change his mind. Hearing of the decree that every male Israelite baby would be drowned in the river, Amram led the Israelites in divorcing their wives so that there would be no more children. He had logic on his side. Could it be right to bring children into the world if there were a fifty per cent chance that they would be killed at birth? Yet Miriam, so the tradition goes, remonstrated with him. “Your decree,” she said, “is worse than Pharaoh’s. His affects only the boys; yours affects all. His deprives children of life in this world; yours will deprive them of life even in the world to come.” Amram relented, and as a result, Moses was born. The implication is clear: Miriam had more faith than her father.</a:t>
            </a:r>
          </a:p>
          <a:p>
            <a:endParaRPr lang="en-US" dirty="0"/>
          </a:p>
          <a:p>
            <a:endParaRPr lang="en-US" dirty="0"/>
          </a:p>
          <a:p>
            <a:r>
              <a:rPr lang="en-US" dirty="0"/>
              <a:t>Moses saved by </a:t>
            </a:r>
            <a:r>
              <a:rPr lang="en-US" dirty="0" err="1"/>
              <a:t>Shifra</a:t>
            </a:r>
            <a:r>
              <a:rPr lang="en-US" dirty="0"/>
              <a:t> and </a:t>
            </a:r>
            <a:r>
              <a:rPr lang="en-US" dirty="0" err="1"/>
              <a:t>Puah</a:t>
            </a:r>
            <a:r>
              <a:rPr lang="en-US" dirty="0"/>
              <a:t>, who were probably Egyptian midwives, to kill the first born of the Hebrews they refused. They were </a:t>
            </a:r>
            <a:r>
              <a:rPr lang="en-US" dirty="0" err="1"/>
              <a:t>practising</a:t>
            </a:r>
            <a:r>
              <a:rPr lang="en-US" dirty="0"/>
              <a:t> civil disobedience. Refusing, in our language, to commit a crime against humanity because out of compassion they </a:t>
            </a:r>
            <a:r>
              <a:rPr lang="en-US" dirty="0" err="1"/>
              <a:t>recognised</a:t>
            </a:r>
            <a:r>
              <a:rPr lang="en-US" dirty="0"/>
              <a:t> a higher moral authority than their leader. they defied the Pharaoh in the name of their common humanity with the Hebrew slaves.</a:t>
            </a:r>
          </a:p>
          <a:p>
            <a:endParaRPr lang="en-US" dirty="0"/>
          </a:p>
          <a:p>
            <a:r>
              <a:rPr lang="en-US" dirty="0"/>
              <a:t>The next woman was the Pharaoh's own daughter who disobeyed the royal command of her father and saved the life of Moses risking her own life to do so. Again, with great courage she acted out of compassion. </a:t>
            </a:r>
          </a:p>
          <a:p>
            <a:endParaRPr lang="en-US" dirty="0"/>
          </a:p>
          <a:p>
            <a:r>
              <a:rPr lang="en-US" dirty="0"/>
              <a:t>40 years to restore number 40 which </a:t>
            </a:r>
            <a:r>
              <a:rPr lang="en-US" dirty="0" err="1"/>
              <a:t>unfallen</a:t>
            </a:r>
            <a:r>
              <a:rPr lang="en-US" dirty="0"/>
              <a:t> Adam should have fulfilled to make </a:t>
            </a:r>
            <a:r>
              <a:rPr lang="en-US" dirty="0" err="1"/>
              <a:t>f</a:t>
            </a:r>
            <a:r>
              <a:rPr lang="en-US" dirty="0"/>
              <a:t> of </a:t>
            </a:r>
            <a:r>
              <a:rPr lang="en-US" dirty="0" err="1"/>
              <a:t>f</a:t>
            </a:r>
            <a:r>
              <a:rPr lang="en-US" dirty="0"/>
              <a:t>. </a:t>
            </a:r>
          </a:p>
          <a:p>
            <a:endParaRPr lang="en-US" dirty="0"/>
          </a:p>
          <a:p>
            <a:r>
              <a:rPr lang="en-US" dirty="0"/>
              <a:t>Killed Egyptian</a:t>
            </a:r>
          </a:p>
          <a:p>
            <a:r>
              <a:rPr lang="en-US" dirty="0"/>
              <a:t>	1. Killing AA</a:t>
            </a:r>
          </a:p>
          <a:p>
            <a:r>
              <a:rPr lang="en-US" dirty="0"/>
              <a:t>	2. Cut off Moses attachment to palace</a:t>
            </a:r>
          </a:p>
          <a:p>
            <a:r>
              <a:rPr lang="en-US" dirty="0"/>
              <a:t>	3. Show </a:t>
            </a:r>
            <a:r>
              <a:rPr lang="en-US" dirty="0" err="1"/>
              <a:t>israleiets</a:t>
            </a:r>
            <a:r>
              <a:rPr lang="en-US" dirty="0"/>
              <a:t> should trust him as patriot</a:t>
            </a:r>
          </a:p>
          <a:p>
            <a:endParaRPr lang="en-US" dirty="0"/>
          </a:p>
          <a:p>
            <a:r>
              <a:rPr lang="en-US" dirty="0"/>
              <a:t>Lineage </a:t>
            </a:r>
          </a:p>
        </p:txBody>
      </p:sp>
    </p:spTree>
    <p:extLst>
      <p:ext uri="{BB962C8B-B14F-4D97-AF65-F5344CB8AC3E}">
        <p14:creationId xmlns:p14="http://schemas.microsoft.com/office/powerpoint/2010/main" val="542793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60898"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360899"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360900"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360901" name="Rectangle 5"/>
          <p:cNvSpPr>
            <a:spLocks noGrp="1" noChangeArrowheads="1"/>
          </p:cNvSpPr>
          <p:nvPr>
            <p:ph type="dt" sz="half" idx="2"/>
          </p:nvPr>
        </p:nvSpPr>
        <p:spPr/>
        <p:txBody>
          <a:bodyPr/>
          <a:lstStyle>
            <a:lvl1pPr>
              <a:defRPr/>
            </a:lvl1pPr>
          </a:lstStyle>
          <a:p>
            <a:endParaRPr lang="en-GB"/>
          </a:p>
        </p:txBody>
      </p:sp>
      <p:sp>
        <p:nvSpPr>
          <p:cNvPr id="1360902" name="Rectangle 6"/>
          <p:cNvSpPr>
            <a:spLocks noGrp="1" noChangeArrowheads="1"/>
          </p:cNvSpPr>
          <p:nvPr>
            <p:ph type="ftr" sz="quarter" idx="3"/>
          </p:nvPr>
        </p:nvSpPr>
        <p:spPr/>
        <p:txBody>
          <a:bodyPr/>
          <a:lstStyle>
            <a:lvl1pPr>
              <a:defRPr/>
            </a:lvl1pPr>
          </a:lstStyle>
          <a:p>
            <a:endParaRPr lang="en-GB"/>
          </a:p>
        </p:txBody>
      </p:sp>
      <p:sp>
        <p:nvSpPr>
          <p:cNvPr id="1360903" name="Rectangle 7"/>
          <p:cNvSpPr>
            <a:spLocks noGrp="1" noChangeArrowheads="1"/>
          </p:cNvSpPr>
          <p:nvPr>
            <p:ph type="sldNum" sz="quarter" idx="4"/>
          </p:nvPr>
        </p:nvSpPr>
        <p:spPr/>
        <p:txBody>
          <a:bodyPr/>
          <a:lstStyle>
            <a:lvl1pPr>
              <a:defRPr/>
            </a:lvl1pPr>
          </a:lstStyle>
          <a:p>
            <a:fld id="{51820C60-A239-4BC5-BAF5-B92058B6B457}"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4DEF6B3-CB29-494A-B257-998A6CBC9286}"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021A759-7023-44F3-8B3E-98822A9F2C63}"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dirty="0"/>
              <a:t>Click to edit Master title style</a:t>
            </a:r>
            <a:endParaRPr lang="en-US" dirty="0"/>
          </a:p>
        </p:txBody>
      </p:sp>
      <p:sp>
        <p:nvSpPr>
          <p:cNvPr id="3" name="Text Placeholder 2"/>
          <p:cNvSpPr>
            <a:spLocks noGrp="1"/>
          </p:cNvSpPr>
          <p:nvPr>
            <p:ph type="body" sz="half" idx="1"/>
          </p:nvPr>
        </p:nvSpPr>
        <p:spPr>
          <a:xfrm>
            <a:off x="457200" y="1600200"/>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smtClean="0"/>
            </a:lvl1pPr>
          </a:lstStyle>
          <a:p>
            <a:fld id="{041A1630-3DEE-443C-8514-0C5B767A54EA}"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GB"/>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Slide Number Placeholder 7"/>
          <p:cNvSpPr>
            <a:spLocks noGrp="1"/>
          </p:cNvSpPr>
          <p:nvPr>
            <p:ph type="sldNum" sz="quarter" idx="12"/>
          </p:nvPr>
        </p:nvSpPr>
        <p:spPr>
          <a:xfrm>
            <a:off x="6553200" y="6245225"/>
            <a:ext cx="2133600" cy="476250"/>
          </a:xfrm>
        </p:spPr>
        <p:txBody>
          <a:bodyPr/>
          <a:lstStyle>
            <a:lvl1pPr>
              <a:defRPr smtClean="0"/>
            </a:lvl1pPr>
          </a:lstStyle>
          <a:p>
            <a:fld id="{6C347FE8-B39F-4BF9-A5CC-B51F19F9A8D8}" type="slidenum">
              <a:rPr lang="en-GB"/>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164F34C-D3CB-4C48-AD45-8C0ECEE3E5A8}"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D29CC1F1-9124-45E0-B0D3-F5C835CFC49B}"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B1AADC5-6F83-4A1F-95F3-D8D83BC9D5F4}"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8AFE886C-BF43-476F-A822-101A4BC3EA7A}"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744942E2-8740-44C4-8880-0C7374EE4335}"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622703DE-5AAE-4096-B761-6057F56257DB}"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15B6BBE-315E-4603-B2C5-34BD69A3F847}"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E822B4F-0C67-4968-B2C0-1EDC7672D3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9874"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p:spPr>
      </p:pic>
      <p:sp>
        <p:nvSpPr>
          <p:cNvPr id="1359875"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359876"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598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endParaRPr lang="en-GB"/>
          </a:p>
        </p:txBody>
      </p:sp>
      <p:sp>
        <p:nvSpPr>
          <p:cNvPr id="13598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endParaRPr lang="en-GB"/>
          </a:p>
        </p:txBody>
      </p:sp>
      <p:sp>
        <p:nvSpPr>
          <p:cNvPr id="13598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ea typeface="+mn-ea"/>
                <a:cs typeface="+mn-cs"/>
              </a:defRPr>
            </a:lvl1pPr>
          </a:lstStyle>
          <a:p>
            <a:fld id="{C1755390-8761-438A-BCDA-E502EF4CEE89}"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2pPr>
      <a:lvl3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3pPr>
      <a:lvl4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4pPr>
      <a:lvl5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5pPr>
      <a:lvl6pPr marL="4572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6pPr>
      <a:lvl7pPr marL="9144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7pPr>
      <a:lvl8pPr marL="13716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8pPr>
      <a:lvl9pPr marL="18288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9" name="Rectangle 5"/>
          <p:cNvSpPr>
            <a:spLocks noChangeArrowheads="1"/>
          </p:cNvSpPr>
          <p:nvPr/>
        </p:nvSpPr>
        <p:spPr bwMode="auto">
          <a:xfrm>
            <a:off x="431800" y="2147888"/>
            <a:ext cx="8280400" cy="2265685"/>
          </a:xfrm>
          <a:prstGeom prst="rect">
            <a:avLst/>
          </a:prstGeom>
          <a:noFill/>
          <a:ln w="9525">
            <a:noFill/>
            <a:miter lim="800000"/>
            <a:headEnd/>
            <a:tailEnd/>
          </a:ln>
          <a:effectLst/>
        </p:spPr>
        <p:txBody>
          <a:bodyPr>
            <a:prstTxWarp prst="textNoShape">
              <a:avLst/>
            </a:prstTxWarp>
            <a:spAutoFit/>
          </a:bodyPr>
          <a:lstStyle/>
          <a:p>
            <a:pPr algn="ctr">
              <a:lnSpc>
                <a:spcPct val="110000"/>
              </a:lnSpc>
              <a:spcAft>
                <a:spcPct val="100000"/>
              </a:spcAft>
            </a:pPr>
            <a:r>
              <a:rPr lang="en-US" sz="4400" dirty="0">
                <a:solidFill>
                  <a:srgbClr val="FFFF00"/>
                </a:solidFill>
                <a:latin typeface="+mj-lt"/>
                <a:ea typeface="Arial" pitchFamily="-128" charset="0"/>
                <a:cs typeface="Arial" pitchFamily="-128" charset="0"/>
              </a:rPr>
              <a:t>Moses and the Israelites: lessons in leadership and community building</a:t>
            </a:r>
            <a:endParaRPr lang="sk-SK" sz="4400" dirty="0">
              <a:solidFill>
                <a:schemeClr val="bg1"/>
              </a:solidFill>
              <a:latin typeface="+mj-lt"/>
              <a:ea typeface="Arial" pitchFamily="-128" charset="0"/>
              <a:cs typeface="Arial" pitchFamily="-12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lumMod val="50000"/>
                  </a:schemeClr>
                </a:solidFill>
                <a:ea typeface="Arial Rounded MT Bold" charset="0"/>
                <a:cs typeface="Arial Rounded MT Bold" charset="0"/>
              </a:rPr>
              <a:t>Origins of group hatred</a:t>
            </a:r>
          </a:p>
        </p:txBody>
      </p:sp>
      <p:sp>
        <p:nvSpPr>
          <p:cNvPr id="3" name="Content Placeholder 2"/>
          <p:cNvSpPr>
            <a:spLocks noGrp="1"/>
          </p:cNvSpPr>
          <p:nvPr>
            <p:ph idx="1"/>
          </p:nvPr>
        </p:nvSpPr>
        <p:spPr/>
        <p:txBody>
          <a:bodyPr/>
          <a:lstStyle/>
          <a:p>
            <a:r>
              <a:rPr lang="en-GB" dirty="0">
                <a:solidFill>
                  <a:schemeClr val="bg1"/>
                </a:solidFill>
                <a:latin typeface="Century Gothic" charset="0"/>
                <a:ea typeface="Century Gothic" charset="0"/>
                <a:cs typeface="Century Gothic" charset="0"/>
              </a:rPr>
              <a:t>The hated group must be a minority or people will fear to attack it. </a:t>
            </a:r>
          </a:p>
          <a:p>
            <a:r>
              <a:rPr lang="en-GB" dirty="0">
                <a:solidFill>
                  <a:schemeClr val="bg1"/>
                </a:solidFill>
                <a:latin typeface="Century Gothic" charset="0"/>
                <a:ea typeface="Century Gothic" charset="0"/>
                <a:cs typeface="Century Gothic" charset="0"/>
              </a:rPr>
              <a:t>It must be successful or people will not envy it, merely feel contempt for it. </a:t>
            </a:r>
          </a:p>
          <a:p>
            <a:r>
              <a:rPr lang="en-GB" dirty="0">
                <a:solidFill>
                  <a:schemeClr val="bg1"/>
                </a:solidFill>
                <a:latin typeface="Century Gothic" charset="0"/>
                <a:ea typeface="Century Gothic" charset="0"/>
                <a:cs typeface="Century Gothic" charset="0"/>
              </a:rPr>
              <a:t>It must be conspicuous or people will not notice it. </a:t>
            </a:r>
          </a:p>
          <a:p>
            <a:r>
              <a:rPr lang="en-GB" sz="2800" dirty="0">
                <a:solidFill>
                  <a:schemeClr val="accent1"/>
                </a:solidFill>
                <a:latin typeface="Century Gothic" charset="0"/>
                <a:ea typeface="Century Gothic" charset="0"/>
                <a:cs typeface="Century Gothic" charset="0"/>
              </a:rPr>
              <a:t>Amy Chua, </a:t>
            </a:r>
            <a:r>
              <a:rPr lang="en-GB" sz="2800" i="1" dirty="0">
                <a:solidFill>
                  <a:schemeClr val="accent1"/>
                </a:solidFill>
                <a:latin typeface="Century Gothic" charset="0"/>
                <a:ea typeface="Century Gothic" charset="0"/>
                <a:cs typeface="Century Gothic" charset="0"/>
              </a:rPr>
              <a:t>World on Fire, 2004</a:t>
            </a:r>
          </a:p>
          <a:p>
            <a:endParaRPr lang="en-GB" dirty="0">
              <a:solidFill>
                <a:schemeClr val="bg1"/>
              </a:solidFill>
              <a:latin typeface="Century Gothic" charset="0"/>
              <a:ea typeface="Century Gothic" charset="0"/>
              <a:cs typeface="Century Gothic" charset="0"/>
            </a:endParaRPr>
          </a:p>
          <a:p>
            <a:endParaRPr lang="en-GB" dirty="0">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918166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82" name="Rectangle 2"/>
          <p:cNvSpPr>
            <a:spLocks noGrp="1" noChangeArrowheads="1"/>
          </p:cNvSpPr>
          <p:nvPr>
            <p:ph type="title"/>
          </p:nvPr>
        </p:nvSpPr>
        <p:spPr/>
        <p:txBody>
          <a:bodyPr/>
          <a:lstStyle/>
          <a:p>
            <a:r>
              <a:rPr lang="en-US" sz="4000" dirty="0">
                <a:solidFill>
                  <a:srgbClr val="FFFF00"/>
                </a:solidFill>
              </a:rPr>
              <a:t>What was life like in Egypt?</a:t>
            </a:r>
            <a:endParaRPr lang="en-US" dirty="0"/>
          </a:p>
        </p:txBody>
      </p:sp>
      <p:sp>
        <p:nvSpPr>
          <p:cNvPr id="1454083" name="Rectangle 3"/>
          <p:cNvSpPr>
            <a:spLocks noGrp="1" noChangeArrowheads="1"/>
          </p:cNvSpPr>
          <p:nvPr>
            <p:ph type="body" sz="half" idx="1"/>
          </p:nvPr>
        </p:nvSpPr>
        <p:spPr>
          <a:xfrm>
            <a:off x="-36512" y="1844824"/>
            <a:ext cx="4038600" cy="4953000"/>
          </a:xfrm>
        </p:spPr>
        <p:txBody>
          <a:bodyPr/>
          <a:lstStyle/>
          <a:p>
            <a:pPr>
              <a:lnSpc>
                <a:spcPct val="90000"/>
              </a:lnSpc>
            </a:pPr>
            <a:r>
              <a:rPr lang="en-GB" sz="2800" dirty="0">
                <a:solidFill>
                  <a:schemeClr val="accent1"/>
                </a:solidFill>
                <a:latin typeface="Century Gothic" charset="0"/>
                <a:ea typeface="Century Gothic" charset="0"/>
                <a:cs typeface="Century Gothic" charset="0"/>
              </a:rPr>
              <a:t>Employed Hebrews as builders</a:t>
            </a:r>
          </a:p>
          <a:p>
            <a:pPr>
              <a:lnSpc>
                <a:spcPct val="90000"/>
              </a:lnSpc>
            </a:pPr>
            <a:r>
              <a:rPr lang="en-GB" sz="2800" dirty="0">
                <a:solidFill>
                  <a:schemeClr val="accent1"/>
                </a:solidFill>
                <a:latin typeface="Century Gothic" charset="0"/>
                <a:ea typeface="Century Gothic" charset="0"/>
                <a:cs typeface="Century Gothic" charset="0"/>
              </a:rPr>
              <a:t>Forced labour</a:t>
            </a:r>
          </a:p>
          <a:p>
            <a:pPr>
              <a:lnSpc>
                <a:spcPct val="90000"/>
              </a:lnSpc>
            </a:pPr>
            <a:r>
              <a:rPr lang="en-GB" sz="2800" dirty="0">
                <a:solidFill>
                  <a:schemeClr val="accent1"/>
                </a:solidFill>
                <a:latin typeface="Century Gothic" charset="0"/>
                <a:ea typeface="Century Gothic" charset="0"/>
                <a:cs typeface="Century Gothic" charset="0"/>
              </a:rPr>
              <a:t>Reduced to slavery</a:t>
            </a:r>
          </a:p>
          <a:p>
            <a:pPr lvl="1">
              <a:lnSpc>
                <a:spcPct val="90000"/>
              </a:lnSpc>
            </a:pPr>
            <a:r>
              <a:rPr lang="en-GB" sz="2400" dirty="0">
                <a:solidFill>
                  <a:schemeClr val="accent1"/>
                </a:solidFill>
                <a:latin typeface="Century Gothic" charset="0"/>
                <a:ea typeface="Century Gothic" charset="0"/>
                <a:cs typeface="Century Gothic" charset="0"/>
              </a:rPr>
              <a:t>Owned </a:t>
            </a:r>
          </a:p>
          <a:p>
            <a:pPr>
              <a:lnSpc>
                <a:spcPct val="90000"/>
              </a:lnSpc>
            </a:pPr>
            <a:r>
              <a:rPr lang="en-GB" sz="2800" dirty="0">
                <a:solidFill>
                  <a:schemeClr val="accent1"/>
                </a:solidFill>
                <a:latin typeface="Century Gothic" charset="0"/>
                <a:ea typeface="Century Gothic" charset="0"/>
                <a:cs typeface="Century Gothic" charset="0"/>
              </a:rPr>
              <a:t>No freedom</a:t>
            </a:r>
          </a:p>
          <a:p>
            <a:pPr lvl="1">
              <a:lnSpc>
                <a:spcPct val="90000"/>
              </a:lnSpc>
            </a:pPr>
            <a:r>
              <a:rPr lang="en-GB" sz="2400" dirty="0">
                <a:solidFill>
                  <a:schemeClr val="accent1"/>
                </a:solidFill>
                <a:latin typeface="Century Gothic" charset="0"/>
                <a:ea typeface="Century Gothic" charset="0"/>
                <a:cs typeface="Century Gothic" charset="0"/>
              </a:rPr>
              <a:t>Arbitrary orders</a:t>
            </a:r>
          </a:p>
          <a:p>
            <a:pPr lvl="1">
              <a:lnSpc>
                <a:spcPct val="90000"/>
              </a:lnSpc>
            </a:pPr>
            <a:r>
              <a:rPr lang="en-GB" sz="2400" dirty="0">
                <a:solidFill>
                  <a:schemeClr val="accent1"/>
                </a:solidFill>
                <a:latin typeface="Century Gothic" charset="0"/>
                <a:ea typeface="Century Gothic" charset="0"/>
                <a:cs typeface="Century Gothic" charset="0"/>
              </a:rPr>
              <a:t>Obedience </a:t>
            </a:r>
          </a:p>
          <a:p>
            <a:pPr>
              <a:lnSpc>
                <a:spcPct val="90000"/>
              </a:lnSpc>
            </a:pPr>
            <a:r>
              <a:rPr lang="en-GB" sz="2800" dirty="0">
                <a:solidFill>
                  <a:schemeClr val="accent1"/>
                </a:solidFill>
                <a:latin typeface="Century Gothic" charset="0"/>
                <a:ea typeface="Century Gothic" charset="0"/>
                <a:cs typeface="Century Gothic" charset="0"/>
              </a:rPr>
              <a:t>Building projects</a:t>
            </a:r>
          </a:p>
          <a:p>
            <a:pPr lvl="1">
              <a:lnSpc>
                <a:spcPct val="90000"/>
              </a:lnSpc>
            </a:pPr>
            <a:r>
              <a:rPr lang="en-GB" sz="2400" dirty="0">
                <a:solidFill>
                  <a:schemeClr val="accent1"/>
                </a:solidFill>
                <a:latin typeface="Century Gothic" charset="0"/>
                <a:ea typeface="Century Gothic" charset="0"/>
                <a:cs typeface="Century Gothic" charset="0"/>
              </a:rPr>
              <a:t>Ramses, </a:t>
            </a:r>
            <a:r>
              <a:rPr lang="en-GB" sz="2400" dirty="0" err="1">
                <a:solidFill>
                  <a:schemeClr val="accent1"/>
                </a:solidFill>
                <a:latin typeface="Century Gothic" charset="0"/>
                <a:ea typeface="Century Gothic" charset="0"/>
                <a:cs typeface="Century Gothic" charset="0"/>
              </a:rPr>
              <a:t>Pithom</a:t>
            </a:r>
            <a:endParaRPr lang="en-GB" sz="2400" dirty="0">
              <a:solidFill>
                <a:schemeClr val="accent1"/>
              </a:solidFill>
              <a:latin typeface="Century Gothic" charset="0"/>
              <a:ea typeface="Century Gothic" charset="0"/>
              <a:cs typeface="Century Gothic" charset="0"/>
            </a:endParaRPr>
          </a:p>
          <a:p>
            <a:pPr>
              <a:lnSpc>
                <a:spcPct val="90000"/>
              </a:lnSpc>
            </a:pPr>
            <a:endParaRPr lang="en-GB" sz="2800" dirty="0">
              <a:solidFill>
                <a:schemeClr val="accent1"/>
              </a:solidFill>
              <a:latin typeface="Century Gothic" charset="0"/>
              <a:ea typeface="Century Gothic" charset="0"/>
              <a:cs typeface="Century Gothic" charset="0"/>
            </a:endParaRPr>
          </a:p>
        </p:txBody>
      </p:sp>
      <p:sp>
        <p:nvSpPr>
          <p:cNvPr id="1454086" name="Text Box 6"/>
          <p:cNvSpPr txBox="1">
            <a:spLocks noChangeArrowheads="1"/>
          </p:cNvSpPr>
          <p:nvPr/>
        </p:nvSpPr>
        <p:spPr bwMode="auto">
          <a:xfrm>
            <a:off x="3779912" y="5486400"/>
            <a:ext cx="5368777" cy="707886"/>
          </a:xfrm>
          <a:prstGeom prst="rect">
            <a:avLst/>
          </a:prstGeom>
          <a:noFill/>
          <a:ln w="9525">
            <a:noFill/>
            <a:miter lim="800000"/>
            <a:headEnd/>
            <a:tailEnd/>
          </a:ln>
          <a:effectLst/>
        </p:spPr>
        <p:txBody>
          <a:bodyPr wrap="none">
            <a:prstTxWarp prst="textNoShape">
              <a:avLst/>
            </a:prstTxWarp>
            <a:spAutoFit/>
          </a:bodyPr>
          <a:lstStyle/>
          <a:p>
            <a:pPr algn="ctr"/>
            <a:r>
              <a:rPr lang="en-US" sz="2000" dirty="0">
                <a:solidFill>
                  <a:schemeClr val="accent1"/>
                </a:solidFill>
                <a:latin typeface="+mn-lt"/>
              </a:rPr>
              <a:t>Making bricks in ancient Egypt: </a:t>
            </a:r>
          </a:p>
          <a:p>
            <a:pPr algn="ctr"/>
            <a:r>
              <a:rPr lang="en-US" sz="2000" dirty="0">
                <a:solidFill>
                  <a:schemeClr val="accent1"/>
                </a:solidFill>
                <a:latin typeface="+mn-lt"/>
              </a:rPr>
              <a:t>The tomb of vizier </a:t>
            </a:r>
            <a:r>
              <a:rPr lang="en-US" sz="2000" dirty="0" err="1">
                <a:solidFill>
                  <a:schemeClr val="accent1"/>
                </a:solidFill>
                <a:latin typeface="+mn-lt"/>
              </a:rPr>
              <a:t>Rekhimire</a:t>
            </a:r>
            <a:r>
              <a:rPr lang="en-US" sz="2000" dirty="0">
                <a:solidFill>
                  <a:schemeClr val="accent1"/>
                </a:solidFill>
                <a:latin typeface="+mn-lt"/>
              </a:rPr>
              <a:t>, ca. 1450 BCE</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796451" y="2204864"/>
            <a:ext cx="4890349" cy="2824665"/>
          </a:xfrm>
        </p:spPr>
      </p:pic>
    </p:spTree>
    <p:extLst>
      <p:ext uri="{BB962C8B-B14F-4D97-AF65-F5344CB8AC3E}">
        <p14:creationId xmlns:p14="http://schemas.microsoft.com/office/powerpoint/2010/main" val="153313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540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408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408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5408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5408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54083">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5408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5408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5408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5408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083" grpId="0" build="p"/>
      <p:bldP spid="145408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3298" name="Rectangle 2"/>
          <p:cNvSpPr>
            <a:spLocks noGrp="1" noChangeArrowheads="1"/>
          </p:cNvSpPr>
          <p:nvPr>
            <p:ph type="ctrTitle"/>
          </p:nvPr>
        </p:nvSpPr>
        <p:spPr/>
        <p:txBody>
          <a:bodyPr/>
          <a:lstStyle/>
          <a:p>
            <a:r>
              <a:rPr lang="en-US" sz="4000" dirty="0">
                <a:solidFill>
                  <a:srgbClr val="FFFF00"/>
                </a:solidFill>
              </a:rPr>
              <a:t>Who was Moses?</a:t>
            </a:r>
            <a:endParaRPr lang="en-US" dirty="0"/>
          </a:p>
        </p:txBody>
      </p:sp>
      <p:sp>
        <p:nvSpPr>
          <p:cNvPr id="1463299" name="Rectangle 3"/>
          <p:cNvSpPr>
            <a:spLocks noGrp="1" noChangeArrowheads="1"/>
          </p:cNvSpPr>
          <p:nvPr>
            <p:ph type="subTitle" idx="1"/>
          </p:nvPr>
        </p:nvSpPr>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6130" name="Rectangle 2"/>
          <p:cNvSpPr>
            <a:spLocks noGrp="1" noChangeArrowheads="1"/>
          </p:cNvSpPr>
          <p:nvPr>
            <p:ph type="title"/>
          </p:nvPr>
        </p:nvSpPr>
        <p:spPr/>
        <p:txBody>
          <a:bodyPr/>
          <a:lstStyle/>
          <a:p>
            <a:r>
              <a:rPr lang="en-US" dirty="0">
                <a:solidFill>
                  <a:srgbClr val="FFFF00"/>
                </a:solidFill>
              </a:rPr>
              <a:t>Moses family</a:t>
            </a:r>
          </a:p>
        </p:txBody>
      </p:sp>
      <p:sp>
        <p:nvSpPr>
          <p:cNvPr id="1456131" name="Rectangle 3"/>
          <p:cNvSpPr>
            <a:spLocks noGrp="1" noChangeArrowheads="1"/>
          </p:cNvSpPr>
          <p:nvPr>
            <p:ph type="body" sz="half" idx="1"/>
          </p:nvPr>
        </p:nvSpPr>
        <p:spPr>
          <a:xfrm>
            <a:off x="228600" y="1556792"/>
            <a:ext cx="4267200" cy="4525962"/>
          </a:xfrm>
        </p:spPr>
        <p:txBody>
          <a:bodyPr/>
          <a:lstStyle/>
          <a:p>
            <a:pPr>
              <a:lnSpc>
                <a:spcPct val="90000"/>
              </a:lnSpc>
            </a:pPr>
            <a:r>
              <a:rPr lang="en-US" sz="2400" dirty="0">
                <a:solidFill>
                  <a:schemeClr val="bg1"/>
                </a:solidFill>
                <a:latin typeface="Century Gothic" charset="0"/>
                <a:ea typeface="Century Gothic" charset="0"/>
                <a:cs typeface="Century Gothic" charset="0"/>
              </a:rPr>
              <a:t>Son of Amram and Jochebed</a:t>
            </a:r>
          </a:p>
          <a:p>
            <a:pPr>
              <a:lnSpc>
                <a:spcPct val="90000"/>
              </a:lnSpc>
            </a:pPr>
            <a:r>
              <a:rPr lang="en-US" sz="2400" dirty="0">
                <a:solidFill>
                  <a:schemeClr val="bg1"/>
                </a:solidFill>
                <a:latin typeface="Century Gothic" charset="0"/>
                <a:ea typeface="Century Gothic" charset="0"/>
                <a:cs typeface="Century Gothic" charset="0"/>
              </a:rPr>
              <a:t>Sister Miriam </a:t>
            </a:r>
          </a:p>
          <a:p>
            <a:pPr lvl="1">
              <a:lnSpc>
                <a:spcPct val="90000"/>
              </a:lnSpc>
            </a:pPr>
            <a:r>
              <a:rPr lang="en-US" sz="2000" dirty="0">
                <a:solidFill>
                  <a:schemeClr val="bg1"/>
                </a:solidFill>
                <a:latin typeface="Century Gothic" charset="0"/>
                <a:ea typeface="Century Gothic" charset="0"/>
                <a:cs typeface="Century Gothic" charset="0"/>
              </a:rPr>
              <a:t>7 years older</a:t>
            </a:r>
          </a:p>
          <a:p>
            <a:pPr>
              <a:lnSpc>
                <a:spcPct val="90000"/>
              </a:lnSpc>
            </a:pPr>
            <a:r>
              <a:rPr lang="en-US" sz="2400" dirty="0">
                <a:solidFill>
                  <a:schemeClr val="bg1"/>
                </a:solidFill>
                <a:latin typeface="Century Gothic" charset="0"/>
                <a:ea typeface="Century Gothic" charset="0"/>
                <a:cs typeface="Century Gothic" charset="0"/>
              </a:rPr>
              <a:t>Brother Aaron</a:t>
            </a:r>
          </a:p>
          <a:p>
            <a:pPr lvl="1">
              <a:lnSpc>
                <a:spcPct val="90000"/>
              </a:lnSpc>
            </a:pPr>
            <a:r>
              <a:rPr lang="en-US" sz="2000" dirty="0">
                <a:solidFill>
                  <a:schemeClr val="bg1"/>
                </a:solidFill>
                <a:latin typeface="Century Gothic" charset="0"/>
                <a:ea typeface="Century Gothic" charset="0"/>
                <a:cs typeface="Century Gothic" charset="0"/>
              </a:rPr>
              <a:t>3 years older</a:t>
            </a:r>
          </a:p>
          <a:p>
            <a:pPr>
              <a:lnSpc>
                <a:spcPct val="90000"/>
              </a:lnSpc>
            </a:pPr>
            <a:r>
              <a:rPr lang="en-US" sz="2400" dirty="0">
                <a:solidFill>
                  <a:schemeClr val="bg1"/>
                </a:solidFill>
                <a:latin typeface="Century Gothic" charset="0"/>
                <a:ea typeface="Century Gothic" charset="0"/>
                <a:cs typeface="Century Gothic" charset="0"/>
              </a:rPr>
              <a:t>Pharaoh commanded all boys to be killed</a:t>
            </a:r>
          </a:p>
          <a:p>
            <a:pPr lvl="1">
              <a:lnSpc>
                <a:spcPct val="90000"/>
              </a:lnSpc>
            </a:pPr>
            <a:r>
              <a:rPr lang="en-US" sz="2000" dirty="0">
                <a:solidFill>
                  <a:schemeClr val="bg1"/>
                </a:solidFill>
                <a:latin typeface="Century Gothic" charset="0"/>
                <a:ea typeface="Century Gothic" charset="0"/>
                <a:cs typeface="Century Gothic" charset="0"/>
              </a:rPr>
              <a:t>What to do?</a:t>
            </a:r>
          </a:p>
          <a:p>
            <a:pPr lvl="1">
              <a:lnSpc>
                <a:spcPct val="90000"/>
              </a:lnSpc>
            </a:pPr>
            <a:r>
              <a:rPr lang="en-US" sz="2000" dirty="0">
                <a:solidFill>
                  <a:schemeClr val="bg1"/>
                </a:solidFill>
                <a:latin typeface="Century Gothic" charset="0"/>
                <a:ea typeface="Century Gothic" charset="0"/>
                <a:cs typeface="Century Gothic" charset="0"/>
              </a:rPr>
              <a:t>Amram’s direction</a:t>
            </a:r>
          </a:p>
          <a:p>
            <a:pPr lvl="1">
              <a:lnSpc>
                <a:spcPct val="90000"/>
              </a:lnSpc>
            </a:pPr>
            <a:r>
              <a:rPr lang="en-US" sz="2000" dirty="0">
                <a:solidFill>
                  <a:schemeClr val="bg1"/>
                </a:solidFill>
                <a:latin typeface="Century Gothic" charset="0"/>
                <a:ea typeface="Century Gothic" charset="0"/>
                <a:cs typeface="Century Gothic" charset="0"/>
              </a:rPr>
              <a:t>Miriam’s intervention</a:t>
            </a:r>
          </a:p>
          <a:p>
            <a:pPr lvl="1">
              <a:lnSpc>
                <a:spcPct val="90000"/>
              </a:lnSpc>
            </a:pPr>
            <a:r>
              <a:rPr lang="en-US" sz="2000" dirty="0">
                <a:solidFill>
                  <a:schemeClr val="bg1"/>
                </a:solidFill>
                <a:latin typeface="Century Gothic" charset="0"/>
                <a:ea typeface="Century Gothic" charset="0"/>
                <a:cs typeface="Century Gothic" charset="0"/>
              </a:rPr>
              <a:t>Jochebed risked life to have Moses</a:t>
            </a:r>
          </a:p>
          <a:p>
            <a:pPr>
              <a:lnSpc>
                <a:spcPct val="90000"/>
              </a:lnSpc>
            </a:pPr>
            <a:endParaRPr lang="en-US" sz="2400" dirty="0">
              <a:solidFill>
                <a:schemeClr val="bg1"/>
              </a:solidFill>
              <a:latin typeface="Century Gothic" charset="0"/>
              <a:ea typeface="Century Gothic" charset="0"/>
              <a:cs typeface="Century Gothic" charset="0"/>
            </a:endParaRPr>
          </a:p>
        </p:txBody>
      </p:sp>
      <p:pic>
        <p:nvPicPr>
          <p:cNvPr id="1456133" name="Picture 5" descr="MosesRescued_FromTheNile"/>
          <p:cNvPicPr>
            <a:picLocks noGrp="1" noChangeAspect="1" noChangeArrowheads="1"/>
          </p:cNvPicPr>
          <p:nvPr>
            <p:ph sz="half" idx="2"/>
          </p:nvPr>
        </p:nvPicPr>
        <p:blipFill>
          <a:blip r:embed="rId3"/>
          <a:srcRect/>
          <a:stretch>
            <a:fillRect/>
          </a:stretch>
        </p:blipFill>
        <p:spPr>
          <a:xfrm>
            <a:off x="4648200" y="1941513"/>
            <a:ext cx="4038600" cy="3841750"/>
          </a:xfrm>
        </p:spPr>
      </p:pic>
      <p:sp>
        <p:nvSpPr>
          <p:cNvPr id="1456134" name="Text Box 6"/>
          <p:cNvSpPr txBox="1">
            <a:spLocks noChangeArrowheads="1"/>
          </p:cNvSpPr>
          <p:nvPr/>
        </p:nvSpPr>
        <p:spPr bwMode="auto">
          <a:xfrm>
            <a:off x="4860032" y="6019800"/>
            <a:ext cx="3826769" cy="400110"/>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US" sz="2000" dirty="0">
                <a:solidFill>
                  <a:schemeClr val="bg1"/>
                </a:solidFill>
                <a:latin typeface="Century Gothic" panose="020B0502020202020204" pitchFamily="34" charset="0"/>
              </a:rPr>
              <a:t>Moses rescued from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E9D58-3602-2848-8758-0C7C701785CD}"/>
              </a:ext>
            </a:extLst>
          </p:cNvPr>
          <p:cNvSpPr>
            <a:spLocks noGrp="1"/>
          </p:cNvSpPr>
          <p:nvPr>
            <p:ph type="title"/>
          </p:nvPr>
        </p:nvSpPr>
        <p:spPr/>
        <p:txBody>
          <a:bodyPr/>
          <a:lstStyle/>
          <a:p>
            <a:r>
              <a:rPr lang="en-GB" dirty="0">
                <a:solidFill>
                  <a:srgbClr val="FFFF00"/>
                </a:solidFill>
              </a:rPr>
              <a:t>The midwives</a:t>
            </a:r>
          </a:p>
        </p:txBody>
      </p:sp>
      <p:sp>
        <p:nvSpPr>
          <p:cNvPr id="3" name="Text Placeholder 2">
            <a:extLst>
              <a:ext uri="{FF2B5EF4-FFF2-40B4-BE49-F238E27FC236}">
                <a16:creationId xmlns:a16="http://schemas.microsoft.com/office/drawing/2014/main" id="{A3B83004-5373-5D40-9930-D465240E1C1B}"/>
              </a:ext>
            </a:extLst>
          </p:cNvPr>
          <p:cNvSpPr>
            <a:spLocks noGrp="1"/>
          </p:cNvSpPr>
          <p:nvPr>
            <p:ph type="body" sz="half" idx="1"/>
          </p:nvPr>
        </p:nvSpPr>
        <p:spPr>
          <a:xfrm>
            <a:off x="457200" y="1600200"/>
            <a:ext cx="8229600" cy="4525963"/>
          </a:xfrm>
        </p:spPr>
        <p:txBody>
          <a:bodyPr/>
          <a:lstStyle/>
          <a:p>
            <a:r>
              <a:rPr lang="en-GB" sz="2200" dirty="0">
                <a:solidFill>
                  <a:schemeClr val="accent1"/>
                </a:solidFill>
              </a:rPr>
              <a:t>The king of Egypt said to the Hebrew midwives, whose names were Shiphrah and Puah, “When you deliver the Hebrew women, look at the sex of the baby. If it’s a boy, kill him; if it’s a girl, let her live.” But the midwives had far too much respect for God and didn’t do what the king of Egypt ordered; they let the boy babies live. The king of Egypt called in the midwives. “Why didn’t you obey my orders? You’ve let those babies live!” The midwives answered Pharaoh, “The Hebrew women aren’t like the Egyptian women; they’re vigorous. Before the midwife can get there, they’ve already had the baby.” And because the midwives feared God, he gave them families of their own.		Exodus 1:15-20</a:t>
            </a:r>
          </a:p>
        </p:txBody>
      </p:sp>
    </p:spTree>
    <p:extLst>
      <p:ext uri="{BB962C8B-B14F-4D97-AF65-F5344CB8AC3E}">
        <p14:creationId xmlns:p14="http://schemas.microsoft.com/office/powerpoint/2010/main" val="1077579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ea typeface="Arial Rounded MT Bold" charset="0"/>
                <a:cs typeface="Arial Rounded MT Bold" charset="0"/>
              </a:rPr>
              <a:t>The birth of civil disobedience</a:t>
            </a:r>
          </a:p>
        </p:txBody>
      </p:sp>
      <p:sp>
        <p:nvSpPr>
          <p:cNvPr id="4" name="Text Placeholder 3">
            <a:extLst>
              <a:ext uri="{FF2B5EF4-FFF2-40B4-BE49-F238E27FC236}">
                <a16:creationId xmlns:a16="http://schemas.microsoft.com/office/drawing/2014/main" id="{9C4973EA-3209-7549-871A-A0DD5A610A3C}"/>
              </a:ext>
            </a:extLst>
          </p:cNvPr>
          <p:cNvSpPr>
            <a:spLocks noGrp="1"/>
          </p:cNvSpPr>
          <p:nvPr>
            <p:ph type="body" sz="half" idx="1"/>
          </p:nvPr>
        </p:nvSpPr>
        <p:spPr/>
        <p:txBody>
          <a:bodyPr/>
          <a:lstStyle/>
          <a:p>
            <a:r>
              <a:rPr lang="en-US" sz="2400" dirty="0">
                <a:solidFill>
                  <a:schemeClr val="bg1"/>
                </a:solidFill>
                <a:latin typeface="Century Gothic" charset="0"/>
                <a:ea typeface="Century Gothic" charset="0"/>
                <a:cs typeface="Century Gothic" charset="0"/>
              </a:rPr>
              <a:t>Moral limits to power</a:t>
            </a:r>
          </a:p>
          <a:p>
            <a:r>
              <a:rPr lang="en-US" sz="2400" dirty="0">
                <a:solidFill>
                  <a:schemeClr val="bg1"/>
                </a:solidFill>
                <a:latin typeface="Century Gothic" charset="0"/>
                <a:ea typeface="Century Gothic" charset="0"/>
                <a:cs typeface="Century Gothic" charset="0"/>
              </a:rPr>
              <a:t> There are instructions that should not be obeyed</a:t>
            </a:r>
          </a:p>
          <a:p>
            <a:r>
              <a:rPr lang="en-US" sz="2400" dirty="0">
                <a:solidFill>
                  <a:schemeClr val="bg1"/>
                </a:solidFill>
                <a:latin typeface="Century Gothic" charset="0"/>
                <a:ea typeface="Century Gothic" charset="0"/>
                <a:cs typeface="Century Gothic" charset="0"/>
              </a:rPr>
              <a:t>Conscience over conformity </a:t>
            </a:r>
          </a:p>
          <a:p>
            <a:r>
              <a:rPr lang="en-US" sz="2400" dirty="0">
                <a:solidFill>
                  <a:schemeClr val="bg1"/>
                </a:solidFill>
                <a:latin typeface="Century Gothic" charset="0"/>
                <a:ea typeface="Century Gothic" charset="0"/>
                <a:cs typeface="Century Gothic" charset="0"/>
              </a:rPr>
              <a:t>Law of justice over the law of the land</a:t>
            </a:r>
          </a:p>
          <a:p>
            <a:r>
              <a:rPr lang="en-US" sz="2400" dirty="0">
                <a:solidFill>
                  <a:schemeClr val="bg1"/>
                </a:solidFill>
                <a:latin typeface="Century Gothic" charset="0"/>
                <a:ea typeface="Century Gothic" charset="0"/>
                <a:cs typeface="Century Gothic" charset="0"/>
              </a:rPr>
              <a:t>Civil disobedience </a:t>
            </a:r>
          </a:p>
          <a:p>
            <a:endParaRPr lang="en-GB" dirty="0"/>
          </a:p>
        </p:txBody>
      </p:sp>
      <p:pic>
        <p:nvPicPr>
          <p:cNvPr id="6" name="Content Placeholder 5">
            <a:extLst>
              <a:ext uri="{FF2B5EF4-FFF2-40B4-BE49-F238E27FC236}">
                <a16:creationId xmlns:a16="http://schemas.microsoft.com/office/drawing/2014/main" id="{53849DFF-6ADC-B743-9A4A-6E89889AD02C}"/>
              </a:ext>
            </a:extLst>
          </p:cNvPr>
          <p:cNvPicPr>
            <a:picLocks noGrp="1" noChangeAspect="1"/>
          </p:cNvPicPr>
          <p:nvPr>
            <p:ph sz="half" idx="2"/>
          </p:nvPr>
        </p:nvPicPr>
        <p:blipFill>
          <a:blip r:embed="rId3"/>
          <a:stretch>
            <a:fillRect/>
          </a:stretch>
        </p:blipFill>
        <p:spPr>
          <a:xfrm>
            <a:off x="5238749" y="1417638"/>
            <a:ext cx="3530279" cy="4675658"/>
          </a:xfrm>
        </p:spPr>
      </p:pic>
      <p:sp>
        <p:nvSpPr>
          <p:cNvPr id="7" name="TextBox 6">
            <a:extLst>
              <a:ext uri="{FF2B5EF4-FFF2-40B4-BE49-F238E27FC236}">
                <a16:creationId xmlns:a16="http://schemas.microsoft.com/office/drawing/2014/main" id="{DB32CF11-71D2-4C44-B883-E640058FF5EA}"/>
              </a:ext>
            </a:extLst>
          </p:cNvPr>
          <p:cNvSpPr txBox="1"/>
          <p:nvPr/>
        </p:nvSpPr>
        <p:spPr>
          <a:xfrm>
            <a:off x="5780018" y="6300028"/>
            <a:ext cx="2608406" cy="369332"/>
          </a:xfrm>
          <a:prstGeom prst="rect">
            <a:avLst/>
          </a:prstGeom>
          <a:noFill/>
        </p:spPr>
        <p:txBody>
          <a:bodyPr wrap="none" rtlCol="0">
            <a:spAutoFit/>
          </a:bodyPr>
          <a:lstStyle/>
          <a:p>
            <a:r>
              <a:rPr lang="en-GB" dirty="0">
                <a:solidFill>
                  <a:schemeClr val="accent1"/>
                </a:solidFill>
                <a:latin typeface="+mn-lt"/>
              </a:rPr>
              <a:t>The Hebrew midwives</a:t>
            </a:r>
          </a:p>
        </p:txBody>
      </p:sp>
    </p:spTree>
    <p:extLst>
      <p:ext uri="{BB962C8B-B14F-4D97-AF65-F5344CB8AC3E}">
        <p14:creationId xmlns:p14="http://schemas.microsoft.com/office/powerpoint/2010/main" val="102610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F6751-A9D3-BA4A-B971-C502F903FA93}"/>
              </a:ext>
            </a:extLst>
          </p:cNvPr>
          <p:cNvSpPr>
            <a:spLocks noGrp="1"/>
          </p:cNvSpPr>
          <p:nvPr>
            <p:ph type="title"/>
          </p:nvPr>
        </p:nvSpPr>
        <p:spPr/>
        <p:txBody>
          <a:bodyPr/>
          <a:lstStyle/>
          <a:p>
            <a:r>
              <a:rPr lang="en-GB" sz="4200" dirty="0">
                <a:solidFill>
                  <a:srgbClr val="FFFF00"/>
                </a:solidFill>
              </a:rPr>
              <a:t>Saved by Pharaoh’s daughter</a:t>
            </a:r>
          </a:p>
        </p:txBody>
      </p:sp>
      <p:sp>
        <p:nvSpPr>
          <p:cNvPr id="3" name="Text Placeholder 2">
            <a:extLst>
              <a:ext uri="{FF2B5EF4-FFF2-40B4-BE49-F238E27FC236}">
                <a16:creationId xmlns:a16="http://schemas.microsoft.com/office/drawing/2014/main" id="{8D27219E-3A6F-DB47-A0D6-00580C70BAF2}"/>
              </a:ext>
            </a:extLst>
          </p:cNvPr>
          <p:cNvSpPr>
            <a:spLocks noGrp="1"/>
          </p:cNvSpPr>
          <p:nvPr>
            <p:ph type="body" sz="half" idx="1"/>
          </p:nvPr>
        </p:nvSpPr>
        <p:spPr>
          <a:xfrm>
            <a:off x="179512" y="1600200"/>
            <a:ext cx="4038600" cy="4525963"/>
          </a:xfrm>
        </p:spPr>
        <p:txBody>
          <a:bodyPr/>
          <a:lstStyle/>
          <a:p>
            <a:r>
              <a:rPr lang="en-US" sz="2400" dirty="0">
                <a:solidFill>
                  <a:schemeClr val="bg1"/>
                </a:solidFill>
                <a:latin typeface="Century Gothic" charset="0"/>
                <a:ea typeface="Century Gothic" charset="0"/>
                <a:cs typeface="Century Gothic" charset="0"/>
              </a:rPr>
              <a:t>Disobeyed her father the pharaoh</a:t>
            </a:r>
          </a:p>
          <a:p>
            <a:r>
              <a:rPr lang="en-US" sz="2400" dirty="0">
                <a:solidFill>
                  <a:schemeClr val="bg1"/>
                </a:solidFill>
                <a:latin typeface="Century Gothic" charset="0"/>
                <a:ea typeface="Century Gothic" charset="0"/>
                <a:cs typeface="Century Gothic" charset="0"/>
              </a:rPr>
              <a:t>Gave Moses his name</a:t>
            </a:r>
          </a:p>
          <a:p>
            <a:r>
              <a:rPr lang="en-US" sz="2200" dirty="0">
                <a:solidFill>
                  <a:schemeClr val="bg1"/>
                </a:solidFill>
                <a:latin typeface="Century Gothic" charset="0"/>
                <a:ea typeface="Century Gothic" charset="0"/>
                <a:cs typeface="Century Gothic" charset="0"/>
              </a:rPr>
              <a:t>“Moses was not your son, yet you called him your son.  You are not My daughter, but I shall call you My daughter.” </a:t>
            </a:r>
          </a:p>
          <a:p>
            <a:pPr lvl="1"/>
            <a:r>
              <a:rPr lang="en-US" sz="2000" dirty="0" err="1">
                <a:solidFill>
                  <a:schemeClr val="bg1"/>
                </a:solidFill>
                <a:latin typeface="Century Gothic" charset="0"/>
              </a:rPr>
              <a:t>Bitya</a:t>
            </a:r>
            <a:r>
              <a:rPr lang="en-US" sz="2000" dirty="0">
                <a:solidFill>
                  <a:schemeClr val="bg1"/>
                </a:solidFill>
                <a:latin typeface="Century Gothic" charset="0"/>
              </a:rPr>
              <a:t> I Chronicles 4:18</a:t>
            </a:r>
          </a:p>
          <a:p>
            <a:r>
              <a:rPr lang="en-US" sz="2200" dirty="0">
                <a:solidFill>
                  <a:schemeClr val="bg1"/>
                </a:solidFill>
                <a:latin typeface="Century Gothic" charset="0"/>
              </a:rPr>
              <a:t>So righteous she entered paradise in her lifetime</a:t>
            </a:r>
            <a:endParaRPr lang="en-GB" sz="2200" dirty="0"/>
          </a:p>
        </p:txBody>
      </p:sp>
      <p:pic>
        <p:nvPicPr>
          <p:cNvPr id="6" name="Content Placeholder 5">
            <a:extLst>
              <a:ext uri="{FF2B5EF4-FFF2-40B4-BE49-F238E27FC236}">
                <a16:creationId xmlns:a16="http://schemas.microsoft.com/office/drawing/2014/main" id="{C69BC7E7-4624-9647-AC46-FDAC3746E0CE}"/>
              </a:ext>
            </a:extLst>
          </p:cNvPr>
          <p:cNvPicPr>
            <a:picLocks noGrp="1" noChangeAspect="1"/>
          </p:cNvPicPr>
          <p:nvPr>
            <p:ph sz="half" idx="2"/>
          </p:nvPr>
        </p:nvPicPr>
        <p:blipFill>
          <a:blip r:embed="rId3"/>
          <a:stretch>
            <a:fillRect/>
          </a:stretch>
        </p:blipFill>
        <p:spPr>
          <a:xfrm>
            <a:off x="4648200" y="2606813"/>
            <a:ext cx="4038600" cy="2512737"/>
          </a:xfrm>
        </p:spPr>
      </p:pic>
      <p:sp>
        <p:nvSpPr>
          <p:cNvPr id="7" name="TextBox 6">
            <a:extLst>
              <a:ext uri="{FF2B5EF4-FFF2-40B4-BE49-F238E27FC236}">
                <a16:creationId xmlns:a16="http://schemas.microsoft.com/office/drawing/2014/main" id="{E0608484-3F1C-FB4D-B745-950DE438A5EF}"/>
              </a:ext>
            </a:extLst>
          </p:cNvPr>
          <p:cNvSpPr txBox="1"/>
          <p:nvPr/>
        </p:nvSpPr>
        <p:spPr>
          <a:xfrm>
            <a:off x="5220072" y="5301208"/>
            <a:ext cx="2818400" cy="369332"/>
          </a:xfrm>
          <a:prstGeom prst="rect">
            <a:avLst/>
          </a:prstGeom>
          <a:noFill/>
        </p:spPr>
        <p:txBody>
          <a:bodyPr wrap="none" rtlCol="0">
            <a:spAutoFit/>
          </a:bodyPr>
          <a:lstStyle/>
          <a:p>
            <a:r>
              <a:rPr lang="en-GB" dirty="0">
                <a:solidFill>
                  <a:schemeClr val="accent1"/>
                </a:solidFill>
                <a:latin typeface="+mn-lt"/>
              </a:rPr>
              <a:t>Moses found in the river</a:t>
            </a:r>
          </a:p>
        </p:txBody>
      </p:sp>
    </p:spTree>
    <p:extLst>
      <p:ext uri="{BB962C8B-B14F-4D97-AF65-F5344CB8AC3E}">
        <p14:creationId xmlns:p14="http://schemas.microsoft.com/office/powerpoint/2010/main" val="2509830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6130" name="Rectangle 2"/>
          <p:cNvSpPr>
            <a:spLocks noGrp="1" noChangeArrowheads="1"/>
          </p:cNvSpPr>
          <p:nvPr>
            <p:ph type="title"/>
          </p:nvPr>
        </p:nvSpPr>
        <p:spPr/>
        <p:txBody>
          <a:bodyPr/>
          <a:lstStyle/>
          <a:p>
            <a:r>
              <a:rPr lang="en-US" sz="4000" dirty="0">
                <a:solidFill>
                  <a:srgbClr val="FFFF00"/>
                </a:solidFill>
              </a:rPr>
              <a:t>How did Moses become the central figure?</a:t>
            </a:r>
            <a:endParaRPr lang="en-US" dirty="0"/>
          </a:p>
        </p:txBody>
      </p:sp>
      <p:sp>
        <p:nvSpPr>
          <p:cNvPr id="1456131" name="Rectangle 3"/>
          <p:cNvSpPr>
            <a:spLocks noGrp="1" noChangeArrowheads="1"/>
          </p:cNvSpPr>
          <p:nvPr>
            <p:ph type="body" sz="half" idx="1"/>
          </p:nvPr>
        </p:nvSpPr>
        <p:spPr>
          <a:xfrm>
            <a:off x="228600" y="1556792"/>
            <a:ext cx="4267200" cy="4525962"/>
          </a:xfrm>
        </p:spPr>
        <p:txBody>
          <a:bodyPr/>
          <a:lstStyle/>
          <a:p>
            <a:pPr>
              <a:lnSpc>
                <a:spcPct val="90000"/>
              </a:lnSpc>
            </a:pPr>
            <a:r>
              <a:rPr lang="en-US" sz="2400" dirty="0">
                <a:solidFill>
                  <a:schemeClr val="bg1"/>
                </a:solidFill>
                <a:latin typeface="Century Gothic" charset="0"/>
                <a:ea typeface="Century Gothic" charset="0"/>
                <a:cs typeface="Century Gothic" charset="0"/>
              </a:rPr>
              <a:t>In palace for 40 years</a:t>
            </a:r>
          </a:p>
          <a:p>
            <a:pPr lvl="1">
              <a:lnSpc>
                <a:spcPct val="90000"/>
              </a:lnSpc>
            </a:pPr>
            <a:r>
              <a:rPr lang="en-US" sz="2000" dirty="0">
                <a:solidFill>
                  <a:schemeClr val="bg1"/>
                </a:solidFill>
                <a:latin typeface="Century Gothic" charset="0"/>
                <a:ea typeface="Century Gothic" charset="0"/>
                <a:cs typeface="Century Gothic" charset="0"/>
              </a:rPr>
              <a:t>Didn’t have a slave mentality</a:t>
            </a:r>
          </a:p>
          <a:p>
            <a:pPr lvl="1">
              <a:lnSpc>
                <a:spcPct val="90000"/>
              </a:lnSpc>
            </a:pPr>
            <a:r>
              <a:rPr lang="en-US" sz="2000" dirty="0">
                <a:solidFill>
                  <a:schemeClr val="bg1"/>
                </a:solidFill>
                <a:latin typeface="Century Gothic" charset="0"/>
                <a:ea typeface="Century Gothic" charset="0"/>
                <a:cs typeface="Century Gothic" charset="0"/>
              </a:rPr>
              <a:t>Used to leadership</a:t>
            </a:r>
          </a:p>
          <a:p>
            <a:pPr lvl="1">
              <a:lnSpc>
                <a:spcPct val="90000"/>
              </a:lnSpc>
            </a:pPr>
            <a:r>
              <a:rPr lang="en-US" sz="2000" dirty="0">
                <a:solidFill>
                  <a:schemeClr val="bg1"/>
                </a:solidFill>
                <a:latin typeface="Century Gothic" charset="0"/>
                <a:ea typeface="Century Gothic" charset="0"/>
                <a:cs typeface="Century Gothic" charset="0"/>
              </a:rPr>
              <a:t>Identity as Hebrew</a:t>
            </a:r>
          </a:p>
          <a:p>
            <a:pPr>
              <a:lnSpc>
                <a:spcPct val="90000"/>
              </a:lnSpc>
            </a:pPr>
            <a:endParaRPr lang="en-US" sz="2400" dirty="0">
              <a:solidFill>
                <a:schemeClr val="bg1"/>
              </a:solidFill>
              <a:latin typeface="Century Gothic" charset="0"/>
              <a:ea typeface="Century Gothic" charset="0"/>
              <a:cs typeface="Century Gothic" charset="0"/>
            </a:endParaRPr>
          </a:p>
        </p:txBody>
      </p:sp>
      <p:pic>
        <p:nvPicPr>
          <p:cNvPr id="1456133" name="Picture 5" descr="MosesRescued_FromTheNile"/>
          <p:cNvPicPr>
            <a:picLocks noGrp="1" noChangeAspect="1" noChangeArrowheads="1"/>
          </p:cNvPicPr>
          <p:nvPr>
            <p:ph sz="half" idx="2"/>
          </p:nvPr>
        </p:nvPicPr>
        <p:blipFill>
          <a:blip r:embed="rId3"/>
          <a:srcRect/>
          <a:stretch>
            <a:fillRect/>
          </a:stretch>
        </p:blipFill>
        <p:spPr>
          <a:xfrm>
            <a:off x="4648200" y="1941513"/>
            <a:ext cx="4038600" cy="3841750"/>
          </a:xfrm>
        </p:spPr>
      </p:pic>
      <p:sp>
        <p:nvSpPr>
          <p:cNvPr id="1456134" name="Text Box 6"/>
          <p:cNvSpPr txBox="1">
            <a:spLocks noChangeArrowheads="1"/>
          </p:cNvSpPr>
          <p:nvPr/>
        </p:nvSpPr>
        <p:spPr bwMode="auto">
          <a:xfrm>
            <a:off x="5280025" y="6019800"/>
            <a:ext cx="3406775" cy="40011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2000" dirty="0">
                <a:solidFill>
                  <a:schemeClr val="bg1"/>
                </a:solidFill>
              </a:rPr>
              <a:t>Moses rescue from the Nile</a:t>
            </a:r>
          </a:p>
        </p:txBody>
      </p:sp>
    </p:spTree>
    <p:extLst>
      <p:ext uri="{BB962C8B-B14F-4D97-AF65-F5344CB8AC3E}">
        <p14:creationId xmlns:p14="http://schemas.microsoft.com/office/powerpoint/2010/main" val="2026489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F6D1A0-D747-5D41-A24C-4483719BAD24}"/>
              </a:ext>
            </a:extLst>
          </p:cNvPr>
          <p:cNvSpPr>
            <a:spLocks noGrp="1"/>
          </p:cNvSpPr>
          <p:nvPr>
            <p:ph type="title"/>
          </p:nvPr>
        </p:nvSpPr>
        <p:spPr/>
        <p:txBody>
          <a:bodyPr/>
          <a:lstStyle/>
          <a:p>
            <a:r>
              <a:rPr lang="en-GB" dirty="0">
                <a:solidFill>
                  <a:srgbClr val="FFFF00"/>
                </a:solidFill>
              </a:rPr>
              <a:t>Moses acts</a:t>
            </a:r>
          </a:p>
        </p:txBody>
      </p:sp>
      <p:sp>
        <p:nvSpPr>
          <p:cNvPr id="7" name="Content Placeholder 6">
            <a:extLst>
              <a:ext uri="{FF2B5EF4-FFF2-40B4-BE49-F238E27FC236}">
                <a16:creationId xmlns:a16="http://schemas.microsoft.com/office/drawing/2014/main" id="{EC5165BD-66CC-6E4D-B9A9-51AB5E09AC21}"/>
              </a:ext>
            </a:extLst>
          </p:cNvPr>
          <p:cNvSpPr>
            <a:spLocks noGrp="1"/>
          </p:cNvSpPr>
          <p:nvPr>
            <p:ph sz="half" idx="1"/>
          </p:nvPr>
        </p:nvSpPr>
        <p:spPr>
          <a:xfrm>
            <a:off x="251520" y="1600200"/>
            <a:ext cx="4244280" cy="4525963"/>
          </a:xfrm>
        </p:spPr>
        <p:txBody>
          <a:bodyPr/>
          <a:lstStyle/>
          <a:p>
            <a:pPr marL="0" indent="0">
              <a:buNone/>
            </a:pPr>
            <a:r>
              <a:rPr lang="en-GB" sz="2200" dirty="0">
                <a:solidFill>
                  <a:schemeClr val="bg1"/>
                </a:solidFill>
              </a:rPr>
              <a:t>One day, when Moses was a grown man, he went out to visit his kinsmen; and he watched them struggling at forced labour. He saw an Egyptian strike a Hebrew, one of his kinsmen. He looked this way and that; and when he saw that no one was around, he killed the Egyptian and hid his body in the sand. 			Exodus 2:11-12</a:t>
            </a:r>
          </a:p>
        </p:txBody>
      </p:sp>
      <p:sp>
        <p:nvSpPr>
          <p:cNvPr id="8" name="Content Placeholder 7">
            <a:extLst>
              <a:ext uri="{FF2B5EF4-FFF2-40B4-BE49-F238E27FC236}">
                <a16:creationId xmlns:a16="http://schemas.microsoft.com/office/drawing/2014/main" id="{1EB113E1-1EC2-DC49-871A-686C5A513A03}"/>
              </a:ext>
            </a:extLst>
          </p:cNvPr>
          <p:cNvSpPr>
            <a:spLocks noGrp="1"/>
          </p:cNvSpPr>
          <p:nvPr>
            <p:ph sz="half" idx="2"/>
          </p:nvPr>
        </p:nvSpPr>
        <p:spPr/>
        <p:txBody>
          <a:bodyPr/>
          <a:lstStyle/>
          <a:p>
            <a:endParaRPr lang="en-GB"/>
          </a:p>
        </p:txBody>
      </p:sp>
      <p:pic>
        <p:nvPicPr>
          <p:cNvPr id="9" name="Content Placeholder 3">
            <a:extLst>
              <a:ext uri="{FF2B5EF4-FFF2-40B4-BE49-F238E27FC236}">
                <a16:creationId xmlns:a16="http://schemas.microsoft.com/office/drawing/2014/main" id="{8EB08183-DC67-B94A-AFE3-021779E3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860032" y="2204864"/>
            <a:ext cx="4076270" cy="3057203"/>
          </a:xfrm>
          <a:prstGeom prst="rect">
            <a:avLst/>
          </a:prstGeom>
          <a:noFill/>
          <a:ln w="9525">
            <a:noFill/>
            <a:miter lim="800000"/>
            <a:headEnd/>
            <a:tailEnd/>
          </a:ln>
          <a:effectLst/>
        </p:spPr>
      </p:pic>
    </p:spTree>
    <p:extLst>
      <p:ext uri="{BB962C8B-B14F-4D97-AF65-F5344CB8AC3E}">
        <p14:creationId xmlns:p14="http://schemas.microsoft.com/office/powerpoint/2010/main" val="1168761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8558C-7DF1-9248-BB8D-3BDE26F9E541}"/>
              </a:ext>
            </a:extLst>
          </p:cNvPr>
          <p:cNvSpPr>
            <a:spLocks noGrp="1"/>
          </p:cNvSpPr>
          <p:nvPr>
            <p:ph type="title"/>
          </p:nvPr>
        </p:nvSpPr>
        <p:spPr>
          <a:xfrm>
            <a:off x="457200" y="25747"/>
            <a:ext cx="8229600" cy="1143000"/>
          </a:xfrm>
        </p:spPr>
        <p:txBody>
          <a:bodyPr/>
          <a:lstStyle/>
          <a:p>
            <a:r>
              <a:rPr lang="en-GB" dirty="0">
                <a:solidFill>
                  <a:srgbClr val="FFFF00"/>
                </a:solidFill>
              </a:rPr>
              <a:t>A leader is not a bystander</a:t>
            </a:r>
          </a:p>
        </p:txBody>
      </p:sp>
      <p:sp>
        <p:nvSpPr>
          <p:cNvPr id="6" name="Content Placeholder 5">
            <a:extLst>
              <a:ext uri="{FF2B5EF4-FFF2-40B4-BE49-F238E27FC236}">
                <a16:creationId xmlns:a16="http://schemas.microsoft.com/office/drawing/2014/main" id="{470EE612-635B-4648-84D2-C08CAF43A77B}"/>
              </a:ext>
            </a:extLst>
          </p:cNvPr>
          <p:cNvSpPr>
            <a:spLocks noGrp="1"/>
          </p:cNvSpPr>
          <p:nvPr>
            <p:ph idx="1"/>
          </p:nvPr>
        </p:nvSpPr>
        <p:spPr>
          <a:xfrm>
            <a:off x="251520" y="1168747"/>
            <a:ext cx="8435280" cy="5428605"/>
          </a:xfrm>
        </p:spPr>
        <p:txBody>
          <a:bodyPr/>
          <a:lstStyle/>
          <a:p>
            <a:r>
              <a:rPr lang="en-GB" sz="2200" dirty="0">
                <a:solidFill>
                  <a:schemeClr val="bg1"/>
                </a:solidFill>
              </a:rPr>
              <a:t>When bad things happen, some avert their eyes. Some wait for others to act. Some blame others for failing to act. Some simply complain. </a:t>
            </a:r>
          </a:p>
          <a:p>
            <a:r>
              <a:rPr lang="en-GB" sz="2200" dirty="0">
                <a:solidFill>
                  <a:schemeClr val="bg1"/>
                </a:solidFill>
              </a:rPr>
              <a:t>A leader is one who takes responsibility. Leadership is born when we become active not passive, when we don’t wait for someone else to act because perhaps there is no one else, at least not here, not now. </a:t>
            </a:r>
          </a:p>
          <a:p>
            <a:r>
              <a:rPr lang="en-GB" sz="2200" dirty="0">
                <a:solidFill>
                  <a:schemeClr val="bg1"/>
                </a:solidFill>
              </a:rPr>
              <a:t>There are some who say, “If something is wrong let me be among the first to put it right.” They are the leaders. They are the ones who make a difference in their lifetimes. They are the ones who make ours a better world.</a:t>
            </a:r>
          </a:p>
          <a:p>
            <a:r>
              <a:rPr lang="en-GB" sz="2200" dirty="0">
                <a:solidFill>
                  <a:schemeClr val="bg1"/>
                </a:solidFill>
              </a:rPr>
              <a:t>With rare exceptions, God does not intervene in history. He acts through us, not to us. </a:t>
            </a:r>
          </a:p>
          <a:p>
            <a:r>
              <a:rPr lang="en-GB" sz="2200" dirty="0">
                <a:solidFill>
                  <a:schemeClr val="bg1"/>
                </a:solidFill>
              </a:rPr>
              <a:t>God does not want us to accept the world as it is. He wants us to be responsible and change it</a:t>
            </a:r>
          </a:p>
          <a:p>
            <a:endParaRPr lang="en-GB" sz="2200" dirty="0">
              <a:solidFill>
                <a:schemeClr val="bg1"/>
              </a:solidFill>
            </a:endParaRPr>
          </a:p>
        </p:txBody>
      </p:sp>
    </p:spTree>
    <p:extLst>
      <p:ext uri="{BB962C8B-B14F-4D97-AF65-F5344CB8AC3E}">
        <p14:creationId xmlns:p14="http://schemas.microsoft.com/office/powerpoint/2010/main" val="49281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FB74-4939-9C49-A58B-A5BE0CEDED01}"/>
              </a:ext>
            </a:extLst>
          </p:cNvPr>
          <p:cNvSpPr>
            <a:spLocks noGrp="1"/>
          </p:cNvSpPr>
          <p:nvPr>
            <p:ph type="title"/>
          </p:nvPr>
        </p:nvSpPr>
        <p:spPr/>
        <p:txBody>
          <a:bodyPr/>
          <a:lstStyle/>
          <a:p>
            <a:r>
              <a:rPr lang="en-GB" dirty="0">
                <a:solidFill>
                  <a:srgbClr val="FFFF00"/>
                </a:solidFill>
              </a:rPr>
              <a:t>Why are we looking at this?</a:t>
            </a:r>
          </a:p>
        </p:txBody>
      </p:sp>
      <p:sp>
        <p:nvSpPr>
          <p:cNvPr id="3" name="Text Placeholder 2">
            <a:extLst>
              <a:ext uri="{FF2B5EF4-FFF2-40B4-BE49-F238E27FC236}">
                <a16:creationId xmlns:a16="http://schemas.microsoft.com/office/drawing/2014/main" id="{EABCC58F-E214-5F4A-9911-0EDC9739E72C}"/>
              </a:ext>
            </a:extLst>
          </p:cNvPr>
          <p:cNvSpPr>
            <a:spLocks noGrp="1"/>
          </p:cNvSpPr>
          <p:nvPr>
            <p:ph type="body" sz="half" idx="1"/>
          </p:nvPr>
        </p:nvSpPr>
        <p:spPr>
          <a:xfrm>
            <a:off x="457200" y="1600200"/>
            <a:ext cx="8229600" cy="4525963"/>
          </a:xfrm>
        </p:spPr>
        <p:txBody>
          <a:bodyPr>
            <a:normAutofit/>
          </a:bodyPr>
          <a:lstStyle/>
          <a:p>
            <a:r>
              <a:rPr lang="en-GB" sz="2200" dirty="0">
                <a:solidFill>
                  <a:schemeClr val="bg1"/>
                </a:solidFill>
              </a:rPr>
              <a:t>“There is a profound difference between history and memory. History is his story – an event that happened sometime else to someone else. Memory is my story – something that happened to me and is part of who I am. History is information. Memory, by contrast, is part of identity. I can study the history of other peoples, cultures and civilizations. They deepen my knowledge and broaden my horizons. But they do not make a claim on me. They are the past as part. Memory is the past as present, as it lives on in me. </a:t>
            </a:r>
            <a:r>
              <a:rPr lang="en-GB" sz="2200" b="1" dirty="0">
                <a:solidFill>
                  <a:schemeClr val="bg1"/>
                </a:solidFill>
              </a:rPr>
              <a:t>Without memory there can be no identity.” 			</a:t>
            </a:r>
            <a:r>
              <a:rPr lang="en-GB" sz="2200" dirty="0">
                <a:solidFill>
                  <a:schemeClr val="bg1"/>
                </a:solidFill>
              </a:rPr>
              <a:t>Rabbi Jonathan Sacks</a:t>
            </a:r>
            <a:endParaRPr lang="en-GB" sz="2200" b="1" dirty="0">
              <a:solidFill>
                <a:schemeClr val="bg1"/>
              </a:solidFill>
            </a:endParaRPr>
          </a:p>
        </p:txBody>
      </p:sp>
    </p:spTree>
    <p:extLst>
      <p:ext uri="{BB962C8B-B14F-4D97-AF65-F5344CB8AC3E}">
        <p14:creationId xmlns:p14="http://schemas.microsoft.com/office/powerpoint/2010/main" val="2688297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6130" name="Rectangle 2"/>
          <p:cNvSpPr>
            <a:spLocks noGrp="1" noChangeArrowheads="1"/>
          </p:cNvSpPr>
          <p:nvPr>
            <p:ph type="title"/>
          </p:nvPr>
        </p:nvSpPr>
        <p:spPr>
          <a:xfrm>
            <a:off x="457200" y="44624"/>
            <a:ext cx="8229600" cy="1143000"/>
          </a:xfrm>
        </p:spPr>
        <p:txBody>
          <a:bodyPr/>
          <a:lstStyle/>
          <a:p>
            <a:r>
              <a:rPr lang="en-US" sz="4000" dirty="0">
                <a:solidFill>
                  <a:srgbClr val="FFFF00"/>
                </a:solidFill>
                <a:latin typeface="Century Gothic" charset="0"/>
                <a:ea typeface="Century Gothic" charset="0"/>
                <a:cs typeface="Century Gothic" charset="0"/>
              </a:rPr>
              <a:t>What kind of person was Moses?</a:t>
            </a:r>
            <a:endParaRPr lang="en-US" dirty="0">
              <a:latin typeface="Century Gothic" charset="0"/>
              <a:ea typeface="Century Gothic" charset="0"/>
              <a:cs typeface="Century Gothic" charset="0"/>
            </a:endParaRPr>
          </a:p>
        </p:txBody>
      </p:sp>
      <p:sp>
        <p:nvSpPr>
          <p:cNvPr id="1456131" name="Rectangle 3"/>
          <p:cNvSpPr>
            <a:spLocks noGrp="1" noChangeArrowheads="1"/>
          </p:cNvSpPr>
          <p:nvPr>
            <p:ph type="body" sz="half" idx="1"/>
          </p:nvPr>
        </p:nvSpPr>
        <p:spPr>
          <a:xfrm>
            <a:off x="457200" y="1196752"/>
            <a:ext cx="4038600" cy="3484984"/>
          </a:xfrm>
        </p:spPr>
        <p:txBody>
          <a:bodyPr/>
          <a:lstStyle/>
          <a:p>
            <a:pPr>
              <a:lnSpc>
                <a:spcPct val="90000"/>
              </a:lnSpc>
            </a:pPr>
            <a:r>
              <a:rPr lang="en-US" sz="2400" dirty="0">
                <a:solidFill>
                  <a:schemeClr val="bg1"/>
                </a:solidFill>
                <a:latin typeface="Century Gothic" charset="0"/>
                <a:ea typeface="Century Gothic" charset="0"/>
                <a:cs typeface="Century Gothic" charset="0"/>
              </a:rPr>
              <a:t>Strong sense of justice</a:t>
            </a:r>
          </a:p>
          <a:p>
            <a:pPr>
              <a:lnSpc>
                <a:spcPct val="90000"/>
              </a:lnSpc>
            </a:pPr>
            <a:r>
              <a:rPr lang="en-US" sz="2400" dirty="0">
                <a:solidFill>
                  <a:schemeClr val="bg1"/>
                </a:solidFill>
                <a:latin typeface="Century Gothic" charset="0"/>
                <a:ea typeface="Century Gothic" charset="0"/>
                <a:cs typeface="Century Gothic" charset="0"/>
              </a:rPr>
              <a:t>Egyptian slave driver</a:t>
            </a:r>
          </a:p>
          <a:p>
            <a:pPr lvl="1">
              <a:lnSpc>
                <a:spcPct val="90000"/>
              </a:lnSpc>
            </a:pPr>
            <a:r>
              <a:rPr lang="en-US" sz="2000" dirty="0">
                <a:solidFill>
                  <a:schemeClr val="bg1"/>
                </a:solidFill>
                <a:latin typeface="Century Gothic" charset="0"/>
                <a:ea typeface="Century Gothic" charset="0"/>
                <a:cs typeface="Century Gothic" charset="0"/>
              </a:rPr>
              <a:t>Non-Israelite against an Israelite</a:t>
            </a:r>
          </a:p>
          <a:p>
            <a:pPr>
              <a:lnSpc>
                <a:spcPct val="90000"/>
              </a:lnSpc>
            </a:pPr>
            <a:r>
              <a:rPr lang="en-US" sz="2400" dirty="0">
                <a:solidFill>
                  <a:schemeClr val="bg1"/>
                </a:solidFill>
                <a:latin typeface="Century Gothic" charset="0"/>
                <a:ea typeface="Century Gothic" charset="0"/>
                <a:cs typeface="Century Gothic" charset="0"/>
              </a:rPr>
              <a:t>Israelites fighting</a:t>
            </a:r>
          </a:p>
          <a:p>
            <a:pPr lvl="1">
              <a:lnSpc>
                <a:spcPct val="90000"/>
              </a:lnSpc>
            </a:pPr>
            <a:r>
              <a:rPr lang="en-US" sz="2000" dirty="0">
                <a:solidFill>
                  <a:schemeClr val="bg1"/>
                </a:solidFill>
                <a:latin typeface="Century Gothic" charset="0"/>
                <a:ea typeface="Century Gothic" charset="0"/>
                <a:cs typeface="Century Gothic" charset="0"/>
              </a:rPr>
              <a:t>Israelite against Israelite</a:t>
            </a:r>
          </a:p>
          <a:p>
            <a:pPr>
              <a:lnSpc>
                <a:spcPct val="90000"/>
              </a:lnSpc>
            </a:pPr>
            <a:r>
              <a:rPr lang="en-US" sz="2400" dirty="0">
                <a:solidFill>
                  <a:schemeClr val="bg1"/>
                </a:solidFill>
                <a:latin typeface="Century Gothic" charset="0"/>
                <a:ea typeface="Century Gothic" charset="0"/>
                <a:cs typeface="Century Gothic" charset="0"/>
              </a:rPr>
              <a:t>Defended Jethro’s 7 daughters</a:t>
            </a:r>
          </a:p>
          <a:p>
            <a:pPr lvl="1">
              <a:lnSpc>
                <a:spcPct val="90000"/>
              </a:lnSpc>
            </a:pPr>
            <a:r>
              <a:rPr lang="en-US" sz="2000" dirty="0">
                <a:solidFill>
                  <a:schemeClr val="bg1"/>
                </a:solidFill>
                <a:latin typeface="Century Gothic" charset="0"/>
                <a:ea typeface="Century Gothic" charset="0"/>
                <a:cs typeface="Century Gothic" charset="0"/>
              </a:rPr>
              <a:t>Non Israelite against non Israelite</a:t>
            </a:r>
          </a:p>
          <a:p>
            <a:pPr>
              <a:lnSpc>
                <a:spcPct val="90000"/>
              </a:lnSpc>
            </a:pPr>
            <a:r>
              <a:rPr lang="en-US" sz="2400" dirty="0">
                <a:solidFill>
                  <a:schemeClr val="bg1"/>
                </a:solidFill>
                <a:latin typeface="Century Gothic" charset="0"/>
                <a:ea typeface="Century Gothic" charset="0"/>
                <a:cs typeface="Century Gothic" charset="0"/>
              </a:rPr>
              <a:t>Argued with God to defend the people</a:t>
            </a:r>
          </a:p>
          <a:p>
            <a:pPr>
              <a:lnSpc>
                <a:spcPct val="90000"/>
              </a:lnSpc>
            </a:pPr>
            <a:r>
              <a:rPr lang="en-US" sz="2400" dirty="0">
                <a:solidFill>
                  <a:schemeClr val="bg1"/>
                </a:solidFill>
                <a:latin typeface="Century Gothic" charset="0"/>
                <a:ea typeface="Century Gothic" charset="0"/>
                <a:cs typeface="Century Gothic" charset="0"/>
              </a:rPr>
              <a:t>Cared for people</a:t>
            </a:r>
          </a:p>
          <a:p>
            <a:pPr>
              <a:lnSpc>
                <a:spcPct val="90000"/>
              </a:lnSpc>
            </a:pPr>
            <a:r>
              <a:rPr lang="en-US" sz="2400" dirty="0">
                <a:solidFill>
                  <a:schemeClr val="bg1"/>
                </a:solidFill>
                <a:latin typeface="Century Gothic" charset="0"/>
                <a:ea typeface="Century Gothic" charset="0"/>
                <a:cs typeface="Century Gothic" charset="0"/>
              </a:rPr>
              <a:t>Identified with them</a:t>
            </a:r>
          </a:p>
          <a:p>
            <a:pPr>
              <a:lnSpc>
                <a:spcPct val="90000"/>
              </a:lnSpc>
            </a:pPr>
            <a:endParaRPr lang="en-US" sz="2400" dirty="0">
              <a:solidFill>
                <a:schemeClr val="bg1"/>
              </a:solidFill>
              <a:latin typeface="Century Gothic" charset="0"/>
              <a:ea typeface="Century Gothic" charset="0"/>
              <a:cs typeface="Century Gothic" charset="0"/>
            </a:endParaRPr>
          </a:p>
          <a:p>
            <a:pPr>
              <a:lnSpc>
                <a:spcPct val="90000"/>
              </a:lnSpc>
            </a:pPr>
            <a:endParaRPr lang="en-US" sz="2400" dirty="0">
              <a:solidFill>
                <a:schemeClr val="bg1"/>
              </a:solidFill>
              <a:latin typeface="Century Gothic" charset="0"/>
              <a:ea typeface="Century Gothic" charset="0"/>
              <a:cs typeface="Century Gothic" charset="0"/>
            </a:endParaRPr>
          </a:p>
        </p:txBody>
      </p:sp>
      <p:pic>
        <p:nvPicPr>
          <p:cNvPr id="5" name="Content Placeholder 4"/>
          <p:cNvPicPr>
            <a:picLocks noGrp="1" noChangeAspect="1"/>
          </p:cNvPicPr>
          <p:nvPr>
            <p:ph sz="quarter" idx="3"/>
          </p:nvPr>
        </p:nvPicPr>
        <p:blipFill>
          <a:blip r:embed="rId3">
            <a:extLst>
              <a:ext uri="{28A0092B-C50C-407E-A947-70E740481C1C}">
                <a14:useLocalDpi xmlns:a14="http://schemas.microsoft.com/office/drawing/2010/main" val="0"/>
              </a:ext>
            </a:extLst>
          </a:blip>
          <a:stretch>
            <a:fillRect/>
          </a:stretch>
        </p:blipFill>
        <p:spPr>
          <a:xfrm>
            <a:off x="5004048" y="1187624"/>
            <a:ext cx="3517477" cy="4840567"/>
          </a:xfrm>
        </p:spPr>
      </p:pic>
      <p:sp>
        <p:nvSpPr>
          <p:cNvPr id="6" name="TextBox 5"/>
          <p:cNvSpPr txBox="1"/>
          <p:nvPr/>
        </p:nvSpPr>
        <p:spPr>
          <a:xfrm>
            <a:off x="4860032" y="6165304"/>
            <a:ext cx="3879588" cy="400110"/>
          </a:xfrm>
          <a:prstGeom prst="rect">
            <a:avLst/>
          </a:prstGeom>
          <a:noFill/>
        </p:spPr>
        <p:txBody>
          <a:bodyPr wrap="square" rtlCol="0">
            <a:spAutoFit/>
          </a:bodyPr>
          <a:lstStyle/>
          <a:p>
            <a:r>
              <a:rPr lang="en-GB" sz="2000" dirty="0">
                <a:solidFill>
                  <a:schemeClr val="accent1"/>
                </a:solidFill>
                <a:latin typeface="Century Gothic" charset="0"/>
                <a:ea typeface="Century Gothic" charset="0"/>
                <a:cs typeface="Century Gothic" charset="0"/>
              </a:rPr>
              <a:t>Defending Jethro’s daughters</a:t>
            </a:r>
          </a:p>
        </p:txBody>
      </p:sp>
    </p:spTree>
    <p:extLst>
      <p:ext uri="{BB962C8B-B14F-4D97-AF65-F5344CB8AC3E}">
        <p14:creationId xmlns:p14="http://schemas.microsoft.com/office/powerpoint/2010/main" val="36239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6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613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5613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561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561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5613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56131">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56131">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56131">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5613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613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8818" name="Rectangle 2"/>
          <p:cNvSpPr>
            <a:spLocks noGrp="1" noChangeArrowheads="1"/>
          </p:cNvSpPr>
          <p:nvPr>
            <p:ph type="title"/>
          </p:nvPr>
        </p:nvSpPr>
        <p:spPr/>
        <p:txBody>
          <a:bodyPr/>
          <a:lstStyle/>
          <a:p>
            <a:r>
              <a:rPr lang="en-US" dirty="0">
                <a:solidFill>
                  <a:srgbClr val="FFFF00"/>
                </a:solidFill>
              </a:rPr>
              <a:t>Where is all this happening?</a:t>
            </a:r>
            <a:endParaRPr lang="en-US" dirty="0"/>
          </a:p>
        </p:txBody>
      </p:sp>
      <p:pic>
        <p:nvPicPr>
          <p:cNvPr id="1698821" name="Picture 5" descr="mosesmap"/>
          <p:cNvPicPr>
            <a:picLocks noGrp="1" noChangeAspect="1" noChangeArrowheads="1"/>
          </p:cNvPicPr>
          <p:nvPr>
            <p:ph idx="1"/>
          </p:nvPr>
        </p:nvPicPr>
        <p:blipFill>
          <a:blip r:embed="rId3"/>
          <a:srcRect/>
          <a:stretch>
            <a:fillRect/>
          </a:stretch>
        </p:blipFill>
        <p:spPr>
          <a:xfrm>
            <a:off x="1535113" y="1600200"/>
            <a:ext cx="6073775" cy="4525963"/>
          </a:xfrm>
          <a:solidFill>
            <a:srgbClr val="333399"/>
          </a:solidFill>
          <a:ln>
            <a:solidFill>
              <a:schemeClr val="bg1">
                <a:lumMod val="50000"/>
              </a:schemeClr>
            </a:solidFill>
          </a:ln>
        </p:spPr>
      </p:pic>
      <p:sp>
        <p:nvSpPr>
          <p:cNvPr id="1698822" name="Text Box 6"/>
          <p:cNvSpPr txBox="1">
            <a:spLocks noChangeArrowheads="1"/>
          </p:cNvSpPr>
          <p:nvPr/>
        </p:nvSpPr>
        <p:spPr bwMode="auto">
          <a:xfrm>
            <a:off x="2057400" y="3048000"/>
            <a:ext cx="1524000" cy="519113"/>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b="1" dirty="0"/>
              <a:t>Ramses </a:t>
            </a:r>
            <a:r>
              <a:rPr lang="en-US" sz="2800" b="1" dirty="0"/>
              <a:t>•</a:t>
            </a:r>
            <a:endParaRPr lang="en-US" b="1" dirty="0"/>
          </a:p>
        </p:txBody>
      </p:sp>
      <p:sp>
        <p:nvSpPr>
          <p:cNvPr id="1698823" name="Freeform 7"/>
          <p:cNvSpPr>
            <a:spLocks/>
          </p:cNvSpPr>
          <p:nvPr/>
        </p:nvSpPr>
        <p:spPr bwMode="auto">
          <a:xfrm>
            <a:off x="3481388" y="2535238"/>
            <a:ext cx="2608262" cy="730250"/>
          </a:xfrm>
          <a:custGeom>
            <a:avLst/>
            <a:gdLst/>
            <a:ahLst/>
            <a:cxnLst>
              <a:cxn ang="0">
                <a:pos x="0" y="424"/>
              </a:cxn>
              <a:cxn ang="0">
                <a:pos x="112" y="433"/>
              </a:cxn>
              <a:cxn ang="0">
                <a:pos x="164" y="399"/>
              </a:cxn>
              <a:cxn ang="0">
                <a:pos x="396" y="373"/>
              </a:cxn>
              <a:cxn ang="0">
                <a:pos x="456" y="347"/>
              </a:cxn>
              <a:cxn ang="0">
                <a:pos x="499" y="321"/>
              </a:cxn>
              <a:cxn ang="0">
                <a:pos x="654" y="278"/>
              </a:cxn>
              <a:cxn ang="0">
                <a:pos x="964" y="287"/>
              </a:cxn>
              <a:cxn ang="0">
                <a:pos x="1575" y="218"/>
              </a:cxn>
              <a:cxn ang="0">
                <a:pos x="1626" y="106"/>
              </a:cxn>
              <a:cxn ang="0">
                <a:pos x="1643" y="3"/>
              </a:cxn>
            </a:cxnLst>
            <a:rect l="0" t="0" r="r" b="b"/>
            <a:pathLst>
              <a:path w="1643" h="460">
                <a:moveTo>
                  <a:pt x="0" y="424"/>
                </a:moveTo>
                <a:cubicBezTo>
                  <a:pt x="36" y="460"/>
                  <a:pt x="25" y="458"/>
                  <a:pt x="112" y="433"/>
                </a:cubicBezTo>
                <a:cubicBezTo>
                  <a:pt x="131" y="427"/>
                  <a:pt x="143" y="402"/>
                  <a:pt x="164" y="399"/>
                </a:cubicBezTo>
                <a:cubicBezTo>
                  <a:pt x="241" y="385"/>
                  <a:pt x="317" y="378"/>
                  <a:pt x="396" y="373"/>
                </a:cubicBezTo>
                <a:cubicBezTo>
                  <a:pt x="464" y="325"/>
                  <a:pt x="375" y="382"/>
                  <a:pt x="456" y="347"/>
                </a:cubicBezTo>
                <a:cubicBezTo>
                  <a:pt x="471" y="340"/>
                  <a:pt x="483" y="327"/>
                  <a:pt x="499" y="321"/>
                </a:cubicBezTo>
                <a:cubicBezTo>
                  <a:pt x="546" y="302"/>
                  <a:pt x="604" y="291"/>
                  <a:pt x="654" y="278"/>
                </a:cubicBezTo>
                <a:cubicBezTo>
                  <a:pt x="757" y="281"/>
                  <a:pt x="860" y="287"/>
                  <a:pt x="964" y="287"/>
                </a:cubicBezTo>
                <a:cubicBezTo>
                  <a:pt x="1455" y="287"/>
                  <a:pt x="1458" y="437"/>
                  <a:pt x="1575" y="218"/>
                </a:cubicBezTo>
                <a:cubicBezTo>
                  <a:pt x="1584" y="178"/>
                  <a:pt x="1603" y="140"/>
                  <a:pt x="1626" y="106"/>
                </a:cubicBezTo>
                <a:cubicBezTo>
                  <a:pt x="1635" y="0"/>
                  <a:pt x="1600" y="3"/>
                  <a:pt x="1643" y="3"/>
                </a:cubicBezTo>
              </a:path>
            </a:pathLst>
          </a:custGeom>
          <a:noFill/>
          <a:ln w="41275">
            <a:solidFill>
              <a:schemeClr val="accent1"/>
            </a:solidFill>
            <a:round/>
            <a:headEnd/>
            <a:tailEnd type="triangle" w="med" len="med"/>
          </a:ln>
          <a:effectLst/>
        </p:spPr>
        <p:txBody>
          <a:bodyPr wrap="none" anchor="ctr">
            <a:prstTxWarp prst="textNoShape">
              <a:avLst/>
            </a:prstTxWarp>
          </a:bodyPr>
          <a:lstStyle/>
          <a:p>
            <a:endParaRPr lang="en-US"/>
          </a:p>
        </p:txBody>
      </p:sp>
      <p:sp>
        <p:nvSpPr>
          <p:cNvPr id="1698824" name="Text Box 8"/>
          <p:cNvSpPr txBox="1">
            <a:spLocks noChangeArrowheads="1"/>
          </p:cNvSpPr>
          <p:nvPr/>
        </p:nvSpPr>
        <p:spPr bwMode="auto">
          <a:xfrm>
            <a:off x="3992563" y="2590800"/>
            <a:ext cx="1570037" cy="366713"/>
          </a:xfrm>
          <a:prstGeom prst="rect">
            <a:avLst/>
          </a:prstGeom>
          <a:noFill/>
          <a:ln w="9525">
            <a:noFill/>
            <a:miter lim="800000"/>
            <a:headEnd/>
            <a:tailEnd/>
          </a:ln>
          <a:effectLst/>
        </p:spPr>
        <p:txBody>
          <a:bodyPr wrap="none">
            <a:prstTxWarp prst="textNoShape">
              <a:avLst/>
            </a:prstTxWarp>
            <a:spAutoFit/>
          </a:bodyPr>
          <a:lstStyle/>
          <a:p>
            <a:r>
              <a:rPr lang="en-US">
                <a:solidFill>
                  <a:schemeClr val="accent1"/>
                </a:solidFill>
              </a:rPr>
              <a:t>21 days route</a:t>
            </a:r>
          </a:p>
        </p:txBody>
      </p:sp>
      <p:sp>
        <p:nvSpPr>
          <p:cNvPr id="1698825" name="Freeform 9"/>
          <p:cNvSpPr>
            <a:spLocks/>
          </p:cNvSpPr>
          <p:nvPr/>
        </p:nvSpPr>
        <p:spPr bwMode="auto">
          <a:xfrm>
            <a:off x="3441700" y="3509963"/>
            <a:ext cx="3536950" cy="1617662"/>
          </a:xfrm>
          <a:custGeom>
            <a:avLst/>
            <a:gdLst/>
            <a:ahLst/>
            <a:cxnLst>
              <a:cxn ang="0">
                <a:pos x="0" y="0"/>
              </a:cxn>
              <a:cxn ang="0">
                <a:pos x="241" y="68"/>
              </a:cxn>
              <a:cxn ang="0">
                <a:pos x="318" y="111"/>
              </a:cxn>
              <a:cxn ang="0">
                <a:pos x="456" y="129"/>
              </a:cxn>
              <a:cxn ang="0">
                <a:pos x="645" y="206"/>
              </a:cxn>
              <a:cxn ang="0">
                <a:pos x="782" y="266"/>
              </a:cxn>
              <a:cxn ang="0">
                <a:pos x="972" y="361"/>
              </a:cxn>
              <a:cxn ang="0">
                <a:pos x="1118" y="464"/>
              </a:cxn>
              <a:cxn ang="0">
                <a:pos x="1195" y="481"/>
              </a:cxn>
              <a:cxn ang="0">
                <a:pos x="1367" y="584"/>
              </a:cxn>
              <a:cxn ang="0">
                <a:pos x="1428" y="627"/>
              </a:cxn>
              <a:cxn ang="0">
                <a:pos x="1505" y="679"/>
              </a:cxn>
              <a:cxn ang="0">
                <a:pos x="1686" y="748"/>
              </a:cxn>
              <a:cxn ang="0">
                <a:pos x="1978" y="808"/>
              </a:cxn>
              <a:cxn ang="0">
                <a:pos x="2004" y="825"/>
              </a:cxn>
              <a:cxn ang="0">
                <a:pos x="2047" y="885"/>
              </a:cxn>
              <a:cxn ang="0">
                <a:pos x="2159" y="937"/>
              </a:cxn>
              <a:cxn ang="0">
                <a:pos x="2193" y="1014"/>
              </a:cxn>
              <a:cxn ang="0">
                <a:pos x="2228" y="1014"/>
              </a:cxn>
            </a:cxnLst>
            <a:rect l="0" t="0" r="r" b="b"/>
            <a:pathLst>
              <a:path w="2228" h="1019">
                <a:moveTo>
                  <a:pt x="0" y="0"/>
                </a:moveTo>
                <a:cubicBezTo>
                  <a:pt x="79" y="14"/>
                  <a:pt x="168" y="27"/>
                  <a:pt x="241" y="68"/>
                </a:cubicBezTo>
                <a:cubicBezTo>
                  <a:pt x="266" y="82"/>
                  <a:pt x="288" y="106"/>
                  <a:pt x="318" y="111"/>
                </a:cubicBezTo>
                <a:cubicBezTo>
                  <a:pt x="403" y="123"/>
                  <a:pt x="357" y="117"/>
                  <a:pt x="456" y="129"/>
                </a:cubicBezTo>
                <a:cubicBezTo>
                  <a:pt x="519" y="154"/>
                  <a:pt x="583" y="175"/>
                  <a:pt x="645" y="206"/>
                </a:cubicBezTo>
                <a:cubicBezTo>
                  <a:pt x="693" y="229"/>
                  <a:pt x="728" y="256"/>
                  <a:pt x="782" y="266"/>
                </a:cubicBezTo>
                <a:cubicBezTo>
                  <a:pt x="843" y="302"/>
                  <a:pt x="910" y="324"/>
                  <a:pt x="972" y="361"/>
                </a:cubicBezTo>
                <a:cubicBezTo>
                  <a:pt x="1022" y="390"/>
                  <a:pt x="1059" y="444"/>
                  <a:pt x="1118" y="464"/>
                </a:cubicBezTo>
                <a:cubicBezTo>
                  <a:pt x="1142" y="472"/>
                  <a:pt x="1169" y="475"/>
                  <a:pt x="1195" y="481"/>
                </a:cubicBezTo>
                <a:cubicBezTo>
                  <a:pt x="1250" y="508"/>
                  <a:pt x="1322" y="539"/>
                  <a:pt x="1367" y="584"/>
                </a:cubicBezTo>
                <a:cubicBezTo>
                  <a:pt x="1402" y="619"/>
                  <a:pt x="1381" y="604"/>
                  <a:pt x="1428" y="627"/>
                </a:cubicBezTo>
                <a:cubicBezTo>
                  <a:pt x="1450" y="650"/>
                  <a:pt x="1477" y="661"/>
                  <a:pt x="1505" y="679"/>
                </a:cubicBezTo>
                <a:cubicBezTo>
                  <a:pt x="1543" y="737"/>
                  <a:pt x="1621" y="740"/>
                  <a:pt x="1686" y="748"/>
                </a:cubicBezTo>
                <a:cubicBezTo>
                  <a:pt x="1786" y="760"/>
                  <a:pt x="1878" y="793"/>
                  <a:pt x="1978" y="808"/>
                </a:cubicBezTo>
                <a:cubicBezTo>
                  <a:pt x="1986" y="813"/>
                  <a:pt x="1997" y="817"/>
                  <a:pt x="2004" y="825"/>
                </a:cubicBezTo>
                <a:cubicBezTo>
                  <a:pt x="2020" y="843"/>
                  <a:pt x="2026" y="871"/>
                  <a:pt x="2047" y="885"/>
                </a:cubicBezTo>
                <a:cubicBezTo>
                  <a:pt x="2094" y="916"/>
                  <a:pt x="2108" y="919"/>
                  <a:pt x="2159" y="937"/>
                </a:cubicBezTo>
                <a:cubicBezTo>
                  <a:pt x="2164" y="955"/>
                  <a:pt x="2172" y="1004"/>
                  <a:pt x="2193" y="1014"/>
                </a:cubicBezTo>
                <a:cubicBezTo>
                  <a:pt x="2203" y="1019"/>
                  <a:pt x="2216" y="1014"/>
                  <a:pt x="2228" y="1014"/>
                </a:cubicBezTo>
              </a:path>
            </a:pathLst>
          </a:custGeom>
          <a:noFill/>
          <a:ln w="47625">
            <a:solidFill>
              <a:schemeClr val="accent1"/>
            </a:solidFill>
            <a:round/>
            <a:headEnd/>
            <a:tailEnd type="triangle" w="med" len="med"/>
          </a:ln>
          <a:effectLst/>
        </p:spPr>
        <p:txBody>
          <a:bodyPr wrap="none" anchor="ctr">
            <a:prstTxWarp prst="textNoShape">
              <a:avLst/>
            </a:prstTxWarp>
          </a:bodyPr>
          <a:lstStyle/>
          <a:p>
            <a:endParaRPr lang="en-US"/>
          </a:p>
        </p:txBody>
      </p:sp>
      <p:sp>
        <p:nvSpPr>
          <p:cNvPr id="1698826" name="Text Box 10"/>
          <p:cNvSpPr txBox="1">
            <a:spLocks noChangeArrowheads="1"/>
          </p:cNvSpPr>
          <p:nvPr/>
        </p:nvSpPr>
        <p:spPr bwMode="auto">
          <a:xfrm>
            <a:off x="4267200" y="3824288"/>
            <a:ext cx="1289050" cy="366712"/>
          </a:xfrm>
          <a:prstGeom prst="rect">
            <a:avLst/>
          </a:prstGeom>
          <a:noFill/>
          <a:ln w="9525">
            <a:noFill/>
            <a:miter lim="800000"/>
            <a:headEnd/>
            <a:tailEnd/>
          </a:ln>
          <a:effectLst/>
        </p:spPr>
        <p:txBody>
          <a:bodyPr wrap="none">
            <a:prstTxWarp prst="textNoShape">
              <a:avLst/>
            </a:prstTxWarp>
            <a:spAutoFit/>
          </a:bodyPr>
          <a:lstStyle/>
          <a:p>
            <a:r>
              <a:rPr lang="en-US">
                <a:solidFill>
                  <a:schemeClr val="accent1"/>
                </a:solidFill>
              </a:rPr>
              <a:t>Moses fled</a:t>
            </a:r>
          </a:p>
        </p:txBody>
      </p:sp>
      <p:sp>
        <p:nvSpPr>
          <p:cNvPr id="11" name="Parallelogram 10"/>
          <p:cNvSpPr/>
          <p:nvPr/>
        </p:nvSpPr>
        <p:spPr>
          <a:xfrm>
            <a:off x="4800600" y="5380037"/>
            <a:ext cx="990600" cy="639763"/>
          </a:xfrm>
          <a:prstGeom prst="parallelogram">
            <a:avLst>
              <a:gd name="adj" fmla="val 0"/>
            </a:avLst>
          </a:prstGeom>
          <a:solidFill>
            <a:srgbClr val="CCC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185FE-155A-4A44-95C4-9608B543943D}"/>
              </a:ext>
            </a:extLst>
          </p:cNvPr>
          <p:cNvSpPr>
            <a:spLocks noGrp="1"/>
          </p:cNvSpPr>
          <p:nvPr>
            <p:ph type="title"/>
          </p:nvPr>
        </p:nvSpPr>
        <p:spPr>
          <a:xfrm>
            <a:off x="457200" y="97755"/>
            <a:ext cx="8229600" cy="1143000"/>
          </a:xfrm>
        </p:spPr>
        <p:txBody>
          <a:bodyPr/>
          <a:lstStyle/>
          <a:p>
            <a:r>
              <a:rPr lang="en-GB" dirty="0">
                <a:solidFill>
                  <a:srgbClr val="FFFF00"/>
                </a:solidFill>
              </a:rPr>
              <a:t>40 years in the wilderness</a:t>
            </a:r>
          </a:p>
        </p:txBody>
      </p:sp>
      <p:sp>
        <p:nvSpPr>
          <p:cNvPr id="3" name="Content Placeholder 2">
            <a:extLst>
              <a:ext uri="{FF2B5EF4-FFF2-40B4-BE49-F238E27FC236}">
                <a16:creationId xmlns:a16="http://schemas.microsoft.com/office/drawing/2014/main" id="{038B95AC-A71D-1242-84A6-06051A7DA6D5}"/>
              </a:ext>
            </a:extLst>
          </p:cNvPr>
          <p:cNvSpPr>
            <a:spLocks noGrp="1"/>
          </p:cNvSpPr>
          <p:nvPr>
            <p:ph idx="1"/>
          </p:nvPr>
        </p:nvSpPr>
        <p:spPr>
          <a:xfrm>
            <a:off x="179512" y="1196752"/>
            <a:ext cx="8640960" cy="4525963"/>
          </a:xfrm>
        </p:spPr>
        <p:txBody>
          <a:bodyPr/>
          <a:lstStyle/>
          <a:p>
            <a:r>
              <a:rPr lang="en-GB" sz="2600" dirty="0">
                <a:solidFill>
                  <a:schemeClr val="accent1"/>
                </a:solidFill>
              </a:rPr>
              <a:t>Went from a man of violence – what changed?</a:t>
            </a:r>
          </a:p>
          <a:p>
            <a:pPr lvl="1"/>
            <a:r>
              <a:rPr lang="en-GB" sz="2400" dirty="0">
                <a:solidFill>
                  <a:schemeClr val="accent1"/>
                </a:solidFill>
              </a:rPr>
              <a:t>Killed Egyptian</a:t>
            </a:r>
          </a:p>
          <a:p>
            <a:pPr lvl="1"/>
            <a:r>
              <a:rPr lang="en-GB" sz="2400" dirty="0">
                <a:solidFill>
                  <a:schemeClr val="accent1"/>
                </a:solidFill>
              </a:rPr>
              <a:t>Not a good arbitrator </a:t>
            </a:r>
          </a:p>
          <a:p>
            <a:pPr lvl="1"/>
            <a:r>
              <a:rPr lang="en-GB" sz="2400" dirty="0">
                <a:solidFill>
                  <a:schemeClr val="accent1"/>
                </a:solidFill>
              </a:rPr>
              <a:t>Drives away ruffians at the well</a:t>
            </a:r>
          </a:p>
          <a:p>
            <a:r>
              <a:rPr lang="en-GB" sz="2600" dirty="0">
                <a:solidFill>
                  <a:schemeClr val="accent1"/>
                </a:solidFill>
              </a:rPr>
              <a:t>Jethro</a:t>
            </a:r>
          </a:p>
          <a:p>
            <a:pPr lvl="1"/>
            <a:r>
              <a:rPr lang="en-GB" sz="2400" dirty="0">
                <a:solidFill>
                  <a:schemeClr val="accent1"/>
                </a:solidFill>
              </a:rPr>
              <a:t>Priest of Midian</a:t>
            </a:r>
          </a:p>
          <a:p>
            <a:pPr lvl="2"/>
            <a:r>
              <a:rPr lang="en-GB" sz="2000" dirty="0">
                <a:solidFill>
                  <a:schemeClr val="accent1"/>
                </a:solidFill>
              </a:rPr>
              <a:t>Believed in Yahweh (Exodus 18:11)</a:t>
            </a:r>
          </a:p>
          <a:p>
            <a:pPr lvl="2"/>
            <a:r>
              <a:rPr lang="en-GB" sz="2000" dirty="0">
                <a:solidFill>
                  <a:schemeClr val="accent1"/>
                </a:solidFill>
              </a:rPr>
              <a:t>Led people in worship by offering sacrifices:</a:t>
            </a:r>
          </a:p>
          <a:p>
            <a:pPr lvl="2"/>
            <a:r>
              <a:rPr lang="en-GB" sz="2000" dirty="0">
                <a:solidFill>
                  <a:schemeClr val="accent1"/>
                </a:solidFill>
              </a:rPr>
              <a:t>Then Jethro brought a burnt offering and other sacrifices to God, and Aaron came with all the elders of Israel to eat a meal with Moses’ father-in-law in the presence of God.</a:t>
            </a:r>
          </a:p>
          <a:p>
            <a:pPr lvl="1"/>
            <a:r>
              <a:rPr lang="en-GB" sz="2400" dirty="0">
                <a:solidFill>
                  <a:schemeClr val="accent1"/>
                </a:solidFill>
              </a:rPr>
              <a:t>From Ethiopia</a:t>
            </a:r>
          </a:p>
          <a:p>
            <a:pPr lvl="2"/>
            <a:r>
              <a:rPr lang="en-GB" sz="2000" dirty="0">
                <a:solidFill>
                  <a:schemeClr val="accent1"/>
                </a:solidFill>
              </a:rPr>
              <a:t>Moses marries his daughter Zipporah</a:t>
            </a:r>
          </a:p>
          <a:p>
            <a:pPr lvl="3"/>
            <a:r>
              <a:rPr lang="en-GB" sz="1600" dirty="0">
                <a:solidFill>
                  <a:schemeClr val="accent1"/>
                </a:solidFill>
              </a:rPr>
              <a:t>2 sons</a:t>
            </a:r>
          </a:p>
          <a:p>
            <a:endParaRPr lang="en-GB" sz="2800" dirty="0">
              <a:solidFill>
                <a:schemeClr val="accent1"/>
              </a:solidFill>
            </a:endParaRPr>
          </a:p>
        </p:txBody>
      </p:sp>
    </p:spTree>
    <p:extLst>
      <p:ext uri="{BB962C8B-B14F-4D97-AF65-F5344CB8AC3E}">
        <p14:creationId xmlns:p14="http://schemas.microsoft.com/office/powerpoint/2010/main" val="220658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8178" name="Rectangle 2"/>
          <p:cNvSpPr>
            <a:spLocks noGrp="1" noChangeArrowheads="1"/>
          </p:cNvSpPr>
          <p:nvPr>
            <p:ph type="title"/>
          </p:nvPr>
        </p:nvSpPr>
        <p:spPr>
          <a:xfrm>
            <a:off x="457200" y="116632"/>
            <a:ext cx="8229600" cy="1143000"/>
          </a:xfrm>
        </p:spPr>
        <p:txBody>
          <a:bodyPr/>
          <a:lstStyle/>
          <a:p>
            <a:r>
              <a:rPr lang="en-US" sz="4000" dirty="0">
                <a:solidFill>
                  <a:srgbClr val="FFFF00"/>
                </a:solidFill>
              </a:rPr>
              <a:t>How did Moses encounter God?</a:t>
            </a:r>
            <a:endParaRPr lang="en-US" dirty="0"/>
          </a:p>
        </p:txBody>
      </p:sp>
      <p:sp>
        <p:nvSpPr>
          <p:cNvPr id="1458179" name="Rectangle 3"/>
          <p:cNvSpPr>
            <a:spLocks noGrp="1" noChangeArrowheads="1"/>
          </p:cNvSpPr>
          <p:nvPr>
            <p:ph type="body" sz="half" idx="1"/>
          </p:nvPr>
        </p:nvSpPr>
        <p:spPr>
          <a:xfrm>
            <a:off x="0" y="1288504"/>
            <a:ext cx="4648200" cy="4876800"/>
          </a:xfrm>
        </p:spPr>
        <p:txBody>
          <a:bodyPr/>
          <a:lstStyle/>
          <a:p>
            <a:pPr>
              <a:lnSpc>
                <a:spcPct val="90000"/>
              </a:lnSpc>
            </a:pPr>
            <a:r>
              <a:rPr lang="en-US" sz="2400" dirty="0">
                <a:solidFill>
                  <a:schemeClr val="accent1"/>
                </a:solidFill>
                <a:latin typeface="Century Gothic" charset="0"/>
                <a:ea typeface="Century Gothic" charset="0"/>
                <a:cs typeface="Century Gothic" charset="0"/>
              </a:rPr>
              <a:t>Desert of </a:t>
            </a:r>
            <a:r>
              <a:rPr lang="en-US" sz="2400" dirty="0" err="1">
                <a:solidFill>
                  <a:schemeClr val="accent1"/>
                </a:solidFill>
                <a:latin typeface="Century Gothic" charset="0"/>
                <a:ea typeface="Century Gothic" charset="0"/>
                <a:cs typeface="Century Gothic" charset="0"/>
              </a:rPr>
              <a:t>Midian</a:t>
            </a:r>
            <a:endParaRPr lang="en-US" sz="2400" dirty="0">
              <a:solidFill>
                <a:schemeClr val="accent1"/>
              </a:solidFill>
              <a:latin typeface="Century Gothic" charset="0"/>
              <a:ea typeface="Century Gothic" charset="0"/>
              <a:cs typeface="Century Gothic" charset="0"/>
            </a:endParaRPr>
          </a:p>
          <a:p>
            <a:pPr>
              <a:lnSpc>
                <a:spcPct val="90000"/>
              </a:lnSpc>
            </a:pPr>
            <a:r>
              <a:rPr lang="en-US" sz="2400" dirty="0">
                <a:solidFill>
                  <a:schemeClr val="accent1"/>
                </a:solidFill>
                <a:latin typeface="Century Gothic" charset="0"/>
                <a:ea typeface="Century Gothic" charset="0"/>
                <a:cs typeface="Century Gothic" charset="0"/>
              </a:rPr>
              <a:t>40 years as shepherd</a:t>
            </a:r>
          </a:p>
          <a:p>
            <a:pPr lvl="1">
              <a:lnSpc>
                <a:spcPct val="90000"/>
              </a:lnSpc>
            </a:pPr>
            <a:r>
              <a:rPr lang="en-US" sz="2000" dirty="0">
                <a:solidFill>
                  <a:schemeClr val="accent1"/>
                </a:solidFill>
                <a:latin typeface="Century Gothic" charset="0"/>
                <a:ea typeface="Century Gothic" charset="0"/>
                <a:cs typeface="Century Gothic" charset="0"/>
              </a:rPr>
              <a:t>Wilderness period</a:t>
            </a:r>
          </a:p>
          <a:p>
            <a:pPr lvl="1">
              <a:lnSpc>
                <a:spcPct val="90000"/>
              </a:lnSpc>
            </a:pPr>
            <a:r>
              <a:rPr lang="en-US" sz="2000" dirty="0">
                <a:solidFill>
                  <a:schemeClr val="accent1"/>
                </a:solidFill>
                <a:latin typeface="Century Gothic" charset="0"/>
                <a:ea typeface="Century Gothic" charset="0"/>
                <a:cs typeface="Century Gothic" charset="0"/>
              </a:rPr>
              <a:t>How did he grow spiritually?</a:t>
            </a:r>
          </a:p>
          <a:p>
            <a:pPr>
              <a:lnSpc>
                <a:spcPct val="90000"/>
              </a:lnSpc>
            </a:pPr>
            <a:r>
              <a:rPr lang="en-US" sz="2400" dirty="0">
                <a:solidFill>
                  <a:schemeClr val="accent1"/>
                </a:solidFill>
                <a:latin typeface="Century Gothic" charset="0"/>
                <a:ea typeface="Century Gothic" charset="0"/>
                <a:cs typeface="Century Gothic" charset="0"/>
              </a:rPr>
              <a:t>Burning bush</a:t>
            </a:r>
          </a:p>
          <a:p>
            <a:pPr>
              <a:lnSpc>
                <a:spcPct val="90000"/>
              </a:lnSpc>
              <a:buFontTx/>
              <a:buNone/>
            </a:pPr>
            <a:r>
              <a:rPr lang="en-US" sz="2400" dirty="0">
                <a:solidFill>
                  <a:schemeClr val="accent1"/>
                </a:solidFill>
                <a:latin typeface="Century Gothic" charset="0"/>
                <a:ea typeface="Century Gothic" charset="0"/>
                <a:cs typeface="Century Gothic" charset="0"/>
              </a:rPr>
              <a:t>	</a:t>
            </a:r>
            <a:r>
              <a:rPr lang="en-US" sz="2200" dirty="0">
                <a:solidFill>
                  <a:schemeClr val="accent1"/>
                </a:solidFill>
                <a:latin typeface="Century Gothic" charset="0"/>
                <a:ea typeface="Century Gothic" charset="0"/>
                <a:cs typeface="Century Gothic" charset="0"/>
              </a:rPr>
              <a:t>“I am the God of Abraham, the God of Isaac, and the God of Jacob. I have seen the misery of my people in Egypt. I have heard them crying out because of their slave drivers, and I am concerned about their suffering.”	</a:t>
            </a:r>
            <a:r>
              <a:rPr lang="en-US" sz="2400" dirty="0">
                <a:solidFill>
                  <a:schemeClr val="accent1"/>
                </a:solidFill>
                <a:latin typeface="Century Gothic" charset="0"/>
                <a:ea typeface="Century Gothic" charset="0"/>
                <a:cs typeface="Century Gothic" charset="0"/>
              </a:rPr>
              <a:t>	</a:t>
            </a:r>
            <a:r>
              <a:rPr lang="en-US" sz="2000" dirty="0">
                <a:solidFill>
                  <a:schemeClr val="accent1"/>
                </a:solidFill>
                <a:latin typeface="Century Gothic" charset="0"/>
                <a:ea typeface="Century Gothic" charset="0"/>
                <a:cs typeface="Century Gothic" charset="0"/>
              </a:rPr>
              <a:t>Exodus 3:6-7</a:t>
            </a:r>
            <a:r>
              <a:rPr lang="en-US" sz="2400" dirty="0">
                <a:solidFill>
                  <a:schemeClr val="accent1"/>
                </a:solidFill>
                <a:latin typeface="Century Gothic" charset="0"/>
                <a:ea typeface="Century Gothic" charset="0"/>
                <a:cs typeface="Century Gothic" charset="0"/>
              </a:rPr>
              <a:t> </a:t>
            </a:r>
            <a:endParaRPr lang="en-US" sz="1800" dirty="0">
              <a:solidFill>
                <a:schemeClr val="accent1"/>
              </a:solidFill>
              <a:latin typeface="Century Gothic" charset="0"/>
              <a:ea typeface="Century Gothic" charset="0"/>
              <a:cs typeface="Century Gothic" charset="0"/>
            </a:endParaRPr>
          </a:p>
          <a:p>
            <a:pPr lvl="1">
              <a:lnSpc>
                <a:spcPct val="90000"/>
              </a:lnSpc>
              <a:buFontTx/>
              <a:buNone/>
            </a:pPr>
            <a:endParaRPr lang="en-US" sz="2000" dirty="0">
              <a:solidFill>
                <a:schemeClr val="accent1"/>
              </a:solidFill>
              <a:latin typeface="Century Gothic" charset="0"/>
              <a:ea typeface="Century Gothic" charset="0"/>
              <a:cs typeface="Century Gothic" charset="0"/>
            </a:endParaRPr>
          </a:p>
          <a:p>
            <a:pPr>
              <a:lnSpc>
                <a:spcPct val="90000"/>
              </a:lnSpc>
            </a:pPr>
            <a:endParaRPr lang="en-US" sz="2400" dirty="0">
              <a:solidFill>
                <a:schemeClr val="accent1"/>
              </a:solidFill>
              <a:latin typeface="Century Gothic" charset="0"/>
              <a:ea typeface="Century Gothic" charset="0"/>
              <a:cs typeface="Century Gothic" charset="0"/>
            </a:endParaRPr>
          </a:p>
        </p:txBody>
      </p:sp>
      <p:sp>
        <p:nvSpPr>
          <p:cNvPr id="1458182" name="Text Box 6"/>
          <p:cNvSpPr txBox="1">
            <a:spLocks noChangeArrowheads="1"/>
          </p:cNvSpPr>
          <p:nvPr/>
        </p:nvSpPr>
        <p:spPr bwMode="auto">
          <a:xfrm>
            <a:off x="4283968" y="5951021"/>
            <a:ext cx="4680520" cy="646331"/>
          </a:xfrm>
          <a:prstGeom prst="rect">
            <a:avLst/>
          </a:prstGeom>
          <a:noFill/>
          <a:ln w="9525">
            <a:noFill/>
            <a:miter lim="800000"/>
            <a:headEnd/>
            <a:tailEnd/>
          </a:ln>
          <a:effectLst/>
        </p:spPr>
        <p:txBody>
          <a:bodyPr wrap="square">
            <a:prstTxWarp prst="textNoShape">
              <a:avLst/>
            </a:prstTxWarp>
            <a:spAutoFit/>
          </a:bodyPr>
          <a:lstStyle/>
          <a:p>
            <a:pPr algn="ctr">
              <a:spcBef>
                <a:spcPct val="50000"/>
              </a:spcBef>
            </a:pPr>
            <a:r>
              <a:rPr lang="en-US" dirty="0">
                <a:solidFill>
                  <a:schemeClr val="accent1"/>
                </a:solidFill>
                <a:latin typeface="Century Gothic" charset="0"/>
                <a:ea typeface="Century Gothic" charset="0"/>
                <a:cs typeface="Century Gothic" charset="0"/>
              </a:rPr>
              <a:t>There the angel of the LORD appeared to him in flames of fire from within a bush</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76056" y="1417639"/>
            <a:ext cx="3192032" cy="435523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6370" name="Rectangle 2"/>
          <p:cNvSpPr>
            <a:spLocks noGrp="1" noChangeArrowheads="1"/>
          </p:cNvSpPr>
          <p:nvPr>
            <p:ph type="title"/>
          </p:nvPr>
        </p:nvSpPr>
        <p:spPr>
          <a:xfrm>
            <a:off x="457200" y="-37133"/>
            <a:ext cx="8229600" cy="1143000"/>
          </a:xfrm>
        </p:spPr>
        <p:txBody>
          <a:bodyPr/>
          <a:lstStyle/>
          <a:p>
            <a:r>
              <a:rPr lang="en-US" sz="4000" dirty="0">
                <a:solidFill>
                  <a:srgbClr val="FFFF00"/>
                </a:solidFill>
              </a:rPr>
              <a:t>The reluctant leader</a:t>
            </a:r>
            <a:endParaRPr lang="en-US" dirty="0"/>
          </a:p>
        </p:txBody>
      </p:sp>
      <p:sp>
        <p:nvSpPr>
          <p:cNvPr id="1466371" name="Rectangle 3"/>
          <p:cNvSpPr>
            <a:spLocks noGrp="1" noChangeArrowheads="1"/>
          </p:cNvSpPr>
          <p:nvPr>
            <p:ph type="body" idx="1"/>
          </p:nvPr>
        </p:nvSpPr>
        <p:spPr>
          <a:xfrm>
            <a:off x="179512" y="1135285"/>
            <a:ext cx="8812088" cy="4525963"/>
          </a:xfrm>
        </p:spPr>
        <p:txBody>
          <a:bodyPr/>
          <a:lstStyle/>
          <a:p>
            <a:r>
              <a:rPr lang="en-US" sz="2400" dirty="0">
                <a:solidFill>
                  <a:schemeClr val="bg1"/>
                </a:solidFill>
                <a:latin typeface="Century Gothic" charset="0"/>
                <a:ea typeface="Century Gothic" charset="0"/>
                <a:cs typeface="Century Gothic" charset="0"/>
              </a:rPr>
              <a:t>God: </a:t>
            </a:r>
            <a:r>
              <a:rPr lang="en-US" sz="2400" i="1" dirty="0">
                <a:solidFill>
                  <a:schemeClr val="bg1"/>
                </a:solidFill>
                <a:latin typeface="Century Gothic" charset="0"/>
                <a:ea typeface="Century Gothic" charset="0"/>
                <a:cs typeface="Century Gothic" charset="0"/>
              </a:rPr>
              <a:t>“I will send you to Pharaoh . . .”</a:t>
            </a:r>
            <a:endParaRPr lang="en-US" sz="2400" dirty="0">
              <a:solidFill>
                <a:schemeClr val="bg1"/>
              </a:solidFill>
              <a:latin typeface="Century Gothic" charset="0"/>
              <a:ea typeface="Century Gothic" charset="0"/>
              <a:cs typeface="Century Gothic" charset="0"/>
            </a:endParaRPr>
          </a:p>
          <a:p>
            <a:r>
              <a:rPr lang="en-US" sz="2400" dirty="0">
                <a:solidFill>
                  <a:schemeClr val="bg1"/>
                </a:solidFill>
                <a:latin typeface="Century Gothic" charset="0"/>
                <a:ea typeface="Century Gothic" charset="0"/>
                <a:cs typeface="Century Gothic" charset="0"/>
              </a:rPr>
              <a:t>Moses: </a:t>
            </a:r>
            <a:r>
              <a:rPr lang="en-US" sz="2400" i="1" dirty="0">
                <a:solidFill>
                  <a:schemeClr val="bg1"/>
                </a:solidFill>
                <a:latin typeface="Century Gothic" charset="0"/>
                <a:ea typeface="Century Gothic" charset="0"/>
                <a:cs typeface="Century Gothic" charset="0"/>
              </a:rPr>
              <a:t>“Who am I that I should go to Pharaoh and bring the Israelites out of Egypt?”</a:t>
            </a:r>
          </a:p>
          <a:p>
            <a:r>
              <a:rPr lang="en-US" sz="2400" dirty="0">
                <a:solidFill>
                  <a:schemeClr val="bg1"/>
                </a:solidFill>
                <a:latin typeface="Century Gothic" charset="0"/>
                <a:ea typeface="Century Gothic" charset="0"/>
                <a:cs typeface="Century Gothic" charset="0"/>
              </a:rPr>
              <a:t>God: </a:t>
            </a:r>
            <a:r>
              <a:rPr lang="en-US" sz="2400" i="1" dirty="0">
                <a:solidFill>
                  <a:schemeClr val="bg1"/>
                </a:solidFill>
                <a:latin typeface="Century Gothic" charset="0"/>
                <a:ea typeface="Century Gothic" charset="0"/>
                <a:cs typeface="Century Gothic" charset="0"/>
              </a:rPr>
              <a:t>“But I will be with you.  And this will be the sign to you that it is I who have sent you: When you have brought the people out of Egypt, you will worship God on this mountain.”</a:t>
            </a:r>
          </a:p>
          <a:p>
            <a:r>
              <a:rPr lang="en-US" sz="2400" dirty="0">
                <a:solidFill>
                  <a:schemeClr val="bg1"/>
                </a:solidFill>
                <a:latin typeface="Century Gothic" charset="0"/>
                <a:ea typeface="Century Gothic" charset="0"/>
                <a:cs typeface="Century Gothic" charset="0"/>
              </a:rPr>
              <a:t>Moses: </a:t>
            </a:r>
            <a:r>
              <a:rPr lang="en-US" sz="2400" i="1" dirty="0">
                <a:solidFill>
                  <a:schemeClr val="bg1"/>
                </a:solidFill>
                <a:latin typeface="Century Gothic" charset="0"/>
                <a:ea typeface="Century Gothic" charset="0"/>
                <a:cs typeface="Century Gothic" charset="0"/>
              </a:rPr>
              <a:t>“They will ask, what is your name?”</a:t>
            </a:r>
          </a:p>
          <a:p>
            <a:r>
              <a:rPr lang="en-US" sz="2400" dirty="0">
                <a:solidFill>
                  <a:schemeClr val="bg1"/>
                </a:solidFill>
                <a:latin typeface="Century Gothic" charset="0"/>
                <a:ea typeface="Century Gothic" charset="0"/>
                <a:cs typeface="Century Gothic" charset="0"/>
              </a:rPr>
              <a:t>God: Yahweh: </a:t>
            </a:r>
            <a:r>
              <a:rPr lang="en-US" sz="2400" i="1" dirty="0">
                <a:solidFill>
                  <a:schemeClr val="bg1"/>
                </a:solidFill>
                <a:latin typeface="Century Gothic" charset="0"/>
                <a:ea typeface="Century Gothic" charset="0"/>
                <a:cs typeface="Century Gothic" charset="0"/>
              </a:rPr>
              <a:t>“I go on being as I go on being. Say to the Israelites, ‘The Lord, the God of your fathers—the God of Abraham, the God of Isaac and the God of Jacob—has sent me to you. This is my name forever, the name you shall call me from generation to generation.’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66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6637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6637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6637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6637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66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6370" grpId="0"/>
      <p:bldP spid="146637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8223B-EB17-C24E-9881-A14D157DB70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C02E88B-95E0-1945-826E-199E68E1B2FE}"/>
              </a:ext>
            </a:extLst>
          </p:cNvPr>
          <p:cNvSpPr>
            <a:spLocks noGrp="1"/>
          </p:cNvSpPr>
          <p:nvPr>
            <p:ph idx="1"/>
          </p:nvPr>
        </p:nvSpPr>
        <p:spPr/>
        <p:txBody>
          <a:bodyPr/>
          <a:lstStyle/>
          <a:p>
            <a:r>
              <a:rPr lang="en-GB" sz="2800" dirty="0">
                <a:solidFill>
                  <a:schemeClr val="accent1"/>
                </a:solidFill>
              </a:rPr>
              <a:t>“Go, assemble the elders of Israel and say to them, ‘The Lord, the God of your fathers—the God of Abraham, Isaac and Jacob—appeared to me and said. . .</a:t>
            </a:r>
          </a:p>
          <a:p>
            <a:r>
              <a:rPr lang="en-GB" sz="2800" dirty="0">
                <a:solidFill>
                  <a:schemeClr val="accent1"/>
                </a:solidFill>
              </a:rPr>
              <a:t>“The elders of Israel will listen to you . . .</a:t>
            </a:r>
          </a:p>
          <a:p>
            <a:r>
              <a:rPr lang="en-GB" sz="2800" dirty="0">
                <a:solidFill>
                  <a:schemeClr val="accent1"/>
                </a:solidFill>
              </a:rPr>
              <a:t>“But they will not believe me. They will not listen to me. They will say, ‘God did not appear to you’.” Exodus 4:1</a:t>
            </a:r>
          </a:p>
          <a:p>
            <a:endParaRPr lang="en-GB" sz="2800" dirty="0">
              <a:solidFill>
                <a:schemeClr val="accent1"/>
              </a:solidFill>
            </a:endParaRPr>
          </a:p>
          <a:p>
            <a:endParaRPr lang="en-GB" sz="2800" dirty="0">
              <a:solidFill>
                <a:schemeClr val="accent1"/>
              </a:solidFill>
            </a:endParaRPr>
          </a:p>
        </p:txBody>
      </p:sp>
    </p:spTree>
    <p:extLst>
      <p:ext uri="{BB962C8B-B14F-4D97-AF65-F5344CB8AC3E}">
        <p14:creationId xmlns:p14="http://schemas.microsoft.com/office/powerpoint/2010/main" val="1879679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8418" name="Rectangle 2"/>
          <p:cNvSpPr>
            <a:spLocks noGrp="1" noChangeArrowheads="1"/>
          </p:cNvSpPr>
          <p:nvPr>
            <p:ph type="title"/>
          </p:nvPr>
        </p:nvSpPr>
        <p:spPr/>
        <p:txBody>
          <a:bodyPr/>
          <a:lstStyle/>
          <a:p>
            <a:r>
              <a:rPr lang="en-US" sz="4000" dirty="0">
                <a:solidFill>
                  <a:srgbClr val="FFFF00"/>
                </a:solidFill>
              </a:rPr>
              <a:t>So God gave Moses three signs</a:t>
            </a:r>
            <a:endParaRPr lang="en-US" dirty="0"/>
          </a:p>
        </p:txBody>
      </p:sp>
      <p:sp>
        <p:nvSpPr>
          <p:cNvPr id="1468419" name="Rectangle 3"/>
          <p:cNvSpPr>
            <a:spLocks noGrp="1" noChangeArrowheads="1"/>
          </p:cNvSpPr>
          <p:nvPr>
            <p:ph type="body" idx="1"/>
          </p:nvPr>
        </p:nvSpPr>
        <p:spPr>
          <a:xfrm>
            <a:off x="1143000" y="1951038"/>
            <a:ext cx="7239000" cy="3206154"/>
          </a:xfrm>
        </p:spPr>
        <p:txBody>
          <a:bodyPr/>
          <a:lstStyle/>
          <a:p>
            <a:r>
              <a:rPr lang="en-US" sz="2800" dirty="0">
                <a:solidFill>
                  <a:schemeClr val="accent1"/>
                </a:solidFill>
                <a:latin typeface="Century Gothic" charset="0"/>
                <a:ea typeface="Century Gothic" charset="0"/>
                <a:cs typeface="Century Gothic" charset="0"/>
              </a:rPr>
              <a:t>Rod becomes a snake then a rod</a:t>
            </a:r>
          </a:p>
          <a:p>
            <a:pPr lvl="1"/>
            <a:r>
              <a:rPr lang="en-US" sz="2400" dirty="0" err="1">
                <a:solidFill>
                  <a:schemeClr val="accent1"/>
                </a:solidFill>
                <a:latin typeface="Century Gothic" charset="0"/>
                <a:ea typeface="Century Gothic" charset="0"/>
                <a:cs typeface="Century Gothic" charset="0"/>
              </a:rPr>
              <a:t>Edenic</a:t>
            </a:r>
            <a:r>
              <a:rPr lang="en-US" sz="2400" dirty="0">
                <a:solidFill>
                  <a:schemeClr val="accent1"/>
                </a:solidFill>
                <a:latin typeface="Century Gothic" charset="0"/>
                <a:ea typeface="Century Gothic" charset="0"/>
                <a:cs typeface="Century Gothic" charset="0"/>
              </a:rPr>
              <a:t> symbolism</a:t>
            </a:r>
          </a:p>
          <a:p>
            <a:r>
              <a:rPr lang="en-US" sz="2800" dirty="0">
                <a:solidFill>
                  <a:schemeClr val="accent1"/>
                </a:solidFill>
                <a:latin typeface="Century Gothic" charset="0"/>
                <a:ea typeface="Century Gothic" charset="0"/>
                <a:cs typeface="Century Gothic" charset="0"/>
              </a:rPr>
              <a:t>Hand in bosom becomes leprous then wholesome</a:t>
            </a:r>
          </a:p>
          <a:p>
            <a:pPr lvl="1"/>
            <a:r>
              <a:rPr lang="en-US" sz="2400" dirty="0">
                <a:solidFill>
                  <a:schemeClr val="accent1"/>
                </a:solidFill>
                <a:latin typeface="Century Gothic" charset="0"/>
                <a:ea typeface="Century Gothic" charset="0"/>
                <a:cs typeface="Century Gothic" charset="0"/>
              </a:rPr>
              <a:t>Leprosy a punishment for derogatory speech</a:t>
            </a:r>
          </a:p>
          <a:p>
            <a:r>
              <a:rPr lang="en-US" sz="2800" dirty="0">
                <a:solidFill>
                  <a:schemeClr val="accent1"/>
                </a:solidFill>
                <a:latin typeface="Century Gothic" charset="0"/>
                <a:ea typeface="Century Gothic" charset="0"/>
                <a:cs typeface="Century Gothic" charset="0"/>
              </a:rPr>
              <a:t>Water from the Nile becomes blood</a:t>
            </a:r>
          </a:p>
        </p:txBody>
      </p:sp>
      <p:sp>
        <p:nvSpPr>
          <p:cNvPr id="2" name="TextBox 1"/>
          <p:cNvSpPr txBox="1"/>
          <p:nvPr/>
        </p:nvSpPr>
        <p:spPr>
          <a:xfrm>
            <a:off x="534356" y="5301208"/>
            <a:ext cx="8214108" cy="1200329"/>
          </a:xfrm>
          <a:prstGeom prst="rect">
            <a:avLst/>
          </a:prstGeom>
          <a:noFill/>
          <a:ln>
            <a:solidFill>
              <a:schemeClr val="accent1"/>
            </a:solidFill>
          </a:ln>
        </p:spPr>
        <p:txBody>
          <a:bodyPr wrap="none" rtlCol="0">
            <a:spAutoFit/>
          </a:bodyPr>
          <a:lstStyle/>
          <a:p>
            <a:r>
              <a:rPr lang="en-US" sz="2400" dirty="0">
                <a:solidFill>
                  <a:schemeClr val="bg1"/>
                </a:solidFill>
                <a:latin typeface="Century Gothic" charset="0"/>
                <a:ea typeface="Century Gothic" charset="0"/>
                <a:cs typeface="Century Gothic" charset="0"/>
              </a:rPr>
              <a:t>If you do not believe in the people eventually you will </a:t>
            </a:r>
          </a:p>
          <a:p>
            <a:r>
              <a:rPr lang="en-US" sz="2400" dirty="0">
                <a:solidFill>
                  <a:schemeClr val="bg1"/>
                </a:solidFill>
                <a:latin typeface="Century Gothic" charset="0"/>
                <a:ea typeface="Century Gothic" charset="0"/>
                <a:cs typeface="Century Gothic" charset="0"/>
              </a:rPr>
              <a:t>not believe in God. You will think yourself superior to </a:t>
            </a:r>
          </a:p>
          <a:p>
            <a:r>
              <a:rPr lang="en-US" sz="2400" dirty="0">
                <a:solidFill>
                  <a:schemeClr val="bg1"/>
                </a:solidFill>
                <a:latin typeface="Century Gothic" charset="0"/>
                <a:ea typeface="Century Gothic" charset="0"/>
                <a:cs typeface="Century Gothic" charset="0"/>
              </a:rPr>
              <a:t>them and that is a corruption of the soul.</a:t>
            </a:r>
            <a:endParaRPr lang="en-GB" sz="2400" dirty="0">
              <a:solidFill>
                <a:schemeClr val="bg1"/>
              </a:solidFill>
              <a:latin typeface="Century Gothic" charset="0"/>
              <a:ea typeface="Century Gothic" charset="0"/>
              <a:cs typeface="Century Gothic"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684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6841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684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68419">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684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684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8418" grpId="0"/>
      <p:bldP spid="146841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442" name="Rectangle 2"/>
          <p:cNvSpPr>
            <a:spLocks noGrp="1" noChangeArrowheads="1"/>
          </p:cNvSpPr>
          <p:nvPr>
            <p:ph type="title"/>
          </p:nvPr>
        </p:nvSpPr>
        <p:spPr>
          <a:xfrm>
            <a:off x="457200" y="-76200"/>
            <a:ext cx="8229600" cy="1143000"/>
          </a:xfrm>
        </p:spPr>
        <p:txBody>
          <a:bodyPr/>
          <a:lstStyle/>
          <a:p>
            <a:r>
              <a:rPr lang="en-US" dirty="0">
                <a:solidFill>
                  <a:srgbClr val="FFFF00"/>
                </a:solidFill>
              </a:rPr>
              <a:t>Moses turns down the offer</a:t>
            </a:r>
            <a:endParaRPr lang="en-US" dirty="0"/>
          </a:p>
        </p:txBody>
      </p:sp>
      <p:sp>
        <p:nvSpPr>
          <p:cNvPr id="1469443" name="Rectangle 3"/>
          <p:cNvSpPr>
            <a:spLocks noGrp="1" noChangeArrowheads="1"/>
          </p:cNvSpPr>
          <p:nvPr>
            <p:ph type="body" idx="1"/>
          </p:nvPr>
        </p:nvSpPr>
        <p:spPr>
          <a:xfrm>
            <a:off x="457200" y="1249362"/>
            <a:ext cx="8229600" cy="4525963"/>
          </a:xfrm>
        </p:spPr>
        <p:txBody>
          <a:bodyPr/>
          <a:lstStyle/>
          <a:p>
            <a:r>
              <a:rPr lang="en-US" sz="2600" dirty="0">
                <a:solidFill>
                  <a:schemeClr val="accent1"/>
                </a:solidFill>
                <a:latin typeface="Century Gothic" charset="0"/>
                <a:ea typeface="Century Gothic" charset="0"/>
                <a:cs typeface="Century Gothic" charset="0"/>
              </a:rPr>
              <a:t>Moses: </a:t>
            </a:r>
            <a:r>
              <a:rPr lang="en-US" sz="2600" i="1" dirty="0">
                <a:solidFill>
                  <a:schemeClr val="accent1"/>
                </a:solidFill>
                <a:latin typeface="Century Gothic" charset="0"/>
                <a:ea typeface="Century Gothic" charset="0"/>
                <a:cs typeface="Century Gothic" charset="0"/>
              </a:rPr>
              <a:t>“Oh, my Lord, I am not eloquent. I am slow of speech and of tongue.”</a:t>
            </a:r>
            <a:endParaRPr lang="en-US" sz="2600" dirty="0">
              <a:solidFill>
                <a:schemeClr val="accent1"/>
              </a:solidFill>
              <a:latin typeface="Century Gothic" charset="0"/>
              <a:ea typeface="Century Gothic" charset="0"/>
              <a:cs typeface="Century Gothic" charset="0"/>
            </a:endParaRPr>
          </a:p>
          <a:p>
            <a:r>
              <a:rPr lang="en-US" sz="2600" dirty="0">
                <a:solidFill>
                  <a:schemeClr val="accent1"/>
                </a:solidFill>
                <a:latin typeface="Century Gothic" charset="0"/>
                <a:ea typeface="Century Gothic" charset="0"/>
                <a:cs typeface="Century Gothic" charset="0"/>
              </a:rPr>
              <a:t>God: </a:t>
            </a:r>
            <a:r>
              <a:rPr lang="en-US" sz="2600" i="1" dirty="0">
                <a:solidFill>
                  <a:schemeClr val="accent1"/>
                </a:solidFill>
                <a:latin typeface="Century Gothic" charset="0"/>
                <a:ea typeface="Century Gothic" charset="0"/>
                <a:cs typeface="Century Gothic" charset="0"/>
              </a:rPr>
              <a:t>“I will be your mouth and teach you what you shall speak.”</a:t>
            </a:r>
          </a:p>
          <a:p>
            <a:r>
              <a:rPr lang="en-US" sz="2600" dirty="0">
                <a:solidFill>
                  <a:schemeClr val="accent1"/>
                </a:solidFill>
                <a:latin typeface="Century Gothic" charset="0"/>
                <a:ea typeface="Century Gothic" charset="0"/>
                <a:cs typeface="Century Gothic" charset="0"/>
              </a:rPr>
              <a:t>Moses: </a:t>
            </a:r>
            <a:r>
              <a:rPr lang="en-US" sz="2600" i="1" dirty="0">
                <a:solidFill>
                  <a:schemeClr val="accent1"/>
                </a:solidFill>
                <a:latin typeface="Century Gothic" charset="0"/>
                <a:ea typeface="Century Gothic" charset="0"/>
                <a:cs typeface="Century Gothic" charset="0"/>
              </a:rPr>
              <a:t>“Oh, my Lord, send, I pray, some other person.”</a:t>
            </a:r>
          </a:p>
          <a:p>
            <a:r>
              <a:rPr lang="en-US" sz="2600" dirty="0">
                <a:solidFill>
                  <a:schemeClr val="accent1"/>
                </a:solidFill>
                <a:latin typeface="Century Gothic" charset="0"/>
                <a:ea typeface="Century Gothic" charset="0"/>
                <a:cs typeface="Century Gothic" charset="0"/>
              </a:rPr>
              <a:t>Then the Lord’s anger burned against Moses and he said, </a:t>
            </a:r>
            <a:r>
              <a:rPr lang="en-US" sz="2600" i="1" dirty="0">
                <a:solidFill>
                  <a:schemeClr val="accent1"/>
                </a:solidFill>
                <a:latin typeface="Century Gothic" charset="0"/>
                <a:ea typeface="Century Gothic" charset="0"/>
                <a:cs typeface="Century Gothic" charset="0"/>
              </a:rPr>
              <a:t>“What about your brother, Aaron the Levite? I know he can speak well. He is already on his way to meet you, and his heart will be glad when he sees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694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6944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6944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6944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694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9442" grpId="0"/>
      <p:bldP spid="146944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D5D80-2D77-E64C-9291-A32D043195D7}"/>
              </a:ext>
            </a:extLst>
          </p:cNvPr>
          <p:cNvSpPr>
            <a:spLocks noGrp="1"/>
          </p:cNvSpPr>
          <p:nvPr>
            <p:ph type="title"/>
          </p:nvPr>
        </p:nvSpPr>
        <p:spPr/>
        <p:txBody>
          <a:bodyPr/>
          <a:lstStyle/>
          <a:p>
            <a:r>
              <a:rPr lang="en-GB" dirty="0">
                <a:solidFill>
                  <a:srgbClr val="FFFF00"/>
                </a:solidFill>
              </a:rPr>
              <a:t>Unity of brothers</a:t>
            </a:r>
          </a:p>
        </p:txBody>
      </p:sp>
      <p:sp>
        <p:nvSpPr>
          <p:cNvPr id="3" name="Content Placeholder 2">
            <a:extLst>
              <a:ext uri="{FF2B5EF4-FFF2-40B4-BE49-F238E27FC236}">
                <a16:creationId xmlns:a16="http://schemas.microsoft.com/office/drawing/2014/main" id="{2955D2F4-5CEE-8343-A261-018F653B5CE5}"/>
              </a:ext>
            </a:extLst>
          </p:cNvPr>
          <p:cNvSpPr>
            <a:spLocks noGrp="1"/>
          </p:cNvSpPr>
          <p:nvPr>
            <p:ph idx="1"/>
          </p:nvPr>
        </p:nvSpPr>
        <p:spPr>
          <a:xfrm>
            <a:off x="457200" y="1600200"/>
            <a:ext cx="8363272" cy="4525963"/>
          </a:xfrm>
        </p:spPr>
        <p:txBody>
          <a:bodyPr/>
          <a:lstStyle/>
          <a:p>
            <a:pPr marL="0" indent="0">
              <a:buNone/>
            </a:pPr>
            <a:r>
              <a:rPr lang="en-GB" sz="2400" dirty="0">
                <a:solidFill>
                  <a:schemeClr val="accent1"/>
                </a:solidFill>
              </a:rPr>
              <a:t>For the first time, there is no hint of sibling rivalry. The brothers work together from the very outset of the mission to lead the Israelites to freedom. They address the people together. They stand together when confronting Pharaoh. They perform signs and wonders together. They share leadership of the people in the wilderness together. For the first time, brothers function as a team, with different gifts, different talents, different roles, but without hostility, each complementing the other. Every leadership team needs both a Moses and an Aaron, a voice of truth and a force for peace. Rabbi Sacks</a:t>
            </a:r>
          </a:p>
          <a:p>
            <a:pPr marL="0" indent="0">
              <a:buNone/>
            </a:pPr>
            <a:endParaRPr lang="en-GB" sz="2400" dirty="0">
              <a:solidFill>
                <a:schemeClr val="accent1"/>
              </a:solidFill>
            </a:endParaRPr>
          </a:p>
          <a:p>
            <a:pPr marL="0" indent="0">
              <a:buNone/>
            </a:pPr>
            <a:endParaRPr lang="en-GB" sz="2400" dirty="0">
              <a:solidFill>
                <a:schemeClr val="accent1"/>
              </a:solidFill>
            </a:endParaRPr>
          </a:p>
          <a:p>
            <a:pPr marL="0" indent="0">
              <a:buNone/>
            </a:pPr>
            <a:endParaRPr lang="en-GB" sz="2400" dirty="0">
              <a:solidFill>
                <a:schemeClr val="accent1"/>
              </a:solidFill>
            </a:endParaRPr>
          </a:p>
          <a:p>
            <a:pPr marL="0" indent="0">
              <a:buNone/>
            </a:pPr>
            <a:endParaRPr lang="en-GB" sz="2400" dirty="0">
              <a:solidFill>
                <a:schemeClr val="accent1"/>
              </a:solidFill>
            </a:endParaRPr>
          </a:p>
          <a:p>
            <a:pPr marL="0" indent="0">
              <a:buNone/>
            </a:pPr>
            <a:endParaRPr lang="en-GB" sz="2400" dirty="0">
              <a:solidFill>
                <a:schemeClr val="accent1"/>
              </a:solidFill>
            </a:endParaRPr>
          </a:p>
          <a:p>
            <a:pPr marL="0" indent="0">
              <a:buNone/>
            </a:pPr>
            <a:endParaRPr lang="en-GB" sz="2400" dirty="0">
              <a:solidFill>
                <a:schemeClr val="accent1"/>
              </a:solidFill>
            </a:endParaRPr>
          </a:p>
          <a:p>
            <a:pPr marL="0" indent="0">
              <a:buNone/>
            </a:pPr>
            <a:endParaRPr lang="en-GB" sz="2400" dirty="0">
              <a:solidFill>
                <a:schemeClr val="accent1"/>
              </a:solidFill>
            </a:endParaRPr>
          </a:p>
          <a:p>
            <a:endParaRPr lang="en-GB" sz="2400" dirty="0">
              <a:solidFill>
                <a:schemeClr val="accent1"/>
              </a:solidFill>
            </a:endParaRPr>
          </a:p>
        </p:txBody>
      </p:sp>
    </p:spTree>
    <p:extLst>
      <p:ext uri="{BB962C8B-B14F-4D97-AF65-F5344CB8AC3E}">
        <p14:creationId xmlns:p14="http://schemas.microsoft.com/office/powerpoint/2010/main" val="3222822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D7E57-59FD-9544-9183-31CD7859357A}"/>
              </a:ext>
            </a:extLst>
          </p:cNvPr>
          <p:cNvSpPr>
            <a:spLocks noGrp="1"/>
          </p:cNvSpPr>
          <p:nvPr>
            <p:ph type="title"/>
          </p:nvPr>
        </p:nvSpPr>
        <p:spPr/>
        <p:txBody>
          <a:bodyPr/>
          <a:lstStyle/>
          <a:p>
            <a:r>
              <a:rPr lang="en-GB" dirty="0">
                <a:solidFill>
                  <a:srgbClr val="FFFF00"/>
                </a:solidFill>
              </a:rPr>
              <a:t>Oneness of heart</a:t>
            </a:r>
          </a:p>
        </p:txBody>
      </p:sp>
      <p:sp>
        <p:nvSpPr>
          <p:cNvPr id="3" name="Content Placeholder 2">
            <a:extLst>
              <a:ext uri="{FF2B5EF4-FFF2-40B4-BE49-F238E27FC236}">
                <a16:creationId xmlns:a16="http://schemas.microsoft.com/office/drawing/2014/main" id="{BC652857-62E3-4E42-833C-78A092C9C9C4}"/>
              </a:ext>
            </a:extLst>
          </p:cNvPr>
          <p:cNvSpPr>
            <a:spLocks noGrp="1"/>
          </p:cNvSpPr>
          <p:nvPr>
            <p:ph idx="1"/>
          </p:nvPr>
        </p:nvSpPr>
        <p:spPr/>
        <p:txBody>
          <a:bodyPr/>
          <a:lstStyle/>
          <a:p>
            <a:r>
              <a:rPr lang="en-GB" sz="2800" dirty="0">
                <a:solidFill>
                  <a:schemeClr val="bg1"/>
                </a:solidFill>
              </a:rPr>
              <a:t>It was this same Aaron and Moses to whom the Lord said, “Bring the Israelites out of Egypt by their divisions.” They were the ones who spoke to Pharaoh king of Egypt about bringing the Israelites out of Egypt. It was this same Moses and Aaron. </a:t>
            </a:r>
            <a:r>
              <a:rPr lang="en-GB" sz="2400" dirty="0">
                <a:solidFill>
                  <a:schemeClr val="bg1"/>
                </a:solidFill>
              </a:rPr>
              <a:t>Exodus 6:20, 26–27</a:t>
            </a:r>
            <a:endParaRPr lang="en-GB" sz="2800" dirty="0">
              <a:solidFill>
                <a:schemeClr val="bg1"/>
              </a:solidFill>
            </a:endParaRPr>
          </a:p>
          <a:p>
            <a:r>
              <a:rPr lang="en-GB" sz="2800" dirty="0">
                <a:solidFill>
                  <a:schemeClr val="bg1"/>
                </a:solidFill>
              </a:rPr>
              <a:t>They were like a single individual; they were as one. There was no hierarchy between them: sometimes Aaron’s name appears first, sometimes Moses.</a:t>
            </a:r>
          </a:p>
          <a:p>
            <a:endParaRPr lang="en-GB" sz="2800" dirty="0">
              <a:solidFill>
                <a:schemeClr val="bg1"/>
              </a:solidFill>
            </a:endParaRPr>
          </a:p>
          <a:p>
            <a:endParaRPr lang="en-GB" sz="2800" dirty="0">
              <a:solidFill>
                <a:schemeClr val="bg1"/>
              </a:solidFill>
            </a:endParaRPr>
          </a:p>
        </p:txBody>
      </p:sp>
    </p:spTree>
    <p:extLst>
      <p:ext uri="{BB962C8B-B14F-4D97-AF65-F5344CB8AC3E}">
        <p14:creationId xmlns:p14="http://schemas.microsoft.com/office/powerpoint/2010/main" val="1893261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79055"/>
            <a:ext cx="7772400" cy="1470025"/>
          </a:xfrm>
        </p:spPr>
        <p:txBody>
          <a:bodyPr/>
          <a:lstStyle/>
          <a:p>
            <a:r>
              <a:rPr lang="en-GB" dirty="0">
                <a:solidFill>
                  <a:schemeClr val="accent1">
                    <a:lumMod val="50000"/>
                  </a:schemeClr>
                </a:solidFill>
              </a:rPr>
              <a:t>What is necessary to create a community where God can dwell?</a:t>
            </a:r>
          </a:p>
        </p:txBody>
      </p:sp>
    </p:spTree>
    <p:extLst>
      <p:ext uri="{BB962C8B-B14F-4D97-AF65-F5344CB8AC3E}">
        <p14:creationId xmlns:p14="http://schemas.microsoft.com/office/powerpoint/2010/main" val="962967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610" name="Rectangle 2"/>
          <p:cNvSpPr>
            <a:spLocks noGrp="1" noChangeArrowheads="1"/>
          </p:cNvSpPr>
          <p:nvPr>
            <p:ph type="title"/>
          </p:nvPr>
        </p:nvSpPr>
        <p:spPr/>
        <p:txBody>
          <a:bodyPr/>
          <a:lstStyle/>
          <a:p>
            <a:r>
              <a:rPr lang="en-US" dirty="0">
                <a:solidFill>
                  <a:srgbClr val="FFFF00"/>
                </a:solidFill>
              </a:rPr>
              <a:t>Working together as a trinity, a team</a:t>
            </a:r>
            <a:endParaRPr lang="en-US" dirty="0"/>
          </a:p>
        </p:txBody>
      </p:sp>
      <p:sp>
        <p:nvSpPr>
          <p:cNvPr id="1476612" name="Oval 4"/>
          <p:cNvSpPr>
            <a:spLocks noChangeArrowheads="1"/>
          </p:cNvSpPr>
          <p:nvPr/>
        </p:nvSpPr>
        <p:spPr bwMode="auto">
          <a:xfrm>
            <a:off x="3276600" y="1700808"/>
            <a:ext cx="1600200" cy="944562"/>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algn="ctr"/>
            <a:r>
              <a:rPr lang="en-US" sz="2800"/>
              <a:t>Moses</a:t>
            </a:r>
            <a:endParaRPr lang="en-US"/>
          </a:p>
        </p:txBody>
      </p:sp>
      <p:sp>
        <p:nvSpPr>
          <p:cNvPr id="1476614" name="Oval 6"/>
          <p:cNvSpPr>
            <a:spLocks noChangeArrowheads="1"/>
          </p:cNvSpPr>
          <p:nvPr/>
        </p:nvSpPr>
        <p:spPr bwMode="auto">
          <a:xfrm>
            <a:off x="1676400" y="3834408"/>
            <a:ext cx="1600200" cy="944562"/>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algn="ctr"/>
            <a:r>
              <a:rPr lang="en-US" sz="2800"/>
              <a:t>Aaron</a:t>
            </a:r>
            <a:endParaRPr lang="en-US"/>
          </a:p>
        </p:txBody>
      </p:sp>
      <p:sp>
        <p:nvSpPr>
          <p:cNvPr id="1476615" name="Oval 7"/>
          <p:cNvSpPr>
            <a:spLocks noChangeArrowheads="1"/>
          </p:cNvSpPr>
          <p:nvPr/>
        </p:nvSpPr>
        <p:spPr bwMode="auto">
          <a:xfrm>
            <a:off x="5181600" y="3758208"/>
            <a:ext cx="1600200" cy="944562"/>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algn="ctr"/>
            <a:r>
              <a:rPr lang="en-US" sz="2800"/>
              <a:t>Miriam</a:t>
            </a:r>
            <a:endParaRPr lang="en-US"/>
          </a:p>
        </p:txBody>
      </p:sp>
      <p:sp>
        <p:nvSpPr>
          <p:cNvPr id="1476619" name="Line 11"/>
          <p:cNvSpPr>
            <a:spLocks noChangeShapeType="1"/>
          </p:cNvSpPr>
          <p:nvPr/>
        </p:nvSpPr>
        <p:spPr bwMode="auto">
          <a:xfrm flipV="1">
            <a:off x="2667000" y="2569170"/>
            <a:ext cx="1066800" cy="1265238"/>
          </a:xfrm>
          <a:prstGeom prst="line">
            <a:avLst/>
          </a:prstGeom>
          <a:noFill/>
          <a:ln w="57150">
            <a:solidFill>
              <a:schemeClr val="accent1"/>
            </a:solidFill>
            <a:round/>
            <a:headEnd type="triangle" w="med" len="med"/>
            <a:tailEnd type="triangle" w="med" len="med"/>
          </a:ln>
          <a:effectLst/>
        </p:spPr>
        <p:txBody>
          <a:bodyPr wrap="none" anchor="ctr">
            <a:prstTxWarp prst="textNoShape">
              <a:avLst/>
            </a:prstTxWarp>
          </a:bodyPr>
          <a:lstStyle/>
          <a:p>
            <a:endParaRPr lang="en-US"/>
          </a:p>
        </p:txBody>
      </p:sp>
      <p:sp>
        <p:nvSpPr>
          <p:cNvPr id="1476620" name="Line 12"/>
          <p:cNvSpPr>
            <a:spLocks noChangeShapeType="1"/>
          </p:cNvSpPr>
          <p:nvPr/>
        </p:nvSpPr>
        <p:spPr bwMode="auto">
          <a:xfrm>
            <a:off x="4494213" y="2569170"/>
            <a:ext cx="915987" cy="1265238"/>
          </a:xfrm>
          <a:prstGeom prst="line">
            <a:avLst/>
          </a:prstGeom>
          <a:noFill/>
          <a:ln w="57150">
            <a:solidFill>
              <a:schemeClr val="accent1"/>
            </a:solidFill>
            <a:round/>
            <a:headEnd type="triangle" w="med" len="med"/>
            <a:tailEnd type="triangle" w="med" len="med"/>
          </a:ln>
          <a:effectLst/>
        </p:spPr>
        <p:txBody>
          <a:bodyPr wrap="none" anchor="ctr">
            <a:prstTxWarp prst="textNoShape">
              <a:avLst/>
            </a:prstTxWarp>
          </a:bodyPr>
          <a:lstStyle/>
          <a:p>
            <a:endParaRPr lang="en-US"/>
          </a:p>
        </p:txBody>
      </p:sp>
      <p:sp>
        <p:nvSpPr>
          <p:cNvPr id="1476621" name="Line 13"/>
          <p:cNvSpPr>
            <a:spLocks noChangeShapeType="1"/>
          </p:cNvSpPr>
          <p:nvPr/>
        </p:nvSpPr>
        <p:spPr bwMode="auto">
          <a:xfrm>
            <a:off x="3276600" y="4321770"/>
            <a:ext cx="1905000" cy="0"/>
          </a:xfrm>
          <a:prstGeom prst="line">
            <a:avLst/>
          </a:prstGeom>
          <a:noFill/>
          <a:ln w="57150">
            <a:solidFill>
              <a:schemeClr val="accent1"/>
            </a:solidFill>
            <a:round/>
            <a:headEnd type="triangle" w="med" len="med"/>
            <a:tailEnd type="triangle" w="med" len="med"/>
          </a:ln>
          <a:effectLst/>
        </p:spPr>
        <p:txBody>
          <a:bodyPr wrap="none" anchor="ctr">
            <a:prstTxWarp prst="textNoShape">
              <a:avLst/>
            </a:prstTxWarp>
          </a:bodyPr>
          <a:lstStyle/>
          <a:p>
            <a:endParaRPr lang="en-US"/>
          </a:p>
        </p:txBody>
      </p:sp>
      <p:sp>
        <p:nvSpPr>
          <p:cNvPr id="3" name="TextBox 2">
            <a:extLst>
              <a:ext uri="{FF2B5EF4-FFF2-40B4-BE49-F238E27FC236}">
                <a16:creationId xmlns:a16="http://schemas.microsoft.com/office/drawing/2014/main" id="{FD944D28-FFCC-E648-92F8-243248FE1766}"/>
              </a:ext>
            </a:extLst>
          </p:cNvPr>
          <p:cNvSpPr txBox="1"/>
          <p:nvPr/>
        </p:nvSpPr>
        <p:spPr>
          <a:xfrm>
            <a:off x="539552" y="5301208"/>
            <a:ext cx="7948010" cy="1015663"/>
          </a:xfrm>
          <a:prstGeom prst="rect">
            <a:avLst/>
          </a:prstGeom>
          <a:noFill/>
        </p:spPr>
        <p:txBody>
          <a:bodyPr wrap="none" rtlCol="0">
            <a:spAutoFit/>
          </a:bodyPr>
          <a:lstStyle/>
          <a:p>
            <a:r>
              <a:rPr lang="en-GB" sz="2000" dirty="0">
                <a:solidFill>
                  <a:schemeClr val="accent1"/>
                </a:solidFill>
                <a:latin typeface="+mn-lt"/>
              </a:rPr>
              <a:t>Moses – messages from God and issues to God</a:t>
            </a:r>
          </a:p>
          <a:p>
            <a:r>
              <a:rPr lang="en-GB" sz="2000" dirty="0">
                <a:solidFill>
                  <a:schemeClr val="accent1"/>
                </a:solidFill>
                <a:latin typeface="+mn-lt"/>
              </a:rPr>
              <a:t>Aaron – priest, ceremony, running tabernacle etc.</a:t>
            </a:r>
          </a:p>
          <a:p>
            <a:r>
              <a:rPr lang="en-GB" sz="2000" dirty="0">
                <a:solidFill>
                  <a:schemeClr val="accent1"/>
                </a:solidFill>
                <a:latin typeface="+mn-lt"/>
              </a:rPr>
              <a:t>Miriam – daily practical issues and problem solving, networking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1490" name="Rectangle 2"/>
          <p:cNvSpPr>
            <a:spLocks noGrp="1" noChangeArrowheads="1"/>
          </p:cNvSpPr>
          <p:nvPr>
            <p:ph type="title"/>
          </p:nvPr>
        </p:nvSpPr>
        <p:spPr/>
        <p:txBody>
          <a:bodyPr/>
          <a:lstStyle/>
          <a:p>
            <a:r>
              <a:rPr lang="en-US">
                <a:solidFill>
                  <a:srgbClr val="FFFF00"/>
                </a:solidFill>
                <a:latin typeface="+mn-lt"/>
              </a:rPr>
              <a:t>God tries to kill Moses</a:t>
            </a:r>
            <a:endParaRPr lang="en-US">
              <a:latin typeface="+mn-lt"/>
            </a:endParaRPr>
          </a:p>
        </p:txBody>
      </p:sp>
      <p:sp>
        <p:nvSpPr>
          <p:cNvPr id="1471491" name="Rectangle 3"/>
          <p:cNvSpPr>
            <a:spLocks noGrp="1" noChangeArrowheads="1"/>
          </p:cNvSpPr>
          <p:nvPr>
            <p:ph type="body" idx="1"/>
          </p:nvPr>
        </p:nvSpPr>
        <p:spPr>
          <a:xfrm>
            <a:off x="457200" y="1874838"/>
            <a:ext cx="8229600" cy="4525962"/>
          </a:xfrm>
        </p:spPr>
        <p:txBody>
          <a:bodyPr/>
          <a:lstStyle/>
          <a:p>
            <a:pPr>
              <a:buFontTx/>
              <a:buNone/>
            </a:pPr>
            <a:r>
              <a:rPr lang="en-US" sz="2800" dirty="0">
                <a:solidFill>
                  <a:schemeClr val="accent1"/>
                </a:solidFill>
              </a:rPr>
              <a:t>	</a:t>
            </a:r>
            <a:r>
              <a:rPr lang="en-US" sz="2800" dirty="0">
                <a:solidFill>
                  <a:schemeClr val="accent1"/>
                </a:solidFill>
                <a:cs typeface="Times"/>
              </a:rPr>
              <a:t>On the way, at a place where they spent the night, the Lord met him and tried to kill him. But </a:t>
            </a:r>
            <a:r>
              <a:rPr lang="en-US" sz="2800" dirty="0" err="1">
                <a:solidFill>
                  <a:schemeClr val="accent1"/>
                </a:solidFill>
                <a:cs typeface="Times"/>
              </a:rPr>
              <a:t>Zipporah</a:t>
            </a:r>
            <a:r>
              <a:rPr lang="en-US" sz="2800" dirty="0">
                <a:solidFill>
                  <a:schemeClr val="accent1"/>
                </a:solidFill>
                <a:cs typeface="Times"/>
              </a:rPr>
              <a:t> took a flint and cut off her son’s foreskin, and touched Moses’ feet with it, and said, ‘Truly you are a bridegroom of blood to me!’ So he let him alone. It was then she said, ‘A bridegroom of blood by circumcision.’</a:t>
            </a:r>
          </a:p>
          <a:p>
            <a:pPr>
              <a:buFontTx/>
              <a:buNone/>
            </a:pPr>
            <a:r>
              <a:rPr lang="en-US" dirty="0">
                <a:solidFill>
                  <a:schemeClr val="accent1"/>
                </a:solidFill>
              </a:rPr>
              <a:t>							</a:t>
            </a:r>
            <a:r>
              <a:rPr lang="en-US" sz="2400" dirty="0">
                <a:solidFill>
                  <a:schemeClr val="accent1"/>
                </a:solidFill>
              </a:rPr>
              <a:t>Exodus 4:24-26</a:t>
            </a:r>
            <a:endParaRPr lang="en-US" dirty="0">
              <a:solidFill>
                <a:schemeClr val="accent1"/>
              </a:solidFill>
            </a:endParaRPr>
          </a:p>
        </p:txBody>
      </p:sp>
    </p:spTree>
    <p:extLst>
      <p:ext uri="{BB962C8B-B14F-4D97-AF65-F5344CB8AC3E}">
        <p14:creationId xmlns:p14="http://schemas.microsoft.com/office/powerpoint/2010/main" val="1560920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794" name="Rectangle 2"/>
          <p:cNvSpPr>
            <a:spLocks noGrp="1" noChangeArrowheads="1"/>
          </p:cNvSpPr>
          <p:nvPr>
            <p:ph type="title"/>
          </p:nvPr>
        </p:nvSpPr>
        <p:spPr/>
        <p:txBody>
          <a:bodyPr/>
          <a:lstStyle/>
          <a:p>
            <a:r>
              <a:rPr lang="en-US" sz="4000">
                <a:solidFill>
                  <a:srgbClr val="FFFF00"/>
                </a:solidFill>
                <a:latin typeface="+mn-lt"/>
              </a:rPr>
              <a:t>Why did God try to kill Moses?</a:t>
            </a:r>
            <a:endParaRPr lang="en-US">
              <a:latin typeface="+mn-lt"/>
            </a:endParaRPr>
          </a:p>
        </p:txBody>
      </p:sp>
      <p:sp>
        <p:nvSpPr>
          <p:cNvPr id="1697795" name="Rectangle 3"/>
          <p:cNvSpPr>
            <a:spLocks noGrp="1" noChangeArrowheads="1"/>
          </p:cNvSpPr>
          <p:nvPr>
            <p:ph type="body" idx="1"/>
          </p:nvPr>
        </p:nvSpPr>
        <p:spPr>
          <a:xfrm>
            <a:off x="457200" y="1951038"/>
            <a:ext cx="8229600" cy="4525962"/>
          </a:xfrm>
        </p:spPr>
        <p:txBody>
          <a:bodyPr/>
          <a:lstStyle/>
          <a:p>
            <a:pPr>
              <a:buFontTx/>
              <a:buNone/>
            </a:pPr>
            <a:r>
              <a:rPr lang="en-US" sz="2800" dirty="0">
                <a:solidFill>
                  <a:schemeClr val="accent1"/>
                </a:solidFill>
              </a:rPr>
              <a:t>	</a:t>
            </a:r>
            <a:r>
              <a:rPr lang="en-US" sz="2800" dirty="0">
                <a:solidFill>
                  <a:schemeClr val="accent1"/>
                </a:solidFill>
                <a:cs typeface="Times"/>
              </a:rPr>
              <a:t>God does not grant a grace to people without a necessary condition, for if he were to do so, Satan would make an accusation. Therefore when God is about to give grace, he puts the person through a test, either before or after the grace, to prevent Satan’s accusation.</a:t>
            </a:r>
          </a:p>
          <a:p>
            <a:pPr>
              <a:buFontTx/>
              <a:buNone/>
            </a:pPr>
            <a:r>
              <a:rPr lang="en-US" sz="2800" dirty="0">
                <a:solidFill>
                  <a:schemeClr val="accent1"/>
                </a:solidFill>
              </a:rPr>
              <a:t>							</a:t>
            </a:r>
            <a:r>
              <a:rPr lang="en-US" sz="2400" dirty="0">
                <a:solidFill>
                  <a:schemeClr val="accent1"/>
                </a:solidFill>
              </a:rPr>
              <a:t>EDP, 266</a:t>
            </a:r>
          </a:p>
        </p:txBody>
      </p:sp>
    </p:spTree>
    <p:extLst>
      <p:ext uri="{BB962C8B-B14F-4D97-AF65-F5344CB8AC3E}">
        <p14:creationId xmlns:p14="http://schemas.microsoft.com/office/powerpoint/2010/main" val="3383573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3538" name="Rectangle 2"/>
          <p:cNvSpPr>
            <a:spLocks noGrp="1" noChangeArrowheads="1"/>
          </p:cNvSpPr>
          <p:nvPr>
            <p:ph type="title"/>
          </p:nvPr>
        </p:nvSpPr>
        <p:spPr>
          <a:xfrm>
            <a:off x="0" y="44624"/>
            <a:ext cx="9144000" cy="1143000"/>
          </a:xfrm>
        </p:spPr>
        <p:txBody>
          <a:bodyPr/>
          <a:lstStyle/>
          <a:p>
            <a:r>
              <a:rPr lang="en-US" sz="3800" dirty="0">
                <a:solidFill>
                  <a:srgbClr val="FFFF00"/>
                </a:solidFill>
                <a:latin typeface="+mn-lt"/>
              </a:rPr>
              <a:t>What is the meaning of circumcision?</a:t>
            </a:r>
            <a:endParaRPr lang="en-US" sz="3800" dirty="0">
              <a:latin typeface="+mn-lt"/>
            </a:endParaRPr>
          </a:p>
        </p:txBody>
      </p:sp>
      <p:sp>
        <p:nvSpPr>
          <p:cNvPr id="1473539" name="Rectangle 3"/>
          <p:cNvSpPr>
            <a:spLocks noGrp="1" noChangeArrowheads="1"/>
          </p:cNvSpPr>
          <p:nvPr>
            <p:ph type="body" idx="1"/>
          </p:nvPr>
        </p:nvSpPr>
        <p:spPr>
          <a:xfrm>
            <a:off x="457200" y="1412776"/>
            <a:ext cx="8229600" cy="5105400"/>
          </a:xfrm>
        </p:spPr>
        <p:txBody>
          <a:bodyPr/>
          <a:lstStyle/>
          <a:p>
            <a:pPr>
              <a:lnSpc>
                <a:spcPct val="90000"/>
              </a:lnSpc>
            </a:pPr>
            <a:r>
              <a:rPr lang="en-US" sz="2600" dirty="0">
                <a:solidFill>
                  <a:schemeClr val="accent1"/>
                </a:solidFill>
              </a:rPr>
              <a:t>Removing the blood of death</a:t>
            </a:r>
          </a:p>
          <a:p>
            <a:pPr lvl="1">
              <a:lnSpc>
                <a:spcPct val="90000"/>
              </a:lnSpc>
            </a:pPr>
            <a:r>
              <a:rPr lang="en-US" sz="2400" dirty="0">
                <a:solidFill>
                  <a:schemeClr val="accent1"/>
                </a:solidFill>
              </a:rPr>
              <a:t>Change of lineage at risk of life</a:t>
            </a:r>
          </a:p>
          <a:p>
            <a:pPr>
              <a:lnSpc>
                <a:spcPct val="90000"/>
              </a:lnSpc>
            </a:pPr>
            <a:r>
              <a:rPr lang="en-US" sz="2600" dirty="0">
                <a:solidFill>
                  <a:schemeClr val="accent1"/>
                </a:solidFill>
              </a:rPr>
              <a:t>Restoration of dominion</a:t>
            </a:r>
          </a:p>
          <a:p>
            <a:pPr lvl="1">
              <a:lnSpc>
                <a:spcPct val="90000"/>
              </a:lnSpc>
            </a:pPr>
            <a:r>
              <a:rPr lang="en-US" sz="2400" dirty="0">
                <a:solidFill>
                  <a:schemeClr val="accent1"/>
                </a:solidFill>
              </a:rPr>
              <a:t>Abram 	 Abraham</a:t>
            </a:r>
          </a:p>
          <a:p>
            <a:pPr lvl="1">
              <a:lnSpc>
                <a:spcPct val="90000"/>
              </a:lnSpc>
            </a:pPr>
            <a:r>
              <a:rPr lang="en-US" sz="2400" dirty="0">
                <a:solidFill>
                  <a:schemeClr val="accent1"/>
                </a:solidFill>
              </a:rPr>
              <a:t>Control over 243 limbs 	         248 limbs</a:t>
            </a:r>
          </a:p>
          <a:p>
            <a:pPr lvl="1">
              <a:lnSpc>
                <a:spcPct val="90000"/>
              </a:lnSpc>
            </a:pPr>
            <a:r>
              <a:rPr lang="en-GB" sz="2400" dirty="0">
                <a:solidFill>
                  <a:schemeClr val="accent1"/>
                </a:solidFill>
              </a:rPr>
              <a:t>a=1, b=2, r=200, m=40, h=5</a:t>
            </a:r>
            <a:endParaRPr lang="en-US" sz="2400" dirty="0">
              <a:solidFill>
                <a:schemeClr val="accent1"/>
              </a:solidFill>
            </a:endParaRPr>
          </a:p>
          <a:p>
            <a:pPr>
              <a:lnSpc>
                <a:spcPct val="90000"/>
              </a:lnSpc>
            </a:pPr>
            <a:r>
              <a:rPr lang="en-US" sz="2600" dirty="0">
                <a:solidFill>
                  <a:schemeClr val="accent1"/>
                </a:solidFill>
              </a:rPr>
              <a:t>Sign of the covenant that God restores people</a:t>
            </a:r>
          </a:p>
          <a:p>
            <a:pPr lvl="1">
              <a:lnSpc>
                <a:spcPct val="90000"/>
              </a:lnSpc>
            </a:pPr>
            <a:r>
              <a:rPr lang="en-US" sz="2400" dirty="0">
                <a:solidFill>
                  <a:schemeClr val="accent1"/>
                </a:solidFill>
              </a:rPr>
              <a:t>Change of identity</a:t>
            </a:r>
          </a:p>
          <a:p>
            <a:pPr>
              <a:lnSpc>
                <a:spcPct val="90000"/>
              </a:lnSpc>
            </a:pPr>
            <a:r>
              <a:rPr lang="en-US" sz="2800" dirty="0">
                <a:solidFill>
                  <a:schemeClr val="accent1"/>
                </a:solidFill>
              </a:rPr>
              <a:t>Three types of circumcision</a:t>
            </a:r>
          </a:p>
          <a:p>
            <a:pPr lvl="1">
              <a:lnSpc>
                <a:spcPct val="90000"/>
              </a:lnSpc>
            </a:pPr>
            <a:r>
              <a:rPr lang="en-US" sz="2400" dirty="0">
                <a:solidFill>
                  <a:schemeClr val="accent1"/>
                </a:solidFill>
              </a:rPr>
              <a:t>Mind, flesh and all things</a:t>
            </a:r>
          </a:p>
          <a:p>
            <a:pPr>
              <a:lnSpc>
                <a:spcPct val="90000"/>
              </a:lnSpc>
            </a:pPr>
            <a:r>
              <a:rPr lang="en-US" sz="2000" dirty="0">
                <a:solidFill>
                  <a:schemeClr val="accent1"/>
                </a:solidFill>
              </a:rPr>
              <a:t>“Thou has no defect but this foreskin: remove it and the defect will be gone. Hence walk before me and be thy whole.” (Midrash Rabbah p. 390-91</a:t>
            </a:r>
          </a:p>
        </p:txBody>
      </p:sp>
      <p:sp>
        <p:nvSpPr>
          <p:cNvPr id="1473540" name="Line 4"/>
          <p:cNvSpPr>
            <a:spLocks noChangeShapeType="1"/>
          </p:cNvSpPr>
          <p:nvPr/>
        </p:nvSpPr>
        <p:spPr bwMode="auto">
          <a:xfrm>
            <a:off x="4860032" y="3284984"/>
            <a:ext cx="685800" cy="0"/>
          </a:xfrm>
          <a:prstGeom prst="line">
            <a:avLst/>
          </a:prstGeom>
          <a:noFill/>
          <a:ln w="57150">
            <a:solidFill>
              <a:schemeClr val="bg1"/>
            </a:solidFill>
            <a:round/>
            <a:headEnd/>
            <a:tailEnd type="arrow" w="med" len="med"/>
          </a:ln>
          <a:effectLst/>
        </p:spPr>
        <p:txBody>
          <a:bodyPr wrap="none" anchor="ctr">
            <a:prstTxWarp prst="textNoShape">
              <a:avLst/>
            </a:prstTxWarp>
          </a:bodyPr>
          <a:lstStyle/>
          <a:p>
            <a:endParaRPr lang="en-US">
              <a:latin typeface="+mn-lt"/>
            </a:endParaRPr>
          </a:p>
        </p:txBody>
      </p:sp>
      <p:sp>
        <p:nvSpPr>
          <p:cNvPr id="1473541" name="Line 5"/>
          <p:cNvSpPr>
            <a:spLocks noChangeShapeType="1"/>
          </p:cNvSpPr>
          <p:nvPr/>
        </p:nvSpPr>
        <p:spPr bwMode="auto">
          <a:xfrm>
            <a:off x="2555776" y="2852936"/>
            <a:ext cx="685800" cy="0"/>
          </a:xfrm>
          <a:prstGeom prst="line">
            <a:avLst/>
          </a:prstGeom>
          <a:noFill/>
          <a:ln w="57150">
            <a:solidFill>
              <a:schemeClr val="bg1"/>
            </a:solidFill>
            <a:round/>
            <a:headEnd/>
            <a:tailEnd type="arrow" w="med" len="med"/>
          </a:ln>
          <a:effectLst/>
        </p:spPr>
        <p:txBody>
          <a:bodyPr wrap="none" anchor="ctr">
            <a:prstTxWarp prst="textNoShape">
              <a:avLst/>
            </a:prstTxWarp>
          </a:bodyPr>
          <a:lstStyle/>
          <a:p>
            <a:endParaRPr lang="en-US">
              <a:latin typeface="+mn-lt"/>
            </a:endParaRPr>
          </a:p>
        </p:txBody>
      </p:sp>
    </p:spTree>
    <p:extLst>
      <p:ext uri="{BB962C8B-B14F-4D97-AF65-F5344CB8AC3E}">
        <p14:creationId xmlns:p14="http://schemas.microsoft.com/office/powerpoint/2010/main" val="221446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735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353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7353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73539">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73539">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735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73539">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73539">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735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73539">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73539">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73539">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3539">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7353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3538" grpId="0"/>
      <p:bldP spid="1473539" grpId="0" build="p"/>
      <p:bldP spid="1473540" grpId="0" animBg="1"/>
      <p:bldP spid="147354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D09FD-397F-8E4C-A783-141C7882FEFC}"/>
              </a:ext>
            </a:extLst>
          </p:cNvPr>
          <p:cNvSpPr>
            <a:spLocks noGrp="1"/>
          </p:cNvSpPr>
          <p:nvPr>
            <p:ph type="title"/>
          </p:nvPr>
        </p:nvSpPr>
        <p:spPr/>
        <p:txBody>
          <a:bodyPr/>
          <a:lstStyle/>
          <a:p>
            <a:r>
              <a:rPr lang="en-GB" dirty="0">
                <a:solidFill>
                  <a:srgbClr val="FFFF00"/>
                </a:solidFill>
              </a:rPr>
              <a:t>Circumcision and covenant</a:t>
            </a:r>
          </a:p>
        </p:txBody>
      </p:sp>
      <p:sp>
        <p:nvSpPr>
          <p:cNvPr id="3" name="Content Placeholder 2">
            <a:extLst>
              <a:ext uri="{FF2B5EF4-FFF2-40B4-BE49-F238E27FC236}">
                <a16:creationId xmlns:a16="http://schemas.microsoft.com/office/drawing/2014/main" id="{903FB31F-C1F1-7946-931D-766B3AE7C8AB}"/>
              </a:ext>
            </a:extLst>
          </p:cNvPr>
          <p:cNvSpPr>
            <a:spLocks noGrp="1"/>
          </p:cNvSpPr>
          <p:nvPr>
            <p:ph idx="1"/>
          </p:nvPr>
        </p:nvSpPr>
        <p:spPr/>
        <p:txBody>
          <a:bodyPr/>
          <a:lstStyle/>
          <a:p>
            <a:r>
              <a:rPr lang="en-GB" sz="2400" dirty="0">
                <a:solidFill>
                  <a:schemeClr val="accent1"/>
                </a:solidFill>
              </a:rPr>
              <a:t>The word ‘</a:t>
            </a:r>
            <a:r>
              <a:rPr lang="en-GB" sz="2400" i="1" dirty="0" err="1">
                <a:solidFill>
                  <a:schemeClr val="accent1"/>
                </a:solidFill>
              </a:rPr>
              <a:t>orlah</a:t>
            </a:r>
            <a:r>
              <a:rPr lang="en-GB" sz="2400" dirty="0">
                <a:solidFill>
                  <a:schemeClr val="accent1"/>
                </a:solidFill>
              </a:rPr>
              <a:t>, which means foreskin, also refers to a tree (Leviticus 29:23) and thus, by extension, the ‘</a:t>
            </a:r>
            <a:r>
              <a:rPr lang="en-GB" sz="2400" i="1" dirty="0" err="1">
                <a:solidFill>
                  <a:schemeClr val="accent1"/>
                </a:solidFill>
              </a:rPr>
              <a:t>orlah</a:t>
            </a:r>
            <a:r>
              <a:rPr lang="en-GB" sz="2400" dirty="0">
                <a:solidFill>
                  <a:schemeClr val="accent1"/>
                </a:solidFill>
              </a:rPr>
              <a:t> can also refer to the member which produces offspring or fruit. This play on words led the rabbis to this exegesis: “And I will make my covenant between me and thee, and I will multiply thee exceedingly: Hence, with [That Member Through Which] I will multiply thee exceedingly, I will make my covenant between me and thee. (Midrash Rabbah p.391) Thus the circumcision is bound inextricably to the covenant. </a:t>
            </a:r>
          </a:p>
        </p:txBody>
      </p:sp>
    </p:spTree>
    <p:extLst>
      <p:ext uri="{BB962C8B-B14F-4D97-AF65-F5344CB8AC3E}">
        <p14:creationId xmlns:p14="http://schemas.microsoft.com/office/powerpoint/2010/main" val="3449304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1143000"/>
          </a:xfrm>
        </p:spPr>
        <p:txBody>
          <a:bodyPr/>
          <a:lstStyle/>
          <a:p>
            <a:r>
              <a:rPr lang="en-US" sz="3800" dirty="0">
                <a:solidFill>
                  <a:srgbClr val="FFFF00"/>
                </a:solidFill>
                <a:ea typeface="Arial Rounded MT Bold" charset="0"/>
                <a:cs typeface="Arial Rounded MT Bold" charset="0"/>
              </a:rPr>
              <a:t>In the language of the Principle . . .</a:t>
            </a:r>
          </a:p>
        </p:txBody>
      </p:sp>
      <p:sp>
        <p:nvSpPr>
          <p:cNvPr id="3" name="Content Placeholder 2"/>
          <p:cNvSpPr>
            <a:spLocks noGrp="1"/>
          </p:cNvSpPr>
          <p:nvPr>
            <p:ph idx="1"/>
          </p:nvPr>
        </p:nvSpPr>
        <p:spPr/>
        <p:txBody>
          <a:bodyPr/>
          <a:lstStyle/>
          <a:p>
            <a:r>
              <a:rPr lang="en-US" dirty="0">
                <a:solidFill>
                  <a:schemeClr val="bg1"/>
                </a:solidFill>
              </a:rPr>
              <a:t>Foundation of faith</a:t>
            </a:r>
          </a:p>
          <a:p>
            <a:pPr lvl="1"/>
            <a:r>
              <a:rPr lang="en-US" dirty="0">
                <a:solidFill>
                  <a:schemeClr val="bg1"/>
                </a:solidFill>
              </a:rPr>
              <a:t>Spiritual community</a:t>
            </a:r>
          </a:p>
          <a:p>
            <a:pPr lvl="1"/>
            <a:r>
              <a:rPr lang="en-US" dirty="0">
                <a:solidFill>
                  <a:schemeClr val="bg1"/>
                </a:solidFill>
              </a:rPr>
              <a:t>Life of prayer, study and worship</a:t>
            </a:r>
          </a:p>
          <a:p>
            <a:r>
              <a:rPr lang="en-US" dirty="0">
                <a:solidFill>
                  <a:schemeClr val="bg1"/>
                </a:solidFill>
              </a:rPr>
              <a:t>Foundation of substance</a:t>
            </a:r>
          </a:p>
          <a:p>
            <a:pPr lvl="1"/>
            <a:r>
              <a:rPr lang="en-US" dirty="0">
                <a:solidFill>
                  <a:schemeClr val="bg1"/>
                </a:solidFill>
              </a:rPr>
              <a:t>Freedom of thought and speech</a:t>
            </a:r>
          </a:p>
          <a:p>
            <a:pPr lvl="1"/>
            <a:r>
              <a:rPr lang="en-US" dirty="0">
                <a:solidFill>
                  <a:schemeClr val="bg1"/>
                </a:solidFill>
              </a:rPr>
              <a:t>Rule of law</a:t>
            </a:r>
          </a:p>
          <a:p>
            <a:r>
              <a:rPr lang="en-US" dirty="0">
                <a:solidFill>
                  <a:schemeClr val="bg1"/>
                </a:solidFill>
              </a:rPr>
              <a:t>Foundation for God to dwell </a:t>
            </a:r>
          </a:p>
        </p:txBody>
      </p:sp>
    </p:spTree>
    <p:extLst>
      <p:ext uri="{BB962C8B-B14F-4D97-AF65-F5344CB8AC3E}">
        <p14:creationId xmlns:p14="http://schemas.microsoft.com/office/powerpoint/2010/main" val="13128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82" name="Rectangle 2"/>
          <p:cNvSpPr>
            <a:spLocks noGrp="1" noChangeArrowheads="1"/>
          </p:cNvSpPr>
          <p:nvPr>
            <p:ph type="title"/>
          </p:nvPr>
        </p:nvSpPr>
        <p:spPr/>
        <p:txBody>
          <a:bodyPr/>
          <a:lstStyle/>
          <a:p>
            <a:r>
              <a:rPr lang="en-US" sz="4000" dirty="0">
                <a:solidFill>
                  <a:srgbClr val="FFFF00"/>
                </a:solidFill>
                <a:latin typeface="Century Gothic" charset="0"/>
                <a:ea typeface="Century Gothic" charset="0"/>
                <a:cs typeface="Century Gothic" charset="0"/>
              </a:rPr>
              <a:t>What was life like in Egypt?</a:t>
            </a:r>
            <a:endParaRPr lang="en-US" dirty="0">
              <a:latin typeface="Century Gothic" charset="0"/>
              <a:ea typeface="Century Gothic" charset="0"/>
              <a:cs typeface="Century Gothic" charset="0"/>
            </a:endParaRPr>
          </a:p>
        </p:txBody>
      </p:sp>
      <p:sp>
        <p:nvSpPr>
          <p:cNvPr id="1454083" name="Rectangle 3"/>
          <p:cNvSpPr>
            <a:spLocks noGrp="1" noChangeArrowheads="1"/>
          </p:cNvSpPr>
          <p:nvPr>
            <p:ph type="body" sz="half" idx="1"/>
          </p:nvPr>
        </p:nvSpPr>
        <p:spPr>
          <a:xfrm>
            <a:off x="304800" y="2148408"/>
            <a:ext cx="4038600" cy="4953000"/>
          </a:xfrm>
        </p:spPr>
        <p:txBody>
          <a:bodyPr/>
          <a:lstStyle/>
          <a:p>
            <a:pPr>
              <a:lnSpc>
                <a:spcPct val="90000"/>
              </a:lnSpc>
            </a:pPr>
            <a:r>
              <a:rPr lang="en-US" sz="2800" dirty="0">
                <a:solidFill>
                  <a:schemeClr val="accent1"/>
                </a:solidFill>
                <a:latin typeface="Century Gothic" charset="0"/>
                <a:ea typeface="Century Gothic" charset="0"/>
                <a:cs typeface="Century Gothic" charset="0"/>
              </a:rPr>
              <a:t>Jacob took family into Egypt</a:t>
            </a:r>
          </a:p>
          <a:p>
            <a:pPr>
              <a:lnSpc>
                <a:spcPct val="90000"/>
              </a:lnSpc>
            </a:pPr>
            <a:r>
              <a:rPr lang="en-US" sz="2800" dirty="0">
                <a:solidFill>
                  <a:schemeClr val="accent1"/>
                </a:solidFill>
                <a:latin typeface="Century Gothic" charset="0"/>
                <a:ea typeface="Century Gothic" charset="0"/>
                <a:cs typeface="Century Gothic" charset="0"/>
              </a:rPr>
              <a:t>Prospered and multiplied</a:t>
            </a:r>
          </a:p>
          <a:p>
            <a:pPr>
              <a:lnSpc>
                <a:spcPct val="90000"/>
              </a:lnSpc>
            </a:pPr>
            <a:r>
              <a:rPr lang="en-US" sz="2800" dirty="0">
                <a:solidFill>
                  <a:schemeClr val="accent1"/>
                </a:solidFill>
                <a:latin typeface="Century Gothic" charset="0"/>
                <a:ea typeface="Century Gothic" charset="0"/>
                <a:cs typeface="Century Gothic" charset="0"/>
              </a:rPr>
              <a:t>Now there arose a new king over Egypt who did not know Joseph.  </a:t>
            </a:r>
            <a:r>
              <a:rPr lang="en-US" sz="2000" dirty="0">
                <a:solidFill>
                  <a:schemeClr val="accent1"/>
                </a:solidFill>
                <a:latin typeface="Century Gothic" charset="0"/>
                <a:ea typeface="Century Gothic" charset="0"/>
                <a:cs typeface="Century Gothic" charset="0"/>
              </a:rPr>
              <a:t>Exodus 1:8</a:t>
            </a:r>
            <a:endParaRPr lang="en-US" sz="2800" dirty="0">
              <a:solidFill>
                <a:schemeClr val="accent1"/>
              </a:solidFill>
              <a:latin typeface="Century Gothic" charset="0"/>
              <a:ea typeface="Century Gothic" charset="0"/>
              <a:cs typeface="Century Gothic" charset="0"/>
            </a:endParaRPr>
          </a:p>
        </p:txBody>
      </p:sp>
      <p:pic>
        <p:nvPicPr>
          <p:cNvPr id="1454085" name="Picture 5" descr="GOSHEN"/>
          <p:cNvPicPr>
            <a:picLocks noGrp="1" noChangeAspect="1" noChangeArrowheads="1"/>
          </p:cNvPicPr>
          <p:nvPr>
            <p:ph sz="half" idx="2"/>
          </p:nvPr>
        </p:nvPicPr>
        <p:blipFill>
          <a:blip r:embed="rId3"/>
          <a:srcRect/>
          <a:stretch>
            <a:fillRect/>
          </a:stretch>
        </p:blipFill>
        <p:spPr>
          <a:xfrm>
            <a:off x="4495800" y="2025650"/>
            <a:ext cx="4467225" cy="3351213"/>
          </a:xfrm>
        </p:spPr>
      </p:pic>
      <p:sp>
        <p:nvSpPr>
          <p:cNvPr id="1454086" name="Text Box 6"/>
          <p:cNvSpPr txBox="1">
            <a:spLocks noChangeArrowheads="1"/>
          </p:cNvSpPr>
          <p:nvPr/>
        </p:nvSpPr>
        <p:spPr bwMode="auto">
          <a:xfrm>
            <a:off x="4543425" y="5486400"/>
            <a:ext cx="4206601" cy="707886"/>
          </a:xfrm>
          <a:prstGeom prst="rect">
            <a:avLst/>
          </a:prstGeom>
          <a:noFill/>
          <a:ln w="9525">
            <a:noFill/>
            <a:miter lim="800000"/>
            <a:headEnd/>
            <a:tailEnd/>
          </a:ln>
          <a:effectLst/>
        </p:spPr>
        <p:txBody>
          <a:bodyPr wrap="none">
            <a:prstTxWarp prst="textNoShape">
              <a:avLst/>
            </a:prstTxWarp>
            <a:spAutoFit/>
          </a:bodyPr>
          <a:lstStyle/>
          <a:p>
            <a:r>
              <a:rPr lang="en-US" sz="2000" dirty="0">
                <a:solidFill>
                  <a:schemeClr val="accent1"/>
                </a:solidFill>
                <a:latin typeface="+mn-lt"/>
              </a:rPr>
              <a:t>Goshen where Hebrews thought</a:t>
            </a:r>
          </a:p>
          <a:p>
            <a:pPr algn="ctr"/>
            <a:r>
              <a:rPr lang="en-US" sz="2000" dirty="0">
                <a:solidFill>
                  <a:schemeClr val="accent1"/>
                </a:solidFill>
                <a:latin typeface="+mn-lt"/>
              </a:rPr>
              <a:t> to have lived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0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5408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540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408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540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083" grpId="0" build="p"/>
      <p:bldP spid="14540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80120"/>
          </a:xfrm>
        </p:spPr>
        <p:txBody>
          <a:bodyPr/>
          <a:lstStyle/>
          <a:p>
            <a:r>
              <a:rPr lang="en-US" dirty="0">
                <a:solidFill>
                  <a:srgbClr val="FFFF00"/>
                </a:solidFill>
                <a:latin typeface="Century Gothic" charset="0"/>
                <a:ea typeface="Century Gothic" charset="0"/>
                <a:cs typeface="Century Gothic" charset="0"/>
              </a:rPr>
              <a:t>Joseph’s economic policy</a:t>
            </a:r>
          </a:p>
        </p:txBody>
      </p:sp>
      <p:sp>
        <p:nvSpPr>
          <p:cNvPr id="3" name="Content Placeholder 2"/>
          <p:cNvSpPr>
            <a:spLocks noGrp="1"/>
          </p:cNvSpPr>
          <p:nvPr>
            <p:ph idx="1"/>
          </p:nvPr>
        </p:nvSpPr>
        <p:spPr>
          <a:xfrm>
            <a:off x="457200" y="1226170"/>
            <a:ext cx="8229600" cy="4525963"/>
          </a:xfrm>
        </p:spPr>
        <p:txBody>
          <a:bodyPr/>
          <a:lstStyle/>
          <a:p>
            <a:r>
              <a:rPr lang="en-US" sz="3000" dirty="0">
                <a:solidFill>
                  <a:schemeClr val="bg1"/>
                </a:solidFill>
                <a:effectLst/>
                <a:cs typeface="Times"/>
              </a:rPr>
              <a:t>Joseph collected all the money in payment for the grain they were buying.</a:t>
            </a:r>
          </a:p>
          <a:p>
            <a:r>
              <a:rPr lang="en-US" sz="3000" dirty="0">
                <a:solidFill>
                  <a:schemeClr val="bg1"/>
                </a:solidFill>
                <a:effectLst/>
                <a:cs typeface="Times"/>
              </a:rPr>
              <a:t>Joseph: “I will sell you food in exchange for your livestock, since your money is gone.”</a:t>
            </a:r>
          </a:p>
          <a:p>
            <a:r>
              <a:rPr lang="en-US" sz="3000" dirty="0">
                <a:solidFill>
                  <a:schemeClr val="bg1"/>
                </a:solidFill>
                <a:effectLst/>
                <a:cs typeface="Times"/>
              </a:rPr>
              <a:t>People: “Exchange us and our land for food, and we with our land will be in bondage to Pharaoh.” </a:t>
            </a:r>
          </a:p>
          <a:p>
            <a:r>
              <a:rPr lang="en-US" sz="3000" dirty="0">
                <a:solidFill>
                  <a:schemeClr val="bg1"/>
                </a:solidFill>
                <a:effectLst/>
                <a:cs typeface="Times"/>
              </a:rPr>
              <a:t>The land became Pharaoh’s, and Joseph reduced the people to servitude.</a:t>
            </a:r>
          </a:p>
          <a:p>
            <a:pPr>
              <a:buNone/>
            </a:pPr>
            <a:r>
              <a:rPr lang="en-US" sz="2400" dirty="0">
                <a:solidFill>
                  <a:schemeClr val="bg1"/>
                </a:solidFill>
                <a:effectLst/>
                <a:cs typeface="Arial"/>
              </a:rPr>
              <a:t>							Genesis 47</a:t>
            </a:r>
          </a:p>
        </p:txBody>
      </p:sp>
    </p:spTree>
    <p:extLst>
      <p:ext uri="{BB962C8B-B14F-4D97-AF65-F5344CB8AC3E}">
        <p14:creationId xmlns:p14="http://schemas.microsoft.com/office/powerpoint/2010/main" val="180679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2B08A-176A-2744-8577-CCEBEE26B894}"/>
              </a:ext>
            </a:extLst>
          </p:cNvPr>
          <p:cNvSpPr>
            <a:spLocks noGrp="1"/>
          </p:cNvSpPr>
          <p:nvPr>
            <p:ph type="title"/>
          </p:nvPr>
        </p:nvSpPr>
        <p:spPr/>
        <p:txBody>
          <a:bodyPr/>
          <a:lstStyle/>
          <a:p>
            <a:r>
              <a:rPr lang="en-GB" dirty="0">
                <a:solidFill>
                  <a:srgbClr val="FFFF00"/>
                </a:solidFill>
              </a:rPr>
              <a:t>Character of Joseph</a:t>
            </a:r>
          </a:p>
        </p:txBody>
      </p:sp>
      <p:sp>
        <p:nvSpPr>
          <p:cNvPr id="3" name="Text Placeholder 2">
            <a:extLst>
              <a:ext uri="{FF2B5EF4-FFF2-40B4-BE49-F238E27FC236}">
                <a16:creationId xmlns:a16="http://schemas.microsoft.com/office/drawing/2014/main" id="{69E5F41A-3C81-CB43-A2B9-363620EECDC8}"/>
              </a:ext>
            </a:extLst>
          </p:cNvPr>
          <p:cNvSpPr>
            <a:spLocks noGrp="1"/>
          </p:cNvSpPr>
          <p:nvPr>
            <p:ph type="body" sz="half" idx="1"/>
          </p:nvPr>
        </p:nvSpPr>
        <p:spPr>
          <a:xfrm>
            <a:off x="457200" y="1304365"/>
            <a:ext cx="4038600" cy="5002305"/>
          </a:xfrm>
        </p:spPr>
        <p:txBody>
          <a:bodyPr>
            <a:normAutofit fontScale="70000" lnSpcReduction="20000"/>
          </a:bodyPr>
          <a:lstStyle/>
          <a:p>
            <a:pPr>
              <a:lnSpc>
                <a:spcPct val="120000"/>
              </a:lnSpc>
            </a:pPr>
            <a:r>
              <a:rPr lang="en-GB" dirty="0">
                <a:solidFill>
                  <a:schemeClr val="bg1"/>
                </a:solidFill>
              </a:rPr>
              <a:t>Arrogance</a:t>
            </a:r>
          </a:p>
          <a:p>
            <a:pPr lvl="1">
              <a:lnSpc>
                <a:spcPct val="120000"/>
              </a:lnSpc>
            </a:pPr>
            <a:r>
              <a:rPr lang="en-GB" dirty="0">
                <a:solidFill>
                  <a:schemeClr val="bg1"/>
                </a:solidFill>
              </a:rPr>
              <a:t>Self-important dreams</a:t>
            </a:r>
          </a:p>
          <a:p>
            <a:pPr>
              <a:lnSpc>
                <a:spcPct val="120000"/>
              </a:lnSpc>
            </a:pPr>
            <a:r>
              <a:rPr lang="en-GB" dirty="0">
                <a:solidFill>
                  <a:schemeClr val="bg1"/>
                </a:solidFill>
              </a:rPr>
              <a:t>Plays on father’s love for him</a:t>
            </a:r>
          </a:p>
          <a:p>
            <a:pPr lvl="1">
              <a:lnSpc>
                <a:spcPct val="120000"/>
              </a:lnSpc>
            </a:pPr>
            <a:r>
              <a:rPr lang="en-GB" dirty="0">
                <a:solidFill>
                  <a:schemeClr val="bg1"/>
                </a:solidFill>
              </a:rPr>
              <a:t>Very loyal to father</a:t>
            </a:r>
          </a:p>
          <a:p>
            <a:pPr lvl="1">
              <a:lnSpc>
                <a:spcPct val="120000"/>
              </a:lnSpc>
            </a:pPr>
            <a:r>
              <a:rPr lang="en-GB" dirty="0">
                <a:solidFill>
                  <a:schemeClr val="bg1"/>
                </a:solidFill>
              </a:rPr>
              <a:t>Wants to serve father</a:t>
            </a:r>
          </a:p>
          <a:p>
            <a:pPr lvl="1">
              <a:lnSpc>
                <a:spcPct val="120000"/>
              </a:lnSpc>
            </a:pPr>
            <a:r>
              <a:rPr lang="en-GB" dirty="0">
                <a:solidFill>
                  <a:schemeClr val="bg1"/>
                </a:solidFill>
              </a:rPr>
              <a:t>Capable of doing so</a:t>
            </a:r>
          </a:p>
          <a:p>
            <a:pPr>
              <a:lnSpc>
                <a:spcPct val="120000"/>
              </a:lnSpc>
            </a:pPr>
            <a:r>
              <a:rPr lang="en-GB" dirty="0">
                <a:solidFill>
                  <a:schemeClr val="bg1"/>
                </a:solidFill>
              </a:rPr>
              <a:t>Serves </a:t>
            </a:r>
            <a:r>
              <a:rPr lang="en-GB" dirty="0" err="1">
                <a:solidFill>
                  <a:schemeClr val="bg1"/>
                </a:solidFill>
              </a:rPr>
              <a:t>Potifar</a:t>
            </a:r>
            <a:r>
              <a:rPr lang="en-GB" dirty="0">
                <a:solidFill>
                  <a:schemeClr val="bg1"/>
                </a:solidFill>
              </a:rPr>
              <a:t> and promoted</a:t>
            </a:r>
          </a:p>
          <a:p>
            <a:pPr>
              <a:lnSpc>
                <a:spcPct val="120000"/>
              </a:lnSpc>
            </a:pPr>
            <a:r>
              <a:rPr lang="en-GB" dirty="0">
                <a:solidFill>
                  <a:schemeClr val="bg1"/>
                </a:solidFill>
              </a:rPr>
              <a:t>Serves prison governor and promoted</a:t>
            </a:r>
          </a:p>
          <a:p>
            <a:pPr>
              <a:lnSpc>
                <a:spcPct val="120000"/>
              </a:lnSpc>
            </a:pPr>
            <a:r>
              <a:rPr lang="en-GB" dirty="0">
                <a:solidFill>
                  <a:schemeClr val="bg1"/>
                </a:solidFill>
              </a:rPr>
              <a:t>Serves Pharaoh and promoted</a:t>
            </a:r>
          </a:p>
          <a:p>
            <a:pPr>
              <a:lnSpc>
                <a:spcPct val="120000"/>
              </a:lnSpc>
            </a:pPr>
            <a:endParaRPr lang="en-GB" dirty="0">
              <a:solidFill>
                <a:schemeClr val="bg1"/>
              </a:solidFill>
            </a:endParaRPr>
          </a:p>
          <a:p>
            <a:pPr>
              <a:lnSpc>
                <a:spcPct val="120000"/>
              </a:lnSpc>
            </a:pPr>
            <a:endParaRPr lang="en-GB" dirty="0">
              <a:solidFill>
                <a:schemeClr val="bg1"/>
              </a:solidFill>
            </a:endParaRPr>
          </a:p>
        </p:txBody>
      </p:sp>
      <p:sp>
        <p:nvSpPr>
          <p:cNvPr id="4" name="Content Placeholder 3">
            <a:extLst>
              <a:ext uri="{FF2B5EF4-FFF2-40B4-BE49-F238E27FC236}">
                <a16:creationId xmlns:a16="http://schemas.microsoft.com/office/drawing/2014/main" id="{4BE1611C-FAD7-5740-AE19-01DA6251D7CF}"/>
              </a:ext>
            </a:extLst>
          </p:cNvPr>
          <p:cNvSpPr>
            <a:spLocks noGrp="1"/>
          </p:cNvSpPr>
          <p:nvPr>
            <p:ph sz="half" idx="2"/>
          </p:nvPr>
        </p:nvSpPr>
        <p:spPr/>
        <p:txBody>
          <a:bodyPr/>
          <a:lstStyle/>
          <a:p>
            <a:r>
              <a:rPr lang="en-GB" sz="2200" dirty="0">
                <a:solidFill>
                  <a:schemeClr val="bg1"/>
                </a:solidFill>
              </a:rPr>
              <a:t>Can manipulate power to serve an end</a:t>
            </a:r>
          </a:p>
          <a:p>
            <a:r>
              <a:rPr lang="en-GB" sz="2200" dirty="0">
                <a:solidFill>
                  <a:schemeClr val="bg1"/>
                </a:solidFill>
              </a:rPr>
              <a:t>Accommodates himself to fit in</a:t>
            </a:r>
          </a:p>
          <a:p>
            <a:r>
              <a:rPr lang="en-GB" sz="2200" dirty="0">
                <a:solidFill>
                  <a:schemeClr val="bg1"/>
                </a:solidFill>
              </a:rPr>
              <a:t>Consideration of political expediency</a:t>
            </a:r>
          </a:p>
          <a:p>
            <a:r>
              <a:rPr lang="en-GB" sz="2200" dirty="0">
                <a:solidFill>
                  <a:schemeClr val="bg1"/>
                </a:solidFill>
              </a:rPr>
              <a:t>Similarities to Solomon</a:t>
            </a:r>
          </a:p>
          <a:p>
            <a:r>
              <a:rPr lang="en-GB" sz="2200" dirty="0">
                <a:solidFill>
                  <a:schemeClr val="bg1"/>
                </a:solidFill>
              </a:rPr>
              <a:t>Good political administrator</a:t>
            </a:r>
          </a:p>
          <a:p>
            <a:r>
              <a:rPr lang="en-GB" sz="2200" dirty="0">
                <a:solidFill>
                  <a:schemeClr val="bg1"/>
                </a:solidFill>
              </a:rPr>
              <a:t>Lost way</a:t>
            </a:r>
          </a:p>
          <a:p>
            <a:r>
              <a:rPr lang="en-GB" sz="2200" dirty="0">
                <a:solidFill>
                  <a:schemeClr val="bg1"/>
                </a:solidFill>
              </a:rPr>
              <a:t>Enforced labour</a:t>
            </a:r>
          </a:p>
          <a:p>
            <a:r>
              <a:rPr lang="en-GB" sz="2200" dirty="0">
                <a:solidFill>
                  <a:schemeClr val="bg1"/>
                </a:solidFill>
              </a:rPr>
              <a:t>Couldn’t leave Egypt</a:t>
            </a:r>
          </a:p>
        </p:txBody>
      </p:sp>
    </p:spTree>
    <p:extLst>
      <p:ext uri="{BB962C8B-B14F-4D97-AF65-F5344CB8AC3E}">
        <p14:creationId xmlns:p14="http://schemas.microsoft.com/office/powerpoint/2010/main" val="3038471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B6D21-69D5-BC43-8386-EFEED5CACBB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1E3F0B4-8478-724B-82F7-94313FD276A2}"/>
              </a:ext>
            </a:extLst>
          </p:cNvPr>
          <p:cNvSpPr>
            <a:spLocks noGrp="1"/>
          </p:cNvSpPr>
          <p:nvPr>
            <p:ph type="body" sz="half" idx="1"/>
          </p:nvPr>
        </p:nvSpPr>
        <p:spPr/>
        <p:txBody>
          <a:bodyPr/>
          <a:lstStyle/>
          <a:p>
            <a:endParaRPr lang="en-GB"/>
          </a:p>
        </p:txBody>
      </p:sp>
      <p:sp>
        <p:nvSpPr>
          <p:cNvPr id="4" name="Content Placeholder 3">
            <a:extLst>
              <a:ext uri="{FF2B5EF4-FFF2-40B4-BE49-F238E27FC236}">
                <a16:creationId xmlns:a16="http://schemas.microsoft.com/office/drawing/2014/main" id="{FE3EB3D9-77A9-B84C-91DB-B5137FABC590}"/>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131387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srgbClr val="FFFF00"/>
                </a:solidFill>
                <a:latin typeface="Century Gothic" charset="0"/>
                <a:ea typeface="Century Gothic" charset="0"/>
                <a:cs typeface="Century Gothic" charset="0"/>
              </a:rPr>
              <a:t>Why did Pharaoh reduce the people to slavery?</a:t>
            </a:r>
          </a:p>
        </p:txBody>
      </p:sp>
      <p:sp>
        <p:nvSpPr>
          <p:cNvPr id="6" name="Content Placeholder 5"/>
          <p:cNvSpPr>
            <a:spLocks noGrp="1"/>
          </p:cNvSpPr>
          <p:nvPr>
            <p:ph idx="1"/>
          </p:nvPr>
        </p:nvSpPr>
        <p:spPr>
          <a:xfrm>
            <a:off x="457200" y="1700808"/>
            <a:ext cx="8229600" cy="4525963"/>
          </a:xfrm>
        </p:spPr>
        <p:txBody>
          <a:bodyPr/>
          <a:lstStyle/>
          <a:p>
            <a:r>
              <a:rPr lang="en-US" sz="2800" dirty="0">
                <a:solidFill>
                  <a:schemeClr val="bg1"/>
                </a:solidFill>
                <a:latin typeface="Century Gothic" charset="0"/>
                <a:ea typeface="Century Gothic" charset="0"/>
                <a:cs typeface="Century Gothic" charset="0"/>
              </a:rPr>
              <a:t>The people of Israel were fruitful and increased greatly; they multiplied and grew exceedingly strong, so that the land was filled with them.</a:t>
            </a:r>
          </a:p>
          <a:p>
            <a:r>
              <a:rPr lang="en-US" sz="2800" dirty="0">
                <a:solidFill>
                  <a:schemeClr val="bg1"/>
                </a:solidFill>
                <a:latin typeface="Century Gothic" charset="0"/>
                <a:ea typeface="Century Gothic" charset="0"/>
                <a:cs typeface="Century Gothic" charset="0"/>
              </a:rPr>
              <a:t>Pharaoh: “Behold, the people of Israel are too many and too mighty for us.</a:t>
            </a:r>
            <a:r>
              <a:rPr lang="en-US" sz="2800" b="1" baseline="30000" dirty="0">
                <a:solidFill>
                  <a:schemeClr val="bg1"/>
                </a:solidFill>
                <a:latin typeface="Century Gothic" charset="0"/>
                <a:ea typeface="Century Gothic" charset="0"/>
                <a:cs typeface="Century Gothic" charset="0"/>
              </a:rPr>
              <a:t> </a:t>
            </a:r>
            <a:r>
              <a:rPr lang="en-US" sz="2800" dirty="0">
                <a:solidFill>
                  <a:schemeClr val="bg1"/>
                </a:solidFill>
                <a:latin typeface="Century Gothic" charset="0"/>
                <a:ea typeface="Century Gothic" charset="0"/>
                <a:cs typeface="Century Gothic" charset="0"/>
              </a:rPr>
              <a:t>Come, let us deal shrewdly with them, in case they multiply, and, if war breaks out, they join our enemies and fight against us and escape from the land.” 		</a:t>
            </a:r>
            <a:r>
              <a:rPr lang="en-US" sz="2400" dirty="0">
                <a:solidFill>
                  <a:schemeClr val="bg1"/>
                </a:solidFill>
                <a:latin typeface="Century Gothic" charset="0"/>
                <a:ea typeface="Century Gothic" charset="0"/>
                <a:cs typeface="Century Gothic" charset="0"/>
              </a:rPr>
              <a:t>Exodus 1:7.9.10</a:t>
            </a:r>
          </a:p>
        </p:txBody>
      </p:sp>
    </p:spTree>
    <p:extLst>
      <p:ext uri="{BB962C8B-B14F-4D97-AF65-F5344CB8AC3E}">
        <p14:creationId xmlns:p14="http://schemas.microsoft.com/office/powerpoint/2010/main" val="2018374776"/>
      </p:ext>
    </p:extLst>
  </p:cSld>
  <p:clrMapOvr>
    <a:masterClrMapping/>
  </p:clrMapOvr>
</p:sld>
</file>

<file path=ppt/theme/theme1.xml><?xml version="1.0" encoding="utf-8"?>
<a:theme xmlns:a="http://schemas.openxmlformats.org/drawingml/2006/main" name="209 Moses WH">
  <a:themeElements>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209 Moses WH.potx</Template>
  <TotalTime>88628</TotalTime>
  <Words>20270</Words>
  <Application>Microsoft Office PowerPoint</Application>
  <PresentationFormat>On-screen Show (4:3)</PresentationFormat>
  <Paragraphs>587</Paragraphs>
  <Slides>34</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Century Gothic</vt:lpstr>
      <vt:lpstr>Franklin Gothic Medium</vt:lpstr>
      <vt:lpstr>209 Moses WH</vt:lpstr>
      <vt:lpstr>PowerPoint Presentation</vt:lpstr>
      <vt:lpstr>Why are we looking at this?</vt:lpstr>
      <vt:lpstr>What is necessary to create a community where God can dwell?</vt:lpstr>
      <vt:lpstr>In the language of the Principle . . .</vt:lpstr>
      <vt:lpstr>What was life like in Egypt?</vt:lpstr>
      <vt:lpstr>Joseph’s economic policy</vt:lpstr>
      <vt:lpstr>Character of Joseph</vt:lpstr>
      <vt:lpstr>PowerPoint Presentation</vt:lpstr>
      <vt:lpstr>Why did Pharaoh reduce the people to slavery?</vt:lpstr>
      <vt:lpstr>Origins of group hatred</vt:lpstr>
      <vt:lpstr>What was life like in Egypt?</vt:lpstr>
      <vt:lpstr>Who was Moses?</vt:lpstr>
      <vt:lpstr>Moses family</vt:lpstr>
      <vt:lpstr>The midwives</vt:lpstr>
      <vt:lpstr>The birth of civil disobedience</vt:lpstr>
      <vt:lpstr>Saved by Pharaoh’s daughter</vt:lpstr>
      <vt:lpstr>How did Moses become the central figure?</vt:lpstr>
      <vt:lpstr>Moses acts</vt:lpstr>
      <vt:lpstr>A leader is not a bystander</vt:lpstr>
      <vt:lpstr>What kind of person was Moses?</vt:lpstr>
      <vt:lpstr>Where is all this happening?</vt:lpstr>
      <vt:lpstr>40 years in the wilderness</vt:lpstr>
      <vt:lpstr>How did Moses encounter God?</vt:lpstr>
      <vt:lpstr>The reluctant leader</vt:lpstr>
      <vt:lpstr>PowerPoint Presentation</vt:lpstr>
      <vt:lpstr>So God gave Moses three signs</vt:lpstr>
      <vt:lpstr>Moses turns down the offer</vt:lpstr>
      <vt:lpstr>Unity of brothers</vt:lpstr>
      <vt:lpstr>Oneness of heart</vt:lpstr>
      <vt:lpstr>Working together as a trinity, a team</vt:lpstr>
      <vt:lpstr>God tries to kill Moses</vt:lpstr>
      <vt:lpstr>Why did God try to kill Moses?</vt:lpstr>
      <vt:lpstr>What is the meaning of circumcision?</vt:lpstr>
      <vt:lpstr>Circumcision and covenant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William Haines</dc:creator>
  <dc:description>Moses and Jesus finished 06.04.2006 12:05</dc:description>
  <cp:lastModifiedBy>Chris Le Bas</cp:lastModifiedBy>
  <cp:revision>519</cp:revision>
  <dcterms:created xsi:type="dcterms:W3CDTF">2014-04-24T20:45:59Z</dcterms:created>
  <dcterms:modified xsi:type="dcterms:W3CDTF">2022-07-19T09:59:36Z</dcterms:modified>
</cp:coreProperties>
</file>