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4"/>
  </p:notesMasterIdLst>
  <p:sldIdLst>
    <p:sldId id="421" r:id="rId2"/>
    <p:sldId id="257" r:id="rId3"/>
    <p:sldId id="422" r:id="rId4"/>
    <p:sldId id="1671" r:id="rId5"/>
    <p:sldId id="260" r:id="rId6"/>
    <p:sldId id="261" r:id="rId7"/>
    <p:sldId id="267" r:id="rId8"/>
    <p:sldId id="1523" r:id="rId9"/>
    <p:sldId id="1524" r:id="rId10"/>
    <p:sldId id="1525" r:id="rId11"/>
    <p:sldId id="739" r:id="rId12"/>
    <p:sldId id="740" r:id="rId13"/>
    <p:sldId id="268" r:id="rId14"/>
    <p:sldId id="1672" r:id="rId15"/>
    <p:sldId id="1673" r:id="rId16"/>
    <p:sldId id="426" r:id="rId17"/>
    <p:sldId id="425" r:id="rId18"/>
    <p:sldId id="1680" r:id="rId19"/>
    <p:sldId id="417" r:id="rId20"/>
    <p:sldId id="423" r:id="rId21"/>
    <p:sldId id="424" r:id="rId22"/>
    <p:sldId id="393" r:id="rId23"/>
    <p:sldId id="1413" r:id="rId24"/>
    <p:sldId id="1681" r:id="rId25"/>
    <p:sldId id="1700" r:id="rId26"/>
    <p:sldId id="397" r:id="rId27"/>
    <p:sldId id="1701" r:id="rId28"/>
    <p:sldId id="369" r:id="rId29"/>
    <p:sldId id="1703" r:id="rId30"/>
    <p:sldId id="1683" r:id="rId31"/>
    <p:sldId id="1510" r:id="rId32"/>
    <p:sldId id="1682" r:id="rId3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59" autoAdjust="0"/>
    <p:restoredTop sz="94660"/>
  </p:normalViewPr>
  <p:slideViewPr>
    <p:cSldViewPr snapToGrid="0">
      <p:cViewPr varScale="1">
        <p:scale>
          <a:sx n="86" d="100"/>
          <a:sy n="86" d="100"/>
        </p:scale>
        <p:origin x="132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020786-C397-4319-964A-EEFC69A2197B}" type="datetimeFigureOut">
              <a:rPr lang="en-GB" smtClean="0"/>
              <a:t>19/08/2022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C5FE59-123B-4973-9FBA-A1D0AD263732}" type="slidenum">
              <a:rPr lang="en-GB" smtClean="0"/>
              <a:t>‹#›</a:t>
            </a:fld>
            <a:endParaRPr lang="en-GB"/>
          </a:p>
        </p:txBody>
      </p:sp>
    </p:spTree>
    <p:extLst>
      <p:ext uri="{BB962C8B-B14F-4D97-AF65-F5344CB8AC3E}">
        <p14:creationId xmlns:p14="http://schemas.microsoft.com/office/powerpoint/2010/main" val="12348481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en.wikipedia.org/wiki/Civil_war"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Rot="1" noChangeAspect="1" noChangeArrowheads="1" noTextEdit="1"/>
          </p:cNvSpPr>
          <p:nvPr>
            <p:ph type="sldImg"/>
          </p:nvPr>
        </p:nvSpPr>
        <p:spPr>
          <a:ln/>
        </p:spPr>
      </p:sp>
      <p:sp>
        <p:nvSpPr>
          <p:cNvPr id="141315" name="Rectangle 3"/>
          <p:cNvSpPr>
            <a:spLocks noGrp="1" noChangeArrowheads="1"/>
          </p:cNvSpPr>
          <p:nvPr>
            <p:ph type="body" idx="1"/>
          </p:nvPr>
        </p:nvSpPr>
        <p:spPr>
          <a:noFill/>
          <a:ln/>
        </p:spPr>
        <p:txBody>
          <a:bodyPr/>
          <a:lstStyle/>
          <a:p>
            <a:r>
              <a:rPr lang="en-US" dirty="0">
                <a:latin typeface="Franklin Gothic Medium" pitchFamily="96" charset="0"/>
              </a:rPr>
              <a:t>Saul tragic figure. Wanted to do right but let down by Samuel.</a:t>
            </a:r>
          </a:p>
          <a:p>
            <a:r>
              <a:rPr lang="en-US" dirty="0">
                <a:latin typeface="Franklin Gothic Medium" pitchFamily="96" charset="0"/>
              </a:rPr>
              <a:t>David killed Goliath - providence for start like Moses killing Egyptian and God smiting Pharaoh</a:t>
            </a:r>
          </a:p>
          <a:p>
            <a:r>
              <a:rPr lang="en-US" dirty="0">
                <a:latin typeface="Franklin Gothic Medium" pitchFamily="96" charset="0"/>
              </a:rPr>
              <a:t>David established position of Abel before Jonathan</a:t>
            </a:r>
          </a:p>
          <a:p>
            <a:r>
              <a:rPr lang="en-US" dirty="0">
                <a:latin typeface="Franklin Gothic Medium" pitchFamily="96" charset="0"/>
              </a:rPr>
              <a:t>Won Jonathan’s love and respect. Voluntarily submitted</a:t>
            </a:r>
          </a:p>
          <a:p>
            <a:r>
              <a:rPr lang="en-US" dirty="0" err="1">
                <a:latin typeface="Franklin Gothic Medium" pitchFamily="96" charset="0"/>
              </a:rPr>
              <a:t>Practising</a:t>
            </a:r>
            <a:r>
              <a:rPr lang="en-US" dirty="0">
                <a:latin typeface="Franklin Gothic Medium" pitchFamily="96" charset="0"/>
              </a:rPr>
              <a:t> filial piety to Saul - played lute. Evil spirit and Saul tried to kill</a:t>
            </a:r>
          </a:p>
          <a:p>
            <a:r>
              <a:rPr lang="en-US" dirty="0">
                <a:latin typeface="Franklin Gothic Medium" pitchFamily="96" charset="0"/>
              </a:rPr>
              <a:t>Jonathan filial piety but wouldn’t follow Saul’s evil direction. Loyalty to friendship and covenant</a:t>
            </a:r>
          </a:p>
          <a:p>
            <a:r>
              <a:rPr lang="en-US" dirty="0">
                <a:latin typeface="Franklin Gothic Medium" pitchFamily="96" charset="0"/>
              </a:rPr>
              <a:t>Saul tried to kill David. David didn’t kill Saul when twice had the chance to</a:t>
            </a:r>
          </a:p>
          <a:p>
            <a:r>
              <a:rPr lang="en-US" dirty="0">
                <a:latin typeface="Franklin Gothic Medium" pitchFamily="96" charset="0"/>
              </a:rPr>
              <a:t>Saul and Jonathan died together fighting</a:t>
            </a:r>
          </a:p>
          <a:p>
            <a:r>
              <a:rPr lang="en-US" dirty="0">
                <a:latin typeface="Franklin Gothic Medium" pitchFamily="96" charset="0"/>
              </a:rPr>
              <a:t>David lamented when hear they’d been killed</a:t>
            </a:r>
          </a:p>
        </p:txBody>
      </p:sp>
    </p:spTree>
    <p:extLst>
      <p:ext uri="{BB962C8B-B14F-4D97-AF65-F5344CB8AC3E}">
        <p14:creationId xmlns:p14="http://schemas.microsoft.com/office/powerpoint/2010/main" val="8723570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err="1"/>
              <a:t>ou</a:t>
            </a:r>
            <a:r>
              <a:rPr lang="en-US" dirty="0"/>
              <a:t> are right that the story, after a cursory reading, appears shocking. The Talmud, however, makes a sweeping statement regarding David's behavior: "Whoever says David sinned is only in error" (Shabbat 56a). As critical as the Torah was of David's terrible slip, it was not nearly as bad as it seemed, as we'll see now.</a:t>
            </a:r>
          </a:p>
          <a:p>
            <a:endParaRPr lang="en-US" dirty="0"/>
          </a:p>
          <a:p>
            <a:r>
              <a:rPr lang="en-US" dirty="0"/>
              <a:t>The Talmud explains that it was standard practice for Jewish soldiers to divorce their wives before going out in battle – lest they disappear in war and their wives become permanently unable to remarry. This was the practice throughout Jewish history until as recently as World War II. (The Israeli army considered adopting the practice as well, but decided against it because it would be harmful for the morale of the soldiers. In any event, the possibility of disappearing indefinitely in distant lands is much more remote today.)</a:t>
            </a:r>
          </a:p>
          <a:p>
            <a:endParaRPr lang="en-US" dirty="0"/>
          </a:p>
          <a:p>
            <a:r>
              <a:rPr lang="en-US" dirty="0"/>
              <a:t>As a result, King David technically did not commit adultery. He took an unmarried woman. My teacher R. </a:t>
            </a:r>
            <a:r>
              <a:rPr lang="en-US" dirty="0" err="1"/>
              <a:t>Yochanan</a:t>
            </a:r>
            <a:r>
              <a:rPr lang="en-US" dirty="0"/>
              <a:t> Zweig likewise points out that when Nathan the Prophet afterwards came to criticize David, he depicts David's sin as one of stealing (in the metaphor of the rich man who takes the poor man's one little lamb). David sin was one of taking what he should not have, but not, God forbid, one of actual adultery.</a:t>
            </a:r>
          </a:p>
          <a:p>
            <a:endParaRPr lang="en-US" dirty="0"/>
          </a:p>
          <a:p>
            <a:r>
              <a:rPr lang="en-US" dirty="0"/>
              <a:t>Even so, such behavior was infinitely beneath the king. Bathsheba was hardly a single girl free for the taking. Naturally she would have remarried Uriah had he returned home. And for this God was exceedingly critical of David. For a man as great as he, such an act was tantamount to true adultery. And the Torah, in its typical emphatic style, describes David's sin in such a light – a description we might have taken literally had our Oral Torah not elucidated the matter for us further.</a:t>
            </a:r>
          </a:p>
          <a:p>
            <a:endParaRPr lang="en-US" dirty="0"/>
          </a:p>
          <a:p>
            <a:r>
              <a:rPr lang="en-US" dirty="0"/>
              <a:t>The Talmud (Sanhedrin 107a) makes another fascinating statement about David's sin, which sheds much light on the true characters of the people involved. It states that Bathsheba was destined for David from the Six Days of Creation but that he took her as an "unripe fig." David rightly sensed that Bathsheba was meant for him, and in fact, the future King Solomon would eventually be born from them. (The Talmud describes further how she became exposed to him via a fluke – an errant arrow which broke the window behind which she was bathing.) David, with his divine inspiration, knew that Bathsheba was meant for him. (There is a Kabbalistic notion that David was a reincarnation of Adam and Bathsheba of Eve.) But the time was not ripe. He acted too hastily on his correct instincts.</a:t>
            </a:r>
          </a:p>
          <a:p>
            <a:endParaRPr lang="en-US" dirty="0"/>
          </a:p>
          <a:p>
            <a:r>
              <a:rPr lang="en-US" dirty="0"/>
              <a:t>The Talmud elsewhere (</a:t>
            </a:r>
            <a:r>
              <a:rPr lang="en-US" dirty="0" err="1"/>
              <a:t>Avodah</a:t>
            </a:r>
            <a:r>
              <a:rPr lang="en-US" dirty="0"/>
              <a:t> </a:t>
            </a:r>
            <a:r>
              <a:rPr lang="en-US" dirty="0" err="1"/>
              <a:t>Zarah</a:t>
            </a:r>
            <a:r>
              <a:rPr lang="en-US" dirty="0"/>
              <a:t> 4b) writes that David's sin was actually extremely atypical of him. God made the trial unnaturally hard for him. Under normal circumstances David should have withstood it. God ordinarily gives people challenges they are up to handling. But in this case God made it especially hard - and He did this so that David would show the way of repentance for all future generations. David spent his remaining years in an almost constant state of repentance, saying that his sin was before him constantly (Psalms 51:3). (Of course David did have free will and was certainly faulted for failing his test, but God did give him a harder challenge than He normally gives people. Challenges are to make us grow, not to crush us and to (virtually) bring us to sin.)</a:t>
            </a:r>
          </a:p>
          <a:p>
            <a:endParaRPr lang="en-US" dirty="0"/>
          </a:p>
          <a:p>
            <a:r>
              <a:rPr lang="en-US" dirty="0"/>
              <a:t>Finally, the Talmud (Sanhedrin 107a) explains that God did this to David in part because David specifically asked God to test him (Psalms 26:2). David wanted to show his love, that he could aspire to the level of the Patriarchs. From this the Talmud derives that we should never ask God to test us, allowing us to prove ourselves. God knows when the right time for tests are.</a:t>
            </a:r>
          </a:p>
          <a:p>
            <a:endParaRPr lang="en-US" dirty="0"/>
          </a:p>
          <a:p>
            <a:r>
              <a:rPr lang="en-US" dirty="0"/>
              <a:t>So yes, David sinned and the Torah was quite critical of his behavior. But the sin was nothing like the simple reading of the Prophet implied. As always, one can understand the full meaning and import of the Torah only after studying it in light of the interpretation of the Sages.</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20E3B4D-DE41-42F2-96D5-F92F389ABCE5}"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22</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6390821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mn-lt"/>
                <a:ea typeface="+mn-ea"/>
                <a:cs typeface="+mn-cs"/>
              </a:rPr>
              <a:t>The Talmud tells us that the prophecies of reward described in the Bible refer to the boons that penitents will one day be fortunate to receive (B. </a:t>
            </a:r>
            <a:r>
              <a:rPr lang="en-GB" sz="1200" b="0" i="0" u="none" strike="noStrike" kern="1200" dirty="0" err="1">
                <a:solidFill>
                  <a:schemeClr val="tx1"/>
                </a:solidFill>
                <a:effectLst/>
                <a:latin typeface="+mn-lt"/>
                <a:ea typeface="+mn-ea"/>
                <a:cs typeface="+mn-cs"/>
              </a:rPr>
              <a:t>Berachot</a:t>
            </a:r>
            <a:r>
              <a:rPr lang="en-GB" sz="1200" b="0" i="0" u="none" strike="noStrike" kern="1200" dirty="0">
                <a:solidFill>
                  <a:schemeClr val="tx1"/>
                </a:solidFill>
                <a:effectLst/>
                <a:latin typeface="+mn-lt"/>
                <a:ea typeface="+mn-ea"/>
                <a:cs typeface="+mn-cs"/>
              </a:rPr>
              <a:t> 34b). As for the completely righteous who never sinned, the Talmud merely quotes a biblical verse: No eye except Yours, O Lord, has seen (Isaiah 64:3); the reward for the wholly virtuous is indescribable in human words, even in prophetic terms, for only the Almighty can imagine what is in store them. The Talmud immediately presents a dissenting view that suggests a different hierarchy: "In the place where penitents stand, the completely righteous do not stand," meaning that the level of remorseful sinners is so lofty, that even the wholly righteous do not merit to stand in the same heavenly section (</a:t>
            </a:r>
            <a:r>
              <a:rPr lang="en-GB" sz="1200" b="0" i="0" u="none" strike="noStrike" kern="1200" dirty="0" err="1">
                <a:solidFill>
                  <a:schemeClr val="tx1"/>
                </a:solidFill>
                <a:effectLst/>
                <a:latin typeface="+mn-lt"/>
                <a:ea typeface="+mn-ea"/>
                <a:cs typeface="+mn-cs"/>
              </a:rPr>
              <a:t>Rashi</a:t>
            </a:r>
            <a:r>
              <a:rPr lang="en-GB" sz="1200" b="0" i="0" u="none" strike="noStrike" kern="1200" dirty="0">
                <a:solidFill>
                  <a:schemeClr val="tx1"/>
                </a:solidFill>
                <a:effectLst/>
                <a:latin typeface="+mn-lt"/>
                <a:ea typeface="+mn-ea"/>
                <a:cs typeface="+mn-cs"/>
              </a:rPr>
              <a:t>, 11th century, France). What is the logic behind this surprising hierarchy? The first position can be expected, but how should we understand the suggestion that repentant sinners are greater than those who never sinned? Elsewhere our sages tell us that the iniquities of a sinner who repents are considered as merits in the eyes of the Almighty (B. </a:t>
            </a:r>
            <a:r>
              <a:rPr lang="en-GB" sz="1200" b="0" i="0" u="none" strike="noStrike" kern="1200" dirty="0" err="1">
                <a:solidFill>
                  <a:schemeClr val="tx1"/>
                </a:solidFill>
                <a:effectLst/>
                <a:latin typeface="+mn-lt"/>
                <a:ea typeface="+mn-ea"/>
                <a:cs typeface="+mn-cs"/>
              </a:rPr>
              <a:t>Yoma</a:t>
            </a:r>
            <a:r>
              <a:rPr lang="en-GB" sz="1200" b="0" i="0" u="none" strike="noStrike" kern="1200" dirty="0">
                <a:solidFill>
                  <a:schemeClr val="tx1"/>
                </a:solidFill>
                <a:effectLst/>
                <a:latin typeface="+mn-lt"/>
                <a:ea typeface="+mn-ea"/>
                <a:cs typeface="+mn-cs"/>
              </a:rPr>
              <a:t> 86b). In this way a repentant sinner can spiritually leapfrog a righteous person. Alternatively, wrongdoers who have tasted the allure of sin are faced with a greater challenge in resisting temptation, while the perfectly righteous who have never become accustomed to sin are not caught in its magnetism. Thus penitents have exerted greater effort in overcoming their evil tendencies (Maimonides, 12th century, Cairo). To buttress this unexpected hierarchy, the Talmud cites a biblical verse: Peace, peace to the distant and to the near (Isaiah 57:19): First the Almighty extends greetings to the distant - meaning the repentant sinner - and only then does God turn to the righteous who has always been near the divine. The Talmud proceeds to defend the original position saying that the verse could be read: Peace, peace to the distant - from sin, meaning the righteous - and to the near - to sin but who have now distanced themselves from sin, meaning penitent transgressors. Thus priority is given to those who have never fallen in sin. Despite concluding with an endorsement of the original suggestion that the righteous take precedence over penitents, it appears that our narrative has accepted the alternative hierarchy: Where penitents stand, even the wholly righteous do not stand. In reading this passage, a number of </a:t>
            </a:r>
            <a:r>
              <a:rPr lang="en-GB" sz="1200" b="0" i="0" u="none" strike="noStrike" kern="1200" dirty="0" err="1">
                <a:solidFill>
                  <a:schemeClr val="tx1"/>
                </a:solidFill>
                <a:effectLst/>
                <a:latin typeface="+mn-lt"/>
                <a:ea typeface="+mn-ea"/>
                <a:cs typeface="+mn-cs"/>
              </a:rPr>
              <a:t>hassidic</a:t>
            </a:r>
            <a:r>
              <a:rPr lang="en-GB" sz="1200" b="0" i="0" u="none" strike="noStrike" kern="1200" dirty="0">
                <a:solidFill>
                  <a:schemeClr val="tx1"/>
                </a:solidFill>
                <a:effectLst/>
                <a:latin typeface="+mn-lt"/>
                <a:ea typeface="+mn-ea"/>
                <a:cs typeface="+mn-cs"/>
              </a:rPr>
              <a:t> masters focused on the posture used to describe the relative positions of the righteous and the penitent - standing - to highlight the difference between a remorseful wrongdoer and one who has never sinned. Thus Rabbi Haim Elazar Shapira of </a:t>
            </a:r>
            <a:r>
              <a:rPr lang="en-GB" sz="1200" b="0" i="0" u="none" strike="noStrike" kern="1200" dirty="0" err="1">
                <a:solidFill>
                  <a:schemeClr val="tx1"/>
                </a:solidFill>
                <a:effectLst/>
                <a:latin typeface="+mn-lt"/>
                <a:ea typeface="+mn-ea"/>
                <a:cs typeface="+mn-cs"/>
              </a:rPr>
              <a:t>Munkatsh</a:t>
            </a:r>
            <a:r>
              <a:rPr lang="en-GB" sz="1200" b="0" i="0" u="none" strike="noStrike" kern="1200" dirty="0">
                <a:solidFill>
                  <a:schemeClr val="tx1"/>
                </a:solidFill>
                <a:effectLst/>
                <a:latin typeface="+mn-lt"/>
                <a:ea typeface="+mn-ea"/>
                <a:cs typeface="+mn-cs"/>
              </a:rPr>
              <a:t> (1871-1937) explained that a remorseful sinner has already withstood a challenge, for a true penitent is one who had the opportunity to sin again but is able to resist the temptation. Penitents, therefore, know that they will be able to stand up to the attraction and enticement of sin. The righteous, however, who have never been similarly challenged, do not know if they would be able to confront and defy the lure of sin. In this manner, where penitents stand firm, the righteous are not guaranteed that they could stand without yielding. Another approach focusing on the term the standing posture used in the </a:t>
            </a:r>
            <a:r>
              <a:rPr lang="en-GB" sz="1200" b="0" i="0" u="none" strike="noStrike" kern="1200" dirty="0" err="1">
                <a:solidFill>
                  <a:schemeClr val="tx1"/>
                </a:solidFill>
                <a:effectLst/>
                <a:latin typeface="+mn-lt"/>
                <a:ea typeface="+mn-ea"/>
                <a:cs typeface="+mn-cs"/>
              </a:rPr>
              <a:t>talmudic</a:t>
            </a:r>
            <a:r>
              <a:rPr lang="en-GB" sz="1200" b="0" i="0" u="none" strike="noStrike" kern="1200" dirty="0">
                <a:solidFill>
                  <a:schemeClr val="tx1"/>
                </a:solidFill>
                <a:effectLst/>
                <a:latin typeface="+mn-lt"/>
                <a:ea typeface="+mn-ea"/>
                <a:cs typeface="+mn-cs"/>
              </a:rPr>
              <a:t> passage was offered by Rabbi </a:t>
            </a:r>
            <a:r>
              <a:rPr lang="en-GB" sz="1200" b="0" i="0" u="none" strike="noStrike" kern="1200" dirty="0" err="1">
                <a:solidFill>
                  <a:schemeClr val="tx1"/>
                </a:solidFill>
                <a:effectLst/>
                <a:latin typeface="+mn-lt"/>
                <a:ea typeface="+mn-ea"/>
                <a:cs typeface="+mn-cs"/>
              </a:rPr>
              <a:t>Yisrael</a:t>
            </a:r>
            <a:r>
              <a:rPr lang="en-GB" sz="1200" b="0" i="0" u="none" strike="noStrike" kern="1200" dirty="0">
                <a:solidFill>
                  <a:schemeClr val="tx1"/>
                </a:solidFill>
                <a:effectLst/>
                <a:latin typeface="+mn-lt"/>
                <a:ea typeface="+mn-ea"/>
                <a:cs typeface="+mn-cs"/>
              </a:rPr>
              <a:t> Friedman of </a:t>
            </a:r>
            <a:r>
              <a:rPr lang="en-GB" sz="1200" b="0" i="0" u="none" strike="noStrike" kern="1200" dirty="0" err="1">
                <a:solidFill>
                  <a:schemeClr val="tx1"/>
                </a:solidFill>
                <a:effectLst/>
                <a:latin typeface="+mn-lt"/>
                <a:ea typeface="+mn-ea"/>
                <a:cs typeface="+mn-cs"/>
              </a:rPr>
              <a:t>Chortkov</a:t>
            </a:r>
            <a:r>
              <a:rPr lang="en-GB" sz="1200" b="0" i="0" u="none" strike="noStrike" kern="1200" dirty="0">
                <a:solidFill>
                  <a:schemeClr val="tx1"/>
                </a:solidFill>
                <a:effectLst/>
                <a:latin typeface="+mn-lt"/>
                <a:ea typeface="+mn-ea"/>
                <a:cs typeface="+mn-cs"/>
              </a:rPr>
              <a:t> (1854-1934). A righteous person must be constantly on the move, trying to reach higher levels of spiritual accomplishment. Such a virtuous paragon continually seeks to grow and hence never contemplates standing in place. Repentant sinners who also seek to develop need not move in order to attain levels of spirituality; such penitents can stay where they are for they have much to repair: In the very place they stand, they can come close to the divine by fixing all that they have damaged. Indeed repentance is unique in that it can be achieved in a flash of sincere remorse. In fact, the Talmud tells us of one a man who betroths a woman saying that the betrothal is conditional on his having repented and being a righteous person. In such a case, the Talmud rules that the betrothal is valid, for perhaps at that instant, at that very place where the potential groom stands, he resolutely decided to repent (B. </a:t>
            </a:r>
            <a:r>
              <a:rPr lang="en-GB" sz="1200" b="0" i="0" u="none" strike="noStrike" kern="1200" dirty="0" err="1">
                <a:solidFill>
                  <a:schemeClr val="tx1"/>
                </a:solidFill>
                <a:effectLst/>
                <a:latin typeface="+mn-lt"/>
                <a:ea typeface="+mn-ea"/>
                <a:cs typeface="+mn-cs"/>
              </a:rPr>
              <a:t>Kiddushin</a:t>
            </a:r>
            <a:r>
              <a:rPr lang="en-GB" sz="1200" b="0" i="0" u="none" strike="noStrike" kern="1200" dirty="0">
                <a:solidFill>
                  <a:schemeClr val="tx1"/>
                </a:solidFill>
                <a:effectLst/>
                <a:latin typeface="+mn-lt"/>
                <a:ea typeface="+mn-ea"/>
                <a:cs typeface="+mn-cs"/>
              </a:rPr>
              <a:t> 49b). Thus while remorseful sinners stand and achieve levels of spirituality, the righteous cannot afford to rest in one place and must progress toward the highest possible level of spiritual attainment. Perhaps Rabbi </a:t>
            </a:r>
            <a:r>
              <a:rPr lang="en-GB" sz="1200" b="0" i="0" u="none" strike="noStrike" kern="1200" dirty="0" err="1">
                <a:solidFill>
                  <a:schemeClr val="tx1"/>
                </a:solidFill>
                <a:effectLst/>
                <a:latin typeface="+mn-lt"/>
                <a:ea typeface="+mn-ea"/>
                <a:cs typeface="+mn-cs"/>
              </a:rPr>
              <a:t>Yisrael</a:t>
            </a:r>
            <a:r>
              <a:rPr lang="en-GB" sz="1200" b="0" i="0" u="none" strike="noStrike" kern="1200" dirty="0">
                <a:solidFill>
                  <a:schemeClr val="tx1"/>
                </a:solidFill>
                <a:effectLst/>
                <a:latin typeface="+mn-lt"/>
                <a:ea typeface="+mn-ea"/>
                <a:cs typeface="+mn-cs"/>
              </a:rPr>
              <a:t> of </a:t>
            </a:r>
            <a:r>
              <a:rPr lang="en-GB" sz="1200" b="0" i="0" u="none" strike="noStrike" kern="1200" dirty="0" err="1">
                <a:solidFill>
                  <a:schemeClr val="tx1"/>
                </a:solidFill>
                <a:effectLst/>
                <a:latin typeface="+mn-lt"/>
                <a:ea typeface="+mn-ea"/>
                <a:cs typeface="+mn-cs"/>
              </a:rPr>
              <a:t>Chortkov</a:t>
            </a:r>
            <a:r>
              <a:rPr lang="en-GB" sz="1200" b="0" i="0" u="none" strike="noStrike" kern="1200" dirty="0">
                <a:solidFill>
                  <a:schemeClr val="tx1"/>
                </a:solidFill>
                <a:effectLst/>
                <a:latin typeface="+mn-lt"/>
                <a:ea typeface="+mn-ea"/>
                <a:cs typeface="+mn-cs"/>
              </a:rPr>
              <a:t> was drawing on a more esoteric explanation of his uncle, Rabbi Avraham </a:t>
            </a:r>
            <a:r>
              <a:rPr lang="en-GB" sz="1200" b="0" i="0" u="none" strike="noStrike" kern="1200" dirty="0" err="1">
                <a:solidFill>
                  <a:schemeClr val="tx1"/>
                </a:solidFill>
                <a:effectLst/>
                <a:latin typeface="+mn-lt"/>
                <a:ea typeface="+mn-ea"/>
                <a:cs typeface="+mn-cs"/>
              </a:rPr>
              <a:t>Ya'acov</a:t>
            </a:r>
            <a:r>
              <a:rPr lang="en-GB" sz="1200" b="0" i="0" u="none" strike="noStrike" kern="1200" dirty="0">
                <a:solidFill>
                  <a:schemeClr val="tx1"/>
                </a:solidFill>
                <a:effectLst/>
                <a:latin typeface="+mn-lt"/>
                <a:ea typeface="+mn-ea"/>
                <a:cs typeface="+mn-cs"/>
              </a:rPr>
              <a:t> Friedman of </a:t>
            </a:r>
            <a:r>
              <a:rPr lang="en-GB" sz="1200" b="0" i="0" u="none" strike="noStrike" kern="1200" dirty="0" err="1">
                <a:solidFill>
                  <a:schemeClr val="tx1"/>
                </a:solidFill>
                <a:effectLst/>
                <a:latin typeface="+mn-lt"/>
                <a:ea typeface="+mn-ea"/>
                <a:cs typeface="+mn-cs"/>
              </a:rPr>
              <a:t>Sadigura</a:t>
            </a:r>
            <a:r>
              <a:rPr lang="en-GB" sz="1200" b="0" i="0" u="none" strike="noStrike" kern="1200" dirty="0">
                <a:solidFill>
                  <a:schemeClr val="tx1"/>
                </a:solidFill>
                <a:effectLst/>
                <a:latin typeface="+mn-lt"/>
                <a:ea typeface="+mn-ea"/>
                <a:cs typeface="+mn-cs"/>
              </a:rPr>
              <a:t> (1820-1883). This approach draws on the </a:t>
            </a:r>
            <a:r>
              <a:rPr lang="en-GB" sz="1200" b="0" i="0" u="none" strike="noStrike" kern="1200" dirty="0" err="1">
                <a:solidFill>
                  <a:schemeClr val="tx1"/>
                </a:solidFill>
                <a:effectLst/>
                <a:latin typeface="+mn-lt"/>
                <a:ea typeface="+mn-ea"/>
                <a:cs typeface="+mn-cs"/>
              </a:rPr>
              <a:t>hassidic-kabbalistic</a:t>
            </a:r>
            <a:r>
              <a:rPr lang="en-GB" sz="1200" b="0" i="0" u="none" strike="noStrike" kern="1200" dirty="0">
                <a:solidFill>
                  <a:schemeClr val="tx1"/>
                </a:solidFill>
                <a:effectLst/>
                <a:latin typeface="+mn-lt"/>
                <a:ea typeface="+mn-ea"/>
                <a:cs typeface="+mn-cs"/>
              </a:rPr>
              <a:t> doctrine that in each situation we are charged with elevating the sparks of godliness entrapped in the physical reality. Contrite sinners have already walked the paths of filth, and the grime that they have rolled in has stuck to their souls. Their repentance is fully effective if they once again find themselves in those same places and, instead of lolling in the muck, they stand tall and elevate the hidden sparks of holiness. The righteous, however, have nothing to find in those muddy places. They have no reason to stand there, for their duty is not to elevate the sparks from such dirt. Thus where repentant sinners stand to elevate divine sparks, the righteous do not stand. Returning to the </a:t>
            </a:r>
            <a:r>
              <a:rPr lang="en-GB" sz="1200" b="0" i="0" u="none" strike="noStrike" kern="1200" dirty="0" err="1">
                <a:solidFill>
                  <a:schemeClr val="tx1"/>
                </a:solidFill>
                <a:effectLst/>
                <a:latin typeface="+mn-lt"/>
                <a:ea typeface="+mn-ea"/>
                <a:cs typeface="+mn-cs"/>
              </a:rPr>
              <a:t>talmudic</a:t>
            </a:r>
            <a:r>
              <a:rPr lang="en-GB" sz="1200" b="0" i="0" u="none" strike="noStrike" kern="1200" dirty="0">
                <a:solidFill>
                  <a:schemeClr val="tx1"/>
                </a:solidFill>
                <a:effectLst/>
                <a:latin typeface="+mn-lt"/>
                <a:ea typeface="+mn-ea"/>
                <a:cs typeface="+mn-cs"/>
              </a:rPr>
              <a:t> passage, the sinner has a potential that goes beyond that of the righteous person. The question remains: Will the sinner realize this latent power? Once the beloved </a:t>
            </a:r>
            <a:r>
              <a:rPr lang="en-GB" sz="1200" b="0" i="0" u="none" strike="noStrike" kern="1200" dirty="0" err="1">
                <a:solidFill>
                  <a:schemeClr val="tx1"/>
                </a:solidFill>
                <a:effectLst/>
                <a:latin typeface="+mn-lt"/>
                <a:ea typeface="+mn-ea"/>
                <a:cs typeface="+mn-cs"/>
              </a:rPr>
              <a:t>hassidic</a:t>
            </a:r>
            <a:r>
              <a:rPr lang="en-GB" sz="1200" b="0" i="0" u="none" strike="noStrike" kern="1200" dirty="0">
                <a:solidFill>
                  <a:schemeClr val="tx1"/>
                </a:solidFill>
                <a:effectLst/>
                <a:latin typeface="+mn-lt"/>
                <a:ea typeface="+mn-ea"/>
                <a:cs typeface="+mn-cs"/>
              </a:rPr>
              <a:t> master Rabbi Levi Yitzhak of </a:t>
            </a:r>
            <a:r>
              <a:rPr lang="en-GB" sz="1200" b="0" i="0" u="none" strike="noStrike" kern="1200" dirty="0" err="1">
                <a:solidFill>
                  <a:schemeClr val="tx1"/>
                </a:solidFill>
                <a:effectLst/>
                <a:latin typeface="+mn-lt"/>
                <a:ea typeface="+mn-ea"/>
                <a:cs typeface="+mn-cs"/>
              </a:rPr>
              <a:t>Berdichev</a:t>
            </a:r>
            <a:r>
              <a:rPr lang="en-GB" sz="1200" b="0" i="0" u="none" strike="noStrike" kern="1200" dirty="0">
                <a:solidFill>
                  <a:schemeClr val="tx1"/>
                </a:solidFill>
                <a:effectLst/>
                <a:latin typeface="+mn-lt"/>
                <a:ea typeface="+mn-ea"/>
                <a:cs typeface="+mn-cs"/>
              </a:rPr>
              <a:t> (1740-1810) grabbed a known sinner by the lapels and to the surprise of onlookers he brusquely said: "I am jealous of you!" Even the sinner was shocked by his assailant declaration. Seeing the astonishment on the face of the sinner, Rabbi Levi Yitzhak loosened his grip and explained: "Once you repent, all your crimes will be considered virtues and then your merits will be innumerable." </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278FB232-C209-B445-ACB3-067054AB162C}" type="slidenum">
              <a:rPr kumimoji="0" lang="en-US"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23</a:t>
            </a:fld>
            <a:endParaRPr kumimoji="0" lang="en-US"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32536623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Rot="1" noChangeAspect="1" noChangeArrowheads="1" noTextEdit="1"/>
          </p:cNvSpPr>
          <p:nvPr>
            <p:ph type="sldImg"/>
          </p:nvPr>
        </p:nvSpPr>
        <p:spPr>
          <a:ln/>
        </p:spPr>
      </p:sp>
      <p:sp>
        <p:nvSpPr>
          <p:cNvPr id="144387" name="Rectangle 3"/>
          <p:cNvSpPr>
            <a:spLocks noGrp="1" noChangeArrowheads="1"/>
          </p:cNvSpPr>
          <p:nvPr>
            <p:ph type="body" idx="1"/>
          </p:nvPr>
        </p:nvSpPr>
        <p:spPr>
          <a:noFill/>
          <a:ln/>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After King Saul fell in battle, eventually all of Israel crowned David as their king. David was victorious in war with many of their surrounding enemies – so much so that he apparently felt overly high and mighty from all his accomplishments – both materially and spiritually. In addition, he was promised by G‑d:</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“And your house and your kingdom shall be confirmed forever before you; your throne shall be established forever." [II Sam.7:16]</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–so David deigned to ask G‑d further:</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"Master of the Universe, why is it that my name is not used in concluding a blessing in the Silent Prayer in the same way as Abraham's, as we pray in the first blessing of the Silent Prayer: 'Shield of Abraham' [for David sincerely relied on G‑d as a shield similarly to Abraham]?</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G‑d answered David: </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"I have already tested Abraham [with the 10 trials] and refined him, and he stood complete [against his evil inclination] in every test. King David said that if this is the case then "Examine me [as well], G‑d, and test me; purify my kidneys and my heart". (Psalms 26:2) </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G‑d answered: I will test you, and yet grant you a special privilege; for I did not inform them [of the nature of their trial beforehand], yet, I inform you that I will try you in a matter of adultery…. (Sanhedrin 107a)</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David changed his daily habits, thinking this would eliminate the possibility of sin...</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Having been thus forewarned, David changed his daily habits, thinking this would eliminate the possibility of sin:</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“And it came to pass in the evening that David arose from his bed...” [II Samuel 11:2]</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Rabbi </a:t>
            </a:r>
            <a:r>
              <a:rPr lang="en-US" dirty="0" err="1"/>
              <a:t>Yochanan</a:t>
            </a:r>
            <a:r>
              <a:rPr lang="en-US" dirty="0"/>
              <a:t> said: He changed his night couch to a day couch [i.e. he cohabited by day instead of night, thinking that he would be free from desire by day] but he forgot the principle [that satisfying one’s passion only makes it grow stronger].” [ibid]</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David’s failure was in small increments, step by step. His first miscalculation was sending messengers to console the newly crowned king of Ammon upon his father’s death - a heartfelt response to the kindness done to David years before in saving his one remaining family member from death.4 As well-intentioned as this was, it was a gesture that was ill-deserved5 for that “do-gooder” was the very same </a:t>
            </a:r>
            <a:r>
              <a:rPr lang="en-US" dirty="0" err="1"/>
              <a:t>Nachash</a:t>
            </a:r>
            <a:r>
              <a:rPr lang="en-US" dirty="0"/>
              <a:t> who had threatened the people of </a:t>
            </a:r>
            <a:r>
              <a:rPr lang="en-US" dirty="0" err="1"/>
              <a:t>Yavesh-Gil'ad</a:t>
            </a:r>
            <a:r>
              <a:rPr lang="en-US" dirty="0"/>
              <a:t> earlier:</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"Then </a:t>
            </a:r>
            <a:r>
              <a:rPr lang="en-US" dirty="0" err="1"/>
              <a:t>Nachash</a:t>
            </a:r>
            <a:r>
              <a:rPr lang="en-US" dirty="0"/>
              <a:t> the </a:t>
            </a:r>
            <a:r>
              <a:rPr lang="en-US" dirty="0" err="1"/>
              <a:t>Amonite</a:t>
            </a:r>
            <a:r>
              <a:rPr lang="en-US" dirty="0"/>
              <a:t> came up and encamped against </a:t>
            </a:r>
            <a:r>
              <a:rPr lang="en-US" dirty="0" err="1"/>
              <a:t>Yavesh-Gil'ad</a:t>
            </a:r>
            <a:r>
              <a:rPr lang="en-US" dirty="0"/>
              <a:t>; and all the men of </a:t>
            </a:r>
            <a:r>
              <a:rPr lang="en-US" dirty="0" err="1"/>
              <a:t>Yavesh</a:t>
            </a:r>
            <a:r>
              <a:rPr lang="en-US" dirty="0"/>
              <a:t> said unto </a:t>
            </a:r>
            <a:r>
              <a:rPr lang="en-US" dirty="0" err="1"/>
              <a:t>Nachash</a:t>
            </a:r>
            <a:r>
              <a:rPr lang="en-US" dirty="0"/>
              <a:t>, “Make a covenant with us, and we will serve you.” And </a:t>
            </a:r>
            <a:r>
              <a:rPr lang="en-US" dirty="0" err="1"/>
              <a:t>Nachash</a:t>
            </a:r>
            <a:r>
              <a:rPr lang="en-US" dirty="0"/>
              <a:t> the </a:t>
            </a:r>
            <a:r>
              <a:rPr lang="en-US" dirty="0" err="1"/>
              <a:t>Amonite</a:t>
            </a:r>
            <a:r>
              <a:rPr lang="en-US" dirty="0"/>
              <a:t> said unto them, “On this condition will I make it with you – that all your right eyes be put out; and I will lay it for a reproach upon all Israel." (I Samuel 11:1-2)</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Indeed this small act of David’s erupted into a lengthy war that cost many casualties on all sides until the final victory, over a year later. During this time, David also altered his routine of leading his troops out to battle6, opting to remain in his castle in Jerusalem instead.</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David did not commit adultery in the literal sense7 for all soldiers gave their wives a writ of divorce before going off to battle. (Sanhedrin 107b.) Nonetheless, he certainly violated the spirit of the law and its moral fiber. Indeed Bathsheba was David’s true bashert, “predestined for David from the six days of Creation” but “he enjoyed her as an unripe fruit,” for he married her before the proper time, when the “fruit” was still unripe, neglecting to wait until after Uriah would die a [natural] death. (Sanhedrin 107a).</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Others posit that David’s sin concerned Uriah – although he was indeed deserving of death, calling </a:t>
            </a:r>
            <a:r>
              <a:rPr lang="en-US" dirty="0" err="1"/>
              <a:t>Yaob</a:t>
            </a:r>
            <a:r>
              <a:rPr lang="en-US" dirty="0"/>
              <a:t> his master while standing before the king himself, David should have rightfully slain him then and there instead of sending him off to be slain by the swords of Ammon. [Zohar]</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In any case, David had no regrets at all about this entire episode until </a:t>
            </a:r>
            <a:r>
              <a:rPr lang="en-US" dirty="0" err="1"/>
              <a:t>Natan’s</a:t>
            </a:r>
            <a:r>
              <a:rPr lang="en-US" dirty="0"/>
              <a:t> reproach fully a year later, after a child had already been born. Nathan the prophet offered him a parable, in essence allowing David to decree his own punishment, which he indeed did, saying:</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"As the L-</a:t>
            </a:r>
            <a:r>
              <a:rPr lang="en-US" dirty="0" err="1"/>
              <a:t>rd</a:t>
            </a:r>
            <a:r>
              <a:rPr lang="en-US" dirty="0"/>
              <a:t> lives, the man who has done this is liable to death.”</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And the ewe lamb he shall repay fourfold, because he did this thing, and because he had no pity." [II Sam. 12:5-6]</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When Nathan declared: “You are that man!” David at once understood how dastardly his actions towards Uriah had been and immediately repented. In this merit, the death sentence itself was repealed. David continued to rule and his children inherited his kingdom, but tragically he did pay fourfold, as he himself had decreed. David’s life was one of agonizing family strife and rebellion from that day onwards.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The son from that fateful union with Bathsheba died; his daughter Tamar was raped by her brother Amnon, who himself was later killed by his brother Absalom in revenge. Eventually Absalom was killed following his attempted rebellion against his father’s kingdom.</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Bathsheba, as well as David, remained targets of slander among the people. According to the Midrash, the Sages would interrupt their study and ask David: “What is the penalty for adultery?” to which he would reply: “The adulterer is punished by strangulation but has a portion in the World to Come; those who shame their fellow have no portion in the World to Come” (Sanhedrin 107a). David thereby alluded that when they publicly embarrassed him and reminded him of his transgression, they committed a sin much graver than his.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Nonetheless, the fact was that it was her son Solomon, and no other, that G‑d chose to succeed David on the throne, serving as final proof that G‑d had forgiven him entirely. (Jerusalem Talmud </a:t>
            </a:r>
            <a:r>
              <a:rPr lang="en-US" dirty="0" err="1"/>
              <a:t>Ta’anit</a:t>
            </a:r>
            <a:r>
              <a:rPr lang="en-US" dirty="0"/>
              <a:t> 2:10, 65d).</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Bathsheba retained her special standing even after David’s death.</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Bathsheba retained her special standing even after David’s death. In the midrash, we find Bathsheba sitting to his left, and Ruth to his right (</a:t>
            </a:r>
            <a:r>
              <a:rPr lang="en-US" dirty="0" err="1"/>
              <a:t>Sifrei</a:t>
            </a:r>
            <a:r>
              <a:rPr lang="en-US" dirty="0"/>
              <a:t> </a:t>
            </a:r>
            <a:r>
              <a:rPr lang="en-US" dirty="0" err="1"/>
              <a:t>Zuta</a:t>
            </a:r>
            <a:r>
              <a:rPr lang="en-US" dirty="0"/>
              <a:t> on Numbers, 10:29). Bathsheba continued to educate her son Solomon even after he became king: “The words of Lemuel, king of Massa, with which his mother admonished him.” (Prov. 31:1–9) Even as queen and later queen mother she did not forget that she was subservient to God’s laws, and thus continued to educate her son, Solomon, the king.</a:t>
            </a:r>
            <a:endParaRPr lang="en-US" dirty="0">
              <a:latin typeface="Franklin Gothic Medium" pitchFamily="96" charset="0"/>
            </a:endParaRPr>
          </a:p>
        </p:txBody>
      </p:sp>
    </p:spTree>
    <p:extLst>
      <p:ext uri="{BB962C8B-B14F-4D97-AF65-F5344CB8AC3E}">
        <p14:creationId xmlns:p14="http://schemas.microsoft.com/office/powerpoint/2010/main" val="24726996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Rot="1" noChangeAspect="1" noChangeArrowheads="1" noTextEdit="1"/>
          </p:cNvSpPr>
          <p:nvPr>
            <p:ph type="sldImg"/>
          </p:nvPr>
        </p:nvSpPr>
        <p:spPr>
          <a:ln/>
        </p:spPr>
      </p:sp>
      <p:sp>
        <p:nvSpPr>
          <p:cNvPr id="144387" name="Rectangle 3"/>
          <p:cNvSpPr>
            <a:spLocks noGrp="1" noChangeArrowheads="1"/>
          </p:cNvSpPr>
          <p:nvPr>
            <p:ph type="body" idx="1"/>
          </p:nvPr>
        </p:nvSpPr>
        <p:spPr>
          <a:noFill/>
          <a:ln/>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err="1"/>
              <a:t>Maachah</a:t>
            </a:r>
            <a:r>
              <a:rPr lang="en-US" sz="1200" dirty="0"/>
              <a:t>: A wife of David, and daughter of Talmai, King of Geshur (ib. iii. 3), a near neighbor of the </a:t>
            </a:r>
            <a:r>
              <a:rPr lang="en-US" sz="1200" dirty="0" err="1"/>
              <a:t>Maachathites</a:t>
            </a:r>
            <a:r>
              <a:rPr lang="en-US" sz="1200" dirty="0"/>
              <a:t>. David begat Absalom and Tamar with her. Despite the biblical prohibition on sexual relations between half-brothers and sisters, </a:t>
            </a:r>
            <a:r>
              <a:rPr lang="en-US" sz="1200" dirty="0" err="1"/>
              <a:t>Amnon</a:t>
            </a:r>
            <a:r>
              <a:rPr lang="en-US" sz="1200" dirty="0"/>
              <a:t> had an overwhelming desire for her. He acted on advice from his cousin to lure Tamar into his quarters by pretending to be sick and desiring her to cook a special meal for him. While in his quarters, and ignoring her protests, he raped her, then had her expelled from his house.  </a:t>
            </a:r>
            <a:r>
              <a:rPr lang="en-US" sz="1200" b="1" dirty="0" err="1"/>
              <a:t>Amnon</a:t>
            </a:r>
            <a:r>
              <a:rPr lang="en-US" sz="1200" dirty="0"/>
              <a:t> ("faithful") was the oldest son of David, with his wife, Ahinoam, who is described as "the </a:t>
            </a:r>
            <a:r>
              <a:rPr lang="en-US" sz="1200" dirty="0" err="1"/>
              <a:t>Jezreelitess</a:t>
            </a:r>
            <a:r>
              <a:rPr lang="en-US" sz="1200" dirty="0"/>
              <a:t>”. Two years later, to avenge Tamar, Absalom invited all of David's sons to a feast, then had his servants kill </a:t>
            </a:r>
            <a:r>
              <a:rPr lang="en-US" sz="1200" dirty="0" err="1"/>
              <a:t>Amnon</a:t>
            </a:r>
            <a:r>
              <a:rPr lang="en-US" sz="1200" dirty="0"/>
              <a:t> after he had become drunk with wine.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a:t>Nathan also noted that David's house would be cursed with turmoil because of this murder. This came to pass years later when one of David's much-loved sons, Absalom, led an insurrection that plunged the kingdom into </a:t>
            </a:r>
            <a:r>
              <a:rPr lang="en-US" sz="1200" dirty="0">
                <a:hlinkClick r:id="rId3" tooltip="Civil war"/>
              </a:rPr>
              <a:t>civil war</a:t>
            </a:r>
            <a:r>
              <a:rPr lang="en-US" sz="1200" dirty="0"/>
              <a:t>. Moreover, to manifest his claim to be the new king, Absalom had sexual intercourse in public with ten of his father's concubines, which could be considered a direct, tenfold divine retribution for David's taking the woman of another man.</a:t>
            </a:r>
          </a:p>
          <a:p>
            <a:endParaRPr lang="en-US" sz="1200" dirty="0">
              <a:latin typeface="Franklin Gothic Medium" pitchFamily="96" charset="0"/>
            </a:endParaRPr>
          </a:p>
          <a:p>
            <a:r>
              <a:rPr lang="en-US" sz="1200" dirty="0">
                <a:latin typeface="Franklin Gothic Medium" pitchFamily="96" charset="0"/>
              </a:rPr>
              <a:t>Absalom gathered people to him</a:t>
            </a:r>
          </a:p>
          <a:p>
            <a:r>
              <a:rPr lang="en-US" sz="1200" dirty="0">
                <a:latin typeface="Franklin Gothic Medium" pitchFamily="96" charset="0"/>
              </a:rPr>
              <a:t>Absalom rebelled</a:t>
            </a:r>
          </a:p>
          <a:p>
            <a:r>
              <a:rPr lang="en-US" sz="1200" dirty="0">
                <a:latin typeface="Franklin Gothic Medium" pitchFamily="96" charset="0"/>
              </a:rPr>
              <a:t>David wept when killed. Didn’t treat supporters with respect and weep over those lost lives protecting him.</a:t>
            </a:r>
          </a:p>
          <a:p>
            <a:endParaRPr lang="en-US" sz="1200" dirty="0">
              <a:latin typeface="Franklin Gothic Medium" pitchFamily="96" charset="0"/>
            </a:endParaRPr>
          </a:p>
          <a:p>
            <a:r>
              <a:rPr lang="en-US" sz="1200" dirty="0">
                <a:effectLst/>
              </a:rPr>
              <a:t>When it comes to leadership, even non-verbal cues are important. Leaders, at least in public, must project confidence even if inwardly they are full of doubts and hesitations. If they betray their private fears in word or gesture, they risk demoralizing the group.</a:t>
            </a:r>
            <a:endParaRPr lang="en-US" sz="1200" dirty="0"/>
          </a:p>
          <a:p>
            <a:r>
              <a:rPr lang="en-US" sz="1200" dirty="0"/>
              <a:t>There is no more powerful example of this than the episode in which King David’s son Absalom mounts a coup </a:t>
            </a:r>
            <a:r>
              <a:rPr lang="en-US" sz="1200" dirty="0" err="1"/>
              <a:t>d’etat</a:t>
            </a:r>
            <a:r>
              <a:rPr lang="en-US" sz="1200" dirty="0"/>
              <a:t> against his father, proclaiming himself king in his place. David’s troops put down the rebellion, in the course of which Absalom dies, caught by his hair in a tree, and stabbed to death by </a:t>
            </a:r>
            <a:r>
              <a:rPr lang="en-US" sz="1200" dirty="0" err="1"/>
              <a:t>Joab</a:t>
            </a:r>
            <a:r>
              <a:rPr lang="en-US" sz="1200" dirty="0"/>
              <a:t>, David’s commander-in-chief.</a:t>
            </a:r>
          </a:p>
          <a:p>
            <a:r>
              <a:rPr lang="en-US" sz="1200" dirty="0"/>
              <a:t>When he hears the news, David is heartbroken. His son may have rebelled against him, but he is still his son and he is devastated by his death, covering his face and crying, “O my son Absalom! O Absalom, my son, my son!” News of David’s grief quickly spreads throughout the army, and they too – by emotional contagion – are overcome by mourning. </a:t>
            </a:r>
            <a:r>
              <a:rPr lang="en-US" sz="1200" dirty="0" err="1"/>
              <a:t>Joab</a:t>
            </a:r>
            <a:r>
              <a:rPr lang="en-US" sz="1200" dirty="0"/>
              <a:t> regards this as disastrous. The army have taken great risks to fight for David against his son. They cannot now start regretting their victory without creating confusion and fatefully undermining their morale:</a:t>
            </a:r>
          </a:p>
          <a:p>
            <a:r>
              <a:rPr lang="en-US" sz="1200" dirty="0"/>
              <a:t>Then </a:t>
            </a:r>
            <a:r>
              <a:rPr lang="en-US" sz="1200" dirty="0" err="1"/>
              <a:t>Joab</a:t>
            </a:r>
            <a:r>
              <a:rPr lang="en-US" sz="1200" dirty="0"/>
              <a:t> went into the house to the king and said, “Today you have humiliated all your men, who have just saved your life and the lives of your sons and daughters and the lives of your wives and concubines. You love those who hate you and hate those who love you. You have made it clear today that the commanders and their men mean nothing to you. I see that you would be pleased if Absalom were alive today and all of us were dead. Now go out and encourage your men. I swear by the Lord that if you don’t go out, not a man will be left with you by nightfall. This will be worse for you than all the calamities that have come on you from your youth till now.” (2 Samuel 19: 6-8)</a:t>
            </a:r>
          </a:p>
          <a:p>
            <a:r>
              <a:rPr lang="en-US" sz="1200" dirty="0"/>
              <a:t>David does as </a:t>
            </a:r>
            <a:r>
              <a:rPr lang="en-US" sz="1200" dirty="0" err="1"/>
              <a:t>Joab</a:t>
            </a:r>
            <a:r>
              <a:rPr lang="en-US" sz="1200" dirty="0"/>
              <a:t> insists. He accepts that there is a time and place for grief, but not now, not here, and above all, not in public. Now is the time to thank the army for their courage in </a:t>
            </a:r>
            <a:r>
              <a:rPr lang="en-US" sz="1200" dirty="0" err="1"/>
              <a:t>defence</a:t>
            </a:r>
            <a:r>
              <a:rPr lang="en-US" sz="1200" dirty="0"/>
              <a:t> of the king.</a:t>
            </a:r>
          </a:p>
          <a:p>
            <a:r>
              <a:rPr lang="en-US" sz="1200" dirty="0"/>
              <a:t>A leader must sometimes silence his or her private emotions if he is not to demoralize those he or she leads. In the case of the battle against </a:t>
            </a:r>
            <a:r>
              <a:rPr lang="en-US" sz="1200" dirty="0" err="1"/>
              <a:t>Amalek</a:t>
            </a:r>
            <a:r>
              <a:rPr lang="en-US" sz="1200" dirty="0"/>
              <a:t>, the first battle the Israelites had to fight for themselves, Moses had a vital role to perform. He had to give the people confidence by getting them to look up.</a:t>
            </a:r>
          </a:p>
          <a:p>
            <a:endParaRPr lang="en-US" sz="1200" dirty="0"/>
          </a:p>
          <a:p>
            <a:r>
              <a:rPr lang="en-GB" sz="1200" b="1" i="0" u="none" strike="noStrike" kern="1200" dirty="0">
                <a:solidFill>
                  <a:schemeClr val="tx1"/>
                </a:solidFill>
                <a:effectLst/>
                <a:latin typeface="Franklin Gothic Medium" pitchFamily="34" charset="0"/>
                <a:ea typeface="+mn-ea"/>
                <a:cs typeface="+mn-cs"/>
              </a:rPr>
              <a:t>Murder among Brothers</a:t>
            </a:r>
            <a:endParaRPr lang="en-GB" sz="1200" b="0" i="0" u="none" strike="noStrike" kern="1200" dirty="0">
              <a:solidFill>
                <a:schemeClr val="tx1"/>
              </a:solidFill>
              <a:effectLst/>
              <a:latin typeface="Franklin Gothic Medium" pitchFamily="34" charset="0"/>
              <a:ea typeface="+mn-ea"/>
              <a:cs typeface="+mn-cs"/>
            </a:endParaRPr>
          </a:p>
          <a:p>
            <a:r>
              <a:rPr lang="en-GB" sz="1200" b="0" i="0" u="none" strike="noStrike" kern="1200" dirty="0">
                <a:solidFill>
                  <a:schemeClr val="tx1"/>
                </a:solidFill>
                <a:effectLst/>
                <a:latin typeface="Franklin Gothic Medium" pitchFamily="34" charset="0"/>
                <a:ea typeface="+mn-ea"/>
                <a:cs typeface="+mn-cs"/>
              </a:rPr>
              <a:t>David had a number of sons, of whom four, Amnon, Absalom, </a:t>
            </a:r>
            <a:r>
              <a:rPr lang="en-GB" sz="1200" b="0" i="0" u="none" strike="noStrike" kern="1200" dirty="0" err="1">
                <a:solidFill>
                  <a:schemeClr val="tx1"/>
                </a:solidFill>
                <a:effectLst/>
                <a:latin typeface="Franklin Gothic Medium" pitchFamily="34" charset="0"/>
                <a:ea typeface="+mn-ea"/>
                <a:cs typeface="+mn-cs"/>
              </a:rPr>
              <a:t>Adoniah</a:t>
            </a:r>
            <a:r>
              <a:rPr lang="en-GB" sz="1200" b="0" i="0" u="none" strike="noStrike" kern="1200" dirty="0">
                <a:solidFill>
                  <a:schemeClr val="tx1"/>
                </a:solidFill>
                <a:effectLst/>
                <a:latin typeface="Franklin Gothic Medium" pitchFamily="34" charset="0"/>
                <a:ea typeface="+mn-ea"/>
                <a:cs typeface="+mn-cs"/>
              </a:rPr>
              <a:t>, and </a:t>
            </a:r>
            <a:r>
              <a:rPr lang="en-GB" sz="1200" b="0" i="0" u="none" strike="noStrike" kern="1200" dirty="0" err="1">
                <a:solidFill>
                  <a:schemeClr val="tx1"/>
                </a:solidFill>
                <a:effectLst/>
                <a:latin typeface="Franklin Gothic Medium" pitchFamily="34" charset="0"/>
                <a:ea typeface="+mn-ea"/>
                <a:cs typeface="+mn-cs"/>
              </a:rPr>
              <a:t>Solomonbecame</a:t>
            </a:r>
            <a:r>
              <a:rPr lang="en-GB" sz="1200" b="0" i="0" u="none" strike="noStrike" kern="1200" dirty="0">
                <a:solidFill>
                  <a:schemeClr val="tx1"/>
                </a:solidFill>
                <a:effectLst/>
                <a:latin typeface="Franklin Gothic Medium" pitchFamily="34" charset="0"/>
                <a:ea typeface="+mn-ea"/>
                <a:cs typeface="+mn-cs"/>
              </a:rPr>
              <a:t> conspicuous in the history of Israel. </a:t>
            </a:r>
          </a:p>
          <a:p>
            <a:r>
              <a:rPr lang="en-GB" sz="1200" b="0" i="0" u="none" strike="noStrike" kern="1200" dirty="0">
                <a:solidFill>
                  <a:schemeClr val="tx1"/>
                </a:solidFill>
                <a:effectLst/>
                <a:latin typeface="Franklin Gothic Medium" pitchFamily="34" charset="0"/>
                <a:ea typeface="+mn-ea"/>
                <a:cs typeface="+mn-cs"/>
              </a:rPr>
              <a:t>Amnon, the son of </a:t>
            </a:r>
            <a:r>
              <a:rPr lang="en-GB" sz="1200" b="0" i="0" u="none" strike="noStrike" kern="1200" dirty="0" err="1">
                <a:solidFill>
                  <a:schemeClr val="tx1"/>
                </a:solidFill>
                <a:effectLst/>
                <a:latin typeface="Franklin Gothic Medium" pitchFamily="34" charset="0"/>
                <a:ea typeface="+mn-ea"/>
                <a:cs typeface="+mn-cs"/>
              </a:rPr>
              <a:t>Ahinoam</a:t>
            </a:r>
            <a:r>
              <a:rPr lang="en-GB" sz="1200" b="0" i="0" u="none" strike="noStrike" kern="1200" dirty="0">
                <a:solidFill>
                  <a:schemeClr val="tx1"/>
                </a:solidFill>
                <a:effectLst/>
                <a:latin typeface="Franklin Gothic Medium" pitchFamily="34" charset="0"/>
                <a:ea typeface="+mn-ea"/>
                <a:cs typeface="+mn-cs"/>
              </a:rPr>
              <a:t> of Jezreel, was David's first-born. His brother Absalom, the son of David's other wife, was famous for his splendid appearance. His long and luxuriant hair was his peculiar pride. Absalom had a sister named Tamar, who was very fair. Once Amnon deeply offended her,</a:t>
            </a:r>
            <a:r>
              <a:rPr lang="en-GB" sz="1200" b="0" i="0" u="none" strike="noStrike" kern="1200" baseline="30000" dirty="0">
                <a:solidFill>
                  <a:schemeClr val="tx1"/>
                </a:solidFill>
                <a:effectLst/>
                <a:latin typeface="Franklin Gothic Medium" pitchFamily="34" charset="0"/>
                <a:ea typeface="+mn-ea"/>
                <a:cs typeface="+mn-cs"/>
              </a:rPr>
              <a:t>1</a:t>
            </a:r>
            <a:r>
              <a:rPr lang="en-GB" sz="1200" b="0" i="0" u="none" strike="noStrike" kern="1200" dirty="0">
                <a:solidFill>
                  <a:schemeClr val="tx1"/>
                </a:solidFill>
                <a:effectLst/>
                <a:latin typeface="Franklin Gothic Medium" pitchFamily="34" charset="0"/>
                <a:ea typeface="+mn-ea"/>
                <a:cs typeface="+mn-cs"/>
              </a:rPr>
              <a:t> which exceedingly enraged Absalom. Between Absalom and his half-brother Amnon there was now kindled a terrible feud which could only be quenched in the life-blood of the offender. </a:t>
            </a:r>
          </a:p>
          <a:p>
            <a:r>
              <a:rPr lang="en-GB" sz="1200" b="0" i="0" u="none" strike="noStrike" kern="1200" dirty="0">
                <a:solidFill>
                  <a:schemeClr val="tx1"/>
                </a:solidFill>
                <a:effectLst/>
                <a:latin typeface="Franklin Gothic Medium" pitchFamily="34" charset="0"/>
                <a:ea typeface="+mn-ea"/>
                <a:cs typeface="+mn-cs"/>
              </a:rPr>
              <a:t>Absalom had large flocks of sheep grazing in Baal-Hazor, near the frontier of Ephraim: at the time of the sheep-shearing, he invited all his brothers to the rural feast, and Amnon went among the rest. When Amnon's heart was merry with wine, the servants of Absalom slew him on a predetermined sign from their master. A general panic seized the guests. No one thought of retaliation for the bloody deed of Absalom. All sprang upon their mules and fled. Absalom, meanwhile, had fled to his mother's family in </a:t>
            </a:r>
            <a:r>
              <a:rPr lang="en-GB" sz="1200" b="0" i="0" u="none" strike="noStrike" kern="1200" dirty="0" err="1">
                <a:solidFill>
                  <a:schemeClr val="tx1"/>
                </a:solidFill>
                <a:effectLst/>
                <a:latin typeface="Franklin Gothic Medium" pitchFamily="34" charset="0"/>
                <a:ea typeface="+mn-ea"/>
                <a:cs typeface="+mn-cs"/>
              </a:rPr>
              <a:t>Geshur</a:t>
            </a:r>
            <a:r>
              <a:rPr lang="en-GB" sz="1200" b="0" i="0" u="none" strike="noStrike" kern="1200" dirty="0">
                <a:solidFill>
                  <a:schemeClr val="tx1"/>
                </a:solidFill>
                <a:effectLst/>
                <a:latin typeface="Franklin Gothic Medium" pitchFamily="34" charset="0"/>
                <a:ea typeface="+mn-ea"/>
                <a:cs typeface="+mn-cs"/>
              </a:rPr>
              <a:t>, where he dwelt for three years. </a:t>
            </a:r>
          </a:p>
          <a:p>
            <a:r>
              <a:rPr lang="en-GB" sz="1200" b="0" i="0" u="none" strike="noStrike" kern="1200" dirty="0">
                <a:solidFill>
                  <a:schemeClr val="tx1"/>
                </a:solidFill>
                <a:effectLst/>
                <a:latin typeface="Franklin Gothic Medium" pitchFamily="34" charset="0"/>
                <a:ea typeface="+mn-ea"/>
                <a:cs typeface="+mn-cs"/>
              </a:rPr>
              <a:t>At last Absalom was, by Joab's intercession, permitted to return to Jerusalem, but for two years he was not permitted to see his father. David could not forgive him for his cruel deed of fratricide. </a:t>
            </a:r>
          </a:p>
          <a:p>
            <a:r>
              <a:rPr lang="en-GB" sz="1200" b="0" i="0" u="none" strike="noStrike" kern="1200" dirty="0">
                <a:solidFill>
                  <a:schemeClr val="tx1"/>
                </a:solidFill>
                <a:effectLst/>
                <a:latin typeface="Franklin Gothic Medium" pitchFamily="34" charset="0"/>
                <a:ea typeface="+mn-ea"/>
                <a:cs typeface="+mn-cs"/>
              </a:rPr>
              <a:t>Absalom now hated his father and designed schemes for dethroning him and wresting the kingdom from him. The false and faithless son began, ostensibly, to seek his father's forgiveness, as otherwise he could not hope to succeed in his plans. After repeated intercession by Joab, David finally permitted his son to appear before him. </a:t>
            </a:r>
          </a:p>
          <a:p>
            <a:r>
              <a:rPr lang="en-GB" sz="1200" b="1" i="0" u="none" strike="noStrike" kern="1200" dirty="0">
                <a:solidFill>
                  <a:schemeClr val="tx1"/>
                </a:solidFill>
                <a:effectLst/>
                <a:latin typeface="Franklin Gothic Medium" pitchFamily="34" charset="0"/>
                <a:ea typeface="+mn-ea"/>
                <a:cs typeface="+mn-cs"/>
              </a:rPr>
              <a:t>Absalom's Revolt Succeeds</a:t>
            </a:r>
            <a:endParaRPr lang="en-GB" sz="1200" b="0" i="0" u="none" strike="noStrike" kern="1200" dirty="0">
              <a:solidFill>
                <a:schemeClr val="tx1"/>
              </a:solidFill>
              <a:effectLst/>
              <a:latin typeface="Franklin Gothic Medium" pitchFamily="34" charset="0"/>
              <a:ea typeface="+mn-ea"/>
              <a:cs typeface="+mn-cs"/>
            </a:endParaRPr>
          </a:p>
          <a:p>
            <a:r>
              <a:rPr lang="en-GB" sz="1200" b="0" i="0" u="none" strike="noStrike" kern="1200" dirty="0">
                <a:solidFill>
                  <a:schemeClr val="tx1"/>
                </a:solidFill>
                <a:effectLst/>
                <a:latin typeface="Franklin Gothic Medium" pitchFamily="34" charset="0"/>
                <a:ea typeface="+mn-ea"/>
                <a:cs typeface="+mn-cs"/>
              </a:rPr>
              <a:t>Absalom considered himself the heir to the throne, for now that Amnon was dead, he was the next in line of succession. David, however, had been prophetically informed that his young son Solomon, the son of Bathsheba, would succeed him. Absalom must have suspected this from his father's attitude, and he secretly prepared a revolt. When his plans had matured, he induced the king to allow him to go to Hebron for the </a:t>
            </a:r>
            <a:r>
              <a:rPr lang="en-GB" sz="1200" b="0" i="0" u="none" strike="noStrike" kern="1200" dirty="0" err="1">
                <a:solidFill>
                  <a:schemeClr val="tx1"/>
                </a:solidFill>
                <a:effectLst/>
                <a:latin typeface="Franklin Gothic Medium" pitchFamily="34" charset="0"/>
                <a:ea typeface="+mn-ea"/>
                <a:cs typeface="+mn-cs"/>
              </a:rPr>
              <a:t>fulfillment</a:t>
            </a:r>
            <a:r>
              <a:rPr lang="en-GB" sz="1200" b="0" i="0" u="none" strike="noStrike" kern="1200" dirty="0">
                <a:solidFill>
                  <a:schemeClr val="tx1"/>
                </a:solidFill>
                <a:effectLst/>
                <a:latin typeface="Franklin Gothic Medium" pitchFamily="34" charset="0"/>
                <a:ea typeface="+mn-ea"/>
                <a:cs typeface="+mn-cs"/>
              </a:rPr>
              <a:t> of a vow which he professed to have made while living in </a:t>
            </a:r>
            <a:r>
              <a:rPr lang="en-GB" sz="1200" b="0" i="0" u="none" strike="noStrike" kern="1200" dirty="0" err="1">
                <a:solidFill>
                  <a:schemeClr val="tx1"/>
                </a:solidFill>
                <a:effectLst/>
                <a:latin typeface="Franklin Gothic Medium" pitchFamily="34" charset="0"/>
                <a:ea typeface="+mn-ea"/>
                <a:cs typeface="+mn-cs"/>
              </a:rPr>
              <a:t>Geshur</a:t>
            </a:r>
            <a:r>
              <a:rPr lang="en-GB" sz="1200" b="0" i="0" u="none" strike="noStrike" kern="1200" dirty="0">
                <a:solidFill>
                  <a:schemeClr val="tx1"/>
                </a:solidFill>
                <a:effectLst/>
                <a:latin typeface="Franklin Gothic Medium" pitchFamily="34" charset="0"/>
                <a:ea typeface="+mn-ea"/>
                <a:cs typeface="+mn-cs"/>
              </a:rPr>
              <a:t>. He went southward with two hundred unsuspecting followers. In Hebron he sounded the trumpet-call. Alas! the ungrateful people readily forgot the great king who had been anointed at that very place, and who had gloriously reigned over them for 37 years, and they came flocking to the standard of Absalom. Even </a:t>
            </a:r>
            <a:r>
              <a:rPr lang="en-GB" sz="1200" b="0" i="0" u="none" strike="noStrike" kern="1200" dirty="0" err="1">
                <a:solidFill>
                  <a:schemeClr val="tx1"/>
                </a:solidFill>
                <a:effectLst/>
                <a:latin typeface="Franklin Gothic Medium" pitchFamily="34" charset="0"/>
                <a:ea typeface="+mn-ea"/>
                <a:cs typeface="+mn-cs"/>
              </a:rPr>
              <a:t>Ahitophel</a:t>
            </a:r>
            <a:r>
              <a:rPr lang="en-GB" sz="1200" b="0" i="0" u="none" strike="noStrike" kern="1200" dirty="0">
                <a:solidFill>
                  <a:schemeClr val="tx1"/>
                </a:solidFill>
                <a:effectLst/>
                <a:latin typeface="Franklin Gothic Medium" pitchFamily="34" charset="0"/>
                <a:ea typeface="+mn-ea"/>
                <a:cs typeface="+mn-cs"/>
              </a:rPr>
              <a:t> the </a:t>
            </a:r>
            <a:r>
              <a:rPr lang="en-GB" sz="1200" b="0" i="0" u="none" strike="noStrike" kern="1200" dirty="0" err="1">
                <a:solidFill>
                  <a:schemeClr val="tx1"/>
                </a:solidFill>
                <a:effectLst/>
                <a:latin typeface="Franklin Gothic Medium" pitchFamily="34" charset="0"/>
                <a:ea typeface="+mn-ea"/>
                <a:cs typeface="+mn-cs"/>
              </a:rPr>
              <a:t>Gilonite</a:t>
            </a:r>
            <a:r>
              <a:rPr lang="en-GB" sz="1200" b="0" i="0" u="none" strike="noStrike" kern="1200" dirty="0">
                <a:solidFill>
                  <a:schemeClr val="tx1"/>
                </a:solidFill>
                <a:effectLst/>
                <a:latin typeface="Franklin Gothic Medium" pitchFamily="34" charset="0"/>
                <a:ea typeface="+mn-ea"/>
                <a:cs typeface="+mn-cs"/>
              </a:rPr>
              <a:t>, David's wise counsellor, declared for his son and gave to the rebellion the weight of his name and experience. </a:t>
            </a:r>
          </a:p>
          <a:p>
            <a:r>
              <a:rPr lang="en-GB" sz="1200" b="1" i="0" u="none" strike="noStrike" kern="1200" dirty="0">
                <a:solidFill>
                  <a:schemeClr val="tx1"/>
                </a:solidFill>
                <a:effectLst/>
                <a:latin typeface="Franklin Gothic Medium" pitchFamily="34" charset="0"/>
                <a:ea typeface="+mn-ea"/>
                <a:cs typeface="+mn-cs"/>
              </a:rPr>
              <a:t>David in Flight </a:t>
            </a:r>
            <a:endParaRPr lang="en-GB" sz="1200" b="0" i="0" u="none" strike="noStrike" kern="1200" dirty="0">
              <a:solidFill>
                <a:schemeClr val="tx1"/>
              </a:solidFill>
              <a:effectLst/>
              <a:latin typeface="Franklin Gothic Medium" pitchFamily="34" charset="0"/>
              <a:ea typeface="+mn-ea"/>
              <a:cs typeface="+mn-cs"/>
            </a:endParaRPr>
          </a:p>
          <a:p>
            <a:r>
              <a:rPr lang="en-GB" sz="1200" b="0" i="0" u="none" strike="noStrike" kern="1200" dirty="0">
                <a:solidFill>
                  <a:schemeClr val="tx1"/>
                </a:solidFill>
                <a:effectLst/>
                <a:latin typeface="Franklin Gothic Medium" pitchFamily="34" charset="0"/>
                <a:ea typeface="+mn-ea"/>
                <a:cs typeface="+mn-cs"/>
              </a:rPr>
              <a:t>When the aged king heard the sad tidings, his great spirit was crushed. </a:t>
            </a:r>
          </a:p>
          <a:p>
            <a:r>
              <a:rPr lang="en-GB" sz="1200" b="0" i="0" u="none" strike="noStrike" kern="1200" dirty="0">
                <a:solidFill>
                  <a:schemeClr val="tx1"/>
                </a:solidFill>
                <a:effectLst/>
                <a:latin typeface="Franklin Gothic Medium" pitchFamily="34" charset="0"/>
                <a:ea typeface="+mn-ea"/>
                <a:cs typeface="+mn-cs"/>
              </a:rPr>
              <a:t>He did not think of resistance but at once prepared for flight. With his entire household, with all his servants, and with his devoted followers, he departed from his own beloved city Jerusalem. Six hundred men of Gath had recently joined him under their chief </a:t>
            </a:r>
            <a:r>
              <a:rPr lang="en-GB" sz="1200" b="0" i="0" u="none" strike="noStrike" kern="1200" dirty="0" err="1">
                <a:solidFill>
                  <a:schemeClr val="tx1"/>
                </a:solidFill>
                <a:effectLst/>
                <a:latin typeface="Franklin Gothic Medium" pitchFamily="34" charset="0"/>
                <a:ea typeface="+mn-ea"/>
                <a:cs typeface="+mn-cs"/>
              </a:rPr>
              <a:t>Ittai</a:t>
            </a:r>
            <a:r>
              <a:rPr lang="en-GB" sz="1200" b="0" i="0" u="none" strike="noStrike" kern="1200" dirty="0">
                <a:solidFill>
                  <a:schemeClr val="tx1"/>
                </a:solidFill>
                <a:effectLst/>
                <a:latin typeface="Franklin Gothic Medium" pitchFamily="34" charset="0"/>
                <a:ea typeface="+mn-ea"/>
                <a:cs typeface="+mn-cs"/>
              </a:rPr>
              <a:t> and insisted upon accompanying him. The procession, mourning and weeping, passed over the brook Kidron and took the road that led to the wilderness. On the opposite side of the brook they were met by Zadok and </a:t>
            </a:r>
            <a:r>
              <a:rPr lang="en-GB" sz="1200" b="0" i="0" u="none" strike="noStrike" kern="1200" dirty="0" err="1">
                <a:solidFill>
                  <a:schemeClr val="tx1"/>
                </a:solidFill>
                <a:effectLst/>
                <a:latin typeface="Franklin Gothic Medium" pitchFamily="34" charset="0"/>
                <a:ea typeface="+mn-ea"/>
                <a:cs typeface="+mn-cs"/>
              </a:rPr>
              <a:t>Abiathar</a:t>
            </a:r>
            <a:r>
              <a:rPr lang="en-GB" sz="1200" b="0" i="0" u="none" strike="noStrike" kern="1200" dirty="0">
                <a:solidFill>
                  <a:schemeClr val="tx1"/>
                </a:solidFill>
                <a:effectLst/>
                <a:latin typeface="Franklin Gothic Medium" pitchFamily="34" charset="0"/>
                <a:ea typeface="+mn-ea"/>
                <a:cs typeface="+mn-cs"/>
              </a:rPr>
              <a:t>, the two priests; with them came their sons </a:t>
            </a:r>
            <a:r>
              <a:rPr lang="en-GB" sz="1200" b="0" i="0" u="none" strike="noStrike" kern="1200" dirty="0" err="1">
                <a:solidFill>
                  <a:schemeClr val="tx1"/>
                </a:solidFill>
                <a:effectLst/>
                <a:latin typeface="Franklin Gothic Medium" pitchFamily="34" charset="0"/>
                <a:ea typeface="+mn-ea"/>
                <a:cs typeface="+mn-cs"/>
              </a:rPr>
              <a:t>Ahimaaz</a:t>
            </a:r>
            <a:r>
              <a:rPr lang="en-GB" sz="1200" b="0" i="0" u="none" strike="noStrike" kern="1200" dirty="0">
                <a:solidFill>
                  <a:schemeClr val="tx1"/>
                </a:solidFill>
                <a:effectLst/>
                <a:latin typeface="Franklin Gothic Medium" pitchFamily="34" charset="0"/>
                <a:ea typeface="+mn-ea"/>
                <a:cs typeface="+mn-cs"/>
              </a:rPr>
              <a:t> and Jonathan, and a host of Levites bearing the Ark of the Covenant. But David refused to let the sacred shrine accompany him in his uncertain wanderings. With humility and resignation, he ordered that the Ark of G‑d be borne back to Jerusalem. Then David commenced the ascent of Mount Olivet; he walked barefooted, with his mantle drawn over his head; and in like manner all the people that went with him hid their weeping faces. Now the bitter tidings came to David that </a:t>
            </a:r>
            <a:r>
              <a:rPr lang="en-GB" sz="1200" b="0" i="0" u="none" strike="noStrike" kern="1200" dirty="0" err="1">
                <a:solidFill>
                  <a:schemeClr val="tx1"/>
                </a:solidFill>
                <a:effectLst/>
                <a:latin typeface="Franklin Gothic Medium" pitchFamily="34" charset="0"/>
                <a:ea typeface="+mn-ea"/>
                <a:cs typeface="+mn-cs"/>
              </a:rPr>
              <a:t>Ahitophel</a:t>
            </a:r>
            <a:r>
              <a:rPr lang="en-GB" sz="1200" b="0" i="0" u="none" strike="noStrike" kern="1200" dirty="0">
                <a:solidFill>
                  <a:schemeClr val="tx1"/>
                </a:solidFill>
                <a:effectLst/>
                <a:latin typeface="Franklin Gothic Medium" pitchFamily="34" charset="0"/>
                <a:ea typeface="+mn-ea"/>
                <a:cs typeface="+mn-cs"/>
              </a:rPr>
              <a:t> was among the conspirators who had joined Absalom. David's sorrow and despondency knew no bounds. </a:t>
            </a:r>
          </a:p>
          <a:p>
            <a:r>
              <a:rPr lang="en-GB" sz="1200" b="0" i="0" u="none" strike="noStrike" kern="1200" dirty="0">
                <a:solidFill>
                  <a:schemeClr val="tx1"/>
                </a:solidFill>
                <a:effectLst/>
                <a:latin typeface="Franklin Gothic Medium" pitchFamily="34" charset="0"/>
                <a:ea typeface="+mn-ea"/>
                <a:cs typeface="+mn-cs"/>
              </a:rPr>
              <a:t>When he had completed the ascent of the mountain he was overtaken by the faithful </a:t>
            </a:r>
            <a:r>
              <a:rPr lang="en-GB" sz="1200" b="0" i="0" u="none" strike="noStrike" kern="1200" dirty="0" err="1">
                <a:solidFill>
                  <a:schemeClr val="tx1"/>
                </a:solidFill>
                <a:effectLst/>
                <a:latin typeface="Franklin Gothic Medium" pitchFamily="34" charset="0"/>
                <a:ea typeface="+mn-ea"/>
                <a:cs typeface="+mn-cs"/>
              </a:rPr>
              <a:t>Hushai</a:t>
            </a:r>
            <a:r>
              <a:rPr lang="en-GB" sz="1200" b="0" i="0" u="none" strike="noStrike" kern="1200" dirty="0">
                <a:solidFill>
                  <a:schemeClr val="tx1"/>
                </a:solidFill>
                <a:effectLst/>
                <a:latin typeface="Franklin Gothic Medium" pitchFamily="34" charset="0"/>
                <a:ea typeface="+mn-ea"/>
                <a:cs typeface="+mn-cs"/>
              </a:rPr>
              <a:t> the </a:t>
            </a:r>
            <a:r>
              <a:rPr lang="en-GB" sz="1200" b="0" i="0" u="none" strike="noStrike" kern="1200" dirty="0" err="1">
                <a:solidFill>
                  <a:schemeClr val="tx1"/>
                </a:solidFill>
                <a:effectLst/>
                <a:latin typeface="Franklin Gothic Medium" pitchFamily="34" charset="0"/>
                <a:ea typeface="+mn-ea"/>
                <a:cs typeface="+mn-cs"/>
              </a:rPr>
              <a:t>Archite</a:t>
            </a:r>
            <a:r>
              <a:rPr lang="en-GB" sz="1200" b="0" i="0" u="none" strike="noStrike" kern="1200" dirty="0">
                <a:solidFill>
                  <a:schemeClr val="tx1"/>
                </a:solidFill>
                <a:effectLst/>
                <a:latin typeface="Franklin Gothic Medium" pitchFamily="34" charset="0"/>
                <a:ea typeface="+mn-ea"/>
                <a:cs typeface="+mn-cs"/>
              </a:rPr>
              <a:t>, who came with his clothes rent and earth upon his head. To him, David confided his wishes and plans. According to these plans, </a:t>
            </a:r>
            <a:r>
              <a:rPr lang="en-GB" sz="1200" b="0" i="0" u="none" strike="noStrike" kern="1200" dirty="0" err="1">
                <a:solidFill>
                  <a:schemeClr val="tx1"/>
                </a:solidFill>
                <a:effectLst/>
                <a:latin typeface="Franklin Gothic Medium" pitchFamily="34" charset="0"/>
                <a:ea typeface="+mn-ea"/>
                <a:cs typeface="+mn-cs"/>
              </a:rPr>
              <a:t>Hushai</a:t>
            </a:r>
            <a:r>
              <a:rPr lang="en-GB" sz="1200" b="0" i="0" u="none" strike="noStrike" kern="1200" dirty="0">
                <a:solidFill>
                  <a:schemeClr val="tx1"/>
                </a:solidFill>
                <a:effectLst/>
                <a:latin typeface="Franklin Gothic Medium" pitchFamily="34" charset="0"/>
                <a:ea typeface="+mn-ea"/>
                <a:cs typeface="+mn-cs"/>
              </a:rPr>
              <a:t> was to return to Jerusalem and pretend to be one of Absalom's followers. He was then to try to induce Absalom to do just the opposite of what </a:t>
            </a:r>
            <a:r>
              <a:rPr lang="en-GB" sz="1200" b="0" i="0" u="none" strike="noStrike" kern="1200" dirty="0" err="1">
                <a:solidFill>
                  <a:schemeClr val="tx1"/>
                </a:solidFill>
                <a:effectLst/>
                <a:latin typeface="Franklin Gothic Medium" pitchFamily="34" charset="0"/>
                <a:ea typeface="+mn-ea"/>
                <a:cs typeface="+mn-cs"/>
              </a:rPr>
              <a:t>Ahitophel</a:t>
            </a:r>
            <a:r>
              <a:rPr lang="en-GB" sz="1200" b="0" i="0" u="none" strike="noStrike" kern="1200" dirty="0">
                <a:solidFill>
                  <a:schemeClr val="tx1"/>
                </a:solidFill>
                <a:effectLst/>
                <a:latin typeface="Franklin Gothic Medium" pitchFamily="34" charset="0"/>
                <a:ea typeface="+mn-ea"/>
                <a:cs typeface="+mn-cs"/>
              </a:rPr>
              <a:t> would advise him to do, for David knew that if Absalom followed </a:t>
            </a:r>
            <a:r>
              <a:rPr lang="en-GB" sz="1200" b="0" i="0" u="none" strike="noStrike" kern="1200" dirty="0" err="1">
                <a:solidFill>
                  <a:schemeClr val="tx1"/>
                </a:solidFill>
                <a:effectLst/>
                <a:latin typeface="Franklin Gothic Medium" pitchFamily="34" charset="0"/>
                <a:ea typeface="+mn-ea"/>
                <a:cs typeface="+mn-cs"/>
              </a:rPr>
              <a:t>Ahitophel's</a:t>
            </a:r>
            <a:r>
              <a:rPr lang="en-GB" sz="1200" b="0" i="0" u="none" strike="noStrike" kern="1200" dirty="0">
                <a:solidFill>
                  <a:schemeClr val="tx1"/>
                </a:solidFill>
                <a:effectLst/>
                <a:latin typeface="Franklin Gothic Medium" pitchFamily="34" charset="0"/>
                <a:ea typeface="+mn-ea"/>
                <a:cs typeface="+mn-cs"/>
              </a:rPr>
              <a:t> guidance, the revolt would succeed. Obedient to the king, </a:t>
            </a:r>
            <a:r>
              <a:rPr lang="en-GB" sz="1200" b="0" i="0" u="none" strike="noStrike" kern="1200" dirty="0" err="1">
                <a:solidFill>
                  <a:schemeClr val="tx1"/>
                </a:solidFill>
                <a:effectLst/>
                <a:latin typeface="Franklin Gothic Medium" pitchFamily="34" charset="0"/>
                <a:ea typeface="+mn-ea"/>
                <a:cs typeface="+mn-cs"/>
              </a:rPr>
              <a:t>Hushai</a:t>
            </a:r>
            <a:r>
              <a:rPr lang="en-GB" sz="1200" b="0" i="0" u="none" strike="noStrike" kern="1200" dirty="0">
                <a:solidFill>
                  <a:schemeClr val="tx1"/>
                </a:solidFill>
                <a:effectLst/>
                <a:latin typeface="Franklin Gothic Medium" pitchFamily="34" charset="0"/>
                <a:ea typeface="+mn-ea"/>
                <a:cs typeface="+mn-cs"/>
              </a:rPr>
              <a:t> returned to Jerusalem and entered the city about the same time that Absalom arrived. </a:t>
            </a:r>
          </a:p>
          <a:p>
            <a:r>
              <a:rPr lang="en-GB" sz="1200" b="0" i="0" u="none" strike="noStrike" kern="1200" dirty="0">
                <a:solidFill>
                  <a:schemeClr val="tx1"/>
                </a:solidFill>
                <a:effectLst/>
                <a:latin typeface="Franklin Gothic Medium" pitchFamily="34" charset="0"/>
                <a:ea typeface="+mn-ea"/>
                <a:cs typeface="+mn-cs"/>
              </a:rPr>
              <a:t>David, still traveling on, was now met by </a:t>
            </a:r>
            <a:r>
              <a:rPr lang="en-GB" sz="1200" b="0" i="0" u="none" strike="noStrike" kern="1200" dirty="0" err="1">
                <a:solidFill>
                  <a:schemeClr val="tx1"/>
                </a:solidFill>
                <a:effectLst/>
                <a:latin typeface="Franklin Gothic Medium" pitchFamily="34" charset="0"/>
                <a:ea typeface="+mn-ea"/>
                <a:cs typeface="+mn-cs"/>
              </a:rPr>
              <a:t>Ziba</a:t>
            </a:r>
            <a:r>
              <a:rPr lang="en-GB" sz="1200" b="0" i="0" u="none" strike="noStrike" kern="1200" dirty="0">
                <a:solidFill>
                  <a:schemeClr val="tx1"/>
                </a:solidFill>
                <a:effectLst/>
                <a:latin typeface="Franklin Gothic Medium" pitchFamily="34" charset="0"/>
                <a:ea typeface="+mn-ea"/>
                <a:cs typeface="+mn-cs"/>
              </a:rPr>
              <a:t>, the servant of Mephibosheth, who brought the king two donkeys laden with bread and wine. David was surprised that Mephibosheth should express his loyalty to him at the very time when Absalom's revolt seemed to be spreading. The false </a:t>
            </a:r>
            <a:r>
              <a:rPr lang="en-GB" sz="1200" b="0" i="0" u="none" strike="noStrike" kern="1200" dirty="0" err="1">
                <a:solidFill>
                  <a:schemeClr val="tx1"/>
                </a:solidFill>
                <a:effectLst/>
                <a:latin typeface="Franklin Gothic Medium" pitchFamily="34" charset="0"/>
                <a:ea typeface="+mn-ea"/>
                <a:cs typeface="+mn-cs"/>
              </a:rPr>
              <a:t>Ziba</a:t>
            </a:r>
            <a:r>
              <a:rPr lang="en-GB" sz="1200" b="0" i="0" u="none" strike="noStrike" kern="1200" dirty="0">
                <a:solidFill>
                  <a:schemeClr val="tx1"/>
                </a:solidFill>
                <a:effectLst/>
                <a:latin typeface="Franklin Gothic Medium" pitchFamily="34" charset="0"/>
                <a:ea typeface="+mn-ea"/>
                <a:cs typeface="+mn-cs"/>
              </a:rPr>
              <a:t>, however, said that the gifts were his own, and that Mephibosheth had joined the revolt in the hope of having the throne returned to him. David, believing this falsehood, exclaimed that Mephibosheth had forfeited all his possessions, which the king now bestowed upon </a:t>
            </a:r>
            <a:r>
              <a:rPr lang="en-GB" sz="1200" b="0" i="0" u="none" strike="noStrike" kern="1200" dirty="0" err="1">
                <a:solidFill>
                  <a:schemeClr val="tx1"/>
                </a:solidFill>
                <a:effectLst/>
                <a:latin typeface="Franklin Gothic Medium" pitchFamily="34" charset="0"/>
                <a:ea typeface="+mn-ea"/>
                <a:cs typeface="+mn-cs"/>
              </a:rPr>
              <a:t>Ziba</a:t>
            </a:r>
            <a:r>
              <a:rPr lang="en-GB" sz="1200" b="0" i="0" u="none" strike="noStrike" kern="1200" dirty="0">
                <a:solidFill>
                  <a:schemeClr val="tx1"/>
                </a:solidFill>
                <a:effectLst/>
                <a:latin typeface="Franklin Gothic Medium" pitchFamily="34" charset="0"/>
                <a:ea typeface="+mn-ea"/>
                <a:cs typeface="+mn-cs"/>
              </a:rPr>
              <a:t>.</a:t>
            </a:r>
          </a:p>
          <a:p>
            <a:endParaRPr lang="en-US" sz="1200" dirty="0"/>
          </a:p>
          <a:p>
            <a:endParaRPr lang="en-US" sz="1200" dirty="0">
              <a:latin typeface="Franklin Gothic Medium" pitchFamily="96" charset="0"/>
            </a:endParaRPr>
          </a:p>
        </p:txBody>
      </p:sp>
    </p:spTree>
    <p:extLst>
      <p:ext uri="{BB962C8B-B14F-4D97-AF65-F5344CB8AC3E}">
        <p14:creationId xmlns:p14="http://schemas.microsoft.com/office/powerpoint/2010/main" val="13704882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Murder among Brothers</a:t>
            </a:r>
          </a:p>
          <a:p>
            <a:endParaRPr lang="en-GB" dirty="0"/>
          </a:p>
          <a:p>
            <a:r>
              <a:rPr lang="en-GB" dirty="0"/>
              <a:t>David had a number of sons, of whom four, Amnon, Absalom, </a:t>
            </a:r>
            <a:r>
              <a:rPr lang="en-GB" dirty="0" err="1"/>
              <a:t>Adoniah</a:t>
            </a:r>
            <a:r>
              <a:rPr lang="en-GB" dirty="0"/>
              <a:t>, and Solomon became conspicuous in the history of Israel.</a:t>
            </a:r>
          </a:p>
          <a:p>
            <a:endParaRPr lang="en-GB" dirty="0"/>
          </a:p>
          <a:p>
            <a:r>
              <a:rPr lang="en-GB" dirty="0"/>
              <a:t>Amnon, the son of </a:t>
            </a:r>
            <a:r>
              <a:rPr lang="en-GB" dirty="0" err="1"/>
              <a:t>Ahinoam</a:t>
            </a:r>
            <a:r>
              <a:rPr lang="en-GB" dirty="0"/>
              <a:t> of Jezreel, was David's first-born. His brother Absalom, the son of David's other wife, was famous for his splendid appearance. His long and luxuriant hair was his peculiar pride. Absalom had a sister named Tamar, who was very fair. Once Amnon deeply offended her,1 which exceedingly enraged Absalom. Between Absalom and his half-brother Amnon there was now kindled a terrible feud which could only be quenched in the life-blood of the offender.</a:t>
            </a:r>
          </a:p>
          <a:p>
            <a:endParaRPr lang="en-GB" dirty="0"/>
          </a:p>
          <a:p>
            <a:r>
              <a:rPr lang="en-GB" dirty="0"/>
              <a:t>Absalom had large flocks of sheep grazing in Baal-Hazor, near the frontier of Ephraim: at the time of the sheep-shearing, he invited all his brothers to the rural feast, and Amnon went among the rest. When Amnon's heart was merry with wine, the servants of Absalom slew him on a predetermined sign from their master. A general panic seized the guests. No one thought of retaliation for the bloody deed of Absalom. All sprang upon their mules and fled. Absalom, meanwhile, had fled to his mother's family in </a:t>
            </a:r>
            <a:r>
              <a:rPr lang="en-GB" dirty="0" err="1"/>
              <a:t>Geshur</a:t>
            </a:r>
            <a:r>
              <a:rPr lang="en-GB" dirty="0"/>
              <a:t>, where he dwelt for three years.</a:t>
            </a:r>
          </a:p>
          <a:p>
            <a:endParaRPr lang="en-GB" dirty="0"/>
          </a:p>
          <a:p>
            <a:r>
              <a:rPr lang="en-GB" dirty="0"/>
              <a:t>At last Absalom was, by Joab's intercession, permitted to return to Jerusalem, but for two years he was not permitted to see his father. David could not forgive him for his cruel deed of fratricide.</a:t>
            </a:r>
          </a:p>
          <a:p>
            <a:endParaRPr lang="en-GB" dirty="0"/>
          </a:p>
          <a:p>
            <a:r>
              <a:rPr lang="en-GB" dirty="0"/>
              <a:t>Absalom now hated his father and designed schemes for dethroning him and wresting the kingdom from him. The false and faithless son began, ostensibly, to seek his father's forgiveness, as otherwise he could not hope to succeed in his plans. After repeated intercession by Joab, David finally permitted his son to appear before him.</a:t>
            </a:r>
          </a:p>
          <a:p>
            <a:endParaRPr lang="en-GB" dirty="0"/>
          </a:p>
          <a:p>
            <a:r>
              <a:rPr lang="en-GB" dirty="0"/>
              <a:t>Absalom's Revolt Succeeds</a:t>
            </a:r>
          </a:p>
          <a:p>
            <a:endParaRPr lang="en-GB" dirty="0"/>
          </a:p>
          <a:p>
            <a:r>
              <a:rPr lang="en-GB" dirty="0"/>
              <a:t>Absalom considered himself the heir to the throne, for now that Amnon was dead, he was the next in line of succession. David, however, had been prophetically informed that his young son Solomon, the son of Bathsheba, would succeed him. Absalom must have suspected this from his father's attitude, and he secretly prepared a revolt. When his plans had matured, he induced the king to allow him to go to Hebron for the </a:t>
            </a:r>
            <a:r>
              <a:rPr lang="en-GB" dirty="0" err="1"/>
              <a:t>fulfillment</a:t>
            </a:r>
            <a:r>
              <a:rPr lang="en-GB" dirty="0"/>
              <a:t> of a vow which he professed to have made while living in </a:t>
            </a:r>
            <a:r>
              <a:rPr lang="en-GB" dirty="0" err="1"/>
              <a:t>Geshur</a:t>
            </a:r>
            <a:r>
              <a:rPr lang="en-GB" dirty="0"/>
              <a:t>. He went southward with two hundred unsuspecting followers. In Hebron he sounded the trumpet-call. Alas! the ungrateful people readily forgot the great king who had been anointed at that very place, and who had gloriously reigned over them for 37 years, and they came flocking to the standard of Absalom. Even </a:t>
            </a:r>
            <a:r>
              <a:rPr lang="en-GB" dirty="0" err="1"/>
              <a:t>Ahitophel</a:t>
            </a:r>
            <a:r>
              <a:rPr lang="en-GB" dirty="0"/>
              <a:t> the </a:t>
            </a:r>
            <a:r>
              <a:rPr lang="en-GB" dirty="0" err="1"/>
              <a:t>Gilonite</a:t>
            </a:r>
            <a:r>
              <a:rPr lang="en-GB" dirty="0"/>
              <a:t>, David's wise counsellor, declared for his son and gave to the rebellion the weight of his name and experience.</a:t>
            </a:r>
          </a:p>
          <a:p>
            <a:endParaRPr lang="en-GB" dirty="0"/>
          </a:p>
          <a:p>
            <a:r>
              <a:rPr lang="en-GB" dirty="0"/>
              <a:t>David in Flight</a:t>
            </a:r>
          </a:p>
          <a:p>
            <a:endParaRPr lang="en-GB" dirty="0"/>
          </a:p>
          <a:p>
            <a:r>
              <a:rPr lang="en-GB" dirty="0"/>
              <a:t>When the aged king heard the sad tidings, his great spirit was crushed.</a:t>
            </a:r>
          </a:p>
          <a:p>
            <a:endParaRPr lang="en-GB" dirty="0"/>
          </a:p>
          <a:p>
            <a:r>
              <a:rPr lang="en-GB" dirty="0"/>
              <a:t>He did not think of resistance but at once prepared for flight. With his entire household, with all his servants, and with his devoted followers, he departed from his own beloved city Jerusalem. Six hundred men of Gath had recently joined him under their chief </a:t>
            </a:r>
            <a:r>
              <a:rPr lang="en-GB" dirty="0" err="1"/>
              <a:t>Ittai</a:t>
            </a:r>
            <a:r>
              <a:rPr lang="en-GB" dirty="0"/>
              <a:t> and insisted upon accompanying him. The procession, mourning and weeping, passed over the brook Kidron and took the road that led to the wilderness. On the opposite side of the brook they were met by Zadok and </a:t>
            </a:r>
            <a:r>
              <a:rPr lang="en-GB" dirty="0" err="1"/>
              <a:t>Abiathar</a:t>
            </a:r>
            <a:r>
              <a:rPr lang="en-GB" dirty="0"/>
              <a:t>, the two priests; with them came their sons </a:t>
            </a:r>
            <a:r>
              <a:rPr lang="en-GB" dirty="0" err="1"/>
              <a:t>Ahimaaz</a:t>
            </a:r>
            <a:r>
              <a:rPr lang="en-GB" dirty="0"/>
              <a:t> and Jonathan, and a host of Levites bearing the Ark of the Covenant. But David refused to let the sacred shrine accompany him in his uncertain wanderings. With humility and resignation, he ordered that the Ark of G‑d be borne back to Jerusalem. Then David commenced the ascent of Mount Olivet; he walked barefooted, with his mantle drawn over his head; and in like manner all the people that went with him hid their weeping faces. Now the bitter tidings came to David that </a:t>
            </a:r>
            <a:r>
              <a:rPr lang="en-GB" dirty="0" err="1"/>
              <a:t>Ahitophel</a:t>
            </a:r>
            <a:r>
              <a:rPr lang="en-GB" dirty="0"/>
              <a:t> was among the conspirators who had joined Absalom. David's sorrow and despondency knew no bounds.</a:t>
            </a:r>
          </a:p>
          <a:p>
            <a:endParaRPr lang="en-GB" dirty="0"/>
          </a:p>
          <a:p>
            <a:r>
              <a:rPr lang="en-GB" dirty="0"/>
              <a:t>When he had completed the ascent of the mountain he was overtaken by the faithful </a:t>
            </a:r>
            <a:r>
              <a:rPr lang="en-GB" dirty="0" err="1"/>
              <a:t>Hushai</a:t>
            </a:r>
            <a:r>
              <a:rPr lang="en-GB" dirty="0"/>
              <a:t> the </a:t>
            </a:r>
            <a:r>
              <a:rPr lang="en-GB" dirty="0" err="1"/>
              <a:t>Archite</a:t>
            </a:r>
            <a:r>
              <a:rPr lang="en-GB" dirty="0"/>
              <a:t>, who came with his clothes rent and earth upon his head. To him, David confided his wishes and plans. According to these plans, </a:t>
            </a:r>
            <a:r>
              <a:rPr lang="en-GB" dirty="0" err="1"/>
              <a:t>Hushai</a:t>
            </a:r>
            <a:r>
              <a:rPr lang="en-GB" dirty="0"/>
              <a:t> was to return to Jerusalem and pretend to be one of Absalom's followers. He was then to try to induce Absalom to do just the opposite of what </a:t>
            </a:r>
            <a:r>
              <a:rPr lang="en-GB" dirty="0" err="1"/>
              <a:t>Ahitophel</a:t>
            </a:r>
            <a:r>
              <a:rPr lang="en-GB" dirty="0"/>
              <a:t> would advise him to do, for David knew that if Absalom followed </a:t>
            </a:r>
            <a:r>
              <a:rPr lang="en-GB" dirty="0" err="1"/>
              <a:t>Ahitophel's</a:t>
            </a:r>
            <a:r>
              <a:rPr lang="en-GB" dirty="0"/>
              <a:t> guidance, the revolt would succeed. Obedient to the king, </a:t>
            </a:r>
            <a:r>
              <a:rPr lang="en-GB" dirty="0" err="1"/>
              <a:t>Hushai</a:t>
            </a:r>
            <a:r>
              <a:rPr lang="en-GB" dirty="0"/>
              <a:t> returned to Jerusalem and entered the city about the same time that Absalom arrived.</a:t>
            </a:r>
          </a:p>
          <a:p>
            <a:endParaRPr lang="en-GB" dirty="0"/>
          </a:p>
          <a:p>
            <a:r>
              <a:rPr lang="en-GB" dirty="0"/>
              <a:t>David, still traveling on, was now met by </a:t>
            </a:r>
            <a:r>
              <a:rPr lang="en-GB" dirty="0" err="1"/>
              <a:t>Ziba</a:t>
            </a:r>
            <a:r>
              <a:rPr lang="en-GB" dirty="0"/>
              <a:t>, the servant of Mephibosheth, who brought the king two donkeys laden with bread and wine. David was surprised that Mephibosheth should express his loyalty to him at the very time when Absalom's revolt seemed to be spreading. The false </a:t>
            </a:r>
            <a:r>
              <a:rPr lang="en-GB" dirty="0" err="1"/>
              <a:t>Ziba</a:t>
            </a:r>
            <a:r>
              <a:rPr lang="en-GB" dirty="0"/>
              <a:t>, however, said that the gifts were his own, and that Mephibosheth had joined the revolt in the hope of having the throne returned to him. David, believing this falsehood, exclaimed that Mephibosheth had forfeited all his possessions, which the king now bestowed upon </a:t>
            </a:r>
            <a:r>
              <a:rPr lang="en-GB" dirty="0" err="1"/>
              <a:t>Ziba</a:t>
            </a:r>
            <a:r>
              <a:rPr lang="en-GB" dirty="0"/>
              <a:t>.</a:t>
            </a: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20E3B4D-DE41-42F2-96D5-F92F389ABCE5}"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27</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40759621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46435"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prstTxWarp prst="textNoShape">
              <a:avLst/>
            </a:prstTxWarp>
          </a:bodyPr>
          <a:lstStyle/>
          <a:p>
            <a:r>
              <a:rPr lang="en-US" dirty="0">
                <a:latin typeface="Franklin Gothic Medium" pitchFamily="96" charset="0"/>
              </a:rPr>
              <a:t>The Problem of Succession</a:t>
            </a:r>
          </a:p>
          <a:p>
            <a:endParaRPr lang="en-US" dirty="0">
              <a:latin typeface="Franklin Gothic Medium" pitchFamily="96" charset="0"/>
            </a:endParaRPr>
          </a:p>
          <a:p>
            <a:r>
              <a:rPr lang="en-US" dirty="0">
                <a:latin typeface="Franklin Gothic Medium" pitchFamily="96" charset="0"/>
              </a:rPr>
              <a:t>In the last year of his life, David felt old and infirm. He spent most of the time in his palace, in prayer and study, and rarely received visitors, even his closest friends. The question of succession did not worry him, for G‑d had assured him that his young son, Solomon, would succeed him to a glorious reign.</a:t>
            </a:r>
          </a:p>
          <a:p>
            <a:endParaRPr lang="en-US" dirty="0">
              <a:latin typeface="Franklin Gothic Medium" pitchFamily="96" charset="0"/>
            </a:endParaRPr>
          </a:p>
          <a:p>
            <a:r>
              <a:rPr lang="en-US" dirty="0">
                <a:latin typeface="Franklin Gothic Medium" pitchFamily="96" charset="0"/>
              </a:rPr>
              <a:t>However, the peace and harmony in his house was disturbed by his other son Adonijah, the son of </a:t>
            </a:r>
            <a:r>
              <a:rPr lang="en-US" dirty="0" err="1">
                <a:latin typeface="Franklin Gothic Medium" pitchFamily="96" charset="0"/>
              </a:rPr>
              <a:t>Haggith</a:t>
            </a:r>
            <a:r>
              <a:rPr lang="en-US" dirty="0">
                <a:latin typeface="Franklin Gothic Medium" pitchFamily="96" charset="0"/>
              </a:rPr>
              <a:t>. Like his brother Absalom, Adonijah was renowned for his princely stature and his aspiring ambition. He led a pompous life, as though he were the rightful crown-prince. His public appearances were always in full state regalia, in an effort to impress the people that he was their future king.</a:t>
            </a:r>
          </a:p>
          <a:p>
            <a:endParaRPr lang="en-US" dirty="0">
              <a:latin typeface="Franklin Gothic Medium" pitchFamily="96" charset="0"/>
            </a:endParaRPr>
          </a:p>
          <a:p>
            <a:r>
              <a:rPr lang="en-US" dirty="0">
                <a:latin typeface="Franklin Gothic Medium" pitchFamily="96" charset="0"/>
              </a:rPr>
              <a:t>Now that his father aged, he set his heart upon succeeding to the throne in all earnestness, though he was determined not to commit the same mistake which his brother Absalom had committed. Adonijah decided not to make an attempt to wrest the throne from his father, but instead, laid plans for the possession of the crown immediately upon his father's death. Adonijah, therefore, sought to obtain the help of Joab and of </a:t>
            </a:r>
            <a:r>
              <a:rPr lang="en-US" dirty="0" err="1">
                <a:latin typeface="Franklin Gothic Medium" pitchFamily="96" charset="0"/>
              </a:rPr>
              <a:t>Abiathar</a:t>
            </a:r>
            <a:r>
              <a:rPr lang="en-US" dirty="0">
                <a:latin typeface="Franklin Gothic Medium" pitchFamily="96" charset="0"/>
              </a:rPr>
              <a:t> the priest; but he was opposed by the old warriors and others, who remained faithful to the aged king, and among whom Zadok the priest, </a:t>
            </a:r>
            <a:r>
              <a:rPr lang="en-US" dirty="0" err="1">
                <a:latin typeface="Franklin Gothic Medium" pitchFamily="96" charset="0"/>
              </a:rPr>
              <a:t>Benaiah</a:t>
            </a:r>
            <a:r>
              <a:rPr lang="en-US" dirty="0">
                <a:latin typeface="Franklin Gothic Medium" pitchFamily="96" charset="0"/>
              </a:rPr>
              <a:t> the son of Jehoiada, and the prophet Nathan were the most distinguished. Irritated by this resistance, the impetuous youth resolved to hasten the execution of his plans. He prepared a great feast in the immediate neighborhood of Jerusalem, and invited to it all the king's sons and all the men of Judah, but purposely excluded all those whom he knew to be friendly to David, and also, of course, his half-brother Solomon, who, as was well known, had been appointed by his father heir to the throne. Nathan, wise and faithful, saw the great dangers of the moment, and he therefore requested Bathsheba, the mother of Solomon, to go to her husband to inform him of Adonijah's rebellious plans and to urge him to confirm the rights of her son. Bathsheba readily consented. She had hardly finished telling David of Adonijah's proceedings and of the feast which he was then holding, when the prophet Nathan himself entered to strengthen the impression produced by Bathsheba's words.</a:t>
            </a:r>
          </a:p>
          <a:p>
            <a:endParaRPr lang="en-US" dirty="0">
              <a:latin typeface="Franklin Gothic Medium" pitchFamily="96" charset="0"/>
            </a:endParaRPr>
          </a:p>
          <a:p>
            <a:r>
              <a:rPr lang="en-US" dirty="0">
                <a:latin typeface="Franklin Gothic Medium" pitchFamily="96" charset="0"/>
              </a:rPr>
              <a:t>Solomon Anointed</a:t>
            </a:r>
          </a:p>
          <a:p>
            <a:endParaRPr lang="en-US" dirty="0">
              <a:latin typeface="Franklin Gothic Medium" pitchFamily="96" charset="0"/>
            </a:endParaRPr>
          </a:p>
          <a:p>
            <a:r>
              <a:rPr lang="en-US" dirty="0">
                <a:latin typeface="Franklin Gothic Medium" pitchFamily="96" charset="0"/>
              </a:rPr>
              <a:t>David had sworn that Solomon should be his successor, and he now repeated the promise to Bathsheba. Nay, he was determined that from that very day Solomon should be considered as king of Israel. He summoned before him the priest Zadok, the prophet Nathan, and the warrior </a:t>
            </a:r>
            <a:r>
              <a:rPr lang="en-US" dirty="0" err="1">
                <a:latin typeface="Franklin Gothic Medium" pitchFamily="96" charset="0"/>
              </a:rPr>
              <a:t>Benaiah</a:t>
            </a:r>
            <a:r>
              <a:rPr lang="en-US" dirty="0">
                <a:latin typeface="Franklin Gothic Medium" pitchFamily="96" charset="0"/>
              </a:rPr>
              <a:t>. To these three faithful subjects he entrusted his son Solomon; they were to mount him on David's own mule, the sign of royalty, to lead him to Gihon, there to anoint him with the sacred oil, and to proclaim his consecration by the solemn blast of the trumpet. The commands of the king were carried out without delay.</a:t>
            </a:r>
          </a:p>
          <a:p>
            <a:endParaRPr lang="en-US" dirty="0">
              <a:latin typeface="Franklin Gothic Medium" pitchFamily="96" charset="0"/>
            </a:endParaRPr>
          </a:p>
          <a:p>
            <a:r>
              <a:rPr lang="en-US" dirty="0">
                <a:latin typeface="Franklin Gothic Medium" pitchFamily="96" charset="0"/>
              </a:rPr>
              <a:t>News of Solomon's coronation reached Adonijah at the height of his feast. Giving up all hope of success, Adonijah and his followers disbanded in silence. Adonijah sought refuge at the altar, for he apprehended the king's just revenge. But Solomon bade him not be afraid and promised that no hair of his head should fall if he remained loyal and peaceful; he then sent him home unharmed.</a:t>
            </a:r>
          </a:p>
          <a:p>
            <a:endParaRPr lang="en-US" dirty="0">
              <a:latin typeface="Franklin Gothic Medium" pitchFamily="96" charset="0"/>
            </a:endParaRPr>
          </a:p>
          <a:p>
            <a:r>
              <a:rPr lang="en-US" dirty="0">
                <a:latin typeface="Franklin Gothic Medium" pitchFamily="96" charset="0"/>
              </a:rPr>
              <a:t>David's Last Bequests</a:t>
            </a:r>
          </a:p>
          <a:p>
            <a:endParaRPr lang="en-US" dirty="0">
              <a:latin typeface="Franklin Gothic Medium" pitchFamily="96" charset="0"/>
            </a:endParaRPr>
          </a:p>
          <a:p>
            <a:r>
              <a:rPr lang="en-US" dirty="0">
                <a:latin typeface="Franklin Gothic Medium" pitchFamily="96" charset="0"/>
              </a:rPr>
              <a:t>Feeling that his days were numbered, David summoned his son Solomon and instructed him on the policy he was to follow. Then he urgently impressed upon his son to walk in the ways of the L-</a:t>
            </a:r>
            <a:r>
              <a:rPr lang="en-US" dirty="0" err="1">
                <a:latin typeface="Franklin Gothic Medium" pitchFamily="96" charset="0"/>
              </a:rPr>
              <a:t>rd</a:t>
            </a:r>
            <a:r>
              <a:rPr lang="en-US" dirty="0">
                <a:latin typeface="Franklin Gothic Medium" pitchFamily="96" charset="0"/>
              </a:rPr>
              <a:t> and to follow the Divine commandments with all his heart.</a:t>
            </a:r>
          </a:p>
        </p:txBody>
      </p:sp>
    </p:spTree>
    <p:extLst>
      <p:ext uri="{BB962C8B-B14F-4D97-AF65-F5344CB8AC3E}">
        <p14:creationId xmlns:p14="http://schemas.microsoft.com/office/powerpoint/2010/main" val="20342902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Rot="1" noChangeAspect="1" noChangeArrowheads="1" noTextEdit="1"/>
          </p:cNvSpPr>
          <p:nvPr>
            <p:ph type="sldImg"/>
          </p:nvPr>
        </p:nvSpPr>
        <p:spPr>
          <a:ln/>
        </p:spPr>
      </p:sp>
      <p:sp>
        <p:nvSpPr>
          <p:cNvPr id="141315" name="Rectangle 3"/>
          <p:cNvSpPr>
            <a:spLocks noGrp="1" noChangeArrowheads="1"/>
          </p:cNvSpPr>
          <p:nvPr>
            <p:ph type="body" idx="1"/>
          </p:nvPr>
        </p:nvSpPr>
        <p:spPr>
          <a:noFill/>
          <a:ln/>
        </p:spPr>
        <p:txBody>
          <a:bodyPr/>
          <a:lstStyle/>
          <a:p>
            <a:r>
              <a:rPr lang="en-US" dirty="0">
                <a:latin typeface="Franklin Gothic Medium" pitchFamily="96" charset="0"/>
              </a:rPr>
              <a:t>Saul tragic figure. Wanted to do right but let down by Samuel.</a:t>
            </a:r>
          </a:p>
          <a:p>
            <a:r>
              <a:rPr lang="en-US" dirty="0">
                <a:latin typeface="Franklin Gothic Medium" pitchFamily="96" charset="0"/>
              </a:rPr>
              <a:t>David killed Goliath - providence for start like Moses killing Egyptian and God smiting Pharaoh</a:t>
            </a:r>
          </a:p>
          <a:p>
            <a:r>
              <a:rPr lang="en-US" dirty="0">
                <a:latin typeface="Franklin Gothic Medium" pitchFamily="96" charset="0"/>
              </a:rPr>
              <a:t>David established position of Abel before Jonathan</a:t>
            </a:r>
          </a:p>
          <a:p>
            <a:r>
              <a:rPr lang="en-US" dirty="0">
                <a:latin typeface="Franklin Gothic Medium" pitchFamily="96" charset="0"/>
              </a:rPr>
              <a:t>Won Jonathan’s love and respect. Voluntarily submitted</a:t>
            </a:r>
          </a:p>
          <a:p>
            <a:r>
              <a:rPr lang="en-US" dirty="0" err="1">
                <a:latin typeface="Franklin Gothic Medium" pitchFamily="96" charset="0"/>
              </a:rPr>
              <a:t>Practising</a:t>
            </a:r>
            <a:r>
              <a:rPr lang="en-US" dirty="0">
                <a:latin typeface="Franklin Gothic Medium" pitchFamily="96" charset="0"/>
              </a:rPr>
              <a:t> filial piety to Saul - played lute. Evil spirit and Saul tried to kill</a:t>
            </a:r>
          </a:p>
          <a:p>
            <a:r>
              <a:rPr lang="en-US" dirty="0">
                <a:latin typeface="Franklin Gothic Medium" pitchFamily="96" charset="0"/>
              </a:rPr>
              <a:t>Jonathan filial piety but wouldn’t follow Saul’s evil direction. Loyalty to friendship and covenant</a:t>
            </a:r>
          </a:p>
          <a:p>
            <a:r>
              <a:rPr lang="en-US" dirty="0">
                <a:latin typeface="Franklin Gothic Medium" pitchFamily="96" charset="0"/>
              </a:rPr>
              <a:t>Saul tried to kill David. David didn’t kill Saul when twice had the chance to</a:t>
            </a:r>
          </a:p>
          <a:p>
            <a:r>
              <a:rPr lang="en-US" dirty="0">
                <a:latin typeface="Franklin Gothic Medium" pitchFamily="96" charset="0"/>
              </a:rPr>
              <a:t>Saul and Jonathan died together fighting</a:t>
            </a:r>
          </a:p>
          <a:p>
            <a:r>
              <a:rPr lang="en-US" dirty="0">
                <a:latin typeface="Franklin Gothic Medium" pitchFamily="96" charset="0"/>
              </a:rPr>
              <a:t>David lamented when hear they’d been killed</a:t>
            </a:r>
          </a:p>
          <a:p>
            <a:endParaRPr lang="en-US" dirty="0">
              <a:latin typeface="Franklin Gothic Medium" pitchFamily="96" charset="0"/>
            </a:endParaRPr>
          </a:p>
          <a:p>
            <a:r>
              <a:rPr lang="en-GB" sz="1200" b="0" i="0" u="none" strike="noStrike" kern="1200" dirty="0">
                <a:solidFill>
                  <a:schemeClr val="tx1"/>
                </a:solidFill>
                <a:effectLst/>
                <a:latin typeface="Franklin Gothic Medium" pitchFamily="34" charset="0"/>
                <a:ea typeface="+mn-ea"/>
                <a:cs typeface="+mn-cs"/>
              </a:rPr>
              <a:t>There was a cave there and Saul went in to relieve himself. David and his men were huddled far back in the same cave. David’s men whispered to him, “Can you believe it? This is the day God was talking about when he said, ‘I’ll put your enemy in your hands. You can do whatever you want with him.’” Quiet as a cat, David crept up and cut off a piece of Saul’s royal robe.</a:t>
            </a:r>
          </a:p>
          <a:p>
            <a:r>
              <a:rPr lang="en-GB" sz="1200" b="1" i="0" u="none" strike="noStrike" kern="1200" baseline="30000" dirty="0">
                <a:solidFill>
                  <a:schemeClr val="tx1"/>
                </a:solidFill>
                <a:effectLst/>
                <a:latin typeface="Franklin Gothic Medium" pitchFamily="34" charset="0"/>
                <a:ea typeface="+mn-ea"/>
                <a:cs typeface="+mn-cs"/>
              </a:rPr>
              <a:t>5-7 </a:t>
            </a:r>
            <a:r>
              <a:rPr lang="en-GB" sz="1200" b="0" i="0" u="none" strike="noStrike" kern="1200" dirty="0">
                <a:solidFill>
                  <a:schemeClr val="tx1"/>
                </a:solidFill>
                <a:effectLst/>
                <a:latin typeface="Franklin Gothic Medium" pitchFamily="34" charset="0"/>
                <a:ea typeface="+mn-ea"/>
                <a:cs typeface="+mn-cs"/>
              </a:rPr>
              <a:t>Immediately, he felt guilty. He said to his men, “God forbid that I should have done this to my master, God’s anointed, that I should so much as raise a finger against him. He’s God’s anointed!” David held his men in check with these words and wouldn’t let them pounce on Saul. Saul got up, left the cave, and went on down the road.</a:t>
            </a:r>
          </a:p>
          <a:p>
            <a:r>
              <a:rPr lang="en-GB" sz="1200" b="1" i="0" u="none" strike="noStrike" kern="1200" baseline="30000" dirty="0">
                <a:solidFill>
                  <a:schemeClr val="tx1"/>
                </a:solidFill>
                <a:effectLst/>
                <a:latin typeface="Franklin Gothic Medium" pitchFamily="34" charset="0"/>
                <a:ea typeface="+mn-ea"/>
                <a:cs typeface="+mn-cs"/>
              </a:rPr>
              <a:t>8-13 </a:t>
            </a:r>
            <a:r>
              <a:rPr lang="en-GB" sz="1200" b="0" i="0" u="none" strike="noStrike" kern="1200" dirty="0">
                <a:solidFill>
                  <a:schemeClr val="tx1"/>
                </a:solidFill>
                <a:effectLst/>
                <a:latin typeface="Franklin Gothic Medium" pitchFamily="34" charset="0"/>
                <a:ea typeface="+mn-ea"/>
                <a:cs typeface="+mn-cs"/>
              </a:rPr>
              <a:t>Then David stood at the mouth of the cave and called to Saul, “My master! My king!” Saul looked back. David fell to his knees and bowed in reverence. He called out, “Why do you listen to those who say ‘David is out to get you’? This very day with your very own eyes you have seen that just now in the cave God put you in my hands. My men wanted me to kill you, but I wouldn’t do it. I told them that I won’t lift a finger against my master—he’s God’s anointed. Oh, my father, look at this, look at this piece that I cut from your robe. I could have cut you—killed you!—but I didn’t. Look at the evidence! I’m not against you. I’m no rebel. I haven’t sinned against you, and yet you’re hunting me down to kill me. Let’s decide which of us is in the right. God may avenge me, but it is in his hands, not mine. An old proverb says, ‘Evil deeds come from evil people.’ So be assured that my hand won’t touch you.</a:t>
            </a:r>
          </a:p>
          <a:p>
            <a:endParaRPr lang="en-GB" sz="1200" b="0" i="0" u="none" strike="noStrike" kern="1200" dirty="0">
              <a:solidFill>
                <a:schemeClr val="tx1"/>
              </a:solidFill>
              <a:effectLst/>
              <a:latin typeface="Franklin Gothic Medium" pitchFamily="34" charset="0"/>
              <a:ea typeface="+mn-ea"/>
              <a:cs typeface="+mn-cs"/>
            </a:endParaRPr>
          </a:p>
          <a:p>
            <a:r>
              <a:rPr lang="en-GB" dirty="0">
                <a:latin typeface="Century Gothic" panose="020B0502020202020204" pitchFamily="34" charset="0"/>
              </a:rPr>
              <a:t>My men wanted me to kill you, but I wouldn’t do it. I told them that I </a:t>
            </a:r>
          </a:p>
          <a:p>
            <a:r>
              <a:rPr lang="en-GB" dirty="0">
                <a:latin typeface="Century Gothic" panose="020B0502020202020204" pitchFamily="34" charset="0"/>
              </a:rPr>
              <a:t>won’t lift a finger against my master—he’s God’s anointed.</a:t>
            </a:r>
          </a:p>
          <a:p>
            <a:endParaRPr lang="en-GB" sz="1200" b="0" i="0" u="none" strike="noStrike" kern="1200" dirty="0">
              <a:solidFill>
                <a:schemeClr val="tx1"/>
              </a:solidFill>
              <a:effectLst/>
              <a:latin typeface="Franklin Gothic Medium" pitchFamily="34" charset="0"/>
              <a:ea typeface="+mn-ea"/>
              <a:cs typeface="+mn-cs"/>
            </a:endParaRPr>
          </a:p>
          <a:p>
            <a:endParaRPr lang="en-GB" sz="1200" b="0" i="0" u="none" strike="noStrike" kern="1200" dirty="0">
              <a:solidFill>
                <a:schemeClr val="tx1"/>
              </a:solidFill>
              <a:effectLst/>
              <a:latin typeface="Franklin Gothic Medium" pitchFamily="34" charset="0"/>
              <a:ea typeface="+mn-ea"/>
              <a:cs typeface="+mn-cs"/>
            </a:endParaRPr>
          </a:p>
          <a:p>
            <a:endParaRPr lang="en-US" dirty="0">
              <a:latin typeface="Franklin Gothic Medium" pitchFamily="96" charset="0"/>
            </a:endParaRPr>
          </a:p>
        </p:txBody>
      </p:sp>
    </p:spTree>
    <p:extLst>
      <p:ext uri="{BB962C8B-B14F-4D97-AF65-F5344CB8AC3E}">
        <p14:creationId xmlns:p14="http://schemas.microsoft.com/office/powerpoint/2010/main" val="8764202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When Goliath threatened the Jews, King Saul promised his daughter in marriage to whoever would dare confront him and be able to defeat him. When David came to claim his prize, King Saul diverted him time and again until presenting him at long last with Michal. They married while David was essentially still a “lad”, a young and inexperienced shepherd boy brought into King Saul’s palace.</a:t>
            </a:r>
          </a:p>
          <a:p>
            <a:endParaRPr lang="en-GB" dirty="0"/>
          </a:p>
          <a:p>
            <a:r>
              <a:rPr lang="en-GB" dirty="0"/>
              <a:t>Michal was ever David’s loyal ally...</a:t>
            </a:r>
          </a:p>
          <a:p>
            <a:r>
              <a:rPr lang="en-GB" dirty="0"/>
              <a:t>Along with her brother Jonathan, Michal was ever David’s loyal ally, defending him even from her father’s wrath. She is the only woman of whom the Scriptures write: “She loved a man”. [I Samuel 18:28] Later, King Saul reneged yet again, taking Michal away from David and married her off to </a:t>
            </a:r>
            <a:r>
              <a:rPr lang="en-GB" dirty="0" err="1"/>
              <a:t>Paltiel</a:t>
            </a:r>
            <a:r>
              <a:rPr lang="en-GB" dirty="0"/>
              <a:t> son of </a:t>
            </a:r>
            <a:r>
              <a:rPr lang="en-GB" dirty="0" err="1"/>
              <a:t>Layish</a:t>
            </a:r>
            <a:r>
              <a:rPr lang="en-GB" dirty="0"/>
              <a:t> [without David having divorced her]. When Abner pledged allegiance to David after King Saul’s death, part of David’s condition to the truce was Michal’s return to her rightful place beside him as his loving wife.</a:t>
            </a:r>
          </a:p>
          <a:p>
            <a:endParaRPr lang="en-GB" dirty="0"/>
          </a:p>
          <a:p>
            <a:r>
              <a:rPr lang="en-GB" dirty="0"/>
              <a:t>In later years, when David was king and brought the Holy Ark back to Jerusalem, he danced and sang before it, but his wife Michal - a born princess, prideful of her station in life - scorned him for this </a:t>
            </a:r>
            <a:r>
              <a:rPr lang="en-GB" dirty="0" err="1"/>
              <a:t>behavior</a:t>
            </a:r>
            <a:r>
              <a:rPr lang="en-GB" dirty="0"/>
              <a:t>, considering it inappropriate for his exalted position as king of Israel. David kept his priorities straight and chastised her strongly for putting his </a:t>
            </a:r>
            <a:r>
              <a:rPr lang="en-GB" dirty="0" err="1"/>
              <a:t>honor</a:t>
            </a:r>
            <a:r>
              <a:rPr lang="en-GB" dirty="0"/>
              <a:t> above G‑d’s. Aside from losing </a:t>
            </a:r>
            <a:r>
              <a:rPr lang="en-GB" dirty="0" err="1"/>
              <a:t>favor</a:t>
            </a:r>
            <a:r>
              <a:rPr lang="en-GB" dirty="0"/>
              <a:t> in her husband's eyes, she was further punished by having no children survive her – a final hammer blow to the decree that Saul’s progeny not succeed him.</a:t>
            </a: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20E3B4D-DE41-42F2-96D5-F92F389ABCE5}"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4</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6257846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GB" dirty="0"/>
              <a:t>David fled from King Saul to the southern wilderness, becoming a leader to a roving group of bandits - his first loyal comrades in arms - who supported themselves with war spoils gained by defeating Israel's surrounding enemies. Abigail was married at the time to </a:t>
            </a:r>
            <a:r>
              <a:rPr lang="en-GB" dirty="0" err="1"/>
              <a:t>Nabal</a:t>
            </a:r>
            <a:r>
              <a:rPr lang="en-GB" dirty="0"/>
              <a:t> - a wealthy but cruel man &amp; distant cousin of David's. She was considered by our sages to be among the 4 most beautiful women of all time, so much so that upon an inadvertent glance at her thigh, David was prepared to do away with her husband then and there so they could marry. But Abigail deterred him by saying that there’s no need; G‑d will slay him soon enough.</a:t>
            </a:r>
          </a:p>
          <a:p>
            <a:endParaRPr lang="en-GB" dirty="0"/>
          </a:p>
          <a:p>
            <a:r>
              <a:rPr lang="en-GB" dirty="0"/>
              <a:t>David and his forces had defended </a:t>
            </a:r>
            <a:r>
              <a:rPr lang="en-GB" dirty="0" err="1"/>
              <a:t>Nabal’s</a:t>
            </a:r>
            <a:r>
              <a:rPr lang="en-GB" dirty="0"/>
              <a:t> shepherds, among the other residents of the area, from the surrounding enemy nations, as his shepherds attested:</a:t>
            </a:r>
          </a:p>
          <a:p>
            <a:endParaRPr lang="en-GB" dirty="0"/>
          </a:p>
          <a:p>
            <a:r>
              <a:rPr lang="en-GB" dirty="0"/>
              <a:t>"And the [i.e. David‘s] men are very good to us; and we were not disgraced, nor was anything missing to us all the time we went with them, when we were in the field [for they protected us as well as the sheep].</a:t>
            </a:r>
          </a:p>
          <a:p>
            <a:endParaRPr lang="en-GB" dirty="0"/>
          </a:p>
          <a:p>
            <a:r>
              <a:rPr lang="en-GB" dirty="0"/>
              <a:t>They were a wall over us both night and day, all the time we were with them, pasturing the sheep." [I Samuel 25:15-16]</a:t>
            </a:r>
          </a:p>
          <a:p>
            <a:endParaRPr lang="en-GB" dirty="0"/>
          </a:p>
          <a:p>
            <a:r>
              <a:rPr lang="en-GB" dirty="0"/>
              <a:t>David asked </a:t>
            </a:r>
            <a:r>
              <a:rPr lang="en-GB" dirty="0" err="1"/>
              <a:t>Nabal</a:t>
            </a:r>
            <a:r>
              <a:rPr lang="en-GB" dirty="0"/>
              <a:t> to compensate them for their troubles, as suited a man of his means, but </a:t>
            </a:r>
            <a:r>
              <a:rPr lang="en-GB" dirty="0" err="1"/>
              <a:t>Nabal</a:t>
            </a:r>
            <a:r>
              <a:rPr lang="en-GB" dirty="0"/>
              <a:t> antagonized David openly, acting as if he didn’t know him at all, calling him a slave and refusing to pay him and his band anything at all.</a:t>
            </a:r>
          </a:p>
          <a:p>
            <a:endParaRPr lang="en-GB" dirty="0"/>
          </a:p>
          <a:p>
            <a:r>
              <a:rPr lang="en-GB" dirty="0"/>
              <a:t>"And </a:t>
            </a:r>
            <a:r>
              <a:rPr lang="en-GB" dirty="0" err="1"/>
              <a:t>Nabal</a:t>
            </a:r>
            <a:r>
              <a:rPr lang="en-GB" dirty="0"/>
              <a:t> answered David's servants, and said, "Who is David, and who is the son of Jesse? Nowadays, there are many slaves, who break away, each one from his master.</a:t>
            </a:r>
          </a:p>
          <a:p>
            <a:endParaRPr lang="en-GB" dirty="0"/>
          </a:p>
          <a:p>
            <a:r>
              <a:rPr lang="en-GB" dirty="0"/>
              <a:t>Now, shall I take my bread and my water, and my meal which I have cooked for my shearers, and shall I give them to people of whom I know not whence they are?" [I Samuel 25:10-11]</a:t>
            </a:r>
          </a:p>
          <a:p>
            <a:endParaRPr lang="en-GB" dirty="0"/>
          </a:p>
          <a:p>
            <a:r>
              <a:rPr lang="en-GB" dirty="0"/>
              <a:t>David was rightfully angered by this coarse attitude and lack of gratitude and prepared to wage open warfare against </a:t>
            </a:r>
            <a:r>
              <a:rPr lang="en-GB" dirty="0" err="1"/>
              <a:t>Nabal</a:t>
            </a:r>
            <a:r>
              <a:rPr lang="en-GB" dirty="0"/>
              <a:t>, killing him without mercy. According to </a:t>
            </a:r>
            <a:r>
              <a:rPr lang="en-GB" dirty="0" err="1"/>
              <a:t>Radak</a:t>
            </a:r>
            <a:r>
              <a:rPr lang="en-GB" dirty="0"/>
              <a:t> (on 25:13), all of Israel at that point knew that David had been anointed by Samuel to become king after Saul’s death; indeed it seems even King Saul himself had come to that conclusion. Nonetheless, </a:t>
            </a:r>
            <a:r>
              <a:rPr lang="en-GB" dirty="0" err="1"/>
              <a:t>Nabal</a:t>
            </a:r>
            <a:r>
              <a:rPr lang="en-GB" dirty="0"/>
              <a:t> saw himself as a more fitting successor to King Saul, assuming since Samuel the prophet had died without declaring David as king that David had lost this right and </a:t>
            </a:r>
            <a:r>
              <a:rPr lang="en-GB" dirty="0" err="1"/>
              <a:t>honor</a:t>
            </a:r>
            <a:r>
              <a:rPr lang="en-GB" dirty="0"/>
              <a:t>.</a:t>
            </a:r>
          </a:p>
          <a:p>
            <a:endParaRPr lang="en-GB" dirty="0"/>
          </a:p>
          <a:p>
            <a:r>
              <a:rPr lang="en-GB" dirty="0"/>
              <a:t>Since most of his own tribe of Judah had already accepted him as their ruler – and indeed, he was already protecting them as such - David thought it his right and duty to dispose of </a:t>
            </a:r>
            <a:r>
              <a:rPr lang="en-GB" dirty="0" err="1"/>
              <a:t>Nabal</a:t>
            </a:r>
            <a:r>
              <a:rPr lang="en-GB" dirty="0"/>
              <a:t> as a rebel to his kingdom, “for [</a:t>
            </a:r>
            <a:r>
              <a:rPr lang="en-GB" dirty="0" err="1"/>
              <a:t>Nabal</a:t>
            </a:r>
            <a:r>
              <a:rPr lang="en-GB" dirty="0"/>
              <a:t>] cursed the kingdom of David” – but wrongfully so, as Abigail rebuked him:</a:t>
            </a:r>
          </a:p>
          <a:p>
            <a:endParaRPr lang="en-GB" dirty="0"/>
          </a:p>
          <a:p>
            <a:r>
              <a:rPr lang="en-GB" dirty="0"/>
              <a:t>She retorted, “And are you a king?” David said to her, “Did Samuel not anoint me as king?” She answered him, “[But] Saul’s reputation still exists [i.e. he’s still alive].” (Jerusalem Talmud 11b)</a:t>
            </a:r>
          </a:p>
          <a:p>
            <a:endParaRPr lang="en-GB" dirty="0"/>
          </a:p>
          <a:p>
            <a:r>
              <a:rPr lang="en-GB" dirty="0"/>
              <a:t>David was taken with Abigail’s beauty – now inwardly as well as her aforementioned outward beauty – and married her legitimately soon after </a:t>
            </a:r>
            <a:r>
              <a:rPr lang="en-GB" dirty="0" err="1"/>
              <a:t>Nabal‘s</a:t>
            </a:r>
            <a:r>
              <a:rPr lang="en-GB" dirty="0"/>
              <a:t> death by G‑d’s hand, as Abigail had hinted would come to be. David praised her highly for having rightly forestalled him from grave sin – both of murder as well as that of laying with a menstruous woman.2 Indeed, had Abigail not diverted David from his original plan, all the sacrifices in the world could not have atoned for his actions. [Midrash </a:t>
            </a:r>
            <a:r>
              <a:rPr lang="en-GB" dirty="0" err="1"/>
              <a:t>Tehilim</a:t>
            </a:r>
            <a:r>
              <a:rPr lang="en-GB" dirty="0"/>
              <a:t> 54]</a:t>
            </a:r>
          </a:p>
          <a:p>
            <a:endParaRPr lang="en-GB" dirty="0"/>
          </a:p>
          <a:p>
            <a:r>
              <a:rPr lang="en-GB" dirty="0"/>
              <a:t>Abigail is named in the Talmud as one of 7 prophetesses...</a:t>
            </a:r>
          </a:p>
          <a:p>
            <a:r>
              <a:rPr lang="en-GB" dirty="0"/>
              <a:t>Abigail is named in the Talmud as one of 7 prophetesses, prophesying that David would later become king3, as well as foreseeing his future blunder concerning Bathsheba. She was later to become the mother of </a:t>
            </a:r>
            <a:r>
              <a:rPr lang="en-GB" dirty="0" err="1"/>
              <a:t>Kilav</a:t>
            </a:r>
            <a:r>
              <a:rPr lang="en-GB" dirty="0"/>
              <a:t> - one of only 4 in all of history who died completely without sin. The Torah prohibits a Jewish king from having “many wives”; the Rabbis limited the number of wives to eighteen, adding the proviso: “‘even though they be [as righteous as] Abigail” (Sanhedrin 2:4).</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42E97BC0-80E7-47DF-B9E2-1AFB37E59C2D}"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11</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36617857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The similarity between the story of David and Abigail and the episode of David and Bathsheba did not escape the Rabbis, who viewed the nighttime encounter between David and Abigail as an event with adulterous potential. The Rabbis relate that Abigail’s thigh was revealed to David, he lusted after her and he went after her for three </a:t>
            </a:r>
            <a:r>
              <a:rPr lang="en-US" dirty="0" err="1"/>
              <a:t>parasangs</a:t>
            </a:r>
            <a:r>
              <a:rPr lang="en-US" dirty="0"/>
              <a:t>. David said to Abigail: “Heed me [i.e., lie with me]!,” to which she replied: “Do not let this be a cause of stumbling” (</a:t>
            </a:r>
            <a:r>
              <a:rPr lang="en-US" dirty="0" err="1"/>
              <a:t>v</a:t>
            </a:r>
            <a:r>
              <a:rPr lang="en-US" dirty="0"/>
              <a:t>. 31)—this should not be a stumbling block and a cause of transgression for you. David did indeed heed her and overcame his evil inclination. After this he blessed Abigail (</a:t>
            </a:r>
            <a:r>
              <a:rPr lang="en-US" dirty="0" err="1"/>
              <a:t>v</a:t>
            </a:r>
            <a:r>
              <a:rPr lang="en-US" dirty="0"/>
              <a:t>. 33): “and blessed be you yourself for restraining me from seeking redress in blood [</a:t>
            </a:r>
            <a:r>
              <a:rPr lang="en-US" i="1" dirty="0" err="1"/>
              <a:t>damim</a:t>
            </a:r>
            <a:r>
              <a:rPr lang="en-US" dirty="0"/>
              <a:t>].” The Rabbis learn from the plural “</a:t>
            </a:r>
            <a:r>
              <a:rPr lang="en-US" i="1" dirty="0" err="1"/>
              <a:t>damim</a:t>
            </a:r>
            <a:r>
              <a:rPr lang="en-US" dirty="0"/>
              <a:t>” that she saved him from two transgressions: from committing bloodshed, and from having relations with her when she was </a:t>
            </a:r>
            <a:r>
              <a:rPr lang="en-US" dirty="0" err="1"/>
              <a:t>menstrually</a:t>
            </a:r>
            <a:r>
              <a:rPr lang="en-US" dirty="0"/>
              <a:t> impure (BT </a:t>
            </a:r>
            <a:r>
              <a:rPr lang="en-US" i="1" dirty="0" err="1"/>
              <a:t>Megillah</a:t>
            </a:r>
            <a:r>
              <a:rPr lang="en-US" i="1" dirty="0"/>
              <a:t> </a:t>
            </a:r>
            <a:r>
              <a:rPr lang="en-US" dirty="0"/>
              <a:t>loc. cit.). This midrash depicts the young David as we know him later on in the episode of Bathsheba. David is captivated by a married woman and cannot overcome his passion. In this instance Abigail takes a determined stand against him, and thanks to her he is saved from sin. The balance of forces in this </a:t>
            </a:r>
            <a:r>
              <a:rPr lang="en-US" dirty="0" err="1"/>
              <a:t>midrash</a:t>
            </a:r>
            <a:r>
              <a:rPr lang="en-US" dirty="0"/>
              <a:t> is suitable for the Biblical situation, in which David has not yet ascended the throne: he has no possessions, and he flees for his life from Saul, while Abigail is a woman of high standing, established and powerful (whereas in the episode of David and Bathsheba this balance of forces is reversed).</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The Rabbis include Abigail among the four most beautiful women who ever lived. The mere thought of her, even without seeing her, inspired lust (BT </a:t>
            </a:r>
            <a:r>
              <a:rPr lang="en-US" i="1" dirty="0"/>
              <a:t>Megillah </a:t>
            </a:r>
            <a:r>
              <a:rPr lang="en-US" dirty="0"/>
              <a:t>15a). She is also mentioned among the seven women prophets of Israel (BT </a:t>
            </a:r>
            <a:r>
              <a:rPr lang="en-US" i="1" dirty="0" err="1"/>
              <a:t>Megillah</a:t>
            </a:r>
            <a:r>
              <a:rPr lang="en-US" dirty="0"/>
              <a:t> 14a). Although the Bible does not depict her as such, Abigail’s entreaty to David in I Sam. 25:24–31, which forecasts his military victory over his enemies and his future as king over Israel, was perceived as prophecy (</a:t>
            </a:r>
            <a:r>
              <a:rPr lang="en-US" i="1" dirty="0"/>
              <a:t>Seder </a:t>
            </a:r>
            <a:r>
              <a:rPr lang="en-US" i="1" dirty="0" err="1"/>
              <a:t>Eliyahu</a:t>
            </a:r>
            <a:r>
              <a:rPr lang="en-US" i="1" dirty="0"/>
              <a:t> </a:t>
            </a:r>
            <a:r>
              <a:rPr lang="en-US" i="1" dirty="0" err="1"/>
              <a:t>Rabbah</a:t>
            </a:r>
            <a:r>
              <a:rPr lang="en-US" i="1" dirty="0"/>
              <a:t> </a:t>
            </a:r>
            <a:r>
              <a:rPr lang="en-US" dirty="0"/>
              <a:t>21). Since she was blessed with divine inspiration, the Rabbis learned of the afterlife from what Abigail pronounced. She tells David (</a:t>
            </a:r>
            <a:r>
              <a:rPr lang="en-US" dirty="0" err="1"/>
              <a:t>v</a:t>
            </a:r>
            <a:r>
              <a:rPr lang="en-US" dirty="0"/>
              <a:t>. 29): “the life of my lord will be bound up in the bundle of life,” from which the Rabbis derive that God bundles up the souls of the righteous with pleasure and honor (</a:t>
            </a:r>
            <a:r>
              <a:rPr lang="en-US" i="1" dirty="0" err="1"/>
              <a:t>Sifrei</a:t>
            </a:r>
            <a:r>
              <a:rPr lang="en-US" i="1" dirty="0"/>
              <a:t> </a:t>
            </a:r>
            <a:r>
              <a:rPr lang="en-US" i="1" dirty="0" err="1"/>
              <a:t>Zuta</a:t>
            </a:r>
            <a:r>
              <a:rPr lang="en-US" dirty="0"/>
              <a:t> on Numbers, 27:12). </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In the </a:t>
            </a:r>
            <a:r>
              <a:rPr lang="en-US" dirty="0" err="1"/>
              <a:t>midrashic</a:t>
            </a:r>
            <a:r>
              <a:rPr lang="en-US" dirty="0"/>
              <a:t> account, after David married Abigail he abstained from intercourse with her for three months, to learn if she was pregnant by </a:t>
            </a:r>
            <a:r>
              <a:rPr lang="en-US" dirty="0" err="1"/>
              <a:t>Nabal</a:t>
            </a:r>
            <a:r>
              <a:rPr lang="en-US" dirty="0"/>
              <a:t>. Only afterwards did they engage in relations, and she became pregnant by him. Nonetheless, the mockers of the generation said that this child was from </a:t>
            </a:r>
            <a:r>
              <a:rPr lang="en-US" dirty="0" err="1"/>
              <a:t>Nabal</a:t>
            </a:r>
            <a:r>
              <a:rPr lang="en-US" dirty="0"/>
              <a:t>. What did God do? He commanded the angel responsible for the creation of the fetus and its shape, telling him to form it in the countenance of David, so that all would know that he was the father. This son of David and Abigail was called </a:t>
            </a:r>
            <a:r>
              <a:rPr lang="en-US" dirty="0" err="1"/>
              <a:t>Chileab</a:t>
            </a:r>
            <a:r>
              <a:rPr lang="en-US" dirty="0"/>
              <a:t> (</a:t>
            </a:r>
            <a:r>
              <a:rPr lang="en-US" i="1" dirty="0" err="1"/>
              <a:t>kilav</a:t>
            </a:r>
            <a:r>
              <a:rPr lang="en-US" dirty="0"/>
              <a:t>), since David was wholly the father (</a:t>
            </a:r>
            <a:r>
              <a:rPr lang="en-US" i="1" dirty="0" err="1"/>
              <a:t>kulo</a:t>
            </a:r>
            <a:r>
              <a:rPr lang="en-US" i="1" dirty="0"/>
              <a:t> </a:t>
            </a:r>
            <a:r>
              <a:rPr lang="en-US" i="1" dirty="0" err="1"/>
              <a:t>av</a:t>
            </a:r>
            <a:r>
              <a:rPr lang="en-US" dirty="0"/>
              <a:t>). Whoever saw the child would say that David was his father (</a:t>
            </a:r>
            <a:r>
              <a:rPr lang="en-US" i="1" dirty="0" err="1"/>
              <a:t>Tanhuma</a:t>
            </a:r>
            <a:r>
              <a:rPr lang="en-US" i="1" dirty="0"/>
              <a:t>, </a:t>
            </a:r>
            <a:r>
              <a:rPr lang="en-US" i="1" dirty="0" err="1"/>
              <a:t>Toledot</a:t>
            </a:r>
            <a:r>
              <a:rPr lang="en-US" dirty="0"/>
              <a:t> 6). </a:t>
            </a:r>
          </a:p>
          <a:p>
            <a:r>
              <a:rPr lang="en-US" dirty="0"/>
              <a:t> </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42E97BC0-80E7-47DF-B9E2-1AFB37E59C2D}"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12</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33459429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 joy in the misfortune of others</a:t>
            </a: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20E3B4D-DE41-42F2-96D5-F92F389ABCE5}"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13</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27724170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David 30 when king</a:t>
            </a: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20E3B4D-DE41-42F2-96D5-F92F389ABCE5}"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14</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4356477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Rot="1" noChangeAspect="1" noChangeArrowheads="1" noTextEdit="1"/>
          </p:cNvSpPr>
          <p:nvPr>
            <p:ph type="sldImg"/>
          </p:nvPr>
        </p:nvSpPr>
        <p:spPr>
          <a:ln/>
        </p:spPr>
      </p:sp>
      <p:sp>
        <p:nvSpPr>
          <p:cNvPr id="144387" name="Rectangle 3"/>
          <p:cNvSpPr>
            <a:spLocks noGrp="1" noChangeArrowheads="1"/>
          </p:cNvSpPr>
          <p:nvPr>
            <p:ph type="body" idx="1"/>
          </p:nvPr>
        </p:nvSpPr>
        <p:spPr>
          <a:noFill/>
          <a:ln/>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After King Saul fell in battle, eventually all of Israel crowned David as their king. David was victorious in war with many of their surrounding enemies – so much so that he apparently felt overly high and mighty from all his accomplishments – both materially and spiritually. In addition, he was promised by G‑d:</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“And your house and your kingdom shall be confirmed forever before you; your throne shall be established forever." [II Sam.7:16]</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–so David deigned to ask G‑d further:</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"Master of the Universe, why is it that my name is not used in concluding a blessing in the Silent Prayer in the same way as Abraham's, as we pray in the first blessing of the Silent Prayer: 'Shield of Abraham' [for David sincerely relied on G‑d as a shield similarly to Abraham]?</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G‑d answered David: </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"I have already tested Abraham [with the 10 trials] and refined him, and he stood complete [against his evil inclination] in every test. King David said that if this is the case then "Examine me [as well], G‑d, and test me; purify my kidneys and my heart". (Psalms 26:2) </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G‑d answered: I will test you, and yet grant you a special privilege; for I did not inform them [of the nature of their trial beforehand], yet, I inform you that I will try you in a matter of adultery…. (Sanhedrin 107a)</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David changed his daily habits, thinking this would eliminate the possibility of sin...</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Having been thus forewarned, David changed his daily habits, thinking this would eliminate the possibility of sin:</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“And it came to pass in the evening that David arose from his bed...” [II Samuel 11:2]</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Rabbi </a:t>
            </a:r>
            <a:r>
              <a:rPr lang="en-US" dirty="0" err="1"/>
              <a:t>Yochanan</a:t>
            </a:r>
            <a:r>
              <a:rPr lang="en-US" dirty="0"/>
              <a:t> said: He changed his night couch to a day couch [i.e. he cohabited by day instead of night, thinking that he would be free from desire by day] but he forgot the principle [that satisfying one’s passion only makes it grow stronger].” [ibid]</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David’s failure was in small increments, step by step. His first miscalculation was sending messengers to console the newly crowned king of Ammon upon his father’s death - a heartfelt response to the kindness done to David years before in saving his one remaining family member from death.4 As well-intentioned as this was, it was a gesture that was ill-deserved5 for that “do-gooder” was the very same </a:t>
            </a:r>
            <a:r>
              <a:rPr lang="en-US" dirty="0" err="1"/>
              <a:t>Nachash</a:t>
            </a:r>
            <a:r>
              <a:rPr lang="en-US" dirty="0"/>
              <a:t> who had threatened the people of </a:t>
            </a:r>
            <a:r>
              <a:rPr lang="en-US" dirty="0" err="1"/>
              <a:t>Yavesh-Gil'ad</a:t>
            </a:r>
            <a:r>
              <a:rPr lang="en-US" dirty="0"/>
              <a:t> earlier:</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"Then </a:t>
            </a:r>
            <a:r>
              <a:rPr lang="en-US" dirty="0" err="1"/>
              <a:t>Nachash</a:t>
            </a:r>
            <a:r>
              <a:rPr lang="en-US" dirty="0"/>
              <a:t> the </a:t>
            </a:r>
            <a:r>
              <a:rPr lang="en-US" dirty="0" err="1"/>
              <a:t>Amonite</a:t>
            </a:r>
            <a:r>
              <a:rPr lang="en-US" dirty="0"/>
              <a:t> came up and encamped against </a:t>
            </a:r>
            <a:r>
              <a:rPr lang="en-US" dirty="0" err="1"/>
              <a:t>Yavesh-Gil'ad</a:t>
            </a:r>
            <a:r>
              <a:rPr lang="en-US" dirty="0"/>
              <a:t>; and all the men of </a:t>
            </a:r>
            <a:r>
              <a:rPr lang="en-US" dirty="0" err="1"/>
              <a:t>Yavesh</a:t>
            </a:r>
            <a:r>
              <a:rPr lang="en-US" dirty="0"/>
              <a:t> said unto </a:t>
            </a:r>
            <a:r>
              <a:rPr lang="en-US" dirty="0" err="1"/>
              <a:t>Nachash</a:t>
            </a:r>
            <a:r>
              <a:rPr lang="en-US" dirty="0"/>
              <a:t>, “Make a covenant with us, and we will serve you.” And </a:t>
            </a:r>
            <a:r>
              <a:rPr lang="en-US" dirty="0" err="1"/>
              <a:t>Nachash</a:t>
            </a:r>
            <a:r>
              <a:rPr lang="en-US" dirty="0"/>
              <a:t> the </a:t>
            </a:r>
            <a:r>
              <a:rPr lang="en-US" dirty="0" err="1"/>
              <a:t>Amonite</a:t>
            </a:r>
            <a:r>
              <a:rPr lang="en-US" dirty="0"/>
              <a:t> said unto them, “On this condition will I make it with you – that all your right eyes be put out; and I will lay it for a reproach upon all Israel." (I Samuel 11:1-2)</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Indeed this small act of David’s erupted into a lengthy war that cost many casualties on all sides until the final victory, over a year later. During this time, David also altered his routine of leading his troops out to battle6, opting to remain in his castle in Jerusalem instead.</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David did not commit adultery in the literal sense7 for all soldiers gave their wives a writ of divorce before going off to battle. (Sanhedrin 107b.) Nonetheless, he certainly violated the spirit of the law and its moral fiber. Indeed Bathsheba was David’s true bashert, “predestined for David from the six days of Creation” but “he enjoyed her as an unripe fruit,” for he married her before the proper time, when the “fruit” was still unripe, neglecting to wait until after Uriah would die a [natural] death. (Sanhedrin 107a).</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Others posit that David’s sin concerned Uriah – although he was indeed deserving of death, calling </a:t>
            </a:r>
            <a:r>
              <a:rPr lang="en-US" dirty="0" err="1"/>
              <a:t>Yaob</a:t>
            </a:r>
            <a:r>
              <a:rPr lang="en-US" dirty="0"/>
              <a:t> his master while standing before the king himself, David should have rightfully slain him then and there instead of sending him off to be slain by the swords of Ammon. [Zohar]</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In any case, David had no regrets at all about this entire episode until </a:t>
            </a:r>
            <a:r>
              <a:rPr lang="en-US" dirty="0" err="1"/>
              <a:t>Natan’s</a:t>
            </a:r>
            <a:r>
              <a:rPr lang="en-US" dirty="0"/>
              <a:t> reproach fully a year later, after a child had already been born. Nathan the prophet offered him a parable, in essence allowing David to decree his own punishment, which he indeed did, saying:</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"As the L-</a:t>
            </a:r>
            <a:r>
              <a:rPr lang="en-US" dirty="0" err="1"/>
              <a:t>rd</a:t>
            </a:r>
            <a:r>
              <a:rPr lang="en-US" dirty="0"/>
              <a:t> lives, the man who has done this is liable to death.”</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And the ewe lamb he shall repay fourfold, because he did this thing, and because he had no pity." [II Sam. 12:5-6]</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When Nathan declared: “You are that man!” David at once understood how dastardly his actions towards Uriah had been and immediately repented. In this merit, the death sentence itself was repealed. David continued to rule and his children inherited his kingdom, but tragically he did pay fourfold, as he himself had decreed. David’s life was one of agonizing family strife and rebellion from that day onwards.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The son from that fateful union with Bathsheba died; his daughter Tamar was raped by her brother Amnon, who himself was later killed by his brother Absalom in revenge. Eventually Absalom was killed following his attempted rebellion against his father’s kingdom.</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Bathsheba, as well as David, remained targets of slander among the people. According to the Midrash, the Sages would interrupt their study and ask David: “What is the penalty for adultery?” to which he would reply: “The adulterer is punished by strangulation but has a portion in the World to Come; those who shame their fellow have no portion in the World to Come” (Sanhedrin 107a). David thereby alluded that when they publicly embarrassed him and reminded him of his transgression, they committed a sin much graver than his.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Nonetheless, the fact was that it was her son Solomon, and no other, that G‑d chose to succeed David on the throne, serving as final proof that G‑d had forgiven him entirely. (Jerusalem Talmud </a:t>
            </a:r>
            <a:r>
              <a:rPr lang="en-US" dirty="0" err="1"/>
              <a:t>Ta’anit</a:t>
            </a:r>
            <a:r>
              <a:rPr lang="en-US" dirty="0"/>
              <a:t> 2:10, 65d).</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Bathsheba retained her special standing even after David’s death.</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Bathsheba retained her special standing even after David’s death. In the midrash, we find Bathsheba sitting to his left, and Ruth to his right (</a:t>
            </a:r>
            <a:r>
              <a:rPr lang="en-US" dirty="0" err="1"/>
              <a:t>Sifrei</a:t>
            </a:r>
            <a:r>
              <a:rPr lang="en-US" dirty="0"/>
              <a:t> </a:t>
            </a:r>
            <a:r>
              <a:rPr lang="en-US" dirty="0" err="1"/>
              <a:t>Zuta</a:t>
            </a:r>
            <a:r>
              <a:rPr lang="en-US" dirty="0"/>
              <a:t> on Numbers, 10:29). Bathsheba continued to educate her son Solomon even after he became king: “The words of Lemuel, king of Massa, with which his mother admonished him.” (Prov. 31:1–9) Even as queen and later queen mother she did not forget that she was subservient to God’s laws, and thus continued to educate her son, Solomon, the king.</a:t>
            </a:r>
            <a:endParaRPr lang="en-US" dirty="0">
              <a:latin typeface="Franklin Gothic Medium" pitchFamily="96" charset="0"/>
            </a:endParaRPr>
          </a:p>
        </p:txBody>
      </p:sp>
    </p:spTree>
    <p:extLst>
      <p:ext uri="{BB962C8B-B14F-4D97-AF65-F5344CB8AC3E}">
        <p14:creationId xmlns:p14="http://schemas.microsoft.com/office/powerpoint/2010/main" val="17960269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www.youtube.com</a:t>
            </a:r>
            <a:r>
              <a:rPr lang="en-US" dirty="0"/>
              <a:t>/</a:t>
            </a:r>
            <a:r>
              <a:rPr lang="en-US" dirty="0" err="1"/>
              <a:t>watch?v</a:t>
            </a:r>
            <a:r>
              <a:rPr lang="en-US" dirty="0"/>
              <a:t>=egp7AIL2tOI&amp;ebc=ANyPxKr8OVV2C62MEcRLsnrCy5b02aJrCdtjJBGLOUs51eVl5u1XYzFVavmjHYONx_QLVF5cnQ27ZE9cGuGODUZhDVNVFsRyfQ</a:t>
            </a:r>
          </a:p>
          <a:p>
            <a:endParaRPr lang="en-US" dirty="0"/>
          </a:p>
          <a:p>
            <a:r>
              <a:rPr lang="en-US" dirty="0"/>
              <a:t>https://</a:t>
            </a:r>
            <a:r>
              <a:rPr lang="en-US" dirty="0" err="1"/>
              <a:t>www.youtube.com</a:t>
            </a:r>
            <a:r>
              <a:rPr lang="en-US" dirty="0"/>
              <a:t>/</a:t>
            </a:r>
            <a:r>
              <a:rPr lang="en-US" dirty="0" err="1"/>
              <a:t>watch?v</a:t>
            </a:r>
            <a:r>
              <a:rPr lang="en-US" dirty="0"/>
              <a:t>=YDOENZediM8</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20E3B4D-DE41-42F2-96D5-F92F389ABCE5}"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19</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36564108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144a"/>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113667" name="Rectangle 3"/>
          <p:cNvSpPr>
            <a:spLocks noGrp="1" noChangeArrowheads="1"/>
          </p:cNvSpPr>
          <p:nvPr>
            <p:ph type="ctrTitle"/>
          </p:nvPr>
        </p:nvSpPr>
        <p:spPr>
          <a:xfrm>
            <a:off x="685800" y="2130425"/>
            <a:ext cx="7772400" cy="1470025"/>
          </a:xfrm>
        </p:spPr>
        <p:txBody>
          <a:bodyPr/>
          <a:lstStyle>
            <a:lvl1pPr algn="ctr">
              <a:defRPr/>
            </a:lvl1pPr>
          </a:lstStyle>
          <a:p>
            <a:r>
              <a:rPr lang="en-GB"/>
              <a:t>Click to edit Master title style</a:t>
            </a:r>
          </a:p>
        </p:txBody>
      </p:sp>
      <p:sp>
        <p:nvSpPr>
          <p:cNvPr id="113668" name="Rectangle 4"/>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GB"/>
              <a:t>Click to edit Master subtitle style</a:t>
            </a:r>
          </a:p>
        </p:txBody>
      </p:sp>
      <p:sp>
        <p:nvSpPr>
          <p:cNvPr id="5" name="Rectangle 5"/>
          <p:cNvSpPr>
            <a:spLocks noGrp="1" noChangeArrowheads="1"/>
          </p:cNvSpPr>
          <p:nvPr>
            <p:ph type="dt" sz="half" idx="10"/>
          </p:nvPr>
        </p:nvSpPr>
        <p:spPr/>
        <p:txBody>
          <a:bodyPr/>
          <a:lstStyle>
            <a:lvl1pPr>
              <a:defRPr/>
            </a:lvl1pPr>
          </a:lstStyle>
          <a:p>
            <a:endParaRPr lang="en-US"/>
          </a:p>
        </p:txBody>
      </p:sp>
      <p:sp>
        <p:nvSpPr>
          <p:cNvPr id="6" name="Rectangle 6"/>
          <p:cNvSpPr>
            <a:spLocks noGrp="1" noChangeArrowheads="1"/>
          </p:cNvSpPr>
          <p:nvPr>
            <p:ph type="ftr" sz="quarter" idx="11"/>
          </p:nvPr>
        </p:nvSpPr>
        <p:spPr/>
        <p:txBody>
          <a:bodyPr/>
          <a:lstStyle>
            <a:lvl1pPr>
              <a:defRPr/>
            </a:lvl1pPr>
          </a:lstStyle>
          <a:p>
            <a:endParaRPr lang="en-US"/>
          </a:p>
        </p:txBody>
      </p:sp>
      <p:sp>
        <p:nvSpPr>
          <p:cNvPr id="7" name="Rectangle 7"/>
          <p:cNvSpPr>
            <a:spLocks noGrp="1" noChangeArrowheads="1"/>
          </p:cNvSpPr>
          <p:nvPr>
            <p:ph type="sldNum" sz="quarter" idx="12"/>
          </p:nvPr>
        </p:nvSpPr>
        <p:spPr/>
        <p:txBody>
          <a:bodyPr/>
          <a:lstStyle>
            <a:lvl1pPr>
              <a:defRPr/>
            </a:lvl1pPr>
          </a:lstStyle>
          <a:p>
            <a:fld id="{EFBE48C7-2A53-424C-A557-083879DDC143}" type="slidenum">
              <a:rPr lang="en-GB"/>
              <a:pPr/>
              <a:t>‹#›</a:t>
            </a:fld>
            <a:endParaRPr lang="en-GB"/>
          </a:p>
        </p:txBody>
      </p:sp>
    </p:spTree>
    <p:extLst>
      <p:ext uri="{BB962C8B-B14F-4D97-AF65-F5344CB8AC3E}">
        <p14:creationId xmlns:p14="http://schemas.microsoft.com/office/powerpoint/2010/main" val="30025528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Rectangle 5"/>
          <p:cNvSpPr>
            <a:spLocks noGrp="1" noChangeArrowheads="1"/>
          </p:cNvSpPr>
          <p:nvPr>
            <p:ph type="dt" sz="half" idx="10"/>
          </p:nvPr>
        </p:nvSpPr>
        <p:spPr>
          <a:ln/>
        </p:spPr>
        <p:txBody>
          <a:bodyPr/>
          <a:lstStyle>
            <a:lvl1pPr>
              <a:defRPr/>
            </a:lvl1pPr>
          </a:lstStyle>
          <a:p>
            <a:endParaRPr lang="en-US"/>
          </a:p>
        </p:txBody>
      </p:sp>
      <p:sp>
        <p:nvSpPr>
          <p:cNvPr id="5" name="Rectangle 6"/>
          <p:cNvSpPr>
            <a:spLocks noGrp="1" noChangeArrowheads="1"/>
          </p:cNvSpPr>
          <p:nvPr>
            <p:ph type="ftr" sz="quarter" idx="11"/>
          </p:nvPr>
        </p:nvSpPr>
        <p:spPr>
          <a:ln/>
        </p:spPr>
        <p:txBody>
          <a:bodyPr/>
          <a:lstStyle>
            <a:lvl1pPr>
              <a:defRPr/>
            </a:lvl1pPr>
          </a:lstStyle>
          <a:p>
            <a:endParaRPr lang="en-US"/>
          </a:p>
        </p:txBody>
      </p:sp>
      <p:sp>
        <p:nvSpPr>
          <p:cNvPr id="6" name="Rectangle 7"/>
          <p:cNvSpPr>
            <a:spLocks noGrp="1" noChangeArrowheads="1"/>
          </p:cNvSpPr>
          <p:nvPr>
            <p:ph type="sldNum" sz="quarter" idx="12"/>
          </p:nvPr>
        </p:nvSpPr>
        <p:spPr>
          <a:ln/>
        </p:spPr>
        <p:txBody>
          <a:bodyPr/>
          <a:lstStyle>
            <a:lvl1pPr>
              <a:defRPr/>
            </a:lvl1pPr>
          </a:lstStyle>
          <a:p>
            <a:fld id="{B977358F-5B52-4025-A042-695DD3741533}" type="slidenum">
              <a:rPr lang="en-GB"/>
              <a:pPr/>
              <a:t>‹#›</a:t>
            </a:fld>
            <a:endParaRPr lang="en-GB"/>
          </a:p>
        </p:txBody>
      </p:sp>
    </p:spTree>
    <p:extLst>
      <p:ext uri="{BB962C8B-B14F-4D97-AF65-F5344CB8AC3E}">
        <p14:creationId xmlns:p14="http://schemas.microsoft.com/office/powerpoint/2010/main" val="36749266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IE"/>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Rectangle 5"/>
          <p:cNvSpPr>
            <a:spLocks noGrp="1" noChangeArrowheads="1"/>
          </p:cNvSpPr>
          <p:nvPr>
            <p:ph type="dt" sz="half" idx="10"/>
          </p:nvPr>
        </p:nvSpPr>
        <p:spPr>
          <a:ln/>
        </p:spPr>
        <p:txBody>
          <a:bodyPr/>
          <a:lstStyle>
            <a:lvl1pPr>
              <a:defRPr/>
            </a:lvl1pPr>
          </a:lstStyle>
          <a:p>
            <a:endParaRPr lang="en-US"/>
          </a:p>
        </p:txBody>
      </p:sp>
      <p:sp>
        <p:nvSpPr>
          <p:cNvPr id="5" name="Rectangle 6"/>
          <p:cNvSpPr>
            <a:spLocks noGrp="1" noChangeArrowheads="1"/>
          </p:cNvSpPr>
          <p:nvPr>
            <p:ph type="ftr" sz="quarter" idx="11"/>
          </p:nvPr>
        </p:nvSpPr>
        <p:spPr>
          <a:ln/>
        </p:spPr>
        <p:txBody>
          <a:bodyPr/>
          <a:lstStyle>
            <a:lvl1pPr>
              <a:defRPr/>
            </a:lvl1pPr>
          </a:lstStyle>
          <a:p>
            <a:endParaRPr lang="en-US"/>
          </a:p>
        </p:txBody>
      </p:sp>
      <p:sp>
        <p:nvSpPr>
          <p:cNvPr id="6" name="Rectangle 7"/>
          <p:cNvSpPr>
            <a:spLocks noGrp="1" noChangeArrowheads="1"/>
          </p:cNvSpPr>
          <p:nvPr>
            <p:ph type="sldNum" sz="quarter" idx="12"/>
          </p:nvPr>
        </p:nvSpPr>
        <p:spPr>
          <a:ln/>
        </p:spPr>
        <p:txBody>
          <a:bodyPr/>
          <a:lstStyle>
            <a:lvl1pPr>
              <a:defRPr/>
            </a:lvl1pPr>
          </a:lstStyle>
          <a:p>
            <a:fld id="{4B51BB2E-E13E-4DCC-9C5D-55C8839A271F}" type="slidenum">
              <a:rPr lang="en-GB"/>
              <a:pPr/>
              <a:t>‹#›</a:t>
            </a:fld>
            <a:endParaRPr lang="en-GB"/>
          </a:p>
        </p:txBody>
      </p:sp>
    </p:spTree>
    <p:extLst>
      <p:ext uri="{BB962C8B-B14F-4D97-AF65-F5344CB8AC3E}">
        <p14:creationId xmlns:p14="http://schemas.microsoft.com/office/powerpoint/2010/main" val="41724720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GB"/>
              <a:t>Click to edit Master title style</a:t>
            </a:r>
            <a:endParaRPr lang="en-US"/>
          </a:p>
        </p:txBody>
      </p:sp>
      <p:sp>
        <p:nvSpPr>
          <p:cNvPr id="3" name="Content Placeholder 2"/>
          <p:cNvSpPr>
            <a:spLocks noGrp="1"/>
          </p:cNvSpPr>
          <p:nvPr>
            <p:ph sz="quarter" idx="1"/>
          </p:nvPr>
        </p:nvSpPr>
        <p:spPr>
          <a:xfrm>
            <a:off x="457200" y="1600200"/>
            <a:ext cx="4038600" cy="21859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Content Placeholder 4"/>
          <p:cNvSpPr>
            <a:spLocks noGrp="1"/>
          </p:cNvSpPr>
          <p:nvPr>
            <p:ph sz="quarter" idx="3"/>
          </p:nvPr>
        </p:nvSpPr>
        <p:spPr>
          <a:xfrm>
            <a:off x="457200" y="3938588"/>
            <a:ext cx="4038600" cy="21875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Content Placeholder 5"/>
          <p:cNvSpPr>
            <a:spLocks noGrp="1"/>
          </p:cNvSpPr>
          <p:nvPr>
            <p:ph sz="quarter" idx="4"/>
          </p:nvPr>
        </p:nvSpPr>
        <p:spPr>
          <a:xfrm>
            <a:off x="4648200" y="3938588"/>
            <a:ext cx="4038600" cy="21875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a:xfrm>
            <a:off x="457200" y="6245225"/>
            <a:ext cx="2133600" cy="476250"/>
          </a:xfrm>
        </p:spPr>
        <p:txBody>
          <a:bodyPr/>
          <a:lstStyle>
            <a:lvl1pPr>
              <a:defRPr/>
            </a:lvl1pPr>
          </a:lstStyle>
          <a:p>
            <a:endParaRPr lang="en-US"/>
          </a:p>
        </p:txBody>
      </p:sp>
      <p:sp>
        <p:nvSpPr>
          <p:cNvPr id="8" name="Footer Placeholder 7"/>
          <p:cNvSpPr>
            <a:spLocks noGrp="1"/>
          </p:cNvSpPr>
          <p:nvPr>
            <p:ph type="ftr" sz="quarter" idx="11"/>
          </p:nvPr>
        </p:nvSpPr>
        <p:spPr>
          <a:xfrm>
            <a:off x="3124200" y="6245225"/>
            <a:ext cx="2895600" cy="476250"/>
          </a:xfrm>
        </p:spPr>
        <p:txBody>
          <a:bodyPr/>
          <a:lstStyle>
            <a:lvl1pPr>
              <a:defRPr/>
            </a:lvl1pPr>
          </a:lstStyle>
          <a:p>
            <a:endParaRPr lang="en-US"/>
          </a:p>
        </p:txBody>
      </p:sp>
      <p:sp>
        <p:nvSpPr>
          <p:cNvPr id="9" name="Slide Number Placeholder 8"/>
          <p:cNvSpPr>
            <a:spLocks noGrp="1"/>
          </p:cNvSpPr>
          <p:nvPr>
            <p:ph type="sldNum" sz="quarter" idx="12"/>
          </p:nvPr>
        </p:nvSpPr>
        <p:spPr>
          <a:xfrm>
            <a:off x="6553200" y="6245225"/>
            <a:ext cx="2133600" cy="476250"/>
          </a:xfrm>
        </p:spPr>
        <p:txBody>
          <a:bodyPr/>
          <a:lstStyle>
            <a:lvl1pPr>
              <a:defRPr smtClean="0"/>
            </a:lvl1pPr>
          </a:lstStyle>
          <a:p>
            <a:fld id="{D09A5BE4-4425-4706-ADF6-A7D5B87C0235}" type="slidenum">
              <a:rPr lang="en-GB"/>
              <a:pPr/>
              <a:t>‹#›</a:t>
            </a:fld>
            <a:endParaRPr lang="en-GB"/>
          </a:p>
        </p:txBody>
      </p:sp>
    </p:spTree>
    <p:extLst>
      <p:ext uri="{BB962C8B-B14F-4D97-AF65-F5344CB8AC3E}">
        <p14:creationId xmlns:p14="http://schemas.microsoft.com/office/powerpoint/2010/main" val="27105803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GB"/>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Rectangle 2"/>
          <p:cNvSpPr>
            <a:spLocks noGrp="1" noChangeArrowheads="1"/>
          </p:cNvSpPr>
          <p:nvPr>
            <p:ph type="dt" sz="half" idx="10"/>
          </p:nvPr>
        </p:nvSpPr>
        <p:spPr>
          <a:ln/>
        </p:spPr>
        <p:txBody>
          <a:bodyPr/>
          <a:lstStyle>
            <a:lvl1pPr>
              <a:defRPr/>
            </a:lvl1pPr>
          </a:lstStyle>
          <a:p>
            <a:pPr>
              <a:defRPr/>
            </a:pPr>
            <a:endParaRPr lang="en-GB"/>
          </a:p>
        </p:txBody>
      </p:sp>
      <p:sp>
        <p:nvSpPr>
          <p:cNvPr id="6" name="Rectangle 3"/>
          <p:cNvSpPr>
            <a:spLocks noGrp="1" noChangeArrowheads="1"/>
          </p:cNvSpPr>
          <p:nvPr>
            <p:ph type="sldNum" sz="quarter" idx="11"/>
          </p:nvPr>
        </p:nvSpPr>
        <p:spPr>
          <a:ln/>
        </p:spPr>
        <p:txBody>
          <a:bodyPr/>
          <a:lstStyle>
            <a:lvl1pPr>
              <a:defRPr/>
            </a:lvl1pPr>
          </a:lstStyle>
          <a:p>
            <a:pPr>
              <a:defRPr/>
            </a:pPr>
            <a:fld id="{7793635C-9BD5-415F-8BD1-2602A4CFC801}" type="slidenum">
              <a:rPr lang="en-GB"/>
              <a:pPr>
                <a:defRPr/>
              </a:pPr>
              <a:t>‹#›</a:t>
            </a:fld>
            <a:endParaRPr lang="en-GB"/>
          </a:p>
        </p:txBody>
      </p:sp>
      <p:sp>
        <p:nvSpPr>
          <p:cNvPr id="7" name="Rectangle 14"/>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905923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GB"/>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GB"/>
          </a:p>
        </p:txBody>
      </p:sp>
      <p:sp>
        <p:nvSpPr>
          <p:cNvPr id="5" name="Slide Number Placeholder 4"/>
          <p:cNvSpPr>
            <a:spLocks noGrp="1"/>
          </p:cNvSpPr>
          <p:nvPr>
            <p:ph type="sldNum" sz="quarter" idx="12"/>
          </p:nvPr>
        </p:nvSpPr>
        <p:spPr>
          <a:xfrm>
            <a:off x="6553200" y="6245225"/>
            <a:ext cx="2133600" cy="476250"/>
          </a:xfrm>
        </p:spPr>
        <p:txBody>
          <a:bodyPr/>
          <a:lstStyle>
            <a:lvl1pPr>
              <a:defRPr smtClean="0"/>
            </a:lvl1pPr>
          </a:lstStyle>
          <a:p>
            <a:fld id="{B970487B-0C37-44A2-AA95-7BBB9FADFD54}" type="slidenum">
              <a:rPr lang="en-GB"/>
              <a:pPr/>
              <a:t>‹#›</a:t>
            </a:fld>
            <a:endParaRPr lang="en-GB"/>
          </a:p>
        </p:txBody>
      </p:sp>
    </p:spTree>
    <p:extLst>
      <p:ext uri="{BB962C8B-B14F-4D97-AF65-F5344CB8AC3E}">
        <p14:creationId xmlns:p14="http://schemas.microsoft.com/office/powerpoint/2010/main" val="39935985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Rectangle 5"/>
          <p:cNvSpPr>
            <a:spLocks noGrp="1" noChangeArrowheads="1"/>
          </p:cNvSpPr>
          <p:nvPr>
            <p:ph type="dt" sz="half" idx="10"/>
          </p:nvPr>
        </p:nvSpPr>
        <p:spPr>
          <a:ln/>
        </p:spPr>
        <p:txBody>
          <a:bodyPr/>
          <a:lstStyle>
            <a:lvl1pPr>
              <a:defRPr/>
            </a:lvl1pPr>
          </a:lstStyle>
          <a:p>
            <a:endParaRPr lang="en-US"/>
          </a:p>
        </p:txBody>
      </p:sp>
      <p:sp>
        <p:nvSpPr>
          <p:cNvPr id="5" name="Rectangle 6"/>
          <p:cNvSpPr>
            <a:spLocks noGrp="1" noChangeArrowheads="1"/>
          </p:cNvSpPr>
          <p:nvPr>
            <p:ph type="ftr" sz="quarter" idx="11"/>
          </p:nvPr>
        </p:nvSpPr>
        <p:spPr>
          <a:ln/>
        </p:spPr>
        <p:txBody>
          <a:bodyPr/>
          <a:lstStyle>
            <a:lvl1pPr>
              <a:defRPr/>
            </a:lvl1pPr>
          </a:lstStyle>
          <a:p>
            <a:endParaRPr lang="en-US"/>
          </a:p>
        </p:txBody>
      </p:sp>
      <p:sp>
        <p:nvSpPr>
          <p:cNvPr id="6" name="Rectangle 7"/>
          <p:cNvSpPr>
            <a:spLocks noGrp="1" noChangeArrowheads="1"/>
          </p:cNvSpPr>
          <p:nvPr>
            <p:ph type="sldNum" sz="quarter" idx="12"/>
          </p:nvPr>
        </p:nvSpPr>
        <p:spPr>
          <a:ln/>
        </p:spPr>
        <p:txBody>
          <a:bodyPr/>
          <a:lstStyle>
            <a:lvl1pPr>
              <a:defRPr/>
            </a:lvl1pPr>
          </a:lstStyle>
          <a:p>
            <a:fld id="{B3F586C7-84A0-4E3A-BD83-3F2589B76FDA}" type="slidenum">
              <a:rPr lang="en-GB"/>
              <a:pPr/>
              <a:t>‹#›</a:t>
            </a:fld>
            <a:endParaRPr lang="en-GB"/>
          </a:p>
        </p:txBody>
      </p:sp>
    </p:spTree>
    <p:extLst>
      <p:ext uri="{BB962C8B-B14F-4D97-AF65-F5344CB8AC3E}">
        <p14:creationId xmlns:p14="http://schemas.microsoft.com/office/powerpoint/2010/main" val="27685002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I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endParaRPr lang="en-US"/>
          </a:p>
        </p:txBody>
      </p:sp>
      <p:sp>
        <p:nvSpPr>
          <p:cNvPr id="5" name="Rectangle 6"/>
          <p:cNvSpPr>
            <a:spLocks noGrp="1" noChangeArrowheads="1"/>
          </p:cNvSpPr>
          <p:nvPr>
            <p:ph type="ftr" sz="quarter" idx="11"/>
          </p:nvPr>
        </p:nvSpPr>
        <p:spPr>
          <a:ln/>
        </p:spPr>
        <p:txBody>
          <a:bodyPr/>
          <a:lstStyle>
            <a:lvl1pPr>
              <a:defRPr/>
            </a:lvl1pPr>
          </a:lstStyle>
          <a:p>
            <a:endParaRPr lang="en-US"/>
          </a:p>
        </p:txBody>
      </p:sp>
      <p:sp>
        <p:nvSpPr>
          <p:cNvPr id="6" name="Rectangle 7"/>
          <p:cNvSpPr>
            <a:spLocks noGrp="1" noChangeArrowheads="1"/>
          </p:cNvSpPr>
          <p:nvPr>
            <p:ph type="sldNum" sz="quarter" idx="12"/>
          </p:nvPr>
        </p:nvSpPr>
        <p:spPr>
          <a:ln/>
        </p:spPr>
        <p:txBody>
          <a:bodyPr/>
          <a:lstStyle>
            <a:lvl1pPr>
              <a:defRPr/>
            </a:lvl1pPr>
          </a:lstStyle>
          <a:p>
            <a:fld id="{2F478F4B-A2C7-4B5B-92FF-8B3F29D77445}" type="slidenum">
              <a:rPr lang="en-GB"/>
              <a:pPr/>
              <a:t>‹#›</a:t>
            </a:fld>
            <a:endParaRPr lang="en-GB"/>
          </a:p>
        </p:txBody>
      </p:sp>
    </p:spTree>
    <p:extLst>
      <p:ext uri="{BB962C8B-B14F-4D97-AF65-F5344CB8AC3E}">
        <p14:creationId xmlns:p14="http://schemas.microsoft.com/office/powerpoint/2010/main" val="16561399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Rectangle 5"/>
          <p:cNvSpPr>
            <a:spLocks noGrp="1" noChangeArrowheads="1"/>
          </p:cNvSpPr>
          <p:nvPr>
            <p:ph type="dt" sz="half" idx="10"/>
          </p:nvPr>
        </p:nvSpPr>
        <p:spPr>
          <a:ln/>
        </p:spPr>
        <p:txBody>
          <a:bodyPr/>
          <a:lstStyle>
            <a:lvl1pPr>
              <a:defRPr/>
            </a:lvl1pPr>
          </a:lstStyle>
          <a:p>
            <a:endParaRPr lang="en-US"/>
          </a:p>
        </p:txBody>
      </p:sp>
      <p:sp>
        <p:nvSpPr>
          <p:cNvPr id="6" name="Rectangle 6"/>
          <p:cNvSpPr>
            <a:spLocks noGrp="1" noChangeArrowheads="1"/>
          </p:cNvSpPr>
          <p:nvPr>
            <p:ph type="ftr" sz="quarter" idx="11"/>
          </p:nvPr>
        </p:nvSpPr>
        <p:spPr>
          <a:ln/>
        </p:spPr>
        <p:txBody>
          <a:bodyPr/>
          <a:lstStyle>
            <a:lvl1pPr>
              <a:defRPr/>
            </a:lvl1pPr>
          </a:lstStyle>
          <a:p>
            <a:endParaRPr lang="en-US"/>
          </a:p>
        </p:txBody>
      </p:sp>
      <p:sp>
        <p:nvSpPr>
          <p:cNvPr id="7" name="Rectangle 7"/>
          <p:cNvSpPr>
            <a:spLocks noGrp="1" noChangeArrowheads="1"/>
          </p:cNvSpPr>
          <p:nvPr>
            <p:ph type="sldNum" sz="quarter" idx="12"/>
          </p:nvPr>
        </p:nvSpPr>
        <p:spPr>
          <a:ln/>
        </p:spPr>
        <p:txBody>
          <a:bodyPr/>
          <a:lstStyle>
            <a:lvl1pPr>
              <a:defRPr/>
            </a:lvl1pPr>
          </a:lstStyle>
          <a:p>
            <a:fld id="{476AC569-0B28-4522-968C-035BF297765C}" type="slidenum">
              <a:rPr lang="en-GB"/>
              <a:pPr/>
              <a:t>‹#›</a:t>
            </a:fld>
            <a:endParaRPr lang="en-GB"/>
          </a:p>
        </p:txBody>
      </p:sp>
    </p:spTree>
    <p:extLst>
      <p:ext uri="{BB962C8B-B14F-4D97-AF65-F5344CB8AC3E}">
        <p14:creationId xmlns:p14="http://schemas.microsoft.com/office/powerpoint/2010/main" val="10964477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I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Rectangle 5"/>
          <p:cNvSpPr>
            <a:spLocks noGrp="1" noChangeArrowheads="1"/>
          </p:cNvSpPr>
          <p:nvPr>
            <p:ph type="dt" sz="half" idx="10"/>
          </p:nvPr>
        </p:nvSpPr>
        <p:spPr>
          <a:ln/>
        </p:spPr>
        <p:txBody>
          <a:bodyPr/>
          <a:lstStyle>
            <a:lvl1pPr>
              <a:defRPr/>
            </a:lvl1pPr>
          </a:lstStyle>
          <a:p>
            <a:endParaRPr lang="en-US"/>
          </a:p>
        </p:txBody>
      </p:sp>
      <p:sp>
        <p:nvSpPr>
          <p:cNvPr id="8" name="Rectangle 6"/>
          <p:cNvSpPr>
            <a:spLocks noGrp="1" noChangeArrowheads="1"/>
          </p:cNvSpPr>
          <p:nvPr>
            <p:ph type="ftr" sz="quarter" idx="11"/>
          </p:nvPr>
        </p:nvSpPr>
        <p:spPr>
          <a:ln/>
        </p:spPr>
        <p:txBody>
          <a:bodyPr/>
          <a:lstStyle>
            <a:lvl1pPr>
              <a:defRPr/>
            </a:lvl1pPr>
          </a:lstStyle>
          <a:p>
            <a:endParaRPr lang="en-US"/>
          </a:p>
        </p:txBody>
      </p:sp>
      <p:sp>
        <p:nvSpPr>
          <p:cNvPr id="9" name="Rectangle 7"/>
          <p:cNvSpPr>
            <a:spLocks noGrp="1" noChangeArrowheads="1"/>
          </p:cNvSpPr>
          <p:nvPr>
            <p:ph type="sldNum" sz="quarter" idx="12"/>
          </p:nvPr>
        </p:nvSpPr>
        <p:spPr>
          <a:ln/>
        </p:spPr>
        <p:txBody>
          <a:bodyPr/>
          <a:lstStyle>
            <a:lvl1pPr>
              <a:defRPr/>
            </a:lvl1pPr>
          </a:lstStyle>
          <a:p>
            <a:fld id="{7865B6EE-9797-4DC3-A5E0-68BA9E71F4A7}" type="slidenum">
              <a:rPr lang="en-GB"/>
              <a:pPr/>
              <a:t>‹#›</a:t>
            </a:fld>
            <a:endParaRPr lang="en-GB"/>
          </a:p>
        </p:txBody>
      </p:sp>
    </p:spTree>
    <p:extLst>
      <p:ext uri="{BB962C8B-B14F-4D97-AF65-F5344CB8AC3E}">
        <p14:creationId xmlns:p14="http://schemas.microsoft.com/office/powerpoint/2010/main" val="6408947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Rectangle 5"/>
          <p:cNvSpPr>
            <a:spLocks noGrp="1" noChangeArrowheads="1"/>
          </p:cNvSpPr>
          <p:nvPr>
            <p:ph type="dt" sz="half" idx="10"/>
          </p:nvPr>
        </p:nvSpPr>
        <p:spPr>
          <a:ln/>
        </p:spPr>
        <p:txBody>
          <a:bodyPr/>
          <a:lstStyle>
            <a:lvl1pPr>
              <a:defRPr/>
            </a:lvl1pPr>
          </a:lstStyle>
          <a:p>
            <a:endParaRPr lang="en-US"/>
          </a:p>
        </p:txBody>
      </p:sp>
      <p:sp>
        <p:nvSpPr>
          <p:cNvPr id="4" name="Rectangle 6"/>
          <p:cNvSpPr>
            <a:spLocks noGrp="1" noChangeArrowheads="1"/>
          </p:cNvSpPr>
          <p:nvPr>
            <p:ph type="ftr" sz="quarter" idx="11"/>
          </p:nvPr>
        </p:nvSpPr>
        <p:spPr>
          <a:ln/>
        </p:spPr>
        <p:txBody>
          <a:bodyPr/>
          <a:lstStyle>
            <a:lvl1pPr>
              <a:defRPr/>
            </a:lvl1pPr>
          </a:lstStyle>
          <a:p>
            <a:endParaRPr lang="en-US"/>
          </a:p>
        </p:txBody>
      </p:sp>
      <p:sp>
        <p:nvSpPr>
          <p:cNvPr id="5" name="Rectangle 7"/>
          <p:cNvSpPr>
            <a:spLocks noGrp="1" noChangeArrowheads="1"/>
          </p:cNvSpPr>
          <p:nvPr>
            <p:ph type="sldNum" sz="quarter" idx="12"/>
          </p:nvPr>
        </p:nvSpPr>
        <p:spPr>
          <a:ln/>
        </p:spPr>
        <p:txBody>
          <a:bodyPr/>
          <a:lstStyle>
            <a:lvl1pPr>
              <a:defRPr/>
            </a:lvl1pPr>
          </a:lstStyle>
          <a:p>
            <a:fld id="{50F802A3-7CD2-485C-AF02-0D00F2BE044D}" type="slidenum">
              <a:rPr lang="en-GB"/>
              <a:pPr/>
              <a:t>‹#›</a:t>
            </a:fld>
            <a:endParaRPr lang="en-GB"/>
          </a:p>
        </p:txBody>
      </p:sp>
    </p:spTree>
    <p:extLst>
      <p:ext uri="{BB962C8B-B14F-4D97-AF65-F5344CB8AC3E}">
        <p14:creationId xmlns:p14="http://schemas.microsoft.com/office/powerpoint/2010/main" val="12342354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endParaRPr lang="en-US"/>
          </a:p>
        </p:txBody>
      </p:sp>
      <p:sp>
        <p:nvSpPr>
          <p:cNvPr id="3" name="Rectangle 6"/>
          <p:cNvSpPr>
            <a:spLocks noGrp="1" noChangeArrowheads="1"/>
          </p:cNvSpPr>
          <p:nvPr>
            <p:ph type="ftr" sz="quarter" idx="11"/>
          </p:nvPr>
        </p:nvSpPr>
        <p:spPr>
          <a:ln/>
        </p:spPr>
        <p:txBody>
          <a:bodyPr/>
          <a:lstStyle>
            <a:lvl1pPr>
              <a:defRPr/>
            </a:lvl1pPr>
          </a:lstStyle>
          <a:p>
            <a:endParaRPr lang="en-US"/>
          </a:p>
        </p:txBody>
      </p:sp>
      <p:sp>
        <p:nvSpPr>
          <p:cNvPr id="4" name="Rectangle 7"/>
          <p:cNvSpPr>
            <a:spLocks noGrp="1" noChangeArrowheads="1"/>
          </p:cNvSpPr>
          <p:nvPr>
            <p:ph type="sldNum" sz="quarter" idx="12"/>
          </p:nvPr>
        </p:nvSpPr>
        <p:spPr>
          <a:ln/>
        </p:spPr>
        <p:txBody>
          <a:bodyPr/>
          <a:lstStyle>
            <a:lvl1pPr>
              <a:defRPr/>
            </a:lvl1pPr>
          </a:lstStyle>
          <a:p>
            <a:fld id="{E2833DC1-464D-437C-A867-550630042368}" type="slidenum">
              <a:rPr lang="en-GB"/>
              <a:pPr/>
              <a:t>‹#›</a:t>
            </a:fld>
            <a:endParaRPr lang="en-GB"/>
          </a:p>
        </p:txBody>
      </p:sp>
    </p:spTree>
    <p:extLst>
      <p:ext uri="{BB962C8B-B14F-4D97-AF65-F5344CB8AC3E}">
        <p14:creationId xmlns:p14="http://schemas.microsoft.com/office/powerpoint/2010/main" val="11327645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I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endParaRPr lang="en-US"/>
          </a:p>
        </p:txBody>
      </p:sp>
      <p:sp>
        <p:nvSpPr>
          <p:cNvPr id="6" name="Rectangle 6"/>
          <p:cNvSpPr>
            <a:spLocks noGrp="1" noChangeArrowheads="1"/>
          </p:cNvSpPr>
          <p:nvPr>
            <p:ph type="ftr" sz="quarter" idx="11"/>
          </p:nvPr>
        </p:nvSpPr>
        <p:spPr>
          <a:ln/>
        </p:spPr>
        <p:txBody>
          <a:bodyPr/>
          <a:lstStyle>
            <a:lvl1pPr>
              <a:defRPr/>
            </a:lvl1pPr>
          </a:lstStyle>
          <a:p>
            <a:endParaRPr lang="en-US"/>
          </a:p>
        </p:txBody>
      </p:sp>
      <p:sp>
        <p:nvSpPr>
          <p:cNvPr id="7" name="Rectangle 7"/>
          <p:cNvSpPr>
            <a:spLocks noGrp="1" noChangeArrowheads="1"/>
          </p:cNvSpPr>
          <p:nvPr>
            <p:ph type="sldNum" sz="quarter" idx="12"/>
          </p:nvPr>
        </p:nvSpPr>
        <p:spPr>
          <a:ln/>
        </p:spPr>
        <p:txBody>
          <a:bodyPr/>
          <a:lstStyle>
            <a:lvl1pPr>
              <a:defRPr/>
            </a:lvl1pPr>
          </a:lstStyle>
          <a:p>
            <a:fld id="{8445B937-7F21-48EF-A0D0-9D2EC73E8575}" type="slidenum">
              <a:rPr lang="en-GB"/>
              <a:pPr/>
              <a:t>‹#›</a:t>
            </a:fld>
            <a:endParaRPr lang="en-GB"/>
          </a:p>
        </p:txBody>
      </p:sp>
    </p:spTree>
    <p:extLst>
      <p:ext uri="{BB962C8B-B14F-4D97-AF65-F5344CB8AC3E}">
        <p14:creationId xmlns:p14="http://schemas.microsoft.com/office/powerpoint/2010/main" val="5502198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I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IE"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endParaRPr lang="en-US"/>
          </a:p>
        </p:txBody>
      </p:sp>
      <p:sp>
        <p:nvSpPr>
          <p:cNvPr id="6" name="Rectangle 6"/>
          <p:cNvSpPr>
            <a:spLocks noGrp="1" noChangeArrowheads="1"/>
          </p:cNvSpPr>
          <p:nvPr>
            <p:ph type="ftr" sz="quarter" idx="11"/>
          </p:nvPr>
        </p:nvSpPr>
        <p:spPr>
          <a:ln/>
        </p:spPr>
        <p:txBody>
          <a:bodyPr/>
          <a:lstStyle>
            <a:lvl1pPr>
              <a:defRPr/>
            </a:lvl1pPr>
          </a:lstStyle>
          <a:p>
            <a:endParaRPr lang="en-US"/>
          </a:p>
        </p:txBody>
      </p:sp>
      <p:sp>
        <p:nvSpPr>
          <p:cNvPr id="7" name="Rectangle 7"/>
          <p:cNvSpPr>
            <a:spLocks noGrp="1" noChangeArrowheads="1"/>
          </p:cNvSpPr>
          <p:nvPr>
            <p:ph type="sldNum" sz="quarter" idx="12"/>
          </p:nvPr>
        </p:nvSpPr>
        <p:spPr>
          <a:ln/>
        </p:spPr>
        <p:txBody>
          <a:bodyPr/>
          <a:lstStyle>
            <a:lvl1pPr>
              <a:defRPr/>
            </a:lvl1pPr>
          </a:lstStyle>
          <a:p>
            <a:fld id="{2DD1763B-A239-4BE9-B689-2947D44CE90A}" type="slidenum">
              <a:rPr lang="en-GB"/>
              <a:pPr/>
              <a:t>‹#›</a:t>
            </a:fld>
            <a:endParaRPr lang="en-GB"/>
          </a:p>
        </p:txBody>
      </p:sp>
    </p:spTree>
    <p:extLst>
      <p:ext uri="{BB962C8B-B14F-4D97-AF65-F5344CB8AC3E}">
        <p14:creationId xmlns:p14="http://schemas.microsoft.com/office/powerpoint/2010/main" val="25293927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144b"/>
          <p:cNvPicPr>
            <a:picLocks noChangeAspect="1" noChangeArrowheads="1"/>
          </p:cNvPicPr>
          <p:nvPr/>
        </p:nvPicPr>
        <p:blipFill>
          <a:blip r:embed="rId16"/>
          <a:srcRect/>
          <a:stretch>
            <a:fillRect/>
          </a:stretch>
        </p:blipFill>
        <p:spPr bwMode="auto">
          <a:xfrm>
            <a:off x="0" y="0"/>
            <a:ext cx="9144000" cy="6858000"/>
          </a:xfrm>
          <a:prstGeom prst="rect">
            <a:avLst/>
          </a:prstGeom>
          <a:noFill/>
          <a:ln w="9525">
            <a:noFill/>
            <a:miter lim="800000"/>
            <a:headEnd/>
            <a:tailEnd/>
          </a:ln>
        </p:spPr>
      </p:pic>
      <p:sp>
        <p:nvSpPr>
          <p:cNvPr id="1027" name="Rectangle 3"/>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1028" name="Rectangle 4"/>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12645" name="Rectangle 5"/>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12646" name="Rectangle 6"/>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12647" name="Rectangle 7"/>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FE9CED74-F8A8-4695-92BD-EB409086ADB0}" type="slidenum">
              <a:rPr lang="en-GB"/>
              <a:pPr/>
              <a:t>‹#›</a:t>
            </a:fld>
            <a:endParaRPr lang="en-GB"/>
          </a:p>
        </p:txBody>
      </p:sp>
    </p:spTree>
    <p:extLst>
      <p:ext uri="{BB962C8B-B14F-4D97-AF65-F5344CB8AC3E}">
        <p14:creationId xmlns:p14="http://schemas.microsoft.com/office/powerpoint/2010/main" val="2752219879"/>
      </p:ext>
    </p:extLst>
  </p:cSld>
  <p:clrMap bg1="dk2" tx1="lt1" bg2="dk1"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txStyles>
    <p:titleStyle>
      <a:lvl1pPr algn="l" rtl="0" eaLnBrk="0" fontAlgn="base" hangingPunct="0">
        <a:spcBef>
          <a:spcPct val="0"/>
        </a:spcBef>
        <a:spcAft>
          <a:spcPct val="0"/>
        </a:spcAft>
        <a:defRPr sz="4400">
          <a:solidFill>
            <a:schemeClr val="tx2"/>
          </a:solidFill>
          <a:latin typeface="+mj-lt"/>
          <a:ea typeface="Arial" pitchFamily="96" charset="0"/>
          <a:cs typeface="+mj-cs"/>
        </a:defRPr>
      </a:lvl1pPr>
      <a:lvl2pPr algn="l" rtl="0" eaLnBrk="0" fontAlgn="base" hangingPunct="0">
        <a:spcBef>
          <a:spcPct val="0"/>
        </a:spcBef>
        <a:spcAft>
          <a:spcPct val="0"/>
        </a:spcAft>
        <a:defRPr sz="4400">
          <a:solidFill>
            <a:schemeClr val="tx2"/>
          </a:solidFill>
          <a:latin typeface="Arial" charset="0"/>
          <a:ea typeface="Arial" pitchFamily="96" charset="0"/>
          <a:cs typeface="Arial" charset="0"/>
        </a:defRPr>
      </a:lvl2pPr>
      <a:lvl3pPr algn="l" rtl="0" eaLnBrk="0" fontAlgn="base" hangingPunct="0">
        <a:spcBef>
          <a:spcPct val="0"/>
        </a:spcBef>
        <a:spcAft>
          <a:spcPct val="0"/>
        </a:spcAft>
        <a:defRPr sz="4400">
          <a:solidFill>
            <a:schemeClr val="tx2"/>
          </a:solidFill>
          <a:latin typeface="Arial" charset="0"/>
          <a:ea typeface="Arial" pitchFamily="96" charset="0"/>
          <a:cs typeface="Arial" charset="0"/>
        </a:defRPr>
      </a:lvl3pPr>
      <a:lvl4pPr algn="l" rtl="0" eaLnBrk="0" fontAlgn="base" hangingPunct="0">
        <a:spcBef>
          <a:spcPct val="0"/>
        </a:spcBef>
        <a:spcAft>
          <a:spcPct val="0"/>
        </a:spcAft>
        <a:defRPr sz="4400">
          <a:solidFill>
            <a:schemeClr val="tx2"/>
          </a:solidFill>
          <a:latin typeface="Arial" charset="0"/>
          <a:ea typeface="Arial" pitchFamily="96" charset="0"/>
          <a:cs typeface="Arial" charset="0"/>
        </a:defRPr>
      </a:lvl4pPr>
      <a:lvl5pPr algn="l" rtl="0" eaLnBrk="0" fontAlgn="base" hangingPunct="0">
        <a:spcBef>
          <a:spcPct val="0"/>
        </a:spcBef>
        <a:spcAft>
          <a:spcPct val="0"/>
        </a:spcAft>
        <a:defRPr sz="4400">
          <a:solidFill>
            <a:schemeClr val="tx2"/>
          </a:solidFill>
          <a:latin typeface="Arial" charset="0"/>
          <a:ea typeface="Arial" pitchFamily="96" charset="0"/>
          <a:cs typeface="Arial" charset="0"/>
        </a:defRPr>
      </a:lvl5pPr>
      <a:lvl6pPr marL="457200" algn="l" rtl="0" fontAlgn="base">
        <a:spcBef>
          <a:spcPct val="0"/>
        </a:spcBef>
        <a:spcAft>
          <a:spcPct val="0"/>
        </a:spcAft>
        <a:defRPr sz="4400">
          <a:solidFill>
            <a:schemeClr val="tx2"/>
          </a:solidFill>
          <a:latin typeface="Arial" charset="0"/>
          <a:cs typeface="Arial" charset="0"/>
        </a:defRPr>
      </a:lvl6pPr>
      <a:lvl7pPr marL="914400" algn="l" rtl="0" fontAlgn="base">
        <a:spcBef>
          <a:spcPct val="0"/>
        </a:spcBef>
        <a:spcAft>
          <a:spcPct val="0"/>
        </a:spcAft>
        <a:defRPr sz="4400">
          <a:solidFill>
            <a:schemeClr val="tx2"/>
          </a:solidFill>
          <a:latin typeface="Arial" charset="0"/>
          <a:cs typeface="Arial" charset="0"/>
        </a:defRPr>
      </a:lvl7pPr>
      <a:lvl8pPr marL="1371600" algn="l" rtl="0" fontAlgn="base">
        <a:spcBef>
          <a:spcPct val="0"/>
        </a:spcBef>
        <a:spcAft>
          <a:spcPct val="0"/>
        </a:spcAft>
        <a:defRPr sz="4400">
          <a:solidFill>
            <a:schemeClr val="tx2"/>
          </a:solidFill>
          <a:latin typeface="Arial" charset="0"/>
          <a:cs typeface="Arial" charset="0"/>
        </a:defRPr>
      </a:lvl8pPr>
      <a:lvl9pPr marL="1828800" algn="l"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Arial" pitchFamily="96"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pitchFamily="96"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pitchFamily="96"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pitchFamily="96"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pitchFamily="96" charset="0"/>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ChangeArrowheads="1"/>
          </p:cNvSpPr>
          <p:nvPr>
            <p:ph type="title"/>
          </p:nvPr>
        </p:nvSpPr>
        <p:spPr>
          <a:xfrm>
            <a:off x="304800" y="0"/>
            <a:ext cx="8458200" cy="1143000"/>
          </a:xfrm>
        </p:spPr>
        <p:txBody>
          <a:bodyPr/>
          <a:lstStyle/>
          <a:p>
            <a:r>
              <a:rPr lang="en-US" sz="4000" dirty="0">
                <a:solidFill>
                  <a:srgbClr val="FFFF00"/>
                </a:solidFill>
                <a:latin typeface="Century Gothic" panose="020B0502020202020204" pitchFamily="34" charset="0"/>
              </a:rPr>
              <a:t>How did David inherit the throne?</a:t>
            </a:r>
          </a:p>
        </p:txBody>
      </p:sp>
      <p:sp>
        <p:nvSpPr>
          <p:cNvPr id="139267" name="Oval 3"/>
          <p:cNvSpPr>
            <a:spLocks noChangeArrowheads="1"/>
          </p:cNvSpPr>
          <p:nvPr/>
        </p:nvSpPr>
        <p:spPr bwMode="auto">
          <a:xfrm>
            <a:off x="1066800" y="2133600"/>
            <a:ext cx="1600200" cy="914400"/>
          </a:xfrm>
          <a:prstGeom prst="ellipse">
            <a:avLst/>
          </a:prstGeom>
          <a:solidFill>
            <a:schemeClr val="accent1"/>
          </a:solidFill>
          <a:ln w="9525">
            <a:solidFill>
              <a:schemeClr val="tx1"/>
            </a:solidFill>
            <a:round/>
            <a:headEnd/>
            <a:tailEnd/>
          </a:ln>
          <a:effectLst/>
        </p:spPr>
        <p:txBody>
          <a:bodyPr wrap="none" anchor="ct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39268" name="Text Box 4"/>
          <p:cNvSpPr txBox="1">
            <a:spLocks noChangeArrowheads="1"/>
          </p:cNvSpPr>
          <p:nvPr/>
        </p:nvSpPr>
        <p:spPr bwMode="auto">
          <a:xfrm>
            <a:off x="1371600" y="2300288"/>
            <a:ext cx="990600" cy="519112"/>
          </a:xfrm>
          <a:prstGeom prst="rect">
            <a:avLst/>
          </a:prstGeom>
          <a:noFill/>
          <a:ln w="9525">
            <a:noFill/>
            <a:miter lim="800000"/>
            <a:headEnd/>
            <a:tailEnd/>
          </a:ln>
          <a:effectLst/>
        </p:spPr>
        <p:txBody>
          <a:bodyPr>
            <a:prstTxWarp prst="textNoShape">
              <a:avLst/>
            </a:prstTxWarp>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rPr>
              <a:t>Saul</a:t>
            </a: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39269" name="Oval 5"/>
          <p:cNvSpPr>
            <a:spLocks noChangeArrowheads="1"/>
          </p:cNvSpPr>
          <p:nvPr/>
        </p:nvSpPr>
        <p:spPr bwMode="auto">
          <a:xfrm>
            <a:off x="1143000" y="4343400"/>
            <a:ext cx="1600200" cy="914400"/>
          </a:xfrm>
          <a:prstGeom prst="ellipse">
            <a:avLst/>
          </a:prstGeom>
          <a:solidFill>
            <a:srgbClr val="339966"/>
          </a:solidFill>
          <a:ln w="9525">
            <a:solidFill>
              <a:schemeClr val="tx1"/>
            </a:solidFill>
            <a:round/>
            <a:headEnd/>
            <a:tailEnd/>
          </a:ln>
          <a:effectLst/>
        </p:spPr>
        <p:txBody>
          <a:bodyPr wrap="none"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rPr>
              <a:t>Jonathan</a:t>
            </a: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39271" name="Oval 7"/>
          <p:cNvSpPr>
            <a:spLocks noChangeArrowheads="1"/>
          </p:cNvSpPr>
          <p:nvPr/>
        </p:nvSpPr>
        <p:spPr bwMode="auto">
          <a:xfrm>
            <a:off x="4800600" y="4343400"/>
            <a:ext cx="1600200" cy="914400"/>
          </a:xfrm>
          <a:prstGeom prst="ellipse">
            <a:avLst/>
          </a:prstGeom>
          <a:solidFill>
            <a:srgbClr val="0000FF"/>
          </a:solidFill>
          <a:ln w="9525">
            <a:solidFill>
              <a:schemeClr val="tx1"/>
            </a:solidFill>
            <a:round/>
            <a:headEnd/>
            <a:tailEnd/>
          </a:ln>
          <a:effectLst/>
        </p:spPr>
        <p:txBody>
          <a:bodyPr wrap="none" anchor="ct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39272" name="Text Box 8"/>
          <p:cNvSpPr txBox="1">
            <a:spLocks noChangeArrowheads="1"/>
          </p:cNvSpPr>
          <p:nvPr/>
        </p:nvSpPr>
        <p:spPr bwMode="auto">
          <a:xfrm>
            <a:off x="5105400" y="4572000"/>
            <a:ext cx="1066800" cy="457200"/>
          </a:xfrm>
          <a:prstGeom prst="rect">
            <a:avLst/>
          </a:prstGeom>
          <a:noFill/>
          <a:ln w="9525">
            <a:noFill/>
            <a:miter lim="800000"/>
            <a:headEnd/>
            <a:tailEnd/>
          </a:ln>
          <a:effectLst/>
        </p:spPr>
        <p:txBody>
          <a:bodyPr>
            <a:prstTxWarp prst="textNoShape">
              <a:avLst/>
            </a:prstTxWarp>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David</a:t>
            </a:r>
            <a:endParaRPr kumimoji="0" lang="en-US" sz="1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endParaRPr>
          </a:p>
        </p:txBody>
      </p:sp>
      <p:sp>
        <p:nvSpPr>
          <p:cNvPr id="139274" name="Oval 10"/>
          <p:cNvSpPr>
            <a:spLocks noChangeArrowheads="1"/>
          </p:cNvSpPr>
          <p:nvPr/>
        </p:nvSpPr>
        <p:spPr bwMode="auto">
          <a:xfrm>
            <a:off x="7010400" y="4343400"/>
            <a:ext cx="1981200" cy="914400"/>
          </a:xfrm>
          <a:prstGeom prst="ellipse">
            <a:avLst/>
          </a:prstGeom>
          <a:solidFill>
            <a:schemeClr val="accent1"/>
          </a:solidFill>
          <a:ln w="9525">
            <a:solidFill>
              <a:schemeClr val="tx1"/>
            </a:solidFill>
            <a:round/>
            <a:headEnd/>
            <a:tailEnd/>
          </a:ln>
          <a:effectLst/>
        </p:spPr>
        <p:txBody>
          <a:bodyPr wrap="none" anchor="ct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39275" name="Text Box 11"/>
          <p:cNvSpPr txBox="1">
            <a:spLocks noChangeArrowheads="1"/>
          </p:cNvSpPr>
          <p:nvPr/>
        </p:nvSpPr>
        <p:spPr bwMode="auto">
          <a:xfrm>
            <a:off x="7391400" y="4572000"/>
            <a:ext cx="1295400" cy="457200"/>
          </a:xfrm>
          <a:prstGeom prst="rect">
            <a:avLst/>
          </a:prstGeom>
          <a:noFill/>
          <a:ln w="9525">
            <a:noFill/>
            <a:miter lim="800000"/>
            <a:headEnd/>
            <a:tailEnd/>
          </a:ln>
          <a:effectLst/>
        </p:spPr>
        <p:txBody>
          <a:bodyPr>
            <a:prstTxWarp prst="textNoShape">
              <a:avLst/>
            </a:prstTxWarp>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Goliath</a:t>
            </a:r>
            <a:endParaRPr kumimoji="0" lang="en-US" sz="1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endParaRPr>
          </a:p>
        </p:txBody>
      </p:sp>
      <p:sp>
        <p:nvSpPr>
          <p:cNvPr id="139276" name="Text Box 12"/>
          <p:cNvSpPr txBox="1">
            <a:spLocks noChangeArrowheads="1"/>
          </p:cNvSpPr>
          <p:nvPr/>
        </p:nvSpPr>
        <p:spPr bwMode="auto">
          <a:xfrm>
            <a:off x="7848600" y="5272088"/>
            <a:ext cx="833883" cy="369332"/>
          </a:xfrm>
          <a:prstGeom prst="rect">
            <a:avLst/>
          </a:prstGeom>
          <a:noFill/>
          <a:ln w="9525">
            <a:noFill/>
            <a:miter lim="800000"/>
            <a:headEnd/>
            <a:tailEnd/>
          </a:ln>
          <a:effectLst/>
        </p:spPr>
        <p:txBody>
          <a:bodyPr wrap="non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rPr>
              <a:t>Satan</a:t>
            </a:r>
          </a:p>
        </p:txBody>
      </p:sp>
      <p:sp>
        <p:nvSpPr>
          <p:cNvPr id="139277" name="Oval 13"/>
          <p:cNvSpPr>
            <a:spLocks noChangeArrowheads="1"/>
          </p:cNvSpPr>
          <p:nvPr/>
        </p:nvSpPr>
        <p:spPr bwMode="auto">
          <a:xfrm>
            <a:off x="4953000" y="1295400"/>
            <a:ext cx="1600200" cy="914400"/>
          </a:xfrm>
          <a:prstGeom prst="ellipse">
            <a:avLst/>
          </a:prstGeom>
          <a:solidFill>
            <a:srgbClr val="FFFF00"/>
          </a:solidFill>
          <a:ln w="9525">
            <a:solidFill>
              <a:schemeClr val="tx1"/>
            </a:solidFill>
            <a:round/>
            <a:headEnd/>
            <a:tailEnd/>
          </a:ln>
          <a:effectLst/>
        </p:spPr>
        <p:txBody>
          <a:bodyPr wrap="none"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993300"/>
                </a:solidFill>
                <a:effectLst/>
                <a:uLnTx/>
                <a:uFillTx/>
                <a:latin typeface="Century Gothic" panose="020B0502020202020204" pitchFamily="34" charset="0"/>
                <a:cs typeface="Arial" pitchFamily="96" charset="0"/>
              </a:rPr>
              <a:t>Samuel</a:t>
            </a: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39278" name="Line 14"/>
          <p:cNvSpPr>
            <a:spLocks noChangeShapeType="1"/>
          </p:cNvSpPr>
          <p:nvPr/>
        </p:nvSpPr>
        <p:spPr bwMode="auto">
          <a:xfrm flipH="1">
            <a:off x="5638800" y="2286000"/>
            <a:ext cx="152400" cy="1905000"/>
          </a:xfrm>
          <a:prstGeom prst="line">
            <a:avLst/>
          </a:prstGeom>
          <a:noFill/>
          <a:ln w="57150">
            <a:solidFill>
              <a:schemeClr val="tx1"/>
            </a:solidFill>
            <a:prstDash val="dash"/>
            <a:round/>
            <a:headEnd/>
            <a:tailEnd type="triangle" w="med" len="med"/>
          </a:ln>
          <a:effectLst/>
        </p:spPr>
        <p:txBody>
          <a:bodyPr wrap="none" anchor="ct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39279" name="AutoShape 15"/>
          <p:cNvSpPr>
            <a:spLocks noChangeArrowheads="1"/>
          </p:cNvSpPr>
          <p:nvPr/>
        </p:nvSpPr>
        <p:spPr bwMode="auto">
          <a:xfrm>
            <a:off x="6019800" y="3733800"/>
            <a:ext cx="1828800" cy="609600"/>
          </a:xfrm>
          <a:prstGeom prst="curvedDownArrow">
            <a:avLst>
              <a:gd name="adj1" fmla="val 60000"/>
              <a:gd name="adj2" fmla="val 120000"/>
              <a:gd name="adj3" fmla="val 33333"/>
            </a:avLst>
          </a:prstGeom>
          <a:solidFill>
            <a:schemeClr val="accent1"/>
          </a:solidFill>
          <a:ln w="9525">
            <a:solidFill>
              <a:schemeClr val="tx1"/>
            </a:solidFill>
            <a:miter lim="800000"/>
            <a:headEnd/>
            <a:tailEnd/>
          </a:ln>
          <a:effectLst/>
        </p:spPr>
        <p:txBody>
          <a:bodyPr wrap="none" anchor="ct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39280" name="Text Box 16"/>
          <p:cNvSpPr txBox="1">
            <a:spLocks noChangeArrowheads="1"/>
          </p:cNvSpPr>
          <p:nvPr/>
        </p:nvSpPr>
        <p:spPr bwMode="auto">
          <a:xfrm>
            <a:off x="6019800" y="3276600"/>
            <a:ext cx="2792752" cy="369332"/>
          </a:xfrm>
          <a:prstGeom prst="rect">
            <a:avLst/>
          </a:prstGeom>
          <a:noFill/>
          <a:ln w="9525">
            <a:noFill/>
            <a:miter lim="800000"/>
            <a:headEnd/>
            <a:tailEnd/>
          </a:ln>
          <a:effectLst/>
        </p:spPr>
        <p:txBody>
          <a:bodyPr wrap="non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rPr>
              <a:t>Providence for the start</a:t>
            </a:r>
          </a:p>
        </p:txBody>
      </p:sp>
      <p:sp>
        <p:nvSpPr>
          <p:cNvPr id="139281" name="Text Box 17"/>
          <p:cNvSpPr txBox="1">
            <a:spLocks noChangeArrowheads="1"/>
          </p:cNvSpPr>
          <p:nvPr/>
        </p:nvSpPr>
        <p:spPr bwMode="auto">
          <a:xfrm>
            <a:off x="5334000" y="5348288"/>
            <a:ext cx="710451" cy="369332"/>
          </a:xfrm>
          <a:prstGeom prst="rect">
            <a:avLst/>
          </a:prstGeom>
          <a:noFill/>
          <a:ln w="9525">
            <a:noFill/>
            <a:miter lim="800000"/>
            <a:headEnd/>
            <a:tailEnd/>
          </a:ln>
          <a:effectLst/>
        </p:spPr>
        <p:txBody>
          <a:bodyPr wrap="non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rPr>
              <a:t>Abel</a:t>
            </a:r>
          </a:p>
        </p:txBody>
      </p:sp>
      <p:sp>
        <p:nvSpPr>
          <p:cNvPr id="139282" name="Text Box 18"/>
          <p:cNvSpPr txBox="1">
            <a:spLocks noChangeArrowheads="1"/>
          </p:cNvSpPr>
          <p:nvPr/>
        </p:nvSpPr>
        <p:spPr bwMode="auto">
          <a:xfrm>
            <a:off x="1508125" y="5300663"/>
            <a:ext cx="716863" cy="369332"/>
          </a:xfrm>
          <a:prstGeom prst="rect">
            <a:avLst/>
          </a:prstGeom>
          <a:noFill/>
          <a:ln w="9525">
            <a:noFill/>
            <a:miter lim="800000"/>
            <a:headEnd/>
            <a:tailEnd/>
          </a:ln>
          <a:effectLst/>
        </p:spPr>
        <p:txBody>
          <a:bodyPr wrap="non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rPr>
              <a:t>Cain</a:t>
            </a:r>
          </a:p>
        </p:txBody>
      </p:sp>
      <p:sp>
        <p:nvSpPr>
          <p:cNvPr id="139293" name="Line 29"/>
          <p:cNvSpPr>
            <a:spLocks noChangeShapeType="1"/>
          </p:cNvSpPr>
          <p:nvPr/>
        </p:nvSpPr>
        <p:spPr bwMode="auto">
          <a:xfrm flipH="1">
            <a:off x="2667000" y="4572000"/>
            <a:ext cx="2209800" cy="0"/>
          </a:xfrm>
          <a:prstGeom prst="line">
            <a:avLst/>
          </a:prstGeom>
          <a:noFill/>
          <a:ln w="57150">
            <a:solidFill>
              <a:schemeClr val="tx1"/>
            </a:solidFill>
            <a:round/>
            <a:headEnd/>
            <a:tailEnd type="triangle" w="med" len="med"/>
          </a:ln>
          <a:effectLst/>
        </p:spPr>
        <p:txBody>
          <a:bodyPr wrap="none" anchor="ct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39294" name="Line 30"/>
          <p:cNvSpPr>
            <a:spLocks noChangeShapeType="1"/>
          </p:cNvSpPr>
          <p:nvPr/>
        </p:nvSpPr>
        <p:spPr bwMode="auto">
          <a:xfrm flipH="1">
            <a:off x="2667000" y="5029200"/>
            <a:ext cx="2209800" cy="0"/>
          </a:xfrm>
          <a:prstGeom prst="line">
            <a:avLst/>
          </a:prstGeom>
          <a:noFill/>
          <a:ln w="57150">
            <a:solidFill>
              <a:schemeClr val="tx1"/>
            </a:solidFill>
            <a:round/>
            <a:headEnd type="triangle" w="med" len="med"/>
            <a:tailEnd/>
          </a:ln>
          <a:effectLst/>
        </p:spPr>
        <p:txBody>
          <a:bodyPr wrap="none" anchor="ct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39295" name="Text Box 31"/>
          <p:cNvSpPr txBox="1">
            <a:spLocks noChangeArrowheads="1"/>
          </p:cNvSpPr>
          <p:nvPr/>
        </p:nvSpPr>
        <p:spPr bwMode="auto">
          <a:xfrm>
            <a:off x="2438400" y="4205288"/>
            <a:ext cx="2667718" cy="369332"/>
          </a:xfrm>
          <a:prstGeom prst="rect">
            <a:avLst/>
          </a:prstGeom>
          <a:noFill/>
          <a:ln w="9525">
            <a:noFill/>
            <a:miter lim="800000"/>
            <a:headEnd/>
            <a:tailEnd/>
          </a:ln>
          <a:effectLst/>
        </p:spPr>
        <p:txBody>
          <a:bodyPr wrap="non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rPr>
              <a:t>Won love and respect</a:t>
            </a:r>
          </a:p>
        </p:txBody>
      </p:sp>
      <p:sp>
        <p:nvSpPr>
          <p:cNvPr id="139296" name="Text Box 32"/>
          <p:cNvSpPr txBox="1">
            <a:spLocks noChangeArrowheads="1"/>
          </p:cNvSpPr>
          <p:nvPr/>
        </p:nvSpPr>
        <p:spPr bwMode="auto">
          <a:xfrm>
            <a:off x="2651125" y="5148263"/>
            <a:ext cx="2324675" cy="369332"/>
          </a:xfrm>
          <a:prstGeom prst="rect">
            <a:avLst/>
          </a:prstGeom>
          <a:noFill/>
          <a:ln w="9525">
            <a:noFill/>
            <a:miter lim="800000"/>
            <a:headEnd/>
            <a:tailEnd/>
          </a:ln>
          <a:effectLst/>
        </p:spPr>
        <p:txBody>
          <a:bodyPr wrap="non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rPr>
              <a:t>Offered his position</a:t>
            </a:r>
          </a:p>
        </p:txBody>
      </p:sp>
      <p:sp>
        <p:nvSpPr>
          <p:cNvPr id="139297" name="Line 33"/>
          <p:cNvSpPr>
            <a:spLocks noChangeShapeType="1"/>
          </p:cNvSpPr>
          <p:nvPr/>
        </p:nvSpPr>
        <p:spPr bwMode="auto">
          <a:xfrm flipV="1">
            <a:off x="1524000" y="3124200"/>
            <a:ext cx="0" cy="1219200"/>
          </a:xfrm>
          <a:prstGeom prst="line">
            <a:avLst/>
          </a:prstGeom>
          <a:noFill/>
          <a:ln w="57150">
            <a:solidFill>
              <a:schemeClr val="tx1"/>
            </a:solidFill>
            <a:round/>
            <a:headEnd/>
            <a:tailEnd type="triangle" w="med" len="med"/>
          </a:ln>
          <a:effectLst/>
        </p:spPr>
        <p:txBody>
          <a:bodyPr wrap="none" anchor="ct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39298" name="Text Box 34"/>
          <p:cNvSpPr txBox="1">
            <a:spLocks noChangeArrowheads="1"/>
          </p:cNvSpPr>
          <p:nvPr/>
        </p:nvSpPr>
        <p:spPr bwMode="auto">
          <a:xfrm>
            <a:off x="704850" y="3319463"/>
            <a:ext cx="740908" cy="646331"/>
          </a:xfrm>
          <a:prstGeom prst="rect">
            <a:avLst/>
          </a:prstGeom>
          <a:noFill/>
          <a:ln w="9525">
            <a:noFill/>
            <a:miter lim="800000"/>
            <a:headEnd/>
            <a:tailEnd/>
          </a:ln>
          <a:effectLst/>
        </p:spPr>
        <p:txBody>
          <a:bodyPr wrap="non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Filial</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piety</a:t>
            </a:r>
          </a:p>
        </p:txBody>
      </p:sp>
      <p:sp>
        <p:nvSpPr>
          <p:cNvPr id="139299" name="Line 35"/>
          <p:cNvSpPr>
            <a:spLocks noChangeShapeType="1"/>
          </p:cNvSpPr>
          <p:nvPr/>
        </p:nvSpPr>
        <p:spPr bwMode="auto">
          <a:xfrm>
            <a:off x="2667000" y="2743200"/>
            <a:ext cx="2743200" cy="1524000"/>
          </a:xfrm>
          <a:prstGeom prst="line">
            <a:avLst/>
          </a:prstGeom>
          <a:noFill/>
          <a:ln w="57150">
            <a:solidFill>
              <a:schemeClr val="tx1"/>
            </a:solidFill>
            <a:round/>
            <a:headEnd/>
            <a:tailEnd type="triangle" w="med" len="med"/>
          </a:ln>
          <a:effectLst/>
        </p:spPr>
        <p:txBody>
          <a:bodyPr wrap="none" anchor="ct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39301" name="Line 37"/>
          <p:cNvSpPr>
            <a:spLocks noChangeShapeType="1"/>
          </p:cNvSpPr>
          <p:nvPr/>
        </p:nvSpPr>
        <p:spPr bwMode="auto">
          <a:xfrm>
            <a:off x="2133600" y="3124200"/>
            <a:ext cx="0" cy="1143000"/>
          </a:xfrm>
          <a:prstGeom prst="line">
            <a:avLst/>
          </a:prstGeom>
          <a:noFill/>
          <a:ln w="57150">
            <a:solidFill>
              <a:schemeClr val="tx1"/>
            </a:solidFill>
            <a:round/>
            <a:headEnd/>
            <a:tailEnd type="triangle" w="med" len="med"/>
          </a:ln>
          <a:effectLst/>
        </p:spPr>
        <p:txBody>
          <a:bodyPr wrap="none" anchor="ct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39302" name="Line 38"/>
          <p:cNvSpPr>
            <a:spLocks noChangeShapeType="1"/>
          </p:cNvSpPr>
          <p:nvPr/>
        </p:nvSpPr>
        <p:spPr bwMode="auto">
          <a:xfrm flipH="1">
            <a:off x="2667000" y="1752600"/>
            <a:ext cx="2209800" cy="609600"/>
          </a:xfrm>
          <a:prstGeom prst="line">
            <a:avLst/>
          </a:prstGeom>
          <a:noFill/>
          <a:ln w="57150">
            <a:solidFill>
              <a:schemeClr val="tx1"/>
            </a:solidFill>
            <a:prstDash val="dash"/>
            <a:round/>
            <a:headEnd/>
            <a:tailEnd type="triangle" w="med" len="med"/>
          </a:ln>
          <a:effectLst/>
        </p:spPr>
        <p:txBody>
          <a:bodyPr wrap="none" anchor="ct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39305" name="Line 41"/>
          <p:cNvSpPr>
            <a:spLocks noChangeShapeType="1"/>
          </p:cNvSpPr>
          <p:nvPr/>
        </p:nvSpPr>
        <p:spPr bwMode="auto">
          <a:xfrm flipH="1" flipV="1">
            <a:off x="2514600" y="2971800"/>
            <a:ext cx="2590800" cy="1447800"/>
          </a:xfrm>
          <a:prstGeom prst="line">
            <a:avLst/>
          </a:prstGeom>
          <a:noFill/>
          <a:ln w="57150">
            <a:solidFill>
              <a:schemeClr val="tx1"/>
            </a:solidFill>
            <a:round/>
            <a:headEnd/>
            <a:tailEnd type="triangle" w="med" len="med"/>
          </a:ln>
          <a:effectLst/>
        </p:spPr>
        <p:txBody>
          <a:bodyPr wrap="none" anchor="ct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39306" name="Text Box 42"/>
          <p:cNvSpPr txBox="1">
            <a:spLocks noChangeArrowheads="1"/>
          </p:cNvSpPr>
          <p:nvPr/>
        </p:nvSpPr>
        <p:spPr bwMode="auto">
          <a:xfrm>
            <a:off x="2803525" y="3473450"/>
            <a:ext cx="740908" cy="646331"/>
          </a:xfrm>
          <a:prstGeom prst="rect">
            <a:avLst/>
          </a:prstGeom>
          <a:noFill/>
          <a:ln w="9525">
            <a:noFill/>
            <a:miter lim="800000"/>
            <a:headEnd/>
            <a:tailEnd/>
          </a:ln>
          <a:effectLst/>
        </p:spPr>
        <p:txBody>
          <a:bodyPr wrap="non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rPr>
              <a:t>Filial</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rPr>
              <a:t>piety</a:t>
            </a:r>
          </a:p>
        </p:txBody>
      </p:sp>
      <p:sp>
        <p:nvSpPr>
          <p:cNvPr id="139307" name="Text Box 43"/>
          <p:cNvSpPr txBox="1">
            <a:spLocks noChangeArrowheads="1"/>
          </p:cNvSpPr>
          <p:nvPr/>
        </p:nvSpPr>
        <p:spPr bwMode="auto">
          <a:xfrm>
            <a:off x="6613525" y="1185863"/>
            <a:ext cx="2132315" cy="369332"/>
          </a:xfrm>
          <a:prstGeom prst="rect">
            <a:avLst/>
          </a:prstGeom>
          <a:noFill/>
          <a:ln w="9525">
            <a:noFill/>
            <a:miter lim="800000"/>
            <a:headEnd/>
            <a:tailEnd/>
          </a:ln>
          <a:effectLst/>
        </p:spPr>
        <p:txBody>
          <a:bodyPr wrap="non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rPr>
              <a:t>Own sons corrupt</a:t>
            </a:r>
          </a:p>
        </p:txBody>
      </p:sp>
    </p:spTree>
    <p:extLst>
      <p:ext uri="{BB962C8B-B14F-4D97-AF65-F5344CB8AC3E}">
        <p14:creationId xmlns:p14="http://schemas.microsoft.com/office/powerpoint/2010/main" val="284474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929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926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926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927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930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930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926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929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930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927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3927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3928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3928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3927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3927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39275"/>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39274"/>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39276"/>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3928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39295"/>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39293"/>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39296"/>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39294"/>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139299"/>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39306"/>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1393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67" grpId="0" animBg="1"/>
      <p:bldP spid="139268" grpId="0"/>
      <p:bldP spid="139269" grpId="0" animBg="1"/>
      <p:bldP spid="139271" grpId="0" animBg="1"/>
      <p:bldP spid="139272" grpId="0"/>
      <p:bldP spid="139274" grpId="0" animBg="1"/>
      <p:bldP spid="139275" grpId="0"/>
      <p:bldP spid="139276" grpId="0"/>
      <p:bldP spid="139277" grpId="0" animBg="1"/>
      <p:bldP spid="139278" grpId="0" animBg="1"/>
      <p:bldP spid="139279" grpId="0" animBg="1"/>
      <p:bldP spid="139280" grpId="0"/>
      <p:bldP spid="139281" grpId="0"/>
      <p:bldP spid="139282" grpId="0"/>
      <p:bldP spid="139293" grpId="0" animBg="1"/>
      <p:bldP spid="139294" grpId="0" animBg="1"/>
      <p:bldP spid="139295" grpId="0"/>
      <p:bldP spid="139296" grpId="0"/>
      <p:bldP spid="139297" grpId="0" animBg="1"/>
      <p:bldP spid="139298" grpId="0"/>
      <p:bldP spid="139299" grpId="0" animBg="1"/>
      <p:bldP spid="139301" grpId="0" animBg="1"/>
      <p:bldP spid="139302" grpId="0" animBg="1"/>
      <p:bldP spid="139305" grpId="0" animBg="1"/>
      <p:bldP spid="139306" grpId="0"/>
      <p:bldP spid="13930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487DE1-6237-4344-9C9C-6C76ABCDE3CB}"/>
              </a:ext>
            </a:extLst>
          </p:cNvPr>
          <p:cNvSpPr>
            <a:spLocks noGrp="1"/>
          </p:cNvSpPr>
          <p:nvPr>
            <p:ph type="title"/>
          </p:nvPr>
        </p:nvSpPr>
        <p:spPr/>
        <p:txBody>
          <a:bodyPr/>
          <a:lstStyle/>
          <a:p>
            <a:r>
              <a:rPr lang="en-GB" dirty="0">
                <a:solidFill>
                  <a:srgbClr val="FFFF00"/>
                </a:solidFill>
                <a:latin typeface="Century Gothic" panose="020B0502020202020204" pitchFamily="34" charset="0"/>
              </a:rPr>
              <a:t>Love for an enemy</a:t>
            </a:r>
          </a:p>
        </p:txBody>
      </p:sp>
      <p:sp>
        <p:nvSpPr>
          <p:cNvPr id="3" name="Content Placeholder 2">
            <a:extLst>
              <a:ext uri="{FF2B5EF4-FFF2-40B4-BE49-F238E27FC236}">
                <a16:creationId xmlns:a16="http://schemas.microsoft.com/office/drawing/2014/main" id="{DAE777DE-D07E-3C47-9181-7FE2E4E57109}"/>
              </a:ext>
            </a:extLst>
          </p:cNvPr>
          <p:cNvSpPr>
            <a:spLocks noGrp="1"/>
          </p:cNvSpPr>
          <p:nvPr>
            <p:ph idx="1"/>
          </p:nvPr>
        </p:nvSpPr>
        <p:spPr/>
        <p:txBody>
          <a:bodyPr/>
          <a:lstStyle/>
          <a:p>
            <a:pPr marL="0" indent="0">
              <a:buNone/>
            </a:pPr>
            <a:r>
              <a:rPr lang="en-GB" sz="2400" dirty="0">
                <a:latin typeface="Century Gothic" panose="020B0502020202020204" pitchFamily="34" charset="0"/>
              </a:rPr>
              <a:t>When David finished saying this, Saul asked, “Is that your voice, David my son?” And he wept aloud. “You are more righteous than I,” he said. “You have treated me well, but I have treated you badly. You have just now told me about the good you did to me; the Lord delivered me into your hands, but you did not kill me. When a man finds his enemy, does he let him get away unharmed? May the Lord reward you well for the way you treated me today. I know that you will surely be king and that the kingdom of Israel will be established in your hands.  Now swear to me by the Lord that you will not kill off my descendants or wipe out my name from my father’s family.”</a:t>
            </a:r>
          </a:p>
        </p:txBody>
      </p:sp>
    </p:spTree>
    <p:extLst>
      <p:ext uri="{BB962C8B-B14F-4D97-AF65-F5344CB8AC3E}">
        <p14:creationId xmlns:p14="http://schemas.microsoft.com/office/powerpoint/2010/main" val="20969290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00"/>
                </a:solidFill>
                <a:latin typeface="Century Gothic" panose="020B0502020202020204" pitchFamily="34" charset="0"/>
              </a:rPr>
              <a:t>David, Abigail and </a:t>
            </a:r>
            <a:r>
              <a:rPr lang="en-US" dirty="0" err="1">
                <a:solidFill>
                  <a:srgbClr val="FFFF00"/>
                </a:solidFill>
                <a:latin typeface="Century Gothic" panose="020B0502020202020204" pitchFamily="34" charset="0"/>
              </a:rPr>
              <a:t>Nabal</a:t>
            </a:r>
            <a:endParaRPr lang="en-US" dirty="0">
              <a:solidFill>
                <a:srgbClr val="FFFF00"/>
              </a:solidFill>
              <a:latin typeface="Century Gothic" panose="020B0502020202020204" pitchFamily="34" charset="0"/>
            </a:endParaRPr>
          </a:p>
        </p:txBody>
      </p:sp>
      <p:sp>
        <p:nvSpPr>
          <p:cNvPr id="14" name="Content Placeholder 13"/>
          <p:cNvSpPr>
            <a:spLocks noGrp="1"/>
          </p:cNvSpPr>
          <p:nvPr>
            <p:ph idx="1"/>
          </p:nvPr>
        </p:nvSpPr>
        <p:spPr>
          <a:xfrm>
            <a:off x="467544" y="3933056"/>
            <a:ext cx="8458200" cy="2743200"/>
          </a:xfrm>
        </p:spPr>
        <p:txBody>
          <a:bodyPr>
            <a:normAutofit/>
          </a:bodyPr>
          <a:lstStyle/>
          <a:p>
            <a:r>
              <a:rPr lang="en-US" sz="2400" dirty="0">
                <a:latin typeface="Century Gothic" panose="020B0502020202020204" pitchFamily="34" charset="0"/>
                <a:cs typeface="Arial"/>
              </a:rPr>
              <a:t>David asks for provisions for his men</a:t>
            </a:r>
          </a:p>
          <a:p>
            <a:r>
              <a:rPr lang="en-US" sz="2400" dirty="0" err="1">
                <a:latin typeface="Century Gothic" panose="020B0502020202020204" pitchFamily="34" charset="0"/>
                <a:cs typeface="Arial"/>
              </a:rPr>
              <a:t>Nabal</a:t>
            </a:r>
            <a:r>
              <a:rPr lang="en-US" sz="2400" dirty="0">
                <a:latin typeface="Century Gothic" panose="020B0502020202020204" pitchFamily="34" charset="0"/>
                <a:cs typeface="Arial"/>
              </a:rPr>
              <a:t> refuses and insults David</a:t>
            </a:r>
          </a:p>
          <a:p>
            <a:r>
              <a:rPr lang="en-US" sz="2400" dirty="0">
                <a:latin typeface="Century Gothic" panose="020B0502020202020204" pitchFamily="34" charset="0"/>
                <a:cs typeface="Arial"/>
              </a:rPr>
              <a:t>David determines to kill him</a:t>
            </a:r>
          </a:p>
          <a:p>
            <a:r>
              <a:rPr lang="en-US" sz="2400" dirty="0">
                <a:latin typeface="Century Gothic" panose="020B0502020202020204" pitchFamily="34" charset="0"/>
                <a:cs typeface="Arial"/>
              </a:rPr>
              <a:t>Abigail sends food and pleads for their lives</a:t>
            </a:r>
          </a:p>
        </p:txBody>
      </p:sp>
      <p:sp>
        <p:nvSpPr>
          <p:cNvPr id="3" name="Oval 5"/>
          <p:cNvSpPr>
            <a:spLocks noChangeArrowheads="1"/>
          </p:cNvSpPr>
          <p:nvPr/>
        </p:nvSpPr>
        <p:spPr bwMode="auto">
          <a:xfrm>
            <a:off x="381000" y="1981200"/>
            <a:ext cx="1981200" cy="1465262"/>
          </a:xfrm>
          <a:prstGeom prst="ellipse">
            <a:avLst/>
          </a:prstGeom>
          <a:solidFill>
            <a:srgbClr val="993300"/>
          </a:solidFill>
          <a:ln w="9525">
            <a:solidFill>
              <a:schemeClr val="tx1"/>
            </a:solidFill>
            <a:round/>
            <a:headEnd/>
            <a:tailEnd/>
          </a:ln>
        </p:spPr>
        <p:txBody>
          <a:bodyPr wrap="none"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err="1">
                <a:ln>
                  <a:noFill/>
                </a:ln>
                <a:solidFill>
                  <a:srgbClr val="FFFFFF"/>
                </a:solidFill>
                <a:effectLst/>
                <a:uLnTx/>
                <a:uFillTx/>
                <a:latin typeface="Century Gothic" panose="020B0502020202020204" pitchFamily="34" charset="0"/>
                <a:cs typeface="Arial" pitchFamily="96" charset="0"/>
              </a:rPr>
              <a:t>Nabal</a:t>
            </a:r>
            <a:endParaRPr kumimoji="0" lang="en-GB" sz="2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endParaRPr>
          </a:p>
        </p:txBody>
      </p:sp>
      <p:sp>
        <p:nvSpPr>
          <p:cNvPr id="4" name="Oval 6"/>
          <p:cNvSpPr>
            <a:spLocks noChangeArrowheads="1"/>
          </p:cNvSpPr>
          <p:nvPr/>
        </p:nvSpPr>
        <p:spPr bwMode="auto">
          <a:xfrm>
            <a:off x="3581400" y="2039938"/>
            <a:ext cx="2286000" cy="1152525"/>
          </a:xfrm>
          <a:prstGeom prst="ellipse">
            <a:avLst/>
          </a:prstGeom>
          <a:solidFill>
            <a:srgbClr val="008000"/>
          </a:solidFill>
          <a:ln w="9525">
            <a:solidFill>
              <a:schemeClr val="tx1"/>
            </a:solidFill>
            <a:round/>
            <a:headEnd/>
            <a:tailEnd/>
          </a:ln>
        </p:spPr>
        <p:txBody>
          <a:bodyPr wrap="none"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Abigail</a:t>
            </a:r>
          </a:p>
        </p:txBody>
      </p:sp>
      <p:sp>
        <p:nvSpPr>
          <p:cNvPr id="5" name="Oval 7"/>
          <p:cNvSpPr>
            <a:spLocks noChangeArrowheads="1"/>
          </p:cNvSpPr>
          <p:nvPr/>
        </p:nvSpPr>
        <p:spPr bwMode="auto">
          <a:xfrm>
            <a:off x="7031038" y="2039938"/>
            <a:ext cx="1655762" cy="1152525"/>
          </a:xfrm>
          <a:prstGeom prst="ellipse">
            <a:avLst/>
          </a:prstGeom>
          <a:solidFill>
            <a:srgbClr val="FFFF00"/>
          </a:solidFill>
          <a:ln w="9525">
            <a:solidFill>
              <a:schemeClr val="tx1"/>
            </a:solidFill>
            <a:round/>
            <a:headEnd/>
            <a:tailEnd/>
          </a:ln>
        </p:spPr>
        <p:txBody>
          <a:bodyPr wrap="none"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rgbClr val="292929"/>
                </a:solidFill>
                <a:effectLst/>
                <a:uLnTx/>
                <a:uFillTx/>
                <a:latin typeface="Century Gothic" panose="020B0502020202020204" pitchFamily="34" charset="0"/>
                <a:cs typeface="Arial" pitchFamily="96" charset="0"/>
              </a:rPr>
              <a:t>David</a:t>
            </a:r>
          </a:p>
        </p:txBody>
      </p:sp>
      <p:sp>
        <p:nvSpPr>
          <p:cNvPr id="6" name="Line 10"/>
          <p:cNvSpPr>
            <a:spLocks noChangeShapeType="1"/>
          </p:cNvSpPr>
          <p:nvPr/>
        </p:nvSpPr>
        <p:spPr bwMode="auto">
          <a:xfrm>
            <a:off x="2522837" y="2590800"/>
            <a:ext cx="906462" cy="96838"/>
          </a:xfrm>
          <a:prstGeom prst="line">
            <a:avLst/>
          </a:prstGeom>
          <a:noFill/>
          <a:ln w="57150">
            <a:solidFill>
              <a:schemeClr val="tx1"/>
            </a:solidFill>
            <a:round/>
            <a:headEnd type="none" w="lg" len="med"/>
            <a:tailEnd type="triangle" w="lg" len="med"/>
          </a:ln>
          <a:scene3d>
            <a:camera prst="orthographicFront">
              <a:rot lat="0" lon="0" rev="420000"/>
            </a:camera>
            <a:lightRig rig="threePt" dir="t"/>
          </a:scene3d>
        </p:spPr>
        <p:txBody>
          <a:bodyP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7" name="Line 11"/>
          <p:cNvSpPr>
            <a:spLocks noChangeShapeType="1"/>
          </p:cNvSpPr>
          <p:nvPr/>
        </p:nvSpPr>
        <p:spPr bwMode="auto">
          <a:xfrm>
            <a:off x="5843587" y="2590800"/>
            <a:ext cx="1166813" cy="25401"/>
          </a:xfrm>
          <a:prstGeom prst="line">
            <a:avLst/>
          </a:prstGeom>
          <a:noFill/>
          <a:ln w="57150">
            <a:solidFill>
              <a:schemeClr val="tx1"/>
            </a:solidFill>
            <a:round/>
            <a:headEnd type="none" w="lg" len="med"/>
            <a:tailEnd type="triangle" w="lg" len="med"/>
          </a:ln>
        </p:spPr>
        <p:txBody>
          <a:bodyP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cxnSp>
        <p:nvCxnSpPr>
          <p:cNvPr id="9" name="Straight Arrow Connector 8"/>
          <p:cNvCxnSpPr/>
          <p:nvPr/>
        </p:nvCxnSpPr>
        <p:spPr bwMode="auto">
          <a:xfrm rot="5400000">
            <a:off x="-3203444" y="5718044"/>
            <a:ext cx="558225" cy="94938"/>
          </a:xfrm>
          <a:prstGeom prst="straightConnector1">
            <a:avLst/>
          </a:prstGeom>
          <a:solidFill>
            <a:schemeClr val="accent1"/>
          </a:solidFill>
          <a:ln w="57150" cap="flat" cmpd="sng" algn="ctr">
            <a:solidFill>
              <a:schemeClr val="tx1"/>
            </a:solidFill>
            <a:prstDash val="solid"/>
            <a:round/>
            <a:headEnd type="none" w="med" len="med"/>
            <a:tailEnd type="triangle" w="med" len="lg"/>
          </a:ln>
          <a:effectLst/>
          <a:scene3d>
            <a:camera prst="orthographicFront">
              <a:rot lat="0" lon="0" rev="600000"/>
            </a:camera>
            <a:lightRig rig="threePt" dir="t"/>
          </a:scene3d>
        </p:spPr>
      </p:cxnSp>
    </p:spTree>
    <p:extLst>
      <p:ext uri="{BB962C8B-B14F-4D97-AF65-F5344CB8AC3E}">
        <p14:creationId xmlns:p14="http://schemas.microsoft.com/office/powerpoint/2010/main" val="17511215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a:solidFill>
                  <a:srgbClr val="FFFF00"/>
                </a:solidFill>
                <a:latin typeface="Century Gothic" panose="020B0502020202020204" pitchFamily="34" charset="0"/>
              </a:rPr>
              <a:t>David and Abigail</a:t>
            </a:r>
          </a:p>
        </p:txBody>
      </p:sp>
      <p:sp>
        <p:nvSpPr>
          <p:cNvPr id="14" name="Content Placeholder 13"/>
          <p:cNvSpPr>
            <a:spLocks noGrp="1"/>
          </p:cNvSpPr>
          <p:nvPr>
            <p:ph idx="1"/>
          </p:nvPr>
        </p:nvSpPr>
        <p:spPr>
          <a:xfrm>
            <a:off x="457200" y="3886200"/>
            <a:ext cx="8382000" cy="2239963"/>
          </a:xfrm>
        </p:spPr>
        <p:txBody>
          <a:bodyPr>
            <a:normAutofit/>
          </a:bodyPr>
          <a:lstStyle/>
          <a:p>
            <a:r>
              <a:rPr lang="en-US" sz="2800" dirty="0" err="1">
                <a:latin typeface="Century Gothic" panose="020B0502020202020204" pitchFamily="34" charset="0"/>
                <a:cs typeface="Arial"/>
              </a:rPr>
              <a:t>Nabal</a:t>
            </a:r>
            <a:r>
              <a:rPr lang="en-US" sz="2800" dirty="0">
                <a:latin typeface="Century Gothic" panose="020B0502020202020204" pitchFamily="34" charset="0"/>
                <a:cs typeface="Arial"/>
              </a:rPr>
              <a:t> dies and David marries Abigail</a:t>
            </a:r>
          </a:p>
          <a:p>
            <a:r>
              <a:rPr lang="en-US" sz="2800" dirty="0">
                <a:latin typeface="Century Gothic" panose="020B0502020202020204" pitchFamily="34" charset="0"/>
                <a:cs typeface="Arial"/>
              </a:rPr>
              <a:t>Abigail noted for wisdom, beauty, wealth</a:t>
            </a:r>
          </a:p>
          <a:p>
            <a:r>
              <a:rPr lang="en-US" sz="2800" dirty="0">
                <a:latin typeface="Century Gothic" panose="020B0502020202020204" pitchFamily="34" charset="0"/>
                <a:cs typeface="Arial"/>
              </a:rPr>
              <a:t>Son </a:t>
            </a:r>
            <a:r>
              <a:rPr lang="en-US" sz="2800" dirty="0" err="1">
                <a:latin typeface="Century Gothic" panose="020B0502020202020204" pitchFamily="34" charset="0"/>
                <a:cs typeface="Arial"/>
              </a:rPr>
              <a:t>Chileab</a:t>
            </a:r>
            <a:r>
              <a:rPr lang="en-US" sz="2800" dirty="0">
                <a:latin typeface="Century Gothic" panose="020B0502020202020204" pitchFamily="34" charset="0"/>
                <a:cs typeface="Arial"/>
              </a:rPr>
              <a:t> or Daniel. David’s second son. </a:t>
            </a:r>
          </a:p>
          <a:p>
            <a:r>
              <a:rPr lang="en-US" sz="2800" dirty="0">
                <a:latin typeface="Century Gothic" panose="020B0502020202020204" pitchFamily="34" charset="0"/>
                <a:cs typeface="Arial"/>
              </a:rPr>
              <a:t>No record of what happened to him</a:t>
            </a:r>
          </a:p>
        </p:txBody>
      </p:sp>
      <p:sp>
        <p:nvSpPr>
          <p:cNvPr id="4" name="Oval 5"/>
          <p:cNvSpPr>
            <a:spLocks noChangeArrowheads="1"/>
          </p:cNvSpPr>
          <p:nvPr/>
        </p:nvSpPr>
        <p:spPr bwMode="auto">
          <a:xfrm>
            <a:off x="381000" y="1981200"/>
            <a:ext cx="1981200" cy="1465262"/>
          </a:xfrm>
          <a:prstGeom prst="ellipse">
            <a:avLst/>
          </a:prstGeom>
          <a:solidFill>
            <a:srgbClr val="993300"/>
          </a:solidFill>
          <a:ln w="9525">
            <a:solidFill>
              <a:schemeClr val="tx1"/>
            </a:solidFill>
            <a:round/>
            <a:headEnd/>
            <a:tailEnd/>
          </a:ln>
        </p:spPr>
        <p:txBody>
          <a:bodyPr wrap="none"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err="1">
                <a:ln>
                  <a:noFill/>
                </a:ln>
                <a:solidFill>
                  <a:srgbClr val="FFFFFF"/>
                </a:solidFill>
                <a:effectLst/>
                <a:uLnTx/>
                <a:uFillTx/>
                <a:latin typeface="Century Gothic" panose="020B0502020202020204" pitchFamily="34" charset="0"/>
                <a:cs typeface="Arial" pitchFamily="96" charset="0"/>
              </a:rPr>
              <a:t>Nabal</a:t>
            </a:r>
            <a:endParaRPr kumimoji="0" lang="en-GB" sz="2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endParaRPr>
          </a:p>
        </p:txBody>
      </p:sp>
      <p:sp>
        <p:nvSpPr>
          <p:cNvPr id="5" name="Oval 6"/>
          <p:cNvSpPr>
            <a:spLocks noChangeArrowheads="1"/>
          </p:cNvSpPr>
          <p:nvPr/>
        </p:nvSpPr>
        <p:spPr bwMode="auto">
          <a:xfrm>
            <a:off x="3581400" y="2039938"/>
            <a:ext cx="2286000" cy="1152525"/>
          </a:xfrm>
          <a:prstGeom prst="ellipse">
            <a:avLst/>
          </a:prstGeom>
          <a:solidFill>
            <a:srgbClr val="008000"/>
          </a:solidFill>
          <a:ln w="9525">
            <a:solidFill>
              <a:schemeClr val="tx1"/>
            </a:solidFill>
            <a:round/>
            <a:headEnd/>
            <a:tailEnd/>
          </a:ln>
        </p:spPr>
        <p:txBody>
          <a:bodyPr wrap="none"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Abigail</a:t>
            </a:r>
          </a:p>
        </p:txBody>
      </p:sp>
      <p:sp>
        <p:nvSpPr>
          <p:cNvPr id="6" name="Oval 7"/>
          <p:cNvSpPr>
            <a:spLocks noChangeArrowheads="1"/>
          </p:cNvSpPr>
          <p:nvPr/>
        </p:nvSpPr>
        <p:spPr bwMode="auto">
          <a:xfrm>
            <a:off x="7031038" y="2039938"/>
            <a:ext cx="1655762" cy="1152525"/>
          </a:xfrm>
          <a:prstGeom prst="ellipse">
            <a:avLst/>
          </a:prstGeom>
          <a:solidFill>
            <a:srgbClr val="FFFF00"/>
          </a:solidFill>
          <a:ln w="9525">
            <a:solidFill>
              <a:schemeClr val="tx1"/>
            </a:solidFill>
            <a:round/>
            <a:headEnd/>
            <a:tailEnd/>
          </a:ln>
        </p:spPr>
        <p:txBody>
          <a:bodyPr wrap="none"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rgbClr val="292929"/>
                </a:solidFill>
                <a:effectLst/>
                <a:uLnTx/>
                <a:uFillTx/>
                <a:latin typeface="Century Gothic" panose="020B0502020202020204" pitchFamily="34" charset="0"/>
                <a:cs typeface="Arial" pitchFamily="96" charset="0"/>
              </a:rPr>
              <a:t>David</a:t>
            </a:r>
          </a:p>
        </p:txBody>
      </p:sp>
      <p:sp>
        <p:nvSpPr>
          <p:cNvPr id="7" name="Line 10"/>
          <p:cNvSpPr>
            <a:spLocks noChangeShapeType="1"/>
          </p:cNvSpPr>
          <p:nvPr/>
        </p:nvSpPr>
        <p:spPr bwMode="auto">
          <a:xfrm>
            <a:off x="2522837" y="2590800"/>
            <a:ext cx="906462" cy="96838"/>
          </a:xfrm>
          <a:prstGeom prst="line">
            <a:avLst/>
          </a:prstGeom>
          <a:noFill/>
          <a:ln w="57150">
            <a:solidFill>
              <a:schemeClr val="tx1"/>
            </a:solidFill>
            <a:round/>
            <a:headEnd type="none" w="lg" len="med"/>
            <a:tailEnd type="triangle" w="lg" len="med"/>
          </a:ln>
          <a:scene3d>
            <a:camera prst="orthographicFront">
              <a:rot lat="0" lon="0" rev="420000"/>
            </a:camera>
            <a:lightRig rig="threePt" dir="t"/>
          </a:scene3d>
        </p:spPr>
        <p:txBody>
          <a:bodyP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8" name="Line 11"/>
          <p:cNvSpPr>
            <a:spLocks noChangeShapeType="1"/>
          </p:cNvSpPr>
          <p:nvPr/>
        </p:nvSpPr>
        <p:spPr bwMode="auto">
          <a:xfrm>
            <a:off x="5843587" y="2590800"/>
            <a:ext cx="1166813" cy="25401"/>
          </a:xfrm>
          <a:prstGeom prst="line">
            <a:avLst/>
          </a:prstGeom>
          <a:noFill/>
          <a:ln w="57150">
            <a:solidFill>
              <a:schemeClr val="tx1"/>
            </a:solidFill>
            <a:round/>
            <a:headEnd type="none" w="lg" len="med"/>
            <a:tailEnd type="triangle" w="lg" len="med"/>
          </a:ln>
        </p:spPr>
        <p:txBody>
          <a:bodyP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9" name="Freeform 23"/>
          <p:cNvSpPr>
            <a:spLocks noChangeAspect="1"/>
          </p:cNvSpPr>
          <p:nvPr/>
        </p:nvSpPr>
        <p:spPr bwMode="auto">
          <a:xfrm>
            <a:off x="2436812" y="2128838"/>
            <a:ext cx="1296988" cy="946150"/>
          </a:xfrm>
          <a:custGeom>
            <a:avLst/>
            <a:gdLst>
              <a:gd name="T0" fmla="*/ 240 w 608"/>
              <a:gd name="T1" fmla="*/ 244 h 444"/>
              <a:gd name="T2" fmla="*/ 0 w 608"/>
              <a:gd name="T3" fmla="*/ 422 h 444"/>
              <a:gd name="T4" fmla="*/ 66 w 608"/>
              <a:gd name="T5" fmla="*/ 436 h 444"/>
              <a:gd name="T6" fmla="*/ 288 w 608"/>
              <a:gd name="T7" fmla="*/ 290 h 444"/>
              <a:gd name="T8" fmla="*/ 536 w 608"/>
              <a:gd name="T9" fmla="*/ 430 h 444"/>
              <a:gd name="T10" fmla="*/ 608 w 608"/>
              <a:gd name="T11" fmla="*/ 418 h 444"/>
              <a:gd name="T12" fmla="*/ 342 w 608"/>
              <a:gd name="T13" fmla="*/ 244 h 444"/>
              <a:gd name="T14" fmla="*/ 514 w 608"/>
              <a:gd name="T15" fmla="*/ 56 h 444"/>
              <a:gd name="T16" fmla="*/ 484 w 608"/>
              <a:gd name="T17" fmla="*/ 0 h 444"/>
              <a:gd name="T18" fmla="*/ 296 w 608"/>
              <a:gd name="T19" fmla="*/ 206 h 444"/>
              <a:gd name="T20" fmla="*/ 150 w 608"/>
              <a:gd name="T21" fmla="*/ 2 h 444"/>
              <a:gd name="T22" fmla="*/ 94 w 608"/>
              <a:gd name="T23" fmla="*/ 50 h 444"/>
              <a:gd name="T24" fmla="*/ 154 w 608"/>
              <a:gd name="T25" fmla="*/ 150 h 444"/>
              <a:gd name="T26" fmla="*/ 240 w 608"/>
              <a:gd name="T27" fmla="*/ 244 h 44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08"/>
              <a:gd name="T43" fmla="*/ 0 h 444"/>
              <a:gd name="T44" fmla="*/ 608 w 608"/>
              <a:gd name="T45" fmla="*/ 444 h 44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08" h="444">
                <a:moveTo>
                  <a:pt x="240" y="244"/>
                </a:moveTo>
                <a:cubicBezTo>
                  <a:pt x="240" y="244"/>
                  <a:pt x="92" y="368"/>
                  <a:pt x="0" y="422"/>
                </a:cubicBezTo>
                <a:cubicBezTo>
                  <a:pt x="6" y="438"/>
                  <a:pt x="36" y="444"/>
                  <a:pt x="66" y="436"/>
                </a:cubicBezTo>
                <a:cubicBezTo>
                  <a:pt x="164" y="388"/>
                  <a:pt x="202" y="360"/>
                  <a:pt x="288" y="290"/>
                </a:cubicBezTo>
                <a:cubicBezTo>
                  <a:pt x="396" y="368"/>
                  <a:pt x="432" y="392"/>
                  <a:pt x="536" y="430"/>
                </a:cubicBezTo>
                <a:cubicBezTo>
                  <a:pt x="572" y="434"/>
                  <a:pt x="580" y="434"/>
                  <a:pt x="608" y="418"/>
                </a:cubicBezTo>
                <a:cubicBezTo>
                  <a:pt x="532" y="376"/>
                  <a:pt x="458" y="336"/>
                  <a:pt x="342" y="244"/>
                </a:cubicBezTo>
                <a:cubicBezTo>
                  <a:pt x="400" y="190"/>
                  <a:pt x="444" y="160"/>
                  <a:pt x="514" y="56"/>
                </a:cubicBezTo>
                <a:cubicBezTo>
                  <a:pt x="510" y="40"/>
                  <a:pt x="508" y="18"/>
                  <a:pt x="484" y="0"/>
                </a:cubicBezTo>
                <a:cubicBezTo>
                  <a:pt x="406" y="106"/>
                  <a:pt x="374" y="134"/>
                  <a:pt x="296" y="206"/>
                </a:cubicBezTo>
                <a:cubicBezTo>
                  <a:pt x="202" y="116"/>
                  <a:pt x="172" y="56"/>
                  <a:pt x="150" y="2"/>
                </a:cubicBezTo>
                <a:cubicBezTo>
                  <a:pt x="122" y="20"/>
                  <a:pt x="124" y="14"/>
                  <a:pt x="94" y="50"/>
                </a:cubicBezTo>
                <a:cubicBezTo>
                  <a:pt x="95" y="75"/>
                  <a:pt x="130" y="119"/>
                  <a:pt x="154" y="150"/>
                </a:cubicBezTo>
                <a:cubicBezTo>
                  <a:pt x="178" y="181"/>
                  <a:pt x="222" y="225"/>
                  <a:pt x="240" y="244"/>
                </a:cubicBezTo>
                <a:close/>
              </a:path>
            </a:pathLst>
          </a:custGeom>
          <a:solidFill>
            <a:srgbClr val="FF0000">
              <a:alpha val="59999"/>
            </a:srgbClr>
          </a:solidFill>
          <a:ln w="12700">
            <a:solidFill>
              <a:schemeClr val="tx1"/>
            </a:solidFill>
            <a:round/>
            <a:headEnd/>
            <a:tailEnd/>
          </a:ln>
        </p:spPr>
        <p:txBody>
          <a:bodyP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Tree>
    <p:extLst>
      <p:ext uri="{BB962C8B-B14F-4D97-AF65-F5344CB8AC3E}">
        <p14:creationId xmlns:p14="http://schemas.microsoft.com/office/powerpoint/2010/main" val="4034176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solidFill>
                  <a:srgbClr val="FFFF00"/>
                </a:solidFill>
                <a:latin typeface="Century Gothic" panose="020B0502020202020204" pitchFamily="34" charset="0"/>
              </a:rPr>
              <a:t>Jonathan dies at his father’s side</a:t>
            </a:r>
          </a:p>
        </p:txBody>
      </p:sp>
      <p:sp>
        <p:nvSpPr>
          <p:cNvPr id="3" name="Content Placeholder 2"/>
          <p:cNvSpPr>
            <a:spLocks noGrp="1"/>
          </p:cNvSpPr>
          <p:nvPr>
            <p:ph idx="1"/>
          </p:nvPr>
        </p:nvSpPr>
        <p:spPr>
          <a:xfrm>
            <a:off x="457200" y="1628800"/>
            <a:ext cx="8229600" cy="4525963"/>
          </a:xfrm>
        </p:spPr>
        <p:txBody>
          <a:bodyPr/>
          <a:lstStyle/>
          <a:p>
            <a:r>
              <a:rPr lang="en-GB" sz="2400" dirty="0">
                <a:latin typeface="Century Gothic" panose="020B0502020202020204" pitchFamily="34" charset="0"/>
              </a:rPr>
              <a:t>When the Philistines attacked the Israelites, the Israelites ran away from the Philistines, and many fell dead on Mount </a:t>
            </a:r>
            <a:r>
              <a:rPr lang="en-GB" sz="2400" dirty="0" err="1">
                <a:latin typeface="Century Gothic" panose="020B0502020202020204" pitchFamily="34" charset="0"/>
              </a:rPr>
              <a:t>Gilboa</a:t>
            </a:r>
            <a:r>
              <a:rPr lang="en-GB" sz="2400" dirty="0">
                <a:latin typeface="Century Gothic" panose="020B0502020202020204" pitchFamily="34" charset="0"/>
              </a:rPr>
              <a:t>.</a:t>
            </a:r>
            <a:r>
              <a:rPr lang="en-GB" sz="2400" b="1" baseline="30000" dirty="0">
                <a:latin typeface="Century Gothic" panose="020B0502020202020204" pitchFamily="34" charset="0"/>
              </a:rPr>
              <a:t> </a:t>
            </a:r>
            <a:r>
              <a:rPr lang="en-GB" sz="2400" dirty="0">
                <a:latin typeface="Century Gothic" panose="020B0502020202020204" pitchFamily="34" charset="0"/>
              </a:rPr>
              <a:t>The Philistines overtook Saul and his sons, and they killed him and Jonathan.</a:t>
            </a:r>
            <a:r>
              <a:rPr lang="en-GB" sz="2400" b="1" baseline="30000" dirty="0">
                <a:latin typeface="Century Gothic" panose="020B0502020202020204" pitchFamily="34" charset="0"/>
              </a:rPr>
              <a:t> </a:t>
            </a:r>
          </a:p>
          <a:p>
            <a:r>
              <a:rPr lang="en-GB" sz="2400" dirty="0">
                <a:latin typeface="Century Gothic" panose="020B0502020202020204" pitchFamily="34" charset="0"/>
              </a:rPr>
              <a:t>When he heard the news David said, “Saul and Jonathan! So well loved, so dearly cherished! In their lives and in their deaths they were never separated. They were faster than eagles, stronger than lions!” “How the mighty have fallen in battle! Jonathan lies slain on your heights. I grieve for you, Jonathan my brother; you were very dear to me. 			2 Samuel: 1</a:t>
            </a:r>
          </a:p>
        </p:txBody>
      </p:sp>
    </p:spTree>
    <p:extLst>
      <p:ext uri="{BB962C8B-B14F-4D97-AF65-F5344CB8AC3E}">
        <p14:creationId xmlns:p14="http://schemas.microsoft.com/office/powerpoint/2010/main" val="463899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B1D52-BBB0-AE4F-B837-BF1B351FDCE4}"/>
              </a:ext>
            </a:extLst>
          </p:cNvPr>
          <p:cNvSpPr>
            <a:spLocks noGrp="1"/>
          </p:cNvSpPr>
          <p:nvPr>
            <p:ph type="title"/>
          </p:nvPr>
        </p:nvSpPr>
        <p:spPr>
          <a:xfrm>
            <a:off x="457200" y="-27384"/>
            <a:ext cx="8229600" cy="1143000"/>
          </a:xfrm>
        </p:spPr>
        <p:txBody>
          <a:bodyPr/>
          <a:lstStyle/>
          <a:p>
            <a:r>
              <a:rPr lang="en-GB" dirty="0">
                <a:solidFill>
                  <a:srgbClr val="FFFF00"/>
                </a:solidFill>
                <a:latin typeface="Century Gothic" panose="020B0502020202020204" pitchFamily="34" charset="0"/>
              </a:rPr>
              <a:t>Civil war</a:t>
            </a:r>
          </a:p>
        </p:txBody>
      </p:sp>
      <p:sp>
        <p:nvSpPr>
          <p:cNvPr id="3" name="Content Placeholder 2">
            <a:extLst>
              <a:ext uri="{FF2B5EF4-FFF2-40B4-BE49-F238E27FC236}">
                <a16:creationId xmlns:a16="http://schemas.microsoft.com/office/drawing/2014/main" id="{CD5177AC-8B97-984B-B5E1-A4AC5020C8AF}"/>
              </a:ext>
            </a:extLst>
          </p:cNvPr>
          <p:cNvSpPr>
            <a:spLocks noGrp="1"/>
          </p:cNvSpPr>
          <p:nvPr>
            <p:ph idx="1"/>
          </p:nvPr>
        </p:nvSpPr>
        <p:spPr>
          <a:xfrm>
            <a:off x="457200" y="1196752"/>
            <a:ext cx="8229600" cy="4525963"/>
          </a:xfrm>
        </p:spPr>
        <p:txBody>
          <a:bodyPr/>
          <a:lstStyle/>
          <a:p>
            <a:r>
              <a:rPr lang="en-GB" sz="2400" dirty="0">
                <a:latin typeface="Century Gothic" panose="020B0502020202020204" pitchFamily="34" charset="0"/>
              </a:rPr>
              <a:t>David acknowledged as king of Judah</a:t>
            </a:r>
          </a:p>
          <a:p>
            <a:pPr lvl="1"/>
            <a:r>
              <a:rPr lang="en-GB" sz="2200" dirty="0">
                <a:latin typeface="Century Gothic" panose="020B0502020202020204" pitchFamily="34" charset="0"/>
              </a:rPr>
              <a:t>Joab his nephew is his military commander</a:t>
            </a:r>
          </a:p>
          <a:p>
            <a:r>
              <a:rPr lang="en-GB" sz="2400" dirty="0">
                <a:latin typeface="Century Gothic" panose="020B0502020202020204" pitchFamily="34" charset="0"/>
              </a:rPr>
              <a:t>Other tribes loyal to Saul’s son </a:t>
            </a:r>
            <a:r>
              <a:rPr lang="en-GB" sz="2400" dirty="0" err="1">
                <a:latin typeface="Century Gothic" panose="020B0502020202020204" pitchFamily="34" charset="0"/>
              </a:rPr>
              <a:t>Ishbosheth</a:t>
            </a:r>
            <a:endParaRPr lang="en-GB" sz="2400" dirty="0">
              <a:latin typeface="Century Gothic" panose="020B0502020202020204" pitchFamily="34" charset="0"/>
            </a:endParaRPr>
          </a:p>
          <a:p>
            <a:pPr lvl="1"/>
            <a:r>
              <a:rPr lang="en-GB" sz="2200" dirty="0">
                <a:latin typeface="Century Gothic" panose="020B0502020202020204" pitchFamily="34" charset="0"/>
              </a:rPr>
              <a:t>Abner is head of his army</a:t>
            </a:r>
          </a:p>
          <a:p>
            <a:r>
              <a:rPr lang="en-GB" sz="2400" dirty="0">
                <a:latin typeface="Century Gothic" panose="020B0502020202020204" pitchFamily="34" charset="0"/>
              </a:rPr>
              <a:t>7 years civil war</a:t>
            </a:r>
          </a:p>
          <a:p>
            <a:pPr lvl="1"/>
            <a:r>
              <a:rPr lang="en-GB" sz="2200" dirty="0">
                <a:latin typeface="Century Gothic" panose="020B0502020202020204" pitchFamily="34" charset="0"/>
              </a:rPr>
              <a:t>Abner kills Joab’s brother</a:t>
            </a:r>
          </a:p>
          <a:p>
            <a:pPr lvl="1"/>
            <a:r>
              <a:rPr lang="en-GB" sz="2200" dirty="0">
                <a:latin typeface="Century Gothic" panose="020B0502020202020204" pitchFamily="34" charset="0"/>
              </a:rPr>
              <a:t>Abner called out to Joab, “Must the sword devour forever? Don’t you realize that this will end in bitterness?</a:t>
            </a:r>
          </a:p>
          <a:p>
            <a:r>
              <a:rPr lang="en-GB" sz="2600" dirty="0">
                <a:latin typeface="Century Gothic" panose="020B0502020202020204" pitchFamily="34" charset="0"/>
              </a:rPr>
              <a:t>Abner visits David to make peace</a:t>
            </a:r>
          </a:p>
          <a:p>
            <a:pPr lvl="1"/>
            <a:r>
              <a:rPr lang="en-GB" sz="2200" dirty="0">
                <a:latin typeface="Century Gothic" panose="020B0502020202020204" pitchFamily="34" charset="0"/>
              </a:rPr>
              <a:t>Joab murders him</a:t>
            </a:r>
          </a:p>
          <a:p>
            <a:pPr lvl="1"/>
            <a:r>
              <a:rPr lang="en-GB" sz="2200" dirty="0">
                <a:latin typeface="Century Gothic" panose="020B0502020202020204" pitchFamily="34" charset="0"/>
              </a:rPr>
              <a:t>David very sorry</a:t>
            </a:r>
          </a:p>
          <a:p>
            <a:r>
              <a:rPr lang="en-GB" sz="2600" dirty="0" err="1">
                <a:latin typeface="Century Gothic" panose="020B0502020202020204" pitchFamily="34" charset="0"/>
              </a:rPr>
              <a:t>Ishbosheth</a:t>
            </a:r>
            <a:r>
              <a:rPr lang="en-GB" sz="2600" dirty="0">
                <a:latin typeface="Century Gothic" panose="020B0502020202020204" pitchFamily="34" charset="0"/>
              </a:rPr>
              <a:t> murdered. David becomes king</a:t>
            </a:r>
          </a:p>
          <a:p>
            <a:endParaRPr lang="en-GB" sz="2400" dirty="0">
              <a:latin typeface="Century Gothic" panose="020B0502020202020204" pitchFamily="34" charset="0"/>
            </a:endParaRPr>
          </a:p>
        </p:txBody>
      </p:sp>
    </p:spTree>
    <p:extLst>
      <p:ext uri="{BB962C8B-B14F-4D97-AF65-F5344CB8AC3E}">
        <p14:creationId xmlns:p14="http://schemas.microsoft.com/office/powerpoint/2010/main" val="2905837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A0E4A4-CCFC-934A-BFEC-734E266D20C7}"/>
              </a:ext>
            </a:extLst>
          </p:cNvPr>
          <p:cNvSpPr>
            <a:spLocks noGrp="1"/>
          </p:cNvSpPr>
          <p:nvPr>
            <p:ph type="title"/>
          </p:nvPr>
        </p:nvSpPr>
        <p:spPr>
          <a:xfrm>
            <a:off x="457200" y="241771"/>
            <a:ext cx="8229600" cy="1143000"/>
          </a:xfrm>
        </p:spPr>
        <p:txBody>
          <a:bodyPr/>
          <a:lstStyle/>
          <a:p>
            <a:r>
              <a:rPr lang="en-GB" sz="4000" dirty="0">
                <a:solidFill>
                  <a:srgbClr val="FFFF00"/>
                </a:solidFill>
                <a:latin typeface="Century Gothic" panose="020B0502020202020204" pitchFamily="34" charset="0"/>
              </a:rPr>
              <a:t>Jerusalem and a new covenant </a:t>
            </a:r>
          </a:p>
        </p:txBody>
      </p:sp>
      <p:sp>
        <p:nvSpPr>
          <p:cNvPr id="3" name="Content Placeholder 2">
            <a:extLst>
              <a:ext uri="{FF2B5EF4-FFF2-40B4-BE49-F238E27FC236}">
                <a16:creationId xmlns:a16="http://schemas.microsoft.com/office/drawing/2014/main" id="{A6E0A2E2-BC50-3F4E-BBD4-5DC938B8026D}"/>
              </a:ext>
            </a:extLst>
          </p:cNvPr>
          <p:cNvSpPr>
            <a:spLocks noGrp="1"/>
          </p:cNvSpPr>
          <p:nvPr>
            <p:ph idx="1"/>
          </p:nvPr>
        </p:nvSpPr>
        <p:spPr>
          <a:xfrm>
            <a:off x="457200" y="1268760"/>
            <a:ext cx="8229600" cy="4525963"/>
          </a:xfrm>
        </p:spPr>
        <p:txBody>
          <a:bodyPr/>
          <a:lstStyle/>
          <a:p>
            <a:r>
              <a:rPr lang="en-GB" sz="2400" dirty="0">
                <a:latin typeface="Century Gothic" panose="020B0502020202020204" pitchFamily="34" charset="0"/>
              </a:rPr>
              <a:t>David conquers Jerusalem from Jebusites</a:t>
            </a:r>
          </a:p>
          <a:p>
            <a:r>
              <a:rPr lang="en-GB" sz="2400" dirty="0">
                <a:latin typeface="Century Gothic" panose="020B0502020202020204" pitchFamily="34" charset="0"/>
              </a:rPr>
              <a:t>Neutral central location</a:t>
            </a:r>
          </a:p>
          <a:p>
            <a:r>
              <a:rPr lang="en-GB" sz="2400" dirty="0">
                <a:latin typeface="Century Gothic" panose="020B0502020202020204" pitchFamily="34" charset="0"/>
              </a:rPr>
              <a:t>Brings ark of the tabernacle</a:t>
            </a:r>
          </a:p>
          <a:p>
            <a:pPr lvl="1"/>
            <a:r>
              <a:rPr lang="en-GB" sz="2000" dirty="0">
                <a:latin typeface="Century Gothic" panose="020B0502020202020204" pitchFamily="34" charset="0"/>
              </a:rPr>
              <a:t>David: “Here I am, living in a house of cedar, while the ark of God remains in a tent.”</a:t>
            </a:r>
          </a:p>
          <a:p>
            <a:pPr lvl="1"/>
            <a:r>
              <a:rPr lang="en-GB" sz="2000" dirty="0">
                <a:latin typeface="Century Gothic" panose="020B0502020202020204" pitchFamily="34" charset="0"/>
              </a:rPr>
              <a:t>This is what the Lord says: ‘Are you the one to build me a house to dwell in? I have not dwelt in a house from the day I brought the Israelites up out of Egypt to this day. I have been moving from place to place with a tent as my dwelling.’ . . . “The Lord declares to you that the Lord himself will establish a house for you: I will raise up your offspring to succeed you, your own flesh and blood. He is the one who will build a house for my Name, and I will establish the throne of his kingdom forever. I will be his father, and he will be my son.”		2 Samuel 7</a:t>
            </a:r>
          </a:p>
        </p:txBody>
      </p:sp>
    </p:spTree>
    <p:extLst>
      <p:ext uri="{BB962C8B-B14F-4D97-AF65-F5344CB8AC3E}">
        <p14:creationId xmlns:p14="http://schemas.microsoft.com/office/powerpoint/2010/main" val="3759045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08A43-B84D-C941-83FD-D51B7C4B2A75}"/>
              </a:ext>
            </a:extLst>
          </p:cNvPr>
          <p:cNvSpPr>
            <a:spLocks noGrp="1"/>
          </p:cNvSpPr>
          <p:nvPr>
            <p:ph type="title"/>
          </p:nvPr>
        </p:nvSpPr>
        <p:spPr/>
        <p:txBody>
          <a:bodyPr/>
          <a:lstStyle/>
          <a:p>
            <a:r>
              <a:rPr lang="en-GB" dirty="0">
                <a:solidFill>
                  <a:srgbClr val="FFFF00"/>
                </a:solidFill>
                <a:latin typeface="Century Gothic" panose="020B0502020202020204" pitchFamily="34" charset="0"/>
              </a:rPr>
              <a:t>David the composer</a:t>
            </a:r>
          </a:p>
        </p:txBody>
      </p:sp>
      <p:pic>
        <p:nvPicPr>
          <p:cNvPr id="4" name="The Lord is My Shepherd (Psalm 23) [Goodall] — Choir of Well.mp4">
            <a:hlinkClick r:id="" action="ppaction://media"/>
            <a:extLst>
              <a:ext uri="{FF2B5EF4-FFF2-40B4-BE49-F238E27FC236}">
                <a16:creationId xmlns:a16="http://schemas.microsoft.com/office/drawing/2014/main" id="{5CA20144-1A74-B946-8AA8-D59B361EC6E7}"/>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549275" y="1600200"/>
            <a:ext cx="8045450" cy="4525963"/>
          </a:xfrm>
        </p:spPr>
      </p:pic>
    </p:spTree>
    <p:extLst>
      <p:ext uri="{BB962C8B-B14F-4D97-AF65-F5344CB8AC3E}">
        <p14:creationId xmlns:p14="http://schemas.microsoft.com/office/powerpoint/2010/main" val="1595049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134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ChangeArrowheads="1"/>
          </p:cNvSpPr>
          <p:nvPr>
            <p:ph type="title"/>
          </p:nvPr>
        </p:nvSpPr>
        <p:spPr/>
        <p:txBody>
          <a:bodyPr/>
          <a:lstStyle/>
          <a:p>
            <a:r>
              <a:rPr lang="en-US" sz="4000" dirty="0">
                <a:solidFill>
                  <a:srgbClr val="FFFF00"/>
                </a:solidFill>
                <a:latin typeface="Century Gothic" panose="020B0502020202020204" pitchFamily="34" charset="0"/>
              </a:rPr>
              <a:t>David and Bathsheba</a:t>
            </a:r>
          </a:p>
        </p:txBody>
      </p:sp>
      <p:sp>
        <p:nvSpPr>
          <p:cNvPr id="143364" name="Oval 4"/>
          <p:cNvSpPr>
            <a:spLocks noChangeArrowheads="1"/>
          </p:cNvSpPr>
          <p:nvPr/>
        </p:nvSpPr>
        <p:spPr bwMode="auto">
          <a:xfrm>
            <a:off x="3276600" y="2514600"/>
            <a:ext cx="1219200" cy="762000"/>
          </a:xfrm>
          <a:prstGeom prst="ellipse">
            <a:avLst/>
          </a:prstGeom>
          <a:solidFill>
            <a:srgbClr val="0000FF"/>
          </a:solidFill>
          <a:ln w="9525">
            <a:solidFill>
              <a:schemeClr val="tx1"/>
            </a:solidFill>
            <a:round/>
            <a:headEnd/>
            <a:tailEnd/>
          </a:ln>
          <a:effectLst/>
        </p:spPr>
        <p:txBody>
          <a:bodyPr wrap="none"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rPr>
              <a:t>David</a:t>
            </a: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43366" name="Oval 6"/>
          <p:cNvSpPr>
            <a:spLocks noChangeArrowheads="1"/>
          </p:cNvSpPr>
          <p:nvPr/>
        </p:nvSpPr>
        <p:spPr bwMode="auto">
          <a:xfrm>
            <a:off x="5334000" y="2590800"/>
            <a:ext cx="1752600" cy="762000"/>
          </a:xfrm>
          <a:prstGeom prst="ellipse">
            <a:avLst/>
          </a:prstGeom>
          <a:solidFill>
            <a:srgbClr val="FF00FF"/>
          </a:solidFill>
          <a:ln w="9525">
            <a:solidFill>
              <a:schemeClr val="tx1"/>
            </a:solidFill>
            <a:round/>
            <a:headEnd/>
            <a:tailEnd/>
          </a:ln>
          <a:effectLst/>
        </p:spPr>
        <p:txBody>
          <a:bodyPr wrap="none"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rPr>
              <a:t>Bathsheba</a:t>
            </a: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43367" name="Oval 7"/>
          <p:cNvSpPr>
            <a:spLocks noChangeArrowheads="1"/>
          </p:cNvSpPr>
          <p:nvPr/>
        </p:nvSpPr>
        <p:spPr bwMode="auto">
          <a:xfrm>
            <a:off x="7848600" y="2590800"/>
            <a:ext cx="990600" cy="685800"/>
          </a:xfrm>
          <a:prstGeom prst="ellipse">
            <a:avLst/>
          </a:prstGeom>
          <a:solidFill>
            <a:schemeClr val="accent1"/>
          </a:solidFill>
          <a:ln w="9525">
            <a:solidFill>
              <a:schemeClr val="tx1"/>
            </a:solidFill>
            <a:round/>
            <a:headEnd/>
            <a:tailEnd/>
          </a:ln>
          <a:effectLst/>
        </p:spPr>
        <p:txBody>
          <a:bodyPr wrap="none"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rPr>
              <a:t>Uriah</a:t>
            </a: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43368" name="Text Box 8"/>
          <p:cNvSpPr txBox="1">
            <a:spLocks noChangeArrowheads="1"/>
          </p:cNvSpPr>
          <p:nvPr/>
        </p:nvSpPr>
        <p:spPr bwMode="auto">
          <a:xfrm>
            <a:off x="3638550" y="3319463"/>
            <a:ext cx="888385" cy="369332"/>
          </a:xfrm>
          <a:prstGeom prst="rect">
            <a:avLst/>
          </a:prstGeom>
          <a:noFill/>
          <a:ln w="9525">
            <a:noFill/>
            <a:miter lim="800000"/>
            <a:headEnd/>
            <a:tailEnd/>
          </a:ln>
          <a:effectLst/>
        </p:spPr>
        <p:txBody>
          <a:bodyPr wrap="non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rPr>
              <a:t>Adam</a:t>
            </a:r>
          </a:p>
        </p:txBody>
      </p:sp>
      <p:sp>
        <p:nvSpPr>
          <p:cNvPr id="143369" name="Text Box 9"/>
          <p:cNvSpPr txBox="1">
            <a:spLocks noChangeArrowheads="1"/>
          </p:cNvSpPr>
          <p:nvPr/>
        </p:nvSpPr>
        <p:spPr bwMode="auto">
          <a:xfrm>
            <a:off x="5927725" y="3443288"/>
            <a:ext cx="587020" cy="369332"/>
          </a:xfrm>
          <a:prstGeom prst="rect">
            <a:avLst/>
          </a:prstGeom>
          <a:noFill/>
          <a:ln w="9525">
            <a:noFill/>
            <a:miter lim="800000"/>
            <a:headEnd/>
            <a:tailEnd/>
          </a:ln>
          <a:effectLst/>
        </p:spPr>
        <p:txBody>
          <a:bodyPr wrap="non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rPr>
              <a:t>Eve</a:t>
            </a:r>
          </a:p>
        </p:txBody>
      </p:sp>
      <p:sp>
        <p:nvSpPr>
          <p:cNvPr id="143370" name="Text Box 10"/>
          <p:cNvSpPr txBox="1">
            <a:spLocks noChangeArrowheads="1"/>
          </p:cNvSpPr>
          <p:nvPr/>
        </p:nvSpPr>
        <p:spPr bwMode="auto">
          <a:xfrm>
            <a:off x="7969250" y="3395663"/>
            <a:ext cx="920445" cy="369332"/>
          </a:xfrm>
          <a:prstGeom prst="rect">
            <a:avLst/>
          </a:prstGeom>
          <a:noFill/>
          <a:ln w="9525">
            <a:noFill/>
            <a:miter lim="800000"/>
            <a:headEnd/>
            <a:tailEnd/>
          </a:ln>
          <a:effectLst/>
        </p:spPr>
        <p:txBody>
          <a:bodyPr wrap="non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rPr>
              <a:t>Lucifer</a:t>
            </a:r>
          </a:p>
        </p:txBody>
      </p:sp>
      <p:sp>
        <p:nvSpPr>
          <p:cNvPr id="143371" name="Line 11"/>
          <p:cNvSpPr>
            <a:spLocks noChangeShapeType="1"/>
          </p:cNvSpPr>
          <p:nvPr/>
        </p:nvSpPr>
        <p:spPr bwMode="auto">
          <a:xfrm>
            <a:off x="4572000" y="3048000"/>
            <a:ext cx="685800" cy="0"/>
          </a:xfrm>
          <a:prstGeom prst="line">
            <a:avLst/>
          </a:prstGeom>
          <a:noFill/>
          <a:ln w="57150">
            <a:solidFill>
              <a:schemeClr val="tx1"/>
            </a:solidFill>
            <a:round/>
            <a:headEnd type="triangle" w="med" len="med"/>
            <a:tailEnd/>
          </a:ln>
          <a:effectLst/>
        </p:spPr>
        <p:txBody>
          <a:bodyPr wrap="none" anchor="ct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43372" name="Line 12"/>
          <p:cNvSpPr>
            <a:spLocks noChangeShapeType="1"/>
          </p:cNvSpPr>
          <p:nvPr/>
        </p:nvSpPr>
        <p:spPr bwMode="auto">
          <a:xfrm>
            <a:off x="7086600" y="2943225"/>
            <a:ext cx="685800" cy="0"/>
          </a:xfrm>
          <a:prstGeom prst="line">
            <a:avLst/>
          </a:prstGeom>
          <a:noFill/>
          <a:ln w="57150">
            <a:solidFill>
              <a:schemeClr val="tx1"/>
            </a:solidFill>
            <a:round/>
            <a:headEnd type="triangle" w="med" len="med"/>
            <a:tailEnd/>
          </a:ln>
          <a:effectLst/>
        </p:spPr>
        <p:txBody>
          <a:bodyPr wrap="none" anchor="ct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43373" name="Line 13"/>
          <p:cNvSpPr>
            <a:spLocks noChangeShapeType="1"/>
          </p:cNvSpPr>
          <p:nvPr/>
        </p:nvSpPr>
        <p:spPr bwMode="auto">
          <a:xfrm>
            <a:off x="4572000" y="2819400"/>
            <a:ext cx="685800" cy="0"/>
          </a:xfrm>
          <a:prstGeom prst="line">
            <a:avLst/>
          </a:prstGeom>
          <a:noFill/>
          <a:ln w="57150">
            <a:solidFill>
              <a:schemeClr val="tx1"/>
            </a:solidFill>
            <a:round/>
            <a:headEnd/>
            <a:tailEnd type="triangle" w="med" len="med"/>
          </a:ln>
          <a:effectLst/>
        </p:spPr>
        <p:txBody>
          <a:bodyPr wrap="none" anchor="ct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43375" name="Oval 15"/>
          <p:cNvSpPr>
            <a:spLocks noChangeArrowheads="1"/>
          </p:cNvSpPr>
          <p:nvPr/>
        </p:nvSpPr>
        <p:spPr bwMode="auto">
          <a:xfrm>
            <a:off x="4267200" y="4876800"/>
            <a:ext cx="1600200" cy="762000"/>
          </a:xfrm>
          <a:prstGeom prst="ellipse">
            <a:avLst/>
          </a:prstGeom>
          <a:solidFill>
            <a:srgbClr val="0000FF"/>
          </a:solidFill>
          <a:ln w="9525">
            <a:solidFill>
              <a:schemeClr val="tx1"/>
            </a:solidFill>
            <a:round/>
            <a:headEnd/>
            <a:tailEnd/>
          </a:ln>
          <a:effectLst/>
        </p:spPr>
        <p:txBody>
          <a:bodyPr wrap="none"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Child dies</a:t>
            </a:r>
            <a:endParaRPr kumimoji="0" lang="en-US" sz="1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endParaRPr>
          </a:p>
        </p:txBody>
      </p:sp>
      <p:sp>
        <p:nvSpPr>
          <p:cNvPr id="143379" name="Rectangle 19"/>
          <p:cNvSpPr>
            <a:spLocks noChangeArrowheads="1"/>
          </p:cNvSpPr>
          <p:nvPr/>
        </p:nvSpPr>
        <p:spPr bwMode="auto">
          <a:xfrm>
            <a:off x="5105400" y="3048000"/>
            <a:ext cx="184150" cy="366713"/>
          </a:xfrm>
          <a:prstGeom prst="rect">
            <a:avLst/>
          </a:prstGeom>
          <a:noFill/>
          <a:ln w="9525">
            <a:noFill/>
            <a:miter lim="800000"/>
            <a:headEnd/>
            <a:tailEnd/>
          </a:ln>
          <a:effectLst/>
        </p:spPr>
        <p:txBody>
          <a:bodyPr wrap="non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43386" name="Text Box 26"/>
          <p:cNvSpPr txBox="1">
            <a:spLocks noChangeArrowheads="1"/>
          </p:cNvSpPr>
          <p:nvPr/>
        </p:nvSpPr>
        <p:spPr bwMode="auto">
          <a:xfrm>
            <a:off x="4540250" y="5681663"/>
            <a:ext cx="184731" cy="369332"/>
          </a:xfrm>
          <a:prstGeom prst="rect">
            <a:avLst/>
          </a:prstGeom>
          <a:noFill/>
          <a:ln w="9525">
            <a:noFill/>
            <a:miter lim="800000"/>
            <a:headEnd/>
            <a:tailEnd/>
          </a:ln>
          <a:effectLst/>
        </p:spPr>
        <p:txBody>
          <a:bodyPr wrap="non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endParaRPr>
          </a:p>
        </p:txBody>
      </p:sp>
      <p:sp>
        <p:nvSpPr>
          <p:cNvPr id="143390" name="Line 30"/>
          <p:cNvSpPr>
            <a:spLocks noChangeShapeType="1"/>
          </p:cNvSpPr>
          <p:nvPr/>
        </p:nvSpPr>
        <p:spPr bwMode="auto">
          <a:xfrm>
            <a:off x="5029200" y="3352800"/>
            <a:ext cx="0" cy="1371600"/>
          </a:xfrm>
          <a:prstGeom prst="line">
            <a:avLst/>
          </a:prstGeom>
          <a:noFill/>
          <a:ln w="57150">
            <a:solidFill>
              <a:schemeClr val="tx1"/>
            </a:solidFill>
            <a:round/>
            <a:headEnd/>
            <a:tailEnd/>
          </a:ln>
          <a:effectLst/>
        </p:spPr>
        <p:txBody>
          <a:bodyPr wrap="none" anchor="ct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2" name="TextBox 1">
            <a:extLst>
              <a:ext uri="{FF2B5EF4-FFF2-40B4-BE49-F238E27FC236}">
                <a16:creationId xmlns:a16="http://schemas.microsoft.com/office/drawing/2014/main" id="{BD0E7E36-0C4B-9C45-9100-F7E4F2379039}"/>
              </a:ext>
            </a:extLst>
          </p:cNvPr>
          <p:cNvSpPr txBox="1"/>
          <p:nvPr/>
        </p:nvSpPr>
        <p:spPr>
          <a:xfrm>
            <a:off x="179512" y="3789040"/>
            <a:ext cx="4155305" cy="2031325"/>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David did not commit adultery in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the literal sense for all soldiers gave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their wives a writ of divorce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before going off to battle.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(Sanhedrin 107b.)</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itchFamily="96" charset="0"/>
              <a:cs typeface="Arial" pitchFamily="96"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itchFamily="96" charset="0"/>
              <a:cs typeface="Arial" pitchFamily="96" charset="0"/>
            </a:endParaRPr>
          </a:p>
        </p:txBody>
      </p:sp>
    </p:spTree>
    <p:extLst>
      <p:ext uri="{BB962C8B-B14F-4D97-AF65-F5344CB8AC3E}">
        <p14:creationId xmlns:p14="http://schemas.microsoft.com/office/powerpoint/2010/main" val="3929797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336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336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336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336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336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337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337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337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3373"/>
                                        </p:tgtEl>
                                        <p:attrNameLst>
                                          <p:attrName>style.visibility</p:attrName>
                                        </p:attrNameLst>
                                      </p:cBhvr>
                                      <p:to>
                                        <p:strVal val="visible"/>
                                      </p:to>
                                    </p:set>
                                  </p:childTnLst>
                                </p:cTn>
                              </p:par>
                              <p:par>
                                <p:cTn id="23" presetID="1" presetClass="entr" presetSubtype="0" fill="hold" grpId="0" nodeType="withEffect" nodePh="1">
                                  <p:stCondLst>
                                    <p:cond delay="0"/>
                                  </p:stCondLst>
                                  <p:endCondLst>
                                    <p:cond evt="begin" delay="0">
                                      <p:tn val="23"/>
                                    </p:cond>
                                  </p:endCondLst>
                                  <p:childTnLst>
                                    <p:set>
                                      <p:cBhvr>
                                        <p:cTn id="24" dur="1" fill="hold">
                                          <p:stCondLst>
                                            <p:cond delay="0"/>
                                          </p:stCondLst>
                                        </p:cTn>
                                        <p:tgtEl>
                                          <p:spTgt spid="14337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43375"/>
                                        </p:tgtEl>
                                        <p:attrNameLst>
                                          <p:attrName>style.visibility</p:attrName>
                                        </p:attrNameLst>
                                      </p:cBhvr>
                                      <p:to>
                                        <p:strVal val="visible"/>
                                      </p:to>
                                    </p:set>
                                  </p:childTnLst>
                                </p:cTn>
                              </p:par>
                              <p:par>
                                <p:cTn id="33" presetID="1" presetClass="entr" presetSubtype="0" fill="hold" grpId="0" nodeType="withEffect" nodePh="1">
                                  <p:stCondLst>
                                    <p:cond delay="0"/>
                                  </p:stCondLst>
                                  <p:endCondLst>
                                    <p:cond evt="begin" delay="0">
                                      <p:tn val="33"/>
                                    </p:cond>
                                  </p:endCondLst>
                                  <p:childTnLst>
                                    <p:set>
                                      <p:cBhvr>
                                        <p:cTn id="34" dur="1" fill="hold">
                                          <p:stCondLst>
                                            <p:cond delay="0"/>
                                          </p:stCondLst>
                                        </p:cTn>
                                        <p:tgtEl>
                                          <p:spTgt spid="14338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433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64" grpId="0" animBg="1"/>
      <p:bldP spid="143366" grpId="0" animBg="1"/>
      <p:bldP spid="143367" grpId="0" animBg="1"/>
      <p:bldP spid="143368" grpId="0"/>
      <p:bldP spid="143369" grpId="0"/>
      <p:bldP spid="143370" grpId="0"/>
      <p:bldP spid="143371" grpId="0" animBg="1"/>
      <p:bldP spid="143372" grpId="0" animBg="1"/>
      <p:bldP spid="143373" grpId="0" animBg="1"/>
      <p:bldP spid="143375" grpId="0" animBg="1"/>
      <p:bldP spid="143379" grpId="0"/>
      <p:bldP spid="143386" grpId="0"/>
      <p:bldP spid="143390" grpId="0" animBg="1"/>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E9D5C2F-83E7-3E46-8F96-D8C4D84184EA}"/>
              </a:ext>
            </a:extLst>
          </p:cNvPr>
          <p:cNvSpPr>
            <a:spLocks noGrp="1"/>
          </p:cNvSpPr>
          <p:nvPr>
            <p:ph type="title"/>
          </p:nvPr>
        </p:nvSpPr>
        <p:spPr/>
        <p:txBody>
          <a:bodyPr/>
          <a:lstStyle/>
          <a:p>
            <a:r>
              <a:rPr lang="en-GB" dirty="0">
                <a:solidFill>
                  <a:srgbClr val="FFFF00"/>
                </a:solidFill>
                <a:latin typeface="Century Gothic" panose="020B0502020202020204" pitchFamily="34" charset="0"/>
              </a:rPr>
              <a:t>Still . . .</a:t>
            </a:r>
          </a:p>
        </p:txBody>
      </p:sp>
      <p:sp>
        <p:nvSpPr>
          <p:cNvPr id="3" name="Text Placeholder 2">
            <a:extLst>
              <a:ext uri="{FF2B5EF4-FFF2-40B4-BE49-F238E27FC236}">
                <a16:creationId xmlns:a16="http://schemas.microsoft.com/office/drawing/2014/main" id="{87DAF6AC-815A-174C-B75A-0B374DE31A28}"/>
              </a:ext>
            </a:extLst>
          </p:cNvPr>
          <p:cNvSpPr>
            <a:spLocks noGrp="1"/>
          </p:cNvSpPr>
          <p:nvPr>
            <p:ph idx="1"/>
          </p:nvPr>
        </p:nvSpPr>
        <p:spPr/>
        <p:txBody>
          <a:bodyPr/>
          <a:lstStyle/>
          <a:p>
            <a:pPr marL="0" indent="0">
              <a:buNone/>
            </a:pPr>
            <a:r>
              <a:rPr lang="en-GB" sz="2200" dirty="0">
                <a:latin typeface="Century Gothic" panose="020B0502020202020204" pitchFamily="34" charset="0"/>
              </a:rPr>
              <a:t>Why did you despise the word of the Lord by doing what is evil in his eyes? You struck down Uriah the Hittite with the sword and took his wife to be your own. Now, therefore, the sword will never depart from your house, because you despised me and took the wife of Uriah the Hittite to be your own.’ “This is what the Lord says: ‘Out of your own household I am going to bring calamity on you. Before your very eyes I will take your wives and give them to one who is close to you, and he will sleep with your wives in broad daylight. You did it in secret, but I will do this thing in broad daylight before all Israel.’” Then David said to Nathan, “I have sinned against the Lord.” Nathan replied, “The Lord has taken away your sin. You are not going to die.” 							2 Samuel 12:9-13</a:t>
            </a:r>
          </a:p>
        </p:txBody>
      </p:sp>
    </p:spTree>
    <p:extLst>
      <p:ext uri="{BB962C8B-B14F-4D97-AF65-F5344CB8AC3E}">
        <p14:creationId xmlns:p14="http://schemas.microsoft.com/office/powerpoint/2010/main" val="24792510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5760"/>
            <a:ext cx="8229600" cy="1143000"/>
          </a:xfrm>
        </p:spPr>
        <p:txBody>
          <a:bodyPr/>
          <a:lstStyle/>
          <a:p>
            <a:r>
              <a:rPr lang="en-US" dirty="0">
                <a:solidFill>
                  <a:srgbClr val="FFFF00"/>
                </a:solidFill>
                <a:latin typeface="Century Gothic" panose="020B0502020202020204" pitchFamily="34" charset="0"/>
              </a:rPr>
              <a:t>Psalm 51 – a psalm of David</a:t>
            </a:r>
          </a:p>
        </p:txBody>
      </p:sp>
      <p:sp>
        <p:nvSpPr>
          <p:cNvPr id="3" name="Content Placeholder 2"/>
          <p:cNvSpPr>
            <a:spLocks noGrp="1"/>
          </p:cNvSpPr>
          <p:nvPr>
            <p:ph idx="1"/>
          </p:nvPr>
        </p:nvSpPr>
        <p:spPr>
          <a:xfrm>
            <a:off x="457200" y="1226170"/>
            <a:ext cx="8229600" cy="4525963"/>
          </a:xfrm>
        </p:spPr>
        <p:txBody>
          <a:bodyPr/>
          <a:lstStyle/>
          <a:p>
            <a:r>
              <a:rPr lang="en-US" sz="2400" dirty="0">
                <a:latin typeface="Century Gothic" panose="020B0502020202020204" pitchFamily="34" charset="0"/>
              </a:rPr>
              <a:t>Have mercy on me, O God,</a:t>
            </a:r>
            <a:br>
              <a:rPr lang="en-US" sz="2400" dirty="0">
                <a:latin typeface="Century Gothic" panose="020B0502020202020204" pitchFamily="34" charset="0"/>
              </a:rPr>
            </a:br>
            <a:r>
              <a:rPr lang="en-US" sz="2400" dirty="0">
                <a:latin typeface="Century Gothic" panose="020B0502020202020204" pitchFamily="34" charset="0"/>
              </a:rPr>
              <a:t>    according to your steadfast love;</a:t>
            </a:r>
            <a:br>
              <a:rPr lang="en-US" sz="2400" dirty="0">
                <a:latin typeface="Century Gothic" panose="020B0502020202020204" pitchFamily="34" charset="0"/>
              </a:rPr>
            </a:br>
            <a:r>
              <a:rPr lang="en-US" sz="2400" dirty="0">
                <a:latin typeface="Century Gothic" panose="020B0502020202020204" pitchFamily="34" charset="0"/>
              </a:rPr>
              <a:t>according to your abundant mercy</a:t>
            </a:r>
            <a:br>
              <a:rPr lang="en-US" sz="2400" dirty="0">
                <a:latin typeface="Century Gothic" panose="020B0502020202020204" pitchFamily="34" charset="0"/>
              </a:rPr>
            </a:br>
            <a:r>
              <a:rPr lang="en-US" sz="2400" dirty="0">
                <a:latin typeface="Century Gothic" panose="020B0502020202020204" pitchFamily="34" charset="0"/>
              </a:rPr>
              <a:t>    blot out my transgressions.</a:t>
            </a:r>
            <a:br>
              <a:rPr lang="en-US" sz="2400" dirty="0">
                <a:latin typeface="Century Gothic" panose="020B0502020202020204" pitchFamily="34" charset="0"/>
              </a:rPr>
            </a:br>
            <a:r>
              <a:rPr lang="en-US" sz="2400" baseline="30000" dirty="0">
                <a:latin typeface="Century Gothic" panose="020B0502020202020204" pitchFamily="34" charset="0"/>
              </a:rPr>
              <a:t>2 </a:t>
            </a:r>
            <a:r>
              <a:rPr lang="en-US" sz="2400" dirty="0">
                <a:latin typeface="Century Gothic" panose="020B0502020202020204" pitchFamily="34" charset="0"/>
              </a:rPr>
              <a:t>Wash me thoroughly from my iniquity,</a:t>
            </a:r>
            <a:br>
              <a:rPr lang="en-US" sz="2400" dirty="0">
                <a:latin typeface="Century Gothic" panose="020B0502020202020204" pitchFamily="34" charset="0"/>
              </a:rPr>
            </a:br>
            <a:r>
              <a:rPr lang="en-US" sz="2400" dirty="0">
                <a:latin typeface="Century Gothic" panose="020B0502020202020204" pitchFamily="34" charset="0"/>
              </a:rPr>
              <a:t>    and cleanse me from my sin.</a:t>
            </a:r>
          </a:p>
          <a:p>
            <a:r>
              <a:rPr lang="en-US" sz="2400" baseline="30000" dirty="0">
                <a:latin typeface="Century Gothic" panose="020B0502020202020204" pitchFamily="34" charset="0"/>
              </a:rPr>
              <a:t>3 </a:t>
            </a:r>
            <a:r>
              <a:rPr lang="en-US" sz="2400" dirty="0">
                <a:latin typeface="Century Gothic" panose="020B0502020202020204" pitchFamily="34" charset="0"/>
              </a:rPr>
              <a:t>For I know my transgressions,</a:t>
            </a:r>
            <a:br>
              <a:rPr lang="en-US" sz="2400" dirty="0">
                <a:latin typeface="Century Gothic" panose="020B0502020202020204" pitchFamily="34" charset="0"/>
              </a:rPr>
            </a:br>
            <a:r>
              <a:rPr lang="en-US" sz="2400" dirty="0">
                <a:latin typeface="Century Gothic" panose="020B0502020202020204" pitchFamily="34" charset="0"/>
              </a:rPr>
              <a:t>    and my sin is ever before me.</a:t>
            </a:r>
            <a:br>
              <a:rPr lang="en-US" sz="2400" dirty="0">
                <a:latin typeface="Century Gothic" panose="020B0502020202020204" pitchFamily="34" charset="0"/>
              </a:rPr>
            </a:br>
            <a:r>
              <a:rPr lang="en-US" sz="2400" baseline="30000" dirty="0">
                <a:latin typeface="Century Gothic" panose="020B0502020202020204" pitchFamily="34" charset="0"/>
              </a:rPr>
              <a:t>4 </a:t>
            </a:r>
            <a:r>
              <a:rPr lang="en-US" sz="2400" dirty="0">
                <a:latin typeface="Century Gothic" panose="020B0502020202020204" pitchFamily="34" charset="0"/>
              </a:rPr>
              <a:t>Against you, you alone, have I sinned,</a:t>
            </a:r>
            <a:br>
              <a:rPr lang="en-US" sz="2400" dirty="0">
                <a:latin typeface="Century Gothic" panose="020B0502020202020204" pitchFamily="34" charset="0"/>
              </a:rPr>
            </a:br>
            <a:r>
              <a:rPr lang="en-US" sz="2400" dirty="0">
                <a:latin typeface="Century Gothic" panose="020B0502020202020204" pitchFamily="34" charset="0"/>
              </a:rPr>
              <a:t>    and done what is evil in your sight,</a:t>
            </a:r>
            <a:br>
              <a:rPr lang="en-US" sz="2400" dirty="0">
                <a:latin typeface="Century Gothic" panose="020B0502020202020204" pitchFamily="34" charset="0"/>
              </a:rPr>
            </a:br>
            <a:r>
              <a:rPr lang="en-US" sz="2400" dirty="0">
                <a:latin typeface="Century Gothic" panose="020B0502020202020204" pitchFamily="34" charset="0"/>
              </a:rPr>
              <a:t>so that you are justified in your sentence</a:t>
            </a:r>
            <a:br>
              <a:rPr lang="en-US" sz="2400" dirty="0">
                <a:latin typeface="Century Gothic" panose="020B0502020202020204" pitchFamily="34" charset="0"/>
              </a:rPr>
            </a:br>
            <a:r>
              <a:rPr lang="en-US" sz="2400" dirty="0">
                <a:latin typeface="Century Gothic" panose="020B0502020202020204" pitchFamily="34" charset="0"/>
              </a:rPr>
              <a:t>    and blameless when you pass judgment.</a:t>
            </a:r>
            <a:br>
              <a:rPr lang="en-US" sz="2400" dirty="0">
                <a:latin typeface="Century Gothic" panose="020B0502020202020204" pitchFamily="34" charset="0"/>
              </a:rPr>
            </a:br>
            <a:r>
              <a:rPr lang="en-US" sz="2400" baseline="30000" dirty="0">
                <a:latin typeface="Century Gothic" panose="020B0502020202020204" pitchFamily="34" charset="0"/>
              </a:rPr>
              <a:t>5 </a:t>
            </a:r>
            <a:r>
              <a:rPr lang="en-US" sz="2400" dirty="0">
                <a:latin typeface="Century Gothic" panose="020B0502020202020204" pitchFamily="34" charset="0"/>
              </a:rPr>
              <a:t>Indeed, I was born guilty,</a:t>
            </a:r>
            <a:br>
              <a:rPr lang="en-US" sz="2400" dirty="0">
                <a:latin typeface="Century Gothic" panose="020B0502020202020204" pitchFamily="34" charset="0"/>
              </a:rPr>
            </a:br>
            <a:r>
              <a:rPr lang="en-US" sz="2400" dirty="0">
                <a:latin typeface="Century Gothic" panose="020B0502020202020204" pitchFamily="34" charset="0"/>
              </a:rPr>
              <a:t>    a sinner when my mother conceived me.</a:t>
            </a:r>
          </a:p>
          <a:p>
            <a:endParaRPr lang="en-US" sz="2400" dirty="0">
              <a:latin typeface="Century Gothic" panose="020B0502020202020204" pitchFamily="34" charset="0"/>
            </a:endParaRPr>
          </a:p>
        </p:txBody>
      </p:sp>
    </p:spTree>
    <p:extLst>
      <p:ext uri="{BB962C8B-B14F-4D97-AF65-F5344CB8AC3E}">
        <p14:creationId xmlns:p14="http://schemas.microsoft.com/office/powerpoint/2010/main" val="36192624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8229600" cy="1143000"/>
          </a:xfrm>
        </p:spPr>
        <p:txBody>
          <a:bodyPr/>
          <a:lstStyle/>
          <a:p>
            <a:r>
              <a:rPr lang="en-US" dirty="0">
                <a:solidFill>
                  <a:srgbClr val="FFFF00"/>
                </a:solidFill>
                <a:latin typeface="Century Gothic" panose="020B0502020202020204" pitchFamily="34" charset="0"/>
              </a:rPr>
              <a:t>David wins the birthright</a:t>
            </a:r>
          </a:p>
        </p:txBody>
      </p:sp>
      <p:sp>
        <p:nvSpPr>
          <p:cNvPr id="3" name="Content Placeholder 2"/>
          <p:cNvSpPr>
            <a:spLocks noGrp="1"/>
          </p:cNvSpPr>
          <p:nvPr>
            <p:ph idx="1"/>
          </p:nvPr>
        </p:nvSpPr>
        <p:spPr>
          <a:xfrm>
            <a:off x="323528" y="1187624"/>
            <a:ext cx="8363272" cy="5035698"/>
          </a:xfrm>
        </p:spPr>
        <p:txBody>
          <a:bodyPr>
            <a:noAutofit/>
          </a:bodyPr>
          <a:lstStyle/>
          <a:p>
            <a:r>
              <a:rPr lang="en-GB" sz="2400" dirty="0">
                <a:latin typeface="Century Gothic" panose="020B0502020202020204" pitchFamily="34" charset="0"/>
              </a:rPr>
              <a:t>As soon as David had finished talking with Saul, Jonathan’s life became bound up with David’s life, and Jonathan loved David as much as himself.  From that point forward, Saul kept David in his service and wouldn’t allow him to return to his father’s household.  And Jonathan and David made a covenant together because Jonathan loved David as much as himself.  Jonathan took off the robe he was wearing and gave it to David, along with his armour, as well as his sword, his bow, and his belt.  David went out and was successful in every mission Saul sent him to do. So Saul placed him in charge of the soldiers, and this pleased all the troops as well as Saul’s servants. </a:t>
            </a:r>
            <a:endParaRPr lang="en-US" sz="2400" dirty="0">
              <a:latin typeface="Century Gothic" panose="020B0502020202020204" pitchFamily="34" charset="0"/>
            </a:endParaRPr>
          </a:p>
        </p:txBody>
      </p:sp>
    </p:spTree>
    <p:extLst>
      <p:ext uri="{BB962C8B-B14F-4D97-AF65-F5344CB8AC3E}">
        <p14:creationId xmlns:p14="http://schemas.microsoft.com/office/powerpoint/2010/main" val="13960482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26DFBC3-4AE7-8247-95F7-0125D6FB27C0}"/>
              </a:ext>
            </a:extLst>
          </p:cNvPr>
          <p:cNvSpPr>
            <a:spLocks noGrp="1"/>
          </p:cNvSpPr>
          <p:nvPr>
            <p:ph idx="1"/>
          </p:nvPr>
        </p:nvSpPr>
        <p:spPr>
          <a:xfrm>
            <a:off x="457200" y="803845"/>
            <a:ext cx="8229600" cy="5865515"/>
          </a:xfrm>
        </p:spPr>
        <p:txBody>
          <a:bodyPr/>
          <a:lstStyle/>
          <a:p>
            <a:pPr marL="0" indent="0">
              <a:buNone/>
            </a:pPr>
            <a:r>
              <a:rPr lang="en-GB" sz="2400" dirty="0">
                <a:latin typeface="Century Gothic" panose="020B0502020202020204" pitchFamily="34" charset="0"/>
              </a:rPr>
              <a:t>   Behold, you delight in truth in the inward being,</a:t>
            </a:r>
          </a:p>
          <a:p>
            <a:pPr marL="0" indent="0">
              <a:buNone/>
            </a:pPr>
            <a:r>
              <a:rPr lang="en-GB" sz="2400" dirty="0">
                <a:latin typeface="Century Gothic" panose="020B0502020202020204" pitchFamily="34" charset="0"/>
              </a:rPr>
              <a:t>    and you teach me wisdom in the secret heart.</a:t>
            </a:r>
          </a:p>
          <a:p>
            <a:pPr marL="0" indent="0">
              <a:buNone/>
            </a:pPr>
            <a:r>
              <a:rPr lang="en-GB" sz="2400" dirty="0">
                <a:latin typeface="Century Gothic" panose="020B0502020202020204" pitchFamily="34" charset="0"/>
              </a:rPr>
              <a:t>7 Purge me with hyssop, and I shall be clean;</a:t>
            </a:r>
          </a:p>
          <a:p>
            <a:pPr marL="0" indent="0">
              <a:buNone/>
            </a:pPr>
            <a:r>
              <a:rPr lang="en-GB" sz="2400" dirty="0">
                <a:latin typeface="Century Gothic" panose="020B0502020202020204" pitchFamily="34" charset="0"/>
              </a:rPr>
              <a:t>    wash me, and I shall be whiter than snow.</a:t>
            </a:r>
          </a:p>
          <a:p>
            <a:pPr marL="0" indent="0">
              <a:buNone/>
            </a:pPr>
            <a:r>
              <a:rPr lang="en-GB" sz="2400" dirty="0">
                <a:latin typeface="Century Gothic" panose="020B0502020202020204" pitchFamily="34" charset="0"/>
              </a:rPr>
              <a:t>8 Let me hear joy and gladness;</a:t>
            </a:r>
          </a:p>
          <a:p>
            <a:pPr marL="0" indent="0">
              <a:buNone/>
            </a:pPr>
            <a:r>
              <a:rPr lang="en-GB" sz="2400" dirty="0">
                <a:latin typeface="Century Gothic" panose="020B0502020202020204" pitchFamily="34" charset="0"/>
              </a:rPr>
              <a:t>    let the bones that you have broken rejoice.</a:t>
            </a:r>
          </a:p>
          <a:p>
            <a:pPr marL="0" indent="0">
              <a:buNone/>
            </a:pPr>
            <a:r>
              <a:rPr lang="en-GB" sz="2400" dirty="0">
                <a:latin typeface="Century Gothic" panose="020B0502020202020204" pitchFamily="34" charset="0"/>
              </a:rPr>
              <a:t>9 Hide your face from my sins,</a:t>
            </a:r>
          </a:p>
          <a:p>
            <a:pPr marL="0" indent="0">
              <a:buNone/>
            </a:pPr>
            <a:r>
              <a:rPr lang="en-GB" sz="2400" dirty="0">
                <a:latin typeface="Century Gothic" panose="020B0502020202020204" pitchFamily="34" charset="0"/>
              </a:rPr>
              <a:t>    and blot out all my iniquities.</a:t>
            </a:r>
          </a:p>
          <a:p>
            <a:pPr marL="0" indent="0">
              <a:buNone/>
            </a:pPr>
            <a:r>
              <a:rPr lang="en-GB" sz="2400" dirty="0">
                <a:latin typeface="Century Gothic" panose="020B0502020202020204" pitchFamily="34" charset="0"/>
              </a:rPr>
              <a:t>10 Create in me a clean heart, O God,</a:t>
            </a:r>
          </a:p>
          <a:p>
            <a:pPr marL="0" indent="0">
              <a:buNone/>
            </a:pPr>
            <a:r>
              <a:rPr lang="en-GB" sz="2400" dirty="0">
                <a:latin typeface="Century Gothic" panose="020B0502020202020204" pitchFamily="34" charset="0"/>
              </a:rPr>
              <a:t>    and renew a right spirit within me.</a:t>
            </a:r>
          </a:p>
          <a:p>
            <a:pPr marL="0" indent="0">
              <a:buNone/>
            </a:pPr>
            <a:r>
              <a:rPr lang="en-GB" sz="2400" dirty="0">
                <a:latin typeface="Century Gothic" panose="020B0502020202020204" pitchFamily="34" charset="0"/>
              </a:rPr>
              <a:t>11 Cast me not away from your presence,</a:t>
            </a:r>
          </a:p>
          <a:p>
            <a:pPr marL="0" indent="0">
              <a:buNone/>
            </a:pPr>
            <a:r>
              <a:rPr lang="en-GB" sz="2400" dirty="0">
                <a:latin typeface="Century Gothic" panose="020B0502020202020204" pitchFamily="34" charset="0"/>
              </a:rPr>
              <a:t>    and take not your Holy Spirit from me.</a:t>
            </a:r>
          </a:p>
        </p:txBody>
      </p:sp>
    </p:spTree>
    <p:extLst>
      <p:ext uri="{BB962C8B-B14F-4D97-AF65-F5344CB8AC3E}">
        <p14:creationId xmlns:p14="http://schemas.microsoft.com/office/powerpoint/2010/main" val="1292467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6621624-C8EE-CA47-9263-C02C8F32E845}"/>
              </a:ext>
            </a:extLst>
          </p:cNvPr>
          <p:cNvSpPr>
            <a:spLocks noGrp="1"/>
          </p:cNvSpPr>
          <p:nvPr>
            <p:ph idx="1"/>
          </p:nvPr>
        </p:nvSpPr>
        <p:spPr>
          <a:xfrm>
            <a:off x="539552" y="836712"/>
            <a:ext cx="8352928" cy="5289451"/>
          </a:xfrm>
        </p:spPr>
        <p:txBody>
          <a:bodyPr/>
          <a:lstStyle/>
          <a:p>
            <a:pPr marL="0" indent="0">
              <a:buNone/>
            </a:pPr>
            <a:r>
              <a:rPr lang="en-GB" sz="2400" dirty="0">
                <a:latin typeface="Century Gothic" panose="020B0502020202020204" pitchFamily="34" charset="0"/>
              </a:rPr>
              <a:t>    Restore to me the joy of your salvation,</a:t>
            </a:r>
            <a:br>
              <a:rPr lang="en-GB" sz="2400" dirty="0">
                <a:latin typeface="Century Gothic" panose="020B0502020202020204" pitchFamily="34" charset="0"/>
              </a:rPr>
            </a:br>
            <a:r>
              <a:rPr lang="en-GB" sz="2400" dirty="0">
                <a:latin typeface="Century Gothic" panose="020B0502020202020204" pitchFamily="34" charset="0"/>
              </a:rPr>
              <a:t>    and uphold me with a willing spirit.</a:t>
            </a:r>
            <a:br>
              <a:rPr lang="en-GB" sz="2400" dirty="0">
                <a:latin typeface="Century Gothic" panose="020B0502020202020204" pitchFamily="34" charset="0"/>
              </a:rPr>
            </a:br>
            <a:r>
              <a:rPr lang="en-GB" sz="2400" b="1" baseline="30000" dirty="0">
                <a:latin typeface="Century Gothic" panose="020B0502020202020204" pitchFamily="34" charset="0"/>
              </a:rPr>
              <a:t>13 </a:t>
            </a:r>
            <a:r>
              <a:rPr lang="en-GB" sz="2400" dirty="0">
                <a:latin typeface="Century Gothic" panose="020B0502020202020204" pitchFamily="34" charset="0"/>
              </a:rPr>
              <a:t>Then I will teach transgressors your ways,</a:t>
            </a:r>
            <a:br>
              <a:rPr lang="en-GB" sz="2400" dirty="0">
                <a:latin typeface="Century Gothic" panose="020B0502020202020204" pitchFamily="34" charset="0"/>
              </a:rPr>
            </a:br>
            <a:r>
              <a:rPr lang="en-GB" sz="2400" dirty="0">
                <a:latin typeface="Century Gothic" panose="020B0502020202020204" pitchFamily="34" charset="0"/>
              </a:rPr>
              <a:t>    and sinners will return to you.</a:t>
            </a:r>
            <a:br>
              <a:rPr lang="en-GB" sz="2400" dirty="0">
                <a:latin typeface="Century Gothic" panose="020B0502020202020204" pitchFamily="34" charset="0"/>
              </a:rPr>
            </a:br>
            <a:r>
              <a:rPr lang="en-GB" sz="2400" b="1" baseline="30000" dirty="0">
                <a:latin typeface="Century Gothic" panose="020B0502020202020204" pitchFamily="34" charset="0"/>
              </a:rPr>
              <a:t>14 </a:t>
            </a:r>
            <a:r>
              <a:rPr lang="en-GB" sz="2400" dirty="0">
                <a:latin typeface="Century Gothic" panose="020B0502020202020204" pitchFamily="34" charset="0"/>
              </a:rPr>
              <a:t>Deliver me from blood guiltiness, O God,</a:t>
            </a:r>
            <a:br>
              <a:rPr lang="en-GB" sz="2400" dirty="0">
                <a:latin typeface="Century Gothic" panose="020B0502020202020204" pitchFamily="34" charset="0"/>
              </a:rPr>
            </a:br>
            <a:r>
              <a:rPr lang="en-GB" sz="2400" dirty="0">
                <a:latin typeface="Century Gothic" panose="020B0502020202020204" pitchFamily="34" charset="0"/>
              </a:rPr>
              <a:t>    O God of my salvation,</a:t>
            </a:r>
            <a:br>
              <a:rPr lang="en-GB" sz="2400" dirty="0">
                <a:latin typeface="Century Gothic" panose="020B0502020202020204" pitchFamily="34" charset="0"/>
              </a:rPr>
            </a:br>
            <a:r>
              <a:rPr lang="en-GB" sz="2400" dirty="0">
                <a:latin typeface="Century Gothic" panose="020B0502020202020204" pitchFamily="34" charset="0"/>
              </a:rPr>
              <a:t>    and my tongue will sing aloud of your righteousness.</a:t>
            </a:r>
            <a:br>
              <a:rPr lang="en-GB" sz="2400" dirty="0">
                <a:latin typeface="Century Gothic" panose="020B0502020202020204" pitchFamily="34" charset="0"/>
              </a:rPr>
            </a:br>
            <a:r>
              <a:rPr lang="en-GB" sz="2400" b="1" baseline="30000" dirty="0">
                <a:latin typeface="Century Gothic" panose="020B0502020202020204" pitchFamily="34" charset="0"/>
              </a:rPr>
              <a:t>15 </a:t>
            </a:r>
            <a:r>
              <a:rPr lang="en-GB" sz="2400" dirty="0">
                <a:latin typeface="Century Gothic" panose="020B0502020202020204" pitchFamily="34" charset="0"/>
              </a:rPr>
              <a:t>O Lord, open my lips,</a:t>
            </a:r>
            <a:br>
              <a:rPr lang="en-GB" sz="2400" dirty="0">
                <a:latin typeface="Century Gothic" panose="020B0502020202020204" pitchFamily="34" charset="0"/>
              </a:rPr>
            </a:br>
            <a:r>
              <a:rPr lang="en-GB" sz="2400" dirty="0">
                <a:latin typeface="Century Gothic" panose="020B0502020202020204" pitchFamily="34" charset="0"/>
              </a:rPr>
              <a:t>    and my mouth will declare your praise.</a:t>
            </a:r>
            <a:br>
              <a:rPr lang="en-GB" sz="2400" dirty="0">
                <a:latin typeface="Century Gothic" panose="020B0502020202020204" pitchFamily="34" charset="0"/>
              </a:rPr>
            </a:br>
            <a:r>
              <a:rPr lang="en-GB" sz="2400" b="1" baseline="30000" dirty="0">
                <a:latin typeface="Century Gothic" panose="020B0502020202020204" pitchFamily="34" charset="0"/>
              </a:rPr>
              <a:t>16 </a:t>
            </a:r>
            <a:r>
              <a:rPr lang="en-GB" sz="2400" dirty="0">
                <a:latin typeface="Century Gothic" panose="020B0502020202020204" pitchFamily="34" charset="0"/>
              </a:rPr>
              <a:t>For you will not delight in sacrifice, or I would give it;</a:t>
            </a:r>
            <a:br>
              <a:rPr lang="en-GB" sz="2400" dirty="0">
                <a:latin typeface="Century Gothic" panose="020B0502020202020204" pitchFamily="34" charset="0"/>
              </a:rPr>
            </a:br>
            <a:r>
              <a:rPr lang="en-GB" sz="2400" dirty="0">
                <a:latin typeface="Century Gothic" panose="020B0502020202020204" pitchFamily="34" charset="0"/>
              </a:rPr>
              <a:t>    you will not be pleased with a burnt offering.</a:t>
            </a:r>
            <a:br>
              <a:rPr lang="en-GB" sz="2400" dirty="0">
                <a:latin typeface="Century Gothic" panose="020B0502020202020204" pitchFamily="34" charset="0"/>
              </a:rPr>
            </a:br>
            <a:r>
              <a:rPr lang="en-GB" sz="2400" b="1" baseline="30000" dirty="0">
                <a:latin typeface="Century Gothic" panose="020B0502020202020204" pitchFamily="34" charset="0"/>
              </a:rPr>
              <a:t>17 </a:t>
            </a:r>
            <a:r>
              <a:rPr lang="en-GB" sz="2400" dirty="0">
                <a:latin typeface="Century Gothic" panose="020B0502020202020204" pitchFamily="34" charset="0"/>
              </a:rPr>
              <a:t>The sacrifices of God are a broken spirit;</a:t>
            </a:r>
            <a:br>
              <a:rPr lang="en-GB" sz="2400" dirty="0">
                <a:latin typeface="Century Gothic" panose="020B0502020202020204" pitchFamily="34" charset="0"/>
              </a:rPr>
            </a:br>
            <a:r>
              <a:rPr lang="en-GB" sz="2400" dirty="0">
                <a:latin typeface="Century Gothic" panose="020B0502020202020204" pitchFamily="34" charset="0"/>
              </a:rPr>
              <a:t>    a broken and contrite heart, O God, you will not</a:t>
            </a:r>
            <a:br>
              <a:rPr lang="en-GB" sz="2400" dirty="0">
                <a:latin typeface="Century Gothic" panose="020B0502020202020204" pitchFamily="34" charset="0"/>
              </a:rPr>
            </a:br>
            <a:r>
              <a:rPr lang="en-GB" sz="2400" dirty="0">
                <a:latin typeface="Century Gothic" panose="020B0502020202020204" pitchFamily="34" charset="0"/>
              </a:rPr>
              <a:t>    despise.</a:t>
            </a:r>
          </a:p>
        </p:txBody>
      </p:sp>
    </p:spTree>
    <p:extLst>
      <p:ext uri="{BB962C8B-B14F-4D97-AF65-F5344CB8AC3E}">
        <p14:creationId xmlns:p14="http://schemas.microsoft.com/office/powerpoint/2010/main" val="4522644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D8BFA-2D3C-B04F-8CD4-42FB37DBE44F}"/>
              </a:ext>
            </a:extLst>
          </p:cNvPr>
          <p:cNvSpPr>
            <a:spLocks noGrp="1"/>
          </p:cNvSpPr>
          <p:nvPr>
            <p:ph type="title"/>
          </p:nvPr>
        </p:nvSpPr>
        <p:spPr>
          <a:xfrm>
            <a:off x="457200" y="125760"/>
            <a:ext cx="8229600" cy="1143000"/>
          </a:xfrm>
        </p:spPr>
        <p:txBody>
          <a:bodyPr/>
          <a:lstStyle/>
          <a:p>
            <a:r>
              <a:rPr lang="en-GB" sz="4000" dirty="0">
                <a:solidFill>
                  <a:srgbClr val="FFFF00"/>
                </a:solidFill>
                <a:latin typeface="Century Gothic" panose="020B0502020202020204" pitchFamily="34" charset="0"/>
              </a:rPr>
              <a:t>How to make sense of this?</a:t>
            </a:r>
          </a:p>
        </p:txBody>
      </p:sp>
      <p:sp>
        <p:nvSpPr>
          <p:cNvPr id="4" name="Content Placeholder 3"/>
          <p:cNvSpPr>
            <a:spLocks noGrp="1"/>
          </p:cNvSpPr>
          <p:nvPr>
            <p:ph idx="1"/>
          </p:nvPr>
        </p:nvSpPr>
        <p:spPr>
          <a:xfrm>
            <a:off x="179512" y="1279301"/>
            <a:ext cx="8640960" cy="4525963"/>
          </a:xfrm>
        </p:spPr>
        <p:txBody>
          <a:bodyPr/>
          <a:lstStyle/>
          <a:p>
            <a:pPr>
              <a:buNone/>
            </a:pPr>
            <a:r>
              <a:rPr lang="en-US" sz="2200" dirty="0">
                <a:latin typeface="Century Gothic" panose="020B0502020202020204" pitchFamily="34" charset="0"/>
              </a:rPr>
              <a:t>	"King David was a great sage. When he saw Uriah the Hittite, he knew that he was the Serpent who had seduced Eve, and when he saw Bathsheba he knew that she was Eve, and he knew that he himself was Adam. Thus, he wished to take Bathsheba from Uriah, because she was destined to be David’s mate. The reason Nathan the prophet chastised him was because he hurried, and did not wait. For his haste caused him to go to her without performing </a:t>
            </a:r>
            <a:r>
              <a:rPr lang="en-US" sz="2200" i="1" dirty="0" err="1">
                <a:latin typeface="Century Gothic" panose="020B0502020202020204" pitchFamily="34" charset="0"/>
              </a:rPr>
              <a:t>tikkun</a:t>
            </a:r>
            <a:r>
              <a:rPr lang="en-US" sz="2200" i="1" dirty="0">
                <a:latin typeface="Century Gothic" panose="020B0502020202020204" pitchFamily="34" charset="0"/>
              </a:rPr>
              <a:t> </a:t>
            </a:r>
            <a:r>
              <a:rPr lang="en-US" sz="2200" dirty="0">
                <a:latin typeface="Century Gothic" panose="020B0502020202020204" pitchFamily="34" charset="0"/>
              </a:rPr>
              <a:t>(restoration). </a:t>
            </a:r>
            <a:r>
              <a:rPr lang="en-US" sz="2000" i="1" dirty="0" err="1">
                <a:latin typeface="Century Gothic" panose="020B0502020202020204" pitchFamily="34" charset="0"/>
              </a:rPr>
              <a:t>Sefer</a:t>
            </a:r>
            <a:r>
              <a:rPr lang="en-US" sz="2000" i="1" dirty="0">
                <a:latin typeface="Century Gothic" panose="020B0502020202020204" pitchFamily="34" charset="0"/>
              </a:rPr>
              <a:t> </a:t>
            </a:r>
            <a:r>
              <a:rPr lang="en-US" sz="2000" i="1" dirty="0" err="1">
                <a:latin typeface="Century Gothic" panose="020B0502020202020204" pitchFamily="34" charset="0"/>
              </a:rPr>
              <a:t>Peli’ah</a:t>
            </a:r>
            <a:endParaRPr lang="en-US" sz="2000" i="1" dirty="0">
              <a:latin typeface="Century Gothic" panose="020B0502020202020204" pitchFamily="34" charset="0"/>
            </a:endParaRPr>
          </a:p>
          <a:p>
            <a:pPr>
              <a:buNone/>
            </a:pPr>
            <a:endParaRPr lang="en-US" sz="2000" i="1" dirty="0">
              <a:latin typeface="Century Gothic" panose="020B0502020202020204" pitchFamily="34" charset="0"/>
            </a:endParaRPr>
          </a:p>
          <a:p>
            <a:pPr>
              <a:buNone/>
            </a:pPr>
            <a:r>
              <a:rPr lang="en-US" sz="2200" dirty="0">
                <a:latin typeface="Century Gothic" panose="020B0502020202020204" pitchFamily="34" charset="0"/>
              </a:rPr>
              <a:t> 	Bathsheba was David’s true wife, “predestined for David from the six days of Creation” but “he enjoyed her as an unripe fruit,” for he married her before the proper time, when the “fruit” was still unripe, neglecting to wait until after Uriah would die a [natural] death. (Sanhedrin 107a)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BC819-8CB2-C34D-8B1F-35A7899EB4EA}"/>
              </a:ext>
            </a:extLst>
          </p:cNvPr>
          <p:cNvSpPr>
            <a:spLocks noGrp="1"/>
          </p:cNvSpPr>
          <p:nvPr>
            <p:ph type="title"/>
          </p:nvPr>
        </p:nvSpPr>
        <p:spPr/>
        <p:txBody>
          <a:bodyPr/>
          <a:lstStyle/>
          <a:p>
            <a:r>
              <a:rPr lang="en-GB" dirty="0">
                <a:solidFill>
                  <a:srgbClr val="FFFF00"/>
                </a:solidFill>
                <a:latin typeface="Century Gothic" panose="020B0502020202020204" pitchFamily="34" charset="0"/>
              </a:rPr>
              <a:t>Importance of repentance</a:t>
            </a:r>
          </a:p>
        </p:txBody>
      </p:sp>
      <p:sp>
        <p:nvSpPr>
          <p:cNvPr id="3" name="Text Placeholder 2">
            <a:extLst>
              <a:ext uri="{FF2B5EF4-FFF2-40B4-BE49-F238E27FC236}">
                <a16:creationId xmlns:a16="http://schemas.microsoft.com/office/drawing/2014/main" id="{37FE54CF-960E-514B-BC51-BF94760B4797}"/>
              </a:ext>
            </a:extLst>
          </p:cNvPr>
          <p:cNvSpPr>
            <a:spLocks noGrp="1"/>
          </p:cNvSpPr>
          <p:nvPr>
            <p:ph type="body" sz="half" idx="1"/>
          </p:nvPr>
        </p:nvSpPr>
        <p:spPr>
          <a:xfrm>
            <a:off x="457200" y="1600200"/>
            <a:ext cx="8229600" cy="4525963"/>
          </a:xfrm>
        </p:spPr>
        <p:txBody>
          <a:bodyPr>
            <a:normAutofit fontScale="92500" lnSpcReduction="10000"/>
          </a:bodyPr>
          <a:lstStyle/>
          <a:p>
            <a:pPr>
              <a:lnSpc>
                <a:spcPct val="110000"/>
              </a:lnSpc>
            </a:pPr>
            <a:r>
              <a:rPr lang="en-GB" sz="2400" dirty="0">
                <a:latin typeface="Century Gothic" panose="020B0502020202020204" pitchFamily="34" charset="0"/>
              </a:rPr>
              <a:t>The stories of Judah and of his descendant David tell us that what mark a leader is not necessarily perfect righteousness. It is the ability to admit mistakes, to learn from them and grow from them. The Judah we see at the beginning of the story is not the man we see at the end.</a:t>
            </a:r>
          </a:p>
          <a:p>
            <a:pPr>
              <a:lnSpc>
                <a:spcPct val="110000"/>
              </a:lnSpc>
            </a:pPr>
            <a:r>
              <a:rPr lang="en-GB" sz="2400" dirty="0">
                <a:latin typeface="Century Gothic" panose="020B0502020202020204" pitchFamily="34" charset="0"/>
              </a:rPr>
              <a:t>“I tell you, there will be more joy in heaven over one sinner who repents than over ninety-nine righteous persons who do not need to repent.” Luke 15:7</a:t>
            </a:r>
          </a:p>
          <a:p>
            <a:pPr>
              <a:lnSpc>
                <a:spcPct val="110000"/>
              </a:lnSpc>
            </a:pPr>
            <a:r>
              <a:rPr lang="en-GB" sz="2400" dirty="0">
                <a:latin typeface="Century Gothic" panose="020B0502020202020204" pitchFamily="34" charset="0"/>
              </a:rPr>
              <a:t>"In the place where penitents stand, even the wholly righteous do not stand." (Talmud)</a:t>
            </a:r>
            <a:br>
              <a:rPr lang="en-GB" sz="2400" dirty="0">
                <a:latin typeface="Century Gothic" panose="020B0502020202020204" pitchFamily="34" charset="0"/>
              </a:rPr>
            </a:br>
            <a:endParaRPr lang="en-GB" sz="2400" dirty="0">
              <a:latin typeface="Century Gothic" panose="020B0502020202020204" pitchFamily="34" charset="0"/>
            </a:endParaRPr>
          </a:p>
          <a:p>
            <a:pPr>
              <a:lnSpc>
                <a:spcPct val="110000"/>
              </a:lnSpc>
            </a:pPr>
            <a:endParaRPr lang="en-GB" sz="2400" dirty="0">
              <a:latin typeface="Century Gothic" panose="020B0502020202020204" pitchFamily="34" charset="0"/>
            </a:endParaRPr>
          </a:p>
        </p:txBody>
      </p:sp>
    </p:spTree>
    <p:extLst>
      <p:ext uri="{BB962C8B-B14F-4D97-AF65-F5344CB8AC3E}">
        <p14:creationId xmlns:p14="http://schemas.microsoft.com/office/powerpoint/2010/main" val="3047022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C702C-EB09-D34A-8908-14E5B2953E9F}"/>
              </a:ext>
            </a:extLst>
          </p:cNvPr>
          <p:cNvSpPr>
            <a:spLocks noGrp="1"/>
          </p:cNvSpPr>
          <p:nvPr>
            <p:ph type="title"/>
          </p:nvPr>
        </p:nvSpPr>
        <p:spPr/>
        <p:txBody>
          <a:bodyPr/>
          <a:lstStyle/>
          <a:p>
            <a:r>
              <a:rPr lang="en-GB" sz="4000" dirty="0">
                <a:solidFill>
                  <a:srgbClr val="FFFF00"/>
                </a:solidFill>
                <a:latin typeface="Century Gothic" panose="020B0502020202020204" pitchFamily="34" charset="0"/>
              </a:rPr>
              <a:t>But still there are consequences </a:t>
            </a:r>
          </a:p>
        </p:txBody>
      </p:sp>
      <p:sp>
        <p:nvSpPr>
          <p:cNvPr id="3" name="Content Placeholder 2">
            <a:extLst>
              <a:ext uri="{FF2B5EF4-FFF2-40B4-BE49-F238E27FC236}">
                <a16:creationId xmlns:a16="http://schemas.microsoft.com/office/drawing/2014/main" id="{EA141D4B-DFD3-534E-9A68-7AA5C8FEC448}"/>
              </a:ext>
            </a:extLst>
          </p:cNvPr>
          <p:cNvSpPr>
            <a:spLocks noGrp="1"/>
          </p:cNvSpPr>
          <p:nvPr>
            <p:ph idx="1"/>
          </p:nvPr>
        </p:nvSpPr>
        <p:spPr/>
        <p:txBody>
          <a:bodyPr/>
          <a:lstStyle/>
          <a:p>
            <a:r>
              <a:rPr lang="en-GB" sz="2800" dirty="0">
                <a:latin typeface="Century Gothic" panose="020B0502020202020204" pitchFamily="34" charset="0"/>
              </a:rPr>
              <a:t>Starting with the death of Bathsheba’s baby the family is afflicted by rape, murder, treason and revolt. Four of David’s children die under tragic circumstances</a:t>
            </a:r>
          </a:p>
          <a:p>
            <a:r>
              <a:rPr lang="en-GB" sz="2800" dirty="0">
                <a:latin typeface="Century Gothic" panose="020B0502020202020204" pitchFamily="34" charset="0"/>
              </a:rPr>
              <a:t>David becomes withdrawn and paralysed unable to guide or confront his children</a:t>
            </a:r>
          </a:p>
        </p:txBody>
      </p:sp>
    </p:spTree>
    <p:extLst>
      <p:ext uri="{BB962C8B-B14F-4D97-AF65-F5344CB8AC3E}">
        <p14:creationId xmlns:p14="http://schemas.microsoft.com/office/powerpoint/2010/main" val="33070582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ChangeArrowheads="1"/>
          </p:cNvSpPr>
          <p:nvPr>
            <p:ph type="title"/>
          </p:nvPr>
        </p:nvSpPr>
        <p:spPr>
          <a:xfrm>
            <a:off x="457200" y="274638"/>
            <a:ext cx="8229600" cy="1143000"/>
          </a:xfrm>
        </p:spPr>
        <p:txBody>
          <a:bodyPr/>
          <a:lstStyle/>
          <a:p>
            <a:r>
              <a:rPr lang="en-US" sz="4000" dirty="0">
                <a:solidFill>
                  <a:srgbClr val="FFFF00"/>
                </a:solidFill>
                <a:latin typeface="Century Gothic" panose="020B0502020202020204" pitchFamily="34" charset="0"/>
              </a:rPr>
              <a:t>David and Bathsheba</a:t>
            </a:r>
          </a:p>
        </p:txBody>
      </p:sp>
      <p:sp>
        <p:nvSpPr>
          <p:cNvPr id="143364" name="Oval 4"/>
          <p:cNvSpPr>
            <a:spLocks noChangeArrowheads="1"/>
          </p:cNvSpPr>
          <p:nvPr/>
        </p:nvSpPr>
        <p:spPr bwMode="auto">
          <a:xfrm>
            <a:off x="4578424" y="2514600"/>
            <a:ext cx="1219200" cy="762000"/>
          </a:xfrm>
          <a:prstGeom prst="ellipse">
            <a:avLst/>
          </a:prstGeom>
          <a:solidFill>
            <a:srgbClr val="0000FF"/>
          </a:solidFill>
          <a:ln w="9525">
            <a:solidFill>
              <a:schemeClr val="tx1"/>
            </a:solidFill>
            <a:round/>
            <a:headEnd/>
            <a:tailEnd/>
          </a:ln>
          <a:effectLst/>
        </p:spPr>
        <p:txBody>
          <a:bodyPr wrap="none"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rPr>
              <a:t>David</a:t>
            </a: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43366" name="Oval 6"/>
          <p:cNvSpPr>
            <a:spLocks noChangeArrowheads="1"/>
          </p:cNvSpPr>
          <p:nvPr/>
        </p:nvSpPr>
        <p:spPr bwMode="auto">
          <a:xfrm>
            <a:off x="6635824" y="2590800"/>
            <a:ext cx="1752600" cy="762000"/>
          </a:xfrm>
          <a:prstGeom prst="ellipse">
            <a:avLst/>
          </a:prstGeom>
          <a:solidFill>
            <a:srgbClr val="FF00FF"/>
          </a:solidFill>
          <a:ln w="9525">
            <a:solidFill>
              <a:schemeClr val="tx1"/>
            </a:solidFill>
            <a:round/>
            <a:headEnd/>
            <a:tailEnd/>
          </a:ln>
          <a:effectLst/>
        </p:spPr>
        <p:txBody>
          <a:bodyPr wrap="none"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rPr>
              <a:t>Bathsheba</a:t>
            </a: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43371" name="Line 11"/>
          <p:cNvSpPr>
            <a:spLocks noChangeShapeType="1"/>
          </p:cNvSpPr>
          <p:nvPr/>
        </p:nvSpPr>
        <p:spPr bwMode="auto">
          <a:xfrm>
            <a:off x="5873824" y="3048000"/>
            <a:ext cx="685800" cy="0"/>
          </a:xfrm>
          <a:prstGeom prst="line">
            <a:avLst/>
          </a:prstGeom>
          <a:noFill/>
          <a:ln w="57150">
            <a:solidFill>
              <a:schemeClr val="tx1"/>
            </a:solidFill>
            <a:round/>
            <a:headEnd type="triangle" w="med" len="med"/>
            <a:tailEnd/>
          </a:ln>
          <a:effectLst/>
        </p:spPr>
        <p:txBody>
          <a:bodyPr wrap="none" anchor="ct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43373" name="Line 13"/>
          <p:cNvSpPr>
            <a:spLocks noChangeShapeType="1"/>
          </p:cNvSpPr>
          <p:nvPr/>
        </p:nvSpPr>
        <p:spPr bwMode="auto">
          <a:xfrm>
            <a:off x="5873824" y="2819400"/>
            <a:ext cx="685800" cy="0"/>
          </a:xfrm>
          <a:prstGeom prst="line">
            <a:avLst/>
          </a:prstGeom>
          <a:noFill/>
          <a:ln w="57150">
            <a:solidFill>
              <a:schemeClr val="tx1"/>
            </a:solidFill>
            <a:round/>
            <a:headEnd/>
            <a:tailEnd type="triangle" w="med" len="med"/>
          </a:ln>
          <a:effectLst/>
        </p:spPr>
        <p:txBody>
          <a:bodyPr wrap="none" anchor="ct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43375" name="Oval 15"/>
          <p:cNvSpPr>
            <a:spLocks noChangeArrowheads="1"/>
          </p:cNvSpPr>
          <p:nvPr/>
        </p:nvSpPr>
        <p:spPr bwMode="auto">
          <a:xfrm>
            <a:off x="5569024" y="4876800"/>
            <a:ext cx="1600200" cy="762000"/>
          </a:xfrm>
          <a:prstGeom prst="ellipse">
            <a:avLst/>
          </a:prstGeom>
          <a:solidFill>
            <a:srgbClr val="0000FF"/>
          </a:solidFill>
          <a:ln w="9525">
            <a:solidFill>
              <a:schemeClr val="tx1"/>
            </a:solidFill>
            <a:round/>
            <a:headEnd/>
            <a:tailEnd/>
          </a:ln>
          <a:effectLst/>
        </p:spPr>
        <p:txBody>
          <a:bodyPr wrap="none"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rPr>
              <a:t>Solomon</a:t>
            </a: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43379" name="Rectangle 19"/>
          <p:cNvSpPr>
            <a:spLocks noChangeArrowheads="1"/>
          </p:cNvSpPr>
          <p:nvPr/>
        </p:nvSpPr>
        <p:spPr bwMode="auto">
          <a:xfrm>
            <a:off x="6407224" y="3048000"/>
            <a:ext cx="184150" cy="366713"/>
          </a:xfrm>
          <a:prstGeom prst="rect">
            <a:avLst/>
          </a:prstGeom>
          <a:noFill/>
          <a:ln w="9525">
            <a:noFill/>
            <a:miter lim="800000"/>
            <a:headEnd/>
            <a:tailEnd/>
          </a:ln>
          <a:effectLst/>
        </p:spPr>
        <p:txBody>
          <a:bodyPr wrap="non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43390" name="Line 30"/>
          <p:cNvSpPr>
            <a:spLocks noChangeShapeType="1"/>
          </p:cNvSpPr>
          <p:nvPr/>
        </p:nvSpPr>
        <p:spPr bwMode="auto">
          <a:xfrm>
            <a:off x="6331024" y="3352800"/>
            <a:ext cx="0" cy="1371600"/>
          </a:xfrm>
          <a:prstGeom prst="line">
            <a:avLst/>
          </a:prstGeom>
          <a:noFill/>
          <a:ln w="57150">
            <a:solidFill>
              <a:schemeClr val="tx1"/>
            </a:solidFill>
            <a:round/>
            <a:headEnd/>
            <a:tailEnd/>
          </a:ln>
          <a:effectLst/>
        </p:spPr>
        <p:txBody>
          <a:bodyPr wrap="none" anchor="ct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3" name="TextBox 2">
            <a:extLst>
              <a:ext uri="{FF2B5EF4-FFF2-40B4-BE49-F238E27FC236}">
                <a16:creationId xmlns:a16="http://schemas.microsoft.com/office/drawing/2014/main" id="{22F92976-3C1D-2E49-B4E8-A1628E98318D}"/>
              </a:ext>
            </a:extLst>
          </p:cNvPr>
          <p:cNvSpPr txBox="1"/>
          <p:nvPr/>
        </p:nvSpPr>
        <p:spPr>
          <a:xfrm>
            <a:off x="317818" y="2131109"/>
            <a:ext cx="4344459" cy="3816429"/>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2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David went and comforted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2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his wife Bathsheba. And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2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when he slept with her, they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2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conceived a son. When he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2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was born they named him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2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Solomon. God had a special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2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love for him and sent word by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2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Nathan the prophet that God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2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wanted him named Jedidiah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2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(God’s Beloved).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2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	2 Samuel 12:24-25</a:t>
            </a:r>
          </a:p>
        </p:txBody>
      </p:sp>
    </p:spTree>
    <p:extLst>
      <p:ext uri="{BB962C8B-B14F-4D97-AF65-F5344CB8AC3E}">
        <p14:creationId xmlns:p14="http://schemas.microsoft.com/office/powerpoint/2010/main" val="3108831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336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336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337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3373"/>
                                        </p:tgtEl>
                                        <p:attrNameLst>
                                          <p:attrName>style.visibility</p:attrName>
                                        </p:attrNameLst>
                                      </p:cBhvr>
                                      <p:to>
                                        <p:strVal val="visible"/>
                                      </p:to>
                                    </p:set>
                                  </p:childTnLst>
                                </p:cTn>
                              </p:par>
                              <p:par>
                                <p:cTn id="13" presetID="1"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337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337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33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64" grpId="0" animBg="1"/>
      <p:bldP spid="143366" grpId="0" animBg="1"/>
      <p:bldP spid="143371" grpId="0" animBg="1"/>
      <p:bldP spid="143373" grpId="0" animBg="1"/>
      <p:bldP spid="143375" grpId="0" animBg="1"/>
      <p:bldP spid="143379" grpId="0"/>
      <p:bldP spid="14339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143362" name="Rectangle 2"/>
          <p:cNvSpPr>
            <a:spLocks noGrp="1" noChangeArrowheads="1"/>
          </p:cNvSpPr>
          <p:nvPr>
            <p:ph type="title"/>
          </p:nvPr>
        </p:nvSpPr>
        <p:spPr>
          <a:xfrm>
            <a:off x="457200" y="269776"/>
            <a:ext cx="8229600" cy="1143000"/>
          </a:xfrm>
        </p:spPr>
        <p:txBody>
          <a:bodyPr/>
          <a:lstStyle/>
          <a:p>
            <a:r>
              <a:rPr lang="en-US" dirty="0">
                <a:solidFill>
                  <a:srgbClr val="FFFF00"/>
                </a:solidFill>
                <a:latin typeface="Century Gothic" panose="020B0502020202020204" pitchFamily="34" charset="0"/>
              </a:rPr>
              <a:t>Rape, murder, rebellion</a:t>
            </a:r>
          </a:p>
        </p:txBody>
      </p:sp>
      <p:sp>
        <p:nvSpPr>
          <p:cNvPr id="143364" name="Oval 4"/>
          <p:cNvSpPr>
            <a:spLocks noChangeArrowheads="1"/>
          </p:cNvSpPr>
          <p:nvPr/>
        </p:nvSpPr>
        <p:spPr bwMode="auto">
          <a:xfrm>
            <a:off x="4074368" y="1915670"/>
            <a:ext cx="1219200" cy="762000"/>
          </a:xfrm>
          <a:prstGeom prst="ellipse">
            <a:avLst/>
          </a:prstGeom>
          <a:solidFill>
            <a:srgbClr val="0000FF"/>
          </a:solidFill>
          <a:ln w="9525">
            <a:solidFill>
              <a:schemeClr val="tx1"/>
            </a:solidFill>
            <a:round/>
            <a:headEnd/>
            <a:tailEnd/>
          </a:ln>
          <a:effectLst/>
        </p:spPr>
        <p:txBody>
          <a:bodyPr wrap="none"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rPr>
              <a:t>David</a:t>
            </a: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43376" name="Oval 16"/>
          <p:cNvSpPr>
            <a:spLocks noChangeArrowheads="1"/>
          </p:cNvSpPr>
          <p:nvPr/>
        </p:nvSpPr>
        <p:spPr bwMode="auto">
          <a:xfrm>
            <a:off x="1835696" y="1915670"/>
            <a:ext cx="1447800" cy="762000"/>
          </a:xfrm>
          <a:prstGeom prst="ellipse">
            <a:avLst/>
          </a:prstGeom>
          <a:solidFill>
            <a:srgbClr val="FF00FF"/>
          </a:solidFill>
          <a:ln w="9525">
            <a:solidFill>
              <a:schemeClr val="tx1"/>
            </a:solidFill>
            <a:round/>
            <a:headEnd/>
            <a:tailEnd/>
          </a:ln>
          <a:effectLst/>
        </p:spPr>
        <p:txBody>
          <a:bodyPr wrap="none"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err="1">
                <a:ln>
                  <a:noFill/>
                </a:ln>
                <a:solidFill>
                  <a:srgbClr val="FFFFFF"/>
                </a:solidFill>
                <a:effectLst/>
                <a:uLnTx/>
                <a:uFillTx/>
                <a:latin typeface="Century Gothic" panose="020B0502020202020204" pitchFamily="34" charset="0"/>
                <a:cs typeface="Arial" pitchFamily="96" charset="0"/>
              </a:rPr>
              <a:t>Ahinoam</a:t>
            </a:r>
            <a:endParaRPr kumimoji="0" lang="en-US" sz="24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First wife</a:t>
            </a:r>
            <a:endParaRPr kumimoji="0" lang="en-US" sz="105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endParaRPr>
          </a:p>
        </p:txBody>
      </p:sp>
      <p:sp>
        <p:nvSpPr>
          <p:cNvPr id="143380" name="Line 20"/>
          <p:cNvSpPr>
            <a:spLocks noChangeShapeType="1"/>
          </p:cNvSpPr>
          <p:nvPr/>
        </p:nvSpPr>
        <p:spPr bwMode="auto">
          <a:xfrm>
            <a:off x="3373016" y="2141439"/>
            <a:ext cx="701352" cy="2831"/>
          </a:xfrm>
          <a:prstGeom prst="line">
            <a:avLst/>
          </a:prstGeom>
          <a:noFill/>
          <a:ln w="57150">
            <a:solidFill>
              <a:schemeClr val="tx1"/>
            </a:solidFill>
            <a:round/>
            <a:headEnd/>
            <a:tailEnd type="triangle" w="med" len="med"/>
          </a:ln>
          <a:effectLst/>
        </p:spPr>
        <p:txBody>
          <a:bodyPr wrap="none" anchor="ct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43382" name="Line 22"/>
          <p:cNvSpPr>
            <a:spLocks noChangeShapeType="1"/>
          </p:cNvSpPr>
          <p:nvPr/>
        </p:nvSpPr>
        <p:spPr bwMode="auto">
          <a:xfrm flipV="1">
            <a:off x="3373016" y="2449070"/>
            <a:ext cx="701352" cy="963"/>
          </a:xfrm>
          <a:prstGeom prst="line">
            <a:avLst/>
          </a:prstGeom>
          <a:noFill/>
          <a:ln w="57150">
            <a:solidFill>
              <a:schemeClr val="tx1"/>
            </a:solidFill>
            <a:round/>
            <a:headEnd type="triangle" w="med" len="med"/>
            <a:tailEnd/>
          </a:ln>
          <a:effectLst/>
        </p:spPr>
        <p:txBody>
          <a:bodyPr wrap="none" anchor="ct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43383" name="Oval 23"/>
          <p:cNvSpPr>
            <a:spLocks noChangeArrowheads="1"/>
          </p:cNvSpPr>
          <p:nvPr/>
        </p:nvSpPr>
        <p:spPr bwMode="auto">
          <a:xfrm>
            <a:off x="4916016" y="4277870"/>
            <a:ext cx="1600200" cy="762000"/>
          </a:xfrm>
          <a:prstGeom prst="ellipse">
            <a:avLst/>
          </a:prstGeom>
          <a:solidFill>
            <a:srgbClr val="339966"/>
          </a:solidFill>
          <a:ln w="9525">
            <a:solidFill>
              <a:schemeClr val="tx1"/>
            </a:solidFill>
            <a:round/>
            <a:headEnd/>
            <a:tailEnd/>
          </a:ln>
          <a:effectLst/>
        </p:spPr>
        <p:txBody>
          <a:bodyPr wrap="none"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rPr>
              <a:t>Absalom</a:t>
            </a: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43384" name="Line 24"/>
          <p:cNvSpPr>
            <a:spLocks noChangeShapeType="1"/>
          </p:cNvSpPr>
          <p:nvPr/>
        </p:nvSpPr>
        <p:spPr bwMode="auto">
          <a:xfrm>
            <a:off x="5814020" y="2535760"/>
            <a:ext cx="16396" cy="1665910"/>
          </a:xfrm>
          <a:prstGeom prst="line">
            <a:avLst/>
          </a:prstGeom>
          <a:noFill/>
          <a:ln w="57150">
            <a:solidFill>
              <a:schemeClr val="tx1"/>
            </a:solidFill>
            <a:round/>
            <a:headEnd/>
            <a:tailEnd/>
          </a:ln>
          <a:effectLst/>
        </p:spPr>
        <p:txBody>
          <a:bodyPr wrap="none" anchor="ct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43391" name="Oval 31"/>
          <p:cNvSpPr>
            <a:spLocks noChangeArrowheads="1"/>
          </p:cNvSpPr>
          <p:nvPr/>
        </p:nvSpPr>
        <p:spPr bwMode="auto">
          <a:xfrm>
            <a:off x="2849488" y="4354070"/>
            <a:ext cx="1600200" cy="762000"/>
          </a:xfrm>
          <a:prstGeom prst="ellipse">
            <a:avLst/>
          </a:prstGeom>
          <a:solidFill>
            <a:srgbClr val="008000"/>
          </a:solidFill>
          <a:ln w="9525">
            <a:solidFill>
              <a:schemeClr val="tx1"/>
            </a:solidFill>
            <a:round/>
            <a:headEnd/>
            <a:tailEnd/>
          </a:ln>
          <a:effectLst/>
        </p:spPr>
        <p:txBody>
          <a:bodyPr wrap="none"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Amnon</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Oldest son</a:t>
            </a:r>
            <a:endParaRPr kumimoji="0" lang="en-US" sz="105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endParaRPr>
          </a:p>
        </p:txBody>
      </p:sp>
      <p:sp>
        <p:nvSpPr>
          <p:cNvPr id="143392" name="AutoShape 32"/>
          <p:cNvSpPr>
            <a:spLocks noChangeArrowheads="1"/>
          </p:cNvSpPr>
          <p:nvPr/>
        </p:nvSpPr>
        <p:spPr bwMode="auto">
          <a:xfrm flipH="1">
            <a:off x="3916288" y="3973070"/>
            <a:ext cx="1447800" cy="457200"/>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10799 w 21600"/>
              <a:gd name="T5" fmla="*/ 0 h 21600"/>
              <a:gd name="T6" fmla="*/ 2700 w 21600"/>
              <a:gd name="T7" fmla="*/ 10800 h 21600"/>
              <a:gd name="T8" fmla="*/ 10799 w 21600"/>
              <a:gd name="T9" fmla="*/ 5400 h 21600"/>
              <a:gd name="T10" fmla="*/ 24300 w 21600"/>
              <a:gd name="T11" fmla="*/ 10800 h 21600"/>
              <a:gd name="T12" fmla="*/ 18900 w 21600"/>
              <a:gd name="T13" fmla="*/ 16200 h 21600"/>
              <a:gd name="T14" fmla="*/ 13500 w 21600"/>
              <a:gd name="T15" fmla="*/ 10800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chemeClr val="accent1"/>
          </a:solidFill>
          <a:ln w="9525">
            <a:solidFill>
              <a:schemeClr val="tx1"/>
            </a:solidFill>
            <a:miter lim="800000"/>
            <a:headEnd/>
            <a:tailEnd/>
          </a:ln>
          <a:effectLst/>
        </p:spPr>
        <p:txBody>
          <a:bodyPr wrap="none" anchor="ct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43393" name="Text Box 33"/>
          <p:cNvSpPr txBox="1">
            <a:spLocks noChangeArrowheads="1"/>
          </p:cNvSpPr>
          <p:nvPr/>
        </p:nvSpPr>
        <p:spPr bwMode="auto">
          <a:xfrm>
            <a:off x="4297288" y="3606358"/>
            <a:ext cx="769763" cy="369332"/>
          </a:xfrm>
          <a:prstGeom prst="rect">
            <a:avLst/>
          </a:prstGeom>
          <a:noFill/>
          <a:ln w="9525">
            <a:noFill/>
            <a:miter lim="800000"/>
            <a:headEnd/>
            <a:tailEnd/>
          </a:ln>
          <a:effectLst/>
        </p:spPr>
        <p:txBody>
          <a:bodyPr wrap="non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Killed</a:t>
            </a:r>
          </a:p>
        </p:txBody>
      </p:sp>
      <p:sp>
        <p:nvSpPr>
          <p:cNvPr id="143394" name="Text Box 34"/>
          <p:cNvSpPr txBox="1">
            <a:spLocks noChangeArrowheads="1"/>
          </p:cNvSpPr>
          <p:nvPr/>
        </p:nvSpPr>
        <p:spPr bwMode="auto">
          <a:xfrm>
            <a:off x="2909813" y="5158933"/>
            <a:ext cx="1933543" cy="646331"/>
          </a:xfrm>
          <a:prstGeom prst="rect">
            <a:avLst/>
          </a:prstGeom>
          <a:noFill/>
          <a:ln w="9525">
            <a:noFill/>
            <a:miter lim="800000"/>
            <a:headEnd/>
            <a:tailEnd/>
          </a:ln>
          <a:effectLst/>
        </p:spPr>
        <p:txBody>
          <a:bodyPr wrap="non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Raped Tamar</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err="1">
                <a:ln>
                  <a:noFill/>
                </a:ln>
                <a:solidFill>
                  <a:srgbClr val="FFFFFF"/>
                </a:solidFill>
                <a:effectLst/>
                <a:uLnTx/>
                <a:uFillTx/>
                <a:latin typeface="Century Gothic" panose="020B0502020202020204" pitchFamily="34" charset="0"/>
                <a:cs typeface="Arial" pitchFamily="96" charset="0"/>
              </a:rPr>
              <a:t>Absalom’s</a:t>
            </a:r>
            <a:r>
              <a:rPr kumimoji="0" lang="en-US" sz="1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 sister</a:t>
            </a:r>
          </a:p>
        </p:txBody>
      </p:sp>
      <p:sp>
        <p:nvSpPr>
          <p:cNvPr id="143395" name="Line 35"/>
          <p:cNvSpPr>
            <a:spLocks noChangeShapeType="1"/>
          </p:cNvSpPr>
          <p:nvPr/>
        </p:nvSpPr>
        <p:spPr bwMode="auto">
          <a:xfrm flipH="1" flipV="1">
            <a:off x="5067051" y="2720532"/>
            <a:ext cx="420335" cy="1519237"/>
          </a:xfrm>
          <a:prstGeom prst="line">
            <a:avLst/>
          </a:prstGeom>
          <a:noFill/>
          <a:ln w="57150">
            <a:solidFill>
              <a:schemeClr val="tx1"/>
            </a:solidFill>
            <a:round/>
            <a:headEnd/>
            <a:tailEnd type="triangle" w="med" len="med"/>
          </a:ln>
          <a:effectLst/>
        </p:spPr>
        <p:txBody>
          <a:bodyPr wrap="none" anchor="ct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43396" name="Text Box 36"/>
          <p:cNvSpPr txBox="1">
            <a:spLocks noChangeArrowheads="1"/>
          </p:cNvSpPr>
          <p:nvPr/>
        </p:nvSpPr>
        <p:spPr bwMode="auto">
          <a:xfrm>
            <a:off x="6895580" y="4172887"/>
            <a:ext cx="1564852" cy="1200329"/>
          </a:xfrm>
          <a:prstGeom prst="rect">
            <a:avLst/>
          </a:prstGeom>
          <a:noFill/>
          <a:ln w="9525">
            <a:noFill/>
            <a:miter lim="800000"/>
            <a:headEnd/>
            <a:tailEnd/>
          </a:ln>
          <a:effectLst/>
        </p:spPr>
        <p:txBody>
          <a:bodyPr wrap="non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Rebellion</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Sex with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David’s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concubines </a:t>
            </a:r>
          </a:p>
        </p:txBody>
      </p:sp>
      <p:cxnSp>
        <p:nvCxnSpPr>
          <p:cNvPr id="4" name="Straight Connector 3"/>
          <p:cNvCxnSpPr>
            <a:cxnSpLocks/>
          </p:cNvCxnSpPr>
          <p:nvPr/>
        </p:nvCxnSpPr>
        <p:spPr>
          <a:xfrm>
            <a:off x="3619251" y="2492896"/>
            <a:ext cx="5185" cy="1861174"/>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Oval 16">
            <a:extLst>
              <a:ext uri="{FF2B5EF4-FFF2-40B4-BE49-F238E27FC236}">
                <a16:creationId xmlns:a16="http://schemas.microsoft.com/office/drawing/2014/main" id="{CE545318-86BE-4142-AAC8-88E40AF05D8F}"/>
              </a:ext>
            </a:extLst>
          </p:cNvPr>
          <p:cNvSpPr>
            <a:spLocks noChangeArrowheads="1"/>
          </p:cNvSpPr>
          <p:nvPr/>
        </p:nvSpPr>
        <p:spPr bwMode="auto">
          <a:xfrm>
            <a:off x="6148536" y="1946920"/>
            <a:ext cx="1447800" cy="762000"/>
          </a:xfrm>
          <a:prstGeom prst="ellipse">
            <a:avLst/>
          </a:prstGeom>
          <a:solidFill>
            <a:srgbClr val="FF00FF"/>
          </a:solidFill>
          <a:ln w="9525">
            <a:solidFill>
              <a:schemeClr val="tx1"/>
            </a:solidFill>
            <a:round/>
            <a:headEnd/>
            <a:tailEnd/>
          </a:ln>
          <a:effectLst/>
        </p:spPr>
        <p:txBody>
          <a:bodyPr wrap="none"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rPr>
              <a:t>Maachah</a:t>
            </a: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29" name="Line 20">
            <a:extLst>
              <a:ext uri="{FF2B5EF4-FFF2-40B4-BE49-F238E27FC236}">
                <a16:creationId xmlns:a16="http://schemas.microsoft.com/office/drawing/2014/main" id="{8841048B-5061-B844-BC41-9B304480BE4B}"/>
              </a:ext>
            </a:extLst>
          </p:cNvPr>
          <p:cNvSpPr>
            <a:spLocks noChangeShapeType="1"/>
          </p:cNvSpPr>
          <p:nvPr/>
        </p:nvSpPr>
        <p:spPr bwMode="auto">
          <a:xfrm>
            <a:off x="5364088" y="2141440"/>
            <a:ext cx="694928" cy="0"/>
          </a:xfrm>
          <a:prstGeom prst="line">
            <a:avLst/>
          </a:prstGeom>
          <a:noFill/>
          <a:ln w="57150">
            <a:solidFill>
              <a:schemeClr val="tx1"/>
            </a:solidFill>
            <a:round/>
            <a:headEnd/>
            <a:tailEnd type="triangle" w="med" len="med"/>
          </a:ln>
          <a:effectLst/>
        </p:spPr>
        <p:txBody>
          <a:bodyPr wrap="none" anchor="ct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30" name="Line 22">
            <a:extLst>
              <a:ext uri="{FF2B5EF4-FFF2-40B4-BE49-F238E27FC236}">
                <a16:creationId xmlns:a16="http://schemas.microsoft.com/office/drawing/2014/main" id="{7D912CB6-773A-3041-8E44-9F172FDDBEE0}"/>
              </a:ext>
            </a:extLst>
          </p:cNvPr>
          <p:cNvSpPr>
            <a:spLocks noChangeShapeType="1"/>
          </p:cNvSpPr>
          <p:nvPr/>
        </p:nvSpPr>
        <p:spPr bwMode="auto">
          <a:xfrm>
            <a:off x="5364088" y="2492896"/>
            <a:ext cx="694928" cy="0"/>
          </a:xfrm>
          <a:prstGeom prst="line">
            <a:avLst/>
          </a:prstGeom>
          <a:noFill/>
          <a:ln w="57150">
            <a:solidFill>
              <a:schemeClr val="tx1"/>
            </a:solidFill>
            <a:round/>
            <a:headEnd type="triangle" w="med" len="med"/>
            <a:tailEnd/>
          </a:ln>
          <a:effectLst/>
        </p:spPr>
        <p:txBody>
          <a:bodyPr wrap="none" anchor="ct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339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339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339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339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33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2" grpId="0" animBg="1"/>
      <p:bldP spid="143393" grpId="0"/>
      <p:bldP spid="143394" grpId="0"/>
      <p:bldP spid="143395" grpId="0" animBg="1"/>
      <p:bldP spid="14339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1907B66-FD5F-344E-BA74-57D6546F5D26}"/>
              </a:ext>
            </a:extLst>
          </p:cNvPr>
          <p:cNvSpPr>
            <a:spLocks noGrp="1"/>
          </p:cNvSpPr>
          <p:nvPr>
            <p:ph type="title"/>
          </p:nvPr>
        </p:nvSpPr>
        <p:spPr/>
        <p:txBody>
          <a:bodyPr/>
          <a:lstStyle/>
          <a:p>
            <a:r>
              <a:rPr lang="en-GB" sz="4000" dirty="0">
                <a:solidFill>
                  <a:srgbClr val="FFFF00"/>
                </a:solidFill>
                <a:latin typeface="Century Gothic" panose="020B0502020202020204" pitchFamily="34" charset="0"/>
              </a:rPr>
              <a:t>David mourns Absalom’s death</a:t>
            </a:r>
          </a:p>
        </p:txBody>
      </p:sp>
      <p:sp>
        <p:nvSpPr>
          <p:cNvPr id="4" name="Content Placeholder 3">
            <a:extLst>
              <a:ext uri="{FF2B5EF4-FFF2-40B4-BE49-F238E27FC236}">
                <a16:creationId xmlns:a16="http://schemas.microsoft.com/office/drawing/2014/main" id="{8BA0E24E-D575-E348-A5A7-4DCF05EBD44A}"/>
              </a:ext>
            </a:extLst>
          </p:cNvPr>
          <p:cNvSpPr>
            <a:spLocks noGrp="1"/>
          </p:cNvSpPr>
          <p:nvPr>
            <p:ph idx="1"/>
          </p:nvPr>
        </p:nvSpPr>
        <p:spPr/>
        <p:txBody>
          <a:bodyPr/>
          <a:lstStyle/>
          <a:p>
            <a:r>
              <a:rPr lang="en-GB" sz="2200" dirty="0">
                <a:latin typeface="Century Gothic" panose="020B0502020202020204" pitchFamily="34" charset="0"/>
              </a:rPr>
              <a:t> Joab: “Today you have humiliated all your men, who have just saved your life and the lives of your sons and daughters and the lives of your wives and concubines. You love those who hate you and hate those who love you. You have made it clear today that the commanders and their men mean nothing to you. I see that you would be pleased if Absalom were alive today and all of us were dead. Now go out and encourage your men. I swear by the Lord that if you don’t go out, not a man will be left with you by nightfall. This will be worse for you than all the calamities that have come on you from your youth till now.” 		2 Samuel 19: 6-8</a:t>
            </a:r>
          </a:p>
        </p:txBody>
      </p:sp>
    </p:spTree>
    <p:extLst>
      <p:ext uri="{BB962C8B-B14F-4D97-AF65-F5344CB8AC3E}">
        <p14:creationId xmlns:p14="http://schemas.microsoft.com/office/powerpoint/2010/main" val="5508125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a:xfrm>
            <a:off x="457200" y="269776"/>
            <a:ext cx="8229600" cy="1143000"/>
          </a:xfrm>
        </p:spPr>
        <p:txBody>
          <a:bodyPr/>
          <a:lstStyle/>
          <a:p>
            <a:r>
              <a:rPr lang="en-US" sz="4000" dirty="0">
                <a:solidFill>
                  <a:srgbClr val="FFFF00"/>
                </a:solidFill>
                <a:latin typeface="Century Gothic" panose="020B0502020202020204" pitchFamily="34" charset="0"/>
              </a:rPr>
              <a:t>Solomon becomes King</a:t>
            </a:r>
          </a:p>
        </p:txBody>
      </p:sp>
      <p:sp>
        <p:nvSpPr>
          <p:cNvPr id="145411" name="Oval 3"/>
          <p:cNvSpPr>
            <a:spLocks noChangeArrowheads="1"/>
          </p:cNvSpPr>
          <p:nvPr/>
        </p:nvSpPr>
        <p:spPr bwMode="auto">
          <a:xfrm>
            <a:off x="4173538" y="2068562"/>
            <a:ext cx="1219200" cy="762000"/>
          </a:xfrm>
          <a:prstGeom prst="ellipse">
            <a:avLst/>
          </a:prstGeom>
          <a:solidFill>
            <a:srgbClr val="0000FF"/>
          </a:solidFill>
          <a:ln w="9525">
            <a:solidFill>
              <a:schemeClr val="tx1"/>
            </a:solidFill>
            <a:round/>
            <a:headEnd/>
            <a:tailEnd/>
          </a:ln>
          <a:effectLst/>
        </p:spPr>
        <p:txBody>
          <a:bodyPr wrap="none"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rPr>
              <a:t>David</a:t>
            </a: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45412" name="Oval 4"/>
          <p:cNvSpPr>
            <a:spLocks noChangeArrowheads="1"/>
          </p:cNvSpPr>
          <p:nvPr/>
        </p:nvSpPr>
        <p:spPr bwMode="auto">
          <a:xfrm>
            <a:off x="6230938" y="2144762"/>
            <a:ext cx="1752600" cy="762000"/>
          </a:xfrm>
          <a:prstGeom prst="ellipse">
            <a:avLst/>
          </a:prstGeom>
          <a:solidFill>
            <a:srgbClr val="FF00FF"/>
          </a:solidFill>
          <a:ln w="9525">
            <a:solidFill>
              <a:schemeClr val="tx1"/>
            </a:solidFill>
            <a:round/>
            <a:headEnd/>
            <a:tailEnd/>
          </a:ln>
          <a:effectLst/>
        </p:spPr>
        <p:txBody>
          <a:bodyPr wrap="none"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rPr>
              <a:t>Bathsheba</a:t>
            </a: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45417" name="Line 9"/>
          <p:cNvSpPr>
            <a:spLocks noChangeShapeType="1"/>
          </p:cNvSpPr>
          <p:nvPr/>
        </p:nvSpPr>
        <p:spPr bwMode="auto">
          <a:xfrm>
            <a:off x="5468938" y="2601962"/>
            <a:ext cx="685800" cy="0"/>
          </a:xfrm>
          <a:prstGeom prst="line">
            <a:avLst/>
          </a:prstGeom>
          <a:noFill/>
          <a:ln w="57150">
            <a:solidFill>
              <a:schemeClr val="tx1"/>
            </a:solidFill>
            <a:round/>
            <a:headEnd type="triangle" w="med" len="med"/>
            <a:tailEnd/>
          </a:ln>
          <a:effectLst/>
        </p:spPr>
        <p:txBody>
          <a:bodyPr wrap="none" anchor="ct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45419" name="Line 11"/>
          <p:cNvSpPr>
            <a:spLocks noChangeShapeType="1"/>
          </p:cNvSpPr>
          <p:nvPr/>
        </p:nvSpPr>
        <p:spPr bwMode="auto">
          <a:xfrm>
            <a:off x="5468938" y="2373362"/>
            <a:ext cx="685800" cy="0"/>
          </a:xfrm>
          <a:prstGeom prst="line">
            <a:avLst/>
          </a:prstGeom>
          <a:noFill/>
          <a:ln w="57150">
            <a:solidFill>
              <a:schemeClr val="tx1"/>
            </a:solidFill>
            <a:round/>
            <a:headEnd/>
            <a:tailEnd type="triangle" w="med" len="med"/>
          </a:ln>
          <a:effectLst/>
        </p:spPr>
        <p:txBody>
          <a:bodyPr wrap="none" anchor="ct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45420" name="Line 12"/>
          <p:cNvSpPr>
            <a:spLocks noChangeShapeType="1"/>
          </p:cNvSpPr>
          <p:nvPr/>
        </p:nvSpPr>
        <p:spPr bwMode="auto">
          <a:xfrm>
            <a:off x="5773738" y="2906762"/>
            <a:ext cx="0" cy="1447800"/>
          </a:xfrm>
          <a:prstGeom prst="line">
            <a:avLst/>
          </a:prstGeom>
          <a:noFill/>
          <a:ln w="57150">
            <a:solidFill>
              <a:schemeClr val="tx1"/>
            </a:solidFill>
            <a:round/>
            <a:headEnd/>
            <a:tailEnd/>
          </a:ln>
          <a:effectLst/>
        </p:spPr>
        <p:txBody>
          <a:bodyPr wrap="none" anchor="ct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45421" name="Oval 13"/>
          <p:cNvSpPr>
            <a:spLocks noChangeArrowheads="1"/>
          </p:cNvSpPr>
          <p:nvPr/>
        </p:nvSpPr>
        <p:spPr bwMode="auto">
          <a:xfrm>
            <a:off x="4935538" y="4221088"/>
            <a:ext cx="1600200" cy="762000"/>
          </a:xfrm>
          <a:prstGeom prst="ellipse">
            <a:avLst/>
          </a:prstGeom>
          <a:solidFill>
            <a:srgbClr val="0000FF"/>
          </a:solidFill>
          <a:ln w="9525">
            <a:solidFill>
              <a:schemeClr val="tx1"/>
            </a:solidFill>
            <a:round/>
            <a:headEnd/>
            <a:tailEnd/>
          </a:ln>
          <a:effectLst/>
        </p:spPr>
        <p:txBody>
          <a:bodyPr wrap="none"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rPr>
              <a:t>Solomon</a:t>
            </a: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45422" name="Oval 14"/>
          <p:cNvSpPr>
            <a:spLocks noChangeArrowheads="1"/>
          </p:cNvSpPr>
          <p:nvPr/>
        </p:nvSpPr>
        <p:spPr bwMode="auto">
          <a:xfrm>
            <a:off x="2344738" y="2068562"/>
            <a:ext cx="1447800" cy="762000"/>
          </a:xfrm>
          <a:prstGeom prst="ellipse">
            <a:avLst/>
          </a:prstGeom>
          <a:solidFill>
            <a:srgbClr val="FF00FF"/>
          </a:solidFill>
          <a:ln w="9525">
            <a:solidFill>
              <a:schemeClr val="tx1"/>
            </a:solidFill>
            <a:round/>
            <a:headEnd/>
            <a:tailEnd/>
          </a:ln>
          <a:effectLst/>
        </p:spPr>
        <p:txBody>
          <a:bodyPr wrap="none"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err="1">
                <a:ln>
                  <a:noFill/>
                </a:ln>
                <a:solidFill>
                  <a:srgbClr val="FFFFFF"/>
                </a:solidFill>
                <a:effectLst/>
                <a:uLnTx/>
                <a:uFillTx/>
                <a:latin typeface="Century Gothic" panose="020B0502020202020204" pitchFamily="34" charset="0"/>
                <a:cs typeface="Arial" pitchFamily="96" charset="0"/>
              </a:rPr>
              <a:t>Haggith</a:t>
            </a:r>
            <a:endParaRPr kumimoji="0" lang="en-US" sz="1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endParaRPr>
          </a:p>
        </p:txBody>
      </p:sp>
      <p:sp>
        <p:nvSpPr>
          <p:cNvPr id="145423" name="Rectangle 15"/>
          <p:cNvSpPr>
            <a:spLocks noChangeArrowheads="1"/>
          </p:cNvSpPr>
          <p:nvPr/>
        </p:nvSpPr>
        <p:spPr bwMode="auto">
          <a:xfrm>
            <a:off x="6002338" y="2601962"/>
            <a:ext cx="184150" cy="366713"/>
          </a:xfrm>
          <a:prstGeom prst="rect">
            <a:avLst/>
          </a:prstGeom>
          <a:noFill/>
          <a:ln w="9525">
            <a:noFill/>
            <a:miter lim="800000"/>
            <a:headEnd/>
            <a:tailEnd/>
          </a:ln>
          <a:effectLst/>
        </p:spPr>
        <p:txBody>
          <a:bodyPr wrap="non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45424" name="Line 16"/>
          <p:cNvSpPr>
            <a:spLocks noChangeShapeType="1"/>
          </p:cNvSpPr>
          <p:nvPr/>
        </p:nvSpPr>
        <p:spPr bwMode="auto">
          <a:xfrm>
            <a:off x="3792538" y="2297162"/>
            <a:ext cx="381000" cy="0"/>
          </a:xfrm>
          <a:prstGeom prst="line">
            <a:avLst/>
          </a:prstGeom>
          <a:noFill/>
          <a:ln w="57150">
            <a:solidFill>
              <a:schemeClr val="tx1"/>
            </a:solidFill>
            <a:round/>
            <a:headEnd/>
            <a:tailEnd type="triangle" w="med" len="med"/>
          </a:ln>
          <a:effectLst/>
        </p:spPr>
        <p:txBody>
          <a:bodyPr wrap="none" anchor="ct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45425" name="Line 17"/>
          <p:cNvSpPr>
            <a:spLocks noChangeShapeType="1"/>
          </p:cNvSpPr>
          <p:nvPr/>
        </p:nvSpPr>
        <p:spPr bwMode="auto">
          <a:xfrm>
            <a:off x="3716338" y="2601962"/>
            <a:ext cx="457200" cy="0"/>
          </a:xfrm>
          <a:prstGeom prst="line">
            <a:avLst/>
          </a:prstGeom>
          <a:noFill/>
          <a:ln w="57150">
            <a:solidFill>
              <a:schemeClr val="tx1"/>
            </a:solidFill>
            <a:round/>
            <a:headEnd type="triangle" w="med" len="med"/>
            <a:tailEnd/>
          </a:ln>
          <a:effectLst/>
        </p:spPr>
        <p:txBody>
          <a:bodyPr wrap="none" anchor="ct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45426" name="Oval 18"/>
          <p:cNvSpPr>
            <a:spLocks noChangeArrowheads="1"/>
          </p:cNvSpPr>
          <p:nvPr/>
        </p:nvSpPr>
        <p:spPr bwMode="auto">
          <a:xfrm>
            <a:off x="3030538" y="4221088"/>
            <a:ext cx="1600200" cy="762000"/>
          </a:xfrm>
          <a:prstGeom prst="ellipse">
            <a:avLst/>
          </a:prstGeom>
          <a:solidFill>
            <a:srgbClr val="339966"/>
          </a:solidFill>
          <a:ln w="9525">
            <a:solidFill>
              <a:schemeClr val="tx1"/>
            </a:solidFill>
            <a:round/>
            <a:headEnd/>
            <a:tailEnd/>
          </a:ln>
          <a:effectLst/>
        </p:spPr>
        <p:txBody>
          <a:bodyPr wrap="none"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rPr>
              <a:t>Adonijah</a:t>
            </a: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45427" name="Line 19"/>
          <p:cNvSpPr>
            <a:spLocks noChangeShapeType="1"/>
          </p:cNvSpPr>
          <p:nvPr/>
        </p:nvSpPr>
        <p:spPr bwMode="auto">
          <a:xfrm>
            <a:off x="3944938" y="2708920"/>
            <a:ext cx="0" cy="1447800"/>
          </a:xfrm>
          <a:prstGeom prst="line">
            <a:avLst/>
          </a:prstGeom>
          <a:noFill/>
          <a:ln w="57150">
            <a:solidFill>
              <a:schemeClr val="tx1"/>
            </a:solidFill>
            <a:round/>
            <a:headEnd/>
            <a:tailEnd/>
          </a:ln>
          <a:effectLst/>
        </p:spPr>
        <p:txBody>
          <a:bodyPr wrap="none" anchor="ct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45428" name="Text Box 20"/>
          <p:cNvSpPr txBox="1">
            <a:spLocks noChangeArrowheads="1"/>
          </p:cNvSpPr>
          <p:nvPr/>
        </p:nvSpPr>
        <p:spPr bwMode="auto">
          <a:xfrm>
            <a:off x="3595688" y="5025951"/>
            <a:ext cx="716863" cy="369332"/>
          </a:xfrm>
          <a:prstGeom prst="rect">
            <a:avLst/>
          </a:prstGeom>
          <a:noFill/>
          <a:ln w="9525">
            <a:noFill/>
            <a:miter lim="800000"/>
            <a:headEnd/>
            <a:tailEnd/>
          </a:ln>
          <a:effectLst/>
        </p:spPr>
        <p:txBody>
          <a:bodyPr wrap="non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rPr>
              <a:t>Cain</a:t>
            </a:r>
          </a:p>
        </p:txBody>
      </p:sp>
      <p:sp>
        <p:nvSpPr>
          <p:cNvPr id="145429" name="Text Box 21"/>
          <p:cNvSpPr txBox="1">
            <a:spLocks noChangeArrowheads="1"/>
          </p:cNvSpPr>
          <p:nvPr/>
        </p:nvSpPr>
        <p:spPr bwMode="auto">
          <a:xfrm>
            <a:off x="5437188" y="5025951"/>
            <a:ext cx="710451" cy="369332"/>
          </a:xfrm>
          <a:prstGeom prst="rect">
            <a:avLst/>
          </a:prstGeom>
          <a:noFill/>
          <a:ln w="9525">
            <a:noFill/>
            <a:miter lim="800000"/>
            <a:headEnd/>
            <a:tailEnd/>
          </a:ln>
          <a:effectLst/>
        </p:spPr>
        <p:txBody>
          <a:bodyPr wrap="non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rPr>
              <a:t>Abel</a:t>
            </a:r>
          </a:p>
        </p:txBody>
      </p:sp>
      <p:sp>
        <p:nvSpPr>
          <p:cNvPr id="145432" name="Line 24"/>
          <p:cNvSpPr>
            <a:spLocks noChangeShapeType="1"/>
          </p:cNvSpPr>
          <p:nvPr/>
        </p:nvSpPr>
        <p:spPr bwMode="auto">
          <a:xfrm>
            <a:off x="5773738" y="2708920"/>
            <a:ext cx="0" cy="1371600"/>
          </a:xfrm>
          <a:prstGeom prst="line">
            <a:avLst/>
          </a:prstGeom>
          <a:noFill/>
          <a:ln w="57150">
            <a:solidFill>
              <a:schemeClr val="tx1"/>
            </a:solidFill>
            <a:round/>
            <a:headEnd/>
            <a:tailEnd/>
          </a:ln>
          <a:effectLst/>
        </p:spPr>
        <p:txBody>
          <a:bodyPr wrap="none" anchor="ct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45439" name="Oval 31"/>
          <p:cNvSpPr>
            <a:spLocks noChangeArrowheads="1"/>
          </p:cNvSpPr>
          <p:nvPr/>
        </p:nvSpPr>
        <p:spPr bwMode="auto">
          <a:xfrm>
            <a:off x="7010400" y="925562"/>
            <a:ext cx="1371600" cy="533400"/>
          </a:xfrm>
          <a:prstGeom prst="ellipse">
            <a:avLst/>
          </a:prstGeom>
          <a:solidFill>
            <a:schemeClr val="accent1"/>
          </a:solidFill>
          <a:ln w="9525">
            <a:solidFill>
              <a:schemeClr val="tx1"/>
            </a:solidFill>
            <a:round/>
            <a:headEnd/>
            <a:tailEnd/>
          </a:ln>
          <a:effectLst/>
        </p:spPr>
        <p:txBody>
          <a:bodyPr wrap="none"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rPr>
              <a:t>Nathan</a:t>
            </a:r>
          </a:p>
        </p:txBody>
      </p:sp>
      <p:sp>
        <p:nvSpPr>
          <p:cNvPr id="145443" name="Line 35"/>
          <p:cNvSpPr>
            <a:spLocks noChangeShapeType="1"/>
          </p:cNvSpPr>
          <p:nvPr/>
        </p:nvSpPr>
        <p:spPr bwMode="auto">
          <a:xfrm>
            <a:off x="6553200" y="4602088"/>
            <a:ext cx="990600" cy="0"/>
          </a:xfrm>
          <a:prstGeom prst="line">
            <a:avLst/>
          </a:prstGeom>
          <a:noFill/>
          <a:ln w="76200">
            <a:solidFill>
              <a:schemeClr val="tx1"/>
            </a:solidFill>
            <a:round/>
            <a:headEnd/>
            <a:tailEnd type="triangle" w="med" len="med"/>
          </a:ln>
          <a:effectLst/>
        </p:spPr>
        <p:txBody>
          <a:bodyPr wrap="none" anchor="ct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45444" name="Text Box 36"/>
          <p:cNvSpPr txBox="1">
            <a:spLocks noChangeArrowheads="1"/>
          </p:cNvSpPr>
          <p:nvPr/>
        </p:nvSpPr>
        <p:spPr bwMode="auto">
          <a:xfrm>
            <a:off x="7373938" y="4295701"/>
            <a:ext cx="1674069" cy="769441"/>
          </a:xfrm>
          <a:prstGeom prst="rect">
            <a:avLst/>
          </a:prstGeom>
          <a:noFill/>
          <a:ln w="9525">
            <a:noFill/>
            <a:miter lim="800000"/>
            <a:headEnd/>
            <a:tailEnd/>
          </a:ln>
          <a:effectLst/>
        </p:spPr>
        <p:txBody>
          <a:bodyPr wrap="square">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King</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12 years old</a:t>
            </a:r>
          </a:p>
        </p:txBody>
      </p:sp>
      <p:sp>
        <p:nvSpPr>
          <p:cNvPr id="2" name="TextBox 1">
            <a:extLst>
              <a:ext uri="{FF2B5EF4-FFF2-40B4-BE49-F238E27FC236}">
                <a16:creationId xmlns:a16="http://schemas.microsoft.com/office/drawing/2014/main" id="{11F7FFDF-EEDA-6448-8C09-DC8BE0A7192B}"/>
              </a:ext>
            </a:extLst>
          </p:cNvPr>
          <p:cNvSpPr txBox="1"/>
          <p:nvPr/>
        </p:nvSpPr>
        <p:spPr>
          <a:xfrm>
            <a:off x="755576" y="3140968"/>
            <a:ext cx="1871025" cy="1015663"/>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Joab</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err="1">
                <a:ln>
                  <a:noFill/>
                </a:ln>
                <a:solidFill>
                  <a:srgbClr val="FFFFFF"/>
                </a:solidFill>
                <a:effectLst/>
                <a:uLnTx/>
                <a:uFillTx/>
                <a:latin typeface="Century Gothic" panose="020B0502020202020204" pitchFamily="34" charset="0"/>
                <a:cs typeface="Arial" pitchFamily="96" charset="0"/>
              </a:rPr>
              <a:t>Abiathar</a:t>
            </a:r>
            <a:endParaRPr kumimoji="0" lang="en-GB" sz="20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Royal siblings </a:t>
            </a:r>
          </a:p>
        </p:txBody>
      </p:sp>
      <p:sp>
        <p:nvSpPr>
          <p:cNvPr id="3" name="TextBox 2">
            <a:extLst>
              <a:ext uri="{FF2B5EF4-FFF2-40B4-BE49-F238E27FC236}">
                <a16:creationId xmlns:a16="http://schemas.microsoft.com/office/drawing/2014/main" id="{27FABFA8-908E-F24B-84F8-6DACA75FB263}"/>
              </a:ext>
            </a:extLst>
          </p:cNvPr>
          <p:cNvSpPr txBox="1"/>
          <p:nvPr/>
        </p:nvSpPr>
        <p:spPr>
          <a:xfrm>
            <a:off x="3347864" y="1398786"/>
            <a:ext cx="1274708" cy="400110"/>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err="1">
                <a:ln>
                  <a:noFill/>
                </a:ln>
                <a:solidFill>
                  <a:srgbClr val="FFFFFF"/>
                </a:solidFill>
                <a:effectLst/>
                <a:uLnTx/>
                <a:uFillTx/>
                <a:latin typeface="Century Gothic" panose="020B0502020202020204" pitchFamily="34" charset="0"/>
                <a:cs typeface="Arial" pitchFamily="96" charset="0"/>
              </a:rPr>
              <a:t>Abishag</a:t>
            </a:r>
            <a:r>
              <a:rPr kumimoji="0" lang="en-GB" sz="20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 </a:t>
            </a:r>
          </a:p>
        </p:txBody>
      </p:sp>
      <p:sp>
        <p:nvSpPr>
          <p:cNvPr id="4" name="TextBox 3">
            <a:extLst>
              <a:ext uri="{FF2B5EF4-FFF2-40B4-BE49-F238E27FC236}">
                <a16:creationId xmlns:a16="http://schemas.microsoft.com/office/drawing/2014/main" id="{E9933381-2FE0-8242-A251-0999D33C870F}"/>
              </a:ext>
            </a:extLst>
          </p:cNvPr>
          <p:cNvSpPr txBox="1"/>
          <p:nvPr/>
        </p:nvSpPr>
        <p:spPr>
          <a:xfrm>
            <a:off x="6516216" y="3212976"/>
            <a:ext cx="2162772" cy="707886"/>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Zadok the priest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err="1">
                <a:ln>
                  <a:noFill/>
                </a:ln>
                <a:solidFill>
                  <a:srgbClr val="FFFFFF"/>
                </a:solidFill>
                <a:effectLst/>
                <a:uLnTx/>
                <a:uFillTx/>
                <a:latin typeface="Century Gothic" panose="020B0502020202020204" pitchFamily="34" charset="0"/>
                <a:cs typeface="Arial" pitchFamily="96" charset="0"/>
              </a:rPr>
              <a:t>Benaiah</a:t>
            </a:r>
            <a:r>
              <a:rPr kumimoji="0" lang="en-GB" sz="20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 </a:t>
            </a:r>
          </a:p>
        </p:txBody>
      </p:sp>
      <p:sp>
        <p:nvSpPr>
          <p:cNvPr id="5" name="TextBox 4">
            <a:extLst>
              <a:ext uri="{FF2B5EF4-FFF2-40B4-BE49-F238E27FC236}">
                <a16:creationId xmlns:a16="http://schemas.microsoft.com/office/drawing/2014/main" id="{BB7D160B-A05A-7B46-B70B-E1EE3AFE0CC9}"/>
              </a:ext>
            </a:extLst>
          </p:cNvPr>
          <p:cNvSpPr txBox="1"/>
          <p:nvPr/>
        </p:nvSpPr>
        <p:spPr>
          <a:xfrm>
            <a:off x="457200" y="5373216"/>
            <a:ext cx="8363272" cy="1200329"/>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Now Adonijah put himself forward and said, ‘I will be king.’ So he got chariots and horses ready, with fifty men to run ahead of him. His father had never rebuked him by asking, ‘Why do you behave as you do?’ He was also very handsome and was born next after Absalom. 1 Kings 1:5-6</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8D2322B-D8B3-5D4F-9025-73F53A79D139}"/>
              </a:ext>
            </a:extLst>
          </p:cNvPr>
          <p:cNvSpPr>
            <a:spLocks noGrp="1"/>
          </p:cNvSpPr>
          <p:nvPr>
            <p:ph type="title"/>
          </p:nvPr>
        </p:nvSpPr>
        <p:spPr/>
        <p:txBody>
          <a:bodyPr/>
          <a:lstStyle/>
          <a:p>
            <a:r>
              <a:rPr lang="en-GB" dirty="0">
                <a:solidFill>
                  <a:srgbClr val="FFFF00"/>
                </a:solidFill>
                <a:latin typeface="Century Gothic" panose="020B0502020202020204" pitchFamily="34" charset="0"/>
              </a:rPr>
              <a:t>The aftermath</a:t>
            </a:r>
          </a:p>
        </p:txBody>
      </p:sp>
      <p:sp>
        <p:nvSpPr>
          <p:cNvPr id="4" name="Content Placeholder 3">
            <a:extLst>
              <a:ext uri="{FF2B5EF4-FFF2-40B4-BE49-F238E27FC236}">
                <a16:creationId xmlns:a16="http://schemas.microsoft.com/office/drawing/2014/main" id="{B8A1CE67-03EC-E54F-875C-41FA7F224692}"/>
              </a:ext>
            </a:extLst>
          </p:cNvPr>
          <p:cNvSpPr>
            <a:spLocks noGrp="1"/>
          </p:cNvSpPr>
          <p:nvPr>
            <p:ph idx="1"/>
          </p:nvPr>
        </p:nvSpPr>
        <p:spPr/>
        <p:txBody>
          <a:bodyPr/>
          <a:lstStyle/>
          <a:p>
            <a:r>
              <a:rPr lang="en-GB" sz="2200" dirty="0">
                <a:latin typeface="Century Gothic" panose="020B0502020202020204" pitchFamily="34" charset="0"/>
              </a:rPr>
              <a:t>All Adonijah’s guests rose in alarm and dispersed. But Adonijah, in fear of Solomon, went and took hold of the horns of the altar. Then Solomon was told, ‘Adonijah is afraid of King Solomon and is clinging to the horns of the altar. He says, “Let King Solomon swear to me today that he will not put his servant to death with the sword.”’</a:t>
            </a:r>
          </a:p>
          <a:p>
            <a:r>
              <a:rPr lang="en-GB" sz="2200" dirty="0">
                <a:latin typeface="Century Gothic" panose="020B0502020202020204" pitchFamily="34" charset="0"/>
              </a:rPr>
              <a:t>Solomon replied, ‘If he shows himself to be worthy, not a hair of his head will fall to the ground; but if evil is found in him, he will die.’ Then King Solomon sent men, and they brought him down from the altar. And Adonijah came and bowed down to King Solomon, and Solomon said, ‘Go to your home.’ 		1 Kings 1:49-53</a:t>
            </a:r>
          </a:p>
        </p:txBody>
      </p:sp>
    </p:spTree>
    <p:extLst>
      <p:ext uri="{BB962C8B-B14F-4D97-AF65-F5344CB8AC3E}">
        <p14:creationId xmlns:p14="http://schemas.microsoft.com/office/powerpoint/2010/main" val="9343317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ChangeArrowheads="1"/>
          </p:cNvSpPr>
          <p:nvPr>
            <p:ph type="title"/>
          </p:nvPr>
        </p:nvSpPr>
        <p:spPr>
          <a:xfrm>
            <a:off x="304800" y="0"/>
            <a:ext cx="8458200" cy="1143000"/>
          </a:xfrm>
        </p:spPr>
        <p:txBody>
          <a:bodyPr/>
          <a:lstStyle/>
          <a:p>
            <a:r>
              <a:rPr lang="en-US" sz="4000" dirty="0">
                <a:solidFill>
                  <a:srgbClr val="FFFF00"/>
                </a:solidFill>
                <a:latin typeface="Century Gothic" panose="020B0502020202020204" pitchFamily="34" charset="0"/>
              </a:rPr>
              <a:t>How did David inherit the throne?</a:t>
            </a:r>
          </a:p>
        </p:txBody>
      </p:sp>
      <p:sp>
        <p:nvSpPr>
          <p:cNvPr id="139267" name="Oval 3"/>
          <p:cNvSpPr>
            <a:spLocks noChangeArrowheads="1"/>
          </p:cNvSpPr>
          <p:nvPr/>
        </p:nvSpPr>
        <p:spPr bwMode="auto">
          <a:xfrm>
            <a:off x="1066800" y="2014537"/>
            <a:ext cx="1600200" cy="914400"/>
          </a:xfrm>
          <a:prstGeom prst="ellipse">
            <a:avLst/>
          </a:prstGeom>
          <a:solidFill>
            <a:schemeClr val="accent1"/>
          </a:solidFill>
          <a:ln w="9525">
            <a:solidFill>
              <a:schemeClr val="tx1"/>
            </a:solidFill>
            <a:round/>
            <a:headEnd/>
            <a:tailEnd/>
          </a:ln>
          <a:effectLst/>
        </p:spPr>
        <p:txBody>
          <a:bodyPr wrap="none" anchor="ct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39268" name="Text Box 4"/>
          <p:cNvSpPr txBox="1">
            <a:spLocks noChangeArrowheads="1"/>
          </p:cNvSpPr>
          <p:nvPr/>
        </p:nvSpPr>
        <p:spPr bwMode="auto">
          <a:xfrm>
            <a:off x="1371600" y="2181225"/>
            <a:ext cx="990600" cy="519112"/>
          </a:xfrm>
          <a:prstGeom prst="rect">
            <a:avLst/>
          </a:prstGeom>
          <a:noFill/>
          <a:ln w="9525">
            <a:noFill/>
            <a:miter lim="800000"/>
            <a:headEnd/>
            <a:tailEnd/>
          </a:ln>
          <a:effectLst/>
        </p:spPr>
        <p:txBody>
          <a:bodyPr>
            <a:prstTxWarp prst="textNoShape">
              <a:avLst/>
            </a:prstTxWarp>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rPr>
              <a:t>Saul</a:t>
            </a: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39269" name="Oval 5"/>
          <p:cNvSpPr>
            <a:spLocks noChangeArrowheads="1"/>
          </p:cNvSpPr>
          <p:nvPr/>
        </p:nvSpPr>
        <p:spPr bwMode="auto">
          <a:xfrm>
            <a:off x="1143000" y="4224337"/>
            <a:ext cx="1600200" cy="914400"/>
          </a:xfrm>
          <a:prstGeom prst="ellipse">
            <a:avLst/>
          </a:prstGeom>
          <a:solidFill>
            <a:srgbClr val="339966"/>
          </a:solidFill>
          <a:ln w="9525">
            <a:solidFill>
              <a:schemeClr val="tx1"/>
            </a:solidFill>
            <a:round/>
            <a:headEnd/>
            <a:tailEnd/>
          </a:ln>
          <a:effectLst/>
        </p:spPr>
        <p:txBody>
          <a:bodyPr wrap="none"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rPr>
              <a:t>Jonathan</a:t>
            </a: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39271" name="Oval 7"/>
          <p:cNvSpPr>
            <a:spLocks noChangeArrowheads="1"/>
          </p:cNvSpPr>
          <p:nvPr/>
        </p:nvSpPr>
        <p:spPr bwMode="auto">
          <a:xfrm>
            <a:off x="4800600" y="4224337"/>
            <a:ext cx="1600200" cy="914400"/>
          </a:xfrm>
          <a:prstGeom prst="ellipse">
            <a:avLst/>
          </a:prstGeom>
          <a:solidFill>
            <a:srgbClr val="0000FF"/>
          </a:solidFill>
          <a:ln w="9525">
            <a:solidFill>
              <a:schemeClr val="tx1"/>
            </a:solidFill>
            <a:round/>
            <a:headEnd/>
            <a:tailEnd/>
          </a:ln>
          <a:effectLst/>
        </p:spPr>
        <p:txBody>
          <a:bodyPr wrap="none" anchor="ct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39272" name="Text Box 8"/>
          <p:cNvSpPr txBox="1">
            <a:spLocks noChangeArrowheads="1"/>
          </p:cNvSpPr>
          <p:nvPr/>
        </p:nvSpPr>
        <p:spPr bwMode="auto">
          <a:xfrm>
            <a:off x="5105400" y="4452937"/>
            <a:ext cx="1066800" cy="457200"/>
          </a:xfrm>
          <a:prstGeom prst="rect">
            <a:avLst/>
          </a:prstGeom>
          <a:noFill/>
          <a:ln w="9525">
            <a:noFill/>
            <a:miter lim="800000"/>
            <a:headEnd/>
            <a:tailEnd/>
          </a:ln>
          <a:effectLst/>
        </p:spPr>
        <p:txBody>
          <a:bodyPr>
            <a:prstTxWarp prst="textNoShape">
              <a:avLst/>
            </a:prstTxWarp>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David</a:t>
            </a:r>
            <a:endParaRPr kumimoji="0" lang="en-US" sz="1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endParaRPr>
          </a:p>
        </p:txBody>
      </p:sp>
      <p:sp>
        <p:nvSpPr>
          <p:cNvPr id="139277" name="Oval 13"/>
          <p:cNvSpPr>
            <a:spLocks noChangeArrowheads="1"/>
          </p:cNvSpPr>
          <p:nvPr/>
        </p:nvSpPr>
        <p:spPr bwMode="auto">
          <a:xfrm>
            <a:off x="4953000" y="1176337"/>
            <a:ext cx="1600200" cy="914400"/>
          </a:xfrm>
          <a:prstGeom prst="ellipse">
            <a:avLst/>
          </a:prstGeom>
          <a:solidFill>
            <a:srgbClr val="FFFF00"/>
          </a:solidFill>
          <a:ln w="9525">
            <a:solidFill>
              <a:schemeClr val="tx1"/>
            </a:solidFill>
            <a:round/>
            <a:headEnd/>
            <a:tailEnd/>
          </a:ln>
          <a:effectLst/>
        </p:spPr>
        <p:txBody>
          <a:bodyPr wrap="none"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993300"/>
                </a:solidFill>
                <a:effectLst/>
                <a:uLnTx/>
                <a:uFillTx/>
                <a:latin typeface="Century Gothic" panose="020B0502020202020204" pitchFamily="34" charset="0"/>
                <a:cs typeface="Arial" pitchFamily="96" charset="0"/>
              </a:rPr>
              <a:t>Samuel</a:t>
            </a: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39278" name="Line 14"/>
          <p:cNvSpPr>
            <a:spLocks noChangeShapeType="1"/>
          </p:cNvSpPr>
          <p:nvPr/>
        </p:nvSpPr>
        <p:spPr bwMode="auto">
          <a:xfrm flipH="1">
            <a:off x="5638800" y="2166937"/>
            <a:ext cx="152400" cy="1905000"/>
          </a:xfrm>
          <a:prstGeom prst="line">
            <a:avLst/>
          </a:prstGeom>
          <a:noFill/>
          <a:ln w="57150">
            <a:solidFill>
              <a:schemeClr val="tx1"/>
            </a:solidFill>
            <a:prstDash val="dash"/>
            <a:round/>
            <a:headEnd/>
            <a:tailEnd type="triangle" w="med" len="med"/>
          </a:ln>
          <a:effectLst/>
        </p:spPr>
        <p:txBody>
          <a:bodyPr wrap="none" anchor="ct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39281" name="Text Box 17"/>
          <p:cNvSpPr txBox="1">
            <a:spLocks noChangeArrowheads="1"/>
          </p:cNvSpPr>
          <p:nvPr/>
        </p:nvSpPr>
        <p:spPr bwMode="auto">
          <a:xfrm>
            <a:off x="5334000" y="5229225"/>
            <a:ext cx="710451" cy="369332"/>
          </a:xfrm>
          <a:prstGeom prst="rect">
            <a:avLst/>
          </a:prstGeom>
          <a:noFill/>
          <a:ln w="9525">
            <a:noFill/>
            <a:miter lim="800000"/>
            <a:headEnd/>
            <a:tailEnd/>
          </a:ln>
          <a:effectLst/>
        </p:spPr>
        <p:txBody>
          <a:bodyPr wrap="non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rPr>
              <a:t>Abel</a:t>
            </a:r>
          </a:p>
        </p:txBody>
      </p:sp>
      <p:sp>
        <p:nvSpPr>
          <p:cNvPr id="139282" name="Text Box 18"/>
          <p:cNvSpPr txBox="1">
            <a:spLocks noChangeArrowheads="1"/>
          </p:cNvSpPr>
          <p:nvPr/>
        </p:nvSpPr>
        <p:spPr bwMode="auto">
          <a:xfrm>
            <a:off x="1508125" y="5181600"/>
            <a:ext cx="716863" cy="369332"/>
          </a:xfrm>
          <a:prstGeom prst="rect">
            <a:avLst/>
          </a:prstGeom>
          <a:noFill/>
          <a:ln w="9525">
            <a:noFill/>
            <a:miter lim="800000"/>
            <a:headEnd/>
            <a:tailEnd/>
          </a:ln>
          <a:effectLst/>
        </p:spPr>
        <p:txBody>
          <a:bodyPr wrap="non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rPr>
              <a:t>Cain</a:t>
            </a:r>
          </a:p>
        </p:txBody>
      </p:sp>
      <p:sp>
        <p:nvSpPr>
          <p:cNvPr id="139293" name="Line 29"/>
          <p:cNvSpPr>
            <a:spLocks noChangeShapeType="1"/>
          </p:cNvSpPr>
          <p:nvPr/>
        </p:nvSpPr>
        <p:spPr bwMode="auto">
          <a:xfrm flipH="1">
            <a:off x="2667000" y="4452937"/>
            <a:ext cx="2209800" cy="0"/>
          </a:xfrm>
          <a:prstGeom prst="line">
            <a:avLst/>
          </a:prstGeom>
          <a:noFill/>
          <a:ln w="57150">
            <a:solidFill>
              <a:schemeClr val="tx1"/>
            </a:solidFill>
            <a:round/>
            <a:headEnd/>
            <a:tailEnd type="triangle" w="med" len="med"/>
          </a:ln>
          <a:effectLst/>
        </p:spPr>
        <p:txBody>
          <a:bodyPr wrap="none" anchor="ct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39294" name="Line 30"/>
          <p:cNvSpPr>
            <a:spLocks noChangeShapeType="1"/>
          </p:cNvSpPr>
          <p:nvPr/>
        </p:nvSpPr>
        <p:spPr bwMode="auto">
          <a:xfrm flipH="1">
            <a:off x="2667000" y="4910137"/>
            <a:ext cx="2209800" cy="0"/>
          </a:xfrm>
          <a:prstGeom prst="line">
            <a:avLst/>
          </a:prstGeom>
          <a:noFill/>
          <a:ln w="57150">
            <a:solidFill>
              <a:schemeClr val="tx1"/>
            </a:solidFill>
            <a:round/>
            <a:headEnd type="triangle" w="med" len="med"/>
            <a:tailEnd/>
          </a:ln>
          <a:effectLst/>
        </p:spPr>
        <p:txBody>
          <a:bodyPr wrap="none" anchor="ct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39295" name="Text Box 31"/>
          <p:cNvSpPr txBox="1">
            <a:spLocks noChangeArrowheads="1"/>
          </p:cNvSpPr>
          <p:nvPr/>
        </p:nvSpPr>
        <p:spPr bwMode="auto">
          <a:xfrm>
            <a:off x="2438400" y="4086225"/>
            <a:ext cx="2667718" cy="369332"/>
          </a:xfrm>
          <a:prstGeom prst="rect">
            <a:avLst/>
          </a:prstGeom>
          <a:noFill/>
          <a:ln w="9525">
            <a:noFill/>
            <a:miter lim="800000"/>
            <a:headEnd/>
            <a:tailEnd/>
          </a:ln>
          <a:effectLst/>
        </p:spPr>
        <p:txBody>
          <a:bodyPr wrap="non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rPr>
              <a:t>Won love and respect</a:t>
            </a:r>
          </a:p>
        </p:txBody>
      </p:sp>
      <p:sp>
        <p:nvSpPr>
          <p:cNvPr id="139296" name="Text Box 32"/>
          <p:cNvSpPr txBox="1">
            <a:spLocks noChangeArrowheads="1"/>
          </p:cNvSpPr>
          <p:nvPr/>
        </p:nvSpPr>
        <p:spPr bwMode="auto">
          <a:xfrm>
            <a:off x="2651125" y="5029200"/>
            <a:ext cx="2324675" cy="369332"/>
          </a:xfrm>
          <a:prstGeom prst="rect">
            <a:avLst/>
          </a:prstGeom>
          <a:noFill/>
          <a:ln w="9525">
            <a:noFill/>
            <a:miter lim="800000"/>
            <a:headEnd/>
            <a:tailEnd/>
          </a:ln>
          <a:effectLst/>
        </p:spPr>
        <p:txBody>
          <a:bodyPr wrap="non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rPr>
              <a:t>Offered his position</a:t>
            </a:r>
          </a:p>
        </p:txBody>
      </p:sp>
      <p:sp>
        <p:nvSpPr>
          <p:cNvPr id="139297" name="Line 33"/>
          <p:cNvSpPr>
            <a:spLocks noChangeShapeType="1"/>
          </p:cNvSpPr>
          <p:nvPr/>
        </p:nvSpPr>
        <p:spPr bwMode="auto">
          <a:xfrm flipV="1">
            <a:off x="1524000" y="3005137"/>
            <a:ext cx="0" cy="1219200"/>
          </a:xfrm>
          <a:prstGeom prst="line">
            <a:avLst/>
          </a:prstGeom>
          <a:noFill/>
          <a:ln w="57150">
            <a:solidFill>
              <a:schemeClr val="tx1"/>
            </a:solidFill>
            <a:round/>
            <a:headEnd/>
            <a:tailEnd type="triangle" w="med" len="med"/>
          </a:ln>
          <a:effectLst/>
        </p:spPr>
        <p:txBody>
          <a:bodyPr wrap="none" anchor="ct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39298" name="Text Box 34"/>
          <p:cNvSpPr txBox="1">
            <a:spLocks noChangeArrowheads="1"/>
          </p:cNvSpPr>
          <p:nvPr/>
        </p:nvSpPr>
        <p:spPr bwMode="auto">
          <a:xfrm>
            <a:off x="704850" y="3200400"/>
            <a:ext cx="740908" cy="646331"/>
          </a:xfrm>
          <a:prstGeom prst="rect">
            <a:avLst/>
          </a:prstGeom>
          <a:noFill/>
          <a:ln w="9525">
            <a:noFill/>
            <a:miter lim="800000"/>
            <a:headEnd/>
            <a:tailEnd/>
          </a:ln>
          <a:effectLst/>
        </p:spPr>
        <p:txBody>
          <a:bodyPr wrap="non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Filial</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piety</a:t>
            </a:r>
          </a:p>
        </p:txBody>
      </p:sp>
      <p:sp>
        <p:nvSpPr>
          <p:cNvPr id="139299" name="Line 35"/>
          <p:cNvSpPr>
            <a:spLocks noChangeShapeType="1"/>
          </p:cNvSpPr>
          <p:nvPr/>
        </p:nvSpPr>
        <p:spPr bwMode="auto">
          <a:xfrm>
            <a:off x="2667000" y="2624137"/>
            <a:ext cx="2743200" cy="1524000"/>
          </a:xfrm>
          <a:prstGeom prst="line">
            <a:avLst/>
          </a:prstGeom>
          <a:noFill/>
          <a:ln w="57150">
            <a:solidFill>
              <a:schemeClr val="tx1"/>
            </a:solidFill>
            <a:round/>
            <a:headEnd/>
            <a:tailEnd type="triangle" w="med" len="med"/>
          </a:ln>
          <a:effectLst/>
        </p:spPr>
        <p:txBody>
          <a:bodyPr wrap="none" anchor="ct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39300" name="Text Box 36"/>
          <p:cNvSpPr txBox="1">
            <a:spLocks noChangeArrowheads="1"/>
          </p:cNvSpPr>
          <p:nvPr/>
        </p:nvSpPr>
        <p:spPr bwMode="auto">
          <a:xfrm>
            <a:off x="3621549" y="2514600"/>
            <a:ext cx="1064715" cy="923330"/>
          </a:xfrm>
          <a:prstGeom prst="rect">
            <a:avLst/>
          </a:prstGeom>
          <a:noFill/>
          <a:ln w="9525">
            <a:noFill/>
            <a:miter lim="800000"/>
            <a:headEnd/>
            <a:tailEnd/>
          </a:ln>
          <a:effectLst/>
        </p:spPr>
        <p:txBody>
          <a:bodyPr wrap="non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Jealous</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Tried to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       kill</a:t>
            </a:r>
          </a:p>
        </p:txBody>
      </p:sp>
      <p:sp>
        <p:nvSpPr>
          <p:cNvPr id="139301" name="Line 37"/>
          <p:cNvSpPr>
            <a:spLocks noChangeShapeType="1"/>
          </p:cNvSpPr>
          <p:nvPr/>
        </p:nvSpPr>
        <p:spPr bwMode="auto">
          <a:xfrm>
            <a:off x="2133600" y="3005137"/>
            <a:ext cx="0" cy="1143000"/>
          </a:xfrm>
          <a:prstGeom prst="line">
            <a:avLst/>
          </a:prstGeom>
          <a:noFill/>
          <a:ln w="57150">
            <a:solidFill>
              <a:schemeClr val="tx1"/>
            </a:solidFill>
            <a:round/>
            <a:headEnd/>
            <a:tailEnd type="triangle" w="med" len="med"/>
          </a:ln>
          <a:effectLst/>
        </p:spPr>
        <p:txBody>
          <a:bodyPr wrap="none" anchor="ct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39302" name="Line 38"/>
          <p:cNvSpPr>
            <a:spLocks noChangeShapeType="1"/>
          </p:cNvSpPr>
          <p:nvPr/>
        </p:nvSpPr>
        <p:spPr bwMode="auto">
          <a:xfrm flipH="1">
            <a:off x="2667000" y="1633537"/>
            <a:ext cx="2209800" cy="609600"/>
          </a:xfrm>
          <a:prstGeom prst="line">
            <a:avLst/>
          </a:prstGeom>
          <a:noFill/>
          <a:ln w="57150">
            <a:solidFill>
              <a:schemeClr val="tx1"/>
            </a:solidFill>
            <a:prstDash val="dash"/>
            <a:round/>
            <a:headEnd/>
            <a:tailEnd type="triangle" w="med" len="med"/>
          </a:ln>
          <a:effectLst/>
        </p:spPr>
        <p:txBody>
          <a:bodyPr wrap="none" anchor="ct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39305" name="Line 41"/>
          <p:cNvSpPr>
            <a:spLocks noChangeShapeType="1"/>
          </p:cNvSpPr>
          <p:nvPr/>
        </p:nvSpPr>
        <p:spPr bwMode="auto">
          <a:xfrm flipH="1" flipV="1">
            <a:off x="2514600" y="2852737"/>
            <a:ext cx="2590800" cy="1447800"/>
          </a:xfrm>
          <a:prstGeom prst="line">
            <a:avLst/>
          </a:prstGeom>
          <a:noFill/>
          <a:ln w="57150">
            <a:solidFill>
              <a:schemeClr val="tx1"/>
            </a:solidFill>
            <a:round/>
            <a:headEnd/>
            <a:tailEnd type="triangle" w="med" len="med"/>
          </a:ln>
          <a:effectLst/>
        </p:spPr>
        <p:txBody>
          <a:bodyPr wrap="none" anchor="ct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39306" name="Text Box 42"/>
          <p:cNvSpPr txBox="1">
            <a:spLocks noChangeArrowheads="1"/>
          </p:cNvSpPr>
          <p:nvPr/>
        </p:nvSpPr>
        <p:spPr bwMode="auto">
          <a:xfrm>
            <a:off x="2803525" y="3354387"/>
            <a:ext cx="740908" cy="646331"/>
          </a:xfrm>
          <a:prstGeom prst="rect">
            <a:avLst/>
          </a:prstGeom>
          <a:noFill/>
          <a:ln w="9525">
            <a:noFill/>
            <a:miter lim="800000"/>
            <a:headEnd/>
            <a:tailEnd/>
          </a:ln>
          <a:effectLst/>
        </p:spPr>
        <p:txBody>
          <a:bodyPr wrap="non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rPr>
              <a:t>Filial</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rPr>
              <a:t>piety</a:t>
            </a:r>
          </a:p>
        </p:txBody>
      </p:sp>
      <p:sp>
        <p:nvSpPr>
          <p:cNvPr id="2" name="TextBox 1">
            <a:extLst>
              <a:ext uri="{FF2B5EF4-FFF2-40B4-BE49-F238E27FC236}">
                <a16:creationId xmlns:a16="http://schemas.microsoft.com/office/drawing/2014/main" id="{6AB36C7A-A051-3449-9AB0-15AF4FDB490F}"/>
              </a:ext>
            </a:extLst>
          </p:cNvPr>
          <p:cNvSpPr txBox="1"/>
          <p:nvPr/>
        </p:nvSpPr>
        <p:spPr>
          <a:xfrm>
            <a:off x="179512" y="5879013"/>
            <a:ext cx="8674169" cy="892552"/>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In playful frolic the women sang, “Saul kills by the thousand, David by the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7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ten thousand!” This made Saul angry—very angry. He took it as a personal insult.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7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From that moment on, Saul kept his eye on David. I Samuel 18: 7-9</a:t>
            </a:r>
          </a:p>
        </p:txBody>
      </p:sp>
      <p:sp>
        <p:nvSpPr>
          <p:cNvPr id="3" name="TextBox 2">
            <a:extLst>
              <a:ext uri="{FF2B5EF4-FFF2-40B4-BE49-F238E27FC236}">
                <a16:creationId xmlns:a16="http://schemas.microsoft.com/office/drawing/2014/main" id="{36FD5F4D-911C-474C-9BE7-3D8D7A12CFEA}"/>
              </a:ext>
            </a:extLst>
          </p:cNvPr>
          <p:cNvSpPr txBox="1"/>
          <p:nvPr/>
        </p:nvSpPr>
        <p:spPr>
          <a:xfrm>
            <a:off x="6009126" y="2420888"/>
            <a:ext cx="3017173" cy="923330"/>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When Saul saw how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successful David was, he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was afraid of him. </a:t>
            </a:r>
          </a:p>
        </p:txBody>
      </p:sp>
    </p:spTree>
    <p:extLst>
      <p:ext uri="{BB962C8B-B14F-4D97-AF65-F5344CB8AC3E}">
        <p14:creationId xmlns:p14="http://schemas.microsoft.com/office/powerpoint/2010/main" val="833644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930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92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99" grpId="0" animBg="1"/>
      <p:bldP spid="139300" grpId="0"/>
      <p:bldP spid="2" grpId="0"/>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E3B65F0-E115-3945-96C7-520F8147C968}"/>
              </a:ext>
            </a:extLst>
          </p:cNvPr>
          <p:cNvSpPr>
            <a:spLocks noGrp="1"/>
          </p:cNvSpPr>
          <p:nvPr>
            <p:ph type="title"/>
          </p:nvPr>
        </p:nvSpPr>
        <p:spPr/>
        <p:txBody>
          <a:bodyPr/>
          <a:lstStyle/>
          <a:p>
            <a:r>
              <a:rPr lang="en-GB" dirty="0">
                <a:solidFill>
                  <a:srgbClr val="FFFF00"/>
                </a:solidFill>
                <a:latin typeface="Century Gothic" panose="020B0502020202020204" pitchFamily="34" charset="0"/>
              </a:rPr>
              <a:t>David’s advice to Solomon</a:t>
            </a:r>
          </a:p>
        </p:txBody>
      </p:sp>
      <p:sp>
        <p:nvSpPr>
          <p:cNvPr id="4" name="Content Placeholder 3">
            <a:extLst>
              <a:ext uri="{FF2B5EF4-FFF2-40B4-BE49-F238E27FC236}">
                <a16:creationId xmlns:a16="http://schemas.microsoft.com/office/drawing/2014/main" id="{81A47C23-67FE-C247-9725-883812453A06}"/>
              </a:ext>
            </a:extLst>
          </p:cNvPr>
          <p:cNvSpPr>
            <a:spLocks noGrp="1"/>
          </p:cNvSpPr>
          <p:nvPr>
            <p:ph idx="1"/>
          </p:nvPr>
        </p:nvSpPr>
        <p:spPr/>
        <p:txBody>
          <a:bodyPr/>
          <a:lstStyle/>
          <a:p>
            <a:r>
              <a:rPr lang="en-GB" sz="2400" dirty="0">
                <a:latin typeface="Century Gothic" panose="020B0502020202020204" pitchFamily="34" charset="0"/>
              </a:rPr>
              <a:t>“I am about to go the way of all the earth,” he said. “So be strong, act like a man, and observe what the Lord your God requires: Walk in obedience to him, and keep his decrees and commands, his laws and regulations, as written in the Law of Moses. Do this so that you may prosper in all you do and wherever you go and that the Lord may keep his promise to me: ‘If your descendants watch how they live, and if they walk faithfully before me with all their heart and soul, you will never fail to have a successor on the throne of Israel.’  1 Kings 2:2-4</a:t>
            </a:r>
          </a:p>
          <a:p>
            <a:endParaRPr lang="en-GB" sz="2400" dirty="0">
              <a:latin typeface="Century Gothic" panose="020B0502020202020204" pitchFamily="34" charset="0"/>
            </a:endParaRPr>
          </a:p>
          <a:p>
            <a:endParaRPr lang="en-GB" sz="2400" dirty="0">
              <a:latin typeface="Century Gothic" panose="020B0502020202020204" pitchFamily="34" charset="0"/>
            </a:endParaRPr>
          </a:p>
        </p:txBody>
      </p:sp>
    </p:spTree>
    <p:extLst>
      <p:ext uri="{BB962C8B-B14F-4D97-AF65-F5344CB8AC3E}">
        <p14:creationId xmlns:p14="http://schemas.microsoft.com/office/powerpoint/2010/main" val="39538238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9CB4D-A086-594E-A820-B6E6587D21C6}"/>
              </a:ext>
            </a:extLst>
          </p:cNvPr>
          <p:cNvSpPr>
            <a:spLocks noGrp="1"/>
          </p:cNvSpPr>
          <p:nvPr>
            <p:ph type="title"/>
          </p:nvPr>
        </p:nvSpPr>
        <p:spPr/>
        <p:txBody>
          <a:bodyPr>
            <a:normAutofit/>
          </a:bodyPr>
          <a:lstStyle/>
          <a:p>
            <a:r>
              <a:rPr lang="en-GB" dirty="0">
                <a:solidFill>
                  <a:srgbClr val="FFFF00"/>
                </a:solidFill>
                <a:latin typeface="Century Gothic" panose="020B0502020202020204" pitchFamily="34" charset="0"/>
              </a:rPr>
              <a:t>Biblical political philosophy</a:t>
            </a:r>
          </a:p>
        </p:txBody>
      </p:sp>
      <p:sp>
        <p:nvSpPr>
          <p:cNvPr id="3" name="Text Placeholder 2">
            <a:extLst>
              <a:ext uri="{FF2B5EF4-FFF2-40B4-BE49-F238E27FC236}">
                <a16:creationId xmlns:a16="http://schemas.microsoft.com/office/drawing/2014/main" id="{92653DF2-E9C3-1E4D-AADF-D728ED1F1E9E}"/>
              </a:ext>
            </a:extLst>
          </p:cNvPr>
          <p:cNvSpPr>
            <a:spLocks noGrp="1"/>
          </p:cNvSpPr>
          <p:nvPr>
            <p:ph type="body" sz="half" idx="1"/>
          </p:nvPr>
        </p:nvSpPr>
        <p:spPr>
          <a:xfrm>
            <a:off x="457200" y="1600200"/>
            <a:ext cx="8229600" cy="4525963"/>
          </a:xfrm>
        </p:spPr>
        <p:txBody>
          <a:bodyPr>
            <a:normAutofit lnSpcReduction="10000"/>
          </a:bodyPr>
          <a:lstStyle/>
          <a:p>
            <a:pPr>
              <a:lnSpc>
                <a:spcPct val="110000"/>
              </a:lnSpc>
            </a:pPr>
            <a:r>
              <a:rPr lang="en-GB" sz="2200" dirty="0">
                <a:latin typeface="Century Gothic" panose="020B0502020202020204" pitchFamily="34" charset="0"/>
              </a:rPr>
              <a:t>God saves the People of Israel twice</a:t>
            </a:r>
          </a:p>
          <a:p>
            <a:pPr lvl="1">
              <a:lnSpc>
                <a:spcPct val="110000"/>
              </a:lnSpc>
            </a:pPr>
            <a:r>
              <a:rPr lang="en-GB" sz="2000" dirty="0">
                <a:latin typeface="Century Gothic" panose="020B0502020202020204" pitchFamily="34" charset="0"/>
              </a:rPr>
              <a:t>Moses delivers them from tyranny of the state</a:t>
            </a:r>
          </a:p>
          <a:p>
            <a:pPr lvl="1">
              <a:lnSpc>
                <a:spcPct val="110000"/>
              </a:lnSpc>
            </a:pPr>
            <a:r>
              <a:rPr lang="en-GB" sz="2000" dirty="0">
                <a:latin typeface="Century Gothic" panose="020B0502020202020204" pitchFamily="34" charset="0"/>
              </a:rPr>
              <a:t>David delivers them from anarchy </a:t>
            </a:r>
          </a:p>
          <a:p>
            <a:pPr>
              <a:lnSpc>
                <a:spcPct val="110000"/>
              </a:lnSpc>
            </a:pPr>
            <a:r>
              <a:rPr lang="en-GB" sz="2200" dirty="0">
                <a:latin typeface="Century Gothic" panose="020B0502020202020204" pitchFamily="34" charset="0"/>
              </a:rPr>
              <a:t>The Bible understands the political order as oscillating between the imperial, totalitarian state (Babel, Egypt) and anarchy (period of the Judges). The first leads to bondage, the second to dissolution and civil war. Neither can serve as the basis for the freedom of the people. </a:t>
            </a:r>
          </a:p>
          <a:p>
            <a:pPr>
              <a:lnSpc>
                <a:spcPct val="110000"/>
              </a:lnSpc>
            </a:pPr>
            <a:r>
              <a:rPr lang="en-GB" sz="2200" dirty="0">
                <a:latin typeface="Century Gothic" panose="020B0502020202020204" pitchFamily="34" charset="0"/>
              </a:rPr>
              <a:t>Needs to be a third way – limited national state with government limited by rule of law with a humble king who loves God</a:t>
            </a:r>
          </a:p>
        </p:txBody>
      </p:sp>
    </p:spTree>
    <p:extLst>
      <p:ext uri="{BB962C8B-B14F-4D97-AF65-F5344CB8AC3E}">
        <p14:creationId xmlns:p14="http://schemas.microsoft.com/office/powerpoint/2010/main" val="4289646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3ED351-B997-B64A-83BD-A81B9F33BB34}"/>
              </a:ext>
            </a:extLst>
          </p:cNvPr>
          <p:cNvSpPr>
            <a:spLocks noGrp="1"/>
          </p:cNvSpPr>
          <p:nvPr>
            <p:ph type="title"/>
          </p:nvPr>
        </p:nvSpPr>
        <p:spPr/>
        <p:txBody>
          <a:bodyPr/>
          <a:lstStyle/>
          <a:p>
            <a:r>
              <a:rPr lang="en-GB" dirty="0">
                <a:solidFill>
                  <a:srgbClr val="FFFF00"/>
                </a:solidFill>
                <a:latin typeface="Century Gothic" panose="020B0502020202020204" pitchFamily="34" charset="0"/>
              </a:rPr>
              <a:t>A warning and advice</a:t>
            </a:r>
          </a:p>
        </p:txBody>
      </p:sp>
      <p:sp>
        <p:nvSpPr>
          <p:cNvPr id="3" name="Content Placeholder 2">
            <a:extLst>
              <a:ext uri="{FF2B5EF4-FFF2-40B4-BE49-F238E27FC236}">
                <a16:creationId xmlns:a16="http://schemas.microsoft.com/office/drawing/2014/main" id="{DD2AB5F6-EFC8-3141-A221-F73C2F7C9E2C}"/>
              </a:ext>
            </a:extLst>
          </p:cNvPr>
          <p:cNvSpPr>
            <a:spLocks noGrp="1"/>
          </p:cNvSpPr>
          <p:nvPr>
            <p:ph idx="1"/>
          </p:nvPr>
        </p:nvSpPr>
        <p:spPr/>
        <p:txBody>
          <a:bodyPr/>
          <a:lstStyle/>
          <a:p>
            <a:r>
              <a:rPr lang="en-GB" sz="2400" dirty="0">
                <a:latin typeface="Century Gothic" panose="020B0502020202020204" pitchFamily="34" charset="0"/>
              </a:rPr>
              <a:t>“Now you yourself know what Joab did to me—what he did to the two commanders of Israel’s armies, Abner and </a:t>
            </a:r>
            <a:r>
              <a:rPr lang="en-GB" sz="2400" dirty="0" err="1">
                <a:latin typeface="Century Gothic" panose="020B0502020202020204" pitchFamily="34" charset="0"/>
              </a:rPr>
              <a:t>Amasa</a:t>
            </a:r>
            <a:r>
              <a:rPr lang="en-GB" sz="2400" dirty="0">
                <a:latin typeface="Century Gothic" panose="020B0502020202020204" pitchFamily="34" charset="0"/>
              </a:rPr>
              <a:t>. He killed them, shedding their blood in peacetime as if in battle. Deal with him according to your wisdom, but do not let his grey head go down to the grave in peace. 						1 Kings 2:5-6</a:t>
            </a:r>
          </a:p>
          <a:p>
            <a:endParaRPr lang="en-GB" sz="2400" dirty="0">
              <a:latin typeface="Century Gothic" panose="020B0502020202020204" pitchFamily="34" charset="0"/>
            </a:endParaRPr>
          </a:p>
          <a:p>
            <a:endParaRPr lang="en-GB" sz="2400" dirty="0">
              <a:latin typeface="Century Gothic" panose="020B0502020202020204" pitchFamily="34" charset="0"/>
            </a:endParaRPr>
          </a:p>
        </p:txBody>
      </p:sp>
    </p:spTree>
    <p:extLst>
      <p:ext uri="{BB962C8B-B14F-4D97-AF65-F5344CB8AC3E}">
        <p14:creationId xmlns:p14="http://schemas.microsoft.com/office/powerpoint/2010/main" val="3208322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6B1E76-76C7-D04D-9FC7-B6DE51C80A56}"/>
              </a:ext>
            </a:extLst>
          </p:cNvPr>
          <p:cNvSpPr>
            <a:spLocks noGrp="1"/>
          </p:cNvSpPr>
          <p:nvPr>
            <p:ph type="title"/>
          </p:nvPr>
        </p:nvSpPr>
        <p:spPr/>
        <p:txBody>
          <a:bodyPr/>
          <a:lstStyle/>
          <a:p>
            <a:r>
              <a:rPr lang="en-GB" sz="4000" dirty="0">
                <a:solidFill>
                  <a:srgbClr val="FFFF00"/>
                </a:solidFill>
                <a:latin typeface="Century Gothic" panose="020B0502020202020204" pitchFamily="34" charset="0"/>
              </a:rPr>
              <a:t>David marries Saul’s daughter</a:t>
            </a:r>
          </a:p>
        </p:txBody>
      </p:sp>
      <p:sp>
        <p:nvSpPr>
          <p:cNvPr id="4" name="Content Placeholder 3">
            <a:extLst>
              <a:ext uri="{FF2B5EF4-FFF2-40B4-BE49-F238E27FC236}">
                <a16:creationId xmlns:a16="http://schemas.microsoft.com/office/drawing/2014/main" id="{748556AF-BE72-7D40-9044-3C9E85AB8423}"/>
              </a:ext>
            </a:extLst>
          </p:cNvPr>
          <p:cNvSpPr>
            <a:spLocks noGrp="1"/>
          </p:cNvSpPr>
          <p:nvPr>
            <p:ph idx="1"/>
          </p:nvPr>
        </p:nvSpPr>
        <p:spPr/>
        <p:txBody>
          <a:bodyPr/>
          <a:lstStyle/>
          <a:p>
            <a:r>
              <a:rPr lang="en-GB" sz="2800" dirty="0">
                <a:latin typeface="Century Gothic" panose="020B0502020202020204" pitchFamily="34" charset="0"/>
              </a:rPr>
              <a:t>Promised reward for killing Goliath</a:t>
            </a:r>
          </a:p>
          <a:p>
            <a:pPr lvl="1"/>
            <a:r>
              <a:rPr lang="en-GB" sz="2400" dirty="0">
                <a:latin typeface="Century Gothic" panose="020B0502020202020204" pitchFamily="34" charset="0"/>
              </a:rPr>
              <a:t>“The king will give him his daughter in marriage” 					I Samuel 17:25</a:t>
            </a:r>
          </a:p>
          <a:p>
            <a:r>
              <a:rPr lang="en-GB" sz="2800" dirty="0">
                <a:latin typeface="Century Gothic" panose="020B0502020202020204" pitchFamily="34" charset="0"/>
              </a:rPr>
              <a:t>Saul made David kill many Philistines</a:t>
            </a:r>
          </a:p>
          <a:p>
            <a:pPr lvl="1"/>
            <a:r>
              <a:rPr lang="en-GB" sz="2400" dirty="0">
                <a:latin typeface="Century Gothic" panose="020B0502020202020204" pitchFamily="34" charset="0"/>
              </a:rPr>
              <a:t>When Saul realized that the Lord was with David and that his daughter Michal loved David, Saul became still more afraid of him, and he remained his enemy the rest of his days. 						1 Samuel 18:28</a:t>
            </a:r>
          </a:p>
          <a:p>
            <a:pPr marL="0" indent="0">
              <a:buNone/>
            </a:pPr>
            <a:endParaRPr lang="en-GB" sz="2800" dirty="0">
              <a:latin typeface="Century Gothic" panose="020B0502020202020204" pitchFamily="34" charset="0"/>
            </a:endParaRPr>
          </a:p>
          <a:p>
            <a:endParaRPr lang="en-GB" sz="2800" dirty="0">
              <a:latin typeface="Century Gothic" panose="020B0502020202020204" pitchFamily="34" charset="0"/>
            </a:endParaRPr>
          </a:p>
        </p:txBody>
      </p:sp>
    </p:spTree>
    <p:extLst>
      <p:ext uri="{BB962C8B-B14F-4D97-AF65-F5344CB8AC3E}">
        <p14:creationId xmlns:p14="http://schemas.microsoft.com/office/powerpoint/2010/main" val="882814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8229600" cy="1143000"/>
          </a:xfrm>
        </p:spPr>
        <p:txBody>
          <a:bodyPr/>
          <a:lstStyle/>
          <a:p>
            <a:r>
              <a:rPr lang="en-US" dirty="0">
                <a:solidFill>
                  <a:srgbClr val="FFFF00"/>
                </a:solidFill>
                <a:latin typeface="Century Gothic" panose="020B0502020202020204" pitchFamily="34" charset="0"/>
              </a:rPr>
              <a:t>Jonathan defends his friend</a:t>
            </a:r>
          </a:p>
        </p:txBody>
      </p:sp>
      <p:sp>
        <p:nvSpPr>
          <p:cNvPr id="3" name="Content Placeholder 2"/>
          <p:cNvSpPr>
            <a:spLocks noGrp="1"/>
          </p:cNvSpPr>
          <p:nvPr>
            <p:ph idx="1"/>
          </p:nvPr>
        </p:nvSpPr>
        <p:spPr>
          <a:xfrm>
            <a:off x="0" y="1370186"/>
            <a:ext cx="8820472" cy="5487814"/>
          </a:xfrm>
        </p:spPr>
        <p:txBody>
          <a:bodyPr>
            <a:noAutofit/>
          </a:bodyPr>
          <a:lstStyle/>
          <a:p>
            <a:r>
              <a:rPr lang="en-GB" sz="2200" dirty="0">
                <a:latin typeface="Century Gothic" panose="020B0502020202020204" pitchFamily="34" charset="0"/>
              </a:rPr>
              <a:t>Saul ordered his son Jonathan and all his servants to kill David, but Jonathan, Saul’s son, liked David very much. </a:t>
            </a:r>
            <a:r>
              <a:rPr lang="en-GB" sz="2200" b="1" baseline="30000" dirty="0">
                <a:latin typeface="Century Gothic" panose="020B0502020202020204" pitchFamily="34" charset="0"/>
              </a:rPr>
              <a:t> </a:t>
            </a:r>
            <a:r>
              <a:rPr lang="en-GB" sz="2200" dirty="0">
                <a:latin typeface="Century Gothic" panose="020B0502020202020204" pitchFamily="34" charset="0"/>
              </a:rPr>
              <a:t>So Jonathan warned David, “My father Saul is trying to kill you. Be on guard tomorrow morning. Stay somewhere safe and hide. I’ll talk to my father about you, and I’ll tell you whatever I find out.” So Jonathan spoke highly about David to his father Saul, telling him, “The king shouldn’t do anything wrong to his servant David, because he hasn’t wronged you. In fact, his actions have helped you greatly. </a:t>
            </a:r>
            <a:r>
              <a:rPr lang="en-GB" sz="2200" b="1" baseline="30000" dirty="0">
                <a:latin typeface="Century Gothic" panose="020B0502020202020204" pitchFamily="34" charset="0"/>
              </a:rPr>
              <a:t> </a:t>
            </a:r>
            <a:r>
              <a:rPr lang="en-GB" sz="2200" dirty="0">
                <a:latin typeface="Century Gothic" panose="020B0502020202020204" pitchFamily="34" charset="0"/>
              </a:rPr>
              <a:t>He risked his own life when he killed that Philistine, and the Lord won a great victory for all Israel. You saw it and were happy about it. Why then would you do something wrong to an innocent person by killing David for no reason?”</a:t>
            </a:r>
          </a:p>
          <a:p>
            <a:endParaRPr lang="en-US" sz="2200" dirty="0">
              <a:latin typeface="Century Gothic" panose="020B0502020202020204" pitchFamily="34" charset="0"/>
            </a:endParaRPr>
          </a:p>
        </p:txBody>
      </p:sp>
    </p:spTree>
    <p:extLst>
      <p:ext uri="{BB962C8B-B14F-4D97-AF65-F5344CB8AC3E}">
        <p14:creationId xmlns:p14="http://schemas.microsoft.com/office/powerpoint/2010/main" val="21256883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9776"/>
            <a:ext cx="8229600" cy="1143000"/>
          </a:xfrm>
        </p:spPr>
        <p:txBody>
          <a:bodyPr/>
          <a:lstStyle/>
          <a:p>
            <a:r>
              <a:rPr lang="en-US" sz="3600" dirty="0">
                <a:solidFill>
                  <a:srgbClr val="FFFF00"/>
                </a:solidFill>
                <a:latin typeface="Century Gothic" panose="020B0502020202020204" pitchFamily="34" charset="0"/>
              </a:rPr>
              <a:t>Jonathan and filial piety – critical followership</a:t>
            </a:r>
          </a:p>
        </p:txBody>
      </p:sp>
      <p:sp>
        <p:nvSpPr>
          <p:cNvPr id="3" name="Content Placeholder 2"/>
          <p:cNvSpPr>
            <a:spLocks noGrp="1"/>
          </p:cNvSpPr>
          <p:nvPr>
            <p:ph idx="1"/>
          </p:nvPr>
        </p:nvSpPr>
        <p:spPr>
          <a:xfrm>
            <a:off x="251520" y="1711349"/>
            <a:ext cx="8712968" cy="4525963"/>
          </a:xfrm>
        </p:spPr>
        <p:txBody>
          <a:bodyPr>
            <a:noAutofit/>
          </a:bodyPr>
          <a:lstStyle/>
          <a:p>
            <a:r>
              <a:rPr lang="en-GB" sz="2100" dirty="0">
                <a:latin typeface="Century Gothic" panose="020B0502020202020204" pitchFamily="34" charset="0"/>
              </a:rPr>
              <a:t>At that, Saul got angry at Jonathan. “Do you think I don’t know how you’ve allied yourself with Jesse’s son? Shame on you and on the mother who gave birth to you! As long as Jesse’s son lives on this earth, neither you nor your dynasty will be secure. Now have him brought to me because he’s a dead man!”</a:t>
            </a:r>
          </a:p>
          <a:p>
            <a:r>
              <a:rPr lang="en-GB" sz="2100" dirty="0">
                <a:latin typeface="Century Gothic" panose="020B0502020202020204" pitchFamily="34" charset="0"/>
              </a:rPr>
              <a:t>But Jonathan answered his father Saul, “Why should David be executed? What has he done?”</a:t>
            </a:r>
          </a:p>
          <a:p>
            <a:r>
              <a:rPr lang="en-GB" sz="2100" dirty="0">
                <a:latin typeface="Century Gothic" panose="020B0502020202020204" pitchFamily="34" charset="0"/>
              </a:rPr>
              <a:t>At that, Saul threw his spear at Jonathan to strike him, and Jonathan realized that his father intended to kill David. Jonathan got up from the table in a rage. He didn’t eat anything on the second day of the new moon because he was worried about David and because his father had humiliated him.</a:t>
            </a:r>
          </a:p>
          <a:p>
            <a:endParaRPr lang="en-US" sz="2100" dirty="0">
              <a:latin typeface="Century Gothic" panose="020B0502020202020204" pitchFamily="34" charset="0"/>
            </a:endParaRPr>
          </a:p>
        </p:txBody>
      </p:sp>
    </p:spTree>
    <p:extLst>
      <p:ext uri="{BB962C8B-B14F-4D97-AF65-F5344CB8AC3E}">
        <p14:creationId xmlns:p14="http://schemas.microsoft.com/office/powerpoint/2010/main" val="16421327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07288" cy="1143000"/>
          </a:xfrm>
        </p:spPr>
        <p:txBody>
          <a:bodyPr/>
          <a:lstStyle/>
          <a:p>
            <a:r>
              <a:rPr lang="en-US" sz="4000" dirty="0">
                <a:solidFill>
                  <a:srgbClr val="FFFF00"/>
                </a:solidFill>
                <a:latin typeface="Century Gothic" panose="020B0502020202020204" pitchFamily="34" charset="0"/>
              </a:rPr>
              <a:t>Michal and Jonathan save David</a:t>
            </a:r>
          </a:p>
        </p:txBody>
      </p:sp>
      <p:sp>
        <p:nvSpPr>
          <p:cNvPr id="3" name="Content Placeholder 2"/>
          <p:cNvSpPr>
            <a:spLocks noGrp="1"/>
          </p:cNvSpPr>
          <p:nvPr>
            <p:ph idx="1"/>
          </p:nvPr>
        </p:nvSpPr>
        <p:spPr>
          <a:xfrm>
            <a:off x="457200" y="1556792"/>
            <a:ext cx="8229600" cy="4525963"/>
          </a:xfrm>
        </p:spPr>
        <p:txBody>
          <a:bodyPr/>
          <a:lstStyle/>
          <a:p>
            <a:r>
              <a:rPr lang="en-US" sz="2400" dirty="0">
                <a:latin typeface="Century Gothic" panose="020B0502020202020204" pitchFamily="34" charset="0"/>
              </a:rPr>
              <a:t>Saul sent men to David’s house to watch it and to kill him in the morning. But Michal, David’s wife, warned him, “If you don’t run for your life tonight, tomorrow you’ll be killed.” So Michal let David down through a window, and he fled and escaped. [Saul married Michal to another man]</a:t>
            </a:r>
          </a:p>
          <a:p>
            <a:r>
              <a:rPr lang="en-US" sz="2400" dirty="0">
                <a:latin typeface="Century Gothic" panose="020B0502020202020204" pitchFamily="34" charset="0"/>
              </a:rPr>
              <a:t>Jonathan visited David and encouraged him in God. He said, “Don’t despair. My father, Saul, can’t lay a hand on you. You will be Israel’s king and I’ll be right at your side to help. And my father knows it.” Then the two of them made a covenant before God. David stayed at </a:t>
            </a:r>
            <a:r>
              <a:rPr lang="en-US" sz="2400" dirty="0" err="1">
                <a:latin typeface="Century Gothic" panose="020B0502020202020204" pitchFamily="34" charset="0"/>
              </a:rPr>
              <a:t>Horesh</a:t>
            </a:r>
            <a:r>
              <a:rPr lang="en-US" sz="2400" dirty="0">
                <a:latin typeface="Century Gothic" panose="020B0502020202020204" pitchFamily="34" charset="0"/>
              </a:rPr>
              <a:t> and Jonathan went home.</a:t>
            </a:r>
          </a:p>
        </p:txBody>
      </p:sp>
    </p:spTree>
    <p:extLst>
      <p:ext uri="{BB962C8B-B14F-4D97-AF65-F5344CB8AC3E}">
        <p14:creationId xmlns:p14="http://schemas.microsoft.com/office/powerpoint/2010/main" val="1886173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6A2EF0-8488-A443-A435-D27E5E8C7A3F}"/>
              </a:ext>
            </a:extLst>
          </p:cNvPr>
          <p:cNvSpPr>
            <a:spLocks noGrp="1"/>
          </p:cNvSpPr>
          <p:nvPr>
            <p:ph type="title"/>
          </p:nvPr>
        </p:nvSpPr>
        <p:spPr/>
        <p:txBody>
          <a:bodyPr/>
          <a:lstStyle/>
          <a:p>
            <a:r>
              <a:rPr lang="en-GB" dirty="0">
                <a:solidFill>
                  <a:srgbClr val="FFFF00"/>
                </a:solidFill>
                <a:latin typeface="Century Gothic" panose="020B0502020202020204" pitchFamily="34" charset="0"/>
              </a:rPr>
              <a:t>Saul chases David</a:t>
            </a:r>
          </a:p>
        </p:txBody>
      </p:sp>
      <p:sp>
        <p:nvSpPr>
          <p:cNvPr id="3" name="Content Placeholder 2">
            <a:extLst>
              <a:ext uri="{FF2B5EF4-FFF2-40B4-BE49-F238E27FC236}">
                <a16:creationId xmlns:a16="http://schemas.microsoft.com/office/drawing/2014/main" id="{AE163ADB-727E-9145-A01B-C2F423498F37}"/>
              </a:ext>
            </a:extLst>
          </p:cNvPr>
          <p:cNvSpPr>
            <a:spLocks noGrp="1"/>
          </p:cNvSpPr>
          <p:nvPr>
            <p:ph idx="1"/>
          </p:nvPr>
        </p:nvSpPr>
        <p:spPr/>
        <p:txBody>
          <a:bodyPr/>
          <a:lstStyle/>
          <a:p>
            <a:pPr marL="0" indent="0">
              <a:buNone/>
            </a:pPr>
            <a:r>
              <a:rPr lang="en-GB" sz="2400" dirty="0">
                <a:latin typeface="Century Gothic" panose="020B0502020202020204" pitchFamily="34" charset="0"/>
              </a:rPr>
              <a:t>Saul took three thousand able young men from all Israel and set out to look for David and his men near the Crags of the Wild Goats.</a:t>
            </a:r>
          </a:p>
          <a:p>
            <a:endParaRPr lang="en-GB" sz="2400" dirty="0">
              <a:latin typeface="Century Gothic" panose="020B0502020202020204" pitchFamily="34" charset="0"/>
            </a:endParaRPr>
          </a:p>
          <a:p>
            <a:pPr marL="0" indent="0">
              <a:buNone/>
            </a:pPr>
            <a:r>
              <a:rPr lang="en-GB" sz="2400" dirty="0">
                <a:latin typeface="Century Gothic" panose="020B0502020202020204" pitchFamily="34" charset="0"/>
              </a:rPr>
              <a:t>He came to the sheep pens along the way; a cave was there, and Saul went in to relieve himself. David and his men were far back in the cave. The men said, “This is the day the Lord spoke of when he said to you, ‘I will give your enemy into your hands for you to deal with as you wish.’” Then David crept up unnoticed and cut off a corner of Saul’s robe.</a:t>
            </a:r>
          </a:p>
        </p:txBody>
      </p:sp>
    </p:spTree>
    <p:extLst>
      <p:ext uri="{BB962C8B-B14F-4D97-AF65-F5344CB8AC3E}">
        <p14:creationId xmlns:p14="http://schemas.microsoft.com/office/powerpoint/2010/main" val="16603127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ABC2DC-E153-5B48-A67C-897CDE82EE04}"/>
              </a:ext>
            </a:extLst>
          </p:cNvPr>
          <p:cNvSpPr>
            <a:spLocks noGrp="1"/>
          </p:cNvSpPr>
          <p:nvPr>
            <p:ph idx="1"/>
          </p:nvPr>
        </p:nvSpPr>
        <p:spPr>
          <a:xfrm>
            <a:off x="457200" y="404664"/>
            <a:ext cx="8229600" cy="5721499"/>
          </a:xfrm>
        </p:spPr>
        <p:txBody>
          <a:bodyPr/>
          <a:lstStyle/>
          <a:p>
            <a:pPr marL="0" indent="0">
              <a:buNone/>
            </a:pPr>
            <a:r>
              <a:rPr lang="en-GB" sz="2200" dirty="0">
                <a:latin typeface="Century Gothic" panose="020B0502020202020204" pitchFamily="34" charset="0"/>
              </a:rPr>
              <a:t>Afterward, David was conscience-stricken for having cut off a corner of his robe. He said to his men, “The Lord forbid that I should do such a thing to my master, the Lord’s anointed, or lay my hand on him; for he is the anointed of the Lord.”  With these words David sharply rebuked his men and did not allow them to attack Saul. And Saul left the cave and went his way.</a:t>
            </a:r>
          </a:p>
          <a:p>
            <a:pPr marL="0" indent="0">
              <a:buNone/>
            </a:pPr>
            <a:r>
              <a:rPr lang="en-GB" sz="2200" dirty="0">
                <a:latin typeface="Century Gothic" panose="020B0502020202020204" pitchFamily="34" charset="0"/>
              </a:rPr>
              <a:t>Then David went out of the cave and called out to Saul, “My lord the king!” When Saul looked behind him, David bowed down and prostrated himself with his face to the ground.</a:t>
            </a:r>
          </a:p>
          <a:p>
            <a:pPr marL="0" indent="0">
              <a:buNone/>
            </a:pPr>
            <a:r>
              <a:rPr lang="en-GB" sz="2200" dirty="0">
                <a:latin typeface="Century Gothic" panose="020B0502020202020204" pitchFamily="34" charset="0"/>
              </a:rPr>
              <a:t>This day you have seen with your own eyes how the Lord delivered you into my hands in the cave. Some urged me to kill you, but I spared you; I said, ‘I will not lay my hand on my lord, because he is the Lord’s anointed.’ See, my father, look at this piece of your robe in my hand! I cut off the corner of your robe but did not kill you.</a:t>
            </a:r>
          </a:p>
          <a:p>
            <a:pPr marL="0" indent="0">
              <a:buNone/>
            </a:pPr>
            <a:endParaRPr lang="en-GB" sz="2200" dirty="0">
              <a:latin typeface="Century Gothic" panose="020B0502020202020204" pitchFamily="34" charset="0"/>
            </a:endParaRPr>
          </a:p>
        </p:txBody>
      </p:sp>
    </p:spTree>
    <p:extLst>
      <p:ext uri="{BB962C8B-B14F-4D97-AF65-F5344CB8AC3E}">
        <p14:creationId xmlns:p14="http://schemas.microsoft.com/office/powerpoint/2010/main" val="1151847738"/>
      </p:ext>
    </p:extLst>
  </p:cSld>
  <p:clrMapOvr>
    <a:masterClrMapping/>
  </p:clrMapOvr>
</p:sld>
</file>

<file path=ppt/theme/theme1.xml><?xml version="1.0" encoding="utf-8"?>
<a:theme xmlns:a="http://schemas.openxmlformats.org/drawingml/2006/main" name="144spotlight02">
  <a:themeElements>
    <a:clrScheme name="144spotlight02 13">
      <a:dk1>
        <a:srgbClr val="292929"/>
      </a:dk1>
      <a:lt1>
        <a:srgbClr val="FFFFFF"/>
      </a:lt1>
      <a:dk2>
        <a:srgbClr val="3643A3"/>
      </a:dk2>
      <a:lt2>
        <a:srgbClr val="FFFFFF"/>
      </a:lt2>
      <a:accent1>
        <a:srgbClr val="993300"/>
      </a:accent1>
      <a:accent2>
        <a:srgbClr val="FF9900"/>
      </a:accent2>
      <a:accent3>
        <a:srgbClr val="AEB0CE"/>
      </a:accent3>
      <a:accent4>
        <a:srgbClr val="DADADA"/>
      </a:accent4>
      <a:accent5>
        <a:srgbClr val="CAADAA"/>
      </a:accent5>
      <a:accent6>
        <a:srgbClr val="E78A00"/>
      </a:accent6>
      <a:hlink>
        <a:srgbClr val="FFCC00"/>
      </a:hlink>
      <a:folHlink>
        <a:srgbClr val="FFFF66"/>
      </a:folHlink>
    </a:clrScheme>
    <a:fontScheme name="144spotlight02">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44spotlight0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44spotlight0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44spotlight0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44spotlight0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44spotlight0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44spotlight0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44spotlight0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44spotlight0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44spotlight0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44spotlight0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44spotlight0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44spotlight0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44spotlight02 13">
        <a:dk1>
          <a:srgbClr val="292929"/>
        </a:dk1>
        <a:lt1>
          <a:srgbClr val="FFFFFF"/>
        </a:lt1>
        <a:dk2>
          <a:srgbClr val="3643A3"/>
        </a:dk2>
        <a:lt2>
          <a:srgbClr val="FFFFFF"/>
        </a:lt2>
        <a:accent1>
          <a:srgbClr val="993300"/>
        </a:accent1>
        <a:accent2>
          <a:srgbClr val="FF9900"/>
        </a:accent2>
        <a:accent3>
          <a:srgbClr val="AEB0CE"/>
        </a:accent3>
        <a:accent4>
          <a:srgbClr val="DADADA"/>
        </a:accent4>
        <a:accent5>
          <a:srgbClr val="CAADAA"/>
        </a:accent5>
        <a:accent6>
          <a:srgbClr val="E78A00"/>
        </a:accent6>
        <a:hlink>
          <a:srgbClr val="FFCC00"/>
        </a:hlink>
        <a:folHlink>
          <a:srgbClr val="FFFF66"/>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13704</Words>
  <Application>Microsoft Office PowerPoint</Application>
  <PresentationFormat>On-screen Show (4:3)</PresentationFormat>
  <Paragraphs>460</Paragraphs>
  <Slides>32</Slides>
  <Notes>15</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Arial</vt:lpstr>
      <vt:lpstr>Calibri</vt:lpstr>
      <vt:lpstr>Century Gothic</vt:lpstr>
      <vt:lpstr>Franklin Gothic Medium</vt:lpstr>
      <vt:lpstr>144spotlight02</vt:lpstr>
      <vt:lpstr>How did David inherit the throne?</vt:lpstr>
      <vt:lpstr>David wins the birthright</vt:lpstr>
      <vt:lpstr>How did David inherit the throne?</vt:lpstr>
      <vt:lpstr>David marries Saul’s daughter</vt:lpstr>
      <vt:lpstr>Jonathan defends his friend</vt:lpstr>
      <vt:lpstr>Jonathan and filial piety – critical followership</vt:lpstr>
      <vt:lpstr>Michal and Jonathan save David</vt:lpstr>
      <vt:lpstr>Saul chases David</vt:lpstr>
      <vt:lpstr>PowerPoint Presentation</vt:lpstr>
      <vt:lpstr>Love for an enemy</vt:lpstr>
      <vt:lpstr>David, Abigail and Nabal</vt:lpstr>
      <vt:lpstr>David and Abigail</vt:lpstr>
      <vt:lpstr>Jonathan dies at his father’s side</vt:lpstr>
      <vt:lpstr>Civil war</vt:lpstr>
      <vt:lpstr>Jerusalem and a new covenant </vt:lpstr>
      <vt:lpstr>David the composer</vt:lpstr>
      <vt:lpstr>David and Bathsheba</vt:lpstr>
      <vt:lpstr>Still . . .</vt:lpstr>
      <vt:lpstr>Psalm 51 – a psalm of David</vt:lpstr>
      <vt:lpstr>PowerPoint Presentation</vt:lpstr>
      <vt:lpstr>PowerPoint Presentation</vt:lpstr>
      <vt:lpstr>How to make sense of this?</vt:lpstr>
      <vt:lpstr>Importance of repentance</vt:lpstr>
      <vt:lpstr>But still there are consequences </vt:lpstr>
      <vt:lpstr>David and Bathsheba</vt:lpstr>
      <vt:lpstr>Rape, murder, rebellion</vt:lpstr>
      <vt:lpstr>David mourns Absalom’s death</vt:lpstr>
      <vt:lpstr>Solomon becomes King</vt:lpstr>
      <vt:lpstr>The aftermath</vt:lpstr>
      <vt:lpstr>David’s advice to Solomon</vt:lpstr>
      <vt:lpstr>Biblical political philosophy</vt:lpstr>
      <vt:lpstr>A warning and advice</vt:lpstr>
    </vt:vector>
  </TitlesOfParts>
  <Company>Brampton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did David inherit the throne?</dc:title>
  <dc:creator>Chris Le Bas</dc:creator>
  <cp:lastModifiedBy>Chris Le Bas</cp:lastModifiedBy>
  <cp:revision>1</cp:revision>
  <dcterms:created xsi:type="dcterms:W3CDTF">2022-08-19T17:34:24Z</dcterms:created>
  <dcterms:modified xsi:type="dcterms:W3CDTF">2022-08-19T17:35:05Z</dcterms:modified>
</cp:coreProperties>
</file>