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7"/>
  </p:notesMasterIdLst>
  <p:sldIdLst>
    <p:sldId id="357" r:id="rId2"/>
    <p:sldId id="1795" r:id="rId3"/>
    <p:sldId id="1355" r:id="rId4"/>
    <p:sldId id="341" r:id="rId5"/>
    <p:sldId id="342" r:id="rId6"/>
    <p:sldId id="343" r:id="rId7"/>
    <p:sldId id="395" r:id="rId8"/>
    <p:sldId id="1538" r:id="rId9"/>
    <p:sldId id="1539" r:id="rId10"/>
    <p:sldId id="1540" r:id="rId11"/>
    <p:sldId id="272" r:id="rId12"/>
    <p:sldId id="1480" r:id="rId13"/>
    <p:sldId id="1678" r:id="rId14"/>
    <p:sldId id="1536" r:id="rId15"/>
    <p:sldId id="1537" r:id="rId16"/>
    <p:sldId id="1550" r:id="rId17"/>
    <p:sldId id="1541" r:id="rId18"/>
    <p:sldId id="1798" r:id="rId19"/>
    <p:sldId id="1542" r:id="rId20"/>
    <p:sldId id="1543" r:id="rId21"/>
    <p:sldId id="1544" r:id="rId22"/>
    <p:sldId id="1546" r:id="rId23"/>
    <p:sldId id="1551" r:id="rId24"/>
    <p:sldId id="1545" r:id="rId25"/>
    <p:sldId id="1535" r:id="rId26"/>
    <p:sldId id="1533" r:id="rId27"/>
    <p:sldId id="1534" r:id="rId28"/>
    <p:sldId id="1527" r:id="rId29"/>
    <p:sldId id="1528" r:id="rId30"/>
    <p:sldId id="1529" r:id="rId31"/>
    <p:sldId id="1530" r:id="rId32"/>
    <p:sldId id="1531" r:id="rId33"/>
    <p:sldId id="1532" r:id="rId34"/>
    <p:sldId id="273" r:id="rId35"/>
    <p:sldId id="387"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3AFCDE-91FD-4F39-8256-9AA7C8FF505C}" type="datetimeFigureOut">
              <a:rPr lang="en-GB" smtClean="0"/>
              <a:t>19/08/2022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B6F416-4563-49F1-BA08-0D8C9C0B9DC8}" type="slidenum">
              <a:rPr lang="en-GB" smtClean="0"/>
              <a:t>‹#›</a:t>
            </a:fld>
            <a:endParaRPr lang="en-GB"/>
          </a:p>
        </p:txBody>
      </p:sp>
    </p:spTree>
    <p:extLst>
      <p:ext uri="{BB962C8B-B14F-4D97-AF65-F5344CB8AC3E}">
        <p14:creationId xmlns:p14="http://schemas.microsoft.com/office/powerpoint/2010/main" val="3694300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n.wikipedia.org/wiki/Biblical_judges#cite_note-9"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endParaRPr lang="en-US" dirty="0">
              <a:latin typeface="Franklin Gothic Medium" pitchFamily="96" charset="0"/>
            </a:endParaRPr>
          </a:p>
        </p:txBody>
      </p:sp>
    </p:spTree>
    <p:extLst>
      <p:ext uri="{BB962C8B-B14F-4D97-AF65-F5344CB8AC3E}">
        <p14:creationId xmlns:p14="http://schemas.microsoft.com/office/powerpoint/2010/main" val="96650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t>
            </a:r>
            <a:r>
              <a:rPr lang="en-GB" dirty="0" err="1"/>
              <a:t>sidrot</a:t>
            </a:r>
            <a:r>
              <a:rPr lang="en-GB" dirty="0"/>
              <a:t> of </a:t>
            </a:r>
            <a:r>
              <a:rPr lang="en-GB" dirty="0" err="1"/>
              <a:t>Tazria</a:t>
            </a:r>
            <a:r>
              <a:rPr lang="en-GB" dirty="0"/>
              <a:t> and </a:t>
            </a:r>
            <a:r>
              <a:rPr lang="en-GB" dirty="0" err="1"/>
              <a:t>Metsorah</a:t>
            </a:r>
            <a:r>
              <a:rPr lang="en-GB" dirty="0"/>
              <a:t> contain laws which are among the most difficult to understand. They are about conditions of “impurity” arising from the fact that we are physical beings, embodied souls, and hence exposed to (in Hamlet’s words) “the thousand natural shocks that flesh is heir to.” Though we have immortal longings, mortality is the condition of human existence, as it is of all embodied life. As Rambam explains (Guide for the Perplexed, III: 12)</a:t>
            </a:r>
          </a:p>
          <a:p>
            <a:endParaRPr lang="en-GB" dirty="0"/>
          </a:p>
          <a:p>
            <a:r>
              <a:rPr lang="en-GB" dirty="0"/>
              <a:t>We have already shown that, in accordance with the divine wisdom, genesis can only take place through destruction, and without the destruction of the individual members of the species, the species themselves would not exist permanently . . . He who thinks that he can have flesh and bones without being subject to any external influence, or any of the accidents of matter, unconsciously wishes to reconcile two opposites, namely, to be at the same time subject and not subject to change.</a:t>
            </a:r>
          </a:p>
          <a:p>
            <a:endParaRPr lang="en-GB" dirty="0"/>
          </a:p>
          <a:p>
            <a:r>
              <a:rPr lang="en-GB" dirty="0"/>
              <a:t>Throughout history there have been two distinct and opposing ways of relating to this fact: hedonism (living for physical pleasure) and asceticism (relinquishing physical pleasure). The former worships the physical while denying the spiritual, the latter enthrones the spiritual at the cost of the physical.</a:t>
            </a:r>
          </a:p>
          <a:p>
            <a:endParaRPr lang="en-GB" dirty="0"/>
          </a:p>
          <a:p>
            <a:r>
              <a:rPr lang="en-GB" dirty="0"/>
              <a:t>The Jewish way has always been different: to sanctify the physical – eating, drinking, sex and rest – making the life of the body a vehicle for the divine presence. The reason is simple. We believe with perfect faith that the G-d of redemption is also the G-d of creation. The physical world we inhabit is the one G-d made and pronounced “very good.” To be a hedonist is to deny G-d. To be an ascetic is to deny the goodness of G-d’s world. To be a Jew is to celebrate both creation and Creator. That is the principle that explains many otherwise incomprehensible features of Jewish life.</a:t>
            </a:r>
          </a:p>
          <a:p>
            <a:endParaRPr lang="en-GB" dirty="0"/>
          </a:p>
          <a:p>
            <a:r>
              <a:rPr lang="en-GB" dirty="0"/>
              <a:t>The laws with which the </a:t>
            </a:r>
            <a:r>
              <a:rPr lang="en-GB" dirty="0" err="1"/>
              <a:t>sedra</a:t>
            </a:r>
            <a:r>
              <a:rPr lang="en-GB" dirty="0"/>
              <a:t> begins are striking examples of this:</a:t>
            </a:r>
          </a:p>
          <a:p>
            <a:endParaRPr lang="en-GB" dirty="0"/>
          </a:p>
          <a:p>
            <a:r>
              <a:rPr lang="en-GB" dirty="0"/>
              <a:t>When a woman conceives and gives birth to a boy, she shall be </a:t>
            </a:r>
            <a:r>
              <a:rPr lang="en-GB" dirty="0" err="1"/>
              <a:t>teme’ah</a:t>
            </a:r>
            <a:r>
              <a:rPr lang="en-GB" dirty="0"/>
              <a:t> for seven days, just as she is during the time of separation when she has her period . . . Then, for thirty-three additional days she shall have a waiting period during which her blood is ritually clean. Until this purification period is complete, she shall not touch anything holy and shall not enter the sanctuary.</a:t>
            </a:r>
          </a:p>
          <a:p>
            <a:endParaRPr lang="en-GB" dirty="0"/>
          </a:p>
          <a:p>
            <a:r>
              <a:rPr lang="en-GB" dirty="0"/>
              <a:t>If she gives birth to a girl, she shall have for two weeks the same </a:t>
            </a:r>
            <a:r>
              <a:rPr lang="en-GB" dirty="0" err="1"/>
              <a:t>teme’ah</a:t>
            </a:r>
            <a:r>
              <a:rPr lang="en-GB" dirty="0"/>
              <a:t> status as during her menstrual period. Then, for sixty-six days after that, she shall have a waiting period during which her blood is ritually clean.</a:t>
            </a:r>
          </a:p>
          <a:p>
            <a:endParaRPr lang="en-GB" dirty="0"/>
          </a:p>
          <a:p>
            <a:r>
              <a:rPr lang="en-GB" dirty="0"/>
              <a:t>She then brings a burnt-offering and a sin-offering, after which she is restored to “ritual purity.” What is the meaning of these laws? Why does childbirth render the mother </a:t>
            </a:r>
            <a:r>
              <a:rPr lang="en-GB" dirty="0" err="1"/>
              <a:t>teme’ah</a:t>
            </a:r>
            <a:r>
              <a:rPr lang="en-GB" dirty="0"/>
              <a:t> (usually translated as “ritually impure”, better understood as “a condition which impedes or exempts from a direct encounter with holiness”)? And why is the period after giving birth to a girl twice that for a boy? There is a temptation to see these laws as inherently beyond the reach of human understanding. Several rabbinic statements seem to say just this. In fact, it is not so, as Maimonides explains at length in the Guide. To be sure, we can never know – specifically with respect to laws that have to do with </a:t>
            </a:r>
            <a:r>
              <a:rPr lang="en-GB" dirty="0" err="1"/>
              <a:t>kedushah</a:t>
            </a:r>
            <a:r>
              <a:rPr lang="en-GB" dirty="0"/>
              <a:t> (holiness) and </a:t>
            </a:r>
            <a:r>
              <a:rPr lang="en-GB" dirty="0" err="1"/>
              <a:t>teharah</a:t>
            </a:r>
            <a:r>
              <a:rPr lang="en-GB" dirty="0"/>
              <a:t> (purity) – whether our understanding is correct. But we are not thereby forced to abandon our search for understanding, even though any explanation will be at best speculative and tentative.</a:t>
            </a:r>
          </a:p>
          <a:p>
            <a:endParaRPr lang="en-GB" dirty="0"/>
          </a:p>
          <a:p>
            <a:r>
              <a:rPr lang="en-GB" dirty="0"/>
              <a:t>The first principle essential to understanding the laws of ritual purity and impurity is that G-d is life. Judaism is a profound rejection of cults, ancient and modern, that glorify death. The great pyramids of Egypt were grandiose tombs. Arthur Koestler noted that without death “the cathedrals collapse, the pyramids vanish into the sand, the great organs become silent.” The English metaphysical poets turned to it constantly as a theme. As T. S. Eliot wrote:</a:t>
            </a:r>
          </a:p>
          <a:p>
            <a:endParaRPr lang="en-GB" dirty="0"/>
          </a:p>
          <a:p>
            <a:r>
              <a:rPr lang="en-GB" dirty="0"/>
              <a:t>Webster was much possessed by death</a:t>
            </a:r>
          </a:p>
          <a:p>
            <a:endParaRPr lang="en-GB" dirty="0"/>
          </a:p>
          <a:p>
            <a:r>
              <a:rPr lang="en-GB" dirty="0"/>
              <a:t>And saw the skull beneath the skin . . .</a:t>
            </a:r>
          </a:p>
          <a:p>
            <a:endParaRPr lang="en-GB" dirty="0"/>
          </a:p>
          <a:p>
            <a:r>
              <a:rPr lang="en-GB" dirty="0"/>
              <a:t>Donne, I suppose, was such another . . .</a:t>
            </a:r>
          </a:p>
          <a:p>
            <a:endParaRPr lang="en-GB" dirty="0"/>
          </a:p>
          <a:p>
            <a:r>
              <a:rPr lang="en-GB" dirty="0"/>
              <a:t>He knew the anguish of the marrow</a:t>
            </a:r>
          </a:p>
          <a:p>
            <a:endParaRPr lang="en-GB" dirty="0"/>
          </a:p>
          <a:p>
            <a:r>
              <a:rPr lang="en-GB" dirty="0"/>
              <a:t>The ague of the skeleton . . .</a:t>
            </a:r>
          </a:p>
          <a:p>
            <a:endParaRPr lang="en-GB" dirty="0"/>
          </a:p>
          <a:p>
            <a:r>
              <a:rPr lang="en-GB" dirty="0"/>
              <a:t>Freud coined the word </a:t>
            </a:r>
            <a:r>
              <a:rPr lang="en-GB" dirty="0" err="1"/>
              <a:t>thanatos</a:t>
            </a:r>
            <a:r>
              <a:rPr lang="en-GB" dirty="0"/>
              <a:t> to describe the death-directed character of human life.</a:t>
            </a:r>
          </a:p>
          <a:p>
            <a:endParaRPr lang="en-GB" dirty="0"/>
          </a:p>
          <a:p>
            <a:r>
              <a:rPr lang="en-GB" dirty="0"/>
              <a:t>Judaism is a protest against death-centred cultures. “It is not the dead who praise the Lord, nor those who go down into silence” (Psalm 114) “What profit is there in my death, if I go down into the pit? Can the dust acknowledge You? Can it proclaim your truth?” (Psalm 30). As we open a </a:t>
            </a:r>
            <a:r>
              <a:rPr lang="en-GB" dirty="0" err="1"/>
              <a:t>sefer</a:t>
            </a:r>
            <a:r>
              <a:rPr lang="en-GB" dirty="0"/>
              <a:t> Torah we say: “All of you who hold fast to the Lord your G-d are alive today” (</a:t>
            </a:r>
            <a:r>
              <a:rPr lang="en-GB" dirty="0" err="1"/>
              <a:t>Deut</a:t>
            </a:r>
            <a:r>
              <a:rPr lang="en-GB" dirty="0"/>
              <a:t> 4:4). The Torah is a tree of life. G-d is the G-d of life. As Moses put it in two memorable words: “Choose life” (Deut. 30: 19).</a:t>
            </a:r>
          </a:p>
          <a:p>
            <a:endParaRPr lang="en-GB" dirty="0"/>
          </a:p>
          <a:p>
            <a:r>
              <a:rPr lang="en-GB" dirty="0"/>
              <a:t>It follows that </a:t>
            </a:r>
            <a:r>
              <a:rPr lang="en-GB" dirty="0" err="1"/>
              <a:t>kedushah</a:t>
            </a:r>
            <a:r>
              <a:rPr lang="en-GB" dirty="0"/>
              <a:t> (holiness) – a point in time or space where we stand in the unmediated presence of G-d – involves a supreme consciousness of life. That is why the paradigm case of </a:t>
            </a:r>
            <a:r>
              <a:rPr lang="en-GB" dirty="0" err="1"/>
              <a:t>tumah</a:t>
            </a:r>
            <a:r>
              <a:rPr lang="en-GB" dirty="0"/>
              <a:t> is contact with a corpse. Other cases of </a:t>
            </a:r>
            <a:r>
              <a:rPr lang="en-GB" dirty="0" err="1"/>
              <a:t>tumah</a:t>
            </a:r>
            <a:r>
              <a:rPr lang="en-GB" dirty="0"/>
              <a:t> include diseases or bodily emissions that remind us of our mortality. G-d’s domain is life. Therefore it may not be associated in any way with intimations of death. This is how Judah Halevi explains the purity laws in his work The </a:t>
            </a:r>
            <a:r>
              <a:rPr lang="en-GB" dirty="0" err="1"/>
              <a:t>Kuzari</a:t>
            </a:r>
            <a:r>
              <a:rPr lang="en-GB" dirty="0"/>
              <a:t>:</a:t>
            </a:r>
          </a:p>
          <a:p>
            <a:endParaRPr lang="en-GB" dirty="0"/>
          </a:p>
          <a:p>
            <a:r>
              <a:rPr lang="en-GB" dirty="0"/>
              <a:t>A dead body represents the highest degree of loss of life, and a leprous limb is as if it were dead. It is the same with the loss of seed, because it had been endowed with living power, capable of engendering a human being. Its loss therefore forms a contrast to the living and breathing. (</a:t>
            </a:r>
            <a:r>
              <a:rPr lang="en-GB" dirty="0" err="1"/>
              <a:t>Kuzari</a:t>
            </a:r>
            <a:r>
              <a:rPr lang="en-GB" dirty="0"/>
              <a:t>, II: 60)</a:t>
            </a:r>
          </a:p>
          <a:p>
            <a:endParaRPr lang="en-GB" dirty="0"/>
          </a:p>
          <a:p>
            <a:r>
              <a:rPr lang="en-GB" dirty="0"/>
              <a:t>The laws of purity apply exclusively to Israel, argues Halevi, precisely because Judaism is the supreme religion of life, and its adherents are therefore hyper-sensitive to even the most subtle distinctions between life and death.</a:t>
            </a:r>
          </a:p>
          <a:p>
            <a:endParaRPr lang="en-GB" dirty="0"/>
          </a:p>
          <a:p>
            <a:r>
              <a:rPr lang="en-GB" dirty="0"/>
              <a:t>A second principle, equally striking, is the acute sensitivity Judaism shows to the birth of a child. Nothing is more “natural” than procreation. Every living thing engages in it. </a:t>
            </a:r>
            <a:r>
              <a:rPr lang="en-GB" dirty="0" err="1"/>
              <a:t>Sociobiologists</a:t>
            </a:r>
            <a:r>
              <a:rPr lang="en-GB" dirty="0"/>
              <a:t> go so far as to argue that a human being is a gene’s way of creating another gene. By contrast, the Torah goes to great lengths to describe how many of the heroines of the Bible – among them Sarah, Rebecca, Rachel, Hannah and the Shunamite woman – were infertile and had children only through a miracle.</a:t>
            </a:r>
          </a:p>
          <a:p>
            <a:endParaRPr lang="en-GB" dirty="0"/>
          </a:p>
          <a:p>
            <a:r>
              <a:rPr lang="en-GB" dirty="0"/>
              <a:t>Clearly the Torah intends a message here, and it is unmistakable. To be a Jew is to know that survival is not a matter of biology alone. What other cultures may take as natural is for us a miracle. Every Jewish child is a gift of G-d. No faith has taken children more seriously or devoted more of its efforts to raising the next generation. Childbirth is wondrous. To be a parent is the closest any of us come to G-d himself. That, incidentally, is why women are closer to G-d than men, because they, unlike men, know what it is to bring new life out of themselves, as G-d brings life out of himself. The idea is beautifully captured in the verse in which, leaving Eden, Adam turns to his wife and calls her </a:t>
            </a:r>
            <a:r>
              <a:rPr lang="en-GB" dirty="0" err="1"/>
              <a:t>Chavah</a:t>
            </a:r>
            <a:r>
              <a:rPr lang="en-GB" dirty="0"/>
              <a:t> “for she is the mother of all life.”</a:t>
            </a:r>
          </a:p>
          <a:p>
            <a:endParaRPr lang="en-GB" dirty="0"/>
          </a:p>
          <a:p>
            <a:r>
              <a:rPr lang="en-GB" dirty="0"/>
              <a:t>We can now speculate about the laws relating to childbirth. When a mother gives birth, not only does she undergo great risk (until recently, childbirth was a life-threatening danger to mother and baby alike). She is also separated from what until now had been part of her own body (a foetus, said the rabbis, “is like a limb of the mother”) and which has now become an independent person. If that is so in the case of a boy, it is doubly so in the case of a girl – who, with G-d’s help, will not merely live but may herself in later years become a source of new life. At one level, therefore, the laws signal the detachment of life from life.</a:t>
            </a:r>
          </a:p>
          <a:p>
            <a:endParaRPr lang="en-GB" dirty="0"/>
          </a:p>
          <a:p>
            <a:r>
              <a:rPr lang="en-GB" dirty="0"/>
              <a:t>At another level, they surely suggest something more profound. There is a halakhic principle: “One who is engaged in a mitzvah is exempt from other mitzvoth.” It is as if G-d were saying to the mother: for forty days in the case of a boy, and doubly so in the case of a girl (the mother-daughter bond is ontologically stronger than that between mother and son), I exempt you from coming before Me in the place of holiness because you are fully engaged in one of the holiest acts of all, nurturing and caring for your child. Unlike others you do not need to visit the Temple to be attached to life in all its sacred splendour. You are experiencing it yourself, directly and with every fibre of your being. Days, weeks, from now you will come and give thanks before Me (together with offerings for having come through a moment of danger). But for now, look upon your child with wonder. For you have been given a glimpse of the great secret, otherwise known only to G-d. Childbirth exempts the new mother from attendance at the Temple because her bedside replicates the experience of the Temple. She now knows what it is for love to beget life and in the midst of mortality to be touched by an intimation of immortality.</a:t>
            </a:r>
          </a:p>
          <a:p>
            <a:endParaRPr lang="en-GB" dirty="0"/>
          </a:p>
          <a:p>
            <a:r>
              <a:rPr lang="en-GB" dirty="0"/>
              <a:t>The concepts </a:t>
            </a:r>
            <a:r>
              <a:rPr lang="en-GB" dirty="0" err="1"/>
              <a:t>tahor</a:t>
            </a:r>
            <a:r>
              <a:rPr lang="en-GB" dirty="0"/>
              <a:t> and </a:t>
            </a:r>
            <a:r>
              <a:rPr lang="en-GB" dirty="0" err="1"/>
              <a:t>tamei</a:t>
            </a:r>
            <a:r>
              <a:rPr lang="en-GB" dirty="0"/>
              <a:t> (or, again, the abstract nouns </a:t>
            </a:r>
            <a:r>
              <a:rPr lang="en-GB" dirty="0" err="1"/>
              <a:t>tohorah</a:t>
            </a:r>
            <a:r>
              <a:rPr lang="en-GB" dirty="0"/>
              <a:t> and </a:t>
            </a:r>
            <a:r>
              <a:rPr lang="en-GB" dirty="0" err="1"/>
              <a:t>tum’ah</a:t>
            </a:r>
            <a:r>
              <a:rPr lang="en-GB" dirty="0"/>
              <a:t>) are often translated as “clean” and “unclean,” or “pure” and “impure.” But examining the other places in which these concepts appear, it becomes clear that </a:t>
            </a:r>
            <a:r>
              <a:rPr lang="en-GB" dirty="0" err="1"/>
              <a:t>tum’ah</a:t>
            </a:r>
            <a:r>
              <a:rPr lang="en-GB" dirty="0"/>
              <a:t> and </a:t>
            </a:r>
            <a:r>
              <a:rPr lang="en-GB" dirty="0" err="1"/>
              <a:t>tohorah</a:t>
            </a:r>
            <a:r>
              <a:rPr lang="en-GB" dirty="0"/>
              <a:t> are best understood as contrasting states in which one is a vessel either for the sacred (</a:t>
            </a:r>
            <a:r>
              <a:rPr lang="en-GB" dirty="0" err="1"/>
              <a:t>tohorah</a:t>
            </a:r>
            <a:r>
              <a:rPr lang="en-GB" dirty="0"/>
              <a:t>) or for the secular or everyday (</a:t>
            </a:r>
            <a:r>
              <a:rPr lang="en-GB" dirty="0" err="1"/>
              <a:t>tum’ah</a:t>
            </a:r>
            <a:r>
              <a:rPr lang="en-GB" dirty="0"/>
              <a:t>).</a:t>
            </a:r>
          </a:p>
          <a:p>
            <a:endParaRPr lang="en-GB" dirty="0"/>
          </a:p>
          <a:p>
            <a:r>
              <a:rPr lang="en-GB" dirty="0"/>
              <a:t>Blood is holy. It symbolically carries the soul of animate creatures. That is why it is spilled out for sacrifices, and why meat, in order to be kosher, is salted so that all the blood is removed. It is also why niddah (separation of the menstruant) occurs not just during blood flow, but instead extends until she goes to the mikveh and consciously changes her status. One’s self is occupied with the things of the world, and one’s touch can transmit that mundane outlook to others.</a:t>
            </a:r>
          </a:p>
          <a:p>
            <a:endParaRPr lang="en-GB" dirty="0"/>
          </a:p>
          <a:p>
            <a:r>
              <a:rPr lang="en-GB" dirty="0"/>
              <a:t>In other words, when things happen that focus one’s attention on the world, such as death or sex or birth–often things over which one has no control–then when one has the opportunity to turn one’s mind back to the holy when the event is over, it takes an act of will to do so, and that act of will is to go immerse oneself in the mikveh.</a:t>
            </a:r>
          </a:p>
          <a:p>
            <a:r>
              <a:rPr lang="en-GB" dirty="0"/>
              <a:t> The purity system of the Bible chiefly involved the Temple, sacrifices and priestly gifts, all of which had to be guarded from ritual impurity. The penalty for polluting the Temple is </a:t>
            </a:r>
            <a:r>
              <a:rPr lang="en-GB" dirty="0" err="1"/>
              <a:t>karet</a:t>
            </a:r>
            <a:r>
              <a:rPr lang="en-GB" dirty="0"/>
              <a:t>, excision from the people of Israel or a divine decree of death. The Land had to be guarded from moral impurity lest the people of Israel be vomited out of the land as their predecessors had been. Corpse impurity was considered to be the most severe form of ritual impurity (</a:t>
            </a:r>
            <a:r>
              <a:rPr lang="en-GB" dirty="0" err="1"/>
              <a:t>avi</a:t>
            </a:r>
            <a:r>
              <a:rPr lang="en-GB" dirty="0"/>
              <a:t> </a:t>
            </a:r>
            <a:r>
              <a:rPr lang="en-GB" dirty="0" err="1"/>
              <a:t>avot</a:t>
            </a:r>
            <a:r>
              <a:rPr lang="en-GB" dirty="0"/>
              <a:t> ha-</a:t>
            </a:r>
            <a:r>
              <a:rPr lang="en-GB" dirty="0" err="1"/>
              <a:t>tumah</a:t>
            </a:r>
            <a:r>
              <a:rPr lang="en-GB" dirty="0"/>
              <a:t>), requiring sprinkling with waters of purification on the third and seventh days of the seven-day impurity. Death impurity was transferred not only by direct contact but also through the air of the enclosed tent or building or—according to rabbinic law—by overshadowing and grave fluids. The seven-day purification ritual may have been the basis of some of the other sources of ritual impurity deriving from human genital discharges such as menstrual blood, abnormal uterine bleeding and abnormal male genital discharge.</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341357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t>
            </a:r>
            <a:r>
              <a:rPr lang="en-GB" dirty="0" err="1"/>
              <a:t>sidrot</a:t>
            </a:r>
            <a:r>
              <a:rPr lang="en-GB" dirty="0"/>
              <a:t> of </a:t>
            </a:r>
            <a:r>
              <a:rPr lang="en-GB" dirty="0" err="1"/>
              <a:t>Tazria</a:t>
            </a:r>
            <a:r>
              <a:rPr lang="en-GB" dirty="0"/>
              <a:t> and </a:t>
            </a:r>
            <a:r>
              <a:rPr lang="en-GB" dirty="0" err="1"/>
              <a:t>Metsorah</a:t>
            </a:r>
            <a:r>
              <a:rPr lang="en-GB" dirty="0"/>
              <a:t> contain laws which are among the most difficult to understand. They are about conditions of “impurity” arising from the fact that we are physical beings, embodied souls, and hence exposed to (in Hamlet’s words) “the thousand natural shocks that flesh is heir to.” Though we have immortal longings, mortality is the condition of human existence, as it is of all embodied life. As Rambam explains (Guide for the Perplexed, III: 12)</a:t>
            </a:r>
          </a:p>
          <a:p>
            <a:endParaRPr lang="en-GB" dirty="0"/>
          </a:p>
          <a:p>
            <a:r>
              <a:rPr lang="en-GB" dirty="0"/>
              <a:t>We have already shown that, in accordance with the divine wisdom, genesis can only take place through destruction, and without the destruction of the individual members of the species, the species themselves would not exist permanently . . . He who thinks that he can have flesh and bones without being subject to any external influence, or any of the accidents of matter, unconsciously wishes to reconcile two opposites, namely, to be at the same time subject and not subject to change.</a:t>
            </a:r>
          </a:p>
          <a:p>
            <a:endParaRPr lang="en-GB" dirty="0"/>
          </a:p>
          <a:p>
            <a:r>
              <a:rPr lang="en-GB" dirty="0"/>
              <a:t>Throughout history there have been two distinct and opposing ways of relating to this fact: hedonism (living for physical pleasure) and asceticism (relinquishing physical pleasure). The former worships the physical while denying the spiritual, the latter enthrones the spiritual at the cost of the physical.</a:t>
            </a:r>
          </a:p>
          <a:p>
            <a:endParaRPr lang="en-GB" dirty="0"/>
          </a:p>
          <a:p>
            <a:r>
              <a:rPr lang="en-GB" dirty="0"/>
              <a:t>The Jewish way has always been different: to sanctify the physical – eating, drinking, sex and rest – making the life of the body a vehicle for the divine presence. The reason is simple. We believe with perfect faith that the G-d of redemption is also the G-d of creation. The physical world we inhabit is the one G-d made and pronounced “very good.” To be a hedonist is to deny G-d. To be an ascetic is to deny the goodness of G-d’s world. To be a Jew is to celebrate both creation and Creator. That is the principle that explains many otherwise incomprehensible features of Jewish life.</a:t>
            </a:r>
          </a:p>
          <a:p>
            <a:endParaRPr lang="en-GB" dirty="0"/>
          </a:p>
          <a:p>
            <a:r>
              <a:rPr lang="en-GB" dirty="0"/>
              <a:t>The laws with which the </a:t>
            </a:r>
            <a:r>
              <a:rPr lang="en-GB" dirty="0" err="1"/>
              <a:t>sedra</a:t>
            </a:r>
            <a:r>
              <a:rPr lang="en-GB" dirty="0"/>
              <a:t> begins are striking examples of this:</a:t>
            </a:r>
          </a:p>
          <a:p>
            <a:endParaRPr lang="en-GB" dirty="0"/>
          </a:p>
          <a:p>
            <a:r>
              <a:rPr lang="en-GB" dirty="0"/>
              <a:t>When a woman conceives and gives birth to a boy, she shall be </a:t>
            </a:r>
            <a:r>
              <a:rPr lang="en-GB" dirty="0" err="1"/>
              <a:t>teme’ah</a:t>
            </a:r>
            <a:r>
              <a:rPr lang="en-GB" dirty="0"/>
              <a:t> for seven days, just as she is during the time of separation when she has her period . . . Then, for thirty-three additional days she shall have a waiting period during which her blood is ritually clean. Until this purification period is complete, she shall not touch anything holy and shall not enter the sanctuary.</a:t>
            </a:r>
          </a:p>
          <a:p>
            <a:endParaRPr lang="en-GB" dirty="0"/>
          </a:p>
          <a:p>
            <a:r>
              <a:rPr lang="en-GB" dirty="0"/>
              <a:t>If she gives birth to a girl, she shall have for two weeks the same </a:t>
            </a:r>
            <a:r>
              <a:rPr lang="en-GB" dirty="0" err="1"/>
              <a:t>teme’ah</a:t>
            </a:r>
            <a:r>
              <a:rPr lang="en-GB" dirty="0"/>
              <a:t> status as during her menstrual period. Then, for sixty-six days after that, she shall have a waiting period during which her blood is ritually clean.</a:t>
            </a:r>
          </a:p>
          <a:p>
            <a:endParaRPr lang="en-GB" dirty="0"/>
          </a:p>
          <a:p>
            <a:r>
              <a:rPr lang="en-GB" dirty="0"/>
              <a:t>She then brings a burnt-offering and a sin-offering, after which she is restored to “ritual purity.” What is the meaning of these laws? Why does childbirth render the mother </a:t>
            </a:r>
            <a:r>
              <a:rPr lang="en-GB" dirty="0" err="1"/>
              <a:t>teme’ah</a:t>
            </a:r>
            <a:r>
              <a:rPr lang="en-GB" dirty="0"/>
              <a:t> (usually translated as “ritually impure”, better understood as “a condition which impedes or exempts from a direct encounter with holiness”)? And why is the period after giving birth to a girl twice that for a boy? There is a temptation to see these laws as inherently beyond the reach of human understanding. Several rabbinic statements seem to say just this. In fact, it is not so, as Maimonides explains at length in the Guide. To be sure, we can never know – specifically with respect to laws that have to do with </a:t>
            </a:r>
            <a:r>
              <a:rPr lang="en-GB" dirty="0" err="1"/>
              <a:t>kedushah</a:t>
            </a:r>
            <a:r>
              <a:rPr lang="en-GB" dirty="0"/>
              <a:t> (holiness) and </a:t>
            </a:r>
            <a:r>
              <a:rPr lang="en-GB" dirty="0" err="1"/>
              <a:t>teharah</a:t>
            </a:r>
            <a:r>
              <a:rPr lang="en-GB" dirty="0"/>
              <a:t> (purity) – whether our understanding is correct. But we are not thereby forced to abandon our search for understanding, even though any explanation will be at best speculative and tentative.</a:t>
            </a:r>
          </a:p>
          <a:p>
            <a:endParaRPr lang="en-GB" dirty="0"/>
          </a:p>
          <a:p>
            <a:r>
              <a:rPr lang="en-GB" dirty="0"/>
              <a:t>The first principle essential to understanding the laws of ritual purity and impurity is that G-d is life. Judaism is a profound rejection of cults, ancient and modern, that glorify death. The great pyramids of Egypt were grandiose tombs. Arthur Koestler noted that without death “the cathedrals collapse, the pyramids vanish into the sand, the great organs become silent.” The English metaphysical poets turned to it constantly as a theme. As T. S. Eliot wrote:</a:t>
            </a:r>
          </a:p>
          <a:p>
            <a:endParaRPr lang="en-GB" dirty="0"/>
          </a:p>
          <a:p>
            <a:r>
              <a:rPr lang="en-GB" dirty="0"/>
              <a:t>Webster was much possessed by death</a:t>
            </a:r>
          </a:p>
          <a:p>
            <a:endParaRPr lang="en-GB" dirty="0"/>
          </a:p>
          <a:p>
            <a:r>
              <a:rPr lang="en-GB" dirty="0"/>
              <a:t>And saw the skull beneath the skin . . .</a:t>
            </a:r>
          </a:p>
          <a:p>
            <a:endParaRPr lang="en-GB" dirty="0"/>
          </a:p>
          <a:p>
            <a:r>
              <a:rPr lang="en-GB" dirty="0"/>
              <a:t>Donne, I suppose, was such another . . .</a:t>
            </a:r>
          </a:p>
          <a:p>
            <a:endParaRPr lang="en-GB" dirty="0"/>
          </a:p>
          <a:p>
            <a:r>
              <a:rPr lang="en-GB" dirty="0"/>
              <a:t>He knew the anguish of the marrow</a:t>
            </a:r>
          </a:p>
          <a:p>
            <a:endParaRPr lang="en-GB" dirty="0"/>
          </a:p>
          <a:p>
            <a:r>
              <a:rPr lang="en-GB" dirty="0"/>
              <a:t>The ague of the skeleton . . .</a:t>
            </a:r>
          </a:p>
          <a:p>
            <a:endParaRPr lang="en-GB" dirty="0"/>
          </a:p>
          <a:p>
            <a:r>
              <a:rPr lang="en-GB" dirty="0"/>
              <a:t>Freud coined the word </a:t>
            </a:r>
            <a:r>
              <a:rPr lang="en-GB" dirty="0" err="1"/>
              <a:t>thanatos</a:t>
            </a:r>
            <a:r>
              <a:rPr lang="en-GB" dirty="0"/>
              <a:t> to describe the death-directed character of human life.</a:t>
            </a:r>
          </a:p>
          <a:p>
            <a:endParaRPr lang="en-GB" dirty="0"/>
          </a:p>
          <a:p>
            <a:r>
              <a:rPr lang="en-GB" dirty="0"/>
              <a:t>Judaism is a protest against death-centred cultures. “It is not the dead who praise the Lord, nor those who go down into silence” (Psalm 114) “What profit is there in my death, if I go down into the pit? Can the dust acknowledge You? Can it proclaim your truth?” (Psalm 30). As we open a </a:t>
            </a:r>
            <a:r>
              <a:rPr lang="en-GB" dirty="0" err="1"/>
              <a:t>sefer</a:t>
            </a:r>
            <a:r>
              <a:rPr lang="en-GB" dirty="0"/>
              <a:t> Torah we say: “All of you who hold fast to the Lord your G-d are alive today” (</a:t>
            </a:r>
            <a:r>
              <a:rPr lang="en-GB" dirty="0" err="1"/>
              <a:t>Deut</a:t>
            </a:r>
            <a:r>
              <a:rPr lang="en-GB" dirty="0"/>
              <a:t> 4:4). The Torah is a tree of life. G-d is the G-d of life. As Moses put it in two memorable words: “Choose life” (Deut. 30: 19).</a:t>
            </a:r>
          </a:p>
          <a:p>
            <a:endParaRPr lang="en-GB" dirty="0"/>
          </a:p>
          <a:p>
            <a:r>
              <a:rPr lang="en-GB" dirty="0"/>
              <a:t>It follows that </a:t>
            </a:r>
            <a:r>
              <a:rPr lang="en-GB" dirty="0" err="1"/>
              <a:t>kedushah</a:t>
            </a:r>
            <a:r>
              <a:rPr lang="en-GB" dirty="0"/>
              <a:t> (holiness) – a point in time or space where we stand in the unmediated presence of G-d – involves a supreme consciousness of life. That is why the paradigm case of </a:t>
            </a:r>
            <a:r>
              <a:rPr lang="en-GB" dirty="0" err="1"/>
              <a:t>tumah</a:t>
            </a:r>
            <a:r>
              <a:rPr lang="en-GB" dirty="0"/>
              <a:t> is contact with a corpse. Other cases of </a:t>
            </a:r>
            <a:r>
              <a:rPr lang="en-GB" dirty="0" err="1"/>
              <a:t>tumah</a:t>
            </a:r>
            <a:r>
              <a:rPr lang="en-GB" dirty="0"/>
              <a:t> include diseases or bodily emissions that remind us of our mortality. G-d’s domain is life. Therefore it may not be associated in any way with intimations of death. This is how Judah Halevi explains the purity laws in his work The </a:t>
            </a:r>
            <a:r>
              <a:rPr lang="en-GB" dirty="0" err="1"/>
              <a:t>Kuzari</a:t>
            </a:r>
            <a:r>
              <a:rPr lang="en-GB" dirty="0"/>
              <a:t>:</a:t>
            </a:r>
          </a:p>
          <a:p>
            <a:endParaRPr lang="en-GB" dirty="0"/>
          </a:p>
          <a:p>
            <a:r>
              <a:rPr lang="en-GB" dirty="0"/>
              <a:t>A dead body represents the highest degree of loss of life, and a leprous limb is as if it were dead. It is the same with the loss of seed, because it had been endowed with living power, capable of engendering a human being. Its loss therefore forms a contrast to the living and breathing. (</a:t>
            </a:r>
            <a:r>
              <a:rPr lang="en-GB" dirty="0" err="1"/>
              <a:t>Kuzari</a:t>
            </a:r>
            <a:r>
              <a:rPr lang="en-GB" dirty="0"/>
              <a:t>, II: 60)</a:t>
            </a:r>
          </a:p>
          <a:p>
            <a:endParaRPr lang="en-GB" dirty="0"/>
          </a:p>
          <a:p>
            <a:r>
              <a:rPr lang="en-GB" dirty="0"/>
              <a:t>The laws of purity apply exclusively to Israel, argues Halevi, precisely because Judaism is the supreme religion of life, and its adherents are therefore hyper-sensitive to even the most subtle distinctions between life and death.</a:t>
            </a:r>
          </a:p>
          <a:p>
            <a:endParaRPr lang="en-GB" dirty="0"/>
          </a:p>
          <a:p>
            <a:r>
              <a:rPr lang="en-GB" dirty="0"/>
              <a:t>A second principle, equally striking, is the acute sensitivity Judaism shows to the birth of a child. Nothing is more “natural” than procreation. Every living thing engages in it. </a:t>
            </a:r>
            <a:r>
              <a:rPr lang="en-GB" dirty="0" err="1"/>
              <a:t>Sociobiologists</a:t>
            </a:r>
            <a:r>
              <a:rPr lang="en-GB" dirty="0"/>
              <a:t> go so far as to argue that a human being is a gene’s way of creating another gene. By contrast, the Torah goes to great lengths to describe how many of the heroines of the Bible – among them Sarah, Rebecca, Rachel, Hannah and the Shunamite woman – were infertile and had children only through a miracle.</a:t>
            </a:r>
          </a:p>
          <a:p>
            <a:endParaRPr lang="en-GB" dirty="0"/>
          </a:p>
          <a:p>
            <a:r>
              <a:rPr lang="en-GB" dirty="0"/>
              <a:t>Clearly the Torah intends a message here, and it is unmistakable. To be a Jew is to know that survival is not a matter of biology alone. What other cultures may take as natural is for us a miracle. Every Jewish child is a gift of G-d. No faith has taken children more seriously or devoted more of its efforts to raising the next generation. Childbirth is wondrous. To be a parent is the closest any of us come to G-d himself. That, incidentally, is why women are closer to G-d than men, because they, unlike men, know what it is to bring new life out of themselves, as G-d brings life out of himself. The idea is beautifully captured in the verse in which, leaving Eden, Adam turns to his wife and calls her </a:t>
            </a:r>
            <a:r>
              <a:rPr lang="en-GB" dirty="0" err="1"/>
              <a:t>Chavah</a:t>
            </a:r>
            <a:r>
              <a:rPr lang="en-GB" dirty="0"/>
              <a:t> “for she is the mother of all life.”</a:t>
            </a:r>
          </a:p>
          <a:p>
            <a:endParaRPr lang="en-GB" dirty="0"/>
          </a:p>
          <a:p>
            <a:r>
              <a:rPr lang="en-GB" dirty="0"/>
              <a:t>We can now speculate about the laws relating to childbirth. When a mother gives birth, not only does she undergo great risk (until recently, childbirth was a life-threatening danger to mother and baby alike). She is also separated from what until now had been part of her own body (a foetus, said the rabbis, “is like a limb of the mother”) and which has now become an independent person. If that is so in the case of a boy, it is doubly so in the case of a girl – who, with G-d’s help, will not merely live but may herself in later years become a source of new life. At one level, therefore, the laws signal the detachment of life from life.</a:t>
            </a:r>
          </a:p>
          <a:p>
            <a:endParaRPr lang="en-GB" dirty="0"/>
          </a:p>
          <a:p>
            <a:r>
              <a:rPr lang="en-GB" dirty="0"/>
              <a:t>At another level, they surely suggest something more profound. There is a halakhic principle: “One who is engaged in a mitzvah is exempt from other mitzvoth.” It is as if G-d were saying to the mother: for forty days in the case of a boy, and doubly so in the case of a girl (the mother-daughter bond is ontologically stronger than that between mother and son), I exempt you from coming before Me in the place of holiness because you are fully engaged in one of the holiest acts of all, nurturing and caring for your child. Unlike others you do not need to visit the Temple to be attached to life in all its sacred splendour. You are experiencing it yourself, directly and with every fibre of your being. Days, weeks, from now you will come and give thanks before Me (together with offerings for having come through a moment of danger). But for now, look upon your child with wonder. For you have been given a glimpse of the great secret, otherwise known only to G-d. Childbirth exempts the new mother from attendance at the Temple because her bedside replicates the experience of the Temple. She now knows what it is for love to beget life and in the midst of mortality to be touched by an intimation of immortality.</a:t>
            </a:r>
          </a:p>
          <a:p>
            <a:endParaRPr lang="en-GB" dirty="0"/>
          </a:p>
          <a:p>
            <a:r>
              <a:rPr lang="en-GB" dirty="0"/>
              <a:t>The concepts </a:t>
            </a:r>
            <a:r>
              <a:rPr lang="en-GB" dirty="0" err="1"/>
              <a:t>tahor</a:t>
            </a:r>
            <a:r>
              <a:rPr lang="en-GB" dirty="0"/>
              <a:t> and </a:t>
            </a:r>
            <a:r>
              <a:rPr lang="en-GB" dirty="0" err="1"/>
              <a:t>tamei</a:t>
            </a:r>
            <a:r>
              <a:rPr lang="en-GB" dirty="0"/>
              <a:t> (or, again, the abstract nouns </a:t>
            </a:r>
            <a:r>
              <a:rPr lang="en-GB" dirty="0" err="1"/>
              <a:t>tohorah</a:t>
            </a:r>
            <a:r>
              <a:rPr lang="en-GB" dirty="0"/>
              <a:t> and </a:t>
            </a:r>
            <a:r>
              <a:rPr lang="en-GB" dirty="0" err="1"/>
              <a:t>tum’ah</a:t>
            </a:r>
            <a:r>
              <a:rPr lang="en-GB" dirty="0"/>
              <a:t>) are often translated as “clean” and “unclean,” or “pure” and “impure.” But examining the other places in which these concepts appear, it becomes clear that </a:t>
            </a:r>
            <a:r>
              <a:rPr lang="en-GB" dirty="0" err="1"/>
              <a:t>tum’ah</a:t>
            </a:r>
            <a:r>
              <a:rPr lang="en-GB" dirty="0"/>
              <a:t> and </a:t>
            </a:r>
            <a:r>
              <a:rPr lang="en-GB" dirty="0" err="1"/>
              <a:t>tohorah</a:t>
            </a:r>
            <a:r>
              <a:rPr lang="en-GB" dirty="0"/>
              <a:t> are best understood as contrasting states in which one is a vessel either for the sacred (</a:t>
            </a:r>
            <a:r>
              <a:rPr lang="en-GB" dirty="0" err="1"/>
              <a:t>tohorah</a:t>
            </a:r>
            <a:r>
              <a:rPr lang="en-GB" dirty="0"/>
              <a:t>) or for the secular or everyday (</a:t>
            </a:r>
            <a:r>
              <a:rPr lang="en-GB" dirty="0" err="1"/>
              <a:t>tum’ah</a:t>
            </a:r>
            <a:r>
              <a:rPr lang="en-GB" dirty="0"/>
              <a:t>).</a:t>
            </a:r>
          </a:p>
          <a:p>
            <a:endParaRPr lang="en-GB" dirty="0"/>
          </a:p>
          <a:p>
            <a:r>
              <a:rPr lang="en-GB" dirty="0"/>
              <a:t>Blood is holy. It symbolically carries the soul of animate creatures. That is why it is spilled out for sacrifices, and why meat, in order to be kosher, is salted so that all the blood is removed. It is also why niddah (separation of the menstruant) occurs not just during blood flow, but instead extends until she goes to the mikveh and consciously changes her status. One’s self is occupied with the things of the world, and one’s touch can transmit that mundane outlook to others.</a:t>
            </a:r>
          </a:p>
          <a:p>
            <a:endParaRPr lang="en-GB" dirty="0"/>
          </a:p>
          <a:p>
            <a:r>
              <a:rPr lang="en-GB" dirty="0"/>
              <a:t>In other words, when things happen that focus one’s attention on the world, such as death or sex or birth–often things over which one has no control–then when one has the opportunity to turn one’s mind back to the holy when the event is over, it takes an act of will to do so, and that act of will is to go immerse oneself in the mikveh.</a:t>
            </a:r>
          </a:p>
          <a:p>
            <a:r>
              <a:rPr lang="en-GB" dirty="0"/>
              <a:t> The purity system of the Bible chiefly involved the Temple, sacrifices and priestly gifts, all of which had to be guarded from ritual impurity. The penalty for polluting the Temple is </a:t>
            </a:r>
            <a:r>
              <a:rPr lang="en-GB" dirty="0" err="1"/>
              <a:t>karet</a:t>
            </a:r>
            <a:r>
              <a:rPr lang="en-GB" dirty="0"/>
              <a:t>, excision from the people of Israel or a divine decree of death. The Land had to be guarded from moral impurity lest the people of Israel be vomited out of the land as their predecessors had been. Corpse impurity was considered to be the most severe form of ritual impurity (</a:t>
            </a:r>
            <a:r>
              <a:rPr lang="en-GB" dirty="0" err="1"/>
              <a:t>avi</a:t>
            </a:r>
            <a:r>
              <a:rPr lang="en-GB" dirty="0"/>
              <a:t> </a:t>
            </a:r>
            <a:r>
              <a:rPr lang="en-GB" dirty="0" err="1"/>
              <a:t>avot</a:t>
            </a:r>
            <a:r>
              <a:rPr lang="en-GB" dirty="0"/>
              <a:t> ha-</a:t>
            </a:r>
            <a:r>
              <a:rPr lang="en-GB" dirty="0" err="1"/>
              <a:t>tumah</a:t>
            </a:r>
            <a:r>
              <a:rPr lang="en-GB" dirty="0"/>
              <a:t>), requiring sprinkling with waters of purification on the third and seventh days of the seven-day impurity. Death impurity was transferred not only by direct contact but also through the air of the enclosed tent or building or—according to rabbinic law—by overshadowing and grave fluids. The seven-day purification ritual may have been the basis of some of the other sources of ritual impurity deriving from human genital discharges such as menstrual blood, abnormal uterine bleeding and abnormal male genital discharge.</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694636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639146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was different about the patriarchs? What new did they bring to the world? What difference did monotheism make in their day?</a:t>
            </a:r>
          </a:p>
          <a:p>
            <a:endParaRPr lang="en-GB" dirty="0"/>
          </a:p>
          <a:p>
            <a:r>
              <a:rPr lang="en-GB" dirty="0"/>
              <a:t>There is an answer but it is an unexpected one. One theme appears no less than six (possibly even seven) times. Whenever a member of the covenantal family leaves his or her own space and enters the wider world of their contemporaries, they encounter a world of sexual free-for-all.</a:t>
            </a:r>
          </a:p>
          <a:p>
            <a:endParaRPr lang="en-GB" dirty="0"/>
          </a:p>
          <a:p>
            <a:r>
              <a:rPr lang="en-GB" dirty="0"/>
              <a:t>Three times, Abraham (Gen. 12 and 20) and Isaac (Gen. 26) are forced to leave home because of famine. Twice they go to </a:t>
            </a:r>
            <a:r>
              <a:rPr lang="en-GB" dirty="0" err="1"/>
              <a:t>Gerar</a:t>
            </a:r>
            <a:r>
              <a:rPr lang="en-GB" dirty="0"/>
              <a:t>. Once Abraham goes to Egypt. On all three occasions the husband fears he will be killed so that the local ruler can take his wife into his harem. All three times they put forward the story that their wife is actually their sister. At worst this is a lie, at best a half-truth. In all three cases the local ruler (Pharaoh, </a:t>
            </a:r>
            <a:r>
              <a:rPr lang="en-GB" dirty="0" err="1"/>
              <a:t>Avimelekh</a:t>
            </a:r>
            <a:r>
              <a:rPr lang="en-GB" dirty="0"/>
              <a:t>), protests at their behaviour when the truth becomes known. Clearly the fear of death was real or the patriarchs would not have been party to deception.</a:t>
            </a:r>
          </a:p>
          <a:p>
            <a:endParaRPr lang="en-GB" dirty="0"/>
          </a:p>
          <a:p>
            <a:r>
              <a:rPr lang="en-GB" dirty="0"/>
              <a:t>In the fourth case, Lot in Sodom (Gen. 19), the people cluster round Lot’s house demanding that he bring out his two visitors so that they can be raped. Lot offers them his virgin daughters instead. Only swift action by the visitors – angels – who smite the people with blindness, saves Lot and his family from violence.</a:t>
            </a:r>
          </a:p>
          <a:p>
            <a:endParaRPr lang="en-GB" dirty="0"/>
          </a:p>
          <a:p>
            <a:r>
              <a:rPr lang="en-GB" dirty="0"/>
              <a:t>In the fifth case (Gen. 34), Shechem, a local prince, rapes and abducts Dina when she “went out to visit some of the local girls.” He holds her hostage, causing Shimon and Levi to practise deception and bloodshed in the course of rescuing her.</a:t>
            </a:r>
          </a:p>
          <a:p>
            <a:endParaRPr lang="en-GB" dirty="0"/>
          </a:p>
          <a:p>
            <a:r>
              <a:rPr lang="en-GB" dirty="0"/>
              <a:t>Then comes a marginal case (Gen. 38), the story of Judah and Tamar, more complex than the others and not part of the overall pattern. Finally there is the sixth episode, in this week’s </a:t>
            </a:r>
            <a:r>
              <a:rPr lang="en-GB" dirty="0" err="1"/>
              <a:t>parsha</a:t>
            </a:r>
            <a:r>
              <a:rPr lang="en-GB" dirty="0"/>
              <a:t>, when Potiphar’s wife attempts to seduce Joseph. Failing, she accuses him of rape and has him imprisoned.</a:t>
            </a:r>
          </a:p>
          <a:p>
            <a:endParaRPr lang="en-GB" dirty="0"/>
          </a:p>
          <a:p>
            <a:r>
              <a:rPr lang="en-GB" dirty="0"/>
              <a:t>In other words, there is a continuing theme in Genesis 12-50, a contrast between the people of the Abrahamic covenant and their neighbours, but it is not about idolatry, but rather about adultery, promiscuity, sexual license, seduction, rape and sexually motivated violence.</a:t>
            </a:r>
          </a:p>
          <a:p>
            <a:endParaRPr lang="en-GB" dirty="0"/>
          </a:p>
          <a:p>
            <a:r>
              <a:rPr lang="en-GB" dirty="0"/>
              <a:t>The patriarchal narrative is surprisingly close to the view of Freud, that </a:t>
            </a:r>
            <a:r>
              <a:rPr lang="en-GB" dirty="0" err="1"/>
              <a:t>eros</a:t>
            </a:r>
            <a:r>
              <a:rPr lang="en-GB" dirty="0"/>
              <a:t> is one of the two primal drives governing human behaviour (the other is </a:t>
            </a:r>
            <a:r>
              <a:rPr lang="en-GB" dirty="0" err="1"/>
              <a:t>thanatos</a:t>
            </a:r>
            <a:r>
              <a:rPr lang="en-GB" dirty="0"/>
              <a:t>, the death instinct), and the view of at least one evolutionary psychologist (David Buss, in his books The Evolution of Desire and The Murderer Next Door) that sex is the main cause of violence amongst humans.</a:t>
            </a:r>
          </a:p>
          <a:p>
            <a:endParaRPr lang="en-GB" dirty="0"/>
          </a:p>
          <a:p>
            <a:r>
              <a:rPr lang="en-GB" dirty="0"/>
              <a:t>This gives us an entirely new way of thinking about Abrahamic faith. </a:t>
            </a:r>
            <a:r>
              <a:rPr lang="en-GB" dirty="0" err="1"/>
              <a:t>Emunah</a:t>
            </a:r>
            <a:r>
              <a:rPr lang="en-GB" dirty="0"/>
              <a:t>, the Hebrew word normally translated as faith, does not mean what it is taken to mean in English: a body of dogma, a set of principles, or a cluster of beliefs often held on non-rational grounds. </a:t>
            </a:r>
            <a:r>
              <a:rPr lang="en-GB" dirty="0" err="1"/>
              <a:t>Emunah</a:t>
            </a:r>
            <a:r>
              <a:rPr lang="en-GB" dirty="0"/>
              <a:t> means faithfulness, loyalty, fidelity, honouring your commitments, doing what you said you would do and acting in such a way as to inspire trust. It has to do with relationships, first and foremost with marriage.</a:t>
            </a:r>
          </a:p>
          <a:p>
            <a:endParaRPr lang="en-GB" dirty="0"/>
          </a:p>
          <a:p>
            <a:r>
              <a:rPr lang="en-GB" dirty="0"/>
              <a:t>Sex belongs, for the Torah, within the context of marriage, and it is marriage that comes closest to the deep resonances of the biblical idea of covenant. A covenant is a mutual act of commitment in which two persons, honouring their differences, each respecting the dignity of the other, come together in a bond of love to join their destinies and chart a future together. When the prophets want to speak of the covenantal relationship between God and His people, they constantly use the metaphor of marriage.</a:t>
            </a:r>
          </a:p>
          <a:p>
            <a:endParaRPr lang="en-GB" dirty="0"/>
          </a:p>
          <a:p>
            <a:r>
              <a:rPr lang="en-GB" dirty="0"/>
              <a:t>The God of Abraham is the God of love and trust who does not impose His will by force or violence, but speaks gently to us, inviting an answering response of love and trust. Genesis’ argument against idolatry – all the more impressive for being told obliquely, through a series of stories and vignettes – is that it leads to a world in which the combination of unchecked sexual desire, the absence of a code of moral self-restraint, and the worship of power, leads eventually to violence and abuse.</a:t>
            </a:r>
          </a:p>
          <a:p>
            <a:endParaRPr lang="en-GB" dirty="0"/>
          </a:p>
          <a:p>
            <a:r>
              <a:rPr lang="en-GB" dirty="0"/>
              <a:t>That domestic violence and abuse still exist today, even among religious Jews, is a disgrace and source of shame. Against this stands the testimony of Genesis that faithfulness to God means and demands faithfulness to our marriage partners. Faith – whether between us and God or between us and our fellow humans – means love, loyalty and the circumcision of desire.</a:t>
            </a:r>
          </a:p>
          <a:p>
            <a:endParaRPr lang="en-GB" dirty="0"/>
          </a:p>
          <a:p>
            <a:r>
              <a:rPr lang="en-GB" dirty="0"/>
              <a:t>What the stories of the patriarchs and matriarchs tell us is that faith is not proto- or pseudo-science, an explanation of why the natural universe is as it is. It is the language of relationships and the choreography of love. It is about the importance of the moral bond, in particular as it affects our most intimate relations. Sexuality matters to Judaism, not because it is puritanical but because it represents the love that brings new life into the world.</a:t>
            </a:r>
          </a:p>
          <a:p>
            <a:endParaRPr lang="en-GB" dirty="0"/>
          </a:p>
          <a:p>
            <a:r>
              <a:rPr lang="en-GB" dirty="0"/>
              <a:t>When a society loses faith, eventually it loses the very idea of a sexual ethic, and the result in the long term is violence and the exploitation of the powerless by the powerful. Women suffer. Children suffer. There is a breakdown of trust where it matters most. So it was in the days of the patriarchs. Sadly, so it is today. Judaism, by contrast, is the sanctification of relationship, the love between husband and wife which is as close as we will ever get to understanding God’s love for us.</a:t>
            </a:r>
          </a:p>
          <a:p>
            <a:endParaRPr lang="en-GB" dirty="0"/>
          </a:p>
          <a:p>
            <a:r>
              <a:rPr lang="en-GB" dirty="0"/>
              <a:t>“The idols of today are unmistakable -</a:t>
            </a:r>
            <a:br>
              <a:rPr lang="en-GB" dirty="0"/>
            </a:br>
            <a:r>
              <a:rPr lang="en-GB" dirty="0"/>
              <a:t>self-esteem without achievement,</a:t>
            </a:r>
            <a:br>
              <a:rPr lang="en-GB" dirty="0"/>
            </a:br>
            <a:r>
              <a:rPr lang="en-GB" dirty="0"/>
              <a:t>sex without consequences, </a:t>
            </a:r>
            <a:br>
              <a:rPr lang="en-GB" dirty="0"/>
            </a:br>
            <a:r>
              <a:rPr lang="en-GB" dirty="0"/>
              <a:t>wealth without responsibility,</a:t>
            </a:r>
            <a:br>
              <a:rPr lang="en-GB" dirty="0"/>
            </a:br>
            <a:r>
              <a:rPr lang="en-GB" dirty="0"/>
              <a:t>pleasure without struggle and</a:t>
            </a:r>
            <a:br>
              <a:rPr lang="en-GB" dirty="0"/>
            </a:br>
            <a:r>
              <a:rPr lang="en-GB" dirty="0"/>
              <a:t>experience without commitment.”</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275661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t>The Talmud </a:t>
            </a:r>
            <a:r>
              <a:rPr lang="en-GB" sz="1200" dirty="0" err="1"/>
              <a:t>Yerushalmi</a:t>
            </a:r>
            <a:r>
              <a:rPr lang="en-GB" sz="1200" dirty="0"/>
              <a:t> in </a:t>
            </a:r>
            <a:r>
              <a:rPr lang="en-GB" sz="1200" dirty="0" err="1"/>
              <a:t>Sheviis</a:t>
            </a:r>
            <a:r>
              <a:rPr lang="en-GB" sz="1200" dirty="0"/>
              <a:t> 6:1 tells a similar story about the </a:t>
            </a:r>
            <a:r>
              <a:rPr lang="en-GB" sz="1200" dirty="0" err="1"/>
              <a:t>Girgashi</a:t>
            </a:r>
            <a:r>
              <a:rPr lang="en-GB" sz="1200" dirty="0"/>
              <a:t>: </a:t>
            </a:r>
          </a:p>
          <a:p>
            <a:r>
              <a:rPr lang="en-GB" sz="1200" b="0" i="0" u="none" strike="noStrike" kern="1200" dirty="0">
                <a:solidFill>
                  <a:schemeClr val="tx1"/>
                </a:solidFill>
                <a:effectLst/>
                <a:latin typeface="Franklin Gothic Medium" pitchFamily="34" charset="0"/>
                <a:ea typeface="+mn-ea"/>
                <a:cs typeface="+mn-cs"/>
              </a:rPr>
              <a:t>Comte devised a religion of humanity with its own beliefs, priests and pontiff, liturgy, sacraments and temples. It had its holy trinity (humanity, the earth and destiny), its calendar (13 months of 28 days each) and rites of passage (introduction, admission, destination, marriage, retirement, separation and three years after death, incorporation). It was theatrical, magnificent and completely mad, and survived for quite a long time in, I believe, Brazil.</a:t>
            </a:r>
          </a:p>
          <a:p>
            <a:r>
              <a:rPr lang="en-GB" sz="1200" b="0" i="0" u="none" strike="noStrike" kern="1200" dirty="0">
                <a:solidFill>
                  <a:schemeClr val="tx1"/>
                </a:solidFill>
                <a:effectLst/>
                <a:latin typeface="Franklin Gothic Medium" pitchFamily="34" charset="0"/>
                <a:ea typeface="+mn-ea"/>
                <a:cs typeface="+mn-cs"/>
              </a:rPr>
              <a:t>The most terrifying man-made religion was, of course, communism, eventually recognised by such former devotees as André Gide and Arthur Koestler, as “the god that failed”. But 19th-century intellectuals, hearing the “melancholy, long, withdrawing roar” of the retreating sea of faith, were full of suggestions as to what might replace religion as a way of celebrating the human spirit.</a:t>
            </a:r>
          </a:p>
          <a:p>
            <a:r>
              <a:rPr lang="en-GB" sz="1200" b="0" i="0" u="none" strike="noStrike" kern="1200" dirty="0">
                <a:solidFill>
                  <a:schemeClr val="tx1"/>
                </a:solidFill>
                <a:effectLst/>
                <a:latin typeface="Franklin Gothic Medium" pitchFamily="34" charset="0"/>
                <a:ea typeface="+mn-ea"/>
                <a:cs typeface="+mn-cs"/>
              </a:rPr>
              <a:t>For Matthew Arnold and other eminent Victorians it was culture. The concert hall and art gallery would be the churches of the future. Hegel said that for modern man, reading the daily paper had taken the place of morning prayer. Emile Durkheim, the great sociologist of religion, thought that trade unions might substitute for congregations of the faithful. Freudian psychoanalysis was a secular confession to a priest, a non-religious way of healing the soul.</a:t>
            </a:r>
          </a:p>
          <a:p>
            <a:r>
              <a:rPr lang="en-GB" sz="1200" b="0" i="0" u="none" strike="noStrike" kern="1200" dirty="0">
                <a:solidFill>
                  <a:schemeClr val="tx1"/>
                </a:solidFill>
                <a:effectLst/>
                <a:latin typeface="Franklin Gothic Medium" pitchFamily="34" charset="0"/>
                <a:ea typeface="+mn-ea"/>
                <a:cs typeface="+mn-cs"/>
              </a:rPr>
              <a:t>Our era has discovered even more impressive religion substitutes. For transcendence and a feeling of being part of something bigger than yourself, there are football matches and rock concerts. By way of pilgrimage there are the Boxing Day sales with their crowds, queues and fervent expectancy.</a:t>
            </a:r>
          </a:p>
          <a:p>
            <a:r>
              <a:rPr lang="en-GB" sz="1200" b="0" i="0" u="none" strike="noStrike" kern="1200" dirty="0">
                <a:solidFill>
                  <a:schemeClr val="tx1"/>
                </a:solidFill>
                <a:effectLst/>
                <a:latin typeface="Franklin Gothic Medium" pitchFamily="34" charset="0"/>
                <a:ea typeface="+mn-ea"/>
                <a:cs typeface="+mn-cs"/>
              </a:rPr>
              <a:t>In short, we seem to have a natural disposition to worship, perform rituals, sing and celebrate together, feeling our separateness dissolve into the experience of community. The trouble is it depends on what we worship. Absent God, and we tend to end up worshipping ourselves.</a:t>
            </a:r>
          </a:p>
          <a:p>
            <a:r>
              <a:rPr lang="en-GB" sz="1200" b="0" i="0" u="none" strike="noStrike" kern="1200" dirty="0">
                <a:solidFill>
                  <a:schemeClr val="tx1"/>
                </a:solidFill>
                <a:effectLst/>
                <a:latin typeface="Franklin Gothic Medium" pitchFamily="34" charset="0"/>
                <a:ea typeface="+mn-ea"/>
                <a:cs typeface="+mn-cs"/>
              </a:rPr>
              <a:t>What distinguished monotheism was its insight that the only thing worthy of worship is the Author of all. The worship of less than all — be it science, reason, class, race, nation, wealth, power or fame — is idolatry, and there is no proof that idolaters are more tolerant and capable of laughing at themselves than those who feel secure in the everlasting arms of a caring and forgiving God.</a:t>
            </a:r>
          </a:p>
          <a:p>
            <a:r>
              <a:rPr lang="en-GB" sz="1200" b="0" i="0" u="none" strike="noStrike" kern="1200" dirty="0">
                <a:solidFill>
                  <a:schemeClr val="tx1"/>
                </a:solidFill>
                <a:effectLst/>
                <a:latin typeface="Franklin Gothic Medium" pitchFamily="34" charset="0"/>
                <a:ea typeface="+mn-ea"/>
                <a:cs typeface="+mn-cs"/>
              </a:rPr>
              <a:t>Real community, the kind that you can rely on to give support in times of crisis, is made of something deeper and more demanding than singing 70s songs together. It means sharing a world of meaning — hard to do if you believe that life and the universe are essentially bereft of meaning. It involves a willingness to sacrifice in the name of high ideals. Religions create communities because they have a sense of the holy, and are thus capable of inducing real humility, knowing how small we are in the sum total of things, yet redeemed from insignificance by the love and grace of God.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833559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Moses initiative is presented as an act of disobedience to God's command, but instead of provoking God's anger, it entails His approval to the point of prompting Him to revise the instructions on how to wage the war that are written in the Torah! This then is a way of showing that God enjoys seeing the prophet as long before, He enjoyed sparring with Abraham about Sodom and Gomorrah making the Law merciful, even if it means going against His first instructions. In accordance with the feeling that prevails in the Bible and in the Talmud, God rejoices at such a turn of events because it embodies high ethics which deserves to win the day over merciless behaviour, even if it be justified by law.</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465300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mn-ea"/>
                <a:cs typeface="+mn-cs"/>
              </a:rPr>
              <a:t>When the Canaanites and all the others living here get wind of this, they’ll gang up on us and make short work of us—and then how will you keep up </a:t>
            </a:r>
            <a:r>
              <a:rPr lang="en-GB" sz="1200" b="0" i="1" u="none" strike="noStrike" kern="1200" dirty="0">
                <a:solidFill>
                  <a:schemeClr val="tx1"/>
                </a:solidFill>
                <a:effectLst/>
                <a:latin typeface="Franklin Gothic Medium" pitchFamily="34" charset="0"/>
                <a:ea typeface="+mn-ea"/>
                <a:cs typeface="+mn-cs"/>
              </a:rPr>
              <a:t>your</a:t>
            </a:r>
            <a:r>
              <a:rPr lang="en-GB" sz="1200" b="0" i="0" u="none" strike="noStrike" kern="1200" dirty="0">
                <a:solidFill>
                  <a:schemeClr val="tx1"/>
                </a:solidFill>
                <a:effectLst/>
                <a:latin typeface="Franklin Gothic Medium" pitchFamily="34" charset="0"/>
                <a:ea typeface="+mn-ea"/>
                <a:cs typeface="+mn-cs"/>
              </a:rPr>
              <a:t> reputation?</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52248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2D68A22-ED14-422F-953A-181E1E8161F1}" type="slidenum">
              <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r>
              <a:rPr lang="en-GB" sz="1200" b="0" i="0" u="none" strike="noStrike" kern="1200" dirty="0">
                <a:solidFill>
                  <a:schemeClr val="tx1"/>
                </a:solidFill>
                <a:effectLst/>
                <a:latin typeface="Franklin Gothic Medium" pitchFamily="34" charset="0"/>
                <a:ea typeface="+mn-ea"/>
                <a:cs typeface="+mn-cs"/>
              </a:rPr>
              <a:t>If "all the figures given in Judges (years of oppression, years the judges led Israel, years of peace achieved by the judges) are treated as consecutive, then the total duration of the events described in Judges is 410 years. If we accept a date of 1000 BCE for the beginning of David’s reign over all Israel, which puts the beginning of Eli’s leadership of Israel at about 1100 BCE, then the judges period would begin no later than 1510 BCE - impossible even for those who date the conquest to the fifteenth century BCE".</a:t>
            </a:r>
            <a:r>
              <a:rPr lang="en-GB" sz="1200" b="0" i="0" u="none" strike="noStrike" kern="1200" baseline="30000" dirty="0">
                <a:solidFill>
                  <a:schemeClr val="tx1"/>
                </a:solidFill>
                <a:effectLst/>
                <a:latin typeface="Franklin Gothic Medium" pitchFamily="34" charset="0"/>
                <a:ea typeface="+mn-ea"/>
                <a:cs typeface="+mn-cs"/>
                <a:hlinkClick r:id="rId3"/>
              </a:rPr>
              <a:t>[9]</a:t>
            </a:r>
            <a:endParaRPr lang="en-GB" sz="1200" b="0" i="0" u="none" strike="noStrike" kern="1200" dirty="0">
              <a:solidFill>
                <a:schemeClr val="tx1"/>
              </a:solidFill>
              <a:effectLst/>
              <a:latin typeface="Franklin Gothic Medium" pitchFamily="34" charset="0"/>
              <a:ea typeface="+mn-ea"/>
              <a:cs typeface="+mn-cs"/>
            </a:endParaRPr>
          </a:p>
          <a:p>
            <a:br>
              <a:rPr lang="en-GB" dirty="0"/>
            </a:br>
            <a:endParaRPr lang="en-US" dirty="0">
              <a:latin typeface="Franklin Gothic Medium" pitchFamily="96" charset="0"/>
            </a:endParaRPr>
          </a:p>
        </p:txBody>
      </p:sp>
    </p:spTree>
    <p:extLst>
      <p:ext uri="{BB962C8B-B14F-4D97-AF65-F5344CB8AC3E}">
        <p14:creationId xmlns:p14="http://schemas.microsoft.com/office/powerpoint/2010/main" val="4471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t>John </a:t>
            </a:r>
            <a:r>
              <a:rPr lang="en-US" sz="1200" dirty="0" err="1"/>
              <a:t>Emerich</a:t>
            </a:r>
            <a:r>
              <a:rPr lang="en-US" sz="1200" dirty="0"/>
              <a:t> Edward </a:t>
            </a:r>
            <a:r>
              <a:rPr lang="en-US" sz="1200" dirty="0" err="1"/>
              <a:t>Dalberg</a:t>
            </a:r>
            <a:r>
              <a:rPr lang="en-US" sz="1200" dirty="0"/>
              <a:t> Acton</a:t>
            </a:r>
          </a:p>
          <a:p>
            <a:endParaRPr lang="en-US" sz="1200" dirty="0"/>
          </a:p>
          <a:p>
            <a:r>
              <a:rPr lang="en-US" sz="1200" i="1" kern="1200" dirty="0">
                <a:solidFill>
                  <a:schemeClr val="tx1"/>
                </a:solidFill>
                <a:latin typeface="Franklin Gothic Medium" pitchFamily="34" charset="0"/>
                <a:ea typeface="+mn-ea"/>
                <a:cs typeface="+mn-cs"/>
              </a:rPr>
              <a:t>“During the exodus it is a virtue to focus on following the leader, but when you enter Canaan you live by the give and take with brothers and sisters. From today on our membership around the world shall perfect that way of life. Even if I am not here, it should not matter. You already know the secret of going to heaven - loving each other. At night you should think that you are a parent to someone; pick someone to care about the next day, and the following day pick another person. It doesn't matter whether he is younger or older. </a:t>
            </a:r>
            <a:r>
              <a:rPr lang="en-US" sz="1200" i="1" kern="1200">
                <a:solidFill>
                  <a:schemeClr val="tx1"/>
                </a:solidFill>
                <a:latin typeface="Franklin Gothic Medium" pitchFamily="34" charset="0"/>
                <a:ea typeface="+mn-ea"/>
                <a:cs typeface="+mn-cs"/>
              </a:rPr>
              <a:t>The cardinal rule is to forget yourself.” </a:t>
            </a:r>
            <a:r>
              <a:rPr lang="en-US" sz="1200" i="0" kern="1200">
                <a:solidFill>
                  <a:schemeClr val="tx1"/>
                </a:solidFill>
                <a:latin typeface="Franklin Gothic Medium" pitchFamily="34" charset="0"/>
                <a:ea typeface="+mn-ea"/>
                <a:cs typeface="+mn-cs"/>
              </a:rPr>
              <a:t>(Children’s Day 1981)</a:t>
            </a:r>
            <a:endParaRPr lang="en-US" sz="1200" dirty="0"/>
          </a:p>
          <a:p>
            <a:endParaRPr lang="en-US" sz="12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144107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CEEA9AC8-8D38-D949-962B-4C8E282C3CD0}"/>
              </a:ext>
            </a:extLst>
          </p:cNvPr>
          <p:cNvSpPr>
            <a:spLocks noGrp="1" noRot="1" noChangeAspect="1" noChangeArrowheads="1" noTextEdit="1"/>
          </p:cNvSpPr>
          <p:nvPr>
            <p:ph type="sldImg"/>
          </p:nvPr>
        </p:nvSpPr>
        <p:spPr>
          <a:ln/>
        </p:spPr>
      </p:sp>
      <p:sp>
        <p:nvSpPr>
          <p:cNvPr id="19458" name="Rectangle 3">
            <a:extLst>
              <a:ext uri="{FF2B5EF4-FFF2-40B4-BE49-F238E27FC236}">
                <a16:creationId xmlns:a16="http://schemas.microsoft.com/office/drawing/2014/main" id="{D8CA37B5-CFE9-BB44-B2FB-0FE161290A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773411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50AC60F4-F232-954C-BD66-86A763F93C44}"/>
              </a:ext>
            </a:extLst>
          </p:cNvPr>
          <p:cNvSpPr>
            <a:spLocks noGrp="1" noRot="1" noChangeAspect="1" noChangeArrowheads="1" noTextEdit="1"/>
          </p:cNvSpPr>
          <p:nvPr>
            <p:ph type="sldImg"/>
          </p:nvPr>
        </p:nvSpPr>
        <p:spPr>
          <a:ln/>
        </p:spPr>
      </p:sp>
      <p:sp>
        <p:nvSpPr>
          <p:cNvPr id="21506" name="Rectangle 3">
            <a:extLst>
              <a:ext uri="{FF2B5EF4-FFF2-40B4-BE49-F238E27FC236}">
                <a16:creationId xmlns:a16="http://schemas.microsoft.com/office/drawing/2014/main" id="{811C27BC-327B-3448-BBC6-83117B2075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2634163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2833236B-28BA-C04C-B1C9-7449C26EB2CF}"/>
              </a:ext>
            </a:extLst>
          </p:cNvPr>
          <p:cNvSpPr>
            <a:spLocks noGrp="1" noRot="1" noChangeAspect="1" noChangeArrowheads="1" noTextEdit="1"/>
          </p:cNvSpPr>
          <p:nvPr>
            <p:ph type="sldImg"/>
          </p:nvPr>
        </p:nvSpPr>
        <p:spPr>
          <a:ln/>
        </p:spPr>
      </p:sp>
      <p:sp>
        <p:nvSpPr>
          <p:cNvPr id="23554" name="Rectangle 3">
            <a:extLst>
              <a:ext uri="{FF2B5EF4-FFF2-40B4-BE49-F238E27FC236}">
                <a16:creationId xmlns:a16="http://schemas.microsoft.com/office/drawing/2014/main" id="{2DB4B36D-C6E9-DF47-9C89-5632991622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extLst>
      <p:ext uri="{BB962C8B-B14F-4D97-AF65-F5344CB8AC3E}">
        <p14:creationId xmlns:p14="http://schemas.microsoft.com/office/powerpoint/2010/main" val="3176377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People</a:t>
            </a:r>
            <a:r>
              <a:rPr lang="en-US" baseline="0" dirty="0"/>
              <a:t> make decisions depending on their circumstances and environment to achieve a purpose -&gt; event. Not deterministic. Not pre-destined.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907635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5CFE71B-3DB9-445F-BE29-049A41AE2EFB}" type="slidenum">
              <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r>
              <a:rPr lang="en-US" dirty="0">
                <a:latin typeface="Franklin Gothic Medium" pitchFamily="96" charset="0"/>
              </a:rPr>
              <a:t>Abraham 1812 -1637 BC by Biblical dating</a:t>
            </a:r>
          </a:p>
          <a:p>
            <a:endParaRPr lang="en-US" dirty="0">
              <a:latin typeface="Franklin Gothic Medium" pitchFamily="96" charset="0"/>
            </a:endParaRPr>
          </a:p>
          <a:p>
            <a:r>
              <a:rPr lang="en-US" dirty="0">
                <a:latin typeface="Franklin Gothic Medium" pitchFamily="96" charset="0"/>
              </a:rPr>
              <a:t>Maintained ID through circumcision, Sabbath</a:t>
            </a:r>
          </a:p>
          <a:p>
            <a:endParaRPr lang="en-US" dirty="0">
              <a:latin typeface="Franklin Gothic Medium" pitchFamily="96" charset="0"/>
            </a:endParaRPr>
          </a:p>
          <a:p>
            <a:r>
              <a:rPr lang="en-US" dirty="0">
                <a:latin typeface="Franklin Gothic Medium" pitchFamily="96" charset="0"/>
              </a:rPr>
              <a:t>Exodus date 1440 - Biblical 1 Kings 6. 480 years before Solomon began Temple in 4th year of reign</a:t>
            </a:r>
          </a:p>
          <a:p>
            <a:r>
              <a:rPr lang="en-US" dirty="0">
                <a:latin typeface="Franklin Gothic Medium" pitchFamily="96" charset="0"/>
              </a:rPr>
              <a:t>	Late 1200 BC William Albright</a:t>
            </a:r>
          </a:p>
          <a:p>
            <a:r>
              <a:rPr lang="en-US" dirty="0">
                <a:latin typeface="Franklin Gothic Medium" pitchFamily="96" charset="0"/>
              </a:rPr>
              <a:t>	Early 1500 BC </a:t>
            </a:r>
            <a:r>
              <a:rPr lang="en-US" dirty="0" err="1">
                <a:latin typeface="Franklin Gothic Medium" pitchFamily="96" charset="0"/>
              </a:rPr>
              <a:t>Hyskos</a:t>
            </a:r>
            <a:endParaRPr lang="en-US" dirty="0">
              <a:latin typeface="Franklin Gothic Medium" pitchFamily="96" charset="0"/>
            </a:endParaRPr>
          </a:p>
          <a:p>
            <a:endParaRPr lang="en-US" dirty="0">
              <a:latin typeface="Franklin Gothic Medium" pitchFamily="96" charset="0"/>
            </a:endParaRPr>
          </a:p>
          <a:p>
            <a:r>
              <a:rPr lang="en-US" dirty="0" err="1">
                <a:latin typeface="Franklin Gothic Medium" pitchFamily="96" charset="0"/>
              </a:rPr>
              <a:t>Xns</a:t>
            </a:r>
            <a:r>
              <a:rPr lang="en-US" dirty="0">
                <a:latin typeface="Franklin Gothic Medium" pitchFamily="96" charset="0"/>
              </a:rPr>
              <a:t> established ID through baptism and credo “I believe that Jesus is Lord”</a:t>
            </a:r>
          </a:p>
          <a:p>
            <a:endParaRPr lang="en-US" dirty="0">
              <a:latin typeface="Franklin Gothic Medium" pitchFamily="96" charset="0"/>
            </a:endParaRPr>
          </a:p>
          <a:p>
            <a:r>
              <a:rPr lang="en-US" dirty="0">
                <a:latin typeface="Franklin Gothic Medium" pitchFamily="96" charset="0"/>
              </a:rPr>
              <a:t>Constantine converted 312</a:t>
            </a:r>
          </a:p>
          <a:p>
            <a:r>
              <a:rPr lang="en-US" dirty="0" err="1">
                <a:latin typeface="Franklin Gothic Medium" pitchFamily="96" charset="0"/>
              </a:rPr>
              <a:t>Xty</a:t>
            </a:r>
            <a:r>
              <a:rPr lang="en-US" dirty="0">
                <a:latin typeface="Franklin Gothic Medium" pitchFamily="96" charset="0"/>
              </a:rPr>
              <a:t> became dominated by the Roman state. Arm of government. Cain dominated Abel? Loss of freedom of faith</a:t>
            </a:r>
          </a:p>
          <a:p>
            <a:r>
              <a:rPr lang="en-US" dirty="0">
                <a:latin typeface="Franklin Gothic Medium" pitchFamily="96" charset="0"/>
              </a:rPr>
              <a:t>Emperor Theodosius made </a:t>
            </a:r>
            <a:r>
              <a:rPr lang="en-US" dirty="0" err="1">
                <a:latin typeface="Franklin Gothic Medium" pitchFamily="96" charset="0"/>
              </a:rPr>
              <a:t>Xty</a:t>
            </a:r>
            <a:r>
              <a:rPr lang="en-US" dirty="0">
                <a:latin typeface="Franklin Gothic Medium" pitchFamily="96" charset="0"/>
              </a:rPr>
              <a:t> state religion</a:t>
            </a:r>
          </a:p>
        </p:txBody>
      </p:sp>
    </p:spTree>
    <p:extLst>
      <p:ext uri="{BB962C8B-B14F-4D97-AF65-F5344CB8AC3E}">
        <p14:creationId xmlns:p14="http://schemas.microsoft.com/office/powerpoint/2010/main" val="1179638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What's So Terrible About Idolatry?</a:t>
            </a:r>
          </a:p>
          <a:p>
            <a:r>
              <a:rPr lang="en-GB" sz="1200" dirty="0"/>
              <a:t>By </a:t>
            </a:r>
            <a:r>
              <a:rPr lang="en-GB" sz="1200" dirty="0" err="1"/>
              <a:t>Tzvi</a:t>
            </a:r>
            <a:r>
              <a:rPr lang="en-GB" sz="1200" dirty="0"/>
              <a:t> Freeman</a:t>
            </a:r>
          </a:p>
          <a:p>
            <a:r>
              <a:rPr lang="en-GB" sz="1200" dirty="0"/>
              <a:t> </a:t>
            </a:r>
          </a:p>
          <a:p>
            <a:r>
              <a:rPr lang="en-GB" sz="1200" dirty="0"/>
              <a:t>Question:</a:t>
            </a:r>
          </a:p>
          <a:p>
            <a:endParaRPr lang="en-GB" sz="1200" dirty="0"/>
          </a:p>
          <a:p>
            <a:r>
              <a:rPr lang="en-GB" sz="1200" dirty="0"/>
              <a:t>Why is Judaism so intolerant of idolatry? I don't mean massive temples with human sacrifices. What about a civilized idolater, in the privacy of his own home. With a job, a family, a mortgage, donates to the World Hunger Fund and Greenpeace — and instead of one G‑d, he just happens to have two or three or even several dozen, all lined up on the dashboard of his car. Why does Judaism make a cardinal sin of it, demanding total eradication of idolatry in every corner the world? As long as it doesn't hurt anyone else, what's so terrible?</a:t>
            </a:r>
          </a:p>
          <a:p>
            <a:endParaRPr lang="en-GB" sz="1200" dirty="0"/>
          </a:p>
          <a:p>
            <a:r>
              <a:rPr lang="en-GB" sz="1200" dirty="0"/>
              <a:t>Answer:</a:t>
            </a:r>
          </a:p>
          <a:p>
            <a:endParaRPr lang="en-GB" sz="1200" dirty="0"/>
          </a:p>
          <a:p>
            <a:r>
              <a:rPr lang="en-GB" sz="1200" dirty="0"/>
              <a:t>There are many ways to answer this, but let's take a historical perspective. Historians agree that our current standard of ethics stems from the Jewish ethic. Yes, the Greeks gave us the natural sciences, philosophy and art; the Romans gave us governmental structure and engineering; from the Persians we have poetry and astronomy; from the Chinese, paper, printing, gunpowder, acupuncture and more philosophy, and so on. But the historical fact is that all those cultures (and all the other unmentioned cultures) sustained and even glorified attitudes and </a:t>
            </a:r>
            <a:r>
              <a:rPr lang="en-GB" sz="1200" dirty="0" err="1"/>
              <a:t>behaviors</a:t>
            </a:r>
            <a:r>
              <a:rPr lang="en-GB" sz="1200" dirty="0"/>
              <a:t> that today we universally find abhorrent. Today, if you dispose of your unwanted infants, practice pederasty, set humans to kill each other for sport, ignore the rights of those lower than you on the social ladder and refuse to acknowledge any social responsibility to the poor and the unhealthy, and can't wait to run to war against the nation next door, you are a barbarian. You may have made a wonderful citizen of Athens or Rome, but today, no club will take you.</a:t>
            </a:r>
          </a:p>
          <a:p>
            <a:endParaRPr lang="en-GB" sz="1200" dirty="0"/>
          </a:p>
          <a:p>
            <a:r>
              <a:rPr lang="en-GB" sz="1200" dirty="0"/>
              <a:t>Where did those values come from? There's only one source historians can point to: Torah. And the same for universal education and the ideal of world peace.</a:t>
            </a:r>
          </a:p>
          <a:p>
            <a:endParaRPr lang="en-GB" sz="1200" dirty="0"/>
          </a:p>
          <a:p>
            <a:r>
              <a:rPr lang="en-GB" sz="1200" dirty="0"/>
              <a:t>Now, this gives any scholar a meaty problem to solve. History is generally seen as something of a wild and diverse forest, where one thing grows from another. Seeds fall and sprout. Trees branch out and flourish, then fall and nurture mushrooms off their rotting wood. All the vegetation and creatures of the forest share the same air, water and soil and no creature exists alone. So, too, one civilization arises out of the mud, branches out, and falls to become the breeding ground of the next. Ideas move about, in perpetual metamorphosis as they pass through the filters of variant cultures. Whatever is, was — and will eventually pass.</a:t>
            </a:r>
          </a:p>
          <a:p>
            <a:endParaRPr lang="en-GB" sz="1200" dirty="0"/>
          </a:p>
          <a:p>
            <a:r>
              <a:rPr lang="en-GB" sz="1200" dirty="0"/>
              <a:t>All except for the Jews. Entirely out of context, with an ethic that had every nation calling them crazy and absurd, ever-radical, always out of step. Definitely not part of this forest. And in the end, their ethic wins.</a:t>
            </a:r>
          </a:p>
          <a:p>
            <a:endParaRPr lang="en-GB" sz="1200" dirty="0"/>
          </a:p>
          <a:p>
            <a:r>
              <a:rPr lang="en-GB" sz="1200" dirty="0"/>
              <a:t>There's got to be some explanation. First of all, where did they get these weird ideas? And telling me that the Almighty G‑d snatched them out of slavery and dictated it all to them doesn't work. It's true, but it's not enough. Because human beings can only hear that which they know already. There had to be something there from before.</a:t>
            </a:r>
          </a:p>
          <a:p>
            <a:endParaRPr lang="en-GB" sz="1200" dirty="0"/>
          </a:p>
          <a:p>
            <a:r>
              <a:rPr lang="en-GB" sz="1200" dirty="0"/>
              <a:t>The classic answer is that once there was a man named Abraham, from Ur of the Chaldees — the original seat of civilization. He came up with this standard through his own maverick genius. Of course, being ingenious, brave and dissident wasn't enough. His task also demanded the tenacity and conviction to raise up a generation that would carry on this idea, swimming upstream against all odds of the dominant society. And then, over many ages, this ethic proved itself as the most effective backbone of a sustainable society.</a:t>
            </a:r>
          </a:p>
          <a:p>
            <a:endParaRPr lang="en-GB" sz="1200" dirty="0"/>
          </a:p>
          <a:p>
            <a:r>
              <a:rPr lang="en-GB" sz="1200" dirty="0"/>
              <a:t>Now, tell me, does any rational scholar really believe such a scenario?</a:t>
            </a:r>
          </a:p>
          <a:p>
            <a:endParaRPr lang="en-GB" sz="1200" dirty="0"/>
          </a:p>
          <a:p>
            <a:r>
              <a:rPr lang="en-GB" sz="1200" dirty="0"/>
              <a:t>In fact, the version supported by the Talmud and described in detail by the Rambam (Maimonides) is far more believable:</a:t>
            </a:r>
          </a:p>
          <a:p>
            <a:endParaRPr lang="en-GB" sz="1200" dirty="0"/>
          </a:p>
          <a:p>
            <a:r>
              <a:rPr lang="en-GB" sz="1200" dirty="0"/>
              <a:t>The ethic that Abraham presented to the world had been there from the beginning. Humankind had originally known that each person bore the Divine image. That life was with purpose. That the world was the work of a supernal entity that desired we take care of it and judged us accordingly. Even in Abraham's time, there endured lone individuals who preached this to their disciples, as a tradition from Adam, through Methuselah and Noah.</a:t>
            </a:r>
          </a:p>
          <a:p>
            <a:endParaRPr lang="en-GB" sz="1200" dirty="0"/>
          </a:p>
          <a:p>
            <a:r>
              <a:rPr lang="en-GB" sz="1200" dirty="0"/>
              <a:t>But we're talking about human beings. Precisely due to that Divine spark within, the human is also the wild and crazy creature that seeks out the most bizarre approach to life, ready and capable to do anything. So, human society in general abandoned the original standard of Adam for "that which feels good." Law became no more than a way for a king to govern his people. Ethics became no more than the custom that felt most comfortable to the most people. The only measure of the value of a human life was the degree of power a human held. And the natural world was understood as a worthless place, not worth any investment beyond that which produced food and power over others.</a:t>
            </a:r>
          </a:p>
          <a:p>
            <a:endParaRPr lang="en-GB" sz="1200" dirty="0"/>
          </a:p>
          <a:p>
            <a:r>
              <a:rPr lang="en-GB" sz="1200" dirty="0"/>
              <a:t>Abraham didn't have to begin from scratch with humanity. He only had to rescue that original ethic. But he also re-discovered — and this he did do on his own — the base that made that ethic sustainable: Monotheism. More specifically: monotheistic providence. Simply put: Every adult and child must know there is a single Creator of all things, who cares about what you are doing with His world.</a:t>
            </a:r>
          </a:p>
          <a:p>
            <a:endParaRPr lang="en-GB" sz="1200" dirty="0"/>
          </a:p>
          <a:p>
            <a:r>
              <a:rPr lang="en-GB" sz="1200" dirty="0"/>
              <a:t>Why are monotheism and providence so essential? Again, back to history, according to the traditional Jewish sources:</a:t>
            </a:r>
          </a:p>
          <a:p>
            <a:endParaRPr lang="en-GB" sz="1200" dirty="0"/>
          </a:p>
          <a:p>
            <a:r>
              <a:rPr lang="en-GB" sz="1200" dirty="0"/>
              <a:t>Abraham's predecessors had also known of the one G‑d, creator of heaven and earth. But they understood G‑d as far too sublime and transcendent to be occupied with this mundane world and its creatures. They began to chip away at His providence, asserting that lesser powers, of His appointment, had been granted a share of dominion. They went so far as to build temples where they focused their minds upon the dynamics of these forces, attaining spiritual heights and mystic power. Eventually, wisdom gave way to charlatanism, as priests told the masses that a certain star or god or goddess had spoken to them, commanding them to serve him or her in a certain fashion. Rulers found that a good mix of secret knowledge and convenient mythology could be an instrument of power over the populace; that by controlling the flow of knowledge they were able to hold the people in awe and obedience.</a:t>
            </a:r>
          </a:p>
          <a:p>
            <a:endParaRPr lang="en-GB" sz="1200" dirty="0"/>
          </a:p>
          <a:p>
            <a:r>
              <a:rPr lang="en-GB" sz="1200" dirty="0"/>
              <a:t>This is where Abraham dissented. He saw through the established order with its hierarchy of knowledge and power, and reasoned it to be the source of all evil. And he saw to the root of it: As long as G‑d was "up there" and everything else was seen as lying on a descending plane further and further removed from His domain, this evil would continue.</a:t>
            </a:r>
          </a:p>
          <a:p>
            <a:endParaRPr lang="en-GB" sz="1200" dirty="0"/>
          </a:p>
          <a:p>
            <a:r>
              <a:rPr lang="en-GB" sz="1200" dirty="0"/>
              <a:t>Within such a paradigm, human life loses its essential value. You as an individual no longer count. All that matters is how high you are up on the scale. Not only human rights, but also the advance of technology is hindered — by the need of the ruling class to keep the masses working. All progress is to further empower the powerful. Public health, welfare and education are absurdities. So Abraham challenged that hierarchy. He taught each person to call upon the name of the One G‑d of the heavens and the earth, who judges the deeds of all men equally, from the highest king to the most lowly serf. By putting the original G‑d back into the world, Abraham recreated the "person" — a human who is of value just by being there.</a:t>
            </a:r>
          </a:p>
          <a:p>
            <a:endParaRPr lang="en-GB" sz="1200" dirty="0"/>
          </a:p>
          <a:p>
            <a:r>
              <a:rPr lang="en-GB" sz="1200" dirty="0"/>
              <a:t>Within the old paradigm, ethics have no base to stand on. If you don't like what one god demands of you, you go find another god more to your taste. Or you work around these gods, tricking or bribing them, as they themselves are wont to do with one another. After all, none of them is supreme, none is all-powerful. Therefore, anything could be justified. So Abraham smashed the idols. Once there is only one G‑d, who supervises all things, morality is no longer relative. All ethics are determined not by the flux of social convenience, but by His intransient standard.</a:t>
            </a:r>
          </a:p>
          <a:p>
            <a:endParaRPr lang="en-GB" sz="1200" dirty="0"/>
          </a:p>
          <a:p>
            <a:r>
              <a:rPr lang="en-GB" sz="1200" dirty="0"/>
              <a:t>Without Abraham's base to ethics, society has no stability. Any institution could be shaken to the ground by changing circumstance and the whims of human desire. In Ancient Greece, the institution of marriage bordered on collapse due to their gender-preference, while in Rome, the family unit was gradually dismantled by promiscuity. The institutions that should have nurtured human spirituality in many societies became corrupted into bloody orgies and worship of the senses. In many instances, such as in the Far East, poverty was allowed to grow to unmanageable proportions while a select few amassed an immense concentration of power—all due to the void of a sense of social responsibility. In our day and age, with the origin of species attributed to the mystical gods of chance and natural law, the most horrid crimes against humanity were committed and the very biosphere is now threatened. Only once the building blocks of society stand upon the solid ground of the One Who Created Everything in the First Place, can a sustainable society develop.</a:t>
            </a:r>
          </a:p>
          <a:p>
            <a:endParaRPr lang="en-GB" sz="1200" dirty="0"/>
          </a:p>
          <a:p>
            <a:r>
              <a:rPr lang="en-GB" sz="1200" dirty="0"/>
              <a:t>Truth be told, Abraham's message also began to perish with time. It wasn't until monotheistic providence transcended the realm of ideas and became the real-life experience of a people that it was truly able to stick. And that is just what happened at Mount Sinai, when Abraham's descendants came face-to-face with marching orders directly from Above. The concept of a "mitzvah" entered the world — something you do because G‑d wants it done. And that basis has proven eternally resilient.</a:t>
            </a:r>
          </a:p>
          <a:p>
            <a:endParaRPr lang="en-GB" sz="1200" dirty="0"/>
          </a:p>
          <a:p>
            <a:r>
              <a:rPr lang="en-GB" sz="1200" dirty="0"/>
              <a:t>As for the rest of the nations, as the Rambam writes, they were also commanded at Mount Sinai — to keep the seven mitzvahs of Adam and Noah, which include the prohibition against polytheism.</a:t>
            </a:r>
          </a:p>
          <a:p>
            <a:endParaRPr lang="en-GB" sz="1200" dirty="0"/>
          </a:p>
          <a:p>
            <a:r>
              <a:rPr lang="en-GB" sz="1200" dirty="0"/>
              <a:t>Today, we are witnessing the most dramatic results of Abraham's strategy in action: Our progress in the last 500 years, to the point of the current empowerment of the consumer with technology and information, only became possible through the rise of this ethic. In a polytheistic world, this could never have occurred. It was only once the people of Europe began actually reading the Bible and discussing what it had to say to them, that the concepts of human rights, social responsibility, the value of life, and eventually the ideal of world peace took a front seat in civilization's progress. And it is only such a world that could have developed public education and health care, old age pension, telephones, fax machines, personal computers, the Internet, environmental design and nuclear disarmament.</a:t>
            </a:r>
          </a:p>
          <a:p>
            <a:endParaRPr lang="en-GB" sz="1200" dirty="0"/>
          </a:p>
          <a:p>
            <a:r>
              <a:rPr lang="en-GB" sz="1200" dirty="0"/>
              <a:t>We are too much a part of the flow to recognize this; the blanket of darkness that endures, fighting to its last breath, preoccupies our minds. But if we could travel back in time and describe to the Jew of past ages the world we have today — a world that values life, world peace, individual rights, freedom of expression, literacy, knowledge and compassion for those who have less — that Jew would undoubtedly respond, wide-eyed, "You mean, it is the days of </a:t>
            </a:r>
            <a:r>
              <a:rPr lang="en-GB" sz="1200" dirty="0" err="1"/>
              <a:t>Moshiach</a:t>
            </a:r>
            <a:r>
              <a:rPr lang="en-GB" sz="1200" dirty="0"/>
              <a:t>?"</a:t>
            </a:r>
          </a:p>
          <a:p>
            <a:endParaRPr lang="en-GB" sz="1200" dirty="0"/>
          </a:p>
          <a:p>
            <a:r>
              <a:rPr lang="en-GB" sz="1200" dirty="0"/>
              <a:t>-- A time that began when a young boy in </a:t>
            </a:r>
            <a:r>
              <a:rPr lang="en-GB" sz="1200" dirty="0" err="1"/>
              <a:t>Sumeria</a:t>
            </a:r>
            <a:r>
              <a:rPr lang="en-GB" sz="1200" dirty="0"/>
              <a:t> took a hammer and smashed the idols in his father's house.</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284344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Man’s Past Powerful Drive for Idolatry</a:t>
            </a:r>
          </a:p>
          <a:p>
            <a:r>
              <a:rPr lang="en-GB" dirty="0"/>
              <a:t>It’s clear from the Bible and our knowledge of ancient history that idolatry was rampant among primitive man all throughout the world, roughly till it began to be replaced by Christianity in Roman times. What did our ancestors see in it? Was it all just nonsense or did the ancients derive some actual benefit from it?</a:t>
            </a:r>
          </a:p>
          <a:p>
            <a:endParaRPr lang="en-GB" dirty="0"/>
          </a:p>
          <a:p>
            <a:r>
              <a:rPr lang="en-GB" dirty="0"/>
              <a:t>The </a:t>
            </a:r>
            <a:r>
              <a:rPr lang="en-GB" dirty="0" err="1"/>
              <a:t>Aish</a:t>
            </a:r>
            <a:r>
              <a:rPr lang="en-GB" dirty="0"/>
              <a:t> Rabbi Replies:</a:t>
            </a:r>
          </a:p>
          <a:p>
            <a:r>
              <a:rPr lang="en-GB" dirty="0"/>
              <a:t>Thank you for raising the fundamental issue. You are right that the drive for idolatry was virtually universal in ancient times. Societies the world over had their religious beliefs and practices, and their (often state-sanctioned) priests and temples. Most of the great architecture of the ancient world was devoted to early man’s perceived spiritual needs – such as temples to their gods or burial chambers for their leaders. Even the most unnatural and unthinkable of practices, such as child sacrifice and self-flagellation, were rampant.</a:t>
            </a:r>
          </a:p>
          <a:p>
            <a:endParaRPr lang="en-GB" dirty="0"/>
          </a:p>
          <a:p>
            <a:r>
              <a:rPr lang="en-GB" dirty="0"/>
              <a:t>Likewise, the Children of Israel were almost constantly straying after idolatry. As many times as the Torah warned against it and the Prophets railed about it, nothing seems to have been able to stem Israel’s voracious appetite for </a:t>
            </a:r>
            <a:r>
              <a:rPr lang="en-GB" dirty="0" err="1"/>
              <a:t>Ba’al</a:t>
            </a:r>
            <a:r>
              <a:rPr lang="en-GB" dirty="0"/>
              <a:t> and the other idols of its </a:t>
            </a:r>
            <a:r>
              <a:rPr lang="en-GB" dirty="0" err="1"/>
              <a:t>neighbors</a:t>
            </a:r>
            <a:r>
              <a:rPr lang="en-GB" dirty="0"/>
              <a:t>. The northern Kingdom of Israel was officially idolatrous, and in the south, idolatry was a constant enticement. Even some of the most righteous kings were not able to uproot the private altars (forbidden even when offering sacrifices to God) which appear to have been ubiquitous throughout the land. (See for example I Kings 22:44 and II Kings 12:4.) The Jewish nation seems to have been absolutely driven to offer sacrifices and to serve – whether God or their idols – and in manners almost entirely foreign to us today.</a:t>
            </a:r>
          </a:p>
          <a:p>
            <a:endParaRPr lang="en-GB" dirty="0"/>
          </a:p>
          <a:p>
            <a:r>
              <a:rPr lang="en-GB" dirty="0"/>
              <a:t>Then, almost as mysteriously, the drive for idol-worship almost entirely vanished. The highly complex and developed hierarchy of gods and powers of the ancient Roman world was virtually forgotten as Christianity spread throughout the empire. Today we are practically dumbfounded attempting to understand the burning drive the ancients had for idolatry. It seems incomprehensible to us that such seemingly nonsensical and often horrific practices, such as human sacrifice, were near impossible to uproot for so much of man’s early history.</a:t>
            </a:r>
          </a:p>
          <a:p>
            <a:endParaRPr lang="en-GB" dirty="0"/>
          </a:p>
          <a:p>
            <a:r>
              <a:rPr lang="en-GB" dirty="0"/>
              <a:t>There is a fascinating episode in the Talmud (Sanhedrin 64a) which holds the key to understanding this topic. In the early Second Temple, the great sages of Israel realized that the drive for idolatry was just too strong for Israel. It had destroyed the First Temple and was still there, “dancing” among them, ready to again lure them to sin. The sages fasted and prayed for three days, begging God to remove man’s drive for idolatry. God accepted their prayers. As the Talmud describes it, a lion cub made of fire, representing man’s drive for idolatry, burst forth from the Holy of Holies of the Temple. The sages were able to capture it and contain it so it would no longer affect mankind.</a:t>
            </a:r>
          </a:p>
          <a:p>
            <a:endParaRPr lang="en-GB" dirty="0"/>
          </a:p>
          <a:p>
            <a:r>
              <a:rPr lang="en-GB" dirty="0"/>
              <a:t>As an interesting aside, the Talmud there teaches that the sages of the time likewise attempted to annul man’s drive for sex, feeling that that too was more than we could handle. They actually did so for three days but realized that the world requires it. They did, however, annul the desire for one’s close relatives.</a:t>
            </a:r>
          </a:p>
          <a:p>
            <a:endParaRPr lang="en-GB" dirty="0"/>
          </a:p>
          <a:p>
            <a:r>
              <a:rPr lang="en-GB" dirty="0"/>
              <a:t>The Talmud (Sanhedrin 102b) contains another passage germane to our discussion. One time </a:t>
            </a:r>
            <a:r>
              <a:rPr lang="en-GB" dirty="0" err="1"/>
              <a:t>Rav</a:t>
            </a:r>
            <a:r>
              <a:rPr lang="en-GB" dirty="0"/>
              <a:t> </a:t>
            </a:r>
            <a:r>
              <a:rPr lang="en-GB" dirty="0" err="1"/>
              <a:t>Ashi</a:t>
            </a:r>
            <a:r>
              <a:rPr lang="en-GB" dirty="0"/>
              <a:t>, one of the great scholars of the Talmud, was studying with his students the topic of the wicked kings of Israel, and he referred to them irreverently as “our friends.” King Manasseh (who too was wicked but who later repented) appeared to him in a dream that night, criticizing him for the disrespect, as well as demonstrating his great Torah knowledge. </a:t>
            </a:r>
            <a:r>
              <a:rPr lang="en-GB" dirty="0" err="1"/>
              <a:t>Rav</a:t>
            </a:r>
            <a:r>
              <a:rPr lang="en-GB" dirty="0"/>
              <a:t> </a:t>
            </a:r>
            <a:r>
              <a:rPr lang="en-GB" dirty="0" err="1"/>
              <a:t>Ashi</a:t>
            </a:r>
            <a:r>
              <a:rPr lang="en-GB" dirty="0"/>
              <a:t> asked him: If you were such a Torah scholar, why were you so devoted to idol worship? The king responded: Believe me, had you lived in those days you would have lifted the hem of your robe to run as fast as you possibly could after idols!</a:t>
            </a:r>
          </a:p>
          <a:p>
            <a:endParaRPr lang="en-GB" dirty="0"/>
          </a:p>
          <a:p>
            <a:r>
              <a:rPr lang="en-GB" dirty="0"/>
              <a:t>There are several important messages from the above episodes. First of all, the ancient world really did possess a drive which we do not have today. At one time, until the final centuries before the Common Era, man had a burning, inner desire for idolatry – not so different from the drive we have for sex today. (In fact, </a:t>
            </a:r>
            <a:r>
              <a:rPr lang="en-GB" dirty="0" err="1"/>
              <a:t>Kabbalistically</a:t>
            </a:r>
            <a:r>
              <a:rPr lang="en-GB" dirty="0"/>
              <a:t>, the sex drive is comparable, on a physical plane, to the ancient spiritual urge for idol worship. This is why the Torah often depicts sinners as going “a whoring” after idols, e.g. Exodus 34:15-16, Leviticus 20:5, Deut. 31:16.)</a:t>
            </a:r>
          </a:p>
          <a:p>
            <a:endParaRPr lang="en-GB" dirty="0"/>
          </a:p>
          <a:p>
            <a:r>
              <a:rPr lang="en-GB" dirty="0"/>
              <a:t>Modern religious thinkers and sociologists attempt to explain the rationale behind idolatry and its universal appeal – based on man’s need to make sense of the inexplicable, find meaning in life, invoke powers to help him succeed, etc. But today we can at best offer logical explanations. We cannot truly relate to the past drive and the enormous challenge it posed to Israel and all mankind. As one of my teachers explained it years ago, it would the equivalent of explaining to a small child man’s drive for sex. It can be described logically that certain acts are pleasurable and alluring. But a child would only be able to accept such matters on faith. It wouldn’t really mean anything to him.</a:t>
            </a:r>
          </a:p>
          <a:p>
            <a:endParaRPr lang="en-GB" dirty="0"/>
          </a:p>
          <a:p>
            <a:r>
              <a:rPr lang="en-GB" dirty="0"/>
              <a:t>The second fascinating message is that just about when we know historically idolatry lost its hold on mankind, the Talmud teaches that the sages of Israel had annulled man’s drive for it. The Talmud likewise states that nowadays most non-Jews are not considered to really be attached to their pagan practices. They only follow them because “the custom of their fathers is in their hands” (Hullin 13b).</a:t>
            </a:r>
          </a:p>
          <a:p>
            <a:endParaRPr lang="en-GB" dirty="0"/>
          </a:p>
          <a:p>
            <a:r>
              <a:rPr lang="en-GB" dirty="0"/>
              <a:t>A final important observation is that the loss of the drive for idolatry was not only a gain for mankind. For as all human drives, it could have been used both for the good and the evil. The drive for idolatry, if properly utilized, should have been a powerful drive leading man to God and to spirituality.</a:t>
            </a:r>
          </a:p>
          <a:p>
            <a:endParaRPr lang="en-GB" dirty="0"/>
          </a:p>
          <a:p>
            <a:r>
              <a:rPr lang="en-GB" dirty="0"/>
              <a:t>Ancient man had an overpowering, deep-seated urge to connect to the infinite. They could not be satisfied living in this world alone. They should have directed that drive towards God and true spiritual growth. But for most people, God was too demanding. Idolatry gave them a sense of connecting to something beyond this world but without the strings attached, where they could live wickedly and immorally (as did the Greek gods themselves) and yet still feel spiritual.</a:t>
            </a:r>
          </a:p>
          <a:p>
            <a:endParaRPr lang="en-GB" dirty="0"/>
          </a:p>
          <a:p>
            <a:r>
              <a:rPr lang="en-GB" dirty="0"/>
              <a:t>This was the great challenge ancient man had, and which we were deemed not worthy of today. Today idolatry is meaningless to us, but concomitantly, we have that much less of a drive to connect to God.</a:t>
            </a:r>
          </a:p>
          <a:p>
            <a:endParaRPr lang="en-GB" dirty="0"/>
          </a:p>
          <a:p>
            <a:r>
              <a:rPr lang="en-GB" dirty="0"/>
              <a:t>As a final footnote, it is possible that some of the ancients did tap in to certain spiritual forces and gained something practical from their pagan practices. Their desire to transcend the physical world does not necessarily mean they embraced inane, pointless acts in order to feel religious. They may have accessed real forces – just as ancient magicians were aware of some of the forbidden metaphysical forces God placed in the universe. One of the early Jewish philosophers compares it to an ignoramus wandering into a pharmacy and helping himself to dangerous drugs. He may by chance take a medicine which is good for him and gives him additional strength or abilities (</a:t>
            </a:r>
            <a:r>
              <a:rPr lang="en-GB" dirty="0" err="1"/>
              <a:t>Kuzari</a:t>
            </a:r>
            <a:r>
              <a:rPr lang="en-GB" dirty="0"/>
              <a:t> I 79). Perhaps part of the ancients’ devotion to idolatry was based on such.</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77976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story that began last week in </a:t>
            </a:r>
            <a:r>
              <a:rPr lang="en-GB" dirty="0" err="1"/>
              <a:t>Parashat</a:t>
            </a:r>
            <a:r>
              <a:rPr lang="en-GB" dirty="0"/>
              <a:t> </a:t>
            </a:r>
            <a:r>
              <a:rPr lang="en-GB" dirty="0" err="1"/>
              <a:t>Balak</a:t>
            </a:r>
            <a:r>
              <a:rPr lang="en-GB" dirty="0"/>
              <a:t>, and continues this Shabbat in </a:t>
            </a:r>
            <a:r>
              <a:rPr lang="en-GB" dirty="0" err="1"/>
              <a:t>Parashat</a:t>
            </a:r>
            <a:r>
              <a:rPr lang="en-GB" dirty="0"/>
              <a:t> </a:t>
            </a:r>
            <a:r>
              <a:rPr lang="en-GB" dirty="0" err="1"/>
              <a:t>Pinchas</a:t>
            </a:r>
            <a:r>
              <a:rPr lang="en-GB" dirty="0"/>
              <a:t> (Numbers 25:10-30:1), deals with the complex connection between religion, sex and zealotry. The Israelites, journeying to the Promised Land, worship Baal of </a:t>
            </a:r>
            <a:r>
              <a:rPr lang="en-GB" dirty="0" err="1"/>
              <a:t>Peor</a:t>
            </a:r>
            <a:r>
              <a:rPr lang="en-GB" dirty="0"/>
              <a:t>, the Canaanite deity who resides in a place called </a:t>
            </a:r>
            <a:r>
              <a:rPr lang="en-GB" dirty="0" err="1"/>
              <a:t>Peor</a:t>
            </a:r>
            <a:r>
              <a:rPr lang="en-GB" dirty="0"/>
              <a:t>. In his book, “The Bodies of God and the World of Ancient Israel,” Benjamin D. Sommer explains that, in Ancient Near Eastern religions, gods could “divide” their selves, materializing in several places simultaneously – as was the case with Baal of </a:t>
            </a:r>
            <a:r>
              <a:rPr lang="en-GB" dirty="0" err="1"/>
              <a:t>Peor</a:t>
            </a:r>
            <a:r>
              <a:rPr lang="en-GB" dirty="0"/>
              <a:t>.</a:t>
            </a:r>
          </a:p>
          <a:p>
            <a:endParaRPr lang="en-GB" dirty="0"/>
          </a:p>
          <a:p>
            <a:r>
              <a:rPr lang="en-GB" dirty="0"/>
              <a:t>Moses orders Israel’s leaders to kill the idolatrous sinners, after which an event occurs that amazes everyone: “And, behold, one of the Children of Israel came and brought unto his brethren a Midianite woman in the sight of Moses, and in the sight of all the congregation of the Children of Israel, while they were weeping at the door of the Tent of Meeting” (Numbers 25:6). The precise nature of being “brought unto his brethren” is unclear; however, biblical commentators attribute a clearly sexual connotation to this act. Only later do we come to understand that the actors involved are not ordinary people: They are a prominent Israelite and the daughter of a Midianite leader.</a:t>
            </a:r>
          </a:p>
          <a:p>
            <a:endParaRPr lang="en-GB" dirty="0"/>
          </a:p>
          <a:p>
            <a:r>
              <a:rPr lang="en-GB" dirty="0"/>
              <a:t>In describing a rapid flow of events, the text does not pause to provide those details, perhaps because we see the man and woman initially through the eyes of </a:t>
            </a:r>
            <a:r>
              <a:rPr lang="en-GB" dirty="0" err="1"/>
              <a:t>Pinchas</a:t>
            </a:r>
            <a:r>
              <a:rPr lang="en-GB" dirty="0"/>
              <a:t>, Aaron’s grandson. Like all zealots, </a:t>
            </a:r>
            <a:r>
              <a:rPr lang="en-GB" dirty="0" err="1"/>
              <a:t>Pinchas</a:t>
            </a:r>
            <a:r>
              <a:rPr lang="en-GB" dirty="0"/>
              <a:t> considers them not as individuals but as representatives of communities: not as </a:t>
            </a:r>
            <a:r>
              <a:rPr lang="en-GB" dirty="0" err="1"/>
              <a:t>Cozbi</a:t>
            </a:r>
            <a:r>
              <a:rPr lang="en-GB" dirty="0"/>
              <a:t> and </a:t>
            </a:r>
            <a:r>
              <a:rPr lang="en-GB" dirty="0" err="1"/>
              <a:t>Zimri</a:t>
            </a:r>
            <a:r>
              <a:rPr lang="en-GB" dirty="0"/>
              <a:t>, but as Midianite and Israelite. Seeing the powerlessness of Israel’s veteran leaders, Moses and Aaron, young </a:t>
            </a:r>
            <a:r>
              <a:rPr lang="en-GB" dirty="0" err="1"/>
              <a:t>Pinchas</a:t>
            </a:r>
            <a:r>
              <a:rPr lang="en-GB" dirty="0"/>
              <a:t> grabs a spear and kills the two of them.</a:t>
            </a:r>
          </a:p>
          <a:p>
            <a:endParaRPr lang="en-GB" dirty="0"/>
          </a:p>
          <a:p>
            <a:r>
              <a:rPr lang="en-GB" dirty="0"/>
              <a:t>This is where </a:t>
            </a:r>
            <a:r>
              <a:rPr lang="en-GB" dirty="0" err="1"/>
              <a:t>Parashat</a:t>
            </a:r>
            <a:r>
              <a:rPr lang="en-GB" dirty="0"/>
              <a:t> </a:t>
            </a:r>
            <a:r>
              <a:rPr lang="en-GB" dirty="0" err="1"/>
              <a:t>Pinchas</a:t>
            </a:r>
            <a:r>
              <a:rPr lang="en-GB" dirty="0"/>
              <a:t> begins. Speaking to Moses, God praises </a:t>
            </a:r>
            <a:r>
              <a:rPr lang="en-GB" dirty="0" err="1"/>
              <a:t>Pinchas</a:t>
            </a:r>
            <a:r>
              <a:rPr lang="en-GB" dirty="0"/>
              <a:t> for this act: “</a:t>
            </a:r>
            <a:r>
              <a:rPr lang="en-GB" dirty="0" err="1"/>
              <a:t>Pinchas</a:t>
            </a:r>
            <a:r>
              <a:rPr lang="en-GB" dirty="0"/>
              <a:t> … hath turned my wrath away from the Children of Israel, in that he was very jealous for my sake among them, so that I consumed not the Children of Israel in my jealousy. Wherefore say: Behold, I give unto him my covenant of peace; and it shall be unto him, and to his seed after him, the covenant of an everlasting priesthood; because he was jealous for his God, and made atonement for the Children of Israel” (Num. 25:11-13).</a:t>
            </a:r>
          </a:p>
          <a:p>
            <a:endParaRPr lang="en-GB" dirty="0"/>
          </a:p>
          <a:p>
            <a:r>
              <a:rPr lang="en-GB" dirty="0"/>
              <a:t>- </a:t>
            </a:r>
            <a:r>
              <a:rPr lang="en-GB" dirty="0" err="1"/>
              <a:t>Advertisment</a:t>
            </a:r>
            <a:r>
              <a:rPr lang="en-GB" dirty="0"/>
              <a:t> -</a:t>
            </a:r>
          </a:p>
          <a:p>
            <a:endParaRPr lang="en-GB" dirty="0"/>
          </a:p>
          <a:p>
            <a:r>
              <a:rPr lang="en-GB" dirty="0"/>
              <a:t>In his article (in Hebrew), “God’s Mate and the Birth of Religious Zealotry,” biblical studies scholar Israel </a:t>
            </a:r>
            <a:r>
              <a:rPr lang="en-GB" dirty="0" err="1"/>
              <a:t>Knohl</a:t>
            </a:r>
            <a:r>
              <a:rPr lang="en-GB" dirty="0"/>
              <a:t> explains: “</a:t>
            </a:r>
            <a:r>
              <a:rPr lang="en-GB" dirty="0" err="1"/>
              <a:t>Pinchas</a:t>
            </a:r>
            <a:r>
              <a:rPr lang="en-GB" dirty="0"/>
              <a:t> is the executor of divine jealousy – ‘in that he was very jealous for my sake among them’ – and he thereby ‘saves’ God from destroying Israel in the wrath of his jealousy.” As a reward for his act, God promises </a:t>
            </a:r>
            <a:r>
              <a:rPr lang="en-GB" dirty="0" err="1"/>
              <a:t>Pinchas</a:t>
            </a:r>
            <a:r>
              <a:rPr lang="en-GB" dirty="0"/>
              <a:t> a tranquil life, granting him and his descendants a central role in the Temple.</a:t>
            </a:r>
          </a:p>
          <a:p>
            <a:endParaRPr lang="en-GB" dirty="0"/>
          </a:p>
          <a:p>
            <a:r>
              <a:rPr lang="en-GB" dirty="0" err="1"/>
              <a:t>Knohl</a:t>
            </a:r>
            <a:r>
              <a:rPr lang="en-GB" dirty="0"/>
              <a:t> places this story in the broad context of the relationship between sexuality and religious zealotry as portrayed in the Bible. We can connect this point to Yehuda </a:t>
            </a:r>
            <a:r>
              <a:rPr lang="en-GB" dirty="0" err="1"/>
              <a:t>Liebes</a:t>
            </a:r>
            <a:r>
              <a:rPr lang="en-GB" dirty="0"/>
              <a:t>’ research on Jewish theology: </a:t>
            </a:r>
            <a:r>
              <a:rPr lang="en-GB" dirty="0" err="1"/>
              <a:t>Liebes</a:t>
            </a:r>
            <a:r>
              <a:rPr lang="en-GB" dirty="0"/>
              <a:t> opposes the opinion that prevailed in Jewish studies during previous generations that argued that the principal aim of the Bible was liberation from from the Near East’s mythological world and creation of a rational, moral monotheism. According to </a:t>
            </a:r>
            <a:r>
              <a:rPr lang="en-GB" dirty="0" err="1"/>
              <a:t>Liebes</a:t>
            </a:r>
            <a:r>
              <a:rPr lang="en-GB" dirty="0"/>
              <a:t>, the Bible, and in its wake also </a:t>
            </a:r>
            <a:r>
              <a:rPr lang="en-GB" dirty="0" err="1"/>
              <a:t>midrashic</a:t>
            </a:r>
            <a:r>
              <a:rPr lang="en-GB" dirty="0"/>
              <a:t> and </a:t>
            </a:r>
            <a:r>
              <a:rPr lang="en-GB" dirty="0" err="1"/>
              <a:t>kabbalistic</a:t>
            </a:r>
            <a:r>
              <a:rPr lang="en-GB" dirty="0"/>
              <a:t> literature throughout the ages, have as much mythological power as the early tales of the gods, but instead focus on one god. The Bible does not advocate the acquisition of philosophical knowledge about the unity of the Creator of the Universe, but does demand total loyalty to Israel’s God.</a:t>
            </a:r>
          </a:p>
          <a:p>
            <a:endParaRPr lang="en-GB" dirty="0"/>
          </a:p>
          <a:p>
            <a:r>
              <a:rPr lang="en-GB" dirty="0"/>
              <a:t>For his part, </a:t>
            </a:r>
            <a:r>
              <a:rPr lang="en-GB" dirty="0" err="1"/>
              <a:t>Knohl</a:t>
            </a:r>
            <a:r>
              <a:rPr lang="en-GB" dirty="0"/>
              <a:t> considers the marriage metaphor – which appears implicitly in the Torah and explicitly in the Prophets – ideally suited to express this loyalty, monotheism’s hallmark: The biblical God has no divine mate per se; Israel is perceived as his mate. But this is not an egalitarian marriage: Israel must be absolutely loyal to God, but the obligation of loyalty does not apply equally: The husband can marry several wives. Jealousy is also associated to the marriage metaphor: Elsewhere in the Torah, jealousy appears in connection with a man who suspects his wife of infidelity. God acts toward Israel like a jealous husband, and idolatry is often described in the Bible as adultery or harlotry.</a:t>
            </a:r>
          </a:p>
          <a:p>
            <a:endParaRPr lang="en-GB" dirty="0"/>
          </a:p>
          <a:p>
            <a:r>
              <a:rPr lang="en-GB" dirty="0"/>
              <a:t>- </a:t>
            </a:r>
            <a:r>
              <a:rPr lang="en-GB" dirty="0" err="1"/>
              <a:t>Advertisment</a:t>
            </a:r>
            <a:r>
              <a:rPr lang="en-GB" dirty="0"/>
              <a:t> -</a:t>
            </a:r>
          </a:p>
          <a:p>
            <a:endParaRPr lang="en-GB" dirty="0"/>
          </a:p>
          <a:p>
            <a:r>
              <a:rPr lang="en-GB" dirty="0"/>
              <a:t>However, the sexual context here is not just metaphorical: Idolatry is often linked to deviant sexual activity and to Israel’s relations with other nations. The prohibition on such ties applies to the men, not the women: When the men violate the prohibition, they are branded adulterers who arouse God’s jealousy. </a:t>
            </a:r>
            <a:r>
              <a:rPr lang="en-GB" dirty="0" err="1"/>
              <a:t>Knohl</a:t>
            </a:r>
            <a:r>
              <a:rPr lang="en-GB" dirty="0"/>
              <a:t> explains this gender reversal thus: “It is ironically the men who arouse God’s jealousy when they ‘cheat’ on him. In this sense, they play the woman’s role in the relationship with God.”</a:t>
            </a:r>
          </a:p>
          <a:p>
            <a:endParaRPr lang="en-GB" dirty="0"/>
          </a:p>
          <a:p>
            <a:r>
              <a:rPr lang="en-GB" dirty="0"/>
              <a:t>The blending of metaphor with reality is expressed in the characters of </a:t>
            </a:r>
            <a:r>
              <a:rPr lang="en-GB" dirty="0" err="1"/>
              <a:t>Zimri</a:t>
            </a:r>
            <a:r>
              <a:rPr lang="en-GB" dirty="0"/>
              <a:t> and </a:t>
            </a:r>
            <a:r>
              <a:rPr lang="en-GB" dirty="0" err="1"/>
              <a:t>Pinchas</a:t>
            </a:r>
            <a:r>
              <a:rPr lang="en-GB" dirty="0"/>
              <a:t>: </a:t>
            </a:r>
            <a:r>
              <a:rPr lang="en-GB" dirty="0" err="1"/>
              <a:t>Zimri</a:t>
            </a:r>
            <a:r>
              <a:rPr lang="en-GB" dirty="0"/>
              <a:t>, the man, is the woman arousing the jealousy of God, who is implicitly portrayed as a jealous, violent husband. </a:t>
            </a:r>
            <a:r>
              <a:rPr lang="en-GB" dirty="0" err="1"/>
              <a:t>Pinchas</a:t>
            </a:r>
            <a:r>
              <a:rPr lang="en-GB" dirty="0"/>
              <a:t> assumes that husband’s role, thus saving himself and all Israel, in the role of wife, from God’s jealousy.</a:t>
            </a:r>
          </a:p>
          <a:p>
            <a:endParaRPr lang="en-GB" dirty="0"/>
          </a:p>
          <a:p>
            <a:r>
              <a:rPr lang="en-GB" dirty="0"/>
              <a:t>Classical rabbinic authorities apparently searched for evidence that the Bible condemned </a:t>
            </a:r>
            <a:r>
              <a:rPr lang="en-GB" dirty="0" err="1"/>
              <a:t>Pinchas</a:t>
            </a:r>
            <a:r>
              <a:rPr lang="en-GB" dirty="0"/>
              <a:t>’ actions, although God ostensibly endorses them unreservedly. The sages found that condemnation elsewhere in the Bible – in the identification, through homiletic means, of </a:t>
            </a:r>
            <a:r>
              <a:rPr lang="en-GB" dirty="0" err="1"/>
              <a:t>Pinchas</a:t>
            </a:r>
            <a:r>
              <a:rPr lang="en-GB" dirty="0"/>
              <a:t> with another biblical zealot: Elijah the Prophet. Perhaps that is why a passage from 1 Kings (18:46-19:21) was chosen as this Sabbath’s haftarah. The background to the haftarah’s narrative is the incident on Mount Carmel when Elijah seeks to prove God’s superiority over the god Baal publicly, and kills hundreds of Baal’s prophets. Elijah must then flee the wrath of the regime, which had supported Baal. Distraught, Elijah complains to God about Israel’s infidelity.</a:t>
            </a:r>
          </a:p>
          <a:p>
            <a:endParaRPr lang="en-GB" dirty="0"/>
          </a:p>
          <a:p>
            <a:r>
              <a:rPr lang="en-GB" dirty="0"/>
              <a:t>God’s answer constitutes a unique divine revelation, apparently intended to clarify to Elijah that the Almighty reveals himself not just in wind, thunderous sounds and fire, but also by way of “a still small voice” (1 Kings 19:12). God tries to restrain Elijah’s zeal, but does not succeed: The prophet repeats his complaint verbatim. In response and in a move that is unusual for the Bible, God notifies Elijah that his role as prophet is over. Thus, whereas God promotes </a:t>
            </a:r>
            <a:r>
              <a:rPr lang="en-GB" dirty="0" err="1"/>
              <a:t>Pinchas</a:t>
            </a:r>
            <a:r>
              <a:rPr lang="en-GB" dirty="0"/>
              <a:t> for his zealotry, he fires Elijah for the same thing. God’s words in </a:t>
            </a:r>
            <a:r>
              <a:rPr lang="en-GB" dirty="0" err="1"/>
              <a:t>Parashat</a:t>
            </a:r>
            <a:r>
              <a:rPr lang="en-GB" dirty="0"/>
              <a:t> </a:t>
            </a:r>
            <a:r>
              <a:rPr lang="en-GB" dirty="0" err="1"/>
              <a:t>Pinchas</a:t>
            </a:r>
            <a:r>
              <a:rPr lang="en-GB" dirty="0"/>
              <a:t> speak for themselves; no one censors them. However, besides reading the text and attempting to interpret it, the reader must decide which text to juxtapose with it.</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40998647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13667"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13668"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5" name="Rectangle 5"/>
          <p:cNvSpPr>
            <a:spLocks noGrp="1" noChangeArrowheads="1"/>
          </p:cNvSpPr>
          <p:nvPr>
            <p:ph type="dt" sz="half" idx="10"/>
          </p:nvPr>
        </p:nvSpPr>
        <p:spPr/>
        <p:txBody>
          <a:bodyPr/>
          <a:lstStyle>
            <a:lvl1pPr>
              <a:defRPr/>
            </a:lvl1pPr>
          </a:lstStyle>
          <a:p>
            <a:endParaRPr lang="en-US"/>
          </a:p>
        </p:txBody>
      </p:sp>
      <p:sp>
        <p:nvSpPr>
          <p:cNvPr id="6" name="Rectangle 6"/>
          <p:cNvSpPr>
            <a:spLocks noGrp="1" noChangeArrowheads="1"/>
          </p:cNvSpPr>
          <p:nvPr>
            <p:ph type="ftr" sz="quarter" idx="11"/>
          </p:nvPr>
        </p:nvSpPr>
        <p:spPr/>
        <p:txBody>
          <a:bodyPr/>
          <a:lstStyle>
            <a:lvl1pPr>
              <a:defRPr/>
            </a:lvl1pPr>
          </a:lstStyle>
          <a:p>
            <a:endParaRPr lang="en-US"/>
          </a:p>
        </p:txBody>
      </p:sp>
      <p:sp>
        <p:nvSpPr>
          <p:cNvPr id="7" name="Rectangle 7"/>
          <p:cNvSpPr>
            <a:spLocks noGrp="1" noChangeArrowheads="1"/>
          </p:cNvSpPr>
          <p:nvPr>
            <p:ph type="sldNum" sz="quarter" idx="12"/>
          </p:nvPr>
        </p:nvSpPr>
        <p:spPr/>
        <p:txBody>
          <a:bodyPr/>
          <a:lstStyle>
            <a:lvl1pPr>
              <a:defRPr/>
            </a:lvl1pPr>
          </a:lstStyle>
          <a:p>
            <a:fld id="{EFBE48C7-2A53-424C-A557-083879DDC143}" type="slidenum">
              <a:rPr lang="en-GB"/>
              <a:pPr/>
              <a:t>‹#›</a:t>
            </a:fld>
            <a:endParaRPr lang="en-GB"/>
          </a:p>
        </p:txBody>
      </p:sp>
    </p:spTree>
    <p:extLst>
      <p:ext uri="{BB962C8B-B14F-4D97-AF65-F5344CB8AC3E}">
        <p14:creationId xmlns:p14="http://schemas.microsoft.com/office/powerpoint/2010/main" val="2924572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B977358F-5B52-4025-A042-695DD3741533}" type="slidenum">
              <a:rPr lang="en-GB"/>
              <a:pPr/>
              <a:t>‹#›</a:t>
            </a:fld>
            <a:endParaRPr lang="en-GB"/>
          </a:p>
        </p:txBody>
      </p:sp>
    </p:spTree>
    <p:extLst>
      <p:ext uri="{BB962C8B-B14F-4D97-AF65-F5344CB8AC3E}">
        <p14:creationId xmlns:p14="http://schemas.microsoft.com/office/powerpoint/2010/main" val="1631491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4B51BB2E-E13E-4DCC-9C5D-55C8839A271F}" type="slidenum">
              <a:rPr lang="en-GB"/>
              <a:pPr/>
              <a:t>‹#›</a:t>
            </a:fld>
            <a:endParaRPr lang="en-GB"/>
          </a:p>
        </p:txBody>
      </p:sp>
    </p:spTree>
    <p:extLst>
      <p:ext uri="{BB962C8B-B14F-4D97-AF65-F5344CB8AC3E}">
        <p14:creationId xmlns:p14="http://schemas.microsoft.com/office/powerpoint/2010/main" val="121785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5225"/>
            <a:ext cx="2133600" cy="476250"/>
          </a:xfrm>
        </p:spPr>
        <p:txBody>
          <a:bodyPr/>
          <a:lstStyle>
            <a:lvl1pPr>
              <a:defRPr smtClean="0"/>
            </a:lvl1pPr>
          </a:lstStyle>
          <a:p>
            <a:fld id="{D09A5BE4-4425-4706-ADF6-A7D5B87C0235}" type="slidenum">
              <a:rPr lang="en-GB"/>
              <a:pPr/>
              <a:t>‹#›</a:t>
            </a:fld>
            <a:endParaRPr lang="en-GB"/>
          </a:p>
        </p:txBody>
      </p:sp>
    </p:spTree>
    <p:extLst>
      <p:ext uri="{BB962C8B-B14F-4D97-AF65-F5344CB8AC3E}">
        <p14:creationId xmlns:p14="http://schemas.microsoft.com/office/powerpoint/2010/main" val="3256582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9942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fld id="{B970487B-0C37-44A2-AA95-7BBB9FADFD54}" type="slidenum">
              <a:rPr lang="en-GB"/>
              <a:pPr/>
              <a:t>‹#›</a:t>
            </a:fld>
            <a:endParaRPr lang="en-GB"/>
          </a:p>
        </p:txBody>
      </p:sp>
    </p:spTree>
    <p:extLst>
      <p:ext uri="{BB962C8B-B14F-4D97-AF65-F5344CB8AC3E}">
        <p14:creationId xmlns:p14="http://schemas.microsoft.com/office/powerpoint/2010/main" val="35031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B3F586C7-84A0-4E3A-BD83-3F2589B76FDA}" type="slidenum">
              <a:rPr lang="en-GB"/>
              <a:pPr/>
              <a:t>‹#›</a:t>
            </a:fld>
            <a:endParaRPr lang="en-GB"/>
          </a:p>
        </p:txBody>
      </p:sp>
    </p:spTree>
    <p:extLst>
      <p:ext uri="{BB962C8B-B14F-4D97-AF65-F5344CB8AC3E}">
        <p14:creationId xmlns:p14="http://schemas.microsoft.com/office/powerpoint/2010/main" val="3865278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2F478F4B-A2C7-4B5B-92FF-8B3F29D77445}" type="slidenum">
              <a:rPr lang="en-GB"/>
              <a:pPr/>
              <a:t>‹#›</a:t>
            </a:fld>
            <a:endParaRPr lang="en-GB"/>
          </a:p>
        </p:txBody>
      </p:sp>
    </p:spTree>
    <p:extLst>
      <p:ext uri="{BB962C8B-B14F-4D97-AF65-F5344CB8AC3E}">
        <p14:creationId xmlns:p14="http://schemas.microsoft.com/office/powerpoint/2010/main" val="1939098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476AC569-0B28-4522-968C-035BF297765C}" type="slidenum">
              <a:rPr lang="en-GB"/>
              <a:pPr/>
              <a:t>‹#›</a:t>
            </a:fld>
            <a:endParaRPr lang="en-GB"/>
          </a:p>
        </p:txBody>
      </p:sp>
    </p:spTree>
    <p:extLst>
      <p:ext uri="{BB962C8B-B14F-4D97-AF65-F5344CB8AC3E}">
        <p14:creationId xmlns:p14="http://schemas.microsoft.com/office/powerpoint/2010/main" val="3391894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5"/>
          <p:cNvSpPr>
            <a:spLocks noGrp="1" noChangeArrowheads="1"/>
          </p:cNvSpPr>
          <p:nvPr>
            <p:ph type="dt" sz="half" idx="10"/>
          </p:nvPr>
        </p:nvSpPr>
        <p:spPr>
          <a:ln/>
        </p:spPr>
        <p:txBody>
          <a:bodyPr/>
          <a:lstStyle>
            <a:lvl1pPr>
              <a:defRPr/>
            </a:lvl1pPr>
          </a:lstStyle>
          <a:p>
            <a:endParaRPr lang="en-US"/>
          </a:p>
        </p:txBody>
      </p:sp>
      <p:sp>
        <p:nvSpPr>
          <p:cNvPr id="8" name="Rectangle 6"/>
          <p:cNvSpPr>
            <a:spLocks noGrp="1" noChangeArrowheads="1"/>
          </p:cNvSpPr>
          <p:nvPr>
            <p:ph type="ftr" sz="quarter" idx="11"/>
          </p:nvPr>
        </p:nvSpPr>
        <p:spPr>
          <a:ln/>
        </p:spPr>
        <p:txBody>
          <a:bodyPr/>
          <a:lstStyle>
            <a:lvl1pPr>
              <a:defRPr/>
            </a:lvl1pPr>
          </a:lstStyle>
          <a:p>
            <a:endParaRPr lang="en-US"/>
          </a:p>
        </p:txBody>
      </p:sp>
      <p:sp>
        <p:nvSpPr>
          <p:cNvPr id="9" name="Rectangle 7"/>
          <p:cNvSpPr>
            <a:spLocks noGrp="1" noChangeArrowheads="1"/>
          </p:cNvSpPr>
          <p:nvPr>
            <p:ph type="sldNum" sz="quarter" idx="12"/>
          </p:nvPr>
        </p:nvSpPr>
        <p:spPr>
          <a:ln/>
        </p:spPr>
        <p:txBody>
          <a:bodyPr/>
          <a:lstStyle>
            <a:lvl1pPr>
              <a:defRPr/>
            </a:lvl1pPr>
          </a:lstStyle>
          <a:p>
            <a:fld id="{7865B6EE-9797-4DC3-A5E0-68BA9E71F4A7}" type="slidenum">
              <a:rPr lang="en-GB"/>
              <a:pPr/>
              <a:t>‹#›</a:t>
            </a:fld>
            <a:endParaRPr lang="en-GB"/>
          </a:p>
        </p:txBody>
      </p:sp>
    </p:spTree>
    <p:extLst>
      <p:ext uri="{BB962C8B-B14F-4D97-AF65-F5344CB8AC3E}">
        <p14:creationId xmlns:p14="http://schemas.microsoft.com/office/powerpoint/2010/main" val="2589198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endParaRPr lang="en-US"/>
          </a:p>
        </p:txBody>
      </p:sp>
      <p:sp>
        <p:nvSpPr>
          <p:cNvPr id="4" name="Rectangle 6"/>
          <p:cNvSpPr>
            <a:spLocks noGrp="1" noChangeArrowheads="1"/>
          </p:cNvSpPr>
          <p:nvPr>
            <p:ph type="ftr" sz="quarter" idx="11"/>
          </p:nvPr>
        </p:nvSpPr>
        <p:spPr>
          <a:ln/>
        </p:spPr>
        <p:txBody>
          <a:bodyPr/>
          <a:lstStyle>
            <a:lvl1pPr>
              <a:defRPr/>
            </a:lvl1pPr>
          </a:lstStyle>
          <a:p>
            <a:endParaRPr lang="en-US"/>
          </a:p>
        </p:txBody>
      </p:sp>
      <p:sp>
        <p:nvSpPr>
          <p:cNvPr id="5" name="Rectangle 7"/>
          <p:cNvSpPr>
            <a:spLocks noGrp="1" noChangeArrowheads="1"/>
          </p:cNvSpPr>
          <p:nvPr>
            <p:ph type="sldNum" sz="quarter" idx="12"/>
          </p:nvPr>
        </p:nvSpPr>
        <p:spPr>
          <a:ln/>
        </p:spPr>
        <p:txBody>
          <a:bodyPr/>
          <a:lstStyle>
            <a:lvl1pPr>
              <a:defRPr/>
            </a:lvl1pPr>
          </a:lstStyle>
          <a:p>
            <a:fld id="{50F802A3-7CD2-485C-AF02-0D00F2BE044D}" type="slidenum">
              <a:rPr lang="en-GB"/>
              <a:pPr/>
              <a:t>‹#›</a:t>
            </a:fld>
            <a:endParaRPr lang="en-GB"/>
          </a:p>
        </p:txBody>
      </p:sp>
    </p:spTree>
    <p:extLst>
      <p:ext uri="{BB962C8B-B14F-4D97-AF65-F5344CB8AC3E}">
        <p14:creationId xmlns:p14="http://schemas.microsoft.com/office/powerpoint/2010/main" val="2237772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endParaRPr lang="en-US"/>
          </a:p>
        </p:txBody>
      </p:sp>
      <p:sp>
        <p:nvSpPr>
          <p:cNvPr id="3" name="Rectangle 6"/>
          <p:cNvSpPr>
            <a:spLocks noGrp="1" noChangeArrowheads="1"/>
          </p:cNvSpPr>
          <p:nvPr>
            <p:ph type="ftr" sz="quarter" idx="11"/>
          </p:nvPr>
        </p:nvSpPr>
        <p:spPr>
          <a:ln/>
        </p:spPr>
        <p:txBody>
          <a:bodyPr/>
          <a:lstStyle>
            <a:lvl1pPr>
              <a:defRPr/>
            </a:lvl1pPr>
          </a:lstStyle>
          <a:p>
            <a:endParaRPr lang="en-US"/>
          </a:p>
        </p:txBody>
      </p:sp>
      <p:sp>
        <p:nvSpPr>
          <p:cNvPr id="4" name="Rectangle 7"/>
          <p:cNvSpPr>
            <a:spLocks noGrp="1" noChangeArrowheads="1"/>
          </p:cNvSpPr>
          <p:nvPr>
            <p:ph type="sldNum" sz="quarter" idx="12"/>
          </p:nvPr>
        </p:nvSpPr>
        <p:spPr>
          <a:ln/>
        </p:spPr>
        <p:txBody>
          <a:bodyPr/>
          <a:lstStyle>
            <a:lvl1pPr>
              <a:defRPr/>
            </a:lvl1pPr>
          </a:lstStyle>
          <a:p>
            <a:fld id="{E2833DC1-464D-437C-A867-550630042368}" type="slidenum">
              <a:rPr lang="en-GB"/>
              <a:pPr/>
              <a:t>‹#›</a:t>
            </a:fld>
            <a:endParaRPr lang="en-GB"/>
          </a:p>
        </p:txBody>
      </p:sp>
    </p:spTree>
    <p:extLst>
      <p:ext uri="{BB962C8B-B14F-4D97-AF65-F5344CB8AC3E}">
        <p14:creationId xmlns:p14="http://schemas.microsoft.com/office/powerpoint/2010/main" val="684299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8445B937-7F21-48EF-A0D0-9D2EC73E8575}" type="slidenum">
              <a:rPr lang="en-GB"/>
              <a:pPr/>
              <a:t>‹#›</a:t>
            </a:fld>
            <a:endParaRPr lang="en-GB"/>
          </a:p>
        </p:txBody>
      </p:sp>
    </p:spTree>
    <p:extLst>
      <p:ext uri="{BB962C8B-B14F-4D97-AF65-F5344CB8AC3E}">
        <p14:creationId xmlns:p14="http://schemas.microsoft.com/office/powerpoint/2010/main" val="3062289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2DD1763B-A239-4BE9-B689-2947D44CE90A}" type="slidenum">
              <a:rPr lang="en-GB"/>
              <a:pPr/>
              <a:t>‹#›</a:t>
            </a:fld>
            <a:endParaRPr lang="en-GB"/>
          </a:p>
        </p:txBody>
      </p:sp>
    </p:spTree>
    <p:extLst>
      <p:ext uri="{BB962C8B-B14F-4D97-AF65-F5344CB8AC3E}">
        <p14:creationId xmlns:p14="http://schemas.microsoft.com/office/powerpoint/2010/main" val="3225815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44b"/>
          <p:cNvPicPr>
            <a:picLocks noChangeAspect="1" noChangeArrowheads="1"/>
          </p:cNvPicPr>
          <p:nvPr/>
        </p:nvPicPr>
        <p:blipFill>
          <a:blip r:embed="rId16"/>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4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1264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1264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E9CED74-F8A8-4695-92BD-EB409086ADB0}" type="slidenum">
              <a:rPr lang="en-GB"/>
              <a:pPr/>
              <a:t>‹#›</a:t>
            </a:fld>
            <a:endParaRPr lang="en-GB"/>
          </a:p>
        </p:txBody>
      </p:sp>
    </p:spTree>
    <p:extLst>
      <p:ext uri="{BB962C8B-B14F-4D97-AF65-F5344CB8AC3E}">
        <p14:creationId xmlns:p14="http://schemas.microsoft.com/office/powerpoint/2010/main" val="693516471"/>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rtl="0" eaLnBrk="0" fontAlgn="base" hangingPunct="0">
        <a:spcBef>
          <a:spcPct val="0"/>
        </a:spcBef>
        <a:spcAft>
          <a:spcPct val="0"/>
        </a:spcAft>
        <a:defRPr sz="4400">
          <a:solidFill>
            <a:schemeClr val="tx2"/>
          </a:solidFill>
          <a:latin typeface="+mj-lt"/>
          <a:ea typeface="Arial" pitchFamily="96" charset="0"/>
          <a:cs typeface="+mj-cs"/>
        </a:defRPr>
      </a:lvl1pPr>
      <a:lvl2pPr algn="l" rtl="0" eaLnBrk="0" fontAlgn="base" hangingPunct="0">
        <a:spcBef>
          <a:spcPct val="0"/>
        </a:spcBef>
        <a:spcAft>
          <a:spcPct val="0"/>
        </a:spcAft>
        <a:defRPr sz="4400">
          <a:solidFill>
            <a:schemeClr val="tx2"/>
          </a:solidFill>
          <a:latin typeface="Arial" charset="0"/>
          <a:ea typeface="Arial" pitchFamily="96" charset="0"/>
          <a:cs typeface="Arial" charset="0"/>
        </a:defRPr>
      </a:lvl2pPr>
      <a:lvl3pPr algn="l" rtl="0" eaLnBrk="0" fontAlgn="base" hangingPunct="0">
        <a:spcBef>
          <a:spcPct val="0"/>
        </a:spcBef>
        <a:spcAft>
          <a:spcPct val="0"/>
        </a:spcAft>
        <a:defRPr sz="4400">
          <a:solidFill>
            <a:schemeClr val="tx2"/>
          </a:solidFill>
          <a:latin typeface="Arial" charset="0"/>
          <a:ea typeface="Arial" pitchFamily="96" charset="0"/>
          <a:cs typeface="Arial" charset="0"/>
        </a:defRPr>
      </a:lvl3pPr>
      <a:lvl4pPr algn="l" rtl="0" eaLnBrk="0" fontAlgn="base" hangingPunct="0">
        <a:spcBef>
          <a:spcPct val="0"/>
        </a:spcBef>
        <a:spcAft>
          <a:spcPct val="0"/>
        </a:spcAft>
        <a:defRPr sz="4400">
          <a:solidFill>
            <a:schemeClr val="tx2"/>
          </a:solidFill>
          <a:latin typeface="Arial" charset="0"/>
          <a:ea typeface="Arial" pitchFamily="96" charset="0"/>
          <a:cs typeface="Arial" charset="0"/>
        </a:defRPr>
      </a:lvl4pPr>
      <a:lvl5pPr algn="l" rtl="0" eaLnBrk="0" fontAlgn="base" hangingPunct="0">
        <a:spcBef>
          <a:spcPct val="0"/>
        </a:spcBef>
        <a:spcAft>
          <a:spcPct val="0"/>
        </a:spcAft>
        <a:defRPr sz="4400">
          <a:solidFill>
            <a:schemeClr val="tx2"/>
          </a:solidFill>
          <a:latin typeface="Arial" charset="0"/>
          <a:ea typeface="Arial" pitchFamily="96"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itchFamily="96"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96"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96"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ctrTitle" idx="4294967295"/>
          </p:nvPr>
        </p:nvSpPr>
        <p:spPr>
          <a:xfrm>
            <a:off x="685800" y="3510136"/>
            <a:ext cx="7772400" cy="1143000"/>
          </a:xfrm>
        </p:spPr>
        <p:txBody>
          <a:bodyPr/>
          <a:lstStyle/>
          <a:p>
            <a:pPr algn="ctr"/>
            <a:r>
              <a:rPr lang="en-US" dirty="0">
                <a:solidFill>
                  <a:schemeClr val="folHlink"/>
                </a:solidFill>
                <a:latin typeface="Century Gothic" panose="020B0502020202020204" pitchFamily="34" charset="0"/>
              </a:rPr>
              <a:t>From Joshua to Jesus: 		</a:t>
            </a:r>
            <a:r>
              <a:rPr lang="en-US" sz="4000" dirty="0">
                <a:solidFill>
                  <a:schemeClr val="folHlink"/>
                </a:solidFill>
                <a:latin typeface="Century Gothic" panose="020B0502020202020204" pitchFamily="34" charset="0"/>
              </a:rPr>
              <a:t>The spiritual, social and political development of the People of Israel</a:t>
            </a:r>
            <a:br>
              <a:rPr lang="en-US" dirty="0">
                <a:solidFill>
                  <a:schemeClr val="folHlink"/>
                </a:solidFill>
                <a:latin typeface="Century Gothic" panose="020B0502020202020204" pitchFamily="34" charset="0"/>
              </a:rPr>
            </a:br>
            <a:endParaRPr lang="en-US" dirty="0">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7D580-6954-9B45-A973-F461E1484B4F}"/>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Choose life</a:t>
            </a:r>
          </a:p>
        </p:txBody>
      </p:sp>
      <p:sp>
        <p:nvSpPr>
          <p:cNvPr id="3" name="Content Placeholder 2">
            <a:extLst>
              <a:ext uri="{FF2B5EF4-FFF2-40B4-BE49-F238E27FC236}">
                <a16:creationId xmlns:a16="http://schemas.microsoft.com/office/drawing/2014/main" id="{0A4E1E15-C70C-5143-9843-F856CB19708F}"/>
              </a:ext>
            </a:extLst>
          </p:cNvPr>
          <p:cNvSpPr>
            <a:spLocks noGrp="1"/>
          </p:cNvSpPr>
          <p:nvPr>
            <p:ph idx="1"/>
          </p:nvPr>
        </p:nvSpPr>
        <p:spPr/>
        <p:txBody>
          <a:bodyPr/>
          <a:lstStyle/>
          <a:p>
            <a:r>
              <a:rPr lang="en-GB" sz="2400" dirty="0">
                <a:latin typeface="Century Gothic" panose="020B0502020202020204" pitchFamily="34" charset="0"/>
              </a:rPr>
              <a:t>This day I call the heavens and the earth as witnesses against you that I have set before you life and death, blessings and curses. Now choose life, so that you and your children may live and that you may love the Lord your God, listen to his voice, and hold fast to him. For the Lord is your life, and he will give you many years in the land he swore to give to your fathers, Abraham, Isaac and Jacob. 					Deuteronomy 30:19-20</a:t>
            </a:r>
          </a:p>
        </p:txBody>
      </p:sp>
    </p:spTree>
    <p:extLst>
      <p:ext uri="{BB962C8B-B14F-4D97-AF65-F5344CB8AC3E}">
        <p14:creationId xmlns:p14="http://schemas.microsoft.com/office/powerpoint/2010/main" val="3128428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ChangeArrowheads="1"/>
          </p:cNvSpPr>
          <p:nvPr/>
        </p:nvSpPr>
        <p:spPr bwMode="auto">
          <a:xfrm>
            <a:off x="3352800" y="1524000"/>
            <a:ext cx="1066800" cy="685800"/>
          </a:xfrm>
          <a:prstGeom prst="rect">
            <a:avLst/>
          </a:prstGeom>
          <a:solidFill>
            <a:srgbClr val="3366FF"/>
          </a:solidFill>
          <a:ln w="76200">
            <a:solidFill>
              <a:schemeClr val="tx2"/>
            </a:solidFill>
            <a:miter lim="800000"/>
            <a:headEnd/>
            <a:tailEnd/>
          </a:ln>
          <a:effectLst>
            <a:outerShdw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a:ln>
                  <a:noFill/>
                </a:ln>
                <a:solidFill>
                  <a:srgbClr val="FFFF99"/>
                </a:solidFill>
                <a:effectLst/>
                <a:uLnTx/>
                <a:uFillTx/>
                <a:latin typeface="Century Gothic" panose="020B0502020202020204" pitchFamily="34" charset="0"/>
                <a:cs typeface="Arial" pitchFamily="96" charset="0"/>
              </a:rPr>
              <a:t>400</a:t>
            </a:r>
            <a:r>
              <a:rPr kumimoji="0" lang="en-GB" sz="20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 </a:t>
            </a:r>
            <a:endParaRPr kumimoji="0" lang="en-GB" sz="2400" b="1"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23556" name="Rectangle 4"/>
          <p:cNvSpPr>
            <a:spLocks noChangeArrowheads="1"/>
          </p:cNvSpPr>
          <p:nvPr/>
        </p:nvSpPr>
        <p:spPr bwMode="auto">
          <a:xfrm>
            <a:off x="533400" y="914400"/>
            <a:ext cx="3886200" cy="609600"/>
          </a:xfrm>
          <a:prstGeom prst="rect">
            <a:avLst/>
          </a:prstGeom>
          <a:solidFill>
            <a:schemeClr val="accent1"/>
          </a:solidFill>
          <a:ln w="76200">
            <a:solidFill>
              <a:schemeClr val="tx2"/>
            </a:solidFill>
            <a:miter lim="800000"/>
            <a:headEnd/>
            <a:tailEnd/>
          </a:ln>
          <a:effectLst>
            <a:outerShdw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Slavery in Egypt</a:t>
            </a:r>
          </a:p>
        </p:txBody>
      </p:sp>
      <p:sp>
        <p:nvSpPr>
          <p:cNvPr id="19461" name="Text Box 5"/>
          <p:cNvSpPr txBox="1">
            <a:spLocks noChangeArrowheads="1"/>
          </p:cNvSpPr>
          <p:nvPr/>
        </p:nvSpPr>
        <p:spPr bwMode="auto">
          <a:xfrm>
            <a:off x="533400" y="228600"/>
            <a:ext cx="3886200" cy="579438"/>
          </a:xfrm>
          <a:prstGeom prst="rect">
            <a:avLst/>
          </a:prstGeom>
          <a:noFill/>
          <a:ln w="76200">
            <a:noFill/>
            <a:miter lim="800000"/>
            <a:headEnd/>
            <a:tailEnd/>
          </a:ln>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3200" b="1" i="0" u="none" strike="noStrike" kern="1200" cap="none" spc="0" normalizeH="0" baseline="0" noProof="0" dirty="0">
                <a:ln>
                  <a:noFill/>
                </a:ln>
                <a:solidFill>
                  <a:srgbClr val="FFFF66"/>
                </a:solidFill>
                <a:effectLst/>
                <a:uLnTx/>
                <a:uFillTx/>
                <a:latin typeface="Century Gothic" panose="020B0502020202020204" pitchFamily="34" charset="0"/>
                <a:cs typeface="Arial" pitchFamily="96" charset="0"/>
              </a:rPr>
              <a:t>Jewish</a:t>
            </a:r>
            <a:r>
              <a:rPr kumimoji="0" lang="en-GB" sz="2000" b="1"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 </a:t>
            </a:r>
            <a:r>
              <a:rPr kumimoji="0" lang="en-GB" sz="3200" b="1" i="0" u="none" strike="noStrike" kern="1200" cap="none" spc="0" normalizeH="0" baseline="0" noProof="0" dirty="0">
                <a:ln>
                  <a:noFill/>
                </a:ln>
                <a:solidFill>
                  <a:srgbClr val="FFFF66"/>
                </a:solidFill>
                <a:effectLst/>
                <a:uLnTx/>
                <a:uFillTx/>
                <a:latin typeface="Century Gothic" panose="020B0502020202020204" pitchFamily="34" charset="0"/>
                <a:cs typeface="Arial" pitchFamily="96" charset="0"/>
              </a:rPr>
              <a:t>History</a:t>
            </a:r>
          </a:p>
        </p:txBody>
      </p:sp>
      <p:sp>
        <p:nvSpPr>
          <p:cNvPr id="23561" name="Rectangle 9"/>
          <p:cNvSpPr>
            <a:spLocks noGrp="1" noChangeArrowheads="1"/>
          </p:cNvSpPr>
          <p:nvPr>
            <p:ph type="body" sz="half" idx="1"/>
          </p:nvPr>
        </p:nvSpPr>
        <p:spPr>
          <a:xfrm>
            <a:off x="4572000" y="548680"/>
            <a:ext cx="4191000" cy="5410200"/>
          </a:xfrm>
        </p:spPr>
        <p:txBody>
          <a:bodyPr/>
          <a:lstStyle/>
          <a:p>
            <a:pPr eaLnBrk="1" hangingPunct="1"/>
            <a:r>
              <a:rPr lang="en-US" sz="2000" dirty="0">
                <a:latin typeface="Century Gothic" panose="020B0502020202020204" pitchFamily="34" charset="0"/>
              </a:rPr>
              <a:t>Abraham’s mistake in the offering</a:t>
            </a:r>
          </a:p>
          <a:p>
            <a:pPr eaLnBrk="1" hangingPunct="1"/>
            <a:r>
              <a:rPr lang="en-US" sz="2000" dirty="0">
                <a:latin typeface="Century Gothic" panose="020B0502020202020204" pitchFamily="34" charset="0"/>
              </a:rPr>
              <a:t>Jacob’s 12 sons and 70 kinsmen go to Egypt</a:t>
            </a:r>
          </a:p>
          <a:p>
            <a:pPr eaLnBrk="1" hangingPunct="1"/>
            <a:r>
              <a:rPr lang="en-US" sz="2000" dirty="0">
                <a:latin typeface="Century Gothic" panose="020B0502020202020204" pitchFamily="34" charset="0"/>
              </a:rPr>
              <a:t>Maintained their identity</a:t>
            </a:r>
          </a:p>
          <a:p>
            <a:pPr lvl="1" eaLnBrk="1" hangingPunct="1"/>
            <a:r>
              <a:rPr lang="en-US" sz="1800" dirty="0">
                <a:latin typeface="Century Gothic" panose="020B0502020202020204" pitchFamily="34" charset="0"/>
              </a:rPr>
              <a:t>Circumcision, Sabbath, offerings</a:t>
            </a:r>
          </a:p>
          <a:p>
            <a:pPr eaLnBrk="1" hangingPunct="1"/>
            <a:r>
              <a:rPr lang="en-US" sz="2000" dirty="0">
                <a:latin typeface="Century Gothic" panose="020B0502020202020204" pitchFamily="34" charset="0"/>
              </a:rPr>
              <a:t>Building projects – slavery</a:t>
            </a:r>
          </a:p>
          <a:p>
            <a:pPr eaLnBrk="1" hangingPunct="1"/>
            <a:r>
              <a:rPr lang="en-US" sz="2000" dirty="0">
                <a:latin typeface="Century Gothic" panose="020B0502020202020204" pitchFamily="34" charset="0"/>
              </a:rPr>
              <a:t>Moses - Pharaoh humbled</a:t>
            </a:r>
          </a:p>
          <a:p>
            <a:pPr lvl="1" eaLnBrk="1" hangingPunct="1"/>
            <a:r>
              <a:rPr lang="en-US" sz="1800" dirty="0">
                <a:latin typeface="Century Gothic" panose="020B0502020202020204" pitchFamily="34" charset="0"/>
              </a:rPr>
              <a:t>3 signs, 10 plagues</a:t>
            </a:r>
          </a:p>
          <a:p>
            <a:pPr eaLnBrk="1" hangingPunct="1"/>
            <a:r>
              <a:rPr lang="en-US" sz="2000" dirty="0">
                <a:latin typeface="Century Gothic" panose="020B0502020202020204" pitchFamily="34" charset="0"/>
              </a:rPr>
              <a:t>Exodus</a:t>
            </a:r>
          </a:p>
          <a:p>
            <a:pPr eaLnBrk="1" hangingPunct="1"/>
            <a:r>
              <a:rPr lang="en-US" sz="2000" dirty="0">
                <a:latin typeface="Century Gothic" panose="020B0502020202020204" pitchFamily="34" charset="0"/>
              </a:rPr>
              <a:t>Mount Sinai - Covenant, Torah and Tabernacle</a:t>
            </a:r>
          </a:p>
          <a:p>
            <a:pPr eaLnBrk="1" hangingPunct="1"/>
            <a:r>
              <a:rPr lang="en-US" sz="2000" dirty="0">
                <a:latin typeface="Century Gothic" panose="020B0502020202020204" pitchFamily="34" charset="0"/>
              </a:rPr>
              <a:t>40 years in the wilderness</a:t>
            </a:r>
          </a:p>
          <a:p>
            <a:pPr eaLnBrk="1" hangingPunct="1"/>
            <a:r>
              <a:rPr lang="en-US" sz="2000" dirty="0">
                <a:latin typeface="Century Gothic" panose="020B0502020202020204" pitchFamily="34" charset="0"/>
              </a:rPr>
              <a:t>Leadership transition</a:t>
            </a:r>
          </a:p>
          <a:p>
            <a:pPr eaLnBrk="1" hangingPunct="1"/>
            <a:r>
              <a:rPr lang="en-US" sz="2000" dirty="0">
                <a:latin typeface="Century Gothic" panose="020B0502020202020204" pitchFamily="34" charset="0"/>
              </a:rPr>
              <a:t>Entered Promised Land</a:t>
            </a:r>
          </a:p>
        </p:txBody>
      </p:sp>
      <p:sp>
        <p:nvSpPr>
          <p:cNvPr id="2" name="TextBox 1">
            <a:extLst>
              <a:ext uri="{FF2B5EF4-FFF2-40B4-BE49-F238E27FC236}">
                <a16:creationId xmlns:a16="http://schemas.microsoft.com/office/drawing/2014/main" id="{E85164E5-FDD7-394A-ACD3-1EF09D3FEB0C}"/>
              </a:ext>
            </a:extLst>
          </p:cNvPr>
          <p:cNvSpPr txBox="1"/>
          <p:nvPr/>
        </p:nvSpPr>
        <p:spPr>
          <a:xfrm>
            <a:off x="251521" y="2924944"/>
            <a:ext cx="3960439" cy="3108543"/>
          </a:xfrm>
          <a:prstGeom prst="rect">
            <a:avLst/>
          </a:prstGeom>
          <a:noFill/>
          <a:ln w="12700">
            <a:solidFill>
              <a:schemeClr val="tx2"/>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God said to Abram, “Know this: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your descendants will live as outsiders in a land not theirs; they’ll be enslaved and beaten down for 400 years. Then I’ll punish their slave masters; your offspring will march out of there loaded with plunder. But not you; you’ll have a long and full life and die a good and peaceful death</a:t>
            </a:r>
            <a:r>
              <a:rPr kumimoji="0" lang="en-GB" sz="16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      Genesis 15:13</a:t>
            </a:r>
            <a:endPar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p:cTn id="7" dur="500" fill="hold"/>
                                        <p:tgtEl>
                                          <p:spTgt spid="23556"/>
                                        </p:tgtEl>
                                        <p:attrNameLst>
                                          <p:attrName>ppt_w</p:attrName>
                                        </p:attrNameLst>
                                      </p:cBhvr>
                                      <p:tavLst>
                                        <p:tav tm="0">
                                          <p:val>
                                            <p:strVal val="4/3*#ppt_w"/>
                                          </p:val>
                                        </p:tav>
                                        <p:tav tm="100000">
                                          <p:val>
                                            <p:strVal val="#ppt_w"/>
                                          </p:val>
                                        </p:tav>
                                      </p:tavLst>
                                    </p:anim>
                                    <p:anim calcmode="lin" valueType="num">
                                      <p:cBhvr>
                                        <p:cTn id="8" dur="500" fill="hold"/>
                                        <p:tgtEl>
                                          <p:spTgt spid="23556"/>
                                        </p:tgtEl>
                                        <p:attrNameLst>
                                          <p:attrName>ppt_h</p:attrName>
                                        </p:attrNameLst>
                                      </p:cBhvr>
                                      <p:tavLst>
                                        <p:tav tm="0">
                                          <p:val>
                                            <p:strVal val="4/3*#ppt_h"/>
                                          </p:val>
                                        </p:tav>
                                        <p:tav tm="100000">
                                          <p:val>
                                            <p:strVal val="#ppt_h"/>
                                          </p:val>
                                        </p:tav>
                                      </p:tavLst>
                                    </p:anim>
                                  </p:childTnLst>
                                </p:cTn>
                              </p:par>
                            </p:childTnLst>
                          </p:cTn>
                        </p:par>
                        <p:par>
                          <p:cTn id="9" fill="hold">
                            <p:stCondLst>
                              <p:cond delay="500"/>
                            </p:stCondLst>
                            <p:childTnLst>
                              <p:par>
                                <p:cTn id="10" presetID="12" presetClass="entr" presetSubtype="1" fill="hold" grpId="0" nodeType="afterEffect">
                                  <p:stCondLst>
                                    <p:cond delay="0"/>
                                  </p:stCondLst>
                                  <p:childTnLst>
                                    <p:set>
                                      <p:cBhvr>
                                        <p:cTn id="11" dur="1" fill="hold">
                                          <p:stCondLst>
                                            <p:cond delay="0"/>
                                          </p:stCondLst>
                                        </p:cTn>
                                        <p:tgtEl>
                                          <p:spTgt spid="23555"/>
                                        </p:tgtEl>
                                        <p:attrNameLst>
                                          <p:attrName>style.visibility</p:attrName>
                                        </p:attrNameLst>
                                      </p:cBhvr>
                                      <p:to>
                                        <p:strVal val="visible"/>
                                      </p:to>
                                    </p:set>
                                    <p:animEffect transition="in" filter="slide(fromTop)">
                                      <p:cBhvr>
                                        <p:cTn id="12" dur="500"/>
                                        <p:tgtEl>
                                          <p:spTgt spid="23555"/>
                                        </p:tgtEl>
                                      </p:cBhvr>
                                    </p:animEffect>
                                  </p:childTnLst>
                                </p:cTn>
                              </p:par>
                            </p:childTnLst>
                          </p:cTn>
                        </p:par>
                        <p:par>
                          <p:cTn id="13" fill="hold">
                            <p:stCondLst>
                              <p:cond delay="1000"/>
                            </p:stCondLst>
                            <p:childTnLst>
                              <p:par>
                                <p:cTn id="14" presetID="1" presetClass="entr" presetSubtype="0" fill="hold" grpId="0" nodeType="afterEffect">
                                  <p:stCondLst>
                                    <p:cond delay="0"/>
                                  </p:stCondLst>
                                  <p:childTnLst>
                                    <p:set>
                                      <p:cBhvr>
                                        <p:cTn id="15" dur="1" fill="hold">
                                          <p:stCondLst>
                                            <p:cond delay="0"/>
                                          </p:stCondLst>
                                        </p:cTn>
                                        <p:tgtEl>
                                          <p:spTgt spid="23561">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3561">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3561">
                                            <p:txEl>
                                              <p:pRg st="2" end="2"/>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3561">
                                            <p:txEl>
                                              <p:pRg st="3" end="3"/>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3561">
                                            <p:txEl>
                                              <p:pRg st="4" end="4"/>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3561">
                                            <p:txEl>
                                              <p:pRg st="5" end="5"/>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3561">
                                            <p:txEl>
                                              <p:pRg st="6" end="6"/>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3561">
                                            <p:txEl>
                                              <p:pRg st="7" end="7"/>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3561">
                                            <p:txEl>
                                              <p:pRg st="8" end="8"/>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3561">
                                            <p:txEl>
                                              <p:pRg st="9" end="9"/>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3561">
                                            <p:txEl>
                                              <p:pRg st="10" end="10"/>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356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autoUpdateAnimBg="0"/>
      <p:bldP spid="23556" grpId="0" animBg="1" autoUpdateAnimBg="0"/>
      <p:bldP spid="23561" grpId="0" uiExpand="1" build="p"/>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7265E-CFAD-E745-A547-3557E70A54E5}"/>
              </a:ext>
            </a:extLst>
          </p:cNvPr>
          <p:cNvSpPr>
            <a:spLocks noGrp="1"/>
          </p:cNvSpPr>
          <p:nvPr>
            <p:ph type="title"/>
          </p:nvPr>
        </p:nvSpPr>
        <p:spPr>
          <a:xfrm>
            <a:off x="457200" y="274638"/>
            <a:ext cx="8435975" cy="1143000"/>
          </a:xfrm>
        </p:spPr>
        <p:txBody>
          <a:bodyPr/>
          <a:lstStyle/>
          <a:p>
            <a:pPr>
              <a:defRPr/>
            </a:pPr>
            <a:r>
              <a:rPr lang="en-US" sz="4000" dirty="0">
                <a:solidFill>
                  <a:srgbClr val="FFFF00"/>
                </a:solidFill>
                <a:latin typeface="Century Gothic" panose="020B0502020202020204" pitchFamily="34" charset="0"/>
                <a:ea typeface="Arial Rounded MT Bold" charset="0"/>
                <a:cs typeface="Arial Rounded MT Bold" charset="0"/>
              </a:rPr>
              <a:t>What does a national foundation to receive the messiah look like?</a:t>
            </a:r>
          </a:p>
        </p:txBody>
      </p:sp>
      <p:sp>
        <p:nvSpPr>
          <p:cNvPr id="3" name="Content Placeholder 2">
            <a:extLst>
              <a:ext uri="{FF2B5EF4-FFF2-40B4-BE49-F238E27FC236}">
                <a16:creationId xmlns:a16="http://schemas.microsoft.com/office/drawing/2014/main" id="{CD1636F7-71D5-F442-8C16-3188B9F8868E}"/>
              </a:ext>
            </a:extLst>
          </p:cNvPr>
          <p:cNvSpPr>
            <a:spLocks noGrp="1" noChangeArrowheads="1"/>
          </p:cNvSpPr>
          <p:nvPr>
            <p:ph idx="1"/>
          </p:nvPr>
        </p:nvSpPr>
        <p:spPr>
          <a:xfrm>
            <a:off x="457200" y="1782763"/>
            <a:ext cx="8229600" cy="4525962"/>
          </a:xfrm>
        </p:spPr>
        <p:txBody>
          <a:bodyPr/>
          <a:lstStyle/>
          <a:p>
            <a:r>
              <a:rPr lang="en-US" altLang="en-US" sz="2800" dirty="0">
                <a:latin typeface="Century Gothic" panose="020B0502020202020204" pitchFamily="34" charset="0"/>
              </a:rPr>
              <a:t>Foundation of faith</a:t>
            </a:r>
          </a:p>
          <a:p>
            <a:pPr lvl="1"/>
            <a:r>
              <a:rPr lang="en-US" altLang="en-US" sz="2400" dirty="0">
                <a:latin typeface="Century Gothic" panose="020B0502020202020204" pitchFamily="34" charset="0"/>
              </a:rPr>
              <a:t>Spiritual community</a:t>
            </a:r>
          </a:p>
          <a:p>
            <a:pPr lvl="1"/>
            <a:r>
              <a:rPr lang="en-US" altLang="en-US" sz="2400" dirty="0">
                <a:latin typeface="Century Gothic" panose="020B0502020202020204" pitchFamily="34" charset="0"/>
              </a:rPr>
              <a:t>Life of prayer, study and worship</a:t>
            </a:r>
          </a:p>
          <a:p>
            <a:r>
              <a:rPr lang="en-US" altLang="en-US" sz="2800" dirty="0">
                <a:latin typeface="Century Gothic" panose="020B0502020202020204" pitchFamily="34" charset="0"/>
              </a:rPr>
              <a:t>Foundation of substance</a:t>
            </a:r>
          </a:p>
          <a:p>
            <a:pPr lvl="1"/>
            <a:r>
              <a:rPr lang="en-US" altLang="en-US" sz="2400" dirty="0">
                <a:latin typeface="Century Gothic" panose="020B0502020202020204" pitchFamily="34" charset="0"/>
              </a:rPr>
              <a:t>Freedom of thought and speech</a:t>
            </a:r>
          </a:p>
          <a:p>
            <a:pPr lvl="1"/>
            <a:r>
              <a:rPr lang="en-US" altLang="en-US" sz="2400" dirty="0">
                <a:latin typeface="Century Gothic" panose="020B0502020202020204" pitchFamily="34" charset="0"/>
              </a:rPr>
              <a:t>Rule of law</a:t>
            </a:r>
          </a:p>
          <a:p>
            <a:r>
              <a:rPr lang="en-US" altLang="en-US" sz="2800" dirty="0">
                <a:latin typeface="Century Gothic" panose="020B0502020202020204" pitchFamily="34" charset="0"/>
              </a:rPr>
              <a:t>Foundation to receive the messiah</a:t>
            </a:r>
          </a:p>
          <a:p>
            <a:pPr lvl="1"/>
            <a:r>
              <a:rPr lang="en-US" altLang="en-US" sz="2400" dirty="0">
                <a:latin typeface="Century Gothic" panose="020B0502020202020204" pitchFamily="34" charset="0"/>
              </a:rPr>
              <a:t>Spiritual community who can respond to the messiah and be able to protect him</a:t>
            </a:r>
          </a:p>
        </p:txBody>
      </p:sp>
    </p:spTree>
    <p:extLst>
      <p:ext uri="{BB962C8B-B14F-4D97-AF65-F5344CB8AC3E}">
        <p14:creationId xmlns:p14="http://schemas.microsoft.com/office/powerpoint/2010/main" val="5110948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D58E5-A819-724F-96D1-887C38097E2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C5C1380-8276-5340-8CD9-03FE191B21C9}"/>
              </a:ext>
            </a:extLst>
          </p:cNvPr>
          <p:cNvSpPr>
            <a:spLocks noGrp="1"/>
          </p:cNvSpPr>
          <p:nvPr>
            <p:ph idx="1"/>
          </p:nvPr>
        </p:nvSpPr>
        <p:spPr/>
        <p:txBody>
          <a:bodyPr/>
          <a:lstStyle/>
          <a:p>
            <a:r>
              <a:rPr lang="en-GB" sz="2400" dirty="0">
                <a:latin typeface="Century Gothic" panose="020B0502020202020204" pitchFamily="34" charset="0"/>
              </a:rPr>
              <a:t>The Jewish mission: God wanted the Israelites to create a model society where human beings were not treated as slaves, where rulers were not worshipped as demigods, where human dignity was respected, where law was impartially administered to rich and poor alike, where no one was destitute, no one was abandoned to isolation, no one was above the law and no realm of life was a morality-free zone. That requires a society, and a society needs a land. It requires an economy, an army, fields and flocks, labour and enterprise. All these, in Judaism, become ways of bringing the </a:t>
            </a:r>
            <a:r>
              <a:rPr lang="en-GB" sz="2400" dirty="0" err="1">
                <a:latin typeface="Century Gothic" panose="020B0502020202020204" pitchFamily="34" charset="0"/>
              </a:rPr>
              <a:t>Shekhinah</a:t>
            </a:r>
            <a:r>
              <a:rPr lang="en-GB" sz="2400" dirty="0">
                <a:latin typeface="Century Gothic" panose="020B0502020202020204" pitchFamily="34" charset="0"/>
              </a:rPr>
              <a:t> into the shared spaces of our collective life.</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303568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2836D-C110-F446-B3A5-879696C1F4D6}"/>
              </a:ext>
            </a:extLst>
          </p:cNvPr>
          <p:cNvSpPr>
            <a:spLocks noGrp="1"/>
          </p:cNvSpPr>
          <p:nvPr>
            <p:ph type="title"/>
          </p:nvPr>
        </p:nvSpPr>
        <p:spPr>
          <a:xfrm>
            <a:off x="457200" y="53752"/>
            <a:ext cx="8229600" cy="1143000"/>
          </a:xfrm>
        </p:spPr>
        <p:txBody>
          <a:bodyPr/>
          <a:lstStyle/>
          <a:p>
            <a:r>
              <a:rPr lang="en-GB" sz="4200" dirty="0">
                <a:solidFill>
                  <a:srgbClr val="FFFF00"/>
                </a:solidFill>
                <a:latin typeface="Century Gothic" panose="020B0502020202020204" pitchFamily="34" charset="0"/>
              </a:rPr>
              <a:t>Why no idolatry?</a:t>
            </a:r>
          </a:p>
        </p:txBody>
      </p:sp>
      <p:sp>
        <p:nvSpPr>
          <p:cNvPr id="3" name="Content Placeholder 2">
            <a:extLst>
              <a:ext uri="{FF2B5EF4-FFF2-40B4-BE49-F238E27FC236}">
                <a16:creationId xmlns:a16="http://schemas.microsoft.com/office/drawing/2014/main" id="{E0D22A61-CDD8-0446-8513-D5BF8D9C24A1}"/>
              </a:ext>
            </a:extLst>
          </p:cNvPr>
          <p:cNvSpPr>
            <a:spLocks noGrp="1"/>
          </p:cNvSpPr>
          <p:nvPr>
            <p:ph sz="half" idx="1"/>
          </p:nvPr>
        </p:nvSpPr>
        <p:spPr>
          <a:xfrm>
            <a:off x="457200" y="1226170"/>
            <a:ext cx="8147248" cy="4525963"/>
          </a:xfrm>
        </p:spPr>
        <p:txBody>
          <a:bodyPr/>
          <a:lstStyle/>
          <a:p>
            <a:r>
              <a:rPr lang="en-GB" dirty="0">
                <a:latin typeface="Century Gothic" panose="020B0502020202020204" pitchFamily="34" charset="0"/>
              </a:rPr>
              <a:t>God the creator and therefore the only one who is worthy of worship</a:t>
            </a:r>
          </a:p>
          <a:p>
            <a:pPr lvl="1"/>
            <a:r>
              <a:rPr lang="en-GB" dirty="0">
                <a:latin typeface="Century Gothic" panose="020B0502020202020204" pitchFamily="34" charset="0"/>
              </a:rPr>
              <a:t>Radical egalitarianism</a:t>
            </a:r>
          </a:p>
          <a:p>
            <a:pPr lvl="1"/>
            <a:r>
              <a:rPr lang="en-GB" dirty="0">
                <a:latin typeface="Century Gothic" panose="020B0502020202020204" pitchFamily="34" charset="0"/>
              </a:rPr>
              <a:t>Value of the individual</a:t>
            </a:r>
          </a:p>
          <a:p>
            <a:pPr lvl="1"/>
            <a:r>
              <a:rPr lang="en-GB" dirty="0">
                <a:latin typeface="Century Gothic" panose="020B0502020202020204" pitchFamily="34" charset="0"/>
              </a:rPr>
              <a:t>Morality – absolute and universal</a:t>
            </a:r>
          </a:p>
          <a:p>
            <a:r>
              <a:rPr lang="en-GB" dirty="0">
                <a:latin typeface="Century Gothic" panose="020B0502020202020204" pitchFamily="34" charset="0"/>
              </a:rPr>
              <a:t>Idol worship is fake and associated with</a:t>
            </a:r>
          </a:p>
          <a:p>
            <a:pPr lvl="1"/>
            <a:r>
              <a:rPr lang="en-GB" dirty="0">
                <a:latin typeface="Century Gothic" panose="020B0502020202020204" pitchFamily="34" charset="0"/>
              </a:rPr>
              <a:t>Hierarchy</a:t>
            </a:r>
          </a:p>
          <a:p>
            <a:pPr lvl="1"/>
            <a:r>
              <a:rPr lang="en-GB" dirty="0">
                <a:latin typeface="Century Gothic" panose="020B0502020202020204" pitchFamily="34" charset="0"/>
              </a:rPr>
              <a:t>Child sacrifice</a:t>
            </a:r>
          </a:p>
          <a:p>
            <a:pPr lvl="1"/>
            <a:r>
              <a:rPr lang="en-GB" dirty="0">
                <a:latin typeface="Century Gothic" panose="020B0502020202020204" pitchFamily="34" charset="0"/>
              </a:rPr>
              <a:t>Manipulating the gods – many gods - relativism </a:t>
            </a:r>
          </a:p>
          <a:p>
            <a:pPr lvl="1"/>
            <a:r>
              <a:rPr lang="en-GB" dirty="0">
                <a:latin typeface="Century Gothic" panose="020B0502020202020204" pitchFamily="34" charset="0"/>
              </a:rPr>
              <a:t>Sexual immorality </a:t>
            </a:r>
          </a:p>
          <a:p>
            <a:pPr lvl="1"/>
            <a:r>
              <a:rPr lang="en-GB" dirty="0">
                <a:latin typeface="Century Gothic" panose="020B0502020202020204" pitchFamily="34" charset="0"/>
              </a:rPr>
              <a:t>Giving love to one who has no right to it</a:t>
            </a:r>
          </a:p>
          <a:p>
            <a:pPr lvl="1"/>
            <a:r>
              <a:rPr lang="en-GB" dirty="0">
                <a:latin typeface="Century Gothic" panose="020B0502020202020204" pitchFamily="34" charset="0"/>
              </a:rPr>
              <a:t>Adultery  </a:t>
            </a:r>
          </a:p>
        </p:txBody>
      </p:sp>
    </p:spTree>
    <p:extLst>
      <p:ext uri="{BB962C8B-B14F-4D97-AF65-F5344CB8AC3E}">
        <p14:creationId xmlns:p14="http://schemas.microsoft.com/office/powerpoint/2010/main" val="111852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9C86E-CDC2-0440-A764-C6AFF1FF656F}"/>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Why idolatry?</a:t>
            </a:r>
          </a:p>
        </p:txBody>
      </p:sp>
      <p:sp>
        <p:nvSpPr>
          <p:cNvPr id="3" name="Content Placeholder 2">
            <a:extLst>
              <a:ext uri="{FF2B5EF4-FFF2-40B4-BE49-F238E27FC236}">
                <a16:creationId xmlns:a16="http://schemas.microsoft.com/office/drawing/2014/main" id="{263FB710-2697-1340-9323-1DFAD5A17979}"/>
              </a:ext>
            </a:extLst>
          </p:cNvPr>
          <p:cNvSpPr>
            <a:spLocks noGrp="1"/>
          </p:cNvSpPr>
          <p:nvPr>
            <p:ph sz="half" idx="1"/>
          </p:nvPr>
        </p:nvSpPr>
        <p:spPr>
          <a:xfrm>
            <a:off x="457200" y="1600200"/>
            <a:ext cx="8229600" cy="4525963"/>
          </a:xfrm>
        </p:spPr>
        <p:txBody>
          <a:bodyPr/>
          <a:lstStyle/>
          <a:p>
            <a:r>
              <a:rPr lang="en-GB" sz="2400" dirty="0">
                <a:latin typeface="Century Gothic" panose="020B0502020202020204" pitchFamily="34" charset="0"/>
              </a:rPr>
              <a:t>Ancient man had an overpowering, deep-seated urge to connect to the infinite. They could not be satisfied living in this world alone. They should have directed that drive towards God and true spiritual growth. But for most people, God was too demanding. Idolatry gave them a sense of connecting to something beyond this world but without the strings attached, where they could live wickedly and immorally (as did the Greek gods themselves) and yet still feel spiritual.</a:t>
            </a:r>
          </a:p>
        </p:txBody>
      </p:sp>
    </p:spTree>
    <p:extLst>
      <p:ext uri="{BB962C8B-B14F-4D97-AF65-F5344CB8AC3E}">
        <p14:creationId xmlns:p14="http://schemas.microsoft.com/office/powerpoint/2010/main" val="1024733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C8A26F-CEA8-864F-8957-3BB6F42B480A}"/>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Lord is a jealous God</a:t>
            </a:r>
          </a:p>
        </p:txBody>
      </p:sp>
      <p:sp>
        <p:nvSpPr>
          <p:cNvPr id="6" name="Content Placeholder 5">
            <a:extLst>
              <a:ext uri="{FF2B5EF4-FFF2-40B4-BE49-F238E27FC236}">
                <a16:creationId xmlns:a16="http://schemas.microsoft.com/office/drawing/2014/main" id="{3A664B3D-FC96-204C-BA98-81C73CD99FA1}"/>
              </a:ext>
            </a:extLst>
          </p:cNvPr>
          <p:cNvSpPr>
            <a:spLocks noGrp="1"/>
          </p:cNvSpPr>
          <p:nvPr>
            <p:ph idx="1"/>
          </p:nvPr>
        </p:nvSpPr>
        <p:spPr/>
        <p:txBody>
          <a:bodyPr/>
          <a:lstStyle/>
          <a:p>
            <a:r>
              <a:rPr lang="en-GB" sz="2400" dirty="0">
                <a:solidFill>
                  <a:schemeClr val="tx2"/>
                </a:solidFill>
                <a:latin typeface="Century Gothic" panose="020B0502020202020204" pitchFamily="34" charset="0"/>
              </a:rPr>
              <a:t>Break down their altars, smash their sacred stones and cut down their Asherah poles. Do not worship any other god, for the Lord, whose name is Jealous, is a jealous God.</a:t>
            </a:r>
          </a:p>
          <a:p>
            <a:r>
              <a:rPr lang="en-GB" sz="2600" dirty="0">
                <a:solidFill>
                  <a:schemeClr val="tx2"/>
                </a:solidFill>
                <a:latin typeface="Times" pitchFamily="2" charset="0"/>
              </a:rPr>
              <a:t>Jealousy is the result or fear of losing someone or something that one is attached to or possesses that one believes one deserves to another person (e.g. the transfer of a lover's affections)</a:t>
            </a:r>
          </a:p>
          <a:p>
            <a:r>
              <a:rPr lang="en-GB" sz="2400" dirty="0">
                <a:solidFill>
                  <a:schemeClr val="tx2"/>
                </a:solidFill>
                <a:latin typeface="Century Gothic" panose="020B0502020202020204" pitchFamily="34" charset="0"/>
              </a:rPr>
              <a:t>“Be careful not to make a treaty with those who live in the land; for when they prostitute themselves to their gods and sacrifice to them, they will invite you and you will eat their sacrifices. 	Exodus 34: 13-15</a:t>
            </a:r>
          </a:p>
        </p:txBody>
      </p:sp>
    </p:spTree>
    <p:extLst>
      <p:ext uri="{BB962C8B-B14F-4D97-AF65-F5344CB8AC3E}">
        <p14:creationId xmlns:p14="http://schemas.microsoft.com/office/powerpoint/2010/main" val="11649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51542-5CDF-C048-A7BE-AFD87FB15B62}"/>
              </a:ext>
            </a:extLst>
          </p:cNvPr>
          <p:cNvSpPr>
            <a:spLocks noGrp="1"/>
          </p:cNvSpPr>
          <p:nvPr>
            <p:ph type="title"/>
          </p:nvPr>
        </p:nvSpPr>
        <p:spPr>
          <a:xfrm>
            <a:off x="457200" y="385787"/>
            <a:ext cx="8229600" cy="1143000"/>
          </a:xfrm>
        </p:spPr>
        <p:txBody>
          <a:bodyPr/>
          <a:lstStyle/>
          <a:p>
            <a:r>
              <a:rPr lang="en-GB" sz="4000" dirty="0">
                <a:solidFill>
                  <a:srgbClr val="FFFF00"/>
                </a:solidFill>
                <a:latin typeface="Century Gothic" panose="020B0502020202020204" pitchFamily="34" charset="0"/>
              </a:rPr>
              <a:t>On what authority could the people of Israel invade Canaan</a:t>
            </a:r>
          </a:p>
        </p:txBody>
      </p:sp>
      <p:sp>
        <p:nvSpPr>
          <p:cNvPr id="3" name="Content Placeholder 2">
            <a:extLst>
              <a:ext uri="{FF2B5EF4-FFF2-40B4-BE49-F238E27FC236}">
                <a16:creationId xmlns:a16="http://schemas.microsoft.com/office/drawing/2014/main" id="{19E6925D-8ACC-E449-B14B-2409D569C730}"/>
              </a:ext>
            </a:extLst>
          </p:cNvPr>
          <p:cNvSpPr>
            <a:spLocks noGrp="1"/>
          </p:cNvSpPr>
          <p:nvPr>
            <p:ph sz="half" idx="1"/>
          </p:nvPr>
        </p:nvSpPr>
        <p:spPr>
          <a:xfrm>
            <a:off x="457200" y="1711349"/>
            <a:ext cx="8075240" cy="4525963"/>
          </a:xfrm>
        </p:spPr>
        <p:txBody>
          <a:bodyPr/>
          <a:lstStyle/>
          <a:p>
            <a:r>
              <a:rPr lang="en-GB" sz="2400" dirty="0">
                <a:latin typeface="Century Gothic" panose="020B0502020202020204" pitchFamily="34" charset="0"/>
              </a:rPr>
              <a:t>God is the creator and therefore owner of the universe</a:t>
            </a:r>
          </a:p>
          <a:p>
            <a:r>
              <a:rPr lang="en-GB" sz="2400" dirty="0">
                <a:latin typeface="Century Gothic" panose="020B0502020202020204" pitchFamily="34" charset="0"/>
              </a:rPr>
              <a:t>God has the authority to allocate a piece of land to whomever he chooses</a:t>
            </a:r>
          </a:p>
          <a:p>
            <a:r>
              <a:rPr lang="en-GB" sz="2400" dirty="0">
                <a:latin typeface="Century Gothic" panose="020B0502020202020204" pitchFamily="34" charset="0"/>
              </a:rPr>
              <a:t>God made a covenant with Abraham that his descendants would live in the Land of Canaan forever</a:t>
            </a:r>
          </a:p>
          <a:p>
            <a:r>
              <a:rPr lang="en-GB" sz="2400" dirty="0">
                <a:latin typeface="Century Gothic" panose="020B0502020202020204" pitchFamily="34" charset="0"/>
              </a:rPr>
              <a:t>Living in the Land of Canaan conditional upon its inhabitants observing God’s law</a:t>
            </a:r>
          </a:p>
        </p:txBody>
      </p:sp>
    </p:spTree>
    <p:extLst>
      <p:ext uri="{BB962C8B-B14F-4D97-AF65-F5344CB8AC3E}">
        <p14:creationId xmlns:p14="http://schemas.microsoft.com/office/powerpoint/2010/main" val="171829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28D813-0153-7C41-B22C-C2FD15154312}"/>
              </a:ext>
            </a:extLst>
          </p:cNvPr>
          <p:cNvSpPr>
            <a:spLocks noGrp="1"/>
          </p:cNvSpPr>
          <p:nvPr>
            <p:ph type="title"/>
          </p:nvPr>
        </p:nvSpPr>
        <p:spPr/>
        <p:txBody>
          <a:bodyPr/>
          <a:lstStyle/>
          <a:p>
            <a:r>
              <a:rPr lang="en-GB" dirty="0">
                <a:solidFill>
                  <a:srgbClr val="FFFF00"/>
                </a:solidFill>
                <a:latin typeface="Century Gothic" panose="020B0502020202020204" pitchFamily="34" charset="0"/>
              </a:rPr>
              <a:t>Nevertheless . . .</a:t>
            </a:r>
          </a:p>
        </p:txBody>
      </p:sp>
      <p:sp>
        <p:nvSpPr>
          <p:cNvPr id="6" name="Content Placeholder 5">
            <a:extLst>
              <a:ext uri="{FF2B5EF4-FFF2-40B4-BE49-F238E27FC236}">
                <a16:creationId xmlns:a16="http://schemas.microsoft.com/office/drawing/2014/main" id="{5A0B1C59-FBF7-9046-A090-FD8BE9E77E1B}"/>
              </a:ext>
            </a:extLst>
          </p:cNvPr>
          <p:cNvSpPr>
            <a:spLocks noGrp="1"/>
          </p:cNvSpPr>
          <p:nvPr>
            <p:ph idx="1"/>
          </p:nvPr>
        </p:nvSpPr>
        <p:spPr/>
        <p:txBody>
          <a:bodyPr/>
          <a:lstStyle/>
          <a:p>
            <a:r>
              <a:rPr lang="en-GB" sz="2400" dirty="0">
                <a:latin typeface="Century Gothic" panose="020B0502020202020204" pitchFamily="34" charset="0"/>
              </a:rPr>
              <a:t>“There are recurrent hints in the Bible that the Israelites had feelings of guilt about taking the Canaanites’ </a:t>
            </a:r>
            <a:r>
              <a:rPr lang="en-GB" sz="2400">
                <a:latin typeface="Century Gothic" panose="020B0502020202020204" pitchFamily="34" charset="0"/>
              </a:rPr>
              <a:t>land, </a:t>
            </a:r>
            <a:r>
              <a:rPr lang="en-GB" sz="2400" dirty="0">
                <a:latin typeface="Century Gothic" panose="020B0502020202020204" pitchFamily="34" charset="0"/>
              </a:rPr>
              <a:t>a curious adumbration of Israeli twinges about homeless Palestinian Arabs in the late twentieth century. The Israelites, however, hid any remorse in the belief that the conquest was a pious act: it is ‘because of the wickedness of these nations that the Lord is driving them out before you’.” </a:t>
            </a:r>
          </a:p>
          <a:p>
            <a:r>
              <a:rPr lang="en-GB" sz="2400" dirty="0">
                <a:latin typeface="Century Gothic" panose="020B0502020202020204" pitchFamily="34" charset="0"/>
              </a:rPr>
              <a:t>― Paul Johnson, History of the Jews</a:t>
            </a:r>
          </a:p>
        </p:txBody>
      </p:sp>
    </p:spTree>
    <p:extLst>
      <p:ext uri="{BB962C8B-B14F-4D97-AF65-F5344CB8AC3E}">
        <p14:creationId xmlns:p14="http://schemas.microsoft.com/office/powerpoint/2010/main" val="126071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374FD9-6EFE-F44F-A817-7EFF8871FAE1}"/>
              </a:ext>
            </a:extLst>
          </p:cNvPr>
          <p:cNvSpPr>
            <a:spLocks noGrp="1"/>
          </p:cNvSpPr>
          <p:nvPr>
            <p:ph type="title"/>
          </p:nvPr>
        </p:nvSpPr>
        <p:spPr>
          <a:xfrm>
            <a:off x="457200" y="44624"/>
            <a:ext cx="8229600" cy="1143000"/>
          </a:xfrm>
        </p:spPr>
        <p:txBody>
          <a:bodyPr/>
          <a:lstStyle/>
          <a:p>
            <a:r>
              <a:rPr lang="en-GB" sz="4200" dirty="0">
                <a:solidFill>
                  <a:srgbClr val="FFFF00"/>
                </a:solidFill>
                <a:latin typeface="Century Gothic" panose="020B0502020202020204" pitchFamily="34" charset="0"/>
              </a:rPr>
              <a:t>Which laws?</a:t>
            </a:r>
          </a:p>
        </p:txBody>
      </p:sp>
      <p:sp>
        <p:nvSpPr>
          <p:cNvPr id="6" name="Content Placeholder 5">
            <a:extLst>
              <a:ext uri="{FF2B5EF4-FFF2-40B4-BE49-F238E27FC236}">
                <a16:creationId xmlns:a16="http://schemas.microsoft.com/office/drawing/2014/main" id="{DD3FE4C6-193A-3848-9B94-9F903212D8AA}"/>
              </a:ext>
            </a:extLst>
          </p:cNvPr>
          <p:cNvSpPr>
            <a:spLocks noGrp="1"/>
          </p:cNvSpPr>
          <p:nvPr>
            <p:ph idx="1"/>
          </p:nvPr>
        </p:nvSpPr>
        <p:spPr>
          <a:xfrm>
            <a:off x="179512" y="1370186"/>
            <a:ext cx="8712968" cy="4525963"/>
          </a:xfrm>
        </p:spPr>
        <p:txBody>
          <a:bodyPr/>
          <a:lstStyle/>
          <a:p>
            <a:r>
              <a:rPr lang="en-GB" sz="2400" dirty="0">
                <a:latin typeface="Century Gothic" panose="020B0502020202020204" pitchFamily="34" charset="0"/>
              </a:rPr>
              <a:t>“You must not do as they do in Egypt, where you used to live, and you must not do as they do in the land of Canaan, where I am bringing you. Do not follow their practices.”</a:t>
            </a:r>
          </a:p>
          <a:p>
            <a:pPr lvl="1"/>
            <a:r>
              <a:rPr lang="en-GB" sz="2000" dirty="0">
                <a:latin typeface="Century Gothic" panose="020B0502020202020204" pitchFamily="34" charset="0"/>
              </a:rPr>
              <a:t>“‘No one is to approach any close relative to have sexual relations. I am the Lord.</a:t>
            </a:r>
          </a:p>
          <a:p>
            <a:pPr lvl="1"/>
            <a:r>
              <a:rPr lang="en-GB" sz="2000" dirty="0">
                <a:latin typeface="Century Gothic" panose="020B0502020202020204" pitchFamily="34" charset="0"/>
              </a:rPr>
              <a:t>“‘Do not dishonour your father by having sexual relations with your mother. She is your mother; do not have relations with her.</a:t>
            </a:r>
          </a:p>
          <a:p>
            <a:pPr lvl="1"/>
            <a:r>
              <a:rPr lang="en-GB" sz="2000" dirty="0">
                <a:latin typeface="Century Gothic" panose="020B0502020202020204" pitchFamily="34" charset="0"/>
              </a:rPr>
              <a:t>“‘Do not have sexual relations with your sister, either your father’s daughter or your mother’s daughter, whether she was born in the same home or elsewhere.</a:t>
            </a:r>
          </a:p>
          <a:p>
            <a:pPr lvl="1"/>
            <a:r>
              <a:rPr lang="en-GB" sz="2000" dirty="0">
                <a:latin typeface="Century Gothic" panose="020B0502020202020204" pitchFamily="34" charset="0"/>
              </a:rPr>
              <a:t>“‘Do not have sexual relations with your son’s daughter or your daughter’s daughter; that would dishonour you.</a:t>
            </a:r>
          </a:p>
        </p:txBody>
      </p:sp>
    </p:spTree>
    <p:extLst>
      <p:ext uri="{BB962C8B-B14F-4D97-AF65-F5344CB8AC3E}">
        <p14:creationId xmlns:p14="http://schemas.microsoft.com/office/powerpoint/2010/main" val="349257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CE703-FA1F-EB42-98E9-C76B1631ED4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FF44CB2-3B87-1442-BB30-10E9742ECC5D}"/>
              </a:ext>
            </a:extLst>
          </p:cNvPr>
          <p:cNvSpPr>
            <a:spLocks noGrp="1"/>
          </p:cNvSpPr>
          <p:nvPr>
            <p:ph idx="1"/>
          </p:nvPr>
        </p:nvSpPr>
        <p:spPr/>
        <p:txBody>
          <a:bodyPr/>
          <a:lstStyle/>
          <a:p>
            <a:r>
              <a:rPr lang="en-GB" sz="2000" dirty="0">
                <a:solidFill>
                  <a:schemeClr val="tx2"/>
                </a:solidFill>
              </a:rPr>
              <a:t>“Therein, of course, lay a terrible problem for the Jews. One of their greatest gifts was the critical faculty. They had always had it. It was the source of their rationality, one of the factors which brought them to monotheism in the first place, for their critical sense would not allow them to accept the follies of polytheism. But they were not only critical; they were, perhaps above all, self-critical. And they were, or at any rate had been in ancient times, superb historians. They saw the truth, sometimes the ugly truth, about themselves, and they told it in the Bible. Whereas other peoples produced their national epics to endorse and bolster their self-esteem, the Jews wanted to discover what had gone wrong with their history, as well as what had gone right. That is why the Bible is littered with passages in which the Jews are presented as a sinful people, often too wicked or obstinate to accept God’s law, though they know it. The Jews, in fact, produced the evidence for their own prosecution.” </a:t>
            </a:r>
          </a:p>
        </p:txBody>
      </p:sp>
    </p:spTree>
    <p:extLst>
      <p:ext uri="{BB962C8B-B14F-4D97-AF65-F5344CB8AC3E}">
        <p14:creationId xmlns:p14="http://schemas.microsoft.com/office/powerpoint/2010/main" val="1539481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1FC4F-54B0-FC4C-94DD-AD74302E3631}"/>
              </a:ext>
            </a:extLst>
          </p:cNvPr>
          <p:cNvSpPr>
            <a:spLocks noGrp="1"/>
          </p:cNvSpPr>
          <p:nvPr>
            <p:ph type="title"/>
          </p:nvPr>
        </p:nvSpPr>
        <p:spPr/>
        <p:txBody>
          <a:bodyPr/>
          <a:lstStyle/>
          <a:p>
            <a:r>
              <a:rPr lang="en-GB" dirty="0">
                <a:solidFill>
                  <a:srgbClr val="FFFF00"/>
                </a:solidFill>
                <a:latin typeface="Century Gothic" panose="020B0502020202020204" pitchFamily="34" charset="0"/>
              </a:rPr>
              <a:t>Laws on sexual purity</a:t>
            </a:r>
          </a:p>
        </p:txBody>
      </p:sp>
      <p:sp>
        <p:nvSpPr>
          <p:cNvPr id="3" name="Content Placeholder 2">
            <a:extLst>
              <a:ext uri="{FF2B5EF4-FFF2-40B4-BE49-F238E27FC236}">
                <a16:creationId xmlns:a16="http://schemas.microsoft.com/office/drawing/2014/main" id="{1125EA31-695E-A24E-933D-3AC2F84CB760}"/>
              </a:ext>
            </a:extLst>
          </p:cNvPr>
          <p:cNvSpPr>
            <a:spLocks noGrp="1"/>
          </p:cNvSpPr>
          <p:nvPr>
            <p:ph idx="1"/>
          </p:nvPr>
        </p:nvSpPr>
        <p:spPr/>
        <p:txBody>
          <a:bodyPr/>
          <a:lstStyle/>
          <a:p>
            <a:pPr lvl="1"/>
            <a:r>
              <a:rPr lang="en-GB" sz="2000" dirty="0">
                <a:latin typeface="Century Gothic" panose="020B0502020202020204" pitchFamily="34" charset="0"/>
              </a:rPr>
              <a:t>“‘Do not have sexual relations with the daughter of your father’s wife, born to your father; she is your sister.</a:t>
            </a:r>
          </a:p>
          <a:p>
            <a:pPr lvl="1"/>
            <a:r>
              <a:rPr lang="en-GB" sz="2000" dirty="0">
                <a:latin typeface="Century Gothic" panose="020B0502020202020204" pitchFamily="34" charset="0"/>
              </a:rPr>
              <a:t>“‘Do not have sexual relations with your father’s sister; she is your father’s close relative.</a:t>
            </a:r>
          </a:p>
          <a:p>
            <a:pPr lvl="1"/>
            <a:r>
              <a:rPr lang="en-GB" sz="2000" dirty="0">
                <a:latin typeface="Century Gothic" panose="020B0502020202020204" pitchFamily="34" charset="0"/>
              </a:rPr>
              <a:t>“‘Do not have sexual relations with your mother’s sister, because she is your mother’s close relative.</a:t>
            </a:r>
          </a:p>
          <a:p>
            <a:pPr lvl="1"/>
            <a:r>
              <a:rPr lang="en-GB" sz="2000" dirty="0">
                <a:latin typeface="Century Gothic" panose="020B0502020202020204" pitchFamily="34" charset="0"/>
              </a:rPr>
              <a:t>“‘Do not dishonour your father’s brother by approaching his wife to have sexual relations; she is your aunt.</a:t>
            </a:r>
          </a:p>
          <a:p>
            <a:pPr lvl="1"/>
            <a:r>
              <a:rPr lang="en-GB" sz="2000" dirty="0">
                <a:latin typeface="Century Gothic" panose="020B0502020202020204" pitchFamily="34" charset="0"/>
              </a:rPr>
              <a:t>“‘Do not have sexual relations with your daughter-in-law. She is your son’s wife; do not have relations with her.</a:t>
            </a:r>
          </a:p>
          <a:p>
            <a:pPr lvl="1"/>
            <a:r>
              <a:rPr lang="en-GB" sz="2000" dirty="0">
                <a:latin typeface="Century Gothic" panose="020B0502020202020204" pitchFamily="34" charset="0"/>
              </a:rPr>
              <a:t>“‘Do not have sexual relations with your brother’s wife; that would dishonour your brother.</a:t>
            </a:r>
          </a:p>
        </p:txBody>
      </p:sp>
    </p:spTree>
    <p:extLst>
      <p:ext uri="{BB962C8B-B14F-4D97-AF65-F5344CB8AC3E}">
        <p14:creationId xmlns:p14="http://schemas.microsoft.com/office/powerpoint/2010/main" val="952923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4C611-7537-094C-9C59-CBF665FC3E3B}"/>
              </a:ext>
            </a:extLst>
          </p:cNvPr>
          <p:cNvSpPr>
            <a:spLocks noGrp="1"/>
          </p:cNvSpPr>
          <p:nvPr>
            <p:ph idx="1"/>
          </p:nvPr>
        </p:nvSpPr>
        <p:spPr>
          <a:xfrm>
            <a:off x="0" y="631229"/>
            <a:ext cx="8686800" cy="4525963"/>
          </a:xfrm>
        </p:spPr>
        <p:txBody>
          <a:bodyPr/>
          <a:lstStyle/>
          <a:p>
            <a:pPr lvl="1"/>
            <a:r>
              <a:rPr lang="en-GB" sz="2000" dirty="0">
                <a:latin typeface="Century Gothic" panose="020B0502020202020204" pitchFamily="34" charset="0"/>
              </a:rPr>
              <a:t>“‘Do not have sexual relations with both a woman and her daughter. Do not have sexual relations with either her son’s daughter or her daughter’s daughter; they are her close relatives. That is wickedness.</a:t>
            </a:r>
          </a:p>
          <a:p>
            <a:pPr lvl="1"/>
            <a:r>
              <a:rPr lang="en-GB" sz="2000" dirty="0">
                <a:latin typeface="Century Gothic" panose="020B0502020202020204" pitchFamily="34" charset="0"/>
              </a:rPr>
              <a:t>“‘Do not take your wife’s sister as a rival wife and have sexual relations with her while your wife is living.</a:t>
            </a:r>
          </a:p>
          <a:p>
            <a:pPr lvl="1"/>
            <a:r>
              <a:rPr lang="en-GB" sz="2000" dirty="0">
                <a:latin typeface="Century Gothic" panose="020B0502020202020204" pitchFamily="34" charset="0"/>
              </a:rPr>
              <a:t>“‘Do not approach a woman to have sexual relations during the uncleanness of her monthly period.</a:t>
            </a:r>
          </a:p>
        </p:txBody>
      </p:sp>
    </p:spTree>
    <p:extLst>
      <p:ext uri="{BB962C8B-B14F-4D97-AF65-F5344CB8AC3E}">
        <p14:creationId xmlns:p14="http://schemas.microsoft.com/office/powerpoint/2010/main" val="3146483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9441B-C851-8645-8912-C6F0DC27859E}"/>
              </a:ext>
            </a:extLst>
          </p:cNvPr>
          <p:cNvSpPr>
            <a:spLocks noGrp="1"/>
          </p:cNvSpPr>
          <p:nvPr>
            <p:ph type="title"/>
          </p:nvPr>
        </p:nvSpPr>
        <p:spPr>
          <a:xfrm>
            <a:off x="457200" y="-27384"/>
            <a:ext cx="8229600" cy="1143000"/>
          </a:xfrm>
        </p:spPr>
        <p:txBody>
          <a:bodyPr/>
          <a:lstStyle/>
          <a:p>
            <a:r>
              <a:rPr lang="en-GB" sz="4200" dirty="0">
                <a:solidFill>
                  <a:srgbClr val="FFFF00"/>
                </a:solidFill>
                <a:latin typeface="Century Gothic" panose="020B0502020202020204" pitchFamily="34" charset="0"/>
              </a:rPr>
              <a:t>Moral purity and ritual purity</a:t>
            </a:r>
          </a:p>
        </p:txBody>
      </p:sp>
      <p:sp>
        <p:nvSpPr>
          <p:cNvPr id="3" name="Content Placeholder 2">
            <a:extLst>
              <a:ext uri="{FF2B5EF4-FFF2-40B4-BE49-F238E27FC236}">
                <a16:creationId xmlns:a16="http://schemas.microsoft.com/office/drawing/2014/main" id="{4CD89E65-6540-8447-AA1C-628D54E823EE}"/>
              </a:ext>
            </a:extLst>
          </p:cNvPr>
          <p:cNvSpPr>
            <a:spLocks noGrp="1"/>
          </p:cNvSpPr>
          <p:nvPr>
            <p:ph idx="1"/>
          </p:nvPr>
        </p:nvSpPr>
        <p:spPr>
          <a:xfrm>
            <a:off x="251520" y="1298178"/>
            <a:ext cx="8892480" cy="4525963"/>
          </a:xfrm>
        </p:spPr>
        <p:txBody>
          <a:bodyPr/>
          <a:lstStyle/>
          <a:p>
            <a:r>
              <a:rPr lang="en-GB" sz="2800" dirty="0">
                <a:latin typeface="Century Gothic" panose="020B0502020202020204" pitchFamily="34" charset="0"/>
              </a:rPr>
              <a:t>Moral purity – sexual purity</a:t>
            </a:r>
          </a:p>
          <a:p>
            <a:pPr lvl="1"/>
            <a:r>
              <a:rPr lang="en-GB" sz="2400" dirty="0">
                <a:latin typeface="Century Gothic" panose="020B0502020202020204" pitchFamily="34" charset="0"/>
              </a:rPr>
              <a:t>If you will eat you will die</a:t>
            </a:r>
          </a:p>
          <a:p>
            <a:pPr lvl="1"/>
            <a:r>
              <a:rPr lang="en-GB" sz="2400" dirty="0">
                <a:latin typeface="Century Gothic" panose="020B0502020202020204" pitchFamily="34" charset="0"/>
              </a:rPr>
              <a:t>“Choose life”</a:t>
            </a:r>
          </a:p>
          <a:p>
            <a:r>
              <a:rPr lang="en-GB" sz="2800" dirty="0">
                <a:latin typeface="Century Gothic" panose="020B0502020202020204" pitchFamily="34" charset="0"/>
              </a:rPr>
              <a:t>Ritual purity</a:t>
            </a:r>
          </a:p>
          <a:p>
            <a:pPr lvl="1"/>
            <a:r>
              <a:rPr lang="en-GB" sz="2400" dirty="0">
                <a:latin typeface="Century Gothic" panose="020B0502020202020204" pitchFamily="34" charset="0"/>
              </a:rPr>
              <a:t>God is life – life is holy</a:t>
            </a:r>
          </a:p>
          <a:p>
            <a:pPr lvl="1"/>
            <a:r>
              <a:rPr lang="en-GB" sz="2400" dirty="0">
                <a:latin typeface="Century Gothic" panose="020B0502020202020204" pitchFamily="34" charset="0"/>
              </a:rPr>
              <a:t>Anything to do with death is impure or unclean</a:t>
            </a:r>
          </a:p>
          <a:p>
            <a:pPr lvl="1"/>
            <a:r>
              <a:rPr lang="en-GB" sz="2400" dirty="0">
                <a:latin typeface="Century Gothic" panose="020B0502020202020204" pitchFamily="34" charset="0"/>
              </a:rPr>
              <a:t>If touch dead body – affected</a:t>
            </a:r>
          </a:p>
          <a:p>
            <a:pPr lvl="1"/>
            <a:r>
              <a:rPr lang="en-GB" sz="2400" dirty="0">
                <a:latin typeface="Century Gothic" panose="020B0502020202020204" pitchFamily="34" charset="0"/>
              </a:rPr>
              <a:t>Blood is life – loss of blood is death </a:t>
            </a:r>
          </a:p>
          <a:p>
            <a:pPr lvl="1"/>
            <a:r>
              <a:rPr lang="en-GB" sz="2400" dirty="0">
                <a:latin typeface="Century Gothic" panose="020B0502020202020204" pitchFamily="34" charset="0"/>
              </a:rPr>
              <a:t>Menstruation – loss of blood</a:t>
            </a:r>
          </a:p>
          <a:p>
            <a:pPr lvl="1"/>
            <a:r>
              <a:rPr lang="en-GB" sz="2400" dirty="0">
                <a:latin typeface="Century Gothic" panose="020B0502020202020204" pitchFamily="34" charset="0"/>
              </a:rPr>
              <a:t>Ritually unclean or impure</a:t>
            </a:r>
          </a:p>
          <a:p>
            <a:pPr lvl="1"/>
            <a:r>
              <a:rPr lang="en-GB" sz="2400" dirty="0">
                <a:latin typeface="Century Gothic" panose="020B0502020202020204" pitchFamily="34" charset="0"/>
              </a:rPr>
              <a:t>Nothing to do with sin or morality –different categories</a:t>
            </a:r>
          </a:p>
        </p:txBody>
      </p:sp>
    </p:spTree>
    <p:extLst>
      <p:ext uri="{BB962C8B-B14F-4D97-AF65-F5344CB8AC3E}">
        <p14:creationId xmlns:p14="http://schemas.microsoft.com/office/powerpoint/2010/main" val="278807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4C611-7537-094C-9C59-CBF665FC3E3B}"/>
              </a:ext>
            </a:extLst>
          </p:cNvPr>
          <p:cNvSpPr>
            <a:spLocks noGrp="1"/>
          </p:cNvSpPr>
          <p:nvPr>
            <p:ph idx="1"/>
          </p:nvPr>
        </p:nvSpPr>
        <p:spPr>
          <a:xfrm>
            <a:off x="0" y="631229"/>
            <a:ext cx="8686800" cy="4525963"/>
          </a:xfrm>
        </p:spPr>
        <p:txBody>
          <a:bodyPr/>
          <a:lstStyle/>
          <a:p>
            <a:pPr lvl="1"/>
            <a:r>
              <a:rPr lang="en-GB" sz="2000" dirty="0">
                <a:latin typeface="Century Gothic" panose="020B0502020202020204" pitchFamily="34" charset="0"/>
              </a:rPr>
              <a:t>“‘Do not have sexual relations with both a woman and her daughter. Do not have sexual relations with either her son’s daughter or her daughter’s daughter; they are her close relatives. That is wickedness.</a:t>
            </a:r>
          </a:p>
          <a:p>
            <a:pPr lvl="1"/>
            <a:r>
              <a:rPr lang="en-GB" sz="2000" dirty="0">
                <a:latin typeface="Century Gothic" panose="020B0502020202020204" pitchFamily="34" charset="0"/>
              </a:rPr>
              <a:t>“‘Do not take your wife’s sister as a rival wife and have sexual relations with her while your wife is living.</a:t>
            </a:r>
          </a:p>
          <a:p>
            <a:pPr lvl="1"/>
            <a:r>
              <a:rPr lang="en-GB" sz="2000" dirty="0">
                <a:latin typeface="Century Gothic" panose="020B0502020202020204" pitchFamily="34" charset="0"/>
              </a:rPr>
              <a:t>“‘Do not approach a woman to have sexual relations during the uncleanness of her monthly period.</a:t>
            </a:r>
          </a:p>
          <a:p>
            <a:pPr lvl="1"/>
            <a:r>
              <a:rPr lang="en-GB" sz="2000" dirty="0">
                <a:latin typeface="Century Gothic" panose="020B0502020202020204" pitchFamily="34" charset="0"/>
              </a:rPr>
              <a:t>“‘Do not have sexual relations with your neighbour’s wife and defile yourself with her.</a:t>
            </a:r>
          </a:p>
          <a:p>
            <a:pPr lvl="1"/>
            <a:r>
              <a:rPr lang="en-GB" sz="2000" dirty="0">
                <a:latin typeface="Century Gothic" panose="020B0502020202020204" pitchFamily="34" charset="0"/>
              </a:rPr>
              <a:t>“‘Do not give any of your children to be sacrificed to </a:t>
            </a:r>
            <a:r>
              <a:rPr lang="en-GB" sz="2000" dirty="0" err="1">
                <a:latin typeface="Century Gothic" panose="020B0502020202020204" pitchFamily="34" charset="0"/>
              </a:rPr>
              <a:t>Molek</a:t>
            </a:r>
            <a:r>
              <a:rPr lang="en-GB" sz="2000" dirty="0">
                <a:latin typeface="Century Gothic" panose="020B0502020202020204" pitchFamily="34" charset="0"/>
              </a:rPr>
              <a:t>, for you must not profane the name of your God. I am the Lord.</a:t>
            </a:r>
          </a:p>
          <a:p>
            <a:pPr lvl="1"/>
            <a:r>
              <a:rPr lang="en-GB" sz="2000" dirty="0">
                <a:latin typeface="Century Gothic" panose="020B0502020202020204" pitchFamily="34" charset="0"/>
              </a:rPr>
              <a:t>“‘Do not have sexual relations with a man as one does with a woman; that is detestable.</a:t>
            </a:r>
          </a:p>
          <a:p>
            <a:pPr lvl="1"/>
            <a:r>
              <a:rPr lang="en-GB" sz="2000" dirty="0">
                <a:latin typeface="Century Gothic" panose="020B0502020202020204" pitchFamily="34" charset="0"/>
              </a:rPr>
              <a:t>“‘Do not have sexual relations with an animal and defile yourself with it. A woman must not present herself to an animal to have sexual relations with it; that is a perversion.</a:t>
            </a:r>
          </a:p>
        </p:txBody>
      </p:sp>
    </p:spTree>
    <p:extLst>
      <p:ext uri="{BB962C8B-B14F-4D97-AF65-F5344CB8AC3E}">
        <p14:creationId xmlns:p14="http://schemas.microsoft.com/office/powerpoint/2010/main" val="452588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F4864-6A2B-3F40-A72D-49E4AA360E29}"/>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Consequences </a:t>
            </a:r>
          </a:p>
        </p:txBody>
      </p:sp>
      <p:sp>
        <p:nvSpPr>
          <p:cNvPr id="3" name="Content Placeholder 2">
            <a:extLst>
              <a:ext uri="{FF2B5EF4-FFF2-40B4-BE49-F238E27FC236}">
                <a16:creationId xmlns:a16="http://schemas.microsoft.com/office/drawing/2014/main" id="{16F2639D-8D6D-794C-8DF7-A513CD6834E8}"/>
              </a:ext>
            </a:extLst>
          </p:cNvPr>
          <p:cNvSpPr>
            <a:spLocks noGrp="1"/>
          </p:cNvSpPr>
          <p:nvPr>
            <p:ph idx="1"/>
          </p:nvPr>
        </p:nvSpPr>
        <p:spPr/>
        <p:txBody>
          <a:bodyPr/>
          <a:lstStyle/>
          <a:p>
            <a:r>
              <a:rPr lang="en-GB" sz="2400" dirty="0">
                <a:latin typeface="Century Gothic" panose="020B0502020202020204" pitchFamily="34" charset="0"/>
              </a:rPr>
              <a:t>“‘Do not defile yourselves in any of these ways, because this is how the nations that I am going to drive out before you became defiled. Even the land was defiled; so I punished it for its sin, and the land vomited out its inhabitants. But you must keep my decrees and my laws. The native-born and the foreigners residing among you must not do any of these detestable things, for all these things were done by the people who lived in the land before you, and the land became defiled. And if you defile the land, it will vomit you out as it vomited out the nations that were before you. Leviticus 18:1-28</a:t>
            </a:r>
          </a:p>
        </p:txBody>
      </p:sp>
    </p:spTree>
    <p:extLst>
      <p:ext uri="{BB962C8B-B14F-4D97-AF65-F5344CB8AC3E}">
        <p14:creationId xmlns:p14="http://schemas.microsoft.com/office/powerpoint/2010/main" val="3679479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C381C-FF8A-6F44-BC33-1FD32B60236C}"/>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How to enter the land</a:t>
            </a:r>
          </a:p>
        </p:txBody>
      </p:sp>
      <p:sp>
        <p:nvSpPr>
          <p:cNvPr id="3" name="Content Placeholder 2">
            <a:extLst>
              <a:ext uri="{FF2B5EF4-FFF2-40B4-BE49-F238E27FC236}">
                <a16:creationId xmlns:a16="http://schemas.microsoft.com/office/drawing/2014/main" id="{02395934-2E77-4E47-8038-6975FED23C02}"/>
              </a:ext>
            </a:extLst>
          </p:cNvPr>
          <p:cNvSpPr>
            <a:spLocks noGrp="1"/>
          </p:cNvSpPr>
          <p:nvPr>
            <p:ph sz="half" idx="1"/>
          </p:nvPr>
        </p:nvSpPr>
        <p:spPr>
          <a:xfrm>
            <a:off x="457200" y="1600200"/>
            <a:ext cx="8229600" cy="4525963"/>
          </a:xfrm>
        </p:spPr>
        <p:txBody>
          <a:bodyPr/>
          <a:lstStyle/>
          <a:p>
            <a:r>
              <a:rPr lang="en-GB" dirty="0">
                <a:latin typeface="Century Gothic" panose="020B0502020202020204" pitchFamily="34" charset="0"/>
              </a:rPr>
              <a:t>Sue for peace</a:t>
            </a:r>
          </a:p>
          <a:p>
            <a:pPr lvl="1"/>
            <a:r>
              <a:rPr lang="en-GB" dirty="0">
                <a:latin typeface="Century Gothic" panose="020B0502020202020204" pitchFamily="34" charset="0"/>
              </a:rPr>
              <a:t>When you approach a town to attack it, you shall offer it terms of peace. Deuteronomy 20:10</a:t>
            </a:r>
          </a:p>
          <a:p>
            <a:r>
              <a:rPr lang="en-GB" dirty="0">
                <a:latin typeface="Century Gothic" panose="020B0502020202020204" pitchFamily="34" charset="0"/>
              </a:rPr>
              <a:t>Accept Noahide laws</a:t>
            </a:r>
          </a:p>
          <a:p>
            <a:pPr lvl="1"/>
            <a:r>
              <a:rPr lang="en-GB" dirty="0">
                <a:latin typeface="Century Gothic" panose="020B0502020202020204" pitchFamily="34" charset="0"/>
              </a:rPr>
              <a:t> No idolatry</a:t>
            </a:r>
          </a:p>
          <a:p>
            <a:pPr lvl="1"/>
            <a:r>
              <a:rPr lang="en-GB" dirty="0">
                <a:latin typeface="Century Gothic" panose="020B0502020202020204" pitchFamily="34" charset="0"/>
              </a:rPr>
              <a:t>No blasphemy</a:t>
            </a:r>
          </a:p>
          <a:p>
            <a:pPr lvl="1"/>
            <a:r>
              <a:rPr lang="en-GB" dirty="0">
                <a:latin typeface="Century Gothic" panose="020B0502020202020204" pitchFamily="34" charset="0"/>
              </a:rPr>
              <a:t>No murder</a:t>
            </a:r>
          </a:p>
          <a:p>
            <a:pPr lvl="1"/>
            <a:r>
              <a:rPr lang="en-GB" dirty="0">
                <a:latin typeface="Century Gothic" panose="020B0502020202020204" pitchFamily="34" charset="0"/>
              </a:rPr>
              <a:t>No forbidden sexual relations</a:t>
            </a:r>
          </a:p>
          <a:p>
            <a:pPr lvl="1"/>
            <a:r>
              <a:rPr lang="en-GB" dirty="0">
                <a:latin typeface="Century Gothic" panose="020B0502020202020204" pitchFamily="34" charset="0"/>
              </a:rPr>
              <a:t>No theft</a:t>
            </a:r>
          </a:p>
          <a:p>
            <a:pPr lvl="1"/>
            <a:r>
              <a:rPr lang="en-GB" dirty="0">
                <a:latin typeface="Century Gothic" panose="020B0502020202020204" pitchFamily="34" charset="0"/>
              </a:rPr>
              <a:t>No eating any limb of a living animal; </a:t>
            </a:r>
          </a:p>
          <a:p>
            <a:pPr lvl="1"/>
            <a:r>
              <a:rPr lang="en-GB" dirty="0">
                <a:latin typeface="Century Gothic" panose="020B0502020202020204" pitchFamily="34" charset="0"/>
              </a:rPr>
              <a:t> Create a judicial system.</a:t>
            </a:r>
          </a:p>
        </p:txBody>
      </p:sp>
    </p:spTree>
    <p:extLst>
      <p:ext uri="{BB962C8B-B14F-4D97-AF65-F5344CB8AC3E}">
        <p14:creationId xmlns:p14="http://schemas.microsoft.com/office/powerpoint/2010/main" val="57299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9D6BD-3CEA-8243-BA5C-5F592701CB80}"/>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What did Joshua do?</a:t>
            </a:r>
          </a:p>
        </p:txBody>
      </p:sp>
      <p:sp>
        <p:nvSpPr>
          <p:cNvPr id="3" name="Content Placeholder 2">
            <a:extLst>
              <a:ext uri="{FF2B5EF4-FFF2-40B4-BE49-F238E27FC236}">
                <a16:creationId xmlns:a16="http://schemas.microsoft.com/office/drawing/2014/main" id="{680F2E7A-0D51-C344-95DD-5961B5584DB3}"/>
              </a:ext>
            </a:extLst>
          </p:cNvPr>
          <p:cNvSpPr>
            <a:spLocks noGrp="1"/>
          </p:cNvSpPr>
          <p:nvPr>
            <p:ph idx="1"/>
          </p:nvPr>
        </p:nvSpPr>
        <p:spPr>
          <a:xfrm>
            <a:off x="251520" y="1600200"/>
            <a:ext cx="8435280" cy="4525963"/>
          </a:xfrm>
        </p:spPr>
        <p:txBody>
          <a:bodyPr/>
          <a:lstStyle/>
          <a:p>
            <a:r>
              <a:rPr lang="en-GB" sz="2400" dirty="0">
                <a:latin typeface="Century Gothic" panose="020B0502020202020204" pitchFamily="34" charset="0"/>
              </a:rPr>
              <a:t>Joshua sent three proclamations to the Canaanites in the land of Israel prior to the Israelites entry into the land: “Whoever wishes to leave should leave; whoever wishes to make peace should make peace; and whoever wishes to wage war should do so. </a:t>
            </a:r>
          </a:p>
          <a:p>
            <a:r>
              <a:rPr lang="en-GB" sz="2400" dirty="0">
                <a:latin typeface="Century Gothic" panose="020B0502020202020204" pitchFamily="34" charset="0"/>
              </a:rPr>
              <a:t>The </a:t>
            </a:r>
            <a:r>
              <a:rPr lang="en-GB" sz="2400" dirty="0" err="1">
                <a:latin typeface="Century Gothic" panose="020B0502020202020204" pitchFamily="34" charset="0"/>
              </a:rPr>
              <a:t>Girgashites</a:t>
            </a:r>
            <a:r>
              <a:rPr lang="en-GB" sz="2400" dirty="0">
                <a:latin typeface="Century Gothic" panose="020B0502020202020204" pitchFamily="34" charset="0"/>
              </a:rPr>
              <a:t> emigrated, for they believed the Holy One that the Land of Israel rightfully belonged to the Israelites people and they went to Africa. The people of Gibeon come to terms with Israel. Thirty-one kings waged war and fell in battle. Talmud</a:t>
            </a:r>
          </a:p>
        </p:txBody>
      </p:sp>
    </p:spTree>
    <p:extLst>
      <p:ext uri="{BB962C8B-B14F-4D97-AF65-F5344CB8AC3E}">
        <p14:creationId xmlns:p14="http://schemas.microsoft.com/office/powerpoint/2010/main" val="1221212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41B38-4CC0-914E-8BBA-935F6FFE3EA8}"/>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Moses example</a:t>
            </a:r>
          </a:p>
        </p:txBody>
      </p:sp>
      <p:sp>
        <p:nvSpPr>
          <p:cNvPr id="3" name="Content Placeholder 2">
            <a:extLst>
              <a:ext uri="{FF2B5EF4-FFF2-40B4-BE49-F238E27FC236}">
                <a16:creationId xmlns:a16="http://schemas.microsoft.com/office/drawing/2014/main" id="{95BA43F5-9440-654D-8A88-271F37961D15}"/>
              </a:ext>
            </a:extLst>
          </p:cNvPr>
          <p:cNvSpPr>
            <a:spLocks noGrp="1"/>
          </p:cNvSpPr>
          <p:nvPr>
            <p:ph sz="half" idx="1"/>
          </p:nvPr>
        </p:nvSpPr>
        <p:spPr>
          <a:xfrm>
            <a:off x="179512" y="1600200"/>
            <a:ext cx="8640960" cy="4525963"/>
          </a:xfrm>
        </p:spPr>
        <p:txBody>
          <a:bodyPr/>
          <a:lstStyle/>
          <a:p>
            <a:r>
              <a:rPr lang="en-GB" sz="2200" dirty="0">
                <a:latin typeface="Century Gothic" panose="020B0502020202020204" pitchFamily="34" charset="0"/>
              </a:rPr>
              <a:t>The Lord said, “Start out and go across the valley of the </a:t>
            </a:r>
            <a:r>
              <a:rPr lang="en-GB" sz="2200" dirty="0" err="1">
                <a:latin typeface="Century Gothic" panose="020B0502020202020204" pitchFamily="34" charset="0"/>
              </a:rPr>
              <a:t>Arnon</a:t>
            </a:r>
            <a:r>
              <a:rPr lang="en-GB" sz="2200" dirty="0">
                <a:latin typeface="Century Gothic" panose="020B0502020202020204" pitchFamily="34" charset="0"/>
              </a:rPr>
              <a:t> River. I have handed </a:t>
            </a:r>
            <a:r>
              <a:rPr lang="en-GB" sz="2200" dirty="0" err="1">
                <a:latin typeface="Century Gothic" panose="020B0502020202020204" pitchFamily="34" charset="0"/>
              </a:rPr>
              <a:t>Sihon</a:t>
            </a:r>
            <a:r>
              <a:rPr lang="en-GB" sz="2200" dirty="0">
                <a:latin typeface="Century Gothic" panose="020B0502020202020204" pitchFamily="34" charset="0"/>
              </a:rPr>
              <a:t> over to you. He is the Amorite king of </a:t>
            </a:r>
            <a:r>
              <a:rPr lang="en-GB" sz="2200" dirty="0" err="1">
                <a:latin typeface="Century Gothic" panose="020B0502020202020204" pitchFamily="34" charset="0"/>
              </a:rPr>
              <a:t>Heshbon</a:t>
            </a:r>
            <a:r>
              <a:rPr lang="en-GB" sz="2200" dirty="0">
                <a:latin typeface="Century Gothic" panose="020B0502020202020204" pitchFamily="34" charset="0"/>
              </a:rPr>
              <a:t>. I have also given you his country. Begin to take it as your own. Go to war against him. </a:t>
            </a:r>
          </a:p>
          <a:p>
            <a:r>
              <a:rPr lang="en-GB" sz="2200" dirty="0">
                <a:latin typeface="Century Gothic" panose="020B0502020202020204" pitchFamily="34" charset="0"/>
              </a:rPr>
              <a:t> Moses sent messengers and told them to go to </a:t>
            </a:r>
            <a:r>
              <a:rPr lang="en-GB" sz="2200" dirty="0" err="1">
                <a:latin typeface="Century Gothic" panose="020B0502020202020204" pitchFamily="34" charset="0"/>
              </a:rPr>
              <a:t>Sihon</a:t>
            </a:r>
            <a:r>
              <a:rPr lang="en-GB" sz="2200" dirty="0">
                <a:latin typeface="Century Gothic" panose="020B0502020202020204" pitchFamily="34" charset="0"/>
              </a:rPr>
              <a:t>, the king of </a:t>
            </a:r>
            <a:r>
              <a:rPr lang="en-GB" sz="2200" dirty="0" err="1">
                <a:latin typeface="Century Gothic" panose="020B0502020202020204" pitchFamily="34" charset="0"/>
              </a:rPr>
              <a:t>Heshbon</a:t>
            </a:r>
            <a:r>
              <a:rPr lang="en-GB" sz="2200" dirty="0">
                <a:latin typeface="Century Gothic" panose="020B0502020202020204" pitchFamily="34" charset="0"/>
              </a:rPr>
              <a:t>. They offered him peace. They said, “Let us pass through your country. We’ll stay on the main road. We won’t turn off it to one side or the other. We’ll pay you the right amount of silver for food to eat and water to drink. The people of Esau allowed us to do that. The people of Moab also allowed us to do it.”</a:t>
            </a:r>
          </a:p>
          <a:p>
            <a:r>
              <a:rPr lang="en-GB" sz="2200" dirty="0">
                <a:latin typeface="Century Gothic" panose="020B0502020202020204" pitchFamily="34" charset="0"/>
              </a:rPr>
              <a:t>But </a:t>
            </a:r>
            <a:r>
              <a:rPr lang="en-GB" sz="2200" dirty="0" err="1">
                <a:latin typeface="Century Gothic" panose="020B0502020202020204" pitchFamily="34" charset="0"/>
              </a:rPr>
              <a:t>Sihon</a:t>
            </a:r>
            <a:r>
              <a:rPr lang="en-GB" sz="2200" dirty="0">
                <a:latin typeface="Century Gothic" panose="020B0502020202020204" pitchFamily="34" charset="0"/>
              </a:rPr>
              <a:t>, the king of </a:t>
            </a:r>
            <a:r>
              <a:rPr lang="en-GB" sz="2200" dirty="0" err="1">
                <a:latin typeface="Century Gothic" panose="020B0502020202020204" pitchFamily="34" charset="0"/>
              </a:rPr>
              <a:t>Heshbon</a:t>
            </a:r>
            <a:r>
              <a:rPr lang="en-GB" sz="2200" dirty="0">
                <a:latin typeface="Century Gothic" panose="020B0502020202020204" pitchFamily="34" charset="0"/>
              </a:rPr>
              <a:t>, refused to let us walk through. </a:t>
            </a:r>
          </a:p>
        </p:txBody>
      </p:sp>
    </p:spTree>
    <p:extLst>
      <p:ext uri="{BB962C8B-B14F-4D97-AF65-F5344CB8AC3E}">
        <p14:creationId xmlns:p14="http://schemas.microsoft.com/office/powerpoint/2010/main" val="517517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381CE-A678-7E4D-A583-3F5D4E0A3A29}"/>
              </a:ext>
            </a:extLst>
          </p:cNvPr>
          <p:cNvSpPr>
            <a:spLocks noGrp="1"/>
          </p:cNvSpPr>
          <p:nvPr>
            <p:ph type="title"/>
          </p:nvPr>
        </p:nvSpPr>
        <p:spPr/>
        <p:txBody>
          <a:bodyPr/>
          <a:lstStyle/>
          <a:p>
            <a:r>
              <a:rPr lang="en-GB" dirty="0">
                <a:solidFill>
                  <a:srgbClr val="FFFF00"/>
                </a:solidFill>
                <a:latin typeface="Century Gothic" panose="020B0502020202020204" pitchFamily="34" charset="0"/>
              </a:rPr>
              <a:t>Conquest of Jericho</a:t>
            </a:r>
          </a:p>
        </p:txBody>
      </p:sp>
      <p:sp>
        <p:nvSpPr>
          <p:cNvPr id="3" name="Content Placeholder 2">
            <a:extLst>
              <a:ext uri="{FF2B5EF4-FFF2-40B4-BE49-F238E27FC236}">
                <a16:creationId xmlns:a16="http://schemas.microsoft.com/office/drawing/2014/main" id="{88502BCF-1E3D-7641-91F5-587495C68DDB}"/>
              </a:ext>
            </a:extLst>
          </p:cNvPr>
          <p:cNvSpPr>
            <a:spLocks noGrp="1"/>
          </p:cNvSpPr>
          <p:nvPr>
            <p:ph sz="half" idx="1"/>
          </p:nvPr>
        </p:nvSpPr>
        <p:spPr>
          <a:xfrm>
            <a:off x="457200" y="1600200"/>
            <a:ext cx="8003232" cy="4525963"/>
          </a:xfrm>
        </p:spPr>
        <p:txBody>
          <a:bodyPr/>
          <a:lstStyle/>
          <a:p>
            <a:r>
              <a:rPr lang="en-GB" sz="2400" dirty="0">
                <a:solidFill>
                  <a:schemeClr val="tx2"/>
                </a:solidFill>
                <a:latin typeface="Century Gothic" panose="020B0502020202020204" pitchFamily="34" charset="0"/>
              </a:rPr>
              <a:t>“The Lord has given you the city! The city and all that is in it are to be devoted to the Lord. Only Rahab the prostitute and all who are with her in her house shall be spared, because she hid the spies we sent. All the silver and gold and the articles of bronze and iron are sacred to the Lord and must go into his treasury.” Joshua 6:16-19</a:t>
            </a:r>
          </a:p>
          <a:p>
            <a:pPr lvl="1"/>
            <a:r>
              <a:rPr lang="en-GB" sz="2000" dirty="0">
                <a:solidFill>
                  <a:schemeClr val="tx2"/>
                </a:solidFill>
                <a:latin typeface="Century Gothic" panose="020B0502020202020204" pitchFamily="34" charset="0"/>
              </a:rPr>
              <a:t>God brings the victory</a:t>
            </a:r>
          </a:p>
          <a:p>
            <a:pPr lvl="1"/>
            <a:r>
              <a:rPr lang="en-GB" sz="2000" dirty="0">
                <a:solidFill>
                  <a:schemeClr val="tx2"/>
                </a:solidFill>
                <a:latin typeface="Century Gothic" panose="020B0502020202020204" pitchFamily="34" charset="0"/>
              </a:rPr>
              <a:t>So no looting – the spoils go to the victor (God)</a:t>
            </a:r>
          </a:p>
          <a:p>
            <a:pPr lvl="1"/>
            <a:r>
              <a:rPr lang="en-GB" sz="2000" dirty="0">
                <a:solidFill>
                  <a:schemeClr val="tx2"/>
                </a:solidFill>
                <a:latin typeface="Century Gothic" panose="020B0502020202020204" pitchFamily="34" charset="0"/>
              </a:rPr>
              <a:t>War against idolatry not genocide</a:t>
            </a:r>
          </a:p>
          <a:p>
            <a:pPr lvl="2"/>
            <a:r>
              <a:rPr lang="en-GB" sz="1600" dirty="0">
                <a:solidFill>
                  <a:schemeClr val="tx2"/>
                </a:solidFill>
                <a:latin typeface="Century Gothic" panose="020B0502020202020204" pitchFamily="34" charset="0"/>
              </a:rPr>
              <a:t>“The Lord your God, he is God in the heavens </a:t>
            </a:r>
            <a:br>
              <a:rPr lang="en-GB" sz="1600" dirty="0">
                <a:solidFill>
                  <a:schemeClr val="tx2"/>
                </a:solidFill>
                <a:latin typeface="Century Gothic" panose="020B0502020202020204" pitchFamily="34" charset="0"/>
              </a:rPr>
            </a:br>
            <a:r>
              <a:rPr lang="en-GB" sz="1600" dirty="0">
                <a:solidFill>
                  <a:schemeClr val="tx2"/>
                </a:solidFill>
                <a:latin typeface="Century Gothic" panose="020B0502020202020204" pitchFamily="34" charset="0"/>
              </a:rPr>
              <a:t>above and on the earth beneath.” Rahab</a:t>
            </a:r>
          </a:p>
          <a:p>
            <a:pPr marL="0" indent="0">
              <a:buNone/>
            </a:pPr>
            <a:endParaRPr lang="en-GB" sz="24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351736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D8FDD-0847-CE4A-BDA9-F74A9051D402}"/>
              </a:ext>
            </a:extLst>
          </p:cNvPr>
          <p:cNvSpPr>
            <a:spLocks noGrp="1"/>
          </p:cNvSpPr>
          <p:nvPr>
            <p:ph type="title"/>
          </p:nvPr>
        </p:nvSpPr>
        <p:spPr/>
        <p:txBody>
          <a:bodyPr/>
          <a:lstStyle/>
          <a:p>
            <a:r>
              <a:rPr lang="en-GB" dirty="0">
                <a:solidFill>
                  <a:srgbClr val="FFFF00"/>
                </a:solidFill>
                <a:latin typeface="Century Gothic" panose="020B0502020202020204" pitchFamily="34" charset="0"/>
              </a:rPr>
              <a:t>Defeat at Ai</a:t>
            </a:r>
          </a:p>
        </p:txBody>
      </p:sp>
      <p:sp>
        <p:nvSpPr>
          <p:cNvPr id="3" name="Content Placeholder 2">
            <a:extLst>
              <a:ext uri="{FF2B5EF4-FFF2-40B4-BE49-F238E27FC236}">
                <a16:creationId xmlns:a16="http://schemas.microsoft.com/office/drawing/2014/main" id="{3A7C3EFE-36D4-A042-82DE-E6146381581F}"/>
              </a:ext>
            </a:extLst>
          </p:cNvPr>
          <p:cNvSpPr>
            <a:spLocks noGrp="1"/>
          </p:cNvSpPr>
          <p:nvPr>
            <p:ph sz="half" idx="1"/>
          </p:nvPr>
        </p:nvSpPr>
        <p:spPr>
          <a:xfrm>
            <a:off x="457200" y="1600200"/>
            <a:ext cx="8003232" cy="4525963"/>
          </a:xfrm>
        </p:spPr>
        <p:txBody>
          <a:bodyPr/>
          <a:lstStyle/>
          <a:p>
            <a:r>
              <a:rPr lang="en-GB" sz="2400" dirty="0">
                <a:solidFill>
                  <a:schemeClr val="tx2"/>
                </a:solidFill>
                <a:latin typeface="Century Gothic" panose="020B0502020202020204" pitchFamily="34" charset="0"/>
              </a:rPr>
              <a:t>Joshua said, ‘Alas, Sovereign Lord, why did you ever bring this people across the Jordan to deliver us into the hands of the Amorites to destroy us? If only we had been content to stay on the other side of the Jordan!  Pardon your servant, Lord. What can I say, now that Israel has been routed by its enemies? The Canaanites and the other people of the country will hear about this and they will surround us and wipe out our name from the earth. What then will you do for your own great name?’ 			Joshua 7:7-9</a:t>
            </a:r>
          </a:p>
          <a:p>
            <a:pPr marL="0" indent="0">
              <a:buNone/>
            </a:pPr>
            <a:endParaRPr lang="en-GB" sz="2400" dirty="0"/>
          </a:p>
        </p:txBody>
      </p:sp>
    </p:spTree>
    <p:extLst>
      <p:ext uri="{BB962C8B-B14F-4D97-AF65-F5344CB8AC3E}">
        <p14:creationId xmlns:p14="http://schemas.microsoft.com/office/powerpoint/2010/main" val="679527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04D3BE1B-8F64-1145-A35D-7F527CC9E0F2}"/>
              </a:ext>
            </a:extLst>
          </p:cNvPr>
          <p:cNvSpPr>
            <a:spLocks noGrp="1" noChangeArrowheads="1"/>
          </p:cNvSpPr>
          <p:nvPr>
            <p:ph type="title"/>
          </p:nvPr>
        </p:nvSpPr>
        <p:spPr>
          <a:xfrm>
            <a:off x="457200" y="76200"/>
            <a:ext cx="8229600" cy="1143000"/>
          </a:xfrm>
        </p:spPr>
        <p:txBody>
          <a:bodyPr/>
          <a:lstStyle/>
          <a:p>
            <a:r>
              <a:rPr lang="en-US" altLang="en-US" sz="4000">
                <a:solidFill>
                  <a:srgbClr val="FFFF00"/>
                </a:solidFill>
                <a:latin typeface="Century Gothic" panose="020B0502020202020204" pitchFamily="34" charset="0"/>
              </a:rPr>
              <a:t>What is restoration?</a:t>
            </a:r>
          </a:p>
        </p:txBody>
      </p:sp>
      <p:sp>
        <p:nvSpPr>
          <p:cNvPr id="3" name="Content Placeholder 2">
            <a:extLst>
              <a:ext uri="{FF2B5EF4-FFF2-40B4-BE49-F238E27FC236}">
                <a16:creationId xmlns:a16="http://schemas.microsoft.com/office/drawing/2014/main" id="{7698694E-4E4B-9C45-B4B9-39FF9EA60D02}"/>
              </a:ext>
            </a:extLst>
          </p:cNvPr>
          <p:cNvSpPr>
            <a:spLocks noGrp="1" noChangeArrowheads="1"/>
          </p:cNvSpPr>
          <p:nvPr>
            <p:ph sz="half" idx="2"/>
          </p:nvPr>
        </p:nvSpPr>
        <p:spPr>
          <a:xfrm>
            <a:off x="179512" y="1567333"/>
            <a:ext cx="8784976" cy="4525963"/>
          </a:xfrm>
        </p:spPr>
        <p:txBody>
          <a:bodyPr/>
          <a:lstStyle/>
          <a:p>
            <a:r>
              <a:rPr lang="en-US" altLang="en-US" sz="2400" dirty="0">
                <a:latin typeface="Century Gothic" panose="020B0502020202020204" pitchFamily="34" charset="0"/>
              </a:rPr>
              <a:t>Restoration occurs when you find yourself in a similar position to Adam, Eve, the archangel, Cain or Abel etc.</a:t>
            </a:r>
          </a:p>
          <a:p>
            <a:r>
              <a:rPr lang="en-US" altLang="en-US" sz="2400" dirty="0">
                <a:latin typeface="Century Gothic" panose="020B0502020202020204" pitchFamily="34" charset="0"/>
              </a:rPr>
              <a:t>And you have to face the same temptation to make the same mistake that they did and continue the pattern of fallen history</a:t>
            </a:r>
          </a:p>
          <a:p>
            <a:r>
              <a:rPr lang="en-US" altLang="en-US" sz="2400" dirty="0">
                <a:latin typeface="Century Gothic" panose="020B0502020202020204" pitchFamily="34" charset="0"/>
              </a:rPr>
              <a:t>But you choose not to do so and instead of acting out of your fallen nature you act according to your original nature and follow your conscience. You break the cycle of abuse and pattern of fallen history</a:t>
            </a:r>
          </a:p>
          <a:p>
            <a:r>
              <a:rPr lang="en-US" altLang="en-US" sz="2400" dirty="0">
                <a:latin typeface="Century Gothic" panose="020B0502020202020204" pitchFamily="34" charset="0"/>
              </a:rPr>
              <a:t>”If the function of the conscience were absent in fallen people, God’s providence of restoration would be impossible”. </a:t>
            </a:r>
            <a:r>
              <a:rPr lang="en-US" altLang="en-US" sz="2000" dirty="0">
                <a:latin typeface="Century Gothic" panose="020B0502020202020204" pitchFamily="34" charset="0"/>
              </a:rPr>
              <a:t>EDP. 36</a:t>
            </a:r>
          </a:p>
        </p:txBody>
      </p:sp>
    </p:spTree>
    <p:extLst>
      <p:ext uri="{BB962C8B-B14F-4D97-AF65-F5344CB8AC3E}">
        <p14:creationId xmlns:p14="http://schemas.microsoft.com/office/powerpoint/2010/main" val="6190846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5FD45-B9B5-D348-A0EF-2CB105329E25}"/>
              </a:ext>
            </a:extLst>
          </p:cNvPr>
          <p:cNvSpPr>
            <a:spLocks noGrp="1"/>
          </p:cNvSpPr>
          <p:nvPr>
            <p:ph type="title"/>
          </p:nvPr>
        </p:nvSpPr>
        <p:spPr>
          <a:xfrm>
            <a:off x="457200" y="197768"/>
            <a:ext cx="8229600" cy="1143000"/>
          </a:xfrm>
        </p:spPr>
        <p:txBody>
          <a:bodyPr/>
          <a:lstStyle/>
          <a:p>
            <a:r>
              <a:rPr lang="en-GB" sz="4200" dirty="0">
                <a:solidFill>
                  <a:srgbClr val="FFFF00"/>
                </a:solidFill>
                <a:latin typeface="Century Gothic" panose="020B0502020202020204" pitchFamily="34" charset="0"/>
              </a:rPr>
              <a:t>God is angry</a:t>
            </a:r>
          </a:p>
        </p:txBody>
      </p:sp>
      <p:sp>
        <p:nvSpPr>
          <p:cNvPr id="3" name="Content Placeholder 2">
            <a:extLst>
              <a:ext uri="{FF2B5EF4-FFF2-40B4-BE49-F238E27FC236}">
                <a16:creationId xmlns:a16="http://schemas.microsoft.com/office/drawing/2014/main" id="{56F7270D-150D-8D48-A86A-469187C431D4}"/>
              </a:ext>
            </a:extLst>
          </p:cNvPr>
          <p:cNvSpPr>
            <a:spLocks noGrp="1"/>
          </p:cNvSpPr>
          <p:nvPr>
            <p:ph sz="half" idx="1"/>
          </p:nvPr>
        </p:nvSpPr>
        <p:spPr>
          <a:xfrm>
            <a:off x="179512" y="1484784"/>
            <a:ext cx="8640960" cy="4525963"/>
          </a:xfrm>
        </p:spPr>
        <p:txBody>
          <a:bodyPr/>
          <a:lstStyle/>
          <a:p>
            <a:r>
              <a:rPr lang="en-GB" sz="2200" dirty="0">
                <a:solidFill>
                  <a:schemeClr val="tx2"/>
                </a:solidFill>
                <a:latin typeface="Century Gothic" panose="020B0502020202020204" pitchFamily="34" charset="0"/>
              </a:rPr>
              <a:t>“Israel has sinned: They’ve broken the covenant I commanded them; they’ve taken forbidden plunder—stolen and then covered up the theft, squirreling it away with their own stuff. I can’t continue with you if you don’t rid yourselves of the cursed things.”</a:t>
            </a:r>
          </a:p>
          <a:p>
            <a:r>
              <a:rPr lang="en-GB" sz="2200" dirty="0">
                <a:solidFill>
                  <a:schemeClr val="tx2"/>
                </a:solidFill>
                <a:latin typeface="Century Gothic" panose="020B0502020202020204" pitchFamily="34" charset="0"/>
              </a:rPr>
              <a:t>“First thing in the morning you will be called up by tribes. The tribe God names will come up clan by clan; the clan God names will come up family by family; and the family God names will come up man by man. The person found with the cursed things will be burned, he and everything he has, because he broke God’s covenant and did this despicable thing in Israel.”				Joshua 7:10-15</a:t>
            </a:r>
          </a:p>
          <a:p>
            <a:r>
              <a:rPr lang="en-GB" sz="2200" dirty="0" err="1">
                <a:solidFill>
                  <a:schemeClr val="tx2"/>
                </a:solidFill>
                <a:latin typeface="Century Gothic" panose="020B0502020202020204" pitchFamily="34" charset="0"/>
              </a:rPr>
              <a:t>Akhan</a:t>
            </a:r>
            <a:r>
              <a:rPr lang="en-GB" sz="2200" dirty="0">
                <a:solidFill>
                  <a:schemeClr val="tx2"/>
                </a:solidFill>
                <a:latin typeface="Century Gothic" panose="020B0502020202020204" pitchFamily="34" charset="0"/>
              </a:rPr>
              <a:t> took gold, sliver and cloth</a:t>
            </a:r>
            <a:endParaRPr lang="en-GB" sz="2200" dirty="0"/>
          </a:p>
        </p:txBody>
      </p:sp>
    </p:spTree>
    <p:extLst>
      <p:ext uri="{BB962C8B-B14F-4D97-AF65-F5344CB8AC3E}">
        <p14:creationId xmlns:p14="http://schemas.microsoft.com/office/powerpoint/2010/main" val="343179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8593-9235-354F-88AF-FFEA9D0C78D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5347099-0B51-6549-9DD1-7FAE1A45F450}"/>
              </a:ext>
            </a:extLst>
          </p:cNvPr>
          <p:cNvSpPr>
            <a:spLocks noGrp="1"/>
          </p:cNvSpPr>
          <p:nvPr>
            <p:ph sz="half" idx="1"/>
          </p:nvPr>
        </p:nvSpPr>
        <p:spPr>
          <a:xfrm>
            <a:off x="457200" y="1600200"/>
            <a:ext cx="8229600" cy="4525963"/>
          </a:xfrm>
        </p:spPr>
        <p:txBody>
          <a:bodyPr/>
          <a:lstStyle/>
          <a:p>
            <a:r>
              <a:rPr lang="en-GB" sz="2400" dirty="0">
                <a:latin typeface="Century Gothic" panose="020B0502020202020204" pitchFamily="34" charset="0"/>
              </a:rPr>
              <a:t>All Jews are co-responsible for each other</a:t>
            </a:r>
          </a:p>
          <a:p>
            <a:r>
              <a:rPr lang="en-GB" sz="2400" dirty="0">
                <a:latin typeface="Century Gothic" panose="020B0502020202020204" pitchFamily="34" charset="0"/>
              </a:rPr>
              <a:t>Whoever can forbid his household to commit a sin but does not, is seized for the sins of his household. [If he can forbid] his fellow citizens but does not he is seized for the sins of his fellow citizens. If he can forbid] the whole world [but does not] he is seized for [the sins of] the whole world.[3]</a:t>
            </a:r>
          </a:p>
          <a:p>
            <a:br>
              <a:rPr lang="en-GB" sz="2400" dirty="0">
                <a:latin typeface="Century Gothic" panose="020B0502020202020204" pitchFamily="34" charset="0"/>
              </a:rPr>
            </a:br>
            <a:endParaRPr lang="en-GB" sz="2400" dirty="0">
              <a:latin typeface="Century Gothic" panose="020B0502020202020204" pitchFamily="34" charset="0"/>
            </a:endParaRPr>
          </a:p>
        </p:txBody>
      </p:sp>
    </p:spTree>
    <p:extLst>
      <p:ext uri="{BB962C8B-B14F-4D97-AF65-F5344CB8AC3E}">
        <p14:creationId xmlns:p14="http://schemas.microsoft.com/office/powerpoint/2010/main" val="42657770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BF420-87A8-C249-B5A1-87148E6AE8C5}"/>
              </a:ext>
            </a:extLst>
          </p:cNvPr>
          <p:cNvSpPr>
            <a:spLocks noGrp="1"/>
          </p:cNvSpPr>
          <p:nvPr>
            <p:ph type="title"/>
          </p:nvPr>
        </p:nvSpPr>
        <p:spPr/>
        <p:txBody>
          <a:bodyPr/>
          <a:lstStyle/>
          <a:p>
            <a:r>
              <a:rPr lang="en-GB" dirty="0">
                <a:solidFill>
                  <a:srgbClr val="FFFF00"/>
                </a:solidFill>
              </a:rPr>
              <a:t>Ai again</a:t>
            </a:r>
          </a:p>
        </p:txBody>
      </p:sp>
      <p:sp>
        <p:nvSpPr>
          <p:cNvPr id="3" name="Content Placeholder 2">
            <a:extLst>
              <a:ext uri="{FF2B5EF4-FFF2-40B4-BE49-F238E27FC236}">
                <a16:creationId xmlns:a16="http://schemas.microsoft.com/office/drawing/2014/main" id="{8E2AEF56-E0FC-894D-B457-F4521CB01358}"/>
              </a:ext>
            </a:extLst>
          </p:cNvPr>
          <p:cNvSpPr>
            <a:spLocks noGrp="1"/>
          </p:cNvSpPr>
          <p:nvPr>
            <p:ph sz="half" idx="1"/>
          </p:nvPr>
        </p:nvSpPr>
        <p:spPr>
          <a:xfrm>
            <a:off x="457200" y="1600200"/>
            <a:ext cx="8075240" cy="4525963"/>
          </a:xfrm>
        </p:spPr>
        <p:txBody>
          <a:bodyPr/>
          <a:lstStyle/>
          <a:p>
            <a:r>
              <a:rPr lang="en-GB" sz="2400" dirty="0">
                <a:latin typeface="Century Gothic" panose="020B0502020202020204" pitchFamily="34" charset="0"/>
              </a:rPr>
              <a:t>Joshua’s brilliance as a general</a:t>
            </a:r>
          </a:p>
          <a:p>
            <a:r>
              <a:rPr lang="en-GB" sz="2400" dirty="0">
                <a:latin typeface="Century Gothic" panose="020B0502020202020204" pitchFamily="34" charset="0"/>
              </a:rPr>
              <a:t>Israel fights</a:t>
            </a:r>
          </a:p>
          <a:p>
            <a:r>
              <a:rPr lang="en-GB" sz="2400" dirty="0">
                <a:latin typeface="Century Gothic" panose="020B0502020202020204" pitchFamily="34" charset="0"/>
              </a:rPr>
              <a:t>Keep the spoils</a:t>
            </a:r>
          </a:p>
          <a:p>
            <a:r>
              <a:rPr lang="en-GB" sz="2400" dirty="0">
                <a:latin typeface="Century Gothic" panose="020B0502020202020204" pitchFamily="34" charset="0"/>
              </a:rPr>
              <a:t>God gives a sign to Joshua</a:t>
            </a:r>
          </a:p>
          <a:p>
            <a:r>
              <a:rPr lang="en-GB" sz="2400" dirty="0">
                <a:latin typeface="Century Gothic" panose="020B0502020202020204" pitchFamily="34" charset="0"/>
              </a:rPr>
              <a:t>God less involved. God gradually withdraws leaving people to take more initiative and more responsibility</a:t>
            </a:r>
          </a:p>
        </p:txBody>
      </p:sp>
    </p:spTree>
    <p:extLst>
      <p:ext uri="{BB962C8B-B14F-4D97-AF65-F5344CB8AC3E}">
        <p14:creationId xmlns:p14="http://schemas.microsoft.com/office/powerpoint/2010/main" val="415530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E1EAB-3840-EA44-BC70-8DC3113E6B9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81FD001-4556-5A46-A406-916E039E0B48}"/>
              </a:ext>
            </a:extLst>
          </p:cNvPr>
          <p:cNvSpPr>
            <a:spLocks noGrp="1"/>
          </p:cNvSpPr>
          <p:nvPr>
            <p:ph idx="1"/>
          </p:nvPr>
        </p:nvSpPr>
        <p:spPr/>
        <p:txBody>
          <a:bodyPr/>
          <a:lstStyle/>
          <a:p>
            <a:r>
              <a:rPr lang="en-GB" sz="2400" dirty="0">
                <a:latin typeface="Century Gothic" panose="020B0502020202020204" pitchFamily="34" charset="0"/>
              </a:rPr>
              <a:t>Joshua captured the whole land. He took over the central hill country and the whole Negev Desert. He took over the mountains of Israel and the hills around them. . . Joshua captured the kings who ruled over that whole land. He put them to death. He fought battles against all those kings for a long time. </a:t>
            </a:r>
            <a:r>
              <a:rPr lang="en-GB" sz="2400" b="1" dirty="0">
                <a:latin typeface="Century Gothic" panose="020B0502020202020204" pitchFamily="34" charset="0"/>
              </a:rPr>
              <a:t>Only the Hivites who lived in Gibeon made a peace treaty with the Israelites. No other city made a treaty with them. </a:t>
            </a:r>
            <a:r>
              <a:rPr lang="en-GB" sz="2400" dirty="0">
                <a:latin typeface="Century Gothic" panose="020B0502020202020204" pitchFamily="34" charset="0"/>
              </a:rPr>
              <a:t>So Israel captured all those cities in battle. Joshua 11:16-19</a:t>
            </a:r>
          </a:p>
        </p:txBody>
      </p:sp>
    </p:spTree>
    <p:extLst>
      <p:ext uri="{BB962C8B-B14F-4D97-AF65-F5344CB8AC3E}">
        <p14:creationId xmlns:p14="http://schemas.microsoft.com/office/powerpoint/2010/main" val="39981211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ChangeArrowheads="1"/>
          </p:cNvSpPr>
          <p:nvPr/>
        </p:nvSpPr>
        <p:spPr bwMode="auto">
          <a:xfrm>
            <a:off x="3352800" y="2286000"/>
            <a:ext cx="1066800" cy="685800"/>
          </a:xfrm>
          <a:prstGeom prst="rect">
            <a:avLst/>
          </a:prstGeom>
          <a:solidFill>
            <a:srgbClr val="3366FF"/>
          </a:solidFill>
          <a:ln w="76200">
            <a:solidFill>
              <a:schemeClr val="tx2"/>
            </a:solidFill>
            <a:miter lim="800000"/>
            <a:headEnd/>
            <a:tailEnd/>
          </a:ln>
          <a:effectLst>
            <a:outerShdw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a:ln>
                  <a:noFill/>
                </a:ln>
                <a:solidFill>
                  <a:srgbClr val="FFFF99"/>
                </a:solidFill>
                <a:effectLst/>
                <a:uLnTx/>
                <a:uFillTx/>
                <a:latin typeface="Century Gothic" panose="020B0502020202020204" pitchFamily="34" charset="0"/>
                <a:cs typeface="Arial" pitchFamily="96" charset="0"/>
              </a:rPr>
              <a:t>400</a:t>
            </a:r>
            <a:r>
              <a:rPr kumimoji="0" lang="en-GB" sz="20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 </a:t>
            </a:r>
            <a:endParaRPr kumimoji="0" lang="en-GB" sz="2400" b="1"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
        <p:nvSpPr>
          <p:cNvPr id="24580" name="Rectangle 4"/>
          <p:cNvSpPr>
            <a:spLocks noChangeArrowheads="1"/>
          </p:cNvSpPr>
          <p:nvPr/>
        </p:nvSpPr>
        <p:spPr bwMode="auto">
          <a:xfrm>
            <a:off x="533400" y="914400"/>
            <a:ext cx="3886200" cy="609600"/>
          </a:xfrm>
          <a:prstGeom prst="rect">
            <a:avLst/>
          </a:prstGeom>
          <a:solidFill>
            <a:schemeClr val="accent1">
              <a:alpha val="50000"/>
            </a:schemeClr>
          </a:solidFill>
          <a:ln w="76200">
            <a:solidFill>
              <a:schemeClr val="tx2"/>
            </a:solidFill>
            <a:miter lim="800000"/>
            <a:headEnd/>
            <a:tailEnd/>
          </a:ln>
          <a:effectLst>
            <a:outerShdw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Slavery in Egypt</a:t>
            </a:r>
          </a:p>
        </p:txBody>
      </p:sp>
      <p:sp>
        <p:nvSpPr>
          <p:cNvPr id="24583" name="Rectangle 7"/>
          <p:cNvSpPr>
            <a:spLocks noChangeArrowheads="1"/>
          </p:cNvSpPr>
          <p:nvPr/>
        </p:nvSpPr>
        <p:spPr bwMode="auto">
          <a:xfrm>
            <a:off x="533400" y="1676400"/>
            <a:ext cx="3886200" cy="609600"/>
          </a:xfrm>
          <a:prstGeom prst="rect">
            <a:avLst/>
          </a:prstGeom>
          <a:solidFill>
            <a:schemeClr val="accent1"/>
          </a:solidFill>
          <a:ln w="76200">
            <a:solidFill>
              <a:schemeClr val="tx2"/>
            </a:solidFill>
            <a:miter lim="800000"/>
            <a:headEnd/>
            <a:tailEnd/>
          </a:ln>
          <a:effectLst>
            <a:outerShdw dist="71842" dir="2700000" algn="ctr" rotWithShape="0">
              <a:schemeClr val="bg2"/>
            </a:outerShdw>
          </a:effectLst>
        </p:spPr>
        <p:txBody>
          <a:bodyPr wrap="none"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rPr>
              <a:t>Judges</a:t>
            </a:r>
          </a:p>
        </p:txBody>
      </p:sp>
      <p:sp>
        <p:nvSpPr>
          <p:cNvPr id="20488" name="Text Box 10"/>
          <p:cNvSpPr txBox="1">
            <a:spLocks noChangeArrowheads="1"/>
          </p:cNvSpPr>
          <p:nvPr/>
        </p:nvSpPr>
        <p:spPr bwMode="auto">
          <a:xfrm>
            <a:off x="533400" y="228600"/>
            <a:ext cx="3886200" cy="579438"/>
          </a:xfrm>
          <a:prstGeom prst="rect">
            <a:avLst/>
          </a:prstGeom>
          <a:noFill/>
          <a:ln w="76200">
            <a:noFill/>
            <a:miter lim="800000"/>
            <a:headEnd/>
            <a:tailEnd/>
          </a:ln>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3200" b="1" i="0" u="none" strike="noStrike" kern="1200" cap="none" spc="0" normalizeH="0" baseline="0" noProof="0" dirty="0">
                <a:ln>
                  <a:noFill/>
                </a:ln>
                <a:solidFill>
                  <a:srgbClr val="FFFF66"/>
                </a:solidFill>
                <a:effectLst/>
                <a:uLnTx/>
                <a:uFillTx/>
                <a:latin typeface="Century Gothic" panose="020B0502020202020204" pitchFamily="34" charset="0"/>
                <a:cs typeface="Arial" pitchFamily="96" charset="0"/>
              </a:rPr>
              <a:t>Jewish</a:t>
            </a:r>
            <a:r>
              <a:rPr kumimoji="0" lang="en-GB" sz="2000" b="1"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 </a:t>
            </a:r>
            <a:r>
              <a:rPr kumimoji="0" lang="en-GB" sz="3200" b="1" i="0" u="none" strike="noStrike" kern="1200" cap="none" spc="0" normalizeH="0" baseline="0" noProof="0" dirty="0">
                <a:ln>
                  <a:noFill/>
                </a:ln>
                <a:solidFill>
                  <a:srgbClr val="FFFF66"/>
                </a:solidFill>
                <a:effectLst/>
                <a:uLnTx/>
                <a:uFillTx/>
                <a:latin typeface="Century Gothic" panose="020B0502020202020204" pitchFamily="34" charset="0"/>
                <a:cs typeface="Arial" pitchFamily="96" charset="0"/>
              </a:rPr>
              <a:t>History</a:t>
            </a:r>
          </a:p>
        </p:txBody>
      </p:sp>
      <p:sp>
        <p:nvSpPr>
          <p:cNvPr id="24589" name="Rectangle 13"/>
          <p:cNvSpPr>
            <a:spLocks noGrp="1" noChangeArrowheads="1"/>
          </p:cNvSpPr>
          <p:nvPr>
            <p:ph type="body" sz="half" idx="1"/>
          </p:nvPr>
        </p:nvSpPr>
        <p:spPr>
          <a:xfrm>
            <a:off x="4670425" y="381000"/>
            <a:ext cx="4244975" cy="5791200"/>
          </a:xfrm>
        </p:spPr>
        <p:txBody>
          <a:bodyPr/>
          <a:lstStyle/>
          <a:p>
            <a:pPr eaLnBrk="1" hangingPunct="1">
              <a:lnSpc>
                <a:spcPct val="90000"/>
              </a:lnSpc>
            </a:pPr>
            <a:r>
              <a:rPr lang="en-US" sz="2400" dirty="0">
                <a:latin typeface="Century Gothic" panose="020B0502020202020204" pitchFamily="34" charset="0"/>
              </a:rPr>
              <a:t>Judges</a:t>
            </a:r>
          </a:p>
          <a:p>
            <a:pPr lvl="1" eaLnBrk="1" hangingPunct="1">
              <a:lnSpc>
                <a:spcPct val="90000"/>
              </a:lnSpc>
            </a:pPr>
            <a:r>
              <a:rPr lang="en-US" sz="2000" dirty="0">
                <a:latin typeface="Century Gothic" panose="020B0502020202020204" pitchFamily="34" charset="0"/>
              </a:rPr>
              <a:t>Divided land, loose confederation of 12 tribes</a:t>
            </a:r>
          </a:p>
          <a:p>
            <a:pPr lvl="1" eaLnBrk="1" hangingPunct="1">
              <a:lnSpc>
                <a:spcPct val="90000"/>
              </a:lnSpc>
            </a:pPr>
            <a:r>
              <a:rPr lang="en-US" sz="2000" dirty="0">
                <a:latin typeface="Century Gothic" panose="020B0502020202020204" pitchFamily="34" charset="0"/>
              </a:rPr>
              <a:t>Ruled by God and law</a:t>
            </a:r>
          </a:p>
        </p:txBody>
      </p:sp>
      <p:pic>
        <p:nvPicPr>
          <p:cNvPr id="8" name="Picture 4" descr="tribemap"/>
          <p:cNvPicPr>
            <a:picLocks noChangeAspect="1" noChangeArrowheads="1"/>
          </p:cNvPicPr>
          <p:nvPr/>
        </p:nvPicPr>
        <p:blipFill>
          <a:blip r:embed="rId3"/>
          <a:srcRect b="12283"/>
          <a:stretch>
            <a:fillRect/>
          </a:stretch>
        </p:blipFill>
        <p:spPr bwMode="auto">
          <a:xfrm>
            <a:off x="290553" y="2497101"/>
            <a:ext cx="2841287" cy="4172259"/>
          </a:xfrm>
          <a:prstGeom prst="rect">
            <a:avLst/>
          </a:prstGeom>
          <a:noFill/>
        </p:spPr>
      </p:pic>
      <p:sp>
        <p:nvSpPr>
          <p:cNvPr id="2" name="TextBox 1">
            <a:extLst>
              <a:ext uri="{FF2B5EF4-FFF2-40B4-BE49-F238E27FC236}">
                <a16:creationId xmlns:a16="http://schemas.microsoft.com/office/drawing/2014/main" id="{4A86821F-EBE9-574E-A36A-FBC1984F1F6C}"/>
              </a:ext>
            </a:extLst>
          </p:cNvPr>
          <p:cNvSpPr txBox="1"/>
          <p:nvPr/>
        </p:nvSpPr>
        <p:spPr>
          <a:xfrm>
            <a:off x="4860033" y="2893000"/>
            <a:ext cx="4055368" cy="34163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“For the formation of a nation,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there must be sovereignty, people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and land. When building the kingdom of heaven on earth from this perspective, who would be its lord? Who would be its sovereign?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Without a doubt, God would be its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sovereign. Who would be its people? All humankind. Then what would be its land? It would be the entire planet Earth.” 		Father, 1.1.1978</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3" presetClass="entr" presetSubtype="288" fill="hold" grpId="0" nodeType="afterEffect">
                                  <p:stCondLst>
                                    <p:cond delay="0"/>
                                  </p:stCondLst>
                                  <p:childTnLst>
                                    <p:set>
                                      <p:cBhvr>
                                        <p:cTn id="13" dur="1" fill="hold">
                                          <p:stCondLst>
                                            <p:cond delay="0"/>
                                          </p:stCondLst>
                                        </p:cTn>
                                        <p:tgtEl>
                                          <p:spTgt spid="24583"/>
                                        </p:tgtEl>
                                        <p:attrNameLst>
                                          <p:attrName>style.visibility</p:attrName>
                                        </p:attrNameLst>
                                      </p:cBhvr>
                                      <p:to>
                                        <p:strVal val="visible"/>
                                      </p:to>
                                    </p:set>
                                    <p:anim calcmode="lin" valueType="num">
                                      <p:cBhvr>
                                        <p:cTn id="14" dur="500" fill="hold"/>
                                        <p:tgtEl>
                                          <p:spTgt spid="24583"/>
                                        </p:tgtEl>
                                        <p:attrNameLst>
                                          <p:attrName>ppt_w</p:attrName>
                                        </p:attrNameLst>
                                      </p:cBhvr>
                                      <p:tavLst>
                                        <p:tav tm="0">
                                          <p:val>
                                            <p:strVal val="4/3*#ppt_w"/>
                                          </p:val>
                                        </p:tav>
                                        <p:tav tm="100000">
                                          <p:val>
                                            <p:strVal val="#ppt_w"/>
                                          </p:val>
                                        </p:tav>
                                      </p:tavLst>
                                    </p:anim>
                                    <p:anim calcmode="lin" valueType="num">
                                      <p:cBhvr>
                                        <p:cTn id="15" dur="500" fill="hold"/>
                                        <p:tgtEl>
                                          <p:spTgt spid="24583"/>
                                        </p:tgtEl>
                                        <p:attrNameLst>
                                          <p:attrName>ppt_h</p:attrName>
                                        </p:attrNameLst>
                                      </p:cBhvr>
                                      <p:tavLst>
                                        <p:tav tm="0">
                                          <p:val>
                                            <p:strVal val="4/3*#ppt_h"/>
                                          </p:val>
                                        </p:tav>
                                        <p:tav tm="100000">
                                          <p:val>
                                            <p:strVal val="#ppt_h"/>
                                          </p:val>
                                        </p:tav>
                                      </p:tavLst>
                                    </p:anim>
                                  </p:childTnLst>
                                </p:cTn>
                              </p:par>
                            </p:childTnLst>
                          </p:cTn>
                        </p:par>
                        <p:par>
                          <p:cTn id="16" fill="hold">
                            <p:stCondLst>
                              <p:cond delay="1500"/>
                            </p:stCondLst>
                            <p:childTnLst>
                              <p:par>
                                <p:cTn id="17" presetID="12" presetClass="entr" presetSubtype="1" fill="hold" grpId="0" nodeType="afterEffect">
                                  <p:stCondLst>
                                    <p:cond delay="0"/>
                                  </p:stCondLst>
                                  <p:childTnLst>
                                    <p:set>
                                      <p:cBhvr>
                                        <p:cTn id="18" dur="1" fill="hold">
                                          <p:stCondLst>
                                            <p:cond delay="0"/>
                                          </p:stCondLst>
                                        </p:cTn>
                                        <p:tgtEl>
                                          <p:spTgt spid="24579"/>
                                        </p:tgtEl>
                                        <p:attrNameLst>
                                          <p:attrName>style.visibility</p:attrName>
                                        </p:attrNameLst>
                                      </p:cBhvr>
                                      <p:to>
                                        <p:strVal val="visible"/>
                                      </p:to>
                                    </p:set>
                                    <p:animEffect transition="in" filter="slide(fromTop)">
                                      <p:cBhvr>
                                        <p:cTn id="19" dur="500"/>
                                        <p:tgtEl>
                                          <p:spTgt spid="24579"/>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589">
                                            <p:txEl>
                                              <p:pRg st="0" end="0"/>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4589">
                                            <p:txEl>
                                              <p:pRg st="1" end="1"/>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4589">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autoUpdateAnimBg="0"/>
      <p:bldP spid="24583" grpId="0" animBg="1" autoUpdateAnimBg="0"/>
      <p:bldP spid="24589" grpId="0" uiExpand="1" build="p"/>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762000"/>
            <a:ext cx="8229600" cy="5562600"/>
          </a:xfrm>
        </p:spPr>
        <p:txBody>
          <a:bodyPr/>
          <a:lstStyle/>
          <a:p>
            <a:pPr>
              <a:buNone/>
            </a:pPr>
            <a:r>
              <a:rPr lang="en-US" sz="2600" dirty="0">
                <a:latin typeface="Century Gothic" panose="020B0502020202020204" pitchFamily="34" charset="0"/>
              </a:rPr>
              <a:t>	“The government of the Israelites was a federation, held together by no political authority, but by the unity of race and faith, and founded, not on physical force, but on a voluntary covenant. The principle of self-government was carried out not only in each tribe, but in every group of at least 120 families; and there was neither privilege of rank, nor inequality before the law. Monarchy was so alien to the primitive spirit of the community that it was resisted by Samuel.”</a:t>
            </a:r>
            <a:br>
              <a:rPr lang="en-US" sz="2600" dirty="0">
                <a:latin typeface="Century Gothic" panose="020B0502020202020204" pitchFamily="34" charset="0"/>
              </a:rPr>
            </a:br>
            <a:r>
              <a:rPr lang="en-US" sz="2600" dirty="0">
                <a:latin typeface="Century Gothic" panose="020B0502020202020204" pitchFamily="34" charset="0"/>
              </a:rPr>
              <a:t>	</a:t>
            </a:r>
            <a:r>
              <a:rPr lang="en-US" sz="2400" i="1" dirty="0">
                <a:latin typeface="Century Gothic" panose="020B0502020202020204" pitchFamily="34" charset="0"/>
              </a:rPr>
              <a:t>The History of Freedom and Other Essays</a:t>
            </a:r>
            <a:br>
              <a:rPr lang="en-US" sz="2400" dirty="0">
                <a:latin typeface="Century Gothic" panose="020B0502020202020204" pitchFamily="34" charset="0"/>
              </a:rPr>
            </a:br>
            <a:r>
              <a:rPr lang="en-US" sz="2400" dirty="0">
                <a:latin typeface="Century Gothic" panose="020B0502020202020204" pitchFamily="34" charset="0"/>
              </a:rPr>
              <a:t>	by John Acton</a:t>
            </a:r>
            <a:endParaRPr lang="en-US" sz="2600" dirty="0">
              <a:latin typeface="Century Gothic" panose="020B0502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ext Box 2">
            <a:extLst>
              <a:ext uri="{FF2B5EF4-FFF2-40B4-BE49-F238E27FC236}">
                <a16:creationId xmlns:a16="http://schemas.microsoft.com/office/drawing/2014/main" id="{3F4A0496-2DC0-C344-8345-FEFAC3F5FDA2}"/>
              </a:ext>
            </a:extLst>
          </p:cNvPr>
          <p:cNvSpPr txBox="1">
            <a:spLocks noChangeArrowheads="1"/>
          </p:cNvSpPr>
          <p:nvPr/>
        </p:nvSpPr>
        <p:spPr bwMode="auto">
          <a:xfrm rot="5400000">
            <a:off x="4195763" y="1792288"/>
            <a:ext cx="720725" cy="930275"/>
          </a:xfrm>
          <a:prstGeom prst="rect">
            <a:avLst/>
          </a:prstGeom>
          <a:noFill/>
          <a:ln w="9525" algn="ctr">
            <a:noFill/>
            <a:miter lim="800000"/>
            <a:headEnd/>
            <a:tailEnd/>
          </a:ln>
          <a:effectLst/>
        </p:spPr>
        <p:txBody>
          <a:bodyPr tIns="36000" bIns="7200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37931725" indent="-37474525" eaLnBrk="0" hangingPunct="0">
              <a:defRPr sz="2400">
                <a:solidFill>
                  <a:schemeClr val="tx1"/>
                </a:solidFill>
                <a:latin typeface="Arial" panose="020B0604020202020204" pitchFamily="34" charset="0"/>
                <a:cs typeface="Arial" panose="020B0604020202020204" pitchFamily="34" charset="0"/>
              </a:defRPr>
            </a:lvl2pPr>
            <a:lvl3pPr eaLnBrk="0" hangingPunct="0">
              <a:defRPr sz="2400">
                <a:solidFill>
                  <a:schemeClr val="tx1"/>
                </a:solidFill>
                <a:latin typeface="Arial" panose="020B0604020202020204" pitchFamily="34" charset="0"/>
                <a:cs typeface="Arial" panose="020B0604020202020204" pitchFamily="34" charset="0"/>
              </a:defRPr>
            </a:lvl3pPr>
            <a:lvl4pPr eaLnBrk="0" hangingPunct="0">
              <a:defRPr sz="2400">
                <a:solidFill>
                  <a:schemeClr val="tx1"/>
                </a:solidFill>
                <a:latin typeface="Arial" panose="020B0604020202020204" pitchFamily="34" charset="0"/>
                <a:cs typeface="Arial" panose="020B0604020202020204" pitchFamily="34" charset="0"/>
              </a:defRPr>
            </a:lvl4pPr>
            <a:lvl5pPr eaLnBrk="0" hangingPunct="0">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54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ea typeface="宋体" panose="02010600030101010101" pitchFamily="2" charset="-122"/>
                <a:cs typeface="Arial" panose="020B0604020202020204" pitchFamily="34" charset="0"/>
              </a:rPr>
              <a:t>=</a:t>
            </a:r>
            <a:endParaRPr kumimoji="0" lang="sk-SK" altLang="en-US" sz="54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endParaRPr>
          </a:p>
        </p:txBody>
      </p:sp>
      <p:sp>
        <p:nvSpPr>
          <p:cNvPr id="185347" name="Rectangle 3">
            <a:extLst>
              <a:ext uri="{FF2B5EF4-FFF2-40B4-BE49-F238E27FC236}">
                <a16:creationId xmlns:a16="http://schemas.microsoft.com/office/drawing/2014/main" id="{816B710F-ADE3-8A47-B464-317400D3461E}"/>
              </a:ext>
            </a:extLst>
          </p:cNvPr>
          <p:cNvSpPr>
            <a:spLocks noChangeArrowheads="1"/>
          </p:cNvSpPr>
          <p:nvPr/>
        </p:nvSpPr>
        <p:spPr bwMode="auto">
          <a:xfrm>
            <a:off x="971550" y="549275"/>
            <a:ext cx="7200900" cy="1260475"/>
          </a:xfrm>
          <a:prstGeom prst="rect">
            <a:avLst/>
          </a:prstGeom>
          <a:gradFill rotWithShape="0">
            <a:gsLst>
              <a:gs pos="0">
                <a:srgbClr val="00B900"/>
              </a:gs>
              <a:gs pos="100000">
                <a:srgbClr val="007300"/>
              </a:gs>
            </a:gsLst>
            <a:lin ang="5400000" scaled="1"/>
          </a:gradFill>
          <a:ln w="63500" algn="ctr">
            <a:solidFill>
              <a:schemeClr val="bg1"/>
            </a:solidFill>
            <a:miter lim="800000"/>
            <a:headEnd/>
            <a:tailEnd/>
          </a:ln>
          <a:effectLst/>
        </p:spPr>
        <p:txBody>
          <a:bodyPr anchor="ctr"/>
          <a:lstStyle>
            <a:lvl1pPr eaLnBrk="0" hangingPunct="0">
              <a:tabLst>
                <a:tab pos="2203450" algn="l"/>
              </a:tabLst>
              <a:defRPr sz="2400">
                <a:solidFill>
                  <a:schemeClr val="tx1"/>
                </a:solidFill>
                <a:latin typeface="Arial" panose="020B0604020202020204" pitchFamily="34" charset="0"/>
                <a:cs typeface="Arial" panose="020B0604020202020204" pitchFamily="34" charset="0"/>
              </a:defRPr>
            </a:lvl1pPr>
            <a:lvl2pPr marL="37931725" indent="-37474525" eaLnBrk="0" hangingPunct="0">
              <a:tabLst>
                <a:tab pos="2203450" algn="l"/>
              </a:tabLst>
              <a:defRPr sz="2400">
                <a:solidFill>
                  <a:schemeClr val="tx1"/>
                </a:solidFill>
                <a:latin typeface="Arial" panose="020B0604020202020204" pitchFamily="34" charset="0"/>
                <a:cs typeface="Arial" panose="020B0604020202020204" pitchFamily="34" charset="0"/>
              </a:defRPr>
            </a:lvl2pPr>
            <a:lvl3pPr eaLnBrk="0" hangingPunct="0">
              <a:tabLst>
                <a:tab pos="2203450" algn="l"/>
              </a:tabLst>
              <a:defRPr sz="2400">
                <a:solidFill>
                  <a:schemeClr val="tx1"/>
                </a:solidFill>
                <a:latin typeface="Arial" panose="020B0604020202020204" pitchFamily="34" charset="0"/>
                <a:cs typeface="Arial" panose="020B0604020202020204" pitchFamily="34" charset="0"/>
              </a:defRPr>
            </a:lvl3pPr>
            <a:lvl4pPr eaLnBrk="0" hangingPunct="0">
              <a:tabLst>
                <a:tab pos="2203450" algn="l"/>
              </a:tabLst>
              <a:defRPr sz="2400">
                <a:solidFill>
                  <a:schemeClr val="tx1"/>
                </a:solidFill>
                <a:latin typeface="Arial" panose="020B0604020202020204" pitchFamily="34" charset="0"/>
                <a:cs typeface="Arial" panose="020B0604020202020204" pitchFamily="34" charset="0"/>
              </a:defRPr>
            </a:lvl4pPr>
            <a:lvl5pPr eaLnBrk="0" hangingPunct="0">
              <a:tabLst>
                <a:tab pos="2203450" algn="l"/>
              </a:tabLst>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203450" algn="l"/>
              </a:tabLst>
              <a:defRPr/>
            </a:pPr>
            <a:r>
              <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rPr>
              <a:t>Accomplishment of Restoration</a:t>
            </a:r>
          </a:p>
        </p:txBody>
      </p:sp>
      <p:sp>
        <p:nvSpPr>
          <p:cNvPr id="185348" name="Rectangle 4">
            <a:extLst>
              <a:ext uri="{FF2B5EF4-FFF2-40B4-BE49-F238E27FC236}">
                <a16:creationId xmlns:a16="http://schemas.microsoft.com/office/drawing/2014/main" id="{353F9605-E691-A245-8E8B-BB0FAAC0135B}"/>
              </a:ext>
            </a:extLst>
          </p:cNvPr>
          <p:cNvSpPr>
            <a:spLocks noChangeArrowheads="1"/>
          </p:cNvSpPr>
          <p:nvPr/>
        </p:nvSpPr>
        <p:spPr bwMode="auto">
          <a:xfrm>
            <a:off x="971550" y="2708275"/>
            <a:ext cx="7200900" cy="1260475"/>
          </a:xfrm>
          <a:prstGeom prst="rect">
            <a:avLst/>
          </a:prstGeom>
          <a:gradFill rotWithShape="0">
            <a:gsLst>
              <a:gs pos="0">
                <a:srgbClr val="0032E6"/>
              </a:gs>
              <a:gs pos="100000">
                <a:srgbClr val="002396"/>
              </a:gs>
            </a:gsLst>
            <a:lin ang="5400000" scaled="1"/>
          </a:gradFill>
          <a:ln w="63500" algn="ctr">
            <a:solidFill>
              <a:schemeClr val="bg1"/>
            </a:solidFill>
            <a:miter lim="800000"/>
            <a:headEnd/>
            <a:tailEnd/>
          </a:ln>
          <a:effectLst/>
        </p:spPr>
        <p:txBody>
          <a:bodyPr anchor="ctr"/>
          <a:lstStyle>
            <a:lvl1pPr eaLnBrk="0" hangingPunct="0">
              <a:tabLst>
                <a:tab pos="2203450" algn="l"/>
              </a:tabLst>
              <a:defRPr sz="2400">
                <a:solidFill>
                  <a:schemeClr val="tx1"/>
                </a:solidFill>
                <a:latin typeface="Arial" panose="020B0604020202020204" pitchFamily="34" charset="0"/>
                <a:cs typeface="Arial" panose="020B0604020202020204" pitchFamily="34" charset="0"/>
              </a:defRPr>
            </a:lvl1pPr>
            <a:lvl2pPr marL="37931725" indent="-37474525" eaLnBrk="0" hangingPunct="0">
              <a:tabLst>
                <a:tab pos="2203450" algn="l"/>
              </a:tabLst>
              <a:defRPr sz="2400">
                <a:solidFill>
                  <a:schemeClr val="tx1"/>
                </a:solidFill>
                <a:latin typeface="Arial" panose="020B0604020202020204" pitchFamily="34" charset="0"/>
                <a:cs typeface="Arial" panose="020B0604020202020204" pitchFamily="34" charset="0"/>
              </a:defRPr>
            </a:lvl2pPr>
            <a:lvl3pPr eaLnBrk="0" hangingPunct="0">
              <a:tabLst>
                <a:tab pos="2203450" algn="l"/>
              </a:tabLst>
              <a:defRPr sz="2400">
                <a:solidFill>
                  <a:schemeClr val="tx1"/>
                </a:solidFill>
                <a:latin typeface="Arial" panose="020B0604020202020204" pitchFamily="34" charset="0"/>
                <a:cs typeface="Arial" panose="020B0604020202020204" pitchFamily="34" charset="0"/>
              </a:defRPr>
            </a:lvl3pPr>
            <a:lvl4pPr eaLnBrk="0" hangingPunct="0">
              <a:tabLst>
                <a:tab pos="2203450" algn="l"/>
              </a:tabLst>
              <a:defRPr sz="2400">
                <a:solidFill>
                  <a:schemeClr val="tx1"/>
                </a:solidFill>
                <a:latin typeface="Arial" panose="020B0604020202020204" pitchFamily="34" charset="0"/>
                <a:cs typeface="Arial" panose="020B0604020202020204" pitchFamily="34" charset="0"/>
              </a:defRPr>
            </a:lvl4pPr>
            <a:lvl5pPr eaLnBrk="0" hangingPunct="0">
              <a:tabLst>
                <a:tab pos="2203450" algn="l"/>
              </a:tabLst>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203450" algn="l"/>
              </a:tabLst>
              <a:defRPr/>
            </a:pPr>
            <a:r>
              <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rPr>
              <a:t>5 % Human Responsibility</a:t>
            </a:r>
          </a:p>
        </p:txBody>
      </p:sp>
      <p:sp>
        <p:nvSpPr>
          <p:cNvPr id="185349" name="Text Box 5">
            <a:extLst>
              <a:ext uri="{FF2B5EF4-FFF2-40B4-BE49-F238E27FC236}">
                <a16:creationId xmlns:a16="http://schemas.microsoft.com/office/drawing/2014/main" id="{FBD06992-9558-D54A-8FE4-C015C6DA474C}"/>
              </a:ext>
            </a:extLst>
          </p:cNvPr>
          <p:cNvSpPr txBox="1">
            <a:spLocks noChangeArrowheads="1"/>
          </p:cNvSpPr>
          <p:nvPr/>
        </p:nvSpPr>
        <p:spPr bwMode="auto">
          <a:xfrm rot="5400000">
            <a:off x="4214019" y="3971131"/>
            <a:ext cx="720725" cy="893763"/>
          </a:xfrm>
          <a:prstGeom prst="rect">
            <a:avLst/>
          </a:prstGeom>
          <a:noFill/>
          <a:ln w="9525" algn="ctr">
            <a:noFill/>
            <a:miter lim="800000"/>
            <a:headEnd/>
            <a:tailEnd/>
          </a:ln>
          <a:effectLst/>
        </p:spPr>
        <p:txBody>
          <a:bodyPr tIns="0" bIns="7200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37931725" indent="-37474525" eaLnBrk="0" hangingPunct="0">
              <a:defRPr sz="2400">
                <a:solidFill>
                  <a:schemeClr val="tx1"/>
                </a:solidFill>
                <a:latin typeface="Arial" panose="020B0604020202020204" pitchFamily="34" charset="0"/>
                <a:cs typeface="Arial" panose="020B0604020202020204" pitchFamily="34" charset="0"/>
              </a:defRPr>
            </a:lvl2pPr>
            <a:lvl3pPr eaLnBrk="0" hangingPunct="0">
              <a:defRPr sz="2400">
                <a:solidFill>
                  <a:schemeClr val="tx1"/>
                </a:solidFill>
                <a:latin typeface="Arial" panose="020B0604020202020204" pitchFamily="34" charset="0"/>
                <a:cs typeface="Arial" panose="020B0604020202020204" pitchFamily="34" charset="0"/>
              </a:defRPr>
            </a:lvl3pPr>
            <a:lvl4pPr eaLnBrk="0" hangingPunct="0">
              <a:defRPr sz="2400">
                <a:solidFill>
                  <a:schemeClr val="tx1"/>
                </a:solidFill>
                <a:latin typeface="Arial" panose="020B0604020202020204" pitchFamily="34" charset="0"/>
                <a:cs typeface="Arial" panose="020B0604020202020204" pitchFamily="34" charset="0"/>
              </a:defRPr>
            </a:lvl4pPr>
            <a:lvl5pPr eaLnBrk="0" hangingPunct="0">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54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ea typeface="宋体" panose="02010600030101010101" pitchFamily="2" charset="-122"/>
                <a:cs typeface="Arial" panose="020B0604020202020204" pitchFamily="34" charset="0"/>
              </a:rPr>
              <a:t>+</a:t>
            </a:r>
            <a:endParaRPr kumimoji="0" lang="sk-SK" altLang="en-US" sz="54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endParaRPr>
          </a:p>
        </p:txBody>
      </p:sp>
      <p:sp>
        <p:nvSpPr>
          <p:cNvPr id="185350" name="Rectangle 6">
            <a:extLst>
              <a:ext uri="{FF2B5EF4-FFF2-40B4-BE49-F238E27FC236}">
                <a16:creationId xmlns:a16="http://schemas.microsoft.com/office/drawing/2014/main" id="{BAB0B7D9-AF06-2F44-9917-220FFE40B63F}"/>
              </a:ext>
            </a:extLst>
          </p:cNvPr>
          <p:cNvSpPr>
            <a:spLocks noChangeArrowheads="1"/>
          </p:cNvSpPr>
          <p:nvPr/>
        </p:nvSpPr>
        <p:spPr bwMode="auto">
          <a:xfrm>
            <a:off x="971550" y="4868863"/>
            <a:ext cx="7200900" cy="1260475"/>
          </a:xfrm>
          <a:prstGeom prst="rect">
            <a:avLst/>
          </a:prstGeom>
          <a:gradFill rotWithShape="0">
            <a:gsLst>
              <a:gs pos="0">
                <a:srgbClr val="FFB432"/>
              </a:gs>
              <a:gs pos="100000">
                <a:srgbClr val="FF7832"/>
              </a:gs>
            </a:gsLst>
            <a:lin ang="5400000" scaled="1"/>
          </a:gradFill>
          <a:ln w="63500" algn="ctr">
            <a:solidFill>
              <a:schemeClr val="bg1"/>
            </a:solidFill>
            <a:miter lim="800000"/>
            <a:headEnd/>
            <a:tailEnd/>
          </a:ln>
          <a:effectLst/>
        </p:spPr>
        <p:txBody>
          <a:bodyPr anchor="ctr"/>
          <a:lstStyle>
            <a:lvl1pPr eaLnBrk="0" hangingPunct="0">
              <a:tabLst>
                <a:tab pos="2203450" algn="l"/>
              </a:tabLst>
              <a:defRPr sz="2400">
                <a:solidFill>
                  <a:schemeClr val="tx1"/>
                </a:solidFill>
                <a:latin typeface="Arial" panose="020B0604020202020204" pitchFamily="34" charset="0"/>
                <a:cs typeface="Arial" panose="020B0604020202020204" pitchFamily="34" charset="0"/>
              </a:defRPr>
            </a:lvl1pPr>
            <a:lvl2pPr marL="37931725" indent="-37474525" eaLnBrk="0" hangingPunct="0">
              <a:tabLst>
                <a:tab pos="2203450" algn="l"/>
              </a:tabLst>
              <a:defRPr sz="2400">
                <a:solidFill>
                  <a:schemeClr val="tx1"/>
                </a:solidFill>
                <a:latin typeface="Arial" panose="020B0604020202020204" pitchFamily="34" charset="0"/>
                <a:cs typeface="Arial" panose="020B0604020202020204" pitchFamily="34" charset="0"/>
              </a:defRPr>
            </a:lvl2pPr>
            <a:lvl3pPr eaLnBrk="0" hangingPunct="0">
              <a:tabLst>
                <a:tab pos="2203450" algn="l"/>
              </a:tabLst>
              <a:defRPr sz="2400">
                <a:solidFill>
                  <a:schemeClr val="tx1"/>
                </a:solidFill>
                <a:latin typeface="Arial" panose="020B0604020202020204" pitchFamily="34" charset="0"/>
                <a:cs typeface="Arial" panose="020B0604020202020204" pitchFamily="34" charset="0"/>
              </a:defRPr>
            </a:lvl3pPr>
            <a:lvl4pPr eaLnBrk="0" hangingPunct="0">
              <a:tabLst>
                <a:tab pos="2203450" algn="l"/>
              </a:tabLst>
              <a:defRPr sz="2400">
                <a:solidFill>
                  <a:schemeClr val="tx1"/>
                </a:solidFill>
                <a:latin typeface="Arial" panose="020B0604020202020204" pitchFamily="34" charset="0"/>
                <a:cs typeface="Arial" panose="020B0604020202020204" pitchFamily="34" charset="0"/>
              </a:defRPr>
            </a:lvl4pPr>
            <a:lvl5pPr eaLnBrk="0" hangingPunct="0">
              <a:tabLst>
                <a:tab pos="2203450" algn="l"/>
              </a:tabLst>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tabLst>
                <a:tab pos="2203450" algn="l"/>
              </a:tabLs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203450" algn="l"/>
              </a:tabLst>
              <a:defRPr/>
            </a:pPr>
            <a:r>
              <a:rPr kumimoji="0" lang="en-US" altLang="en-US" sz="32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rPr>
              <a:t>95 % God’s Responsibility</a:t>
            </a:r>
          </a:p>
        </p:txBody>
      </p:sp>
    </p:spTree>
    <p:extLst>
      <p:ext uri="{BB962C8B-B14F-4D97-AF65-F5344CB8AC3E}">
        <p14:creationId xmlns:p14="http://schemas.microsoft.com/office/powerpoint/2010/main" val="3928076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2E1734FF-B354-834A-AE8B-79169D8ADE10}"/>
              </a:ext>
            </a:extLst>
          </p:cNvPr>
          <p:cNvSpPr>
            <a:spLocks noChangeArrowheads="1"/>
          </p:cNvSpPr>
          <p:nvPr/>
        </p:nvSpPr>
        <p:spPr bwMode="auto">
          <a:xfrm>
            <a:off x="0" y="0"/>
            <a:ext cx="9144000"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37931725" indent="-3747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a:ln>
                  <a:noFill/>
                </a:ln>
                <a:solidFill>
                  <a:srgbClr val="FFFF99"/>
                </a:solidFill>
                <a:effectLst/>
                <a:uLnTx/>
                <a:uFillTx/>
                <a:latin typeface="Arial Rounded MT Bold" panose="020F0704030504030204" pitchFamily="34" charset="77"/>
                <a:ea typeface="宋体" panose="02010600030101010101" pitchFamily="2" charset="-122"/>
                <a:cs typeface="Arial" panose="020B0604020202020204" pitchFamily="34" charset="0"/>
              </a:rPr>
              <a:t>Our Portion of Responsibility</a:t>
            </a:r>
            <a:endParaRPr kumimoji="0" lang="sk-SK" altLang="en-US" sz="3600" b="0" i="0" u="none" strike="noStrike" kern="1200" cap="none" spc="0" normalizeH="0" baseline="0" noProof="0">
              <a:ln>
                <a:noFill/>
              </a:ln>
              <a:solidFill>
                <a:srgbClr val="FFFF99"/>
              </a:solidFill>
              <a:effectLst/>
              <a:uLnTx/>
              <a:uFillTx/>
              <a:latin typeface="Arial Rounded MT Bold" panose="020F0704030504030204" pitchFamily="34" charset="77"/>
              <a:ea typeface="宋体" panose="02010600030101010101" pitchFamily="2" charset="-122"/>
              <a:cs typeface="Arial" panose="020B0604020202020204" pitchFamily="34" charset="0"/>
            </a:endParaRPr>
          </a:p>
        </p:txBody>
      </p:sp>
      <p:sp>
        <p:nvSpPr>
          <p:cNvPr id="186371" name="Text Box 3">
            <a:extLst>
              <a:ext uri="{FF2B5EF4-FFF2-40B4-BE49-F238E27FC236}">
                <a16:creationId xmlns:a16="http://schemas.microsoft.com/office/drawing/2014/main" id="{AAFB1BE7-89E4-2847-ACBD-C2BF3A1B9F16}"/>
              </a:ext>
            </a:extLst>
          </p:cNvPr>
          <p:cNvSpPr txBox="1">
            <a:spLocks noChangeArrowheads="1"/>
          </p:cNvSpPr>
          <p:nvPr/>
        </p:nvSpPr>
        <p:spPr bwMode="auto">
          <a:xfrm>
            <a:off x="5340350" y="1449388"/>
            <a:ext cx="2603500" cy="3543300"/>
          </a:xfrm>
          <a:prstGeom prst="rect">
            <a:avLst/>
          </a:prstGeom>
          <a:noFill/>
          <a:ln w="50800">
            <a:solidFill>
              <a:srgbClr val="FFCC00"/>
            </a:solidFill>
            <a:miter lim="800000"/>
            <a:headEnd/>
            <a:tailEnd/>
          </a:ln>
          <a:effectLst/>
        </p:spPr>
        <p:txBody>
          <a:bodyPr lIns="126000" tIns="154800" rIns="126000" bIns="15480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37931725" indent="-37474525" eaLnBrk="0" hangingPunct="0">
              <a:defRPr sz="2400">
                <a:solidFill>
                  <a:schemeClr val="tx1"/>
                </a:solidFill>
                <a:latin typeface="Arial" panose="020B0604020202020204" pitchFamily="34" charset="0"/>
                <a:cs typeface="Arial" panose="020B0604020202020204" pitchFamily="34" charset="0"/>
              </a:defRPr>
            </a:lvl2pPr>
            <a:lvl3pPr eaLnBrk="0" hangingPunct="0">
              <a:defRPr sz="2400">
                <a:solidFill>
                  <a:schemeClr val="tx1"/>
                </a:solidFill>
                <a:latin typeface="Arial" panose="020B0604020202020204" pitchFamily="34" charset="0"/>
                <a:cs typeface="Arial" panose="020B0604020202020204" pitchFamily="34" charset="0"/>
              </a:defRPr>
            </a:lvl3pPr>
            <a:lvl4pPr eaLnBrk="0" hangingPunct="0">
              <a:defRPr sz="2400">
                <a:solidFill>
                  <a:schemeClr val="tx1"/>
                </a:solidFill>
                <a:latin typeface="Arial" panose="020B0604020202020204" pitchFamily="34" charset="0"/>
                <a:cs typeface="Arial" panose="020B0604020202020204" pitchFamily="34" charset="0"/>
              </a:defRPr>
            </a:lvl4pPr>
            <a:lvl5pPr eaLnBrk="0" hangingPunct="0">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90000"/>
              </a:lnSpc>
              <a:spcBef>
                <a:spcPct val="0"/>
              </a:spcBef>
              <a:spcAft>
                <a:spcPct val="20000"/>
              </a:spcAft>
              <a:buClrTx/>
              <a:buSzTx/>
              <a:buFontTx/>
              <a:buNone/>
              <a:tabLst/>
              <a:defRPr/>
            </a:pPr>
            <a:r>
              <a:rPr kumimoji="0" lang="en-US" altLang="en-US" sz="3200" b="1" i="0" u="none" strike="noStrike" kern="1200" cap="none" spc="0" normalizeH="0" baseline="0" noProof="0">
                <a:ln>
                  <a:noFill/>
                </a:ln>
                <a:solidFill>
                  <a:srgbClr val="FFCC00"/>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rPr>
              <a:t>Fulfilment</a:t>
            </a:r>
          </a:p>
          <a:p>
            <a:pPr marL="0" marR="0" lvl="0" indent="0" algn="ctr" defTabSz="914400" rtl="0" eaLnBrk="1" fontAlgn="base" latinLnBrk="0" hangingPunct="1">
              <a:lnSpc>
                <a:spcPct val="90000"/>
              </a:lnSpc>
              <a:spcBef>
                <a:spcPct val="0"/>
              </a:spcBef>
              <a:spcAft>
                <a:spcPct val="20000"/>
              </a:spcAft>
              <a:buClrTx/>
              <a:buSzTx/>
              <a:buFontTx/>
              <a:buNone/>
              <a:tabLst/>
              <a:defRPr/>
            </a:pPr>
            <a:endParaRPr kumimoji="0" lang="en-US" altLang="en-US" sz="4400" b="1" i="0" u="none" strike="noStrike" kern="1200" cap="none" spc="0" normalizeH="0" baseline="0" noProof="0">
              <a:ln>
                <a:noFill/>
              </a:ln>
              <a:solidFill>
                <a:srgbClr val="FFCC00"/>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endParaRPr>
          </a:p>
          <a:p>
            <a:pPr marL="0" marR="0" lvl="0" indent="0" algn="ctr" defTabSz="914400" rtl="0" eaLnBrk="1" fontAlgn="base" latinLnBrk="0" hangingPunct="1">
              <a:lnSpc>
                <a:spcPct val="90000"/>
              </a:lnSpc>
              <a:spcBef>
                <a:spcPct val="0"/>
              </a:spcBef>
              <a:spcAft>
                <a:spcPct val="20000"/>
              </a:spcAft>
              <a:buClrTx/>
              <a:buSzTx/>
              <a:buFontTx/>
              <a:buNone/>
              <a:tabLst/>
              <a:defRPr/>
            </a:pPr>
            <a:r>
              <a:rPr kumimoji="0"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rPr>
              <a:t>God’s Plan Realised</a:t>
            </a:r>
          </a:p>
          <a:p>
            <a:pPr marL="0" marR="0" lvl="0" indent="0" algn="ctr" defTabSz="914400" rtl="0" eaLnBrk="1" fontAlgn="base" latinLnBrk="0" hangingPunct="1">
              <a:lnSpc>
                <a:spcPct val="90000"/>
              </a:lnSpc>
              <a:spcBef>
                <a:spcPct val="0"/>
              </a:spcBef>
              <a:spcAft>
                <a:spcPct val="20000"/>
              </a:spcAft>
              <a:buClrTx/>
              <a:buSzTx/>
              <a:buFontTx/>
              <a:buNone/>
              <a:tabLst/>
              <a:defRPr/>
            </a:pPr>
            <a:endParaRPr kumimoji="0" lang="en-US" altLang="en-US" sz="12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endParaRPr>
          </a:p>
          <a:p>
            <a:pPr marL="0" marR="0" lvl="0" indent="0" algn="ctr" defTabSz="914400" rtl="0" eaLnBrk="1" fontAlgn="base" latinLnBrk="0" hangingPunct="1">
              <a:lnSpc>
                <a:spcPct val="90000"/>
              </a:lnSpc>
              <a:spcBef>
                <a:spcPct val="0"/>
              </a:spcBef>
              <a:spcAft>
                <a:spcPct val="20000"/>
              </a:spcAft>
              <a:buClrTx/>
              <a:buSzTx/>
              <a:buFontTx/>
              <a:buNone/>
              <a:tabLst/>
              <a:defRPr/>
            </a:pPr>
            <a:r>
              <a:rPr kumimoji="0"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rPr>
              <a:t>Restoration Completed</a:t>
            </a:r>
          </a:p>
        </p:txBody>
      </p:sp>
      <p:pic>
        <p:nvPicPr>
          <p:cNvPr id="20483" name="Picture 4" descr="postava">
            <a:extLst>
              <a:ext uri="{FF2B5EF4-FFF2-40B4-BE49-F238E27FC236}">
                <a16:creationId xmlns:a16="http://schemas.microsoft.com/office/drawing/2014/main" id="{A24D7A35-182E-A74C-A6B5-3771D69F46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038" y="1290638"/>
            <a:ext cx="1673225" cy="501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Line 5">
            <a:extLst>
              <a:ext uri="{FF2B5EF4-FFF2-40B4-BE49-F238E27FC236}">
                <a16:creationId xmlns:a16="http://schemas.microsoft.com/office/drawing/2014/main" id="{87C0D51B-F782-194F-B5C2-F861FE7B50FD}"/>
              </a:ext>
            </a:extLst>
          </p:cNvPr>
          <p:cNvSpPr>
            <a:spLocks noChangeShapeType="1"/>
          </p:cNvSpPr>
          <p:nvPr/>
        </p:nvSpPr>
        <p:spPr bwMode="auto">
          <a:xfrm flipV="1">
            <a:off x="3222625" y="2349500"/>
            <a:ext cx="1665288" cy="900113"/>
          </a:xfrm>
          <a:prstGeom prst="line">
            <a:avLst/>
          </a:prstGeom>
          <a:noFill/>
          <a:ln w="152400">
            <a:solidFill>
              <a:schemeClr val="bg1"/>
            </a:solidFill>
            <a:round/>
            <a:headEnd/>
            <a:tailEnd type="triangle" w="med" len="sm"/>
          </a:ln>
          <a:effectLst>
            <a:outerShdw dist="35921" dir="2700000" algn="ctr" rotWithShape="0">
              <a:schemeClr val="tx1">
                <a:alpha val="74997"/>
              </a:schemeClr>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itchFamily="96" charset="0"/>
              <a:cs typeface="Arial" pitchFamily="96" charset="0"/>
            </a:endParaRPr>
          </a:p>
        </p:txBody>
      </p:sp>
      <p:sp>
        <p:nvSpPr>
          <p:cNvPr id="20485" name="Line 6">
            <a:extLst>
              <a:ext uri="{FF2B5EF4-FFF2-40B4-BE49-F238E27FC236}">
                <a16:creationId xmlns:a16="http://schemas.microsoft.com/office/drawing/2014/main" id="{1187D087-043B-314E-80A9-EEAD544695ED}"/>
              </a:ext>
            </a:extLst>
          </p:cNvPr>
          <p:cNvSpPr>
            <a:spLocks noChangeShapeType="1"/>
          </p:cNvSpPr>
          <p:nvPr/>
        </p:nvSpPr>
        <p:spPr bwMode="auto">
          <a:xfrm>
            <a:off x="6642100" y="2124075"/>
            <a:ext cx="0" cy="674688"/>
          </a:xfrm>
          <a:prstGeom prst="line">
            <a:avLst/>
          </a:prstGeom>
          <a:noFill/>
          <a:ln w="127000">
            <a:solidFill>
              <a:schemeClr val="bg1"/>
            </a:solidFill>
            <a:round/>
            <a:headEnd/>
            <a:tailEnd type="triangle" w="med" len="sm"/>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itchFamily="96" charset="0"/>
              <a:cs typeface="Arial" pitchFamily="96" charset="0"/>
            </a:endParaRPr>
          </a:p>
        </p:txBody>
      </p:sp>
    </p:spTree>
    <p:extLst>
      <p:ext uri="{BB962C8B-B14F-4D97-AF65-F5344CB8AC3E}">
        <p14:creationId xmlns:p14="http://schemas.microsoft.com/office/powerpoint/2010/main" val="4186288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A57BE085-B1A6-E441-A9E1-CD6D2C07268A}"/>
              </a:ext>
            </a:extLst>
          </p:cNvPr>
          <p:cNvSpPr>
            <a:spLocks noChangeArrowheads="1"/>
          </p:cNvSpPr>
          <p:nvPr/>
        </p:nvSpPr>
        <p:spPr bwMode="auto">
          <a:xfrm>
            <a:off x="0" y="0"/>
            <a:ext cx="9144000"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37931725" indent="-3747452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a:ln>
                  <a:noFill/>
                </a:ln>
                <a:solidFill>
                  <a:srgbClr val="FFFF99"/>
                </a:solidFill>
                <a:effectLst/>
                <a:uLnTx/>
                <a:uFillTx/>
                <a:latin typeface="Arial Rounded MT Bold" panose="020F0704030504030204" pitchFamily="34" charset="77"/>
                <a:ea typeface="宋体" panose="02010600030101010101" pitchFamily="2" charset="-122"/>
                <a:cs typeface="Arial" panose="020B0604020202020204" pitchFamily="34" charset="0"/>
              </a:rPr>
              <a:t>Our Portion of Responsibility</a:t>
            </a:r>
            <a:endParaRPr kumimoji="0" lang="sk-SK" altLang="en-US" sz="3600" b="0" i="0" u="none" strike="noStrike" kern="1200" cap="none" spc="0" normalizeH="0" baseline="0" noProof="0">
              <a:ln>
                <a:noFill/>
              </a:ln>
              <a:solidFill>
                <a:srgbClr val="FFFF99"/>
              </a:solidFill>
              <a:effectLst/>
              <a:uLnTx/>
              <a:uFillTx/>
              <a:latin typeface="Arial Rounded MT Bold" panose="020F0704030504030204" pitchFamily="34" charset="77"/>
              <a:ea typeface="宋体" panose="02010600030101010101" pitchFamily="2" charset="-122"/>
              <a:cs typeface="Arial" panose="020B0604020202020204" pitchFamily="34" charset="0"/>
            </a:endParaRPr>
          </a:p>
        </p:txBody>
      </p:sp>
      <p:sp>
        <p:nvSpPr>
          <p:cNvPr id="187395" name="Text Box 3">
            <a:extLst>
              <a:ext uri="{FF2B5EF4-FFF2-40B4-BE49-F238E27FC236}">
                <a16:creationId xmlns:a16="http://schemas.microsoft.com/office/drawing/2014/main" id="{2DCCCEB2-1EC9-C847-8782-AA93069F6C23}"/>
              </a:ext>
            </a:extLst>
          </p:cNvPr>
          <p:cNvSpPr txBox="1">
            <a:spLocks noChangeArrowheads="1"/>
          </p:cNvSpPr>
          <p:nvPr/>
        </p:nvSpPr>
        <p:spPr bwMode="auto">
          <a:xfrm>
            <a:off x="5340350" y="2762250"/>
            <a:ext cx="2603500" cy="3543300"/>
          </a:xfrm>
          <a:prstGeom prst="rect">
            <a:avLst/>
          </a:prstGeom>
          <a:noFill/>
          <a:ln w="50800">
            <a:solidFill>
              <a:srgbClr val="FFCC00"/>
            </a:solidFill>
            <a:miter lim="800000"/>
            <a:headEnd/>
            <a:tailEnd/>
          </a:ln>
          <a:effectLst/>
        </p:spPr>
        <p:txBody>
          <a:bodyPr lIns="126000" tIns="154800" rIns="126000" bIns="154800">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37931725" indent="-37474525" eaLnBrk="0" hangingPunct="0">
              <a:defRPr sz="2400">
                <a:solidFill>
                  <a:schemeClr val="tx1"/>
                </a:solidFill>
                <a:latin typeface="Arial" panose="020B0604020202020204" pitchFamily="34" charset="0"/>
                <a:cs typeface="Arial" panose="020B0604020202020204" pitchFamily="34" charset="0"/>
              </a:defRPr>
            </a:lvl2pPr>
            <a:lvl3pPr eaLnBrk="0" hangingPunct="0">
              <a:defRPr sz="2400">
                <a:solidFill>
                  <a:schemeClr val="tx1"/>
                </a:solidFill>
                <a:latin typeface="Arial" panose="020B0604020202020204" pitchFamily="34" charset="0"/>
                <a:cs typeface="Arial" panose="020B0604020202020204" pitchFamily="34" charset="0"/>
              </a:defRPr>
            </a:lvl3pPr>
            <a:lvl4pPr eaLnBrk="0" hangingPunct="0">
              <a:defRPr sz="2400">
                <a:solidFill>
                  <a:schemeClr val="tx1"/>
                </a:solidFill>
                <a:latin typeface="Arial" panose="020B0604020202020204" pitchFamily="34" charset="0"/>
                <a:cs typeface="Arial" panose="020B0604020202020204" pitchFamily="34" charset="0"/>
              </a:defRPr>
            </a:lvl4pPr>
            <a:lvl5pPr eaLnBrk="0" hangingPunct="0">
              <a:defRPr sz="2400">
                <a:solidFill>
                  <a:schemeClr val="tx1"/>
                </a:solidFill>
                <a:latin typeface="Arial" panose="020B0604020202020204" pitchFamily="34" charset="0"/>
                <a:cs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90000"/>
              </a:lnSpc>
              <a:spcBef>
                <a:spcPct val="0"/>
              </a:spcBef>
              <a:spcAft>
                <a:spcPct val="20000"/>
              </a:spcAft>
              <a:buClrTx/>
              <a:buSzTx/>
              <a:buFontTx/>
              <a:buNone/>
              <a:tabLst/>
              <a:defRPr/>
            </a:pPr>
            <a:r>
              <a:rPr kumimoji="0" lang="en-US" altLang="en-US" sz="3200" b="1" i="0" u="none" strike="noStrike" kern="1200" cap="none" spc="0" normalizeH="0" baseline="0" noProof="0">
                <a:ln>
                  <a:noFill/>
                </a:ln>
                <a:solidFill>
                  <a:srgbClr val="FFCC00"/>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rPr>
              <a:t>Failure</a:t>
            </a:r>
          </a:p>
          <a:p>
            <a:pPr marL="0" marR="0" lvl="0" indent="0" algn="ctr" defTabSz="914400" rtl="0" eaLnBrk="1" fontAlgn="base" latinLnBrk="0" hangingPunct="1">
              <a:lnSpc>
                <a:spcPct val="90000"/>
              </a:lnSpc>
              <a:spcBef>
                <a:spcPct val="0"/>
              </a:spcBef>
              <a:spcAft>
                <a:spcPct val="20000"/>
              </a:spcAft>
              <a:buClrTx/>
              <a:buSzTx/>
              <a:buFontTx/>
              <a:buNone/>
              <a:tabLst/>
              <a:defRPr/>
            </a:pPr>
            <a:endParaRPr kumimoji="0" lang="en-US" altLang="en-US" sz="4400" b="1" i="0" u="none" strike="noStrike" kern="1200" cap="none" spc="0" normalizeH="0" baseline="0" noProof="0">
              <a:ln>
                <a:noFill/>
              </a:ln>
              <a:solidFill>
                <a:srgbClr val="FFCC00"/>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endParaRPr>
          </a:p>
          <a:p>
            <a:pPr marL="0" marR="0" lvl="0" indent="0" algn="ctr" defTabSz="914400" rtl="0" eaLnBrk="1" fontAlgn="base" latinLnBrk="0" hangingPunct="1">
              <a:lnSpc>
                <a:spcPct val="90000"/>
              </a:lnSpc>
              <a:spcBef>
                <a:spcPct val="0"/>
              </a:spcBef>
              <a:spcAft>
                <a:spcPct val="20000"/>
              </a:spcAft>
              <a:buClrTx/>
              <a:buSzTx/>
              <a:buFontTx/>
              <a:buNone/>
              <a:tabLst/>
              <a:defRPr/>
            </a:pPr>
            <a:r>
              <a:rPr kumimoji="0"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rPr>
              <a:t>God’s Plan Not Realised</a:t>
            </a:r>
          </a:p>
          <a:p>
            <a:pPr marL="0" marR="0" lvl="0" indent="0" algn="ctr" defTabSz="914400" rtl="0" eaLnBrk="1" fontAlgn="base" latinLnBrk="0" hangingPunct="1">
              <a:lnSpc>
                <a:spcPct val="90000"/>
              </a:lnSpc>
              <a:spcBef>
                <a:spcPct val="0"/>
              </a:spcBef>
              <a:spcAft>
                <a:spcPct val="20000"/>
              </a:spcAft>
              <a:buClrTx/>
              <a:buSzTx/>
              <a:buFontTx/>
              <a:buNone/>
              <a:tabLst/>
              <a:defRPr/>
            </a:pPr>
            <a:endParaRPr kumimoji="0" lang="en-US" altLang="en-US" sz="12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endParaRPr>
          </a:p>
          <a:p>
            <a:pPr marL="0" marR="0" lvl="0" indent="0" algn="ctr" defTabSz="914400" rtl="0" eaLnBrk="1" fontAlgn="base" latinLnBrk="0" hangingPunct="1">
              <a:lnSpc>
                <a:spcPct val="90000"/>
              </a:lnSpc>
              <a:spcBef>
                <a:spcPct val="0"/>
              </a:spcBef>
              <a:spcAft>
                <a:spcPct val="20000"/>
              </a:spcAft>
              <a:buClrTx/>
              <a:buSzTx/>
              <a:buFontTx/>
              <a:buNone/>
              <a:tabLst/>
              <a:defRPr/>
            </a:pPr>
            <a:r>
              <a:rPr kumimoji="0" lang="en-US" altLang="en-US" sz="2800" b="1" i="0" u="none" strike="noStrike" kern="1200" cap="none" spc="0" normalizeH="0" baseline="0" noProof="0">
                <a:ln>
                  <a:noFill/>
                </a:ln>
                <a:solidFill>
                  <a:srgbClr val="FFFFFF"/>
                </a:solidFill>
                <a:effectLst>
                  <a:outerShdw blurRad="38100" dist="38100" dir="2700000" algn="tl">
                    <a:srgbClr val="000000"/>
                  </a:outerShdw>
                </a:effectLst>
                <a:uLnTx/>
                <a:uFillTx/>
                <a:latin typeface="Franklin Gothic Medium" panose="020B0603020102020204" pitchFamily="34" charset="0"/>
                <a:cs typeface="Arial" panose="020B0604020202020204" pitchFamily="34" charset="0"/>
              </a:rPr>
              <a:t>Restoration Prolonged</a:t>
            </a:r>
          </a:p>
        </p:txBody>
      </p:sp>
      <p:pic>
        <p:nvPicPr>
          <p:cNvPr id="22531" name="Picture 4" descr="postava">
            <a:extLst>
              <a:ext uri="{FF2B5EF4-FFF2-40B4-BE49-F238E27FC236}">
                <a16:creationId xmlns:a16="http://schemas.microsoft.com/office/drawing/2014/main" id="{0DC08963-00F9-104F-8F26-754278800D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038" y="1290638"/>
            <a:ext cx="1673225" cy="501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Line 5">
            <a:extLst>
              <a:ext uri="{FF2B5EF4-FFF2-40B4-BE49-F238E27FC236}">
                <a16:creationId xmlns:a16="http://schemas.microsoft.com/office/drawing/2014/main" id="{C379A3C3-1F9D-7B49-8D9C-633E509A00F5}"/>
              </a:ext>
            </a:extLst>
          </p:cNvPr>
          <p:cNvSpPr>
            <a:spLocks noChangeShapeType="1"/>
          </p:cNvSpPr>
          <p:nvPr/>
        </p:nvSpPr>
        <p:spPr bwMode="auto">
          <a:xfrm>
            <a:off x="3222625" y="3608388"/>
            <a:ext cx="1665288" cy="900112"/>
          </a:xfrm>
          <a:prstGeom prst="line">
            <a:avLst/>
          </a:prstGeom>
          <a:noFill/>
          <a:ln w="152400">
            <a:solidFill>
              <a:schemeClr val="bg1"/>
            </a:solidFill>
            <a:round/>
            <a:headEnd/>
            <a:tailEnd type="triangle" w="med" len="sm"/>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itchFamily="96" charset="0"/>
              <a:cs typeface="Arial" pitchFamily="96" charset="0"/>
            </a:endParaRPr>
          </a:p>
        </p:txBody>
      </p:sp>
      <p:sp>
        <p:nvSpPr>
          <p:cNvPr id="22533" name="Line 6">
            <a:extLst>
              <a:ext uri="{FF2B5EF4-FFF2-40B4-BE49-F238E27FC236}">
                <a16:creationId xmlns:a16="http://schemas.microsoft.com/office/drawing/2014/main" id="{CD537954-6BFF-1B4C-AC84-F0705330E602}"/>
              </a:ext>
            </a:extLst>
          </p:cNvPr>
          <p:cNvSpPr>
            <a:spLocks noChangeShapeType="1"/>
          </p:cNvSpPr>
          <p:nvPr/>
        </p:nvSpPr>
        <p:spPr bwMode="auto">
          <a:xfrm>
            <a:off x="6642100" y="3436938"/>
            <a:ext cx="0" cy="674687"/>
          </a:xfrm>
          <a:prstGeom prst="line">
            <a:avLst/>
          </a:prstGeom>
          <a:noFill/>
          <a:ln w="127000">
            <a:solidFill>
              <a:schemeClr val="bg1"/>
            </a:solidFill>
            <a:round/>
            <a:headEnd/>
            <a:tailEnd type="triangle" w="med" len="sm"/>
          </a:ln>
          <a:effectLst>
            <a:outerShdw dist="35921" dir="2700000" algn="ctr" rotWithShape="0">
              <a:schemeClr val="tx1"/>
            </a:outerShdw>
          </a:effectLst>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itchFamily="96" charset="0"/>
              <a:cs typeface="Arial" pitchFamily="96" charset="0"/>
            </a:endParaRPr>
          </a:p>
        </p:txBody>
      </p:sp>
    </p:spTree>
    <p:extLst>
      <p:ext uri="{BB962C8B-B14F-4D97-AF65-F5344CB8AC3E}">
        <p14:creationId xmlns:p14="http://schemas.microsoft.com/office/powerpoint/2010/main" val="2581747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431800" y="0"/>
            <a:ext cx="8262938" cy="1538288"/>
          </a:xfrm>
          <a:prstGeom prst="rect">
            <a:avLst/>
          </a:prstGeom>
          <a:noFill/>
          <a:ln w="9525">
            <a:noFill/>
            <a:miter lim="800000"/>
            <a:headEnd/>
            <a:tailEnd/>
          </a:ln>
        </p:spPr>
        <p:txBody>
          <a:bodyPr anchor="ctr" anchorCtr="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sk-SK" sz="36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128" charset="-122"/>
              <a:cs typeface="宋体" pitchFamily="-128" charset="-122"/>
            </a:endParaRPr>
          </a:p>
        </p:txBody>
      </p:sp>
      <p:sp>
        <p:nvSpPr>
          <p:cNvPr id="4" name="Oval 3"/>
          <p:cNvSpPr/>
          <p:nvPr/>
        </p:nvSpPr>
        <p:spPr>
          <a:xfrm>
            <a:off x="1263352" y="2971800"/>
            <a:ext cx="2133600" cy="1295400"/>
          </a:xfrm>
          <a:prstGeom prst="ellipse">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3643A3"/>
                </a:solidFill>
                <a:effectLst/>
                <a:uLnTx/>
                <a:uFillTx/>
                <a:latin typeface="Century Gothic" panose="020B0502020202020204" pitchFamily="34" charset="0"/>
                <a:ea typeface="+mn-ea"/>
                <a:cs typeface="Arial"/>
              </a:rPr>
              <a:t>Free will</a:t>
            </a:r>
          </a:p>
        </p:txBody>
      </p:sp>
      <p:sp>
        <p:nvSpPr>
          <p:cNvPr id="5" name="Oval 4"/>
          <p:cNvSpPr/>
          <p:nvPr/>
        </p:nvSpPr>
        <p:spPr>
          <a:xfrm>
            <a:off x="3244552" y="4724400"/>
            <a:ext cx="2438400" cy="1295400"/>
          </a:xfrm>
          <a:prstGeom prst="ellipse">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3643A3"/>
                </a:solidFill>
                <a:effectLst/>
                <a:uLnTx/>
                <a:uFillTx/>
                <a:latin typeface="Century Gothic" panose="020B0502020202020204" pitchFamily="34" charset="0"/>
                <a:ea typeface="+mn-ea"/>
                <a:cs typeface="Arial"/>
              </a:rPr>
              <a:t>Historical event</a:t>
            </a:r>
          </a:p>
        </p:txBody>
      </p:sp>
      <p:sp>
        <p:nvSpPr>
          <p:cNvPr id="6" name="Oval 5"/>
          <p:cNvSpPr/>
          <p:nvPr/>
        </p:nvSpPr>
        <p:spPr>
          <a:xfrm>
            <a:off x="5606752" y="2971800"/>
            <a:ext cx="2133600" cy="1295400"/>
          </a:xfrm>
          <a:prstGeom prst="ellipse">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3643A3"/>
                </a:solidFill>
                <a:effectLst/>
                <a:uLnTx/>
                <a:uFillTx/>
                <a:latin typeface="Century Gothic" panose="020B0502020202020204" pitchFamily="34" charset="0"/>
                <a:ea typeface="+mn-ea"/>
                <a:cs typeface="Arial"/>
              </a:rPr>
              <a:t>Real situation</a:t>
            </a:r>
          </a:p>
        </p:txBody>
      </p:sp>
      <p:sp>
        <p:nvSpPr>
          <p:cNvPr id="7" name="Oval 6"/>
          <p:cNvSpPr/>
          <p:nvPr/>
        </p:nvSpPr>
        <p:spPr>
          <a:xfrm>
            <a:off x="3473152" y="1524000"/>
            <a:ext cx="2133600" cy="1295400"/>
          </a:xfrm>
          <a:prstGeom prst="ellipse">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3643A3"/>
                </a:solidFill>
                <a:effectLst/>
                <a:uLnTx/>
                <a:uFillTx/>
                <a:latin typeface="Century Gothic" panose="020B0502020202020204" pitchFamily="34" charset="0"/>
                <a:ea typeface="+mn-ea"/>
                <a:cs typeface="Arial"/>
              </a:rPr>
              <a:t>Purpose</a:t>
            </a:r>
          </a:p>
        </p:txBody>
      </p:sp>
      <p:sp>
        <p:nvSpPr>
          <p:cNvPr id="8" name="Title 7"/>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What causes historical events?</a:t>
            </a:r>
          </a:p>
        </p:txBody>
      </p:sp>
      <p:grpSp>
        <p:nvGrpSpPr>
          <p:cNvPr id="15" name="Group 10"/>
          <p:cNvGrpSpPr>
            <a:grpSpLocks/>
          </p:cNvGrpSpPr>
          <p:nvPr/>
        </p:nvGrpSpPr>
        <p:grpSpPr bwMode="auto">
          <a:xfrm>
            <a:off x="3585865" y="2855913"/>
            <a:ext cx="1716087" cy="1716087"/>
            <a:chOff x="2339" y="1729"/>
            <a:chExt cx="1081" cy="1081"/>
          </a:xfrm>
        </p:grpSpPr>
        <p:sp>
          <p:nvSpPr>
            <p:cNvPr id="16" name="Freeform 11"/>
            <p:cNvSpPr>
              <a:spLocks noChangeAspect="1"/>
            </p:cNvSpPr>
            <p:nvPr/>
          </p:nvSpPr>
          <p:spPr bwMode="auto">
            <a:xfrm>
              <a:off x="2339" y="1933"/>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643A3"/>
                </a:solidFill>
                <a:effectLst/>
                <a:uLnTx/>
                <a:uFillTx/>
                <a:latin typeface="Century Gothic" panose="020B0502020202020204" pitchFamily="34" charset="0"/>
                <a:cs typeface="Arial" pitchFamily="96" charset="0"/>
              </a:endParaRPr>
            </a:p>
          </p:txBody>
        </p:sp>
        <p:grpSp>
          <p:nvGrpSpPr>
            <p:cNvPr id="17" name="Group 12"/>
            <p:cNvGrpSpPr>
              <a:grpSpLocks/>
            </p:cNvGrpSpPr>
            <p:nvPr/>
          </p:nvGrpSpPr>
          <p:grpSpPr bwMode="auto">
            <a:xfrm rot="5400000">
              <a:off x="2339" y="1929"/>
              <a:ext cx="1081" cy="681"/>
              <a:chOff x="128" y="1933"/>
              <a:chExt cx="1081" cy="681"/>
            </a:xfrm>
          </p:grpSpPr>
          <p:sp>
            <p:nvSpPr>
              <p:cNvPr id="19" name="Freeform 13"/>
              <p:cNvSpPr>
                <a:spLocks noChangeAspect="1"/>
              </p:cNvSpPr>
              <p:nvPr/>
            </p:nvSpPr>
            <p:spPr bwMode="auto">
              <a:xfrm>
                <a:off x="128" y="1933"/>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643A3"/>
                  </a:solidFill>
                  <a:effectLst/>
                  <a:uLnTx/>
                  <a:uFillTx/>
                  <a:latin typeface="Century Gothic" panose="020B0502020202020204" pitchFamily="34" charset="0"/>
                  <a:cs typeface="Arial" pitchFamily="96" charset="0"/>
                </a:endParaRPr>
              </a:p>
            </p:txBody>
          </p:sp>
          <p:sp>
            <p:nvSpPr>
              <p:cNvPr id="20" name="Freeform 14"/>
              <p:cNvSpPr>
                <a:spLocks noChangeAspect="1"/>
              </p:cNvSpPr>
              <p:nvPr/>
            </p:nvSpPr>
            <p:spPr bwMode="auto">
              <a:xfrm rot="10800000">
                <a:off x="128" y="2367"/>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643A3"/>
                  </a:solidFill>
                  <a:effectLst/>
                  <a:uLnTx/>
                  <a:uFillTx/>
                  <a:latin typeface="Century Gothic" panose="020B0502020202020204" pitchFamily="34" charset="0"/>
                  <a:cs typeface="Arial" pitchFamily="96" charset="0"/>
                </a:endParaRPr>
              </a:p>
            </p:txBody>
          </p:sp>
        </p:grpSp>
        <p:sp>
          <p:nvSpPr>
            <p:cNvPr id="18" name="Freeform 15"/>
            <p:cNvSpPr>
              <a:spLocks noChangeAspect="1"/>
            </p:cNvSpPr>
            <p:nvPr/>
          </p:nvSpPr>
          <p:spPr bwMode="auto">
            <a:xfrm rot="10800000">
              <a:off x="2339" y="2367"/>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643A3"/>
                </a:solidFill>
                <a:effectLst/>
                <a:uLnTx/>
                <a:uFillTx/>
                <a:latin typeface="Century Gothic" panose="020B0502020202020204" pitchFamily="34" charset="0"/>
                <a:cs typeface="Arial" pitchFamily="96"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2C16BE-B90C-BB4F-8831-302922823EA5}"/>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Choice </a:t>
            </a:r>
          </a:p>
        </p:txBody>
      </p:sp>
      <p:sp>
        <p:nvSpPr>
          <p:cNvPr id="4" name="Content Placeholder 3">
            <a:extLst>
              <a:ext uri="{FF2B5EF4-FFF2-40B4-BE49-F238E27FC236}">
                <a16:creationId xmlns:a16="http://schemas.microsoft.com/office/drawing/2014/main" id="{387DCFC4-4B28-F643-ABEC-5067745828AD}"/>
              </a:ext>
            </a:extLst>
          </p:cNvPr>
          <p:cNvSpPr>
            <a:spLocks noGrp="1"/>
          </p:cNvSpPr>
          <p:nvPr>
            <p:ph idx="1"/>
          </p:nvPr>
        </p:nvSpPr>
        <p:spPr/>
        <p:txBody>
          <a:bodyPr/>
          <a:lstStyle/>
          <a:p>
            <a:r>
              <a:rPr lang="en-GB" sz="2400" dirty="0">
                <a:latin typeface="Century Gothic" panose="020B0502020202020204" pitchFamily="34" charset="0"/>
              </a:rPr>
              <a:t>See, I am setting before you today a blessing and a curse —  the blessing if you obey the commands of the Lord your God that I am giving you today; the curse if you disobey the commands of the Lord your God and turn from the way that I command you today by following other gods, which you have not known. 			Deuteronomy 11:26-18</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172143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6D62F-79EC-F94B-BA4A-BF0A1AB08DB2}"/>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How to know what to choose?</a:t>
            </a:r>
          </a:p>
        </p:txBody>
      </p:sp>
      <p:sp>
        <p:nvSpPr>
          <p:cNvPr id="3" name="Content Placeholder 2">
            <a:extLst>
              <a:ext uri="{FF2B5EF4-FFF2-40B4-BE49-F238E27FC236}">
                <a16:creationId xmlns:a16="http://schemas.microsoft.com/office/drawing/2014/main" id="{DF5E0D79-CF4A-A34B-8CBF-0AFF2BDCC5BA}"/>
              </a:ext>
            </a:extLst>
          </p:cNvPr>
          <p:cNvSpPr>
            <a:spLocks noGrp="1"/>
          </p:cNvSpPr>
          <p:nvPr>
            <p:ph idx="1"/>
          </p:nvPr>
        </p:nvSpPr>
        <p:spPr/>
        <p:txBody>
          <a:bodyPr/>
          <a:lstStyle/>
          <a:p>
            <a:r>
              <a:rPr lang="en-GB" sz="2400" dirty="0">
                <a:latin typeface="Century Gothic" panose="020B0502020202020204" pitchFamily="34" charset="0"/>
              </a:rPr>
              <a:t>Now what I am commanding you today is not too difficult for you or beyond your reach. It is not up in heaven, so that you have to ask, “Who will ascend into heaven to get it and proclaim it to us so we may obey it?” Nor is it beyond the sea, so that you have to ask, “Who will cross the sea to get it and proclaim it to us so we may obey it?” No, the word is very near you; it is in your mouth and in your heart so you may obey it. 	Deuteronomy 30:11-14</a:t>
            </a:r>
          </a:p>
        </p:txBody>
      </p:sp>
    </p:spTree>
    <p:extLst>
      <p:ext uri="{BB962C8B-B14F-4D97-AF65-F5344CB8AC3E}">
        <p14:creationId xmlns:p14="http://schemas.microsoft.com/office/powerpoint/2010/main" val="3364108898"/>
      </p:ext>
    </p:extLst>
  </p:cSld>
  <p:clrMapOvr>
    <a:masterClrMapping/>
  </p:clrMapOvr>
</p:sld>
</file>

<file path=ppt/theme/theme1.xml><?xml version="1.0" encoding="utf-8"?>
<a:theme xmlns:a="http://schemas.openxmlformats.org/drawingml/2006/main" name="144spotlight02">
  <a:themeElements>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fontScheme name="144spotlight0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14743</Words>
  <Application>Microsoft Office PowerPoint</Application>
  <PresentationFormat>On-screen Show (4:3)</PresentationFormat>
  <Paragraphs>462</Paragraphs>
  <Slides>35</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Arial Rounded MT Bold</vt:lpstr>
      <vt:lpstr>Calibri</vt:lpstr>
      <vt:lpstr>Century Gothic</vt:lpstr>
      <vt:lpstr>Franklin Gothic Medium</vt:lpstr>
      <vt:lpstr>Times</vt:lpstr>
      <vt:lpstr>144spotlight02</vt:lpstr>
      <vt:lpstr>From Joshua to Jesus:   The spiritual, social and political development of the People of Israel </vt:lpstr>
      <vt:lpstr>PowerPoint Presentation</vt:lpstr>
      <vt:lpstr>What is restoration?</vt:lpstr>
      <vt:lpstr>PowerPoint Presentation</vt:lpstr>
      <vt:lpstr>PowerPoint Presentation</vt:lpstr>
      <vt:lpstr>PowerPoint Presentation</vt:lpstr>
      <vt:lpstr>What causes historical events?</vt:lpstr>
      <vt:lpstr>Choice </vt:lpstr>
      <vt:lpstr>How to know what to choose?</vt:lpstr>
      <vt:lpstr>Choose life</vt:lpstr>
      <vt:lpstr>PowerPoint Presentation</vt:lpstr>
      <vt:lpstr>What does a national foundation to receive the messiah look like?</vt:lpstr>
      <vt:lpstr>PowerPoint Presentation</vt:lpstr>
      <vt:lpstr>Why no idolatry?</vt:lpstr>
      <vt:lpstr>Why idolatry?</vt:lpstr>
      <vt:lpstr>The Lord is a jealous God</vt:lpstr>
      <vt:lpstr>On what authority could the people of Israel invade Canaan</vt:lpstr>
      <vt:lpstr>Nevertheless . . .</vt:lpstr>
      <vt:lpstr>Which laws?</vt:lpstr>
      <vt:lpstr>Laws on sexual purity</vt:lpstr>
      <vt:lpstr>PowerPoint Presentation</vt:lpstr>
      <vt:lpstr>Moral purity and ritual purity</vt:lpstr>
      <vt:lpstr>PowerPoint Presentation</vt:lpstr>
      <vt:lpstr>Consequences </vt:lpstr>
      <vt:lpstr>How to enter the land</vt:lpstr>
      <vt:lpstr>What did Joshua do?</vt:lpstr>
      <vt:lpstr>Moses example</vt:lpstr>
      <vt:lpstr>Conquest of Jericho</vt:lpstr>
      <vt:lpstr>Defeat at Ai</vt:lpstr>
      <vt:lpstr>God is angry</vt:lpstr>
      <vt:lpstr>PowerPoint Presentation</vt:lpstr>
      <vt:lpstr>Ai again</vt:lpstr>
      <vt:lpstr>PowerPoint Presentation</vt:lpstr>
      <vt:lpstr>PowerPoint Presentation</vt:lpstr>
      <vt:lpstr>PowerPoint Presentation</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Joshua to Jesus:   The spiritual, social and political development of the People of Israel </dc:title>
  <dc:creator>Chris Le Bas</dc:creator>
  <cp:lastModifiedBy>Chris Le Bas</cp:lastModifiedBy>
  <cp:revision>1</cp:revision>
  <dcterms:created xsi:type="dcterms:W3CDTF">2022-08-19T17:30:03Z</dcterms:created>
  <dcterms:modified xsi:type="dcterms:W3CDTF">2022-08-19T17:31:15Z</dcterms:modified>
</cp:coreProperties>
</file>