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1753" r:id="rId2"/>
    <p:sldId id="1754" r:id="rId3"/>
    <p:sldId id="1771" r:id="rId4"/>
    <p:sldId id="1755" r:id="rId5"/>
    <p:sldId id="1767" r:id="rId6"/>
    <p:sldId id="1768" r:id="rId7"/>
    <p:sldId id="1769" r:id="rId8"/>
    <p:sldId id="1770" r:id="rId9"/>
    <p:sldId id="1759" r:id="rId10"/>
    <p:sldId id="1746" r:id="rId11"/>
    <p:sldId id="359" r:id="rId12"/>
    <p:sldId id="1756" r:id="rId13"/>
    <p:sldId id="1758" r:id="rId14"/>
    <p:sldId id="1757" r:id="rId15"/>
    <p:sldId id="1779" r:id="rId16"/>
    <p:sldId id="258"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5" autoAdjust="0"/>
    <p:restoredTop sz="94660"/>
  </p:normalViewPr>
  <p:slideViewPr>
    <p:cSldViewPr snapToGrid="0">
      <p:cViewPr varScale="1">
        <p:scale>
          <a:sx n="111" d="100"/>
          <a:sy n="111" d="100"/>
        </p:scale>
        <p:origin x="14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B6017-1D52-470B-9348-DD3B242F3030}" type="datetimeFigureOut">
              <a:rPr lang="en-GB" smtClean="0"/>
              <a:t>25/08/2022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03535D-EE8C-47BB-A6DD-ED00B424C6AA}" type="slidenum">
              <a:rPr lang="en-GB" smtClean="0"/>
              <a:t>‹#›</a:t>
            </a:fld>
            <a:endParaRPr lang="en-GB"/>
          </a:p>
        </p:txBody>
      </p:sp>
    </p:spTree>
    <p:extLst>
      <p:ext uri="{BB962C8B-B14F-4D97-AF65-F5344CB8AC3E}">
        <p14:creationId xmlns:p14="http://schemas.microsoft.com/office/powerpoint/2010/main" val="661564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Metaphysic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Augustine of Hippo (/</a:t>
            </a:r>
            <a:r>
              <a:rPr lang="en-GB" dirty="0" err="1"/>
              <a:t>ɔ</a:t>
            </a:r>
            <a:r>
              <a:rPr lang="en-GB" dirty="0"/>
              <a:t>ːˈ</a:t>
            </a:r>
            <a:r>
              <a:rPr lang="en-GB" dirty="0" err="1"/>
              <a:t>ɡʌstɪn</a:t>
            </a:r>
            <a:r>
              <a:rPr lang="en-GB" dirty="0"/>
              <a:t>/; Latin: Aurelius </a:t>
            </a:r>
            <a:r>
              <a:rPr lang="en-GB" dirty="0" err="1"/>
              <a:t>Augustinus</a:t>
            </a:r>
            <a:r>
              <a:rPr lang="en-GB" dirty="0"/>
              <a:t> </a:t>
            </a:r>
            <a:r>
              <a:rPr lang="en-GB" dirty="0" err="1"/>
              <a:t>Hipponensis</a:t>
            </a:r>
            <a:r>
              <a:rPr lang="en-GB" dirty="0"/>
              <a:t>; 13 November 354 – 28 August 430[22]), also known as Saint Augustine, was a theologian, philosopher, and the bishop of Hippo </a:t>
            </a:r>
            <a:r>
              <a:rPr lang="en-GB" dirty="0" err="1"/>
              <a:t>Regius</a:t>
            </a:r>
            <a:r>
              <a:rPr lang="en-GB" dirty="0"/>
              <a:t> in Numidia, Roman North Africa. His writings influenced the development of Western philosophy and Western Christianity, and he is viewed as one of the most important Church Fathers of the Latin Church in the Patristic Period. His many important works include The City of God, On Christian Doctrine, and Confessions.</a:t>
            </a:r>
          </a:p>
          <a:p>
            <a:endParaRPr lang="en-GB" dirty="0"/>
          </a:p>
          <a:p>
            <a:endParaRPr lang="en-GB" dirty="0"/>
          </a:p>
          <a:p>
            <a:r>
              <a:rPr lang="en-GB" dirty="0"/>
              <a:t>According to his contemporary, Jerome, Augustine "established anew the ancient Faith".[a] In his youth he was drawn to the major Persian religion, Manichaeism, and later to Neoplatonism. After his conversion to Christianity and baptism in 386, Augustine developed his own approach to philosophy and theology, accommodating a variety of methods and perspectives.[23] Believing the grace of Christ was indispensable to human freedom, he helped formulate the doctrine of original sin and made significant contributions to the development of just war theory. When the Western Roman Empire began to disintegrate, Augustine imagined the Church as a spiritual City of God, distinct from the material Earthly City.[24] His thoughts profoundly influenced the medieval worldview. The segment of the Church that adhered to the concept of the Trinity as defined by the Council of Nicaea and the Council of Constantinople[25] closely identified with Augustine's On the Trinity.</a:t>
            </a:r>
          </a:p>
          <a:p>
            <a:endParaRPr lang="en-GB" dirty="0"/>
          </a:p>
          <a:p>
            <a:r>
              <a:rPr lang="en-GB" dirty="0"/>
              <a:t>Manichaeism taught an elaborate dualistic cosmology describing the struggle between a good, spiritual world of light, and an evil, material world of darkness.[7] Through an ongoing process that takes place in human history, light is gradually removed from the world of matter and returned to the world of light, whence it came. Its beliefs were based on local Mesopotamian religious movements and Gnosticism.[8] It revered Mani as the final prophet after Zoroaster, Gautama Buddha, and Jesus.</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192202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Donatist schism in Carthage. During period of persecution some </a:t>
            </a:r>
            <a:r>
              <a:rPr lang="en-GB" dirty="0" err="1"/>
              <a:t>Xns</a:t>
            </a:r>
            <a:r>
              <a:rPr lang="en-GB" dirty="0"/>
              <a:t> compromised. Question. What to do about them afterwards? Readmit them into Church, as equals? One Bishop called Felix was accused of betrayal in surrendering scriptures to the police. He took part in the ordination of a new bishop Caecilian. One part of the Church refused to recognize Caecilian and chose Donatus instead. </a:t>
            </a:r>
          </a:p>
          <a:p>
            <a:endParaRPr lang="en-GB" dirty="0"/>
          </a:p>
          <a:p>
            <a:r>
              <a:rPr lang="en-GB" dirty="0"/>
              <a:t>Constantine was sending aid to the victims of persecution. Aid went to the official church led by Caecilian. Donatists appealed to Emperor to transfer dispute to Gallican bishops. Constantine wanted peace and liked universality of </a:t>
            </a:r>
            <a:r>
              <a:rPr lang="en-GB" dirty="0" err="1"/>
              <a:t>Xty</a:t>
            </a:r>
            <a:r>
              <a:rPr lang="en-GB" dirty="0"/>
              <a:t> so agreed. Gallican bishops chaired by the Pope reaffirmed earlier verdict. Upheld the official church structure. Donatists appealed to Constantine again. Instead of referring to the decision of the Church he ordered a new investigation. Blow to independence of Church. New condemnation of Donatists who again appealed. When Constantine recognized Donatists wrong he unleashed state persecution. It was Augustine who mobilised and justified the use of the totalitarian state apparatus of late imperial Rome to persecute them. He inaugurated the total Christian society in which he was prepared to use coercion to impose uniformity of belief and practice. Many martyrs over next 300 years. This was the beginning of the end of African Church. They all turned to Islam some time later.</a:t>
            </a:r>
          </a:p>
          <a:p>
            <a:endParaRPr lang="en-GB" dirty="0"/>
          </a:p>
          <a:p>
            <a:r>
              <a:rPr lang="en-GB" dirty="0"/>
              <a:t>The Roman Emperor as head of the State religion had been responsible for relations gods and people. Constantine saw himself in same position.</a:t>
            </a:r>
          </a:p>
          <a:p>
            <a:endParaRPr lang="en-GB" dirty="0"/>
          </a:p>
          <a:p>
            <a:r>
              <a:rPr lang="en-GB" dirty="0"/>
              <a:t>"I am going to make plain to them what kind of worship is to be offered to God. . . What higher duty have I as Emperor than to destroy error and repress rash indiscretions, and so cause all to offer to Almighty God true religion, honest concord and due worship?"</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574390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latin typeface="Century Gothic" panose="020B0502020202020204" pitchFamily="34" charset="0"/>
              </a:rPr>
              <a:t>Developed ideas in argument with Pelagius</a:t>
            </a:r>
          </a:p>
          <a:p>
            <a:pPr lvl="1"/>
            <a:r>
              <a:rPr lang="en-GB" sz="2000" dirty="0">
                <a:latin typeface="Century Gothic" panose="020B0502020202020204" pitchFamily="34" charset="0"/>
              </a:rPr>
              <a:t>Pelagius from Britain </a:t>
            </a:r>
          </a:p>
          <a:p>
            <a:pPr lvl="2"/>
            <a:r>
              <a:rPr lang="en-GB" sz="1600" dirty="0">
                <a:latin typeface="Century Gothic" panose="020B0502020202020204" pitchFamily="34" charset="0"/>
              </a:rPr>
              <a:t>Did not agree original sin wounded human will and mind, insisting human nature was given the power to act, to speak, and to think  as when God created it. Human nature cannot lose its moral capacity for doing good, but a person is free to act or not act in a righteous way. Pelagius gave an example of eyes: they have capacity for seeing, but a person can make either good or bad use of it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284092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Adam and Eve, via sexual reproduction, recreated human nature. Their descendants now live in sin, in the form of concupiscence, a term Augustine used in a </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hlinkClick r:id="rId3" tooltip="Metaphysics"/>
              </a:rPr>
              <a:t>metaphysical</a:t>
            </a:r>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endParaRPr lang="en-GB" sz="1200" b="0" i="0" u="none" strike="noStrike" kern="1200" dirty="0">
              <a:solidFill>
                <a:schemeClr val="tx1"/>
              </a:solidFill>
              <a:effectLst/>
              <a:latin typeface="Franklin Gothic Medium" pitchFamily="34" charset="0"/>
              <a:ea typeface="ＭＳ Ｐゴシック" pitchFamily="-68" charset="-128"/>
            </a:endParaRPr>
          </a:p>
          <a:p>
            <a:r>
              <a:rPr lang="en-GB" dirty="0"/>
              <a:t>Augustine taught that human sexuality has been wounded, together with the whole of human nature, and requires redemption of Christ. That healing is a process realized in conjugal acts. The virtue of continence is achieved thanks to the grace of the sacrament of Christian marriage, which becomes therefore a </a:t>
            </a:r>
            <a:r>
              <a:rPr lang="en-GB" dirty="0" err="1"/>
              <a:t>remedium</a:t>
            </a:r>
            <a:r>
              <a:rPr lang="en-GB" dirty="0"/>
              <a:t> </a:t>
            </a:r>
            <a:r>
              <a:rPr lang="en-GB" dirty="0" err="1"/>
              <a:t>concupiscentiae</a:t>
            </a:r>
            <a:r>
              <a:rPr lang="en-GB" dirty="0"/>
              <a:t> – remedy of concupiscence.[147][148] The redemption of human sexuality will be, however, fully accomplished only in the resurrection of the body.</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245461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every early Christian author with extant writings who wrote on the topic prior to Augustine of Hippo (412) advanced human free choice rather than a deterministic God.[192] According to Wilson, Augustine taught traditional free choice until 412, when he reverted to his earlier Manichaean and Stoic deterministic training when battling the </a:t>
            </a:r>
            <a:r>
              <a:rPr lang="en-GB" dirty="0" err="1"/>
              <a:t>Pelagians</a:t>
            </a:r>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539125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353201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William's strategy, implemented during the winter of 1069–70 (he spent Christmas 1069 in York), has been described by William E. </a:t>
            </a:r>
            <a:r>
              <a:rPr lang="en-US" sz="1200" kern="1200" dirty="0" err="1">
                <a:solidFill>
                  <a:schemeClr val="tx1"/>
                </a:solidFill>
                <a:effectLst/>
                <a:latin typeface="+mn-lt"/>
                <a:ea typeface="+mn-ea"/>
                <a:cs typeface="+mn-cs"/>
              </a:rPr>
              <a:t>Kapelle</a:t>
            </a:r>
            <a:r>
              <a:rPr lang="en-US" sz="1200" kern="1200" dirty="0">
                <a:solidFill>
                  <a:schemeClr val="tx1"/>
                </a:solidFill>
                <a:effectLst/>
                <a:latin typeface="+mn-lt"/>
                <a:ea typeface="+mn-ea"/>
                <a:cs typeface="+mn-cs"/>
              </a:rPr>
              <a:t> and some other modern scholars as an act of genocide.[16][17][a] Contemporary biographers of William considered it to be his </a:t>
            </a:r>
            <a:r>
              <a:rPr lang="en-US" sz="1200" kern="1200" dirty="0" err="1">
                <a:solidFill>
                  <a:schemeClr val="tx1"/>
                </a:solidFill>
                <a:effectLst/>
                <a:latin typeface="+mn-lt"/>
                <a:ea typeface="+mn-ea"/>
                <a:cs typeface="+mn-cs"/>
              </a:rPr>
              <a:t>cruellest</a:t>
            </a:r>
            <a:r>
              <a:rPr lang="en-US" sz="1200" kern="1200" dirty="0">
                <a:solidFill>
                  <a:schemeClr val="tx1"/>
                </a:solidFill>
                <a:effectLst/>
                <a:latin typeface="+mn-lt"/>
                <a:ea typeface="+mn-ea"/>
                <a:cs typeface="+mn-cs"/>
              </a:rPr>
              <a:t> act and a "stain upon his soul".[19] Writing about the Harrying of the North, over fifty years later, the Anglo-Norman chronicler </a:t>
            </a:r>
            <a:r>
              <a:rPr lang="en-US" sz="1200" kern="1200" dirty="0" err="1">
                <a:solidFill>
                  <a:schemeClr val="tx1"/>
                </a:solidFill>
                <a:effectLst/>
                <a:latin typeface="+mn-lt"/>
                <a:ea typeface="+mn-ea"/>
                <a:cs typeface="+mn-cs"/>
              </a:rPr>
              <a:t>Orderic</a:t>
            </a:r>
            <a:r>
              <a:rPr lang="en-US" sz="1200" kern="1200" dirty="0">
                <a:solidFill>
                  <a:schemeClr val="tx1"/>
                </a:solidFill>
                <a:effectLst/>
                <a:latin typeface="+mn-lt"/>
                <a:ea typeface="+mn-ea"/>
                <a:cs typeface="+mn-cs"/>
              </a:rPr>
              <a:t> Vitalis wrote (summarized):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King stopped at nothing to hunt his enemies. He cut down many people and destroyed homes and land. Nowhere else had he shown such cruelty. This made a real change. To his shame, William made no effort to control his fury, punishing the innocent with the guilty. He ordered that crops and herds, tools and food be burned to ashes. More than 100,000 people perished of starvation.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have often praised William in this book, but I can say nothing good about this brutal slaughter. God will punish him.[20]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land was ravaged on either side of William's route north from the River Aire. His army destroyed crops and settlements and forced rebels into hiding. In the New Year of 1070 he split his army into smaller units and sent them out to burn, loot, and terrify.[21] Florence of Worcester said that from the Humber to the Tees, William's men burnt whole villages and slaughtered the inhabitants. Food stores and livestock were destroyed so that anyone surviving the initial massacre would succumb to starvation over the winter. The survivors were reduced to cannibalism.[22]Refugees from the harrying are mentioned as far away as Worcestershire in the </a:t>
            </a:r>
            <a:r>
              <a:rPr lang="en-US" sz="1200" kern="1200" dirty="0" err="1">
                <a:solidFill>
                  <a:schemeClr val="tx1"/>
                </a:solidFill>
                <a:effectLst/>
                <a:latin typeface="+mn-lt"/>
                <a:ea typeface="+mn-ea"/>
                <a:cs typeface="+mn-cs"/>
              </a:rPr>
              <a:t>Evesham</a:t>
            </a:r>
            <a:r>
              <a:rPr lang="en-US" sz="1200" kern="1200" dirty="0">
                <a:solidFill>
                  <a:schemeClr val="tx1"/>
                </a:solidFill>
                <a:effectLst/>
                <a:latin typeface="+mn-lt"/>
                <a:ea typeface="+mn-ea"/>
                <a:cs typeface="+mn-cs"/>
              </a:rPr>
              <a:t> Abbey chronicle.[23][24][25][b]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1086, Yorkshire and the North Riding still had large areas of waste territory. The Domesday Book entries indicate </a:t>
            </a:r>
            <a:r>
              <a:rPr lang="en-US" sz="1200" kern="1200" dirty="0" err="1">
                <a:solidFill>
                  <a:schemeClr val="tx1"/>
                </a:solidFill>
                <a:effectLst/>
                <a:latin typeface="+mn-lt"/>
                <a:ea typeface="+mn-ea"/>
                <a:cs typeface="+mn-cs"/>
              </a:rPr>
              <a:t>wasteas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or hoc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vast (it is wasted) for estate after estate; in all a total of 60% of all holdings were waste. It states that 66% of all villages contained wasted manors. Even the prosperous areas of the county had lost 60% of its value compared to 1066. Only 25% of the population and plough teams remained with a reported loss of 80,000 oxen and 150,000 people.[26][27]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Independent archaeological evidence supports the massive destruction and displacement of people. The archaeologist Richard Ernest Muir wrote that there was evidence for the "violent disruption [that] took place in Yorkshire in 1069–71, in the form of hoards of coins which were buried by the inhabitants."[26] B.K. Roberts in his book The Making of the English Village, suggests the reason that large numbers of villages have been laid out in regular pattern in Durham and Yorkshire, was through a restructuring at a single point in time, as opposed to natural settlement growth. He goes on to say that it is highly unlikely that such plans could have resulted from piecemeal additions and must have been necessary after the Harrying of the North. The dating is thought to be secure as it is known that Norman lords used similar regular plans in founding new towns in the 'plantation' of rural settlements in other conquered parts of the British Isles.[28][29][30]</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A9DF057-41E4-3F40-A76A-DB8A94F5B2F2}"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330674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Boris toyed with Rome. Not so glamorous though considered it seriously.</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Constantinople refused</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Battle between Boris and Constantinople —&gt; Boris baptised 869. Emperor Michael was godfather.</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Bodyguard and nobles rebelled —&gt; Boris slaughtered them</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=&gt; need ecclesiastical independence</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Byzantium refused</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Wanted to absorb and control Bulgaria</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—&gt; approached Rome. Rome offered archbishopric as a start. Started Latinization</a:t>
            </a:r>
          </a:p>
          <a:p>
            <a:r>
              <a:rPr lang="en-GB" sz="1200" kern="1200" dirty="0">
                <a:solidFill>
                  <a:schemeClr val="tx1"/>
                </a:solidFill>
                <a:effectLst/>
                <a:latin typeface="Franklin Gothic Medium" pitchFamily="34" charset="0"/>
                <a:ea typeface="ＭＳ Ｐゴシック" pitchFamily="-68" charset="-128"/>
                <a:cs typeface="ＭＳ Ｐゴシック" pitchFamily="-68" charset="-128"/>
              </a:rPr>
              <a:t>Byzantium then offered semi-autonomous archbishopric. Done purely out of necessity</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628744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Looking for a uniform religion to replace animism. Religion to serve state purposes.</a:t>
            </a:r>
          </a:p>
          <a:p>
            <a:r>
              <a:rPr lang="en-GB" sz="1200" kern="1200" dirty="0">
                <a:solidFill>
                  <a:schemeClr val="tx1"/>
                </a:solidFill>
                <a:effectLst/>
                <a:latin typeface="+mn-lt"/>
                <a:ea typeface="+mn-ea"/>
                <a:cs typeface="+mn-cs"/>
              </a:rPr>
              <a:t>Tried Viking gods. Failed</a:t>
            </a:r>
          </a:p>
          <a:p>
            <a:r>
              <a:rPr lang="en-GB" sz="1200" kern="1200" dirty="0">
                <a:solidFill>
                  <a:schemeClr val="tx1"/>
                </a:solidFill>
                <a:effectLst/>
                <a:latin typeface="+mn-lt"/>
                <a:ea typeface="+mn-ea"/>
                <a:cs typeface="+mn-cs"/>
              </a:rPr>
              <a:t>986 visited by missions from different religions:</a:t>
            </a:r>
          </a:p>
          <a:p>
            <a:r>
              <a:rPr lang="en-GB" sz="1200" kern="1200" dirty="0">
                <a:solidFill>
                  <a:schemeClr val="tx1"/>
                </a:solidFill>
                <a:effectLst/>
                <a:latin typeface="+mn-lt"/>
                <a:ea typeface="+mn-ea"/>
                <a:cs typeface="+mn-cs"/>
              </a:rPr>
              <a:t>-Muslims from Bulgars of Volga (no alcohol)</a:t>
            </a:r>
          </a:p>
          <a:p>
            <a:r>
              <a:rPr lang="en-GB" sz="1200" kern="1200" dirty="0">
                <a:solidFill>
                  <a:schemeClr val="tx1"/>
                </a:solidFill>
                <a:effectLst/>
                <a:latin typeface="+mn-lt"/>
                <a:ea typeface="+mn-ea"/>
                <a:cs typeface="+mn-cs"/>
              </a:rPr>
              <a:t>-R.C. from Germany (Latin &amp; West)</a:t>
            </a:r>
          </a:p>
          <a:p>
            <a:r>
              <a:rPr lang="en-GB" sz="1200" kern="1200" dirty="0">
                <a:solidFill>
                  <a:schemeClr val="tx1"/>
                </a:solidFill>
                <a:effectLst/>
                <a:latin typeface="+mn-lt"/>
                <a:ea typeface="+mn-ea"/>
                <a:cs typeface="+mn-cs"/>
              </a:rPr>
              <a:t>-Jewish </a:t>
            </a:r>
            <a:r>
              <a:rPr lang="en-GB" sz="1200" kern="1200" dirty="0" err="1">
                <a:solidFill>
                  <a:schemeClr val="tx1"/>
                </a:solidFill>
                <a:effectLst/>
                <a:latin typeface="+mn-lt"/>
                <a:ea typeface="+mn-ea"/>
                <a:cs typeface="+mn-cs"/>
              </a:rPr>
              <a:t>Khazars</a:t>
            </a:r>
            <a:r>
              <a:rPr lang="en-GB" sz="1200" kern="1200" dirty="0">
                <a:solidFill>
                  <a:schemeClr val="tx1"/>
                </a:solidFill>
                <a:effectLst/>
                <a:latin typeface="+mn-lt"/>
                <a:ea typeface="+mn-ea"/>
                <a:cs typeface="+mn-cs"/>
              </a:rPr>
              <a:t>.</a:t>
            </a:r>
          </a:p>
          <a:p>
            <a:endParaRPr lang="en-GB" dirty="0"/>
          </a:p>
          <a:p>
            <a:r>
              <a:rPr lang="en-GB" sz="1200" kern="1200" dirty="0">
                <a:solidFill>
                  <a:schemeClr val="tx1"/>
                </a:solidFill>
                <a:effectLst/>
                <a:latin typeface="+mn-lt"/>
                <a:ea typeface="+mn-ea"/>
                <a:cs typeface="+mn-cs"/>
              </a:rPr>
              <a:t>-&gt;which accepted -&gt;future cultural dev of Rus. Political &amp; spiritual considerations</a:t>
            </a:r>
          </a:p>
          <a:p>
            <a:r>
              <a:rPr lang="en-GB" sz="1200" kern="1200" dirty="0">
                <a:solidFill>
                  <a:schemeClr val="tx1"/>
                </a:solidFill>
                <a:effectLst/>
                <a:latin typeface="+mn-lt"/>
                <a:ea typeface="+mn-ea"/>
                <a:cs typeface="+mn-cs"/>
              </a:rPr>
              <a:t>-&gt;sent reps himself to view religions</a:t>
            </a:r>
          </a:p>
          <a:p>
            <a:r>
              <a:rPr lang="en-GB" sz="1200" kern="1200" dirty="0">
                <a:solidFill>
                  <a:schemeClr val="tx1"/>
                </a:solidFill>
                <a:effectLst/>
                <a:latin typeface="+mn-lt"/>
                <a:ea typeface="+mn-ea"/>
                <a:cs typeface="+mn-cs"/>
              </a:rPr>
              <a:t>Ones sent to Constantinople said when attended service in St. Sophia's did not know whether on earth or in heaven. attracted by liturgy not theology.</a:t>
            </a:r>
          </a:p>
          <a:p>
            <a:r>
              <a:rPr lang="en-GB" sz="1200" kern="1200" dirty="0">
                <a:solidFill>
                  <a:schemeClr val="tx1"/>
                </a:solidFill>
                <a:effectLst/>
                <a:latin typeface="+mn-lt"/>
                <a:ea typeface="+mn-ea"/>
                <a:cs typeface="+mn-cs"/>
              </a:rPr>
              <a:t>emphasis on beauty, mercy &amp; forgiveness</a:t>
            </a:r>
          </a:p>
          <a:p>
            <a:r>
              <a:rPr lang="en-GB" sz="1200" kern="1200" dirty="0">
                <a:solidFill>
                  <a:schemeClr val="tx1"/>
                </a:solidFill>
                <a:effectLst/>
                <a:latin typeface="+mn-lt"/>
                <a:ea typeface="+mn-ea"/>
                <a:cs typeface="+mn-cs"/>
              </a:rPr>
              <a:t>-988 Vladimir baptized. Completion of very long process of conversion as well as new beginning.</a:t>
            </a:r>
          </a:p>
          <a:p>
            <a:r>
              <a:rPr lang="en-GB" sz="1200" kern="1200" dirty="0">
                <a:solidFill>
                  <a:schemeClr val="tx1"/>
                </a:solidFill>
                <a:effectLst/>
                <a:latin typeface="+mn-lt"/>
                <a:ea typeface="+mn-ea"/>
                <a:cs typeface="+mn-cs"/>
              </a:rPr>
              <a:t>-Vladimir himself changed. Married Anna, sister of Emperor. new joy in life. helped poor, sick and hungry. abolished capital punishment. Russian view that law breakers treated as unfortunate victims of own &amp; others sins. i.e. not responsible</a:t>
            </a:r>
            <a:r>
              <a:rPr lang="en-GB" dirty="0">
                <a:effectLst/>
              </a:rPr>
              <a:t>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686043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CB0B83CA-0D90-495D-8CF2-B65B04B50A43}" type="slidenum">
              <a:rPr lang="en-GB"/>
              <a:pPr>
                <a:defRPr/>
              </a:pPr>
              <a:t>‹#›</a:t>
            </a:fld>
            <a:endParaRPr lang="en-GB"/>
          </a:p>
        </p:txBody>
      </p:sp>
    </p:spTree>
    <p:extLst>
      <p:ext uri="{BB962C8B-B14F-4D97-AF65-F5344CB8AC3E}">
        <p14:creationId xmlns:p14="http://schemas.microsoft.com/office/powerpoint/2010/main" val="109816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F3EF76F-14A0-4AC6-BAFE-BA0C7FEE9042}" type="slidenum">
              <a:rPr lang="en-GB"/>
              <a:pPr>
                <a:defRPr/>
              </a:pPr>
              <a:t>‹#›</a:t>
            </a:fld>
            <a:endParaRPr lang="en-GB"/>
          </a:p>
        </p:txBody>
      </p:sp>
    </p:spTree>
    <p:extLst>
      <p:ext uri="{BB962C8B-B14F-4D97-AF65-F5344CB8AC3E}">
        <p14:creationId xmlns:p14="http://schemas.microsoft.com/office/powerpoint/2010/main" val="1543581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C7C6BF87-0601-4630-8CC6-49187D49223F}" type="slidenum">
              <a:rPr lang="en-GB"/>
              <a:pPr>
                <a:defRPr/>
              </a:pPr>
              <a:t>‹#›</a:t>
            </a:fld>
            <a:endParaRPr lang="en-GB"/>
          </a:p>
        </p:txBody>
      </p:sp>
    </p:spTree>
    <p:extLst>
      <p:ext uri="{BB962C8B-B14F-4D97-AF65-F5344CB8AC3E}">
        <p14:creationId xmlns:p14="http://schemas.microsoft.com/office/powerpoint/2010/main" val="3060881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3E06DD0-F358-49A4-B5B8-74C98675DFD0}" type="slidenum">
              <a:rPr lang="en-GB"/>
              <a:pPr>
                <a:defRPr/>
              </a:pPr>
              <a:t>‹#›</a:t>
            </a:fld>
            <a:endParaRPr lang="en-GB"/>
          </a:p>
        </p:txBody>
      </p:sp>
    </p:spTree>
    <p:extLst>
      <p:ext uri="{BB962C8B-B14F-4D97-AF65-F5344CB8AC3E}">
        <p14:creationId xmlns:p14="http://schemas.microsoft.com/office/powerpoint/2010/main" val="3858255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D50DC1D-7F3B-4F21-B435-F262417C0AFE}" type="slidenum">
              <a:rPr lang="en-GB"/>
              <a:pPr>
                <a:defRPr/>
              </a:pPr>
              <a:t>‹#›</a:t>
            </a:fld>
            <a:endParaRPr lang="en-GB"/>
          </a:p>
        </p:txBody>
      </p:sp>
    </p:spTree>
    <p:extLst>
      <p:ext uri="{BB962C8B-B14F-4D97-AF65-F5344CB8AC3E}">
        <p14:creationId xmlns:p14="http://schemas.microsoft.com/office/powerpoint/2010/main" val="1471589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D993783-0370-48C3-AEEA-6C6C49AB7CB2}" type="slidenum">
              <a:rPr lang="en-GB"/>
              <a:pPr>
                <a:defRPr/>
              </a:pPr>
              <a:t>‹#›</a:t>
            </a:fld>
            <a:endParaRPr lang="en-GB"/>
          </a:p>
        </p:txBody>
      </p:sp>
    </p:spTree>
    <p:extLst>
      <p:ext uri="{BB962C8B-B14F-4D97-AF65-F5344CB8AC3E}">
        <p14:creationId xmlns:p14="http://schemas.microsoft.com/office/powerpoint/2010/main" val="622137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8229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3938588"/>
            <a:ext cx="8229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2373C4C-7ADD-4319-BC63-C61D7D194C5B}" type="slidenum">
              <a:rPr lang="en-GB"/>
              <a:pPr>
                <a:defRPr/>
              </a:pPr>
              <a:t>‹#›</a:t>
            </a:fld>
            <a:endParaRPr lang="en-GB"/>
          </a:p>
        </p:txBody>
      </p:sp>
    </p:spTree>
    <p:extLst>
      <p:ext uri="{BB962C8B-B14F-4D97-AF65-F5344CB8AC3E}">
        <p14:creationId xmlns:p14="http://schemas.microsoft.com/office/powerpoint/2010/main" val="459551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pPr>
              <a:defRPr/>
            </a:pPr>
            <a:fld id="{254BC445-B67A-40F0-A461-28DCE7E96B6C}" type="slidenum">
              <a:rPr lang="en-US"/>
              <a:pPr>
                <a:defRPr/>
              </a:pPr>
              <a:t>‹#›</a:t>
            </a:fld>
            <a:endParaRPr lang="en-US"/>
          </a:p>
        </p:txBody>
      </p:sp>
    </p:spTree>
    <p:extLst>
      <p:ext uri="{BB962C8B-B14F-4D97-AF65-F5344CB8AC3E}">
        <p14:creationId xmlns:p14="http://schemas.microsoft.com/office/powerpoint/2010/main" val="2529974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094707ED-F43D-4462-A096-8C57F939B6EF}" type="slidenum">
              <a:rPr lang="en-GB"/>
              <a:pPr>
                <a:defRPr/>
              </a:pPr>
              <a:t>‹#›</a:t>
            </a:fld>
            <a:endParaRPr lang="en-GB"/>
          </a:p>
        </p:txBody>
      </p:sp>
    </p:spTree>
    <p:extLst>
      <p:ext uri="{BB962C8B-B14F-4D97-AF65-F5344CB8AC3E}">
        <p14:creationId xmlns:p14="http://schemas.microsoft.com/office/powerpoint/2010/main" val="1478120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BAA3CB0-782A-4074-A7CF-014C56F59D77}" type="slidenum">
              <a:rPr lang="en-GB"/>
              <a:pPr>
                <a:defRPr/>
              </a:pPr>
              <a:t>‹#›</a:t>
            </a:fld>
            <a:endParaRPr lang="en-GB"/>
          </a:p>
        </p:txBody>
      </p:sp>
    </p:spTree>
    <p:extLst>
      <p:ext uri="{BB962C8B-B14F-4D97-AF65-F5344CB8AC3E}">
        <p14:creationId xmlns:p14="http://schemas.microsoft.com/office/powerpoint/2010/main" val="554879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5101073-A290-4E28-BCB8-944FF03A3CB3}" type="slidenum">
              <a:rPr lang="en-GB"/>
              <a:pPr>
                <a:defRPr/>
              </a:pPr>
              <a:t>‹#›</a:t>
            </a:fld>
            <a:endParaRPr lang="en-GB"/>
          </a:p>
        </p:txBody>
      </p:sp>
    </p:spTree>
    <p:extLst>
      <p:ext uri="{BB962C8B-B14F-4D97-AF65-F5344CB8AC3E}">
        <p14:creationId xmlns:p14="http://schemas.microsoft.com/office/powerpoint/2010/main" val="2406545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7BF87AA-3444-45F7-BB8F-429907A058E1}" type="slidenum">
              <a:rPr lang="en-GB"/>
              <a:pPr>
                <a:defRPr/>
              </a:pPr>
              <a:t>‹#›</a:t>
            </a:fld>
            <a:endParaRPr lang="en-GB"/>
          </a:p>
        </p:txBody>
      </p:sp>
    </p:spTree>
    <p:extLst>
      <p:ext uri="{BB962C8B-B14F-4D97-AF65-F5344CB8AC3E}">
        <p14:creationId xmlns:p14="http://schemas.microsoft.com/office/powerpoint/2010/main" val="370634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C777BA37-6DAD-4380-B397-72F6006930A8}" type="slidenum">
              <a:rPr lang="en-GB"/>
              <a:pPr>
                <a:defRPr/>
              </a:pPr>
              <a:t>‹#›</a:t>
            </a:fld>
            <a:endParaRPr lang="en-GB"/>
          </a:p>
        </p:txBody>
      </p:sp>
    </p:spTree>
    <p:extLst>
      <p:ext uri="{BB962C8B-B14F-4D97-AF65-F5344CB8AC3E}">
        <p14:creationId xmlns:p14="http://schemas.microsoft.com/office/powerpoint/2010/main" val="2837626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7120FB3A-7948-4415-A662-E379825B155C}" type="slidenum">
              <a:rPr lang="en-GB"/>
              <a:pPr>
                <a:defRPr/>
              </a:pPr>
              <a:t>‹#›</a:t>
            </a:fld>
            <a:endParaRPr lang="en-GB"/>
          </a:p>
        </p:txBody>
      </p:sp>
    </p:spTree>
    <p:extLst>
      <p:ext uri="{BB962C8B-B14F-4D97-AF65-F5344CB8AC3E}">
        <p14:creationId xmlns:p14="http://schemas.microsoft.com/office/powerpoint/2010/main" val="110424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8FFCDF9-72AF-4F00-A809-A77093386BA8}" type="slidenum">
              <a:rPr lang="en-GB"/>
              <a:pPr>
                <a:defRPr/>
              </a:pPr>
              <a:t>‹#›</a:t>
            </a:fld>
            <a:endParaRPr lang="en-GB"/>
          </a:p>
        </p:txBody>
      </p:sp>
    </p:spTree>
    <p:extLst>
      <p:ext uri="{BB962C8B-B14F-4D97-AF65-F5344CB8AC3E}">
        <p14:creationId xmlns:p14="http://schemas.microsoft.com/office/powerpoint/2010/main" val="2869159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35C0D16-E0A7-48C4-AF4C-5C09244825B4}" type="slidenum">
              <a:rPr lang="en-GB"/>
              <a:pPr>
                <a:defRPr/>
              </a:pPr>
              <a:t>‹#›</a:t>
            </a:fld>
            <a:endParaRPr lang="en-GB"/>
          </a:p>
        </p:txBody>
      </p:sp>
    </p:spTree>
    <p:extLst>
      <p:ext uri="{BB962C8B-B14F-4D97-AF65-F5344CB8AC3E}">
        <p14:creationId xmlns:p14="http://schemas.microsoft.com/office/powerpoint/2010/main" val="353311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8"/>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96" charset="0"/>
                <a:ea typeface="Arial" pitchFamily="96" charset="0"/>
                <a:cs typeface="Arial" pitchFamily="96" charset="0"/>
              </a:defRPr>
            </a:lvl1pPr>
          </a:lstStyle>
          <a:p>
            <a:pPr>
              <a:defRPr/>
            </a:pPr>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96" charset="0"/>
                <a:ea typeface="Arial" pitchFamily="96" charset="0"/>
                <a:cs typeface="Arial" pitchFamily="96" charset="0"/>
              </a:defRPr>
            </a:lvl1pPr>
          </a:lstStyle>
          <a:p>
            <a:pPr>
              <a:defRPr/>
            </a:pPr>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96" charset="0"/>
                <a:ea typeface="Arial" pitchFamily="96" charset="0"/>
                <a:cs typeface="Arial" pitchFamily="96" charset="0"/>
              </a:defRPr>
            </a:lvl1pPr>
          </a:lstStyle>
          <a:p>
            <a:pPr>
              <a:defRPr/>
            </a:pPr>
            <a:fld id="{7BBC3757-1A41-464D-804D-FFE1C0971048}" type="slidenum">
              <a:rPr lang="en-GB"/>
              <a:pPr>
                <a:defRPr/>
              </a:pPr>
              <a:t>‹#›</a:t>
            </a:fld>
            <a:endParaRPr lang="en-GB"/>
          </a:p>
        </p:txBody>
      </p:sp>
    </p:spTree>
    <p:extLst>
      <p:ext uri="{BB962C8B-B14F-4D97-AF65-F5344CB8AC3E}">
        <p14:creationId xmlns:p14="http://schemas.microsoft.com/office/powerpoint/2010/main" val="821057906"/>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F4C79-0478-BA42-A0B0-819A6DF62D71}"/>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Augustine of Hippo </a:t>
            </a:r>
            <a:r>
              <a:rPr lang="en-GB" sz="3600" dirty="0">
                <a:solidFill>
                  <a:srgbClr val="FFFF00"/>
                </a:solidFill>
                <a:latin typeface="Century Gothic" panose="020B0502020202020204" pitchFamily="34" charset="0"/>
              </a:rPr>
              <a:t>(354-430)</a:t>
            </a:r>
            <a:endParaRPr lang="en-GB" dirty="0">
              <a:solidFill>
                <a:srgbClr val="FFFF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E3D4A755-FF89-7C45-BBE2-5B62C2B917C0}"/>
              </a:ext>
            </a:extLst>
          </p:cNvPr>
          <p:cNvSpPr>
            <a:spLocks noGrp="1"/>
          </p:cNvSpPr>
          <p:nvPr>
            <p:ph idx="1"/>
          </p:nvPr>
        </p:nvSpPr>
        <p:spPr>
          <a:xfrm>
            <a:off x="457200" y="1298178"/>
            <a:ext cx="8229600" cy="5069160"/>
          </a:xfrm>
        </p:spPr>
        <p:txBody>
          <a:bodyPr/>
          <a:lstStyle/>
          <a:p>
            <a:r>
              <a:rPr lang="en-GB" sz="2400" dirty="0">
                <a:latin typeface="Century Gothic" panose="020B0502020202020204" pitchFamily="34" charset="0"/>
              </a:rPr>
              <a:t>Mother a Christian, father a pagan</a:t>
            </a:r>
          </a:p>
          <a:p>
            <a:pPr lvl="1"/>
            <a:r>
              <a:rPr lang="en-GB" sz="2000" dirty="0">
                <a:latin typeface="Century Gothic" panose="020B0502020202020204" pitchFamily="34" charset="0"/>
              </a:rPr>
              <a:t>Romanised Berber</a:t>
            </a:r>
          </a:p>
          <a:p>
            <a:pPr lvl="1"/>
            <a:r>
              <a:rPr lang="en-GB" sz="2000" dirty="0">
                <a:latin typeface="Century Gothic" panose="020B0502020202020204" pitchFamily="34" charset="0"/>
              </a:rPr>
              <a:t>As a child stole fruit ‘because it was not permitted’. 'It was foul, and I loved it. I loved my own error—not that for which I erred, but the error itself.” </a:t>
            </a:r>
            <a:r>
              <a:rPr lang="en-GB" sz="2000" i="1" dirty="0">
                <a:latin typeface="Century Gothic" panose="020B0502020202020204" pitchFamily="34" charset="0"/>
              </a:rPr>
              <a:t>Confessions </a:t>
            </a:r>
          </a:p>
          <a:p>
            <a:pPr lvl="1"/>
            <a:r>
              <a:rPr lang="en-GB" sz="2000" dirty="0">
                <a:latin typeface="Century Gothic" panose="020B0502020202020204" pitchFamily="34" charset="0"/>
              </a:rPr>
              <a:t>Joined Manichaeism</a:t>
            </a:r>
          </a:p>
          <a:p>
            <a:pPr lvl="2"/>
            <a:r>
              <a:rPr lang="en-GB" sz="1600" dirty="0">
                <a:latin typeface="Century Gothic" panose="020B0502020202020204" pitchFamily="34" charset="0"/>
              </a:rPr>
              <a:t>Developed Gnosticism – dualism</a:t>
            </a:r>
          </a:p>
          <a:p>
            <a:pPr lvl="2"/>
            <a:r>
              <a:rPr lang="en-GB" sz="1600" dirty="0">
                <a:latin typeface="Century Gothic" panose="020B0502020202020204" pitchFamily="34" charset="0"/>
              </a:rPr>
              <a:t>Lover, illegitimate child</a:t>
            </a:r>
          </a:p>
          <a:p>
            <a:pPr lvl="2"/>
            <a:r>
              <a:rPr lang="en-GB" sz="1600" dirty="0" err="1">
                <a:latin typeface="Century Gothic" panose="020B0502020202020204" pitchFamily="34" charset="0"/>
              </a:rPr>
              <a:t>Theodocius</a:t>
            </a:r>
            <a:r>
              <a:rPr lang="en-GB" sz="1600" dirty="0">
                <a:latin typeface="Century Gothic" panose="020B0502020202020204" pitchFamily="34" charset="0"/>
              </a:rPr>
              <a:t> I in 382 decree all Manichean monks sentenced to death</a:t>
            </a:r>
          </a:p>
          <a:p>
            <a:r>
              <a:rPr lang="en-GB" sz="2400" dirty="0">
                <a:latin typeface="Century Gothic" panose="020B0502020202020204" pitchFamily="34" charset="0"/>
              </a:rPr>
              <a:t>Became a Christian monk and bishop</a:t>
            </a:r>
          </a:p>
          <a:p>
            <a:r>
              <a:rPr lang="en-GB" sz="2400" dirty="0">
                <a:latin typeface="Century Gothic" panose="020B0502020202020204" pitchFamily="34" charset="0"/>
              </a:rPr>
              <a:t>410 – Sack of Rome traumatised Christian world</a:t>
            </a:r>
          </a:p>
          <a:p>
            <a:pPr lvl="1"/>
            <a:r>
              <a:rPr lang="en-GB" sz="2000" dirty="0">
                <a:latin typeface="Century Gothic" panose="020B0502020202020204" pitchFamily="34" charset="0"/>
              </a:rPr>
              <a:t>Why did God not protect it?</a:t>
            </a:r>
          </a:p>
          <a:p>
            <a:pPr lvl="1"/>
            <a:r>
              <a:rPr lang="en-GB" sz="2000" dirty="0">
                <a:latin typeface="Century Gothic" panose="020B0502020202020204" pitchFamily="34" charset="0"/>
              </a:rPr>
              <a:t>Punishment for abandoning traditional gods</a:t>
            </a:r>
          </a:p>
          <a:p>
            <a:pPr lvl="1"/>
            <a:r>
              <a:rPr lang="en-GB" sz="2000" i="1" dirty="0">
                <a:latin typeface="Century Gothic" panose="020B0502020202020204" pitchFamily="34" charset="0"/>
              </a:rPr>
              <a:t>City of God</a:t>
            </a:r>
          </a:p>
          <a:p>
            <a:pPr lvl="2"/>
            <a:endParaRPr lang="en-GB" sz="1600" dirty="0">
              <a:latin typeface="Century Gothic" panose="020B0502020202020204" pitchFamily="34" charset="0"/>
            </a:endParaRPr>
          </a:p>
        </p:txBody>
      </p:sp>
    </p:spTree>
    <p:extLst>
      <p:ext uri="{BB962C8B-B14F-4D97-AF65-F5344CB8AC3E}">
        <p14:creationId xmlns:p14="http://schemas.microsoft.com/office/powerpoint/2010/main" val="291063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9385-DF16-A540-9847-16EC7C91ACC8}"/>
              </a:ext>
            </a:extLst>
          </p:cNvPr>
          <p:cNvSpPr>
            <a:spLocks noGrp="1"/>
          </p:cNvSpPr>
          <p:nvPr>
            <p:ph type="title"/>
          </p:nvPr>
        </p:nvSpPr>
        <p:spPr>
          <a:xfrm>
            <a:off x="251520" y="44624"/>
            <a:ext cx="8229600" cy="1143000"/>
          </a:xfrm>
        </p:spPr>
        <p:txBody>
          <a:bodyPr/>
          <a:lstStyle/>
          <a:p>
            <a:r>
              <a:rPr lang="en-GB" sz="4000" dirty="0">
                <a:solidFill>
                  <a:srgbClr val="FFFF00"/>
                </a:solidFill>
                <a:latin typeface="Century Gothic" panose="020B0502020202020204" pitchFamily="34" charset="0"/>
              </a:rPr>
              <a:t>Viking invasions</a:t>
            </a:r>
          </a:p>
        </p:txBody>
      </p:sp>
      <p:pic>
        <p:nvPicPr>
          <p:cNvPr id="5" name="Content Placeholder 4">
            <a:extLst>
              <a:ext uri="{FF2B5EF4-FFF2-40B4-BE49-F238E27FC236}">
                <a16:creationId xmlns:a16="http://schemas.microsoft.com/office/drawing/2014/main" id="{646FFD19-D6CC-BD40-9F7D-275036FDE0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41377" y="-33821"/>
            <a:ext cx="4839135" cy="6891821"/>
          </a:xfrm>
        </p:spPr>
      </p:pic>
      <p:sp>
        <p:nvSpPr>
          <p:cNvPr id="6" name="TextBox 5">
            <a:extLst>
              <a:ext uri="{FF2B5EF4-FFF2-40B4-BE49-F238E27FC236}">
                <a16:creationId xmlns:a16="http://schemas.microsoft.com/office/drawing/2014/main" id="{DCDA52CC-EF0D-1A49-98D3-1485D0F19E90}"/>
              </a:ext>
            </a:extLst>
          </p:cNvPr>
          <p:cNvSpPr txBox="1"/>
          <p:nvPr/>
        </p:nvSpPr>
        <p:spPr>
          <a:xfrm>
            <a:off x="467544" y="1196752"/>
            <a:ext cx="3603872" cy="1200329"/>
          </a:xfrm>
          <a:prstGeom prst="rect">
            <a:avLst/>
          </a:prstGeom>
          <a:noFill/>
        </p:spPr>
        <p:txBody>
          <a:bodyPr wrap="non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Lindisfarne 793</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Iona 794</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Battle Eddington 878</a:t>
            </a:r>
          </a:p>
        </p:txBody>
      </p:sp>
      <p:pic>
        <p:nvPicPr>
          <p:cNvPr id="8" name="Picture 7">
            <a:extLst>
              <a:ext uri="{FF2B5EF4-FFF2-40B4-BE49-F238E27FC236}">
                <a16:creationId xmlns:a16="http://schemas.microsoft.com/office/drawing/2014/main" id="{0FBEEFFC-ABD3-D040-970F-21CFE8BB35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1545" y="4293096"/>
            <a:ext cx="1868948" cy="2475301"/>
          </a:xfrm>
          <a:prstGeom prst="rect">
            <a:avLst/>
          </a:prstGeom>
        </p:spPr>
      </p:pic>
      <p:pic>
        <p:nvPicPr>
          <p:cNvPr id="10" name="Picture 9">
            <a:extLst>
              <a:ext uri="{FF2B5EF4-FFF2-40B4-BE49-F238E27FC236}">
                <a16:creationId xmlns:a16="http://schemas.microsoft.com/office/drawing/2014/main" id="{6187ABBD-3511-F841-896A-4137EFE390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35" y="2603339"/>
            <a:ext cx="2163309" cy="3068960"/>
          </a:xfrm>
          <a:prstGeom prst="rect">
            <a:avLst/>
          </a:prstGeom>
        </p:spPr>
      </p:pic>
      <p:sp>
        <p:nvSpPr>
          <p:cNvPr id="11" name="TextBox 10">
            <a:extLst>
              <a:ext uri="{FF2B5EF4-FFF2-40B4-BE49-F238E27FC236}">
                <a16:creationId xmlns:a16="http://schemas.microsoft.com/office/drawing/2014/main" id="{4A661E1C-7194-0F49-ABFF-7C083DD71212}"/>
              </a:ext>
            </a:extLst>
          </p:cNvPr>
          <p:cNvSpPr txBox="1"/>
          <p:nvPr/>
        </p:nvSpPr>
        <p:spPr>
          <a:xfrm>
            <a:off x="107504" y="5733256"/>
            <a:ext cx="2225289"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Lindisfarne Gospel</a:t>
            </a:r>
          </a:p>
        </p:txBody>
      </p:sp>
      <p:sp>
        <p:nvSpPr>
          <p:cNvPr id="12" name="TextBox 11">
            <a:extLst>
              <a:ext uri="{FF2B5EF4-FFF2-40B4-BE49-F238E27FC236}">
                <a16:creationId xmlns:a16="http://schemas.microsoft.com/office/drawing/2014/main" id="{F66293C5-196E-A54C-9C43-2A77605141B5}"/>
              </a:ext>
            </a:extLst>
          </p:cNvPr>
          <p:cNvSpPr txBox="1"/>
          <p:nvPr/>
        </p:nvSpPr>
        <p:spPr>
          <a:xfrm>
            <a:off x="2627784" y="3861048"/>
            <a:ext cx="1555234"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Book of </a:t>
            </a:r>
            <a:r>
              <a:rPr kumimoji="0" lang="en-GB" sz="18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84" charset="0"/>
              </a:rPr>
              <a:t>Kells</a:t>
            </a:r>
            <a:endPar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endParaRPr>
          </a:p>
        </p:txBody>
      </p:sp>
    </p:spTree>
    <p:extLst>
      <p:ext uri="{BB962C8B-B14F-4D97-AF65-F5344CB8AC3E}">
        <p14:creationId xmlns:p14="http://schemas.microsoft.com/office/powerpoint/2010/main" val="3554768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1CBE-A7E9-4B40-9E09-F5722526D14F}"/>
              </a:ext>
            </a:extLst>
          </p:cNvPr>
          <p:cNvSpPr>
            <a:spLocks noGrp="1"/>
          </p:cNvSpPr>
          <p:nvPr>
            <p:ph type="title"/>
          </p:nvPr>
        </p:nvSpPr>
        <p:spPr/>
        <p:txBody>
          <a:bodyPr/>
          <a:lstStyle/>
          <a:p>
            <a:r>
              <a:rPr lang="en-GB" dirty="0">
                <a:solidFill>
                  <a:srgbClr val="FFFF00"/>
                </a:solidFill>
                <a:latin typeface="Century Gothic" panose="020B0502020202020204" pitchFamily="34" charset="0"/>
              </a:rPr>
              <a:t>Norman conquest 1066</a:t>
            </a:r>
          </a:p>
        </p:txBody>
      </p:sp>
      <p:sp>
        <p:nvSpPr>
          <p:cNvPr id="4" name="Content Placeholder 3">
            <a:extLst>
              <a:ext uri="{FF2B5EF4-FFF2-40B4-BE49-F238E27FC236}">
                <a16:creationId xmlns:a16="http://schemas.microsoft.com/office/drawing/2014/main" id="{004D5C9D-2821-974B-B90A-40C9D2E13668}"/>
              </a:ext>
            </a:extLst>
          </p:cNvPr>
          <p:cNvSpPr>
            <a:spLocks noGrp="1"/>
          </p:cNvSpPr>
          <p:nvPr>
            <p:ph sz="half" idx="1"/>
          </p:nvPr>
        </p:nvSpPr>
        <p:spPr>
          <a:xfrm>
            <a:off x="0" y="1600200"/>
            <a:ext cx="5364088" cy="4525963"/>
          </a:xfrm>
        </p:spPr>
        <p:txBody>
          <a:bodyPr/>
          <a:lstStyle/>
          <a:p>
            <a:r>
              <a:rPr lang="en-GB" sz="2400" dirty="0">
                <a:latin typeface="Century Gothic" panose="020B0502020202020204" pitchFamily="34" charset="0"/>
              </a:rPr>
              <a:t>Death Edward the Confessor </a:t>
            </a:r>
          </a:p>
          <a:p>
            <a:pPr lvl="1"/>
            <a:r>
              <a:rPr lang="en-GB" sz="2000" dirty="0">
                <a:latin typeface="Century Gothic" panose="020B0502020202020204" pitchFamily="34" charset="0"/>
              </a:rPr>
              <a:t>Died childless</a:t>
            </a:r>
          </a:p>
          <a:p>
            <a:pPr lvl="1"/>
            <a:r>
              <a:rPr lang="en-GB" sz="2000" dirty="0">
                <a:latin typeface="Century Gothic" panose="020B0502020202020204" pitchFamily="34" charset="0"/>
              </a:rPr>
              <a:t>Harold, Earl of Wessex elected king by the Witan</a:t>
            </a:r>
          </a:p>
          <a:p>
            <a:r>
              <a:rPr lang="en-GB" sz="2400" dirty="0">
                <a:latin typeface="Century Gothic" panose="020B0502020202020204" pitchFamily="34" charset="0"/>
              </a:rPr>
              <a:t>William, Duke of Normandy</a:t>
            </a:r>
          </a:p>
          <a:p>
            <a:pPr lvl="1"/>
            <a:r>
              <a:rPr lang="en-GB" sz="2000" dirty="0">
                <a:latin typeface="Century Gothic" panose="020B0502020202020204" pitchFamily="34" charset="0"/>
              </a:rPr>
              <a:t>Wanted to conquer England </a:t>
            </a:r>
          </a:p>
          <a:p>
            <a:pPr lvl="1"/>
            <a:r>
              <a:rPr lang="en-GB" sz="2000" dirty="0">
                <a:latin typeface="Century Gothic" panose="020B0502020202020204" pitchFamily="34" charset="0"/>
              </a:rPr>
              <a:t>For wealth </a:t>
            </a:r>
          </a:p>
          <a:p>
            <a:pPr lvl="1"/>
            <a:r>
              <a:rPr lang="en-GB" sz="2000" dirty="0">
                <a:latin typeface="Century Gothic" panose="020B0502020202020204" pitchFamily="34" charset="0"/>
              </a:rPr>
              <a:t>Papal authority</a:t>
            </a:r>
          </a:p>
          <a:p>
            <a:r>
              <a:rPr lang="en-GB" sz="2400" dirty="0">
                <a:latin typeface="Century Gothic" panose="020B0502020202020204" pitchFamily="34" charset="0"/>
              </a:rPr>
              <a:t>Weakness of decentralised Germanic system</a:t>
            </a:r>
          </a:p>
          <a:p>
            <a:pPr lvl="1"/>
            <a:r>
              <a:rPr lang="en-GB" sz="2000" dirty="0">
                <a:latin typeface="Century Gothic" panose="020B0502020202020204" pitchFamily="34" charset="0"/>
              </a:rPr>
              <a:t>King Harold Hardrada of Norway</a:t>
            </a:r>
          </a:p>
          <a:p>
            <a:pPr lvl="1"/>
            <a:r>
              <a:rPr lang="en-GB" sz="2000" dirty="0">
                <a:latin typeface="Century Gothic" panose="020B0502020202020204" pitchFamily="34" charset="0"/>
              </a:rPr>
              <a:t>Battle of Hastings</a:t>
            </a:r>
          </a:p>
          <a:p>
            <a:pPr lvl="1"/>
            <a:endParaRPr lang="en-GB" sz="2000" dirty="0">
              <a:latin typeface="Century Gothic" panose="020B0502020202020204" pitchFamily="34" charset="0"/>
            </a:endParaRPr>
          </a:p>
        </p:txBody>
      </p:sp>
      <p:pic>
        <p:nvPicPr>
          <p:cNvPr id="10" name="Content Placeholder 9">
            <a:extLst>
              <a:ext uri="{FF2B5EF4-FFF2-40B4-BE49-F238E27FC236}">
                <a16:creationId xmlns:a16="http://schemas.microsoft.com/office/drawing/2014/main" id="{966E8957-43AE-534D-ADC9-52216431AE5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986490"/>
            <a:ext cx="4038600" cy="2074515"/>
          </a:xfrm>
        </p:spPr>
      </p:pic>
      <p:sp>
        <p:nvSpPr>
          <p:cNvPr id="8" name="TextBox 7">
            <a:extLst>
              <a:ext uri="{FF2B5EF4-FFF2-40B4-BE49-F238E27FC236}">
                <a16:creationId xmlns:a16="http://schemas.microsoft.com/office/drawing/2014/main" id="{94911120-901C-EA42-9988-14D54D85D8AE}"/>
              </a:ext>
            </a:extLst>
          </p:cNvPr>
          <p:cNvSpPr txBox="1"/>
          <p:nvPr/>
        </p:nvSpPr>
        <p:spPr>
          <a:xfrm>
            <a:off x="5617401" y="5101734"/>
            <a:ext cx="2266967" cy="415498"/>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1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Bayeux tapestry</a:t>
            </a:r>
          </a:p>
        </p:txBody>
      </p:sp>
    </p:spTree>
    <p:extLst>
      <p:ext uri="{BB962C8B-B14F-4D97-AF65-F5344CB8AC3E}">
        <p14:creationId xmlns:p14="http://schemas.microsoft.com/office/powerpoint/2010/main" val="343316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3C42D-8100-6841-9182-B2B701707065}"/>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Consequences</a:t>
            </a:r>
          </a:p>
        </p:txBody>
      </p:sp>
      <p:sp>
        <p:nvSpPr>
          <p:cNvPr id="3" name="Content Placeholder 2">
            <a:extLst>
              <a:ext uri="{FF2B5EF4-FFF2-40B4-BE49-F238E27FC236}">
                <a16:creationId xmlns:a16="http://schemas.microsoft.com/office/drawing/2014/main" id="{1BE5AA2F-7839-8549-85A6-871BAC39D805}"/>
              </a:ext>
            </a:extLst>
          </p:cNvPr>
          <p:cNvSpPr>
            <a:spLocks noGrp="1"/>
          </p:cNvSpPr>
          <p:nvPr>
            <p:ph idx="1"/>
          </p:nvPr>
        </p:nvSpPr>
        <p:spPr>
          <a:xfrm>
            <a:off x="179512" y="1600200"/>
            <a:ext cx="5046441" cy="4525963"/>
          </a:xfrm>
        </p:spPr>
        <p:txBody>
          <a:bodyPr/>
          <a:lstStyle/>
          <a:p>
            <a:r>
              <a:rPr lang="en-GB" sz="2400" dirty="0">
                <a:latin typeface="Century Gothic" panose="020B0502020202020204" pitchFamily="34" charset="0"/>
              </a:rPr>
              <a:t>All land became property of the Crown</a:t>
            </a:r>
          </a:p>
          <a:p>
            <a:r>
              <a:rPr lang="en-GB" sz="2400" dirty="0">
                <a:latin typeface="Century Gothic" panose="020B0502020202020204" pitchFamily="34" charset="0"/>
              </a:rPr>
              <a:t>Introduction of feudalism</a:t>
            </a:r>
          </a:p>
          <a:p>
            <a:pPr lvl="1"/>
            <a:r>
              <a:rPr lang="en-GB" sz="2000" dirty="0">
                <a:latin typeface="Century Gothic" panose="020B0502020202020204" pitchFamily="34" charset="0"/>
              </a:rPr>
              <a:t>Aristocracy </a:t>
            </a:r>
          </a:p>
          <a:p>
            <a:pPr lvl="1"/>
            <a:r>
              <a:rPr lang="en-GB" sz="2000" dirty="0">
                <a:latin typeface="Century Gothic" panose="020B0502020202020204" pitchFamily="34" charset="0"/>
              </a:rPr>
              <a:t>High levels of taxation</a:t>
            </a:r>
          </a:p>
          <a:p>
            <a:r>
              <a:rPr lang="en-GB" sz="2400" dirty="0">
                <a:latin typeface="Century Gothic" panose="020B0502020202020204" pitchFamily="34" charset="0"/>
              </a:rPr>
              <a:t>200 years French language</a:t>
            </a:r>
          </a:p>
          <a:p>
            <a:r>
              <a:rPr lang="en-GB" sz="2400" dirty="0">
                <a:latin typeface="Century Gothic" panose="020B0502020202020204" pitchFamily="34" charset="0"/>
              </a:rPr>
              <a:t>Castles and cathedrals</a:t>
            </a:r>
          </a:p>
          <a:p>
            <a:r>
              <a:rPr lang="en-GB" sz="2400" dirty="0">
                <a:latin typeface="Century Gothic" panose="020B0502020202020204" pitchFamily="34" charset="0"/>
              </a:rPr>
              <a:t>Militaristic expansion</a:t>
            </a:r>
          </a:p>
          <a:p>
            <a:r>
              <a:rPr lang="en-GB" sz="2400" dirty="0">
                <a:latin typeface="Century Gothic" panose="020B0502020202020204" pitchFamily="34" charset="0"/>
              </a:rPr>
              <a:t>Wales, Scotland, Ireland</a:t>
            </a:r>
          </a:p>
          <a:p>
            <a:r>
              <a:rPr lang="en-GB" sz="2400" dirty="0">
                <a:latin typeface="Century Gothic" panose="020B0502020202020204" pitchFamily="34" charset="0"/>
              </a:rPr>
              <a:t>European superpower</a:t>
            </a:r>
          </a:p>
          <a:p>
            <a:pPr lvl="1"/>
            <a:r>
              <a:rPr lang="en-GB" sz="2000" dirty="0">
                <a:latin typeface="Century Gothic" panose="020B0502020202020204" pitchFamily="34" charset="0"/>
              </a:rPr>
              <a:t>English wealth + Norman organisation and militarism </a:t>
            </a:r>
            <a:endParaRPr lang="en-GB" sz="2000" dirty="0"/>
          </a:p>
        </p:txBody>
      </p:sp>
      <p:pic>
        <p:nvPicPr>
          <p:cNvPr id="4" name="Content Placeholder 6">
            <a:extLst>
              <a:ext uri="{FF2B5EF4-FFF2-40B4-BE49-F238E27FC236}">
                <a16:creationId xmlns:a16="http://schemas.microsoft.com/office/drawing/2014/main" id="{333B4407-ED39-5D48-BE52-320780261991}"/>
              </a:ext>
            </a:extLst>
          </p:cNvPr>
          <p:cNvPicPr>
            <a:picLocks noChangeAspect="1"/>
          </p:cNvPicPr>
          <p:nvPr/>
        </p:nvPicPr>
        <p:blipFill>
          <a:blip r:embed="rId2"/>
          <a:stretch>
            <a:fillRect/>
          </a:stretch>
        </p:blipFill>
        <p:spPr>
          <a:xfrm>
            <a:off x="5503641" y="1553374"/>
            <a:ext cx="3244823" cy="4358879"/>
          </a:xfrm>
          <a:prstGeom prst="rect">
            <a:avLst/>
          </a:prstGeom>
        </p:spPr>
      </p:pic>
      <p:sp>
        <p:nvSpPr>
          <p:cNvPr id="5" name="TextBox 4">
            <a:extLst>
              <a:ext uri="{FF2B5EF4-FFF2-40B4-BE49-F238E27FC236}">
                <a16:creationId xmlns:a16="http://schemas.microsoft.com/office/drawing/2014/main" id="{01FC0C91-784E-2348-981E-1C8D5AFDE717}"/>
              </a:ext>
            </a:extLst>
          </p:cNvPr>
          <p:cNvSpPr txBox="1"/>
          <p:nvPr/>
        </p:nvSpPr>
        <p:spPr>
          <a:xfrm>
            <a:off x="6222955" y="6093296"/>
            <a:ext cx="1877437"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itchFamily="-84" charset="0"/>
                <a:cs typeface="Arial" pitchFamily="-84" charset="0"/>
              </a:rPr>
              <a:t>Doomsday Book</a:t>
            </a:r>
          </a:p>
        </p:txBody>
      </p:sp>
    </p:spTree>
    <p:extLst>
      <p:ext uri="{BB962C8B-B14F-4D97-AF65-F5344CB8AC3E}">
        <p14:creationId xmlns:p14="http://schemas.microsoft.com/office/powerpoint/2010/main" val="330018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CFACA-8EC0-3A44-8C93-70AF13D930DE}"/>
              </a:ext>
            </a:extLst>
          </p:cNvPr>
          <p:cNvSpPr>
            <a:spLocks noGrp="1"/>
          </p:cNvSpPr>
          <p:nvPr>
            <p:ph type="title"/>
          </p:nvPr>
        </p:nvSpPr>
        <p:spPr>
          <a:xfrm>
            <a:off x="457200" y="125760"/>
            <a:ext cx="8229600" cy="1143000"/>
          </a:xfrm>
        </p:spPr>
        <p:txBody>
          <a:bodyPr/>
          <a:lstStyle/>
          <a:p>
            <a:r>
              <a:rPr lang="en-GB" dirty="0">
                <a:solidFill>
                  <a:srgbClr val="FFFF00"/>
                </a:solidFill>
                <a:latin typeface="Century Gothic" panose="020B0502020202020204" pitchFamily="34" charset="0"/>
              </a:rPr>
              <a:t>Genocide </a:t>
            </a:r>
          </a:p>
        </p:txBody>
      </p:sp>
      <p:sp>
        <p:nvSpPr>
          <p:cNvPr id="3" name="Content Placeholder 2">
            <a:extLst>
              <a:ext uri="{FF2B5EF4-FFF2-40B4-BE49-F238E27FC236}">
                <a16:creationId xmlns:a16="http://schemas.microsoft.com/office/drawing/2014/main" id="{D0AE78F5-D61B-D94F-9D40-908FC40B6583}"/>
              </a:ext>
            </a:extLst>
          </p:cNvPr>
          <p:cNvSpPr>
            <a:spLocks noGrp="1"/>
          </p:cNvSpPr>
          <p:nvPr>
            <p:ph idx="1"/>
          </p:nvPr>
        </p:nvSpPr>
        <p:spPr>
          <a:xfrm>
            <a:off x="457200" y="1370186"/>
            <a:ext cx="8229600" cy="4525963"/>
          </a:xfrm>
        </p:spPr>
        <p:txBody>
          <a:bodyPr/>
          <a:lstStyle/>
          <a:p>
            <a:r>
              <a:rPr lang="en-GB" sz="2200" dirty="0">
                <a:latin typeface="Century Gothic" panose="020B0502020202020204" pitchFamily="34" charset="0"/>
              </a:rPr>
              <a:t>William's men burnt whole villages and slaughtered the inhabitants. Food stores and livestock were destroyed so that anyone surviving the initial massacre would succumb to starvation over the winter. The survivors were reduced to cannibalism. In 1086, Yorkshire and the North Riding still had large areas of waste territory. The Domesday Book entries indicate </a:t>
            </a:r>
            <a:r>
              <a:rPr lang="en-GB" sz="2200" i="1" dirty="0" err="1">
                <a:latin typeface="Century Gothic" panose="020B0502020202020204" pitchFamily="34" charset="0"/>
              </a:rPr>
              <a:t>wasteas</a:t>
            </a:r>
            <a:r>
              <a:rPr lang="en-GB" sz="2200" i="1" dirty="0">
                <a:latin typeface="Century Gothic" panose="020B0502020202020204" pitchFamily="34" charset="0"/>
              </a:rPr>
              <a:t> </a:t>
            </a:r>
            <a:r>
              <a:rPr lang="en-GB" sz="2200" i="1" dirty="0" err="1">
                <a:latin typeface="Century Gothic" panose="020B0502020202020204" pitchFamily="34" charset="0"/>
              </a:rPr>
              <a:t>est</a:t>
            </a:r>
            <a:r>
              <a:rPr lang="en-GB" sz="2200" i="1" dirty="0">
                <a:latin typeface="Century Gothic" panose="020B0502020202020204" pitchFamily="34" charset="0"/>
              </a:rPr>
              <a:t> </a:t>
            </a:r>
            <a:r>
              <a:rPr lang="en-GB" sz="2200" dirty="0">
                <a:latin typeface="Century Gothic" panose="020B0502020202020204" pitchFamily="34" charset="0"/>
              </a:rPr>
              <a:t>(it is wasted) for estate after estate; in all a total of 60% of all holdings were waste. It states that 66% of all villages contained wasted manors. Even the prosperous areas of the county had lost 60% of its value compared to 1066. Only 25% of the population and plough teams remained with a reported loss of 80,000 oxen and 150,000 people. William’s men salted the land to make it infertile</a:t>
            </a:r>
          </a:p>
          <a:p>
            <a:endParaRPr lang="en-GB" sz="2200" dirty="0">
              <a:latin typeface="Century Gothic" panose="020B0502020202020204" pitchFamily="34" charset="0"/>
            </a:endParaRP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3805822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10C53E-68F3-574E-896C-EB9544698A1D}"/>
              </a:ext>
            </a:extLst>
          </p:cNvPr>
          <p:cNvSpPr>
            <a:spLocks noGrp="1"/>
          </p:cNvSpPr>
          <p:nvPr>
            <p:ph type="title"/>
          </p:nvPr>
        </p:nvSpPr>
        <p:spPr/>
        <p:txBody>
          <a:bodyPr/>
          <a:lstStyle/>
          <a:p>
            <a:r>
              <a:rPr lang="en-GB" dirty="0">
                <a:solidFill>
                  <a:srgbClr val="FFFF00"/>
                </a:solidFill>
                <a:latin typeface="Century Gothic" panose="020B0502020202020204" pitchFamily="34" charset="0"/>
              </a:rPr>
              <a:t>Harrying of the North</a:t>
            </a:r>
          </a:p>
        </p:txBody>
      </p:sp>
      <p:sp>
        <p:nvSpPr>
          <p:cNvPr id="6" name="Content Placeholder 5">
            <a:extLst>
              <a:ext uri="{FF2B5EF4-FFF2-40B4-BE49-F238E27FC236}">
                <a16:creationId xmlns:a16="http://schemas.microsoft.com/office/drawing/2014/main" id="{6A925161-21C0-C348-BFBC-BF1C5E984C74}"/>
              </a:ext>
            </a:extLst>
          </p:cNvPr>
          <p:cNvSpPr>
            <a:spLocks noGrp="1"/>
          </p:cNvSpPr>
          <p:nvPr>
            <p:ph idx="1"/>
          </p:nvPr>
        </p:nvSpPr>
        <p:spPr/>
        <p:txBody>
          <a:bodyPr/>
          <a:lstStyle/>
          <a:p>
            <a:r>
              <a:rPr lang="en-GB" sz="2200" dirty="0">
                <a:latin typeface="Century Gothic" panose="020B0502020202020204" pitchFamily="34" charset="0"/>
              </a:rPr>
              <a:t> The King stopped at nothing to hunt his enemies. He cut down many people and destroyed homes and land. Nowhere else had he shown such cruelty. This made a real change. To his shame, William made no effort to control his fury, punishing the innocent with the guilty. He ordered that crops and herds, tools and food be burned to ashes. More than 100,000 people perished of starvation. I have often praised William in this book, but I can say nothing good about this brutal slaughter. God will punish him.” 	</a:t>
            </a:r>
            <a:r>
              <a:rPr lang="en-GB" sz="2200" dirty="0" err="1">
                <a:latin typeface="Century Gothic" panose="020B0502020202020204" pitchFamily="34" charset="0"/>
              </a:rPr>
              <a:t>Orderic</a:t>
            </a:r>
            <a:r>
              <a:rPr lang="en-GB" sz="2200" dirty="0">
                <a:latin typeface="Century Gothic" panose="020B0502020202020204" pitchFamily="34" charset="0"/>
              </a:rPr>
              <a:t> Vitalis (</a:t>
            </a:r>
            <a:r>
              <a:rPr lang="en-GB" sz="2200" dirty="0" err="1">
                <a:latin typeface="Century Gothic" panose="020B0502020202020204" pitchFamily="34" charset="0"/>
              </a:rPr>
              <a:t>Ango</a:t>
            </a:r>
            <a:r>
              <a:rPr lang="en-GB" sz="2200" dirty="0">
                <a:latin typeface="Century Gothic" panose="020B0502020202020204" pitchFamily="34" charset="0"/>
              </a:rPr>
              <a:t>-Saxon Chronicler)</a:t>
            </a: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431681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DE683-7BEB-0147-882E-A4A0BDD6D2CB}"/>
              </a:ext>
            </a:extLst>
          </p:cNvPr>
          <p:cNvSpPr>
            <a:spLocks noGrp="1"/>
          </p:cNvSpPr>
          <p:nvPr>
            <p:ph type="title"/>
          </p:nvPr>
        </p:nvSpPr>
        <p:spPr>
          <a:xfrm>
            <a:off x="457200" y="-27384"/>
            <a:ext cx="8229600" cy="1143000"/>
          </a:xfrm>
        </p:spPr>
        <p:txBody>
          <a:bodyPr/>
          <a:lstStyle/>
          <a:p>
            <a:r>
              <a:rPr lang="en-US" sz="4200" dirty="0">
                <a:solidFill>
                  <a:srgbClr val="FFFF00"/>
                </a:solidFill>
                <a:latin typeface="Century Gothic" panose="020B0502020202020204" pitchFamily="34" charset="0"/>
              </a:rPr>
              <a:t>God’s providence to the Slavs</a:t>
            </a:r>
            <a:endParaRPr lang="en-GB" sz="4200" dirty="0">
              <a:solidFill>
                <a:srgbClr val="FFFF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08AA6107-C0E2-A647-B3DD-A06A656169E3}"/>
              </a:ext>
            </a:extLst>
          </p:cNvPr>
          <p:cNvSpPr>
            <a:spLocks noGrp="1"/>
          </p:cNvSpPr>
          <p:nvPr>
            <p:ph idx="1"/>
          </p:nvPr>
        </p:nvSpPr>
        <p:spPr>
          <a:xfrm>
            <a:off x="457200" y="620688"/>
            <a:ext cx="8229600" cy="4964566"/>
          </a:xfrm>
        </p:spPr>
        <p:txBody>
          <a:bodyPr/>
          <a:lstStyle/>
          <a:p>
            <a:pPr marL="0" indent="0">
              <a:buNone/>
            </a:pPr>
            <a:endParaRPr lang="en-GB" sz="2400" b="1" i="1" dirty="0">
              <a:latin typeface="Century Gothic" panose="020B0502020202020204" pitchFamily="34" charset="0"/>
            </a:endParaRPr>
          </a:p>
          <a:p>
            <a:r>
              <a:rPr lang="en-GB" sz="2400" dirty="0">
                <a:latin typeface="Century Gothic" panose="020B0502020202020204" pitchFamily="34" charset="0"/>
              </a:rPr>
              <a:t>St Andrew</a:t>
            </a:r>
          </a:p>
          <a:p>
            <a:r>
              <a:rPr lang="en-GB" sz="2400" dirty="0">
                <a:latin typeface="Century Gothic" panose="020B0502020202020204" pitchFamily="34" charset="0"/>
              </a:rPr>
              <a:t>Armenian Church 300</a:t>
            </a:r>
          </a:p>
          <a:p>
            <a:r>
              <a:rPr lang="en-GB" sz="2400" dirty="0">
                <a:latin typeface="Century Gothic" panose="020B0502020202020204" pitchFamily="34" charset="0"/>
              </a:rPr>
              <a:t>Georgian Church 325</a:t>
            </a:r>
          </a:p>
          <a:p>
            <a:r>
              <a:rPr lang="en-GB" sz="2400" dirty="0">
                <a:latin typeface="Century Gothic" panose="020B0502020202020204" pitchFamily="34" charset="0"/>
              </a:rPr>
              <a:t>Bulgars</a:t>
            </a:r>
          </a:p>
          <a:p>
            <a:pPr lvl="1"/>
            <a:r>
              <a:rPr lang="en-GB" sz="2400" dirty="0">
                <a:latin typeface="Century Gothic" panose="020B0502020202020204" pitchFamily="34" charset="0"/>
              </a:rPr>
              <a:t>Boris 852</a:t>
            </a:r>
          </a:p>
          <a:p>
            <a:pPr lvl="1"/>
            <a:r>
              <a:rPr lang="en-GB" sz="2400" dirty="0">
                <a:latin typeface="Century Gothic" panose="020B0502020202020204" pitchFamily="34" charset="0"/>
              </a:rPr>
              <a:t>Christianity without Byzantium</a:t>
            </a:r>
          </a:p>
          <a:p>
            <a:r>
              <a:rPr lang="en-GB" sz="2400" dirty="0">
                <a:latin typeface="Century Gothic" panose="020B0502020202020204" pitchFamily="34" charset="0"/>
              </a:rPr>
              <a:t>Traders from Kiev with Constantinople </a:t>
            </a:r>
            <a:r>
              <a:rPr lang="en-GB" sz="2400" dirty="0">
                <a:latin typeface="Century Gothic" panose="020B0502020202020204" pitchFamily="34" charset="0"/>
                <a:sym typeface="Wingdings" panose="05000000000000000000" pitchFamily="2" charset="2"/>
              </a:rPr>
              <a:t> converts</a:t>
            </a:r>
          </a:p>
          <a:p>
            <a:r>
              <a:rPr lang="en-GB" sz="2400" dirty="0">
                <a:latin typeface="Century Gothic" panose="020B0502020202020204" pitchFamily="34" charset="0"/>
              </a:rPr>
              <a:t>863 Cyril &amp; Methodius “Apostles to the Slavs” Moravia</a:t>
            </a:r>
          </a:p>
          <a:p>
            <a:r>
              <a:rPr lang="en-GB" sz="2400" dirty="0">
                <a:latin typeface="Century Gothic" panose="020B0502020202020204" pitchFamily="34" charset="0"/>
              </a:rPr>
              <a:t>955 Olga grandmother of Vladimir baptized</a:t>
            </a:r>
          </a:p>
        </p:txBody>
      </p:sp>
    </p:spTree>
    <p:extLst>
      <p:ext uri="{BB962C8B-B14F-4D97-AF65-F5344CB8AC3E}">
        <p14:creationId xmlns:p14="http://schemas.microsoft.com/office/powerpoint/2010/main" val="31887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B861-358F-5D4F-A3B8-DCCE970CA1C5}"/>
              </a:ext>
            </a:extLst>
          </p:cNvPr>
          <p:cNvSpPr>
            <a:spLocks noGrp="1"/>
          </p:cNvSpPr>
          <p:nvPr>
            <p:ph type="title"/>
          </p:nvPr>
        </p:nvSpPr>
        <p:spPr/>
        <p:txBody>
          <a:bodyPr/>
          <a:lstStyle/>
          <a:p>
            <a:r>
              <a:rPr lang="en-US" dirty="0">
                <a:solidFill>
                  <a:srgbClr val="FFFF00"/>
                </a:solidFill>
                <a:latin typeface="Century Gothic" panose="020B0502020202020204" pitchFamily="34" charset="0"/>
              </a:rPr>
              <a:t>Vladimir (980-1015)</a:t>
            </a:r>
            <a:endParaRPr lang="en-GB" dirty="0">
              <a:solidFill>
                <a:srgbClr val="FFFF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F51698F7-F3EC-3249-AC58-9E1ADFF47B89}"/>
              </a:ext>
            </a:extLst>
          </p:cNvPr>
          <p:cNvSpPr>
            <a:spLocks noGrp="1"/>
          </p:cNvSpPr>
          <p:nvPr>
            <p:ph idx="1"/>
          </p:nvPr>
        </p:nvSpPr>
        <p:spPr/>
        <p:txBody>
          <a:bodyPr/>
          <a:lstStyle/>
          <a:p>
            <a:r>
              <a:rPr lang="en-US" sz="2400" dirty="0">
                <a:latin typeface="Century Gothic" panose="020B0502020202020204" pitchFamily="34" charset="0"/>
              </a:rPr>
              <a:t>Looking for a unifying religion to serve state purposes</a:t>
            </a:r>
            <a:endParaRPr lang="en-GB" sz="2400" dirty="0">
              <a:latin typeface="Century Gothic" panose="020B0502020202020204" pitchFamily="34" charset="0"/>
            </a:endParaRPr>
          </a:p>
          <a:p>
            <a:r>
              <a:rPr lang="en-US" sz="2400" dirty="0">
                <a:latin typeface="Century Gothic" panose="020B0502020202020204" pitchFamily="34" charset="0"/>
              </a:rPr>
              <a:t>Viking gods from House of Rurik</a:t>
            </a:r>
            <a:endParaRPr lang="en-GB" sz="2400" dirty="0">
              <a:latin typeface="Century Gothic" panose="020B0502020202020204" pitchFamily="34" charset="0"/>
            </a:endParaRPr>
          </a:p>
          <a:p>
            <a:r>
              <a:rPr lang="en-US" sz="2400" dirty="0">
                <a:latin typeface="Century Gothic" panose="020B0502020202020204" pitchFamily="34" charset="0"/>
              </a:rPr>
              <a:t>986 visited by missions from different religions:</a:t>
            </a:r>
            <a:endParaRPr lang="en-GB" sz="2400" dirty="0">
              <a:latin typeface="Century Gothic" panose="020B0502020202020204" pitchFamily="34" charset="0"/>
            </a:endParaRPr>
          </a:p>
          <a:p>
            <a:pPr lvl="1"/>
            <a:r>
              <a:rPr lang="en-US" sz="2400" dirty="0">
                <a:latin typeface="Century Gothic" panose="020B0502020202020204" pitchFamily="34" charset="0"/>
              </a:rPr>
              <a:t>Muslims</a:t>
            </a:r>
            <a:endParaRPr lang="en-GB" sz="2400" dirty="0">
              <a:latin typeface="Century Gothic" panose="020B0502020202020204" pitchFamily="34" charset="0"/>
            </a:endParaRPr>
          </a:p>
          <a:p>
            <a:pPr lvl="1"/>
            <a:r>
              <a:rPr lang="en-US" sz="2400" dirty="0">
                <a:latin typeface="Century Gothic" panose="020B0502020202020204" pitchFamily="34" charset="0"/>
              </a:rPr>
              <a:t>Roman Catholics</a:t>
            </a:r>
            <a:endParaRPr lang="en-GB" sz="2400" dirty="0">
              <a:latin typeface="Century Gothic" panose="020B0502020202020204" pitchFamily="34" charset="0"/>
            </a:endParaRPr>
          </a:p>
          <a:p>
            <a:pPr lvl="1"/>
            <a:r>
              <a:rPr lang="en-US" sz="2400" dirty="0">
                <a:latin typeface="Century Gothic" panose="020B0502020202020204" pitchFamily="34" charset="0"/>
              </a:rPr>
              <a:t>Jewish </a:t>
            </a:r>
            <a:r>
              <a:rPr lang="en-US" sz="2400" dirty="0" err="1">
                <a:latin typeface="Century Gothic" panose="020B0502020202020204" pitchFamily="34" charset="0"/>
              </a:rPr>
              <a:t>Khazars</a:t>
            </a:r>
            <a:r>
              <a:rPr lang="en-US" sz="2400" dirty="0">
                <a:latin typeface="Century Gothic" panose="020B0502020202020204" pitchFamily="34" charset="0"/>
              </a:rPr>
              <a:t>.</a:t>
            </a:r>
            <a:endParaRPr lang="en-GB" sz="2400" dirty="0">
              <a:latin typeface="Century Gothic" panose="020B0502020202020204" pitchFamily="34" charset="0"/>
            </a:endParaRPr>
          </a:p>
          <a:p>
            <a:pPr lvl="1"/>
            <a:r>
              <a:rPr lang="en-US" sz="2400" dirty="0">
                <a:latin typeface="Century Gothic" panose="020B0502020202020204" pitchFamily="34" charset="0"/>
              </a:rPr>
              <a:t>Greek philosopher of Orthodoxy</a:t>
            </a:r>
          </a:p>
          <a:p>
            <a:r>
              <a:rPr lang="en-US" sz="2800" dirty="0">
                <a:latin typeface="Century Gothic" panose="020B0502020202020204" pitchFamily="34" charset="0"/>
              </a:rPr>
              <a:t>988 </a:t>
            </a:r>
            <a:r>
              <a:rPr lang="en-US" sz="2800">
                <a:latin typeface="Century Gothic" panose="020B0502020202020204" pitchFamily="34" charset="0"/>
              </a:rPr>
              <a:t>Vladimir baptized</a:t>
            </a:r>
          </a:p>
        </p:txBody>
      </p:sp>
    </p:spTree>
    <p:extLst>
      <p:ext uri="{BB962C8B-B14F-4D97-AF65-F5344CB8AC3E}">
        <p14:creationId xmlns:p14="http://schemas.microsoft.com/office/powerpoint/2010/main" val="19365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2E7D3-3BE1-9646-BE1E-9F579639129D}"/>
              </a:ext>
            </a:extLst>
          </p:cNvPr>
          <p:cNvSpPr>
            <a:spLocks noGrp="1"/>
          </p:cNvSpPr>
          <p:nvPr>
            <p:ph type="title"/>
          </p:nvPr>
        </p:nvSpPr>
        <p:spPr/>
        <p:txBody>
          <a:bodyPr/>
          <a:lstStyle/>
          <a:p>
            <a:r>
              <a:rPr lang="en-GB" dirty="0">
                <a:solidFill>
                  <a:srgbClr val="FFFF00"/>
                </a:solidFill>
                <a:latin typeface="Century Gothic" panose="020B0502020202020204" pitchFamily="34" charset="0"/>
              </a:rPr>
              <a:t>Profound inner life</a:t>
            </a:r>
          </a:p>
        </p:txBody>
      </p:sp>
      <p:sp>
        <p:nvSpPr>
          <p:cNvPr id="3" name="Content Placeholder 2">
            <a:extLst>
              <a:ext uri="{FF2B5EF4-FFF2-40B4-BE49-F238E27FC236}">
                <a16:creationId xmlns:a16="http://schemas.microsoft.com/office/drawing/2014/main" id="{FC099C30-9E3C-C240-9D6F-21FA279CB0DD}"/>
              </a:ext>
            </a:extLst>
          </p:cNvPr>
          <p:cNvSpPr>
            <a:spLocks noGrp="1"/>
          </p:cNvSpPr>
          <p:nvPr>
            <p:ph idx="1"/>
          </p:nvPr>
        </p:nvSpPr>
        <p:spPr/>
        <p:txBody>
          <a:bodyPr/>
          <a:lstStyle/>
          <a:p>
            <a:pPr marL="0" indent="0">
              <a:buNone/>
            </a:pPr>
            <a:r>
              <a:rPr lang="en-GB" sz="2200" dirty="0">
                <a:latin typeface="Century Gothic" panose="020B0502020202020204" pitchFamily="34" charset="0"/>
              </a:rPr>
              <a:t>Belatedly I loved thee, O Beauty so ancient and so new, belatedly I loved thee. For see, thou were within and I was without, and I sought thee out there. Unlovely, I rushed heedlessly among the lovely things thou had made. Thou was with me, but I was not with thee. These things kept me far from thee; even though they were not at all unless they were in thee. Thou did call and cry aloud, and did force open my deafness. Thou did gleam and shine, and did chase away my blindness. Thou did breathe fragrant odours and I drew in my breath; and now I pant for thee. I tasted, and now I hunger and thirst. Thou did touch me, and I burned for thy peace. 	Augustine, </a:t>
            </a:r>
            <a:r>
              <a:rPr lang="en-GB" sz="2200" i="1" dirty="0">
                <a:latin typeface="Century Gothic" panose="020B0502020202020204" pitchFamily="34" charset="0"/>
              </a:rPr>
              <a:t>Confessions</a:t>
            </a:r>
            <a:r>
              <a:rPr lang="en-GB" sz="2200" dirty="0">
                <a:latin typeface="Century Gothic" panose="020B0502020202020204" pitchFamily="34" charset="0"/>
              </a:rPr>
              <a:t> </a:t>
            </a: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1184580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A6169-34A3-E04E-9643-F492B5C42731}"/>
              </a:ext>
            </a:extLst>
          </p:cNvPr>
          <p:cNvSpPr>
            <a:spLocks noGrp="1"/>
          </p:cNvSpPr>
          <p:nvPr>
            <p:ph type="title"/>
          </p:nvPr>
        </p:nvSpPr>
        <p:spPr/>
        <p:txBody>
          <a:bodyPr/>
          <a:lstStyle/>
          <a:p>
            <a:r>
              <a:rPr lang="en-GB" dirty="0">
                <a:solidFill>
                  <a:srgbClr val="FFFF00"/>
                </a:solidFill>
                <a:latin typeface="Century Gothic" panose="020B0502020202020204" pitchFamily="34" charset="0"/>
              </a:rPr>
              <a:t>City of God</a:t>
            </a:r>
          </a:p>
        </p:txBody>
      </p:sp>
      <p:sp>
        <p:nvSpPr>
          <p:cNvPr id="3" name="Content Placeholder 2">
            <a:extLst>
              <a:ext uri="{FF2B5EF4-FFF2-40B4-BE49-F238E27FC236}">
                <a16:creationId xmlns:a16="http://schemas.microsoft.com/office/drawing/2014/main" id="{6531C94D-C536-B943-BBBC-0229D3EC6A1A}"/>
              </a:ext>
            </a:extLst>
          </p:cNvPr>
          <p:cNvSpPr>
            <a:spLocks noGrp="1"/>
          </p:cNvSpPr>
          <p:nvPr>
            <p:ph idx="1"/>
          </p:nvPr>
        </p:nvSpPr>
        <p:spPr/>
        <p:txBody>
          <a:bodyPr/>
          <a:lstStyle/>
          <a:p>
            <a:r>
              <a:rPr lang="en-GB" sz="2000" dirty="0">
                <a:latin typeface="Century Gothic" panose="020B0502020202020204" pitchFamily="34" charset="0"/>
              </a:rPr>
              <a:t>Despite Christianity's designation as the official religion of the Empire, Augustine declared its message to be spiritual rather than political. Christianity, he argued, should be concerned with the mystical, heavenly city, the New Jerusalem, rather than with earthly politics.</a:t>
            </a:r>
          </a:p>
          <a:p>
            <a:r>
              <a:rPr lang="en-GB" sz="2000" dirty="0">
                <a:latin typeface="Century Gothic" panose="020B0502020202020204" pitchFamily="34" charset="0"/>
              </a:rPr>
              <a:t>History of the world universal warfare between God and the Devil. God moves (by divine intervention, Providence) those governments, political/ideological movements and military forces aligned (or aligned the most) with the Catholic Church (the City of God) in order to oppose by all means—including military—those governments, political/ideological movements and military forces aligned (or aligned the most) with the Devil (the City of the World)</a:t>
            </a:r>
          </a:p>
        </p:txBody>
      </p:sp>
    </p:spTree>
    <p:extLst>
      <p:ext uri="{BB962C8B-B14F-4D97-AF65-F5344CB8AC3E}">
        <p14:creationId xmlns:p14="http://schemas.microsoft.com/office/powerpoint/2010/main" val="46131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3ED21-EA86-F248-B35B-ADC674F014DA}"/>
              </a:ext>
            </a:extLst>
          </p:cNvPr>
          <p:cNvSpPr>
            <a:spLocks noGrp="1"/>
          </p:cNvSpPr>
          <p:nvPr>
            <p:ph type="title"/>
          </p:nvPr>
        </p:nvSpPr>
        <p:spPr>
          <a:xfrm>
            <a:off x="457200" y="125760"/>
            <a:ext cx="8229600" cy="1143000"/>
          </a:xfrm>
        </p:spPr>
        <p:txBody>
          <a:bodyPr/>
          <a:lstStyle/>
          <a:p>
            <a:r>
              <a:rPr lang="en-GB" dirty="0">
                <a:solidFill>
                  <a:srgbClr val="FFFF00"/>
                </a:solidFill>
                <a:latin typeface="Century Gothic" panose="020B0502020202020204" pitchFamily="34" charset="0"/>
              </a:rPr>
              <a:t>Some teachings </a:t>
            </a:r>
          </a:p>
        </p:txBody>
      </p:sp>
      <p:sp>
        <p:nvSpPr>
          <p:cNvPr id="3" name="Content Placeholder 2">
            <a:extLst>
              <a:ext uri="{FF2B5EF4-FFF2-40B4-BE49-F238E27FC236}">
                <a16:creationId xmlns:a16="http://schemas.microsoft.com/office/drawing/2014/main" id="{57E93650-D6BA-D84E-A3E8-3B1A32ABC485}"/>
              </a:ext>
            </a:extLst>
          </p:cNvPr>
          <p:cNvSpPr>
            <a:spLocks noGrp="1"/>
          </p:cNvSpPr>
          <p:nvPr>
            <p:ph idx="1"/>
          </p:nvPr>
        </p:nvSpPr>
        <p:spPr>
          <a:xfrm>
            <a:off x="457200" y="1351309"/>
            <a:ext cx="8229600" cy="4525963"/>
          </a:xfrm>
        </p:spPr>
        <p:txBody>
          <a:bodyPr/>
          <a:lstStyle/>
          <a:p>
            <a:r>
              <a:rPr lang="en-GB" sz="2400" dirty="0">
                <a:latin typeface="Century Gothic" panose="020B0502020202020204" pitchFamily="34" charset="0"/>
              </a:rPr>
              <a:t>He saw the human being as a perfect unity of soul and body. He exhorted respect for the body on the grounds it belonged to the very nature of the human person. Augustine's favourite figure to describe body-soul unity is marriage: – your body is your wife</a:t>
            </a:r>
          </a:p>
          <a:p>
            <a:r>
              <a:rPr lang="en-GB" sz="2400" dirty="0">
                <a:latin typeface="Century Gothic" panose="020B0502020202020204" pitchFamily="34" charset="0"/>
              </a:rPr>
              <a:t>Donatist controversy (311- )</a:t>
            </a:r>
          </a:p>
          <a:p>
            <a:pPr lvl="1"/>
            <a:r>
              <a:rPr lang="en-GB" sz="2000" dirty="0">
                <a:latin typeface="Century Gothic" panose="020B0502020202020204" pitchFamily="34" charset="0"/>
              </a:rPr>
              <a:t>What to do with those who compromise during persecution</a:t>
            </a:r>
          </a:p>
          <a:p>
            <a:pPr lvl="1"/>
            <a:r>
              <a:rPr lang="en-GB" sz="2000" dirty="0">
                <a:latin typeface="Century Gothic" panose="020B0502020202020204" pitchFamily="34" charset="0"/>
              </a:rPr>
              <a:t>Validity of the administration of the sacraments</a:t>
            </a:r>
          </a:p>
          <a:p>
            <a:pPr lvl="1"/>
            <a:r>
              <a:rPr lang="en-GB" sz="2000" dirty="0">
                <a:latin typeface="Century Gothic" panose="020B0502020202020204" pitchFamily="34" charset="0"/>
              </a:rPr>
              <a:t>Augustine - a sacrament was from God, and administered by priests irrespective of personal character</a:t>
            </a:r>
          </a:p>
          <a:p>
            <a:pPr lvl="1"/>
            <a:r>
              <a:rPr lang="en-GB" sz="2000" dirty="0">
                <a:latin typeface="Century Gothic" panose="020B0502020202020204" pitchFamily="34" charset="0"/>
              </a:rPr>
              <a:t>State power justified to persecute ‘heretics’</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80832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81CFE-3D78-F148-B5BB-E05955C852B9}"/>
              </a:ext>
            </a:extLst>
          </p:cNvPr>
          <p:cNvSpPr>
            <a:spLocks noGrp="1"/>
          </p:cNvSpPr>
          <p:nvPr>
            <p:ph type="title"/>
          </p:nvPr>
        </p:nvSpPr>
        <p:spPr>
          <a:xfrm>
            <a:off x="457200" y="169763"/>
            <a:ext cx="8229600" cy="1143000"/>
          </a:xfrm>
        </p:spPr>
        <p:txBody>
          <a:bodyPr/>
          <a:lstStyle/>
          <a:p>
            <a:r>
              <a:rPr lang="en-GB" dirty="0">
                <a:solidFill>
                  <a:srgbClr val="FFFF00"/>
                </a:solidFill>
                <a:latin typeface="Century Gothic" panose="020B0502020202020204" pitchFamily="34" charset="0"/>
              </a:rPr>
              <a:t>Original sin – the human fall</a:t>
            </a:r>
            <a:endParaRPr lang="en-GB" dirty="0">
              <a:solidFill>
                <a:srgbClr val="FFFF00"/>
              </a:solidFill>
            </a:endParaRPr>
          </a:p>
        </p:txBody>
      </p:sp>
      <p:sp>
        <p:nvSpPr>
          <p:cNvPr id="3" name="Content Placeholder 2">
            <a:extLst>
              <a:ext uri="{FF2B5EF4-FFF2-40B4-BE49-F238E27FC236}">
                <a16:creationId xmlns:a16="http://schemas.microsoft.com/office/drawing/2014/main" id="{8D97EF7B-73A4-634F-8B6C-6157C85F00F7}"/>
              </a:ext>
            </a:extLst>
          </p:cNvPr>
          <p:cNvSpPr>
            <a:spLocks noGrp="1"/>
          </p:cNvSpPr>
          <p:nvPr>
            <p:ph idx="1"/>
          </p:nvPr>
        </p:nvSpPr>
        <p:spPr>
          <a:xfrm>
            <a:off x="457200" y="1495325"/>
            <a:ext cx="8229600" cy="4525963"/>
          </a:xfrm>
        </p:spPr>
        <p:txBody>
          <a:bodyPr/>
          <a:lstStyle/>
          <a:p>
            <a:r>
              <a:rPr lang="en-GB" sz="2400" dirty="0">
                <a:latin typeface="Century Gothic" panose="020B0502020202020204" pitchFamily="34" charset="0"/>
              </a:rPr>
              <a:t>Pride led to disobedience then eating fruit</a:t>
            </a:r>
          </a:p>
          <a:p>
            <a:pPr lvl="1"/>
            <a:r>
              <a:rPr lang="en-GB" sz="2000" dirty="0">
                <a:latin typeface="Century Gothic" panose="020B0502020202020204" pitchFamily="34" charset="0"/>
              </a:rPr>
              <a:t>They would not have fallen into pride and lack of wisdom if Satan hadn't sown into their senses "the root of evil”</a:t>
            </a:r>
          </a:p>
          <a:p>
            <a:pPr lvl="1"/>
            <a:r>
              <a:rPr lang="en-GB" sz="2000" dirty="0">
                <a:latin typeface="Century Gothic" panose="020B0502020202020204" pitchFamily="34" charset="0"/>
              </a:rPr>
              <a:t>Self-centeredness made Adam and Eve eat of it</a:t>
            </a:r>
          </a:p>
          <a:p>
            <a:pPr lvl="1"/>
            <a:r>
              <a:rPr lang="en-GB" sz="2000" dirty="0">
                <a:latin typeface="Century Gothic" panose="020B0502020202020204" pitchFamily="34" charset="0"/>
              </a:rPr>
              <a:t>As a result their nature was wounded by concupiscence (sinful lust), which affected human intelligence and will, as well as affections and desires</a:t>
            </a:r>
          </a:p>
          <a:p>
            <a:r>
              <a:rPr lang="en-GB" sz="2400" dirty="0">
                <a:latin typeface="Century Gothic" panose="020B0502020202020204" pitchFamily="34" charset="0"/>
              </a:rPr>
              <a:t>After the fall</a:t>
            </a:r>
          </a:p>
          <a:p>
            <a:pPr lvl="1"/>
            <a:r>
              <a:rPr lang="en-GB" sz="2000" dirty="0">
                <a:latin typeface="Century Gothic" panose="020B0502020202020204" pitchFamily="34" charset="0"/>
              </a:rPr>
              <a:t>Sexual lust is an evil result of the Fall, necessary for copulation and therefore, evil must inevitably accompany sexual intercourse </a:t>
            </a:r>
          </a:p>
          <a:p>
            <a:pPr lvl="1"/>
            <a:r>
              <a:rPr lang="en-GB" sz="2000" dirty="0">
                <a:latin typeface="Century Gothic" panose="020B0502020202020204" pitchFamily="34" charset="0"/>
              </a:rPr>
              <a:t>Before the Fall sex was a passionless affair, "just like many a laborious work accomplished by the compliant operation of our other limbs, without any lascivious heat”</a:t>
            </a:r>
          </a:p>
          <a:p>
            <a:endParaRPr lang="en-GB" dirty="0"/>
          </a:p>
          <a:p>
            <a:pPr lvl="1"/>
            <a:endParaRPr lang="en-GB" sz="2000" dirty="0">
              <a:latin typeface="Century Gothic" panose="020B0502020202020204" pitchFamily="34" charset="0"/>
            </a:endParaRPr>
          </a:p>
          <a:p>
            <a:endParaRPr lang="en-GB" dirty="0"/>
          </a:p>
        </p:txBody>
      </p:sp>
    </p:spTree>
    <p:extLst>
      <p:ext uri="{BB962C8B-B14F-4D97-AF65-F5344CB8AC3E}">
        <p14:creationId xmlns:p14="http://schemas.microsoft.com/office/powerpoint/2010/main" val="317376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5328-50D2-5B44-B842-F167402E3C55}"/>
              </a:ext>
            </a:extLst>
          </p:cNvPr>
          <p:cNvSpPr>
            <a:spLocks noGrp="1"/>
          </p:cNvSpPr>
          <p:nvPr>
            <p:ph type="title"/>
          </p:nvPr>
        </p:nvSpPr>
        <p:spPr>
          <a:xfrm>
            <a:off x="457200" y="125760"/>
            <a:ext cx="8229600" cy="1143000"/>
          </a:xfrm>
        </p:spPr>
        <p:txBody>
          <a:bodyPr/>
          <a:lstStyle/>
          <a:p>
            <a:r>
              <a:rPr lang="en-GB" dirty="0">
                <a:solidFill>
                  <a:srgbClr val="FFFF00"/>
                </a:solidFill>
                <a:latin typeface="Century Gothic" panose="020B0502020202020204" pitchFamily="34" charset="0"/>
              </a:rPr>
              <a:t>Inherited original sin</a:t>
            </a:r>
          </a:p>
        </p:txBody>
      </p:sp>
      <p:sp>
        <p:nvSpPr>
          <p:cNvPr id="3" name="Content Placeholder 2">
            <a:extLst>
              <a:ext uri="{FF2B5EF4-FFF2-40B4-BE49-F238E27FC236}">
                <a16:creationId xmlns:a16="http://schemas.microsoft.com/office/drawing/2014/main" id="{DCD12AA4-FD6E-0542-8FEB-267D07B71908}"/>
              </a:ext>
            </a:extLst>
          </p:cNvPr>
          <p:cNvSpPr>
            <a:spLocks noGrp="1"/>
          </p:cNvSpPr>
          <p:nvPr>
            <p:ph idx="1"/>
          </p:nvPr>
        </p:nvSpPr>
        <p:spPr>
          <a:xfrm>
            <a:off x="251520" y="1298178"/>
            <a:ext cx="8640960" cy="4525963"/>
          </a:xfrm>
        </p:spPr>
        <p:txBody>
          <a:bodyPr/>
          <a:lstStyle/>
          <a:p>
            <a:r>
              <a:rPr lang="en-GB" sz="2400" dirty="0">
                <a:latin typeface="Century Gothic" panose="020B0502020202020204" pitchFamily="34" charset="0"/>
              </a:rPr>
              <a:t>Developed ideas in argument with Pelagius</a:t>
            </a:r>
          </a:p>
          <a:p>
            <a:pPr lvl="1"/>
            <a:r>
              <a:rPr lang="en-GB" sz="2000" dirty="0">
                <a:latin typeface="Century Gothic" panose="020B0502020202020204" pitchFamily="34" charset="0"/>
              </a:rPr>
              <a:t>Pelagius from Britain – Celtic church</a:t>
            </a:r>
          </a:p>
          <a:p>
            <a:pPr lvl="2"/>
            <a:r>
              <a:rPr lang="en-GB" sz="1600" dirty="0">
                <a:latin typeface="Century Gothic" panose="020B0502020202020204" pitchFamily="34" charset="0"/>
              </a:rPr>
              <a:t>Did not agree original sin wounded human will and mind, insisting human nature was given the power to act, to speak, and to think  as when God created it. Human nature cannot lose its moral capacity for doing good. A person is free to act or not act in a righteous way. Pelagius gave an example of eyes: they have capacity for seeing, but a person can make either good or bad use of it. While rejecting concupiscence, and embracing a concept similar to Judaism’s </a:t>
            </a:r>
            <a:r>
              <a:rPr lang="en-GB" sz="1600" i="1" dirty="0" err="1">
                <a:latin typeface="Century Gothic" panose="020B0502020202020204" pitchFamily="34" charset="0"/>
              </a:rPr>
              <a:t>yetzer</a:t>
            </a:r>
            <a:r>
              <a:rPr lang="en-GB" sz="1600" i="1" dirty="0">
                <a:latin typeface="Century Gothic" panose="020B0502020202020204" pitchFamily="34" charset="0"/>
              </a:rPr>
              <a:t> hara</a:t>
            </a:r>
            <a:r>
              <a:rPr lang="en-GB" sz="1600" dirty="0">
                <a:latin typeface="Century Gothic" panose="020B0502020202020204" pitchFamily="34" charset="0"/>
              </a:rPr>
              <a:t>, Pelagius rejected humanity's universal need for grace.</a:t>
            </a:r>
          </a:p>
          <a:p>
            <a:r>
              <a:rPr lang="en-GB" sz="2400" dirty="0">
                <a:latin typeface="Century Gothic" panose="020B0502020202020204" pitchFamily="34" charset="0"/>
              </a:rPr>
              <a:t>Augustine taught that Original Sin is transmitted to Adam’s descendants by concupiscence</a:t>
            </a:r>
          </a:p>
          <a:p>
            <a:pPr lvl="1"/>
            <a:r>
              <a:rPr lang="en-GB" sz="2000" dirty="0">
                <a:latin typeface="Century Gothic" panose="020B0502020202020204" pitchFamily="34" charset="0"/>
              </a:rPr>
              <a:t>Humanity a </a:t>
            </a:r>
            <a:r>
              <a:rPr lang="en-GB" sz="2000" i="1" dirty="0" err="1">
                <a:latin typeface="Century Gothic" panose="020B0502020202020204" pitchFamily="34" charset="0"/>
              </a:rPr>
              <a:t>massa</a:t>
            </a:r>
            <a:r>
              <a:rPr lang="en-GB" sz="2000" i="1" dirty="0">
                <a:latin typeface="Century Gothic" panose="020B0502020202020204" pitchFamily="34" charset="0"/>
              </a:rPr>
              <a:t> </a:t>
            </a:r>
            <a:r>
              <a:rPr lang="en-GB" sz="2000" i="1" dirty="0" err="1">
                <a:latin typeface="Century Gothic" panose="020B0502020202020204" pitchFamily="34" charset="0"/>
              </a:rPr>
              <a:t>damnata</a:t>
            </a:r>
            <a:r>
              <a:rPr lang="en-GB" sz="2000" i="1" dirty="0">
                <a:latin typeface="Century Gothic" panose="020B0502020202020204" pitchFamily="34" charset="0"/>
              </a:rPr>
              <a:t> (mass of perdition) </a:t>
            </a:r>
            <a:r>
              <a:rPr lang="en-GB" sz="2000" dirty="0">
                <a:latin typeface="Century Gothic" panose="020B0502020202020204" pitchFamily="34" charset="0"/>
              </a:rPr>
              <a:t>much enfeebling, though not destroying, the freedom of the will</a:t>
            </a:r>
          </a:p>
          <a:p>
            <a:pPr lvl="1"/>
            <a:r>
              <a:rPr lang="en-GB" sz="2000" dirty="0">
                <a:latin typeface="Century Gothic" panose="020B0502020202020204" pitchFamily="34" charset="0"/>
              </a:rPr>
              <a:t>Augustine introduced the concept of inherited guilt from Adam whereby an infant was eternally damned at birth</a:t>
            </a:r>
          </a:p>
          <a:p>
            <a:endParaRPr lang="en-GB" dirty="0"/>
          </a:p>
          <a:p>
            <a:endParaRPr lang="en-GB" dirty="0"/>
          </a:p>
        </p:txBody>
      </p:sp>
    </p:spTree>
    <p:extLst>
      <p:ext uri="{BB962C8B-B14F-4D97-AF65-F5344CB8AC3E}">
        <p14:creationId xmlns:p14="http://schemas.microsoft.com/office/powerpoint/2010/main" val="136783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D0AA-C296-DB43-A7EB-688BB531816A}"/>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Need for physical redemption</a:t>
            </a:r>
          </a:p>
        </p:txBody>
      </p:sp>
      <p:sp>
        <p:nvSpPr>
          <p:cNvPr id="3" name="Content Placeholder 2">
            <a:extLst>
              <a:ext uri="{FF2B5EF4-FFF2-40B4-BE49-F238E27FC236}">
                <a16:creationId xmlns:a16="http://schemas.microsoft.com/office/drawing/2014/main" id="{230B31E7-80D8-AB4A-B704-6CEE6E03686A}"/>
              </a:ext>
            </a:extLst>
          </p:cNvPr>
          <p:cNvSpPr>
            <a:spLocks noGrp="1"/>
          </p:cNvSpPr>
          <p:nvPr>
            <p:ph idx="1"/>
          </p:nvPr>
        </p:nvSpPr>
        <p:spPr/>
        <p:txBody>
          <a:bodyPr/>
          <a:lstStyle/>
          <a:p>
            <a:r>
              <a:rPr lang="en-GB" sz="2400" dirty="0">
                <a:latin typeface="Century Gothic" panose="020B0502020202020204" pitchFamily="34" charset="0"/>
              </a:rPr>
              <a:t>Augustine taught that human sexuality has been wounded, together with the whole of human nature, and requires redemption of Christ. That healing is a process realized in conjugal acts. The virtue of continence is achieved thanks to the grace of the sacrament of Christian marriage, which becomes therefore a remedy of concupiscence. The redemption of human sexuality will be, however, fully accomplished only in the resurrection of the body. </a:t>
            </a:r>
          </a:p>
          <a:p>
            <a:pPr marL="0" indent="0">
              <a:buNone/>
            </a:pPr>
            <a:r>
              <a:rPr lang="en-GB" sz="2400" dirty="0">
                <a:latin typeface="Century Gothic" panose="020B0502020202020204" pitchFamily="34" charset="0"/>
              </a:rPr>
              <a:t>				Augustine, </a:t>
            </a:r>
            <a:r>
              <a:rPr lang="en-GB" sz="2400" i="1" dirty="0">
                <a:latin typeface="Century Gothic" panose="020B0502020202020204" pitchFamily="34" charset="0"/>
              </a:rPr>
              <a:t>De </a:t>
            </a:r>
            <a:r>
              <a:rPr lang="en-GB" sz="2400" i="1" dirty="0" err="1">
                <a:latin typeface="Century Gothic" panose="020B0502020202020204" pitchFamily="34" charset="0"/>
              </a:rPr>
              <a:t>continentia</a:t>
            </a:r>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5843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8D87-6F0A-3E4F-8148-9D1FCBFE6AE9}"/>
              </a:ext>
            </a:extLst>
          </p:cNvPr>
          <p:cNvSpPr>
            <a:spLocks noGrp="1"/>
          </p:cNvSpPr>
          <p:nvPr>
            <p:ph type="title"/>
          </p:nvPr>
        </p:nvSpPr>
        <p:spPr>
          <a:xfrm>
            <a:off x="457200" y="116632"/>
            <a:ext cx="8229600" cy="1143000"/>
          </a:xfrm>
        </p:spPr>
        <p:txBody>
          <a:bodyPr/>
          <a:lstStyle/>
          <a:p>
            <a:r>
              <a:rPr lang="en-GB" dirty="0">
                <a:solidFill>
                  <a:srgbClr val="FFFF00"/>
                </a:solidFill>
                <a:latin typeface="Century Gothic" panose="020B0502020202020204" pitchFamily="34" charset="0"/>
              </a:rPr>
              <a:t>Predestination and free will</a:t>
            </a:r>
          </a:p>
        </p:txBody>
      </p:sp>
      <p:sp>
        <p:nvSpPr>
          <p:cNvPr id="3" name="Content Placeholder 2">
            <a:extLst>
              <a:ext uri="{FF2B5EF4-FFF2-40B4-BE49-F238E27FC236}">
                <a16:creationId xmlns:a16="http://schemas.microsoft.com/office/drawing/2014/main" id="{393FC43B-58EE-C94F-A35F-4A8FFA1D703C}"/>
              </a:ext>
            </a:extLst>
          </p:cNvPr>
          <p:cNvSpPr>
            <a:spLocks noGrp="1"/>
          </p:cNvSpPr>
          <p:nvPr>
            <p:ph idx="1"/>
          </p:nvPr>
        </p:nvSpPr>
        <p:spPr>
          <a:xfrm>
            <a:off x="457200" y="1442194"/>
            <a:ext cx="8229600" cy="4525963"/>
          </a:xfrm>
        </p:spPr>
        <p:txBody>
          <a:bodyPr/>
          <a:lstStyle/>
          <a:p>
            <a:r>
              <a:rPr lang="en-GB" sz="2200" dirty="0">
                <a:latin typeface="Century Gothic" panose="020B0502020202020204" pitchFamily="34" charset="0"/>
              </a:rPr>
              <a:t>Augustine said sin of pride consists in assuming "we are the ones who choose God or that God chooses us (in his foreknowledge) because of something worthy in us", and argued that God's grace causes individual act of faith</a:t>
            </a:r>
          </a:p>
          <a:p>
            <a:pPr lvl="1"/>
            <a:r>
              <a:rPr lang="en-GB" sz="1800" dirty="0">
                <a:latin typeface="Century Gothic" panose="020B0502020202020204" pitchFamily="34" charset="0"/>
              </a:rPr>
              <a:t>Double predestination?</a:t>
            </a:r>
          </a:p>
          <a:p>
            <a:r>
              <a:rPr lang="en-GB" sz="2200" dirty="0">
                <a:latin typeface="Century Gothic" panose="020B0502020202020204" pitchFamily="34" charset="0"/>
              </a:rPr>
              <a:t>“Every early Christian author before Augustine advanced human free choice rather than a deterministic God. Augustine taught traditional free choice until 412, when he reverted to his earlier Manichaean and Stoic deterministic training when battling the </a:t>
            </a:r>
            <a:r>
              <a:rPr lang="en-GB" sz="2200" dirty="0" err="1">
                <a:latin typeface="Century Gothic" panose="020B0502020202020204" pitchFamily="34" charset="0"/>
              </a:rPr>
              <a:t>Pelagians</a:t>
            </a:r>
            <a:r>
              <a:rPr lang="en-GB" sz="2200" dirty="0">
                <a:latin typeface="Century Gothic" panose="020B0502020202020204" pitchFamily="34" charset="0"/>
              </a:rPr>
              <a:t>” 		</a:t>
            </a:r>
            <a:r>
              <a:rPr lang="en-GB" sz="2200" i="1" dirty="0">
                <a:latin typeface="Century Gothic" panose="020B0502020202020204" pitchFamily="34" charset="0"/>
              </a:rPr>
              <a:t>The Foundation of Augustinian-Calvinism, </a:t>
            </a:r>
            <a:r>
              <a:rPr lang="en-GB" sz="2200" dirty="0">
                <a:latin typeface="Century Gothic" panose="020B0502020202020204" pitchFamily="34" charset="0"/>
              </a:rPr>
              <a:t>Kenneth Wilson, Professor of Systematic Theology and Church History</a:t>
            </a: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4556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717CC-840C-E84E-9A26-4CA0DB6BC115}"/>
              </a:ext>
            </a:extLst>
          </p:cNvPr>
          <p:cNvSpPr>
            <a:spLocks noGrp="1"/>
          </p:cNvSpPr>
          <p:nvPr>
            <p:ph type="title"/>
          </p:nvPr>
        </p:nvSpPr>
        <p:spPr>
          <a:xfrm>
            <a:off x="251520" y="53752"/>
            <a:ext cx="8640960" cy="1143000"/>
          </a:xfrm>
        </p:spPr>
        <p:txBody>
          <a:bodyPr/>
          <a:lstStyle/>
          <a:p>
            <a:r>
              <a:rPr lang="en-GB" sz="4200" dirty="0">
                <a:solidFill>
                  <a:srgbClr val="FFFF00"/>
                </a:solidFill>
                <a:latin typeface="Century Gothic" panose="020B0502020202020204" pitchFamily="34" charset="0"/>
              </a:rPr>
              <a:t>Viking exploration and conquest</a:t>
            </a:r>
          </a:p>
        </p:txBody>
      </p:sp>
      <p:pic>
        <p:nvPicPr>
          <p:cNvPr id="5" name="Content Placeholder 4">
            <a:extLst>
              <a:ext uri="{FF2B5EF4-FFF2-40B4-BE49-F238E27FC236}">
                <a16:creationId xmlns:a16="http://schemas.microsoft.com/office/drawing/2014/main" id="{8783F77B-868A-9E42-8F05-1C4B3EE5784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1966" y="1268760"/>
            <a:ext cx="8752522" cy="5115110"/>
          </a:xfrm>
        </p:spPr>
      </p:pic>
      <p:sp>
        <p:nvSpPr>
          <p:cNvPr id="6" name="TextBox 5">
            <a:extLst>
              <a:ext uri="{FF2B5EF4-FFF2-40B4-BE49-F238E27FC236}">
                <a16:creationId xmlns:a16="http://schemas.microsoft.com/office/drawing/2014/main" id="{EA3D3EE4-8378-0C4D-B535-27A9C2804609}"/>
              </a:ext>
            </a:extLst>
          </p:cNvPr>
          <p:cNvSpPr txBox="1"/>
          <p:nvPr/>
        </p:nvSpPr>
        <p:spPr>
          <a:xfrm>
            <a:off x="2339752" y="6453336"/>
            <a:ext cx="3522118"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Norse – North Germanic tribes</a:t>
            </a:r>
          </a:p>
        </p:txBody>
      </p:sp>
    </p:spTree>
    <p:extLst>
      <p:ext uri="{BB962C8B-B14F-4D97-AF65-F5344CB8AC3E}">
        <p14:creationId xmlns:p14="http://schemas.microsoft.com/office/powerpoint/2010/main" val="675942445"/>
      </p:ext>
    </p:extLst>
  </p:cSld>
  <p:clrMapOvr>
    <a:masterClrMapping/>
  </p:clrMapOvr>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TotalTime>
  <Words>3267</Words>
  <Application>Microsoft Macintosh PowerPoint</Application>
  <PresentationFormat>On-screen Show (4:3)</PresentationFormat>
  <Paragraphs>164</Paragraphs>
  <Slides>16</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Century Gothic</vt:lpstr>
      <vt:lpstr>Franklin Gothic Medium</vt:lpstr>
      <vt:lpstr>144spotlight02</vt:lpstr>
      <vt:lpstr>Augustine of Hippo (354-430)</vt:lpstr>
      <vt:lpstr>Profound inner life</vt:lpstr>
      <vt:lpstr>City of God</vt:lpstr>
      <vt:lpstr>Some teachings </vt:lpstr>
      <vt:lpstr>Original sin – the human fall</vt:lpstr>
      <vt:lpstr>Inherited original sin</vt:lpstr>
      <vt:lpstr>Need for physical redemption</vt:lpstr>
      <vt:lpstr>Predestination and free will</vt:lpstr>
      <vt:lpstr>Viking exploration and conquest</vt:lpstr>
      <vt:lpstr>Viking invasions</vt:lpstr>
      <vt:lpstr>Norman conquest 1066</vt:lpstr>
      <vt:lpstr>Consequences</vt:lpstr>
      <vt:lpstr>Genocide </vt:lpstr>
      <vt:lpstr>Harrying of the North</vt:lpstr>
      <vt:lpstr>God’s providence to the Slavs</vt:lpstr>
      <vt:lpstr>Vladimir (980-1015)</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Le Bas</dc:creator>
  <cp:lastModifiedBy>Joshua McGuigan (Student)</cp:lastModifiedBy>
  <cp:revision>3</cp:revision>
  <dcterms:created xsi:type="dcterms:W3CDTF">2022-08-20T13:16:17Z</dcterms:created>
  <dcterms:modified xsi:type="dcterms:W3CDTF">2022-08-25T11:21:18Z</dcterms:modified>
</cp:coreProperties>
</file>