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514" r:id="rId2"/>
    <p:sldId id="1732" r:id="rId3"/>
    <p:sldId id="517" r:id="rId4"/>
    <p:sldId id="1733" r:id="rId5"/>
    <p:sldId id="432" r:id="rId6"/>
    <p:sldId id="1734" r:id="rId7"/>
    <p:sldId id="300" r:id="rId8"/>
    <p:sldId id="301" r:id="rId9"/>
    <p:sldId id="294" r:id="rId10"/>
    <p:sldId id="299" r:id="rId11"/>
    <p:sldId id="302" r:id="rId12"/>
    <p:sldId id="303" r:id="rId13"/>
    <p:sldId id="1735" r:id="rId14"/>
    <p:sldId id="311" r:id="rId15"/>
    <p:sldId id="312" r:id="rId16"/>
    <p:sldId id="276" r:id="rId17"/>
    <p:sldId id="1748" r:id="rId18"/>
    <p:sldId id="1749" r:id="rId19"/>
    <p:sldId id="1750" r:id="rId20"/>
    <p:sldId id="278" r:id="rId21"/>
    <p:sldId id="1751" r:id="rId22"/>
    <p:sldId id="1752" r:id="rId23"/>
    <p:sldId id="261" r:id="rId24"/>
    <p:sldId id="298" r:id="rId25"/>
    <p:sldId id="313" r:id="rId26"/>
    <p:sldId id="283" r:id="rId27"/>
    <p:sldId id="1736" r:id="rId28"/>
    <p:sldId id="1738" r:id="rId29"/>
    <p:sldId id="1737" r:id="rId30"/>
    <p:sldId id="1739" r:id="rId31"/>
    <p:sldId id="1741" r:id="rId32"/>
    <p:sldId id="1747" r:id="rId33"/>
    <p:sldId id="1740" r:id="rId34"/>
    <p:sldId id="1742" r:id="rId35"/>
    <p:sldId id="257" r:id="rId36"/>
    <p:sldId id="1743" r:id="rId37"/>
    <p:sldId id="1744" r:id="rId38"/>
    <p:sldId id="1745" r:id="rId39"/>
    <p:sldId id="1759" r:id="rId40"/>
    <p:sldId id="1746"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86" d="100"/>
          <a:sy n="86" d="100"/>
        </p:scale>
        <p:origin x="132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242B7-419A-4098-AAE3-2A771F158B0A}"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80A095-2AD6-4759-A962-EC1FD8946439}" type="slidenum">
              <a:rPr lang="en-GB" smtClean="0"/>
              <a:t>‹#›</a:t>
            </a:fld>
            <a:endParaRPr lang="en-GB"/>
          </a:p>
        </p:txBody>
      </p:sp>
    </p:spTree>
    <p:extLst>
      <p:ext uri="{BB962C8B-B14F-4D97-AF65-F5344CB8AC3E}">
        <p14:creationId xmlns:p14="http://schemas.microsoft.com/office/powerpoint/2010/main" val="3627290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3" Type="http://schemas.openxmlformats.org/officeDocument/2006/relationships/hyperlink" Target="http://en.wikipedia.org/wiki/Muslim_conquests" TargetMode="External"/><Relationship Id="rId18" Type="http://schemas.openxmlformats.org/officeDocument/2006/relationships/hyperlink" Target="http://en.wikipedia.org/wiki/Ctesiphon" TargetMode="External"/><Relationship Id="rId26" Type="http://schemas.openxmlformats.org/officeDocument/2006/relationships/hyperlink" Target="http://en.wikipedia.org/wiki/Ifriqiya" TargetMode="External"/><Relationship Id="rId39" Type="http://schemas.openxmlformats.org/officeDocument/2006/relationships/hyperlink" Target="http://en.wikipedia.org/wiki/Mamluk_Sultanate_(Cairo)" TargetMode="External"/><Relationship Id="rId21" Type="http://schemas.openxmlformats.org/officeDocument/2006/relationships/hyperlink" Target="http://en.wikipedia.org/wiki/Ummah" TargetMode="External"/><Relationship Id="rId34" Type="http://schemas.openxmlformats.org/officeDocument/2006/relationships/hyperlink" Target="http://en.wikipedia.org/wiki/Mesopotamia" TargetMode="External"/><Relationship Id="rId42" Type="http://schemas.openxmlformats.org/officeDocument/2006/relationships/hyperlink" Target="http://en.wikipedia.org/wiki/Ottoman%E2%80%93Mamluk_War_(1516%E2%80%9317)" TargetMode="External"/><Relationship Id="rId7" Type="http://schemas.openxmlformats.org/officeDocument/2006/relationships/hyperlink" Target="http://en.wikipedia.org/wiki/Prophets_in_Islam" TargetMode="External"/><Relationship Id="rId2" Type="http://schemas.openxmlformats.org/officeDocument/2006/relationships/slide" Target="../slides/slide12.xml"/><Relationship Id="rId16" Type="http://schemas.openxmlformats.org/officeDocument/2006/relationships/hyperlink" Target="http://en.wikipedia.org/wiki/Al-Mansur" TargetMode="External"/><Relationship Id="rId20" Type="http://schemas.openxmlformats.org/officeDocument/2006/relationships/hyperlink" Target="http://en.wikipedia.org/wiki/Barmakids" TargetMode="External"/><Relationship Id="rId29" Type="http://schemas.openxmlformats.org/officeDocument/2006/relationships/hyperlink" Target="http://en.wikipedia.org/wiki/Shia_Islam" TargetMode="External"/><Relationship Id="rId41" Type="http://schemas.openxmlformats.org/officeDocument/2006/relationships/hyperlink" Target="http://en.wikipedia.org/wiki/Ottoman_dynasty" TargetMode="External"/><Relationship Id="rId1" Type="http://schemas.openxmlformats.org/officeDocument/2006/relationships/notesMaster" Target="../notesMasters/notesMaster1.xml"/><Relationship Id="rId6" Type="http://schemas.openxmlformats.org/officeDocument/2006/relationships/hyperlink" Target="http://en.wikipedia.org/wiki/Caliphate" TargetMode="External"/><Relationship Id="rId11" Type="http://schemas.openxmlformats.org/officeDocument/2006/relationships/hyperlink" Target="http://en.wikipedia.org/wiki/Baghdad" TargetMode="External"/><Relationship Id="rId24" Type="http://schemas.openxmlformats.org/officeDocument/2006/relationships/hyperlink" Target="http://en.wikipedia.org/wiki/Morocco" TargetMode="External"/><Relationship Id="rId32" Type="http://schemas.openxmlformats.org/officeDocument/2006/relationships/hyperlink" Target="http://en.wikipedia.org/wiki/Seljuq_dynasty" TargetMode="External"/><Relationship Id="rId37" Type="http://schemas.openxmlformats.org/officeDocument/2006/relationships/hyperlink" Target="http://en.wikipedia.org/wiki/Mongol_Empire" TargetMode="External"/><Relationship Id="rId40" Type="http://schemas.openxmlformats.org/officeDocument/2006/relationships/hyperlink" Target="http://en.wikipedia.org/wiki/Cairo" TargetMode="External"/><Relationship Id="rId5" Type="http://schemas.openxmlformats.org/officeDocument/2006/relationships/hyperlink" Target="http://en.wikipedia.org/wiki/Islam" TargetMode="External"/><Relationship Id="rId15" Type="http://schemas.openxmlformats.org/officeDocument/2006/relationships/hyperlink" Target="http://en.wikipedia.org/wiki/Kufa" TargetMode="External"/><Relationship Id="rId23" Type="http://schemas.openxmlformats.org/officeDocument/2006/relationships/hyperlink" Target="http://en.wikipedia.org/wiki/Maghreb" TargetMode="External"/><Relationship Id="rId28" Type="http://schemas.openxmlformats.org/officeDocument/2006/relationships/hyperlink" Target="http://en.wikipedia.org/wiki/Egypt_in_the_Middle_Ages" TargetMode="External"/><Relationship Id="rId36" Type="http://schemas.openxmlformats.org/officeDocument/2006/relationships/hyperlink" Target="http://en.wikipedia.org/wiki/Siege_of_Baghdad_(1258)" TargetMode="External"/><Relationship Id="rId10" Type="http://schemas.openxmlformats.org/officeDocument/2006/relationships/hyperlink" Target="http://en.wikipedia.org/wiki/Caliph" TargetMode="External"/><Relationship Id="rId19" Type="http://schemas.openxmlformats.org/officeDocument/2006/relationships/hyperlink" Target="http://en.wikipedia.org/wiki/Iran" TargetMode="External"/><Relationship Id="rId31" Type="http://schemas.openxmlformats.org/officeDocument/2006/relationships/hyperlink" Target="http://en.wikipedia.org/wiki/Buyids" TargetMode="External"/><Relationship Id="rId4" Type="http://schemas.openxmlformats.org/officeDocument/2006/relationships/hyperlink" Target="http://en.wikipedia.org/wiki/ALA-LC" TargetMode="External"/><Relationship Id="rId9" Type="http://schemas.openxmlformats.org/officeDocument/2006/relationships/hyperlink" Target="http://en.wikipedia.org/wiki/Abbas_ibn_Abd_al-Muttalib" TargetMode="External"/><Relationship Id="rId14" Type="http://schemas.openxmlformats.org/officeDocument/2006/relationships/hyperlink" Target="http://en.wikipedia.org/wiki/Umayyad_caliphate" TargetMode="External"/><Relationship Id="rId22" Type="http://schemas.openxmlformats.org/officeDocument/2006/relationships/hyperlink" Target="http://en.wikipedia.org/wiki/Al-Andalus" TargetMode="External"/><Relationship Id="rId27" Type="http://schemas.openxmlformats.org/officeDocument/2006/relationships/hyperlink" Target="http://en.wikipedia.org/wiki/Aghlabids" TargetMode="External"/><Relationship Id="rId30" Type="http://schemas.openxmlformats.org/officeDocument/2006/relationships/hyperlink" Target="http://en.wikipedia.org/wiki/Fatimid_Caliphate" TargetMode="External"/><Relationship Id="rId35" Type="http://schemas.openxmlformats.org/officeDocument/2006/relationships/hyperlink" Target="http://en.wikipedia.org/wiki/Islamic_Golden_Age" TargetMode="External"/><Relationship Id="rId43" Type="http://schemas.openxmlformats.org/officeDocument/2006/relationships/hyperlink" Target="http://en.wikipedia.org/wiki/Abbasid_Caliphate%23cite_note-1" TargetMode="External"/><Relationship Id="rId8" Type="http://schemas.openxmlformats.org/officeDocument/2006/relationships/hyperlink" Target="http://en.wikipedia.org/wiki/Muhammad" TargetMode="External"/><Relationship Id="rId3" Type="http://schemas.openxmlformats.org/officeDocument/2006/relationships/hyperlink" Target="http://en.wikipedia.org/wiki/Arabic_language" TargetMode="External"/><Relationship Id="rId12" Type="http://schemas.openxmlformats.org/officeDocument/2006/relationships/hyperlink" Target="http://en.wikipedia.org/wiki/Iraq" TargetMode="External"/><Relationship Id="rId17" Type="http://schemas.openxmlformats.org/officeDocument/2006/relationships/hyperlink" Target="http://en.wikipedia.org/wiki/Sasanian_Empire" TargetMode="External"/><Relationship Id="rId25" Type="http://schemas.openxmlformats.org/officeDocument/2006/relationships/hyperlink" Target="http://en.wikipedia.org/wiki/Idrisid_dynasty" TargetMode="External"/><Relationship Id="rId33" Type="http://schemas.openxmlformats.org/officeDocument/2006/relationships/hyperlink" Target="http://en.wikipedia.org/wiki/Turkish_people" TargetMode="External"/><Relationship Id="rId38" Type="http://schemas.openxmlformats.org/officeDocument/2006/relationships/hyperlink" Target="http://en.wikipedia.org/wiki/Hulagu_Kha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learnreligions.com/angel-jibreel-gabriel-in-islam-2004031"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bbc.co.uk/religion/religions/islam/beliefs/hijab_1.shtml"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en.wikipedia.org/wiki/Averroes#cite_note-Fakhry-0"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wikipedia.org/wiki/Parthian_Empire#cite_note-bivar_1983_57_strugnell_2006_244_kennedy_1996_80-8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bbc.co.uk/religion/religions/islam/texts/quran_1.shtml" TargetMode="External"/><Relationship Id="rId7" Type="http://schemas.openxmlformats.org/officeDocument/2006/relationships/hyperlink" Target="http://www.bbc.co.uk/religion/religions/islam/prayer/mosque.shtml"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www.bbc.co.uk/religion/religions/islam/subdivisions/sunnishia_1.shtml%23top" TargetMode="External"/><Relationship Id="rId5" Type="http://schemas.openxmlformats.org/officeDocument/2006/relationships/hyperlink" Target="http://www.bbc.co.uk/religion/religions/islam/history/earlyrise_2.shtml" TargetMode="External"/><Relationship Id="rId4" Type="http://schemas.openxmlformats.org/officeDocument/2006/relationships/hyperlink" Target="http://www.bbc.co.uk/religion/religions/islam/history/muhammad_1.shtml"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en.wikipedia.org/wiki/Umayya_ibn_Abd_Shams" TargetMode="External"/><Relationship Id="rId13" Type="http://schemas.openxmlformats.org/officeDocument/2006/relationships/hyperlink" Target="http://en.wikipedia.org/wiki/Al-Sham" TargetMode="External"/><Relationship Id="rId18" Type="http://schemas.openxmlformats.org/officeDocument/2006/relationships/hyperlink" Target="http://en.wikipedia.org/wiki/Caucasus" TargetMode="External"/><Relationship Id="rId26" Type="http://schemas.openxmlformats.org/officeDocument/2006/relationships/hyperlink" Target="http://en.wikipedia.org/wiki/Umayyad_Caliphate%23cite_note-Blankinship-7" TargetMode="External"/><Relationship Id="rId3" Type="http://schemas.openxmlformats.org/officeDocument/2006/relationships/hyperlink" Target="http://en.wikipedia.org/wiki/Arabic_language" TargetMode="External"/><Relationship Id="rId21" Type="http://schemas.openxmlformats.org/officeDocument/2006/relationships/hyperlink" Target="http://en.wikipedia.org/wiki/Maghreb" TargetMode="External"/><Relationship Id="rId7" Type="http://schemas.openxmlformats.org/officeDocument/2006/relationships/hyperlink" Target="http://en.wikipedia.org/wiki/Muhammad" TargetMode="External"/><Relationship Id="rId12" Type="http://schemas.openxmlformats.org/officeDocument/2006/relationships/hyperlink" Target="http://en.wikipedia.org/wiki/Muawiya_I" TargetMode="External"/><Relationship Id="rId17" Type="http://schemas.openxmlformats.org/officeDocument/2006/relationships/hyperlink" Target="http://en.wikipedia.org/wiki/Muslim_conquests" TargetMode="External"/><Relationship Id="rId25" Type="http://schemas.openxmlformats.org/officeDocument/2006/relationships/hyperlink" Target="http://en.wikipedia.org/wiki/List_of_largest_empires%23All_empires_at_their_greatest_extent" TargetMode="External"/><Relationship Id="rId2" Type="http://schemas.openxmlformats.org/officeDocument/2006/relationships/slide" Target="../slides/slide8.xml"/><Relationship Id="rId16" Type="http://schemas.openxmlformats.org/officeDocument/2006/relationships/hyperlink" Target="http://en.wikipedia.org/wiki/Damascus" TargetMode="External"/><Relationship Id="rId20" Type="http://schemas.openxmlformats.org/officeDocument/2006/relationships/hyperlink" Target="http://en.wikipedia.org/wiki/Sindh" TargetMode="External"/><Relationship Id="rId1" Type="http://schemas.openxmlformats.org/officeDocument/2006/relationships/notesMaster" Target="../notesMasters/notesMaster1.xml"/><Relationship Id="rId6" Type="http://schemas.openxmlformats.org/officeDocument/2006/relationships/hyperlink" Target="http://en.wikipedia.org/wiki/Caliphate" TargetMode="External"/><Relationship Id="rId11" Type="http://schemas.openxmlformats.org/officeDocument/2006/relationships/hyperlink" Target="http://en.wikipedia.org/wiki/Uthman_ibn_Affan" TargetMode="External"/><Relationship Id="rId24" Type="http://schemas.openxmlformats.org/officeDocument/2006/relationships/hyperlink" Target="http://en.wikipedia.org/wiki/List_of_largest_empires" TargetMode="External"/><Relationship Id="rId5" Type="http://schemas.openxmlformats.org/officeDocument/2006/relationships/hyperlink" Target="http://en.wikipedia.org/wiki/Islamic" TargetMode="External"/><Relationship Id="rId15" Type="http://schemas.openxmlformats.org/officeDocument/2006/relationships/hyperlink" Target="http://en.wikipedia.org/wiki/Anno_Hegirae" TargetMode="External"/><Relationship Id="rId23" Type="http://schemas.openxmlformats.org/officeDocument/2006/relationships/hyperlink" Target="http://en.wikipedia.org/wiki/Al-Andalus" TargetMode="External"/><Relationship Id="rId10" Type="http://schemas.openxmlformats.org/officeDocument/2006/relationships/hyperlink" Target="http://en.wikipedia.org/wiki/Umayyad_family_tree" TargetMode="External"/><Relationship Id="rId19" Type="http://schemas.openxmlformats.org/officeDocument/2006/relationships/hyperlink" Target="http://en.wikipedia.org/wiki/Transoxiana" TargetMode="External"/><Relationship Id="rId4" Type="http://schemas.openxmlformats.org/officeDocument/2006/relationships/hyperlink" Target="http://en.wikipedia.org/wiki/Arabic_transliteration" TargetMode="External"/><Relationship Id="rId9" Type="http://schemas.openxmlformats.org/officeDocument/2006/relationships/hyperlink" Target="http://en.wikipedia.org/wiki/Mecca" TargetMode="External"/><Relationship Id="rId14" Type="http://schemas.openxmlformats.org/officeDocument/2006/relationships/hyperlink" Target="http://en.wikipedia.org/wiki/First_Fitna" TargetMode="External"/><Relationship Id="rId22" Type="http://schemas.openxmlformats.org/officeDocument/2006/relationships/hyperlink" Target="http://en.wikipedia.org/wiki/Iberian_Peninsula" TargetMode="Externa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en.wikipedia.org/wiki/Muhammad" TargetMode="External"/><Relationship Id="rId13" Type="http://schemas.openxmlformats.org/officeDocument/2006/relationships/hyperlink" Target="http://en.wikipedia.org/wiki/Islam" TargetMode="External"/><Relationship Id="rId18" Type="http://schemas.openxmlformats.org/officeDocument/2006/relationships/hyperlink" Target="http://en.wikipedia.org/wiki/Umar%23cite_note-4" TargetMode="External"/><Relationship Id="rId3" Type="http://schemas.openxmlformats.org/officeDocument/2006/relationships/hyperlink" Target="http://en.wikipedia.org/wiki/Arabic_language" TargetMode="External"/><Relationship Id="rId21" Type="http://schemas.openxmlformats.org/officeDocument/2006/relationships/hyperlink" Target="http://en.wikipedia.org/wiki/Christianity" TargetMode="External"/><Relationship Id="rId7" Type="http://schemas.openxmlformats.org/officeDocument/2006/relationships/hyperlink" Target="http://en.wikipedia.org/wiki/Sahabah" TargetMode="External"/><Relationship Id="rId12" Type="http://schemas.openxmlformats.org/officeDocument/2006/relationships/hyperlink" Target="http://en.wikipedia.org/wiki/Jurist" TargetMode="External"/><Relationship Id="rId17" Type="http://schemas.openxmlformats.org/officeDocument/2006/relationships/hyperlink" Target="http://en.wikipedia.org/wiki/Byzantine_Empire" TargetMode="External"/><Relationship Id="rId2" Type="http://schemas.openxmlformats.org/officeDocument/2006/relationships/slide" Target="../slides/slide9.xml"/><Relationship Id="rId16" Type="http://schemas.openxmlformats.org/officeDocument/2006/relationships/hyperlink" Target="http://en.wikipedia.org/wiki/Sasanian_Empire" TargetMode="External"/><Relationship Id="rId20" Type="http://schemas.openxmlformats.org/officeDocument/2006/relationships/hyperlink" Target="http://en.wikipedia.org/wiki/Umar%23cite_note-jewishvirtuallibrary.org-5" TargetMode="External"/><Relationship Id="rId1" Type="http://schemas.openxmlformats.org/officeDocument/2006/relationships/notesMaster" Target="../notesMasters/notesMaster1.xml"/><Relationship Id="rId6" Type="http://schemas.openxmlformats.org/officeDocument/2006/relationships/hyperlink" Target="http://en.wikipedia.org/wiki/Umar%23cite_note-3" TargetMode="External"/><Relationship Id="rId11" Type="http://schemas.openxmlformats.org/officeDocument/2006/relationships/hyperlink" Target="http://en.wikipedia.org/wiki/Rashidun_Caliphate" TargetMode="External"/><Relationship Id="rId24" Type="http://schemas.openxmlformats.org/officeDocument/2006/relationships/hyperlink" Target="http://en.wikipedia.org/wiki/Umar%23cite_note-6" TargetMode="External"/><Relationship Id="rId5" Type="http://schemas.openxmlformats.org/officeDocument/2006/relationships/hyperlink" Target="http://en.wikipedia.org/wiki/Caliph" TargetMode="External"/><Relationship Id="rId15" Type="http://schemas.openxmlformats.org/officeDocument/2006/relationships/hyperlink" Target="http://en.wikipedia.org/wiki/Umar_II" TargetMode="External"/><Relationship Id="rId23" Type="http://schemas.openxmlformats.org/officeDocument/2006/relationships/hyperlink" Target="http://en.wikipedia.org/wiki/Jerusalem" TargetMode="External"/><Relationship Id="rId10" Type="http://schemas.openxmlformats.org/officeDocument/2006/relationships/hyperlink" Target="http://en.wikipedia.org/wiki/Rashidun" TargetMode="External"/><Relationship Id="rId19" Type="http://schemas.openxmlformats.org/officeDocument/2006/relationships/hyperlink" Target="http://en.wikipedia.org/wiki/Muslim_conquest_of_Persia%23Conquest_of_Persia_.28642_-_644.29" TargetMode="External"/><Relationship Id="rId4" Type="http://schemas.openxmlformats.org/officeDocument/2006/relationships/hyperlink" Target="http://en.wikipedia.org/wiki/Romanization_of_Arabic" TargetMode="External"/><Relationship Id="rId9" Type="http://schemas.openxmlformats.org/officeDocument/2006/relationships/hyperlink" Target="http://en.wikipedia.org/wiki/Abu_Bakr" TargetMode="External"/><Relationship Id="rId14" Type="http://schemas.openxmlformats.org/officeDocument/2006/relationships/hyperlink" Target="http://en.wikipedia.org/wiki/Umayyad_Caliphate" TargetMode="External"/><Relationship Id="rId22" Type="http://schemas.openxmlformats.org/officeDocument/2006/relationships/hyperlink" Target="http://en.wikipedia.org/wiki/Jew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p:spPr>
        <p:txBody>
          <a:bodyPr/>
          <a:lstStyle/>
          <a:p>
            <a:r>
              <a:rPr lang="en-US" dirty="0">
                <a:latin typeface="Franklin Gothic Medium" pitchFamily="96" charset="0"/>
              </a:rPr>
              <a:t>Buddhism influenced by Greek ideas and religion</a:t>
            </a:r>
          </a:p>
        </p:txBody>
      </p:sp>
    </p:spTree>
    <p:extLst>
      <p:ext uri="{BB962C8B-B14F-4D97-AF65-F5344CB8AC3E}">
        <p14:creationId xmlns:p14="http://schemas.microsoft.com/office/powerpoint/2010/main" val="590771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7">
            <a:extLst>
              <a:ext uri="{FF2B5EF4-FFF2-40B4-BE49-F238E27FC236}">
                <a16:creationId xmlns:a16="http://schemas.microsoft.com/office/drawing/2014/main" id="{89A122FB-26CF-924A-820F-53AC347B82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9276489-B7F4-E747-8FD5-E4AA399E76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05474" name="Rectangle 2">
            <a:extLst>
              <a:ext uri="{FF2B5EF4-FFF2-40B4-BE49-F238E27FC236}">
                <a16:creationId xmlns:a16="http://schemas.microsoft.com/office/drawing/2014/main" id="{DB67663A-5F2D-A249-8DCD-F2768A64CEF9}"/>
              </a:ext>
            </a:extLst>
          </p:cNvPr>
          <p:cNvSpPr>
            <a:spLocks noGrp="1" noRot="1" noChangeAspect="1" noChangeArrowheads="1" noTextEdit="1"/>
          </p:cNvSpPr>
          <p:nvPr>
            <p:ph type="sldImg"/>
          </p:nvPr>
        </p:nvSpPr>
        <p:spPr>
          <a:solidFill>
            <a:srgbClr val="FFFFFF"/>
          </a:solidFill>
          <a:ln/>
        </p:spPr>
      </p:sp>
      <p:sp>
        <p:nvSpPr>
          <p:cNvPr id="105475" name="Rectangle 3">
            <a:extLst>
              <a:ext uri="{FF2B5EF4-FFF2-40B4-BE49-F238E27FC236}">
                <a16:creationId xmlns:a16="http://schemas.microsoft.com/office/drawing/2014/main" id="{808E1B98-67B8-8742-9786-3C74C99926BF}"/>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96158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a:extLst>
              <a:ext uri="{FF2B5EF4-FFF2-40B4-BE49-F238E27FC236}">
                <a16:creationId xmlns:a16="http://schemas.microsoft.com/office/drawing/2014/main" id="{9D474357-CBFB-7C49-AD58-0FF4166EF2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A903010-AEB8-8143-B163-D61A9999136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13666" name="Rectangle 2">
            <a:extLst>
              <a:ext uri="{FF2B5EF4-FFF2-40B4-BE49-F238E27FC236}">
                <a16:creationId xmlns:a16="http://schemas.microsoft.com/office/drawing/2014/main" id="{043B0CD8-A51E-924A-B465-F43E7292EE62}"/>
              </a:ext>
            </a:extLst>
          </p:cNvPr>
          <p:cNvSpPr>
            <a:spLocks noGrp="1" noRot="1" noChangeAspect="1" noChangeArrowheads="1" noTextEdit="1"/>
          </p:cNvSpPr>
          <p:nvPr>
            <p:ph type="sldImg"/>
          </p:nvPr>
        </p:nvSpPr>
        <p:spPr>
          <a:solidFill>
            <a:srgbClr val="FFFFFF"/>
          </a:solidFill>
          <a:ln/>
        </p:spPr>
      </p:sp>
      <p:sp>
        <p:nvSpPr>
          <p:cNvPr id="113667" name="Rectangle 3">
            <a:extLst>
              <a:ext uri="{FF2B5EF4-FFF2-40B4-BE49-F238E27FC236}">
                <a16:creationId xmlns:a16="http://schemas.microsoft.com/office/drawing/2014/main" id="{11048408-18D9-634A-B314-6FEBE9A4A375}"/>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dirty="0">
                <a:solidFill>
                  <a:schemeClr val="bg2"/>
                </a:solidFill>
                <a:latin typeface="Arial" panose="020B0604020202020204" pitchFamily="34" charset="0"/>
                <a:ea typeface="ＭＳ Ｐゴシック" panose="020B0600070205080204" pitchFamily="34" charset="-128"/>
              </a:rPr>
              <a:t>Reaction against Arab domination. Appealed to non Arab Muslim converts. Rule by Persian bureaucracy replaced Arab aristocracy. Weakened by </a:t>
            </a:r>
            <a:r>
              <a:rPr lang="en-US" altLang="en-US" dirty="0" err="1">
                <a:solidFill>
                  <a:schemeClr val="bg2"/>
                </a:solidFill>
                <a:latin typeface="Arial" panose="020B0604020202020204" pitchFamily="34" charset="0"/>
                <a:ea typeface="ＭＳ Ｐゴシック" panose="020B0600070205080204" pitchFamily="34" charset="-128"/>
              </a:rPr>
              <a:t>decentralising</a:t>
            </a:r>
            <a:r>
              <a:rPr lang="en-US" altLang="en-US" dirty="0">
                <a:solidFill>
                  <a:schemeClr val="bg2"/>
                </a:solidFill>
                <a:latin typeface="Arial" panose="020B0604020202020204" pitchFamily="34" charset="0"/>
                <a:ea typeface="ＭＳ Ｐゴシック" panose="020B0600070205080204" pitchFamily="34" charset="-128"/>
              </a:rPr>
              <a:t> power.</a:t>
            </a:r>
          </a:p>
          <a:p>
            <a:pPr eaLnBrk="1" hangingPunct="1"/>
            <a:endParaRPr lang="en-US" altLang="en-US" dirty="0">
              <a:solidFill>
                <a:schemeClr val="bg2"/>
              </a:solidFill>
              <a:latin typeface="Arial" panose="020B0604020202020204" pitchFamily="34" charset="0"/>
              <a:ea typeface="ＭＳ Ｐゴシック" panose="020B0600070205080204" pitchFamily="34" charset="-128"/>
            </a:endParaRPr>
          </a:p>
          <a:p>
            <a:pPr eaLnBrk="1" hangingPunct="1"/>
            <a:r>
              <a:rPr lang="en-US" altLang="en-US" dirty="0">
                <a:solidFill>
                  <a:schemeClr val="bg2"/>
                </a:solidFill>
                <a:latin typeface="Arial" panose="020B0604020202020204" pitchFamily="34" charset="0"/>
                <a:ea typeface="ＭＳ Ｐゴシック" panose="020B0600070205080204" pitchFamily="34" charset="-128"/>
              </a:rPr>
              <a:t>The </a:t>
            </a:r>
            <a:r>
              <a:rPr lang="en-US" altLang="en-US" b="1" dirty="0">
                <a:solidFill>
                  <a:schemeClr val="bg2"/>
                </a:solidFill>
                <a:latin typeface="Arial" panose="020B0604020202020204" pitchFamily="34" charset="0"/>
                <a:ea typeface="ＭＳ Ｐゴシック" panose="020B0600070205080204" pitchFamily="34" charset="-128"/>
              </a:rPr>
              <a:t>Abbasid Caliphate</a:t>
            </a:r>
            <a:r>
              <a:rPr lang="en-US" altLang="en-US" dirty="0">
                <a:solidFill>
                  <a:schemeClr val="bg2"/>
                </a:solidFill>
                <a:latin typeface="Arial" panose="020B0604020202020204" pitchFamily="34" charset="0"/>
                <a:ea typeface="ＭＳ Ｐゴシック" panose="020B0600070205080204" pitchFamily="34" charset="-128"/>
              </a:rPr>
              <a:t> (</a:t>
            </a:r>
            <a:r>
              <a:rPr lang="en-US" altLang="en-US" dirty="0">
                <a:solidFill>
                  <a:schemeClr val="bg2"/>
                </a:solidFill>
                <a:latin typeface="Arial" panose="020B0604020202020204" pitchFamily="34" charset="0"/>
                <a:ea typeface="ＭＳ Ｐゴシック" panose="020B0600070205080204" pitchFamily="34" charset="-128"/>
                <a:hlinkClick r:id="rId3" tooltip="Arabic language">
                  <a:extLst>
                    <a:ext uri="{A12FA001-AC4F-418D-AE19-62706E023703}">
                      <ahyp:hlinkClr xmlns:ahyp="http://schemas.microsoft.com/office/drawing/2018/hyperlinkcolor" val="tx"/>
                    </a:ext>
                  </a:extLst>
                </a:hlinkClick>
              </a:rPr>
              <a:t>Arabic</a:t>
            </a:r>
            <a:r>
              <a:rPr lang="en-US" altLang="en-US" dirty="0">
                <a:solidFill>
                  <a:schemeClr val="bg2"/>
                </a:solidFill>
                <a:latin typeface="Arial" panose="020B0604020202020204" pitchFamily="34" charset="0"/>
                <a:ea typeface="ＭＳ Ｐゴシック" panose="020B0600070205080204" pitchFamily="34" charset="-128"/>
              </a:rPr>
              <a:t>: </a:t>
            </a:r>
            <a:r>
              <a:rPr lang="ar-SA" altLang="en-US" dirty="0">
                <a:solidFill>
                  <a:schemeClr val="bg2"/>
                </a:solidFill>
                <a:latin typeface="Arial" panose="020B0604020202020204" pitchFamily="34" charset="0"/>
                <a:ea typeface="ＭＳ Ｐゴシック" panose="020B0600070205080204" pitchFamily="34" charset="-128"/>
                <a:cs typeface="Arial" panose="020B0604020202020204" pitchFamily="34" charset="0"/>
              </a:rPr>
              <a:t>الخلافة العباسية</a:t>
            </a:r>
            <a:r>
              <a:rPr lang="en-US" altLang="en-US" dirty="0">
                <a:solidFill>
                  <a:schemeClr val="bg2"/>
                </a:solidFill>
                <a:latin typeface="Arial" panose="020B0604020202020204" pitchFamily="34" charset="0"/>
                <a:ea typeface="ＭＳ Ｐゴシック" panose="020B0600070205080204" pitchFamily="34" charset="-128"/>
              </a:rPr>
              <a:t>‎ / </a:t>
            </a:r>
            <a:r>
              <a:rPr lang="en-US" altLang="en-US" dirty="0">
                <a:solidFill>
                  <a:schemeClr val="bg2"/>
                </a:solidFill>
                <a:latin typeface="Arial" panose="020B0604020202020204" pitchFamily="34" charset="0"/>
                <a:ea typeface="ＭＳ Ｐゴシック" panose="020B0600070205080204" pitchFamily="34" charset="-128"/>
                <a:hlinkClick r:id="rId4" tooltip="ALA-LC">
                  <a:extLst>
                    <a:ext uri="{A12FA001-AC4F-418D-AE19-62706E023703}">
                      <ahyp:hlinkClr xmlns:ahyp="http://schemas.microsoft.com/office/drawing/2018/hyperlinkcolor" val="tx"/>
                    </a:ext>
                  </a:extLst>
                </a:hlinkClick>
              </a:rPr>
              <a:t>ALA-LC</a:t>
            </a:r>
            <a:r>
              <a:rPr lang="en-US" altLang="en-US" dirty="0">
                <a:solidFill>
                  <a:schemeClr val="bg2"/>
                </a:solidFill>
                <a:latin typeface="Arial" panose="020B0604020202020204" pitchFamily="34" charset="0"/>
                <a:ea typeface="ＭＳ Ｐゴシック" panose="020B0600070205080204" pitchFamily="34" charset="-128"/>
              </a:rPr>
              <a:t>: </a:t>
            </a:r>
            <a:r>
              <a:rPr lang="en-US" altLang="en-US" i="1" dirty="0">
                <a:solidFill>
                  <a:schemeClr val="bg2"/>
                </a:solidFill>
                <a:latin typeface="Arial" panose="020B0604020202020204" pitchFamily="34" charset="0"/>
                <a:ea typeface="ＭＳ Ｐゴシック" panose="020B0600070205080204" pitchFamily="34" charset="-128"/>
              </a:rPr>
              <a:t>al-</a:t>
            </a:r>
            <a:r>
              <a:rPr lang="en-US" altLang="en-US" i="1" dirty="0" err="1">
                <a:solidFill>
                  <a:schemeClr val="bg2"/>
                </a:solidFill>
                <a:latin typeface="Arial" panose="020B0604020202020204" pitchFamily="34" charset="0"/>
                <a:ea typeface="ＭＳ Ｐゴシック" panose="020B0600070205080204" pitchFamily="34" charset="-128"/>
              </a:rPr>
              <a:t>Khilāfah</a:t>
            </a:r>
            <a:r>
              <a:rPr lang="en-US" altLang="en-US" i="1" dirty="0">
                <a:solidFill>
                  <a:schemeClr val="bg2"/>
                </a:solidFill>
                <a:latin typeface="Arial" panose="020B0604020202020204" pitchFamily="34" charset="0"/>
                <a:ea typeface="ＭＳ Ｐゴシック" panose="020B0600070205080204" pitchFamily="34" charset="-128"/>
              </a:rPr>
              <a:t> al-‘</a:t>
            </a:r>
            <a:r>
              <a:rPr lang="en-US" altLang="ja-JP" i="1" dirty="0" err="1">
                <a:solidFill>
                  <a:schemeClr val="bg2"/>
                </a:solidFill>
                <a:latin typeface="Arial" panose="020B0604020202020204" pitchFamily="34" charset="0"/>
                <a:ea typeface="ＭＳ Ｐゴシック" panose="020B0600070205080204" pitchFamily="34" charset="-128"/>
              </a:rPr>
              <a:t>Abbāsīyyah</a:t>
            </a:r>
            <a:r>
              <a:rPr lang="en-US" altLang="ja-JP" dirty="0">
                <a:solidFill>
                  <a:schemeClr val="bg2"/>
                </a:solidFill>
                <a:latin typeface="Arial" panose="020B0604020202020204" pitchFamily="34" charset="0"/>
                <a:ea typeface="ＭＳ Ｐゴシック" panose="020B0600070205080204" pitchFamily="34" charset="-128"/>
              </a:rPr>
              <a:t>), was the third of the </a:t>
            </a:r>
            <a:r>
              <a:rPr lang="en-US" altLang="ja-JP" dirty="0">
                <a:solidFill>
                  <a:schemeClr val="bg2"/>
                </a:solidFill>
                <a:latin typeface="Arial" panose="020B0604020202020204" pitchFamily="34" charset="0"/>
                <a:ea typeface="ＭＳ Ｐゴシック" panose="020B0600070205080204" pitchFamily="34" charset="-128"/>
                <a:hlinkClick r:id="rId5" tooltip="Islam">
                  <a:extLst>
                    <a:ext uri="{A12FA001-AC4F-418D-AE19-62706E023703}">
                      <ahyp:hlinkClr xmlns:ahyp="http://schemas.microsoft.com/office/drawing/2018/hyperlinkcolor" val="tx"/>
                    </a:ext>
                  </a:extLst>
                </a:hlinkClick>
              </a:rPr>
              <a:t>Islamic</a:t>
            </a:r>
            <a:r>
              <a:rPr lang="en-US" altLang="ja-JP" dirty="0">
                <a:solidFill>
                  <a:schemeClr val="bg2"/>
                </a:solidFill>
                <a:latin typeface="Arial" panose="020B0604020202020204" pitchFamily="34" charset="0"/>
                <a:ea typeface="ＭＳ Ｐゴシック" panose="020B0600070205080204" pitchFamily="34" charset="-128"/>
              </a:rPr>
              <a:t> </a:t>
            </a:r>
            <a:r>
              <a:rPr lang="en-US" altLang="ja-JP" dirty="0">
                <a:solidFill>
                  <a:schemeClr val="bg2"/>
                </a:solidFill>
                <a:latin typeface="Arial" panose="020B0604020202020204" pitchFamily="34" charset="0"/>
                <a:ea typeface="ＭＳ Ｐゴシック" panose="020B0600070205080204" pitchFamily="34" charset="-128"/>
                <a:hlinkClick r:id="rId6" tooltip="Caliphate">
                  <a:extLst>
                    <a:ext uri="{A12FA001-AC4F-418D-AE19-62706E023703}">
                      <ahyp:hlinkClr xmlns:ahyp="http://schemas.microsoft.com/office/drawing/2018/hyperlinkcolor" val="tx"/>
                    </a:ext>
                  </a:extLst>
                </a:hlinkClick>
              </a:rPr>
              <a:t>caliphates</a:t>
            </a:r>
            <a:r>
              <a:rPr lang="en-US" altLang="ja-JP" dirty="0">
                <a:solidFill>
                  <a:schemeClr val="bg2"/>
                </a:solidFill>
                <a:latin typeface="Arial" panose="020B0604020202020204" pitchFamily="34" charset="0"/>
                <a:ea typeface="ＭＳ Ｐゴシック" panose="020B0600070205080204" pitchFamily="34" charset="-128"/>
              </a:rPr>
              <a:t> to succeed the </a:t>
            </a:r>
            <a:r>
              <a:rPr lang="en-US" altLang="ja-JP" dirty="0">
                <a:solidFill>
                  <a:schemeClr val="bg2"/>
                </a:solidFill>
                <a:latin typeface="Arial" panose="020B0604020202020204" pitchFamily="34" charset="0"/>
                <a:ea typeface="ＭＳ Ｐゴシック" panose="020B0600070205080204" pitchFamily="34" charset="-128"/>
                <a:hlinkClick r:id="rId7" tooltip="Prophets in Islam">
                  <a:extLst>
                    <a:ext uri="{A12FA001-AC4F-418D-AE19-62706E023703}">
                      <ahyp:hlinkClr xmlns:ahyp="http://schemas.microsoft.com/office/drawing/2018/hyperlinkcolor" val="tx"/>
                    </a:ext>
                  </a:extLst>
                </a:hlinkClick>
              </a:rPr>
              <a:t>Islamic prophet</a:t>
            </a:r>
            <a:r>
              <a:rPr lang="en-US" altLang="ja-JP" dirty="0">
                <a:solidFill>
                  <a:schemeClr val="bg2"/>
                </a:solidFill>
                <a:latin typeface="Arial" panose="020B0604020202020204" pitchFamily="34" charset="0"/>
                <a:ea typeface="ＭＳ Ｐゴシック" panose="020B0600070205080204" pitchFamily="34" charset="-128"/>
              </a:rPr>
              <a:t> </a:t>
            </a:r>
            <a:r>
              <a:rPr lang="en-US" altLang="ja-JP" dirty="0">
                <a:solidFill>
                  <a:schemeClr val="bg2"/>
                </a:solidFill>
                <a:latin typeface="Arial" panose="020B0604020202020204" pitchFamily="34" charset="0"/>
                <a:ea typeface="ＭＳ Ｐゴシック" panose="020B0600070205080204" pitchFamily="34" charset="-128"/>
                <a:hlinkClick r:id="rId8" tooltip="Muhammad">
                  <a:extLst>
                    <a:ext uri="{A12FA001-AC4F-418D-AE19-62706E023703}">
                      <ahyp:hlinkClr xmlns:ahyp="http://schemas.microsoft.com/office/drawing/2018/hyperlinkcolor" val="tx"/>
                    </a:ext>
                  </a:extLst>
                </a:hlinkClick>
              </a:rPr>
              <a:t>Muhammad</a:t>
            </a:r>
            <a:r>
              <a:rPr lang="en-US" altLang="ja-JP" dirty="0">
                <a:solidFill>
                  <a:schemeClr val="bg2"/>
                </a:solidFill>
                <a:latin typeface="Arial" panose="020B0604020202020204" pitchFamily="34" charset="0"/>
                <a:ea typeface="ＭＳ Ｐゴシック" panose="020B0600070205080204" pitchFamily="34" charset="-128"/>
              </a:rPr>
              <a:t>. The Abbasid dynasty descended from Muhammad's youngest uncle, </a:t>
            </a:r>
            <a:r>
              <a:rPr lang="en-US" altLang="ja-JP" dirty="0">
                <a:solidFill>
                  <a:schemeClr val="bg2"/>
                </a:solidFill>
                <a:latin typeface="Arial" panose="020B0604020202020204" pitchFamily="34" charset="0"/>
                <a:ea typeface="ＭＳ Ｐゴシック" panose="020B0600070205080204" pitchFamily="34" charset="-128"/>
                <a:hlinkClick r:id="rId9" tooltip="Abbas ibn Abd al-Muttalib">
                  <a:extLst>
                    <a:ext uri="{A12FA001-AC4F-418D-AE19-62706E023703}">
                      <ahyp:hlinkClr xmlns:ahyp="http://schemas.microsoft.com/office/drawing/2018/hyperlinkcolor" val="tx"/>
                    </a:ext>
                  </a:extLst>
                </a:hlinkClick>
              </a:rPr>
              <a:t>Abbas ibn Abd al-Muttalib</a:t>
            </a:r>
            <a:r>
              <a:rPr lang="en-US" altLang="ja-JP" dirty="0">
                <a:solidFill>
                  <a:schemeClr val="bg2"/>
                </a:solidFill>
                <a:latin typeface="Arial" panose="020B0604020202020204" pitchFamily="34" charset="0"/>
                <a:ea typeface="ＭＳ Ｐゴシック" panose="020B0600070205080204" pitchFamily="34" charset="-128"/>
              </a:rPr>
              <a:t> (566–653 CE). They ruled as </a:t>
            </a:r>
            <a:r>
              <a:rPr lang="en-US" altLang="ja-JP" dirty="0">
                <a:solidFill>
                  <a:schemeClr val="bg2"/>
                </a:solidFill>
                <a:latin typeface="Arial" panose="020B0604020202020204" pitchFamily="34" charset="0"/>
                <a:ea typeface="ＭＳ Ｐゴシック" panose="020B0600070205080204" pitchFamily="34" charset="-128"/>
                <a:hlinkClick r:id="rId10" tooltip="Caliph">
                  <a:extLst>
                    <a:ext uri="{A12FA001-AC4F-418D-AE19-62706E023703}">
                      <ahyp:hlinkClr xmlns:ahyp="http://schemas.microsoft.com/office/drawing/2018/hyperlinkcolor" val="tx"/>
                    </a:ext>
                  </a:extLst>
                </a:hlinkClick>
              </a:rPr>
              <a:t>caliphs</a:t>
            </a:r>
            <a:r>
              <a:rPr lang="en-US" altLang="ja-JP" dirty="0">
                <a:solidFill>
                  <a:schemeClr val="bg2"/>
                </a:solidFill>
                <a:latin typeface="Arial" panose="020B0604020202020204" pitchFamily="34" charset="0"/>
                <a:ea typeface="ＭＳ Ｐゴシック" panose="020B0600070205080204" pitchFamily="34" charset="-128"/>
              </a:rPr>
              <a:t>, for most of their period from their capital in </a:t>
            </a:r>
            <a:r>
              <a:rPr lang="en-US" altLang="ja-JP" dirty="0">
                <a:solidFill>
                  <a:schemeClr val="bg2"/>
                </a:solidFill>
                <a:latin typeface="Arial" panose="020B0604020202020204" pitchFamily="34" charset="0"/>
                <a:ea typeface="ＭＳ Ｐゴシック" panose="020B0600070205080204" pitchFamily="34" charset="-128"/>
                <a:hlinkClick r:id="rId11" tooltip="Baghdad">
                  <a:extLst>
                    <a:ext uri="{A12FA001-AC4F-418D-AE19-62706E023703}">
                      <ahyp:hlinkClr xmlns:ahyp="http://schemas.microsoft.com/office/drawing/2018/hyperlinkcolor" val="tx"/>
                    </a:ext>
                  </a:extLst>
                </a:hlinkClick>
              </a:rPr>
              <a:t>Baghdad</a:t>
            </a:r>
            <a:r>
              <a:rPr lang="en-US" altLang="ja-JP" dirty="0">
                <a:solidFill>
                  <a:schemeClr val="bg2"/>
                </a:solidFill>
                <a:latin typeface="Arial" panose="020B0604020202020204" pitchFamily="34" charset="0"/>
                <a:ea typeface="ＭＳ Ｐゴシック" panose="020B0600070205080204" pitchFamily="34" charset="-128"/>
              </a:rPr>
              <a:t> in modern-day </a:t>
            </a:r>
            <a:r>
              <a:rPr lang="en-US" altLang="ja-JP" dirty="0">
                <a:solidFill>
                  <a:schemeClr val="bg2"/>
                </a:solidFill>
                <a:latin typeface="Arial" panose="020B0604020202020204" pitchFamily="34" charset="0"/>
                <a:ea typeface="ＭＳ Ｐゴシック" panose="020B0600070205080204" pitchFamily="34" charset="-128"/>
                <a:hlinkClick r:id="rId12" tooltip="Iraq">
                  <a:extLst>
                    <a:ext uri="{A12FA001-AC4F-418D-AE19-62706E023703}">
                      <ahyp:hlinkClr xmlns:ahyp="http://schemas.microsoft.com/office/drawing/2018/hyperlinkcolor" val="tx"/>
                    </a:ext>
                  </a:extLst>
                </a:hlinkClick>
              </a:rPr>
              <a:t>Iraq</a:t>
            </a:r>
            <a:r>
              <a:rPr lang="en-US" altLang="ja-JP" dirty="0">
                <a:solidFill>
                  <a:schemeClr val="bg2"/>
                </a:solidFill>
                <a:latin typeface="Arial" panose="020B0604020202020204" pitchFamily="34" charset="0"/>
                <a:ea typeface="ＭＳ Ｐゴシック" panose="020B0600070205080204" pitchFamily="34" charset="-128"/>
              </a:rPr>
              <a:t>, after taking over authority of the </a:t>
            </a:r>
            <a:r>
              <a:rPr lang="en-US" altLang="ja-JP" dirty="0">
                <a:solidFill>
                  <a:schemeClr val="bg2"/>
                </a:solidFill>
                <a:latin typeface="Arial" panose="020B0604020202020204" pitchFamily="34" charset="0"/>
                <a:ea typeface="ＭＳ Ｐゴシック" panose="020B0600070205080204" pitchFamily="34" charset="-128"/>
                <a:hlinkClick r:id="rId13" tooltip="Muslim conquests">
                  <a:extLst>
                    <a:ext uri="{A12FA001-AC4F-418D-AE19-62706E023703}">
                      <ahyp:hlinkClr xmlns:ahyp="http://schemas.microsoft.com/office/drawing/2018/hyperlinkcolor" val="tx"/>
                    </a:ext>
                  </a:extLst>
                </a:hlinkClick>
              </a:rPr>
              <a:t>Muslim empire</a:t>
            </a:r>
            <a:r>
              <a:rPr lang="en-US" altLang="ja-JP" dirty="0">
                <a:solidFill>
                  <a:schemeClr val="bg2"/>
                </a:solidFill>
                <a:latin typeface="Arial" panose="020B0604020202020204" pitchFamily="34" charset="0"/>
                <a:ea typeface="ＭＳ Ｐゴシック" panose="020B0600070205080204" pitchFamily="34" charset="-128"/>
              </a:rPr>
              <a:t> from the </a:t>
            </a:r>
            <a:r>
              <a:rPr lang="en-US" altLang="ja-JP" dirty="0">
                <a:solidFill>
                  <a:schemeClr val="bg2"/>
                </a:solidFill>
                <a:latin typeface="Arial" panose="020B0604020202020204" pitchFamily="34" charset="0"/>
                <a:ea typeface="ＭＳ Ｐゴシック" panose="020B0600070205080204" pitchFamily="34" charset="-128"/>
                <a:hlinkClick r:id="rId14" tooltip="Umayyad caliphate">
                  <a:extLst>
                    <a:ext uri="{A12FA001-AC4F-418D-AE19-62706E023703}">
                      <ahyp:hlinkClr xmlns:ahyp="http://schemas.microsoft.com/office/drawing/2018/hyperlinkcolor" val="tx"/>
                    </a:ext>
                  </a:extLst>
                </a:hlinkClick>
              </a:rPr>
              <a:t>Umayyads</a:t>
            </a:r>
            <a:r>
              <a:rPr lang="en-US" altLang="ja-JP" dirty="0">
                <a:solidFill>
                  <a:schemeClr val="bg2"/>
                </a:solidFill>
                <a:latin typeface="Arial" panose="020B0604020202020204" pitchFamily="34" charset="0"/>
                <a:ea typeface="ＭＳ Ｐゴシック" panose="020B0600070205080204" pitchFamily="34" charset="-128"/>
              </a:rPr>
              <a:t> in 750 CE (132 AH).</a:t>
            </a:r>
          </a:p>
          <a:p>
            <a:pPr eaLnBrk="1" hangingPunct="1"/>
            <a:endParaRPr lang="en-US" altLang="en-US" dirty="0">
              <a:solidFill>
                <a:schemeClr val="bg2"/>
              </a:solidFill>
              <a:latin typeface="Arial" panose="020B0604020202020204" pitchFamily="34" charset="0"/>
              <a:ea typeface="ＭＳ Ｐゴシック" panose="020B0600070205080204" pitchFamily="34" charset="-128"/>
            </a:endParaRPr>
          </a:p>
          <a:p>
            <a:pPr eaLnBrk="1" hangingPunct="1"/>
            <a:r>
              <a:rPr lang="en-US" altLang="en-US" dirty="0">
                <a:solidFill>
                  <a:schemeClr val="bg2"/>
                </a:solidFill>
                <a:latin typeface="Arial" panose="020B0604020202020204" pitchFamily="34" charset="0"/>
                <a:ea typeface="ＭＳ Ｐゴシック" panose="020B0600070205080204" pitchFamily="34" charset="-128"/>
              </a:rPr>
              <a:t>The Abbasid caliphate first centered their government in </a:t>
            </a:r>
            <a:r>
              <a:rPr lang="en-US" altLang="en-US" dirty="0">
                <a:solidFill>
                  <a:schemeClr val="bg2"/>
                </a:solidFill>
                <a:latin typeface="Arial" panose="020B0604020202020204" pitchFamily="34" charset="0"/>
                <a:ea typeface="ＭＳ Ｐゴシック" panose="020B0600070205080204" pitchFamily="34" charset="-128"/>
                <a:hlinkClick r:id="rId15" tooltip="Kufa">
                  <a:extLst>
                    <a:ext uri="{A12FA001-AC4F-418D-AE19-62706E023703}">
                      <ahyp:hlinkClr xmlns:ahyp="http://schemas.microsoft.com/office/drawing/2018/hyperlinkcolor" val="tx"/>
                    </a:ext>
                  </a:extLst>
                </a:hlinkClick>
              </a:rPr>
              <a:t>Kufa</a:t>
            </a:r>
            <a:r>
              <a:rPr lang="en-US" altLang="en-US" dirty="0">
                <a:solidFill>
                  <a:schemeClr val="bg2"/>
                </a:solidFill>
                <a:latin typeface="Arial" panose="020B0604020202020204" pitchFamily="34" charset="0"/>
                <a:ea typeface="ＭＳ Ｐゴシック" panose="020B0600070205080204" pitchFamily="34" charset="-128"/>
              </a:rPr>
              <a:t>, but in 762 the caliph </a:t>
            </a:r>
            <a:r>
              <a:rPr lang="en-US" altLang="en-US" dirty="0">
                <a:solidFill>
                  <a:schemeClr val="bg2"/>
                </a:solidFill>
                <a:latin typeface="Arial" panose="020B0604020202020204" pitchFamily="34" charset="0"/>
                <a:ea typeface="ＭＳ Ｐゴシック" panose="020B0600070205080204" pitchFamily="34" charset="-128"/>
                <a:hlinkClick r:id="rId16" tooltip="Al-Mansur">
                  <a:extLst>
                    <a:ext uri="{A12FA001-AC4F-418D-AE19-62706E023703}">
                      <ahyp:hlinkClr xmlns:ahyp="http://schemas.microsoft.com/office/drawing/2018/hyperlinkcolor" val="tx"/>
                    </a:ext>
                  </a:extLst>
                </a:hlinkClick>
              </a:rPr>
              <a:t>Al-Mansur</a:t>
            </a:r>
            <a:r>
              <a:rPr lang="en-US" altLang="en-US" dirty="0">
                <a:solidFill>
                  <a:schemeClr val="bg2"/>
                </a:solidFill>
                <a:latin typeface="Arial" panose="020B0604020202020204" pitchFamily="34" charset="0"/>
                <a:ea typeface="ＭＳ Ｐゴシック" panose="020B0600070205080204" pitchFamily="34" charset="-128"/>
              </a:rPr>
              <a:t> founded the city of Baghdad, north of the </a:t>
            </a:r>
            <a:r>
              <a:rPr lang="en-US" altLang="en-US" dirty="0">
                <a:solidFill>
                  <a:schemeClr val="bg2"/>
                </a:solidFill>
                <a:latin typeface="Arial" panose="020B0604020202020204" pitchFamily="34" charset="0"/>
                <a:ea typeface="ＭＳ Ｐゴシック" panose="020B0600070205080204" pitchFamily="34" charset="-128"/>
                <a:hlinkClick r:id="rId17" tooltip="Sasanian Empire">
                  <a:extLst>
                    <a:ext uri="{A12FA001-AC4F-418D-AE19-62706E023703}">
                      <ahyp:hlinkClr xmlns:ahyp="http://schemas.microsoft.com/office/drawing/2018/hyperlinkcolor" val="tx"/>
                    </a:ext>
                  </a:extLst>
                </a:hlinkClick>
              </a:rPr>
              <a:t>Persian</a:t>
            </a:r>
            <a:r>
              <a:rPr lang="en-US" altLang="en-US" dirty="0">
                <a:solidFill>
                  <a:schemeClr val="bg2"/>
                </a:solidFill>
                <a:latin typeface="Arial" panose="020B0604020202020204" pitchFamily="34" charset="0"/>
                <a:ea typeface="ＭＳ Ｐゴシック" panose="020B0600070205080204" pitchFamily="34" charset="-128"/>
              </a:rPr>
              <a:t> capital city of </a:t>
            </a:r>
            <a:r>
              <a:rPr lang="en-US" altLang="en-US" dirty="0">
                <a:solidFill>
                  <a:schemeClr val="bg2"/>
                </a:solidFill>
                <a:latin typeface="Arial" panose="020B0604020202020204" pitchFamily="34" charset="0"/>
                <a:ea typeface="ＭＳ Ｐゴシック" panose="020B0600070205080204" pitchFamily="34" charset="-128"/>
                <a:hlinkClick r:id="rId18" tooltip="Ctesiphon">
                  <a:extLst>
                    <a:ext uri="{A12FA001-AC4F-418D-AE19-62706E023703}">
                      <ahyp:hlinkClr xmlns:ahyp="http://schemas.microsoft.com/office/drawing/2018/hyperlinkcolor" val="tx"/>
                    </a:ext>
                  </a:extLst>
                </a:hlinkClick>
              </a:rPr>
              <a:t>Ctesiphon</a:t>
            </a:r>
            <a:r>
              <a:rPr lang="en-US" altLang="en-US" dirty="0">
                <a:solidFill>
                  <a:schemeClr val="bg2"/>
                </a:solidFill>
                <a:latin typeface="Arial" panose="020B0604020202020204" pitchFamily="34" charset="0"/>
                <a:ea typeface="ＭＳ Ｐゴシック" panose="020B0600070205080204" pitchFamily="34" charset="-128"/>
              </a:rPr>
              <a:t>. The choice of a capital so close to </a:t>
            </a:r>
            <a:r>
              <a:rPr lang="en-US" altLang="en-US" dirty="0">
                <a:solidFill>
                  <a:schemeClr val="bg2"/>
                </a:solidFill>
                <a:latin typeface="Arial" panose="020B0604020202020204" pitchFamily="34" charset="0"/>
                <a:ea typeface="ＭＳ Ｐゴシック" panose="020B0600070205080204" pitchFamily="34" charset="-128"/>
                <a:hlinkClick r:id="rId19" tooltip="Iran">
                  <a:extLst>
                    <a:ext uri="{A12FA001-AC4F-418D-AE19-62706E023703}">
                      <ahyp:hlinkClr xmlns:ahyp="http://schemas.microsoft.com/office/drawing/2018/hyperlinkcolor" val="tx"/>
                    </a:ext>
                  </a:extLst>
                </a:hlinkClick>
              </a:rPr>
              <a:t>Persia proper</a:t>
            </a:r>
            <a:r>
              <a:rPr lang="en-US" altLang="en-US" dirty="0">
                <a:solidFill>
                  <a:schemeClr val="bg2"/>
                </a:solidFill>
                <a:latin typeface="Arial" panose="020B0604020202020204" pitchFamily="34" charset="0"/>
                <a:ea typeface="ＭＳ Ｐゴシック" panose="020B0600070205080204" pitchFamily="34" charset="-128"/>
              </a:rPr>
              <a:t> reflects a growing reliance on Persian bureaucrats, most notably of the </a:t>
            </a:r>
            <a:r>
              <a:rPr lang="en-US" altLang="en-US" dirty="0">
                <a:solidFill>
                  <a:schemeClr val="bg2"/>
                </a:solidFill>
                <a:latin typeface="Arial" panose="020B0604020202020204" pitchFamily="34" charset="0"/>
                <a:ea typeface="ＭＳ Ｐゴシック" panose="020B0600070205080204" pitchFamily="34" charset="-128"/>
                <a:hlinkClick r:id="rId20" tooltip="Barmakids">
                  <a:extLst>
                    <a:ext uri="{A12FA001-AC4F-418D-AE19-62706E023703}">
                      <ahyp:hlinkClr xmlns:ahyp="http://schemas.microsoft.com/office/drawing/2018/hyperlinkcolor" val="tx"/>
                    </a:ext>
                  </a:extLst>
                </a:hlinkClick>
              </a:rPr>
              <a:t>Barmakid</a:t>
            </a:r>
            <a:r>
              <a:rPr lang="en-US" altLang="en-US" dirty="0">
                <a:solidFill>
                  <a:schemeClr val="bg2"/>
                </a:solidFill>
                <a:latin typeface="Arial" panose="020B0604020202020204" pitchFamily="34" charset="0"/>
                <a:ea typeface="ＭＳ Ｐゴシック" panose="020B0600070205080204" pitchFamily="34" charset="-128"/>
              </a:rPr>
              <a:t> family, to govern the territories conquered by Arab Muslims, as well as an increasing inclusion of non-Arab Muslims in the </a:t>
            </a:r>
            <a:r>
              <a:rPr lang="en-US" altLang="en-US" dirty="0">
                <a:solidFill>
                  <a:schemeClr val="bg2"/>
                </a:solidFill>
                <a:latin typeface="Arial" panose="020B0604020202020204" pitchFamily="34" charset="0"/>
                <a:ea typeface="ＭＳ Ｐゴシック" panose="020B0600070205080204" pitchFamily="34" charset="-128"/>
                <a:hlinkClick r:id="rId21" tooltip="Ummah">
                  <a:extLst>
                    <a:ext uri="{A12FA001-AC4F-418D-AE19-62706E023703}">
                      <ahyp:hlinkClr xmlns:ahyp="http://schemas.microsoft.com/office/drawing/2018/hyperlinkcolor" val="tx"/>
                    </a:ext>
                  </a:extLst>
                </a:hlinkClick>
              </a:rPr>
              <a:t>ummah</a:t>
            </a:r>
            <a:r>
              <a:rPr lang="en-US" altLang="en-US" dirty="0">
                <a:solidFill>
                  <a:schemeClr val="bg2"/>
                </a:solidFill>
                <a:latin typeface="Arial" panose="020B0604020202020204" pitchFamily="34" charset="0"/>
                <a:ea typeface="ＭＳ Ｐゴシック" panose="020B0600070205080204" pitchFamily="34" charset="-128"/>
              </a:rPr>
              <a:t>. Despite this cooperation, the Abbasids of the 8th century were forced to cede authority over </a:t>
            </a:r>
            <a:r>
              <a:rPr lang="en-US" altLang="en-US" dirty="0">
                <a:solidFill>
                  <a:schemeClr val="bg2"/>
                </a:solidFill>
                <a:latin typeface="Arial" panose="020B0604020202020204" pitchFamily="34" charset="0"/>
                <a:ea typeface="ＭＳ Ｐゴシック" panose="020B0600070205080204" pitchFamily="34" charset="-128"/>
                <a:hlinkClick r:id="rId22" tooltip="Al-Andalus">
                  <a:extLst>
                    <a:ext uri="{A12FA001-AC4F-418D-AE19-62706E023703}">
                      <ahyp:hlinkClr xmlns:ahyp="http://schemas.microsoft.com/office/drawing/2018/hyperlinkcolor" val="tx"/>
                    </a:ext>
                  </a:extLst>
                </a:hlinkClick>
              </a:rPr>
              <a:t>Al-Andalus</a:t>
            </a:r>
            <a:r>
              <a:rPr lang="en-US" altLang="en-US" dirty="0">
                <a:solidFill>
                  <a:schemeClr val="bg2"/>
                </a:solidFill>
                <a:latin typeface="Arial" panose="020B0604020202020204" pitchFamily="34" charset="0"/>
                <a:ea typeface="ＭＳ Ｐゴシック" panose="020B0600070205080204" pitchFamily="34" charset="-128"/>
              </a:rPr>
              <a:t> and </a:t>
            </a:r>
            <a:r>
              <a:rPr lang="en-US" altLang="en-US" dirty="0">
                <a:solidFill>
                  <a:schemeClr val="bg2"/>
                </a:solidFill>
                <a:latin typeface="Arial" panose="020B0604020202020204" pitchFamily="34" charset="0"/>
                <a:ea typeface="ＭＳ Ｐゴシック" panose="020B0600070205080204" pitchFamily="34" charset="-128"/>
                <a:hlinkClick r:id="rId23" tooltip="Maghreb">
                  <a:extLst>
                    <a:ext uri="{A12FA001-AC4F-418D-AE19-62706E023703}">
                      <ahyp:hlinkClr xmlns:ahyp="http://schemas.microsoft.com/office/drawing/2018/hyperlinkcolor" val="tx"/>
                    </a:ext>
                  </a:extLst>
                </a:hlinkClick>
              </a:rPr>
              <a:t>Maghreb</a:t>
            </a:r>
            <a:r>
              <a:rPr lang="en-US" altLang="en-US" dirty="0">
                <a:solidFill>
                  <a:schemeClr val="bg2"/>
                </a:solidFill>
                <a:latin typeface="Arial" panose="020B0604020202020204" pitchFamily="34" charset="0"/>
                <a:ea typeface="ＭＳ Ｐゴシック" panose="020B0600070205080204" pitchFamily="34" charset="-128"/>
              </a:rPr>
              <a:t> to the Umayyads, </a:t>
            </a:r>
            <a:r>
              <a:rPr lang="en-US" altLang="en-US" dirty="0">
                <a:solidFill>
                  <a:schemeClr val="bg2"/>
                </a:solidFill>
                <a:latin typeface="Arial" panose="020B0604020202020204" pitchFamily="34" charset="0"/>
                <a:ea typeface="ＭＳ Ｐゴシック" panose="020B0600070205080204" pitchFamily="34" charset="-128"/>
                <a:hlinkClick r:id="rId24" tooltip="Morocco">
                  <a:extLst>
                    <a:ext uri="{A12FA001-AC4F-418D-AE19-62706E023703}">
                      <ahyp:hlinkClr xmlns:ahyp="http://schemas.microsoft.com/office/drawing/2018/hyperlinkcolor" val="tx"/>
                    </a:ext>
                  </a:extLst>
                </a:hlinkClick>
              </a:rPr>
              <a:t>Morocco</a:t>
            </a:r>
            <a:r>
              <a:rPr lang="en-US" altLang="en-US" dirty="0">
                <a:solidFill>
                  <a:schemeClr val="bg2"/>
                </a:solidFill>
                <a:latin typeface="Arial" panose="020B0604020202020204" pitchFamily="34" charset="0"/>
                <a:ea typeface="ＭＳ Ｐゴシック" panose="020B0600070205080204" pitchFamily="34" charset="-128"/>
              </a:rPr>
              <a:t> to the </a:t>
            </a:r>
            <a:r>
              <a:rPr lang="en-US" altLang="en-US" dirty="0">
                <a:solidFill>
                  <a:schemeClr val="bg2"/>
                </a:solidFill>
                <a:latin typeface="Arial" panose="020B0604020202020204" pitchFamily="34" charset="0"/>
                <a:ea typeface="ＭＳ Ｐゴシック" panose="020B0600070205080204" pitchFamily="34" charset="-128"/>
                <a:hlinkClick r:id="rId25" tooltip="Idrisid dynasty">
                  <a:extLst>
                    <a:ext uri="{A12FA001-AC4F-418D-AE19-62706E023703}">
                      <ahyp:hlinkClr xmlns:ahyp="http://schemas.microsoft.com/office/drawing/2018/hyperlinkcolor" val="tx"/>
                    </a:ext>
                  </a:extLst>
                </a:hlinkClick>
              </a:rPr>
              <a:t>Idrisid dynasty</a:t>
            </a:r>
            <a:r>
              <a:rPr lang="en-US" altLang="en-US" dirty="0">
                <a:solidFill>
                  <a:schemeClr val="bg2"/>
                </a:solidFill>
                <a:latin typeface="Arial" panose="020B0604020202020204" pitchFamily="34" charset="0"/>
                <a:ea typeface="ＭＳ Ｐゴシック" panose="020B0600070205080204" pitchFamily="34" charset="-128"/>
              </a:rPr>
              <a:t>, </a:t>
            </a:r>
            <a:r>
              <a:rPr lang="en-US" altLang="en-US" dirty="0">
                <a:solidFill>
                  <a:schemeClr val="bg2"/>
                </a:solidFill>
                <a:latin typeface="Arial" panose="020B0604020202020204" pitchFamily="34" charset="0"/>
                <a:ea typeface="ＭＳ Ｐゴシック" panose="020B0600070205080204" pitchFamily="34" charset="-128"/>
                <a:hlinkClick r:id="rId26" tooltip="Ifriqiya">
                  <a:extLst>
                    <a:ext uri="{A12FA001-AC4F-418D-AE19-62706E023703}">
                      <ahyp:hlinkClr xmlns:ahyp="http://schemas.microsoft.com/office/drawing/2018/hyperlinkcolor" val="tx"/>
                    </a:ext>
                  </a:extLst>
                </a:hlinkClick>
              </a:rPr>
              <a:t>Ifriqiya</a:t>
            </a:r>
            <a:r>
              <a:rPr lang="en-US" altLang="en-US" dirty="0">
                <a:solidFill>
                  <a:schemeClr val="bg2"/>
                </a:solidFill>
                <a:latin typeface="Arial" panose="020B0604020202020204" pitchFamily="34" charset="0"/>
                <a:ea typeface="ＭＳ Ｐゴシック" panose="020B0600070205080204" pitchFamily="34" charset="-128"/>
              </a:rPr>
              <a:t> to the </a:t>
            </a:r>
            <a:r>
              <a:rPr lang="en-US" altLang="en-US" dirty="0">
                <a:solidFill>
                  <a:schemeClr val="bg2"/>
                </a:solidFill>
                <a:latin typeface="Arial" panose="020B0604020202020204" pitchFamily="34" charset="0"/>
                <a:ea typeface="ＭＳ Ｐゴシック" panose="020B0600070205080204" pitchFamily="34" charset="-128"/>
                <a:hlinkClick r:id="rId27" tooltip="Aghlabids">
                  <a:extLst>
                    <a:ext uri="{A12FA001-AC4F-418D-AE19-62706E023703}">
                      <ahyp:hlinkClr xmlns:ahyp="http://schemas.microsoft.com/office/drawing/2018/hyperlinkcolor" val="tx"/>
                    </a:ext>
                  </a:extLst>
                </a:hlinkClick>
              </a:rPr>
              <a:t>Aghlabids</a:t>
            </a:r>
            <a:r>
              <a:rPr lang="en-US" altLang="en-US" dirty="0">
                <a:solidFill>
                  <a:schemeClr val="bg2"/>
                </a:solidFill>
                <a:latin typeface="Arial" panose="020B0604020202020204" pitchFamily="34" charset="0"/>
                <a:ea typeface="ＭＳ Ｐゴシック" panose="020B0600070205080204" pitchFamily="34" charset="-128"/>
              </a:rPr>
              <a:t>, and </a:t>
            </a:r>
            <a:r>
              <a:rPr lang="en-US" altLang="en-US" dirty="0">
                <a:solidFill>
                  <a:schemeClr val="bg2"/>
                </a:solidFill>
                <a:latin typeface="Arial" panose="020B0604020202020204" pitchFamily="34" charset="0"/>
                <a:ea typeface="ＭＳ Ｐゴシック" panose="020B0600070205080204" pitchFamily="34" charset="-128"/>
                <a:hlinkClick r:id="rId28" tooltip="Egypt in the Middle Ages">
                  <a:extLst>
                    <a:ext uri="{A12FA001-AC4F-418D-AE19-62706E023703}">
                      <ahyp:hlinkClr xmlns:ahyp="http://schemas.microsoft.com/office/drawing/2018/hyperlinkcolor" val="tx"/>
                    </a:ext>
                  </a:extLst>
                </a:hlinkClick>
              </a:rPr>
              <a:t>Egypt</a:t>
            </a:r>
            <a:r>
              <a:rPr lang="en-US" altLang="en-US" dirty="0">
                <a:solidFill>
                  <a:schemeClr val="bg2"/>
                </a:solidFill>
                <a:latin typeface="Arial" panose="020B0604020202020204" pitchFamily="34" charset="0"/>
                <a:ea typeface="ＭＳ Ｐゴシック" panose="020B0600070205080204" pitchFamily="34" charset="-128"/>
              </a:rPr>
              <a:t> to the </a:t>
            </a:r>
            <a:r>
              <a:rPr lang="en-US" altLang="en-US" dirty="0">
                <a:solidFill>
                  <a:schemeClr val="bg2"/>
                </a:solidFill>
                <a:latin typeface="Arial" panose="020B0604020202020204" pitchFamily="34" charset="0"/>
                <a:ea typeface="ＭＳ Ｐゴシック" panose="020B0600070205080204" pitchFamily="34" charset="-128"/>
                <a:hlinkClick r:id="rId29" tooltip="Shia Islam">
                  <a:extLst>
                    <a:ext uri="{A12FA001-AC4F-418D-AE19-62706E023703}">
                      <ahyp:hlinkClr xmlns:ahyp="http://schemas.microsoft.com/office/drawing/2018/hyperlinkcolor" val="tx"/>
                    </a:ext>
                  </a:extLst>
                </a:hlinkClick>
              </a:rPr>
              <a:t>Shi'ite</a:t>
            </a:r>
            <a:r>
              <a:rPr lang="en-US" altLang="en-US" dirty="0">
                <a:solidFill>
                  <a:schemeClr val="bg2"/>
                </a:solidFill>
                <a:latin typeface="Arial" panose="020B0604020202020204" pitchFamily="34" charset="0"/>
                <a:ea typeface="ＭＳ Ｐゴシック" panose="020B0600070205080204" pitchFamily="34" charset="-128"/>
              </a:rPr>
              <a:t> Caliphate of the </a:t>
            </a:r>
            <a:r>
              <a:rPr lang="en-US" altLang="en-US" dirty="0">
                <a:solidFill>
                  <a:schemeClr val="bg2"/>
                </a:solidFill>
                <a:latin typeface="Arial" panose="020B0604020202020204" pitchFamily="34" charset="0"/>
                <a:ea typeface="ＭＳ Ｐゴシック" panose="020B0600070205080204" pitchFamily="34" charset="-128"/>
                <a:hlinkClick r:id="rId30" tooltip="Fatimid Caliphate">
                  <a:extLst>
                    <a:ext uri="{A12FA001-AC4F-418D-AE19-62706E023703}">
                      <ahyp:hlinkClr xmlns:ahyp="http://schemas.microsoft.com/office/drawing/2018/hyperlinkcolor" val="tx"/>
                    </a:ext>
                  </a:extLst>
                </a:hlinkClick>
              </a:rPr>
              <a:t>Fatimids</a:t>
            </a:r>
            <a:r>
              <a:rPr lang="en-US" altLang="en-US" dirty="0">
                <a:solidFill>
                  <a:schemeClr val="bg2"/>
                </a:solidFill>
                <a:latin typeface="Arial" panose="020B0604020202020204" pitchFamily="34" charset="0"/>
                <a:ea typeface="ＭＳ Ｐゴシック" panose="020B0600070205080204" pitchFamily="34" charset="-128"/>
              </a:rPr>
              <a:t>. The political power of the caliphs largely ended with the rise of the </a:t>
            </a:r>
            <a:r>
              <a:rPr lang="en-US" altLang="en-US" dirty="0">
                <a:solidFill>
                  <a:schemeClr val="bg2"/>
                </a:solidFill>
                <a:latin typeface="Arial" panose="020B0604020202020204" pitchFamily="34" charset="0"/>
                <a:ea typeface="ＭＳ Ｐゴシック" panose="020B0600070205080204" pitchFamily="34" charset="-128"/>
                <a:hlinkClick r:id="rId31" tooltip="Buyids">
                  <a:extLst>
                    <a:ext uri="{A12FA001-AC4F-418D-AE19-62706E023703}">
                      <ahyp:hlinkClr xmlns:ahyp="http://schemas.microsoft.com/office/drawing/2018/hyperlinkcolor" val="tx"/>
                    </a:ext>
                  </a:extLst>
                </a:hlinkClick>
              </a:rPr>
              <a:t>Buyids</a:t>
            </a:r>
            <a:r>
              <a:rPr lang="en-US" altLang="en-US" dirty="0">
                <a:solidFill>
                  <a:schemeClr val="bg2"/>
                </a:solidFill>
                <a:latin typeface="Arial" panose="020B0604020202020204" pitchFamily="34" charset="0"/>
                <a:ea typeface="ＭＳ Ｐゴシック" panose="020B0600070205080204" pitchFamily="34" charset="-128"/>
              </a:rPr>
              <a:t> and the </a:t>
            </a:r>
            <a:r>
              <a:rPr lang="en-US" altLang="en-US" dirty="0">
                <a:solidFill>
                  <a:schemeClr val="bg2"/>
                </a:solidFill>
                <a:latin typeface="Arial" panose="020B0604020202020204" pitchFamily="34" charset="0"/>
                <a:ea typeface="ＭＳ Ｐゴシック" panose="020B0600070205080204" pitchFamily="34" charset="-128"/>
                <a:hlinkClick r:id="rId32" tooltip="Seljuq dynasty">
                  <a:extLst>
                    <a:ext uri="{A12FA001-AC4F-418D-AE19-62706E023703}">
                      <ahyp:hlinkClr xmlns:ahyp="http://schemas.microsoft.com/office/drawing/2018/hyperlinkcolor" val="tx"/>
                    </a:ext>
                  </a:extLst>
                </a:hlinkClick>
              </a:rPr>
              <a:t>Seljuq</a:t>
            </a:r>
            <a:r>
              <a:rPr lang="en-US" altLang="en-US" dirty="0">
                <a:solidFill>
                  <a:schemeClr val="bg2"/>
                </a:solidFill>
                <a:latin typeface="Arial" panose="020B0604020202020204" pitchFamily="34" charset="0"/>
                <a:ea typeface="ＭＳ Ｐゴシック" panose="020B0600070205080204" pitchFamily="34" charset="-128"/>
              </a:rPr>
              <a:t> </a:t>
            </a:r>
            <a:r>
              <a:rPr lang="en-US" altLang="en-US" dirty="0">
                <a:solidFill>
                  <a:schemeClr val="bg2"/>
                </a:solidFill>
                <a:latin typeface="Arial" panose="020B0604020202020204" pitchFamily="34" charset="0"/>
                <a:ea typeface="ＭＳ Ｐゴシック" panose="020B0600070205080204" pitchFamily="34" charset="-128"/>
                <a:hlinkClick r:id="rId33" tooltip="Turkish people">
                  <a:extLst>
                    <a:ext uri="{A12FA001-AC4F-418D-AE19-62706E023703}">
                      <ahyp:hlinkClr xmlns:ahyp="http://schemas.microsoft.com/office/drawing/2018/hyperlinkcolor" val="tx"/>
                    </a:ext>
                  </a:extLst>
                </a:hlinkClick>
              </a:rPr>
              <a:t>Turks</a:t>
            </a:r>
            <a:r>
              <a:rPr lang="en-US" altLang="en-US" dirty="0">
                <a:solidFill>
                  <a:schemeClr val="bg2"/>
                </a:solidFill>
                <a:latin typeface="Arial" panose="020B0604020202020204" pitchFamily="34" charset="0"/>
                <a:ea typeface="ＭＳ Ｐゴシック" panose="020B0600070205080204" pitchFamily="34" charset="-128"/>
              </a:rPr>
              <a:t>.</a:t>
            </a:r>
          </a:p>
          <a:p>
            <a:pPr eaLnBrk="1" hangingPunct="1"/>
            <a:endParaRPr lang="en-US" altLang="en-US" dirty="0">
              <a:solidFill>
                <a:schemeClr val="bg2"/>
              </a:solidFill>
              <a:latin typeface="Arial" panose="020B0604020202020204" pitchFamily="34" charset="0"/>
              <a:ea typeface="ＭＳ Ｐゴシック" panose="020B0600070205080204" pitchFamily="34" charset="-128"/>
            </a:endParaRPr>
          </a:p>
          <a:p>
            <a:pPr eaLnBrk="1" hangingPunct="1"/>
            <a:r>
              <a:rPr lang="en-US" altLang="en-US" dirty="0">
                <a:solidFill>
                  <a:schemeClr val="bg2"/>
                </a:solidFill>
                <a:latin typeface="Arial" panose="020B0604020202020204" pitchFamily="34" charset="0"/>
                <a:ea typeface="ＭＳ Ｐゴシック" panose="020B0600070205080204" pitchFamily="34" charset="-128"/>
              </a:rPr>
              <a:t>Although Abbasid leadership over the vast Islamic empire was gradually reduced to a ceremonial religious function, the dynasty retained control over its </a:t>
            </a:r>
            <a:r>
              <a:rPr lang="en-US" altLang="en-US" dirty="0">
                <a:solidFill>
                  <a:schemeClr val="bg2"/>
                </a:solidFill>
                <a:latin typeface="Arial" panose="020B0604020202020204" pitchFamily="34" charset="0"/>
                <a:ea typeface="ＭＳ Ｐゴシック" panose="020B0600070205080204" pitchFamily="34" charset="-128"/>
                <a:hlinkClick r:id="rId34" tooltip="Mesopotamia">
                  <a:extLst>
                    <a:ext uri="{A12FA001-AC4F-418D-AE19-62706E023703}">
                      <ahyp:hlinkClr xmlns:ahyp="http://schemas.microsoft.com/office/drawing/2018/hyperlinkcolor" val="tx"/>
                    </a:ext>
                  </a:extLst>
                </a:hlinkClick>
              </a:rPr>
              <a:t>Mesopotamian</a:t>
            </a:r>
            <a:r>
              <a:rPr lang="en-US" altLang="en-US" dirty="0">
                <a:solidFill>
                  <a:schemeClr val="bg2"/>
                </a:solidFill>
                <a:latin typeface="Arial" panose="020B0604020202020204" pitchFamily="34" charset="0"/>
                <a:ea typeface="ＭＳ Ｐゴシック" panose="020B0600070205080204" pitchFamily="34" charset="-128"/>
              </a:rPr>
              <a:t> demesne. The capital city of Baghdad became a center of science, culture, philosophy and invention during the </a:t>
            </a:r>
            <a:r>
              <a:rPr lang="en-US" altLang="en-US" dirty="0">
                <a:solidFill>
                  <a:schemeClr val="bg2"/>
                </a:solidFill>
                <a:latin typeface="Arial" panose="020B0604020202020204" pitchFamily="34" charset="0"/>
                <a:ea typeface="ＭＳ Ｐゴシック" panose="020B0600070205080204" pitchFamily="34" charset="-128"/>
                <a:hlinkClick r:id="rId35" tooltip="Islamic Golden Age">
                  <a:extLst>
                    <a:ext uri="{A12FA001-AC4F-418D-AE19-62706E023703}">
                      <ahyp:hlinkClr xmlns:ahyp="http://schemas.microsoft.com/office/drawing/2018/hyperlinkcolor" val="tx"/>
                    </a:ext>
                  </a:extLst>
                </a:hlinkClick>
              </a:rPr>
              <a:t>Golden Age of Islam</a:t>
            </a:r>
            <a:r>
              <a:rPr lang="en-US" altLang="en-US" dirty="0">
                <a:solidFill>
                  <a:schemeClr val="bg2"/>
                </a:solidFill>
                <a:latin typeface="Arial" panose="020B0604020202020204" pitchFamily="34" charset="0"/>
                <a:ea typeface="ＭＳ Ｐゴシック" panose="020B0600070205080204" pitchFamily="34" charset="-128"/>
              </a:rPr>
              <a:t>. This period of cultural fruition ended in 1258 with the </a:t>
            </a:r>
            <a:r>
              <a:rPr lang="en-US" altLang="en-US" dirty="0">
                <a:solidFill>
                  <a:schemeClr val="bg2"/>
                </a:solidFill>
                <a:latin typeface="Arial" panose="020B0604020202020204" pitchFamily="34" charset="0"/>
                <a:ea typeface="ＭＳ Ｐゴシック" panose="020B0600070205080204" pitchFamily="34" charset="-128"/>
                <a:hlinkClick r:id="rId36" tooltip="Siege of Baghdad (1258)">
                  <a:extLst>
                    <a:ext uri="{A12FA001-AC4F-418D-AE19-62706E023703}">
                      <ahyp:hlinkClr xmlns:ahyp="http://schemas.microsoft.com/office/drawing/2018/hyperlinkcolor" val="tx"/>
                    </a:ext>
                  </a:extLst>
                </a:hlinkClick>
              </a:rPr>
              <a:t>sack of Baghdad</a:t>
            </a:r>
            <a:r>
              <a:rPr lang="en-US" altLang="en-US" dirty="0">
                <a:solidFill>
                  <a:schemeClr val="bg2"/>
                </a:solidFill>
                <a:latin typeface="Arial" panose="020B0604020202020204" pitchFamily="34" charset="0"/>
                <a:ea typeface="ＭＳ Ｐゴシック" panose="020B0600070205080204" pitchFamily="34" charset="-128"/>
              </a:rPr>
              <a:t> by the </a:t>
            </a:r>
            <a:r>
              <a:rPr lang="en-US" altLang="en-US" dirty="0">
                <a:solidFill>
                  <a:schemeClr val="bg2"/>
                </a:solidFill>
                <a:latin typeface="Arial" panose="020B0604020202020204" pitchFamily="34" charset="0"/>
                <a:ea typeface="ＭＳ Ｐゴシック" panose="020B0600070205080204" pitchFamily="34" charset="-128"/>
                <a:hlinkClick r:id="rId37" tooltip="Mongol Empire">
                  <a:extLst>
                    <a:ext uri="{A12FA001-AC4F-418D-AE19-62706E023703}">
                      <ahyp:hlinkClr xmlns:ahyp="http://schemas.microsoft.com/office/drawing/2018/hyperlinkcolor" val="tx"/>
                    </a:ext>
                  </a:extLst>
                </a:hlinkClick>
              </a:rPr>
              <a:t>Mongols</a:t>
            </a:r>
            <a:r>
              <a:rPr lang="en-US" altLang="en-US" dirty="0">
                <a:solidFill>
                  <a:schemeClr val="bg2"/>
                </a:solidFill>
                <a:latin typeface="Arial" panose="020B0604020202020204" pitchFamily="34" charset="0"/>
                <a:ea typeface="ＭＳ Ｐゴシック" panose="020B0600070205080204" pitchFamily="34" charset="-128"/>
              </a:rPr>
              <a:t> under </a:t>
            </a:r>
            <a:r>
              <a:rPr lang="en-US" altLang="en-US" dirty="0">
                <a:solidFill>
                  <a:schemeClr val="bg2"/>
                </a:solidFill>
                <a:latin typeface="Arial" panose="020B0604020202020204" pitchFamily="34" charset="0"/>
                <a:ea typeface="ＭＳ Ｐゴシック" panose="020B0600070205080204" pitchFamily="34" charset="-128"/>
                <a:hlinkClick r:id="rId38" tooltip="Hulagu Khan">
                  <a:extLst>
                    <a:ext uri="{A12FA001-AC4F-418D-AE19-62706E023703}">
                      <ahyp:hlinkClr xmlns:ahyp="http://schemas.microsoft.com/office/drawing/2018/hyperlinkcolor" val="tx"/>
                    </a:ext>
                  </a:extLst>
                </a:hlinkClick>
              </a:rPr>
              <a:t>Hulagu Khan</a:t>
            </a:r>
            <a:r>
              <a:rPr lang="en-US" altLang="en-US" dirty="0">
                <a:solidFill>
                  <a:schemeClr val="bg2"/>
                </a:solidFill>
                <a:latin typeface="Arial" panose="020B0604020202020204" pitchFamily="34" charset="0"/>
                <a:ea typeface="ＭＳ Ｐゴシック" panose="020B0600070205080204" pitchFamily="34" charset="-128"/>
              </a:rPr>
              <a:t>. The Abbasid line of rulers, and Muslim culture in general, </a:t>
            </a:r>
            <a:r>
              <a:rPr lang="en-US" altLang="en-US" dirty="0" err="1">
                <a:solidFill>
                  <a:schemeClr val="bg2"/>
                </a:solidFill>
                <a:latin typeface="Arial" panose="020B0604020202020204" pitchFamily="34" charset="0"/>
                <a:ea typeface="ＭＳ Ｐゴシック" panose="020B0600070205080204" pitchFamily="34" charset="-128"/>
              </a:rPr>
              <a:t>recentered</a:t>
            </a:r>
            <a:r>
              <a:rPr lang="en-US" altLang="en-US" dirty="0">
                <a:solidFill>
                  <a:schemeClr val="bg2"/>
                </a:solidFill>
                <a:latin typeface="Arial" panose="020B0604020202020204" pitchFamily="34" charset="0"/>
                <a:ea typeface="ＭＳ Ｐゴシック" panose="020B0600070205080204" pitchFamily="34" charset="-128"/>
              </a:rPr>
              <a:t> themselves in the </a:t>
            </a:r>
            <a:r>
              <a:rPr lang="en-US" altLang="en-US" dirty="0">
                <a:solidFill>
                  <a:schemeClr val="bg2"/>
                </a:solidFill>
                <a:latin typeface="Arial" panose="020B0604020202020204" pitchFamily="34" charset="0"/>
                <a:ea typeface="ＭＳ Ｐゴシック" panose="020B0600070205080204" pitchFamily="34" charset="-128"/>
                <a:hlinkClick r:id="rId39" tooltip="Mamluk Sultanate (Cairo)">
                  <a:extLst>
                    <a:ext uri="{A12FA001-AC4F-418D-AE19-62706E023703}">
                      <ahyp:hlinkClr xmlns:ahyp="http://schemas.microsoft.com/office/drawing/2018/hyperlinkcolor" val="tx"/>
                    </a:ext>
                  </a:extLst>
                </a:hlinkClick>
              </a:rPr>
              <a:t>Mamluk</a:t>
            </a:r>
            <a:r>
              <a:rPr lang="en-US" altLang="en-US" dirty="0">
                <a:solidFill>
                  <a:schemeClr val="bg2"/>
                </a:solidFill>
                <a:latin typeface="Arial" panose="020B0604020202020204" pitchFamily="34" charset="0"/>
                <a:ea typeface="ＭＳ Ｐゴシック" panose="020B0600070205080204" pitchFamily="34" charset="-128"/>
              </a:rPr>
              <a:t> capital of </a:t>
            </a:r>
            <a:r>
              <a:rPr lang="en-US" altLang="en-US" dirty="0">
                <a:solidFill>
                  <a:schemeClr val="bg2"/>
                </a:solidFill>
                <a:latin typeface="Arial" panose="020B0604020202020204" pitchFamily="34" charset="0"/>
                <a:ea typeface="ＭＳ Ｐゴシック" panose="020B0600070205080204" pitchFamily="34" charset="-128"/>
                <a:hlinkClick r:id="rId40" tooltip="Cairo">
                  <a:extLst>
                    <a:ext uri="{A12FA001-AC4F-418D-AE19-62706E023703}">
                      <ahyp:hlinkClr xmlns:ahyp="http://schemas.microsoft.com/office/drawing/2018/hyperlinkcolor" val="tx"/>
                    </a:ext>
                  </a:extLst>
                </a:hlinkClick>
              </a:rPr>
              <a:t>Cairo</a:t>
            </a:r>
            <a:r>
              <a:rPr lang="en-US" altLang="en-US" dirty="0">
                <a:solidFill>
                  <a:schemeClr val="bg2"/>
                </a:solidFill>
                <a:latin typeface="Arial" panose="020B0604020202020204" pitchFamily="34" charset="0"/>
                <a:ea typeface="ＭＳ Ｐゴシック" panose="020B0600070205080204" pitchFamily="34" charset="-128"/>
              </a:rPr>
              <a:t> in 1261. Though lacking in political power, the dynasty continued to claim authority in religious matters until after the </a:t>
            </a:r>
            <a:r>
              <a:rPr lang="en-US" altLang="en-US" dirty="0">
                <a:solidFill>
                  <a:schemeClr val="bg2"/>
                </a:solidFill>
                <a:latin typeface="Arial" panose="020B0604020202020204" pitchFamily="34" charset="0"/>
                <a:ea typeface="ＭＳ Ｐゴシック" panose="020B0600070205080204" pitchFamily="34" charset="-128"/>
                <a:hlinkClick r:id="rId41" tooltip="Ottoman dynasty">
                  <a:extLst>
                    <a:ext uri="{A12FA001-AC4F-418D-AE19-62706E023703}">
                      <ahyp:hlinkClr xmlns:ahyp="http://schemas.microsoft.com/office/drawing/2018/hyperlinkcolor" val="tx"/>
                    </a:ext>
                  </a:extLst>
                </a:hlinkClick>
              </a:rPr>
              <a:t>Ottoman</a:t>
            </a:r>
            <a:r>
              <a:rPr lang="en-US" altLang="en-US" dirty="0">
                <a:solidFill>
                  <a:schemeClr val="bg2"/>
                </a:solidFill>
                <a:latin typeface="Arial" panose="020B0604020202020204" pitchFamily="34" charset="0"/>
                <a:ea typeface="ＭＳ Ｐゴシック" panose="020B0600070205080204" pitchFamily="34" charset="-128"/>
              </a:rPr>
              <a:t> </a:t>
            </a:r>
            <a:r>
              <a:rPr lang="en-US" altLang="en-US" dirty="0">
                <a:solidFill>
                  <a:schemeClr val="bg2"/>
                </a:solidFill>
                <a:latin typeface="Arial" panose="020B0604020202020204" pitchFamily="34" charset="0"/>
                <a:ea typeface="ＭＳ Ｐゴシック" panose="020B0600070205080204" pitchFamily="34" charset="-128"/>
                <a:hlinkClick r:id="rId42" tooltip="Ottoman–Mamluk War (1516–17)">
                  <a:extLst>
                    <a:ext uri="{A12FA001-AC4F-418D-AE19-62706E023703}">
                      <ahyp:hlinkClr xmlns:ahyp="http://schemas.microsoft.com/office/drawing/2018/hyperlinkcolor" val="tx"/>
                    </a:ext>
                  </a:extLst>
                </a:hlinkClick>
              </a:rPr>
              <a:t>conquest of Egypt</a:t>
            </a:r>
            <a:r>
              <a:rPr lang="en-US" altLang="en-US" dirty="0">
                <a:solidFill>
                  <a:schemeClr val="bg2"/>
                </a:solidFill>
                <a:latin typeface="Arial" panose="020B0604020202020204" pitchFamily="34" charset="0"/>
                <a:ea typeface="ＭＳ Ｐゴシック" panose="020B0600070205080204" pitchFamily="34" charset="-128"/>
              </a:rPr>
              <a:t> (1517).</a:t>
            </a:r>
            <a:r>
              <a:rPr lang="en-US" altLang="en-US" baseline="30000" dirty="0">
                <a:solidFill>
                  <a:schemeClr val="bg2"/>
                </a:solidFill>
                <a:latin typeface="Arial" panose="020B0604020202020204" pitchFamily="34" charset="0"/>
                <a:ea typeface="ＭＳ Ｐゴシック" panose="020B0600070205080204" pitchFamily="34" charset="-128"/>
                <a:hlinkClick r:id="rId43">
                  <a:extLst>
                    <a:ext uri="{A12FA001-AC4F-418D-AE19-62706E023703}">
                      <ahyp:hlinkClr xmlns:ahyp="http://schemas.microsoft.com/office/drawing/2018/hyperlinkcolor" val="tx"/>
                    </a:ext>
                  </a:extLst>
                </a:hlinkClick>
              </a:rPr>
              <a:t>[1]</a:t>
            </a:r>
            <a:endParaRPr lang="en-US" altLang="en-US" dirty="0">
              <a:solidFill>
                <a:schemeClr val="bg2"/>
              </a:solidFill>
              <a:latin typeface="Arial" panose="020B0604020202020204" pitchFamily="34" charset="0"/>
              <a:ea typeface="ＭＳ Ｐゴシック" panose="020B0600070205080204" pitchFamily="34" charset="-128"/>
            </a:endParaRPr>
          </a:p>
          <a:p>
            <a:pPr eaLnBrk="1" hangingPunct="1"/>
            <a:endParaRPr lang="en-US" altLang="en-US" dirty="0">
              <a:solidFill>
                <a:schemeClr val="bg2"/>
              </a:solidFill>
              <a:latin typeface="Arial" panose="020B0604020202020204" pitchFamily="34" charset="0"/>
              <a:ea typeface="ＭＳ Ｐゴシック" panose="020B0600070205080204" pitchFamily="34" charset="-128"/>
            </a:endParaRPr>
          </a:p>
          <a:p>
            <a:pPr eaLnBrk="1" hangingPunct="1"/>
            <a:endParaRPr lang="en-US" altLang="en-US" dirty="0">
              <a:solidFill>
                <a:schemeClr val="bg2"/>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379978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kern="1200" dirty="0">
                <a:solidFill>
                  <a:schemeClr val="tx1"/>
                </a:solidFill>
                <a:effectLst/>
                <a:latin typeface="Franklin Gothic Medium" pitchFamily="34" charset="0"/>
                <a:ea typeface="ＭＳ Ｐゴシック" pitchFamily="-68" charset="-128"/>
                <a:cs typeface="ＭＳ Ｐゴシック" pitchFamily="-68" charset="-128"/>
              </a:rPr>
              <a:t>In about 762 CE, the Abbasid dynasty took over the rule of the vast Muslim world and moved the capital to the newly-founded city of Baghdad. Over the next five centuries, the city would become the world's </a:t>
            </a:r>
            <a:r>
              <a:rPr lang="en-GB" sz="1200" b="0" kern="1200" dirty="0" err="1">
                <a:solidFill>
                  <a:schemeClr val="tx1"/>
                </a:solidFill>
                <a:effectLst/>
                <a:latin typeface="Franklin Gothic Medium" pitchFamily="34" charset="0"/>
                <a:ea typeface="ＭＳ Ｐゴシック" pitchFamily="-68" charset="-128"/>
                <a:cs typeface="ＭＳ Ｐゴシック" pitchFamily="-68" charset="-128"/>
              </a:rPr>
              <a:t>center</a:t>
            </a:r>
            <a:r>
              <a:rPr lang="en-GB" sz="1200" b="0" kern="1200" dirty="0">
                <a:solidFill>
                  <a:schemeClr val="tx1"/>
                </a:solidFill>
                <a:effectLst/>
                <a:latin typeface="Franklin Gothic Medium" pitchFamily="34" charset="0"/>
                <a:ea typeface="ＭＳ Ｐゴシック" pitchFamily="-68" charset="-128"/>
                <a:cs typeface="ＭＳ Ｐゴシック" pitchFamily="-68" charset="-128"/>
              </a:rPr>
              <a:t> of education and culture. This period of glory has become known as the "Golden Age" of Islamic civilization, a time when scholars of the Muslim world made important contributions in both the sciences and humanities: medicine, mathematics, astronomy, chemistry, literature, and more. Under Abbasid rule, Baghdad became a city of museums, hospitals, libraries, and mosques. </a:t>
            </a:r>
          </a:p>
          <a:p>
            <a:br>
              <a:rPr lang="en-GB" dirty="0"/>
            </a:b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Most of the famous </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hlinkClick r:id="rId3"/>
              </a:rPr>
              <a:t>Muslim</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scholars from the 9th to 13th centuries had their educational roots in Baghdad. One of the most famous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centers</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of learning was </a:t>
            </a:r>
            <a:r>
              <a:rPr lang="en-GB" sz="1200" b="0" i="1" u="none" strike="noStrike" kern="1200" dirty="0">
                <a:solidFill>
                  <a:schemeClr val="tx1"/>
                </a:solidFill>
                <a:effectLst/>
                <a:latin typeface="Franklin Gothic Medium" pitchFamily="34" charset="0"/>
                <a:ea typeface="ＭＳ Ｐゴシック" pitchFamily="-68" charset="-128"/>
                <a:cs typeface="ＭＳ Ｐゴシック" pitchFamily="-68" charset="-128"/>
              </a:rPr>
              <a:t>Bayt al-Hikmah</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(the House of Wisdom), which attracted scholars from all over the world, from many cultures and religions. Here, teachers and students worked together to translate Greek manuscripts, preserving them for all time. They studied the works of Aristotle, Plato, Hippocrates, Euclid, and Pythagoras. The House of Wisdom was home to, among others, the most famous mathematician of the time: Al-</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Khawarizmi</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the "father" of algebra (this branch of mathematics is actually named after his book "Kitab al-Jabr").</a:t>
            </a:r>
          </a:p>
          <a:p>
            <a:br>
              <a:rPr lang="en-GB" dirty="0"/>
            </a:b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While Europe festered in the Dark Ages, Baghdad was thus at the heart of a vibrant and diverse civilization. It was known as the world's richest and most intellectual city of the time and was second in size only to Constantinople.</a:t>
            </a: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Christians, especially the adherents of the Church of the East (Nestorians), contributed to Islamic civilization during the reign of the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Ummayads</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and the Abbasids by translating works of Greek philosophers and ancient science to Syriac and afterwards to Arabic.[21][22] They also excelled in many fields, in particular philosophy, science (such as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Hunayn</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ibn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Ishaq</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,[23][24] Yusuf Al-</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Khuri</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,[25] Al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Himsi</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,[26]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Qusta</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ibn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Luqa</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,[27]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Masawaiyh</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,[28][29] Patriarch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Eutychius</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,[30] and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Jabril</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ibn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Bukhtishu</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[31]) and theology. For a long period of time the personal physicians of the Abbasid Caliphs were often Assyrian Christians.[32][33] Among the most prominent Christian families to serve as physicians to the caliphs were the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Bukhtishu</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dynasty.[34][35]</a:t>
            </a: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Throughout the 4th to 7th centuries, Christian scholarly work in the Greek and Syriac languages was either newly translated or had been preserved since the Hellenistic period. Among the prominent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centers</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of learning and transmission of classical wisdom were Christian colleges such as the School of Nisibis[36] and the School of Edessa,[37] the pagan University of Harran[38][39] and the renowned hospital and medical academy of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Jundishapur</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which was the intellectual, theological and scientific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center</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of the Church of the East.[40][41][42] The House of Wisdom was founded in Baghdad in 825, modelled after the Academy of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Gondishapur</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It was led by Christian physician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Hunayn</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ibn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Ishaq</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with the support of Byzantine medicine. Many of the most important philosophical and scientific works of the ancient world were translated, including the work of Galen, Hippocrates, Plato, Aristotle, Ptolemy and Archimedes. Many scholars of the House of Wisdom were of Christian background.[43]</a:t>
            </a: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Among the various countries and cultures conquered through successive Islamic conquests, a remarkable number of scientists originated from Persia, who contributed immensely to the scientific flourishing of the Islamic Golden Age. According to Bernard Lewis: "Culturally, politically, and most remarkable of all even religiously, the Persian contribution to this new Islamic civilization is of immense importance. The work of Iranians can be seen in every field of cultural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endeavor</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including Arabic poetry, to which poets of Iranian origin composing their poems in Arabic made a very significant contribution."[44] Science, medicine, philosophy and technology in the newly Islamized Iranian society was influenced by and based on the scientific model of the major pre-Islamic Iranian universities in the Sassanian Empire. During this period hundreds of scholars and scientists vastly contributed to technology, science and medicine, later influencing the rise of European science during the Renaissance.[45]</a:t>
            </a: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br>
              <a:rPr lang="en-GB" dirty="0"/>
            </a:b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181665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a:extLst>
              <a:ext uri="{FF2B5EF4-FFF2-40B4-BE49-F238E27FC236}">
                <a16:creationId xmlns:a16="http://schemas.microsoft.com/office/drawing/2014/main" id="{E280BE30-DC53-8642-ABE9-0F003D9226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1019680-AB15-2049-A7C6-964F772F4E2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34146" name="Rectangle 2">
            <a:extLst>
              <a:ext uri="{FF2B5EF4-FFF2-40B4-BE49-F238E27FC236}">
                <a16:creationId xmlns:a16="http://schemas.microsoft.com/office/drawing/2014/main" id="{58BB3D40-DE26-364F-8811-6E867B74FAA0}"/>
              </a:ext>
            </a:extLst>
          </p:cNvPr>
          <p:cNvSpPr>
            <a:spLocks noGrp="1" noRot="1" noChangeAspect="1" noChangeArrowheads="1" noTextEdit="1"/>
          </p:cNvSpPr>
          <p:nvPr>
            <p:ph type="sldImg"/>
          </p:nvPr>
        </p:nvSpPr>
        <p:spPr>
          <a:ln/>
        </p:spPr>
      </p:sp>
      <p:sp>
        <p:nvSpPr>
          <p:cNvPr id="134147" name="Rectangle 3">
            <a:extLst>
              <a:ext uri="{FF2B5EF4-FFF2-40B4-BE49-F238E27FC236}">
                <a16:creationId xmlns:a16="http://schemas.microsoft.com/office/drawing/2014/main" id="{0F3D7765-8485-A048-B61A-D0295A52B2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ea typeface="ＭＳ Ｐゴシック" panose="020B0600070205080204" pitchFamily="34" charset="-128"/>
              </a:rPr>
              <a:t>The Arabic numerals are the ten digits (0, 1, 2, 3, 4, 5, 6, 7, 8, 9). They are descended from the Hindu-Arabic numeral system developed by Indian mathematicians, by which a sequence of digits such as "975" is read as a whole number. The Indian numerals were adopted by the Persian mathematicians in India, and passed on to the Arabs further west. The numerals were modified in shape as they were passed along, and developed their European shapes by the time they reached North Africa. From there they were transmitted to Europe in the Middle Ages. The use of Arabic numerals spread around the world through European trade, books and colonialism. Today they are the most common symbolic representation of numbers in the world.</a:t>
            </a:r>
          </a:p>
          <a:p>
            <a:pPr eaLnBrk="1" hangingPunct="1"/>
            <a:r>
              <a:rPr lang="en-US" altLang="en-US">
                <a:latin typeface="Arial" panose="020B0604020202020204" pitchFamily="34" charset="0"/>
                <a:ea typeface="ＭＳ Ｐゴシック" panose="020B0600070205080204" pitchFamily="34" charset="-128"/>
              </a:rPr>
              <a:t>The reason that they are more commonly known as "Arabic numerals" in Europe and the Americas is that they were introduced to Europe in the tenth century from Arabs of North Africa. Arabs, on the other hand, call the system "Hindu numerals</a:t>
            </a:r>
            <a:r>
              <a:rPr lang="ja-JP" altLang="en-US">
                <a:latin typeface="Arial" panose="020B0604020202020204" pitchFamily="34" charset="0"/>
                <a:ea typeface="ＭＳ Ｐゴシック" panose="020B0600070205080204" pitchFamily="34" charset="-128"/>
              </a:rPr>
              <a:t>”</a:t>
            </a:r>
            <a:r>
              <a:rPr lang="en-US" altLang="ja-JP">
                <a:latin typeface="Arial" panose="020B0604020202020204" pitchFamily="34" charset="0"/>
                <a:ea typeface="ＭＳ Ｐゴシック" panose="020B0600070205080204" pitchFamily="34" charset="-128"/>
              </a:rPr>
              <a:t> referring to their origin in India.</a:t>
            </a:r>
          </a:p>
          <a:p>
            <a:pPr eaLnBrk="1" hangingPunct="1"/>
            <a:endParaRPr lang="en-US" altLang="en-US">
              <a:latin typeface="Arial" panose="020B0604020202020204" pitchFamily="34" charset="0"/>
              <a:ea typeface="ＭＳ Ｐゴシック" panose="020B0600070205080204" pitchFamily="34" charset="-128"/>
            </a:endParaRPr>
          </a:p>
          <a:p>
            <a:pPr eaLnBrk="1" hangingPunct="1"/>
            <a:r>
              <a:rPr lang="en-US" altLang="en-US">
                <a:latin typeface="Arial" panose="020B0604020202020204" pitchFamily="34" charset="0"/>
                <a:ea typeface="ＭＳ Ｐゴシック" panose="020B0600070205080204" pitchFamily="34" charset="-128"/>
              </a:rPr>
              <a:t>The legacy of Muslim chemists includes the discovery of alcohol, nitric and sulphuric acids, silver nitrate and potassium, the determination of the weight of many bodies, the mastery of techniques of sublimation, crystallization and distillation. Muslim chemistry also took many industrial uses including: tinctures and their applications in tanning and textiles; distillation of plants, of flowers, the making of perfumes and therapeutic pharmacy. Translated into Latin 12C</a:t>
            </a:r>
          </a:p>
          <a:p>
            <a:pPr eaLnBrk="1" hangingPunct="1"/>
            <a:r>
              <a:rPr lang="en-US" altLang="en-US">
                <a:latin typeface="Arial" panose="020B0604020202020204" pitchFamily="34" charset="0"/>
                <a:ea typeface="ＭＳ Ｐゴシック" panose="020B0600070205080204" pitchFamily="34" charset="-128"/>
              </a:rPr>
              <a:t>Physics in medieval Islam included experimental physics, mathematical physics and theoretical physics. The fields of physics that were studied by Muslim scientists during this time also included optics and magnetism (which are both now part of electromagnetism), mechanics (including statics, dynamics, kinematics and motion), and astrophysics (see Islamic astronomy). These studies flourished in the Islamic world during the Islamic Golden Age, variously dated from the 8th century to the 16th century.</a:t>
            </a:r>
          </a:p>
        </p:txBody>
      </p:sp>
    </p:spTree>
    <p:extLst>
      <p:ext uri="{BB962C8B-B14F-4D97-AF65-F5344CB8AC3E}">
        <p14:creationId xmlns:p14="http://schemas.microsoft.com/office/powerpoint/2010/main" val="104858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a:extLst>
              <a:ext uri="{FF2B5EF4-FFF2-40B4-BE49-F238E27FC236}">
                <a16:creationId xmlns:a16="http://schemas.microsoft.com/office/drawing/2014/main" id="{EAAA4F55-A738-F944-A78F-716F1A0C09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CEBE1E2-9828-9A4F-9620-48A43718576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36194" name="Rectangle 2">
            <a:extLst>
              <a:ext uri="{FF2B5EF4-FFF2-40B4-BE49-F238E27FC236}">
                <a16:creationId xmlns:a16="http://schemas.microsoft.com/office/drawing/2014/main" id="{71A51665-EBAD-AF41-A6C4-379401C2D448}"/>
              </a:ext>
            </a:extLst>
          </p:cNvPr>
          <p:cNvSpPr>
            <a:spLocks noGrp="1" noRot="1" noChangeAspect="1" noChangeArrowheads="1" noTextEdit="1"/>
          </p:cNvSpPr>
          <p:nvPr>
            <p:ph type="sldImg"/>
          </p:nvPr>
        </p:nvSpPr>
        <p:spPr>
          <a:ln/>
        </p:spPr>
      </p:sp>
      <p:sp>
        <p:nvSpPr>
          <p:cNvPr id="136195" name="Rectangle 3">
            <a:extLst>
              <a:ext uri="{FF2B5EF4-FFF2-40B4-BE49-F238E27FC236}">
                <a16:creationId xmlns:a16="http://schemas.microsoft.com/office/drawing/2014/main" id="{4567A1F6-EA08-6743-8B14-8A5B9A05E8F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Arial" panose="020B0604020202020204" pitchFamily="34" charset="0"/>
                <a:ea typeface="ＭＳ Ｐゴシック" panose="020B0600070205080204" pitchFamily="34" charset="-128"/>
              </a:rPr>
              <a:t>University of Al-Karaouine, Fez. Morroco</a:t>
            </a:r>
          </a:p>
        </p:txBody>
      </p:sp>
    </p:spTree>
    <p:extLst>
      <p:ext uri="{BB962C8B-B14F-4D97-AF65-F5344CB8AC3E}">
        <p14:creationId xmlns:p14="http://schemas.microsoft.com/office/powerpoint/2010/main" val="387729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458A9F9-BE9E-4C02-AF5C-118970CCA02E}" type="slidenum">
              <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r>
              <a:rPr lang="en-US" dirty="0"/>
              <a:t>The traditional story is that in the year 711, an oppressed Christian chief, Julian, went to Musa ibn </a:t>
            </a:r>
            <a:r>
              <a:rPr lang="en-US" dirty="0" err="1"/>
              <a:t>Nusair</a:t>
            </a:r>
            <a:r>
              <a:rPr lang="en-US" dirty="0"/>
              <a:t>, the governor of North Africa, with a plea for help against the tyrannical Visigoth ruler of Spain, Roderick.</a:t>
            </a:r>
          </a:p>
          <a:p>
            <a:endParaRPr lang="en-US" dirty="0"/>
          </a:p>
          <a:p>
            <a:r>
              <a:rPr lang="en-US" dirty="0"/>
              <a:t>Musa responded by sending the young general Tariq bin Ziyad with an army of 7000 troops. The name Gibraltar is derived from </a:t>
            </a:r>
            <a:r>
              <a:rPr lang="en-US" dirty="0" err="1"/>
              <a:t>Jabal</a:t>
            </a:r>
            <a:r>
              <a:rPr lang="en-US" dirty="0"/>
              <a:t> At-Tariq which is Arabic for 'Rock of Tariq' named after the place where the Muslim army landed.</a:t>
            </a:r>
          </a:p>
          <a:p>
            <a:endParaRPr lang="en-US" dirty="0"/>
          </a:p>
          <a:p>
            <a:r>
              <a:rPr lang="en-US" dirty="0"/>
              <a:t>The story of the appeal for help is not universally accepted. There is no doubt that Tariq invaded Spain, but the reason for it may have more to do with the Muslim drive to enlarge their territory.</a:t>
            </a:r>
          </a:p>
          <a:p>
            <a:endParaRPr lang="en-US" dirty="0"/>
          </a:p>
          <a:p>
            <a:r>
              <a:rPr lang="en-US" dirty="0"/>
              <a:t>The Muslim army defeated the Visigoth army easily, and Roderick was killed in battle.</a:t>
            </a:r>
          </a:p>
          <a:p>
            <a:endParaRPr lang="en-US" dirty="0"/>
          </a:p>
          <a:p>
            <a:r>
              <a:rPr lang="en-US" dirty="0"/>
              <a:t>After the first victory, the Muslims conquered most of Spain and Portugal with little difficulty, and in fact with little opposition. By 720 Spain was largely under Muslim (or Moorish, as it was called) control.</a:t>
            </a:r>
          </a:p>
          <a:p>
            <a:endParaRPr lang="en-US" dirty="0"/>
          </a:p>
          <a:p>
            <a:r>
              <a:rPr lang="en-US" dirty="0"/>
              <a:t>Reasons</a:t>
            </a:r>
          </a:p>
          <a:p>
            <a:endParaRPr lang="en-US" dirty="0"/>
          </a:p>
          <a:p>
            <a:r>
              <a:rPr lang="en-US" dirty="0"/>
              <a:t>One reason for the rapid Muslim success was the generous surrender terms that they offered the people, which contrasted with the harsh conditions imposed by the previous Visigoth rulers.</a:t>
            </a:r>
          </a:p>
          <a:p>
            <a:endParaRPr lang="en-US" dirty="0"/>
          </a:p>
          <a:p>
            <a:r>
              <a:rPr lang="en-US" dirty="0"/>
              <a:t>The ruling Islamic forces were made up of different nationalities, and many of the forces were converts with uncertain motivation, so the establishment of a coherent Muslim state was not easy.</a:t>
            </a:r>
          </a:p>
          <a:p>
            <a:endParaRPr lang="en-US" dirty="0">
              <a:latin typeface="Helvetica" pitchFamily="-128" charset="0"/>
            </a:endParaRPr>
          </a:p>
          <a:p>
            <a:r>
              <a:rPr lang="en-GB" sz="1200" b="1" kern="1200" dirty="0">
                <a:solidFill>
                  <a:schemeClr val="tx1"/>
                </a:solidFill>
                <a:effectLst/>
                <a:latin typeface="Franklin Gothic Medium" pitchFamily="34" charset="0"/>
                <a:ea typeface="ＭＳ Ｐゴシック" pitchFamily="-68" charset="-128"/>
                <a:cs typeface="ＭＳ Ｐゴシック" pitchFamily="-68" charset="-128"/>
              </a:rPr>
              <a:t>Life for non-Muslims in Islamic Spain</a:t>
            </a:r>
          </a:p>
          <a:p>
            <a:r>
              <a:rPr lang="en-GB" dirty="0">
                <a:effectLst/>
              </a:rPr>
              <a:t>Jews and Christians did retain some freedom under Muslim rule, providing they obeyed certain rules. Although these rules would now be considered completely unacceptable, they were not much of a burden by the standards of the time, and in many ways the non-Muslims of Islamic Spain (at least before 1050) were treated better than conquered peoples might have expected during that period of history.</a:t>
            </a:r>
          </a:p>
          <a:p>
            <a:r>
              <a:rPr lang="en-GB" dirty="0">
                <a:effectLst/>
              </a:rPr>
              <a:t>they were not forced to live in ghettoes or other special locations</a:t>
            </a:r>
          </a:p>
          <a:p>
            <a:r>
              <a:rPr lang="en-GB" dirty="0">
                <a:effectLst/>
              </a:rPr>
              <a:t>they were not slaves</a:t>
            </a:r>
          </a:p>
          <a:p>
            <a:r>
              <a:rPr lang="en-GB" dirty="0">
                <a:effectLst/>
              </a:rPr>
              <a:t>they were not prevented from following their faith</a:t>
            </a:r>
          </a:p>
          <a:p>
            <a:r>
              <a:rPr lang="en-GB" dirty="0">
                <a:effectLst/>
              </a:rPr>
              <a:t>they were not forced to convert or die under Muslim rule</a:t>
            </a:r>
          </a:p>
          <a:p>
            <a:r>
              <a:rPr lang="en-GB" dirty="0">
                <a:effectLst/>
              </a:rPr>
              <a:t>they were not banned from any particular ways of earning a living; they often took on jobs shunned by Muslims;</a:t>
            </a:r>
          </a:p>
          <a:p>
            <a:pPr lvl="1"/>
            <a:r>
              <a:rPr lang="en-GB" dirty="0">
                <a:effectLst/>
              </a:rPr>
              <a:t>these included unpleasant work such as tanning and butchery</a:t>
            </a:r>
          </a:p>
          <a:p>
            <a:pPr lvl="1"/>
            <a:r>
              <a:rPr lang="en-GB" dirty="0">
                <a:effectLst/>
              </a:rPr>
              <a:t>but also pleasant jobs such as banking and dealing in gold and silver</a:t>
            </a:r>
          </a:p>
          <a:p>
            <a:r>
              <a:rPr lang="en-GB" dirty="0">
                <a:effectLst/>
              </a:rPr>
              <a:t>they could work in the civil service of the Islamic rulers</a:t>
            </a:r>
          </a:p>
          <a:p>
            <a:r>
              <a:rPr lang="en-GB" dirty="0">
                <a:effectLst/>
              </a:rPr>
              <a:t>Jews and Christians were able to contribute to society and culture</a:t>
            </a:r>
          </a:p>
          <a:p>
            <a:r>
              <a:rPr lang="en-GB" dirty="0">
                <a:effectLst/>
              </a:rPr>
              <a:t>The alternative view to the Golden Age of Tolerance is that Jews and Christians were severely restricted in Muslim Spain, by being forced to live in a state of 'dhimmitude'. (A dhimmi is a non-Muslim living in an Islamic state who is not a slave, but does not have the same rights as a Muslim living in the same state.)</a:t>
            </a:r>
          </a:p>
          <a:p>
            <a:r>
              <a:rPr lang="en-GB" dirty="0">
                <a:effectLst/>
              </a:rPr>
              <a:t>In Islamic Spain, Jews and Christians were tolerated if they:</a:t>
            </a:r>
          </a:p>
          <a:p>
            <a:r>
              <a:rPr lang="en-GB" dirty="0">
                <a:effectLst/>
              </a:rPr>
              <a:t>acknowledged Islamic superiority</a:t>
            </a:r>
          </a:p>
          <a:p>
            <a:r>
              <a:rPr lang="en-GB" dirty="0">
                <a:effectLst/>
              </a:rPr>
              <a:t>accepted Islamic power</a:t>
            </a:r>
          </a:p>
          <a:p>
            <a:r>
              <a:rPr lang="en-GB" dirty="0">
                <a:effectLst/>
              </a:rPr>
              <a:t>paid a tax called Jizya to the Muslim rulers and sometimes paid higher rates of other taxes</a:t>
            </a:r>
          </a:p>
          <a:p>
            <a:r>
              <a:rPr lang="en-GB" dirty="0">
                <a:effectLst/>
              </a:rPr>
              <a:t>avoided blasphemy</a:t>
            </a:r>
          </a:p>
          <a:p>
            <a:r>
              <a:rPr lang="en-GB" dirty="0">
                <a:effectLst/>
              </a:rPr>
              <a:t>did not try to convert Muslims</a:t>
            </a:r>
          </a:p>
          <a:p>
            <a:r>
              <a:rPr lang="en-GB" dirty="0">
                <a:effectLst/>
              </a:rPr>
              <a:t>complied with the rules laid down by the authorities. These included:</a:t>
            </a:r>
          </a:p>
          <a:p>
            <a:pPr lvl="1"/>
            <a:r>
              <a:rPr lang="en-GB" dirty="0">
                <a:effectLst/>
              </a:rPr>
              <a:t>restrictions on clothing and the need to wear a special badge</a:t>
            </a:r>
          </a:p>
          <a:p>
            <a:pPr lvl="1"/>
            <a:r>
              <a:rPr lang="en-GB" dirty="0">
                <a:effectLst/>
              </a:rPr>
              <a:t>restrictions on building synagogues and churches</a:t>
            </a:r>
          </a:p>
          <a:p>
            <a:pPr lvl="1"/>
            <a:r>
              <a:rPr lang="en-GB" dirty="0">
                <a:effectLst/>
              </a:rPr>
              <a:t>not allowed to carry weapons</a:t>
            </a:r>
          </a:p>
          <a:p>
            <a:pPr lvl="1"/>
            <a:r>
              <a:rPr lang="en-GB" dirty="0">
                <a:effectLst/>
              </a:rPr>
              <a:t>could not receive an inheritance from a Muslim</a:t>
            </a:r>
          </a:p>
          <a:p>
            <a:pPr lvl="1"/>
            <a:r>
              <a:rPr lang="en-GB" dirty="0">
                <a:effectLst/>
              </a:rPr>
              <a:t>could not bequeath anything to a Muslim</a:t>
            </a:r>
          </a:p>
          <a:p>
            <a:pPr lvl="1"/>
            <a:r>
              <a:rPr lang="en-GB" dirty="0">
                <a:effectLst/>
              </a:rPr>
              <a:t>could not own a Muslim slave</a:t>
            </a:r>
          </a:p>
          <a:p>
            <a:pPr lvl="1"/>
            <a:r>
              <a:rPr lang="en-GB" dirty="0">
                <a:effectLst/>
              </a:rPr>
              <a:t>a dhimmi man could not marry a Muslim woman (but the reverse was acceptable)</a:t>
            </a:r>
          </a:p>
          <a:p>
            <a:pPr lvl="1"/>
            <a:r>
              <a:rPr lang="en-GB" dirty="0">
                <a:effectLst/>
              </a:rPr>
              <a:t>a dhimmi could not give evidence in an Islamic court</a:t>
            </a:r>
          </a:p>
          <a:p>
            <a:pPr lvl="1"/>
            <a:r>
              <a:rPr lang="en-GB" dirty="0">
                <a:effectLst/>
              </a:rPr>
              <a:t>dhimmis would get lower compensation than Muslims for the same injury</a:t>
            </a:r>
          </a:p>
          <a:p>
            <a:r>
              <a:rPr lang="en-GB" dirty="0">
                <a:effectLst/>
              </a:rPr>
              <a:t>At times there were restrictions on practicing one's faith too obviously. Bell-ringing or chanting too loudly were frowned on and public processions were restricted.</a:t>
            </a:r>
          </a:p>
          <a:p>
            <a:r>
              <a:rPr lang="en-GB" dirty="0">
                <a:effectLst/>
              </a:rPr>
              <a:t>Many Christians in Spain assimilated parts of the Muslim culture. Some learned Arabic, some adopted the same clothes as their rulers (some Christian women even started wearing the </a:t>
            </a:r>
            <a:r>
              <a:rPr lang="en-GB" sz="1200" b="1" u="none" strike="noStrike" kern="1200" dirty="0">
                <a:solidFill>
                  <a:schemeClr val="tx1"/>
                </a:solidFill>
                <a:effectLst/>
                <a:latin typeface="Franklin Gothic Medium" pitchFamily="34" charset="0"/>
                <a:ea typeface="ＭＳ Ｐゴシック" pitchFamily="-68" charset="-128"/>
                <a:cs typeface="ＭＳ Ｐゴシック" pitchFamily="-68" charset="-128"/>
                <a:hlinkClick r:id="rId3"/>
              </a:rPr>
              <a:t>veil</a:t>
            </a:r>
            <a:r>
              <a:rPr lang="en-GB" dirty="0">
                <a:effectLst/>
              </a:rPr>
              <a:t>); some took Arabic names. Christians who did this were known as Mozarabs.</a:t>
            </a:r>
          </a:p>
          <a:p>
            <a:r>
              <a:rPr lang="en-GB" dirty="0">
                <a:effectLst/>
              </a:rPr>
              <a:t>The Muslim rulers didn't give their non-Muslim subjects equal status; as Bat Ye'or has stated, the non-Muslims came definitely at the bottom of society.</a:t>
            </a:r>
          </a:p>
          <a:p>
            <a:br>
              <a:rPr lang="en-GB" sz="1200" kern="1200" dirty="0">
                <a:solidFill>
                  <a:schemeClr val="tx1"/>
                </a:solidFill>
                <a:effectLst/>
                <a:latin typeface="Franklin Gothic Medium" pitchFamily="34" charset="0"/>
                <a:ea typeface="ＭＳ Ｐゴシック" pitchFamily="-68" charset="-128"/>
                <a:cs typeface="ＭＳ Ｐゴシック" pitchFamily="-68" charset="-128"/>
              </a:rPr>
            </a:br>
            <a:endParaRPr lang="en-GB" sz="1200" kern="1200" dirty="0">
              <a:solidFill>
                <a:schemeClr val="tx1"/>
              </a:solidFill>
              <a:effectLst/>
              <a:latin typeface="Franklin Gothic Medium" pitchFamily="34" charset="0"/>
              <a:ea typeface="ＭＳ Ｐゴシック" pitchFamily="-68" charset="-128"/>
              <a:cs typeface="ＭＳ Ｐゴシック" pitchFamily="-68" charset="-128"/>
            </a:endParaRPr>
          </a:p>
          <a:p>
            <a:endParaRPr lang="en-US" dirty="0">
              <a:latin typeface="Helvetica" pitchFamily="-128" charset="0"/>
            </a:endParaRPr>
          </a:p>
        </p:txBody>
      </p:sp>
    </p:spTree>
    <p:extLst>
      <p:ext uri="{BB962C8B-B14F-4D97-AF65-F5344CB8AC3E}">
        <p14:creationId xmlns:p14="http://schemas.microsoft.com/office/powerpoint/2010/main" val="598650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5C4F02E7-0356-4C4C-A0D3-C378872750B8}" type="slidenum">
              <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r>
              <a:rPr lang="en-US" dirty="0"/>
              <a:t>Translated Greek classics into Arabic in Baghdad. Distributed throughout Islamic Empire.</a:t>
            </a:r>
          </a:p>
          <a:p>
            <a:endParaRPr lang="en-US" dirty="0"/>
          </a:p>
          <a:p>
            <a:r>
              <a:rPr lang="en-US" dirty="0"/>
              <a:t>Al-</a:t>
            </a:r>
            <a:r>
              <a:rPr lang="en-US" dirty="0" err="1"/>
              <a:t>darabi</a:t>
            </a:r>
            <a:r>
              <a:rPr lang="en-US" dirty="0"/>
              <a:t>. Based in Bagdad. polymath and one of the greatest scientists and philosophers of the Islamic world in his time. He was also a cosmologist, logician, musician, psychologist and sociologist. </a:t>
            </a:r>
            <a:r>
              <a:rPr lang="en-US" i="1" dirty="0"/>
              <a:t>known to the Arabs as the 'Second Master' (after Aristotle) 'Father of Islamic </a:t>
            </a:r>
            <a:r>
              <a:rPr lang="en-US" i="1" dirty="0" err="1"/>
              <a:t>Neoplatonism</a:t>
            </a:r>
            <a:r>
              <a:rPr lang="en-US" i="1" dirty="0"/>
              <a:t> and while he was also saturated with </a:t>
            </a:r>
            <a:r>
              <a:rPr lang="en-US" i="1" dirty="0" err="1"/>
              <a:t>Aristotelianism</a:t>
            </a:r>
            <a:r>
              <a:rPr lang="en-US" i="1" dirty="0"/>
              <a:t> and certainly deploys the vocabulary of Aristotle, it is this </a:t>
            </a:r>
            <a:r>
              <a:rPr lang="en-US" i="1" dirty="0" err="1"/>
              <a:t>Neoplatonic</a:t>
            </a:r>
            <a:r>
              <a:rPr lang="en-US" i="1" dirty="0"/>
              <a:t> dimension which dominates much of his corpus. This is apparent in his most famous work, al-Madina al-fadila (The Virtuous City) which, far from being a copy or a clone of Plato's Republic, is imbued with the </a:t>
            </a:r>
            <a:r>
              <a:rPr lang="en-US" i="1" dirty="0" err="1"/>
              <a:t>Neoplatonic</a:t>
            </a:r>
            <a:r>
              <a:rPr lang="en-US" i="1" dirty="0"/>
              <a:t> concept of God.</a:t>
            </a:r>
          </a:p>
          <a:p>
            <a:endParaRPr lang="en-US" dirty="0"/>
          </a:p>
          <a:p>
            <a:r>
              <a:rPr lang="en-US" dirty="0"/>
              <a:t>Avicenna was a Persian[4][5][6] polymath who is regarded as one of the most significant physicians, astronomers, thinkers and writers of the Islamic Golden Age,[7] and the father of early modern medicine.[8][9][10] Sajjad H. Rizvi has called Avicenna "arguably the most influential philosopher of the pre-modern era".[11] He was a Muslim Peripatetic philosopher influenced by Aristotelian philosophy. Of the 450 works he is believed to have written, around 240 have survived, including 150 on philosophy and 40 on medicine.[12]</a:t>
            </a:r>
          </a:p>
          <a:p>
            <a:endParaRPr lang="en-US" dirty="0"/>
          </a:p>
          <a:p>
            <a:r>
              <a:rPr lang="en-US" dirty="0"/>
              <a:t>His most famous works are The Book of Healing, a philosophical and scientific encyclopedia, and The Canon of Medicine, a medical encyclopedia[13][14][15] which became a standard medical text at many medieval universities[16] and remained in use as late as 1650.[17]</a:t>
            </a:r>
          </a:p>
          <a:p>
            <a:endParaRPr lang="en-US" dirty="0"/>
          </a:p>
          <a:p>
            <a:r>
              <a:rPr lang="en-US" dirty="0"/>
              <a:t>Besides philosophy and medicine, Avicenna's corpus includes writings on astronomy, alchemy, geography and geology, psychology, Islamic theology, logic, mathematics, physics and works of poetry.[18]7 learnt Koran. Medical texts standard works in Europe. Prayed to understand Aristotle.</a:t>
            </a:r>
          </a:p>
        </p:txBody>
      </p:sp>
    </p:spTree>
    <p:extLst>
      <p:ext uri="{BB962C8B-B14F-4D97-AF65-F5344CB8AC3E}">
        <p14:creationId xmlns:p14="http://schemas.microsoft.com/office/powerpoint/2010/main" val="3972090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His 11th century book titled The Incoherence of the Philosophers marks a major turn in Islamic epistemology. The encounter with </a:t>
            </a:r>
            <a:r>
              <a:rPr lang="en-GB" dirty="0" err="1"/>
              <a:t>skepticism</a:t>
            </a:r>
            <a:r>
              <a:rPr lang="en-GB" dirty="0"/>
              <a:t> led al-Ghazali to investigate a form of theological occasionalism, or the belief that all causal events and interactions are not the product of material conjunctions but rather the immediate and present will of God.</a:t>
            </a:r>
          </a:p>
          <a:p>
            <a:endParaRPr lang="en-GB" dirty="0"/>
          </a:p>
          <a:p>
            <a:r>
              <a:rPr lang="en-GB" dirty="0"/>
              <a:t>In the next century, Averroes drafted a lengthy rebuttal of al-Ghazali's Incoherence entitled The Incoherence of the Incoherence; however, the epistemological course of Islamic thought had already been set.[41] Al-Ghazali gave as an example of the illusion of independent laws of cause the fact that cotton burns when coming into contact with fire. While it might seem as though a natural law was at work, it happened each and every time only because God willed it to happen—the event was "a direct product of divine intervention as any more attention grabbing miracle". Averroes, by contrast insisted while God created the natural law, humans "could more usefully say that fire caused cotton to burn—because creation had a pattern that they could discern."[42] [43][44]</a:t>
            </a:r>
          </a:p>
          <a:p>
            <a:endParaRPr lang="en-GB" dirty="0"/>
          </a:p>
          <a:p>
            <a:r>
              <a:rPr lang="en-GB" dirty="0"/>
              <a:t>The Incoherence also marked a turning point in Islamic philosophy in its vehement rejections of Aristotle and Plato. The book took aim at the </a:t>
            </a:r>
            <a:r>
              <a:rPr lang="en-GB" dirty="0" err="1"/>
              <a:t>falasifa</a:t>
            </a:r>
            <a:r>
              <a:rPr lang="en-GB" dirty="0"/>
              <a:t>, a loosely defined group of Islamic philosophers from the 8th through the 11th centuries (most notable among them Avicenna and Al-</a:t>
            </a:r>
            <a:r>
              <a:rPr lang="en-GB" dirty="0" err="1"/>
              <a:t>Farabi</a:t>
            </a:r>
            <a:r>
              <a:rPr lang="en-GB" dirty="0"/>
              <a:t>) who drew intellectually upon the Ancient Greeks.</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1581015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0E3A8D5-0396-4E25-BBB6-B39D345C0C2E}" type="slidenum">
              <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r>
              <a:rPr lang="en-US" dirty="0"/>
              <a:t>a master of Aristotelian philosophy, Islamic philosophy, Islamic theology, Maliki law and jurisprudence, logic, psychology, politics, Arabic music theory, and the sciences of medicine, astronomy, geography, mathematics, physics and celestial mechanics. He was born in Córdoba, Al Andalus, modern-day Spain, and died in Marrakech, modern-day Morocco. His school of philosophy is known as Averroism. He has been described by some</a:t>
            </a:r>
            <a:r>
              <a:rPr lang="en-US" baseline="30000" dirty="0">
                <a:hlinkClick r:id="rId3"/>
              </a:rPr>
              <a:t>[1]</a:t>
            </a:r>
            <a:r>
              <a:rPr lang="en-US" dirty="0"/>
              <a:t> as the founding father of secular thought in Western Europe and "one of the spiritual fathers of Europe,”</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Averroes's works were spread over 20,000 pages covering a variety of different subjects, including early Islamic philosophy, logic in Islamic philosophy, Arabic medicine, Arabic mathematics, Arabic astronomy, Arabic grammar, Islamic theology, Sharia (Islamic law), and Fiqh (Islamic jurisprudence). In particular, his most important works dealt with Islamic philosophy, medicine and </a:t>
            </a:r>
            <a:r>
              <a:rPr lang="en-US" dirty="0" err="1"/>
              <a:t>Fiqh</a:t>
            </a:r>
            <a:r>
              <a:rPr lang="en-US" dirty="0"/>
              <a:t>. He wrote at least 67 original works, which included 28 works on philosophy, 20 on medicine, 8 on law, 5 on theology, and 4 on grammar, in addition to his commentaries on most of Aristotle's works and his commentary on Plato's </a:t>
            </a:r>
            <a:r>
              <a:rPr lang="en-US" i="1" dirty="0"/>
              <a:t>The Republic</a:t>
            </a:r>
            <a:r>
              <a:rPr lang="en-US" dirty="0"/>
              <a: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Averroes was a strong proponent of Aristotelianism; he attempted to restore what he considered the original teachings of Aristotle and opposed the Neoplatonist tendencies of earlier Muslim thinkers, such as Al-</a:t>
            </a:r>
            <a:r>
              <a:rPr lang="en-US" dirty="0" err="1"/>
              <a:t>Farabi</a:t>
            </a:r>
            <a:r>
              <a:rPr lang="en-US" dirty="0"/>
              <a:t> and Avicenna. He also defended the pursuit of philosophy against criticism by </a:t>
            </a:r>
            <a:r>
              <a:rPr lang="en-US" dirty="0" err="1"/>
              <a:t>Ashari</a:t>
            </a:r>
            <a:r>
              <a:rPr lang="en-US" dirty="0"/>
              <a:t> theologians such as Al-Ghazali. Averroes argued that philosophy was permissible in Islam and even compulsory among certain elites. He also argued scriptural text should be interpreted allegorically if it appeared to contradict conclusions reached by reason and philosophy. In Islamic jurisprudence, he wrote the </a:t>
            </a:r>
            <a:r>
              <a:rPr lang="en-US" dirty="0" err="1"/>
              <a:t>Bidāyat</a:t>
            </a:r>
            <a:r>
              <a:rPr lang="en-US" dirty="0"/>
              <a:t> al-Mujtahid on the differences between Islamic schools of law and the principles that caused their differences. In medicine, he proposed a new theory of stroke, described the signs and symptoms of Parkinson's disease for the first time, and might have been the first to identify the retina as the part of the eye responsible for sensing light. His medical book Al-</a:t>
            </a:r>
            <a:r>
              <a:rPr lang="en-US" dirty="0" err="1"/>
              <a:t>Kulliyat</a:t>
            </a:r>
            <a:r>
              <a:rPr lang="en-US" dirty="0"/>
              <a:t> fi al-</a:t>
            </a:r>
            <a:r>
              <a:rPr lang="en-US" dirty="0" err="1"/>
              <a:t>Tibb</a:t>
            </a:r>
            <a:r>
              <a:rPr lang="en-US" dirty="0"/>
              <a:t>, translated into Latin and known as the </a:t>
            </a:r>
            <a:r>
              <a:rPr lang="en-US" dirty="0" err="1"/>
              <a:t>Colliget</a:t>
            </a:r>
            <a:r>
              <a:rPr lang="en-US" dirty="0"/>
              <a:t>, became a textbook in Europe for centuries.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endParaRPr lang="en-US" dirty="0"/>
          </a:p>
        </p:txBody>
      </p:sp>
    </p:spTree>
    <p:extLst>
      <p:ext uri="{BB962C8B-B14F-4D97-AF65-F5344CB8AC3E}">
        <p14:creationId xmlns:p14="http://schemas.microsoft.com/office/powerpoint/2010/main" val="73126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a:extLst>
              <a:ext uri="{FF2B5EF4-FFF2-40B4-BE49-F238E27FC236}">
                <a16:creationId xmlns:a16="http://schemas.microsoft.com/office/drawing/2014/main" id="{7219E08E-58B3-304C-A5F0-67E976AE71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29F347F-E95A-B547-A846-4754B92FE7D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19810" name="Rectangle 2">
            <a:extLst>
              <a:ext uri="{FF2B5EF4-FFF2-40B4-BE49-F238E27FC236}">
                <a16:creationId xmlns:a16="http://schemas.microsoft.com/office/drawing/2014/main" id="{C0D44BC7-EDC2-5042-8F0E-1BB1C7BA2128}"/>
              </a:ext>
            </a:extLst>
          </p:cNvPr>
          <p:cNvSpPr>
            <a:spLocks noGrp="1" noRot="1" noChangeAspect="1" noChangeArrowheads="1" noTextEdit="1"/>
          </p:cNvSpPr>
          <p:nvPr>
            <p:ph type="sldImg"/>
          </p:nvPr>
        </p:nvSpPr>
        <p:spPr>
          <a:solidFill>
            <a:srgbClr val="FFFFFF"/>
          </a:solidFill>
          <a:ln/>
        </p:spPr>
      </p:sp>
      <p:sp>
        <p:nvSpPr>
          <p:cNvPr id="119811" name="Rectangle 3">
            <a:extLst>
              <a:ext uri="{FF2B5EF4-FFF2-40B4-BE49-F238E27FC236}">
                <a16:creationId xmlns:a16="http://schemas.microsoft.com/office/drawing/2014/main" id="{82DE658A-895E-D141-9A71-5110C1C7463F}"/>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r>
              <a:rPr lang="en-GB" altLang="en-US">
                <a:latin typeface="Arial" panose="020B0604020202020204" pitchFamily="34" charset="0"/>
                <a:ea typeface="ＭＳ Ｐゴシック" panose="020B0600070205080204" pitchFamily="34" charset="-128"/>
              </a:rPr>
              <a:t>Ottoman expansion into Europe for 300 years. 1683 Ottomans besieged Vienna for 2</a:t>
            </a:r>
            <a:r>
              <a:rPr lang="en-GB" altLang="en-US" baseline="30000">
                <a:latin typeface="Arial" panose="020B0604020202020204" pitchFamily="34" charset="0"/>
                <a:ea typeface="ＭＳ Ｐゴシック" panose="020B0600070205080204" pitchFamily="34" charset="-128"/>
              </a:rPr>
              <a:t>nd</a:t>
            </a:r>
            <a:r>
              <a:rPr lang="en-GB" altLang="en-US">
                <a:latin typeface="Arial" panose="020B0604020202020204" pitchFamily="34" charset="0"/>
                <a:ea typeface="ＭＳ Ｐゴシック" panose="020B0600070205080204" pitchFamily="34" charset="-128"/>
              </a:rPr>
              <a:t> time – a long term target for conquest. Many countries answered Pope’s call to defend Christian Europe. Holy League led by King Sobieski of Poland defeated Ottomans. (French didn’t help but attacked the Germans from the rear)</a:t>
            </a:r>
          </a:p>
        </p:txBody>
      </p:sp>
    </p:spTree>
    <p:extLst>
      <p:ext uri="{BB962C8B-B14F-4D97-AF65-F5344CB8AC3E}">
        <p14:creationId xmlns:p14="http://schemas.microsoft.com/office/powerpoint/2010/main" val="1278258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Seleucid Empire (/</a:t>
            </a:r>
            <a:r>
              <a:rPr lang="en-GB" dirty="0" err="1"/>
              <a:t>sɪˈljuːsɪd</a:t>
            </a:r>
            <a:r>
              <a:rPr lang="en-GB" dirty="0"/>
              <a:t>/;[6] Ancient Greek: </a:t>
            </a:r>
            <a:r>
              <a:rPr lang="el-GR" dirty="0"/>
              <a:t>Βασιλεία </a:t>
            </a:r>
            <a:r>
              <a:rPr lang="el-GR" dirty="0" err="1"/>
              <a:t>τῶν</a:t>
            </a:r>
            <a:r>
              <a:rPr lang="el-GR" dirty="0"/>
              <a:t> </a:t>
            </a:r>
            <a:r>
              <a:rPr lang="el-GR" dirty="0" err="1"/>
              <a:t>Σελευκιδῶν</a:t>
            </a:r>
            <a:r>
              <a:rPr lang="el-GR" dirty="0"/>
              <a:t>, </a:t>
            </a:r>
            <a:r>
              <a:rPr lang="en-GB" dirty="0" err="1"/>
              <a:t>Basileía</a:t>
            </a:r>
            <a:r>
              <a:rPr lang="en-GB" dirty="0"/>
              <a:t> </a:t>
            </a:r>
            <a:r>
              <a:rPr lang="en-GB" dirty="0" err="1"/>
              <a:t>tōn</a:t>
            </a:r>
            <a:r>
              <a:rPr lang="en-GB" dirty="0"/>
              <a:t> </a:t>
            </a:r>
            <a:r>
              <a:rPr lang="en-GB" dirty="0" err="1"/>
              <a:t>Seleukidōn</a:t>
            </a:r>
            <a:r>
              <a:rPr lang="en-GB" dirty="0"/>
              <a:t>) was a Hellenistic state in Western Asia that existed from 312 BC to 63 BC. It was founded by </a:t>
            </a:r>
            <a:r>
              <a:rPr lang="en-GB" dirty="0" err="1"/>
              <a:t>Seleucus</a:t>
            </a:r>
            <a:r>
              <a:rPr lang="en-GB" dirty="0"/>
              <a:t> I Nicator following the division of the Macedonian Empire established by Alexander the Great.[7][8][9][10] After receiving Babylonia in 321 BC, </a:t>
            </a:r>
            <a:r>
              <a:rPr lang="en-GB" dirty="0" err="1"/>
              <a:t>Seleucus</a:t>
            </a:r>
            <a:r>
              <a:rPr lang="en-GB" dirty="0"/>
              <a:t> expanded his dominions to include much of Alexander's Near Eastern territories, establishing a dynasty that would rule for over two centuries. At its height, the empire spanned Anatolia, Persia, the Levant, Mesopotamia, and what are now Kuwait, Afghanistan, and parts of Turkmenistan.</a:t>
            </a:r>
          </a:p>
          <a:p>
            <a:endParaRPr lang="en-GB" dirty="0"/>
          </a:p>
          <a:p>
            <a:r>
              <a:rPr lang="en-GB" dirty="0"/>
              <a:t>The Seleucid Empire was a major </a:t>
            </a:r>
            <a:r>
              <a:rPr lang="en-GB" dirty="0" err="1"/>
              <a:t>center</a:t>
            </a:r>
            <a:r>
              <a:rPr lang="en-GB" dirty="0"/>
              <a:t> of Hellenistic culture, privileging Greek customs and language while generally tolerating the wide variety of local traditions. An urban Greek elite formed the dominant political class, and was reinforced by steady immigration from Greece.[10][11][12][13] The empire's western territories were repeatedly contested with Ptolemaic Egypt, a rival Hellenistic state. To the east, conflict with Chandragupta of the </a:t>
            </a:r>
            <a:r>
              <a:rPr lang="en-GB" dirty="0" err="1"/>
              <a:t>Maurya</a:t>
            </a:r>
            <a:r>
              <a:rPr lang="en-GB" dirty="0"/>
              <a:t> Empire in 305 BC led to the cession of vast territory west of the Indus and a political alliance.</a:t>
            </a:r>
          </a:p>
          <a:p>
            <a:endParaRPr lang="en-GB" dirty="0"/>
          </a:p>
          <a:p>
            <a:r>
              <a:rPr lang="en-GB" dirty="0"/>
              <a:t>In the early second century BC, Antiochus III the Great attempted to project Seleucid power and authority into Hellenistic Greece, but his attempts were thwarted by the nascent Roman Republic and its Greek allies; the Seleucids were forced to pay costly war reparations and relinquish territorial claims west of the Taurus Mountains, marking the gradual decline of their empire.</a:t>
            </a:r>
          </a:p>
          <a:p>
            <a:endParaRPr lang="en-GB" dirty="0"/>
          </a:p>
          <a:p>
            <a:r>
              <a:rPr lang="en-GB" dirty="0"/>
              <a:t>Mithridates I of Parthia conquered much of the remaining eastern lands of the Seleucid Empire in the mid-second century BC, while the independent Greco-Bactrian Kingdom continued to flourish in the northeast. The Seleucid kings were thereafter reduced to a rump state in Syria, until their conquest by Tigranes the Great of Armenia in 83 BC and ultimate overthrow by the Roman general Pompey in 63 BC.</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464675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a:extLst>
              <a:ext uri="{FF2B5EF4-FFF2-40B4-BE49-F238E27FC236}">
                <a16:creationId xmlns:a16="http://schemas.microsoft.com/office/drawing/2014/main" id="{95420678-32EB-F44A-8909-463D1C54AAC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41719AC7-19E0-E743-B457-6106731C3B5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21858" name="Rectangle 2">
            <a:extLst>
              <a:ext uri="{FF2B5EF4-FFF2-40B4-BE49-F238E27FC236}">
                <a16:creationId xmlns:a16="http://schemas.microsoft.com/office/drawing/2014/main" id="{B5BA7D95-84E1-8543-BB3A-63181096FA6B}"/>
              </a:ext>
            </a:extLst>
          </p:cNvPr>
          <p:cNvSpPr>
            <a:spLocks noGrp="1" noRot="1" noChangeAspect="1" noChangeArrowheads="1" noTextEdit="1"/>
          </p:cNvSpPr>
          <p:nvPr>
            <p:ph type="sldImg"/>
          </p:nvPr>
        </p:nvSpPr>
        <p:spPr>
          <a:ln/>
        </p:spPr>
      </p:sp>
      <p:sp>
        <p:nvSpPr>
          <p:cNvPr id="121859" name="Rectangle 3">
            <a:extLst>
              <a:ext uri="{FF2B5EF4-FFF2-40B4-BE49-F238E27FC236}">
                <a16:creationId xmlns:a16="http://schemas.microsoft.com/office/drawing/2014/main" id="{D4DB6004-D369-1449-AE31-2E8EE95EA6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11710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9B46380E-EB9B-4C67-9ED3-0E22FDE7E2E6}" type="slidenum">
              <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147458" name="Rectangle 2"/>
          <p:cNvSpPr>
            <a:spLocks noGrp="1" noRot="1" noChangeAspect="1" noChangeArrowheads="1" noTextEdit="1"/>
          </p:cNvSpPr>
          <p:nvPr>
            <p:ph type="sldImg"/>
          </p:nvPr>
        </p:nvSpPr>
        <p:spPr>
          <a:ln/>
        </p:spPr>
      </p:sp>
      <p:sp>
        <p:nvSpPr>
          <p:cNvPr id="1474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407384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solidFill>
            <a:srgbClr val="FFFFFF"/>
          </a:solidFill>
          <a:ln/>
        </p:spPr>
      </p:sp>
      <p:sp>
        <p:nvSpPr>
          <p:cNvPr id="34819" name="Rectangle 3"/>
          <p:cNvSpPr>
            <a:spLocks noGrp="1" noChangeArrowheads="1"/>
          </p:cNvSpPr>
          <p:nvPr>
            <p:ph type="body" idx="1"/>
          </p:nvPr>
        </p:nvSpPr>
        <p:spPr>
          <a:solidFill>
            <a:srgbClr val="FFFFFF"/>
          </a:solidFill>
          <a:ln>
            <a:solidFill>
              <a:srgbClr val="000000"/>
            </a:solidFill>
          </a:ln>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Franklin Gothic Medium" pitchFamily="-84" charset="0"/>
                <a:ea typeface="ＭＳ Ｐゴシック" pitchFamily="-84" charset="-128"/>
                <a:cs typeface="ＭＳ Ｐゴシック" pitchFamily="-84" charset="-128"/>
              </a:rPr>
              <a:t>The </a:t>
            </a:r>
            <a:r>
              <a:rPr lang="en-US" b="1" dirty="0">
                <a:latin typeface="Franklin Gothic Medium" pitchFamily="-84" charset="0"/>
                <a:ea typeface="ＭＳ Ｐゴシック" pitchFamily="-84" charset="-128"/>
                <a:cs typeface="ＭＳ Ｐゴシック" pitchFamily="-84" charset="-128"/>
              </a:rPr>
              <a:t>Sack of Rome</a:t>
            </a:r>
            <a:r>
              <a:rPr lang="en-US" dirty="0">
                <a:latin typeface="Franklin Gothic Medium" pitchFamily="-84" charset="0"/>
                <a:ea typeface="ＭＳ Ｐゴシック" pitchFamily="-84" charset="-128"/>
                <a:cs typeface="ＭＳ Ｐゴシック" pitchFamily="-84" charset="-128"/>
              </a:rPr>
              <a:t> occurred on August 24, 410. The city was attacked by the Visigoths, led by Alaric I. At that time, Rome was no longer the capital of the Western Roman Empire, by Ravenna. Nevertheless, the city of Rome retained a paramount position as "the eternal city" and a spiritual center of the Empire. The sack was to prove a major shock to contemporaries, friends and foes of the Empire alike. This was the first time in almost 800 years that Rome had fallen to an enemy. Founding story of Rome – Romulus and Remus</a:t>
            </a:r>
          </a:p>
          <a:p>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Division within between patriarchs – Five Sees: Jerusalem, Alexandria, Antioch, Constantinople, Rome. Power over secular life too.</a:t>
            </a:r>
          </a:p>
          <a:p>
            <a:r>
              <a:rPr lang="en-US" dirty="0">
                <a:latin typeface="Franklin Gothic Medium" pitchFamily="-84" charset="0"/>
                <a:ea typeface="ＭＳ Ｐゴシック" pitchFamily="-84" charset="-128"/>
                <a:cs typeface="ＭＳ Ｐゴシック" pitchFamily="-84" charset="-128"/>
              </a:rPr>
              <a:t>Theology ossifies – strict boundaries – main mission forgotten</a:t>
            </a:r>
          </a:p>
          <a:p>
            <a:r>
              <a:rPr lang="en-US" dirty="0">
                <a:latin typeface="Franklin Gothic Medium" pitchFamily="-84" charset="0"/>
                <a:ea typeface="ＭＳ Ｐゴシック" pitchFamily="-84" charset="-128"/>
                <a:cs typeface="ＭＳ Ｐゴシック" pitchFamily="-84" charset="-128"/>
              </a:rPr>
              <a:t>Augustine (City of God) brought vision of kingdom under God, but church not pure and focused enough to implement it.</a:t>
            </a:r>
          </a:p>
          <a:p>
            <a:endParaRPr lang="en-US" dirty="0">
              <a:latin typeface="Franklin Gothic Medium" pitchFamily="-84" charset="0"/>
              <a:ea typeface="ＭＳ Ｐゴシック" pitchFamily="-84" charset="-128"/>
              <a:cs typeface="ＭＳ Ｐゴシック" pitchFamily="-84" charset="-128"/>
            </a:endParaRPr>
          </a:p>
          <a:p>
            <a:r>
              <a:rPr lang="en-US" dirty="0">
                <a:latin typeface="Franklin Gothic Medium" pitchFamily="-84" charset="0"/>
                <a:ea typeface="ＭＳ Ｐゴシック" pitchFamily="-84" charset="-128"/>
                <a:cs typeface="ＭＳ Ｐゴシック" pitchFamily="-84" charset="-128"/>
              </a:rPr>
              <a:t>Germanic tribes – failure in Roman Empire due to state dominating religion – no freedom. God’s providence move to Germanic tribes. More freedom</a:t>
            </a:r>
          </a:p>
        </p:txBody>
      </p:sp>
    </p:spTree>
    <p:extLst>
      <p:ext uri="{BB962C8B-B14F-4D97-AF65-F5344CB8AC3E}">
        <p14:creationId xmlns:p14="http://schemas.microsoft.com/office/powerpoint/2010/main" val="3147947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The Germanic tribes lived in rather small settlements, barely the size of villages and even rarer were actual towns. According to Tacitus they preferred to live on their own or in small family groups, rather than in large cities. Although Tacitus described the early Germans as a semi-nomadic people, archaeologists discovered that they were an agrarian society, living off of crops for the most part, substituted by meat mainly from domesticated animals from time to time.</a:t>
            </a:r>
          </a:p>
          <a:p>
            <a:endParaRPr lang="en-GB" sz="1200" b="0" i="0" u="none" strike="noStrike" kern="1200" dirty="0">
              <a:solidFill>
                <a:schemeClr val="tx1"/>
              </a:solidFill>
              <a:effectLst/>
              <a:latin typeface="Franklin Gothic Medium" pitchFamily="34" charset="0"/>
              <a:ea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Only for the purpose of raiding other tribes or Roman territory they banded together in larger groups to achieve their more or less ambitious goals. It would take until the migration period for the Germanic peoples to form their first proper kingdoms.</a:t>
            </a: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For the first few centuries or even millennia of their existence, depending to what point in time the ethnogenesis of the Germanic peoples is dated they most likely were illiterate, before some learned the Latin alphabet from the Romans and later developed their own script, the famous runes, which exact origins are still shrouded in mystery.</a:t>
            </a: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Until the beginning of the Migration Period, which we shall be looking into shortly, the Germans didn’t know kingdoms in the classical sense. Although there was a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recoreded</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king of the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Suebians</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which had settled in modern-day Alsace by 55 BC, the translation and interpretation of the word “rex” (usually lat. “King”) is disputed. For the most part it seems like the Germans were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devided</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into tribes and probably furthermore into family groups or clans with their own leaders. As mentioned before, they only banded together for raiding other tribes or defending themselves from such raids. In times like these a supreme military leader might’ve been chosen, who ruled the tribe(s) for the duration of the raid and perhaps for a bit longer, but usually their rule didn’t last too long. A good example for this is the famous Arminius who united many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northwestern</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Germanic tribes to drive the Romans out of Germania. Even though Arminius certainly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intendet</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to rule these tribes and possible even to unite all Germanic tribes against the Romans his ambition was his downfall and he was probably poisoned by his own people.</a:t>
            </a:r>
          </a:p>
          <a:p>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Although the Germans were certainly less sophisticated than their contemporary Romans, Greeks, Egyptians or even the </a:t>
            </a:r>
            <a:r>
              <a:rPr lang="en-GB" sz="1200" b="0" i="0" u="none" strike="noStrike" kern="1200" dirty="0" err="1">
                <a:solidFill>
                  <a:schemeClr val="tx1"/>
                </a:solidFill>
                <a:effectLst/>
                <a:latin typeface="Franklin Gothic Medium" pitchFamily="34" charset="0"/>
                <a:ea typeface="ＭＳ Ｐゴシック" pitchFamily="-68" charset="-128"/>
                <a:cs typeface="ＭＳ Ｐゴシック" pitchFamily="-68" charset="-128"/>
              </a:rPr>
              <a:t>neighboring</a:t>
            </a:r>
            <a:r>
              <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rPr>
              <a:t> Celts, which to the Mediterranean world were already considered barbarians, they were to a large degree responsible for the fall of the Western Roman Empire. The Kingdoms which they built upon the ruins of the Imperium gave Europe a new face which can still be recognized today in countries such as France, which was the kingdom and later the Empire of the Franks under Charlemagne (as was Germany) or England, literally the country of the Angles, a tribe from northern Germany which conquered England from the Romano-Britons together with the Saxons, Jutes and Frisians.</a:t>
            </a:r>
          </a:p>
          <a:p>
            <a:br>
              <a:rPr lang="en-GB" dirty="0"/>
            </a:br>
            <a:endParaRPr lang="en-GB" sz="1200" b="0" i="0" u="none" strike="noStrike" kern="1200" dirty="0">
              <a:solidFill>
                <a:schemeClr val="tx1"/>
              </a:solidFill>
              <a:effectLst/>
              <a:latin typeface="Franklin Gothic Medium" pitchFamily="34" charset="0"/>
              <a:ea typeface="ＭＳ Ｐゴシック" pitchFamily="-68" charset="-128"/>
              <a:cs typeface="ＭＳ Ｐゴシック" pitchFamily="-68" charset="-128"/>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644017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ORIGIN OF MODERN DEMOCRACY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Modern democracy is the fruit of several different strains of historical experience and thought. Although the oldest continuous parliament is in Iceland, most people trace the development of modern democracy to England.</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government of the English in the 10th century before the Norman conquest and the imposition of feudalism, was derived from the customs of the Germanic tribes who invaded and settled in England in the fifth century. The English were a nation of freeholders living in homesteads. A group of these homesteads formed a village which had an assembly, the village-moot presided over by the village-reeve. A 100 or so of such villages constituted a Hundred which like the village also had a meeting presided over by the elder where they managed their own affairs. A number of hundreds formed a shire presided over by an </a:t>
            </a:r>
            <a:r>
              <a:rPr lang="en-US" sz="1200" kern="1200" dirty="0" err="1">
                <a:solidFill>
                  <a:schemeClr val="tx1"/>
                </a:solidFill>
                <a:effectLst/>
                <a:latin typeface="+mn-lt"/>
                <a:ea typeface="+mn-ea"/>
                <a:cs typeface="+mn-cs"/>
              </a:rPr>
              <a:t>earldorman</a:t>
            </a:r>
            <a:r>
              <a:rPr lang="en-US" sz="1200" kern="1200" dirty="0">
                <a:solidFill>
                  <a:schemeClr val="tx1"/>
                </a:solidFill>
                <a:effectLst/>
                <a:latin typeface="+mn-lt"/>
                <a:ea typeface="+mn-ea"/>
                <a:cs typeface="+mn-cs"/>
              </a:rPr>
              <a:t> appointed by the King and Witan. The kingdom made up of these shires was ruled by the Witenagemot and the King. The Witenagemot was the "Meeting of the Wise Men" who could elect and depose the King, decide questions of war and peace, make and amend the laws, confirm the appointment of bishops and </a:t>
            </a:r>
            <a:r>
              <a:rPr lang="en-US" sz="1200" kern="1200" dirty="0" err="1">
                <a:solidFill>
                  <a:schemeClr val="tx1"/>
                </a:solidFill>
                <a:effectLst/>
                <a:latin typeface="+mn-lt"/>
                <a:ea typeface="+mn-ea"/>
                <a:cs typeface="+mn-cs"/>
              </a:rPr>
              <a:t>earldormen</a:t>
            </a:r>
            <a:r>
              <a:rPr lang="en-US" sz="1200" kern="1200" dirty="0">
                <a:solidFill>
                  <a:schemeClr val="tx1"/>
                </a:solidFill>
                <a:effectLst/>
                <a:latin typeface="+mn-lt"/>
                <a:ea typeface="+mn-ea"/>
                <a:cs typeface="+mn-cs"/>
              </a:rPr>
              <a:t> and settle disputes. The King being a descendant of </a:t>
            </a:r>
            <a:r>
              <a:rPr lang="en-US" sz="1200" kern="1200" dirty="0" err="1">
                <a:solidFill>
                  <a:schemeClr val="tx1"/>
                </a:solidFill>
                <a:effectLst/>
                <a:latin typeface="+mn-lt"/>
                <a:ea typeface="+mn-ea"/>
                <a:cs typeface="+mn-cs"/>
              </a:rPr>
              <a:t>Woden</a:t>
            </a:r>
            <a:r>
              <a:rPr lang="en-US" sz="1200" kern="1200" dirty="0">
                <a:solidFill>
                  <a:schemeClr val="tx1"/>
                </a:solidFill>
                <a:effectLst/>
                <a:latin typeface="+mn-lt"/>
                <a:ea typeface="+mn-ea"/>
                <a:cs typeface="+mn-cs"/>
              </a:rPr>
              <a:t> was greatly respected but could not alter the law, levy a tax or make a grant of land without the consent of the Witenagemot. His main responsibility was to lead the army in war.</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English system of government worked from below upwards, from the freeman to the King, every man holding his own land as his right, choosing his own </a:t>
            </a:r>
            <a:r>
              <a:rPr lang="en-US" sz="1200" kern="1200" dirty="0" err="1">
                <a:solidFill>
                  <a:schemeClr val="tx1"/>
                </a:solidFill>
                <a:effectLst/>
                <a:latin typeface="+mn-lt"/>
                <a:ea typeface="+mn-ea"/>
                <a:cs typeface="+mn-cs"/>
              </a:rPr>
              <a:t>earldorman</a:t>
            </a:r>
            <a:r>
              <a:rPr lang="en-US" sz="1200" kern="1200" dirty="0">
                <a:solidFill>
                  <a:schemeClr val="tx1"/>
                </a:solidFill>
                <a:effectLst/>
                <a:latin typeface="+mn-lt"/>
                <a:ea typeface="+mn-ea"/>
                <a:cs typeface="+mn-cs"/>
              </a:rPr>
              <a:t>, who in turn helped to choose the King. The law was customary law which formed the basis of Common Law, a body of general rules prescribing social conduct, which were later enforced by the ordinary royal courts, and characterized by the development of its own principles in actual legal controversies, by the procedure of trial by jury, and by the doctrine of the supremacy of law. The law was not made but discovered. It was based on custom immemorial. It was God's law and had been handed down through custom from generation to generation. Thus no one had the authority to unilaterally go against the wisdom of the past generations and make new law.</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When the Normans under William the Conqueror invaded England the feudal system which worked from the top down was imposed. The King owned all the land and gave it to his knights, earls, and barons under mutual conditions. In this way he gathered up, and concentrated in himself, the whole power of the state. The celebrated Doomsday Book was nothing other than a register of property so that the king could steal the money from his subjects, a practice now known by the euphemism taxation.</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English history has been a long struggle to reassert the Anglo-Saxon principles of government against foreign ideas and armies from the continent. Some landmarks in this not always progressive struggle are: the attempt to bring the Church under the law of the land so that priests who committed murder could be punished (1164); the </a:t>
            </a:r>
            <a:r>
              <a:rPr lang="en-US" sz="1200" kern="1200" dirty="0" err="1">
                <a:solidFill>
                  <a:schemeClr val="tx1"/>
                </a:solidFill>
                <a:effectLst/>
                <a:latin typeface="+mn-lt"/>
                <a:ea typeface="+mn-ea"/>
                <a:cs typeface="+mn-cs"/>
              </a:rPr>
              <a:t>crystallisation</a:t>
            </a:r>
            <a:r>
              <a:rPr lang="en-US" sz="1200" kern="1200" dirty="0">
                <a:solidFill>
                  <a:schemeClr val="tx1"/>
                </a:solidFill>
                <a:effectLst/>
                <a:latin typeface="+mn-lt"/>
                <a:ea typeface="+mn-ea"/>
                <a:cs typeface="+mn-cs"/>
              </a:rPr>
              <a:t> of trial by jury (1166); the Magna Carta, issued by King John under pressure from the barons lead by the Archbishop of Canterbury (1215), which restated the ancient principle that no person should be imprisoned, deprived of his property or outlawed but by the judgment of his equals or by the law of the land; the Provisions of Oxford and the Mad Parliament which demanded that there should be three Parliaments a year and that the King could not act without the authority of his appointed advisors (1258); the first House of Commons summoned by Simon de </a:t>
            </a:r>
            <a:r>
              <a:rPr lang="en-US" sz="1200" kern="1200" dirty="0" err="1">
                <a:solidFill>
                  <a:schemeClr val="tx1"/>
                </a:solidFill>
                <a:effectLst/>
                <a:latin typeface="+mn-lt"/>
                <a:ea typeface="+mn-ea"/>
                <a:cs typeface="+mn-cs"/>
              </a:rPr>
              <a:t>Montefort</a:t>
            </a:r>
            <a:r>
              <a:rPr lang="en-US" sz="1200" kern="1200" dirty="0">
                <a:solidFill>
                  <a:schemeClr val="tx1"/>
                </a:solidFill>
                <a:effectLst/>
                <a:latin typeface="+mn-lt"/>
                <a:ea typeface="+mn-ea"/>
                <a:cs typeface="+mn-cs"/>
              </a:rPr>
              <a:t> with representa­tives from all classes of the kingdom (1265); the First Complete Parliament (1297) summoned by Edward I on the principle that, "it was right that what concerned all, should be approved by all," which passed the Statute that there was to be no taxation without the consent of the realm; the right of the Commons to impeach any servant of the Crown who had done wrong (1376) and the necessity that the two Houses of Parliament should concur for the law to be changed; the abolition of the authority of the Pope in England (1534); the growth of non conformity and the notion that a congregation should be able to elect its own minister; Parliament asserted its right to control its own elections and that its privileges are of right and not grace; the declaration by the Commons that their privileges were not the gift of the Crown, but the natural birthright of Englishmen, that they could discuss matters of public interest and that they had the right to liberty of speech (1621); the Petition of Right (1628) which demanded that no man could be taxed without consent of Parliament, no subject imprisoned without just cause, and that sailors and soldiers not be billeted in private houses; the National Covenant (1637) signed in Scotland to resist the imposition of Popery and Episco­pacy; the abolition of the Star Chamber (1640) and the Civil War which arose because of the arbitrary government of Charles I who tried to rule without Parliament; there was extraordinary amount of religious freedom and an outpouring of spirituality at this time; the Putney debates at which every theory of political economy conceivable was discussed and argued about; the Habeas Corpus Act (1679) restated the ancient principle that indefinite and illegal imprisonment was unlawful and that no person could be recommitted for the same offence; the Glorious Revolution in which William of Orange was invited to defend the rights and liberties of the people of England from James II who wanted to rule absolutely and impose Catholicism on the country; the Toleration Act (1689) allowing freedom of worship to all Protestants; the Declaration of Right (1689) that declared illegal: the pretended power to suspend or dispense the law, levying of money without consent of parliament and the maintaining of a standing army without the consent of parliament; there continued fierce debate between the Tories who believed in the divine right of kings and the Whigs who regarded the King as an official answerable to the people and who could be dethroned if he acted illegally; the Declaration of Independence (1776) and the expansion of the franchise in England in the mid 19th Century while expanding democracy was the result of the input of a rationalism which did not understand fully the nature of society and the importance of tradition and custom and has been the downfall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main point of this potted history is that people demanded representation because it was thought that a democratically accountable government was the best way to preserve freedom and prevent the King from usurping his position and acting arbitrarily and contrary to the law of the land. However with the expansion of the franchise came the growth of government as politicians pandered to the electorate so as to be elected and the reversal of many of the gains of previous centuries. It is wrongly thought that the will of a democratically elected government should not be constrained because this would be undemocratic whereas the whole raison </a:t>
            </a:r>
            <a:r>
              <a:rPr lang="en-US" sz="1200" kern="1200" dirty="0" err="1">
                <a:solidFill>
                  <a:schemeClr val="tx1"/>
                </a:solidFill>
                <a:effectLst/>
                <a:latin typeface="+mn-lt"/>
                <a:ea typeface="+mn-ea"/>
                <a:cs typeface="+mn-cs"/>
              </a:rPr>
              <a:t>d'etre</a:t>
            </a:r>
            <a:r>
              <a:rPr lang="en-US" sz="1200" kern="1200" dirty="0">
                <a:solidFill>
                  <a:schemeClr val="tx1"/>
                </a:solidFill>
                <a:effectLst/>
                <a:latin typeface="+mn-lt"/>
                <a:ea typeface="+mn-ea"/>
                <a:cs typeface="+mn-cs"/>
              </a:rPr>
              <a:t> of democracy was to preserve not to justify the destruction of liberty.</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On the continent a different type of democracy evolved reflecting a very different political culture. For many centuries envious of the liberty of Englishmen the French finally revolted against their government in the name of abstract ideals and values. On the continent reason was king. Anything that did not conform to reason was rejected and debased. Not </a:t>
            </a:r>
            <a:r>
              <a:rPr lang="en-US" sz="1200" kern="1200" dirty="0" err="1">
                <a:solidFill>
                  <a:schemeClr val="tx1"/>
                </a:solidFill>
                <a:effectLst/>
                <a:latin typeface="+mn-lt"/>
                <a:ea typeface="+mn-ea"/>
                <a:cs typeface="+mn-cs"/>
              </a:rPr>
              <a:t>realising</a:t>
            </a:r>
            <a:r>
              <a:rPr lang="en-US" sz="1200" kern="1200" dirty="0">
                <a:solidFill>
                  <a:schemeClr val="tx1"/>
                </a:solidFill>
                <a:effectLst/>
                <a:latin typeface="+mn-lt"/>
                <a:ea typeface="+mn-ea"/>
                <a:cs typeface="+mn-cs"/>
              </a:rPr>
              <a:t> that the rules of morality, language, family, religion and indeed all the most significant institutions of society are not the product of reason they rejected it all and enslaved themselves and others.</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Roman law came to replace Common Law in every country. It was only in England that the Abel-type traditions of the Germanic tribes persisted in the long struggle between the people who used to be represented by Parliament and the King.</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The source of authority in Roman Law was the Emperor who was regarded as God. When Roman Law was reintroduced into western Europe it supported absolutism. This view culminated in Hegel's assertion that the State was the living embodiment of God on the earth. (In England the state is a servant and anyone who works for it is looked down upon. In Germany government jobs are very prestigious). Thus on the continent there was seldom any questioning of the power and authority of the state, but only who should wield that power. Thus people came to power suffering from the fatal conceit that society was the product of design and then tried to redesign it. Thus began the two centuries of social engineering and arbitrary government which finally culminated in totalitarianism. The will of the people was sovereign and knew no bounds. How could the people be wrong? Why should their will be thwarted as the representatives of the people knew better than they what was good for them. On the continent people are free to do whatever the law says they can do. In England people are free to do whatever they like as long as they do not break the law.</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Anglo-Saxon democracy evolved as an attempt to preserve liberty, the rule of law and ancient rights and customs of the people. Continental democracy as a reaction against natural order and an attempt to create a new order based on general will of the people which by definition was right and should therefore not be limited.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A9DF057-41E4-3F40-A76A-DB8A94F5B2F2}"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257120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3E42A56-8645-416D-8B9C-882A71EB7FB9}"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353201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Seleucids, like the Ptolemies before them, held a mild suzerainty over Judea: they respected Jewish culture and protected Jewish institutions. This policy was drastically reversed by Antiochus IV, resulting in harsh persecutions and a revolt against his rule, the Maccabean Revolt.[13]:238 Scholars of Second Temple Judaism therefore sometimes refer to Antiochus' reign as the 'Antiochene crises' for the Jews.[14]</a:t>
            </a:r>
          </a:p>
          <a:p>
            <a:endParaRPr lang="en-GB" dirty="0"/>
          </a:p>
          <a:p>
            <a:r>
              <a:rPr lang="en-GB" dirty="0"/>
              <a:t>Coin depicting Antiochus IV, Greek inscription reads </a:t>
            </a:r>
            <a:r>
              <a:rPr lang="el-GR" dirty="0"/>
              <a:t>ΘΕΟΥ ΕΠΙΦΑΝΟΥΣ ΝΙΚΗΦΟΡΟΥ / ΒΑΣΙΛΕΩΣ ΑΝΤΙΟΧΟΥ (</a:t>
            </a:r>
            <a:r>
              <a:rPr lang="en-GB" dirty="0"/>
              <a:t>King Antiochus, God manifest, bearer of victory)</a:t>
            </a:r>
          </a:p>
          <a:p>
            <a:r>
              <a:rPr lang="en-GB" dirty="0"/>
              <a:t>The Seleucids, like the Ptolemies before them, held a mild suzerainty over Judea: they respected Jewish culture and protected Jewish institutions. This policy was drastically reversed by Antiochus IV, resulting in harsh persecutions and a revolt against his rule, the Maccabean Revolt.[13]:238 Scholars of Second Temple Judaism therefore sometimes refer to Antiochus' reign as the 'Antiochene crises' for the Jews.[14]</a:t>
            </a:r>
          </a:p>
          <a:p>
            <a:endParaRPr lang="en-GB" dirty="0"/>
          </a:p>
          <a:p>
            <a:r>
              <a:rPr lang="en-GB" dirty="0"/>
              <a:t>Books of Maccabees[edit]</a:t>
            </a:r>
          </a:p>
          <a:p>
            <a:r>
              <a:rPr lang="en-GB" dirty="0"/>
              <a:t>According to the authors of the Books of the Maccabees, while Antiochus was busy in Egypt, a </a:t>
            </a:r>
            <a:r>
              <a:rPr lang="en-GB" dirty="0" err="1"/>
              <a:t>rumor</a:t>
            </a:r>
            <a:r>
              <a:rPr lang="en-GB" dirty="0"/>
              <a:t> spread that he had been killed. In Judea, the deposed High Priest Jason gathered a force of 1,000 soldiers and made a surprise attack on the city of Jerusalem.[15] Menelaus, the High Priest appointed by Antiochus, was forced to flee Jerusalem during a riot. King Antiochus returned from Egypt in 168 BC, enraged by his defeat; he attacked Jerusalem and restored Menelaus, then executed many Jews.[16]</a:t>
            </a:r>
          </a:p>
          <a:p>
            <a:endParaRPr lang="en-GB" dirty="0"/>
          </a:p>
          <a:p>
            <a:r>
              <a:rPr lang="en-GB" dirty="0"/>
              <a:t>When these happenings were reported to the king, he thought that Judea was in revolt. Raging like a wild animal, he set out from Egypt and took Jerusalem by storm. He ordered his soldiers to cut down without mercy those whom they met and to slay those who took refuge in their houses. There was a massacre of young and old, a killing of women and children, a slaughter of virgins and infants. In the space of three days, eighty thousand were lost, forty thousand meeting a violent death, and the same number being sold into slavery.</a:t>
            </a:r>
          </a:p>
          <a:p>
            <a:endParaRPr lang="en-GB" dirty="0"/>
          </a:p>
          <a:p>
            <a:r>
              <a:rPr lang="en-GB" dirty="0"/>
              <a:t>— 2 Maccabees 5:11–14</a:t>
            </a:r>
          </a:p>
          <a:p>
            <a:r>
              <a:rPr lang="en-GB" dirty="0"/>
              <a:t>Antiochus decided to side with the Hellenized Jews in order to consolidate his empire and to strengthen his hold over the region. He outlawed Jewish religious rites and traditions kept by observant Jews and ordered the worship of Zeus as the supreme god (2 Maccabees 6:1–12). This was anathema to the Jews and they refused, so Antiochus sent an army to enforce his decree. The city of Jerusalem was destroyed because of the resistance, many were slaughtered, and Antiochus established a military Greek citadel called the </a:t>
            </a:r>
            <a:r>
              <a:rPr lang="en-GB" dirty="0" err="1"/>
              <a:t>Acra</a:t>
            </a:r>
            <a:r>
              <a:rPr lang="en-GB" dirty="0"/>
              <a:t>.</a:t>
            </a:r>
          </a:p>
          <a:p>
            <a:endParaRPr lang="en-GB" dirty="0"/>
          </a:p>
          <a:p>
            <a:r>
              <a:rPr lang="en-GB" dirty="0"/>
              <a:t>The date of Antiochus's persecution of the Jews in Jerusalem is variously given as 168 or 167 BC. In their commentary on the Book of Daniel, Newsom and Breed argue for 167, although they state that good arguments can be made for either chronology.[17]</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A7433EA-AC09-4C59-B59A-DCEBA414B6B8}"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3001329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GB" sz="1200" kern="1200" dirty="0">
                <a:solidFill>
                  <a:schemeClr val="tx1"/>
                </a:solidFill>
                <a:latin typeface="Franklin Gothic Medium" pitchFamily="34" charset="0"/>
                <a:ea typeface="+mn-ea"/>
                <a:cs typeface="+mn-cs"/>
              </a:rPr>
              <a:t>The </a:t>
            </a:r>
            <a:r>
              <a:rPr lang="en-GB" sz="1200" b="1" kern="1200" dirty="0" err="1">
                <a:solidFill>
                  <a:schemeClr val="tx1"/>
                </a:solidFill>
                <a:latin typeface="Franklin Gothic Medium" pitchFamily="34" charset="0"/>
                <a:ea typeface="+mn-ea"/>
                <a:cs typeface="+mn-cs"/>
              </a:rPr>
              <a:t>Parthian</a:t>
            </a:r>
            <a:r>
              <a:rPr lang="en-GB" sz="1200" b="1" kern="1200" dirty="0">
                <a:solidFill>
                  <a:schemeClr val="tx1"/>
                </a:solidFill>
                <a:latin typeface="Franklin Gothic Medium" pitchFamily="34" charset="0"/>
                <a:ea typeface="+mn-ea"/>
                <a:cs typeface="+mn-cs"/>
              </a:rPr>
              <a:t> Empire</a:t>
            </a:r>
            <a:r>
              <a:rPr lang="en-GB" sz="1200" kern="1200" dirty="0">
                <a:solidFill>
                  <a:schemeClr val="tx1"/>
                </a:solidFill>
                <a:latin typeface="Franklin Gothic Medium" pitchFamily="34" charset="0"/>
                <a:ea typeface="+mn-ea"/>
                <a:cs typeface="+mn-cs"/>
              </a:rPr>
              <a:t> 247 BC – 224 AD), also known as the </a:t>
            </a:r>
            <a:r>
              <a:rPr lang="en-GB" sz="1200" b="1" kern="1200" dirty="0" err="1">
                <a:solidFill>
                  <a:schemeClr val="tx1"/>
                </a:solidFill>
                <a:latin typeface="Franklin Gothic Medium" pitchFamily="34" charset="0"/>
                <a:ea typeface="+mn-ea"/>
                <a:cs typeface="+mn-cs"/>
              </a:rPr>
              <a:t>Arsacid</a:t>
            </a:r>
            <a:r>
              <a:rPr lang="en-GB" sz="1200" b="1" kern="1200" dirty="0">
                <a:solidFill>
                  <a:schemeClr val="tx1"/>
                </a:solidFill>
                <a:latin typeface="Franklin Gothic Medium" pitchFamily="34" charset="0"/>
                <a:ea typeface="+mn-ea"/>
                <a:cs typeface="+mn-cs"/>
              </a:rPr>
              <a:t> Empire</a:t>
            </a:r>
            <a:r>
              <a:rPr lang="en-GB" sz="1200" kern="1200" dirty="0">
                <a:solidFill>
                  <a:schemeClr val="tx1"/>
                </a:solidFill>
                <a:latin typeface="Franklin Gothic Medium" pitchFamily="34" charset="0"/>
                <a:ea typeface="+mn-ea"/>
                <a:cs typeface="+mn-cs"/>
              </a:rPr>
              <a:t> was a major Iranian political and cultural power in ancient Iran better known as ancient Persia. Its latter name comes from </a:t>
            </a:r>
            <a:r>
              <a:rPr lang="en-GB" sz="1200" kern="1200" dirty="0" err="1">
                <a:solidFill>
                  <a:schemeClr val="tx1"/>
                </a:solidFill>
                <a:latin typeface="Franklin Gothic Medium" pitchFamily="34" charset="0"/>
                <a:ea typeface="+mn-ea"/>
                <a:cs typeface="+mn-cs"/>
              </a:rPr>
              <a:t>Arsaces</a:t>
            </a:r>
            <a:r>
              <a:rPr lang="en-GB" sz="1200" kern="1200" dirty="0">
                <a:solidFill>
                  <a:schemeClr val="tx1"/>
                </a:solidFill>
                <a:latin typeface="Franklin Gothic Medium" pitchFamily="34" charset="0"/>
                <a:ea typeface="+mn-ea"/>
                <a:cs typeface="+mn-cs"/>
              </a:rPr>
              <a:t> I of Parthia who, as leader of the </a:t>
            </a:r>
            <a:r>
              <a:rPr lang="en-GB" sz="1200" kern="1200" dirty="0" err="1">
                <a:solidFill>
                  <a:schemeClr val="tx1"/>
                </a:solidFill>
                <a:latin typeface="Franklin Gothic Medium" pitchFamily="34" charset="0"/>
                <a:ea typeface="+mn-ea"/>
                <a:cs typeface="+mn-cs"/>
              </a:rPr>
              <a:t>Parni</a:t>
            </a:r>
            <a:r>
              <a:rPr lang="en-GB" sz="1200" kern="1200" dirty="0">
                <a:solidFill>
                  <a:schemeClr val="tx1"/>
                </a:solidFill>
                <a:latin typeface="Franklin Gothic Medium" pitchFamily="34" charset="0"/>
                <a:ea typeface="+mn-ea"/>
                <a:cs typeface="+mn-cs"/>
              </a:rPr>
              <a:t> tribe, founded it in the mid-3rd century BC when he conquered the Parthia region in Iran’s northeast, then a satrapy (province) in rebellion against the Seleucid Empire. </a:t>
            </a:r>
          </a:p>
          <a:p>
            <a:r>
              <a:rPr lang="en-GB" sz="1200" kern="1200" dirty="0">
                <a:solidFill>
                  <a:schemeClr val="tx1"/>
                </a:solidFill>
                <a:latin typeface="Franklin Gothic Medium" pitchFamily="34" charset="0"/>
                <a:ea typeface="+mn-ea"/>
                <a:cs typeface="+mn-cs"/>
              </a:rPr>
              <a:t> </a:t>
            </a:r>
          </a:p>
          <a:p>
            <a:r>
              <a:rPr lang="en-US" sz="1200" kern="1200" dirty="0">
                <a:solidFill>
                  <a:schemeClr val="tx1"/>
                </a:solidFill>
                <a:latin typeface="Franklin Gothic Medium" pitchFamily="34" charset="0"/>
                <a:ea typeface="+mn-ea"/>
                <a:cs typeface="+mn-cs"/>
              </a:rPr>
              <a:t>The </a:t>
            </a:r>
            <a:r>
              <a:rPr lang="en-US" sz="1200" kern="1200" dirty="0" err="1">
                <a:solidFill>
                  <a:schemeClr val="tx1"/>
                </a:solidFill>
                <a:latin typeface="Franklin Gothic Medium" pitchFamily="34" charset="0"/>
                <a:ea typeface="+mn-ea"/>
                <a:cs typeface="+mn-cs"/>
              </a:rPr>
              <a:t>Parthians</a:t>
            </a:r>
            <a:r>
              <a:rPr lang="en-US" sz="1200" kern="1200" dirty="0">
                <a:solidFill>
                  <a:schemeClr val="tx1"/>
                </a:solidFill>
                <a:latin typeface="Franklin Gothic Medium" pitchFamily="34" charset="0"/>
                <a:ea typeface="+mn-ea"/>
                <a:cs typeface="+mn-cs"/>
              </a:rPr>
              <a:t> largely adopted the art, architecture, religious beliefs, and royal insignia of their culturally heterogeneous empire, which encompassed Persian, Hellenistic, and regional cultures. For about the first half of its existence, the </a:t>
            </a:r>
            <a:r>
              <a:rPr lang="en-US" sz="1200" kern="1200" dirty="0" err="1">
                <a:solidFill>
                  <a:schemeClr val="tx1"/>
                </a:solidFill>
                <a:latin typeface="Franklin Gothic Medium" pitchFamily="34" charset="0"/>
                <a:ea typeface="+mn-ea"/>
                <a:cs typeface="+mn-cs"/>
              </a:rPr>
              <a:t>Arsacid</a:t>
            </a:r>
            <a:r>
              <a:rPr lang="en-US" sz="1200" kern="1200" dirty="0">
                <a:solidFill>
                  <a:schemeClr val="tx1"/>
                </a:solidFill>
                <a:latin typeface="Franklin Gothic Medium" pitchFamily="34" charset="0"/>
                <a:ea typeface="+mn-ea"/>
                <a:cs typeface="+mn-cs"/>
              </a:rPr>
              <a:t> court adopted elements of Greek culture, though it eventually saw a gradual revival of Iranian traditions.</a:t>
            </a:r>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 </a:t>
            </a:r>
          </a:p>
          <a:p>
            <a:r>
              <a:rPr lang="en-GB" sz="1200" kern="1200" dirty="0">
                <a:solidFill>
                  <a:schemeClr val="tx1"/>
                </a:solidFill>
                <a:latin typeface="Franklin Gothic Medium" pitchFamily="34" charset="0"/>
                <a:ea typeface="+mn-ea"/>
                <a:cs typeface="+mn-cs"/>
              </a:rPr>
              <a:t>The earliest enemies of the </a:t>
            </a:r>
            <a:r>
              <a:rPr lang="en-GB" sz="1200" kern="1200" dirty="0" err="1">
                <a:solidFill>
                  <a:schemeClr val="tx1"/>
                </a:solidFill>
                <a:latin typeface="Franklin Gothic Medium" pitchFamily="34" charset="0"/>
                <a:ea typeface="+mn-ea"/>
                <a:cs typeface="+mn-cs"/>
              </a:rPr>
              <a:t>Parthians</a:t>
            </a:r>
            <a:r>
              <a:rPr lang="en-GB" sz="1200" kern="1200" dirty="0">
                <a:solidFill>
                  <a:schemeClr val="tx1"/>
                </a:solidFill>
                <a:latin typeface="Franklin Gothic Medium" pitchFamily="34" charset="0"/>
                <a:ea typeface="+mn-ea"/>
                <a:cs typeface="+mn-cs"/>
              </a:rPr>
              <a:t> were the Seleucids in the west and the Scythians in the east. However, as Parthia expanded westward, they came into conflict with the Kingdom of Armenia, and eventually the late Roman Republic. Rome and Parthia competed with each other to establish the kings of Armenia as their subordinate clients. The </a:t>
            </a:r>
            <a:r>
              <a:rPr lang="en-GB" sz="1200" kern="1200" dirty="0" err="1">
                <a:solidFill>
                  <a:schemeClr val="tx1"/>
                </a:solidFill>
                <a:latin typeface="Franklin Gothic Medium" pitchFamily="34" charset="0"/>
                <a:ea typeface="+mn-ea"/>
                <a:cs typeface="+mn-cs"/>
              </a:rPr>
              <a:t>Parthians</a:t>
            </a:r>
            <a:r>
              <a:rPr lang="en-GB" sz="1200" kern="1200" dirty="0">
                <a:solidFill>
                  <a:schemeClr val="tx1"/>
                </a:solidFill>
                <a:latin typeface="Franklin Gothic Medium" pitchFamily="34" charset="0"/>
                <a:ea typeface="+mn-ea"/>
                <a:cs typeface="+mn-cs"/>
              </a:rPr>
              <a:t> soundly defeated Marcus </a:t>
            </a:r>
            <a:r>
              <a:rPr lang="en-GB" sz="1200" kern="1200" dirty="0" err="1">
                <a:solidFill>
                  <a:schemeClr val="tx1"/>
                </a:solidFill>
                <a:latin typeface="Franklin Gothic Medium" pitchFamily="34" charset="0"/>
                <a:ea typeface="+mn-ea"/>
                <a:cs typeface="+mn-cs"/>
              </a:rPr>
              <a:t>Licinius</a:t>
            </a:r>
            <a:r>
              <a:rPr lang="en-GB" sz="1200" kern="1200" dirty="0">
                <a:solidFill>
                  <a:schemeClr val="tx1"/>
                </a:solidFill>
                <a:latin typeface="Franklin Gothic Medium" pitchFamily="34" charset="0"/>
                <a:ea typeface="+mn-ea"/>
                <a:cs typeface="+mn-cs"/>
              </a:rPr>
              <a:t> Crassus at the Battle of </a:t>
            </a:r>
            <a:r>
              <a:rPr lang="en-GB" sz="1200" kern="1200" dirty="0" err="1">
                <a:solidFill>
                  <a:schemeClr val="tx1"/>
                </a:solidFill>
                <a:latin typeface="Franklin Gothic Medium" pitchFamily="34" charset="0"/>
                <a:ea typeface="+mn-ea"/>
                <a:cs typeface="+mn-cs"/>
              </a:rPr>
              <a:t>Carrhae</a:t>
            </a:r>
            <a:r>
              <a:rPr lang="en-GB" sz="1200" kern="1200" dirty="0">
                <a:solidFill>
                  <a:schemeClr val="tx1"/>
                </a:solidFill>
                <a:latin typeface="Franklin Gothic Medium" pitchFamily="34" charset="0"/>
                <a:ea typeface="+mn-ea"/>
                <a:cs typeface="+mn-cs"/>
              </a:rPr>
              <a:t> in 53 BC, )</a:t>
            </a:r>
            <a:r>
              <a:rPr lang="en-US" dirty="0"/>
              <a:t> Crassus' defeat at </a:t>
            </a:r>
            <a:r>
              <a:rPr lang="en-US" dirty="0" err="1"/>
              <a:t>Carrhae</a:t>
            </a:r>
            <a:r>
              <a:rPr lang="en-US" dirty="0"/>
              <a:t> was one of the worst military defeats of Roman history)</a:t>
            </a:r>
            <a:r>
              <a:rPr lang="en-GB" sz="1200" kern="1200" dirty="0">
                <a:solidFill>
                  <a:schemeClr val="tx1"/>
                </a:solidFill>
                <a:latin typeface="Franklin Gothic Medium" pitchFamily="34" charset="0"/>
                <a:ea typeface="+mn-ea"/>
                <a:cs typeface="+mn-cs"/>
              </a:rPr>
              <a:t> and in 40–39 BC, </a:t>
            </a:r>
            <a:r>
              <a:rPr lang="en-GB" sz="1200" kern="1200" dirty="0" err="1">
                <a:solidFill>
                  <a:schemeClr val="tx1"/>
                </a:solidFill>
                <a:latin typeface="Franklin Gothic Medium" pitchFamily="34" charset="0"/>
                <a:ea typeface="+mn-ea"/>
                <a:cs typeface="+mn-cs"/>
              </a:rPr>
              <a:t>Parthian</a:t>
            </a:r>
            <a:r>
              <a:rPr lang="en-GB" sz="1200" kern="1200" dirty="0">
                <a:solidFill>
                  <a:schemeClr val="tx1"/>
                </a:solidFill>
                <a:latin typeface="Franklin Gothic Medium" pitchFamily="34" charset="0"/>
                <a:ea typeface="+mn-ea"/>
                <a:cs typeface="+mn-cs"/>
              </a:rPr>
              <a:t> forces captured the whole of the Levant, excepting Tyre, from the Romans. </a:t>
            </a:r>
            <a:r>
              <a:rPr lang="en-US" dirty="0"/>
              <a:t>In Judea, the pro-Roman Jewish forces of high priest Hyrcanus II, Phasael, and Herod were defeated by the </a:t>
            </a:r>
            <a:r>
              <a:rPr lang="en-US" dirty="0" err="1"/>
              <a:t>Parthians</a:t>
            </a:r>
            <a:r>
              <a:rPr lang="en-US" dirty="0"/>
              <a:t> and their Jewish ally Antigonus II Mattathias (</a:t>
            </a:r>
            <a:r>
              <a:rPr lang="en-US" dirty="0" err="1"/>
              <a:t>r</a:t>
            </a:r>
            <a:r>
              <a:rPr lang="en-US" dirty="0"/>
              <a:t>. 40–37 BC); the latter was made king of Judea while Herod fled to his fort at Masada.</a:t>
            </a:r>
            <a:r>
              <a:rPr lang="en-US" baseline="30000" dirty="0">
                <a:hlinkClick r:id="rId3"/>
              </a:rPr>
              <a:t>[</a:t>
            </a:r>
            <a:r>
              <a:rPr lang="en-GB" sz="1200" kern="1200" dirty="0">
                <a:solidFill>
                  <a:schemeClr val="tx1"/>
                </a:solidFill>
                <a:latin typeface="Franklin Gothic Medium" pitchFamily="34" charset="0"/>
                <a:ea typeface="+mn-ea"/>
                <a:cs typeface="+mn-cs"/>
              </a:rPr>
              <a:t>However, Mark Antony led a counterattack against Parthia and several Roman emperors invaded Mesopotamia during the Roman-</a:t>
            </a:r>
            <a:r>
              <a:rPr lang="en-GB" sz="1200" kern="1200" dirty="0" err="1">
                <a:solidFill>
                  <a:schemeClr val="tx1"/>
                </a:solidFill>
                <a:latin typeface="Franklin Gothic Medium" pitchFamily="34" charset="0"/>
                <a:ea typeface="+mn-ea"/>
                <a:cs typeface="+mn-cs"/>
              </a:rPr>
              <a:t>Parthian</a:t>
            </a:r>
            <a:r>
              <a:rPr lang="en-GB" sz="1200" kern="1200" dirty="0">
                <a:solidFill>
                  <a:schemeClr val="tx1"/>
                </a:solidFill>
                <a:latin typeface="Franklin Gothic Medium" pitchFamily="34" charset="0"/>
                <a:ea typeface="+mn-ea"/>
                <a:cs typeface="+mn-cs"/>
              </a:rPr>
              <a:t> Wars. The Romans captured the cities of Seleucia and Ctesiphon on multiple occasions during these conflicts, but were never able to hold onto them. </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Marcus </a:t>
            </a:r>
            <a:r>
              <a:rPr lang="en-GB" sz="1200" kern="1200" dirty="0" err="1">
                <a:solidFill>
                  <a:schemeClr val="tx1"/>
                </a:solidFill>
                <a:latin typeface="Franklin Gothic Medium" pitchFamily="34" charset="0"/>
                <a:ea typeface="+mn-ea"/>
                <a:cs typeface="+mn-cs"/>
              </a:rPr>
              <a:t>Licinius</a:t>
            </a:r>
            <a:r>
              <a:rPr lang="en-GB" sz="1200" kern="1200" dirty="0">
                <a:solidFill>
                  <a:schemeClr val="tx1"/>
                </a:solidFill>
                <a:latin typeface="Franklin Gothic Medium" pitchFamily="34" charset="0"/>
                <a:ea typeface="+mn-ea"/>
                <a:cs typeface="+mn-cs"/>
              </a:rPr>
              <a:t> Crassus, one of the triumvirs, who was now proconsul of Syria, invaded Parthia in 53 BC in belated support of Mithridates.[81] As his army marched to </a:t>
            </a:r>
            <a:r>
              <a:rPr lang="en-GB" sz="1200" kern="1200" dirty="0" err="1">
                <a:solidFill>
                  <a:schemeClr val="tx1"/>
                </a:solidFill>
                <a:latin typeface="Franklin Gothic Medium" pitchFamily="34" charset="0"/>
                <a:ea typeface="+mn-ea"/>
                <a:cs typeface="+mn-cs"/>
              </a:rPr>
              <a:t>Carrhae</a:t>
            </a:r>
            <a:r>
              <a:rPr lang="en-GB" sz="1200" kern="1200" dirty="0">
                <a:solidFill>
                  <a:schemeClr val="tx1"/>
                </a:solidFill>
                <a:latin typeface="Franklin Gothic Medium" pitchFamily="34" charset="0"/>
                <a:ea typeface="+mn-ea"/>
                <a:cs typeface="+mn-cs"/>
              </a:rPr>
              <a:t> (modern Harran, </a:t>
            </a:r>
            <a:r>
              <a:rPr lang="en-GB" sz="1200" kern="1200" dirty="0" err="1">
                <a:solidFill>
                  <a:schemeClr val="tx1"/>
                </a:solidFill>
                <a:latin typeface="Franklin Gothic Medium" pitchFamily="34" charset="0"/>
                <a:ea typeface="+mn-ea"/>
                <a:cs typeface="+mn-cs"/>
              </a:rPr>
              <a:t>southeastern</a:t>
            </a:r>
            <a:r>
              <a:rPr lang="en-GB" sz="1200" kern="1200" dirty="0">
                <a:solidFill>
                  <a:schemeClr val="tx1"/>
                </a:solidFill>
                <a:latin typeface="Franklin Gothic Medium" pitchFamily="34" charset="0"/>
                <a:ea typeface="+mn-ea"/>
                <a:cs typeface="+mn-cs"/>
              </a:rPr>
              <a:t> Turkey), </a:t>
            </a:r>
            <a:r>
              <a:rPr lang="en-GB" sz="1200" kern="1200" dirty="0" err="1">
                <a:solidFill>
                  <a:schemeClr val="tx1"/>
                </a:solidFill>
                <a:latin typeface="Franklin Gothic Medium" pitchFamily="34" charset="0"/>
                <a:ea typeface="+mn-ea"/>
                <a:cs typeface="+mn-cs"/>
              </a:rPr>
              <a:t>Orodes</a:t>
            </a:r>
            <a:r>
              <a:rPr lang="en-GB" sz="1200" kern="1200" dirty="0">
                <a:solidFill>
                  <a:schemeClr val="tx1"/>
                </a:solidFill>
                <a:latin typeface="Franklin Gothic Medium" pitchFamily="34" charset="0"/>
                <a:ea typeface="+mn-ea"/>
                <a:cs typeface="+mn-cs"/>
              </a:rPr>
              <a:t> II invaded Armenia, cutting off support from Rome's ally </a:t>
            </a:r>
            <a:r>
              <a:rPr lang="en-GB" sz="1200" kern="1200" dirty="0" err="1">
                <a:solidFill>
                  <a:schemeClr val="tx1"/>
                </a:solidFill>
                <a:latin typeface="Franklin Gothic Medium" pitchFamily="34" charset="0"/>
                <a:ea typeface="+mn-ea"/>
                <a:cs typeface="+mn-cs"/>
              </a:rPr>
              <a:t>Artavasdes</a:t>
            </a:r>
            <a:r>
              <a:rPr lang="en-GB" sz="1200" kern="1200" dirty="0">
                <a:solidFill>
                  <a:schemeClr val="tx1"/>
                </a:solidFill>
                <a:latin typeface="Franklin Gothic Medium" pitchFamily="34" charset="0"/>
                <a:ea typeface="+mn-ea"/>
                <a:cs typeface="+mn-cs"/>
              </a:rPr>
              <a:t> II of Armenia (r. 53–34 BC). </a:t>
            </a:r>
            <a:r>
              <a:rPr lang="en-GB" sz="1200" kern="1200" dirty="0" err="1">
                <a:solidFill>
                  <a:schemeClr val="tx1"/>
                </a:solidFill>
                <a:latin typeface="Franklin Gothic Medium" pitchFamily="34" charset="0"/>
                <a:ea typeface="+mn-ea"/>
                <a:cs typeface="+mn-cs"/>
              </a:rPr>
              <a:t>Orodes</a:t>
            </a:r>
            <a:r>
              <a:rPr lang="en-GB" sz="1200" kern="1200" dirty="0">
                <a:solidFill>
                  <a:schemeClr val="tx1"/>
                </a:solidFill>
                <a:latin typeface="Franklin Gothic Medium" pitchFamily="34" charset="0"/>
                <a:ea typeface="+mn-ea"/>
                <a:cs typeface="+mn-cs"/>
              </a:rPr>
              <a:t> persuaded </a:t>
            </a:r>
            <a:r>
              <a:rPr lang="en-GB" sz="1200" kern="1200" dirty="0" err="1">
                <a:solidFill>
                  <a:schemeClr val="tx1"/>
                </a:solidFill>
                <a:latin typeface="Franklin Gothic Medium" pitchFamily="34" charset="0"/>
                <a:ea typeface="+mn-ea"/>
                <a:cs typeface="+mn-cs"/>
              </a:rPr>
              <a:t>Artavasdes</a:t>
            </a:r>
            <a:r>
              <a:rPr lang="en-GB" sz="1200" kern="1200" dirty="0">
                <a:solidFill>
                  <a:schemeClr val="tx1"/>
                </a:solidFill>
                <a:latin typeface="Franklin Gothic Medium" pitchFamily="34" charset="0"/>
                <a:ea typeface="+mn-ea"/>
                <a:cs typeface="+mn-cs"/>
              </a:rPr>
              <a:t> to a marriage alliance between the crown prince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I of Parthia (d. 38 BC) and </a:t>
            </a:r>
            <a:r>
              <a:rPr lang="en-GB" sz="1200" kern="1200" dirty="0" err="1">
                <a:solidFill>
                  <a:schemeClr val="tx1"/>
                </a:solidFill>
                <a:latin typeface="Franklin Gothic Medium" pitchFamily="34" charset="0"/>
                <a:ea typeface="+mn-ea"/>
                <a:cs typeface="+mn-cs"/>
              </a:rPr>
              <a:t>Artavasdes</a:t>
            </a:r>
            <a:r>
              <a:rPr lang="en-GB" sz="1200" kern="1200" dirty="0">
                <a:solidFill>
                  <a:schemeClr val="tx1"/>
                </a:solidFill>
                <a:latin typeface="Franklin Gothic Medium" pitchFamily="34" charset="0"/>
                <a:ea typeface="+mn-ea"/>
                <a:cs typeface="+mn-cs"/>
              </a:rPr>
              <a:t>' sister.[82]</a:t>
            </a:r>
          </a:p>
          <a:p>
            <a:endParaRPr lang="en-GB" sz="1200" kern="1200" dirty="0">
              <a:solidFill>
                <a:schemeClr val="tx1"/>
              </a:solidFill>
              <a:latin typeface="Franklin Gothic Medium" pitchFamily="34" charset="0"/>
              <a:ea typeface="+mn-ea"/>
              <a:cs typeface="+mn-cs"/>
            </a:endParaRPr>
          </a:p>
          <a:p>
            <a:r>
              <a:rPr lang="en-GB" sz="1200" kern="1200" dirty="0" err="1">
                <a:solidFill>
                  <a:schemeClr val="tx1"/>
                </a:solidFill>
                <a:latin typeface="Franklin Gothic Medium" pitchFamily="34" charset="0"/>
                <a:ea typeface="+mn-ea"/>
                <a:cs typeface="+mn-cs"/>
              </a:rPr>
              <a:t>Surena</a:t>
            </a:r>
            <a:r>
              <a:rPr lang="en-GB" sz="1200" kern="1200" dirty="0">
                <a:solidFill>
                  <a:schemeClr val="tx1"/>
                </a:solidFill>
                <a:latin typeface="Franklin Gothic Medium" pitchFamily="34" charset="0"/>
                <a:ea typeface="+mn-ea"/>
                <a:cs typeface="+mn-cs"/>
              </a:rPr>
              <a:t>, with an army entirely on horseback, rode to meet Crassus.[83] </a:t>
            </a:r>
            <a:r>
              <a:rPr lang="en-GB" sz="1200" kern="1200" dirty="0" err="1">
                <a:solidFill>
                  <a:schemeClr val="tx1"/>
                </a:solidFill>
                <a:latin typeface="Franklin Gothic Medium" pitchFamily="34" charset="0"/>
                <a:ea typeface="+mn-ea"/>
                <a:cs typeface="+mn-cs"/>
              </a:rPr>
              <a:t>Surena's</a:t>
            </a:r>
            <a:r>
              <a:rPr lang="en-GB" sz="1200" kern="1200" dirty="0">
                <a:solidFill>
                  <a:schemeClr val="tx1"/>
                </a:solidFill>
                <a:latin typeface="Franklin Gothic Medium" pitchFamily="34" charset="0"/>
                <a:ea typeface="+mn-ea"/>
                <a:cs typeface="+mn-cs"/>
              </a:rPr>
              <a:t> 1,000 cataphracts (armed with lances) and 9,000 horse archers were outnumbered roughly four to one by Crassus' army, comprising seven Roman legions and auxiliaries including mounted </a:t>
            </a:r>
            <a:r>
              <a:rPr lang="en-GB" sz="1200" kern="1200" dirty="0" err="1">
                <a:solidFill>
                  <a:schemeClr val="tx1"/>
                </a:solidFill>
                <a:latin typeface="Franklin Gothic Medium" pitchFamily="34" charset="0"/>
                <a:ea typeface="+mn-ea"/>
                <a:cs typeface="+mn-cs"/>
              </a:rPr>
              <a:t>Gauls</a:t>
            </a:r>
            <a:r>
              <a:rPr lang="en-GB" sz="1200" kern="1200" dirty="0">
                <a:solidFill>
                  <a:schemeClr val="tx1"/>
                </a:solidFill>
                <a:latin typeface="Franklin Gothic Medium" pitchFamily="34" charset="0"/>
                <a:ea typeface="+mn-ea"/>
                <a:cs typeface="+mn-cs"/>
              </a:rPr>
              <a:t> and light infantry.[84] Using a baggage train of about 1,000 camels, the Parthian army provided the horse archers with a constant supply of arrows.[84] The horse archers employed the "Parthian shot" tactic: feigning retreat to draw enemy out, then turning and shooting at them when exposed. This tactic, executed with heavy composite bows on the flat plain, devastated Crassus' infantry.[85]</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With some 20,000 Romans dead, approximately 10,000 captured, and roughly another 10,000 escaping west, Crassus fled into the Armenian countryside.[86] At the head of his army, </a:t>
            </a:r>
            <a:r>
              <a:rPr lang="en-GB" sz="1200" kern="1200" dirty="0" err="1">
                <a:solidFill>
                  <a:schemeClr val="tx1"/>
                </a:solidFill>
                <a:latin typeface="Franklin Gothic Medium" pitchFamily="34" charset="0"/>
                <a:ea typeface="+mn-ea"/>
                <a:cs typeface="+mn-cs"/>
              </a:rPr>
              <a:t>Surena</a:t>
            </a:r>
            <a:r>
              <a:rPr lang="en-GB" sz="1200" kern="1200" dirty="0">
                <a:solidFill>
                  <a:schemeClr val="tx1"/>
                </a:solidFill>
                <a:latin typeface="Franklin Gothic Medium" pitchFamily="34" charset="0"/>
                <a:ea typeface="+mn-ea"/>
                <a:cs typeface="+mn-cs"/>
              </a:rPr>
              <a:t> approached Crassus, offering a parley, which Crassus accepted. However, he was killed when one of his junior officers, suspecting a trap, attempted to stop him from riding into </a:t>
            </a:r>
            <a:r>
              <a:rPr lang="en-GB" sz="1200" kern="1200" dirty="0" err="1">
                <a:solidFill>
                  <a:schemeClr val="tx1"/>
                </a:solidFill>
                <a:latin typeface="Franklin Gothic Medium" pitchFamily="34" charset="0"/>
                <a:ea typeface="+mn-ea"/>
                <a:cs typeface="+mn-cs"/>
              </a:rPr>
              <a:t>Surena's</a:t>
            </a:r>
            <a:r>
              <a:rPr lang="en-GB" sz="1200" kern="1200" dirty="0">
                <a:solidFill>
                  <a:schemeClr val="tx1"/>
                </a:solidFill>
                <a:latin typeface="Franklin Gothic Medium" pitchFamily="34" charset="0"/>
                <a:ea typeface="+mn-ea"/>
                <a:cs typeface="+mn-cs"/>
              </a:rPr>
              <a:t> camp.[87] Crassus' defeat at </a:t>
            </a:r>
            <a:r>
              <a:rPr lang="en-GB" sz="1200" kern="1200" dirty="0" err="1">
                <a:solidFill>
                  <a:schemeClr val="tx1"/>
                </a:solidFill>
                <a:latin typeface="Franklin Gothic Medium" pitchFamily="34" charset="0"/>
                <a:ea typeface="+mn-ea"/>
                <a:cs typeface="+mn-cs"/>
              </a:rPr>
              <a:t>Carrhae</a:t>
            </a:r>
            <a:r>
              <a:rPr lang="en-GB" sz="1200" kern="1200" dirty="0">
                <a:solidFill>
                  <a:schemeClr val="tx1"/>
                </a:solidFill>
                <a:latin typeface="Franklin Gothic Medium" pitchFamily="34" charset="0"/>
                <a:ea typeface="+mn-ea"/>
                <a:cs typeface="+mn-cs"/>
              </a:rPr>
              <a:t> was one of the worst military defeats of Roman history.[88] Parthia's victory cemented its reputation as a formidable if not equal power with Rome.[89] With his camp followers, war captives, and precious Roman booty, </a:t>
            </a:r>
            <a:r>
              <a:rPr lang="en-GB" sz="1200" kern="1200" dirty="0" err="1">
                <a:solidFill>
                  <a:schemeClr val="tx1"/>
                </a:solidFill>
                <a:latin typeface="Franklin Gothic Medium" pitchFamily="34" charset="0"/>
                <a:ea typeface="+mn-ea"/>
                <a:cs typeface="+mn-cs"/>
              </a:rPr>
              <a:t>Surena</a:t>
            </a:r>
            <a:r>
              <a:rPr lang="en-GB" sz="1200" kern="1200" dirty="0">
                <a:solidFill>
                  <a:schemeClr val="tx1"/>
                </a:solidFill>
                <a:latin typeface="Franklin Gothic Medium" pitchFamily="34" charset="0"/>
                <a:ea typeface="+mn-ea"/>
                <a:cs typeface="+mn-cs"/>
              </a:rPr>
              <a:t> </a:t>
            </a:r>
            <a:r>
              <a:rPr lang="en-GB" sz="1200" kern="1200" dirty="0" err="1">
                <a:solidFill>
                  <a:schemeClr val="tx1"/>
                </a:solidFill>
                <a:latin typeface="Franklin Gothic Medium" pitchFamily="34" charset="0"/>
                <a:ea typeface="+mn-ea"/>
                <a:cs typeface="+mn-cs"/>
              </a:rPr>
              <a:t>traveled</a:t>
            </a:r>
            <a:r>
              <a:rPr lang="en-GB" sz="1200" kern="1200" dirty="0">
                <a:solidFill>
                  <a:schemeClr val="tx1"/>
                </a:solidFill>
                <a:latin typeface="Franklin Gothic Medium" pitchFamily="34" charset="0"/>
                <a:ea typeface="+mn-ea"/>
                <a:cs typeface="+mn-cs"/>
              </a:rPr>
              <a:t> some 700 km (430 mi) back to Seleucia where his victory was celebrated. However, fearing his ambitions even for the Arsacid throne, </a:t>
            </a:r>
            <a:r>
              <a:rPr lang="en-GB" sz="1200" kern="1200" dirty="0" err="1">
                <a:solidFill>
                  <a:schemeClr val="tx1"/>
                </a:solidFill>
                <a:latin typeface="Franklin Gothic Medium" pitchFamily="34" charset="0"/>
                <a:ea typeface="+mn-ea"/>
                <a:cs typeface="+mn-cs"/>
              </a:rPr>
              <a:t>Orodes</a:t>
            </a:r>
            <a:r>
              <a:rPr lang="en-GB" sz="1200" kern="1200" dirty="0">
                <a:solidFill>
                  <a:schemeClr val="tx1"/>
                </a:solidFill>
                <a:latin typeface="Franklin Gothic Medium" pitchFamily="34" charset="0"/>
                <a:ea typeface="+mn-ea"/>
                <a:cs typeface="+mn-cs"/>
              </a:rPr>
              <a:t> had </a:t>
            </a:r>
            <a:r>
              <a:rPr lang="en-GB" sz="1200" kern="1200" dirty="0" err="1">
                <a:solidFill>
                  <a:schemeClr val="tx1"/>
                </a:solidFill>
                <a:latin typeface="Franklin Gothic Medium" pitchFamily="34" charset="0"/>
                <a:ea typeface="+mn-ea"/>
                <a:cs typeface="+mn-cs"/>
              </a:rPr>
              <a:t>Surena</a:t>
            </a:r>
            <a:r>
              <a:rPr lang="en-GB" sz="1200" kern="1200" dirty="0">
                <a:solidFill>
                  <a:schemeClr val="tx1"/>
                </a:solidFill>
                <a:latin typeface="Franklin Gothic Medium" pitchFamily="34" charset="0"/>
                <a:ea typeface="+mn-ea"/>
                <a:cs typeface="+mn-cs"/>
              </a:rPr>
              <a:t> executed shortly thereafter.[88]</a:t>
            </a:r>
          </a:p>
          <a:p>
            <a:endParaRPr lang="en-GB" sz="1200" kern="1200" dirty="0">
              <a:solidFill>
                <a:schemeClr val="tx1"/>
              </a:solidFill>
              <a:latin typeface="Franklin Gothic Medium" pitchFamily="34" charset="0"/>
              <a:ea typeface="+mn-ea"/>
              <a:cs typeface="+mn-cs"/>
            </a:endParaRP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Roman aurei bearing the portraits of Mark Antony (left) and Octavian (right), issued in 41 BC to celebrate the establishment of the Second Triumvirate by Octavian, Antony and Marcus Lepidus in 43 BC</a:t>
            </a:r>
          </a:p>
          <a:p>
            <a:r>
              <a:rPr lang="en-GB" sz="1200" kern="1200" dirty="0">
                <a:solidFill>
                  <a:schemeClr val="tx1"/>
                </a:solidFill>
                <a:latin typeface="Franklin Gothic Medium" pitchFamily="34" charset="0"/>
                <a:ea typeface="+mn-ea"/>
                <a:cs typeface="+mn-cs"/>
              </a:rPr>
              <a:t>Emboldened by the victory over Crassus, the Parthians attempted to capture Roman-held territories in Western Asia.[90] Crown prince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I and his commander </a:t>
            </a:r>
            <a:r>
              <a:rPr lang="en-GB" sz="1200" kern="1200" dirty="0" err="1">
                <a:solidFill>
                  <a:schemeClr val="tx1"/>
                </a:solidFill>
                <a:latin typeface="Franklin Gothic Medium" pitchFamily="34" charset="0"/>
                <a:ea typeface="+mn-ea"/>
                <a:cs typeface="+mn-cs"/>
              </a:rPr>
              <a:t>Osaces</a:t>
            </a:r>
            <a:r>
              <a:rPr lang="en-GB" sz="1200" kern="1200" dirty="0">
                <a:solidFill>
                  <a:schemeClr val="tx1"/>
                </a:solidFill>
                <a:latin typeface="Franklin Gothic Medium" pitchFamily="34" charset="0"/>
                <a:ea typeface="+mn-ea"/>
                <a:cs typeface="+mn-cs"/>
              </a:rPr>
              <a:t> raided Syria as far as Antioch in 51 BC, but were repulsed by Gaius Cassius Longinus, who ambushed and killed </a:t>
            </a:r>
            <a:r>
              <a:rPr lang="en-GB" sz="1200" kern="1200" dirty="0" err="1">
                <a:solidFill>
                  <a:schemeClr val="tx1"/>
                </a:solidFill>
                <a:latin typeface="Franklin Gothic Medium" pitchFamily="34" charset="0"/>
                <a:ea typeface="+mn-ea"/>
                <a:cs typeface="+mn-cs"/>
              </a:rPr>
              <a:t>Osaces</a:t>
            </a:r>
            <a:r>
              <a:rPr lang="en-GB" sz="1200" kern="1200" dirty="0">
                <a:solidFill>
                  <a:schemeClr val="tx1"/>
                </a:solidFill>
                <a:latin typeface="Franklin Gothic Medium" pitchFamily="34" charset="0"/>
                <a:ea typeface="+mn-ea"/>
                <a:cs typeface="+mn-cs"/>
              </a:rPr>
              <a:t>.[91] The </a:t>
            </a:r>
            <a:r>
              <a:rPr lang="en-GB" sz="1200" kern="1200" dirty="0" err="1">
                <a:solidFill>
                  <a:schemeClr val="tx1"/>
                </a:solidFill>
                <a:latin typeface="Franklin Gothic Medium" pitchFamily="34" charset="0"/>
                <a:ea typeface="+mn-ea"/>
                <a:cs typeface="+mn-cs"/>
              </a:rPr>
              <a:t>Arsacids</a:t>
            </a:r>
            <a:r>
              <a:rPr lang="en-GB" sz="1200" kern="1200" dirty="0">
                <a:solidFill>
                  <a:schemeClr val="tx1"/>
                </a:solidFill>
                <a:latin typeface="Franklin Gothic Medium" pitchFamily="34" charset="0"/>
                <a:ea typeface="+mn-ea"/>
                <a:cs typeface="+mn-cs"/>
              </a:rPr>
              <a:t> sided with Pompey in the civil war against Julius Caesar and even sent troops to support the anti-</a:t>
            </a:r>
            <a:r>
              <a:rPr lang="en-GB" sz="1200" kern="1200" dirty="0" err="1">
                <a:solidFill>
                  <a:schemeClr val="tx1"/>
                </a:solidFill>
                <a:latin typeface="Franklin Gothic Medium" pitchFamily="34" charset="0"/>
                <a:ea typeface="+mn-ea"/>
                <a:cs typeface="+mn-cs"/>
              </a:rPr>
              <a:t>Caesarian</a:t>
            </a:r>
            <a:r>
              <a:rPr lang="en-GB" sz="1200" kern="1200" dirty="0">
                <a:solidFill>
                  <a:schemeClr val="tx1"/>
                </a:solidFill>
                <a:latin typeface="Franklin Gothic Medium" pitchFamily="34" charset="0"/>
                <a:ea typeface="+mn-ea"/>
                <a:cs typeface="+mn-cs"/>
              </a:rPr>
              <a:t> forces at the Battle of Philippi in 42 BC.[92]</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Emboldened by the victory over Crassus, the Parthians attempted to capture Roman-held territories in Western Asia.[90] Crown prince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I and his commander </a:t>
            </a:r>
            <a:r>
              <a:rPr lang="en-GB" sz="1200" kern="1200" dirty="0" err="1">
                <a:solidFill>
                  <a:schemeClr val="tx1"/>
                </a:solidFill>
                <a:latin typeface="Franklin Gothic Medium" pitchFamily="34" charset="0"/>
                <a:ea typeface="+mn-ea"/>
                <a:cs typeface="+mn-cs"/>
              </a:rPr>
              <a:t>Osaces</a:t>
            </a:r>
            <a:r>
              <a:rPr lang="en-GB" sz="1200" kern="1200" dirty="0">
                <a:solidFill>
                  <a:schemeClr val="tx1"/>
                </a:solidFill>
                <a:latin typeface="Franklin Gothic Medium" pitchFamily="34" charset="0"/>
                <a:ea typeface="+mn-ea"/>
                <a:cs typeface="+mn-cs"/>
              </a:rPr>
              <a:t> raided Syria as far as Antioch in 51 BC, but were repulsed by Gaius Cassius Longinus, who ambushed and killed </a:t>
            </a:r>
            <a:r>
              <a:rPr lang="en-GB" sz="1200" kern="1200" dirty="0" err="1">
                <a:solidFill>
                  <a:schemeClr val="tx1"/>
                </a:solidFill>
                <a:latin typeface="Franklin Gothic Medium" pitchFamily="34" charset="0"/>
                <a:ea typeface="+mn-ea"/>
                <a:cs typeface="+mn-cs"/>
              </a:rPr>
              <a:t>Osaces</a:t>
            </a:r>
            <a:r>
              <a:rPr lang="en-GB" sz="1200" kern="1200" dirty="0">
                <a:solidFill>
                  <a:schemeClr val="tx1"/>
                </a:solidFill>
                <a:latin typeface="Franklin Gothic Medium" pitchFamily="34" charset="0"/>
                <a:ea typeface="+mn-ea"/>
                <a:cs typeface="+mn-cs"/>
              </a:rPr>
              <a:t>.[91] The </a:t>
            </a:r>
            <a:r>
              <a:rPr lang="en-GB" sz="1200" kern="1200" dirty="0" err="1">
                <a:solidFill>
                  <a:schemeClr val="tx1"/>
                </a:solidFill>
                <a:latin typeface="Franklin Gothic Medium" pitchFamily="34" charset="0"/>
                <a:ea typeface="+mn-ea"/>
                <a:cs typeface="+mn-cs"/>
              </a:rPr>
              <a:t>Arsacids</a:t>
            </a:r>
            <a:r>
              <a:rPr lang="en-GB" sz="1200" kern="1200" dirty="0">
                <a:solidFill>
                  <a:schemeClr val="tx1"/>
                </a:solidFill>
                <a:latin typeface="Franklin Gothic Medium" pitchFamily="34" charset="0"/>
                <a:ea typeface="+mn-ea"/>
                <a:cs typeface="+mn-cs"/>
              </a:rPr>
              <a:t> sided with Pompey in the civil war against Julius Caesar and even sent troops to support the anti-</a:t>
            </a:r>
            <a:r>
              <a:rPr lang="en-GB" sz="1200" kern="1200" dirty="0" err="1">
                <a:solidFill>
                  <a:schemeClr val="tx1"/>
                </a:solidFill>
                <a:latin typeface="Franklin Gothic Medium" pitchFamily="34" charset="0"/>
                <a:ea typeface="+mn-ea"/>
                <a:cs typeface="+mn-cs"/>
              </a:rPr>
              <a:t>Caesarian</a:t>
            </a:r>
            <a:r>
              <a:rPr lang="en-GB" sz="1200" kern="1200" dirty="0">
                <a:solidFill>
                  <a:schemeClr val="tx1"/>
                </a:solidFill>
                <a:latin typeface="Franklin Gothic Medium" pitchFamily="34" charset="0"/>
                <a:ea typeface="+mn-ea"/>
                <a:cs typeface="+mn-cs"/>
              </a:rPr>
              <a:t> forces at the Battle of Philippi in 42 BC.[92]</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Quintus </a:t>
            </a:r>
            <a:r>
              <a:rPr lang="en-GB" sz="1200" kern="1200" dirty="0" err="1">
                <a:solidFill>
                  <a:schemeClr val="tx1"/>
                </a:solidFill>
                <a:latin typeface="Franklin Gothic Medium" pitchFamily="34" charset="0"/>
                <a:ea typeface="+mn-ea"/>
                <a:cs typeface="+mn-cs"/>
              </a:rPr>
              <a:t>Labienus</a:t>
            </a:r>
            <a:r>
              <a:rPr lang="en-GB" sz="1200" kern="1200" dirty="0">
                <a:solidFill>
                  <a:schemeClr val="tx1"/>
                </a:solidFill>
                <a:latin typeface="Franklin Gothic Medium" pitchFamily="34" charset="0"/>
                <a:ea typeface="+mn-ea"/>
                <a:cs typeface="+mn-cs"/>
              </a:rPr>
              <a:t>, a general loyal to Cassius and Brutus, sided with Parthia against the Second Triumvirate in 40 BC; the following year he invaded Syria alongside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I.[93] The triumvir Mark Antony was unable to lead the Roman </a:t>
            </a:r>
            <a:r>
              <a:rPr lang="en-GB" sz="1200" kern="1200" dirty="0" err="1">
                <a:solidFill>
                  <a:schemeClr val="tx1"/>
                </a:solidFill>
                <a:latin typeface="Franklin Gothic Medium" pitchFamily="34" charset="0"/>
                <a:ea typeface="+mn-ea"/>
                <a:cs typeface="+mn-cs"/>
              </a:rPr>
              <a:t>defense</a:t>
            </a:r>
            <a:r>
              <a:rPr lang="en-GB" sz="1200" kern="1200" dirty="0">
                <a:solidFill>
                  <a:schemeClr val="tx1"/>
                </a:solidFill>
                <a:latin typeface="Franklin Gothic Medium" pitchFamily="34" charset="0"/>
                <a:ea typeface="+mn-ea"/>
                <a:cs typeface="+mn-cs"/>
              </a:rPr>
              <a:t> against Parthia due to his departure to Italy, where he amassed his forces to confront his rival Octavian and eventually conducted negotiations with him at </a:t>
            </a:r>
            <a:r>
              <a:rPr lang="en-GB" sz="1200" kern="1200" dirty="0" err="1">
                <a:solidFill>
                  <a:schemeClr val="tx1"/>
                </a:solidFill>
                <a:latin typeface="Franklin Gothic Medium" pitchFamily="34" charset="0"/>
                <a:ea typeface="+mn-ea"/>
                <a:cs typeface="+mn-cs"/>
              </a:rPr>
              <a:t>Brundisium</a:t>
            </a:r>
            <a:r>
              <a:rPr lang="en-GB" sz="1200" kern="1200" dirty="0">
                <a:solidFill>
                  <a:schemeClr val="tx1"/>
                </a:solidFill>
                <a:latin typeface="Franklin Gothic Medium" pitchFamily="34" charset="0"/>
                <a:ea typeface="+mn-ea"/>
                <a:cs typeface="+mn-cs"/>
              </a:rPr>
              <a:t>.[94]</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After Syria was occupied by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army, </a:t>
            </a:r>
            <a:r>
              <a:rPr lang="en-GB" sz="1200" kern="1200" dirty="0" err="1">
                <a:solidFill>
                  <a:schemeClr val="tx1"/>
                </a:solidFill>
                <a:latin typeface="Franklin Gothic Medium" pitchFamily="34" charset="0"/>
                <a:ea typeface="+mn-ea"/>
                <a:cs typeface="+mn-cs"/>
              </a:rPr>
              <a:t>Labienus</a:t>
            </a:r>
            <a:r>
              <a:rPr lang="en-GB" sz="1200" kern="1200" dirty="0">
                <a:solidFill>
                  <a:schemeClr val="tx1"/>
                </a:solidFill>
                <a:latin typeface="Franklin Gothic Medium" pitchFamily="34" charset="0"/>
                <a:ea typeface="+mn-ea"/>
                <a:cs typeface="+mn-cs"/>
              </a:rPr>
              <a:t> split from the main Parthian force to invade Anatolia while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and his commander </a:t>
            </a:r>
            <a:r>
              <a:rPr lang="en-GB" sz="1200" kern="1200" dirty="0" err="1">
                <a:solidFill>
                  <a:schemeClr val="tx1"/>
                </a:solidFill>
                <a:latin typeface="Franklin Gothic Medium" pitchFamily="34" charset="0"/>
                <a:ea typeface="+mn-ea"/>
                <a:cs typeface="+mn-cs"/>
              </a:rPr>
              <a:t>Barzapharnes</a:t>
            </a:r>
            <a:r>
              <a:rPr lang="en-GB" sz="1200" kern="1200" dirty="0">
                <a:solidFill>
                  <a:schemeClr val="tx1"/>
                </a:solidFill>
                <a:latin typeface="Franklin Gothic Medium" pitchFamily="34" charset="0"/>
                <a:ea typeface="+mn-ea"/>
                <a:cs typeface="+mn-cs"/>
              </a:rPr>
              <a:t> invaded the Roman Levant.[93] They subdued all settlements along the Mediterranean coast as far south as Ptolemais (modern Acre, Israel), with the lone exception of Tyre.[95] In Judea, the pro-Roman Jewish forces of high priest Hyrcanus II, </a:t>
            </a:r>
            <a:r>
              <a:rPr lang="en-GB" sz="1200" kern="1200" dirty="0" err="1">
                <a:solidFill>
                  <a:schemeClr val="tx1"/>
                </a:solidFill>
                <a:latin typeface="Franklin Gothic Medium" pitchFamily="34" charset="0"/>
                <a:ea typeface="+mn-ea"/>
                <a:cs typeface="+mn-cs"/>
              </a:rPr>
              <a:t>Phasael</a:t>
            </a:r>
            <a:r>
              <a:rPr lang="en-GB" sz="1200" kern="1200" dirty="0">
                <a:solidFill>
                  <a:schemeClr val="tx1"/>
                </a:solidFill>
                <a:latin typeface="Franklin Gothic Medium" pitchFamily="34" charset="0"/>
                <a:ea typeface="+mn-ea"/>
                <a:cs typeface="+mn-cs"/>
              </a:rPr>
              <a:t>, and Herod were defeated by the Parthians and their Jewish ally </a:t>
            </a:r>
            <a:r>
              <a:rPr lang="en-GB" sz="1200" kern="1200" dirty="0" err="1">
                <a:solidFill>
                  <a:schemeClr val="tx1"/>
                </a:solidFill>
                <a:latin typeface="Franklin Gothic Medium" pitchFamily="34" charset="0"/>
                <a:ea typeface="+mn-ea"/>
                <a:cs typeface="+mn-cs"/>
              </a:rPr>
              <a:t>Antigonus</a:t>
            </a:r>
            <a:r>
              <a:rPr lang="en-GB" sz="1200" kern="1200" dirty="0">
                <a:solidFill>
                  <a:schemeClr val="tx1"/>
                </a:solidFill>
                <a:latin typeface="Franklin Gothic Medium" pitchFamily="34" charset="0"/>
                <a:ea typeface="+mn-ea"/>
                <a:cs typeface="+mn-cs"/>
              </a:rPr>
              <a:t> II Mattathias (r. 40–37 BC); the latter was made king of Judea while Herod fled to his fort at Masada.[93]</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Despite these successes, the Parthians were soon driven out of the Levant by a Roman counteroffensive. Publius </a:t>
            </a:r>
            <a:r>
              <a:rPr lang="en-GB" sz="1200" kern="1200" dirty="0" err="1">
                <a:solidFill>
                  <a:schemeClr val="tx1"/>
                </a:solidFill>
                <a:latin typeface="Franklin Gothic Medium" pitchFamily="34" charset="0"/>
                <a:ea typeface="+mn-ea"/>
                <a:cs typeface="+mn-cs"/>
              </a:rPr>
              <a:t>Ventidius</a:t>
            </a:r>
            <a:r>
              <a:rPr lang="en-GB" sz="1200" kern="1200" dirty="0">
                <a:solidFill>
                  <a:schemeClr val="tx1"/>
                </a:solidFill>
                <a:latin typeface="Franklin Gothic Medium" pitchFamily="34" charset="0"/>
                <a:ea typeface="+mn-ea"/>
                <a:cs typeface="+mn-cs"/>
              </a:rPr>
              <a:t> </a:t>
            </a:r>
            <a:r>
              <a:rPr lang="en-GB" sz="1200" kern="1200" dirty="0" err="1">
                <a:solidFill>
                  <a:schemeClr val="tx1"/>
                </a:solidFill>
                <a:latin typeface="Franklin Gothic Medium" pitchFamily="34" charset="0"/>
                <a:ea typeface="+mn-ea"/>
                <a:cs typeface="+mn-cs"/>
              </a:rPr>
              <a:t>Bassus</a:t>
            </a:r>
            <a:r>
              <a:rPr lang="en-GB" sz="1200" kern="1200" dirty="0">
                <a:solidFill>
                  <a:schemeClr val="tx1"/>
                </a:solidFill>
                <a:latin typeface="Franklin Gothic Medium" pitchFamily="34" charset="0"/>
                <a:ea typeface="+mn-ea"/>
                <a:cs typeface="+mn-cs"/>
              </a:rPr>
              <a:t>, an officer under Mark Antony, defeated and then executed </a:t>
            </a:r>
            <a:r>
              <a:rPr lang="en-GB" sz="1200" kern="1200" dirty="0" err="1">
                <a:solidFill>
                  <a:schemeClr val="tx1"/>
                </a:solidFill>
                <a:latin typeface="Franklin Gothic Medium" pitchFamily="34" charset="0"/>
                <a:ea typeface="+mn-ea"/>
                <a:cs typeface="+mn-cs"/>
              </a:rPr>
              <a:t>Labienus</a:t>
            </a:r>
            <a:r>
              <a:rPr lang="en-GB" sz="1200" kern="1200" dirty="0">
                <a:solidFill>
                  <a:schemeClr val="tx1"/>
                </a:solidFill>
                <a:latin typeface="Franklin Gothic Medium" pitchFamily="34" charset="0"/>
                <a:ea typeface="+mn-ea"/>
                <a:cs typeface="+mn-cs"/>
              </a:rPr>
              <a:t> at the Battle of the Cilician Gates (in modern Mersin Province, Turkey) in 39 BC.[96] Shortly afterward, a Parthian force in Syria led by general </a:t>
            </a:r>
            <a:r>
              <a:rPr lang="en-GB" sz="1200" kern="1200" dirty="0" err="1">
                <a:solidFill>
                  <a:schemeClr val="tx1"/>
                </a:solidFill>
                <a:latin typeface="Franklin Gothic Medium" pitchFamily="34" charset="0"/>
                <a:ea typeface="+mn-ea"/>
                <a:cs typeface="+mn-cs"/>
              </a:rPr>
              <a:t>Pharnapates</a:t>
            </a:r>
            <a:r>
              <a:rPr lang="en-GB" sz="1200" kern="1200" dirty="0">
                <a:solidFill>
                  <a:schemeClr val="tx1"/>
                </a:solidFill>
                <a:latin typeface="Franklin Gothic Medium" pitchFamily="34" charset="0"/>
                <a:ea typeface="+mn-ea"/>
                <a:cs typeface="+mn-cs"/>
              </a:rPr>
              <a:t> was defeated by </a:t>
            </a:r>
            <a:r>
              <a:rPr lang="en-GB" sz="1200" kern="1200" dirty="0" err="1">
                <a:solidFill>
                  <a:schemeClr val="tx1"/>
                </a:solidFill>
                <a:latin typeface="Franklin Gothic Medium" pitchFamily="34" charset="0"/>
                <a:ea typeface="+mn-ea"/>
                <a:cs typeface="+mn-cs"/>
              </a:rPr>
              <a:t>Ventidius</a:t>
            </a:r>
            <a:r>
              <a:rPr lang="en-GB" sz="1200" kern="1200" dirty="0">
                <a:solidFill>
                  <a:schemeClr val="tx1"/>
                </a:solidFill>
                <a:latin typeface="Franklin Gothic Medium" pitchFamily="34" charset="0"/>
                <a:ea typeface="+mn-ea"/>
                <a:cs typeface="+mn-cs"/>
              </a:rPr>
              <a:t> at the Battle of </a:t>
            </a:r>
            <a:r>
              <a:rPr lang="en-GB" sz="1200" kern="1200" dirty="0" err="1">
                <a:solidFill>
                  <a:schemeClr val="tx1"/>
                </a:solidFill>
                <a:latin typeface="Franklin Gothic Medium" pitchFamily="34" charset="0"/>
                <a:ea typeface="+mn-ea"/>
                <a:cs typeface="+mn-cs"/>
              </a:rPr>
              <a:t>Amanus</a:t>
            </a:r>
            <a:r>
              <a:rPr lang="en-GB" sz="1200" kern="1200" dirty="0">
                <a:solidFill>
                  <a:schemeClr val="tx1"/>
                </a:solidFill>
                <a:latin typeface="Franklin Gothic Medium" pitchFamily="34" charset="0"/>
                <a:ea typeface="+mn-ea"/>
                <a:cs typeface="+mn-cs"/>
              </a:rPr>
              <a:t> Pass.[96]</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As a result,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I temporarily withdrew from Syria. When he returned in the spring of 38 BC, he faced </a:t>
            </a:r>
            <a:r>
              <a:rPr lang="en-GB" sz="1200" kern="1200" dirty="0" err="1">
                <a:solidFill>
                  <a:schemeClr val="tx1"/>
                </a:solidFill>
                <a:latin typeface="Franklin Gothic Medium" pitchFamily="34" charset="0"/>
                <a:ea typeface="+mn-ea"/>
                <a:cs typeface="+mn-cs"/>
              </a:rPr>
              <a:t>Ventidius</a:t>
            </a:r>
            <a:r>
              <a:rPr lang="en-GB" sz="1200" kern="1200" dirty="0">
                <a:solidFill>
                  <a:schemeClr val="tx1"/>
                </a:solidFill>
                <a:latin typeface="Franklin Gothic Medium" pitchFamily="34" charset="0"/>
                <a:ea typeface="+mn-ea"/>
                <a:cs typeface="+mn-cs"/>
              </a:rPr>
              <a:t> at the Battle of Mount </a:t>
            </a:r>
            <a:r>
              <a:rPr lang="en-GB" sz="1200" kern="1200" dirty="0" err="1">
                <a:solidFill>
                  <a:schemeClr val="tx1"/>
                </a:solidFill>
                <a:latin typeface="Franklin Gothic Medium" pitchFamily="34" charset="0"/>
                <a:ea typeface="+mn-ea"/>
                <a:cs typeface="+mn-cs"/>
              </a:rPr>
              <a:t>Gindarus</a:t>
            </a:r>
            <a:r>
              <a:rPr lang="en-GB" sz="1200" kern="1200" dirty="0">
                <a:solidFill>
                  <a:schemeClr val="tx1"/>
                </a:solidFill>
                <a:latin typeface="Franklin Gothic Medium" pitchFamily="34" charset="0"/>
                <a:ea typeface="+mn-ea"/>
                <a:cs typeface="+mn-cs"/>
              </a:rPr>
              <a:t>, northeast of Antioch. </a:t>
            </a:r>
            <a:r>
              <a:rPr lang="en-GB" sz="1200" kern="1200" dirty="0" err="1">
                <a:solidFill>
                  <a:schemeClr val="tx1"/>
                </a:solidFill>
                <a:latin typeface="Franklin Gothic Medium" pitchFamily="34" charset="0"/>
                <a:ea typeface="+mn-ea"/>
                <a:cs typeface="+mn-cs"/>
              </a:rPr>
              <a:t>Pacorus</a:t>
            </a:r>
            <a:r>
              <a:rPr lang="en-GB" sz="1200" kern="1200" dirty="0">
                <a:solidFill>
                  <a:schemeClr val="tx1"/>
                </a:solidFill>
                <a:latin typeface="Franklin Gothic Medium" pitchFamily="34" charset="0"/>
                <a:ea typeface="+mn-ea"/>
                <a:cs typeface="+mn-cs"/>
              </a:rPr>
              <a:t> was killed during the battle, and his forces retreated across the Euphrates. His death spurred a succession crisis in which </a:t>
            </a:r>
            <a:r>
              <a:rPr lang="en-GB" sz="1200" kern="1200" dirty="0" err="1">
                <a:solidFill>
                  <a:schemeClr val="tx1"/>
                </a:solidFill>
                <a:latin typeface="Franklin Gothic Medium" pitchFamily="34" charset="0"/>
                <a:ea typeface="+mn-ea"/>
                <a:cs typeface="+mn-cs"/>
              </a:rPr>
              <a:t>Orodes</a:t>
            </a:r>
            <a:r>
              <a:rPr lang="en-GB" sz="1200" kern="1200" dirty="0">
                <a:solidFill>
                  <a:schemeClr val="tx1"/>
                </a:solidFill>
                <a:latin typeface="Franklin Gothic Medium" pitchFamily="34" charset="0"/>
                <a:ea typeface="+mn-ea"/>
                <a:cs typeface="+mn-cs"/>
              </a:rPr>
              <a:t> II chose </a:t>
            </a:r>
            <a:r>
              <a:rPr lang="en-GB" sz="1200" kern="1200" dirty="0" err="1">
                <a:solidFill>
                  <a:schemeClr val="tx1"/>
                </a:solidFill>
                <a:latin typeface="Franklin Gothic Medium" pitchFamily="34" charset="0"/>
                <a:ea typeface="+mn-ea"/>
                <a:cs typeface="+mn-cs"/>
              </a:rPr>
              <a:t>Phraates</a:t>
            </a:r>
            <a:r>
              <a:rPr lang="en-GB" sz="1200" kern="1200" dirty="0">
                <a:solidFill>
                  <a:schemeClr val="tx1"/>
                </a:solidFill>
                <a:latin typeface="Franklin Gothic Medium" pitchFamily="34" charset="0"/>
                <a:ea typeface="+mn-ea"/>
                <a:cs typeface="+mn-cs"/>
              </a:rPr>
              <a:t> IV (r. c. 38–2 BC) as his new heir.[97]</a:t>
            </a:r>
          </a:p>
          <a:p>
            <a:r>
              <a:rPr lang="en-GB" sz="1200" kern="1200" dirty="0">
                <a:solidFill>
                  <a:schemeClr val="tx1"/>
                </a:solidFill>
                <a:latin typeface="Franklin Gothic Medium" pitchFamily="34" charset="0"/>
                <a:ea typeface="+mn-ea"/>
                <a:cs typeface="+mn-cs"/>
              </a:rPr>
              <a:t>"</a:t>
            </a:r>
          </a:p>
          <a:p>
            <a:r>
              <a:rPr lang="en-GB" sz="1200" kern="1200" dirty="0">
                <a:solidFill>
                  <a:schemeClr val="tx1"/>
                </a:solidFill>
                <a:latin typeface="Franklin Gothic Medium" pitchFamily="34" charset="0"/>
                <a:ea typeface="+mn-ea"/>
                <a:cs typeface="+mn-cs"/>
              </a:rPr>
              <a:t>Upon assuming the throne, </a:t>
            </a:r>
            <a:r>
              <a:rPr lang="en-GB" sz="1200" kern="1200" dirty="0" err="1">
                <a:solidFill>
                  <a:schemeClr val="tx1"/>
                </a:solidFill>
                <a:latin typeface="Franklin Gothic Medium" pitchFamily="34" charset="0"/>
                <a:ea typeface="+mn-ea"/>
                <a:cs typeface="+mn-cs"/>
              </a:rPr>
              <a:t>Phraates</a:t>
            </a:r>
            <a:r>
              <a:rPr lang="en-GB" sz="1200" kern="1200" dirty="0">
                <a:solidFill>
                  <a:schemeClr val="tx1"/>
                </a:solidFill>
                <a:latin typeface="Franklin Gothic Medium" pitchFamily="34" charset="0"/>
                <a:ea typeface="+mn-ea"/>
                <a:cs typeface="+mn-cs"/>
              </a:rPr>
              <a:t> IV eliminated rival claimants by killing and exiling his own brothers.[98] One of them, </a:t>
            </a:r>
            <a:r>
              <a:rPr lang="en-GB" sz="1200" kern="1200" dirty="0" err="1">
                <a:solidFill>
                  <a:schemeClr val="tx1"/>
                </a:solidFill>
                <a:latin typeface="Franklin Gothic Medium" pitchFamily="34" charset="0"/>
                <a:ea typeface="+mn-ea"/>
                <a:cs typeface="+mn-cs"/>
              </a:rPr>
              <a:t>Monaeses</a:t>
            </a:r>
            <a:r>
              <a:rPr lang="en-GB" sz="1200" kern="1200" dirty="0">
                <a:solidFill>
                  <a:schemeClr val="tx1"/>
                </a:solidFill>
                <a:latin typeface="Franklin Gothic Medium" pitchFamily="34" charset="0"/>
                <a:ea typeface="+mn-ea"/>
                <a:cs typeface="+mn-cs"/>
              </a:rPr>
              <a:t>, fled to Antony and convinced him to invade Parthia.[99] Antony defeated Parthia's Judaean ally </a:t>
            </a:r>
            <a:r>
              <a:rPr lang="en-GB" sz="1200" kern="1200" dirty="0" err="1">
                <a:solidFill>
                  <a:schemeClr val="tx1"/>
                </a:solidFill>
                <a:latin typeface="Franklin Gothic Medium" pitchFamily="34" charset="0"/>
                <a:ea typeface="+mn-ea"/>
                <a:cs typeface="+mn-cs"/>
              </a:rPr>
              <a:t>Antigonus</a:t>
            </a:r>
            <a:r>
              <a:rPr lang="en-GB" sz="1200" kern="1200" dirty="0">
                <a:solidFill>
                  <a:schemeClr val="tx1"/>
                </a:solidFill>
                <a:latin typeface="Franklin Gothic Medium" pitchFamily="34" charset="0"/>
                <a:ea typeface="+mn-ea"/>
                <a:cs typeface="+mn-cs"/>
              </a:rPr>
              <a:t> in 37 BC, installing Herod as a client king in his place.</a:t>
            </a:r>
          </a:p>
          <a:p>
            <a:endParaRPr lang="en-GB" sz="1200" kern="1200" dirty="0">
              <a:solidFill>
                <a:schemeClr val="tx1"/>
              </a:solidFill>
              <a:latin typeface="Franklin Gothic Medium" pitchFamily="34" charset="0"/>
              <a:ea typeface="+mn-ea"/>
              <a:cs typeface="+mn-cs"/>
            </a:endParaRPr>
          </a:p>
          <a:p>
            <a:r>
              <a:rPr lang="en-GB" sz="1200" kern="1200" dirty="0">
                <a:solidFill>
                  <a:schemeClr val="tx1"/>
                </a:solidFill>
                <a:latin typeface="Franklin Gothic Medium" pitchFamily="34" charset="0"/>
                <a:ea typeface="+mn-ea"/>
                <a:cs typeface="+mn-cs"/>
              </a:rPr>
              <a:t>The following year, when Antony marched to </a:t>
            </a:r>
            <a:r>
              <a:rPr lang="en-GB" sz="1200" kern="1200" dirty="0" err="1">
                <a:solidFill>
                  <a:schemeClr val="tx1"/>
                </a:solidFill>
                <a:latin typeface="Franklin Gothic Medium" pitchFamily="34" charset="0"/>
                <a:ea typeface="+mn-ea"/>
                <a:cs typeface="+mn-cs"/>
              </a:rPr>
              <a:t>Theodosiopolis</a:t>
            </a:r>
            <a:r>
              <a:rPr lang="en-GB" sz="1200" kern="1200" dirty="0">
                <a:solidFill>
                  <a:schemeClr val="tx1"/>
                </a:solidFill>
                <a:latin typeface="Franklin Gothic Medium" pitchFamily="34" charset="0"/>
                <a:ea typeface="+mn-ea"/>
                <a:cs typeface="+mn-cs"/>
              </a:rPr>
              <a:t>, </a:t>
            </a:r>
            <a:r>
              <a:rPr lang="en-GB" sz="1200" kern="1200" dirty="0" err="1">
                <a:solidFill>
                  <a:schemeClr val="tx1"/>
                </a:solidFill>
                <a:latin typeface="Franklin Gothic Medium" pitchFamily="34" charset="0"/>
                <a:ea typeface="+mn-ea"/>
                <a:cs typeface="+mn-cs"/>
              </a:rPr>
              <a:t>Artavasdes</a:t>
            </a:r>
            <a:r>
              <a:rPr lang="en-GB" sz="1200" kern="1200" dirty="0">
                <a:solidFill>
                  <a:schemeClr val="tx1"/>
                </a:solidFill>
                <a:latin typeface="Franklin Gothic Medium" pitchFamily="34" charset="0"/>
                <a:ea typeface="+mn-ea"/>
                <a:cs typeface="+mn-cs"/>
              </a:rPr>
              <a:t> II of Armenia once again switched alliances by sending Antony additional troops. Antony invaded Media </a:t>
            </a:r>
            <a:r>
              <a:rPr lang="en-GB" sz="1200" kern="1200" dirty="0" err="1">
                <a:solidFill>
                  <a:schemeClr val="tx1"/>
                </a:solidFill>
                <a:latin typeface="Franklin Gothic Medium" pitchFamily="34" charset="0"/>
                <a:ea typeface="+mn-ea"/>
                <a:cs typeface="+mn-cs"/>
              </a:rPr>
              <a:t>Atropatene</a:t>
            </a:r>
            <a:r>
              <a:rPr lang="en-GB" sz="1200" kern="1200" dirty="0">
                <a:solidFill>
                  <a:schemeClr val="tx1"/>
                </a:solidFill>
                <a:latin typeface="Franklin Gothic Medium" pitchFamily="34" charset="0"/>
                <a:ea typeface="+mn-ea"/>
                <a:cs typeface="+mn-cs"/>
              </a:rPr>
              <a:t> (modern Iranian Azerbaijan), then ruled by Parthia's ally </a:t>
            </a:r>
            <a:r>
              <a:rPr lang="en-GB" sz="1200" kern="1200" dirty="0" err="1">
                <a:solidFill>
                  <a:schemeClr val="tx1"/>
                </a:solidFill>
                <a:latin typeface="Franklin Gothic Medium" pitchFamily="34" charset="0"/>
                <a:ea typeface="+mn-ea"/>
                <a:cs typeface="+mn-cs"/>
              </a:rPr>
              <a:t>Artavasdes</a:t>
            </a:r>
            <a:r>
              <a:rPr lang="en-GB" sz="1200" kern="1200" dirty="0">
                <a:solidFill>
                  <a:schemeClr val="tx1"/>
                </a:solidFill>
                <a:latin typeface="Franklin Gothic Medium" pitchFamily="34" charset="0"/>
                <a:ea typeface="+mn-ea"/>
                <a:cs typeface="+mn-cs"/>
              </a:rPr>
              <a:t> I of Media </a:t>
            </a:r>
            <a:r>
              <a:rPr lang="en-GB" sz="1200" kern="1200" dirty="0" err="1">
                <a:solidFill>
                  <a:schemeClr val="tx1"/>
                </a:solidFill>
                <a:latin typeface="Franklin Gothic Medium" pitchFamily="34" charset="0"/>
                <a:ea typeface="+mn-ea"/>
                <a:cs typeface="+mn-cs"/>
              </a:rPr>
              <a:t>Atropatene</a:t>
            </a:r>
            <a:r>
              <a:rPr lang="en-GB" sz="1200" kern="1200" dirty="0">
                <a:solidFill>
                  <a:schemeClr val="tx1"/>
                </a:solidFill>
                <a:latin typeface="Franklin Gothic Medium" pitchFamily="34" charset="0"/>
                <a:ea typeface="+mn-ea"/>
                <a:cs typeface="+mn-cs"/>
              </a:rPr>
              <a:t>, with the intention of seizing the capital </a:t>
            </a:r>
            <a:r>
              <a:rPr lang="en-GB" sz="1200" kern="1200" dirty="0" err="1">
                <a:solidFill>
                  <a:schemeClr val="tx1"/>
                </a:solidFill>
                <a:latin typeface="Franklin Gothic Medium" pitchFamily="34" charset="0"/>
                <a:ea typeface="+mn-ea"/>
                <a:cs typeface="+mn-cs"/>
              </a:rPr>
              <a:t>Praaspa</a:t>
            </a:r>
            <a:r>
              <a:rPr lang="en-GB" sz="1200" kern="1200" dirty="0">
                <a:solidFill>
                  <a:schemeClr val="tx1"/>
                </a:solidFill>
                <a:latin typeface="Franklin Gothic Medium" pitchFamily="34" charset="0"/>
                <a:ea typeface="+mn-ea"/>
                <a:cs typeface="+mn-cs"/>
              </a:rPr>
              <a:t>, the location of which is now unknown. However, </a:t>
            </a:r>
            <a:r>
              <a:rPr lang="en-GB" sz="1200" kern="1200" dirty="0" err="1">
                <a:solidFill>
                  <a:schemeClr val="tx1"/>
                </a:solidFill>
                <a:latin typeface="Franklin Gothic Medium" pitchFamily="34" charset="0"/>
                <a:ea typeface="+mn-ea"/>
                <a:cs typeface="+mn-cs"/>
              </a:rPr>
              <a:t>Phraates</a:t>
            </a:r>
            <a:r>
              <a:rPr lang="en-GB" sz="1200" kern="1200" dirty="0">
                <a:solidFill>
                  <a:schemeClr val="tx1"/>
                </a:solidFill>
                <a:latin typeface="Franklin Gothic Medium" pitchFamily="34" charset="0"/>
                <a:ea typeface="+mn-ea"/>
                <a:cs typeface="+mn-cs"/>
              </a:rPr>
              <a:t> IV ambushed Antony's rear detachment, destroying a giant battering ram meant for the siege of </a:t>
            </a:r>
            <a:r>
              <a:rPr lang="en-GB" sz="1200" kern="1200" dirty="0" err="1">
                <a:solidFill>
                  <a:schemeClr val="tx1"/>
                </a:solidFill>
                <a:latin typeface="Franklin Gothic Medium" pitchFamily="34" charset="0"/>
                <a:ea typeface="+mn-ea"/>
                <a:cs typeface="+mn-cs"/>
              </a:rPr>
              <a:t>Praaspa</a:t>
            </a:r>
            <a:r>
              <a:rPr lang="en-GB" sz="1200" kern="1200" dirty="0">
                <a:solidFill>
                  <a:schemeClr val="tx1"/>
                </a:solidFill>
                <a:latin typeface="Franklin Gothic Medium" pitchFamily="34" charset="0"/>
                <a:ea typeface="+mn-ea"/>
                <a:cs typeface="+mn-cs"/>
              </a:rPr>
              <a:t>; after this, </a:t>
            </a:r>
            <a:r>
              <a:rPr lang="en-GB" sz="1200" kern="1200" dirty="0" err="1">
                <a:solidFill>
                  <a:schemeClr val="tx1"/>
                </a:solidFill>
                <a:latin typeface="Franklin Gothic Medium" pitchFamily="34" charset="0"/>
                <a:ea typeface="+mn-ea"/>
                <a:cs typeface="+mn-cs"/>
              </a:rPr>
              <a:t>Artavasdes</a:t>
            </a:r>
            <a:r>
              <a:rPr lang="en-GB" sz="1200" kern="1200" dirty="0">
                <a:solidFill>
                  <a:schemeClr val="tx1"/>
                </a:solidFill>
                <a:latin typeface="Franklin Gothic Medium" pitchFamily="34" charset="0"/>
                <a:ea typeface="+mn-ea"/>
                <a:cs typeface="+mn-cs"/>
              </a:rPr>
              <a:t> II abandoned Antony's forces.[100]</a:t>
            </a:r>
          </a:p>
          <a:p>
            <a:r>
              <a:rPr lang="en-US" sz="1200" kern="1200" dirty="0">
                <a:solidFill>
                  <a:schemeClr val="tx1"/>
                </a:solidFill>
                <a:latin typeface="Franklin Gothic Medium" pitchFamily="34" charset="0"/>
                <a:ea typeface="+mn-ea"/>
                <a:cs typeface="+mn-cs"/>
              </a:rPr>
              <a:t> </a:t>
            </a:r>
            <a:endParaRPr lang="en-GB" sz="1200" kern="1200" dirty="0">
              <a:solidFill>
                <a:schemeClr val="tx1"/>
              </a:solidFill>
              <a:latin typeface="Franklin Gothic Medium" pitchFamily="34" charset="0"/>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20E3B4D-DE41-42F2-96D5-F92F389ABCE5}" type="slidenum">
              <a:rPr kumimoji="0" lang="en-GB" sz="1200" b="0" i="0" u="none" strike="noStrike" kern="1200" cap="none" spc="0" normalizeH="0" baseline="0" noProof="0" smtClean="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Tree>
    <p:extLst>
      <p:ext uri="{BB962C8B-B14F-4D97-AF65-F5344CB8AC3E}">
        <p14:creationId xmlns:p14="http://schemas.microsoft.com/office/powerpoint/2010/main" val="2515201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137F442-C9B2-4AD3-B700-B65D514736DC}" type="slidenum">
              <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Franklin Gothic Medium" pitchFamily="96" charset="0"/>
              <a:cs typeface="Arial" pitchFamily="96" charset="0"/>
            </a:endParaRPr>
          </a:p>
        </p:txBody>
      </p:sp>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0342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a:extLst>
              <a:ext uri="{FF2B5EF4-FFF2-40B4-BE49-F238E27FC236}">
                <a16:creationId xmlns:a16="http://schemas.microsoft.com/office/drawing/2014/main" id="{EA58D0A4-86A1-A341-AA71-D1C59D5EC8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FD1C462-07E6-804F-935E-72DB9405AC1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01378" name="Rectangle 2">
            <a:extLst>
              <a:ext uri="{FF2B5EF4-FFF2-40B4-BE49-F238E27FC236}">
                <a16:creationId xmlns:a16="http://schemas.microsoft.com/office/drawing/2014/main" id="{864CB0EB-9406-7149-BDC4-DD52D2E17D4B}"/>
              </a:ext>
            </a:extLst>
          </p:cNvPr>
          <p:cNvSpPr>
            <a:spLocks noGrp="1" noRot="1" noChangeAspect="1" noChangeArrowheads="1" noTextEdit="1"/>
          </p:cNvSpPr>
          <p:nvPr>
            <p:ph type="sldImg"/>
          </p:nvPr>
        </p:nvSpPr>
        <p:spPr>
          <a:solidFill>
            <a:srgbClr val="FFFFFF"/>
          </a:solidFill>
          <a:ln/>
        </p:spPr>
      </p:sp>
      <p:sp>
        <p:nvSpPr>
          <p:cNvPr id="101379" name="Rectangle 3">
            <a:extLst>
              <a:ext uri="{FF2B5EF4-FFF2-40B4-BE49-F238E27FC236}">
                <a16:creationId xmlns:a16="http://schemas.microsoft.com/office/drawing/2014/main" id="{43C064CC-2718-E84D-A7F8-7C839F981AF7}"/>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r>
              <a:rPr lang="en-US" altLang="en-US" dirty="0">
                <a:latin typeface="Arial" panose="020B0604020202020204" pitchFamily="34" charset="0"/>
                <a:ea typeface="ＭＳ Ｐゴシック" panose="020B0600070205080204" pitchFamily="34" charset="-128"/>
              </a:rPr>
              <a:t>The division between Sunnis and Shi'as is the largest and oldest in the history of Islam.</a:t>
            </a:r>
          </a:p>
          <a:p>
            <a:r>
              <a:rPr lang="en-US" altLang="en-US" dirty="0">
                <a:latin typeface="Arial" panose="020B0604020202020204" pitchFamily="34" charset="0"/>
                <a:ea typeface="ＭＳ Ｐゴシック" panose="020B0600070205080204" pitchFamily="34" charset="-128"/>
              </a:rPr>
              <a:t>They both agree on the fundamentals of Islam and share the same Holy Book (The </a:t>
            </a:r>
            <a:r>
              <a:rPr lang="en-US" altLang="en-US" dirty="0">
                <a:latin typeface="Arial" panose="020B0604020202020204" pitchFamily="34" charset="0"/>
                <a:ea typeface="ＭＳ Ｐゴシック" panose="020B0600070205080204" pitchFamily="34" charset="-128"/>
                <a:hlinkClick r:id="rId3"/>
              </a:rPr>
              <a:t>Qur'an</a:t>
            </a:r>
            <a:r>
              <a:rPr lang="en-US" altLang="en-US" dirty="0">
                <a:latin typeface="Arial" panose="020B0604020202020204" pitchFamily="34" charset="0"/>
                <a:ea typeface="ＭＳ Ｐゴシック" panose="020B0600070205080204" pitchFamily="34" charset="-128"/>
              </a:rPr>
              <a:t>), but there are differences mostly derived from their different historical experiences, political and social developments, as well as ethnic composition.</a:t>
            </a:r>
          </a:p>
          <a:p>
            <a:r>
              <a:rPr lang="en-US" altLang="en-US" dirty="0">
                <a:latin typeface="Arial" panose="020B0604020202020204" pitchFamily="34" charset="0"/>
                <a:ea typeface="ＭＳ Ｐゴシック" panose="020B0600070205080204" pitchFamily="34" charset="-128"/>
              </a:rPr>
              <a:t>These differences originate from the question of who would succeed the </a:t>
            </a:r>
            <a:r>
              <a:rPr lang="en-US" altLang="en-US" dirty="0">
                <a:latin typeface="Arial" panose="020B0604020202020204" pitchFamily="34" charset="0"/>
                <a:ea typeface="ＭＳ Ｐゴシック" panose="020B0600070205080204" pitchFamily="34" charset="-128"/>
                <a:hlinkClick r:id="rId4"/>
              </a:rPr>
              <a:t>Prophet Muhammad</a:t>
            </a:r>
            <a:r>
              <a:rPr lang="en-US" altLang="en-US" dirty="0">
                <a:latin typeface="Arial" panose="020B0604020202020204" pitchFamily="34" charset="0"/>
                <a:ea typeface="ＭＳ Ｐゴシック" panose="020B0600070205080204" pitchFamily="34" charset="-128"/>
              </a:rPr>
              <a:t> as leader of the emerging Muslim community after his death. To understand them, we need to know a bit about the Prophet's life and political and spiritual legacy.</a:t>
            </a:r>
          </a:p>
          <a:p>
            <a:r>
              <a:rPr lang="en-US" altLang="en-US" b="1" dirty="0">
                <a:latin typeface="Arial" panose="020B0604020202020204" pitchFamily="34" charset="0"/>
                <a:ea typeface="ＭＳ Ｐゴシック" panose="020B0600070205080204" pitchFamily="34" charset="-128"/>
              </a:rPr>
              <a:t>The Prophet Muhammad</a:t>
            </a:r>
          </a:p>
          <a:p>
            <a:r>
              <a:rPr lang="en-US" altLang="en-US" dirty="0">
                <a:latin typeface="Arial" panose="020B0604020202020204" pitchFamily="34" charset="0"/>
                <a:ea typeface="ＭＳ Ｐゴシック" panose="020B0600070205080204" pitchFamily="34" charset="-128"/>
                <a:hlinkClick r:id="rId5"/>
              </a:rPr>
              <a:t>When the Prophet died</a:t>
            </a:r>
            <a:r>
              <a:rPr lang="en-US" altLang="en-US" dirty="0">
                <a:latin typeface="Arial" panose="020B0604020202020204" pitchFamily="34" charset="0"/>
                <a:ea typeface="ＭＳ Ｐゴシック" panose="020B0600070205080204" pitchFamily="34" charset="-128"/>
              </a:rPr>
              <a:t> in the early 7th century he left not only the religion of Islam but also a community of about one hundred thousand Muslims </a:t>
            </a:r>
            <a:r>
              <a:rPr lang="en-US" altLang="en-US" dirty="0" err="1">
                <a:latin typeface="Arial" panose="020B0604020202020204" pitchFamily="34" charset="0"/>
                <a:ea typeface="ＭＳ Ｐゴシック" panose="020B0600070205080204" pitchFamily="34" charset="-128"/>
              </a:rPr>
              <a:t>organised</a:t>
            </a:r>
            <a:r>
              <a:rPr lang="en-US" altLang="en-US" dirty="0">
                <a:latin typeface="Arial" panose="020B0604020202020204" pitchFamily="34" charset="0"/>
                <a:ea typeface="ＭＳ Ｐゴシック" panose="020B0600070205080204" pitchFamily="34" charset="-128"/>
              </a:rPr>
              <a:t> as an Islamic state on the Arabian Peninsula. It was the question of who should succeed the Prophet and lead the fledgling Islamic state that created the divide.</a:t>
            </a:r>
          </a:p>
          <a:p>
            <a:r>
              <a:rPr lang="en-US" altLang="en-US" dirty="0">
                <a:latin typeface="Arial" panose="020B0604020202020204" pitchFamily="34" charset="0"/>
                <a:ea typeface="ＭＳ Ｐゴシック" panose="020B0600070205080204" pitchFamily="34" charset="-128"/>
              </a:rPr>
              <a:t>The larger group of Muslims chose Abu Bakr, a close Companion of the Prophet, as the Caliph (politico-social leader) and he was accepted as such by much of the community which saw the succession in political and not spiritual terms. However another smaller group, which also included some of the senior Companions, believed that the Prophet's son-in-law (his wife was Fatima) and cousin, Ali, should be Caliph. They understood that the Prophet had appointed him as the sole interpreter of his legacy, in both political and spiritual terms. In the end Abu Bakr was appointed First Caliph.</a:t>
            </a:r>
          </a:p>
          <a:p>
            <a:r>
              <a:rPr lang="en-US" altLang="en-US" b="1" dirty="0">
                <a:latin typeface="Arial" panose="020B0604020202020204" pitchFamily="34" charset="0"/>
                <a:ea typeface="ＭＳ Ｐゴシック" panose="020B0600070205080204" pitchFamily="34" charset="-128"/>
              </a:rPr>
              <a:t>Leadership claims</a:t>
            </a:r>
          </a:p>
          <a:p>
            <a:r>
              <a:rPr lang="en-US" altLang="en-US" dirty="0">
                <a:latin typeface="Arial" panose="020B0604020202020204" pitchFamily="34" charset="0"/>
                <a:ea typeface="ＭＳ Ｐゴシック" panose="020B0600070205080204" pitchFamily="34" charset="-128"/>
              </a:rPr>
              <a:t>Both Shi'as and Sunnis have good evidence to support their understanding of the succession. Sunnis argue that the Prophet chose Abu Bakr to lead the congregational prayers as he lay on his deathbed, thus suggesting that the Prophet was naming Abu Bakr as the next leader. The Shi'as' evidence is that Muhammad stood up in front of his Companions on the way back from his last Hajj, and proclaimed Ali the spiritual guide and master of all believers. Shi'a reports say he took Ali's hand and said that anyone who followed Muhammad should follow Ali.</a:t>
            </a:r>
          </a:p>
          <a:p>
            <a:r>
              <a:rPr lang="en-US" altLang="en-US" dirty="0">
                <a:latin typeface="Arial" panose="020B0604020202020204" pitchFamily="34" charset="0"/>
                <a:ea typeface="ＭＳ Ｐゴシック" panose="020B0600070205080204" pitchFamily="34" charset="-128"/>
              </a:rPr>
              <a:t>Muslims who believe that Abu Bakr should have been the Prophet's successor have come to be known as Sunni Muslims. Those who believe Ali should have been the Prophet's successor are now known as Shi'a Muslims. It was only later that these terms came into use. Sunni means 'one who follows the Sunnah' (what the Prophet said, did, agreed to or condemned). Shi'a is a contraction of the phrase '</a:t>
            </a:r>
            <a:r>
              <a:rPr lang="en-US" altLang="en-US" dirty="0" err="1">
                <a:latin typeface="Arial" panose="020B0604020202020204" pitchFamily="34" charset="0"/>
                <a:ea typeface="ＭＳ Ｐゴシック" panose="020B0600070205080204" pitchFamily="34" charset="-128"/>
              </a:rPr>
              <a:t>Shiat</a:t>
            </a:r>
            <a:r>
              <a:rPr lang="en-US" altLang="en-US" dirty="0">
                <a:latin typeface="Arial" panose="020B0604020202020204" pitchFamily="34" charset="0"/>
                <a:ea typeface="ＭＳ Ｐゴシック" panose="020B0600070205080204" pitchFamily="34" charset="-128"/>
              </a:rPr>
              <a:t> Ali', meaning 'partisans of Ali'.</a:t>
            </a:r>
          </a:p>
          <a:p>
            <a:r>
              <a:rPr lang="en-US" altLang="en-US" dirty="0">
                <a:latin typeface="Arial" panose="020B0604020202020204" pitchFamily="34" charset="0"/>
                <a:ea typeface="ＭＳ Ｐゴシック" panose="020B0600070205080204" pitchFamily="34" charset="-128"/>
              </a:rPr>
              <a:t>The use of the word "successor" should not be confused to mean that those leaders that came after the Prophet Muhammad were also prophets - both Shi'a and Sunni agree that Muhammad was the final prophet.</a:t>
            </a:r>
          </a:p>
          <a:p>
            <a:r>
              <a:rPr lang="en-US" altLang="en-US" dirty="0">
                <a:latin typeface="Arial" panose="020B0604020202020204" pitchFamily="34" charset="0"/>
                <a:ea typeface="ＭＳ Ｐゴシック" panose="020B0600070205080204" pitchFamily="34" charset="-128"/>
                <a:hlinkClick r:id="rId6" tooltip="go to the top"/>
              </a:rPr>
              <a:t>Top</a:t>
            </a:r>
            <a:endParaRPr lang="en-US" altLang="en-US" dirty="0">
              <a:latin typeface="Arial" panose="020B0604020202020204" pitchFamily="34" charset="0"/>
              <a:ea typeface="ＭＳ Ｐゴシック" panose="020B0600070205080204" pitchFamily="34" charset="-128"/>
            </a:endParaRPr>
          </a:p>
          <a:p>
            <a:r>
              <a:rPr lang="en-US" altLang="en-US" b="1" dirty="0">
                <a:latin typeface="Arial" panose="020B0604020202020204" pitchFamily="34" charset="0"/>
                <a:ea typeface="ＭＳ Ｐゴシック" panose="020B0600070205080204" pitchFamily="34" charset="-128"/>
              </a:rPr>
              <a:t>The division</a:t>
            </a:r>
          </a:p>
          <a:p>
            <a:r>
              <a:rPr lang="en-US" altLang="en-US" b="1" dirty="0">
                <a:latin typeface="Arial" panose="020B0604020202020204" pitchFamily="34" charset="0"/>
                <a:ea typeface="ＭＳ Ｐゴシック" panose="020B0600070205080204" pitchFamily="34" charset="-128"/>
              </a:rPr>
              <a:t>Seeds of division</a:t>
            </a:r>
          </a:p>
          <a:p>
            <a:r>
              <a:rPr lang="en-US" altLang="en-US" dirty="0">
                <a:latin typeface="Arial" panose="020B0604020202020204" pitchFamily="34" charset="0"/>
                <a:ea typeface="ＭＳ Ｐゴシック" panose="020B0600070205080204" pitchFamily="34" charset="-128"/>
              </a:rPr>
              <a:t>Ali did not initially pledge allegiance to Abu Bakr. A few months later, and according to both Sunni and Shi'a belief, Ali changed his mind and accepted Abu Bakr, in order to safeguard the cohesion of the new Islamic State.</a:t>
            </a:r>
          </a:p>
          <a:p>
            <a:r>
              <a:rPr lang="en-US" altLang="en-US" dirty="0">
                <a:latin typeface="Arial" panose="020B0604020202020204" pitchFamily="34" charset="0"/>
                <a:ea typeface="ＭＳ Ｐゴシック" panose="020B0600070205080204" pitchFamily="34" charset="-128"/>
              </a:rPr>
              <a:t>The Second Caliph, Umar ibn al-Khattab, (previously leading opponent of Muhammad) was appointed by Abu Bakr on his death, followed by the third Caliph, Uthman ibn '</a:t>
            </a:r>
            <a:r>
              <a:rPr lang="en-US" altLang="en-US" dirty="0" err="1">
                <a:latin typeface="Arial" panose="020B0604020202020204" pitchFamily="34" charset="0"/>
                <a:ea typeface="ＭＳ Ｐゴシック" panose="020B0600070205080204" pitchFamily="34" charset="-128"/>
              </a:rPr>
              <a:t>Affan</a:t>
            </a:r>
            <a:r>
              <a:rPr lang="en-US" altLang="en-US" dirty="0">
                <a:latin typeface="Arial" panose="020B0604020202020204" pitchFamily="34" charset="0"/>
                <a:ea typeface="ＭＳ Ｐゴシック" panose="020B0600070205080204" pitchFamily="34" charset="-128"/>
              </a:rPr>
              <a:t>, who was chosen from six candidates nominated by Umar.</a:t>
            </a:r>
          </a:p>
          <a:p>
            <a:r>
              <a:rPr lang="en-US" altLang="en-US" dirty="0">
                <a:latin typeface="Arial" panose="020B0604020202020204" pitchFamily="34" charset="0"/>
                <a:ea typeface="ＭＳ Ｐゴシック" panose="020B0600070205080204" pitchFamily="34" charset="-128"/>
              </a:rPr>
              <a:t>Ali was eventually chosen as the fourth Caliph following the murder of Uthman. He moved the capital of the Islamic state from Medina to </a:t>
            </a:r>
            <a:r>
              <a:rPr lang="en-US" altLang="en-US" dirty="0" err="1">
                <a:latin typeface="Arial" panose="020B0604020202020204" pitchFamily="34" charset="0"/>
                <a:ea typeface="ＭＳ Ｐゴシック" panose="020B0600070205080204" pitchFamily="34" charset="-128"/>
              </a:rPr>
              <a:t>Kufa</a:t>
            </a:r>
            <a:r>
              <a:rPr lang="en-US" altLang="en-US" dirty="0">
                <a:latin typeface="Arial" panose="020B0604020202020204" pitchFamily="34" charset="0"/>
                <a:ea typeface="ＭＳ Ｐゴシック" panose="020B0600070205080204" pitchFamily="34" charset="-128"/>
              </a:rPr>
              <a:t> in Iraq. However, his Caliphate was opposed by Aisha, the </a:t>
            </a:r>
            <a:r>
              <a:rPr lang="en-US" altLang="en-US" dirty="0" err="1">
                <a:latin typeface="Arial" panose="020B0604020202020204" pitchFamily="34" charset="0"/>
                <a:ea typeface="ＭＳ Ｐゴシック" panose="020B0600070205080204" pitchFamily="34" charset="-128"/>
              </a:rPr>
              <a:t>favoured</a:t>
            </a:r>
            <a:r>
              <a:rPr lang="en-US" altLang="en-US" dirty="0">
                <a:latin typeface="Arial" panose="020B0604020202020204" pitchFamily="34" charset="0"/>
                <a:ea typeface="ＭＳ Ｐゴシック" panose="020B0600070205080204" pitchFamily="34" charset="-128"/>
              </a:rPr>
              <a:t> wife of the Prophet and daughter of Abu Bakr, who accused Ali of being lax in bringing Uthman's killers to justice. In 656 CE this dispute led to the Battle of the Camel in Basra in Southern Iraq, where Aisha was defeated. Aisha later </a:t>
            </a:r>
            <a:r>
              <a:rPr lang="en-US" altLang="en-US" dirty="0" err="1">
                <a:latin typeface="Arial" panose="020B0604020202020204" pitchFamily="34" charset="0"/>
                <a:ea typeface="ＭＳ Ｐゴシック" panose="020B0600070205080204" pitchFamily="34" charset="-128"/>
              </a:rPr>
              <a:t>apologised</a:t>
            </a:r>
            <a:r>
              <a:rPr lang="en-US" altLang="en-US" dirty="0">
                <a:latin typeface="Arial" panose="020B0604020202020204" pitchFamily="34" charset="0"/>
                <a:ea typeface="ＭＳ Ｐゴシック" panose="020B0600070205080204" pitchFamily="34" charset="-128"/>
              </a:rPr>
              <a:t> to Ali but the clash had already created a divide in the community.</a:t>
            </a:r>
          </a:p>
          <a:p>
            <a:r>
              <a:rPr lang="en-US" altLang="en-US" b="1" dirty="0">
                <a:latin typeface="Arial" panose="020B0604020202020204" pitchFamily="34" charset="0"/>
                <a:ea typeface="ＭＳ Ｐゴシック" panose="020B0600070205080204" pitchFamily="34" charset="-128"/>
              </a:rPr>
              <a:t>Widening of the divide</a:t>
            </a:r>
          </a:p>
          <a:p>
            <a:r>
              <a:rPr lang="en-US" altLang="en-US" dirty="0">
                <a:latin typeface="Arial" panose="020B0604020202020204" pitchFamily="34" charset="0"/>
                <a:ea typeface="ＭＳ Ｐゴシック" panose="020B0600070205080204" pitchFamily="34" charset="-128"/>
              </a:rPr>
              <a:t>Islam's dominion had already spread to Syria by the time of Ali's caliphate. The governor of Damascus, </a:t>
            </a:r>
            <a:r>
              <a:rPr lang="en-US" altLang="en-US" dirty="0" err="1">
                <a:latin typeface="Arial" panose="020B0604020202020204" pitchFamily="34" charset="0"/>
                <a:ea typeface="ＭＳ Ｐゴシック" panose="020B0600070205080204" pitchFamily="34" charset="-128"/>
              </a:rPr>
              <a:t>Mu'awiya</a:t>
            </a:r>
            <a:r>
              <a:rPr lang="en-US" altLang="en-US" dirty="0">
                <a:latin typeface="Arial" panose="020B0604020202020204" pitchFamily="34" charset="0"/>
                <a:ea typeface="ＭＳ Ｐゴシック" panose="020B0600070205080204" pitchFamily="34" charset="-128"/>
              </a:rPr>
              <a:t>, angry with Ali for not bringing the killers of his kinsman Uthman to justice, challenged Ali for the caliphate. The famous Battle of </a:t>
            </a:r>
            <a:r>
              <a:rPr lang="en-US" altLang="en-US" dirty="0" err="1">
                <a:latin typeface="Arial" panose="020B0604020202020204" pitchFamily="34" charset="0"/>
                <a:ea typeface="ＭＳ Ｐゴシック" panose="020B0600070205080204" pitchFamily="34" charset="-128"/>
              </a:rPr>
              <a:t>Siffin</a:t>
            </a:r>
            <a:r>
              <a:rPr lang="en-US" altLang="en-US" dirty="0">
                <a:latin typeface="Arial" panose="020B0604020202020204" pitchFamily="34" charset="0"/>
                <a:ea typeface="ＭＳ Ｐゴシック" panose="020B0600070205080204" pitchFamily="34" charset="-128"/>
              </a:rPr>
              <a:t> in 657 demonstrates the religious </a:t>
            </a:r>
            <a:r>
              <a:rPr lang="en-US" altLang="en-US" dirty="0" err="1">
                <a:latin typeface="Arial" panose="020B0604020202020204" pitchFamily="34" charset="0"/>
                <a:ea typeface="ＭＳ Ｐゴシック" panose="020B0600070205080204" pitchFamily="34" charset="-128"/>
              </a:rPr>
              <a:t>fervour</a:t>
            </a:r>
            <a:r>
              <a:rPr lang="en-US" altLang="en-US" dirty="0">
                <a:latin typeface="Arial" panose="020B0604020202020204" pitchFamily="34" charset="0"/>
                <a:ea typeface="ＭＳ Ｐゴシック" panose="020B0600070205080204" pitchFamily="34" charset="-128"/>
              </a:rPr>
              <a:t> of the time when </a:t>
            </a:r>
            <a:r>
              <a:rPr lang="en-US" altLang="en-US" dirty="0" err="1">
                <a:latin typeface="Arial" panose="020B0604020202020204" pitchFamily="34" charset="0"/>
                <a:ea typeface="ＭＳ Ｐゴシック" panose="020B0600070205080204" pitchFamily="34" charset="-128"/>
              </a:rPr>
              <a:t>Mu'awiya's</a:t>
            </a:r>
            <a:r>
              <a:rPr lang="en-US" altLang="en-US" dirty="0">
                <a:latin typeface="Arial" panose="020B0604020202020204" pitchFamily="34" charset="0"/>
                <a:ea typeface="ＭＳ Ｐゴシック" panose="020B0600070205080204" pitchFamily="34" charset="-128"/>
              </a:rPr>
              <a:t> soldiers flagged the ends of their spears with verses from the </a:t>
            </a:r>
            <a:r>
              <a:rPr lang="en-US" altLang="en-US" dirty="0">
                <a:latin typeface="Arial" panose="020B0604020202020204" pitchFamily="34" charset="0"/>
                <a:ea typeface="ＭＳ Ｐゴシック" panose="020B0600070205080204" pitchFamily="34" charset="-128"/>
                <a:hlinkClick r:id="rId3"/>
              </a:rPr>
              <a:t>Qur'an</a:t>
            </a:r>
            <a:r>
              <a:rPr lang="en-US" altLang="en-US" dirty="0">
                <a:latin typeface="Arial" panose="020B0604020202020204" pitchFamily="34" charset="0"/>
                <a:ea typeface="ＭＳ Ｐゴシック" panose="020B0600070205080204" pitchFamily="34" charset="-128"/>
              </a:rPr>
              <a:t>.</a:t>
            </a:r>
          </a:p>
          <a:p>
            <a:r>
              <a:rPr lang="en-US" altLang="en-US" dirty="0">
                <a:latin typeface="Arial" panose="020B0604020202020204" pitchFamily="34" charset="0"/>
                <a:ea typeface="ＭＳ Ｐゴシック" panose="020B0600070205080204" pitchFamily="34" charset="-128"/>
              </a:rPr>
              <a:t>Ali and his supporters felt morally unable to fight their Muslim brothers and the Battle of </a:t>
            </a:r>
            <a:r>
              <a:rPr lang="en-US" altLang="en-US" dirty="0" err="1">
                <a:latin typeface="Arial" panose="020B0604020202020204" pitchFamily="34" charset="0"/>
                <a:ea typeface="ＭＳ Ｐゴシック" panose="020B0600070205080204" pitchFamily="34" charset="-128"/>
              </a:rPr>
              <a:t>Siffin</a:t>
            </a:r>
            <a:r>
              <a:rPr lang="en-US" altLang="en-US" dirty="0">
                <a:latin typeface="Arial" panose="020B0604020202020204" pitchFamily="34" charset="0"/>
                <a:ea typeface="ＭＳ Ｐゴシック" panose="020B0600070205080204" pitchFamily="34" charset="-128"/>
              </a:rPr>
              <a:t> proved indecisive. Ali and </a:t>
            </a:r>
            <a:r>
              <a:rPr lang="en-US" altLang="en-US" dirty="0" err="1">
                <a:latin typeface="Arial" panose="020B0604020202020204" pitchFamily="34" charset="0"/>
                <a:ea typeface="ＭＳ Ｐゴシック" panose="020B0600070205080204" pitchFamily="34" charset="-128"/>
              </a:rPr>
              <a:t>Mu'awiya</a:t>
            </a:r>
            <a:r>
              <a:rPr lang="en-US" altLang="en-US" dirty="0">
                <a:latin typeface="Arial" panose="020B0604020202020204" pitchFamily="34" charset="0"/>
                <a:ea typeface="ＭＳ Ｐゴシック" panose="020B0600070205080204" pitchFamily="34" charset="-128"/>
              </a:rPr>
              <a:t> agreed to settle the dispute with outside arbitrators. However this solution of human arbitration was unacceptable to a group of Ali's followers who used the slogan "Rule belongs only to Allah", justified by the Qur'anic verse:</a:t>
            </a:r>
          </a:p>
          <a:p>
            <a:r>
              <a:rPr lang="en-US" altLang="en-US" dirty="0">
                <a:latin typeface="Arial" panose="020B0604020202020204" pitchFamily="34" charset="0"/>
                <a:ea typeface="ＭＳ Ｐゴシック" panose="020B0600070205080204" pitchFamily="34" charset="-128"/>
              </a:rPr>
              <a:t>The decision is for Allah only. He </a:t>
            </a:r>
            <a:r>
              <a:rPr lang="en-US" altLang="en-US" dirty="0" err="1">
                <a:latin typeface="Arial" panose="020B0604020202020204" pitchFamily="34" charset="0"/>
                <a:ea typeface="ＭＳ Ｐゴシック" panose="020B0600070205080204" pitchFamily="34" charset="-128"/>
              </a:rPr>
              <a:t>telleth</a:t>
            </a:r>
            <a:r>
              <a:rPr lang="en-US" altLang="en-US" dirty="0">
                <a:latin typeface="Arial" panose="020B0604020202020204" pitchFamily="34" charset="0"/>
                <a:ea typeface="ＭＳ Ｐゴシック" panose="020B0600070205080204" pitchFamily="34" charset="-128"/>
              </a:rPr>
              <a:t> the truth and He is the Best of Deciders</a:t>
            </a:r>
          </a:p>
          <a:p>
            <a:r>
              <a:rPr lang="en-US" altLang="en-US" i="1" dirty="0">
                <a:latin typeface="Arial" panose="020B0604020202020204" pitchFamily="34" charset="0"/>
                <a:ea typeface="ＭＳ Ｐゴシック" panose="020B0600070205080204" pitchFamily="34" charset="-128"/>
              </a:rPr>
              <a:t>Qur'an</a:t>
            </a:r>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This group, known as the Kharijites, formed their own sect that opposed all contenders for the caliphate. In 661 the Kharijites killed Ali while he was praying in the </a:t>
            </a:r>
            <a:r>
              <a:rPr lang="en-US" altLang="en-US" dirty="0">
                <a:latin typeface="Arial" panose="020B0604020202020204" pitchFamily="34" charset="0"/>
                <a:ea typeface="ＭＳ Ｐゴシック" panose="020B0600070205080204" pitchFamily="34" charset="-128"/>
                <a:hlinkClick r:id="rId7"/>
              </a:rPr>
              <a:t>mosque</a:t>
            </a:r>
            <a:r>
              <a:rPr lang="en-US" altLang="en-US" dirty="0">
                <a:latin typeface="Arial" panose="020B0604020202020204" pitchFamily="34" charset="0"/>
                <a:ea typeface="ＭＳ Ｐゴシック" panose="020B0600070205080204" pitchFamily="34" charset="-128"/>
              </a:rPr>
              <a:t> of </a:t>
            </a:r>
            <a:r>
              <a:rPr lang="en-US" altLang="en-US" dirty="0" err="1">
                <a:latin typeface="Arial" panose="020B0604020202020204" pitchFamily="34" charset="0"/>
                <a:ea typeface="ＭＳ Ｐゴシック" panose="020B0600070205080204" pitchFamily="34" charset="-128"/>
              </a:rPr>
              <a:t>Kufa</a:t>
            </a:r>
            <a:r>
              <a:rPr lang="en-US" altLang="en-US" dirty="0">
                <a:latin typeface="Arial" panose="020B0604020202020204" pitchFamily="34" charset="0"/>
                <a:ea typeface="ＭＳ Ｐゴシック" panose="020B0600070205080204" pitchFamily="34" charset="-128"/>
              </a:rPr>
              <a:t>, Iraq. In the years that followed, the Kharijites were defeated in a series of uprisings. Around 500,000 </a:t>
            </a:r>
            <a:r>
              <a:rPr lang="en-US" altLang="en-US" dirty="0" err="1">
                <a:latin typeface="Arial" panose="020B0604020202020204" pitchFamily="34" charset="0"/>
                <a:ea typeface="ＭＳ Ｐゴシック" panose="020B0600070205080204" pitchFamily="34" charset="-128"/>
              </a:rPr>
              <a:t>descendents</a:t>
            </a:r>
            <a:r>
              <a:rPr lang="en-US" altLang="en-US" dirty="0">
                <a:latin typeface="Arial" panose="020B0604020202020204" pitchFamily="34" charset="0"/>
                <a:ea typeface="ＭＳ Ｐゴシック" panose="020B0600070205080204" pitchFamily="34" charset="-128"/>
              </a:rPr>
              <a:t> of the Kharijites survive to this day in North Africa, Oman and Zanzibar as a sub-sect of Islam known as the </a:t>
            </a:r>
            <a:r>
              <a:rPr lang="en-US" altLang="en-US" dirty="0" err="1">
                <a:latin typeface="Arial" panose="020B0604020202020204" pitchFamily="34" charset="0"/>
                <a:ea typeface="ＭＳ Ｐゴシック" panose="020B0600070205080204" pitchFamily="34" charset="-128"/>
              </a:rPr>
              <a:t>Ibadiyah</a:t>
            </a:r>
            <a:r>
              <a:rPr lang="en-US" altLang="en-US" dirty="0">
                <a:latin typeface="Arial" panose="020B0604020202020204" pitchFamily="34" charset="0"/>
                <a:ea typeface="ＭＳ Ｐゴシック" panose="020B0600070205080204" pitchFamily="34" charset="-128"/>
              </a:rPr>
              <a:t>.</a:t>
            </a:r>
          </a:p>
          <a:p>
            <a:r>
              <a:rPr lang="en-US" altLang="en-US" dirty="0">
                <a:latin typeface="Arial" panose="020B0604020202020204" pitchFamily="34" charset="0"/>
                <a:ea typeface="ＭＳ Ｐゴシック" panose="020B0600070205080204" pitchFamily="34" charset="-128"/>
              </a:rPr>
              <a:t>Shortly after the death of Ali, </a:t>
            </a:r>
            <a:r>
              <a:rPr lang="en-US" altLang="en-US" dirty="0" err="1">
                <a:latin typeface="Arial" panose="020B0604020202020204" pitchFamily="34" charset="0"/>
                <a:ea typeface="ＭＳ Ｐゴシック" panose="020B0600070205080204" pitchFamily="34" charset="-128"/>
              </a:rPr>
              <a:t>Mu'awiya</a:t>
            </a:r>
            <a:r>
              <a:rPr lang="en-US" altLang="en-US" dirty="0">
                <a:latin typeface="Arial" panose="020B0604020202020204" pitchFamily="34" charset="0"/>
                <a:ea typeface="ＭＳ Ｐゴシック" panose="020B0600070205080204" pitchFamily="34" charset="-128"/>
              </a:rPr>
              <a:t>, assumed the Caliphate of the Islamic state, moving the capital from </a:t>
            </a:r>
            <a:r>
              <a:rPr lang="en-US" altLang="en-US" dirty="0" err="1">
                <a:latin typeface="Arial" panose="020B0604020202020204" pitchFamily="34" charset="0"/>
                <a:ea typeface="ＭＳ Ｐゴシック" panose="020B0600070205080204" pitchFamily="34" charset="-128"/>
              </a:rPr>
              <a:t>Kufa</a:t>
            </a:r>
            <a:r>
              <a:rPr lang="en-US" altLang="en-US" dirty="0">
                <a:latin typeface="Arial" panose="020B0604020202020204" pitchFamily="34" charset="0"/>
                <a:ea typeface="ＭＳ Ｐゴシック" panose="020B0600070205080204" pitchFamily="34" charset="-128"/>
              </a:rPr>
              <a:t> to Damascus. Unlike his predecessors who maintained a high level of egalitarianism in the Islamic state, </a:t>
            </a:r>
            <a:r>
              <a:rPr lang="en-US" altLang="en-US" dirty="0" err="1">
                <a:latin typeface="Arial" panose="020B0604020202020204" pitchFamily="34" charset="0"/>
                <a:ea typeface="ＭＳ Ｐゴシック" panose="020B0600070205080204" pitchFamily="34" charset="-128"/>
              </a:rPr>
              <a:t>Mu'awiya's</a:t>
            </a:r>
            <a:r>
              <a:rPr lang="en-US" altLang="en-US" dirty="0">
                <a:latin typeface="Arial" panose="020B0604020202020204" pitchFamily="34" charset="0"/>
                <a:ea typeface="ＭＳ Ｐゴシック" panose="020B0600070205080204" pitchFamily="34" charset="-128"/>
              </a:rPr>
              <a:t> Caliphate was monarchical. This set the tone for the fledgling </a:t>
            </a:r>
            <a:r>
              <a:rPr lang="en-US" altLang="en-US" dirty="0" err="1">
                <a:latin typeface="Arial" panose="020B0604020202020204" pitchFamily="34" charset="0"/>
                <a:ea typeface="ＭＳ Ｐゴシック" panose="020B0600070205080204" pitchFamily="34" charset="-128"/>
              </a:rPr>
              <a:t>Ummayad</a:t>
            </a:r>
            <a:r>
              <a:rPr lang="en-US" altLang="en-US" dirty="0">
                <a:latin typeface="Arial" panose="020B0604020202020204" pitchFamily="34" charset="0"/>
                <a:ea typeface="ＭＳ Ｐゴシック" panose="020B0600070205080204" pitchFamily="34" charset="-128"/>
              </a:rPr>
              <a:t> dynasty (c.670-750 CE) and in 680 on the death of </a:t>
            </a:r>
            <a:r>
              <a:rPr lang="en-US" altLang="en-US" dirty="0" err="1">
                <a:latin typeface="Arial" panose="020B0604020202020204" pitchFamily="34" charset="0"/>
                <a:ea typeface="ＭＳ Ｐゴシック" panose="020B0600070205080204" pitchFamily="34" charset="-128"/>
              </a:rPr>
              <a:t>Mu'awiya</a:t>
            </a:r>
            <a:r>
              <a:rPr lang="en-US" altLang="en-US" dirty="0">
                <a:latin typeface="Arial" panose="020B0604020202020204" pitchFamily="34" charset="0"/>
                <a:ea typeface="ＭＳ Ｐゴシック" panose="020B0600070205080204" pitchFamily="34" charset="-128"/>
              </a:rPr>
              <a:t>, the Caliphate succeeded to his son Yazid.</a:t>
            </a:r>
          </a:p>
          <a:p>
            <a:r>
              <a:rPr lang="en-US" altLang="en-US" dirty="0">
                <a:latin typeface="Arial" panose="020B0604020202020204" pitchFamily="34" charset="0"/>
                <a:ea typeface="ＭＳ Ｐゴシック" panose="020B0600070205080204" pitchFamily="34" charset="-128"/>
              </a:rPr>
              <a:t>by the people of </a:t>
            </a:r>
            <a:r>
              <a:rPr lang="en-US" altLang="en-US" dirty="0" err="1">
                <a:latin typeface="Arial" panose="020B0604020202020204" pitchFamily="34" charset="0"/>
                <a:ea typeface="ＭＳ Ｐゴシック" panose="020B0600070205080204" pitchFamily="34" charset="-128"/>
              </a:rPr>
              <a:t>Kufa</a:t>
            </a:r>
            <a:r>
              <a:rPr lang="en-US" altLang="en-US" dirty="0">
                <a:latin typeface="Arial" panose="020B0604020202020204" pitchFamily="34" charset="0"/>
                <a:ea typeface="ＭＳ Ｐゴシック" panose="020B0600070205080204" pitchFamily="34" charset="-128"/>
              </a:rPr>
              <a:t> in Iraq to become their leader. Hussein set off for </a:t>
            </a:r>
            <a:r>
              <a:rPr lang="en-US" altLang="en-US" dirty="0" err="1">
                <a:latin typeface="Arial" panose="020B0604020202020204" pitchFamily="34" charset="0"/>
                <a:ea typeface="ＭＳ Ｐゴシック" panose="020B0600070205080204" pitchFamily="34" charset="-128"/>
              </a:rPr>
              <a:t>Kufa</a:t>
            </a:r>
            <a:r>
              <a:rPr lang="en-US" altLang="en-US" dirty="0">
                <a:latin typeface="Arial" panose="020B0604020202020204" pitchFamily="34" charset="0"/>
                <a:ea typeface="ＭＳ Ｐゴシック" panose="020B0600070205080204" pitchFamily="34" charset="-128"/>
              </a:rPr>
              <a:t> from his home in Medina with his followers and family, but was met by Yazid's forces in Karbala before reaching his destination.</a:t>
            </a:r>
          </a:p>
          <a:p>
            <a:r>
              <a:rPr lang="en-US" altLang="en-US" dirty="0">
                <a:latin typeface="Arial" panose="020B0604020202020204" pitchFamily="34" charset="0"/>
                <a:ea typeface="ＭＳ Ｐゴシック" panose="020B0600070205080204" pitchFamily="34" charset="-128"/>
              </a:rPr>
              <a:t>Despite being hopelessly outnumbered, Hussein and his small number of companions refused to pay allegiance to Yazid and were killed in the ensuing battle. Hussein is said to have fought heroically and to have sacrificed his life for the survival of Shi'a Islam.</a:t>
            </a:r>
          </a:p>
          <a:p>
            <a:r>
              <a:rPr lang="en-US" altLang="en-US" dirty="0">
                <a:latin typeface="Arial" panose="020B0604020202020204" pitchFamily="34" charset="0"/>
                <a:ea typeface="ＭＳ Ｐゴシック" panose="020B0600070205080204" pitchFamily="34" charset="-128"/>
              </a:rPr>
              <a:t>The Battle of Karbala is one of the most significant events in Shi'a history, from which Shi'a Islam draws its strong theme of martyrdom. It is central to Shi'a identity even today and is commemorated every year on the Day of Ashura. Millions of pilgrims visit the Imam Hussein mosque and shrine in Karbala and many Shi'a communities participate in symbolic acts of self- flagellation.</a:t>
            </a:r>
          </a:p>
          <a:p>
            <a:endParaRPr lang="en-US" altLang="en-US" dirty="0">
              <a:latin typeface="Arial" panose="020B0604020202020204" pitchFamily="34" charset="0"/>
              <a:ea typeface="ＭＳ Ｐゴシック" panose="020B0600070205080204" pitchFamily="34" charset="-128"/>
            </a:endParaRPr>
          </a:p>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65542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7">
            <a:extLst>
              <a:ext uri="{FF2B5EF4-FFF2-40B4-BE49-F238E27FC236}">
                <a16:creationId xmlns:a16="http://schemas.microsoft.com/office/drawing/2014/main" id="{B8DE40FE-AB9A-944B-930E-415F3A1648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18452269-00E2-C740-B9AA-8781012436F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03426" name="Rectangle 2">
            <a:extLst>
              <a:ext uri="{FF2B5EF4-FFF2-40B4-BE49-F238E27FC236}">
                <a16:creationId xmlns:a16="http://schemas.microsoft.com/office/drawing/2014/main" id="{D0CE5334-B299-CA4C-8777-E2BA5E3C4F58}"/>
              </a:ext>
            </a:extLst>
          </p:cNvPr>
          <p:cNvSpPr>
            <a:spLocks noGrp="1" noRot="1" noChangeAspect="1" noChangeArrowheads="1" noTextEdit="1"/>
          </p:cNvSpPr>
          <p:nvPr>
            <p:ph type="sldImg"/>
          </p:nvPr>
        </p:nvSpPr>
        <p:spPr>
          <a:solidFill>
            <a:srgbClr val="FFFFFF"/>
          </a:solidFill>
          <a:ln/>
        </p:spPr>
      </p:sp>
      <p:sp>
        <p:nvSpPr>
          <p:cNvPr id="103427" name="Rectangle 3">
            <a:extLst>
              <a:ext uri="{FF2B5EF4-FFF2-40B4-BE49-F238E27FC236}">
                <a16:creationId xmlns:a16="http://schemas.microsoft.com/office/drawing/2014/main" id="{C5281BA8-74B7-8749-A1DA-A154D3CBAD67}"/>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pPr eaLnBrk="1" hangingPunct="1"/>
            <a:r>
              <a:rPr lang="en-US" altLang="en-US">
                <a:latin typeface="Arial" panose="020B0604020202020204" pitchFamily="34" charset="0"/>
                <a:ea typeface="ＭＳ Ｐゴシック" panose="020B0600070205080204" pitchFamily="34" charset="-128"/>
              </a:rPr>
              <a:t>The </a:t>
            </a:r>
            <a:r>
              <a:rPr lang="en-US" altLang="en-US" b="1">
                <a:latin typeface="Arial" panose="020B0604020202020204" pitchFamily="34" charset="0"/>
                <a:ea typeface="ＭＳ Ｐゴシック" panose="020B0600070205080204" pitchFamily="34" charset="-128"/>
              </a:rPr>
              <a:t>Umayyad Caliphate</a:t>
            </a:r>
            <a:r>
              <a:rPr lang="en-US" altLang="en-US">
                <a:latin typeface="Arial" panose="020B0604020202020204" pitchFamily="34" charset="0"/>
                <a:ea typeface="ＭＳ Ｐゴシック" panose="020B0600070205080204" pitchFamily="34" charset="-128"/>
              </a:rPr>
              <a:t> (</a:t>
            </a:r>
            <a:r>
              <a:rPr lang="en-US" altLang="en-US">
                <a:latin typeface="Arial" panose="020B0604020202020204" pitchFamily="34" charset="0"/>
                <a:ea typeface="ＭＳ Ｐゴシック" panose="020B0600070205080204" pitchFamily="34" charset="-128"/>
                <a:hlinkClick r:id="rId3" tooltip="Arabic language"/>
              </a:rPr>
              <a:t>Arabic</a:t>
            </a:r>
            <a:r>
              <a:rPr lang="en-US" altLang="en-US">
                <a:latin typeface="Arial" panose="020B0604020202020204" pitchFamily="34" charset="0"/>
                <a:ea typeface="ＭＳ Ｐゴシック" panose="020B0600070205080204" pitchFamily="34" charset="-128"/>
              </a:rPr>
              <a:t>: </a:t>
            </a:r>
            <a:r>
              <a:rPr lang="ar-SA" altLang="en-US">
                <a:latin typeface="Arial" panose="020B0604020202020204" pitchFamily="34" charset="0"/>
                <a:ea typeface="ＭＳ Ｐゴシック" panose="020B0600070205080204" pitchFamily="34" charset="-128"/>
                <a:cs typeface="Arial" panose="020B0604020202020204" pitchFamily="34" charset="0"/>
              </a:rPr>
              <a:t>الخلافة الأموية</a:t>
            </a:r>
            <a:r>
              <a:rPr lang="en-US" altLang="en-US">
                <a:latin typeface="Arial" panose="020B0604020202020204" pitchFamily="34" charset="0"/>
                <a:ea typeface="ＭＳ Ｐゴシック" panose="020B0600070205080204" pitchFamily="34" charset="-128"/>
              </a:rPr>
              <a:t>‎, </a:t>
            </a:r>
            <a:r>
              <a:rPr lang="en-US" altLang="en-US">
                <a:latin typeface="Arial" panose="020B0604020202020204" pitchFamily="34" charset="0"/>
                <a:ea typeface="ＭＳ Ｐゴシック" panose="020B0600070205080204" pitchFamily="34" charset="-128"/>
                <a:hlinkClick r:id="rId4" tooltip="Arabic transliteration"/>
              </a:rPr>
              <a:t>trans.</a:t>
            </a:r>
            <a:r>
              <a:rPr lang="en-US" altLang="en-US">
                <a:latin typeface="Arial" panose="020B0604020202020204" pitchFamily="34" charset="0"/>
                <a:ea typeface="ＭＳ Ｐゴシック" panose="020B0600070205080204" pitchFamily="34" charset="-128"/>
              </a:rPr>
              <a:t> </a:t>
            </a:r>
            <a:r>
              <a:rPr lang="en-US" altLang="en-US" i="1">
                <a:latin typeface="Arial" panose="020B0604020202020204" pitchFamily="34" charset="0"/>
                <a:ea typeface="ＭＳ Ｐゴシック" panose="020B0600070205080204" pitchFamily="34" charset="-128"/>
              </a:rPr>
              <a:t>Al-Ḫilāfat al-ʾumawiyya</a:t>
            </a:r>
            <a:r>
              <a:rPr lang="en-US" altLang="en-US">
                <a:latin typeface="Arial" panose="020B0604020202020204" pitchFamily="34" charset="0"/>
                <a:ea typeface="ＭＳ Ｐゴシック" panose="020B0600070205080204" pitchFamily="34" charset="-128"/>
              </a:rPr>
              <a:t>) was the second of the four major </a:t>
            </a:r>
            <a:r>
              <a:rPr lang="en-US" altLang="en-US">
                <a:latin typeface="Arial" panose="020B0604020202020204" pitchFamily="34" charset="0"/>
                <a:ea typeface="ＭＳ Ｐゴシック" panose="020B0600070205080204" pitchFamily="34" charset="-128"/>
                <a:hlinkClick r:id="rId5" tooltip="Islamic"/>
              </a:rPr>
              <a:t>Islamic</a:t>
            </a:r>
            <a:r>
              <a:rPr lang="en-US" altLang="en-US">
                <a:latin typeface="Arial" panose="020B0604020202020204" pitchFamily="34" charset="0"/>
                <a:ea typeface="ＭＳ Ｐゴシック" panose="020B0600070205080204" pitchFamily="34" charset="-128"/>
              </a:rPr>
              <a:t> </a:t>
            </a:r>
            <a:r>
              <a:rPr lang="en-US" altLang="en-US">
                <a:latin typeface="Arial" panose="020B0604020202020204" pitchFamily="34" charset="0"/>
                <a:ea typeface="ＭＳ Ｐゴシック" panose="020B0600070205080204" pitchFamily="34" charset="-128"/>
                <a:hlinkClick r:id="rId6" tooltip="Caliphate"/>
              </a:rPr>
              <a:t>caliphates</a:t>
            </a:r>
            <a:r>
              <a:rPr lang="en-US" altLang="en-US">
                <a:latin typeface="Arial" panose="020B0604020202020204" pitchFamily="34" charset="0"/>
                <a:ea typeface="ＭＳ Ｐゴシック" panose="020B0600070205080204" pitchFamily="34" charset="-128"/>
              </a:rPr>
              <a:t> established after the death of </a:t>
            </a:r>
            <a:r>
              <a:rPr lang="en-US" altLang="en-US">
                <a:latin typeface="Arial" panose="020B0604020202020204" pitchFamily="34" charset="0"/>
                <a:ea typeface="ＭＳ Ｐゴシック" panose="020B0600070205080204" pitchFamily="34" charset="-128"/>
                <a:hlinkClick r:id="rId7" tooltip="Muhammad"/>
              </a:rPr>
              <a:t>Muhammad</a:t>
            </a:r>
            <a:r>
              <a:rPr lang="en-US" altLang="en-US">
                <a:latin typeface="Arial" panose="020B0604020202020204" pitchFamily="34" charset="0"/>
                <a:ea typeface="ＭＳ Ｐゴシック" panose="020B0600070205080204" pitchFamily="34" charset="-128"/>
              </a:rPr>
              <a:t>. This caliphate was centered on the Umayyad dynasty (</a:t>
            </a:r>
            <a:r>
              <a:rPr lang="en-US" altLang="en-US">
                <a:latin typeface="Arial" panose="020B0604020202020204" pitchFamily="34" charset="0"/>
                <a:ea typeface="ＭＳ Ｐゴシック" panose="020B0600070205080204" pitchFamily="34" charset="-128"/>
                <a:hlinkClick r:id="rId3" tooltip="Arabic language"/>
              </a:rPr>
              <a:t>Arabic</a:t>
            </a:r>
            <a:r>
              <a:rPr lang="en-US" altLang="en-US">
                <a:latin typeface="Arial" panose="020B0604020202020204" pitchFamily="34" charset="0"/>
                <a:ea typeface="ＭＳ Ｐゴシック" panose="020B0600070205080204" pitchFamily="34" charset="-128"/>
              </a:rPr>
              <a:t>: </a:t>
            </a:r>
            <a:r>
              <a:rPr lang="ar-SA" altLang="en-US">
                <a:latin typeface="Arial" panose="020B0604020202020204" pitchFamily="34" charset="0"/>
                <a:ea typeface="ＭＳ Ｐゴシック" panose="020B0600070205080204" pitchFamily="34" charset="-128"/>
                <a:cs typeface="Arial" panose="020B0604020202020204" pitchFamily="34" charset="0"/>
              </a:rPr>
              <a:t>الأمويون</a:t>
            </a:r>
            <a:r>
              <a:rPr lang="en-US" altLang="en-US">
                <a:latin typeface="Arial" panose="020B0604020202020204" pitchFamily="34" charset="0"/>
                <a:ea typeface="ＭＳ Ｐゴシック" panose="020B0600070205080204" pitchFamily="34" charset="-128"/>
              </a:rPr>
              <a:t>‎, </a:t>
            </a:r>
            <a:r>
              <a:rPr lang="en-US" altLang="en-US" i="1">
                <a:latin typeface="Arial" panose="020B0604020202020204" pitchFamily="34" charset="0"/>
                <a:ea typeface="ＭＳ Ｐゴシック" panose="020B0600070205080204" pitchFamily="34" charset="-128"/>
              </a:rPr>
              <a:t>al-ʾUmawiyyūn</a:t>
            </a:r>
            <a:r>
              <a:rPr lang="en-US" altLang="en-US">
                <a:latin typeface="Arial" panose="020B0604020202020204" pitchFamily="34" charset="0"/>
                <a:ea typeface="ＭＳ Ｐゴシック" panose="020B0600070205080204" pitchFamily="34" charset="-128"/>
              </a:rPr>
              <a:t>, or </a:t>
            </a:r>
            <a:r>
              <a:rPr lang="ar-SA" altLang="en-US">
                <a:latin typeface="Arial" panose="020B0604020202020204" pitchFamily="34" charset="0"/>
                <a:ea typeface="ＭＳ Ｐゴシック" panose="020B0600070205080204" pitchFamily="34" charset="-128"/>
                <a:cs typeface="Arial" panose="020B0604020202020204" pitchFamily="34" charset="0"/>
              </a:rPr>
              <a:t>بنو أمية</a:t>
            </a:r>
            <a:r>
              <a:rPr lang="en-US" altLang="en-US">
                <a:latin typeface="Arial" panose="020B0604020202020204" pitchFamily="34" charset="0"/>
                <a:ea typeface="ＭＳ Ｐゴシック" panose="020B0600070205080204" pitchFamily="34" charset="-128"/>
              </a:rPr>
              <a:t>, </a:t>
            </a:r>
            <a:r>
              <a:rPr lang="en-US" altLang="en-US" i="1">
                <a:latin typeface="Arial" panose="020B0604020202020204" pitchFamily="34" charset="0"/>
                <a:ea typeface="ＭＳ Ｐゴシック" panose="020B0600070205080204" pitchFamily="34" charset="-128"/>
              </a:rPr>
              <a:t>Banū ʾUmayya</a:t>
            </a:r>
            <a:r>
              <a:rPr lang="en-US" altLang="en-US">
                <a:latin typeface="Arial" panose="020B0604020202020204" pitchFamily="34" charset="0"/>
                <a:ea typeface="ＭＳ Ｐゴシック" panose="020B0600070205080204" pitchFamily="34" charset="-128"/>
              </a:rPr>
              <a:t>, "Sons of </a:t>
            </a:r>
            <a:r>
              <a:rPr lang="en-US" altLang="en-US">
                <a:latin typeface="Arial" panose="020B0604020202020204" pitchFamily="34" charset="0"/>
                <a:ea typeface="ＭＳ Ｐゴシック" panose="020B0600070205080204" pitchFamily="34" charset="-128"/>
                <a:hlinkClick r:id="rId8" tooltip="Umayya ibn Abd Shams"/>
              </a:rPr>
              <a:t>Umayya</a:t>
            </a:r>
            <a:r>
              <a:rPr lang="en-US" altLang="en-US">
                <a:latin typeface="Arial" panose="020B0604020202020204" pitchFamily="34" charset="0"/>
                <a:ea typeface="ＭＳ Ｐゴシック" panose="020B0600070205080204" pitchFamily="34" charset="-128"/>
              </a:rPr>
              <a:t>"), hailing from </a:t>
            </a:r>
            <a:r>
              <a:rPr lang="en-US" altLang="en-US">
                <a:latin typeface="Arial" panose="020B0604020202020204" pitchFamily="34" charset="0"/>
                <a:ea typeface="ＭＳ Ｐゴシック" panose="020B0600070205080204" pitchFamily="34" charset="-128"/>
                <a:hlinkClick r:id="rId9" tooltip="Mecca"/>
              </a:rPr>
              <a:t>Mecca</a:t>
            </a:r>
            <a:r>
              <a:rPr lang="en-US" altLang="en-US">
                <a:latin typeface="Arial" panose="020B0604020202020204" pitchFamily="34" charset="0"/>
                <a:ea typeface="ＭＳ Ｐゴシック" panose="020B0600070205080204" pitchFamily="34" charset="-128"/>
              </a:rPr>
              <a:t>. The </a:t>
            </a:r>
            <a:r>
              <a:rPr lang="en-US" altLang="en-US">
                <a:latin typeface="Arial" panose="020B0604020202020204" pitchFamily="34" charset="0"/>
                <a:ea typeface="ＭＳ Ｐゴシック" panose="020B0600070205080204" pitchFamily="34" charset="-128"/>
                <a:hlinkClick r:id="rId10" tooltip="Umayyad family tree"/>
              </a:rPr>
              <a:t>Umayyad family</a:t>
            </a:r>
            <a:r>
              <a:rPr lang="en-US" altLang="en-US">
                <a:latin typeface="Arial" panose="020B0604020202020204" pitchFamily="34" charset="0"/>
                <a:ea typeface="ＭＳ Ｐゴシック" panose="020B0600070205080204" pitchFamily="34" charset="-128"/>
              </a:rPr>
              <a:t> had first come to power under the third caliph, </a:t>
            </a:r>
            <a:r>
              <a:rPr lang="en-US" altLang="en-US">
                <a:latin typeface="Arial" panose="020B0604020202020204" pitchFamily="34" charset="0"/>
                <a:ea typeface="ＭＳ Ｐゴシック" panose="020B0600070205080204" pitchFamily="34" charset="-128"/>
                <a:hlinkClick r:id="rId11" tooltip="Uthman ibn Affan"/>
              </a:rPr>
              <a:t>Uthman ibn Affan</a:t>
            </a:r>
            <a:r>
              <a:rPr lang="en-US" altLang="en-US">
                <a:latin typeface="Arial" panose="020B0604020202020204" pitchFamily="34" charset="0"/>
                <a:ea typeface="ＭＳ Ｐゴシック" panose="020B0600070205080204" pitchFamily="34" charset="-128"/>
              </a:rPr>
              <a:t> (r. 644–656), but the Umayyad regime was founded by </a:t>
            </a:r>
            <a:r>
              <a:rPr lang="en-US" altLang="en-US">
                <a:latin typeface="Arial" panose="020B0604020202020204" pitchFamily="34" charset="0"/>
                <a:ea typeface="ＭＳ Ｐゴシック" panose="020B0600070205080204" pitchFamily="34" charset="-128"/>
                <a:hlinkClick r:id="rId12" tooltip="Muawiya I"/>
              </a:rPr>
              <a:t>Muawiya ibn Abi Sufyan</a:t>
            </a:r>
            <a:r>
              <a:rPr lang="en-US" altLang="en-US">
                <a:latin typeface="Arial" panose="020B0604020202020204" pitchFamily="34" charset="0"/>
                <a:ea typeface="ＭＳ Ｐゴシック" panose="020B0600070205080204" pitchFamily="34" charset="-128"/>
              </a:rPr>
              <a:t>, long-time governor of </a:t>
            </a:r>
            <a:r>
              <a:rPr lang="en-US" altLang="en-US">
                <a:latin typeface="Arial" panose="020B0604020202020204" pitchFamily="34" charset="0"/>
                <a:ea typeface="ＭＳ Ｐゴシック" panose="020B0600070205080204" pitchFamily="34" charset="-128"/>
                <a:hlinkClick r:id="rId13" tooltip="Al-Sham"/>
              </a:rPr>
              <a:t>Syria</a:t>
            </a:r>
            <a:r>
              <a:rPr lang="en-US" altLang="en-US">
                <a:latin typeface="Arial" panose="020B0604020202020204" pitchFamily="34" charset="0"/>
                <a:ea typeface="ＭＳ Ｐゴシック" panose="020B0600070205080204" pitchFamily="34" charset="-128"/>
              </a:rPr>
              <a:t>, after the end of the </a:t>
            </a:r>
            <a:r>
              <a:rPr lang="en-US" altLang="en-US">
                <a:latin typeface="Arial" panose="020B0604020202020204" pitchFamily="34" charset="0"/>
                <a:ea typeface="ＭＳ Ｐゴシック" panose="020B0600070205080204" pitchFamily="34" charset="-128"/>
                <a:hlinkClick r:id="rId14" tooltip="First Fitna"/>
              </a:rPr>
              <a:t>First Muslim Civil War</a:t>
            </a:r>
            <a:r>
              <a:rPr lang="en-US" altLang="en-US">
                <a:latin typeface="Arial" panose="020B0604020202020204" pitchFamily="34" charset="0"/>
                <a:ea typeface="ＭＳ Ｐゴシック" panose="020B0600070205080204" pitchFamily="34" charset="-128"/>
              </a:rPr>
              <a:t> in 661 CE/41 </a:t>
            </a:r>
            <a:r>
              <a:rPr lang="en-US" altLang="en-US">
                <a:latin typeface="Arial" panose="020B0604020202020204" pitchFamily="34" charset="0"/>
                <a:ea typeface="ＭＳ Ｐゴシック" panose="020B0600070205080204" pitchFamily="34" charset="-128"/>
                <a:hlinkClick r:id="rId15" tooltip="Anno Hegirae"/>
              </a:rPr>
              <a:t>AH</a:t>
            </a:r>
            <a:r>
              <a:rPr lang="en-US" altLang="en-US">
                <a:latin typeface="Arial" panose="020B0604020202020204" pitchFamily="34" charset="0"/>
                <a:ea typeface="ＭＳ Ｐゴシック" panose="020B0600070205080204" pitchFamily="34" charset="-128"/>
              </a:rPr>
              <a:t>. Syria remained the Umayyads' main power base thereafter, and </a:t>
            </a:r>
            <a:r>
              <a:rPr lang="en-US" altLang="en-US">
                <a:latin typeface="Arial" panose="020B0604020202020204" pitchFamily="34" charset="0"/>
                <a:ea typeface="ＭＳ Ｐゴシック" panose="020B0600070205080204" pitchFamily="34" charset="-128"/>
                <a:hlinkClick r:id="rId16" tooltip="Damascus"/>
              </a:rPr>
              <a:t>Damascus</a:t>
            </a:r>
            <a:r>
              <a:rPr lang="en-US" altLang="en-US">
                <a:latin typeface="Arial" panose="020B0604020202020204" pitchFamily="34" charset="0"/>
                <a:ea typeface="ＭＳ Ｐゴシック" panose="020B0600070205080204" pitchFamily="34" charset="-128"/>
              </a:rPr>
              <a:t> was their capital. The Umayyads continued the </a:t>
            </a:r>
            <a:r>
              <a:rPr lang="en-US" altLang="en-US">
                <a:latin typeface="Arial" panose="020B0604020202020204" pitchFamily="34" charset="0"/>
                <a:ea typeface="ＭＳ Ｐゴシック" panose="020B0600070205080204" pitchFamily="34" charset="-128"/>
                <a:hlinkClick r:id="rId17" tooltip="Muslim conquests"/>
              </a:rPr>
              <a:t>Muslim conquests</a:t>
            </a:r>
            <a:r>
              <a:rPr lang="en-US" altLang="en-US">
                <a:latin typeface="Arial" panose="020B0604020202020204" pitchFamily="34" charset="0"/>
                <a:ea typeface="ＭＳ Ｐゴシック" panose="020B0600070205080204" pitchFamily="34" charset="-128"/>
              </a:rPr>
              <a:t>, incorporating the </a:t>
            </a:r>
            <a:r>
              <a:rPr lang="en-US" altLang="en-US">
                <a:latin typeface="Arial" panose="020B0604020202020204" pitchFamily="34" charset="0"/>
                <a:ea typeface="ＭＳ Ｐゴシック" panose="020B0600070205080204" pitchFamily="34" charset="-128"/>
                <a:hlinkClick r:id="rId18" tooltip="Caucasus"/>
              </a:rPr>
              <a:t>Caucasus</a:t>
            </a:r>
            <a:r>
              <a:rPr lang="en-US" altLang="en-US">
                <a:latin typeface="Arial" panose="020B0604020202020204" pitchFamily="34" charset="0"/>
                <a:ea typeface="ＭＳ Ｐゴシック" panose="020B0600070205080204" pitchFamily="34" charset="-128"/>
              </a:rPr>
              <a:t>, </a:t>
            </a:r>
            <a:r>
              <a:rPr lang="en-US" altLang="en-US">
                <a:latin typeface="Arial" panose="020B0604020202020204" pitchFamily="34" charset="0"/>
                <a:ea typeface="ＭＳ Ｐゴシック" panose="020B0600070205080204" pitchFamily="34" charset="-128"/>
                <a:hlinkClick r:id="rId19" tooltip="Transoxiana"/>
              </a:rPr>
              <a:t>Transoxiana</a:t>
            </a:r>
            <a:r>
              <a:rPr lang="en-US" altLang="en-US">
                <a:latin typeface="Arial" panose="020B0604020202020204" pitchFamily="34" charset="0"/>
                <a:ea typeface="ＭＳ Ｐゴシック" panose="020B0600070205080204" pitchFamily="34" charset="-128"/>
              </a:rPr>
              <a:t>, </a:t>
            </a:r>
            <a:r>
              <a:rPr lang="en-US" altLang="en-US">
                <a:latin typeface="Arial" panose="020B0604020202020204" pitchFamily="34" charset="0"/>
                <a:ea typeface="ＭＳ Ｐゴシック" panose="020B0600070205080204" pitchFamily="34" charset="-128"/>
                <a:hlinkClick r:id="rId20" tooltip="Sindh"/>
              </a:rPr>
              <a:t>Sindh</a:t>
            </a:r>
            <a:r>
              <a:rPr lang="en-US" altLang="en-US">
                <a:latin typeface="Arial" panose="020B0604020202020204" pitchFamily="34" charset="0"/>
                <a:ea typeface="ＭＳ Ｐゴシック" panose="020B0600070205080204" pitchFamily="34" charset="-128"/>
              </a:rPr>
              <a:t>, the </a:t>
            </a:r>
            <a:r>
              <a:rPr lang="en-US" altLang="en-US">
                <a:latin typeface="Arial" panose="020B0604020202020204" pitchFamily="34" charset="0"/>
                <a:ea typeface="ＭＳ Ｐゴシック" panose="020B0600070205080204" pitchFamily="34" charset="-128"/>
                <a:hlinkClick r:id="rId21" tooltip="Maghreb"/>
              </a:rPr>
              <a:t>Maghreb</a:t>
            </a:r>
            <a:r>
              <a:rPr lang="en-US" altLang="en-US">
                <a:latin typeface="Arial" panose="020B0604020202020204" pitchFamily="34" charset="0"/>
                <a:ea typeface="ＭＳ Ｐゴシック" panose="020B0600070205080204" pitchFamily="34" charset="-128"/>
              </a:rPr>
              <a:t> and the </a:t>
            </a:r>
            <a:r>
              <a:rPr lang="en-US" altLang="en-US">
                <a:latin typeface="Arial" panose="020B0604020202020204" pitchFamily="34" charset="0"/>
                <a:ea typeface="ＭＳ Ｐゴシック" panose="020B0600070205080204" pitchFamily="34" charset="-128"/>
                <a:hlinkClick r:id="rId22" tooltip="Iberian Peninsula"/>
              </a:rPr>
              <a:t>Iberian Peninsula</a:t>
            </a:r>
            <a:r>
              <a:rPr lang="en-US" altLang="en-US">
                <a:latin typeface="Arial" panose="020B0604020202020204" pitchFamily="34" charset="0"/>
                <a:ea typeface="ＭＳ Ｐゴシック" panose="020B0600070205080204" pitchFamily="34" charset="-128"/>
              </a:rPr>
              <a:t> (</a:t>
            </a:r>
            <a:r>
              <a:rPr lang="en-US" altLang="en-US">
                <a:latin typeface="Arial" panose="020B0604020202020204" pitchFamily="34" charset="0"/>
                <a:ea typeface="ＭＳ Ｐゴシック" panose="020B0600070205080204" pitchFamily="34" charset="-128"/>
                <a:hlinkClick r:id="rId23" tooltip="Al-Andalus"/>
              </a:rPr>
              <a:t>Al-Andalus</a:t>
            </a:r>
            <a:r>
              <a:rPr lang="en-US" altLang="en-US">
                <a:latin typeface="Arial" panose="020B0604020202020204" pitchFamily="34" charset="0"/>
                <a:ea typeface="ＭＳ Ｐゴシック" panose="020B0600070205080204" pitchFamily="34" charset="-128"/>
              </a:rPr>
              <a:t>) into the Muslim world. At its greatest extent, the Umayyad Caliphate covered 5.17 million square miles (13,400,000 km</a:t>
            </a:r>
            <a:r>
              <a:rPr lang="en-US" altLang="en-US" baseline="30000">
                <a:latin typeface="Arial" panose="020B0604020202020204" pitchFamily="34" charset="0"/>
                <a:ea typeface="ＭＳ Ｐゴシック" panose="020B0600070205080204" pitchFamily="34" charset="-128"/>
              </a:rPr>
              <a:t>2</a:t>
            </a:r>
            <a:r>
              <a:rPr lang="en-US" altLang="en-US">
                <a:latin typeface="Arial" panose="020B0604020202020204" pitchFamily="34" charset="0"/>
                <a:ea typeface="ＭＳ Ｐゴシック" panose="020B0600070205080204" pitchFamily="34" charset="-128"/>
              </a:rPr>
              <a:t>), making it the </a:t>
            </a:r>
            <a:r>
              <a:rPr lang="en-US" altLang="en-US">
                <a:latin typeface="Arial" panose="020B0604020202020204" pitchFamily="34" charset="0"/>
                <a:ea typeface="ＭＳ Ｐゴシック" panose="020B0600070205080204" pitchFamily="34" charset="-128"/>
                <a:hlinkClick r:id="rId24" tooltip="List of largest empires"/>
              </a:rPr>
              <a:t>largest empire</a:t>
            </a:r>
            <a:r>
              <a:rPr lang="en-US" altLang="en-US">
                <a:latin typeface="Arial" panose="020B0604020202020204" pitchFamily="34" charset="0"/>
                <a:ea typeface="ＭＳ Ｐゴシック" panose="020B0600070205080204" pitchFamily="34" charset="-128"/>
              </a:rPr>
              <a:t> the world had yet seen, and the </a:t>
            </a:r>
            <a:r>
              <a:rPr lang="en-US" altLang="en-US">
                <a:latin typeface="Arial" panose="020B0604020202020204" pitchFamily="34" charset="0"/>
                <a:ea typeface="ＭＳ Ｐゴシック" panose="020B0600070205080204" pitchFamily="34" charset="-128"/>
                <a:hlinkClick r:id="rId25" tooltip="List of largest empires"/>
              </a:rPr>
              <a:t>fifth largest ever to exist</a:t>
            </a:r>
            <a:r>
              <a:rPr lang="en-US" altLang="en-US">
                <a:latin typeface="Arial" panose="020B0604020202020204" pitchFamily="34" charset="0"/>
                <a:ea typeface="ＭＳ Ｐゴシック" panose="020B0600070205080204" pitchFamily="34" charset="-128"/>
              </a:rPr>
              <a:t>.</a:t>
            </a:r>
            <a:r>
              <a:rPr lang="en-US" altLang="en-US" baseline="30000">
                <a:latin typeface="Arial" panose="020B0604020202020204" pitchFamily="34" charset="0"/>
                <a:ea typeface="ＭＳ Ｐゴシック" panose="020B0600070205080204" pitchFamily="34" charset="-128"/>
                <a:hlinkClick r:id="rId26"/>
              </a:rPr>
              <a:t>[7]</a:t>
            </a:r>
            <a:endParaRPr lang="en-US" altLang="en-US" baseline="30000">
              <a:latin typeface="Arial" panose="020B0604020202020204" pitchFamily="34" charset="0"/>
              <a:ea typeface="ＭＳ Ｐゴシック" panose="020B0600070205080204" pitchFamily="34" charset="-128"/>
            </a:endParaRPr>
          </a:p>
          <a:p>
            <a:pPr eaLnBrk="1" hangingPunct="1"/>
            <a:endParaRPr lang="en-US" altLang="en-US" baseline="30000">
              <a:latin typeface="Arial" panose="020B0604020202020204" pitchFamily="34" charset="0"/>
              <a:ea typeface="ＭＳ Ｐゴシック" panose="020B0600070205080204" pitchFamily="34" charset="-128"/>
            </a:endParaRPr>
          </a:p>
          <a:p>
            <a:pPr eaLnBrk="1" hangingPunct="1"/>
            <a:endParaRPr lang="en-US" altLang="en-US">
              <a:latin typeface="Arial" panose="020B0604020202020204" pitchFamily="34" charset="0"/>
              <a:ea typeface="ＭＳ Ｐゴシック" panose="020B0600070205080204" pitchFamily="34" charset="-128"/>
            </a:endParaRPr>
          </a:p>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90385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a:extLst>
              <a:ext uri="{FF2B5EF4-FFF2-40B4-BE49-F238E27FC236}">
                <a16:creationId xmlns:a16="http://schemas.microsoft.com/office/drawing/2014/main" id="{8A344661-A20D-A74E-A06B-A9D6BA346D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94913A8B-FFA5-6A4B-93DE-557117C1A240}"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07522" name="Rectangle 2">
            <a:extLst>
              <a:ext uri="{FF2B5EF4-FFF2-40B4-BE49-F238E27FC236}">
                <a16:creationId xmlns:a16="http://schemas.microsoft.com/office/drawing/2014/main" id="{97748EC7-EA1B-B347-AB1E-4EBC9EFB803F}"/>
              </a:ext>
            </a:extLst>
          </p:cNvPr>
          <p:cNvSpPr>
            <a:spLocks noGrp="1" noRot="1" noChangeAspect="1" noChangeArrowheads="1" noTextEdit="1"/>
          </p:cNvSpPr>
          <p:nvPr>
            <p:ph type="sldImg"/>
          </p:nvPr>
        </p:nvSpPr>
        <p:spPr>
          <a:solidFill>
            <a:srgbClr val="FFFFFF"/>
          </a:solidFill>
          <a:ln/>
        </p:spPr>
      </p:sp>
      <p:sp>
        <p:nvSpPr>
          <p:cNvPr id="107523" name="Rectangle 3">
            <a:extLst>
              <a:ext uri="{FF2B5EF4-FFF2-40B4-BE49-F238E27FC236}">
                <a16:creationId xmlns:a16="http://schemas.microsoft.com/office/drawing/2014/main" id="{5319B965-2AC6-9245-A49D-095BA6E60CCF}"/>
              </a:ext>
            </a:extLst>
          </p:cNvPr>
          <p:cNvSpPr>
            <a:spLocks noGrp="1" noChangeArrowheads="1"/>
          </p:cNvSpPr>
          <p:nvPr>
            <p:ph type="body" idx="1"/>
          </p:nvPr>
        </p:nvSpPr>
        <p:spPr>
          <a:xfrm>
            <a:off x="685800" y="4343400"/>
            <a:ext cx="5486400" cy="4114800"/>
          </a:xfrm>
          <a:solidFill>
            <a:srgbClr val="FFFFFF"/>
          </a:solidFill>
          <a:ln>
            <a:solidFill>
              <a:srgbClr val="000000"/>
            </a:solidFill>
          </a:ln>
        </p:spPr>
        <p:txBody>
          <a:bodyPr/>
          <a:lstStyle/>
          <a:p>
            <a:r>
              <a:rPr lang="en-US" altLang="en-US" dirty="0">
                <a:solidFill>
                  <a:srgbClr val="C00000"/>
                </a:solidFill>
              </a:rPr>
              <a:t>Umar, also spelled Omar (</a:t>
            </a:r>
            <a:r>
              <a:rPr lang="en-US" altLang="en-US" dirty="0">
                <a:solidFill>
                  <a:srgbClr val="C00000"/>
                </a:solidFill>
                <a:hlinkClick r:id="rId3" tooltip="Arabic language">
                  <a:extLst>
                    <a:ext uri="{A12FA001-AC4F-418D-AE19-62706E023703}">
                      <ahyp:hlinkClr xmlns:ahyp="http://schemas.microsoft.com/office/drawing/2018/hyperlinkcolor" val="tx"/>
                    </a:ext>
                  </a:extLst>
                </a:hlinkClick>
              </a:rPr>
              <a:t>Arabic</a:t>
            </a:r>
            <a:r>
              <a:rPr lang="en-US" altLang="en-US" dirty="0">
                <a:solidFill>
                  <a:srgbClr val="C00000"/>
                </a:solidFill>
              </a:rPr>
              <a:t>: </a:t>
            </a:r>
            <a:r>
              <a:rPr lang="ar-SA" altLang="en-US" dirty="0">
                <a:solidFill>
                  <a:srgbClr val="C00000"/>
                </a:solidFill>
              </a:rPr>
              <a:t>عمر بن الخطاب</a:t>
            </a:r>
            <a:r>
              <a:rPr lang="en-US" altLang="en-US" dirty="0">
                <a:solidFill>
                  <a:srgbClr val="C00000"/>
                </a:solidFill>
              </a:rPr>
              <a:t>, </a:t>
            </a:r>
            <a:r>
              <a:rPr lang="en-US" altLang="en-US" dirty="0">
                <a:solidFill>
                  <a:srgbClr val="C00000"/>
                </a:solidFill>
                <a:hlinkClick r:id="rId4" tooltip="Romanization of Arabic">
                  <a:extLst>
                    <a:ext uri="{A12FA001-AC4F-418D-AE19-62706E023703}">
                      <ahyp:hlinkClr xmlns:ahyp="http://schemas.microsoft.com/office/drawing/2018/hyperlinkcolor" val="tx"/>
                    </a:ext>
                  </a:extLst>
                </a:hlinkClick>
              </a:rPr>
              <a:t>translit.</a:t>
            </a:r>
            <a:r>
              <a:rPr lang="en-US" altLang="en-US" dirty="0">
                <a:solidFill>
                  <a:srgbClr val="C00000"/>
                </a:solidFill>
              </a:rPr>
              <a:t>: `Umar ibn Al-</a:t>
            </a:r>
            <a:r>
              <a:rPr lang="en-US" altLang="en-US" dirty="0" err="1">
                <a:solidFill>
                  <a:srgbClr val="C00000"/>
                </a:solidFill>
              </a:rPr>
              <a:t>Khattāb</a:t>
            </a:r>
            <a:r>
              <a:rPr lang="en-US" altLang="en-US" dirty="0">
                <a:solidFill>
                  <a:srgbClr val="C00000"/>
                </a:solidFill>
              </a:rPr>
              <a:t>, Umar Son of Al-Khattab, born 579 CE – died 3 November 644 CE), was one of the most powerful and influential Muslim </a:t>
            </a:r>
            <a:r>
              <a:rPr lang="en-US" altLang="en-US" dirty="0">
                <a:solidFill>
                  <a:srgbClr val="C00000"/>
                </a:solidFill>
                <a:hlinkClick r:id="rId5" tooltip="Caliph">
                  <a:extLst>
                    <a:ext uri="{A12FA001-AC4F-418D-AE19-62706E023703}">
                      <ahyp:hlinkClr xmlns:ahyp="http://schemas.microsoft.com/office/drawing/2018/hyperlinkcolor" val="tx"/>
                    </a:ext>
                  </a:extLst>
                </a:hlinkClick>
              </a:rPr>
              <a:t>caliphs</a:t>
            </a:r>
            <a:r>
              <a:rPr lang="en-US" altLang="en-US" dirty="0">
                <a:solidFill>
                  <a:srgbClr val="C00000"/>
                </a:solidFill>
              </a:rPr>
              <a:t> (guardians) in history.</a:t>
            </a:r>
            <a:r>
              <a:rPr lang="en-US" altLang="en-US" dirty="0">
                <a:solidFill>
                  <a:srgbClr val="C00000"/>
                </a:solidFill>
                <a:hlinkClick r:id="rId6">
                  <a:extLst>
                    <a:ext uri="{A12FA001-AC4F-418D-AE19-62706E023703}">
                      <ahyp:hlinkClr xmlns:ahyp="http://schemas.microsoft.com/office/drawing/2018/hyperlinkcolor" val="tx"/>
                    </a:ext>
                  </a:extLst>
                </a:hlinkClick>
              </a:rPr>
              <a:t>[3]</a:t>
            </a:r>
            <a:r>
              <a:rPr lang="en-US" altLang="en-US" dirty="0">
                <a:solidFill>
                  <a:srgbClr val="C00000"/>
                </a:solidFill>
              </a:rPr>
              <a:t> He was a </a:t>
            </a:r>
            <a:r>
              <a:rPr lang="en-US" altLang="en-US" dirty="0">
                <a:solidFill>
                  <a:srgbClr val="C00000"/>
                </a:solidFill>
                <a:hlinkClick r:id="rId7" tooltip="Sahabah">
                  <a:extLst>
                    <a:ext uri="{A12FA001-AC4F-418D-AE19-62706E023703}">
                      <ahyp:hlinkClr xmlns:ahyp="http://schemas.microsoft.com/office/drawing/2018/hyperlinkcolor" val="tx"/>
                    </a:ext>
                  </a:extLst>
                </a:hlinkClick>
              </a:rPr>
              <a:t>Sahabah</a:t>
            </a:r>
            <a:r>
              <a:rPr lang="en-US" altLang="en-US" dirty="0">
                <a:solidFill>
                  <a:srgbClr val="C00000"/>
                </a:solidFill>
              </a:rPr>
              <a:t> or companion of the Islamic prophet </a:t>
            </a:r>
            <a:r>
              <a:rPr lang="en-US" altLang="en-US" dirty="0">
                <a:solidFill>
                  <a:srgbClr val="C00000"/>
                </a:solidFill>
                <a:hlinkClick r:id="rId8" tooltip="Muhammad">
                  <a:extLst>
                    <a:ext uri="{A12FA001-AC4F-418D-AE19-62706E023703}">
                      <ahyp:hlinkClr xmlns:ahyp="http://schemas.microsoft.com/office/drawing/2018/hyperlinkcolor" val="tx"/>
                    </a:ext>
                  </a:extLst>
                </a:hlinkClick>
              </a:rPr>
              <a:t>Muhammad</a:t>
            </a:r>
            <a:r>
              <a:rPr lang="en-US" altLang="en-US" dirty="0">
                <a:solidFill>
                  <a:srgbClr val="C00000"/>
                </a:solidFill>
              </a:rPr>
              <a:t>. He succeeded </a:t>
            </a:r>
            <a:r>
              <a:rPr lang="en-US" altLang="en-US" dirty="0">
                <a:solidFill>
                  <a:srgbClr val="C00000"/>
                </a:solidFill>
                <a:hlinkClick r:id="rId9" tooltip="Abu Bakr">
                  <a:extLst>
                    <a:ext uri="{A12FA001-AC4F-418D-AE19-62706E023703}">
                      <ahyp:hlinkClr xmlns:ahyp="http://schemas.microsoft.com/office/drawing/2018/hyperlinkcolor" val="tx"/>
                    </a:ext>
                  </a:extLst>
                </a:hlinkClick>
              </a:rPr>
              <a:t>Abu Bakr</a:t>
            </a:r>
            <a:r>
              <a:rPr lang="en-US" altLang="en-US" dirty="0">
                <a:solidFill>
                  <a:srgbClr val="C00000"/>
                </a:solidFill>
              </a:rPr>
              <a:t> (632–634) as the second </a:t>
            </a:r>
            <a:r>
              <a:rPr lang="en-US" altLang="en-US" dirty="0">
                <a:solidFill>
                  <a:srgbClr val="C00000"/>
                </a:solidFill>
                <a:hlinkClick r:id="rId10" tooltip="Rashidun">
                  <a:extLst>
                    <a:ext uri="{A12FA001-AC4F-418D-AE19-62706E023703}">
                      <ahyp:hlinkClr xmlns:ahyp="http://schemas.microsoft.com/office/drawing/2018/hyperlinkcolor" val="tx"/>
                    </a:ext>
                  </a:extLst>
                </a:hlinkClick>
              </a:rPr>
              <a:t>Rashid</a:t>
            </a:r>
            <a:r>
              <a:rPr lang="en-US" altLang="en-US" dirty="0">
                <a:solidFill>
                  <a:srgbClr val="C00000"/>
                </a:solidFill>
              </a:rPr>
              <a:t> of the </a:t>
            </a:r>
            <a:r>
              <a:rPr lang="en-US" altLang="en-US" dirty="0">
                <a:solidFill>
                  <a:srgbClr val="C00000"/>
                </a:solidFill>
                <a:hlinkClick r:id="rId11" tooltip="Rashidun Caliphate">
                  <a:extLst>
                    <a:ext uri="{A12FA001-AC4F-418D-AE19-62706E023703}">
                      <ahyp:hlinkClr xmlns:ahyp="http://schemas.microsoft.com/office/drawing/2018/hyperlinkcolor" val="tx"/>
                    </a:ext>
                  </a:extLst>
                </a:hlinkClick>
              </a:rPr>
              <a:t>Rashidun Caliphate</a:t>
            </a:r>
            <a:r>
              <a:rPr lang="en-US" altLang="en-US" dirty="0">
                <a:solidFill>
                  <a:srgbClr val="C00000"/>
                </a:solidFill>
              </a:rPr>
              <a:t> on 23 August 634. He was an expert Islamic </a:t>
            </a:r>
            <a:r>
              <a:rPr lang="en-US" altLang="en-US" dirty="0">
                <a:solidFill>
                  <a:srgbClr val="C00000"/>
                </a:solidFill>
                <a:hlinkClick r:id="rId12" tooltip="Jurist">
                  <a:extLst>
                    <a:ext uri="{A12FA001-AC4F-418D-AE19-62706E023703}">
                      <ahyp:hlinkClr xmlns:ahyp="http://schemas.microsoft.com/office/drawing/2018/hyperlinkcolor" val="tx"/>
                    </a:ext>
                  </a:extLst>
                </a:hlinkClick>
              </a:rPr>
              <a:t>jurist</a:t>
            </a:r>
            <a:r>
              <a:rPr lang="en-US" altLang="en-US" dirty="0">
                <a:solidFill>
                  <a:srgbClr val="C00000"/>
                </a:solidFill>
              </a:rPr>
              <a:t> and is best known for his pious and just nature, which earned him the title Al-Faruq ("the one who distinguishes between right and wrong"). He is sometimes referred to as Umar I by historians of </a:t>
            </a:r>
            <a:r>
              <a:rPr lang="en-US" altLang="en-US" dirty="0">
                <a:solidFill>
                  <a:srgbClr val="C00000"/>
                </a:solidFill>
                <a:hlinkClick r:id="rId13" tooltip="Islam">
                  <a:extLst>
                    <a:ext uri="{A12FA001-AC4F-418D-AE19-62706E023703}">
                      <ahyp:hlinkClr xmlns:ahyp="http://schemas.microsoft.com/office/drawing/2018/hyperlinkcolor" val="tx"/>
                    </a:ext>
                  </a:extLst>
                </a:hlinkClick>
              </a:rPr>
              <a:t>Islam</a:t>
            </a:r>
            <a:r>
              <a:rPr lang="en-US" altLang="en-US" dirty="0">
                <a:solidFill>
                  <a:srgbClr val="C00000"/>
                </a:solidFill>
              </a:rPr>
              <a:t>, since a later </a:t>
            </a:r>
            <a:r>
              <a:rPr lang="en-US" altLang="en-US" dirty="0">
                <a:solidFill>
                  <a:srgbClr val="C00000"/>
                </a:solidFill>
                <a:hlinkClick r:id="rId14" tooltip="Umayyad Caliphate">
                  <a:extLst>
                    <a:ext uri="{A12FA001-AC4F-418D-AE19-62706E023703}">
                      <ahyp:hlinkClr xmlns:ahyp="http://schemas.microsoft.com/office/drawing/2018/hyperlinkcolor" val="tx"/>
                    </a:ext>
                  </a:extLst>
                </a:hlinkClick>
              </a:rPr>
              <a:t>Umayyad</a:t>
            </a:r>
            <a:r>
              <a:rPr lang="en-US" altLang="en-US" dirty="0">
                <a:solidFill>
                  <a:srgbClr val="C00000"/>
                </a:solidFill>
              </a:rPr>
              <a:t> caliph, </a:t>
            </a:r>
            <a:r>
              <a:rPr lang="en-US" altLang="en-US" dirty="0">
                <a:solidFill>
                  <a:srgbClr val="C00000"/>
                </a:solidFill>
                <a:hlinkClick r:id="rId15" tooltip="Umar II">
                  <a:extLst>
                    <a:ext uri="{A12FA001-AC4F-418D-AE19-62706E023703}">
                      <ahyp:hlinkClr xmlns:ahyp="http://schemas.microsoft.com/office/drawing/2018/hyperlinkcolor" val="tx"/>
                    </a:ext>
                  </a:extLst>
                </a:hlinkClick>
              </a:rPr>
              <a:t>Umar II</a:t>
            </a:r>
            <a:r>
              <a:rPr lang="en-US" altLang="en-US" dirty="0">
                <a:solidFill>
                  <a:srgbClr val="C00000"/>
                </a:solidFill>
              </a:rPr>
              <a:t>, also bore that name.</a:t>
            </a:r>
          </a:p>
          <a:p>
            <a:r>
              <a:rPr lang="en-US" altLang="en-US" dirty="0">
                <a:solidFill>
                  <a:srgbClr val="C00000"/>
                </a:solidFill>
                <a:latin typeface="Arial" panose="020B0604020202020204" pitchFamily="34" charset="0"/>
                <a:ea typeface="ＭＳ Ｐゴシック" panose="020B0600070205080204" pitchFamily="34" charset="-128"/>
              </a:rPr>
              <a:t>Under Umar, the Rashidun Caliphate expanded at an unprecedented rate, ruling the whole </a:t>
            </a:r>
            <a:r>
              <a:rPr lang="en-US" altLang="en-US" dirty="0">
                <a:solidFill>
                  <a:srgbClr val="C00000"/>
                </a:solidFill>
                <a:latin typeface="Arial" panose="020B0604020202020204" pitchFamily="34" charset="0"/>
                <a:ea typeface="ＭＳ Ｐゴシック" panose="020B0600070205080204" pitchFamily="34" charset="-128"/>
                <a:hlinkClick r:id="rId16" tooltip="Sasanian Empire">
                  <a:extLst>
                    <a:ext uri="{A12FA001-AC4F-418D-AE19-62706E023703}">
                      <ahyp:hlinkClr xmlns:ahyp="http://schemas.microsoft.com/office/drawing/2018/hyperlinkcolor" val="tx"/>
                    </a:ext>
                  </a:extLst>
                </a:hlinkClick>
              </a:rPr>
              <a:t>Sasanian Empire</a:t>
            </a:r>
            <a:r>
              <a:rPr lang="en-US" altLang="en-US" dirty="0">
                <a:solidFill>
                  <a:srgbClr val="C00000"/>
                </a:solidFill>
                <a:latin typeface="Arial" panose="020B0604020202020204" pitchFamily="34" charset="0"/>
                <a:ea typeface="ＭＳ Ｐゴシック" panose="020B0600070205080204" pitchFamily="34" charset="-128"/>
              </a:rPr>
              <a:t> and more than two thirds of the </a:t>
            </a:r>
            <a:r>
              <a:rPr lang="en-US" altLang="en-US" dirty="0">
                <a:solidFill>
                  <a:srgbClr val="C00000"/>
                </a:solidFill>
                <a:latin typeface="Arial" panose="020B0604020202020204" pitchFamily="34" charset="0"/>
                <a:ea typeface="ＭＳ Ｐゴシック" panose="020B0600070205080204" pitchFamily="34" charset="-128"/>
                <a:hlinkClick r:id="rId17" tooltip="Byzantine Empire">
                  <a:extLst>
                    <a:ext uri="{A12FA001-AC4F-418D-AE19-62706E023703}">
                      <ahyp:hlinkClr xmlns:ahyp="http://schemas.microsoft.com/office/drawing/2018/hyperlinkcolor" val="tx"/>
                    </a:ext>
                  </a:extLst>
                </a:hlinkClick>
              </a:rPr>
              <a:t>Byzantine Empire</a:t>
            </a:r>
            <a:r>
              <a:rPr lang="en-US" altLang="en-US" dirty="0">
                <a:solidFill>
                  <a:srgbClr val="C00000"/>
                </a:solidFill>
                <a:latin typeface="Arial" panose="020B0604020202020204" pitchFamily="34" charset="0"/>
                <a:ea typeface="ＭＳ Ｐゴシック" panose="020B0600070205080204" pitchFamily="34" charset="-128"/>
              </a:rPr>
              <a:t>.</a:t>
            </a:r>
            <a:r>
              <a:rPr lang="en-US" altLang="en-US" baseline="30000" dirty="0">
                <a:solidFill>
                  <a:srgbClr val="C00000"/>
                </a:solidFill>
                <a:latin typeface="Arial" panose="020B0604020202020204" pitchFamily="34" charset="0"/>
                <a:ea typeface="ＭＳ Ｐゴシック" panose="020B0600070205080204" pitchFamily="34" charset="-128"/>
                <a:hlinkClick r:id="rId18">
                  <a:extLst>
                    <a:ext uri="{A12FA001-AC4F-418D-AE19-62706E023703}">
                      <ahyp:hlinkClr xmlns:ahyp="http://schemas.microsoft.com/office/drawing/2018/hyperlinkcolor" val="tx"/>
                    </a:ext>
                  </a:extLst>
                </a:hlinkClick>
              </a:rPr>
              <a:t>[4]</a:t>
            </a:r>
            <a:r>
              <a:rPr lang="en-US" altLang="en-US" dirty="0">
                <a:solidFill>
                  <a:srgbClr val="C00000"/>
                </a:solidFill>
                <a:latin typeface="Arial" panose="020B0604020202020204" pitchFamily="34" charset="0"/>
                <a:ea typeface="ＭＳ Ｐゴシック" panose="020B0600070205080204" pitchFamily="34" charset="-128"/>
              </a:rPr>
              <a:t> His attacks against the Sassanid Persian Empire resulted in the </a:t>
            </a:r>
            <a:r>
              <a:rPr lang="en-US" altLang="en-US" dirty="0">
                <a:solidFill>
                  <a:srgbClr val="C00000"/>
                </a:solidFill>
                <a:latin typeface="Arial" panose="020B0604020202020204" pitchFamily="34" charset="0"/>
                <a:ea typeface="ＭＳ Ｐゴシック" panose="020B0600070205080204" pitchFamily="34" charset="-128"/>
                <a:hlinkClick r:id="rId19" tooltip="Muslim conquest of Persia">
                  <a:extLst>
                    <a:ext uri="{A12FA001-AC4F-418D-AE19-62706E023703}">
                      <ahyp:hlinkClr xmlns:ahyp="http://schemas.microsoft.com/office/drawing/2018/hyperlinkcolor" val="tx"/>
                    </a:ext>
                  </a:extLst>
                </a:hlinkClick>
              </a:rPr>
              <a:t>conquest of Persia</a:t>
            </a:r>
            <a:r>
              <a:rPr lang="en-US" altLang="en-US" dirty="0">
                <a:solidFill>
                  <a:srgbClr val="C00000"/>
                </a:solidFill>
                <a:latin typeface="Arial" panose="020B0604020202020204" pitchFamily="34" charset="0"/>
                <a:ea typeface="ＭＳ Ｐゴシック" panose="020B0600070205080204" pitchFamily="34" charset="-128"/>
              </a:rPr>
              <a:t> in fewer than two years.</a:t>
            </a:r>
            <a:r>
              <a:rPr lang="en-US" altLang="en-US" baseline="30000" dirty="0">
                <a:solidFill>
                  <a:srgbClr val="C00000"/>
                </a:solidFill>
                <a:latin typeface="Arial" panose="020B0604020202020204" pitchFamily="34" charset="0"/>
                <a:ea typeface="ＭＳ Ｐゴシック" panose="020B0600070205080204" pitchFamily="34" charset="-128"/>
                <a:hlinkClick r:id="rId20">
                  <a:extLst>
                    <a:ext uri="{A12FA001-AC4F-418D-AE19-62706E023703}">
                      <ahyp:hlinkClr xmlns:ahyp="http://schemas.microsoft.com/office/drawing/2018/hyperlinkcolor" val="tx"/>
                    </a:ext>
                  </a:extLst>
                </a:hlinkClick>
              </a:rPr>
              <a:t>[5]</a:t>
            </a:r>
            <a:r>
              <a:rPr lang="en-US" altLang="en-US" dirty="0">
                <a:solidFill>
                  <a:srgbClr val="C00000"/>
                </a:solidFill>
                <a:latin typeface="Arial" panose="020B0604020202020204" pitchFamily="34" charset="0"/>
                <a:ea typeface="ＭＳ Ｐゴシック" panose="020B0600070205080204" pitchFamily="34" charset="-128"/>
              </a:rPr>
              <a:t> It was Umar, according to Jewish tradition, who set aside the </a:t>
            </a:r>
            <a:r>
              <a:rPr lang="en-US" altLang="en-US" dirty="0">
                <a:solidFill>
                  <a:srgbClr val="C00000"/>
                </a:solidFill>
                <a:latin typeface="Arial" panose="020B0604020202020204" pitchFamily="34" charset="0"/>
                <a:ea typeface="ＭＳ Ｐゴシック" panose="020B0600070205080204" pitchFamily="34" charset="-128"/>
                <a:hlinkClick r:id="rId21" tooltip="Christianity">
                  <a:extLst>
                    <a:ext uri="{A12FA001-AC4F-418D-AE19-62706E023703}">
                      <ahyp:hlinkClr xmlns:ahyp="http://schemas.microsoft.com/office/drawing/2018/hyperlinkcolor" val="tx"/>
                    </a:ext>
                  </a:extLst>
                </a:hlinkClick>
              </a:rPr>
              <a:t>Christian</a:t>
            </a:r>
            <a:r>
              <a:rPr lang="en-US" altLang="en-US" dirty="0">
                <a:solidFill>
                  <a:srgbClr val="C00000"/>
                </a:solidFill>
                <a:latin typeface="Arial" panose="020B0604020202020204" pitchFamily="34" charset="0"/>
                <a:ea typeface="ＭＳ Ｐゴシック" panose="020B0600070205080204" pitchFamily="34" charset="-128"/>
              </a:rPr>
              <a:t> ban on </a:t>
            </a:r>
            <a:r>
              <a:rPr lang="en-US" altLang="en-US" dirty="0">
                <a:solidFill>
                  <a:srgbClr val="C00000"/>
                </a:solidFill>
                <a:latin typeface="Arial" panose="020B0604020202020204" pitchFamily="34" charset="0"/>
                <a:ea typeface="ＭＳ Ｐゴシック" panose="020B0600070205080204" pitchFamily="34" charset="-128"/>
                <a:hlinkClick r:id="rId22" tooltip="Jews">
                  <a:extLst>
                    <a:ext uri="{A12FA001-AC4F-418D-AE19-62706E023703}">
                      <ahyp:hlinkClr xmlns:ahyp="http://schemas.microsoft.com/office/drawing/2018/hyperlinkcolor" val="tx"/>
                    </a:ext>
                  </a:extLst>
                </a:hlinkClick>
              </a:rPr>
              <a:t>Jews</a:t>
            </a:r>
            <a:r>
              <a:rPr lang="en-US" altLang="en-US" dirty="0">
                <a:solidFill>
                  <a:srgbClr val="C00000"/>
                </a:solidFill>
                <a:latin typeface="Arial" panose="020B0604020202020204" pitchFamily="34" charset="0"/>
                <a:ea typeface="ＭＳ Ｐゴシック" panose="020B0600070205080204" pitchFamily="34" charset="-128"/>
              </a:rPr>
              <a:t> and allowed them into </a:t>
            </a:r>
            <a:r>
              <a:rPr lang="en-US" altLang="en-US" dirty="0">
                <a:solidFill>
                  <a:srgbClr val="C00000"/>
                </a:solidFill>
                <a:latin typeface="Arial" panose="020B0604020202020204" pitchFamily="34" charset="0"/>
                <a:ea typeface="ＭＳ Ｐゴシック" panose="020B0600070205080204" pitchFamily="34" charset="-128"/>
                <a:hlinkClick r:id="rId23" tooltip="Jerusalem">
                  <a:extLst>
                    <a:ext uri="{A12FA001-AC4F-418D-AE19-62706E023703}">
                      <ahyp:hlinkClr xmlns:ahyp="http://schemas.microsoft.com/office/drawing/2018/hyperlinkcolor" val="tx"/>
                    </a:ext>
                  </a:extLst>
                </a:hlinkClick>
              </a:rPr>
              <a:t>Jerusalem</a:t>
            </a:r>
            <a:r>
              <a:rPr lang="en-US" altLang="en-US" dirty="0">
                <a:solidFill>
                  <a:srgbClr val="C00000"/>
                </a:solidFill>
                <a:latin typeface="Arial" panose="020B0604020202020204" pitchFamily="34" charset="0"/>
                <a:ea typeface="ＭＳ Ｐゴシック" panose="020B0600070205080204" pitchFamily="34" charset="-128"/>
              </a:rPr>
              <a:t> and to worship.</a:t>
            </a:r>
            <a:r>
              <a:rPr lang="en-US" altLang="en-US" baseline="30000" dirty="0">
                <a:solidFill>
                  <a:srgbClr val="C00000"/>
                </a:solidFill>
                <a:latin typeface="Arial" panose="020B0604020202020204" pitchFamily="34" charset="0"/>
                <a:ea typeface="ＭＳ Ｐゴシック" panose="020B0600070205080204" pitchFamily="34" charset="-128"/>
                <a:hlinkClick r:id="rId24">
                  <a:extLst>
                    <a:ext uri="{A12FA001-AC4F-418D-AE19-62706E023703}">
                      <ahyp:hlinkClr xmlns:ahyp="http://schemas.microsoft.com/office/drawing/2018/hyperlinkcolor" val="tx"/>
                    </a:ext>
                  </a:extLst>
                </a:hlinkClick>
              </a:rPr>
              <a:t>[6]</a:t>
            </a:r>
            <a:endParaRPr lang="en-US" altLang="en-US" baseline="30000" dirty="0">
              <a:solidFill>
                <a:srgbClr val="C00000"/>
              </a:solidFill>
              <a:latin typeface="Arial" panose="020B0604020202020204" pitchFamily="34" charset="0"/>
              <a:ea typeface="ＭＳ Ｐゴシック" panose="020B0600070205080204" pitchFamily="34" charset="-128"/>
            </a:endParaRPr>
          </a:p>
          <a:p>
            <a:endParaRPr lang="en-US" altLang="en-US" baseline="30000"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Plague of Justinian or </a:t>
            </a:r>
            <a:r>
              <a:rPr lang="en-US" altLang="en-US" dirty="0" err="1">
                <a:latin typeface="Arial" panose="020B0604020202020204" pitchFamily="34" charset="0"/>
                <a:ea typeface="ＭＳ Ｐゴシック" panose="020B0600070205080204" pitchFamily="34" charset="-128"/>
              </a:rPr>
              <a:t>Justinianic</a:t>
            </a:r>
            <a:r>
              <a:rPr lang="en-US" altLang="en-US" dirty="0">
                <a:latin typeface="Arial" panose="020B0604020202020204" pitchFamily="34" charset="0"/>
                <a:ea typeface="ＭＳ Ｐゴシック" panose="020B0600070205080204" pitchFamily="34" charset="-128"/>
              </a:rPr>
              <a:t> Plague (541–549 AD) was the beginning of the first plague pandemic, the first Old World pandemic of plague, the contagious disease caused by the bacterium Yersinia pestis. The disease afflicted the entire Mediterranean Basin, Europe, and the Near East, severely affecting the Sasanian Empire and the Roman Empire and especially its capital, Constantinople.[1][2][3] The plague is named for the Roman emperor in Constantinople, Justinian I (r. 527–565) who, according to his court historian Procopius, contracted the disease and recovered in 542, at the height of the epidemic which killed about a fifth of the population in the imperial capital.[1][2] The contagion arrived in Roman Egypt in 541, spread around the Mediterranean Sea until 544, and persisted in Northern Europe and the Arabian Peninsula, until 549.[1]</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In 2013, researchers confirmed earlier speculation that the cause of the Plague of Justinian was Yersinia pestis, the same bacterium responsible for the Black Death (1347–1351).[4][5] The latter was much shorter, but still killed an estimated one-third to one-half of Europeans. Ancient and modern Yersinia pestis strains closely related to the ancestor of the Justinian plague strain have been found in Tian Shan, a system of mountain ranges on the borders of Kyrgyzstan, Kazakhstan, and China, suggesting that the Justinian plague originated in or near that region.[6][7]</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The Plague of Justinian is the first and the best known outbreak of the first plague pandemic, which continued to recur until the middle of the 8th century.[1][8] Some historians believe the first plague pandemic was one of the deadliest pandemics in history, resulting in the deaths of an estimated 15–100 million people during two centuries of recurrence, a death toll equivalent to 25–60% of Europe's population at the time of the first outbreak</a:t>
            </a:r>
          </a:p>
          <a:p>
            <a:pPr eaLnBrk="1" hangingPunct="1"/>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319894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a:extLst>
              <a:ext uri="{FF2B5EF4-FFF2-40B4-BE49-F238E27FC236}">
                <a16:creationId xmlns:a16="http://schemas.microsoft.com/office/drawing/2014/main" id="{F126FD10-B2FC-5C46-8B73-43FDC38129F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5FED5DED-64A6-6344-855C-0864604FB2C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09570" name="Rectangle 2">
            <a:extLst>
              <a:ext uri="{FF2B5EF4-FFF2-40B4-BE49-F238E27FC236}">
                <a16:creationId xmlns:a16="http://schemas.microsoft.com/office/drawing/2014/main" id="{A69599AE-A5F3-184A-8487-4EBBF9E99A0C}"/>
              </a:ext>
            </a:extLst>
          </p:cNvPr>
          <p:cNvSpPr>
            <a:spLocks noGrp="1" noRot="1" noChangeAspect="1" noChangeArrowheads="1" noTextEdit="1"/>
          </p:cNvSpPr>
          <p:nvPr>
            <p:ph type="sldImg"/>
          </p:nvPr>
        </p:nvSpPr>
        <p:spPr>
          <a:ln/>
        </p:spPr>
      </p:sp>
      <p:sp>
        <p:nvSpPr>
          <p:cNvPr id="109571" name="Rectangle 3">
            <a:extLst>
              <a:ext uri="{FF2B5EF4-FFF2-40B4-BE49-F238E27FC236}">
                <a16:creationId xmlns:a16="http://schemas.microsoft.com/office/drawing/2014/main" id="{2603FA33-705E-3E42-96C4-55FDA97D39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03736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13667"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13668"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CB0B83CA-0D90-495D-8CF2-B65B04B50A43}" type="slidenum">
              <a:rPr lang="en-GB"/>
              <a:pPr>
                <a:defRPr/>
              </a:pPr>
              <a:t>‹#›</a:t>
            </a:fld>
            <a:endParaRPr lang="en-GB"/>
          </a:p>
        </p:txBody>
      </p:sp>
    </p:spTree>
    <p:extLst>
      <p:ext uri="{BB962C8B-B14F-4D97-AF65-F5344CB8AC3E}">
        <p14:creationId xmlns:p14="http://schemas.microsoft.com/office/powerpoint/2010/main" val="522850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F3EF76F-14A0-4AC6-BAFE-BA0C7FEE9042}" type="slidenum">
              <a:rPr lang="en-GB"/>
              <a:pPr>
                <a:defRPr/>
              </a:pPr>
              <a:t>‹#›</a:t>
            </a:fld>
            <a:endParaRPr lang="en-GB"/>
          </a:p>
        </p:txBody>
      </p:sp>
    </p:spTree>
    <p:extLst>
      <p:ext uri="{BB962C8B-B14F-4D97-AF65-F5344CB8AC3E}">
        <p14:creationId xmlns:p14="http://schemas.microsoft.com/office/powerpoint/2010/main" val="47195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C7C6BF87-0601-4630-8CC6-49187D49223F}" type="slidenum">
              <a:rPr lang="en-GB"/>
              <a:pPr>
                <a:defRPr/>
              </a:pPr>
              <a:t>‹#›</a:t>
            </a:fld>
            <a:endParaRPr lang="en-GB"/>
          </a:p>
        </p:txBody>
      </p:sp>
    </p:spTree>
    <p:extLst>
      <p:ext uri="{BB962C8B-B14F-4D97-AF65-F5344CB8AC3E}">
        <p14:creationId xmlns:p14="http://schemas.microsoft.com/office/powerpoint/2010/main" val="3390723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a:t>Click to edit Master subtitle style</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3E06DD0-F358-49A4-B5B8-74C98675DFD0}" type="slidenum">
              <a:rPr lang="en-GB"/>
              <a:pPr>
                <a:defRPr/>
              </a:pPr>
              <a:t>‹#›</a:t>
            </a:fld>
            <a:endParaRPr lang="en-GB"/>
          </a:p>
        </p:txBody>
      </p:sp>
    </p:spTree>
    <p:extLst>
      <p:ext uri="{BB962C8B-B14F-4D97-AF65-F5344CB8AC3E}">
        <p14:creationId xmlns:p14="http://schemas.microsoft.com/office/powerpoint/2010/main" val="4069713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D50DC1D-7F3B-4F21-B435-F262417C0AFE}" type="slidenum">
              <a:rPr lang="en-GB"/>
              <a:pPr>
                <a:defRPr/>
              </a:pPr>
              <a:t>‹#›</a:t>
            </a:fld>
            <a:endParaRPr lang="en-GB"/>
          </a:p>
        </p:txBody>
      </p:sp>
    </p:spTree>
    <p:extLst>
      <p:ext uri="{BB962C8B-B14F-4D97-AF65-F5344CB8AC3E}">
        <p14:creationId xmlns:p14="http://schemas.microsoft.com/office/powerpoint/2010/main" val="164378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D993783-0370-48C3-AEEA-6C6C49AB7CB2}" type="slidenum">
              <a:rPr lang="en-GB"/>
              <a:pPr>
                <a:defRPr/>
              </a:pPr>
              <a:t>‹#›</a:t>
            </a:fld>
            <a:endParaRPr lang="en-GB"/>
          </a:p>
        </p:txBody>
      </p:sp>
    </p:spTree>
    <p:extLst>
      <p:ext uri="{BB962C8B-B14F-4D97-AF65-F5344CB8AC3E}">
        <p14:creationId xmlns:p14="http://schemas.microsoft.com/office/powerpoint/2010/main" val="1109783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8229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3938588"/>
            <a:ext cx="8229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2373C4C-7ADD-4319-BC63-C61D7D194C5B}" type="slidenum">
              <a:rPr lang="en-GB"/>
              <a:pPr>
                <a:defRPr/>
              </a:pPr>
              <a:t>‹#›</a:t>
            </a:fld>
            <a:endParaRPr lang="en-GB"/>
          </a:p>
        </p:txBody>
      </p:sp>
    </p:spTree>
    <p:extLst>
      <p:ext uri="{BB962C8B-B14F-4D97-AF65-F5344CB8AC3E}">
        <p14:creationId xmlns:p14="http://schemas.microsoft.com/office/powerpoint/2010/main" val="650552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a:lvl1pPr>
          </a:lstStyle>
          <a:p>
            <a:pPr>
              <a:defRPr/>
            </a:pPr>
            <a:fld id="{254BC445-B67A-40F0-A461-28DCE7E96B6C}" type="slidenum">
              <a:rPr lang="en-US"/>
              <a:pPr>
                <a:defRPr/>
              </a:pPr>
              <a:t>‹#›</a:t>
            </a:fld>
            <a:endParaRPr lang="en-US"/>
          </a:p>
        </p:txBody>
      </p:sp>
    </p:spTree>
    <p:extLst>
      <p:ext uri="{BB962C8B-B14F-4D97-AF65-F5344CB8AC3E}">
        <p14:creationId xmlns:p14="http://schemas.microsoft.com/office/powerpoint/2010/main" val="102482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94707ED-F43D-4462-A096-8C57F939B6EF}" type="slidenum">
              <a:rPr lang="en-GB"/>
              <a:pPr>
                <a:defRPr/>
              </a:pPr>
              <a:t>‹#›</a:t>
            </a:fld>
            <a:endParaRPr lang="en-GB"/>
          </a:p>
        </p:txBody>
      </p:sp>
    </p:spTree>
    <p:extLst>
      <p:ext uri="{BB962C8B-B14F-4D97-AF65-F5344CB8AC3E}">
        <p14:creationId xmlns:p14="http://schemas.microsoft.com/office/powerpoint/2010/main" val="183907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BAA3CB0-782A-4074-A7CF-014C56F59D77}" type="slidenum">
              <a:rPr lang="en-GB"/>
              <a:pPr>
                <a:defRPr/>
              </a:pPr>
              <a:t>‹#›</a:t>
            </a:fld>
            <a:endParaRPr lang="en-GB"/>
          </a:p>
        </p:txBody>
      </p:sp>
    </p:spTree>
    <p:extLst>
      <p:ext uri="{BB962C8B-B14F-4D97-AF65-F5344CB8AC3E}">
        <p14:creationId xmlns:p14="http://schemas.microsoft.com/office/powerpoint/2010/main" val="82862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5101073-A290-4E28-BCB8-944FF03A3CB3}" type="slidenum">
              <a:rPr lang="en-GB"/>
              <a:pPr>
                <a:defRPr/>
              </a:pPr>
              <a:t>‹#›</a:t>
            </a:fld>
            <a:endParaRPr lang="en-GB"/>
          </a:p>
        </p:txBody>
      </p:sp>
    </p:spTree>
    <p:extLst>
      <p:ext uri="{BB962C8B-B14F-4D97-AF65-F5344CB8AC3E}">
        <p14:creationId xmlns:p14="http://schemas.microsoft.com/office/powerpoint/2010/main" val="346033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97BF87AA-3444-45F7-BB8F-429907A058E1}" type="slidenum">
              <a:rPr lang="en-GB"/>
              <a:pPr>
                <a:defRPr/>
              </a:pPr>
              <a:t>‹#›</a:t>
            </a:fld>
            <a:endParaRPr lang="en-GB"/>
          </a:p>
        </p:txBody>
      </p:sp>
    </p:spTree>
    <p:extLst>
      <p:ext uri="{BB962C8B-B14F-4D97-AF65-F5344CB8AC3E}">
        <p14:creationId xmlns:p14="http://schemas.microsoft.com/office/powerpoint/2010/main" val="3186492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C777BA37-6DAD-4380-B397-72F6006930A8}" type="slidenum">
              <a:rPr lang="en-GB"/>
              <a:pPr>
                <a:defRPr/>
              </a:pPr>
              <a:t>‹#›</a:t>
            </a:fld>
            <a:endParaRPr lang="en-GB"/>
          </a:p>
        </p:txBody>
      </p:sp>
    </p:spTree>
    <p:extLst>
      <p:ext uri="{BB962C8B-B14F-4D97-AF65-F5344CB8AC3E}">
        <p14:creationId xmlns:p14="http://schemas.microsoft.com/office/powerpoint/2010/main" val="3554143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7120FB3A-7948-4415-A662-E379825B155C}" type="slidenum">
              <a:rPr lang="en-GB"/>
              <a:pPr>
                <a:defRPr/>
              </a:pPr>
              <a:t>‹#›</a:t>
            </a:fld>
            <a:endParaRPr lang="en-GB"/>
          </a:p>
        </p:txBody>
      </p:sp>
    </p:spTree>
    <p:extLst>
      <p:ext uri="{BB962C8B-B14F-4D97-AF65-F5344CB8AC3E}">
        <p14:creationId xmlns:p14="http://schemas.microsoft.com/office/powerpoint/2010/main" val="1515085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8FFCDF9-72AF-4F00-A809-A77093386BA8}" type="slidenum">
              <a:rPr lang="en-GB"/>
              <a:pPr>
                <a:defRPr/>
              </a:pPr>
              <a:t>‹#›</a:t>
            </a:fld>
            <a:endParaRPr lang="en-GB"/>
          </a:p>
        </p:txBody>
      </p:sp>
    </p:spTree>
    <p:extLst>
      <p:ext uri="{BB962C8B-B14F-4D97-AF65-F5344CB8AC3E}">
        <p14:creationId xmlns:p14="http://schemas.microsoft.com/office/powerpoint/2010/main" val="2716333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835C0D16-E0A7-48C4-AF4C-5C09244825B4}" type="slidenum">
              <a:rPr lang="en-GB"/>
              <a:pPr>
                <a:defRPr/>
              </a:pPr>
              <a:t>‹#›</a:t>
            </a:fld>
            <a:endParaRPr lang="en-GB"/>
          </a:p>
        </p:txBody>
      </p:sp>
    </p:spTree>
    <p:extLst>
      <p:ext uri="{BB962C8B-B14F-4D97-AF65-F5344CB8AC3E}">
        <p14:creationId xmlns:p14="http://schemas.microsoft.com/office/powerpoint/2010/main" val="3618270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144b"/>
          <p:cNvPicPr>
            <a:picLocks noChangeAspect="1" noChangeArrowheads="1"/>
          </p:cNvPicPr>
          <p:nvPr/>
        </p:nvPicPr>
        <p:blipFill>
          <a:blip r:embed="rId18"/>
          <a:srcRect/>
          <a:stretch>
            <a:fillRect/>
          </a:stretch>
        </p:blipFill>
        <p:spPr bwMode="auto">
          <a:xfrm>
            <a:off x="0" y="0"/>
            <a:ext cx="9144000" cy="6858000"/>
          </a:xfrm>
          <a:prstGeom prst="rect">
            <a:avLst/>
          </a:prstGeom>
          <a:noFill/>
          <a:ln w="9525">
            <a:noFill/>
            <a:miter lim="800000"/>
            <a:headEnd/>
            <a:tailEnd/>
          </a:ln>
        </p:spPr>
      </p:pic>
      <p:sp>
        <p:nvSpPr>
          <p:cNvPr id="1027"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64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96" charset="0"/>
                <a:ea typeface="Arial" pitchFamily="96" charset="0"/>
                <a:cs typeface="Arial" pitchFamily="96" charset="0"/>
              </a:defRPr>
            </a:lvl1pPr>
          </a:lstStyle>
          <a:p>
            <a:pPr>
              <a:defRPr/>
            </a:pPr>
            <a:endParaRPr lang="en-US"/>
          </a:p>
        </p:txBody>
      </p:sp>
      <p:sp>
        <p:nvSpPr>
          <p:cNvPr id="11264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96" charset="0"/>
                <a:ea typeface="Arial" pitchFamily="96" charset="0"/>
                <a:cs typeface="Arial" pitchFamily="96" charset="0"/>
              </a:defRPr>
            </a:lvl1pPr>
          </a:lstStyle>
          <a:p>
            <a:pPr>
              <a:defRPr/>
            </a:pPr>
            <a:endParaRPr lang="en-US"/>
          </a:p>
        </p:txBody>
      </p:sp>
      <p:sp>
        <p:nvSpPr>
          <p:cNvPr id="11264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96" charset="0"/>
                <a:ea typeface="Arial" pitchFamily="96" charset="0"/>
                <a:cs typeface="Arial" pitchFamily="96" charset="0"/>
              </a:defRPr>
            </a:lvl1pPr>
          </a:lstStyle>
          <a:p>
            <a:pPr>
              <a:defRPr/>
            </a:pPr>
            <a:fld id="{7BBC3757-1A41-464D-804D-FFE1C0971048}" type="slidenum">
              <a:rPr lang="en-GB"/>
              <a:pPr>
                <a:defRPr/>
              </a:pPr>
              <a:t>‹#›</a:t>
            </a:fld>
            <a:endParaRPr lang="en-GB"/>
          </a:p>
        </p:txBody>
      </p:sp>
    </p:spTree>
    <p:extLst>
      <p:ext uri="{BB962C8B-B14F-4D97-AF65-F5344CB8AC3E}">
        <p14:creationId xmlns:p14="http://schemas.microsoft.com/office/powerpoint/2010/main" val="1104419291"/>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rtl="0" eaLnBrk="0" fontAlgn="base" hangingPunct="0">
        <a:spcBef>
          <a:spcPct val="0"/>
        </a:spcBef>
        <a:spcAft>
          <a:spcPct val="0"/>
        </a:spcAft>
        <a:defRPr sz="4400">
          <a:solidFill>
            <a:schemeClr val="tx2"/>
          </a:solidFill>
          <a:latin typeface="+mj-lt"/>
          <a:ea typeface="Arial" pitchFamily="96" charset="0"/>
          <a:cs typeface="+mj-cs"/>
        </a:defRPr>
      </a:lvl1pPr>
      <a:lvl2pPr algn="l" rtl="0" eaLnBrk="0" fontAlgn="base" hangingPunct="0">
        <a:spcBef>
          <a:spcPct val="0"/>
        </a:spcBef>
        <a:spcAft>
          <a:spcPct val="0"/>
        </a:spcAft>
        <a:defRPr sz="4400">
          <a:solidFill>
            <a:schemeClr val="tx2"/>
          </a:solidFill>
          <a:latin typeface="Arial" charset="0"/>
          <a:ea typeface="Arial" pitchFamily="96" charset="0"/>
          <a:cs typeface="Arial" charset="0"/>
        </a:defRPr>
      </a:lvl2pPr>
      <a:lvl3pPr algn="l" rtl="0" eaLnBrk="0" fontAlgn="base" hangingPunct="0">
        <a:spcBef>
          <a:spcPct val="0"/>
        </a:spcBef>
        <a:spcAft>
          <a:spcPct val="0"/>
        </a:spcAft>
        <a:defRPr sz="4400">
          <a:solidFill>
            <a:schemeClr val="tx2"/>
          </a:solidFill>
          <a:latin typeface="Arial" charset="0"/>
          <a:ea typeface="Arial" pitchFamily="96" charset="0"/>
          <a:cs typeface="Arial" charset="0"/>
        </a:defRPr>
      </a:lvl3pPr>
      <a:lvl4pPr algn="l" rtl="0" eaLnBrk="0" fontAlgn="base" hangingPunct="0">
        <a:spcBef>
          <a:spcPct val="0"/>
        </a:spcBef>
        <a:spcAft>
          <a:spcPct val="0"/>
        </a:spcAft>
        <a:defRPr sz="4400">
          <a:solidFill>
            <a:schemeClr val="tx2"/>
          </a:solidFill>
          <a:latin typeface="Arial" charset="0"/>
          <a:ea typeface="Arial" pitchFamily="96" charset="0"/>
          <a:cs typeface="Arial" charset="0"/>
        </a:defRPr>
      </a:lvl4pPr>
      <a:lvl5pPr algn="l" rtl="0" eaLnBrk="0" fontAlgn="base" hangingPunct="0">
        <a:spcBef>
          <a:spcPct val="0"/>
        </a:spcBef>
        <a:spcAft>
          <a:spcPct val="0"/>
        </a:spcAft>
        <a:defRPr sz="4400">
          <a:solidFill>
            <a:schemeClr val="tx2"/>
          </a:solidFill>
          <a:latin typeface="Arial" charset="0"/>
          <a:ea typeface="Arial" pitchFamily="96" charset="0"/>
          <a:cs typeface="Arial" charset="0"/>
        </a:defRPr>
      </a:lvl5pPr>
      <a:lvl6pPr marL="457200" algn="l" rtl="0" fontAlgn="base">
        <a:spcBef>
          <a:spcPct val="0"/>
        </a:spcBef>
        <a:spcAft>
          <a:spcPct val="0"/>
        </a:spcAft>
        <a:defRPr sz="4400">
          <a:solidFill>
            <a:schemeClr val="tx2"/>
          </a:solidFill>
          <a:latin typeface="Arial" charset="0"/>
          <a:cs typeface="Arial" charset="0"/>
        </a:defRPr>
      </a:lvl6pPr>
      <a:lvl7pPr marL="914400" algn="l" rtl="0" fontAlgn="base">
        <a:spcBef>
          <a:spcPct val="0"/>
        </a:spcBef>
        <a:spcAft>
          <a:spcPct val="0"/>
        </a:spcAft>
        <a:defRPr sz="4400">
          <a:solidFill>
            <a:schemeClr val="tx2"/>
          </a:solidFill>
          <a:latin typeface="Arial" charset="0"/>
          <a:cs typeface="Arial" charset="0"/>
        </a:defRPr>
      </a:lvl7pPr>
      <a:lvl8pPr marL="1371600" algn="l" rtl="0" fontAlgn="base">
        <a:spcBef>
          <a:spcPct val="0"/>
        </a:spcBef>
        <a:spcAft>
          <a:spcPct val="0"/>
        </a:spcAft>
        <a:defRPr sz="4400">
          <a:solidFill>
            <a:schemeClr val="tx2"/>
          </a:solidFill>
          <a:latin typeface="Arial" charset="0"/>
          <a:cs typeface="Arial" charset="0"/>
        </a:defRPr>
      </a:lvl8pPr>
      <a:lvl9pPr marL="1828800" algn="l"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Arial" pitchFamily="96"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itchFamily="96"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itchFamily="96"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itchFamily="96"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r>
              <a:rPr lang="en-US" sz="4000" dirty="0">
                <a:solidFill>
                  <a:srgbClr val="FFFF00"/>
                </a:solidFill>
                <a:latin typeface="Century Gothic" charset="0"/>
                <a:ea typeface="Century Gothic" charset="0"/>
                <a:cs typeface="Century Gothic" charset="0"/>
              </a:rPr>
              <a:t>Empire of Alexander the Great </a:t>
            </a:r>
            <a:r>
              <a:rPr lang="en-US" sz="3200" dirty="0">
                <a:solidFill>
                  <a:srgbClr val="FFFF00"/>
                </a:solidFill>
                <a:latin typeface="Century Gothic" charset="0"/>
                <a:ea typeface="Century Gothic" charset="0"/>
                <a:cs typeface="Century Gothic" charset="0"/>
              </a:rPr>
              <a:t>(356 </a:t>
            </a:r>
            <a:r>
              <a:rPr lang="en-GB" sz="3200" dirty="0">
                <a:solidFill>
                  <a:srgbClr val="FFFF00"/>
                </a:solidFill>
                <a:latin typeface="Century Gothic" charset="0"/>
                <a:ea typeface="Century Gothic" charset="0"/>
                <a:cs typeface="Century Gothic" charset="0"/>
              </a:rPr>
              <a:t>- 3</a:t>
            </a:r>
            <a:r>
              <a:rPr lang="en-US" sz="3200" dirty="0">
                <a:solidFill>
                  <a:srgbClr val="FFFF00"/>
                </a:solidFill>
                <a:latin typeface="Century Gothic" charset="0"/>
                <a:ea typeface="Century Gothic" charset="0"/>
                <a:cs typeface="Century Gothic" charset="0"/>
              </a:rPr>
              <a:t>23 BC)</a:t>
            </a:r>
          </a:p>
        </p:txBody>
      </p:sp>
      <p:pic>
        <p:nvPicPr>
          <p:cNvPr id="3" name="Content Placeholder 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9745" y="1700808"/>
            <a:ext cx="8542467" cy="4342421"/>
          </a:xfrm>
        </p:spPr>
      </p:pic>
      <p:sp>
        <p:nvSpPr>
          <p:cNvPr id="4" name="TextBox 3"/>
          <p:cNvSpPr txBox="1"/>
          <p:nvPr/>
        </p:nvSpPr>
        <p:spPr>
          <a:xfrm>
            <a:off x="1691680" y="6237312"/>
            <a:ext cx="5985934"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rPr>
              <a:t>Spread of Greek culture = </a:t>
            </a:r>
            <a:r>
              <a:rPr kumimoji="0" lang="en-GB" sz="1800" b="0" i="0" u="none" strike="noStrike" kern="1200" cap="none" spc="0" normalizeH="0" baseline="0" noProof="0" dirty="0" err="1">
                <a:ln>
                  <a:noFill/>
                </a:ln>
                <a:solidFill>
                  <a:srgbClr val="FFFFFF"/>
                </a:solidFill>
                <a:effectLst/>
                <a:uLnTx/>
                <a:uFillTx/>
                <a:latin typeface="Century Gothic" charset="0"/>
                <a:ea typeface="Century Gothic" charset="0"/>
                <a:cs typeface="Century Gothic" charset="0"/>
              </a:rPr>
              <a:t>Hellenisation</a:t>
            </a:r>
            <a:endParaRPr kumimoji="0" lang="en-GB"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endParaRPr>
          </a:p>
        </p:txBody>
      </p:sp>
    </p:spTree>
    <p:extLst>
      <p:ext uri="{BB962C8B-B14F-4D97-AF65-F5344CB8AC3E}">
        <p14:creationId xmlns:p14="http://schemas.microsoft.com/office/powerpoint/2010/main" val="3652686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87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4">
            <a:extLst>
              <a:ext uri="{FF2B5EF4-FFF2-40B4-BE49-F238E27FC236}">
                <a16:creationId xmlns:a16="http://schemas.microsoft.com/office/drawing/2014/main" id="{D0DD87CB-60EC-BF49-B9A4-EA6D89A96DB6}"/>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5" name="Footer Placeholder 5">
            <a:extLst>
              <a:ext uri="{FF2B5EF4-FFF2-40B4-BE49-F238E27FC236}">
                <a16:creationId xmlns:a16="http://schemas.microsoft.com/office/drawing/2014/main" id="{DF62AE0E-11F5-484F-9FA0-1A1409DFA7E9}"/>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08547" name="Rectangle 2">
            <a:extLst>
              <a:ext uri="{FF2B5EF4-FFF2-40B4-BE49-F238E27FC236}">
                <a16:creationId xmlns:a16="http://schemas.microsoft.com/office/drawing/2014/main" id="{67C5C059-64D3-9B4C-B6D1-C24F781CFB46}"/>
              </a:ext>
            </a:extLst>
          </p:cNvPr>
          <p:cNvSpPr>
            <a:spLocks noGrp="1" noChangeArrowheads="1"/>
          </p:cNvSpPr>
          <p:nvPr>
            <p:ph type="title"/>
          </p:nvPr>
        </p:nvSpPr>
        <p:spPr/>
        <p:txBody>
          <a:bodyPr/>
          <a:lstStyle/>
          <a:p>
            <a:pPr eaLnBrk="1" hangingPunct="1"/>
            <a:r>
              <a:rPr lang="en-US" altLang="en-US" dirty="0">
                <a:solidFill>
                  <a:srgbClr val="FFFF00"/>
                </a:solidFill>
                <a:latin typeface="Century Gothic" panose="020B0502020202020204" pitchFamily="34" charset="0"/>
                <a:ea typeface="ＭＳ Ｐゴシック" panose="020B0600070205080204" pitchFamily="34" charset="-128"/>
              </a:rPr>
              <a:t>Al-Aksa Mosque</a:t>
            </a:r>
          </a:p>
        </p:txBody>
      </p:sp>
      <p:pic>
        <p:nvPicPr>
          <p:cNvPr id="108548" name="Picture 5" descr="al-aqsa-mosque">
            <a:extLst>
              <a:ext uri="{FF2B5EF4-FFF2-40B4-BE49-F238E27FC236}">
                <a16:creationId xmlns:a16="http://schemas.microsoft.com/office/drawing/2014/main" id="{DD69EDE3-E207-C34C-8BC9-49164FB2D29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143000" y="1760538"/>
            <a:ext cx="6781800" cy="4446587"/>
          </a:xfrm>
        </p:spPr>
      </p:pic>
    </p:spTree>
    <p:extLst>
      <p:ext uri="{BB962C8B-B14F-4D97-AF65-F5344CB8AC3E}">
        <p14:creationId xmlns:p14="http://schemas.microsoft.com/office/powerpoint/2010/main" val="2302734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6A80788F-10C1-1C46-A5D2-95C515CF5A52}"/>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charset="0"/>
            </a:endParaRPr>
          </a:p>
        </p:txBody>
      </p:sp>
      <p:sp>
        <p:nvSpPr>
          <p:cNvPr id="7" name="Footer Placeholder 6">
            <a:extLst>
              <a:ext uri="{FF2B5EF4-FFF2-40B4-BE49-F238E27FC236}">
                <a16:creationId xmlns:a16="http://schemas.microsoft.com/office/drawing/2014/main" id="{67E4E671-CCE4-4647-A854-7F75023E579F}"/>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04451" name="Rectangle 2">
            <a:extLst>
              <a:ext uri="{FF2B5EF4-FFF2-40B4-BE49-F238E27FC236}">
                <a16:creationId xmlns:a16="http://schemas.microsoft.com/office/drawing/2014/main" id="{3462D02E-6B33-434F-B2D3-B7E5A4A35CD0}"/>
              </a:ext>
            </a:extLst>
          </p:cNvPr>
          <p:cNvSpPr>
            <a:spLocks noGrp="1" noChangeArrowheads="1"/>
          </p:cNvSpPr>
          <p:nvPr>
            <p:ph type="title"/>
          </p:nvPr>
        </p:nvSpPr>
        <p:spPr>
          <a:xfrm>
            <a:off x="685800" y="116632"/>
            <a:ext cx="7772400" cy="1143000"/>
          </a:xfrm>
        </p:spPr>
        <p:txBody>
          <a:bodyPr/>
          <a:lstStyle/>
          <a:p>
            <a:pPr eaLnBrk="1" hangingPunct="1"/>
            <a:r>
              <a:rPr lang="en-US" altLang="en-US" sz="4000" dirty="0">
                <a:solidFill>
                  <a:srgbClr val="FFFF00"/>
                </a:solidFill>
                <a:latin typeface="Century Gothic" panose="020B0502020202020204" pitchFamily="34" charset="0"/>
                <a:ea typeface="ＭＳ Ｐゴシック" panose="020B0600070205080204" pitchFamily="34" charset="-128"/>
              </a:rPr>
              <a:t>Umayyad dynasty (661-750)</a:t>
            </a:r>
            <a:endParaRPr lang="en-US" altLang="en-US" dirty="0">
              <a:solidFill>
                <a:srgbClr val="FFFF00"/>
              </a:solidFill>
              <a:latin typeface="Century Gothic" panose="020B0502020202020204" pitchFamily="34" charset="0"/>
              <a:ea typeface="ＭＳ Ｐゴシック" panose="020B0600070205080204" pitchFamily="34" charset="-128"/>
            </a:endParaRPr>
          </a:p>
        </p:txBody>
      </p:sp>
      <p:sp>
        <p:nvSpPr>
          <p:cNvPr id="104452" name="Rectangle 3">
            <a:extLst>
              <a:ext uri="{FF2B5EF4-FFF2-40B4-BE49-F238E27FC236}">
                <a16:creationId xmlns:a16="http://schemas.microsoft.com/office/drawing/2014/main" id="{4265F490-49CA-2440-97EC-B0809ED9ED80}"/>
              </a:ext>
            </a:extLst>
          </p:cNvPr>
          <p:cNvSpPr>
            <a:spLocks noGrp="1" noChangeArrowheads="1"/>
          </p:cNvSpPr>
          <p:nvPr>
            <p:ph type="body" sz="half" idx="1"/>
          </p:nvPr>
        </p:nvSpPr>
        <p:spPr>
          <a:xfrm>
            <a:off x="467544" y="1828800"/>
            <a:ext cx="4029844" cy="4267200"/>
          </a:xfrm>
        </p:spPr>
        <p:txBody>
          <a:bodyPr/>
          <a:lstStyle/>
          <a:p>
            <a:pPr eaLnBrk="1" hangingPunct="1"/>
            <a:r>
              <a:rPr lang="en-US" altLang="en-US" sz="2400" dirty="0">
                <a:latin typeface="Century Gothic" panose="020B0502020202020204" pitchFamily="34" charset="0"/>
                <a:ea typeface="ＭＳ Ｐゴシック" panose="020B0600070205080204" pitchFamily="34" charset="-128"/>
              </a:rPr>
              <a:t> Sunni Arab</a:t>
            </a:r>
          </a:p>
          <a:p>
            <a:pPr eaLnBrk="1" hangingPunct="1"/>
            <a:r>
              <a:rPr lang="en-US" altLang="en-US" sz="2400" dirty="0">
                <a:latin typeface="Century Gothic" panose="020B0502020202020204" pitchFamily="34" charset="0"/>
                <a:ea typeface="ＭＳ Ｐゴシック" panose="020B0600070205080204" pitchFamily="34" charset="-128"/>
              </a:rPr>
              <a:t> Capital Damascus</a:t>
            </a:r>
          </a:p>
          <a:p>
            <a:pPr eaLnBrk="1" hangingPunct="1"/>
            <a:r>
              <a:rPr lang="en-US" altLang="en-US" sz="2400" dirty="0">
                <a:latin typeface="Century Gothic" panose="020B0502020202020204" pitchFamily="34" charset="0"/>
                <a:ea typeface="ＭＳ Ｐゴシック" panose="020B0600070205080204" pitchFamily="34" charset="-128"/>
              </a:rPr>
              <a:t> Huge expansion of Islamic lands</a:t>
            </a:r>
          </a:p>
          <a:p>
            <a:pPr eaLnBrk="1" hangingPunct="1"/>
            <a:r>
              <a:rPr lang="en-US" altLang="en-US" sz="2400" dirty="0">
                <a:latin typeface="Century Gothic" panose="020B0502020202020204" pitchFamily="34" charset="0"/>
                <a:ea typeface="ＭＳ Ｐゴシック" panose="020B0600070205080204" pitchFamily="34" charset="-128"/>
              </a:rPr>
              <a:t>Continued in Spain until 1031</a:t>
            </a:r>
          </a:p>
          <a:p>
            <a:pPr eaLnBrk="1" hangingPunct="1"/>
            <a:endParaRPr lang="en-US" altLang="en-US" sz="2400" dirty="0">
              <a:latin typeface="Century Gothic" panose="020B0502020202020204" pitchFamily="34" charset="0"/>
              <a:ea typeface="ＭＳ Ｐゴシック" panose="020B0600070205080204" pitchFamily="34" charset="-128"/>
            </a:endParaRPr>
          </a:p>
        </p:txBody>
      </p:sp>
      <p:pic>
        <p:nvPicPr>
          <p:cNvPr id="104453" name="Picture 4" descr="alhambra4g">
            <a:extLst>
              <a:ext uri="{FF2B5EF4-FFF2-40B4-BE49-F238E27FC236}">
                <a16:creationId xmlns:a16="http://schemas.microsoft.com/office/drawing/2014/main" id="{CD1BB930-4056-794B-8334-5E56F3E2B6F5}"/>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4648200" y="4114800"/>
            <a:ext cx="3581400" cy="2557463"/>
          </a:xfrm>
        </p:spPr>
      </p:pic>
      <p:pic>
        <p:nvPicPr>
          <p:cNvPr id="104454" name="Picture 5" descr="umayyadmosque">
            <a:extLst>
              <a:ext uri="{FF2B5EF4-FFF2-40B4-BE49-F238E27FC236}">
                <a16:creationId xmlns:a16="http://schemas.microsoft.com/office/drawing/2014/main" id="{638444AD-8612-E542-A71E-71A81303EDDA}"/>
              </a:ext>
            </a:extLst>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289800" y="1205061"/>
            <a:ext cx="3242640" cy="2583979"/>
          </a:xfrm>
        </p:spPr>
      </p:pic>
    </p:spTree>
    <p:extLst>
      <p:ext uri="{BB962C8B-B14F-4D97-AF65-F5344CB8AC3E}">
        <p14:creationId xmlns:p14="http://schemas.microsoft.com/office/powerpoint/2010/main" val="2998161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70E003D5-A607-5F46-89CC-0521CD123DFD}"/>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charset="0"/>
            </a:endParaRPr>
          </a:p>
        </p:txBody>
      </p:sp>
      <p:sp>
        <p:nvSpPr>
          <p:cNvPr id="7" name="Footer Placeholder 6">
            <a:extLst>
              <a:ext uri="{FF2B5EF4-FFF2-40B4-BE49-F238E27FC236}">
                <a16:creationId xmlns:a16="http://schemas.microsoft.com/office/drawing/2014/main" id="{FC808E14-E737-514C-9C26-42BF83122B36}"/>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12643" name="Rectangle 2">
            <a:extLst>
              <a:ext uri="{FF2B5EF4-FFF2-40B4-BE49-F238E27FC236}">
                <a16:creationId xmlns:a16="http://schemas.microsoft.com/office/drawing/2014/main" id="{04CC5C75-B8DF-E445-BA69-5EBD43D6FCCE}"/>
              </a:ext>
            </a:extLst>
          </p:cNvPr>
          <p:cNvSpPr>
            <a:spLocks noGrp="1" noChangeArrowheads="1"/>
          </p:cNvSpPr>
          <p:nvPr>
            <p:ph type="title"/>
          </p:nvPr>
        </p:nvSpPr>
        <p:spPr/>
        <p:txBody>
          <a:bodyPr/>
          <a:lstStyle/>
          <a:p>
            <a:pPr eaLnBrk="1" hangingPunct="1"/>
            <a:r>
              <a:rPr lang="en-US" altLang="en-US" sz="4000" dirty="0">
                <a:solidFill>
                  <a:srgbClr val="FFFF00"/>
                </a:solidFill>
                <a:latin typeface="Century Gothic" panose="020B0502020202020204" pitchFamily="34" charset="0"/>
                <a:ea typeface="ＭＳ Ｐゴシック" panose="020B0600070205080204" pitchFamily="34" charset="-128"/>
              </a:rPr>
              <a:t>Abbasid</a:t>
            </a:r>
            <a:r>
              <a:rPr lang="en-US" altLang="en-US" sz="4000" b="0" dirty="0">
                <a:solidFill>
                  <a:srgbClr val="FFFF00"/>
                </a:solidFill>
                <a:latin typeface="Century Gothic" panose="020B0502020202020204" pitchFamily="34" charset="0"/>
                <a:ea typeface="ＭＳ Ｐゴシック" panose="020B0600070205080204" pitchFamily="34" charset="-128"/>
              </a:rPr>
              <a:t> </a:t>
            </a:r>
            <a:r>
              <a:rPr lang="en-US" altLang="en-US" sz="4000" dirty="0">
                <a:solidFill>
                  <a:srgbClr val="FFFF00"/>
                </a:solidFill>
                <a:latin typeface="Century Gothic" panose="020B0502020202020204" pitchFamily="34" charset="0"/>
                <a:ea typeface="ＭＳ Ｐゴシック" panose="020B0600070205080204" pitchFamily="34" charset="-128"/>
              </a:rPr>
              <a:t>dynasty (750-1258)</a:t>
            </a:r>
            <a:endParaRPr lang="en-US" altLang="en-US" dirty="0">
              <a:solidFill>
                <a:srgbClr val="FFFF00"/>
              </a:solidFill>
              <a:latin typeface="Century Gothic" panose="020B0502020202020204" pitchFamily="34" charset="0"/>
              <a:ea typeface="ＭＳ Ｐゴシック" panose="020B0600070205080204" pitchFamily="34" charset="-128"/>
            </a:endParaRPr>
          </a:p>
        </p:txBody>
      </p:sp>
      <p:sp>
        <p:nvSpPr>
          <p:cNvPr id="112644" name="Rectangle 3">
            <a:extLst>
              <a:ext uri="{FF2B5EF4-FFF2-40B4-BE49-F238E27FC236}">
                <a16:creationId xmlns:a16="http://schemas.microsoft.com/office/drawing/2014/main" id="{A246B985-261C-584B-98B0-81BFCDF94C5C}"/>
              </a:ext>
            </a:extLst>
          </p:cNvPr>
          <p:cNvSpPr>
            <a:spLocks noGrp="1" noChangeArrowheads="1"/>
          </p:cNvSpPr>
          <p:nvPr>
            <p:ph type="body" sz="half" idx="1"/>
          </p:nvPr>
        </p:nvSpPr>
        <p:spPr>
          <a:xfrm>
            <a:off x="395536" y="1828800"/>
            <a:ext cx="4101852" cy="4267200"/>
          </a:xfrm>
        </p:spPr>
        <p:txBody>
          <a:bodyPr/>
          <a:lstStyle/>
          <a:p>
            <a:pPr eaLnBrk="1" hangingPunct="1"/>
            <a:r>
              <a:rPr lang="en-US" altLang="en-US" sz="2400" dirty="0">
                <a:latin typeface="Century Gothic" panose="020B0502020202020204" pitchFamily="34" charset="0"/>
                <a:ea typeface="ＭＳ Ｐゴシック" panose="020B0600070205080204" pitchFamily="34" charset="-128"/>
              </a:rPr>
              <a:t> Sunni/Shia</a:t>
            </a:r>
          </a:p>
          <a:p>
            <a:pPr eaLnBrk="1" hangingPunct="1"/>
            <a:r>
              <a:rPr lang="en-US" altLang="en-US" sz="2400" dirty="0">
                <a:latin typeface="Century Gothic" panose="020B0502020202020204" pitchFamily="34" charset="0"/>
                <a:ea typeface="ＭＳ Ｐゴシック" panose="020B0600070205080204" pitchFamily="34" charset="-128"/>
              </a:rPr>
              <a:t> Arab/Persian</a:t>
            </a:r>
          </a:p>
          <a:p>
            <a:pPr eaLnBrk="1" hangingPunct="1"/>
            <a:r>
              <a:rPr lang="en-US" altLang="en-US" sz="2400" dirty="0">
                <a:latin typeface="Century Gothic" panose="020B0502020202020204" pitchFamily="34" charset="0"/>
                <a:ea typeface="ＭＳ Ｐゴシック" panose="020B0600070205080204" pitchFamily="34" charset="-128"/>
              </a:rPr>
              <a:t> Capital Bagdad</a:t>
            </a:r>
          </a:p>
          <a:p>
            <a:pPr eaLnBrk="1" hangingPunct="1"/>
            <a:r>
              <a:rPr lang="en-US" altLang="en-US" sz="2400" dirty="0">
                <a:latin typeface="Century Gothic" panose="020B0502020202020204" pitchFamily="34" charset="0"/>
                <a:ea typeface="ＭＳ Ｐゴシック" panose="020B0600070205080204" pitchFamily="34" charset="-128"/>
              </a:rPr>
              <a:t> Power fractured amongst regional dynasties</a:t>
            </a:r>
          </a:p>
          <a:p>
            <a:pPr eaLnBrk="1" hangingPunct="1"/>
            <a:r>
              <a:rPr lang="en-US" altLang="en-US" sz="2400" dirty="0">
                <a:latin typeface="Century Gothic" panose="020B0502020202020204" pitchFamily="34" charset="0"/>
                <a:ea typeface="ＭＳ Ｐゴシック" panose="020B0600070205080204" pitchFamily="34" charset="-128"/>
              </a:rPr>
              <a:t> Dynasty ended with the sack of Bagdad by the Mongols</a:t>
            </a:r>
          </a:p>
        </p:txBody>
      </p:sp>
      <p:pic>
        <p:nvPicPr>
          <p:cNvPr id="112645" name="Picture 4" descr="AbbPalace">
            <a:extLst>
              <a:ext uri="{FF2B5EF4-FFF2-40B4-BE49-F238E27FC236}">
                <a16:creationId xmlns:a16="http://schemas.microsoft.com/office/drawing/2014/main" id="{D1326A71-A1A2-EC47-A6C6-2DA9A4D53FBF}"/>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979988" y="1901825"/>
            <a:ext cx="2524125" cy="1878013"/>
          </a:xfrm>
        </p:spPr>
      </p:pic>
      <p:pic>
        <p:nvPicPr>
          <p:cNvPr id="112646" name="Picture 5" descr="islamic">
            <a:extLst>
              <a:ext uri="{FF2B5EF4-FFF2-40B4-BE49-F238E27FC236}">
                <a16:creationId xmlns:a16="http://schemas.microsoft.com/office/drawing/2014/main" id="{00271B00-C0F0-5748-AF71-D41762EF06B1}"/>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029200" y="4343400"/>
            <a:ext cx="3008313" cy="1981200"/>
          </a:xfrm>
        </p:spPr>
      </p:pic>
    </p:spTree>
    <p:extLst>
      <p:ext uri="{BB962C8B-B14F-4D97-AF65-F5344CB8AC3E}">
        <p14:creationId xmlns:p14="http://schemas.microsoft.com/office/powerpoint/2010/main" val="1936400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CDBC4-3551-F840-8646-94483F5D8334}"/>
              </a:ext>
            </a:extLst>
          </p:cNvPr>
          <p:cNvSpPr>
            <a:spLocks noGrp="1"/>
          </p:cNvSpPr>
          <p:nvPr>
            <p:ph type="title"/>
          </p:nvPr>
        </p:nvSpPr>
        <p:spPr/>
        <p:txBody>
          <a:bodyPr/>
          <a:lstStyle/>
          <a:p>
            <a:r>
              <a:rPr lang="en-GB" dirty="0">
                <a:solidFill>
                  <a:srgbClr val="FFFF00"/>
                </a:solidFill>
                <a:latin typeface="Century Gothic" panose="020B0502020202020204" pitchFamily="34" charset="0"/>
              </a:rPr>
              <a:t>Golden age of Islam</a:t>
            </a:r>
          </a:p>
        </p:txBody>
      </p:sp>
      <p:sp>
        <p:nvSpPr>
          <p:cNvPr id="3" name="Content Placeholder 2">
            <a:extLst>
              <a:ext uri="{FF2B5EF4-FFF2-40B4-BE49-F238E27FC236}">
                <a16:creationId xmlns:a16="http://schemas.microsoft.com/office/drawing/2014/main" id="{9A2090CB-16CE-424A-985E-217DC3135D00}"/>
              </a:ext>
            </a:extLst>
          </p:cNvPr>
          <p:cNvSpPr>
            <a:spLocks noGrp="1"/>
          </p:cNvSpPr>
          <p:nvPr>
            <p:ph idx="1"/>
          </p:nvPr>
        </p:nvSpPr>
        <p:spPr/>
        <p:txBody>
          <a:bodyPr/>
          <a:lstStyle/>
          <a:p>
            <a:r>
              <a:rPr lang="en-GB" sz="2400" dirty="0">
                <a:latin typeface="Century Gothic" panose="020B0502020202020204" pitchFamily="34" charset="0"/>
              </a:rPr>
              <a:t>Encountered and conquered advanced civilisations</a:t>
            </a:r>
          </a:p>
          <a:p>
            <a:r>
              <a:rPr lang="en-GB" sz="2400" dirty="0">
                <a:latin typeface="Century Gothic" panose="020B0502020202020204" pitchFamily="34" charset="0"/>
              </a:rPr>
              <a:t>Desired to assimilate their knowledge</a:t>
            </a:r>
          </a:p>
          <a:p>
            <a:pPr lvl="1"/>
            <a:r>
              <a:rPr lang="en-GB" sz="2000" dirty="0">
                <a:latin typeface="Century Gothic" panose="020B0502020202020204" pitchFamily="34" charset="0"/>
              </a:rPr>
              <a:t>Greek, Christian, Indian, Chinese </a:t>
            </a:r>
          </a:p>
          <a:p>
            <a:r>
              <a:rPr lang="en-GB" sz="2400" dirty="0">
                <a:latin typeface="Century Gothic" panose="020B0502020202020204" pitchFamily="34" charset="0"/>
              </a:rPr>
              <a:t>Founding of city of Bagdad – 762 </a:t>
            </a:r>
          </a:p>
          <a:p>
            <a:pPr lvl="1"/>
            <a:r>
              <a:rPr lang="en-GB" sz="2000" dirty="0">
                <a:latin typeface="Century Gothic" panose="020B0502020202020204" pitchFamily="34" charset="0"/>
              </a:rPr>
              <a:t>World centre of education and culture 500 years</a:t>
            </a:r>
          </a:p>
          <a:p>
            <a:r>
              <a:rPr lang="en-GB" sz="2400" dirty="0">
                <a:latin typeface="Century Gothic" panose="020B0502020202020204" pitchFamily="34" charset="0"/>
              </a:rPr>
              <a:t>Centre of translation of Greek and other texts</a:t>
            </a:r>
          </a:p>
          <a:p>
            <a:pPr lvl="1"/>
            <a:r>
              <a:rPr lang="en-GB" sz="2000" dirty="0">
                <a:latin typeface="Century Gothic" panose="020B0502020202020204" pitchFamily="34" charset="0"/>
              </a:rPr>
              <a:t>Nestorian/Assyrian Christians</a:t>
            </a:r>
          </a:p>
          <a:p>
            <a:r>
              <a:rPr lang="en-GB" sz="2400" dirty="0">
                <a:latin typeface="Century Gothic" panose="020B0502020202020204" pitchFamily="34" charset="0"/>
              </a:rPr>
              <a:t>Building of libraries (House of Wisdom) schools, hospitals, museums and mosques</a:t>
            </a:r>
          </a:p>
          <a:p>
            <a:r>
              <a:rPr lang="en-GB" sz="2400" dirty="0">
                <a:latin typeface="Century Gothic" panose="020B0502020202020204" pitchFamily="34" charset="0"/>
              </a:rPr>
              <a:t>Book publishing </a:t>
            </a:r>
          </a:p>
        </p:txBody>
      </p:sp>
    </p:spTree>
    <p:extLst>
      <p:ext uri="{BB962C8B-B14F-4D97-AF65-F5344CB8AC3E}">
        <p14:creationId xmlns:p14="http://schemas.microsoft.com/office/powerpoint/2010/main" val="256331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2">
            <a:extLst>
              <a:ext uri="{FF2B5EF4-FFF2-40B4-BE49-F238E27FC236}">
                <a16:creationId xmlns:a16="http://schemas.microsoft.com/office/drawing/2014/main" id="{2BC7DD14-461E-7648-9928-3FF930F5C347}"/>
              </a:ext>
            </a:extLst>
          </p:cNvPr>
          <p:cNvSpPr>
            <a:spLocks noGrp="1" noChangeArrowheads="1"/>
          </p:cNvSpPr>
          <p:nvPr>
            <p:ph type="title"/>
          </p:nvPr>
        </p:nvSpPr>
        <p:spPr>
          <a:xfrm>
            <a:off x="457200" y="44624"/>
            <a:ext cx="8229600" cy="1143000"/>
          </a:xfrm>
        </p:spPr>
        <p:txBody>
          <a:bodyPr/>
          <a:lstStyle/>
          <a:p>
            <a:pPr eaLnBrk="1" hangingPunct="1"/>
            <a:r>
              <a:rPr lang="en-US" altLang="en-US" dirty="0">
                <a:solidFill>
                  <a:srgbClr val="FFFF00"/>
                </a:solidFill>
                <a:latin typeface="Century Gothic" panose="020B0502020202020204" pitchFamily="34" charset="0"/>
                <a:ea typeface="ＭＳ Ｐゴシック" panose="020B0600070205080204" pitchFamily="34" charset="-128"/>
              </a:rPr>
              <a:t>Muslim contributions</a:t>
            </a:r>
          </a:p>
        </p:txBody>
      </p:sp>
      <p:sp>
        <p:nvSpPr>
          <p:cNvPr id="133124" name="Rectangle 3">
            <a:extLst>
              <a:ext uri="{FF2B5EF4-FFF2-40B4-BE49-F238E27FC236}">
                <a16:creationId xmlns:a16="http://schemas.microsoft.com/office/drawing/2014/main" id="{5593EE18-0B3D-3A4D-AC5D-553711167E27}"/>
              </a:ext>
            </a:extLst>
          </p:cNvPr>
          <p:cNvSpPr>
            <a:spLocks noGrp="1" noChangeArrowheads="1"/>
          </p:cNvSpPr>
          <p:nvPr>
            <p:ph type="body" idx="1"/>
          </p:nvPr>
        </p:nvSpPr>
        <p:spPr>
          <a:xfrm>
            <a:off x="457200" y="1254770"/>
            <a:ext cx="7924800" cy="4458816"/>
          </a:xfrm>
        </p:spPr>
        <p:txBody>
          <a:bodyPr/>
          <a:lstStyle/>
          <a:p>
            <a:pPr eaLnBrk="1" hangingPunct="1"/>
            <a:r>
              <a:rPr lang="en-US" altLang="en-US" sz="2400" dirty="0">
                <a:latin typeface="Century Gothic" panose="020B0502020202020204" pitchFamily="34" charset="0"/>
                <a:ea typeface="ＭＳ Ｐゴシック" panose="020B0600070205080204" pitchFamily="34" charset="-128"/>
              </a:rPr>
              <a:t>Learned, inherited and built upon knowledge from Greece and India</a:t>
            </a:r>
          </a:p>
          <a:p>
            <a:pPr eaLnBrk="1" hangingPunct="1"/>
            <a:r>
              <a:rPr lang="en-US" altLang="en-US" sz="2400" dirty="0">
                <a:latin typeface="Century Gothic" panose="020B0502020202020204" pitchFamily="34" charset="0"/>
                <a:ea typeface="ＭＳ Ｐゴシック" panose="020B0600070205080204" pitchFamily="34" charset="-128"/>
              </a:rPr>
              <a:t>Science</a:t>
            </a:r>
          </a:p>
          <a:p>
            <a:pPr lvl="1" eaLnBrk="1" hangingPunct="1"/>
            <a:r>
              <a:rPr lang="en-US" altLang="en-US" sz="2000" dirty="0">
                <a:latin typeface="Century Gothic" panose="020B0502020202020204" pitchFamily="34" charset="0"/>
                <a:ea typeface="ＭＳ Ｐゴシック" panose="020B0600070205080204" pitchFamily="34" charset="-128"/>
              </a:rPr>
              <a:t>Chemistry</a:t>
            </a:r>
          </a:p>
          <a:p>
            <a:pPr lvl="2" eaLnBrk="1" hangingPunct="1"/>
            <a:r>
              <a:rPr lang="en-US" altLang="en-US" sz="1800" dirty="0">
                <a:latin typeface="Century Gothic" panose="020B0502020202020204" pitchFamily="34" charset="0"/>
                <a:ea typeface="ＭＳ Ｐゴシック" panose="020B0600070205080204" pitchFamily="34" charset="-128"/>
              </a:rPr>
              <a:t>Al-</a:t>
            </a:r>
            <a:r>
              <a:rPr lang="en-US" altLang="en-US" sz="1800" dirty="0" err="1">
                <a:latin typeface="Century Gothic" panose="020B0502020202020204" pitchFamily="34" charset="0"/>
                <a:ea typeface="ＭＳ Ｐゴシック" panose="020B0600070205080204" pitchFamily="34" charset="-128"/>
              </a:rPr>
              <a:t>Chemy</a:t>
            </a:r>
            <a:r>
              <a:rPr lang="en-US" altLang="en-US" sz="1800" dirty="0">
                <a:latin typeface="Century Gothic" panose="020B0502020202020204" pitchFamily="34" charset="0"/>
                <a:ea typeface="ＭＳ Ｐゴシック" panose="020B0600070205080204" pitchFamily="34" charset="-128"/>
              </a:rPr>
              <a:t> </a:t>
            </a:r>
          </a:p>
          <a:p>
            <a:pPr lvl="1" eaLnBrk="1" hangingPunct="1"/>
            <a:r>
              <a:rPr lang="en-US" altLang="en-US" sz="2000" dirty="0">
                <a:latin typeface="Century Gothic" panose="020B0502020202020204" pitchFamily="34" charset="0"/>
                <a:ea typeface="ＭＳ Ｐゴシック" panose="020B0600070205080204" pitchFamily="34" charset="-128"/>
              </a:rPr>
              <a:t>Physics</a:t>
            </a:r>
          </a:p>
          <a:p>
            <a:pPr lvl="2" eaLnBrk="1" hangingPunct="1"/>
            <a:r>
              <a:rPr lang="en-US" altLang="en-US" sz="1800" dirty="0">
                <a:latin typeface="Century Gothic" panose="020B0502020202020204" pitchFamily="34" charset="0"/>
                <a:ea typeface="ＭＳ Ｐゴシック" panose="020B0600070205080204" pitchFamily="34" charset="-128"/>
              </a:rPr>
              <a:t>Lens </a:t>
            </a:r>
          </a:p>
          <a:p>
            <a:pPr lvl="1" eaLnBrk="1" hangingPunct="1"/>
            <a:r>
              <a:rPr lang="en-US" altLang="en-US" sz="2000" dirty="0">
                <a:latin typeface="Century Gothic" panose="020B0502020202020204" pitchFamily="34" charset="0"/>
                <a:ea typeface="ＭＳ Ｐゴシック" panose="020B0600070205080204" pitchFamily="34" charset="-128"/>
              </a:rPr>
              <a:t>Biology</a:t>
            </a:r>
          </a:p>
          <a:p>
            <a:pPr lvl="2" eaLnBrk="1" hangingPunct="1"/>
            <a:r>
              <a:rPr lang="en-US" altLang="en-US" sz="1800" dirty="0">
                <a:latin typeface="Century Gothic" panose="020B0502020202020204" pitchFamily="34" charset="0"/>
                <a:ea typeface="ＭＳ Ｐゴシック" panose="020B0600070205080204" pitchFamily="34" charset="-128"/>
              </a:rPr>
              <a:t>Horticulture</a:t>
            </a:r>
          </a:p>
          <a:p>
            <a:pPr lvl="2" eaLnBrk="1" hangingPunct="1"/>
            <a:r>
              <a:rPr lang="en-US" altLang="en-US" sz="1800" dirty="0">
                <a:latin typeface="Century Gothic" panose="020B0502020202020204" pitchFamily="34" charset="0"/>
                <a:ea typeface="ＭＳ Ｐゴシック" panose="020B0600070205080204" pitchFamily="34" charset="-128"/>
              </a:rPr>
              <a:t>Botany </a:t>
            </a:r>
          </a:p>
          <a:p>
            <a:pPr eaLnBrk="1" hangingPunct="1"/>
            <a:r>
              <a:rPr lang="en-US" altLang="en-US" sz="2400" dirty="0">
                <a:latin typeface="Century Gothic" panose="020B0502020202020204" pitchFamily="34" charset="0"/>
                <a:ea typeface="ＭＳ Ｐゴシック" panose="020B0600070205080204" pitchFamily="34" charset="-128"/>
              </a:rPr>
              <a:t>Mathematics</a:t>
            </a:r>
          </a:p>
          <a:p>
            <a:pPr lvl="1" eaLnBrk="1" hangingPunct="1"/>
            <a:r>
              <a:rPr lang="en-US" altLang="en-US" sz="2000" dirty="0">
                <a:latin typeface="Century Gothic" panose="020B0502020202020204" pitchFamily="34" charset="0"/>
                <a:ea typeface="ＭＳ Ｐゴシック" panose="020B0600070205080204" pitchFamily="34" charset="-128"/>
              </a:rPr>
              <a:t>Algebra</a:t>
            </a:r>
          </a:p>
          <a:p>
            <a:pPr lvl="1" eaLnBrk="1" hangingPunct="1"/>
            <a:r>
              <a:rPr lang="en-US" altLang="en-US" sz="2000" dirty="0">
                <a:latin typeface="Century Gothic" panose="020B0502020202020204" pitchFamily="34" charset="0"/>
                <a:ea typeface="ＭＳ Ｐゴシック" panose="020B0600070205080204" pitchFamily="34" charset="-128"/>
              </a:rPr>
              <a:t>Numbers</a:t>
            </a:r>
          </a:p>
          <a:p>
            <a:pPr lvl="1" eaLnBrk="1" hangingPunct="1"/>
            <a:r>
              <a:rPr lang="en-US" altLang="en-US" sz="2000" dirty="0">
                <a:latin typeface="Century Gothic" panose="020B0502020202020204" pitchFamily="34" charset="0"/>
                <a:ea typeface="ＭＳ Ｐゴシック" panose="020B0600070205080204" pitchFamily="34" charset="-128"/>
              </a:rPr>
              <a:t>Trigonometry </a:t>
            </a:r>
          </a:p>
        </p:txBody>
      </p:sp>
      <p:sp>
        <p:nvSpPr>
          <p:cNvPr id="133125" name="Text Box 7">
            <a:extLst>
              <a:ext uri="{FF2B5EF4-FFF2-40B4-BE49-F238E27FC236}">
                <a16:creationId xmlns:a16="http://schemas.microsoft.com/office/drawing/2014/main" id="{F6330ABE-E47F-4746-B19F-B5A634AC408D}"/>
              </a:ext>
            </a:extLst>
          </p:cNvPr>
          <p:cNvSpPr txBox="1">
            <a:spLocks noChangeArrowheads="1"/>
          </p:cNvSpPr>
          <p:nvPr/>
        </p:nvSpPr>
        <p:spPr bwMode="auto">
          <a:xfrm>
            <a:off x="4495800" y="3198986"/>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ct val="20000"/>
              </a:spcBef>
              <a:buClr>
                <a:schemeClr val="tx1"/>
              </a:buClr>
              <a:buSzPct val="80000"/>
              <a:buFont typeface="Wingdings" pitchFamily="2" charset="2"/>
              <a:buChar char="l"/>
              <a:defRPr sz="3200">
                <a:solidFill>
                  <a:schemeClr val="tx1"/>
                </a:solidFill>
                <a:latin typeface="Comic Sans MS" panose="030F0902030302020204" pitchFamily="66" charset="0"/>
                <a:ea typeface="ＭＳ Ｐゴシック" panose="020B0600070205080204" pitchFamily="34" charset="-128"/>
              </a:defRPr>
            </a:lvl1pPr>
            <a:lvl2pPr marL="742950" indent="-285750">
              <a:lnSpc>
                <a:spcPct val="90000"/>
              </a:lnSpc>
              <a:spcBef>
                <a:spcPct val="20000"/>
              </a:spcBef>
              <a:buClr>
                <a:schemeClr val="tx1"/>
              </a:buClr>
              <a:buSzPct val="80000"/>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lnSpc>
                <a:spcPct val="90000"/>
              </a:lnSpc>
              <a:spcBef>
                <a:spcPct val="20000"/>
              </a:spcBef>
              <a:buClr>
                <a:schemeClr val="tx1"/>
              </a:buClr>
              <a:buSzPct val="80000"/>
              <a:buFont typeface="Wingdings" pitchFamily="2" charset="2"/>
              <a:buChar char="l"/>
              <a:defRPr sz="2400">
                <a:solidFill>
                  <a:schemeClr val="tx1"/>
                </a:solidFill>
                <a:latin typeface="Comic Sans MS" panose="030F0902030302020204" pitchFamily="66" charset="0"/>
                <a:ea typeface="ＭＳ Ｐゴシック" panose="020B0600070205080204" pitchFamily="34" charset="-128"/>
              </a:defRPr>
            </a:lvl3pPr>
            <a:lvl4pPr marL="1600200" indent="-228600">
              <a:lnSpc>
                <a:spcPct val="90000"/>
              </a:lnSpc>
              <a:spcBef>
                <a:spcPct val="20000"/>
              </a:spcBef>
              <a:buClr>
                <a:schemeClr val="tx1"/>
              </a:buClr>
              <a:buSzPct val="80000"/>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lnSpc>
                <a:spcPct val="90000"/>
              </a:lnSpc>
              <a:spcBef>
                <a:spcPct val="20000"/>
              </a:spcBef>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endParaRPr>
          </a:p>
        </p:txBody>
      </p:sp>
      <p:pic>
        <p:nvPicPr>
          <p:cNvPr id="133126" name="Picture 10" descr="numbers">
            <a:extLst>
              <a:ext uri="{FF2B5EF4-FFF2-40B4-BE49-F238E27FC236}">
                <a16:creationId xmlns:a16="http://schemas.microsoft.com/office/drawing/2014/main" id="{4D14702C-E45D-B24F-8CD9-F030D71028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665586"/>
            <a:ext cx="2438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BF461FB-8655-5445-8C44-80440A44BBC7}"/>
              </a:ext>
            </a:extLst>
          </p:cNvPr>
          <p:cNvSpPr txBox="1"/>
          <p:nvPr/>
        </p:nvSpPr>
        <p:spPr>
          <a:xfrm>
            <a:off x="5076056" y="5713586"/>
            <a:ext cx="2010487"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Arabic numerals</a:t>
            </a:r>
          </a:p>
        </p:txBody>
      </p:sp>
    </p:spTree>
    <p:extLst>
      <p:ext uri="{BB962C8B-B14F-4D97-AF65-F5344CB8AC3E}">
        <p14:creationId xmlns:p14="http://schemas.microsoft.com/office/powerpoint/2010/main" val="2167383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5">
            <a:extLst>
              <a:ext uri="{FF2B5EF4-FFF2-40B4-BE49-F238E27FC236}">
                <a16:creationId xmlns:a16="http://schemas.microsoft.com/office/drawing/2014/main" id="{7EF97027-6DA9-0447-AC85-F0259F914542}"/>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charset="0"/>
            </a:endParaRPr>
          </a:p>
        </p:txBody>
      </p:sp>
      <p:sp>
        <p:nvSpPr>
          <p:cNvPr id="8" name="Footer Placeholder 6">
            <a:extLst>
              <a:ext uri="{FF2B5EF4-FFF2-40B4-BE49-F238E27FC236}">
                <a16:creationId xmlns:a16="http://schemas.microsoft.com/office/drawing/2014/main" id="{2086B48E-79FB-D444-85BD-5EFFE9FD1AC5}"/>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35171" name="Rectangle 2">
            <a:extLst>
              <a:ext uri="{FF2B5EF4-FFF2-40B4-BE49-F238E27FC236}">
                <a16:creationId xmlns:a16="http://schemas.microsoft.com/office/drawing/2014/main" id="{D43590BF-6DD8-E643-8EDB-7341C60946CD}"/>
              </a:ext>
            </a:extLst>
          </p:cNvPr>
          <p:cNvSpPr>
            <a:spLocks noGrp="1" noChangeArrowheads="1"/>
          </p:cNvSpPr>
          <p:nvPr>
            <p:ph type="title"/>
          </p:nvPr>
        </p:nvSpPr>
        <p:spPr>
          <a:xfrm>
            <a:off x="685800" y="125760"/>
            <a:ext cx="7772400" cy="1143000"/>
          </a:xfrm>
        </p:spPr>
        <p:txBody>
          <a:bodyPr/>
          <a:lstStyle/>
          <a:p>
            <a:pPr eaLnBrk="1" hangingPunct="1"/>
            <a:r>
              <a:rPr lang="en-US" altLang="en-US" dirty="0">
                <a:solidFill>
                  <a:srgbClr val="FFFF00"/>
                </a:solidFill>
                <a:latin typeface="Century Gothic" panose="020B0502020202020204" pitchFamily="34" charset="0"/>
                <a:ea typeface="ＭＳ Ｐゴシック" panose="020B0600070205080204" pitchFamily="34" charset="-128"/>
              </a:rPr>
              <a:t>More contributions</a:t>
            </a:r>
          </a:p>
        </p:txBody>
      </p:sp>
      <p:sp>
        <p:nvSpPr>
          <p:cNvPr id="135172" name="Rectangle 3">
            <a:extLst>
              <a:ext uri="{FF2B5EF4-FFF2-40B4-BE49-F238E27FC236}">
                <a16:creationId xmlns:a16="http://schemas.microsoft.com/office/drawing/2014/main" id="{C1575E07-E786-7D45-B9D6-5C2B31B1B627}"/>
              </a:ext>
            </a:extLst>
          </p:cNvPr>
          <p:cNvSpPr>
            <a:spLocks noGrp="1" noChangeArrowheads="1"/>
          </p:cNvSpPr>
          <p:nvPr>
            <p:ph type="body" sz="half" idx="1"/>
          </p:nvPr>
        </p:nvSpPr>
        <p:spPr>
          <a:xfrm>
            <a:off x="762000" y="1447800"/>
            <a:ext cx="3733800" cy="4267200"/>
          </a:xfrm>
        </p:spPr>
        <p:txBody>
          <a:bodyPr/>
          <a:lstStyle/>
          <a:p>
            <a:pPr eaLnBrk="1" hangingPunct="1"/>
            <a:r>
              <a:rPr lang="en-US" altLang="en-US" sz="2400" dirty="0">
                <a:latin typeface="Century Gothic" panose="020B0502020202020204" pitchFamily="34" charset="0"/>
                <a:ea typeface="ＭＳ Ｐゴシック" panose="020B0600070205080204" pitchFamily="34" charset="-128"/>
              </a:rPr>
              <a:t>Medicine</a:t>
            </a:r>
          </a:p>
          <a:p>
            <a:pPr lvl="1" eaLnBrk="1" hangingPunct="1"/>
            <a:r>
              <a:rPr lang="en-US" altLang="en-US" sz="2000" dirty="0">
                <a:latin typeface="Century Gothic" panose="020B0502020202020204" pitchFamily="34" charset="0"/>
                <a:ea typeface="ＭＳ Ｐゴシック" panose="020B0600070205080204" pitchFamily="34" charset="-128"/>
              </a:rPr>
              <a:t>Standard textbooks</a:t>
            </a:r>
          </a:p>
          <a:p>
            <a:pPr eaLnBrk="1" hangingPunct="1"/>
            <a:r>
              <a:rPr lang="en-US" altLang="en-US" sz="2400" dirty="0">
                <a:latin typeface="Century Gothic" panose="020B0502020202020204" pitchFamily="34" charset="0"/>
                <a:ea typeface="ＭＳ Ｐゴシック" panose="020B0600070205080204" pitchFamily="34" charset="-128"/>
              </a:rPr>
              <a:t>Historiography</a:t>
            </a:r>
          </a:p>
          <a:p>
            <a:pPr eaLnBrk="1" hangingPunct="1"/>
            <a:r>
              <a:rPr lang="en-US" altLang="en-US" sz="2400" dirty="0">
                <a:latin typeface="Century Gothic" panose="020B0502020202020204" pitchFamily="34" charset="0"/>
                <a:ea typeface="ＭＳ Ｐゴシック" panose="020B0600070205080204" pitchFamily="34" charset="-128"/>
              </a:rPr>
              <a:t>Geography</a:t>
            </a:r>
          </a:p>
          <a:p>
            <a:pPr eaLnBrk="1" hangingPunct="1"/>
            <a:r>
              <a:rPr lang="en-US" altLang="en-US" sz="2400" dirty="0">
                <a:latin typeface="Century Gothic" panose="020B0502020202020204" pitchFamily="34" charset="0"/>
                <a:ea typeface="ＭＳ Ｐゴシック" panose="020B0600070205080204" pitchFamily="34" charset="-128"/>
              </a:rPr>
              <a:t>Commerce</a:t>
            </a:r>
          </a:p>
          <a:p>
            <a:pPr eaLnBrk="1" hangingPunct="1"/>
            <a:r>
              <a:rPr lang="en-US" altLang="en-US" sz="2400" dirty="0">
                <a:latin typeface="Century Gothic" panose="020B0502020202020204" pitchFamily="34" charset="0"/>
                <a:ea typeface="ＭＳ Ｐゴシック" panose="020B0600070205080204" pitchFamily="34" charset="-128"/>
              </a:rPr>
              <a:t>Libraries</a:t>
            </a:r>
          </a:p>
          <a:p>
            <a:pPr eaLnBrk="1" hangingPunct="1"/>
            <a:r>
              <a:rPr lang="en-US" altLang="en-US" sz="2400" dirty="0">
                <a:latin typeface="Century Gothic" panose="020B0502020202020204" pitchFamily="34" charset="0"/>
                <a:ea typeface="ＭＳ Ｐゴシック" panose="020B0600070205080204" pitchFamily="34" charset="-128"/>
              </a:rPr>
              <a:t>University</a:t>
            </a:r>
          </a:p>
          <a:p>
            <a:pPr eaLnBrk="1" hangingPunct="1"/>
            <a:r>
              <a:rPr lang="en-US" altLang="en-US" sz="2400" dirty="0">
                <a:latin typeface="Century Gothic" panose="020B0502020202020204" pitchFamily="34" charset="0"/>
                <a:ea typeface="ＭＳ Ｐゴシック" panose="020B0600070205080204" pitchFamily="34" charset="-128"/>
              </a:rPr>
              <a:t>Art</a:t>
            </a:r>
          </a:p>
          <a:p>
            <a:pPr eaLnBrk="1" hangingPunct="1"/>
            <a:r>
              <a:rPr lang="en-US" altLang="en-US" sz="2400" dirty="0">
                <a:latin typeface="Century Gothic" panose="020B0502020202020204" pitchFamily="34" charset="0"/>
                <a:ea typeface="ＭＳ Ｐゴシック" panose="020B0600070205080204" pitchFamily="34" charset="-128"/>
              </a:rPr>
              <a:t>Architecture</a:t>
            </a:r>
          </a:p>
          <a:p>
            <a:pPr eaLnBrk="1" hangingPunct="1"/>
            <a:r>
              <a:rPr lang="en-US" altLang="en-US" sz="2400" dirty="0">
                <a:latin typeface="Century Gothic" panose="020B0502020202020204" pitchFamily="34" charset="0"/>
                <a:ea typeface="ＭＳ Ｐゴシック" panose="020B0600070205080204" pitchFamily="34" charset="-128"/>
              </a:rPr>
              <a:t>Inventions</a:t>
            </a:r>
          </a:p>
          <a:p>
            <a:pPr lvl="1" eaLnBrk="1" hangingPunct="1"/>
            <a:r>
              <a:rPr lang="en-US" altLang="en-US" sz="2000" dirty="0">
                <a:latin typeface="Century Gothic" panose="020B0502020202020204" pitchFamily="34" charset="0"/>
                <a:ea typeface="ＭＳ Ｐゴシック" panose="020B0600070205080204" pitchFamily="34" charset="-128"/>
              </a:rPr>
              <a:t>Telescope, pendulum, watch</a:t>
            </a:r>
          </a:p>
        </p:txBody>
      </p:sp>
      <p:pic>
        <p:nvPicPr>
          <p:cNvPr id="135173" name="Picture 5" descr="Tile-Pattern-in-Mosque-2">
            <a:extLst>
              <a:ext uri="{FF2B5EF4-FFF2-40B4-BE49-F238E27FC236}">
                <a16:creationId xmlns:a16="http://schemas.microsoft.com/office/drawing/2014/main" id="{81F170F2-D891-0F40-8B3B-347E52A8E95C}"/>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648200" y="1447800"/>
            <a:ext cx="3733800" cy="2057400"/>
          </a:xfrm>
        </p:spPr>
      </p:pic>
      <p:sp>
        <p:nvSpPr>
          <p:cNvPr id="135174" name="Text Box 6">
            <a:extLst>
              <a:ext uri="{FF2B5EF4-FFF2-40B4-BE49-F238E27FC236}">
                <a16:creationId xmlns:a16="http://schemas.microsoft.com/office/drawing/2014/main" id="{8EAE24EE-1423-574D-B1C6-D681C704EF97}"/>
              </a:ext>
            </a:extLst>
          </p:cNvPr>
          <p:cNvSpPr txBox="1">
            <a:spLocks noChangeArrowheads="1"/>
          </p:cNvSpPr>
          <p:nvPr/>
        </p:nvSpPr>
        <p:spPr bwMode="auto">
          <a:xfrm>
            <a:off x="5868988" y="3505200"/>
            <a:ext cx="14526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ct val="20000"/>
              </a:spcBef>
              <a:buClr>
                <a:schemeClr val="tx1"/>
              </a:buClr>
              <a:buSzPct val="80000"/>
              <a:buFont typeface="Wingdings" pitchFamily="2" charset="2"/>
              <a:buChar char="l"/>
              <a:defRPr sz="3200">
                <a:solidFill>
                  <a:schemeClr val="tx1"/>
                </a:solidFill>
                <a:latin typeface="Comic Sans MS" panose="030F0902030302020204" pitchFamily="66" charset="0"/>
                <a:ea typeface="ＭＳ Ｐゴシック" panose="020B0600070205080204" pitchFamily="34" charset="-128"/>
              </a:defRPr>
            </a:lvl1pPr>
            <a:lvl2pPr marL="742950" indent="-285750">
              <a:lnSpc>
                <a:spcPct val="90000"/>
              </a:lnSpc>
              <a:spcBef>
                <a:spcPct val="20000"/>
              </a:spcBef>
              <a:buClr>
                <a:schemeClr val="tx1"/>
              </a:buClr>
              <a:buSzPct val="80000"/>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lnSpc>
                <a:spcPct val="90000"/>
              </a:lnSpc>
              <a:spcBef>
                <a:spcPct val="20000"/>
              </a:spcBef>
              <a:buClr>
                <a:schemeClr val="tx1"/>
              </a:buClr>
              <a:buSzPct val="80000"/>
              <a:buFont typeface="Wingdings" pitchFamily="2" charset="2"/>
              <a:buChar char="l"/>
              <a:defRPr sz="2400">
                <a:solidFill>
                  <a:schemeClr val="tx1"/>
                </a:solidFill>
                <a:latin typeface="Comic Sans MS" panose="030F0902030302020204" pitchFamily="66" charset="0"/>
                <a:ea typeface="ＭＳ Ｐゴシック" panose="020B0600070205080204" pitchFamily="34" charset="-128"/>
              </a:defRPr>
            </a:lvl3pPr>
            <a:lvl4pPr marL="1600200" indent="-228600">
              <a:lnSpc>
                <a:spcPct val="90000"/>
              </a:lnSpc>
              <a:spcBef>
                <a:spcPct val="20000"/>
              </a:spcBef>
              <a:buClr>
                <a:schemeClr val="tx1"/>
              </a:buClr>
              <a:buSzPct val="80000"/>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lnSpc>
                <a:spcPct val="90000"/>
              </a:lnSpc>
              <a:spcBef>
                <a:spcPct val="20000"/>
              </a:spcBef>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0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rPr>
              <a:t>Islamic tile</a:t>
            </a:r>
          </a:p>
        </p:txBody>
      </p:sp>
      <p:pic>
        <p:nvPicPr>
          <p:cNvPr id="5" name="Content Placeholder 4">
            <a:extLst>
              <a:ext uri="{FF2B5EF4-FFF2-40B4-BE49-F238E27FC236}">
                <a16:creationId xmlns:a16="http://schemas.microsoft.com/office/drawing/2014/main" id="{CD81A4DE-F688-894F-807B-0FB215496306}"/>
              </a:ext>
            </a:extLst>
          </p:cNvPr>
          <p:cNvPicPr>
            <a:picLocks noGrp="1" noChangeAspect="1"/>
          </p:cNvPicPr>
          <p:nvPr>
            <p:ph sz="quarter" idx="3"/>
          </p:nvPr>
        </p:nvPicPr>
        <p:blipFill>
          <a:blip r:embed="rId4" cstate="print">
            <a:extLst>
              <a:ext uri="{28A0092B-C50C-407E-A947-70E740481C1C}">
                <a14:useLocalDpi xmlns:a14="http://schemas.microsoft.com/office/drawing/2010/main" val="0"/>
              </a:ext>
            </a:extLst>
          </a:blip>
          <a:stretch>
            <a:fillRect/>
          </a:stretch>
        </p:blipFill>
        <p:spPr>
          <a:xfrm>
            <a:off x="5568467" y="4114800"/>
            <a:ext cx="1969465" cy="1981200"/>
          </a:xfrm>
        </p:spPr>
      </p:pic>
    </p:spTree>
    <p:extLst>
      <p:ext uri="{BB962C8B-B14F-4D97-AF65-F5344CB8AC3E}">
        <p14:creationId xmlns:p14="http://schemas.microsoft.com/office/powerpoint/2010/main" val="7559286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188640"/>
            <a:ext cx="7772400" cy="1143000"/>
          </a:xfrm>
        </p:spPr>
        <p:txBody>
          <a:bodyPr/>
          <a:lstStyle/>
          <a:p>
            <a:pPr algn="l"/>
            <a:r>
              <a:rPr kumimoji="1" lang="en-US" dirty="0">
                <a:solidFill>
                  <a:srgbClr val="FFFF00"/>
                </a:solidFill>
                <a:latin typeface="Century Gothic" panose="020B0502020202020204" pitchFamily="34" charset="0"/>
              </a:rPr>
              <a:t>Islamic Spain - Al-</a:t>
            </a:r>
            <a:r>
              <a:rPr kumimoji="1" lang="en-US" dirty="0" err="1">
                <a:solidFill>
                  <a:srgbClr val="FFFF00"/>
                </a:solidFill>
                <a:latin typeface="Century Gothic" panose="020B0502020202020204" pitchFamily="34" charset="0"/>
              </a:rPr>
              <a:t>Andalus</a:t>
            </a:r>
            <a:br>
              <a:rPr kumimoji="1" lang="en-US" dirty="0">
                <a:solidFill>
                  <a:srgbClr val="FFFF00"/>
                </a:solidFill>
                <a:latin typeface="Century Gothic" panose="020B0502020202020204" pitchFamily="34" charset="0"/>
              </a:rPr>
            </a:br>
            <a:r>
              <a:rPr kumimoji="1" lang="en-US" sz="3200" dirty="0">
                <a:solidFill>
                  <a:srgbClr val="FFFF00"/>
                </a:solidFill>
                <a:latin typeface="Century Gothic" panose="020B0502020202020204" pitchFamily="34" charset="0"/>
              </a:rPr>
              <a:t>711-1492</a:t>
            </a:r>
            <a:endParaRPr kumimoji="1" lang="en-US" dirty="0">
              <a:solidFill>
                <a:srgbClr val="FFFF00"/>
              </a:solidFill>
              <a:latin typeface="Century Gothic" panose="020B0502020202020204" pitchFamily="34" charset="0"/>
            </a:endParaRPr>
          </a:p>
        </p:txBody>
      </p:sp>
      <p:sp>
        <p:nvSpPr>
          <p:cNvPr id="39939" name="Rectangle 3"/>
          <p:cNvSpPr>
            <a:spLocks noGrp="1" noChangeArrowheads="1"/>
          </p:cNvSpPr>
          <p:nvPr>
            <p:ph type="body" sz="half" idx="1"/>
          </p:nvPr>
        </p:nvSpPr>
        <p:spPr>
          <a:xfrm>
            <a:off x="192745" y="1930896"/>
            <a:ext cx="5247009" cy="5602560"/>
          </a:xfrm>
        </p:spPr>
        <p:txBody>
          <a:bodyPr/>
          <a:lstStyle/>
          <a:p>
            <a:r>
              <a:rPr kumimoji="1" lang="en-US" sz="2400" dirty="0">
                <a:latin typeface="Century Gothic" panose="020B0502020202020204" pitchFamily="34" charset="0"/>
              </a:rPr>
              <a:t>Caliphate of Cordoba </a:t>
            </a:r>
            <a:r>
              <a:rPr kumimoji="1" lang="en-US" sz="2000" dirty="0">
                <a:latin typeface="Century Gothic" panose="020B0502020202020204" pitchFamily="34" charset="0"/>
              </a:rPr>
              <a:t>929-1031</a:t>
            </a:r>
          </a:p>
          <a:p>
            <a:pPr lvl="1"/>
            <a:r>
              <a:rPr kumimoji="1" lang="en-US" sz="2000" dirty="0">
                <a:latin typeface="Century Gothic" panose="020B0502020202020204" pitchFamily="34" charset="0"/>
              </a:rPr>
              <a:t>Almoravids, Almohad</a:t>
            </a:r>
          </a:p>
          <a:p>
            <a:r>
              <a:rPr kumimoji="1" lang="en-US" sz="2400" dirty="0">
                <a:latin typeface="Century Gothic" panose="020B0502020202020204" pitchFamily="34" charset="0"/>
              </a:rPr>
              <a:t>Golden age of culture, science, art, architecture, philosophy, libraries, medicine, astronomy</a:t>
            </a:r>
          </a:p>
          <a:p>
            <a:r>
              <a:rPr kumimoji="1" lang="en-US" sz="2400" dirty="0">
                <a:latin typeface="Century Gothic" panose="020B0502020202020204" pitchFamily="34" charset="0"/>
              </a:rPr>
              <a:t>Relatively tolerant of Jews and Christians</a:t>
            </a:r>
          </a:p>
          <a:p>
            <a:pPr lvl="1"/>
            <a:r>
              <a:rPr kumimoji="1" lang="en-US" sz="2000" dirty="0">
                <a:latin typeface="Century Gothic" panose="020B0502020202020204" pitchFamily="34" charset="0"/>
              </a:rPr>
              <a:t>Dhimmitude</a:t>
            </a:r>
          </a:p>
        </p:txBody>
      </p:sp>
      <p:pic>
        <p:nvPicPr>
          <p:cNvPr id="39942" name="Picture 6" descr="mezroof"/>
          <p:cNvPicPr>
            <a:picLocks noGrp="1" noChangeAspect="1" noChangeArrowheads="1"/>
          </p:cNvPicPr>
          <p:nvPr>
            <p:ph sz="quarter" idx="2"/>
          </p:nvPr>
        </p:nvPicPr>
        <p:blipFill>
          <a:blip r:embed="rId3"/>
          <a:srcRect/>
          <a:stretch>
            <a:fillRect/>
          </a:stretch>
        </p:blipFill>
        <p:spPr>
          <a:xfrm>
            <a:off x="5570537" y="1628800"/>
            <a:ext cx="2963863" cy="1981200"/>
          </a:xfrm>
        </p:spPr>
      </p:pic>
      <p:pic>
        <p:nvPicPr>
          <p:cNvPr id="39943" name="Picture 7" descr="20_Mezquita_Cordoba"/>
          <p:cNvPicPr>
            <a:picLocks noGrp="1" noChangeAspect="1" noChangeArrowheads="1"/>
          </p:cNvPicPr>
          <p:nvPr>
            <p:ph sz="quarter" idx="3"/>
          </p:nvPr>
        </p:nvPicPr>
        <p:blipFill>
          <a:blip r:embed="rId4"/>
          <a:srcRect/>
          <a:stretch>
            <a:fillRect/>
          </a:stretch>
        </p:blipFill>
        <p:spPr>
          <a:xfrm>
            <a:off x="5461000" y="3762400"/>
            <a:ext cx="3149600" cy="2362200"/>
          </a:xfrm>
        </p:spPr>
      </p:pic>
      <p:sp>
        <p:nvSpPr>
          <p:cNvPr id="2" name="TextBox 1"/>
          <p:cNvSpPr txBox="1"/>
          <p:nvPr/>
        </p:nvSpPr>
        <p:spPr>
          <a:xfrm>
            <a:off x="5724128" y="6228020"/>
            <a:ext cx="2965877"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Great Mosque, Cordoba</a:t>
            </a:r>
          </a:p>
        </p:txBody>
      </p:sp>
    </p:spTree>
    <p:extLst>
      <p:ext uri="{BB962C8B-B14F-4D97-AF65-F5344CB8AC3E}">
        <p14:creationId xmlns:p14="http://schemas.microsoft.com/office/powerpoint/2010/main" val="204927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9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939">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99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9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939">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25C909E-0C16-F741-A7CB-AA4D576A7B61}"/>
              </a:ext>
            </a:extLst>
          </p:cNvPr>
          <p:cNvSpPr>
            <a:spLocks noGrp="1"/>
          </p:cNvSpPr>
          <p:nvPr>
            <p:ph type="title"/>
          </p:nvPr>
        </p:nvSpPr>
        <p:spPr>
          <a:xfrm>
            <a:off x="0" y="274638"/>
            <a:ext cx="9144000" cy="1143000"/>
          </a:xfrm>
        </p:spPr>
        <p:txBody>
          <a:bodyPr/>
          <a:lstStyle/>
          <a:p>
            <a:r>
              <a:rPr lang="en-GB" sz="4200" dirty="0">
                <a:solidFill>
                  <a:srgbClr val="FFFF00"/>
                </a:solidFill>
                <a:latin typeface="Century Gothic" panose="020B0502020202020204" pitchFamily="34" charset="0"/>
              </a:rPr>
              <a:t>Status of non-Muslims: dhimmitude</a:t>
            </a:r>
          </a:p>
        </p:txBody>
      </p:sp>
      <p:sp>
        <p:nvSpPr>
          <p:cNvPr id="7" name="Content Placeholder 6">
            <a:extLst>
              <a:ext uri="{FF2B5EF4-FFF2-40B4-BE49-F238E27FC236}">
                <a16:creationId xmlns:a16="http://schemas.microsoft.com/office/drawing/2014/main" id="{33B0338C-C59B-6E4F-8877-E41A2C8C4D18}"/>
              </a:ext>
            </a:extLst>
          </p:cNvPr>
          <p:cNvSpPr>
            <a:spLocks noGrp="1"/>
          </p:cNvSpPr>
          <p:nvPr>
            <p:ph idx="1"/>
          </p:nvPr>
        </p:nvSpPr>
        <p:spPr/>
        <p:txBody>
          <a:bodyPr/>
          <a:lstStyle/>
          <a:p>
            <a:r>
              <a:rPr lang="en-GB" sz="2400" dirty="0">
                <a:latin typeface="Century Gothic" panose="020B0502020202020204" pitchFamily="34" charset="0"/>
              </a:rPr>
              <a:t>Acknowledge Islamic superiority and accept Islamic power</a:t>
            </a:r>
          </a:p>
          <a:p>
            <a:r>
              <a:rPr lang="en-GB" sz="2400" dirty="0">
                <a:latin typeface="Century Gothic" panose="020B0502020202020204" pitchFamily="34" charset="0"/>
              </a:rPr>
              <a:t>Pay a tax called Jizya to the Muslim rulers</a:t>
            </a:r>
          </a:p>
          <a:p>
            <a:r>
              <a:rPr lang="en-GB" sz="2400" dirty="0">
                <a:latin typeface="Century Gothic" panose="020B0502020202020204" pitchFamily="34" charset="0"/>
              </a:rPr>
              <a:t>Avoided blasphemy</a:t>
            </a:r>
          </a:p>
          <a:p>
            <a:r>
              <a:rPr lang="en-GB" sz="2400" dirty="0">
                <a:latin typeface="Century Gothic" panose="020B0502020202020204" pitchFamily="34" charset="0"/>
              </a:rPr>
              <a:t>Do not try to convert Muslims</a:t>
            </a:r>
          </a:p>
          <a:p>
            <a:r>
              <a:rPr lang="en-GB" sz="2400" dirty="0">
                <a:latin typeface="Century Gothic" panose="020B0502020202020204" pitchFamily="34" charset="0"/>
              </a:rPr>
              <a:t>Follow with the rules</a:t>
            </a:r>
          </a:p>
          <a:p>
            <a:pPr lvl="1"/>
            <a:r>
              <a:rPr lang="en-GB" sz="2000" dirty="0">
                <a:latin typeface="Century Gothic" panose="020B0502020202020204" pitchFamily="34" charset="0"/>
              </a:rPr>
              <a:t>Restrictions on clothing and wearing a special badge</a:t>
            </a:r>
            <a:endParaRPr lang="en-GB" sz="2400" dirty="0">
              <a:latin typeface="Century Gothic" panose="020B0502020202020204" pitchFamily="34" charset="0"/>
            </a:endParaRPr>
          </a:p>
          <a:p>
            <a:pPr lvl="1"/>
            <a:r>
              <a:rPr lang="en-GB" sz="2000" dirty="0">
                <a:latin typeface="Century Gothic" panose="020B0502020202020204" pitchFamily="34" charset="0"/>
              </a:rPr>
              <a:t>No new synagogues or churches</a:t>
            </a:r>
          </a:p>
          <a:p>
            <a:pPr lvl="1"/>
            <a:r>
              <a:rPr lang="en-GB" sz="2000" dirty="0">
                <a:latin typeface="Century Gothic" panose="020B0502020202020204" pitchFamily="34" charset="0"/>
              </a:rPr>
              <a:t>A dhimmi man could not marry a Muslim woman (but the reverse was acceptable)</a:t>
            </a:r>
          </a:p>
          <a:p>
            <a:pPr lvl="1"/>
            <a:r>
              <a:rPr lang="en-GB" sz="2000" dirty="0">
                <a:latin typeface="Century Gothic" panose="020B0502020202020204" pitchFamily="34" charset="0"/>
              </a:rPr>
              <a:t>A dhimmi could not give evidence in an Islamic court</a:t>
            </a:r>
          </a:p>
        </p:txBody>
      </p:sp>
    </p:spTree>
    <p:extLst>
      <p:ext uri="{BB962C8B-B14F-4D97-AF65-F5344CB8AC3E}">
        <p14:creationId xmlns:p14="http://schemas.microsoft.com/office/powerpoint/2010/main" val="2471497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2404-08BF-094A-97BB-5E563BA9F9CC}"/>
              </a:ext>
            </a:extLst>
          </p:cNvPr>
          <p:cNvSpPr>
            <a:spLocks noGrp="1"/>
          </p:cNvSpPr>
          <p:nvPr>
            <p:ph type="title"/>
          </p:nvPr>
        </p:nvSpPr>
        <p:spPr/>
        <p:txBody>
          <a:bodyPr/>
          <a:lstStyle/>
          <a:p>
            <a:r>
              <a:rPr lang="en-GB" dirty="0">
                <a:solidFill>
                  <a:srgbClr val="FFFF00"/>
                </a:solidFill>
                <a:latin typeface="Century Gothic" panose="020B0502020202020204" pitchFamily="34" charset="0"/>
              </a:rPr>
              <a:t>But . . . </a:t>
            </a:r>
          </a:p>
        </p:txBody>
      </p:sp>
      <p:sp>
        <p:nvSpPr>
          <p:cNvPr id="3" name="Content Placeholder 2">
            <a:extLst>
              <a:ext uri="{FF2B5EF4-FFF2-40B4-BE49-F238E27FC236}">
                <a16:creationId xmlns:a16="http://schemas.microsoft.com/office/drawing/2014/main" id="{66E74569-127C-4945-9FC3-5F67F21A28CD}"/>
              </a:ext>
            </a:extLst>
          </p:cNvPr>
          <p:cNvSpPr>
            <a:spLocks noGrp="1"/>
          </p:cNvSpPr>
          <p:nvPr>
            <p:ph idx="1"/>
          </p:nvPr>
        </p:nvSpPr>
        <p:spPr>
          <a:xfrm>
            <a:off x="251520" y="1600200"/>
            <a:ext cx="8435280" cy="4525963"/>
          </a:xfrm>
        </p:spPr>
        <p:txBody>
          <a:bodyPr/>
          <a:lstStyle/>
          <a:p>
            <a:r>
              <a:rPr lang="en-GB" sz="2400" dirty="0">
                <a:latin typeface="Century Gothic" panose="020B0502020202020204" pitchFamily="34" charset="0"/>
              </a:rPr>
              <a:t>They were not forced to live in ghettoes</a:t>
            </a:r>
          </a:p>
          <a:p>
            <a:r>
              <a:rPr lang="en-GB" sz="2400" dirty="0">
                <a:latin typeface="Century Gothic" panose="020B0502020202020204" pitchFamily="34" charset="0"/>
              </a:rPr>
              <a:t>They were not slaves</a:t>
            </a:r>
          </a:p>
          <a:p>
            <a:r>
              <a:rPr lang="en-GB" sz="2400" dirty="0">
                <a:latin typeface="Century Gothic" panose="020B0502020202020204" pitchFamily="34" charset="0"/>
              </a:rPr>
              <a:t>They were not prevented from following their faith</a:t>
            </a:r>
          </a:p>
          <a:p>
            <a:r>
              <a:rPr lang="en-GB" sz="2400" dirty="0">
                <a:latin typeface="Century Gothic" panose="020B0502020202020204" pitchFamily="34" charset="0"/>
              </a:rPr>
              <a:t>They were not forced to convert or die</a:t>
            </a:r>
          </a:p>
          <a:p>
            <a:r>
              <a:rPr lang="en-GB" sz="2400" dirty="0">
                <a:latin typeface="Century Gothic" panose="020B0502020202020204" pitchFamily="34" charset="0"/>
              </a:rPr>
              <a:t>They were not banned from any particular ways of earning a living; they often took on jobs shunned by Muslims;</a:t>
            </a:r>
          </a:p>
          <a:p>
            <a:pPr lvl="1"/>
            <a:r>
              <a:rPr lang="en-GB" sz="2000" dirty="0">
                <a:latin typeface="Century Gothic" panose="020B0502020202020204" pitchFamily="34" charset="0"/>
              </a:rPr>
              <a:t>These included unpleasant work such as tanning and butchery</a:t>
            </a:r>
          </a:p>
          <a:p>
            <a:pPr lvl="1"/>
            <a:r>
              <a:rPr lang="en-GB" sz="2000" dirty="0">
                <a:latin typeface="Century Gothic" panose="020B0502020202020204" pitchFamily="34" charset="0"/>
              </a:rPr>
              <a:t>But also pleasant jobs such as banking and dealing in gold and silver</a:t>
            </a:r>
          </a:p>
        </p:txBody>
      </p:sp>
    </p:spTree>
    <p:extLst>
      <p:ext uri="{BB962C8B-B14F-4D97-AF65-F5344CB8AC3E}">
        <p14:creationId xmlns:p14="http://schemas.microsoft.com/office/powerpoint/2010/main" val="416573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7C367-E5CD-274D-81F1-A9C5D86387A5}"/>
              </a:ext>
            </a:extLst>
          </p:cNvPr>
          <p:cNvSpPr>
            <a:spLocks noGrp="1"/>
          </p:cNvSpPr>
          <p:nvPr>
            <p:ph type="title"/>
          </p:nvPr>
        </p:nvSpPr>
        <p:spPr/>
        <p:txBody>
          <a:bodyPr/>
          <a:lstStyle/>
          <a:p>
            <a:r>
              <a:rPr lang="en-GB" dirty="0">
                <a:solidFill>
                  <a:srgbClr val="FFFF00"/>
                </a:solidFill>
                <a:latin typeface="Century Gothic" panose="020B0502020202020204" pitchFamily="34" charset="0"/>
              </a:rPr>
              <a:t>‘Class’ society</a:t>
            </a:r>
          </a:p>
        </p:txBody>
      </p:sp>
      <p:sp>
        <p:nvSpPr>
          <p:cNvPr id="3" name="Content Placeholder 2">
            <a:extLst>
              <a:ext uri="{FF2B5EF4-FFF2-40B4-BE49-F238E27FC236}">
                <a16:creationId xmlns:a16="http://schemas.microsoft.com/office/drawing/2014/main" id="{78EA3A2C-C5F7-9A4E-B32A-892A43336702}"/>
              </a:ext>
            </a:extLst>
          </p:cNvPr>
          <p:cNvSpPr>
            <a:spLocks noGrp="1"/>
          </p:cNvSpPr>
          <p:nvPr>
            <p:ph idx="1"/>
          </p:nvPr>
        </p:nvSpPr>
        <p:spPr/>
        <p:txBody>
          <a:bodyPr/>
          <a:lstStyle/>
          <a:p>
            <a:r>
              <a:rPr lang="en-GB" sz="2400" dirty="0">
                <a:latin typeface="Century Gothic" panose="020B0502020202020204" pitchFamily="34" charset="0"/>
              </a:rPr>
              <a:t>Society was sharply divided along ethnic and religious lines, with the Arab tribes at the top of the hierarchy, followed by the Berbers who were never recognized as equals, despite their Islamization; lower in the scale came converts and, at the very bottom, the </a:t>
            </a:r>
            <a:r>
              <a:rPr lang="en-GB" sz="2400" i="1" dirty="0">
                <a:latin typeface="Century Gothic" panose="020B0502020202020204" pitchFamily="34" charset="0"/>
              </a:rPr>
              <a:t>dhimmi</a:t>
            </a:r>
            <a:r>
              <a:rPr lang="en-GB" sz="2400" dirty="0">
                <a:latin typeface="Century Gothic" panose="020B0502020202020204" pitchFamily="34" charset="0"/>
              </a:rPr>
              <a:t> Christians and Jews.				Bat Ye'or, Islam and Dhimmitude, 2002</a:t>
            </a:r>
          </a:p>
          <a:p>
            <a:r>
              <a:rPr lang="en-GB" sz="2400" dirty="0">
                <a:latin typeface="Century Gothic" panose="020B0502020202020204" pitchFamily="34" charset="0"/>
              </a:rPr>
              <a:t>In contrast to Christian anti-Semitism, the Muslim attitude toward non-Muslims is one not of hate or fear or envy but simply of contempt.</a:t>
            </a:r>
          </a:p>
          <a:p>
            <a:pPr marL="0" indent="0">
              <a:buNone/>
            </a:pPr>
            <a:r>
              <a:rPr lang="en-GB" sz="2400" dirty="0">
                <a:latin typeface="Century Gothic" panose="020B0502020202020204" pitchFamily="34" charset="0"/>
              </a:rPr>
              <a:t>		Bernard Lewis, The Jews of Islam, 1984</a:t>
            </a:r>
          </a:p>
        </p:txBody>
      </p:sp>
    </p:spTree>
    <p:extLst>
      <p:ext uri="{BB962C8B-B14F-4D97-AF65-F5344CB8AC3E}">
        <p14:creationId xmlns:p14="http://schemas.microsoft.com/office/powerpoint/2010/main" val="4083816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D5235-8DE7-F948-A0D7-16AC8158D24A}"/>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Seleucid Empire </a:t>
            </a:r>
            <a:r>
              <a:rPr lang="en-GB" sz="3600" dirty="0">
                <a:solidFill>
                  <a:srgbClr val="FFFF00"/>
                </a:solidFill>
                <a:latin typeface="Century Gothic" panose="020B0502020202020204" pitchFamily="34" charset="0"/>
              </a:rPr>
              <a:t>(312 to 63 BC)</a:t>
            </a:r>
            <a:endParaRPr lang="en-GB" dirty="0">
              <a:solidFill>
                <a:srgbClr val="FFFF00"/>
              </a:solidFill>
              <a:latin typeface="Century Gothic" panose="020B0502020202020204" pitchFamily="34" charset="0"/>
            </a:endParaRPr>
          </a:p>
        </p:txBody>
      </p:sp>
      <p:pic>
        <p:nvPicPr>
          <p:cNvPr id="5" name="Content Placeholder 4">
            <a:extLst>
              <a:ext uri="{FF2B5EF4-FFF2-40B4-BE49-F238E27FC236}">
                <a16:creationId xmlns:a16="http://schemas.microsoft.com/office/drawing/2014/main" id="{9C858DD1-7288-6D46-B314-D714FD5DE22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0228" y="1298178"/>
            <a:ext cx="7863544" cy="4525963"/>
          </a:xfrm>
        </p:spPr>
      </p:pic>
      <p:sp>
        <p:nvSpPr>
          <p:cNvPr id="6" name="TextBox 5">
            <a:extLst>
              <a:ext uri="{FF2B5EF4-FFF2-40B4-BE49-F238E27FC236}">
                <a16:creationId xmlns:a16="http://schemas.microsoft.com/office/drawing/2014/main" id="{F7EC9C7B-FF69-8442-B715-FE16AFEEE8EE}"/>
              </a:ext>
            </a:extLst>
          </p:cNvPr>
          <p:cNvSpPr txBox="1"/>
          <p:nvPr/>
        </p:nvSpPr>
        <p:spPr>
          <a:xfrm>
            <a:off x="35496" y="6165304"/>
            <a:ext cx="9153468"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198 BC Seleucids under Antiochus III pushed </a:t>
            </a:r>
            <a:r>
              <a:rPr kumimoji="0" lang="en-GB" sz="18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84" charset="0"/>
              </a:rPr>
              <a:t>Ptolomys</a:t>
            </a: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 out of Judea and Samaria</a:t>
            </a:r>
          </a:p>
        </p:txBody>
      </p:sp>
    </p:spTree>
    <p:extLst>
      <p:ext uri="{BB962C8B-B14F-4D97-AF65-F5344CB8AC3E}">
        <p14:creationId xmlns:p14="http://schemas.microsoft.com/office/powerpoint/2010/main" val="3367178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251520" y="304800"/>
            <a:ext cx="8640960" cy="1143000"/>
          </a:xfrm>
        </p:spPr>
        <p:txBody>
          <a:bodyPr/>
          <a:lstStyle/>
          <a:p>
            <a:r>
              <a:rPr kumimoji="1" lang="en-US" sz="4000" dirty="0">
                <a:solidFill>
                  <a:srgbClr val="FFFF00"/>
                </a:solidFill>
                <a:latin typeface="Century Gothic" panose="020B0502020202020204" pitchFamily="34" charset="0"/>
              </a:rPr>
              <a:t>How did Islamic thought develop?</a:t>
            </a:r>
          </a:p>
        </p:txBody>
      </p:sp>
      <p:sp>
        <p:nvSpPr>
          <p:cNvPr id="46083" name="Rectangle 3"/>
          <p:cNvSpPr>
            <a:spLocks noGrp="1" noChangeArrowheads="1"/>
          </p:cNvSpPr>
          <p:nvPr>
            <p:ph type="body" idx="1"/>
          </p:nvPr>
        </p:nvSpPr>
        <p:spPr>
          <a:xfrm>
            <a:off x="467544" y="1340768"/>
            <a:ext cx="8280920" cy="4114800"/>
          </a:xfrm>
        </p:spPr>
        <p:txBody>
          <a:bodyPr/>
          <a:lstStyle/>
          <a:p>
            <a:r>
              <a:rPr kumimoji="1" lang="en-US" sz="2400" dirty="0">
                <a:latin typeface="Century Gothic" panose="020B0502020202020204" pitchFamily="34" charset="0"/>
              </a:rPr>
              <a:t>Al-</a:t>
            </a:r>
            <a:r>
              <a:rPr kumimoji="1" lang="en-US" sz="2400" dirty="0" err="1">
                <a:latin typeface="Century Gothic" panose="020B0502020202020204" pitchFamily="34" charset="0"/>
              </a:rPr>
              <a:t>Farabi</a:t>
            </a:r>
            <a:r>
              <a:rPr kumimoji="1" lang="en-US" sz="2400" dirty="0">
                <a:latin typeface="Century Gothic" panose="020B0502020202020204" pitchFamily="34" charset="0"/>
              </a:rPr>
              <a:t> (870-950) Turkic/Persian – “2</a:t>
            </a:r>
            <a:r>
              <a:rPr kumimoji="1" lang="en-US" sz="2400" baseline="30000" dirty="0">
                <a:latin typeface="Century Gothic" panose="020B0502020202020204" pitchFamily="34" charset="0"/>
              </a:rPr>
              <a:t>nd</a:t>
            </a:r>
            <a:r>
              <a:rPr kumimoji="1" lang="en-US" sz="2400" dirty="0">
                <a:latin typeface="Century Gothic" panose="020B0502020202020204" pitchFamily="34" charset="0"/>
              </a:rPr>
              <a:t> Teacher”</a:t>
            </a:r>
          </a:p>
          <a:p>
            <a:pPr lvl="1"/>
            <a:r>
              <a:rPr kumimoji="1" lang="en-US" sz="2600" dirty="0">
                <a:latin typeface="Century Gothic" panose="020B0502020202020204" pitchFamily="34" charset="0"/>
              </a:rPr>
              <a:t> </a:t>
            </a:r>
            <a:r>
              <a:rPr kumimoji="1" lang="en-US" sz="2200" dirty="0">
                <a:latin typeface="Century Gothic" panose="020B0502020202020204" pitchFamily="34" charset="0"/>
              </a:rPr>
              <a:t>Bagdad. Preserved Greek texts</a:t>
            </a:r>
          </a:p>
          <a:p>
            <a:pPr lvl="1"/>
            <a:r>
              <a:rPr kumimoji="1" lang="en-US" sz="2200" dirty="0">
                <a:latin typeface="Century Gothic" panose="020B0502020202020204" pitchFamily="34" charset="0"/>
              </a:rPr>
              <a:t>Revelation and philosophy 2 ways to same truth</a:t>
            </a:r>
          </a:p>
          <a:p>
            <a:pPr lvl="1"/>
            <a:r>
              <a:rPr kumimoji="1" lang="en-US" sz="2200" dirty="0">
                <a:latin typeface="Century Gothic" panose="020B0502020202020204" pitchFamily="34" charset="0"/>
              </a:rPr>
              <a:t>Synthesis of Sufism and philosophy</a:t>
            </a:r>
          </a:p>
          <a:p>
            <a:pPr lvl="1"/>
            <a:r>
              <a:rPr kumimoji="1" lang="en-US" sz="2200" dirty="0">
                <a:latin typeface="Century Gothic" panose="020B0502020202020204" pitchFamily="34" charset="0"/>
              </a:rPr>
              <a:t> Contributed to logic, mathematics, music, philosophy, psychology, and education.</a:t>
            </a:r>
          </a:p>
          <a:p>
            <a:r>
              <a:rPr kumimoji="1" lang="en-US" sz="2400" dirty="0">
                <a:latin typeface="Century Gothic" panose="020B0502020202020204" pitchFamily="34" charset="0"/>
              </a:rPr>
              <a:t>Avicenna (980-1037) Uzbekistan</a:t>
            </a:r>
          </a:p>
          <a:p>
            <a:pPr lvl="1"/>
            <a:r>
              <a:rPr kumimoji="1" lang="en-US" sz="2600" dirty="0">
                <a:latin typeface="Century Gothic" panose="020B0502020202020204" pitchFamily="34" charset="0"/>
              </a:rPr>
              <a:t> </a:t>
            </a:r>
            <a:r>
              <a:rPr kumimoji="1" lang="en-US" sz="2200" dirty="0">
                <a:latin typeface="Century Gothic" panose="020B0502020202020204" pitchFamily="34" charset="0"/>
              </a:rPr>
              <a:t>Physician (Father of early modern medicine) philosopher, scientist, musician, psychologist, sociologist, logic, theology, </a:t>
            </a:r>
            <a:r>
              <a:rPr kumimoji="1" lang="en-US" sz="2200" dirty="0" err="1">
                <a:latin typeface="Century Gothic" panose="020B0502020202020204" pitchFamily="34" charset="0"/>
              </a:rPr>
              <a:t>maths</a:t>
            </a:r>
            <a:r>
              <a:rPr kumimoji="1" lang="en-US" sz="2200" dirty="0">
                <a:latin typeface="Century Gothic" panose="020B0502020202020204" pitchFamily="34" charset="0"/>
              </a:rPr>
              <a:t>, physics, poetry </a:t>
            </a:r>
          </a:p>
          <a:p>
            <a:pPr lvl="1"/>
            <a:r>
              <a:rPr kumimoji="1" lang="en-US" sz="2200" dirty="0">
                <a:latin typeface="Century Gothic" panose="020B0502020202020204" pitchFamily="34" charset="0"/>
              </a:rPr>
              <a:t> </a:t>
            </a:r>
            <a:r>
              <a:rPr kumimoji="1" lang="en-US" sz="2200" dirty="0" err="1">
                <a:latin typeface="Century Gothic" panose="020B0502020202020204" pitchFamily="34" charset="0"/>
              </a:rPr>
              <a:t>Synthesised</a:t>
            </a:r>
            <a:r>
              <a:rPr kumimoji="1" lang="en-US" sz="2200" dirty="0">
                <a:latin typeface="Century Gothic" panose="020B0502020202020204" pitchFamily="34" charset="0"/>
              </a:rPr>
              <a:t> Islam and Aristotle</a:t>
            </a:r>
            <a:r>
              <a:rPr kumimoji="1" lang="en-US" sz="2600" dirty="0">
                <a:latin typeface="Century Gothic" panose="020B0502020202020204" pitchFamily="34" charset="0"/>
              </a:rPr>
              <a:t>	</a:t>
            </a:r>
          </a:p>
          <a:p>
            <a:pPr>
              <a:buFontTx/>
              <a:buNone/>
            </a:pPr>
            <a:endParaRPr kumimoji="1" lang="en-US" sz="2600" dirty="0">
              <a:latin typeface="Century Gothic" panose="020B0502020202020204" pitchFamily="34" charset="0"/>
            </a:endParaRPr>
          </a:p>
        </p:txBody>
      </p:sp>
    </p:spTree>
    <p:extLst>
      <p:ext uri="{BB962C8B-B14F-4D97-AF65-F5344CB8AC3E}">
        <p14:creationId xmlns:p14="http://schemas.microsoft.com/office/powerpoint/2010/main" val="396637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60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08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608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08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608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608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08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08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28F37-760B-EE48-A22F-C4E43A206189}"/>
              </a:ext>
            </a:extLst>
          </p:cNvPr>
          <p:cNvSpPr>
            <a:spLocks noGrp="1"/>
          </p:cNvSpPr>
          <p:nvPr>
            <p:ph type="title"/>
          </p:nvPr>
        </p:nvSpPr>
        <p:spPr/>
        <p:txBody>
          <a:bodyPr/>
          <a:lstStyle/>
          <a:p>
            <a:r>
              <a:rPr lang="en-GB" dirty="0">
                <a:solidFill>
                  <a:srgbClr val="FFFF00"/>
                </a:solidFill>
                <a:latin typeface="Century Gothic" panose="020B0502020202020204" pitchFamily="34" charset="0"/>
              </a:rPr>
              <a:t>Turning away . . .</a:t>
            </a:r>
          </a:p>
        </p:txBody>
      </p:sp>
      <p:sp>
        <p:nvSpPr>
          <p:cNvPr id="3" name="Content Placeholder 2">
            <a:extLst>
              <a:ext uri="{FF2B5EF4-FFF2-40B4-BE49-F238E27FC236}">
                <a16:creationId xmlns:a16="http://schemas.microsoft.com/office/drawing/2014/main" id="{B50A6956-AB5A-944D-9E9E-3CF142B8D951}"/>
              </a:ext>
            </a:extLst>
          </p:cNvPr>
          <p:cNvSpPr>
            <a:spLocks noGrp="1"/>
          </p:cNvSpPr>
          <p:nvPr>
            <p:ph idx="1"/>
          </p:nvPr>
        </p:nvSpPr>
        <p:spPr/>
        <p:txBody>
          <a:bodyPr/>
          <a:lstStyle/>
          <a:p>
            <a:r>
              <a:rPr kumimoji="1" lang="en-US" sz="2600" dirty="0">
                <a:latin typeface="Century Gothic" panose="020B0502020202020204" pitchFamily="34" charset="0"/>
              </a:rPr>
              <a:t>Al-Ghazali (1058-1111) Persia</a:t>
            </a:r>
          </a:p>
          <a:p>
            <a:pPr lvl="1"/>
            <a:r>
              <a:rPr kumimoji="1" lang="en-US" sz="2600" dirty="0">
                <a:latin typeface="Century Gothic" panose="020B0502020202020204" pitchFamily="34" charset="0"/>
              </a:rPr>
              <a:t>Sunni philosopher, theologian, jurists, logician and mystics – called ”Proof of Islam”</a:t>
            </a:r>
          </a:p>
          <a:p>
            <a:pPr lvl="1"/>
            <a:r>
              <a:rPr kumimoji="1" lang="en-US" sz="2600" dirty="0" err="1">
                <a:latin typeface="Century Gothic" panose="020B0502020202020204" pitchFamily="34" charset="0"/>
              </a:rPr>
              <a:t>Systematised</a:t>
            </a:r>
            <a:r>
              <a:rPr kumimoji="1" lang="en-US" sz="2600" dirty="0">
                <a:latin typeface="Century Gothic" panose="020B0502020202020204" pitchFamily="34" charset="0"/>
              </a:rPr>
              <a:t> Sufism</a:t>
            </a:r>
          </a:p>
          <a:p>
            <a:pPr lvl="1"/>
            <a:r>
              <a:rPr kumimoji="1" lang="en-US" sz="2600" dirty="0" err="1">
                <a:latin typeface="Century Gothic" panose="020B0502020202020204" pitchFamily="34" charset="0"/>
              </a:rPr>
              <a:t>Criticised</a:t>
            </a:r>
            <a:r>
              <a:rPr kumimoji="1" lang="en-US" sz="2600" dirty="0">
                <a:latin typeface="Century Gothic" panose="020B0502020202020204" pitchFamily="34" charset="0"/>
              </a:rPr>
              <a:t> Avicenna and previous Islamic philosophers in </a:t>
            </a:r>
            <a:r>
              <a:rPr kumimoji="1" lang="en-US" sz="2600" i="1" dirty="0">
                <a:latin typeface="Century Gothic" panose="020B0502020202020204" pitchFamily="34" charset="0"/>
              </a:rPr>
              <a:t>The</a:t>
            </a:r>
            <a:r>
              <a:rPr kumimoji="1" lang="en-US" sz="2600" dirty="0">
                <a:latin typeface="Century Gothic" panose="020B0502020202020204" pitchFamily="34" charset="0"/>
              </a:rPr>
              <a:t> </a:t>
            </a:r>
            <a:r>
              <a:rPr kumimoji="1" lang="en-US" sz="2600" i="1" dirty="0">
                <a:latin typeface="Century Gothic" panose="020B0502020202020204" pitchFamily="34" charset="0"/>
              </a:rPr>
              <a:t>Incoherence of the Philosophers</a:t>
            </a:r>
            <a:endParaRPr kumimoji="1" lang="en-US" sz="2600" dirty="0">
              <a:latin typeface="Century Gothic" panose="020B0502020202020204" pitchFamily="34" charset="0"/>
            </a:endParaRPr>
          </a:p>
          <a:p>
            <a:pPr lvl="1"/>
            <a:r>
              <a:rPr kumimoji="1" lang="en-US" sz="2600" i="1" dirty="0">
                <a:latin typeface="Century Gothic" panose="020B0502020202020204" pitchFamily="34" charset="0"/>
              </a:rPr>
              <a:t> </a:t>
            </a:r>
            <a:r>
              <a:rPr kumimoji="1" lang="en-US" sz="2600" dirty="0">
                <a:latin typeface="Century Gothic" panose="020B0502020202020204" pitchFamily="34" charset="0"/>
              </a:rPr>
              <a:t>Rejected Plato and Aristotle</a:t>
            </a:r>
            <a:endParaRPr kumimoji="1" lang="en-US" sz="2600" i="1" dirty="0">
              <a:latin typeface="Century Gothic" panose="020B0502020202020204" pitchFamily="34" charset="0"/>
            </a:endParaRPr>
          </a:p>
          <a:p>
            <a:endParaRPr lang="en-GB" dirty="0"/>
          </a:p>
        </p:txBody>
      </p:sp>
    </p:spTree>
    <p:extLst>
      <p:ext uri="{BB962C8B-B14F-4D97-AF65-F5344CB8AC3E}">
        <p14:creationId xmlns:p14="http://schemas.microsoft.com/office/powerpoint/2010/main" val="2823150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482096-9E6B-C245-A07B-EA3428488103}"/>
              </a:ext>
            </a:extLst>
          </p:cNvPr>
          <p:cNvSpPr>
            <a:spLocks noGrp="1"/>
          </p:cNvSpPr>
          <p:nvPr>
            <p:ph idx="1"/>
          </p:nvPr>
        </p:nvSpPr>
        <p:spPr>
          <a:xfrm>
            <a:off x="457200" y="404664"/>
            <a:ext cx="8229600" cy="5721499"/>
          </a:xfrm>
        </p:spPr>
        <p:txBody>
          <a:bodyPr/>
          <a:lstStyle/>
          <a:p>
            <a:r>
              <a:rPr lang="en-GB" sz="2400" i="1" dirty="0">
                <a:latin typeface="Century Gothic" panose="020B0502020202020204" pitchFamily="34" charset="0"/>
              </a:rPr>
              <a:t>The</a:t>
            </a:r>
            <a:r>
              <a:rPr lang="en-GB" sz="2400" dirty="0">
                <a:latin typeface="Century Gothic" panose="020B0502020202020204" pitchFamily="34" charset="0"/>
              </a:rPr>
              <a:t> </a:t>
            </a:r>
            <a:r>
              <a:rPr lang="en-GB" sz="2400" i="1" dirty="0">
                <a:latin typeface="Century Gothic" panose="020B0502020202020204" pitchFamily="34" charset="0"/>
              </a:rPr>
              <a:t>Incoherence of the Philosophers</a:t>
            </a:r>
            <a:r>
              <a:rPr lang="en-GB" sz="2400" dirty="0">
                <a:latin typeface="Century Gothic" panose="020B0502020202020204" pitchFamily="34" charset="0"/>
              </a:rPr>
              <a:t> was a major turn in Islamic epistemology. The encounter with </a:t>
            </a:r>
            <a:r>
              <a:rPr lang="en-GB" sz="2400" dirty="0" err="1">
                <a:latin typeface="Century Gothic" panose="020B0502020202020204" pitchFamily="34" charset="0"/>
              </a:rPr>
              <a:t>skepticism</a:t>
            </a:r>
            <a:r>
              <a:rPr lang="en-GB" sz="2400" dirty="0">
                <a:latin typeface="Century Gothic" panose="020B0502020202020204" pitchFamily="34" charset="0"/>
              </a:rPr>
              <a:t> led al-Ghazali to believe that all causal events and interactions are not the product of material conjunctions but rather the immediate and present will of God.</a:t>
            </a:r>
          </a:p>
          <a:p>
            <a:r>
              <a:rPr lang="en-GB" sz="2400" dirty="0">
                <a:latin typeface="Century Gothic" panose="020B0502020202020204" pitchFamily="34" charset="0"/>
              </a:rPr>
              <a:t>Cotton burns when it comes into contact with fire. While it might seem as though a natural law was at work, it happened each and every time only because God willed it to happen—the event was "a direct product of divine intervention as much as any more attention grabbing miracle". </a:t>
            </a:r>
          </a:p>
          <a:p>
            <a:r>
              <a:rPr lang="en-GB" sz="2400" dirty="0">
                <a:latin typeface="Century Gothic" panose="020B0502020202020204" pitchFamily="34" charset="0"/>
              </a:rPr>
              <a:t>The </a:t>
            </a:r>
            <a:r>
              <a:rPr lang="en-GB" sz="2400" i="1" dirty="0">
                <a:latin typeface="Century Gothic" panose="020B0502020202020204" pitchFamily="34" charset="0"/>
              </a:rPr>
              <a:t>Incoherence</a:t>
            </a:r>
            <a:r>
              <a:rPr lang="en-GB" sz="2400" dirty="0">
                <a:latin typeface="Century Gothic" panose="020B0502020202020204" pitchFamily="34" charset="0"/>
              </a:rPr>
              <a:t> also marked a turning point in Islamic philosophy in its vehement rejection of Aristotle and Plato. </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6132496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685800" y="228600"/>
            <a:ext cx="7772400" cy="1143000"/>
          </a:xfrm>
        </p:spPr>
        <p:txBody>
          <a:bodyPr/>
          <a:lstStyle/>
          <a:p>
            <a:r>
              <a:rPr kumimoji="1" lang="en-US" dirty="0">
                <a:solidFill>
                  <a:srgbClr val="FFFF00"/>
                </a:solidFill>
                <a:latin typeface="Century Gothic" panose="020B0502020202020204" pitchFamily="34" charset="0"/>
              </a:rPr>
              <a:t>Averroes </a:t>
            </a:r>
            <a:r>
              <a:rPr kumimoji="1" lang="en-US" sz="3200" dirty="0">
                <a:solidFill>
                  <a:srgbClr val="FFFF00"/>
                </a:solidFill>
                <a:latin typeface="Century Gothic" panose="020B0502020202020204" pitchFamily="34" charset="0"/>
              </a:rPr>
              <a:t>(1126-1198)</a:t>
            </a:r>
            <a:endParaRPr kumimoji="1" lang="en-US" dirty="0">
              <a:solidFill>
                <a:srgbClr val="FFFF00"/>
              </a:solidFill>
              <a:latin typeface="Century Gothic" panose="020B0502020202020204" pitchFamily="34" charset="0"/>
            </a:endParaRPr>
          </a:p>
        </p:txBody>
      </p:sp>
      <p:sp>
        <p:nvSpPr>
          <p:cNvPr id="1027" name="Rectangle 3"/>
          <p:cNvSpPr>
            <a:spLocks noGrp="1" noChangeArrowheads="1"/>
          </p:cNvSpPr>
          <p:nvPr>
            <p:ph type="body" sz="half" idx="1"/>
          </p:nvPr>
        </p:nvSpPr>
        <p:spPr>
          <a:xfrm>
            <a:off x="323528" y="1268760"/>
            <a:ext cx="8134672" cy="4114800"/>
          </a:xfrm>
        </p:spPr>
        <p:txBody>
          <a:bodyPr/>
          <a:lstStyle/>
          <a:p>
            <a:r>
              <a:rPr kumimoji="1" lang="en-US" sz="2400" dirty="0">
                <a:latin typeface="Century Gothic" panose="020B0502020202020204" pitchFamily="34" charset="0"/>
              </a:rPr>
              <a:t>Cordova, Spain</a:t>
            </a:r>
          </a:p>
          <a:p>
            <a:pPr lvl="1"/>
            <a:r>
              <a:rPr kumimoji="1" lang="en-US" sz="2000" dirty="0">
                <a:latin typeface="Century Gothic" panose="020B0502020202020204" pitchFamily="34" charset="0"/>
              </a:rPr>
              <a:t>Philosophy, theology, medicine, astronomy, physics, psychology, mathematics, Islamic law</a:t>
            </a:r>
            <a:endParaRPr kumimoji="1" lang="en-US" sz="2400" dirty="0">
              <a:latin typeface="Century Gothic" panose="020B0502020202020204" pitchFamily="34" charset="0"/>
            </a:endParaRPr>
          </a:p>
          <a:p>
            <a:pPr lvl="1"/>
            <a:r>
              <a:rPr kumimoji="1" lang="en-US" sz="2000" dirty="0">
                <a:latin typeface="Century Gothic" panose="020B0502020202020204" pitchFamily="34" charset="0"/>
              </a:rPr>
              <a:t>Reconciled Islam and Aristotle while critiquing Plato</a:t>
            </a:r>
          </a:p>
          <a:p>
            <a:r>
              <a:rPr kumimoji="1" lang="en-US" sz="2400" i="1" dirty="0">
                <a:latin typeface="Century Gothic" panose="020B0502020202020204" pitchFamily="34" charset="0"/>
              </a:rPr>
              <a:t>Incoherence of the Incoherence</a:t>
            </a:r>
          </a:p>
          <a:p>
            <a:pPr lvl="1"/>
            <a:r>
              <a:rPr kumimoji="1" lang="en-US" sz="2000" dirty="0">
                <a:latin typeface="Century Gothic" panose="020B0502020202020204" pitchFamily="34" charset="0"/>
              </a:rPr>
              <a:t>He drafted a lengthy rebuttal of al-Ghazali's </a:t>
            </a:r>
            <a:r>
              <a:rPr kumimoji="1" lang="en-US" sz="2000" i="1" dirty="0">
                <a:latin typeface="Century Gothic" panose="020B0502020202020204" pitchFamily="34" charset="0"/>
              </a:rPr>
              <a:t>Incoherence</a:t>
            </a:r>
            <a:r>
              <a:rPr kumimoji="1" lang="en-US" sz="2000" dirty="0">
                <a:latin typeface="Century Gothic" panose="020B0502020202020204" pitchFamily="34" charset="0"/>
              </a:rPr>
              <a:t> however, the epistemological course of Islamic thought had already been set</a:t>
            </a:r>
          </a:p>
          <a:p>
            <a:r>
              <a:rPr kumimoji="1" lang="en-US" sz="2400" dirty="0">
                <a:latin typeface="Century Gothic" panose="020B0502020202020204" pitchFamily="34" charset="0"/>
              </a:rPr>
              <a:t>Exiled, books burnt, disowned by Islamic scholars</a:t>
            </a:r>
          </a:p>
          <a:p>
            <a:pPr lvl="1"/>
            <a:r>
              <a:rPr kumimoji="1" lang="en-US" sz="2000" dirty="0">
                <a:latin typeface="Century Gothic" panose="020B0502020202020204" pitchFamily="34" charset="0"/>
              </a:rPr>
              <a:t>Started to be studied again in the 19</a:t>
            </a:r>
            <a:r>
              <a:rPr kumimoji="1" lang="en-US" sz="2000" baseline="30000" dirty="0">
                <a:latin typeface="Century Gothic" panose="020B0502020202020204" pitchFamily="34" charset="0"/>
              </a:rPr>
              <a:t>th</a:t>
            </a:r>
            <a:r>
              <a:rPr kumimoji="1" lang="en-US" sz="2000" dirty="0">
                <a:latin typeface="Century Gothic" panose="020B0502020202020204" pitchFamily="34" charset="0"/>
              </a:rPr>
              <a:t> century</a:t>
            </a:r>
          </a:p>
          <a:p>
            <a:r>
              <a:rPr kumimoji="1" lang="en-US" sz="2400" dirty="0">
                <a:latin typeface="Century Gothic" panose="020B0502020202020204" pitchFamily="34" charset="0"/>
              </a:rPr>
              <a:t>Huge influence on Judaism and Christianity</a:t>
            </a:r>
          </a:p>
          <a:p>
            <a:pPr lvl="1"/>
            <a:r>
              <a:rPr kumimoji="1" lang="en-US" sz="2000" dirty="0">
                <a:latin typeface="Century Gothic" panose="020B0502020202020204" pitchFamily="34" charset="0"/>
              </a:rPr>
              <a:t>Greek texts re-entered Europe through translation  </a:t>
            </a:r>
          </a:p>
          <a:p>
            <a:pPr lvl="1"/>
            <a:r>
              <a:rPr kumimoji="1" lang="en-US" sz="2000" dirty="0">
                <a:latin typeface="Century Gothic" panose="020B0502020202020204" pitchFamily="34" charset="0"/>
              </a:rPr>
              <a:t>“The Commentator and Father of rationalism”</a:t>
            </a:r>
          </a:p>
        </p:txBody>
      </p:sp>
    </p:spTree>
    <p:extLst>
      <p:ext uri="{BB962C8B-B14F-4D97-AF65-F5344CB8AC3E}">
        <p14:creationId xmlns:p14="http://schemas.microsoft.com/office/powerpoint/2010/main" val="35942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27">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7">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27">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27">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27">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2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92EBCB9C-3EE9-5347-81F1-493A91C3E9BF}"/>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18787" name="Rectangle 2">
            <a:extLst>
              <a:ext uri="{FF2B5EF4-FFF2-40B4-BE49-F238E27FC236}">
                <a16:creationId xmlns:a16="http://schemas.microsoft.com/office/drawing/2014/main" id="{D454F419-75FC-5D4C-86C3-ADC7F1BE112C}"/>
              </a:ext>
            </a:extLst>
          </p:cNvPr>
          <p:cNvSpPr>
            <a:spLocks noGrp="1" noChangeArrowheads="1"/>
          </p:cNvSpPr>
          <p:nvPr>
            <p:ph type="title"/>
          </p:nvPr>
        </p:nvSpPr>
        <p:spPr/>
        <p:txBody>
          <a:bodyPr/>
          <a:lstStyle/>
          <a:p>
            <a:pPr eaLnBrk="1" hangingPunct="1"/>
            <a:r>
              <a:rPr lang="en-GB" altLang="en-US" dirty="0">
                <a:solidFill>
                  <a:srgbClr val="FFFF00"/>
                </a:solidFill>
                <a:latin typeface="Century Gothic" panose="020B0502020202020204" pitchFamily="34" charset="0"/>
                <a:ea typeface="ＭＳ Ｐゴシック" panose="020B0600070205080204" pitchFamily="34" charset="-128"/>
              </a:rPr>
              <a:t>Ottoman Empire </a:t>
            </a:r>
            <a:r>
              <a:rPr lang="en-GB" altLang="en-US" sz="3200" dirty="0">
                <a:solidFill>
                  <a:srgbClr val="FFFF00"/>
                </a:solidFill>
                <a:latin typeface="Century Gothic" panose="020B0502020202020204" pitchFamily="34" charset="0"/>
                <a:ea typeface="ＭＳ Ｐゴシック" panose="020B0600070205080204" pitchFamily="34" charset="-128"/>
              </a:rPr>
              <a:t>(1299 - 1923)</a:t>
            </a:r>
            <a:r>
              <a:rPr lang="en-GB" altLang="en-US" dirty="0">
                <a:solidFill>
                  <a:srgbClr val="FFFF00"/>
                </a:solidFill>
                <a:latin typeface="Century Gothic" panose="020B0502020202020204" pitchFamily="34" charset="0"/>
                <a:ea typeface="ＭＳ Ｐゴシック" panose="020B0600070205080204" pitchFamily="34" charset="-128"/>
              </a:rPr>
              <a:t> </a:t>
            </a:r>
          </a:p>
        </p:txBody>
      </p:sp>
      <p:pic>
        <p:nvPicPr>
          <p:cNvPr id="118788" name="Picture 3" descr="ottoman-empire-1580">
            <a:extLst>
              <a:ext uri="{FF2B5EF4-FFF2-40B4-BE49-F238E27FC236}">
                <a16:creationId xmlns:a16="http://schemas.microsoft.com/office/drawing/2014/main" id="{781C8D39-DF0A-AE47-AFD9-728B080A24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0380"/>
          <a:stretch>
            <a:fillRect/>
          </a:stretch>
        </p:blipFill>
        <p:spPr bwMode="auto">
          <a:xfrm>
            <a:off x="827088" y="1412875"/>
            <a:ext cx="7543800" cy="464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9" name="Text Box 4">
            <a:extLst>
              <a:ext uri="{FF2B5EF4-FFF2-40B4-BE49-F238E27FC236}">
                <a16:creationId xmlns:a16="http://schemas.microsoft.com/office/drawing/2014/main" id="{F00B8FA2-A8D8-4946-A40F-8541D2288E55}"/>
              </a:ext>
            </a:extLst>
          </p:cNvPr>
          <p:cNvSpPr txBox="1">
            <a:spLocks noChangeArrowheads="1"/>
          </p:cNvSpPr>
          <p:nvPr/>
        </p:nvSpPr>
        <p:spPr bwMode="auto">
          <a:xfrm>
            <a:off x="2164456" y="6096000"/>
            <a:ext cx="48558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ct val="20000"/>
              </a:spcBef>
              <a:buClr>
                <a:schemeClr val="tx1"/>
              </a:buClr>
              <a:buSzPct val="80000"/>
              <a:buFont typeface="Wingdings" pitchFamily="2" charset="2"/>
              <a:buChar char="l"/>
              <a:defRPr sz="3200">
                <a:solidFill>
                  <a:schemeClr val="tx1"/>
                </a:solidFill>
                <a:latin typeface="Comic Sans MS" panose="030F0902030302020204" pitchFamily="66" charset="0"/>
                <a:ea typeface="ＭＳ Ｐゴシック" panose="020B0600070205080204" pitchFamily="34" charset="-128"/>
              </a:defRPr>
            </a:lvl1pPr>
            <a:lvl2pPr marL="742950" indent="-285750">
              <a:lnSpc>
                <a:spcPct val="90000"/>
              </a:lnSpc>
              <a:spcBef>
                <a:spcPct val="20000"/>
              </a:spcBef>
              <a:buClr>
                <a:schemeClr val="tx1"/>
              </a:buClr>
              <a:buSzPct val="80000"/>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lnSpc>
                <a:spcPct val="90000"/>
              </a:lnSpc>
              <a:spcBef>
                <a:spcPct val="20000"/>
              </a:spcBef>
              <a:buClr>
                <a:schemeClr val="tx1"/>
              </a:buClr>
              <a:buSzPct val="80000"/>
              <a:buFont typeface="Wingdings" pitchFamily="2" charset="2"/>
              <a:buChar char="l"/>
              <a:defRPr sz="2400">
                <a:solidFill>
                  <a:schemeClr val="tx1"/>
                </a:solidFill>
                <a:latin typeface="Comic Sans MS" panose="030F0902030302020204" pitchFamily="66" charset="0"/>
                <a:ea typeface="ＭＳ Ｐゴシック" panose="020B0600070205080204" pitchFamily="34" charset="-128"/>
              </a:defRPr>
            </a:lvl3pPr>
            <a:lvl4pPr marL="1600200" indent="-228600">
              <a:lnSpc>
                <a:spcPct val="90000"/>
              </a:lnSpc>
              <a:spcBef>
                <a:spcPct val="20000"/>
              </a:spcBef>
              <a:buClr>
                <a:schemeClr val="tx1"/>
              </a:buClr>
              <a:buSzPct val="80000"/>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lnSpc>
                <a:spcPct val="90000"/>
              </a:lnSpc>
              <a:spcBef>
                <a:spcPct val="20000"/>
              </a:spcBef>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rPr>
              <a:t>Ottoman Empire expanded into Europe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rPr>
              <a:t>until defeated at 2</a:t>
            </a:r>
            <a:r>
              <a:rPr kumimoji="0" lang="en-GB" altLang="en-US" sz="1800" b="0" i="0" u="none" strike="noStrike" kern="1200" cap="none" spc="0" normalizeH="0" baseline="30000" noProof="0" dirty="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rPr>
              <a:t>nd</a:t>
            </a:r>
            <a:r>
              <a:rPr kumimoji="0" lang="en-GB" altLang="en-US" sz="1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rPr>
              <a:t> siege of Vienna 1683</a:t>
            </a:r>
          </a:p>
        </p:txBody>
      </p:sp>
    </p:spTree>
    <p:extLst>
      <p:ext uri="{BB962C8B-B14F-4D97-AF65-F5344CB8AC3E}">
        <p14:creationId xmlns:p14="http://schemas.microsoft.com/office/powerpoint/2010/main" val="1670085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2">
            <a:extLst>
              <a:ext uri="{FF2B5EF4-FFF2-40B4-BE49-F238E27FC236}">
                <a16:creationId xmlns:a16="http://schemas.microsoft.com/office/drawing/2014/main" id="{05EEE3DA-7ED3-8640-80AB-6C04F0A8F2E3}"/>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charset="0"/>
              <a:ea typeface="ＭＳ Ｐゴシック" charset="0"/>
            </a:endParaRPr>
          </a:p>
        </p:txBody>
      </p:sp>
      <p:sp>
        <p:nvSpPr>
          <p:cNvPr id="5" name="Footer Placeholder 3">
            <a:extLst>
              <a:ext uri="{FF2B5EF4-FFF2-40B4-BE49-F238E27FC236}">
                <a16:creationId xmlns:a16="http://schemas.microsoft.com/office/drawing/2014/main" id="{E91399F4-4A29-344D-ABF2-46C8FE39D99E}"/>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Arial" panose="020B0604020202020204" pitchFamily="34" charset="0"/>
              <a:ea typeface="ＭＳ Ｐゴシック" panose="020B0600070205080204" pitchFamily="34" charset="-128"/>
              <a:cs typeface="Arial" pitchFamily="96" charset="0"/>
            </a:endParaRPr>
          </a:p>
        </p:txBody>
      </p:sp>
      <p:sp>
        <p:nvSpPr>
          <p:cNvPr id="120835" name="Rectangle 2">
            <a:extLst>
              <a:ext uri="{FF2B5EF4-FFF2-40B4-BE49-F238E27FC236}">
                <a16:creationId xmlns:a16="http://schemas.microsoft.com/office/drawing/2014/main" id="{9702654E-F79E-5549-935C-BF525687BBD1}"/>
              </a:ext>
            </a:extLst>
          </p:cNvPr>
          <p:cNvSpPr>
            <a:spLocks noGrp="1" noChangeArrowheads="1"/>
          </p:cNvSpPr>
          <p:nvPr>
            <p:ph type="title"/>
          </p:nvPr>
        </p:nvSpPr>
        <p:spPr>
          <a:xfrm>
            <a:off x="685800" y="76200"/>
            <a:ext cx="7772400" cy="1219200"/>
          </a:xfrm>
        </p:spPr>
        <p:txBody>
          <a:bodyPr/>
          <a:lstStyle/>
          <a:p>
            <a:pPr eaLnBrk="1" hangingPunct="1"/>
            <a:r>
              <a:rPr lang="en-US" altLang="en-US" dirty="0">
                <a:solidFill>
                  <a:srgbClr val="FFFF00"/>
                </a:solidFill>
                <a:latin typeface="Century Gothic" panose="020B0502020202020204" pitchFamily="34" charset="0"/>
                <a:ea typeface="ＭＳ Ｐゴシック" panose="020B0600070205080204" pitchFamily="34" charset="-128"/>
              </a:rPr>
              <a:t>Islam today</a:t>
            </a:r>
          </a:p>
        </p:txBody>
      </p:sp>
      <p:pic>
        <p:nvPicPr>
          <p:cNvPr id="120836" name="Picture 4" descr="map_islamic_world">
            <a:extLst>
              <a:ext uri="{FF2B5EF4-FFF2-40B4-BE49-F238E27FC236}">
                <a16:creationId xmlns:a16="http://schemas.microsoft.com/office/drawing/2014/main" id="{C122B8BC-3204-5040-8E3A-DC093AAA2C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93788"/>
            <a:ext cx="6553200"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2559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609600" y="609600"/>
            <a:ext cx="7772400" cy="1143000"/>
          </a:xfrm>
        </p:spPr>
        <p:txBody>
          <a:bodyPr/>
          <a:lstStyle/>
          <a:p>
            <a:r>
              <a:rPr kumimoji="1" lang="en-US" dirty="0">
                <a:solidFill>
                  <a:srgbClr val="FFFF00"/>
                </a:solidFill>
                <a:latin typeface="Century Gothic" panose="020B0502020202020204" pitchFamily="34" charset="0"/>
              </a:rPr>
              <a:t>Islam</a:t>
            </a:r>
          </a:p>
        </p:txBody>
      </p:sp>
      <p:sp>
        <p:nvSpPr>
          <p:cNvPr id="55299" name="Rectangle 3"/>
          <p:cNvSpPr>
            <a:spLocks noGrp="1" noChangeArrowheads="1"/>
          </p:cNvSpPr>
          <p:nvPr>
            <p:ph type="subTitle" idx="1"/>
          </p:nvPr>
        </p:nvSpPr>
        <p:spPr>
          <a:xfrm>
            <a:off x="395536" y="2133600"/>
            <a:ext cx="8280920" cy="3657600"/>
          </a:xfrm>
        </p:spPr>
        <p:txBody>
          <a:bodyPr/>
          <a:lstStyle/>
          <a:p>
            <a:r>
              <a:rPr kumimoji="1" lang="en-US" dirty="0">
                <a:latin typeface="Century Gothic" panose="020B0502020202020204" pitchFamily="34" charset="0"/>
              </a:rPr>
              <a:t>Hebraism but rejected Hellenism</a:t>
            </a:r>
          </a:p>
          <a:p>
            <a:endParaRPr kumimoji="1" lang="en-US" dirty="0">
              <a:latin typeface="Century Gothic" panose="020B0502020202020204" pitchFamily="34" charset="0"/>
            </a:endParaRPr>
          </a:p>
          <a:p>
            <a:r>
              <a:rPr kumimoji="1" lang="en-US" dirty="0">
                <a:latin typeface="Century Gothic" panose="020B0502020202020204" pitchFamily="34" charset="0"/>
              </a:rPr>
              <a:t>No foundation to receive Messiah</a:t>
            </a:r>
          </a:p>
          <a:p>
            <a:endParaRPr kumimoji="1" lang="en-US" dirty="0">
              <a:latin typeface="Century Gothic" panose="020B0502020202020204" pitchFamily="34" charset="0"/>
            </a:endParaRPr>
          </a:p>
          <a:p>
            <a:r>
              <a:rPr kumimoji="1" lang="en-US" dirty="0">
                <a:latin typeface="Century Gothic" panose="020B0502020202020204" pitchFamily="34" charset="0"/>
              </a:rPr>
              <a:t>Cultural, economic, political decline</a:t>
            </a:r>
          </a:p>
          <a:p>
            <a:endParaRPr kumimoji="1" lang="en-US" dirty="0">
              <a:latin typeface="Century Gothic" panose="020B0502020202020204" pitchFamily="34" charset="0"/>
            </a:endParaRPr>
          </a:p>
          <a:p>
            <a:r>
              <a:rPr kumimoji="1" lang="en-US" dirty="0">
                <a:latin typeface="Century Gothic" panose="020B0502020202020204" pitchFamily="34" charset="0"/>
              </a:rPr>
              <a:t>Islamic extremism</a:t>
            </a:r>
          </a:p>
        </p:txBody>
      </p:sp>
      <p:sp>
        <p:nvSpPr>
          <p:cNvPr id="55301" name="Text Box 5"/>
          <p:cNvSpPr txBox="1">
            <a:spLocks noChangeArrowheads="1"/>
          </p:cNvSpPr>
          <p:nvPr/>
        </p:nvSpPr>
        <p:spPr bwMode="auto">
          <a:xfrm>
            <a:off x="2286000" y="2743200"/>
            <a:ext cx="3490058" cy="36933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rPr>
              <a:t>Very limited religious freedom</a:t>
            </a:r>
          </a:p>
        </p:txBody>
      </p:sp>
    </p:spTree>
    <p:extLst>
      <p:ext uri="{BB962C8B-B14F-4D97-AF65-F5344CB8AC3E}">
        <p14:creationId xmlns:p14="http://schemas.microsoft.com/office/powerpoint/2010/main" val="132776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52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29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30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5299">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5299">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52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p:bldP spid="55299" grpId="0" build="p"/>
      <p:bldP spid="5530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2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84" charset="-122"/>
                <a:cs typeface="宋体" pitchFamily="-84" charset="-122"/>
              </a:rPr>
              <a:t>Period of the Church Patriarchs</a:t>
            </a:r>
            <a:endParaRPr kumimoji="0" lang="sk-SK" sz="42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84" charset="-122"/>
              <a:cs typeface="宋体" pitchFamily="-84" charset="-122"/>
            </a:endParaRPr>
          </a:p>
        </p:txBody>
      </p:sp>
      <p:grpSp>
        <p:nvGrpSpPr>
          <p:cNvPr id="2" name="Group 3"/>
          <p:cNvGrpSpPr>
            <a:grpSpLocks/>
          </p:cNvGrpSpPr>
          <p:nvPr/>
        </p:nvGrpSpPr>
        <p:grpSpPr bwMode="auto">
          <a:xfrm>
            <a:off x="762000" y="1219200"/>
            <a:ext cx="7597775" cy="5045075"/>
            <a:chOff x="487" y="771"/>
            <a:chExt cx="4786" cy="3178"/>
          </a:xfrm>
        </p:grpSpPr>
        <p:grpSp>
          <p:nvGrpSpPr>
            <p:cNvPr id="33813" name="Group 4"/>
            <p:cNvGrpSpPr>
              <a:grpSpLocks/>
            </p:cNvGrpSpPr>
            <p:nvPr/>
          </p:nvGrpSpPr>
          <p:grpSpPr bwMode="auto">
            <a:xfrm>
              <a:off x="487" y="771"/>
              <a:ext cx="4786" cy="3178"/>
              <a:chOff x="487" y="771"/>
              <a:chExt cx="4786" cy="3178"/>
            </a:xfrm>
          </p:grpSpPr>
          <p:sp>
            <p:nvSpPr>
              <p:cNvPr id="33819" name="Rectangle 5"/>
              <p:cNvSpPr>
                <a:spLocks noChangeArrowheads="1"/>
              </p:cNvSpPr>
              <p:nvPr/>
            </p:nvSpPr>
            <p:spPr bwMode="auto">
              <a:xfrm>
                <a:off x="487" y="771"/>
                <a:ext cx="4786" cy="3174"/>
              </a:xfrm>
              <a:prstGeom prst="rect">
                <a:avLst/>
              </a:prstGeom>
              <a:solidFill>
                <a:srgbClr val="3333FF"/>
              </a:solidFill>
              <a:ln w="9525">
                <a:noFill/>
                <a:miter lim="800000"/>
                <a:headEnd/>
                <a:tailEnd/>
              </a:ln>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endParaRPr>
              </a:p>
            </p:txBody>
          </p:sp>
          <p:pic>
            <p:nvPicPr>
              <p:cNvPr id="33820" name="Picture 6" descr="roman empire 1"/>
              <p:cNvPicPr>
                <a:picLocks noChangeAspect="1" noChangeArrowheads="1"/>
              </p:cNvPicPr>
              <p:nvPr/>
            </p:nvPicPr>
            <p:blipFill>
              <a:blip r:embed="rId3"/>
              <a:srcRect/>
              <a:stretch>
                <a:fillRect/>
              </a:stretch>
            </p:blipFill>
            <p:spPr bwMode="auto">
              <a:xfrm>
                <a:off x="487" y="775"/>
                <a:ext cx="4786" cy="3174"/>
              </a:xfrm>
              <a:prstGeom prst="rect">
                <a:avLst/>
              </a:prstGeom>
              <a:noFill/>
              <a:ln w="9525">
                <a:noFill/>
                <a:miter lim="800000"/>
                <a:headEnd/>
                <a:tailEnd/>
              </a:ln>
            </p:spPr>
          </p:pic>
        </p:grpSp>
        <p:sp>
          <p:nvSpPr>
            <p:cNvPr id="120839" name="Oval 7"/>
            <p:cNvSpPr>
              <a:spLocks noChangeAspect="1" noChangeArrowheads="1"/>
            </p:cNvSpPr>
            <p:nvPr/>
          </p:nvSpPr>
          <p:spPr bwMode="auto">
            <a:xfrm>
              <a:off x="2099" y="2211"/>
              <a:ext cx="68" cy="68"/>
            </a:xfrm>
            <a:prstGeom prst="ellipse">
              <a:avLst/>
            </a:prstGeom>
            <a:solidFill>
              <a:srgbClr val="FF3399"/>
            </a:soli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sp>
          <p:nvSpPr>
            <p:cNvPr id="120840" name="Oval 8"/>
            <p:cNvSpPr>
              <a:spLocks noChangeAspect="1" noChangeArrowheads="1"/>
            </p:cNvSpPr>
            <p:nvPr/>
          </p:nvSpPr>
          <p:spPr bwMode="auto">
            <a:xfrm>
              <a:off x="3190" y="2324"/>
              <a:ext cx="68" cy="68"/>
            </a:xfrm>
            <a:prstGeom prst="ellipse">
              <a:avLst/>
            </a:prstGeom>
            <a:solidFill>
              <a:srgbClr val="FF3399"/>
            </a:soli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sp>
          <p:nvSpPr>
            <p:cNvPr id="120841" name="Oval 9"/>
            <p:cNvSpPr>
              <a:spLocks noChangeAspect="1" noChangeArrowheads="1"/>
            </p:cNvSpPr>
            <p:nvPr/>
          </p:nvSpPr>
          <p:spPr bwMode="auto">
            <a:xfrm>
              <a:off x="3831" y="2689"/>
              <a:ext cx="68" cy="68"/>
            </a:xfrm>
            <a:prstGeom prst="ellipse">
              <a:avLst/>
            </a:prstGeom>
            <a:solidFill>
              <a:srgbClr val="FF3399"/>
            </a:soli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sp>
          <p:nvSpPr>
            <p:cNvPr id="120842" name="Oval 10"/>
            <p:cNvSpPr>
              <a:spLocks noChangeAspect="1" noChangeArrowheads="1"/>
            </p:cNvSpPr>
            <p:nvPr/>
          </p:nvSpPr>
          <p:spPr bwMode="auto">
            <a:xfrm>
              <a:off x="3809" y="3030"/>
              <a:ext cx="68" cy="68"/>
            </a:xfrm>
            <a:prstGeom prst="ellipse">
              <a:avLst/>
            </a:prstGeom>
            <a:solidFill>
              <a:srgbClr val="FF3399"/>
            </a:soli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sp>
          <p:nvSpPr>
            <p:cNvPr id="120843" name="Oval 11"/>
            <p:cNvSpPr>
              <a:spLocks noChangeAspect="1" noChangeArrowheads="1"/>
            </p:cNvSpPr>
            <p:nvPr/>
          </p:nvSpPr>
          <p:spPr bwMode="auto">
            <a:xfrm>
              <a:off x="3387" y="3241"/>
              <a:ext cx="68" cy="68"/>
            </a:xfrm>
            <a:prstGeom prst="ellipse">
              <a:avLst/>
            </a:prstGeom>
            <a:solidFill>
              <a:srgbClr val="FF3399"/>
            </a:solidFill>
            <a:ln w="9525">
              <a:noFill/>
              <a:round/>
              <a:headEnd/>
              <a:tailEnd/>
            </a:ln>
            <a:effectLst/>
          </p:spPr>
          <p:txBody>
            <a:bodyPr lIns="0" rIns="0" anchor="ctr">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grpSp>
      <p:sp>
        <p:nvSpPr>
          <p:cNvPr id="120844" name="Rectangle 12"/>
          <p:cNvSpPr>
            <a:spLocks noChangeArrowheads="1"/>
          </p:cNvSpPr>
          <p:nvPr/>
        </p:nvSpPr>
        <p:spPr bwMode="auto">
          <a:xfrm>
            <a:off x="2667000" y="3276600"/>
            <a:ext cx="2482850" cy="457200"/>
          </a:xfrm>
          <a:prstGeom prst="rect">
            <a:avLst/>
          </a:prstGeom>
          <a:noFill/>
          <a:ln w="9525">
            <a:noFill/>
            <a:miter lim="800000"/>
            <a:headEnd/>
            <a:tailEnd/>
          </a:ln>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292929"/>
                </a:solidFill>
                <a:effectLst/>
                <a:uLnTx/>
                <a:uFillTx/>
                <a:latin typeface="Century Gothic" panose="020B0502020202020204" pitchFamily="34" charset="0"/>
                <a:ea typeface="宋体" pitchFamily="-84" charset="-122"/>
                <a:cs typeface="宋体" pitchFamily="-84" charset="-122"/>
              </a:rPr>
              <a:t>Rome</a:t>
            </a:r>
            <a:endParaRPr kumimoji="0" lang="sk-SK" sz="2400" b="0" i="0" u="none" strike="noStrike" kern="1200" cap="none" spc="0" normalizeH="0" baseline="0" noProof="0">
              <a:ln>
                <a:noFill/>
              </a:ln>
              <a:solidFill>
                <a:srgbClr val="292929"/>
              </a:solidFill>
              <a:effectLst/>
              <a:uLnTx/>
              <a:uFillTx/>
              <a:latin typeface="Century Gothic" panose="020B0502020202020204" pitchFamily="34" charset="0"/>
              <a:cs typeface="Arial" pitchFamily="-84" charset="0"/>
            </a:endParaRPr>
          </a:p>
        </p:txBody>
      </p:sp>
      <p:sp>
        <p:nvSpPr>
          <p:cNvPr id="120845" name="Rectangle 13"/>
          <p:cNvSpPr>
            <a:spLocks noChangeArrowheads="1"/>
          </p:cNvSpPr>
          <p:nvPr/>
        </p:nvSpPr>
        <p:spPr bwMode="auto">
          <a:xfrm>
            <a:off x="7072313" y="5162550"/>
            <a:ext cx="1665287" cy="457200"/>
          </a:xfrm>
          <a:prstGeom prst="rect">
            <a:avLst/>
          </a:prstGeom>
          <a:noFill/>
          <a:ln w="9525">
            <a:noFill/>
            <a:miter lim="800000"/>
            <a:headEnd/>
            <a:tailEnd/>
          </a:ln>
          <a:effectLst/>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entury Gothic" panose="020B0502020202020204" pitchFamily="34" charset="0"/>
                <a:ea typeface="宋体" pitchFamily="96" charset="-122"/>
                <a:cs typeface="宋体" pitchFamily="96" charset="-122"/>
              </a:rPr>
              <a:t>Arabs</a:t>
            </a:r>
            <a:endParaRPr kumimoji="0" lang="sk-SK" sz="24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sp>
        <p:nvSpPr>
          <p:cNvPr id="120846" name="Rectangle 14"/>
          <p:cNvSpPr>
            <a:spLocks noChangeArrowheads="1"/>
          </p:cNvSpPr>
          <p:nvPr/>
        </p:nvSpPr>
        <p:spPr bwMode="auto">
          <a:xfrm>
            <a:off x="4545013" y="3581400"/>
            <a:ext cx="2846387" cy="457200"/>
          </a:xfrm>
          <a:prstGeom prst="rect">
            <a:avLst/>
          </a:prstGeom>
          <a:noFill/>
          <a:ln w="9525">
            <a:noFill/>
            <a:miter lim="800000"/>
            <a:headEnd/>
            <a:tailEnd/>
          </a:ln>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292929"/>
                </a:solidFill>
                <a:effectLst/>
                <a:uLnTx/>
                <a:uFillTx/>
                <a:latin typeface="Century Gothic" panose="020B0502020202020204" pitchFamily="34" charset="0"/>
                <a:ea typeface="宋体" pitchFamily="-84" charset="-122"/>
                <a:cs typeface="宋体" pitchFamily="-84" charset="-122"/>
              </a:rPr>
              <a:t>Constantinople</a:t>
            </a:r>
            <a:endParaRPr kumimoji="0" lang="sk-SK" sz="2400" b="0" i="0" u="none" strike="noStrike" kern="1200" cap="none" spc="0" normalizeH="0" baseline="0" noProof="0">
              <a:ln>
                <a:noFill/>
              </a:ln>
              <a:solidFill>
                <a:srgbClr val="292929"/>
              </a:solidFill>
              <a:effectLst/>
              <a:uLnTx/>
              <a:uFillTx/>
              <a:latin typeface="Century Gothic" panose="020B0502020202020204" pitchFamily="34" charset="0"/>
              <a:cs typeface="Arial" pitchFamily="-84" charset="0"/>
            </a:endParaRPr>
          </a:p>
        </p:txBody>
      </p:sp>
      <p:sp>
        <p:nvSpPr>
          <p:cNvPr id="120849" name="Rectangle 17"/>
          <p:cNvSpPr>
            <a:spLocks noChangeArrowheads="1"/>
          </p:cNvSpPr>
          <p:nvPr/>
        </p:nvSpPr>
        <p:spPr bwMode="auto">
          <a:xfrm>
            <a:off x="5486400" y="4038600"/>
            <a:ext cx="2482850" cy="457200"/>
          </a:xfrm>
          <a:prstGeom prst="rect">
            <a:avLst/>
          </a:prstGeom>
          <a:noFill/>
          <a:ln w="9525">
            <a:noFill/>
            <a:miter lim="800000"/>
            <a:headEnd/>
            <a:tailEnd/>
          </a:ln>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292929"/>
                </a:solidFill>
                <a:effectLst/>
                <a:uLnTx/>
                <a:uFillTx/>
                <a:latin typeface="Century Gothic" panose="020B0502020202020204" pitchFamily="34" charset="0"/>
                <a:ea typeface="宋体" pitchFamily="-84" charset="-122"/>
                <a:cs typeface="宋体" pitchFamily="-84" charset="-122"/>
              </a:rPr>
              <a:t>Antioch</a:t>
            </a:r>
            <a:endParaRPr kumimoji="0" lang="sk-SK" sz="2400" b="0" i="0" u="none" strike="noStrike" kern="1200" cap="none" spc="0" normalizeH="0" baseline="0" noProof="0">
              <a:ln>
                <a:noFill/>
              </a:ln>
              <a:solidFill>
                <a:srgbClr val="292929"/>
              </a:solidFill>
              <a:effectLst/>
              <a:uLnTx/>
              <a:uFillTx/>
              <a:latin typeface="Century Gothic" panose="020B0502020202020204" pitchFamily="34" charset="0"/>
              <a:cs typeface="Arial" pitchFamily="-84" charset="0"/>
            </a:endParaRPr>
          </a:p>
        </p:txBody>
      </p:sp>
      <p:sp>
        <p:nvSpPr>
          <p:cNvPr id="120850" name="Rectangle 18"/>
          <p:cNvSpPr>
            <a:spLocks noChangeArrowheads="1"/>
          </p:cNvSpPr>
          <p:nvPr/>
        </p:nvSpPr>
        <p:spPr bwMode="auto">
          <a:xfrm>
            <a:off x="5715000" y="4648200"/>
            <a:ext cx="2482850" cy="457200"/>
          </a:xfrm>
          <a:prstGeom prst="rect">
            <a:avLst/>
          </a:prstGeom>
          <a:noFill/>
          <a:ln w="9525">
            <a:noFill/>
            <a:miter lim="800000"/>
            <a:headEnd/>
            <a:tailEnd/>
          </a:ln>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292929"/>
                </a:solidFill>
                <a:effectLst/>
                <a:uLnTx/>
                <a:uFillTx/>
                <a:latin typeface="Century Gothic" panose="020B0502020202020204" pitchFamily="34" charset="0"/>
                <a:ea typeface="宋体" pitchFamily="-84" charset="-122"/>
                <a:cs typeface="宋体" pitchFamily="-84" charset="-122"/>
              </a:rPr>
              <a:t>Jerusalem</a:t>
            </a:r>
            <a:endParaRPr kumimoji="0" lang="sk-SK" sz="2400" b="0" i="0" u="none" strike="noStrike" kern="1200" cap="none" spc="0" normalizeH="0" baseline="0" noProof="0">
              <a:ln>
                <a:noFill/>
              </a:ln>
              <a:solidFill>
                <a:srgbClr val="292929"/>
              </a:solidFill>
              <a:effectLst/>
              <a:uLnTx/>
              <a:uFillTx/>
              <a:latin typeface="Century Gothic" panose="020B0502020202020204" pitchFamily="34" charset="0"/>
              <a:cs typeface="Arial" pitchFamily="-84" charset="0"/>
            </a:endParaRPr>
          </a:p>
        </p:txBody>
      </p:sp>
      <p:sp>
        <p:nvSpPr>
          <p:cNvPr id="120851" name="Rectangle 19"/>
          <p:cNvSpPr>
            <a:spLocks noChangeArrowheads="1"/>
          </p:cNvSpPr>
          <p:nvPr/>
        </p:nvSpPr>
        <p:spPr bwMode="auto">
          <a:xfrm>
            <a:off x="3352800" y="4953000"/>
            <a:ext cx="2482850" cy="457200"/>
          </a:xfrm>
          <a:prstGeom prst="rect">
            <a:avLst/>
          </a:prstGeom>
          <a:noFill/>
          <a:ln w="9525">
            <a:noFill/>
            <a:miter lim="800000"/>
            <a:headEnd/>
            <a:tailEnd/>
          </a:ln>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292929"/>
                </a:solidFill>
                <a:effectLst/>
                <a:uLnTx/>
                <a:uFillTx/>
                <a:latin typeface="Century Gothic" panose="020B0502020202020204" pitchFamily="34" charset="0"/>
                <a:ea typeface="宋体" pitchFamily="-84" charset="-122"/>
                <a:cs typeface="宋体" pitchFamily="-84" charset="-122"/>
              </a:rPr>
              <a:t>Alexandria</a:t>
            </a:r>
            <a:endParaRPr kumimoji="0" lang="sk-SK" sz="2400" b="0" i="0" u="none" strike="noStrike" kern="1200" cap="none" spc="0" normalizeH="0" baseline="0" noProof="0">
              <a:ln>
                <a:noFill/>
              </a:ln>
              <a:solidFill>
                <a:srgbClr val="292929"/>
              </a:solidFill>
              <a:effectLst/>
              <a:uLnTx/>
              <a:uFillTx/>
              <a:latin typeface="Century Gothic" panose="020B0502020202020204" pitchFamily="34" charset="0"/>
              <a:cs typeface="Arial" pitchFamily="-84" charset="0"/>
            </a:endParaRPr>
          </a:p>
        </p:txBody>
      </p:sp>
      <p:sp>
        <p:nvSpPr>
          <p:cNvPr id="120852" name="Rectangle 20"/>
          <p:cNvSpPr>
            <a:spLocks noChangeArrowheads="1"/>
          </p:cNvSpPr>
          <p:nvPr/>
        </p:nvSpPr>
        <p:spPr bwMode="auto">
          <a:xfrm>
            <a:off x="3200400" y="2209800"/>
            <a:ext cx="2846388" cy="457200"/>
          </a:xfrm>
          <a:prstGeom prst="rect">
            <a:avLst/>
          </a:prstGeom>
          <a:noFill/>
          <a:ln w="9525">
            <a:noFill/>
            <a:miter lim="800000"/>
            <a:headEnd/>
            <a:tailEnd/>
          </a:ln>
          <a:effectLst/>
        </p:spPr>
        <p:txBody>
          <a:bodyPr anchor="ctr" anchorCtr="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FFFFFF"/>
                </a:solidFill>
                <a:effectLst/>
                <a:uLnTx/>
                <a:uFillTx/>
                <a:latin typeface="Century Gothic" panose="020B0502020202020204" pitchFamily="34" charset="0"/>
                <a:ea typeface="宋体" pitchFamily="96" charset="-122"/>
                <a:cs typeface="宋体" pitchFamily="96" charset="-122"/>
              </a:rPr>
              <a:t>Germanic Tribes</a:t>
            </a:r>
            <a:endParaRPr kumimoji="0" lang="sk-SK" sz="2400" b="1" i="0" u="none" strike="noStrike" kern="1200" cap="none" spc="0" normalizeH="0" baseline="0" noProof="0">
              <a:ln>
                <a:noFill/>
              </a:ln>
              <a:solidFill>
                <a:srgbClr val="3643A3"/>
              </a:solidFill>
              <a:effectLst>
                <a:outerShdw blurRad="38100" dist="38100" dir="2700000" algn="tl">
                  <a:srgbClr val="000000"/>
                </a:outerShdw>
              </a:effectLst>
              <a:uLnTx/>
              <a:uFillTx/>
              <a:latin typeface="Century Gothic" panose="020B0502020202020204" pitchFamily="34" charset="0"/>
              <a:ea typeface="Arial" pitchFamily="96" charset="0"/>
              <a:cs typeface="Arial" pitchFamily="96" charset="0"/>
            </a:endParaRPr>
          </a:p>
        </p:txBody>
      </p:sp>
      <p:sp>
        <p:nvSpPr>
          <p:cNvPr id="120853" name="Freeform 21"/>
          <p:cNvSpPr>
            <a:spLocks noChangeAspect="1"/>
          </p:cNvSpPr>
          <p:nvPr/>
        </p:nvSpPr>
        <p:spPr bwMode="auto">
          <a:xfrm rot="18128284" flipV="1">
            <a:off x="4216400" y="2489200"/>
            <a:ext cx="1474788" cy="611188"/>
          </a:xfrm>
          <a:custGeom>
            <a:avLst/>
            <a:gdLst>
              <a:gd name="T0" fmla="*/ 0 w 1509"/>
              <a:gd name="T1" fmla="*/ 2147483647 h 624"/>
              <a:gd name="T2" fmla="*/ 2147483647 w 1509"/>
              <a:gd name="T3" fmla="*/ 2147483647 h 624"/>
              <a:gd name="T4" fmla="*/ 2147483647 w 1509"/>
              <a:gd name="T5" fmla="*/ 2147483647 h 624"/>
              <a:gd name="T6" fmla="*/ 2147483647 w 1509"/>
              <a:gd name="T7" fmla="*/ 2147483647 h 624"/>
              <a:gd name="T8" fmla="*/ 2147483647 w 1509"/>
              <a:gd name="T9" fmla="*/ 0 h 624"/>
              <a:gd name="T10" fmla="*/ 2147483647 w 1509"/>
              <a:gd name="T11" fmla="*/ 2147483647 h 624"/>
              <a:gd name="T12" fmla="*/ 2147483647 w 1509"/>
              <a:gd name="T13" fmla="*/ 2147483647 h 624"/>
              <a:gd name="T14" fmla="*/ 2147483647 w 1509"/>
              <a:gd name="T15" fmla="*/ 2147483647 h 624"/>
              <a:gd name="T16" fmla="*/ 0 w 1509"/>
              <a:gd name="T17" fmla="*/ 2147483647 h 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09"/>
              <a:gd name="T28" fmla="*/ 0 h 624"/>
              <a:gd name="T29" fmla="*/ 1509 w 1509"/>
              <a:gd name="T30" fmla="*/ 624 h 6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09" h="624">
                <a:moveTo>
                  <a:pt x="0" y="417"/>
                </a:moveTo>
                <a:cubicBezTo>
                  <a:pt x="0" y="417"/>
                  <a:pt x="126" y="297"/>
                  <a:pt x="252" y="177"/>
                </a:cubicBezTo>
                <a:cubicBezTo>
                  <a:pt x="252" y="177"/>
                  <a:pt x="252" y="216"/>
                  <a:pt x="252" y="333"/>
                </a:cubicBezTo>
                <a:cubicBezTo>
                  <a:pt x="352" y="345"/>
                  <a:pt x="621" y="318"/>
                  <a:pt x="828" y="261"/>
                </a:cubicBezTo>
                <a:cubicBezTo>
                  <a:pt x="1035" y="204"/>
                  <a:pt x="1218" y="159"/>
                  <a:pt x="1509" y="0"/>
                </a:cubicBezTo>
                <a:cubicBezTo>
                  <a:pt x="1290" y="195"/>
                  <a:pt x="1136" y="283"/>
                  <a:pt x="876" y="378"/>
                </a:cubicBezTo>
                <a:cubicBezTo>
                  <a:pt x="616" y="473"/>
                  <a:pt x="351" y="477"/>
                  <a:pt x="252" y="471"/>
                </a:cubicBezTo>
                <a:cubicBezTo>
                  <a:pt x="252" y="547"/>
                  <a:pt x="252" y="624"/>
                  <a:pt x="252" y="624"/>
                </a:cubicBezTo>
                <a:lnTo>
                  <a:pt x="0" y="417"/>
                </a:lnTo>
                <a:close/>
              </a:path>
            </a:pathLst>
          </a:custGeom>
          <a:solidFill>
            <a:srgbClr val="FF3399"/>
          </a:solidFill>
          <a:ln w="6350">
            <a:no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endParaRPr>
          </a:p>
        </p:txBody>
      </p:sp>
      <p:sp>
        <p:nvSpPr>
          <p:cNvPr id="120854" name="Text Box 22"/>
          <p:cNvSpPr txBox="1">
            <a:spLocks noChangeArrowheads="1"/>
          </p:cNvSpPr>
          <p:nvPr/>
        </p:nvSpPr>
        <p:spPr bwMode="auto">
          <a:xfrm>
            <a:off x="4403725" y="2786063"/>
            <a:ext cx="565150" cy="36671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rPr>
              <a:t>410</a:t>
            </a:r>
          </a:p>
        </p:txBody>
      </p:sp>
      <p:sp>
        <p:nvSpPr>
          <p:cNvPr id="120855" name="Text Box 23"/>
          <p:cNvSpPr txBox="1">
            <a:spLocks noChangeArrowheads="1"/>
          </p:cNvSpPr>
          <p:nvPr/>
        </p:nvSpPr>
        <p:spPr bwMode="auto">
          <a:xfrm>
            <a:off x="7299325" y="1828800"/>
            <a:ext cx="898003"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rPr>
              <a:t>Huns</a:t>
            </a:r>
          </a:p>
        </p:txBody>
      </p:sp>
      <p:sp>
        <p:nvSpPr>
          <p:cNvPr id="120856" name="Freeform 24"/>
          <p:cNvSpPr>
            <a:spLocks noChangeAspect="1"/>
          </p:cNvSpPr>
          <p:nvPr/>
        </p:nvSpPr>
        <p:spPr bwMode="auto">
          <a:xfrm rot="18128284" flipV="1">
            <a:off x="6325394" y="1674019"/>
            <a:ext cx="1063625" cy="611187"/>
          </a:xfrm>
          <a:custGeom>
            <a:avLst/>
            <a:gdLst>
              <a:gd name="T0" fmla="*/ 0 w 1509"/>
              <a:gd name="T1" fmla="*/ 2147483647 h 624"/>
              <a:gd name="T2" fmla="*/ 2147483647 w 1509"/>
              <a:gd name="T3" fmla="*/ 2147483647 h 624"/>
              <a:gd name="T4" fmla="*/ 2147483647 w 1509"/>
              <a:gd name="T5" fmla="*/ 2147483647 h 624"/>
              <a:gd name="T6" fmla="*/ 2147483647 w 1509"/>
              <a:gd name="T7" fmla="*/ 2147483647 h 624"/>
              <a:gd name="T8" fmla="*/ 2147483647 w 1509"/>
              <a:gd name="T9" fmla="*/ 0 h 624"/>
              <a:gd name="T10" fmla="*/ 2147483647 w 1509"/>
              <a:gd name="T11" fmla="*/ 2147483647 h 624"/>
              <a:gd name="T12" fmla="*/ 2147483647 w 1509"/>
              <a:gd name="T13" fmla="*/ 2147483647 h 624"/>
              <a:gd name="T14" fmla="*/ 2147483647 w 1509"/>
              <a:gd name="T15" fmla="*/ 2147483647 h 624"/>
              <a:gd name="T16" fmla="*/ 0 w 1509"/>
              <a:gd name="T17" fmla="*/ 2147483647 h 6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09"/>
              <a:gd name="T28" fmla="*/ 0 h 624"/>
              <a:gd name="T29" fmla="*/ 1509 w 1509"/>
              <a:gd name="T30" fmla="*/ 624 h 62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09" h="624">
                <a:moveTo>
                  <a:pt x="0" y="417"/>
                </a:moveTo>
                <a:cubicBezTo>
                  <a:pt x="0" y="417"/>
                  <a:pt x="126" y="297"/>
                  <a:pt x="252" y="177"/>
                </a:cubicBezTo>
                <a:cubicBezTo>
                  <a:pt x="252" y="177"/>
                  <a:pt x="252" y="216"/>
                  <a:pt x="252" y="333"/>
                </a:cubicBezTo>
                <a:cubicBezTo>
                  <a:pt x="352" y="345"/>
                  <a:pt x="621" y="318"/>
                  <a:pt x="828" y="261"/>
                </a:cubicBezTo>
                <a:cubicBezTo>
                  <a:pt x="1035" y="204"/>
                  <a:pt x="1218" y="159"/>
                  <a:pt x="1509" y="0"/>
                </a:cubicBezTo>
                <a:cubicBezTo>
                  <a:pt x="1290" y="195"/>
                  <a:pt x="1136" y="283"/>
                  <a:pt x="876" y="378"/>
                </a:cubicBezTo>
                <a:cubicBezTo>
                  <a:pt x="616" y="473"/>
                  <a:pt x="351" y="477"/>
                  <a:pt x="252" y="471"/>
                </a:cubicBezTo>
                <a:cubicBezTo>
                  <a:pt x="252" y="547"/>
                  <a:pt x="252" y="624"/>
                  <a:pt x="252" y="624"/>
                </a:cubicBezTo>
                <a:lnTo>
                  <a:pt x="0" y="417"/>
                </a:lnTo>
                <a:close/>
              </a:path>
            </a:pathLst>
          </a:custGeom>
          <a:solidFill>
            <a:srgbClr val="FF3399"/>
          </a:solidFill>
          <a:ln w="6350">
            <a:noFill/>
            <a:round/>
            <a:headEnd/>
            <a:tailEnd/>
          </a:ln>
        </p:spPr>
        <p:txBody>
          <a:bodyP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endParaRPr>
          </a:p>
        </p:txBody>
      </p:sp>
      <p:sp>
        <p:nvSpPr>
          <p:cNvPr id="120858" name="Text Box 26"/>
          <p:cNvSpPr txBox="1">
            <a:spLocks noChangeArrowheads="1"/>
          </p:cNvSpPr>
          <p:nvPr/>
        </p:nvSpPr>
        <p:spPr bwMode="auto">
          <a:xfrm>
            <a:off x="3733800" y="1905000"/>
            <a:ext cx="1473480" cy="36933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rPr>
              <a:t>Missionaries</a:t>
            </a:r>
          </a:p>
        </p:txBody>
      </p:sp>
      <p:sp>
        <p:nvSpPr>
          <p:cNvPr id="120862" name="Line 30"/>
          <p:cNvSpPr>
            <a:spLocks noChangeShapeType="1"/>
          </p:cNvSpPr>
          <p:nvPr/>
        </p:nvSpPr>
        <p:spPr bwMode="auto">
          <a:xfrm flipH="1">
            <a:off x="2438400" y="1981200"/>
            <a:ext cx="914400" cy="0"/>
          </a:xfrm>
          <a:prstGeom prst="line">
            <a:avLst/>
          </a:prstGeom>
          <a:noFill/>
          <a:ln w="57150">
            <a:solidFill>
              <a:schemeClr val="bg2"/>
            </a:solidFill>
            <a:round/>
            <a:headEnd/>
            <a:tailEnd type="triangle" w="med" len="med"/>
          </a:ln>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endParaRPr>
          </a:p>
        </p:txBody>
      </p:sp>
      <p:sp>
        <p:nvSpPr>
          <p:cNvPr id="120863" name="Line 31"/>
          <p:cNvSpPr>
            <a:spLocks noChangeShapeType="1"/>
          </p:cNvSpPr>
          <p:nvPr/>
        </p:nvSpPr>
        <p:spPr bwMode="auto">
          <a:xfrm flipH="1">
            <a:off x="2438400" y="1676400"/>
            <a:ext cx="914400" cy="0"/>
          </a:xfrm>
          <a:prstGeom prst="line">
            <a:avLst/>
          </a:prstGeom>
          <a:noFill/>
          <a:ln w="57150">
            <a:solidFill>
              <a:schemeClr val="bg2"/>
            </a:solidFill>
            <a:round/>
            <a:headEnd/>
            <a:tailEnd type="triangle" w="med" len="med"/>
          </a:ln>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endParaRPr>
          </a:p>
        </p:txBody>
      </p:sp>
      <p:sp>
        <p:nvSpPr>
          <p:cNvPr id="120864" name="Text Box 32"/>
          <p:cNvSpPr txBox="1">
            <a:spLocks noChangeArrowheads="1"/>
          </p:cNvSpPr>
          <p:nvPr/>
        </p:nvSpPr>
        <p:spPr bwMode="auto">
          <a:xfrm>
            <a:off x="1279525" y="1719263"/>
            <a:ext cx="966788" cy="64611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Angles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Saxons</a:t>
            </a:r>
          </a:p>
        </p:txBody>
      </p:sp>
      <p:sp>
        <p:nvSpPr>
          <p:cNvPr id="120865" name="Line 33"/>
          <p:cNvSpPr>
            <a:spLocks noChangeShapeType="1"/>
          </p:cNvSpPr>
          <p:nvPr/>
        </p:nvSpPr>
        <p:spPr bwMode="auto">
          <a:xfrm>
            <a:off x="2438400" y="1752600"/>
            <a:ext cx="1600200" cy="533400"/>
          </a:xfrm>
          <a:prstGeom prst="line">
            <a:avLst/>
          </a:prstGeom>
          <a:noFill/>
          <a:ln w="57150">
            <a:solidFill>
              <a:srgbClr val="0000FF"/>
            </a:solidFill>
            <a:round/>
            <a:headEnd/>
            <a:tailEnd type="triangle" w="med" len="med"/>
          </a:ln>
        </p:spPr>
        <p:txBody>
          <a:bodyPr wrap="none" anchor="ctr">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entury Gothic" panose="020B0502020202020204" pitchFamily="34" charset="0"/>
              <a:cs typeface="Arial" pitchFamily="-84" charset="0"/>
            </a:endParaRPr>
          </a:p>
        </p:txBody>
      </p:sp>
      <p:sp>
        <p:nvSpPr>
          <p:cNvPr id="33812" name="TextBox 28"/>
          <p:cNvSpPr txBox="1">
            <a:spLocks noChangeArrowheads="1"/>
          </p:cNvSpPr>
          <p:nvPr/>
        </p:nvSpPr>
        <p:spPr bwMode="auto">
          <a:xfrm>
            <a:off x="823913" y="5257800"/>
            <a:ext cx="3684022" cy="892552"/>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292929"/>
                </a:solidFill>
                <a:effectLst/>
                <a:uLnTx/>
                <a:uFillTx/>
                <a:latin typeface="Century Gothic" panose="020B0502020202020204" pitchFamily="34" charset="0"/>
                <a:cs typeface="Arial" pitchFamily="-84" charset="0"/>
              </a:rPr>
              <a:t>God raised up the Germanic</a:t>
            </a:r>
            <a:br>
              <a:rPr kumimoji="0" lang="en-US" sz="1800" b="1" i="0" u="none" strike="noStrike" kern="1200" cap="none" spc="0" normalizeH="0" baseline="0" noProof="0" dirty="0">
                <a:ln>
                  <a:noFill/>
                </a:ln>
                <a:solidFill>
                  <a:srgbClr val="292929"/>
                </a:solidFill>
                <a:effectLst/>
                <a:uLnTx/>
                <a:uFillTx/>
                <a:latin typeface="Century Gothic" panose="020B0502020202020204" pitchFamily="34" charset="0"/>
                <a:cs typeface="Arial" pitchFamily="-84" charset="0"/>
              </a:rPr>
            </a:br>
            <a:r>
              <a:rPr kumimoji="0" lang="en-US" sz="1800" b="1" i="0" u="none" strike="noStrike" kern="1200" cap="none" spc="0" normalizeH="0" baseline="0" noProof="0" dirty="0">
                <a:ln>
                  <a:noFill/>
                </a:ln>
                <a:solidFill>
                  <a:srgbClr val="292929"/>
                </a:solidFill>
                <a:effectLst/>
                <a:uLnTx/>
                <a:uFillTx/>
                <a:latin typeface="Century Gothic" panose="020B0502020202020204" pitchFamily="34" charset="0"/>
                <a:cs typeface="Arial" pitchFamily="-84" charset="0"/>
              </a:rPr>
              <a:t>tribes as a new chosen people.</a:t>
            </a:r>
            <a:br>
              <a:rPr kumimoji="0" lang="en-US" sz="1800" b="1" i="0" u="none" strike="noStrike" kern="1200" cap="none" spc="0" normalizeH="0" baseline="0" noProof="0" dirty="0">
                <a:ln>
                  <a:noFill/>
                </a:ln>
                <a:solidFill>
                  <a:srgbClr val="292929"/>
                </a:solidFill>
                <a:effectLst/>
                <a:uLnTx/>
                <a:uFillTx/>
                <a:latin typeface="Century Gothic" panose="020B0502020202020204" pitchFamily="34" charset="0"/>
                <a:cs typeface="Arial" pitchFamily="-84" charset="0"/>
              </a:rPr>
            </a:br>
            <a:r>
              <a:rPr kumimoji="0" lang="en-US" sz="1600" b="1" i="0" u="none" strike="noStrike" kern="1200" cap="none" spc="0" normalizeH="0" baseline="0" noProof="0" dirty="0">
                <a:ln>
                  <a:noFill/>
                </a:ln>
                <a:solidFill>
                  <a:srgbClr val="292929"/>
                </a:solidFill>
                <a:effectLst/>
                <a:uLnTx/>
                <a:uFillTx/>
                <a:latin typeface="Century Gothic" panose="020B0502020202020204" pitchFamily="34" charset="0"/>
                <a:cs typeface="Arial" pitchFamily="-84" charset="0"/>
              </a:rPr>
              <a:t>EDP, 317 </a:t>
            </a:r>
            <a:endParaRPr kumimoji="0" lang="en-US" sz="1800" b="1" i="0" u="none" strike="noStrike" kern="1200" cap="none" spc="0" normalizeH="0" baseline="0" noProof="0" dirty="0">
              <a:ln>
                <a:noFill/>
              </a:ln>
              <a:solidFill>
                <a:srgbClr val="292929"/>
              </a:solidFill>
              <a:effectLst/>
              <a:uLnTx/>
              <a:uFillTx/>
              <a:latin typeface="Century Gothic" panose="020B0502020202020204" pitchFamily="34" charset="0"/>
              <a:cs typeface="Arial" pitchFamily="-84" charset="0"/>
            </a:endParaRPr>
          </a:p>
        </p:txBody>
      </p:sp>
    </p:spTree>
    <p:extLst>
      <p:ext uri="{BB962C8B-B14F-4D97-AF65-F5344CB8AC3E}">
        <p14:creationId xmlns:p14="http://schemas.microsoft.com/office/powerpoint/2010/main" val="159084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08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08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08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08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08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08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08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085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08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085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085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085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38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086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086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086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2085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20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p:bldP spid="120844" grpId="0"/>
      <p:bldP spid="120845" grpId="0"/>
      <p:bldP spid="120846" grpId="0"/>
      <p:bldP spid="120849" grpId="0"/>
      <p:bldP spid="120850" grpId="0"/>
      <p:bldP spid="120851" grpId="0"/>
      <p:bldP spid="120852" grpId="0"/>
      <p:bldP spid="120853" grpId="0" animBg="1"/>
      <p:bldP spid="120854" grpId="0"/>
      <p:bldP spid="120855" grpId="0"/>
      <p:bldP spid="120856" grpId="0" animBg="1"/>
      <p:bldP spid="120858" grpId="0"/>
      <p:bldP spid="120862" grpId="0" animBg="1"/>
      <p:bldP spid="120863" grpId="0" animBg="1"/>
      <p:bldP spid="120864" grpId="0"/>
      <p:bldP spid="120865" grpId="0" animBg="1"/>
      <p:bldP spid="338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05ABD-CB2C-2544-BC95-D4D8E139C8D1}"/>
              </a:ext>
            </a:extLst>
          </p:cNvPr>
          <p:cNvSpPr>
            <a:spLocks noGrp="1"/>
          </p:cNvSpPr>
          <p:nvPr>
            <p:ph type="title"/>
          </p:nvPr>
        </p:nvSpPr>
        <p:spPr>
          <a:xfrm>
            <a:off x="457200" y="274638"/>
            <a:ext cx="8507288" cy="1143000"/>
          </a:xfrm>
        </p:spPr>
        <p:txBody>
          <a:bodyPr/>
          <a:lstStyle/>
          <a:p>
            <a:r>
              <a:rPr lang="en-GB" sz="4200" dirty="0">
                <a:solidFill>
                  <a:srgbClr val="FFFF00"/>
                </a:solidFill>
                <a:latin typeface="Century Gothic" panose="020B0502020202020204" pitchFamily="34" charset="0"/>
              </a:rPr>
              <a:t>Who were the Germanic tribes?</a:t>
            </a:r>
          </a:p>
        </p:txBody>
      </p:sp>
      <p:sp>
        <p:nvSpPr>
          <p:cNvPr id="3" name="Content Placeholder 2">
            <a:extLst>
              <a:ext uri="{FF2B5EF4-FFF2-40B4-BE49-F238E27FC236}">
                <a16:creationId xmlns:a16="http://schemas.microsoft.com/office/drawing/2014/main" id="{AB038174-BD16-3744-A1B5-942AC55347D3}"/>
              </a:ext>
            </a:extLst>
          </p:cNvPr>
          <p:cNvSpPr>
            <a:spLocks noGrp="1"/>
          </p:cNvSpPr>
          <p:nvPr>
            <p:ph idx="1"/>
          </p:nvPr>
        </p:nvSpPr>
        <p:spPr/>
        <p:txBody>
          <a:bodyPr/>
          <a:lstStyle/>
          <a:p>
            <a:r>
              <a:rPr lang="en-GB" sz="2400" dirty="0">
                <a:latin typeface="Century Gothic" panose="020B0502020202020204" pitchFamily="34" charset="0"/>
              </a:rPr>
              <a:t>Shared language group</a:t>
            </a:r>
          </a:p>
          <a:p>
            <a:r>
              <a:rPr lang="en-GB" sz="2400" dirty="0">
                <a:latin typeface="Century Gothic" panose="020B0502020202020204" pitchFamily="34" charset="0"/>
              </a:rPr>
              <a:t>Very decentralised </a:t>
            </a:r>
          </a:p>
          <a:p>
            <a:pPr lvl="1"/>
            <a:r>
              <a:rPr lang="en-GB" sz="2000" dirty="0">
                <a:latin typeface="Century Gothic" panose="020B0502020202020204" pitchFamily="34" charset="0"/>
              </a:rPr>
              <a:t>Tacitus – small family groups, villages, tribes, agrarian</a:t>
            </a:r>
          </a:p>
          <a:p>
            <a:pPr lvl="1"/>
            <a:r>
              <a:rPr lang="en-GB" sz="2000" dirty="0">
                <a:latin typeface="Century Gothic" panose="020B0502020202020204" pitchFamily="34" charset="0"/>
              </a:rPr>
              <a:t>Banded together for defence or attack</a:t>
            </a:r>
          </a:p>
          <a:p>
            <a:pPr lvl="1"/>
            <a:r>
              <a:rPr lang="en-GB" sz="2000" dirty="0">
                <a:latin typeface="Century Gothic" panose="020B0502020202020204" pitchFamily="34" charset="0"/>
              </a:rPr>
              <a:t>Arminius united tribe to drive out Romans and then poisoned</a:t>
            </a:r>
          </a:p>
          <a:p>
            <a:r>
              <a:rPr lang="en-GB" sz="2400" dirty="0">
                <a:latin typeface="Century Gothic" panose="020B0502020202020204" pitchFamily="34" charset="0"/>
              </a:rPr>
              <a:t>Not literate - runes</a:t>
            </a:r>
          </a:p>
          <a:p>
            <a:r>
              <a:rPr lang="en-GB" sz="2400" dirty="0">
                <a:latin typeface="Century Gothic" panose="020B0502020202020204" pitchFamily="34" charset="0"/>
              </a:rPr>
              <a:t>Great migration</a:t>
            </a:r>
          </a:p>
          <a:p>
            <a:pPr lvl="1"/>
            <a:r>
              <a:rPr lang="en-GB" sz="2000" dirty="0">
                <a:latin typeface="Century Gothic" panose="020B0502020202020204" pitchFamily="34" charset="0"/>
              </a:rPr>
              <a:t>Huns moved in, they moved to Italy, Spain, France, Britain</a:t>
            </a:r>
          </a:p>
          <a:p>
            <a:pPr lvl="1"/>
            <a:r>
              <a:rPr lang="en-GB" sz="2000" dirty="0">
                <a:latin typeface="Century Gothic" panose="020B0502020202020204" pitchFamily="34" charset="0"/>
              </a:rPr>
              <a:t>Created the Europe we know today</a:t>
            </a:r>
          </a:p>
          <a:p>
            <a:pPr lvl="1"/>
            <a:endParaRPr lang="en-GB" sz="2000" dirty="0">
              <a:latin typeface="Century Gothic" panose="020B0502020202020204" pitchFamily="34" charset="0"/>
            </a:endParaRPr>
          </a:p>
        </p:txBody>
      </p:sp>
    </p:spTree>
    <p:extLst>
      <p:ext uri="{BB962C8B-B14F-4D97-AF65-F5344CB8AC3E}">
        <p14:creationId xmlns:p14="http://schemas.microsoft.com/office/powerpoint/2010/main" val="3491919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CC7A1B-B8CD-034C-8BFC-85C69FD11791}"/>
              </a:ext>
            </a:extLst>
          </p:cNvPr>
          <p:cNvSpPr>
            <a:spLocks noGrp="1"/>
          </p:cNvSpPr>
          <p:nvPr>
            <p:ph type="title"/>
          </p:nvPr>
        </p:nvSpPr>
        <p:spPr/>
        <p:txBody>
          <a:bodyPr/>
          <a:lstStyle/>
          <a:p>
            <a:r>
              <a:rPr lang="en-GB" dirty="0">
                <a:solidFill>
                  <a:srgbClr val="FFFF00"/>
                </a:solidFill>
                <a:latin typeface="Century Gothic" panose="020B0502020202020204" pitchFamily="34" charset="0"/>
              </a:rPr>
              <a:t>‘Dark Ages’</a:t>
            </a:r>
          </a:p>
        </p:txBody>
      </p:sp>
      <p:sp>
        <p:nvSpPr>
          <p:cNvPr id="5" name="Content Placeholder 4">
            <a:extLst>
              <a:ext uri="{FF2B5EF4-FFF2-40B4-BE49-F238E27FC236}">
                <a16:creationId xmlns:a16="http://schemas.microsoft.com/office/drawing/2014/main" id="{F200BD2E-AC1B-D241-B97D-1819032ACB2C}"/>
              </a:ext>
            </a:extLst>
          </p:cNvPr>
          <p:cNvSpPr>
            <a:spLocks noGrp="1"/>
          </p:cNvSpPr>
          <p:nvPr>
            <p:ph idx="1"/>
          </p:nvPr>
        </p:nvSpPr>
        <p:spPr/>
        <p:txBody>
          <a:bodyPr/>
          <a:lstStyle/>
          <a:p>
            <a:r>
              <a:rPr lang="en-GB" sz="2400" dirty="0">
                <a:latin typeface="Century Gothic" panose="020B0502020202020204" pitchFamily="34" charset="0"/>
              </a:rPr>
              <a:t>Huns move west from central Asia</a:t>
            </a:r>
          </a:p>
          <a:p>
            <a:pPr lvl="1"/>
            <a:r>
              <a:rPr lang="en-GB" sz="2000" dirty="0">
                <a:latin typeface="Century Gothic" panose="020B0502020202020204" pitchFamily="34" charset="0"/>
              </a:rPr>
              <a:t>Pagan, shamanist</a:t>
            </a:r>
          </a:p>
          <a:p>
            <a:pPr lvl="1"/>
            <a:r>
              <a:rPr lang="en-GB" sz="2000" dirty="0">
                <a:latin typeface="Century Gothic" panose="020B0502020202020204" pitchFamily="34" charset="0"/>
              </a:rPr>
              <a:t>Attacked the Visigoths 376</a:t>
            </a:r>
          </a:p>
          <a:p>
            <a:r>
              <a:rPr lang="en-GB" sz="2400" dirty="0">
                <a:latin typeface="Century Gothic" panose="020B0502020202020204" pitchFamily="34" charset="0"/>
              </a:rPr>
              <a:t>Visigoths move south west into Roman Empire</a:t>
            </a:r>
          </a:p>
          <a:p>
            <a:pPr lvl="1"/>
            <a:r>
              <a:rPr lang="en-GB" sz="2000" dirty="0">
                <a:latin typeface="Century Gothic" panose="020B0502020202020204" pitchFamily="34" charset="0"/>
              </a:rPr>
              <a:t>Arian </a:t>
            </a:r>
          </a:p>
          <a:p>
            <a:pPr lvl="1"/>
            <a:r>
              <a:rPr lang="en-GB" sz="2000" dirty="0">
                <a:latin typeface="Century Gothic" panose="020B0502020202020204" pitchFamily="34" charset="0"/>
              </a:rPr>
              <a:t>Alaric sacked Rome 410</a:t>
            </a:r>
          </a:p>
          <a:p>
            <a:r>
              <a:rPr lang="en-GB" sz="2400" dirty="0">
                <a:latin typeface="Century Gothic" panose="020B0502020202020204" pitchFamily="34" charset="0"/>
              </a:rPr>
              <a:t>Huns under Attila attacked Eastern and Western Roman Empires 440—450s</a:t>
            </a:r>
          </a:p>
          <a:p>
            <a:r>
              <a:rPr lang="en-GB" sz="2400" dirty="0">
                <a:latin typeface="Century Gothic" panose="020B0502020202020204" pitchFamily="34" charset="0"/>
              </a:rPr>
              <a:t>Destruction of infrastructure</a:t>
            </a:r>
          </a:p>
          <a:p>
            <a:r>
              <a:rPr lang="en-GB" sz="2400" dirty="0">
                <a:latin typeface="Century Gothic" panose="020B0502020202020204" pitchFamily="34" charset="0"/>
              </a:rPr>
              <a:t>Destruction of literature  </a:t>
            </a:r>
          </a:p>
        </p:txBody>
      </p:sp>
    </p:spTree>
    <p:extLst>
      <p:ext uri="{BB962C8B-B14F-4D97-AF65-F5344CB8AC3E}">
        <p14:creationId xmlns:p14="http://schemas.microsoft.com/office/powerpoint/2010/main" val="2148472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036496" cy="1325563"/>
          </a:xfrm>
        </p:spPr>
        <p:txBody>
          <a:bodyPr/>
          <a:lstStyle/>
          <a:p>
            <a:r>
              <a:rPr lang="en-GB" sz="4000" dirty="0">
                <a:solidFill>
                  <a:srgbClr val="FFFF00"/>
                </a:solidFill>
                <a:latin typeface="Century Gothic" charset="0"/>
                <a:ea typeface="Century Gothic" charset="0"/>
                <a:cs typeface="Century Gothic" charset="0"/>
              </a:rPr>
              <a:t>Attempted destruction of Judaism</a:t>
            </a:r>
          </a:p>
        </p:txBody>
      </p:sp>
      <p:sp>
        <p:nvSpPr>
          <p:cNvPr id="5" name="Content Placeholder 4"/>
          <p:cNvSpPr>
            <a:spLocks noGrp="1"/>
          </p:cNvSpPr>
          <p:nvPr>
            <p:ph sz="half" idx="1"/>
          </p:nvPr>
        </p:nvSpPr>
        <p:spPr>
          <a:xfrm>
            <a:off x="301625" y="1022449"/>
            <a:ext cx="4194175" cy="4422775"/>
          </a:xfrm>
        </p:spPr>
        <p:txBody>
          <a:bodyPr/>
          <a:lstStyle/>
          <a:p>
            <a:r>
              <a:rPr lang="en-GB" sz="2400" dirty="0">
                <a:latin typeface="Century Gothic" charset="0"/>
                <a:ea typeface="Century Gothic" charset="0"/>
                <a:cs typeface="Century Gothic" charset="0"/>
              </a:rPr>
              <a:t>Internal disunity</a:t>
            </a:r>
          </a:p>
          <a:p>
            <a:pPr lvl="1"/>
            <a:r>
              <a:rPr lang="en-GB" sz="2000" dirty="0">
                <a:latin typeface="Century Gothic" charset="0"/>
                <a:ea typeface="Century Gothic" charset="0"/>
                <a:cs typeface="Century Gothic" charset="0"/>
              </a:rPr>
              <a:t>Hellenising Jews vs. conservative Jews</a:t>
            </a:r>
          </a:p>
          <a:p>
            <a:r>
              <a:rPr lang="en-GB" sz="2400" dirty="0">
                <a:latin typeface="Century Gothic" charset="0"/>
                <a:ea typeface="Century Gothic" charset="0"/>
                <a:cs typeface="Century Gothic" charset="0"/>
              </a:rPr>
              <a:t>Antiochus defeated in Egypt 167 BC</a:t>
            </a:r>
          </a:p>
          <a:p>
            <a:r>
              <a:rPr lang="en-GB" sz="2400" dirty="0">
                <a:latin typeface="Century Gothic" charset="0"/>
                <a:ea typeface="Century Gothic" charset="0"/>
                <a:cs typeface="Century Gothic" charset="0"/>
              </a:rPr>
              <a:t>Mass slaughter</a:t>
            </a:r>
          </a:p>
          <a:p>
            <a:r>
              <a:rPr lang="en-GB" sz="2400" dirty="0">
                <a:latin typeface="Century Gothic" charset="0"/>
                <a:ea typeface="Century Gothic" charset="0"/>
                <a:cs typeface="Century Gothic" charset="0"/>
              </a:rPr>
              <a:t>Banned rituals</a:t>
            </a:r>
          </a:p>
          <a:p>
            <a:r>
              <a:rPr lang="en-GB" sz="2400" dirty="0">
                <a:latin typeface="Century Gothic" charset="0"/>
                <a:ea typeface="Century Gothic" charset="0"/>
                <a:cs typeface="Century Gothic" charset="0"/>
              </a:rPr>
              <a:t>Attacked on Sabbath</a:t>
            </a:r>
          </a:p>
          <a:p>
            <a:r>
              <a:rPr lang="en-GB" sz="2400" dirty="0">
                <a:latin typeface="Century Gothic" charset="0"/>
                <a:ea typeface="Century Gothic" charset="0"/>
                <a:cs typeface="Century Gothic" charset="0"/>
              </a:rPr>
              <a:t>Statute of Zeus erected in the Temple</a:t>
            </a:r>
          </a:p>
          <a:p>
            <a:r>
              <a:rPr lang="en-GB" sz="2400" dirty="0">
                <a:latin typeface="Century Gothic" charset="0"/>
                <a:ea typeface="Century Gothic" charset="0"/>
                <a:cs typeface="Century Gothic" charset="0"/>
              </a:rPr>
              <a:t>Sacrificed pigs</a:t>
            </a:r>
          </a:p>
          <a:p>
            <a:r>
              <a:rPr lang="en-GB" sz="2400" dirty="0">
                <a:latin typeface="Century Gothic" charset="0"/>
                <a:ea typeface="Century Gothic" charset="0"/>
                <a:cs typeface="Century Gothic" charset="0"/>
              </a:rPr>
              <a:t>What to do?</a:t>
            </a:r>
          </a:p>
          <a:p>
            <a:pPr lvl="1"/>
            <a:r>
              <a:rPr lang="en-GB" sz="2000" dirty="0">
                <a:latin typeface="Century Gothic" charset="0"/>
                <a:ea typeface="Century Gothic" charset="0"/>
                <a:cs typeface="Century Gothic" charset="0"/>
              </a:rPr>
              <a:t>Maccabean revolt</a:t>
            </a:r>
          </a:p>
          <a:p>
            <a:pPr lvl="1"/>
            <a:r>
              <a:rPr lang="en-GB" sz="2000" dirty="0">
                <a:latin typeface="Century Gothic" charset="0"/>
                <a:ea typeface="Century Gothic" charset="0"/>
                <a:cs typeface="Century Gothic" charset="0"/>
              </a:rPr>
              <a:t>Hanukkah </a:t>
            </a:r>
          </a:p>
          <a:p>
            <a:endParaRPr lang="en-GB" sz="2400" dirty="0">
              <a:latin typeface="Century Gothic" charset="0"/>
              <a:ea typeface="Century Gothic" charset="0"/>
              <a:cs typeface="Century Gothic" charset="0"/>
            </a:endParaRPr>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48287" y="1508745"/>
            <a:ext cx="2794000" cy="4102100"/>
          </a:xfrm>
        </p:spPr>
      </p:pic>
      <p:sp>
        <p:nvSpPr>
          <p:cNvPr id="8" name="TextBox 7"/>
          <p:cNvSpPr txBox="1"/>
          <p:nvPr/>
        </p:nvSpPr>
        <p:spPr>
          <a:xfrm>
            <a:off x="5004048" y="5837312"/>
            <a:ext cx="3667992"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entury Gothic" charset="0"/>
                <a:ea typeface="Century Gothic" charset="0"/>
                <a:cs typeface="Century Gothic" charset="0"/>
              </a:rPr>
              <a:t>Antiochus Epiphanes IV</a:t>
            </a:r>
            <a:endParaRPr kumimoji="0" lang="en-GB" sz="1800" b="0" i="0" u="none" strike="noStrike" kern="1200" cap="none" spc="0" normalizeH="0" baseline="0" noProof="0" dirty="0">
              <a:ln>
                <a:noFill/>
              </a:ln>
              <a:solidFill>
                <a:srgbClr val="FFFFFF"/>
              </a:solidFill>
              <a:effectLst/>
              <a:uLnTx/>
              <a:uFillTx/>
              <a:latin typeface="Century Gothic" charset="0"/>
              <a:ea typeface="Century Gothic" charset="0"/>
              <a:cs typeface="Century Gothic" charset="0"/>
            </a:endParaRPr>
          </a:p>
        </p:txBody>
      </p:sp>
      <p:sp>
        <p:nvSpPr>
          <p:cNvPr id="3" name="TextBox 2">
            <a:extLst>
              <a:ext uri="{FF2B5EF4-FFF2-40B4-BE49-F238E27FC236}">
                <a16:creationId xmlns:a16="http://schemas.microsoft.com/office/drawing/2014/main" id="{A181BCD0-628F-8049-9DF6-1A1DCF4A65B1}"/>
              </a:ext>
            </a:extLst>
          </p:cNvPr>
          <p:cNvSpPr txBox="1"/>
          <p:nvPr/>
        </p:nvSpPr>
        <p:spPr>
          <a:xfrm>
            <a:off x="5796136" y="879103"/>
            <a:ext cx="1818126"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FFFF00"/>
                </a:solidFill>
                <a:effectLst/>
                <a:uLnTx/>
                <a:uFillTx/>
                <a:latin typeface="Century Gothic" panose="020B0502020202020204" pitchFamily="34" charset="0"/>
                <a:cs typeface="Arial" pitchFamily="-84" charset="0"/>
              </a:rPr>
              <a:t>168-164 BC</a:t>
            </a:r>
          </a:p>
        </p:txBody>
      </p:sp>
    </p:spTree>
    <p:extLst>
      <p:ext uri="{BB962C8B-B14F-4D97-AF65-F5344CB8AC3E}">
        <p14:creationId xmlns:p14="http://schemas.microsoft.com/office/powerpoint/2010/main" val="31397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47347E-B271-F54A-AC56-9C0F015B9130}"/>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Migrations </a:t>
            </a:r>
          </a:p>
        </p:txBody>
      </p:sp>
      <p:pic>
        <p:nvPicPr>
          <p:cNvPr id="11" name="Content Placeholder 10">
            <a:extLst>
              <a:ext uri="{FF2B5EF4-FFF2-40B4-BE49-F238E27FC236}">
                <a16:creationId xmlns:a16="http://schemas.microsoft.com/office/drawing/2014/main" id="{6D0A713D-FB80-5348-B21F-D27D626D5B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370" y="1340768"/>
            <a:ext cx="9132991" cy="5040560"/>
          </a:xfrm>
        </p:spPr>
      </p:pic>
    </p:spTree>
    <p:extLst>
      <p:ext uri="{BB962C8B-B14F-4D97-AF65-F5344CB8AC3E}">
        <p14:creationId xmlns:p14="http://schemas.microsoft.com/office/powerpoint/2010/main" val="1140029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C310A-E24B-344E-9DD4-88BCCAC93E97}"/>
              </a:ext>
            </a:extLst>
          </p:cNvPr>
          <p:cNvSpPr>
            <a:spLocks noGrp="1"/>
          </p:cNvSpPr>
          <p:nvPr>
            <p:ph type="title"/>
          </p:nvPr>
        </p:nvSpPr>
        <p:spPr>
          <a:xfrm>
            <a:off x="457200" y="-90264"/>
            <a:ext cx="8229600" cy="1143000"/>
          </a:xfrm>
        </p:spPr>
        <p:txBody>
          <a:bodyPr/>
          <a:lstStyle/>
          <a:p>
            <a:r>
              <a:rPr lang="en-GB" dirty="0">
                <a:solidFill>
                  <a:srgbClr val="FFFF00"/>
                </a:solidFill>
                <a:latin typeface="Century Gothic" panose="020B0502020202020204" pitchFamily="34" charset="0"/>
              </a:rPr>
              <a:t>Germanic tribes settle</a:t>
            </a:r>
          </a:p>
        </p:txBody>
      </p:sp>
      <p:pic>
        <p:nvPicPr>
          <p:cNvPr id="5" name="Content Placeholder 4">
            <a:extLst>
              <a:ext uri="{FF2B5EF4-FFF2-40B4-BE49-F238E27FC236}">
                <a16:creationId xmlns:a16="http://schemas.microsoft.com/office/drawing/2014/main" id="{33712D00-E726-BD4B-BD47-55A9A3C5AB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2406" y="908720"/>
            <a:ext cx="8702082" cy="5949280"/>
          </a:xfrm>
        </p:spPr>
      </p:pic>
    </p:spTree>
    <p:extLst>
      <p:ext uri="{BB962C8B-B14F-4D97-AF65-F5344CB8AC3E}">
        <p14:creationId xmlns:p14="http://schemas.microsoft.com/office/powerpoint/2010/main" val="840585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8458-B8CF-1248-983D-DD918B4090D0}"/>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Slavic tribe migrations</a:t>
            </a:r>
          </a:p>
        </p:txBody>
      </p:sp>
      <p:pic>
        <p:nvPicPr>
          <p:cNvPr id="5" name="Content Placeholder 4">
            <a:extLst>
              <a:ext uri="{FF2B5EF4-FFF2-40B4-BE49-F238E27FC236}">
                <a16:creationId xmlns:a16="http://schemas.microsoft.com/office/drawing/2014/main" id="{3EB29DA2-AA89-3B41-805D-DC6302A1B5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076048"/>
            <a:ext cx="6480720" cy="5700954"/>
          </a:xfrm>
        </p:spPr>
      </p:pic>
    </p:spTree>
    <p:extLst>
      <p:ext uri="{BB962C8B-B14F-4D97-AF65-F5344CB8AC3E}">
        <p14:creationId xmlns:p14="http://schemas.microsoft.com/office/powerpoint/2010/main" val="2696355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68BD0-CCF0-294E-802D-20F4B23EE295}"/>
              </a:ext>
            </a:extLst>
          </p:cNvPr>
          <p:cNvSpPr>
            <a:spLocks noGrp="1"/>
          </p:cNvSpPr>
          <p:nvPr>
            <p:ph type="title"/>
          </p:nvPr>
        </p:nvSpPr>
        <p:spPr>
          <a:xfrm>
            <a:off x="302840" y="629816"/>
            <a:ext cx="8229600" cy="1143000"/>
          </a:xfrm>
        </p:spPr>
        <p:txBody>
          <a:bodyPr/>
          <a:lstStyle/>
          <a:p>
            <a:r>
              <a:rPr lang="en-GB" dirty="0">
                <a:solidFill>
                  <a:srgbClr val="FFFF00"/>
                </a:solidFill>
                <a:latin typeface="Century Gothic" panose="020B0502020202020204" pitchFamily="34" charset="0"/>
              </a:rPr>
              <a:t>Slavic </a:t>
            </a:r>
            <a:br>
              <a:rPr lang="en-GB" dirty="0">
                <a:solidFill>
                  <a:srgbClr val="FFFF00"/>
                </a:solidFill>
                <a:latin typeface="Century Gothic" panose="020B0502020202020204" pitchFamily="34" charset="0"/>
              </a:rPr>
            </a:br>
            <a:r>
              <a:rPr lang="en-GB" dirty="0">
                <a:solidFill>
                  <a:srgbClr val="FFFF00"/>
                </a:solidFill>
                <a:latin typeface="Century Gothic" panose="020B0502020202020204" pitchFamily="34" charset="0"/>
              </a:rPr>
              <a:t>tribes</a:t>
            </a:r>
          </a:p>
        </p:txBody>
      </p:sp>
      <p:pic>
        <p:nvPicPr>
          <p:cNvPr id="5" name="Content Placeholder 4">
            <a:extLst>
              <a:ext uri="{FF2B5EF4-FFF2-40B4-BE49-F238E27FC236}">
                <a16:creationId xmlns:a16="http://schemas.microsoft.com/office/drawing/2014/main" id="{42A27358-1341-A441-B37C-653DA60D159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6104" y="404664"/>
            <a:ext cx="6262400" cy="5949280"/>
          </a:xfrm>
        </p:spPr>
      </p:pic>
    </p:spTree>
    <p:extLst>
      <p:ext uri="{BB962C8B-B14F-4D97-AF65-F5344CB8AC3E}">
        <p14:creationId xmlns:p14="http://schemas.microsoft.com/office/powerpoint/2010/main" val="2801287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8C64C-7773-BC40-BF3A-DA13C1DB2485}"/>
              </a:ext>
            </a:extLst>
          </p:cNvPr>
          <p:cNvSpPr>
            <a:spLocks noGrp="1"/>
          </p:cNvSpPr>
          <p:nvPr>
            <p:ph type="title"/>
          </p:nvPr>
        </p:nvSpPr>
        <p:spPr>
          <a:xfrm>
            <a:off x="457200" y="-27384"/>
            <a:ext cx="8229600" cy="1143000"/>
          </a:xfrm>
        </p:spPr>
        <p:txBody>
          <a:bodyPr/>
          <a:lstStyle/>
          <a:p>
            <a:r>
              <a:rPr lang="en-GB" dirty="0">
                <a:solidFill>
                  <a:srgbClr val="FFFF00"/>
                </a:solidFill>
                <a:latin typeface="Century Gothic" panose="020B0502020202020204" pitchFamily="34" charset="0"/>
              </a:rPr>
              <a:t>Invasion of Britain</a:t>
            </a:r>
          </a:p>
        </p:txBody>
      </p:sp>
      <p:pic>
        <p:nvPicPr>
          <p:cNvPr id="5" name="Content Placeholder 4">
            <a:extLst>
              <a:ext uri="{FF2B5EF4-FFF2-40B4-BE49-F238E27FC236}">
                <a16:creationId xmlns:a16="http://schemas.microsoft.com/office/drawing/2014/main" id="{1E7568FE-1653-2C48-9F6A-40A6E74ACC9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11760" y="985073"/>
            <a:ext cx="6552728" cy="5820175"/>
          </a:xfrm>
        </p:spPr>
      </p:pic>
      <p:sp>
        <p:nvSpPr>
          <p:cNvPr id="6" name="TextBox 5">
            <a:extLst>
              <a:ext uri="{FF2B5EF4-FFF2-40B4-BE49-F238E27FC236}">
                <a16:creationId xmlns:a16="http://schemas.microsoft.com/office/drawing/2014/main" id="{D2E40736-1F4A-2E46-876A-8B77C13A6811}"/>
              </a:ext>
            </a:extLst>
          </p:cNvPr>
          <p:cNvSpPr txBox="1"/>
          <p:nvPr/>
        </p:nvSpPr>
        <p:spPr>
          <a:xfrm>
            <a:off x="179512" y="1700808"/>
            <a:ext cx="2097049" cy="923330"/>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410 Roman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protection of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Britain withdrawn</a:t>
            </a:r>
          </a:p>
        </p:txBody>
      </p:sp>
    </p:spTree>
    <p:extLst>
      <p:ext uri="{BB962C8B-B14F-4D97-AF65-F5344CB8AC3E}">
        <p14:creationId xmlns:p14="http://schemas.microsoft.com/office/powerpoint/2010/main" val="32337946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71E99-223C-A542-80B6-6B66351CD67A}"/>
              </a:ext>
            </a:extLst>
          </p:cNvPr>
          <p:cNvSpPr>
            <a:spLocks noGrp="1"/>
          </p:cNvSpPr>
          <p:nvPr>
            <p:ph type="title"/>
          </p:nvPr>
        </p:nvSpPr>
        <p:spPr/>
        <p:txBody>
          <a:bodyPr/>
          <a:lstStyle/>
          <a:p>
            <a:r>
              <a:rPr lang="en-GB" dirty="0">
                <a:solidFill>
                  <a:srgbClr val="FFFF00"/>
                </a:solidFill>
                <a:latin typeface="Century Gothic" panose="020B0502020202020204" pitchFamily="34" charset="0"/>
              </a:rPr>
              <a:t>Anglo-Saxon</a:t>
            </a:r>
          </a:p>
        </p:txBody>
      </p:sp>
      <p:pic>
        <p:nvPicPr>
          <p:cNvPr id="5" name="Content Placeholder 4">
            <a:extLst>
              <a:ext uri="{FF2B5EF4-FFF2-40B4-BE49-F238E27FC236}">
                <a16:creationId xmlns:a16="http://schemas.microsoft.com/office/drawing/2014/main" id="{586A031A-6587-5A47-935F-37B1F9C54CCB}"/>
              </a:ext>
            </a:extLst>
          </p:cNvPr>
          <p:cNvPicPr>
            <a:picLocks noGrp="1" noChangeAspect="1"/>
          </p:cNvPicPr>
          <p:nvPr>
            <p:ph idx="1"/>
          </p:nvPr>
        </p:nvPicPr>
        <p:blipFill>
          <a:blip r:embed="rId3"/>
          <a:stretch>
            <a:fillRect/>
          </a:stretch>
        </p:blipFill>
        <p:spPr>
          <a:xfrm>
            <a:off x="4235745" y="274638"/>
            <a:ext cx="4702245" cy="6322714"/>
          </a:xfrm>
        </p:spPr>
      </p:pic>
      <p:sp>
        <p:nvSpPr>
          <p:cNvPr id="7" name="TextBox 6">
            <a:extLst>
              <a:ext uri="{FF2B5EF4-FFF2-40B4-BE49-F238E27FC236}">
                <a16:creationId xmlns:a16="http://schemas.microsoft.com/office/drawing/2014/main" id="{4026BBB8-0177-6A4A-91BD-D7F66CB2A67B}"/>
              </a:ext>
            </a:extLst>
          </p:cNvPr>
          <p:cNvSpPr txBox="1"/>
          <p:nvPr/>
        </p:nvSpPr>
        <p:spPr>
          <a:xfrm>
            <a:off x="467544" y="1484784"/>
            <a:ext cx="3240360" cy="526297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Freeholders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Village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Village-moot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100 villages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Own meeting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Shire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Witenagemot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King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Freedom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Customary law</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Trial by jury</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endParaRPr>
          </a:p>
        </p:txBody>
      </p:sp>
    </p:spTree>
    <p:extLst>
      <p:ext uri="{BB962C8B-B14F-4D97-AF65-F5344CB8AC3E}">
        <p14:creationId xmlns:p14="http://schemas.microsoft.com/office/powerpoint/2010/main" val="15625083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6355A-92CA-D440-BA61-6486F74E9FA1}"/>
              </a:ext>
            </a:extLst>
          </p:cNvPr>
          <p:cNvSpPr>
            <a:spLocks noGrp="1"/>
          </p:cNvSpPr>
          <p:nvPr>
            <p:ph type="title"/>
          </p:nvPr>
        </p:nvSpPr>
        <p:spPr>
          <a:xfrm>
            <a:off x="179512" y="274638"/>
            <a:ext cx="8507288" cy="1143000"/>
          </a:xfrm>
        </p:spPr>
        <p:txBody>
          <a:bodyPr/>
          <a:lstStyle/>
          <a:p>
            <a:r>
              <a:rPr lang="en-GB" sz="4200" dirty="0">
                <a:solidFill>
                  <a:srgbClr val="FFFF00"/>
                </a:solidFill>
                <a:latin typeface="Century Gothic" panose="020B0502020202020204" pitchFamily="34" charset="0"/>
              </a:rPr>
              <a:t>Governance of Germanic tribes</a:t>
            </a:r>
          </a:p>
        </p:txBody>
      </p:sp>
      <p:sp>
        <p:nvSpPr>
          <p:cNvPr id="3" name="Content Placeholder 2">
            <a:extLst>
              <a:ext uri="{FF2B5EF4-FFF2-40B4-BE49-F238E27FC236}">
                <a16:creationId xmlns:a16="http://schemas.microsoft.com/office/drawing/2014/main" id="{B3996BB1-4D93-814C-9D95-9B2E716AAB86}"/>
              </a:ext>
            </a:extLst>
          </p:cNvPr>
          <p:cNvSpPr>
            <a:spLocks noGrp="1"/>
          </p:cNvSpPr>
          <p:nvPr>
            <p:ph idx="1"/>
          </p:nvPr>
        </p:nvSpPr>
        <p:spPr/>
        <p:txBody>
          <a:bodyPr/>
          <a:lstStyle/>
          <a:p>
            <a:pPr marL="0" indent="0">
              <a:buNone/>
            </a:pPr>
            <a:r>
              <a:rPr lang="en-GB" sz="2400" dirty="0">
                <a:latin typeface="Century Gothic" panose="020B0502020202020204" pitchFamily="34" charset="0"/>
              </a:rPr>
              <a:t>The government of the English was derived from the customs of the Germanic tribes. The English were a nation of freeholders living in homesteads. A group of these homesteads formed a village which had an assembly, the village-moot presided over by the village-reeve. A 100 or so of such villages constituted a Hundred which like the village also had a meeting presided over by the elder where they managed their own affairs. A number of hundreds formed a shire presided over by an </a:t>
            </a:r>
            <a:r>
              <a:rPr lang="en-GB" sz="2400" dirty="0" err="1">
                <a:latin typeface="Century Gothic" panose="020B0502020202020204" pitchFamily="34" charset="0"/>
              </a:rPr>
              <a:t>earldorman</a:t>
            </a:r>
            <a:r>
              <a:rPr lang="en-GB" sz="2400" dirty="0">
                <a:latin typeface="Century Gothic" panose="020B0502020202020204" pitchFamily="34" charset="0"/>
              </a:rPr>
              <a:t> appointed by the King and Witan.</a:t>
            </a:r>
          </a:p>
        </p:txBody>
      </p:sp>
    </p:spTree>
    <p:extLst>
      <p:ext uri="{BB962C8B-B14F-4D97-AF65-F5344CB8AC3E}">
        <p14:creationId xmlns:p14="http://schemas.microsoft.com/office/powerpoint/2010/main" val="1126227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3FFF2-2EED-B64F-8F5A-5258C9F4F2D4}"/>
              </a:ext>
            </a:extLst>
          </p:cNvPr>
          <p:cNvSpPr>
            <a:spLocks noGrp="1"/>
          </p:cNvSpPr>
          <p:nvPr>
            <p:ph type="title"/>
          </p:nvPr>
        </p:nvSpPr>
        <p:spPr>
          <a:xfrm>
            <a:off x="179512" y="274638"/>
            <a:ext cx="8507288" cy="1143000"/>
          </a:xfrm>
        </p:spPr>
        <p:txBody>
          <a:bodyPr/>
          <a:lstStyle/>
          <a:p>
            <a:r>
              <a:rPr lang="en-GB" sz="4200" dirty="0">
                <a:solidFill>
                  <a:srgbClr val="FFFF00"/>
                </a:solidFill>
                <a:latin typeface="Century Gothic" panose="020B0502020202020204" pitchFamily="34" charset="0"/>
              </a:rPr>
              <a:t>Governance of Germanic tribes</a:t>
            </a:r>
            <a:endParaRPr lang="en-GB" sz="4200" dirty="0"/>
          </a:p>
        </p:txBody>
      </p:sp>
      <p:sp>
        <p:nvSpPr>
          <p:cNvPr id="3" name="Content Placeholder 2">
            <a:extLst>
              <a:ext uri="{FF2B5EF4-FFF2-40B4-BE49-F238E27FC236}">
                <a16:creationId xmlns:a16="http://schemas.microsoft.com/office/drawing/2014/main" id="{E04313E2-BBF8-A74E-9FB9-C369FBBAF83E}"/>
              </a:ext>
            </a:extLst>
          </p:cNvPr>
          <p:cNvSpPr>
            <a:spLocks noGrp="1"/>
          </p:cNvSpPr>
          <p:nvPr>
            <p:ph idx="1"/>
          </p:nvPr>
        </p:nvSpPr>
        <p:spPr/>
        <p:txBody>
          <a:bodyPr/>
          <a:lstStyle/>
          <a:p>
            <a:pPr marL="0" indent="0">
              <a:buNone/>
            </a:pPr>
            <a:r>
              <a:rPr lang="en-GB" sz="2400" dirty="0">
                <a:latin typeface="Century Gothic" panose="020B0502020202020204" pitchFamily="34" charset="0"/>
              </a:rPr>
              <a:t>The kingdom made up of these shires was ruled by the Witenagemot and the King. The Witenagemot was the "Meeting of the Wise Men" who could elect and depose the King, decide questions of war and peace, make and amend the laws, confirm the appointment of bishops and </a:t>
            </a:r>
            <a:r>
              <a:rPr lang="en-GB" sz="2400" dirty="0" err="1">
                <a:latin typeface="Century Gothic" panose="020B0502020202020204" pitchFamily="34" charset="0"/>
              </a:rPr>
              <a:t>earldormen</a:t>
            </a:r>
            <a:r>
              <a:rPr lang="en-GB" sz="2400" dirty="0">
                <a:latin typeface="Century Gothic" panose="020B0502020202020204" pitchFamily="34" charset="0"/>
              </a:rPr>
              <a:t> and settle disputes. The King being a descendant was greatly respected but could not alter the law, levy a tax or make a grant of land without the consent of the Witenagemot. His main responsibility was to lead the army in war.</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2546139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69294B-ED6F-324D-8242-A9141B6FC776}"/>
              </a:ext>
            </a:extLst>
          </p:cNvPr>
          <p:cNvSpPr>
            <a:spLocks noGrp="1"/>
          </p:cNvSpPr>
          <p:nvPr>
            <p:ph idx="1"/>
          </p:nvPr>
        </p:nvSpPr>
        <p:spPr>
          <a:xfrm>
            <a:off x="457200" y="764704"/>
            <a:ext cx="8229600" cy="5361459"/>
          </a:xfrm>
        </p:spPr>
        <p:txBody>
          <a:bodyPr/>
          <a:lstStyle/>
          <a:p>
            <a:pPr marL="0" indent="0">
              <a:buNone/>
            </a:pPr>
            <a:r>
              <a:rPr lang="en-GB" sz="2400" dirty="0">
                <a:latin typeface="Century Gothic" panose="020B0502020202020204" pitchFamily="34" charset="0"/>
              </a:rPr>
              <a:t>The English system of government worked from below upwards. The law was customary law which formed the basis of Common Law, a body of general rules prescribing social conduct, which were later enforced by the ordinary royal courts, and characterized by the development of its own principles in actual legal controversies, by the procedure of trial by jury, and by the doctrine of the supremacy of law. The law was not made but discovered. It was based on custom immemorial. It was God's law and had been handed down through custom from generation to generation. Thus no one had the authority to unilaterally go against the wisdom of the past generations and make new law.</a:t>
            </a:r>
          </a:p>
          <a:p>
            <a:endParaRPr lang="en-GB" sz="2400" dirty="0">
              <a:latin typeface="Century Gothic" panose="020B0502020202020204" pitchFamily="34" charset="0"/>
            </a:endParaRP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33334167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717CC-840C-E84E-9A26-4CA0DB6BC115}"/>
              </a:ext>
            </a:extLst>
          </p:cNvPr>
          <p:cNvSpPr>
            <a:spLocks noGrp="1"/>
          </p:cNvSpPr>
          <p:nvPr>
            <p:ph type="title"/>
          </p:nvPr>
        </p:nvSpPr>
        <p:spPr>
          <a:xfrm>
            <a:off x="251520" y="53752"/>
            <a:ext cx="8640960" cy="1143000"/>
          </a:xfrm>
        </p:spPr>
        <p:txBody>
          <a:bodyPr/>
          <a:lstStyle/>
          <a:p>
            <a:r>
              <a:rPr lang="en-GB" sz="4200" dirty="0">
                <a:solidFill>
                  <a:srgbClr val="FFFF00"/>
                </a:solidFill>
                <a:latin typeface="Century Gothic" panose="020B0502020202020204" pitchFamily="34" charset="0"/>
              </a:rPr>
              <a:t>Viking exploration and conquest</a:t>
            </a:r>
          </a:p>
        </p:txBody>
      </p:sp>
      <p:pic>
        <p:nvPicPr>
          <p:cNvPr id="5" name="Content Placeholder 4">
            <a:extLst>
              <a:ext uri="{FF2B5EF4-FFF2-40B4-BE49-F238E27FC236}">
                <a16:creationId xmlns:a16="http://schemas.microsoft.com/office/drawing/2014/main" id="{8783F77B-868A-9E42-8F05-1C4B3EE5784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1966" y="1268760"/>
            <a:ext cx="8752522" cy="5115110"/>
          </a:xfrm>
        </p:spPr>
      </p:pic>
      <p:sp>
        <p:nvSpPr>
          <p:cNvPr id="6" name="TextBox 5">
            <a:extLst>
              <a:ext uri="{FF2B5EF4-FFF2-40B4-BE49-F238E27FC236}">
                <a16:creationId xmlns:a16="http://schemas.microsoft.com/office/drawing/2014/main" id="{EA3D3EE4-8378-0C4D-B535-27A9C2804609}"/>
              </a:ext>
            </a:extLst>
          </p:cNvPr>
          <p:cNvSpPr txBox="1"/>
          <p:nvPr/>
        </p:nvSpPr>
        <p:spPr>
          <a:xfrm>
            <a:off x="2339752" y="6453336"/>
            <a:ext cx="3522118"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Norse – North Germanic tribes</a:t>
            </a:r>
          </a:p>
        </p:txBody>
      </p:sp>
    </p:spTree>
    <p:extLst>
      <p:ext uri="{BB962C8B-B14F-4D97-AF65-F5344CB8AC3E}">
        <p14:creationId xmlns:p14="http://schemas.microsoft.com/office/powerpoint/2010/main" val="67594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cs typeface="Arial Rounded MT Bold"/>
              </a:rPr>
              <a:t>Parthian Empire</a:t>
            </a:r>
          </a:p>
        </p:txBody>
      </p:sp>
      <p:pic>
        <p:nvPicPr>
          <p:cNvPr id="4" name="Content Placeholder 3" descr="Parthia_001ad.jpg"/>
          <p:cNvPicPr>
            <a:picLocks noGrp="1" noChangeAspect="1"/>
          </p:cNvPicPr>
          <p:nvPr>
            <p:ph idx="1"/>
          </p:nvPr>
        </p:nvPicPr>
        <p:blipFill>
          <a:blip r:embed="rId3"/>
          <a:srcRect l="-24750" r="-24750"/>
          <a:stretch>
            <a:fillRect/>
          </a:stretch>
        </p:blipFill>
        <p:spPr>
          <a:xfrm>
            <a:off x="1619672" y="1412776"/>
            <a:ext cx="8928992" cy="4910601"/>
          </a:xfrm>
        </p:spPr>
      </p:pic>
      <p:sp>
        <p:nvSpPr>
          <p:cNvPr id="5" name="TextBox 4"/>
          <p:cNvSpPr txBox="1"/>
          <p:nvPr/>
        </p:nvSpPr>
        <p:spPr>
          <a:xfrm>
            <a:off x="76200" y="1981200"/>
            <a:ext cx="3049233" cy="4801314"/>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Parthian Empire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Defeated Seleucids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Culturally hetero-</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84" charset="0"/>
              </a:rPr>
              <a:t>geneous</a:t>
            </a: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Religious pluralistic</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Defeated Romans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53BC</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40 BC captured the Levant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Appointed a king in Judea</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37 BC Antony invaded and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installed Herod as king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Later invaded by Rome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Would have been better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for Israel to be part of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Parthian than Roman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Empire</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7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endParaRPr>
          </a:p>
        </p:txBody>
      </p:sp>
    </p:spTree>
    <p:extLst>
      <p:ext uri="{BB962C8B-B14F-4D97-AF65-F5344CB8AC3E}">
        <p14:creationId xmlns:p14="http://schemas.microsoft.com/office/powerpoint/2010/main" val="2776603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9385-DF16-A540-9847-16EC7C91ACC8}"/>
              </a:ext>
            </a:extLst>
          </p:cNvPr>
          <p:cNvSpPr>
            <a:spLocks noGrp="1"/>
          </p:cNvSpPr>
          <p:nvPr>
            <p:ph type="title"/>
          </p:nvPr>
        </p:nvSpPr>
        <p:spPr>
          <a:xfrm>
            <a:off x="251520" y="44624"/>
            <a:ext cx="8229600" cy="1143000"/>
          </a:xfrm>
        </p:spPr>
        <p:txBody>
          <a:bodyPr/>
          <a:lstStyle/>
          <a:p>
            <a:r>
              <a:rPr lang="en-GB" sz="4000" dirty="0">
                <a:solidFill>
                  <a:srgbClr val="FFFF00"/>
                </a:solidFill>
                <a:latin typeface="Century Gothic" panose="020B0502020202020204" pitchFamily="34" charset="0"/>
              </a:rPr>
              <a:t>Viking invasions</a:t>
            </a:r>
          </a:p>
        </p:txBody>
      </p:sp>
      <p:pic>
        <p:nvPicPr>
          <p:cNvPr id="5" name="Content Placeholder 4">
            <a:extLst>
              <a:ext uri="{FF2B5EF4-FFF2-40B4-BE49-F238E27FC236}">
                <a16:creationId xmlns:a16="http://schemas.microsoft.com/office/drawing/2014/main" id="{646FFD19-D6CC-BD40-9F7D-275036FDE0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341377" y="-33821"/>
            <a:ext cx="4839135" cy="6891821"/>
          </a:xfrm>
        </p:spPr>
      </p:pic>
      <p:sp>
        <p:nvSpPr>
          <p:cNvPr id="6" name="TextBox 5">
            <a:extLst>
              <a:ext uri="{FF2B5EF4-FFF2-40B4-BE49-F238E27FC236}">
                <a16:creationId xmlns:a16="http://schemas.microsoft.com/office/drawing/2014/main" id="{DCDA52CC-EF0D-1A49-98D3-1485D0F19E90}"/>
              </a:ext>
            </a:extLst>
          </p:cNvPr>
          <p:cNvSpPr txBox="1"/>
          <p:nvPr/>
        </p:nvSpPr>
        <p:spPr>
          <a:xfrm>
            <a:off x="467544" y="1196752"/>
            <a:ext cx="3603872" cy="1200329"/>
          </a:xfrm>
          <a:prstGeom prst="rect">
            <a:avLst/>
          </a:prstGeom>
          <a:noFill/>
        </p:spPr>
        <p:txBody>
          <a:bodyPr wrap="none" rtlCol="0">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Lindisfarne 793</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Iona 794</a:t>
            </a: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Battle Eddington 878</a:t>
            </a:r>
          </a:p>
        </p:txBody>
      </p:sp>
      <p:pic>
        <p:nvPicPr>
          <p:cNvPr id="8" name="Picture 7">
            <a:extLst>
              <a:ext uri="{FF2B5EF4-FFF2-40B4-BE49-F238E27FC236}">
                <a16:creationId xmlns:a16="http://schemas.microsoft.com/office/drawing/2014/main" id="{0FBEEFFC-ABD3-D040-970F-21CFE8BB35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1545" y="4293096"/>
            <a:ext cx="1868948" cy="2475301"/>
          </a:xfrm>
          <a:prstGeom prst="rect">
            <a:avLst/>
          </a:prstGeom>
        </p:spPr>
      </p:pic>
      <p:pic>
        <p:nvPicPr>
          <p:cNvPr id="10" name="Picture 9">
            <a:extLst>
              <a:ext uri="{FF2B5EF4-FFF2-40B4-BE49-F238E27FC236}">
                <a16:creationId xmlns:a16="http://schemas.microsoft.com/office/drawing/2014/main" id="{6187ABBD-3511-F841-896A-4137EFE390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135" y="2603339"/>
            <a:ext cx="2163309" cy="3068960"/>
          </a:xfrm>
          <a:prstGeom prst="rect">
            <a:avLst/>
          </a:prstGeom>
        </p:spPr>
      </p:pic>
      <p:sp>
        <p:nvSpPr>
          <p:cNvPr id="11" name="TextBox 10">
            <a:extLst>
              <a:ext uri="{FF2B5EF4-FFF2-40B4-BE49-F238E27FC236}">
                <a16:creationId xmlns:a16="http://schemas.microsoft.com/office/drawing/2014/main" id="{4A661E1C-7194-0F49-ABFF-7C083DD71212}"/>
              </a:ext>
            </a:extLst>
          </p:cNvPr>
          <p:cNvSpPr txBox="1"/>
          <p:nvPr/>
        </p:nvSpPr>
        <p:spPr>
          <a:xfrm>
            <a:off x="107504" y="5733256"/>
            <a:ext cx="2225289"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Lindisfarne Gospel</a:t>
            </a:r>
          </a:p>
        </p:txBody>
      </p:sp>
      <p:sp>
        <p:nvSpPr>
          <p:cNvPr id="12" name="TextBox 11">
            <a:extLst>
              <a:ext uri="{FF2B5EF4-FFF2-40B4-BE49-F238E27FC236}">
                <a16:creationId xmlns:a16="http://schemas.microsoft.com/office/drawing/2014/main" id="{F66293C5-196E-A54C-9C43-2A77605141B5}"/>
              </a:ext>
            </a:extLst>
          </p:cNvPr>
          <p:cNvSpPr txBox="1"/>
          <p:nvPr/>
        </p:nvSpPr>
        <p:spPr>
          <a:xfrm>
            <a:off x="2627784" y="3861048"/>
            <a:ext cx="1555234" cy="369332"/>
          </a:xfrm>
          <a:prstGeom prst="rect">
            <a:avLst/>
          </a:prstGeom>
          <a:noFill/>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Book of </a:t>
            </a:r>
            <a:r>
              <a:rPr kumimoji="0" lang="en-GB" sz="1800" b="0" i="0" u="none" strike="noStrike" kern="1200" cap="none" spc="0" normalizeH="0" baseline="0" noProof="0" dirty="0" err="1">
                <a:ln>
                  <a:noFill/>
                </a:ln>
                <a:solidFill>
                  <a:srgbClr val="FFFFFF"/>
                </a:solidFill>
                <a:effectLst/>
                <a:uLnTx/>
                <a:uFillTx/>
                <a:latin typeface="Century Gothic" panose="020B0502020202020204" pitchFamily="34" charset="0"/>
                <a:cs typeface="Arial" pitchFamily="-84" charset="0"/>
              </a:rPr>
              <a:t>Kells</a:t>
            </a:r>
            <a:endPar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endParaRPr>
          </a:p>
        </p:txBody>
      </p:sp>
    </p:spTree>
    <p:extLst>
      <p:ext uri="{BB962C8B-B14F-4D97-AF65-F5344CB8AC3E}">
        <p14:creationId xmlns:p14="http://schemas.microsoft.com/office/powerpoint/2010/main" val="3554768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D7FC-FA6E-C141-84D2-A54F41B40284}"/>
              </a:ext>
            </a:extLst>
          </p:cNvPr>
          <p:cNvSpPr>
            <a:spLocks noGrp="1"/>
          </p:cNvSpPr>
          <p:nvPr>
            <p:ph type="title"/>
          </p:nvPr>
        </p:nvSpPr>
        <p:spPr/>
        <p:txBody>
          <a:bodyPr/>
          <a:lstStyle/>
          <a:p>
            <a:r>
              <a:rPr lang="en-GB" dirty="0" err="1">
                <a:solidFill>
                  <a:srgbClr val="FFFF00"/>
                </a:solidFill>
                <a:latin typeface="Century Gothic" panose="020B0502020202020204" pitchFamily="34" charset="0"/>
              </a:rPr>
              <a:t>Hatra</a:t>
            </a:r>
            <a:r>
              <a:rPr lang="en-GB" dirty="0">
                <a:solidFill>
                  <a:srgbClr val="FFFF00"/>
                </a:solidFill>
                <a:latin typeface="Century Gothic" panose="020B0502020202020204" pitchFamily="34" charset="0"/>
              </a:rPr>
              <a:t> Temple</a:t>
            </a:r>
          </a:p>
        </p:txBody>
      </p:sp>
      <p:pic>
        <p:nvPicPr>
          <p:cNvPr id="5" name="Content Placeholder 4">
            <a:extLst>
              <a:ext uri="{FF2B5EF4-FFF2-40B4-BE49-F238E27FC236}">
                <a16:creationId xmlns:a16="http://schemas.microsoft.com/office/drawing/2014/main" id="{DC35E36F-D1D7-7F4E-9CE0-137CE86177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6791" y="1600200"/>
            <a:ext cx="7130417" cy="4525963"/>
          </a:xfrm>
        </p:spPr>
      </p:pic>
    </p:spTree>
    <p:extLst>
      <p:ext uri="{BB962C8B-B14F-4D97-AF65-F5344CB8AC3E}">
        <p14:creationId xmlns:p14="http://schemas.microsoft.com/office/powerpoint/2010/main" val="2365627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kumimoji="1" lang="en-US" sz="4000" dirty="0">
                <a:solidFill>
                  <a:srgbClr val="FFFF00"/>
                </a:solidFill>
                <a:latin typeface="Century Gothic" panose="020B0502020202020204" pitchFamily="34" charset="0"/>
              </a:rPr>
              <a:t>Will the messiah be born in a Muslim country?</a:t>
            </a:r>
          </a:p>
        </p:txBody>
      </p:sp>
      <p:sp>
        <p:nvSpPr>
          <p:cNvPr id="51203" name="Rectangle 3"/>
          <p:cNvSpPr>
            <a:spLocks noGrp="1" noChangeArrowheads="1"/>
          </p:cNvSpPr>
          <p:nvPr>
            <p:ph type="body" idx="1"/>
          </p:nvPr>
        </p:nvSpPr>
        <p:spPr>
          <a:xfrm>
            <a:off x="457200" y="1412776"/>
            <a:ext cx="8229600" cy="4525963"/>
          </a:xfrm>
        </p:spPr>
        <p:txBody>
          <a:bodyPr/>
          <a:lstStyle/>
          <a:p>
            <a:r>
              <a:rPr kumimoji="1" lang="en-US" sz="2800" dirty="0">
                <a:latin typeface="Century Gothic" panose="020B0502020202020204" pitchFamily="34" charset="0"/>
              </a:rPr>
              <a:t>Foundation for the Messiah</a:t>
            </a:r>
          </a:p>
          <a:p>
            <a:pPr lvl="1"/>
            <a:r>
              <a:rPr kumimoji="1" lang="en-US" sz="2400" dirty="0">
                <a:latin typeface="Century Gothic" panose="020B0502020202020204" pitchFamily="34" charset="0"/>
              </a:rPr>
              <a:t>Foundation of Faith</a:t>
            </a:r>
          </a:p>
          <a:p>
            <a:pPr lvl="2"/>
            <a:r>
              <a:rPr kumimoji="1" lang="en-US" sz="2000" dirty="0">
                <a:latin typeface="Century Gothic" panose="020B0502020202020204" pitchFamily="34" charset="0"/>
              </a:rPr>
              <a:t>Separation from Satan</a:t>
            </a:r>
          </a:p>
          <a:p>
            <a:pPr lvl="2"/>
            <a:r>
              <a:rPr kumimoji="1" lang="en-US" sz="2000" dirty="0">
                <a:latin typeface="Century Gothic" panose="020B0502020202020204" pitchFamily="34" charset="0"/>
              </a:rPr>
              <a:t>Time period</a:t>
            </a:r>
          </a:p>
          <a:p>
            <a:pPr lvl="1"/>
            <a:r>
              <a:rPr kumimoji="1" lang="en-US" sz="2400" dirty="0">
                <a:latin typeface="Century Gothic" panose="020B0502020202020204" pitchFamily="34" charset="0"/>
              </a:rPr>
              <a:t>Foundation of Substance</a:t>
            </a:r>
          </a:p>
          <a:p>
            <a:pPr lvl="2"/>
            <a:r>
              <a:rPr kumimoji="1" lang="en-US" sz="2000" dirty="0">
                <a:latin typeface="Century Gothic" panose="020B0502020202020204" pitchFamily="34" charset="0"/>
              </a:rPr>
              <a:t>Cain and Abel unity</a:t>
            </a:r>
          </a:p>
          <a:p>
            <a:pPr lvl="2"/>
            <a:r>
              <a:rPr kumimoji="1" lang="en-US" sz="2000" dirty="0">
                <a:latin typeface="Century Gothic" panose="020B0502020202020204" pitchFamily="34" charset="0"/>
              </a:rPr>
              <a:t>Internal and external</a:t>
            </a:r>
          </a:p>
          <a:p>
            <a:pPr lvl="2"/>
            <a:r>
              <a:rPr kumimoji="1" lang="en-US" sz="2000" dirty="0">
                <a:latin typeface="Century Gothic" panose="020B0502020202020204" pitchFamily="34" charset="0"/>
              </a:rPr>
              <a:t>Faith and reason</a:t>
            </a:r>
          </a:p>
          <a:p>
            <a:pPr lvl="2"/>
            <a:r>
              <a:rPr kumimoji="1" lang="en-US" sz="2000" dirty="0">
                <a:latin typeface="Century Gothic" panose="020B0502020202020204" pitchFamily="34" charset="0"/>
              </a:rPr>
              <a:t>Science and religion</a:t>
            </a:r>
          </a:p>
          <a:p>
            <a:pPr lvl="2"/>
            <a:r>
              <a:rPr kumimoji="1" lang="en-US" sz="2000" dirty="0">
                <a:latin typeface="Century Gothic" panose="020B0502020202020204" pitchFamily="34" charset="0"/>
              </a:rPr>
              <a:t>Hellenism and Hebraism</a:t>
            </a:r>
          </a:p>
        </p:txBody>
      </p:sp>
      <p:sp>
        <p:nvSpPr>
          <p:cNvPr id="4" name="Text Box 18">
            <a:extLst>
              <a:ext uri="{FF2B5EF4-FFF2-40B4-BE49-F238E27FC236}">
                <a16:creationId xmlns:a16="http://schemas.microsoft.com/office/drawing/2014/main" id="{F9390762-034A-1048-8D29-CB5930BB08EA}"/>
              </a:ext>
            </a:extLst>
          </p:cNvPr>
          <p:cNvSpPr txBox="1">
            <a:spLocks noChangeArrowheads="1"/>
          </p:cNvSpPr>
          <p:nvPr/>
        </p:nvSpPr>
        <p:spPr bwMode="auto">
          <a:xfrm>
            <a:off x="467544" y="5489937"/>
            <a:ext cx="8352928" cy="1323439"/>
          </a:xfrm>
          <a:prstGeom prst="rect">
            <a:avLst/>
          </a:prstGeom>
          <a:noFill/>
          <a:ln w="28575">
            <a:solidFill>
              <a:schemeClr val="tx1"/>
            </a:solidFill>
            <a:miter lim="800000"/>
            <a:headEnd/>
            <a:tailEnd/>
          </a:ln>
        </p:spPr>
        <p:txBody>
          <a:bodyPr wrap="square">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Only by Cain-type Hellenism submitting to Abel-type Hebraism could Satan be separated from the prevailing spirit of the age. Then the foundation of substance necessary for receiving Christ at the Second Advent could be established worldwide.      </a:t>
            </a:r>
            <a:r>
              <a:rPr kumimoji="0" lang="en-US" sz="18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rPr>
              <a:t>EDP, 350</a:t>
            </a:r>
            <a:endPar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cs typeface="Arial" pitchFamily="-84" charset="0"/>
            </a:endParaRPr>
          </a:p>
        </p:txBody>
      </p:sp>
    </p:spTree>
    <p:extLst>
      <p:ext uri="{BB962C8B-B14F-4D97-AF65-F5344CB8AC3E}">
        <p14:creationId xmlns:p14="http://schemas.microsoft.com/office/powerpoint/2010/main" val="1319954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0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0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120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20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20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20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120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4E15614-B135-2240-9E15-A09C5E1FF373}"/>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charset="0"/>
            </a:endParaRPr>
          </a:p>
        </p:txBody>
      </p:sp>
      <p:sp>
        <p:nvSpPr>
          <p:cNvPr id="5" name="Footer Placeholder 4">
            <a:extLst>
              <a:ext uri="{FF2B5EF4-FFF2-40B4-BE49-F238E27FC236}">
                <a16:creationId xmlns:a16="http://schemas.microsoft.com/office/drawing/2014/main" id="{777A3FFE-5572-944F-91F5-DBD0815A87AB}"/>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00355" name="Rectangle 2">
            <a:extLst>
              <a:ext uri="{FF2B5EF4-FFF2-40B4-BE49-F238E27FC236}">
                <a16:creationId xmlns:a16="http://schemas.microsoft.com/office/drawing/2014/main" id="{508135FB-0004-B746-8AA7-9EA1D7A8D37C}"/>
              </a:ext>
            </a:extLst>
          </p:cNvPr>
          <p:cNvSpPr>
            <a:spLocks noGrp="1" noChangeArrowheads="1"/>
          </p:cNvSpPr>
          <p:nvPr>
            <p:ph type="title"/>
          </p:nvPr>
        </p:nvSpPr>
        <p:spPr>
          <a:xfrm>
            <a:off x="107504" y="274638"/>
            <a:ext cx="9036496" cy="1143000"/>
          </a:xfrm>
        </p:spPr>
        <p:txBody>
          <a:bodyPr/>
          <a:lstStyle/>
          <a:p>
            <a:pPr eaLnBrk="1" hangingPunct="1"/>
            <a:r>
              <a:rPr lang="en-US" altLang="en-US" sz="4000" dirty="0">
                <a:solidFill>
                  <a:srgbClr val="FFFF00"/>
                </a:solidFill>
                <a:latin typeface="Century Gothic" panose="020B0502020202020204" pitchFamily="34" charset="0"/>
                <a:ea typeface="ＭＳ Ｐゴシック" panose="020B0600070205080204" pitchFamily="34" charset="-128"/>
              </a:rPr>
              <a:t>Following the death of Muhammad</a:t>
            </a:r>
          </a:p>
        </p:txBody>
      </p:sp>
      <p:sp>
        <p:nvSpPr>
          <p:cNvPr id="100356" name="Rectangle 3">
            <a:extLst>
              <a:ext uri="{FF2B5EF4-FFF2-40B4-BE49-F238E27FC236}">
                <a16:creationId xmlns:a16="http://schemas.microsoft.com/office/drawing/2014/main" id="{F629E65A-6608-ED49-90AE-02DA2F285251}"/>
              </a:ext>
            </a:extLst>
          </p:cNvPr>
          <p:cNvSpPr>
            <a:spLocks noGrp="1" noChangeArrowheads="1"/>
          </p:cNvSpPr>
          <p:nvPr>
            <p:ph type="body" idx="1"/>
          </p:nvPr>
        </p:nvSpPr>
        <p:spPr/>
        <p:txBody>
          <a:bodyPr/>
          <a:lstStyle/>
          <a:p>
            <a:pPr eaLnBrk="1" hangingPunct="1"/>
            <a:r>
              <a:rPr lang="en-US" altLang="en-US" sz="2800" dirty="0">
                <a:latin typeface="Century Gothic" panose="020B0502020202020204" pitchFamily="34" charset="0"/>
                <a:ea typeface="ＭＳ Ｐゴシック" panose="020B0600070205080204" pitchFamily="34" charset="-128"/>
              </a:rPr>
              <a:t> Disagreement about who should inherit authority and leadership</a:t>
            </a:r>
          </a:p>
          <a:p>
            <a:pPr lvl="1" eaLnBrk="1" hangingPunct="1"/>
            <a:r>
              <a:rPr lang="en-US" altLang="en-US" sz="2400" dirty="0">
                <a:latin typeface="Century Gothic" panose="020B0502020202020204" pitchFamily="34" charset="0"/>
                <a:ea typeface="ＭＳ Ｐゴシック" panose="020B0600070205080204" pitchFamily="34" charset="-128"/>
              </a:rPr>
              <a:t>Socio-political – most capable - Abu Bakr </a:t>
            </a:r>
          </a:p>
          <a:p>
            <a:pPr lvl="1" eaLnBrk="1" hangingPunct="1"/>
            <a:r>
              <a:rPr lang="en-US" altLang="en-US" sz="2400" dirty="0">
                <a:latin typeface="Century Gothic" panose="020B0502020202020204" pitchFamily="34" charset="0"/>
                <a:ea typeface="ＭＳ Ｐゴシック" panose="020B0600070205080204" pitchFamily="34" charset="-128"/>
              </a:rPr>
              <a:t>Spiritual – family – Ali (husband of Fatima)</a:t>
            </a:r>
          </a:p>
          <a:p>
            <a:pPr eaLnBrk="1" hangingPunct="1"/>
            <a:r>
              <a:rPr lang="en-US" altLang="en-US" sz="2800" dirty="0">
                <a:latin typeface="Century Gothic" panose="020B0502020202020204" pitchFamily="34" charset="0"/>
                <a:ea typeface="ＭＳ Ｐゴシック" panose="020B0600070205080204" pitchFamily="34" charset="-128"/>
              </a:rPr>
              <a:t> </a:t>
            </a:r>
            <a:r>
              <a:rPr lang="en-US" altLang="en-US" sz="2800" b="1" dirty="0">
                <a:latin typeface="Century Gothic" panose="020B0502020202020204" pitchFamily="34" charset="0"/>
                <a:ea typeface="ＭＳ Ｐゴシック" panose="020B0600070205080204" pitchFamily="34" charset="-128"/>
              </a:rPr>
              <a:t>Shia</a:t>
            </a:r>
            <a:r>
              <a:rPr lang="en-US" altLang="en-US" sz="2800" dirty="0">
                <a:latin typeface="Century Gothic" panose="020B0502020202020204" pitchFamily="34" charset="0"/>
                <a:ea typeface="ＭＳ Ｐゴシック" panose="020B0600070205080204" pitchFamily="34" charset="-128"/>
              </a:rPr>
              <a:t> believed ruler should be from family of the Prophet. Mostly in Persia/Iran &amp; Iraq</a:t>
            </a:r>
          </a:p>
          <a:p>
            <a:pPr eaLnBrk="1" hangingPunct="1"/>
            <a:r>
              <a:rPr lang="en-US" altLang="en-US" sz="2800" dirty="0">
                <a:latin typeface="Century Gothic" panose="020B0502020202020204" pitchFamily="34" charset="0"/>
                <a:ea typeface="ＭＳ Ｐゴシック" panose="020B0600070205080204" pitchFamily="34" charset="-128"/>
              </a:rPr>
              <a:t> </a:t>
            </a:r>
            <a:r>
              <a:rPr lang="en-US" altLang="en-US" sz="2800" b="1" dirty="0">
                <a:latin typeface="Century Gothic" panose="020B0502020202020204" pitchFamily="34" charset="0"/>
                <a:ea typeface="ＭＳ Ｐゴシック" panose="020B0600070205080204" pitchFamily="34" charset="-128"/>
              </a:rPr>
              <a:t>Sunni</a:t>
            </a:r>
            <a:r>
              <a:rPr lang="en-US" altLang="en-US" sz="2800" dirty="0">
                <a:latin typeface="Century Gothic" panose="020B0502020202020204" pitchFamily="34" charset="0"/>
                <a:ea typeface="ＭＳ Ｐゴシック" panose="020B0600070205080204" pitchFamily="34" charset="-128"/>
              </a:rPr>
              <a:t> believed ruler could be any qualified person. Arabs and most Muslim countries</a:t>
            </a:r>
          </a:p>
          <a:p>
            <a:pPr eaLnBrk="1" hangingPunct="1"/>
            <a:r>
              <a:rPr lang="en-US" altLang="en-US" sz="2800" dirty="0">
                <a:latin typeface="Century Gothic" panose="020B0502020202020204" pitchFamily="34" charset="0"/>
                <a:ea typeface="ＭＳ Ｐゴシック" panose="020B0600070205080204" pitchFamily="34" charset="-128"/>
              </a:rPr>
              <a:t> Some differences in practice and belief</a:t>
            </a:r>
          </a:p>
          <a:p>
            <a:pPr eaLnBrk="1" hangingPunct="1"/>
            <a:endParaRPr lang="en-US" altLang="en-US" sz="2800" dirty="0">
              <a:latin typeface="Century Gothic" panose="020B0502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42935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35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035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035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035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035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035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DD7A3F7-D1D1-1449-AE60-260EE63FB034}"/>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charset="0"/>
            </a:endParaRPr>
          </a:p>
        </p:txBody>
      </p:sp>
      <p:sp>
        <p:nvSpPr>
          <p:cNvPr id="5" name="Footer Placeholder 4">
            <a:extLst>
              <a:ext uri="{FF2B5EF4-FFF2-40B4-BE49-F238E27FC236}">
                <a16:creationId xmlns:a16="http://schemas.microsoft.com/office/drawing/2014/main" id="{AFB5B808-8CF4-284D-954A-921EB2DEFF44}"/>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02403" name="Rectangle 2">
            <a:extLst>
              <a:ext uri="{FF2B5EF4-FFF2-40B4-BE49-F238E27FC236}">
                <a16:creationId xmlns:a16="http://schemas.microsoft.com/office/drawing/2014/main" id="{DA2C70A9-0A7B-D442-A569-DD67DDF20833}"/>
              </a:ext>
            </a:extLst>
          </p:cNvPr>
          <p:cNvSpPr>
            <a:spLocks noGrp="1" noChangeArrowheads="1"/>
          </p:cNvSpPr>
          <p:nvPr>
            <p:ph type="title"/>
          </p:nvPr>
        </p:nvSpPr>
        <p:spPr/>
        <p:txBody>
          <a:bodyPr/>
          <a:lstStyle/>
          <a:p>
            <a:pPr eaLnBrk="1" hangingPunct="1"/>
            <a:r>
              <a:rPr lang="en-US" altLang="en-US" dirty="0">
                <a:solidFill>
                  <a:srgbClr val="FFFF00"/>
                </a:solidFill>
                <a:latin typeface="Century Gothic" panose="020B0502020202020204" pitchFamily="34" charset="0"/>
                <a:ea typeface="ＭＳ Ｐゴシック" panose="020B0600070205080204" pitchFamily="34" charset="-128"/>
              </a:rPr>
              <a:t>One empire after another</a:t>
            </a:r>
          </a:p>
        </p:txBody>
      </p:sp>
      <p:sp>
        <p:nvSpPr>
          <p:cNvPr id="102404" name="Rectangle 3">
            <a:extLst>
              <a:ext uri="{FF2B5EF4-FFF2-40B4-BE49-F238E27FC236}">
                <a16:creationId xmlns:a16="http://schemas.microsoft.com/office/drawing/2014/main" id="{DCCA838C-DF36-DF4C-AB14-1F327AA8D68E}"/>
              </a:ext>
            </a:extLst>
          </p:cNvPr>
          <p:cNvSpPr>
            <a:spLocks noGrp="1" noChangeArrowheads="1"/>
          </p:cNvSpPr>
          <p:nvPr>
            <p:ph type="body" idx="1"/>
          </p:nvPr>
        </p:nvSpPr>
        <p:spPr>
          <a:xfrm>
            <a:off x="323528" y="1817712"/>
            <a:ext cx="8134672" cy="4419600"/>
          </a:xfrm>
        </p:spPr>
        <p:txBody>
          <a:bodyPr/>
          <a:lstStyle/>
          <a:p>
            <a:pPr eaLnBrk="1" hangingPunct="1"/>
            <a:r>
              <a:rPr lang="en-US" altLang="en-US" sz="2800" dirty="0">
                <a:latin typeface="Century Gothic" panose="020B0502020202020204" pitchFamily="34" charset="0"/>
                <a:ea typeface="ＭＳ Ｐゴシック" panose="020B0600070205080204" pitchFamily="34" charset="-128"/>
              </a:rPr>
              <a:t> </a:t>
            </a:r>
            <a:r>
              <a:rPr lang="en-US" altLang="en-US" sz="2800" b="1" dirty="0">
                <a:latin typeface="Century Gothic" panose="020B0502020202020204" pitchFamily="34" charset="0"/>
                <a:ea typeface="ＭＳ Ｐゴシック" panose="020B0600070205080204" pitchFamily="34" charset="-128"/>
              </a:rPr>
              <a:t>Umayyad dynasty</a:t>
            </a:r>
            <a:r>
              <a:rPr lang="en-US" altLang="en-US" sz="2800" dirty="0">
                <a:latin typeface="Century Gothic" panose="020B0502020202020204" pitchFamily="34" charset="0"/>
                <a:ea typeface="ＭＳ Ｐゴシック" panose="020B0600070205080204" pitchFamily="34" charset="-128"/>
              </a:rPr>
              <a:t> (661-750) Sunni, Arab, capital Damascus. Later Spain</a:t>
            </a:r>
          </a:p>
          <a:p>
            <a:pPr eaLnBrk="1" hangingPunct="1"/>
            <a:r>
              <a:rPr lang="en-US" altLang="en-US" sz="2800" b="1" dirty="0">
                <a:latin typeface="Century Gothic" panose="020B0502020202020204" pitchFamily="34" charset="0"/>
                <a:ea typeface="ＭＳ Ｐゴシック" panose="020B0600070205080204" pitchFamily="34" charset="-128"/>
              </a:rPr>
              <a:t> Abbasid dynasty</a:t>
            </a:r>
            <a:r>
              <a:rPr lang="en-US" altLang="en-US" sz="2800" dirty="0">
                <a:latin typeface="Century Gothic" panose="020B0502020202020204" pitchFamily="34" charset="0"/>
                <a:ea typeface="ＭＳ Ｐゴシック" panose="020B0600070205080204" pitchFamily="34" charset="-128"/>
              </a:rPr>
              <a:t> (750-1258) Sunni/Shia, Arab/Persian, capital Bagdad. Power fractured amongst regional dynasties</a:t>
            </a:r>
          </a:p>
          <a:p>
            <a:pPr eaLnBrk="1" hangingPunct="1"/>
            <a:r>
              <a:rPr lang="en-US" altLang="en-US" sz="2800" dirty="0">
                <a:latin typeface="Century Gothic" panose="020B0502020202020204" pitchFamily="34" charset="0"/>
                <a:ea typeface="ＭＳ Ｐゴシック" panose="020B0600070205080204" pitchFamily="34" charset="-128"/>
              </a:rPr>
              <a:t> </a:t>
            </a:r>
            <a:r>
              <a:rPr lang="en-US" altLang="en-US" sz="2800" b="1" dirty="0">
                <a:latin typeface="Century Gothic" panose="020B0502020202020204" pitchFamily="34" charset="0"/>
                <a:ea typeface="ＭＳ Ｐゴシック" panose="020B0600070205080204" pitchFamily="34" charset="-128"/>
              </a:rPr>
              <a:t>Ottoman Empire </a:t>
            </a:r>
            <a:r>
              <a:rPr lang="en-US" altLang="en-US" sz="2800" dirty="0">
                <a:latin typeface="Century Gothic" panose="020B0502020202020204" pitchFamily="34" charset="0"/>
                <a:ea typeface="ＭＳ Ｐゴシック" panose="020B0600070205080204" pitchFamily="34" charset="-128"/>
              </a:rPr>
              <a:t>(1299-1922)</a:t>
            </a:r>
          </a:p>
          <a:p>
            <a:pPr eaLnBrk="1" hangingPunct="1"/>
            <a:r>
              <a:rPr lang="en-US" altLang="en-US" sz="2800" b="1" dirty="0">
                <a:latin typeface="Century Gothic" panose="020B0502020202020204" pitchFamily="34" charset="0"/>
                <a:ea typeface="ＭＳ Ｐゴシック" panose="020B0600070205080204" pitchFamily="34" charset="-128"/>
              </a:rPr>
              <a:t> Safavid dynasty</a:t>
            </a:r>
            <a:r>
              <a:rPr lang="en-US" altLang="en-US" sz="2800" dirty="0">
                <a:latin typeface="Century Gothic" panose="020B0502020202020204" pitchFamily="34" charset="0"/>
                <a:ea typeface="ＭＳ Ｐゴシック" panose="020B0600070205080204" pitchFamily="34" charset="-128"/>
              </a:rPr>
              <a:t> (1501-1722) based in Persia</a:t>
            </a:r>
            <a:endParaRPr lang="en-US" altLang="en-US" sz="2800" b="1" dirty="0">
              <a:latin typeface="Century Gothic" panose="020B0502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532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0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0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0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0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4">
            <a:extLst>
              <a:ext uri="{FF2B5EF4-FFF2-40B4-BE49-F238E27FC236}">
                <a16:creationId xmlns:a16="http://schemas.microsoft.com/office/drawing/2014/main" id="{411F5FA4-E38C-8D4E-B67D-41DEDCA7CCB1}"/>
              </a:ext>
            </a:extLst>
          </p:cNvPr>
          <p:cNvSpPr>
            <a:spLocks noGrp="1"/>
          </p:cNvSpPr>
          <p:nvPr>
            <p:ph type="dt" sz="quarter" idx="10"/>
          </p:nvPr>
        </p:nvSpPr>
        <p:spPr/>
        <p:txBody>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charset="0"/>
            </a:endParaRPr>
          </a:p>
        </p:txBody>
      </p:sp>
      <p:sp>
        <p:nvSpPr>
          <p:cNvPr id="7" name="Footer Placeholder 5">
            <a:extLst>
              <a:ext uri="{FF2B5EF4-FFF2-40B4-BE49-F238E27FC236}">
                <a16:creationId xmlns:a16="http://schemas.microsoft.com/office/drawing/2014/main" id="{052D7E14-28EE-CC43-801A-624A691457E6}"/>
              </a:ext>
            </a:extLst>
          </p:cNvPr>
          <p:cNvSpPr>
            <a:spLocks noGrp="1"/>
          </p:cNvSpPr>
          <p:nvPr>
            <p:ph type="ftr" sz="quarter" idx="11"/>
          </p:nvPr>
        </p:nvSpPr>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96" charset="0"/>
            </a:endParaRPr>
          </a:p>
        </p:txBody>
      </p:sp>
      <p:sp>
        <p:nvSpPr>
          <p:cNvPr id="106499" name="Rectangle 2">
            <a:extLst>
              <a:ext uri="{FF2B5EF4-FFF2-40B4-BE49-F238E27FC236}">
                <a16:creationId xmlns:a16="http://schemas.microsoft.com/office/drawing/2014/main" id="{340D3226-340C-124C-A647-3445E3A81D1C}"/>
              </a:ext>
            </a:extLst>
          </p:cNvPr>
          <p:cNvSpPr>
            <a:spLocks noGrp="1" noChangeArrowheads="1"/>
          </p:cNvSpPr>
          <p:nvPr>
            <p:ph type="title"/>
          </p:nvPr>
        </p:nvSpPr>
        <p:spPr/>
        <p:txBody>
          <a:bodyPr/>
          <a:lstStyle/>
          <a:p>
            <a:pPr eaLnBrk="1" hangingPunct="1"/>
            <a:r>
              <a:rPr lang="en-US" altLang="en-US" dirty="0">
                <a:solidFill>
                  <a:srgbClr val="FFFF00"/>
                </a:solidFill>
                <a:latin typeface="Century Gothic" panose="020B0502020202020204" pitchFamily="34" charset="0"/>
                <a:ea typeface="ＭＳ Ｐゴシック" panose="020B0600070205080204" pitchFamily="34" charset="-128"/>
              </a:rPr>
              <a:t>Conquest of the Holy Land</a:t>
            </a:r>
          </a:p>
        </p:txBody>
      </p:sp>
      <p:sp>
        <p:nvSpPr>
          <p:cNvPr id="106500" name="Rectangle 3">
            <a:extLst>
              <a:ext uri="{FF2B5EF4-FFF2-40B4-BE49-F238E27FC236}">
                <a16:creationId xmlns:a16="http://schemas.microsoft.com/office/drawing/2014/main" id="{0674FD9F-9BF9-BC43-BAED-07A9D324C9A4}"/>
              </a:ext>
            </a:extLst>
          </p:cNvPr>
          <p:cNvSpPr>
            <a:spLocks noGrp="1" noChangeArrowheads="1"/>
          </p:cNvSpPr>
          <p:nvPr>
            <p:ph type="body" sz="half" idx="1"/>
          </p:nvPr>
        </p:nvSpPr>
        <p:spPr>
          <a:xfrm>
            <a:off x="107504" y="1484784"/>
            <a:ext cx="4896544" cy="4267200"/>
          </a:xfrm>
        </p:spPr>
        <p:txBody>
          <a:bodyPr/>
          <a:lstStyle/>
          <a:p>
            <a:pPr eaLnBrk="1" hangingPunct="1"/>
            <a:r>
              <a:rPr lang="en-GB" altLang="en-US" sz="2400" dirty="0">
                <a:latin typeface="Century Gothic" panose="020B0502020202020204" pitchFamily="34" charset="0"/>
                <a:ea typeface="ＭＳ Ｐゴシック" panose="020B0600070205080204" pitchFamily="34" charset="-128"/>
              </a:rPr>
              <a:t>Caliph Umar conquered Palestine &amp; Jerusalem from Byzantines in 638</a:t>
            </a:r>
          </a:p>
          <a:p>
            <a:pPr eaLnBrk="1" hangingPunct="1"/>
            <a:r>
              <a:rPr lang="en-US" altLang="en-US" sz="2400" dirty="0">
                <a:latin typeface="Century Gothic" panose="020B0502020202020204" pitchFamily="34" charset="0"/>
                <a:ea typeface="ＭＳ Ｐゴシック" panose="020B0600070205080204" pitchFamily="34" charset="-128"/>
              </a:rPr>
              <a:t>Ease of expansion due to weakness of Byzantium due to the plague of Justinian (541-549)</a:t>
            </a:r>
            <a:endParaRPr lang="en-GB" altLang="en-US" sz="2400" dirty="0">
              <a:latin typeface="Century Gothic" panose="020B0502020202020204" pitchFamily="34" charset="0"/>
              <a:ea typeface="ＭＳ Ｐゴシック" panose="020B0600070205080204" pitchFamily="34" charset="-128"/>
            </a:endParaRPr>
          </a:p>
          <a:p>
            <a:pPr eaLnBrk="1" hangingPunct="1"/>
            <a:r>
              <a:rPr lang="en-GB" altLang="en-US" sz="2400" dirty="0">
                <a:latin typeface="Century Gothic" panose="020B0502020202020204" pitchFamily="34" charset="0"/>
                <a:ea typeface="ＭＳ Ｐゴシック" panose="020B0600070205080204" pitchFamily="34" charset="-128"/>
              </a:rPr>
              <a:t>Al-Aksa Mosque built 674</a:t>
            </a:r>
          </a:p>
          <a:p>
            <a:pPr eaLnBrk="1" hangingPunct="1"/>
            <a:r>
              <a:rPr lang="en-GB" altLang="en-US" sz="2400" dirty="0">
                <a:latin typeface="Century Gothic" panose="020B0502020202020204" pitchFamily="34" charset="0"/>
                <a:ea typeface="ＭＳ Ｐゴシック" panose="020B0600070205080204" pitchFamily="34" charset="-128"/>
              </a:rPr>
              <a:t>Dome of the Rock built in 687 </a:t>
            </a:r>
          </a:p>
          <a:p>
            <a:pPr eaLnBrk="1" hangingPunct="1"/>
            <a:r>
              <a:rPr lang="en-GB" altLang="en-US" sz="2400" dirty="0">
                <a:latin typeface="Century Gothic" panose="020B0502020202020204" pitchFamily="34" charset="0"/>
                <a:ea typeface="ＭＳ Ｐゴシック" panose="020B0600070205080204" pitchFamily="34" charset="-128"/>
              </a:rPr>
              <a:t>Jewish and Christian pilgrims allowed to freely visit holy sites</a:t>
            </a:r>
            <a:endParaRPr lang="en-US" altLang="en-US" sz="2400" dirty="0">
              <a:latin typeface="Century Gothic" panose="020B0502020202020204" pitchFamily="34" charset="0"/>
              <a:ea typeface="ＭＳ Ｐゴシック" panose="020B0600070205080204" pitchFamily="34" charset="-128"/>
            </a:endParaRPr>
          </a:p>
        </p:txBody>
      </p:sp>
      <p:pic>
        <p:nvPicPr>
          <p:cNvPr id="106501" name="Picture 4" descr="omar-ibn-al">
            <a:extLst>
              <a:ext uri="{FF2B5EF4-FFF2-40B4-BE49-F238E27FC236}">
                <a16:creationId xmlns:a16="http://schemas.microsoft.com/office/drawing/2014/main" id="{85AF0081-25A0-D44A-ADB4-9794BBEF4B4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253503" y="2576513"/>
            <a:ext cx="3470275" cy="2770187"/>
          </a:xfrm>
        </p:spPr>
      </p:pic>
      <p:sp>
        <p:nvSpPr>
          <p:cNvPr id="106502" name="Text Box 5">
            <a:extLst>
              <a:ext uri="{FF2B5EF4-FFF2-40B4-BE49-F238E27FC236}">
                <a16:creationId xmlns:a16="http://schemas.microsoft.com/office/drawing/2014/main" id="{BF889AC6-D439-5A43-8264-C27030CC4677}"/>
              </a:ext>
            </a:extLst>
          </p:cNvPr>
          <p:cNvSpPr txBox="1">
            <a:spLocks noChangeArrowheads="1"/>
          </p:cNvSpPr>
          <p:nvPr/>
        </p:nvSpPr>
        <p:spPr bwMode="auto">
          <a:xfrm>
            <a:off x="5447178" y="5486400"/>
            <a:ext cx="351731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ct val="20000"/>
              </a:spcBef>
              <a:buClr>
                <a:schemeClr val="tx1"/>
              </a:buClr>
              <a:buSzPct val="80000"/>
              <a:buFont typeface="Wingdings" pitchFamily="2" charset="2"/>
              <a:buChar char="l"/>
              <a:defRPr sz="3200">
                <a:solidFill>
                  <a:schemeClr val="tx1"/>
                </a:solidFill>
                <a:latin typeface="Comic Sans MS" panose="030F0902030302020204" pitchFamily="66" charset="0"/>
                <a:ea typeface="ＭＳ Ｐゴシック" panose="020B0600070205080204" pitchFamily="34" charset="-128"/>
              </a:defRPr>
            </a:lvl1pPr>
            <a:lvl2pPr marL="742950" indent="-285750">
              <a:lnSpc>
                <a:spcPct val="90000"/>
              </a:lnSpc>
              <a:spcBef>
                <a:spcPct val="20000"/>
              </a:spcBef>
              <a:buClr>
                <a:schemeClr val="tx1"/>
              </a:buClr>
              <a:buSzPct val="80000"/>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lnSpc>
                <a:spcPct val="90000"/>
              </a:lnSpc>
              <a:spcBef>
                <a:spcPct val="20000"/>
              </a:spcBef>
              <a:buClr>
                <a:schemeClr val="tx1"/>
              </a:buClr>
              <a:buSzPct val="80000"/>
              <a:buFont typeface="Wingdings" pitchFamily="2" charset="2"/>
              <a:buChar char="l"/>
              <a:defRPr sz="2400">
                <a:solidFill>
                  <a:schemeClr val="tx1"/>
                </a:solidFill>
                <a:latin typeface="Comic Sans MS" panose="030F0902030302020204" pitchFamily="66" charset="0"/>
                <a:ea typeface="ＭＳ Ｐゴシック" panose="020B0600070205080204" pitchFamily="34" charset="-128"/>
              </a:defRPr>
            </a:lvl3pPr>
            <a:lvl4pPr marL="1600200" indent="-228600">
              <a:lnSpc>
                <a:spcPct val="90000"/>
              </a:lnSpc>
              <a:spcBef>
                <a:spcPct val="20000"/>
              </a:spcBef>
              <a:buClr>
                <a:schemeClr val="tx1"/>
              </a:buClr>
              <a:buSzPct val="80000"/>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lnSpc>
                <a:spcPct val="90000"/>
              </a:lnSpc>
              <a:spcBef>
                <a:spcPct val="20000"/>
              </a:spcBef>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lnSpc>
                <a:spcPct val="90000"/>
              </a:lnSpc>
              <a:spcBef>
                <a:spcPct val="20000"/>
              </a:spcBef>
              <a:spcAft>
                <a:spcPct val="0"/>
              </a:spcAft>
              <a:buClr>
                <a:schemeClr val="tx1"/>
              </a:buClr>
              <a:buSzPct val="80000"/>
              <a:buFont typeface="Wingdings" pitchFamily="2" charset="2"/>
              <a:buChar char="l"/>
              <a:defRPr sz="2000">
                <a:solidFill>
                  <a:schemeClr val="tx1"/>
                </a:solidFill>
                <a:latin typeface="Comic Sans MS" panose="030F0902030302020204" pitchFamily="66"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anose="020B0600070205080204" pitchFamily="34" charset="-128"/>
                <a:cs typeface="Arial" pitchFamily="-84" charset="0"/>
              </a:rPr>
              <a:t>Caliph Umar enters Jerusalem</a:t>
            </a:r>
          </a:p>
        </p:txBody>
      </p:sp>
    </p:spTree>
    <p:extLst>
      <p:ext uri="{BB962C8B-B14F-4D97-AF65-F5344CB8AC3E}">
        <p14:creationId xmlns:p14="http://schemas.microsoft.com/office/powerpoint/2010/main" val="185294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5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650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650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650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65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build="p"/>
    </p:bldLst>
  </p:timing>
</p:sld>
</file>

<file path=ppt/theme/theme1.xml><?xml version="1.0" encoding="utf-8"?>
<a:theme xmlns:a="http://schemas.openxmlformats.org/drawingml/2006/main" name="144spotlight02">
  <a:themeElements>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fontScheme name="144spotlight02">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11913</Words>
  <Application>Microsoft Office PowerPoint</Application>
  <PresentationFormat>On-screen Show (4:3)</PresentationFormat>
  <Paragraphs>489</Paragraphs>
  <Slides>40</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Century Gothic</vt:lpstr>
      <vt:lpstr>Franklin Gothic Medium</vt:lpstr>
      <vt:lpstr>Helvetica</vt:lpstr>
      <vt:lpstr>144spotlight02</vt:lpstr>
      <vt:lpstr>Empire of Alexander the Great (356 - 323 BC)</vt:lpstr>
      <vt:lpstr>Seleucid Empire (312 to 63 BC)</vt:lpstr>
      <vt:lpstr>Attempted destruction of Judaism</vt:lpstr>
      <vt:lpstr>Parthian Empire</vt:lpstr>
      <vt:lpstr>Hatra Temple</vt:lpstr>
      <vt:lpstr>Will the messiah be born in a Muslim country?</vt:lpstr>
      <vt:lpstr>Following the death of Muhammad</vt:lpstr>
      <vt:lpstr>One empire after another</vt:lpstr>
      <vt:lpstr>Conquest of the Holy Land</vt:lpstr>
      <vt:lpstr>Al-Aksa Mosque</vt:lpstr>
      <vt:lpstr>Umayyad dynasty (661-750)</vt:lpstr>
      <vt:lpstr>Abbasid dynasty (750-1258)</vt:lpstr>
      <vt:lpstr>Golden age of Islam</vt:lpstr>
      <vt:lpstr>Muslim contributions</vt:lpstr>
      <vt:lpstr>More contributions</vt:lpstr>
      <vt:lpstr>Islamic Spain - Al-Andalus 711-1492</vt:lpstr>
      <vt:lpstr>Status of non-Muslims: dhimmitude</vt:lpstr>
      <vt:lpstr>But . . . </vt:lpstr>
      <vt:lpstr>‘Class’ society</vt:lpstr>
      <vt:lpstr>How did Islamic thought develop?</vt:lpstr>
      <vt:lpstr>Turning away . . .</vt:lpstr>
      <vt:lpstr>PowerPoint Presentation</vt:lpstr>
      <vt:lpstr>Averroes (1126-1198)</vt:lpstr>
      <vt:lpstr>Ottoman Empire (1299 - 1923) </vt:lpstr>
      <vt:lpstr>Islam today</vt:lpstr>
      <vt:lpstr>Islam</vt:lpstr>
      <vt:lpstr>PowerPoint Presentation</vt:lpstr>
      <vt:lpstr>Who were the Germanic tribes?</vt:lpstr>
      <vt:lpstr>‘Dark Ages’</vt:lpstr>
      <vt:lpstr>Migrations </vt:lpstr>
      <vt:lpstr>Germanic tribes settle</vt:lpstr>
      <vt:lpstr>Slavic tribe migrations</vt:lpstr>
      <vt:lpstr>Slavic  tribes</vt:lpstr>
      <vt:lpstr>Invasion of Britain</vt:lpstr>
      <vt:lpstr>Anglo-Saxon</vt:lpstr>
      <vt:lpstr>Governance of Germanic tribes</vt:lpstr>
      <vt:lpstr>Governance of Germanic tribes</vt:lpstr>
      <vt:lpstr>PowerPoint Presentation</vt:lpstr>
      <vt:lpstr>Viking exploration and conquest</vt:lpstr>
      <vt:lpstr>Viking invasions</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Empire of Alexander the Great (356 - 323 BC)</dc:title>
  <dc:creator>Chris Le Bas</dc:creator>
  <cp:lastModifiedBy>Chris Le Bas</cp:lastModifiedBy>
  <cp:revision>1</cp:revision>
  <dcterms:created xsi:type="dcterms:W3CDTF">2022-08-20T13:14:42Z</dcterms:created>
  <dcterms:modified xsi:type="dcterms:W3CDTF">2022-08-20T13:15:24Z</dcterms:modified>
</cp:coreProperties>
</file>