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sldIdLst>
    <p:sldId id="1575" r:id="rId2"/>
    <p:sldId id="1569" r:id="rId3"/>
    <p:sldId id="1571" r:id="rId4"/>
    <p:sldId id="1572" r:id="rId5"/>
    <p:sldId id="1570" r:id="rId6"/>
    <p:sldId id="1576" r:id="rId7"/>
    <p:sldId id="1574" r:id="rId8"/>
    <p:sldId id="1577" r:id="rId9"/>
    <p:sldId id="1568" r:id="rId10"/>
    <p:sldId id="1578" r:id="rId11"/>
    <p:sldId id="1581" r:id="rId12"/>
    <p:sldId id="1580" r:id="rId13"/>
    <p:sldId id="1579" r:id="rId14"/>
    <p:sldId id="1582" r:id="rId15"/>
    <p:sldId id="1583" r:id="rId16"/>
    <p:sldId id="1585" r:id="rId17"/>
    <p:sldId id="1587" r:id="rId18"/>
    <p:sldId id="1586" r:id="rId19"/>
    <p:sldId id="990" r:id="rId20"/>
    <p:sldId id="1639" r:id="rId21"/>
    <p:sldId id="1588" r:id="rId22"/>
    <p:sldId id="1566" r:id="rId23"/>
    <p:sldId id="1567" r:id="rId24"/>
    <p:sldId id="1640" r:id="rId25"/>
    <p:sldId id="1641"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9" autoAdjust="0"/>
    <p:restoredTop sz="94660"/>
  </p:normalViewPr>
  <p:slideViewPr>
    <p:cSldViewPr snapToGrid="0">
      <p:cViewPr varScale="1">
        <p:scale>
          <a:sx n="86" d="100"/>
          <a:sy n="86" d="100"/>
        </p:scale>
        <p:origin x="13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F08ABC-96EC-491F-A902-F5D0F31B97FF}" type="datetimeFigureOut">
              <a:rPr lang="en-GB" smtClean="0"/>
              <a:t>20/08/2022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984F3D-19EC-41C2-8207-18FD847BFE36}" type="slidenum">
              <a:rPr lang="en-GB" smtClean="0"/>
              <a:t>‹#›</a:t>
            </a:fld>
            <a:endParaRPr lang="en-GB"/>
          </a:p>
        </p:txBody>
      </p:sp>
    </p:spTree>
    <p:extLst>
      <p:ext uri="{BB962C8B-B14F-4D97-AF65-F5344CB8AC3E}">
        <p14:creationId xmlns:p14="http://schemas.microsoft.com/office/powerpoint/2010/main" val="523892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bbc.co.uk/religion/religions/zoroastrian/beliefs/god.shtm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rabbisacks.org/the-closeness-of-god-ki-tissa-5776/?_sf_s=Enter+keyword#_ftn1"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www.rabbisacks.org/the-closeness-of-god-ki-tissa-5776/?_sf_s=Enter+keyword#_ftn2"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95699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It is important to understand that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Angra</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Mainyu</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is not </a:t>
            </a:r>
            <a:r>
              <a:rPr lang="en-GB" sz="1200" b="1" i="0" u="none" strike="noStrike" kern="1200" dirty="0">
                <a:solidFill>
                  <a:schemeClr val="tx1"/>
                </a:solidFill>
                <a:effectLst/>
                <a:latin typeface="Franklin Gothic Medium" pitchFamily="34" charset="0"/>
                <a:ea typeface="ＭＳ Ｐゴシック" pitchFamily="-68" charset="-128"/>
                <a:cs typeface="ＭＳ Ｐゴシック" pitchFamily="-68" charset="-128"/>
                <a:hlinkClick r:id="rId3"/>
              </a:rPr>
              <a:t>God</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's equal opposite, rather that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Angra</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Mainyu</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is the destructive energy that opposes God's creative energy. This creative energy is called </a:t>
            </a:r>
            <a:r>
              <a:rPr lang="en-GB" sz="1200" b="0" i="1"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Spenta</a:t>
            </a:r>
            <a:r>
              <a:rPr lang="en-GB" sz="1200" b="0" i="1" u="none" strike="noStrike" kern="1200" dirty="0">
                <a:solidFill>
                  <a:schemeClr val="tx1"/>
                </a:solidFill>
                <a:effectLst/>
                <a:latin typeface="Franklin Gothic Medium" pitchFamily="34" charset="0"/>
                <a:ea typeface="ＭＳ Ｐゴシック" pitchFamily="-68" charset="-128"/>
                <a:cs typeface="ＭＳ Ｐゴシック" pitchFamily="-68" charset="-128"/>
              </a:rPr>
              <a:t> </a:t>
            </a:r>
            <a:r>
              <a:rPr lang="en-GB" sz="1200" b="0" i="1"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Mainyu</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God created a pure world through his creative energy, which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Angra</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Mainyu</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continues to attack, making it impure. Aging, sickness, famine, natural disasters, death and so on are attributed to this.</a:t>
            </a:r>
          </a:p>
          <a:p>
            <a:br>
              <a:rPr lang="en-GB" dirty="0"/>
            </a:b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413962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Dionysus is the god of the grape-harvest, winemaking and wine, of fertility, orchards and fruit, vegetation, insanity, ritual madness, religious ecstasy, festivity and theatre in ancient Greek religion and myth.[2][3][4]</a:t>
            </a:r>
          </a:p>
          <a:p>
            <a:endParaRPr lang="en-GB" dirty="0"/>
          </a:p>
          <a:p>
            <a:r>
              <a:rPr lang="en-GB" dirty="0"/>
              <a:t>In his religion, identical with or closely related to Orphism, Dionysus was believed to have been born from the union of Zeus and Persephone, and to have himself represented a chthonic or underworld aspect of Zeus.</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646398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Constantine converted not as a man but as the emperor. Christ sanctioned his power and made him his intended representative and through Constantine bound the empire to Himself by special bonds. Therefore conversion of Constantine not followed by review or critique of theocratic conception of empire. He was a Christian outside the Church yet the Church silently and sincerely accepted and recognized him. Theocratic absolutism of ancient state not revised by gospel but instead became an inseparable part of the </a:t>
            </a:r>
            <a:r>
              <a:rPr lang="en-GB" sz="1200" kern="1200" dirty="0" err="1">
                <a:solidFill>
                  <a:schemeClr val="tx1"/>
                </a:solidFill>
                <a:effectLst/>
                <a:latin typeface="+mn-lt"/>
                <a:ea typeface="+mn-ea"/>
                <a:cs typeface="+mn-cs"/>
              </a:rPr>
              <a:t>Xn</a:t>
            </a:r>
            <a:r>
              <a:rPr lang="en-GB" sz="1200" kern="1200" dirty="0">
                <a:solidFill>
                  <a:schemeClr val="tx1"/>
                </a:solidFill>
                <a:effectLst/>
                <a:latin typeface="+mn-lt"/>
                <a:ea typeface="+mn-ea"/>
                <a:cs typeface="+mn-cs"/>
              </a:rPr>
              <a:t> worldview. State seen as bearer of religion. Theocratic nature of the state untouched; religion primarily a state matter, because the state itself was a divine establishment, a divine form of human society. Freedom of religion granted in Edict of Milan 313 so that "the divinity abiding in the heavens might be mercifully and </a:t>
            </a:r>
            <a:r>
              <a:rPr lang="en-GB" sz="1200" kern="1200" dirty="0" err="1">
                <a:solidFill>
                  <a:schemeClr val="tx1"/>
                </a:solidFill>
                <a:effectLst/>
                <a:latin typeface="+mn-lt"/>
                <a:ea typeface="+mn-ea"/>
                <a:cs typeface="+mn-cs"/>
              </a:rPr>
              <a:t>favorably</a:t>
            </a:r>
            <a:r>
              <a:rPr lang="en-GB" sz="1200" kern="1200" dirty="0">
                <a:solidFill>
                  <a:schemeClr val="tx1"/>
                </a:solidFill>
                <a:effectLst/>
                <a:latin typeface="+mn-lt"/>
                <a:ea typeface="+mn-ea"/>
                <a:cs typeface="+mn-cs"/>
              </a:rPr>
              <a:t> inclined toward us, and to all who are under our authority." Pagan attitude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Justinian didn't distinguish Roman state tradition from </a:t>
            </a:r>
            <a:r>
              <a:rPr lang="en-GB" sz="1200" kern="1200" dirty="0" err="1">
                <a:solidFill>
                  <a:schemeClr val="tx1"/>
                </a:solidFill>
                <a:effectLst/>
                <a:latin typeface="+mn-lt"/>
                <a:ea typeface="+mn-ea"/>
                <a:cs typeface="+mn-cs"/>
              </a:rPr>
              <a:t>Xty</a:t>
            </a:r>
            <a:r>
              <a:rPr lang="en-GB" sz="1200" kern="1200" dirty="0">
                <a:solidFill>
                  <a:schemeClr val="tx1"/>
                </a:solidFill>
                <a:effectLst/>
                <a:latin typeface="+mn-lt"/>
                <a:ea typeface="+mn-ea"/>
                <a:cs typeface="+mn-cs"/>
              </a:rPr>
              <a:t>. Saw himself as fully Roman Emperor and Christian emperor. Empire and religion united and indivisible. The Empire in his time became essentially totalitarian with the state regulating every aspect of human life. There was no part of human life that the state did not have the right and duty to be concerned with.</a:t>
            </a:r>
          </a:p>
          <a:p>
            <a:r>
              <a:rPr lang="en-GB" sz="1200" kern="1200" dirty="0">
                <a:solidFill>
                  <a:schemeClr val="tx1"/>
                </a:solidFill>
                <a:effectLst/>
                <a:latin typeface="+mn-lt"/>
                <a:ea typeface="+mn-ea"/>
                <a:cs typeface="+mn-cs"/>
              </a:rPr>
              <a:t>"Here lay the deepest of all misunderstandings between the Church and the empire. The Roman state could accept the ecclesiastical doctrine of God and Christ comparatively easily as its official religious doctrine; it could render the Church great help in rooting out paganism and implanting </a:t>
            </a:r>
            <a:r>
              <a:rPr lang="en-GB" sz="1200" kern="1200" dirty="0" err="1">
                <a:solidFill>
                  <a:schemeClr val="tx1"/>
                </a:solidFill>
                <a:effectLst/>
                <a:latin typeface="+mn-lt"/>
                <a:ea typeface="+mn-ea"/>
                <a:cs typeface="+mn-cs"/>
              </a:rPr>
              <a:t>Xty</a:t>
            </a:r>
            <a:r>
              <a:rPr lang="en-GB" sz="1200" kern="1200" dirty="0">
                <a:solidFill>
                  <a:schemeClr val="tx1"/>
                </a:solidFill>
                <a:effectLst/>
                <a:latin typeface="+mn-lt"/>
                <a:ea typeface="+mn-ea"/>
                <a:cs typeface="+mn-cs"/>
              </a:rPr>
              <a:t>; and finally, it could Christianize its own laws to a certain extent. But it could not really recognize that the Church was a community distinct from itself; it did not understand the Church's ontological independence of the world. The religious absolutism of the Roman state and the emperor's belief that he was the representative of God on earth prevented it.</a:t>
            </a:r>
          </a:p>
          <a:p>
            <a:r>
              <a:rPr lang="en-GB" sz="1200" kern="1200" dirty="0">
                <a:solidFill>
                  <a:schemeClr val="tx1"/>
                </a:solidFill>
                <a:effectLst/>
                <a:latin typeface="+mn-lt"/>
                <a:ea typeface="+mn-ea"/>
                <a:cs typeface="+mn-cs"/>
              </a:rPr>
              <a:t>From the beginning Justinian regarded the religious unity of the empire as self-evident and natural as state unity. Stern measures were taken against all possible heretical sects. He also closed the pagan university in Athens and opened a Christian university in Constantinople. He spent a long time trying to reconcile the Orthodox and </a:t>
            </a:r>
            <a:r>
              <a:rPr lang="en-GB" sz="1200" kern="1200" dirty="0" err="1">
                <a:solidFill>
                  <a:schemeClr val="tx1"/>
                </a:solidFill>
                <a:effectLst/>
                <a:latin typeface="+mn-lt"/>
                <a:ea typeface="+mn-ea"/>
                <a:cs typeface="+mn-cs"/>
              </a:rPr>
              <a:t>Monophysites</a:t>
            </a:r>
            <a:r>
              <a:rPr lang="en-GB" sz="1200" kern="1200" dirty="0">
                <a:solidFill>
                  <a:schemeClr val="tx1"/>
                </a:solidFill>
                <a:effectLst/>
                <a:latin typeface="+mn-lt"/>
                <a:ea typeface="+mn-ea"/>
                <a:cs typeface="+mn-cs"/>
              </a:rPr>
              <a:t> by supporting first one side then the other and then trying to engineer and enforce compromises.</a:t>
            </a:r>
          </a:p>
          <a:p>
            <a:endParaRPr lang="en-GB" sz="1200" kern="1200" dirty="0">
              <a:solidFill>
                <a:schemeClr val="tx1"/>
              </a:solidFill>
              <a:effectLst/>
              <a:latin typeface="+mn-lt"/>
              <a:ea typeface="+mn-ea"/>
              <a:cs typeface="+mn-cs"/>
            </a:endParaRPr>
          </a:p>
          <a:p>
            <a:pPr fontAlgn="base"/>
            <a:r>
              <a:rPr lang="en-GB" sz="1200" b="0" i="0" u="none" strike="noStrike" kern="1200" dirty="0">
                <a:solidFill>
                  <a:schemeClr val="tx1"/>
                </a:solidFill>
                <a:effectLst/>
                <a:latin typeface="+mn-lt"/>
                <a:ea typeface="+mn-ea"/>
                <a:cs typeface="+mn-cs"/>
              </a:rPr>
              <a:t>Rome was known as the “Eternal City” because civilizations had lived there for thousands of years. The ancient Roman Empire was very powerful, and it had many enemies. Yet, ancient Romans managed to defeat the Carthaginians and Etruscans and extended their empire throughout Europe and Africa. No-one underestimated the greatness of the ancient Roman Empire.</a:t>
            </a:r>
          </a:p>
          <a:p>
            <a:br>
              <a:rPr lang="en-GB" dirty="0"/>
            </a:b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E6E8798-6F48-3342-A80B-318314BCF754}"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3344604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346 JOURNAL OF EARLY CHRISTIAN STUDIES</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The nihilist existential posture which lies at the heart of Gnosticism is</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not merely an attitude of the individuals who happen to have composed</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particular Gnostic texts. It is the attitude, Jonas claims, of a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transindividual</a:t>
            </a:r>
            <a:endPar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endParaRP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and transgenerational Spirit, “the Spirit of Late Antiquity,” which is the</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true “author” of Gnostic texts:</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 . the task of the hermeneutic return is to ﬁnd the real author, namely</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historical existence understood as a totality (das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geschichtliche</a:t>
            </a:r>
            <a:endPar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endParaRPr>
          </a:p>
          <a:p>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Gesamtdasein</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which reached beyond individuals and generations to</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produce this expression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Auslegung</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of itself—of what is most essential to</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it—and preserved itself for an entire epoch of history as the only mode of</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being which was at that epoch’s disposal, often perhaps in only latent form</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or congealed in convention, but always open to being actualized. Only this</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“subject of the history of Spirit”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geistesgeschichtliches</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Subjekt</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is what</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philosophical hermeneutics looks for.13</a:t>
            </a:r>
          </a:p>
          <a:p>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Schenke</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summarizes Jonas’ position on this point as follows:</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The subject of existential posture for Jonas is by no means an empirical</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human being or a group of empirical human beings, but something that lies</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behind them, a sort of intelligible Self that has not yet been split into</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empirical selves. This Self is not located in empty space, as it were, but is</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tied to empirical human beings and it is inﬂuenced by the history of the</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human race in the formation of its posture. However, it is free from the</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causal fabric of the world and can act into that fabric from the outside, as</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it were.14</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The texts which scholars had classiﬁed as Gnostic already before Jonas</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are for Jonas privileged windows into the very heart of “the Spirit of Late</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Antiquity.” Yet the extension of this same Gnostic Spirit is considerably</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wider: it includes almost all of the epoch’s religious phenomena, Judaism,</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speciﬁcally in its rabbinic form, being one of the few exceptions:</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3516462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Upon death, the general Gnostic philosophy states that the divine spark of the soul, which seeks to return to the Pleroma, is confused, distracted, disoriented, and lied to by the agents of the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Ialdabaoth</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/Demiurge, known as the archons. For in order for the Demiurge’s false material simulation/creation to continue, it requires that the divine spark be returned to the material world.</a:t>
            </a:r>
          </a:p>
          <a:p>
            <a:b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br>
            <a:endPar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endParaRP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Or as I interpret it: our divine spark (which was brought here by Sophia’s error) wishes to return to the Godhead upon death, but is intentionally blocked/confused by the archons.  This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archonic</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intervention prevents our spark from returning to the Pleroma and is returned to this miserable, physical existence.  This simple, deceptive cycle not only keeps the Demiurge’s simulation intact, but it also prevents the Demiurge’s creation from collapsing upon itself.  Should enough divine sparks return to their origin known as the Pleroma, the reunion would bring upon a complete ruin of the Demiurge’s simulation. This collapse would bring an end to the physical universe, the archons, and the arrogant/ignorant/misguided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Ialdabaoth</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a:t>
            </a:r>
          </a:p>
          <a:p>
            <a:b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br>
            <a:endPar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endParaRP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Fortunately for James (but not the rest of us), Jesus conveyed to him the passwords that allowed his divine spark to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maneuver</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through the 72 levels of games played by the archons and a return to the Godhead.  How lucky was James?</a:t>
            </a:r>
          </a:p>
          <a:p>
            <a:r>
              <a:rPr lang="en-GB" dirty="0"/>
              <a:t>https://</a:t>
            </a:r>
            <a:r>
              <a:rPr lang="en-GB" dirty="0" err="1"/>
              <a:t>driftlessabyss.blogspot.com</a:t>
            </a:r>
            <a:r>
              <a:rPr lang="en-GB" dirty="0"/>
              <a:t>/2018/02/passwords-to-</a:t>
            </a:r>
            <a:r>
              <a:rPr lang="en-GB" dirty="0" err="1"/>
              <a:t>pleroma.html</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082688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Arial" pitchFamily="-128" charset="0"/>
                <a:ea typeface="+mn-ea"/>
                <a:cs typeface="+mn-cs"/>
              </a:rPr>
              <a:t>The more I study the Torah, the more conscious I become of the immense mystery of Exodus 33. This is the chapter set in the middle of the Golden Calf narrative, between chapter 32 describing the sin and its consequences, and chapter 34, God’s revelation to Moses of the “Thirteen attributes of Mercy”, the second set of tablets and the renewal of the covenant. It is, I believe, this mystery that frames the shape of Jewish spirituality.</a:t>
            </a:r>
          </a:p>
          <a:p>
            <a:pPr fontAlgn="base"/>
            <a:r>
              <a:rPr lang="en-US" sz="1200" b="0" i="0" kern="1200" dirty="0">
                <a:solidFill>
                  <a:schemeClr val="tx1"/>
                </a:solidFill>
                <a:effectLst/>
                <a:latin typeface="Arial" pitchFamily="-128" charset="0"/>
                <a:ea typeface="+mn-ea"/>
                <a:cs typeface="+mn-cs"/>
              </a:rPr>
              <a:t>What makes chapter 33 perplexing is, first, that it is not clear what it is about. What was Moses doing? In the previous chapter he had already prayed twice for the people to be forgiven. In chapter 34 he prays for forgiveness again. What then was he trying to achieve in chapter 33?</a:t>
            </a:r>
          </a:p>
          <a:p>
            <a:pPr fontAlgn="base"/>
            <a:r>
              <a:rPr lang="en-US" sz="1200" b="0" i="0" kern="1200" dirty="0">
                <a:solidFill>
                  <a:schemeClr val="tx1"/>
                </a:solidFill>
                <a:effectLst/>
                <a:latin typeface="Arial" pitchFamily="-128" charset="0"/>
                <a:ea typeface="+mn-ea"/>
                <a:cs typeface="+mn-cs"/>
              </a:rPr>
              <a:t>Second, Moses’ requests are strange. He says, “Show me now Your ways” and “Show me now Your glory” (33:13, 33:18). These seem more requests for metaphysical understanding or mystical experience than for forgiveness. They have to do with Moses as an individual, not with the people on whose behalf he was praying. This was a moment of national crisis. God was angry. The people were </a:t>
            </a:r>
            <a:r>
              <a:rPr lang="en-US" sz="1200" b="0" i="0" kern="1200" dirty="0" err="1">
                <a:solidFill>
                  <a:schemeClr val="tx1"/>
                </a:solidFill>
                <a:effectLst/>
                <a:latin typeface="Arial" pitchFamily="-128" charset="0"/>
                <a:ea typeface="+mn-ea"/>
                <a:cs typeface="+mn-cs"/>
              </a:rPr>
              <a:t>traumatised</a:t>
            </a:r>
            <a:r>
              <a:rPr lang="en-US" sz="1200" b="0" i="0" kern="1200" dirty="0">
                <a:solidFill>
                  <a:schemeClr val="tx1"/>
                </a:solidFill>
                <a:effectLst/>
                <a:latin typeface="Arial" pitchFamily="-128" charset="0"/>
                <a:ea typeface="+mn-ea"/>
                <a:cs typeface="+mn-cs"/>
              </a:rPr>
              <a:t>. The whole nation was in disarray. This was not the time for Moses to ask for a seminar in theology.</a:t>
            </a:r>
          </a:p>
          <a:p>
            <a:pPr fontAlgn="base"/>
            <a:r>
              <a:rPr lang="en-US" sz="1200" b="0" i="0" kern="1200" dirty="0">
                <a:solidFill>
                  <a:schemeClr val="tx1"/>
                </a:solidFill>
                <a:effectLst/>
                <a:latin typeface="Arial" pitchFamily="-128" charset="0"/>
                <a:ea typeface="+mn-ea"/>
                <a:cs typeface="+mn-cs"/>
              </a:rPr>
              <a:t>Third, more than once the narrative seems to be going backward in time. In verse 4, for example, it says “No man put on his ornaments”, then in the next verse God says, “Now, then, remove your ornaments.” In verse 14, God says, “My presence will go with you.” In verse 15, Moses says, “If Your presence does not go with us, do not make us leave this place.” In both cases, time seems to be reversed: the second sentence is responded to by the one before. The Torah is clearly drawing our attention to something, but what?</a:t>
            </a:r>
          </a:p>
          <a:p>
            <a:pPr fontAlgn="base"/>
            <a:r>
              <a:rPr lang="en-US" sz="1200" b="0" i="0" kern="1200" dirty="0">
                <a:solidFill>
                  <a:schemeClr val="tx1"/>
                </a:solidFill>
                <a:effectLst/>
                <a:latin typeface="Arial" pitchFamily="-128" charset="0"/>
                <a:ea typeface="+mn-ea"/>
                <a:cs typeface="+mn-cs"/>
              </a:rPr>
              <a:t>Add to this the mystery of the calf itself – was it or was it not an idol? The text states that the people said, “This, Israel, is your God who brought you out of Egypt” (32:4). But it also says that they sought the calf because they did not know what had happened to </a:t>
            </a:r>
            <a:r>
              <a:rPr lang="en-US" sz="1200" b="0" i="1" kern="1200" dirty="0">
                <a:solidFill>
                  <a:schemeClr val="tx1"/>
                </a:solidFill>
                <a:effectLst/>
                <a:latin typeface="Arial" pitchFamily="-128" charset="0"/>
                <a:ea typeface="+mn-ea"/>
                <a:cs typeface="+mn-cs"/>
              </a:rPr>
              <a:t>Moses</a:t>
            </a:r>
            <a:r>
              <a:rPr lang="en-US" sz="1200" b="0" i="0" kern="1200" dirty="0">
                <a:solidFill>
                  <a:schemeClr val="tx1"/>
                </a:solidFill>
                <a:effectLst/>
                <a:latin typeface="Arial" pitchFamily="-128" charset="0"/>
                <a:ea typeface="+mn-ea"/>
                <a:cs typeface="+mn-cs"/>
              </a:rPr>
              <a:t>. Were they seeking a replacement for him or God? What was their sin?</a:t>
            </a:r>
          </a:p>
          <a:p>
            <a:pPr fontAlgn="base"/>
            <a:r>
              <a:rPr lang="en-US" sz="1200" b="0" i="0" kern="1200" dirty="0">
                <a:solidFill>
                  <a:schemeClr val="tx1"/>
                </a:solidFill>
                <a:effectLst/>
                <a:latin typeface="Arial" pitchFamily="-128" charset="0"/>
                <a:ea typeface="+mn-ea"/>
                <a:cs typeface="+mn-cs"/>
              </a:rPr>
              <a:t>Surrounding it all is the larger mystery of the precise sequence of events involved in the long passages about the </a:t>
            </a:r>
            <a:r>
              <a:rPr lang="en-US" sz="1200" b="0" i="0" kern="1200" dirty="0" err="1">
                <a:solidFill>
                  <a:schemeClr val="tx1"/>
                </a:solidFill>
                <a:effectLst/>
                <a:latin typeface="Arial" pitchFamily="-128" charset="0"/>
                <a:ea typeface="+mn-ea"/>
                <a:cs typeface="+mn-cs"/>
              </a:rPr>
              <a:t>Mishkan</a:t>
            </a:r>
            <a:r>
              <a:rPr lang="en-US" sz="1200" b="0" i="0" kern="1200" dirty="0">
                <a:solidFill>
                  <a:schemeClr val="tx1"/>
                </a:solidFill>
                <a:effectLst/>
                <a:latin typeface="Arial" pitchFamily="-128" charset="0"/>
                <a:ea typeface="+mn-ea"/>
                <a:cs typeface="+mn-cs"/>
              </a:rPr>
              <a:t>, before and after the Golden Calf. What was the relationship between the Sanctuary and the Calf?</a:t>
            </a:r>
          </a:p>
          <a:p>
            <a:pPr fontAlgn="base"/>
            <a:r>
              <a:rPr lang="en-US" sz="1200" b="0" i="0" kern="1200" dirty="0">
                <a:solidFill>
                  <a:schemeClr val="tx1"/>
                </a:solidFill>
                <a:effectLst/>
                <a:latin typeface="Arial" pitchFamily="-128" charset="0"/>
                <a:ea typeface="+mn-ea"/>
                <a:cs typeface="+mn-cs"/>
              </a:rPr>
              <a:t>At the heart of the mystery is the odd and troubling detail of verses 7-11. This tells us that Moses took his tent and pitched it </a:t>
            </a:r>
            <a:r>
              <a:rPr lang="en-US" sz="1200" b="0" i="1" kern="1200" dirty="0">
                <a:solidFill>
                  <a:schemeClr val="tx1"/>
                </a:solidFill>
                <a:effectLst/>
                <a:latin typeface="Arial" pitchFamily="-128" charset="0"/>
                <a:ea typeface="+mn-ea"/>
                <a:cs typeface="+mn-cs"/>
              </a:rPr>
              <a:t>outside the camp</a:t>
            </a:r>
            <a:r>
              <a:rPr lang="en-US" sz="1200" b="0" i="0" kern="1200" dirty="0">
                <a:solidFill>
                  <a:schemeClr val="tx1"/>
                </a:solidFill>
                <a:effectLst/>
                <a:latin typeface="Arial" pitchFamily="-128" charset="0"/>
                <a:ea typeface="+mn-ea"/>
                <a:cs typeface="+mn-cs"/>
              </a:rPr>
              <a:t>. What has this to do with the subject at hand, namely the relationship between God and the people after the Golden Calf? In any case, it was surely the worst possible thing for Moses to do at that time under those circumstances. God had just announced that “I will not go in your midst” (33:3). At this, the people were deeply distressed. They “went into mourning” (33:4). For Moses, then, to leave the camp must have been doubly </a:t>
            </a:r>
            <a:r>
              <a:rPr lang="en-US" sz="1200" b="0" i="0" kern="1200" dirty="0" err="1">
                <a:solidFill>
                  <a:schemeClr val="tx1"/>
                </a:solidFill>
                <a:effectLst/>
                <a:latin typeface="Arial" pitchFamily="-128" charset="0"/>
                <a:ea typeface="+mn-ea"/>
                <a:cs typeface="+mn-cs"/>
              </a:rPr>
              <a:t>demoralising</a:t>
            </a:r>
            <a:r>
              <a:rPr lang="en-US" sz="1200" b="0" i="0" kern="1200" dirty="0">
                <a:solidFill>
                  <a:schemeClr val="tx1"/>
                </a:solidFill>
                <a:effectLst/>
                <a:latin typeface="Arial" pitchFamily="-128" charset="0"/>
                <a:ea typeface="+mn-ea"/>
                <a:cs typeface="+mn-cs"/>
              </a:rPr>
              <a:t>. At times of collective distress, a leader has to be close to the people, not distant.</a:t>
            </a:r>
          </a:p>
          <a:p>
            <a:pPr fontAlgn="base"/>
            <a:r>
              <a:rPr lang="en-US" sz="1200" b="0" i="0" kern="1200" dirty="0">
                <a:solidFill>
                  <a:schemeClr val="tx1"/>
                </a:solidFill>
                <a:effectLst/>
                <a:latin typeface="Arial" pitchFamily="-128" charset="0"/>
                <a:ea typeface="+mn-ea"/>
                <a:cs typeface="+mn-cs"/>
              </a:rPr>
              <a:t>There are many ways of reading this cryptic text, but it seems to me the most powerful and simple interpretation is this. Moses was making his most audacious prayer, so audacious that the Torah does not state it directly and explicitly. We have to reconstruct it from anomalies and clues within the text itself.</a:t>
            </a:r>
          </a:p>
          <a:p>
            <a:pPr fontAlgn="base"/>
            <a:r>
              <a:rPr lang="en-US" sz="1200" b="0" i="0" kern="1200" dirty="0">
                <a:solidFill>
                  <a:schemeClr val="tx1"/>
                </a:solidFill>
                <a:effectLst/>
                <a:latin typeface="Arial" pitchFamily="-128" charset="0"/>
                <a:ea typeface="+mn-ea"/>
                <a:cs typeface="+mn-cs"/>
              </a:rPr>
              <a:t>The previous chapter implied that the people panicked because of the absence of Moses, their leader. God himself implied as much when he said to Moses, “Go down, because </a:t>
            </a:r>
            <a:r>
              <a:rPr lang="en-US" sz="1200" b="0" i="1" kern="1200" dirty="0">
                <a:solidFill>
                  <a:schemeClr val="tx1"/>
                </a:solidFill>
                <a:effectLst/>
                <a:latin typeface="Arial" pitchFamily="-128" charset="0"/>
                <a:ea typeface="+mn-ea"/>
                <a:cs typeface="+mn-cs"/>
              </a:rPr>
              <a:t>your</a:t>
            </a:r>
            <a:r>
              <a:rPr lang="en-US" sz="1200" b="0" i="0" kern="1200" dirty="0">
                <a:solidFill>
                  <a:schemeClr val="tx1"/>
                </a:solidFill>
                <a:effectLst/>
                <a:latin typeface="Arial" pitchFamily="-128" charset="0"/>
                <a:ea typeface="+mn-ea"/>
                <a:cs typeface="+mn-cs"/>
              </a:rPr>
              <a:t> people, whom </a:t>
            </a:r>
            <a:r>
              <a:rPr lang="en-US" sz="1200" b="0" i="1" kern="1200" dirty="0">
                <a:solidFill>
                  <a:schemeClr val="tx1"/>
                </a:solidFill>
                <a:effectLst/>
                <a:latin typeface="Arial" pitchFamily="-128" charset="0"/>
                <a:ea typeface="+mn-ea"/>
                <a:cs typeface="+mn-cs"/>
              </a:rPr>
              <a:t>you</a:t>
            </a:r>
            <a:r>
              <a:rPr lang="en-US" sz="1200" b="0" i="0" kern="1200" dirty="0">
                <a:solidFill>
                  <a:schemeClr val="tx1"/>
                </a:solidFill>
                <a:effectLst/>
                <a:latin typeface="Arial" pitchFamily="-128" charset="0"/>
                <a:ea typeface="+mn-ea"/>
                <a:cs typeface="+mn-cs"/>
              </a:rPr>
              <a:t> brought up out of Egypt, have become corrupt” (32:7). The suggestion is that Moses’ absence or distance was the cause of the sin. He should have stayed closer to the people. Moses took the point. He did go down. He did punish the guilty. He did pray for God to forgive the people. That was the theme of chapter 32. But in chapter 33, having restored order to the people, Moses now began on an entirely new line of approach. He was, in effect, saying to God: what the people need is not for </a:t>
            </a:r>
            <a:r>
              <a:rPr lang="en-US" sz="1200" b="0" i="1" kern="1200" dirty="0">
                <a:solidFill>
                  <a:schemeClr val="tx1"/>
                </a:solidFill>
                <a:effectLst/>
                <a:latin typeface="Arial" pitchFamily="-128" charset="0"/>
                <a:ea typeface="+mn-ea"/>
                <a:cs typeface="+mn-cs"/>
              </a:rPr>
              <a:t>me</a:t>
            </a:r>
            <a:r>
              <a:rPr lang="en-US" sz="1200" b="0" i="0" kern="1200" dirty="0">
                <a:solidFill>
                  <a:schemeClr val="tx1"/>
                </a:solidFill>
                <a:effectLst/>
                <a:latin typeface="Arial" pitchFamily="-128" charset="0"/>
                <a:ea typeface="+mn-ea"/>
                <a:cs typeface="+mn-cs"/>
              </a:rPr>
              <a:t> to be close to them. I am just a human, here today, gone tomorrow. But You are eternal. You are their God. They need </a:t>
            </a:r>
            <a:r>
              <a:rPr lang="en-US" sz="1200" b="0" i="1" kern="1200" dirty="0">
                <a:solidFill>
                  <a:schemeClr val="tx1"/>
                </a:solidFill>
                <a:effectLst/>
                <a:latin typeface="Arial" pitchFamily="-128" charset="0"/>
                <a:ea typeface="+mn-ea"/>
                <a:cs typeface="+mn-cs"/>
              </a:rPr>
              <a:t>You</a:t>
            </a:r>
            <a:r>
              <a:rPr lang="en-US" sz="1200" b="0" i="0" kern="1200" dirty="0">
                <a:solidFill>
                  <a:schemeClr val="tx1"/>
                </a:solidFill>
                <a:effectLst/>
                <a:latin typeface="Arial" pitchFamily="-128" charset="0"/>
                <a:ea typeface="+mn-ea"/>
                <a:cs typeface="+mn-cs"/>
              </a:rPr>
              <a:t> to be close to them.</a:t>
            </a:r>
          </a:p>
          <a:p>
            <a:pPr fontAlgn="base"/>
            <a:r>
              <a:rPr lang="en-US" sz="1200" b="0" i="0" kern="1200" dirty="0">
                <a:solidFill>
                  <a:schemeClr val="tx1"/>
                </a:solidFill>
                <a:effectLst/>
                <a:latin typeface="Arial" pitchFamily="-128" charset="0"/>
                <a:ea typeface="+mn-ea"/>
                <a:cs typeface="+mn-cs"/>
              </a:rPr>
              <a:t>It was as if Moses was saying, “Until now, they have experienced You as a terrifying, elemental force, delivering plague after plague to the Egyptians, bringing the world’s greatest empire to its knees, dividing the sea, overturning the very order of nature itself. At Mount Sinai, merely hearing Your voice, they were so overwhelmed that they said, if we continue to hear the voice, ‘we will die’ (Ex. 20:16).” The people needed, said Moses, to experience not the </a:t>
            </a:r>
            <a:r>
              <a:rPr lang="en-US" sz="1200" b="0" i="1" kern="1200" dirty="0">
                <a:solidFill>
                  <a:schemeClr val="tx1"/>
                </a:solidFill>
                <a:effectLst/>
                <a:latin typeface="Arial" pitchFamily="-128" charset="0"/>
                <a:ea typeface="+mn-ea"/>
                <a:cs typeface="+mn-cs"/>
              </a:rPr>
              <a:t>greatness</a:t>
            </a:r>
            <a:r>
              <a:rPr lang="en-US" sz="1200" b="0" i="0" kern="1200" dirty="0">
                <a:solidFill>
                  <a:schemeClr val="tx1"/>
                </a:solidFill>
                <a:effectLst/>
                <a:latin typeface="Arial" pitchFamily="-128" charset="0"/>
                <a:ea typeface="+mn-ea"/>
                <a:cs typeface="+mn-cs"/>
              </a:rPr>
              <a:t> of God but the </a:t>
            </a:r>
            <a:r>
              <a:rPr lang="en-US" sz="1200" b="0" i="1" kern="1200" dirty="0">
                <a:solidFill>
                  <a:schemeClr val="tx1"/>
                </a:solidFill>
                <a:effectLst/>
                <a:latin typeface="Arial" pitchFamily="-128" charset="0"/>
                <a:ea typeface="+mn-ea"/>
                <a:cs typeface="+mn-cs"/>
              </a:rPr>
              <a:t>closeness</a:t>
            </a:r>
            <a:r>
              <a:rPr lang="en-US" sz="1200" b="0" i="0" kern="1200" dirty="0">
                <a:solidFill>
                  <a:schemeClr val="tx1"/>
                </a:solidFill>
                <a:effectLst/>
                <a:latin typeface="Arial" pitchFamily="-128" charset="0"/>
                <a:ea typeface="+mn-ea"/>
                <a:cs typeface="+mn-cs"/>
              </a:rPr>
              <a:t> of God, not God heard in thunder and lightning at the top of the mountain but as a perpetual Presence in the valley below.</a:t>
            </a:r>
          </a:p>
          <a:p>
            <a:pPr fontAlgn="base"/>
            <a:r>
              <a:rPr lang="en-US" sz="1200" b="0" i="0" kern="1200" dirty="0">
                <a:solidFill>
                  <a:schemeClr val="tx1"/>
                </a:solidFill>
                <a:effectLst/>
                <a:latin typeface="Arial" pitchFamily="-128" charset="0"/>
                <a:ea typeface="+mn-ea"/>
                <a:cs typeface="+mn-cs"/>
              </a:rPr>
              <a:t>That is why Moses removed his tent and pitched it outside the camp, as if to say to God: it is not my presence the people need in their midst, but Yours. That is why Moses sought to understand the very nature of God Himself. Is it possible for God to be close to where people are? Can transcendence become immanence? Can the God who is vaster than the universe live within the universe in a predictable, comprehensible way, not just in the form of miraculous intervention?</a:t>
            </a:r>
          </a:p>
          <a:p>
            <a:pPr fontAlgn="base"/>
            <a:r>
              <a:rPr lang="en-US" sz="1200" b="0" i="0" kern="1200" dirty="0">
                <a:solidFill>
                  <a:schemeClr val="tx1"/>
                </a:solidFill>
                <a:effectLst/>
                <a:latin typeface="Arial" pitchFamily="-128" charset="0"/>
                <a:ea typeface="+mn-ea"/>
                <a:cs typeface="+mn-cs"/>
              </a:rPr>
              <a:t>To this, God replied in a highly structured way. First, He said, you cannot understand My ways. “I will be gracious to whom I will be gracious and I will show mercy to whom I will show mercy” (33:19). There is an element of divine justice that must always elude human comprehension. We cannot fully enter into the mind of another human being, how much less so the mind of the Creator Himself.</a:t>
            </a:r>
          </a:p>
          <a:p>
            <a:pPr fontAlgn="base"/>
            <a:r>
              <a:rPr lang="en-US" sz="1200" b="0" i="0" kern="1200" dirty="0">
                <a:solidFill>
                  <a:schemeClr val="tx1"/>
                </a:solidFill>
                <a:effectLst/>
                <a:latin typeface="Arial" pitchFamily="-128" charset="0"/>
                <a:ea typeface="+mn-ea"/>
                <a:cs typeface="+mn-cs"/>
              </a:rPr>
              <a:t>Second, “You cannot see My face, for no one can see Me and live” (33:20). Humans can at best “See My back.” Even when God intervenes in history, we can see this only in retrospect, looking back. Steven Hawking was wrong.</a:t>
            </a:r>
            <a:r>
              <a:rPr lang="en-US" sz="1200" b="0" i="0" kern="1200" dirty="0">
                <a:solidFill>
                  <a:schemeClr val="tx1"/>
                </a:solidFill>
                <a:effectLst/>
                <a:latin typeface="Arial" pitchFamily="-128" charset="0"/>
                <a:ea typeface="+mn-ea"/>
                <a:cs typeface="+mn-cs"/>
                <a:hlinkClick r:id="rId3"/>
              </a:rPr>
              <a:t>[1]</a:t>
            </a:r>
            <a:r>
              <a:rPr lang="en-US" sz="1200" b="0" i="0" kern="1200" dirty="0">
                <a:solidFill>
                  <a:schemeClr val="tx1"/>
                </a:solidFill>
                <a:effectLst/>
                <a:latin typeface="Arial" pitchFamily="-128" charset="0"/>
                <a:ea typeface="+mn-ea"/>
                <a:cs typeface="+mn-cs"/>
              </a:rPr>
              <a:t> Even if we decode every scientific mystery, we still will not know the mind of God.</a:t>
            </a:r>
          </a:p>
          <a:p>
            <a:pPr fontAlgn="base"/>
            <a:r>
              <a:rPr lang="en-US" sz="1200" b="0" i="0" kern="1200" dirty="0">
                <a:solidFill>
                  <a:schemeClr val="tx1"/>
                </a:solidFill>
                <a:effectLst/>
                <a:latin typeface="Arial" pitchFamily="-128" charset="0"/>
                <a:ea typeface="+mn-ea"/>
                <a:cs typeface="+mn-cs"/>
              </a:rPr>
              <a:t>However, third, you </a:t>
            </a:r>
            <a:r>
              <a:rPr lang="en-US" sz="1200" b="0" i="1" kern="1200" dirty="0">
                <a:solidFill>
                  <a:schemeClr val="tx1"/>
                </a:solidFill>
                <a:effectLst/>
                <a:latin typeface="Arial" pitchFamily="-128" charset="0"/>
                <a:ea typeface="+mn-ea"/>
                <a:cs typeface="+mn-cs"/>
              </a:rPr>
              <a:t>can</a:t>
            </a:r>
            <a:r>
              <a:rPr lang="en-US" sz="1200" b="0" i="0" kern="1200" dirty="0">
                <a:solidFill>
                  <a:schemeClr val="tx1"/>
                </a:solidFill>
                <a:effectLst/>
                <a:latin typeface="Arial" pitchFamily="-128" charset="0"/>
                <a:ea typeface="+mn-ea"/>
                <a:cs typeface="+mn-cs"/>
              </a:rPr>
              <a:t> see My “glory”. That is what Moses asked for once he </a:t>
            </a:r>
            <a:r>
              <a:rPr lang="en-US" sz="1200" b="0" i="0" kern="1200" dirty="0" err="1">
                <a:solidFill>
                  <a:schemeClr val="tx1"/>
                </a:solidFill>
                <a:effectLst/>
                <a:latin typeface="Arial" pitchFamily="-128" charset="0"/>
                <a:ea typeface="+mn-ea"/>
                <a:cs typeface="+mn-cs"/>
              </a:rPr>
              <a:t>realised</a:t>
            </a:r>
            <a:r>
              <a:rPr lang="en-US" sz="1200" b="0" i="0" kern="1200" dirty="0">
                <a:solidFill>
                  <a:schemeClr val="tx1"/>
                </a:solidFill>
                <a:effectLst/>
                <a:latin typeface="Arial" pitchFamily="-128" charset="0"/>
                <a:ea typeface="+mn-ea"/>
                <a:cs typeface="+mn-cs"/>
              </a:rPr>
              <a:t> that he could never know God’s “ways” or see His “face”. That is what God caused to pass by as Moses stood “in a cleft of the rock” (v. 22). We do not know at this stage, exactly what is meant by God’s glory, but we discover this at the very end of the book of Exodus. Chapters 35-40 describe how the Israelites built the </a:t>
            </a:r>
            <a:r>
              <a:rPr lang="en-US" sz="1200" b="0" i="0" kern="1200" dirty="0" err="1">
                <a:solidFill>
                  <a:schemeClr val="tx1"/>
                </a:solidFill>
                <a:effectLst/>
                <a:latin typeface="Arial" pitchFamily="-128" charset="0"/>
                <a:ea typeface="+mn-ea"/>
                <a:cs typeface="+mn-cs"/>
              </a:rPr>
              <a:t>Mishkan</a:t>
            </a:r>
            <a:r>
              <a:rPr lang="en-US" sz="1200" b="0" i="0" kern="1200" dirty="0">
                <a:solidFill>
                  <a:schemeClr val="tx1"/>
                </a:solidFill>
                <a:effectLst/>
                <a:latin typeface="Arial" pitchFamily="-128" charset="0"/>
                <a:ea typeface="+mn-ea"/>
                <a:cs typeface="+mn-cs"/>
              </a:rPr>
              <a:t>. When it is finished and assembled we read this:</a:t>
            </a:r>
          </a:p>
          <a:p>
            <a:pPr fontAlgn="base"/>
            <a:r>
              <a:rPr lang="en-US" sz="1200" b="0" kern="1200" dirty="0">
                <a:solidFill>
                  <a:schemeClr val="tx1"/>
                </a:solidFill>
                <a:effectLst/>
                <a:latin typeface="Arial" pitchFamily="-128" charset="0"/>
                <a:ea typeface="+mn-ea"/>
                <a:cs typeface="+mn-cs"/>
              </a:rPr>
              <a:t>Then the cloud covered the tent of meeting, and </a:t>
            </a:r>
            <a:r>
              <a:rPr lang="en-US" sz="1200" b="0" i="1" kern="1200" dirty="0">
                <a:solidFill>
                  <a:schemeClr val="tx1"/>
                </a:solidFill>
                <a:effectLst/>
                <a:latin typeface="Arial" pitchFamily="-128" charset="0"/>
                <a:ea typeface="+mn-ea"/>
                <a:cs typeface="+mn-cs"/>
              </a:rPr>
              <a:t>the glory of the Lord</a:t>
            </a:r>
            <a:r>
              <a:rPr lang="en-US" sz="1200" b="0" kern="1200" dirty="0">
                <a:solidFill>
                  <a:schemeClr val="tx1"/>
                </a:solidFill>
                <a:effectLst/>
                <a:latin typeface="Arial" pitchFamily="-128" charset="0"/>
                <a:ea typeface="+mn-ea"/>
                <a:cs typeface="+mn-cs"/>
              </a:rPr>
              <a:t> filled the </a:t>
            </a:r>
            <a:r>
              <a:rPr lang="en-US" sz="1200" b="0" kern="1200" dirty="0" err="1">
                <a:solidFill>
                  <a:schemeClr val="tx1"/>
                </a:solidFill>
                <a:effectLst/>
                <a:latin typeface="Arial" pitchFamily="-128" charset="0"/>
                <a:ea typeface="+mn-ea"/>
                <a:cs typeface="+mn-cs"/>
              </a:rPr>
              <a:t>Mishkan</a:t>
            </a:r>
            <a:r>
              <a:rPr lang="en-US" sz="1200" b="0" kern="1200" dirty="0">
                <a:solidFill>
                  <a:schemeClr val="tx1"/>
                </a:solidFill>
                <a:effectLst/>
                <a:latin typeface="Arial" pitchFamily="-128" charset="0"/>
                <a:ea typeface="+mn-ea"/>
                <a:cs typeface="+mn-cs"/>
              </a:rPr>
              <a:t>.  Moses could not enter the tent of meeting because the cloud had settled on it, and </a:t>
            </a:r>
            <a:r>
              <a:rPr lang="en-US" sz="1200" b="0" i="1" kern="1200" dirty="0">
                <a:solidFill>
                  <a:schemeClr val="tx1"/>
                </a:solidFill>
                <a:effectLst/>
                <a:latin typeface="Arial" pitchFamily="-128" charset="0"/>
                <a:ea typeface="+mn-ea"/>
                <a:cs typeface="+mn-cs"/>
              </a:rPr>
              <a:t>the glory of the Lord</a:t>
            </a:r>
            <a:r>
              <a:rPr lang="en-US" sz="1200" b="0" kern="1200" dirty="0">
                <a:solidFill>
                  <a:schemeClr val="tx1"/>
                </a:solidFill>
                <a:effectLst/>
                <a:latin typeface="Arial" pitchFamily="-128" charset="0"/>
                <a:ea typeface="+mn-ea"/>
                <a:cs typeface="+mn-cs"/>
              </a:rPr>
              <a:t> filled the </a:t>
            </a:r>
            <a:r>
              <a:rPr lang="en-US" sz="1200" b="0" kern="1200" dirty="0" err="1">
                <a:solidFill>
                  <a:schemeClr val="tx1"/>
                </a:solidFill>
                <a:effectLst/>
                <a:latin typeface="Arial" pitchFamily="-128" charset="0"/>
                <a:ea typeface="+mn-ea"/>
                <a:cs typeface="+mn-cs"/>
              </a:rPr>
              <a:t>Mishkan</a:t>
            </a:r>
            <a:r>
              <a:rPr lang="en-US" sz="1200" b="0" kern="1200" dirty="0">
                <a:solidFill>
                  <a:schemeClr val="tx1"/>
                </a:solidFill>
                <a:effectLst/>
                <a:latin typeface="Arial" pitchFamily="-128" charset="0"/>
                <a:ea typeface="+mn-ea"/>
                <a:cs typeface="+mn-cs"/>
              </a:rPr>
              <a:t>. (Ex. 40:34-35)</a:t>
            </a:r>
          </a:p>
          <a:p>
            <a:pPr fontAlgn="base"/>
            <a:r>
              <a:rPr lang="en-US" sz="1200" b="0" i="0" kern="1200" dirty="0">
                <a:solidFill>
                  <a:schemeClr val="tx1"/>
                </a:solidFill>
                <a:effectLst/>
                <a:latin typeface="Arial" pitchFamily="-128" charset="0"/>
                <a:ea typeface="+mn-ea"/>
                <a:cs typeface="+mn-cs"/>
              </a:rPr>
              <a:t>We now understand the entire drama set in motion by the making of the Golden Calf. Moses pleaded with God to come closer to the people, so that they would encounter Him not only at unrepeatable moments in the form of miracles but regularly, on a daily basis, and not only as a force that threatens to obliterate all it touches but as a Presence that can be sensed in the heart of the camp.</a:t>
            </a:r>
          </a:p>
          <a:p>
            <a:pPr fontAlgn="base"/>
            <a:r>
              <a:rPr lang="en-US" sz="1200" b="0" i="1" kern="1200" dirty="0">
                <a:solidFill>
                  <a:schemeClr val="tx1"/>
                </a:solidFill>
                <a:effectLst/>
                <a:latin typeface="Arial" pitchFamily="-128" charset="0"/>
                <a:ea typeface="+mn-ea"/>
                <a:cs typeface="+mn-cs"/>
              </a:rPr>
              <a:t>That is why God commanded Moses to instruct the people to build the </a:t>
            </a:r>
            <a:r>
              <a:rPr lang="en-US" sz="1200" b="0" i="1" kern="1200" dirty="0" err="1">
                <a:solidFill>
                  <a:schemeClr val="tx1"/>
                </a:solidFill>
                <a:effectLst/>
                <a:latin typeface="Arial" pitchFamily="-128" charset="0"/>
                <a:ea typeface="+mn-ea"/>
                <a:cs typeface="+mn-cs"/>
              </a:rPr>
              <a:t>Mishkan</a:t>
            </a:r>
            <a:r>
              <a:rPr lang="en-US" sz="1200" b="0" i="1" kern="1200" dirty="0">
                <a:solidFill>
                  <a:schemeClr val="tx1"/>
                </a:solidFill>
                <a:effectLst/>
                <a:latin typeface="Arial" pitchFamily="-128" charset="0"/>
                <a:ea typeface="+mn-ea"/>
                <a:cs typeface="+mn-cs"/>
              </a:rPr>
              <a:t>. </a:t>
            </a:r>
            <a:r>
              <a:rPr lang="en-US" sz="1200" b="0" i="0" kern="1200" dirty="0">
                <a:solidFill>
                  <a:schemeClr val="tx1"/>
                </a:solidFill>
                <a:effectLst/>
                <a:latin typeface="Arial" pitchFamily="-128" charset="0"/>
                <a:ea typeface="+mn-ea"/>
                <a:cs typeface="+mn-cs"/>
              </a:rPr>
              <a:t>It is what He meant when He said: “Let them make Me a sanctuary and I will dwell (</a:t>
            </a:r>
            <a:r>
              <a:rPr lang="en-US" sz="1200" b="0" i="1" kern="1200" dirty="0" err="1">
                <a:solidFill>
                  <a:schemeClr val="tx1"/>
                </a:solidFill>
                <a:effectLst/>
                <a:latin typeface="Arial" pitchFamily="-128" charset="0"/>
                <a:ea typeface="+mn-ea"/>
                <a:cs typeface="+mn-cs"/>
              </a:rPr>
              <a:t>ve-shakhanti</a:t>
            </a:r>
            <a:r>
              <a:rPr lang="en-US" sz="1200" b="0" i="0" kern="1200" dirty="0">
                <a:solidFill>
                  <a:schemeClr val="tx1"/>
                </a:solidFill>
                <a:effectLst/>
                <a:latin typeface="Arial" pitchFamily="-128" charset="0"/>
                <a:ea typeface="+mn-ea"/>
                <a:cs typeface="+mn-cs"/>
              </a:rPr>
              <a:t>) among them” (Ex. 25:8). It is from this verb that we get the word </a:t>
            </a:r>
            <a:r>
              <a:rPr lang="en-US" sz="1200" b="0" i="1" kern="1200" dirty="0" err="1">
                <a:solidFill>
                  <a:schemeClr val="tx1"/>
                </a:solidFill>
                <a:effectLst/>
                <a:latin typeface="Arial" pitchFamily="-128" charset="0"/>
                <a:ea typeface="+mn-ea"/>
                <a:cs typeface="+mn-cs"/>
              </a:rPr>
              <a:t>Mishkan</a:t>
            </a:r>
            <a:r>
              <a:rPr lang="en-US" sz="1200" b="0" i="0" kern="1200" dirty="0">
                <a:solidFill>
                  <a:schemeClr val="tx1"/>
                </a:solidFill>
                <a:effectLst/>
                <a:latin typeface="Arial" pitchFamily="-128" charset="0"/>
                <a:ea typeface="+mn-ea"/>
                <a:cs typeface="+mn-cs"/>
              </a:rPr>
              <a:t>, “Tabernacle” and the post-biblical word </a:t>
            </a:r>
            <a:r>
              <a:rPr lang="en-US" sz="1200" b="0" i="1" kern="1200" dirty="0" err="1">
                <a:solidFill>
                  <a:schemeClr val="tx1"/>
                </a:solidFill>
                <a:effectLst/>
                <a:latin typeface="Arial" pitchFamily="-128" charset="0"/>
                <a:ea typeface="+mn-ea"/>
                <a:cs typeface="+mn-cs"/>
              </a:rPr>
              <a:t>Shekhinah</a:t>
            </a:r>
            <a:r>
              <a:rPr lang="en-US" sz="1200" b="0" i="0" kern="1200" dirty="0">
                <a:solidFill>
                  <a:schemeClr val="tx1"/>
                </a:solidFill>
                <a:effectLst/>
                <a:latin typeface="Arial" pitchFamily="-128" charset="0"/>
                <a:ea typeface="+mn-ea"/>
                <a:cs typeface="+mn-cs"/>
              </a:rPr>
              <a:t>, meaning the Divine presence. A </a:t>
            </a:r>
            <a:r>
              <a:rPr lang="en-US" sz="1200" b="0" i="1" kern="1200" dirty="0" err="1">
                <a:solidFill>
                  <a:schemeClr val="tx1"/>
                </a:solidFill>
                <a:effectLst/>
                <a:latin typeface="Arial" pitchFamily="-128" charset="0"/>
                <a:ea typeface="+mn-ea"/>
                <a:cs typeface="+mn-cs"/>
              </a:rPr>
              <a:t>shakhen</a:t>
            </a:r>
            <a:r>
              <a:rPr lang="en-US" sz="1200" b="0" i="0" kern="1200" dirty="0">
                <a:solidFill>
                  <a:schemeClr val="tx1"/>
                </a:solidFill>
                <a:effectLst/>
                <a:latin typeface="Arial" pitchFamily="-128" charset="0"/>
                <a:ea typeface="+mn-ea"/>
                <a:cs typeface="+mn-cs"/>
              </a:rPr>
              <a:t> is a </a:t>
            </a:r>
            <a:r>
              <a:rPr lang="en-US" sz="1200" b="0" i="0" kern="1200" dirty="0" err="1">
                <a:solidFill>
                  <a:schemeClr val="tx1"/>
                </a:solidFill>
                <a:effectLst/>
                <a:latin typeface="Arial" pitchFamily="-128" charset="0"/>
                <a:ea typeface="+mn-ea"/>
                <a:cs typeface="+mn-cs"/>
              </a:rPr>
              <a:t>neighbour</a:t>
            </a:r>
            <a:r>
              <a:rPr lang="en-US" sz="1200" b="0" i="0" kern="1200" dirty="0">
                <a:solidFill>
                  <a:schemeClr val="tx1"/>
                </a:solidFill>
                <a:effectLst/>
                <a:latin typeface="Arial" pitchFamily="-128" charset="0"/>
                <a:ea typeface="+mn-ea"/>
                <a:cs typeface="+mn-cs"/>
              </a:rPr>
              <a:t>, one who lives next door. Applied to God it means “the Presence that is close.” If this is so – it is, for example, the way Judah </a:t>
            </a:r>
            <a:r>
              <a:rPr lang="en-US" sz="1200" b="0" i="0" kern="1200" dirty="0" err="1">
                <a:solidFill>
                  <a:schemeClr val="tx1"/>
                </a:solidFill>
                <a:effectLst/>
                <a:latin typeface="Arial" pitchFamily="-128" charset="0"/>
                <a:ea typeface="+mn-ea"/>
                <a:cs typeface="+mn-cs"/>
              </a:rPr>
              <a:t>Halevi</a:t>
            </a:r>
            <a:r>
              <a:rPr lang="en-US" sz="1200" b="0" i="0" kern="1200" dirty="0">
                <a:solidFill>
                  <a:schemeClr val="tx1"/>
                </a:solidFill>
                <a:effectLst/>
                <a:latin typeface="Arial" pitchFamily="-128" charset="0"/>
                <a:ea typeface="+mn-ea"/>
                <a:cs typeface="+mn-cs"/>
              </a:rPr>
              <a:t> understood the text</a:t>
            </a:r>
            <a:r>
              <a:rPr lang="en-US" sz="1200" b="0" i="0" kern="1200" dirty="0">
                <a:solidFill>
                  <a:schemeClr val="tx1"/>
                </a:solidFill>
                <a:effectLst/>
                <a:latin typeface="Arial" pitchFamily="-128" charset="0"/>
                <a:ea typeface="+mn-ea"/>
                <a:cs typeface="+mn-cs"/>
                <a:hlinkClick r:id="rId4"/>
              </a:rPr>
              <a:t>[2]</a:t>
            </a:r>
            <a:r>
              <a:rPr lang="en-US" sz="1200" b="0" i="0" kern="1200" dirty="0">
                <a:solidFill>
                  <a:schemeClr val="tx1"/>
                </a:solidFill>
                <a:effectLst/>
                <a:latin typeface="Arial" pitchFamily="-128" charset="0"/>
                <a:ea typeface="+mn-ea"/>
                <a:cs typeface="+mn-cs"/>
              </a:rPr>
              <a:t> – then the entire institution of the </a:t>
            </a:r>
            <a:r>
              <a:rPr lang="en-US" sz="1200" b="0" i="0" kern="1200" dirty="0" err="1">
                <a:solidFill>
                  <a:schemeClr val="tx1"/>
                </a:solidFill>
                <a:effectLst/>
                <a:latin typeface="Arial" pitchFamily="-128" charset="0"/>
                <a:ea typeface="+mn-ea"/>
                <a:cs typeface="+mn-cs"/>
              </a:rPr>
              <a:t>Mishkan</a:t>
            </a:r>
            <a:r>
              <a:rPr lang="en-US" sz="1200" b="0" i="0" kern="1200" dirty="0">
                <a:solidFill>
                  <a:schemeClr val="tx1"/>
                </a:solidFill>
                <a:effectLst/>
                <a:latin typeface="Arial" pitchFamily="-128" charset="0"/>
                <a:ea typeface="+mn-ea"/>
                <a:cs typeface="+mn-cs"/>
              </a:rPr>
              <a:t> was a Divine response to the sin of the Golden Calf, and an acceptance by God of Moses’ plea that He come close to the people. We cannot see God’s </a:t>
            </a:r>
            <a:r>
              <a:rPr lang="en-US" sz="1200" b="0" i="1" kern="1200" dirty="0">
                <a:solidFill>
                  <a:schemeClr val="tx1"/>
                </a:solidFill>
                <a:effectLst/>
                <a:latin typeface="Arial" pitchFamily="-128" charset="0"/>
                <a:ea typeface="+mn-ea"/>
                <a:cs typeface="+mn-cs"/>
              </a:rPr>
              <a:t>face</a:t>
            </a:r>
            <a:r>
              <a:rPr lang="en-US" sz="1200" b="0" i="0" kern="1200" dirty="0">
                <a:solidFill>
                  <a:schemeClr val="tx1"/>
                </a:solidFill>
                <a:effectLst/>
                <a:latin typeface="Arial" pitchFamily="-128" charset="0"/>
                <a:ea typeface="+mn-ea"/>
                <a:cs typeface="+mn-cs"/>
              </a:rPr>
              <a:t>; we cannot understand God’s </a:t>
            </a:r>
            <a:r>
              <a:rPr lang="en-US" sz="1200" b="0" i="1" kern="1200" dirty="0">
                <a:solidFill>
                  <a:schemeClr val="tx1"/>
                </a:solidFill>
                <a:effectLst/>
                <a:latin typeface="Arial" pitchFamily="-128" charset="0"/>
                <a:ea typeface="+mn-ea"/>
                <a:cs typeface="+mn-cs"/>
              </a:rPr>
              <a:t>ways</a:t>
            </a:r>
            <a:r>
              <a:rPr lang="en-US" sz="1200" b="0" i="0" kern="1200" dirty="0">
                <a:solidFill>
                  <a:schemeClr val="tx1"/>
                </a:solidFill>
                <a:effectLst/>
                <a:latin typeface="Arial" pitchFamily="-128" charset="0"/>
                <a:ea typeface="+mn-ea"/>
                <a:cs typeface="+mn-cs"/>
              </a:rPr>
              <a:t>; but we can encounter God’s </a:t>
            </a:r>
            <a:r>
              <a:rPr lang="en-US" sz="1200" b="0" i="1" kern="1200" dirty="0">
                <a:solidFill>
                  <a:schemeClr val="tx1"/>
                </a:solidFill>
                <a:effectLst/>
                <a:latin typeface="Arial" pitchFamily="-128" charset="0"/>
                <a:ea typeface="+mn-ea"/>
                <a:cs typeface="+mn-cs"/>
              </a:rPr>
              <a:t>glory</a:t>
            </a:r>
            <a:r>
              <a:rPr lang="en-US" sz="1200" b="0" i="0" kern="1200" dirty="0">
                <a:solidFill>
                  <a:schemeClr val="tx1"/>
                </a:solidFill>
                <a:effectLst/>
                <a:latin typeface="Arial" pitchFamily="-128" charset="0"/>
                <a:ea typeface="+mn-ea"/>
                <a:cs typeface="+mn-cs"/>
              </a:rPr>
              <a:t> whenever we build a home, on earth, for His presence.</a:t>
            </a:r>
          </a:p>
          <a:p>
            <a:pPr fontAlgn="base"/>
            <a:r>
              <a:rPr lang="en-US" sz="1200" b="0" i="0" kern="1200" dirty="0">
                <a:solidFill>
                  <a:schemeClr val="tx1"/>
                </a:solidFill>
                <a:effectLst/>
                <a:latin typeface="Arial" pitchFamily="-128" charset="0"/>
                <a:ea typeface="+mn-ea"/>
                <a:cs typeface="+mn-cs"/>
              </a:rPr>
              <a:t>That is the ongoing miracle of Jewish spirituality. No one before the birth of Judaism ever envisaged God in such abstract and awe-inspiring ways: God is more distant than the furthest star and more eternal than time itself. Yet no religion has ever felt God to be closer. In </a:t>
            </a:r>
            <a:r>
              <a:rPr lang="en-US" sz="1200" b="0" i="0" kern="1200" dirty="0" err="1">
                <a:solidFill>
                  <a:schemeClr val="tx1"/>
                </a:solidFill>
                <a:effectLst/>
                <a:latin typeface="Arial" pitchFamily="-128" charset="0"/>
                <a:ea typeface="+mn-ea"/>
                <a:cs typeface="+mn-cs"/>
              </a:rPr>
              <a:t>Tanakh</a:t>
            </a:r>
            <a:r>
              <a:rPr lang="en-US" sz="1200" b="0" i="0" kern="1200" dirty="0">
                <a:solidFill>
                  <a:schemeClr val="tx1"/>
                </a:solidFill>
                <a:effectLst/>
                <a:latin typeface="Arial" pitchFamily="-128" charset="0"/>
                <a:ea typeface="+mn-ea"/>
                <a:cs typeface="+mn-cs"/>
              </a:rPr>
              <a:t> the prophets argue with God. In the book of Psalms King David speaks to Him in terms of utmost intimacy. In the Talmud God listens to the debates between the sages and accepts their rulings even when they go against a heavenly voice. God’s relationship with Israel, said the prophets, is like that between a parent and a child, or between a husband and a wife. In </a:t>
            </a:r>
            <a:r>
              <a:rPr lang="en-US" sz="1200" b="0" i="1" kern="1200" dirty="0">
                <a:solidFill>
                  <a:schemeClr val="tx1"/>
                </a:solidFill>
                <a:effectLst/>
                <a:latin typeface="Arial" pitchFamily="-128" charset="0"/>
                <a:ea typeface="+mn-ea"/>
                <a:cs typeface="+mn-cs"/>
              </a:rPr>
              <a:t>The Song of Songs</a:t>
            </a:r>
            <a:r>
              <a:rPr lang="en-US" sz="1200" b="0" i="0" kern="1200" dirty="0">
                <a:solidFill>
                  <a:schemeClr val="tx1"/>
                </a:solidFill>
                <a:effectLst/>
                <a:latin typeface="Arial" pitchFamily="-128" charset="0"/>
                <a:ea typeface="+mn-ea"/>
                <a:cs typeface="+mn-cs"/>
              </a:rPr>
              <a:t> it is like that between two infatuated lovers. The Zohar, key text of Jewish mysticism, uses the most daring language of passion, as does </a:t>
            </a:r>
            <a:r>
              <a:rPr lang="en-US" sz="1200" b="0" i="1" kern="1200" dirty="0" err="1">
                <a:solidFill>
                  <a:schemeClr val="tx1"/>
                </a:solidFill>
                <a:effectLst/>
                <a:latin typeface="Arial" pitchFamily="-128" charset="0"/>
                <a:ea typeface="+mn-ea"/>
                <a:cs typeface="+mn-cs"/>
              </a:rPr>
              <a:t>Yedid</a:t>
            </a:r>
            <a:r>
              <a:rPr lang="en-US" sz="1200" b="0" i="1" kern="1200" dirty="0">
                <a:solidFill>
                  <a:schemeClr val="tx1"/>
                </a:solidFill>
                <a:effectLst/>
                <a:latin typeface="Arial" pitchFamily="-128" charset="0"/>
                <a:ea typeface="+mn-ea"/>
                <a:cs typeface="+mn-cs"/>
              </a:rPr>
              <a:t> </a:t>
            </a:r>
            <a:r>
              <a:rPr lang="en-US" sz="1200" b="0" i="1" kern="1200" dirty="0" err="1">
                <a:solidFill>
                  <a:schemeClr val="tx1"/>
                </a:solidFill>
                <a:effectLst/>
                <a:latin typeface="Arial" pitchFamily="-128" charset="0"/>
                <a:ea typeface="+mn-ea"/>
                <a:cs typeface="+mn-cs"/>
              </a:rPr>
              <a:t>nefesh</a:t>
            </a:r>
            <a:r>
              <a:rPr lang="en-US" sz="1200" b="0" i="0" kern="1200" dirty="0">
                <a:solidFill>
                  <a:schemeClr val="tx1"/>
                </a:solidFill>
                <a:effectLst/>
                <a:latin typeface="Arial" pitchFamily="-128" charset="0"/>
                <a:ea typeface="+mn-ea"/>
                <a:cs typeface="+mn-cs"/>
              </a:rPr>
              <a:t>, the poem attributed to the sixteenth century </a:t>
            </a:r>
            <a:r>
              <a:rPr lang="en-US" sz="1200" b="0" i="0" kern="1200" dirty="0" err="1">
                <a:solidFill>
                  <a:schemeClr val="tx1"/>
                </a:solidFill>
                <a:effectLst/>
                <a:latin typeface="Arial" pitchFamily="-128" charset="0"/>
                <a:ea typeface="+mn-ea"/>
                <a:cs typeface="+mn-cs"/>
              </a:rPr>
              <a:t>Tzefat</a:t>
            </a:r>
            <a:r>
              <a:rPr lang="en-US" sz="1200" b="0" i="0" kern="1200" dirty="0">
                <a:solidFill>
                  <a:schemeClr val="tx1"/>
                </a:solidFill>
                <a:effectLst/>
                <a:latin typeface="Arial" pitchFamily="-128" charset="0"/>
                <a:ea typeface="+mn-ea"/>
                <a:cs typeface="+mn-cs"/>
              </a:rPr>
              <a:t> kabbalist R. Elazar </a:t>
            </a:r>
            <a:r>
              <a:rPr lang="en-US" sz="1200" b="0" i="0" kern="1200" dirty="0" err="1">
                <a:solidFill>
                  <a:schemeClr val="tx1"/>
                </a:solidFill>
                <a:effectLst/>
                <a:latin typeface="Arial" pitchFamily="-128" charset="0"/>
                <a:ea typeface="+mn-ea"/>
                <a:cs typeface="+mn-cs"/>
              </a:rPr>
              <a:t>Azikri</a:t>
            </a:r>
            <a:r>
              <a:rPr lang="en-US" sz="1200" b="0" i="0" kern="1200" dirty="0">
                <a:solidFill>
                  <a:schemeClr val="tx1"/>
                </a:solidFill>
                <a:effectLst/>
                <a:latin typeface="Arial" pitchFamily="-128" charset="0"/>
                <a:ea typeface="+mn-ea"/>
                <a:cs typeface="+mn-cs"/>
              </a:rPr>
              <a:t>.</a:t>
            </a:r>
          </a:p>
          <a:p>
            <a:pPr fontAlgn="base"/>
            <a:r>
              <a:rPr lang="en-US" sz="1200" b="0" i="0" kern="1200" dirty="0">
                <a:solidFill>
                  <a:schemeClr val="tx1"/>
                </a:solidFill>
                <a:effectLst/>
                <a:latin typeface="Arial" pitchFamily="-128" charset="0"/>
                <a:ea typeface="+mn-ea"/>
                <a:cs typeface="+mn-cs"/>
              </a:rPr>
              <a:t>That is one of the striking differences between the synagogues and the cathedrals of the Middle Ages. </a:t>
            </a:r>
            <a:r>
              <a:rPr lang="en-US" sz="1200" b="0" i="1" kern="1200" dirty="0">
                <a:solidFill>
                  <a:schemeClr val="tx1"/>
                </a:solidFill>
                <a:effectLst/>
                <a:latin typeface="Arial" pitchFamily="-128" charset="0"/>
                <a:ea typeface="+mn-ea"/>
                <a:cs typeface="+mn-cs"/>
              </a:rPr>
              <a:t>In a cathedral you sense the vastness of God and the smallness of humankind. But in the </a:t>
            </a:r>
            <a:r>
              <a:rPr lang="en-US" sz="1200" b="0" i="1" kern="1200" dirty="0" err="1">
                <a:solidFill>
                  <a:schemeClr val="tx1"/>
                </a:solidFill>
                <a:effectLst/>
                <a:latin typeface="Arial" pitchFamily="-128" charset="0"/>
                <a:ea typeface="+mn-ea"/>
                <a:cs typeface="+mn-cs"/>
              </a:rPr>
              <a:t>Altneushul</a:t>
            </a:r>
            <a:r>
              <a:rPr lang="en-US" sz="1200" b="0" i="1" kern="1200" dirty="0">
                <a:solidFill>
                  <a:schemeClr val="tx1"/>
                </a:solidFill>
                <a:effectLst/>
                <a:latin typeface="Arial" pitchFamily="-128" charset="0"/>
                <a:ea typeface="+mn-ea"/>
                <a:cs typeface="+mn-cs"/>
              </a:rPr>
              <a:t> in Prague or the synagogues of the Ari and R. Joseph </a:t>
            </a:r>
            <a:r>
              <a:rPr lang="en-US" sz="1200" b="0" i="1" kern="1200" dirty="0" err="1">
                <a:solidFill>
                  <a:schemeClr val="tx1"/>
                </a:solidFill>
                <a:effectLst/>
                <a:latin typeface="Arial" pitchFamily="-128" charset="0"/>
                <a:ea typeface="+mn-ea"/>
                <a:cs typeface="+mn-cs"/>
              </a:rPr>
              <a:t>Karo</a:t>
            </a:r>
            <a:r>
              <a:rPr lang="en-US" sz="1200" b="0" i="1" kern="1200" dirty="0">
                <a:solidFill>
                  <a:schemeClr val="tx1"/>
                </a:solidFill>
                <a:effectLst/>
                <a:latin typeface="Arial" pitchFamily="-128" charset="0"/>
                <a:ea typeface="+mn-ea"/>
                <a:cs typeface="+mn-cs"/>
              </a:rPr>
              <a:t> in </a:t>
            </a:r>
            <a:r>
              <a:rPr lang="en-US" sz="1200" b="0" i="1" kern="1200" dirty="0" err="1">
                <a:solidFill>
                  <a:schemeClr val="tx1"/>
                </a:solidFill>
                <a:effectLst/>
                <a:latin typeface="Arial" pitchFamily="-128" charset="0"/>
                <a:ea typeface="+mn-ea"/>
                <a:cs typeface="+mn-cs"/>
              </a:rPr>
              <a:t>Tzefat</a:t>
            </a:r>
            <a:r>
              <a:rPr lang="en-US" sz="1200" b="0" i="1" kern="1200" dirty="0">
                <a:solidFill>
                  <a:schemeClr val="tx1"/>
                </a:solidFill>
                <a:effectLst/>
                <a:latin typeface="Arial" pitchFamily="-128" charset="0"/>
                <a:ea typeface="+mn-ea"/>
                <a:cs typeface="+mn-cs"/>
              </a:rPr>
              <a:t>, you sense the closeness of God and the potential greatness of humankind. </a:t>
            </a:r>
            <a:r>
              <a:rPr lang="en-US" sz="1200" b="0" i="0" kern="1200" dirty="0">
                <a:solidFill>
                  <a:schemeClr val="tx1"/>
                </a:solidFill>
                <a:effectLst/>
                <a:latin typeface="Arial" pitchFamily="-128" charset="0"/>
                <a:ea typeface="+mn-ea"/>
                <a:cs typeface="+mn-cs"/>
              </a:rPr>
              <a:t>Many nations worship God, but Jews are the only people to count themselves His close relatives (“My child, my firstborn, Israel” Ex. 4:22).</a:t>
            </a:r>
          </a:p>
          <a:p>
            <a:pPr fontAlgn="base"/>
            <a:r>
              <a:rPr lang="en-US" sz="1200" b="0" i="0" kern="1200" dirty="0">
                <a:solidFill>
                  <a:schemeClr val="tx1"/>
                </a:solidFill>
                <a:effectLst/>
                <a:latin typeface="Arial" pitchFamily="-128" charset="0"/>
                <a:ea typeface="+mn-ea"/>
                <a:cs typeface="+mn-cs"/>
              </a:rPr>
              <a:t>Between the lines of Exodus 33, if we listen attentively enough, we sense the emergence of one of the most distinctive and paradoxical features of Jewish spirituality. No religion has ever held God higher, but none has ever felt Him closer. That is what Moses sought and achieved in Exodus 33 in his most daring conversation with God.</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US"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715804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12 Moses said to the Lord, “You have been telling me, ‘Lead these people,’ but you have not let me know whom you will send with me. You have said, ‘I know you by name and you have found </a:t>
            </a:r>
            <a:r>
              <a:rPr lang="en-GB" dirty="0" err="1"/>
              <a:t>favor</a:t>
            </a:r>
            <a:r>
              <a:rPr lang="en-GB" dirty="0"/>
              <a:t> with me.’ 13 If you are pleased with me, teach me your ways so I may know you and continue to find </a:t>
            </a:r>
            <a:r>
              <a:rPr lang="en-GB" dirty="0" err="1"/>
              <a:t>favor</a:t>
            </a:r>
            <a:r>
              <a:rPr lang="en-GB" dirty="0"/>
              <a:t> with you. Remember that this nation is your people.”</a:t>
            </a:r>
          </a:p>
          <a:p>
            <a:endParaRPr lang="en-GB" dirty="0"/>
          </a:p>
          <a:p>
            <a:r>
              <a:rPr lang="en-GB" dirty="0"/>
              <a:t>14 The Lord replied, “My Presence will go with you, and I will give you rest.”</a:t>
            </a:r>
          </a:p>
          <a:p>
            <a:endParaRPr lang="en-GB" dirty="0"/>
          </a:p>
          <a:p>
            <a:r>
              <a:rPr lang="en-GB" dirty="0"/>
              <a:t>15 Then Moses said to him, “If your Presence does not go with us, do not send us up from here. 16 How will anyone know that you are pleased with me and with your people unless you go with us? What else will distinguish me and your people from all the other people on the face of the earth?”</a:t>
            </a:r>
          </a:p>
          <a:p>
            <a:endParaRPr lang="en-GB" dirty="0"/>
          </a:p>
          <a:p>
            <a:r>
              <a:rPr lang="en-GB" dirty="0"/>
              <a:t>17 And the Lord said to Moses, “I will do the very thing you have asked, because I am pleased with you and I know you by name.”</a:t>
            </a:r>
          </a:p>
          <a:p>
            <a:endParaRPr lang="en-GB" dirty="0"/>
          </a:p>
          <a:p>
            <a:r>
              <a:rPr lang="en-GB" dirty="0"/>
              <a:t>18 Then Moses said, “Now show me your glory.”</a:t>
            </a:r>
          </a:p>
          <a:p>
            <a:endParaRPr lang="en-GB" dirty="0"/>
          </a:p>
          <a:p>
            <a:r>
              <a:rPr lang="en-GB" dirty="0"/>
              <a:t>19 And the Lord said, “I will cause all my goodness to pass in front of you, and I will proclaim my name, the Lord, in your presence. I will have mercy on whom I will have mercy, and I will have compassion on whom I will have compassion. 20 But,” he said, “you cannot see my face, for no one may see me and live.”</a:t>
            </a:r>
          </a:p>
          <a:p>
            <a:endParaRPr lang="en-GB" dirty="0"/>
          </a:p>
          <a:p>
            <a:r>
              <a:rPr lang="en-GB" dirty="0"/>
              <a:t>21 Then the Lord said, “There is a place near me where you may stand on a rock. 22 When my glory passes by, I will put you in a cleft in the rock and cover you with my hand until I have passed by. 23 Then I will remove my hand and you will see my back; but my face must not be seen.”</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6174186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144a"/>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13667" name="Rectangle 3"/>
          <p:cNvSpPr>
            <a:spLocks noGrp="1" noChangeArrowheads="1"/>
          </p:cNvSpPr>
          <p:nvPr>
            <p:ph type="ctrTitle"/>
          </p:nvPr>
        </p:nvSpPr>
        <p:spPr>
          <a:xfrm>
            <a:off x="685800" y="2130425"/>
            <a:ext cx="7772400" cy="1470025"/>
          </a:xfrm>
        </p:spPr>
        <p:txBody>
          <a:bodyPr/>
          <a:lstStyle>
            <a:lvl1pPr algn="ctr">
              <a:defRPr/>
            </a:lvl1pPr>
          </a:lstStyle>
          <a:p>
            <a:r>
              <a:rPr lang="en-GB"/>
              <a:t>Click to edit Master title style</a:t>
            </a:r>
          </a:p>
        </p:txBody>
      </p:sp>
      <p:sp>
        <p:nvSpPr>
          <p:cNvPr id="113668"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5" name="Rectangle 5"/>
          <p:cNvSpPr>
            <a:spLocks noGrp="1" noChangeArrowheads="1"/>
          </p:cNvSpPr>
          <p:nvPr>
            <p:ph type="dt" sz="half" idx="10"/>
          </p:nvPr>
        </p:nvSpPr>
        <p:spPr/>
        <p:txBody>
          <a:bodyPr/>
          <a:lstStyle>
            <a:lvl1pPr>
              <a:defRPr/>
            </a:lvl1pPr>
          </a:lstStyle>
          <a:p>
            <a:pPr>
              <a:defRPr/>
            </a:pPr>
            <a:endParaRPr lang="en-US"/>
          </a:p>
        </p:txBody>
      </p:sp>
      <p:sp>
        <p:nvSpPr>
          <p:cNvPr id="6" name="Rectangle 6"/>
          <p:cNvSpPr>
            <a:spLocks noGrp="1" noChangeArrowheads="1"/>
          </p:cNvSpPr>
          <p:nvPr>
            <p:ph type="ftr" sz="quarter" idx="11"/>
          </p:nvPr>
        </p:nvSpPr>
        <p:spPr/>
        <p:txBody>
          <a:bodyPr/>
          <a:lstStyle>
            <a:lvl1pPr>
              <a:defRPr/>
            </a:lvl1pPr>
          </a:lstStyle>
          <a:p>
            <a:pPr>
              <a:defRPr/>
            </a:pPr>
            <a:endParaRPr lang="en-US"/>
          </a:p>
        </p:txBody>
      </p:sp>
      <p:sp>
        <p:nvSpPr>
          <p:cNvPr id="7" name="Rectangle 7"/>
          <p:cNvSpPr>
            <a:spLocks noGrp="1" noChangeArrowheads="1"/>
          </p:cNvSpPr>
          <p:nvPr>
            <p:ph type="sldNum" sz="quarter" idx="12"/>
          </p:nvPr>
        </p:nvSpPr>
        <p:spPr/>
        <p:txBody>
          <a:bodyPr/>
          <a:lstStyle>
            <a:lvl1pPr>
              <a:defRPr/>
            </a:lvl1pPr>
          </a:lstStyle>
          <a:p>
            <a:pPr>
              <a:defRPr/>
            </a:pPr>
            <a:fld id="{CB0B83CA-0D90-495D-8CF2-B65B04B50A43}" type="slidenum">
              <a:rPr lang="en-GB"/>
              <a:pPr>
                <a:defRPr/>
              </a:pPr>
              <a:t>‹#›</a:t>
            </a:fld>
            <a:endParaRPr lang="en-GB"/>
          </a:p>
        </p:txBody>
      </p:sp>
    </p:spTree>
    <p:extLst>
      <p:ext uri="{BB962C8B-B14F-4D97-AF65-F5344CB8AC3E}">
        <p14:creationId xmlns:p14="http://schemas.microsoft.com/office/powerpoint/2010/main" val="3187665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FF3EF76F-14A0-4AC6-BAFE-BA0C7FEE9042}" type="slidenum">
              <a:rPr lang="en-GB"/>
              <a:pPr>
                <a:defRPr/>
              </a:pPr>
              <a:t>‹#›</a:t>
            </a:fld>
            <a:endParaRPr lang="en-GB"/>
          </a:p>
        </p:txBody>
      </p:sp>
    </p:spTree>
    <p:extLst>
      <p:ext uri="{BB962C8B-B14F-4D97-AF65-F5344CB8AC3E}">
        <p14:creationId xmlns:p14="http://schemas.microsoft.com/office/powerpoint/2010/main" val="3611349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C7C6BF87-0601-4630-8CC6-49187D49223F}" type="slidenum">
              <a:rPr lang="en-GB"/>
              <a:pPr>
                <a:defRPr/>
              </a:pPr>
              <a:t>‹#›</a:t>
            </a:fld>
            <a:endParaRPr lang="en-GB"/>
          </a:p>
        </p:txBody>
      </p:sp>
    </p:spTree>
    <p:extLst>
      <p:ext uri="{BB962C8B-B14F-4D97-AF65-F5344CB8AC3E}">
        <p14:creationId xmlns:p14="http://schemas.microsoft.com/office/powerpoint/2010/main" val="27965680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33E06DD0-F358-49A4-B5B8-74C98675DFD0}" type="slidenum">
              <a:rPr lang="en-GB"/>
              <a:pPr>
                <a:defRPr/>
              </a:pPr>
              <a:t>‹#›</a:t>
            </a:fld>
            <a:endParaRPr lang="en-GB"/>
          </a:p>
        </p:txBody>
      </p:sp>
    </p:spTree>
    <p:extLst>
      <p:ext uri="{BB962C8B-B14F-4D97-AF65-F5344CB8AC3E}">
        <p14:creationId xmlns:p14="http://schemas.microsoft.com/office/powerpoint/2010/main" val="30328833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CD50DC1D-7F3B-4F21-B435-F262417C0AFE}" type="slidenum">
              <a:rPr lang="en-GB"/>
              <a:pPr>
                <a:defRPr/>
              </a:pPr>
              <a:t>‹#›</a:t>
            </a:fld>
            <a:endParaRPr lang="en-GB"/>
          </a:p>
        </p:txBody>
      </p:sp>
    </p:spTree>
    <p:extLst>
      <p:ext uri="{BB962C8B-B14F-4D97-AF65-F5344CB8AC3E}">
        <p14:creationId xmlns:p14="http://schemas.microsoft.com/office/powerpoint/2010/main" val="34390752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9D993783-0370-48C3-AEEA-6C6C49AB7CB2}" type="slidenum">
              <a:rPr lang="en-GB"/>
              <a:pPr>
                <a:defRPr/>
              </a:pPr>
              <a:t>‹#›</a:t>
            </a:fld>
            <a:endParaRPr lang="en-GB"/>
          </a:p>
        </p:txBody>
      </p:sp>
    </p:spTree>
    <p:extLst>
      <p:ext uri="{BB962C8B-B14F-4D97-AF65-F5344CB8AC3E}">
        <p14:creationId xmlns:p14="http://schemas.microsoft.com/office/powerpoint/2010/main" val="2157003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8229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3938588"/>
            <a:ext cx="8229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C2373C4C-7ADD-4319-BC63-C61D7D194C5B}" type="slidenum">
              <a:rPr lang="en-GB"/>
              <a:pPr>
                <a:defRPr/>
              </a:pPr>
              <a:t>‹#›</a:t>
            </a:fld>
            <a:endParaRPr lang="en-GB"/>
          </a:p>
        </p:txBody>
      </p:sp>
    </p:spTree>
    <p:extLst>
      <p:ext uri="{BB962C8B-B14F-4D97-AF65-F5344CB8AC3E}">
        <p14:creationId xmlns:p14="http://schemas.microsoft.com/office/powerpoint/2010/main" val="1485180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pPr>
              <a:defRPr/>
            </a:pPr>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a:lvl1pPr>
          </a:lstStyle>
          <a:p>
            <a:pPr>
              <a:defRPr/>
            </a:pPr>
            <a:fld id="{254BC445-B67A-40F0-A461-28DCE7E96B6C}" type="slidenum">
              <a:rPr lang="en-US"/>
              <a:pPr>
                <a:defRPr/>
              </a:pPr>
              <a:t>‹#›</a:t>
            </a:fld>
            <a:endParaRPr lang="en-US"/>
          </a:p>
        </p:txBody>
      </p:sp>
    </p:spTree>
    <p:extLst>
      <p:ext uri="{BB962C8B-B14F-4D97-AF65-F5344CB8AC3E}">
        <p14:creationId xmlns:p14="http://schemas.microsoft.com/office/powerpoint/2010/main" val="2141833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094707ED-F43D-4462-A096-8C57F939B6EF}" type="slidenum">
              <a:rPr lang="en-GB"/>
              <a:pPr>
                <a:defRPr/>
              </a:pPr>
              <a:t>‹#›</a:t>
            </a:fld>
            <a:endParaRPr lang="en-GB"/>
          </a:p>
        </p:txBody>
      </p:sp>
    </p:spTree>
    <p:extLst>
      <p:ext uri="{BB962C8B-B14F-4D97-AF65-F5344CB8AC3E}">
        <p14:creationId xmlns:p14="http://schemas.microsoft.com/office/powerpoint/2010/main" val="371622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3BAA3CB0-782A-4074-A7CF-014C56F59D77}" type="slidenum">
              <a:rPr lang="en-GB"/>
              <a:pPr>
                <a:defRPr/>
              </a:pPr>
              <a:t>‹#›</a:t>
            </a:fld>
            <a:endParaRPr lang="en-GB"/>
          </a:p>
        </p:txBody>
      </p:sp>
    </p:spTree>
    <p:extLst>
      <p:ext uri="{BB962C8B-B14F-4D97-AF65-F5344CB8AC3E}">
        <p14:creationId xmlns:p14="http://schemas.microsoft.com/office/powerpoint/2010/main" val="1627019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45101073-A290-4E28-BCB8-944FF03A3CB3}" type="slidenum">
              <a:rPr lang="en-GB"/>
              <a:pPr>
                <a:defRPr/>
              </a:pPr>
              <a:t>‹#›</a:t>
            </a:fld>
            <a:endParaRPr lang="en-GB"/>
          </a:p>
        </p:txBody>
      </p:sp>
    </p:spTree>
    <p:extLst>
      <p:ext uri="{BB962C8B-B14F-4D97-AF65-F5344CB8AC3E}">
        <p14:creationId xmlns:p14="http://schemas.microsoft.com/office/powerpoint/2010/main" val="1404158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97BF87AA-3444-45F7-BB8F-429907A058E1}" type="slidenum">
              <a:rPr lang="en-GB"/>
              <a:pPr>
                <a:defRPr/>
              </a:pPr>
              <a:t>‹#›</a:t>
            </a:fld>
            <a:endParaRPr lang="en-GB"/>
          </a:p>
        </p:txBody>
      </p:sp>
    </p:spTree>
    <p:extLst>
      <p:ext uri="{BB962C8B-B14F-4D97-AF65-F5344CB8AC3E}">
        <p14:creationId xmlns:p14="http://schemas.microsoft.com/office/powerpoint/2010/main" val="1224340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C777BA37-6DAD-4380-B397-72F6006930A8}" type="slidenum">
              <a:rPr lang="en-GB"/>
              <a:pPr>
                <a:defRPr/>
              </a:pPr>
              <a:t>‹#›</a:t>
            </a:fld>
            <a:endParaRPr lang="en-GB"/>
          </a:p>
        </p:txBody>
      </p:sp>
    </p:spTree>
    <p:extLst>
      <p:ext uri="{BB962C8B-B14F-4D97-AF65-F5344CB8AC3E}">
        <p14:creationId xmlns:p14="http://schemas.microsoft.com/office/powerpoint/2010/main" val="921294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pPr>
              <a:defRPr/>
            </a:pPr>
            <a:fld id="{7120FB3A-7948-4415-A662-E379825B155C}" type="slidenum">
              <a:rPr lang="en-GB"/>
              <a:pPr>
                <a:defRPr/>
              </a:pPr>
              <a:t>‹#›</a:t>
            </a:fld>
            <a:endParaRPr lang="en-GB"/>
          </a:p>
        </p:txBody>
      </p:sp>
    </p:spTree>
    <p:extLst>
      <p:ext uri="{BB962C8B-B14F-4D97-AF65-F5344CB8AC3E}">
        <p14:creationId xmlns:p14="http://schemas.microsoft.com/office/powerpoint/2010/main" val="13360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88FFCDF9-72AF-4F00-A809-A77093386BA8}" type="slidenum">
              <a:rPr lang="en-GB"/>
              <a:pPr>
                <a:defRPr/>
              </a:pPr>
              <a:t>‹#›</a:t>
            </a:fld>
            <a:endParaRPr lang="en-GB"/>
          </a:p>
        </p:txBody>
      </p:sp>
    </p:spTree>
    <p:extLst>
      <p:ext uri="{BB962C8B-B14F-4D97-AF65-F5344CB8AC3E}">
        <p14:creationId xmlns:p14="http://schemas.microsoft.com/office/powerpoint/2010/main" val="3258785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E"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835C0D16-E0A7-48C4-AF4C-5C09244825B4}" type="slidenum">
              <a:rPr lang="en-GB"/>
              <a:pPr>
                <a:defRPr/>
              </a:pPr>
              <a:t>‹#›</a:t>
            </a:fld>
            <a:endParaRPr lang="en-GB"/>
          </a:p>
        </p:txBody>
      </p:sp>
    </p:spTree>
    <p:extLst>
      <p:ext uri="{BB962C8B-B14F-4D97-AF65-F5344CB8AC3E}">
        <p14:creationId xmlns:p14="http://schemas.microsoft.com/office/powerpoint/2010/main" val="3557943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144b"/>
          <p:cNvPicPr>
            <a:picLocks noChangeAspect="1" noChangeArrowheads="1"/>
          </p:cNvPicPr>
          <p:nvPr/>
        </p:nvPicPr>
        <p:blipFill>
          <a:blip r:embed="rId18"/>
          <a:srcRect/>
          <a:stretch>
            <a:fillRect/>
          </a:stretch>
        </p:blipFill>
        <p:spPr bwMode="auto">
          <a:xfrm>
            <a:off x="0" y="0"/>
            <a:ext cx="9144000" cy="68580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8" name="Rectangle 4"/>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2645"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96" charset="0"/>
                <a:ea typeface="Arial" pitchFamily="96" charset="0"/>
                <a:cs typeface="Arial" pitchFamily="96" charset="0"/>
              </a:defRPr>
            </a:lvl1pPr>
          </a:lstStyle>
          <a:p>
            <a:pPr>
              <a:defRPr/>
            </a:pPr>
            <a:endParaRPr lang="en-US"/>
          </a:p>
        </p:txBody>
      </p:sp>
      <p:sp>
        <p:nvSpPr>
          <p:cNvPr id="112646"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96" charset="0"/>
                <a:ea typeface="Arial" pitchFamily="96" charset="0"/>
                <a:cs typeface="Arial" pitchFamily="96" charset="0"/>
              </a:defRPr>
            </a:lvl1pPr>
          </a:lstStyle>
          <a:p>
            <a:pPr>
              <a:defRPr/>
            </a:pPr>
            <a:endParaRPr lang="en-US"/>
          </a:p>
        </p:txBody>
      </p:sp>
      <p:sp>
        <p:nvSpPr>
          <p:cNvPr id="112647"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96" charset="0"/>
                <a:ea typeface="Arial" pitchFamily="96" charset="0"/>
                <a:cs typeface="Arial" pitchFamily="96" charset="0"/>
              </a:defRPr>
            </a:lvl1pPr>
          </a:lstStyle>
          <a:p>
            <a:pPr>
              <a:defRPr/>
            </a:pPr>
            <a:fld id="{7BBC3757-1A41-464D-804D-FFE1C0971048}" type="slidenum">
              <a:rPr lang="en-GB"/>
              <a:pPr>
                <a:defRPr/>
              </a:pPr>
              <a:t>‹#›</a:t>
            </a:fld>
            <a:endParaRPr lang="en-GB"/>
          </a:p>
        </p:txBody>
      </p:sp>
    </p:spTree>
    <p:extLst>
      <p:ext uri="{BB962C8B-B14F-4D97-AF65-F5344CB8AC3E}">
        <p14:creationId xmlns:p14="http://schemas.microsoft.com/office/powerpoint/2010/main" val="3983923448"/>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rtl="0" eaLnBrk="0" fontAlgn="base" hangingPunct="0">
        <a:spcBef>
          <a:spcPct val="0"/>
        </a:spcBef>
        <a:spcAft>
          <a:spcPct val="0"/>
        </a:spcAft>
        <a:defRPr sz="4400">
          <a:solidFill>
            <a:schemeClr val="tx2"/>
          </a:solidFill>
          <a:latin typeface="+mj-lt"/>
          <a:ea typeface="Arial" pitchFamily="96" charset="0"/>
          <a:cs typeface="+mj-cs"/>
        </a:defRPr>
      </a:lvl1pPr>
      <a:lvl2pPr algn="l" rtl="0" eaLnBrk="0" fontAlgn="base" hangingPunct="0">
        <a:spcBef>
          <a:spcPct val="0"/>
        </a:spcBef>
        <a:spcAft>
          <a:spcPct val="0"/>
        </a:spcAft>
        <a:defRPr sz="4400">
          <a:solidFill>
            <a:schemeClr val="tx2"/>
          </a:solidFill>
          <a:latin typeface="Arial" charset="0"/>
          <a:ea typeface="Arial" pitchFamily="96" charset="0"/>
          <a:cs typeface="Arial" charset="0"/>
        </a:defRPr>
      </a:lvl2pPr>
      <a:lvl3pPr algn="l" rtl="0" eaLnBrk="0" fontAlgn="base" hangingPunct="0">
        <a:spcBef>
          <a:spcPct val="0"/>
        </a:spcBef>
        <a:spcAft>
          <a:spcPct val="0"/>
        </a:spcAft>
        <a:defRPr sz="4400">
          <a:solidFill>
            <a:schemeClr val="tx2"/>
          </a:solidFill>
          <a:latin typeface="Arial" charset="0"/>
          <a:ea typeface="Arial" pitchFamily="96" charset="0"/>
          <a:cs typeface="Arial" charset="0"/>
        </a:defRPr>
      </a:lvl3pPr>
      <a:lvl4pPr algn="l" rtl="0" eaLnBrk="0" fontAlgn="base" hangingPunct="0">
        <a:spcBef>
          <a:spcPct val="0"/>
        </a:spcBef>
        <a:spcAft>
          <a:spcPct val="0"/>
        </a:spcAft>
        <a:defRPr sz="4400">
          <a:solidFill>
            <a:schemeClr val="tx2"/>
          </a:solidFill>
          <a:latin typeface="Arial" charset="0"/>
          <a:ea typeface="Arial" pitchFamily="96" charset="0"/>
          <a:cs typeface="Arial" charset="0"/>
        </a:defRPr>
      </a:lvl4pPr>
      <a:lvl5pPr algn="l" rtl="0" eaLnBrk="0" fontAlgn="base" hangingPunct="0">
        <a:spcBef>
          <a:spcPct val="0"/>
        </a:spcBef>
        <a:spcAft>
          <a:spcPct val="0"/>
        </a:spcAft>
        <a:defRPr sz="4400">
          <a:solidFill>
            <a:schemeClr val="tx2"/>
          </a:solidFill>
          <a:latin typeface="Arial" charset="0"/>
          <a:ea typeface="Arial" pitchFamily="96" charset="0"/>
          <a:cs typeface="Arial" charset="0"/>
        </a:defRPr>
      </a:lvl5pPr>
      <a:lvl6pPr marL="457200" algn="l" rtl="0" fontAlgn="base">
        <a:spcBef>
          <a:spcPct val="0"/>
        </a:spcBef>
        <a:spcAft>
          <a:spcPct val="0"/>
        </a:spcAft>
        <a:defRPr sz="4400">
          <a:solidFill>
            <a:schemeClr val="tx2"/>
          </a:solidFill>
          <a:latin typeface="Arial" charset="0"/>
          <a:cs typeface="Arial" charset="0"/>
        </a:defRPr>
      </a:lvl6pPr>
      <a:lvl7pPr marL="914400" algn="l" rtl="0" fontAlgn="base">
        <a:spcBef>
          <a:spcPct val="0"/>
        </a:spcBef>
        <a:spcAft>
          <a:spcPct val="0"/>
        </a:spcAft>
        <a:defRPr sz="4400">
          <a:solidFill>
            <a:schemeClr val="tx2"/>
          </a:solidFill>
          <a:latin typeface="Arial" charset="0"/>
          <a:cs typeface="Arial" charset="0"/>
        </a:defRPr>
      </a:lvl7pPr>
      <a:lvl8pPr marL="1371600" algn="l" rtl="0" fontAlgn="base">
        <a:spcBef>
          <a:spcPct val="0"/>
        </a:spcBef>
        <a:spcAft>
          <a:spcPct val="0"/>
        </a:spcAft>
        <a:defRPr sz="4400">
          <a:solidFill>
            <a:schemeClr val="tx2"/>
          </a:solidFill>
          <a:latin typeface="Arial" charset="0"/>
          <a:cs typeface="Arial" charset="0"/>
        </a:defRPr>
      </a:lvl8pPr>
      <a:lvl9pPr marL="1828800" algn="l"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Arial" pitchFamily="96"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pitchFamily="96"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pitchFamily="96"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pitchFamily="96"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pitchFamily="96"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9330F-669A-2F46-A9F4-42E54EEBCC9C}"/>
              </a:ext>
            </a:extLst>
          </p:cNvPr>
          <p:cNvSpPr>
            <a:spLocks noGrp="1"/>
          </p:cNvSpPr>
          <p:nvPr>
            <p:ph type="ctrTitle"/>
          </p:nvPr>
        </p:nvSpPr>
        <p:spPr/>
        <p:txBody>
          <a:bodyPr/>
          <a:lstStyle/>
          <a:p>
            <a:r>
              <a:rPr lang="en-GB" dirty="0">
                <a:solidFill>
                  <a:srgbClr val="FFFF00"/>
                </a:solidFill>
                <a:latin typeface="Century Gothic" panose="020B0502020202020204" pitchFamily="34" charset="0"/>
              </a:rPr>
              <a:t>1</a:t>
            </a:r>
            <a:r>
              <a:rPr lang="en-GB" baseline="30000" dirty="0">
                <a:solidFill>
                  <a:srgbClr val="FFFF00"/>
                </a:solidFill>
                <a:latin typeface="Century Gothic" panose="020B0502020202020204" pitchFamily="34" charset="0"/>
              </a:rPr>
              <a:t>st</a:t>
            </a:r>
            <a:r>
              <a:rPr lang="en-GB" dirty="0">
                <a:solidFill>
                  <a:srgbClr val="FFFF00"/>
                </a:solidFill>
                <a:latin typeface="Century Gothic" panose="020B0502020202020204" pitchFamily="34" charset="0"/>
              </a:rPr>
              <a:t> century religious landscape </a:t>
            </a:r>
            <a:endParaRPr lang="en-GB" dirty="0"/>
          </a:p>
        </p:txBody>
      </p:sp>
      <p:sp>
        <p:nvSpPr>
          <p:cNvPr id="3" name="Subtitle 2">
            <a:extLst>
              <a:ext uri="{FF2B5EF4-FFF2-40B4-BE49-F238E27FC236}">
                <a16:creationId xmlns:a16="http://schemas.microsoft.com/office/drawing/2014/main" id="{C509BFE1-A6ED-054F-8F08-18DFCCD1239B}"/>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018715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0A22894-C727-5647-8356-9D7E0CA4862E}"/>
              </a:ext>
            </a:extLst>
          </p:cNvPr>
          <p:cNvSpPr>
            <a:spLocks noGrp="1"/>
          </p:cNvSpPr>
          <p:nvPr>
            <p:ph type="title"/>
          </p:nvPr>
        </p:nvSpPr>
        <p:spPr/>
        <p:txBody>
          <a:bodyPr/>
          <a:lstStyle/>
          <a:p>
            <a:endParaRPr lang="en-GB"/>
          </a:p>
        </p:txBody>
      </p:sp>
      <p:pic>
        <p:nvPicPr>
          <p:cNvPr id="10" name="Content Placeholder 9">
            <a:extLst>
              <a:ext uri="{FF2B5EF4-FFF2-40B4-BE49-F238E27FC236}">
                <a16:creationId xmlns:a16="http://schemas.microsoft.com/office/drawing/2014/main" id="{11C237A9-1832-FF41-819D-6DA66D89186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95536" y="476672"/>
            <a:ext cx="4114880" cy="6193531"/>
          </a:xfrm>
        </p:spPr>
      </p:pic>
      <p:pic>
        <p:nvPicPr>
          <p:cNvPr id="12" name="Content Placeholder 11">
            <a:extLst>
              <a:ext uri="{FF2B5EF4-FFF2-40B4-BE49-F238E27FC236}">
                <a16:creationId xmlns:a16="http://schemas.microsoft.com/office/drawing/2014/main" id="{30C31E4A-2F96-FF48-969E-F30B8D57B2A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842936" y="476672"/>
            <a:ext cx="4025794" cy="6193531"/>
          </a:xfrm>
        </p:spPr>
      </p:pic>
    </p:spTree>
    <p:extLst>
      <p:ext uri="{BB962C8B-B14F-4D97-AF65-F5344CB8AC3E}">
        <p14:creationId xmlns:p14="http://schemas.microsoft.com/office/powerpoint/2010/main" val="1981338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98EEB-F7FF-5E4A-A5C7-E68453EBE647}"/>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562D70A0-7A1A-7D45-B9B8-295E9D392AB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1309" y="1772816"/>
            <a:ext cx="8726065" cy="4928611"/>
          </a:xfrm>
        </p:spPr>
      </p:pic>
    </p:spTree>
    <p:extLst>
      <p:ext uri="{BB962C8B-B14F-4D97-AF65-F5344CB8AC3E}">
        <p14:creationId xmlns:p14="http://schemas.microsoft.com/office/powerpoint/2010/main" val="1176937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8A727-F45A-1C42-A521-79CD865CEF50}"/>
              </a:ext>
            </a:extLst>
          </p:cNvPr>
          <p:cNvSpPr>
            <a:spLocks noGrp="1"/>
          </p:cNvSpPr>
          <p:nvPr>
            <p:ph type="title"/>
          </p:nvPr>
        </p:nvSpPr>
        <p:spPr>
          <a:xfrm>
            <a:off x="457200" y="-315416"/>
            <a:ext cx="3008313" cy="1162050"/>
          </a:xfrm>
        </p:spPr>
        <p:txBody>
          <a:bodyPr/>
          <a:lstStyle/>
          <a:p>
            <a:r>
              <a:rPr lang="en-GB" sz="4000" b="0" dirty="0">
                <a:solidFill>
                  <a:srgbClr val="FFFF00"/>
                </a:solidFill>
                <a:latin typeface="Century Gothic" panose="020B0502020202020204" pitchFamily="34" charset="0"/>
              </a:rPr>
              <a:t>Archons</a:t>
            </a:r>
            <a:endParaRPr lang="en-GB" b="0" dirty="0">
              <a:solidFill>
                <a:srgbClr val="FFFF00"/>
              </a:solidFill>
              <a:latin typeface="Century Gothic" panose="020B0502020202020204" pitchFamily="34" charset="0"/>
            </a:endParaRPr>
          </a:p>
        </p:txBody>
      </p:sp>
      <p:pic>
        <p:nvPicPr>
          <p:cNvPr id="12" name="Content Placeholder 11">
            <a:extLst>
              <a:ext uri="{FF2B5EF4-FFF2-40B4-BE49-F238E27FC236}">
                <a16:creationId xmlns:a16="http://schemas.microsoft.com/office/drawing/2014/main" id="{4BAE3106-63EC-6C4D-B693-A0A6D6B1398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31253" y="44624"/>
            <a:ext cx="4477251" cy="6783037"/>
          </a:xfrm>
        </p:spPr>
      </p:pic>
      <p:sp>
        <p:nvSpPr>
          <p:cNvPr id="3" name="Text Placeholder 2">
            <a:extLst>
              <a:ext uri="{FF2B5EF4-FFF2-40B4-BE49-F238E27FC236}">
                <a16:creationId xmlns:a16="http://schemas.microsoft.com/office/drawing/2014/main" id="{43BAAA82-1B29-B547-919F-012BF04DD048}"/>
              </a:ext>
            </a:extLst>
          </p:cNvPr>
          <p:cNvSpPr>
            <a:spLocks noGrp="1"/>
          </p:cNvSpPr>
          <p:nvPr>
            <p:ph type="body" sz="half" idx="2"/>
          </p:nvPr>
        </p:nvSpPr>
        <p:spPr>
          <a:xfrm>
            <a:off x="179512" y="1124744"/>
            <a:ext cx="4320480" cy="5001419"/>
          </a:xfrm>
        </p:spPr>
        <p:txBody>
          <a:bodyPr/>
          <a:lstStyle/>
          <a:p>
            <a:r>
              <a:rPr lang="en-GB" sz="3200" dirty="0">
                <a:latin typeface="Century Gothic" panose="020B0502020202020204" pitchFamily="34" charset="0"/>
              </a:rPr>
              <a:t>Rulers, Principalities</a:t>
            </a:r>
          </a:p>
          <a:p>
            <a:pPr marL="342900" indent="-342900">
              <a:buFont typeface="Arial" panose="020B0604020202020204" pitchFamily="34" charset="0"/>
              <a:buChar char="•"/>
            </a:pPr>
            <a:r>
              <a:rPr lang="en-GB" sz="2400" dirty="0">
                <a:latin typeface="Century Gothic" panose="020B0502020202020204" pitchFamily="34" charset="0"/>
              </a:rPr>
              <a:t>Demonic rulers of the material realm</a:t>
            </a:r>
          </a:p>
          <a:p>
            <a:pPr marL="342900" indent="-342900">
              <a:buFont typeface="Arial" panose="020B0604020202020204" pitchFamily="34" charset="0"/>
              <a:buChar char="•"/>
            </a:pPr>
            <a:r>
              <a:rPr lang="en-GB" sz="2400" dirty="0">
                <a:latin typeface="Century Gothic" panose="020B0502020202020204" pitchFamily="34" charset="0"/>
              </a:rPr>
              <a:t>Associated with planets</a:t>
            </a:r>
          </a:p>
          <a:p>
            <a:pPr marL="342900" indent="-342900">
              <a:buFont typeface="Arial" panose="020B0604020202020204" pitchFamily="34" charset="0"/>
              <a:buChar char="•"/>
            </a:pPr>
            <a:r>
              <a:rPr lang="en-GB" sz="2400" dirty="0">
                <a:latin typeface="Century Gothic" panose="020B0502020202020204" pitchFamily="34" charset="0"/>
              </a:rPr>
              <a:t>Send the prophets – Moses, Amos etc.</a:t>
            </a:r>
          </a:p>
          <a:p>
            <a:pPr marL="342900" indent="-342900">
              <a:buFont typeface="Arial" panose="020B0604020202020204" pitchFamily="34" charset="0"/>
              <a:buChar char="•"/>
            </a:pPr>
            <a:r>
              <a:rPr lang="en-GB" sz="2400" dirty="0">
                <a:latin typeface="Century Gothic" panose="020B0502020202020204" pitchFamily="34" charset="0"/>
              </a:rPr>
              <a:t>Stop people reaching heavenly realm</a:t>
            </a:r>
          </a:p>
          <a:p>
            <a:pPr marL="342900" indent="-342900">
              <a:buFont typeface="Arial" panose="020B0604020202020204" pitchFamily="34" charset="0"/>
              <a:buChar char="•"/>
            </a:pPr>
            <a:r>
              <a:rPr lang="en-GB" sz="2400" dirty="0">
                <a:latin typeface="Century Gothic" panose="020B0502020202020204" pitchFamily="34" charset="0"/>
              </a:rPr>
              <a:t>Need passwords – </a:t>
            </a:r>
            <a:r>
              <a:rPr lang="en-GB" sz="2400" i="1" dirty="0">
                <a:latin typeface="Century Gothic" panose="020B0502020202020204" pitchFamily="34" charset="0"/>
              </a:rPr>
              <a:t>gnosis </a:t>
            </a:r>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329285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D7B02D-75DE-4C46-8AA5-85DAADB49064}"/>
              </a:ext>
            </a:extLst>
          </p:cNvPr>
          <p:cNvSpPr>
            <a:spLocks noGrp="1"/>
          </p:cNvSpPr>
          <p:nvPr>
            <p:ph type="title"/>
          </p:nvPr>
        </p:nvSpPr>
        <p:spPr/>
        <p:txBody>
          <a:bodyPr/>
          <a:lstStyle/>
          <a:p>
            <a:endParaRPr lang="en-GB"/>
          </a:p>
        </p:txBody>
      </p:sp>
      <p:pic>
        <p:nvPicPr>
          <p:cNvPr id="8" name="Content Placeholder 7">
            <a:extLst>
              <a:ext uri="{FF2B5EF4-FFF2-40B4-BE49-F238E27FC236}">
                <a16:creationId xmlns:a16="http://schemas.microsoft.com/office/drawing/2014/main" id="{B0E8170F-1479-604F-96A0-EF4FBFEBC10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245" y="1417638"/>
            <a:ext cx="8576429" cy="4747666"/>
          </a:xfrm>
        </p:spPr>
      </p:pic>
    </p:spTree>
    <p:extLst>
      <p:ext uri="{BB962C8B-B14F-4D97-AF65-F5344CB8AC3E}">
        <p14:creationId xmlns:p14="http://schemas.microsoft.com/office/powerpoint/2010/main" val="2531393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2D442-6A8C-E24A-B757-D0F20B030ADE}"/>
              </a:ext>
            </a:extLst>
          </p:cNvPr>
          <p:cNvSpPr>
            <a:spLocks noGrp="1"/>
          </p:cNvSpPr>
          <p:nvPr>
            <p:ph type="title"/>
          </p:nvPr>
        </p:nvSpPr>
        <p:spPr/>
        <p:txBody>
          <a:bodyPr/>
          <a:lstStyle/>
          <a:p>
            <a:r>
              <a:rPr lang="en-GB" dirty="0">
                <a:solidFill>
                  <a:srgbClr val="FFFF00"/>
                </a:solidFill>
                <a:latin typeface="Century Gothic" panose="020B0502020202020204" pitchFamily="34" charset="0"/>
              </a:rPr>
              <a:t>Salvation in </a:t>
            </a:r>
            <a:r>
              <a:rPr lang="en-GB" dirty="0" err="1">
                <a:solidFill>
                  <a:srgbClr val="FFFF00"/>
                </a:solidFill>
                <a:latin typeface="Century Gothic" panose="020B0502020202020204" pitchFamily="34" charset="0"/>
              </a:rPr>
              <a:t>gnosticism</a:t>
            </a:r>
            <a:endParaRPr lang="en-GB" dirty="0">
              <a:solidFill>
                <a:srgbClr val="FFFF0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BEFBC0B8-8F2F-C043-AD13-B723381299BC}"/>
              </a:ext>
            </a:extLst>
          </p:cNvPr>
          <p:cNvSpPr>
            <a:spLocks noGrp="1"/>
          </p:cNvSpPr>
          <p:nvPr>
            <p:ph idx="1"/>
          </p:nvPr>
        </p:nvSpPr>
        <p:spPr>
          <a:xfrm>
            <a:off x="251520" y="1600200"/>
            <a:ext cx="8435280" cy="4525963"/>
          </a:xfrm>
        </p:spPr>
        <p:txBody>
          <a:bodyPr/>
          <a:lstStyle/>
          <a:p>
            <a:r>
              <a:rPr lang="en-GB" sz="2400" dirty="0">
                <a:latin typeface="Century Gothic" panose="020B0502020202020204" pitchFamily="34" charset="0"/>
              </a:rPr>
              <a:t>The Gnostic view of salvation is through the divine knowledge or </a:t>
            </a:r>
            <a:r>
              <a:rPr lang="en-GB" sz="2400" i="1" dirty="0">
                <a:latin typeface="Century Gothic" panose="020B0502020202020204" pitchFamily="34" charset="0"/>
              </a:rPr>
              <a:t>gnosis</a:t>
            </a:r>
            <a:r>
              <a:rPr lang="en-GB" sz="2400" dirty="0">
                <a:latin typeface="Century Gothic" panose="020B0502020202020204" pitchFamily="34" charset="0"/>
              </a:rPr>
              <a:t>. Simply acquiring this gnosis will bring about salvation. The Gnostics hold that evolutionary forces alone are insufficient to bring about spiritual freedom, thus, the individual must free themselves from the bondage of the material world. </a:t>
            </a:r>
          </a:p>
          <a:p>
            <a:r>
              <a:rPr lang="en-GB" sz="2400" dirty="0">
                <a:latin typeface="Century Gothic" panose="020B0502020202020204" pitchFamily="34" charset="0"/>
              </a:rPr>
              <a:t>Gnostics believe that Jesus was the saviour but they do not look to salvation from sin; rather, they look to salvation from ignorance – the ignorance of spiritual realities. It was not through Christ’s suffering and death, but through his life and his teachings that humanity will be saved. </a:t>
            </a:r>
          </a:p>
        </p:txBody>
      </p:sp>
    </p:spTree>
    <p:extLst>
      <p:ext uri="{BB962C8B-B14F-4D97-AF65-F5344CB8AC3E}">
        <p14:creationId xmlns:p14="http://schemas.microsoft.com/office/powerpoint/2010/main" val="3640147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314BE-199E-6841-A3D2-265A589C1050}"/>
              </a:ext>
            </a:extLst>
          </p:cNvPr>
          <p:cNvSpPr>
            <a:spLocks noGrp="1"/>
          </p:cNvSpPr>
          <p:nvPr>
            <p:ph type="title"/>
          </p:nvPr>
        </p:nvSpPr>
        <p:spPr/>
        <p:txBody>
          <a:bodyPr/>
          <a:lstStyle/>
          <a:p>
            <a:r>
              <a:rPr lang="en-GB" dirty="0">
                <a:solidFill>
                  <a:srgbClr val="FFFF00"/>
                </a:solidFill>
                <a:latin typeface="Century Gothic" panose="020B0502020202020204" pitchFamily="34" charset="0"/>
              </a:rPr>
              <a:t>Some key gnostic tenets </a:t>
            </a:r>
          </a:p>
        </p:txBody>
      </p:sp>
      <p:sp>
        <p:nvSpPr>
          <p:cNvPr id="3" name="Content Placeholder 2">
            <a:extLst>
              <a:ext uri="{FF2B5EF4-FFF2-40B4-BE49-F238E27FC236}">
                <a16:creationId xmlns:a16="http://schemas.microsoft.com/office/drawing/2014/main" id="{9CD699BD-EA71-6348-B172-A297B89EE938}"/>
              </a:ext>
            </a:extLst>
          </p:cNvPr>
          <p:cNvSpPr>
            <a:spLocks noGrp="1"/>
          </p:cNvSpPr>
          <p:nvPr>
            <p:ph idx="1"/>
          </p:nvPr>
        </p:nvSpPr>
        <p:spPr>
          <a:xfrm>
            <a:off x="457200" y="1412776"/>
            <a:ext cx="8229600" cy="4525963"/>
          </a:xfrm>
        </p:spPr>
        <p:txBody>
          <a:bodyPr/>
          <a:lstStyle/>
          <a:p>
            <a:r>
              <a:rPr lang="en-GB" sz="2800" dirty="0">
                <a:latin typeface="Century Gothic" panose="020B0502020202020204" pitchFamily="34" charset="0"/>
              </a:rPr>
              <a:t>Dualism</a:t>
            </a:r>
          </a:p>
          <a:p>
            <a:pPr lvl="1"/>
            <a:r>
              <a:rPr lang="en-GB" sz="2400" dirty="0">
                <a:latin typeface="Century Gothic" panose="020B0502020202020204" pitchFamily="34" charset="0"/>
              </a:rPr>
              <a:t>Good and evil principles</a:t>
            </a:r>
          </a:p>
          <a:p>
            <a:pPr lvl="1"/>
            <a:r>
              <a:rPr lang="en-GB" sz="2400" dirty="0">
                <a:latin typeface="Century Gothic" panose="020B0502020202020204" pitchFamily="34" charset="0"/>
              </a:rPr>
              <a:t>Spirit is good matter is evil</a:t>
            </a:r>
          </a:p>
          <a:p>
            <a:pPr lvl="1"/>
            <a:r>
              <a:rPr lang="en-GB" sz="2400" dirty="0">
                <a:latin typeface="Century Gothic" panose="020B0502020202020204" pitchFamily="34" charset="0"/>
              </a:rPr>
              <a:t>Material world created by </a:t>
            </a:r>
            <a:r>
              <a:rPr lang="en-GB" sz="2400" i="1" dirty="0">
                <a:latin typeface="Century Gothic" panose="020B0502020202020204" pitchFamily="34" charset="0"/>
              </a:rPr>
              <a:t>demi-urge</a:t>
            </a:r>
          </a:p>
          <a:p>
            <a:r>
              <a:rPr lang="en-GB" sz="2800" dirty="0">
                <a:latin typeface="Century Gothic" panose="020B0502020202020204" pitchFamily="34" charset="0"/>
              </a:rPr>
              <a:t>Pre-existent Christ</a:t>
            </a:r>
          </a:p>
          <a:p>
            <a:pPr lvl="1"/>
            <a:r>
              <a:rPr lang="en-GB" sz="2400" dirty="0">
                <a:latin typeface="Century Gothic" panose="020B0502020202020204" pitchFamily="34" charset="0"/>
              </a:rPr>
              <a:t>Descending – ascending redeemer</a:t>
            </a:r>
          </a:p>
          <a:p>
            <a:pPr lvl="1"/>
            <a:r>
              <a:rPr lang="en-GB" sz="2400" dirty="0">
                <a:latin typeface="Century Gothic" panose="020B0502020202020204" pitchFamily="34" charset="0"/>
              </a:rPr>
              <a:t>Redeemed redeemer</a:t>
            </a:r>
          </a:p>
          <a:p>
            <a:r>
              <a:rPr lang="en-GB" sz="2800" dirty="0">
                <a:latin typeface="Century Gothic" panose="020B0502020202020204" pitchFamily="34" charset="0"/>
              </a:rPr>
              <a:t>Some people have divine spark</a:t>
            </a:r>
          </a:p>
          <a:p>
            <a:pPr lvl="1"/>
            <a:r>
              <a:rPr lang="en-GB" sz="2400" dirty="0">
                <a:latin typeface="Century Gothic" panose="020B0502020202020204" pitchFamily="34" charset="0"/>
              </a:rPr>
              <a:t>Predestined to be saved</a:t>
            </a:r>
          </a:p>
          <a:p>
            <a:r>
              <a:rPr lang="en-GB" sz="2800" dirty="0">
                <a:latin typeface="Century Gothic" panose="020B0502020202020204" pitchFamily="34" charset="0"/>
              </a:rPr>
              <a:t>Salvation through </a:t>
            </a:r>
            <a:r>
              <a:rPr lang="en-GB" sz="2800" i="1" dirty="0">
                <a:latin typeface="Century Gothic" panose="020B0502020202020204" pitchFamily="34" charset="0"/>
              </a:rPr>
              <a:t>gnosis</a:t>
            </a:r>
            <a:endParaRPr lang="en-GB" sz="2800" dirty="0">
              <a:latin typeface="Century Gothic" panose="020B0502020202020204" pitchFamily="34" charset="0"/>
            </a:endParaRPr>
          </a:p>
          <a:p>
            <a:pPr lvl="1"/>
            <a:r>
              <a:rPr lang="en-GB" sz="2400" dirty="0">
                <a:latin typeface="Century Gothic" panose="020B0502020202020204" pitchFamily="34" charset="0"/>
              </a:rPr>
              <a:t>Knowing the passwords to get past the archons </a:t>
            </a:r>
          </a:p>
        </p:txBody>
      </p:sp>
    </p:spTree>
    <p:extLst>
      <p:ext uri="{BB962C8B-B14F-4D97-AF65-F5344CB8AC3E}">
        <p14:creationId xmlns:p14="http://schemas.microsoft.com/office/powerpoint/2010/main" val="1911138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BABCC-DF54-424D-A62F-2BFF8B8CB023}"/>
              </a:ext>
            </a:extLst>
          </p:cNvPr>
          <p:cNvSpPr>
            <a:spLocks noGrp="1"/>
          </p:cNvSpPr>
          <p:nvPr>
            <p:ph type="title"/>
          </p:nvPr>
        </p:nvSpPr>
        <p:spPr>
          <a:xfrm>
            <a:off x="251520" y="274638"/>
            <a:ext cx="8229600" cy="1143000"/>
          </a:xfrm>
        </p:spPr>
        <p:txBody>
          <a:bodyPr/>
          <a:lstStyle/>
          <a:p>
            <a:r>
              <a:rPr lang="en-GB" sz="4800" dirty="0">
                <a:solidFill>
                  <a:srgbClr val="FFFF00"/>
                </a:solidFill>
                <a:latin typeface="Century Gothic" panose="020B0502020202020204" pitchFamily="34" charset="0"/>
              </a:rPr>
              <a:t>Gnostic literature </a:t>
            </a:r>
          </a:p>
        </p:txBody>
      </p:sp>
      <p:pic>
        <p:nvPicPr>
          <p:cNvPr id="6" name="Content Placeholder 5">
            <a:extLst>
              <a:ext uri="{FF2B5EF4-FFF2-40B4-BE49-F238E27FC236}">
                <a16:creationId xmlns:a16="http://schemas.microsoft.com/office/drawing/2014/main" id="{E55F9C8B-9077-4E48-8AF1-FA4B3D9D8E32}"/>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57200" y="2738508"/>
            <a:ext cx="4038600" cy="2249346"/>
          </a:xfrm>
        </p:spPr>
      </p:pic>
      <p:pic>
        <p:nvPicPr>
          <p:cNvPr id="9" name="Content Placeholder 8">
            <a:extLst>
              <a:ext uri="{FF2B5EF4-FFF2-40B4-BE49-F238E27FC236}">
                <a16:creationId xmlns:a16="http://schemas.microsoft.com/office/drawing/2014/main" id="{DDAB4D4E-50B4-6846-9DA1-5F42D78C47DA}"/>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5652119" y="548680"/>
            <a:ext cx="3285649" cy="5560329"/>
          </a:xfrm>
        </p:spPr>
      </p:pic>
      <p:sp>
        <p:nvSpPr>
          <p:cNvPr id="7" name="TextBox 6">
            <a:extLst>
              <a:ext uri="{FF2B5EF4-FFF2-40B4-BE49-F238E27FC236}">
                <a16:creationId xmlns:a16="http://schemas.microsoft.com/office/drawing/2014/main" id="{CDAF8ECA-81B5-B04D-9BB2-DDFA277C635B}"/>
              </a:ext>
            </a:extLst>
          </p:cNvPr>
          <p:cNvSpPr txBox="1"/>
          <p:nvPr/>
        </p:nvSpPr>
        <p:spPr>
          <a:xfrm>
            <a:off x="683568" y="5373216"/>
            <a:ext cx="2658100"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Nag Hammadi texts</a:t>
            </a:r>
          </a:p>
        </p:txBody>
      </p:sp>
      <p:sp>
        <p:nvSpPr>
          <p:cNvPr id="10" name="TextBox 9">
            <a:extLst>
              <a:ext uri="{FF2B5EF4-FFF2-40B4-BE49-F238E27FC236}">
                <a16:creationId xmlns:a16="http://schemas.microsoft.com/office/drawing/2014/main" id="{61A5F8C2-69DD-704E-BFC3-65C5B73E4FCE}"/>
              </a:ext>
            </a:extLst>
          </p:cNvPr>
          <p:cNvSpPr txBox="1"/>
          <p:nvPr/>
        </p:nvSpPr>
        <p:spPr>
          <a:xfrm>
            <a:off x="5846327" y="6309320"/>
            <a:ext cx="3118161"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First Apocalypse of James</a:t>
            </a:r>
          </a:p>
        </p:txBody>
      </p:sp>
    </p:spTree>
    <p:extLst>
      <p:ext uri="{BB962C8B-B14F-4D97-AF65-F5344CB8AC3E}">
        <p14:creationId xmlns:p14="http://schemas.microsoft.com/office/powerpoint/2010/main" val="2136431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60875-5590-4044-AC5E-89298EB9E908}"/>
              </a:ext>
            </a:extLst>
          </p:cNvPr>
          <p:cNvSpPr>
            <a:spLocks noGrp="1"/>
          </p:cNvSpPr>
          <p:nvPr>
            <p:ph type="title"/>
          </p:nvPr>
        </p:nvSpPr>
        <p:spPr/>
        <p:txBody>
          <a:bodyPr/>
          <a:lstStyle/>
          <a:p>
            <a:r>
              <a:rPr lang="en-GB" dirty="0">
                <a:solidFill>
                  <a:srgbClr val="FFFF00"/>
                </a:solidFill>
                <a:latin typeface="Century Gothic" panose="020B0502020202020204" pitchFamily="34" charset="0"/>
              </a:rPr>
              <a:t>Paul the gnostic?</a:t>
            </a:r>
          </a:p>
        </p:txBody>
      </p:sp>
      <p:pic>
        <p:nvPicPr>
          <p:cNvPr id="6" name="Content Placeholder 5">
            <a:extLst>
              <a:ext uri="{FF2B5EF4-FFF2-40B4-BE49-F238E27FC236}">
                <a16:creationId xmlns:a16="http://schemas.microsoft.com/office/drawing/2014/main" id="{B6F3849D-5E9B-2D4C-B946-48764A632F17}"/>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79264" y="1600200"/>
            <a:ext cx="3394472" cy="4525963"/>
          </a:xfrm>
        </p:spPr>
      </p:pic>
      <p:pic>
        <p:nvPicPr>
          <p:cNvPr id="8" name="Content Placeholder 7">
            <a:extLst>
              <a:ext uri="{FF2B5EF4-FFF2-40B4-BE49-F238E27FC236}">
                <a16:creationId xmlns:a16="http://schemas.microsoft.com/office/drawing/2014/main" id="{32FB4667-8BE4-2C4F-838C-258C8537E69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253135" y="1600200"/>
            <a:ext cx="2828727" cy="4525963"/>
          </a:xfrm>
        </p:spPr>
      </p:pic>
    </p:spTree>
    <p:extLst>
      <p:ext uri="{BB962C8B-B14F-4D97-AF65-F5344CB8AC3E}">
        <p14:creationId xmlns:p14="http://schemas.microsoft.com/office/powerpoint/2010/main" val="2557008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4E452-EAF0-5D45-880D-FF632A3138E8}"/>
              </a:ext>
            </a:extLst>
          </p:cNvPr>
          <p:cNvSpPr>
            <a:spLocks noGrp="1"/>
          </p:cNvSpPr>
          <p:nvPr>
            <p:ph type="title"/>
          </p:nvPr>
        </p:nvSpPr>
        <p:spPr/>
        <p:txBody>
          <a:bodyPr/>
          <a:lstStyle/>
          <a:p>
            <a:r>
              <a:rPr lang="en-GB" dirty="0">
                <a:solidFill>
                  <a:srgbClr val="FFFF00"/>
                </a:solidFill>
                <a:latin typeface="Century Gothic" panose="020B0502020202020204" pitchFamily="34" charset="0"/>
              </a:rPr>
              <a:t>Paul and Gnosticism </a:t>
            </a:r>
          </a:p>
        </p:txBody>
      </p:sp>
      <p:sp>
        <p:nvSpPr>
          <p:cNvPr id="3" name="Content Placeholder 2">
            <a:extLst>
              <a:ext uri="{FF2B5EF4-FFF2-40B4-BE49-F238E27FC236}">
                <a16:creationId xmlns:a16="http://schemas.microsoft.com/office/drawing/2014/main" id="{E7B1E520-DEB5-1B4E-9771-5D55CDBD4AFD}"/>
              </a:ext>
            </a:extLst>
          </p:cNvPr>
          <p:cNvSpPr>
            <a:spLocks noGrp="1"/>
          </p:cNvSpPr>
          <p:nvPr>
            <p:ph idx="1"/>
          </p:nvPr>
        </p:nvSpPr>
        <p:spPr/>
        <p:txBody>
          <a:bodyPr/>
          <a:lstStyle/>
          <a:p>
            <a:r>
              <a:rPr lang="en-GB" sz="2400" dirty="0">
                <a:latin typeface="Century Gothic" panose="020B0502020202020204" pitchFamily="34" charset="0"/>
              </a:rPr>
              <a:t>Paul, essentially, adopted and adapted Gnostic ideas and images and Christianized them. Where the Gnostics spoke of an inferior creator Paul says an evil power has taken over this world. Where the Gnostics say it was an evil power that produced the Torah, Paul says angels did it and God has now replaced it. In Acts and Hebrews where the angelic origin of the Torah is also mentioned, it is again Paul’s lead that is being followed.</a:t>
            </a:r>
          </a:p>
          <a:p>
            <a:r>
              <a:rPr lang="en-GB" sz="2400" dirty="0">
                <a:latin typeface="Century Gothic" panose="020B0502020202020204" pitchFamily="34" charset="0"/>
              </a:rPr>
              <a:t>In other words Paul borrowed from pagans but was not a pagan. He borrowed from Gnostics but was not a Gnostic.  			</a:t>
            </a:r>
            <a:r>
              <a:rPr lang="en-GB" sz="2400" dirty="0" err="1">
                <a:latin typeface="Century Gothic" panose="020B0502020202020204" pitchFamily="34" charset="0"/>
              </a:rPr>
              <a:t>Hyam</a:t>
            </a:r>
            <a:r>
              <a:rPr lang="en-GB" sz="2400" dirty="0">
                <a:latin typeface="Century Gothic" panose="020B0502020202020204" pitchFamily="34" charset="0"/>
              </a:rPr>
              <a:t> Maccoby </a:t>
            </a:r>
          </a:p>
        </p:txBody>
      </p:sp>
    </p:spTree>
    <p:extLst>
      <p:ext uri="{BB962C8B-B14F-4D97-AF65-F5344CB8AC3E}">
        <p14:creationId xmlns:p14="http://schemas.microsoft.com/office/powerpoint/2010/main" val="2050053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rgbClr val="FFFF00"/>
                </a:solidFill>
                <a:latin typeface="Century Gothic" panose="020B0502020202020204" pitchFamily="34" charset="0"/>
                <a:ea typeface="Arial Rounded MT Bold" charset="0"/>
                <a:cs typeface="Arial Rounded MT Bold" charset="0"/>
              </a:rPr>
              <a:t>God to send an angel</a:t>
            </a:r>
          </a:p>
        </p:txBody>
      </p:sp>
      <p:sp>
        <p:nvSpPr>
          <p:cNvPr id="4" name="Content Placeholder 3"/>
          <p:cNvSpPr>
            <a:spLocks noGrp="1"/>
          </p:cNvSpPr>
          <p:nvPr>
            <p:ph idx="1"/>
          </p:nvPr>
        </p:nvSpPr>
        <p:spPr/>
        <p:txBody>
          <a:bodyPr/>
          <a:lstStyle/>
          <a:p>
            <a:r>
              <a:rPr lang="en-US" sz="2800" dirty="0">
                <a:solidFill>
                  <a:schemeClr val="tx2"/>
                </a:solidFill>
                <a:latin typeface="Century Gothic" panose="020B0502020202020204" pitchFamily="34" charset="0"/>
                <a:ea typeface="Century Gothic" charset="0"/>
                <a:cs typeface="Century Gothic" charset="0"/>
              </a:rPr>
              <a:t>God: “You led the people out of the land of Egypt. Now get ready to lead them to the land of I promised their ancestors Abraham. Isaac and Jacob. I will send an angel before you but I will not go up among you, or I would consume you on the way, for you are a stiff-necked people.” </a:t>
            </a:r>
          </a:p>
          <a:p>
            <a:pPr marL="0" indent="0">
              <a:buNone/>
            </a:pPr>
            <a:r>
              <a:rPr lang="en-US" sz="2400" dirty="0">
                <a:solidFill>
                  <a:schemeClr val="tx2"/>
                </a:solidFill>
                <a:latin typeface="Century Gothic" panose="020B0502020202020204" pitchFamily="34" charset="0"/>
                <a:ea typeface="Century Gothic" charset="0"/>
                <a:cs typeface="Century Gothic" charset="0"/>
              </a:rPr>
              <a:t>					Exodus 33:1-3</a:t>
            </a:r>
          </a:p>
        </p:txBody>
      </p:sp>
    </p:spTree>
    <p:extLst>
      <p:ext uri="{BB962C8B-B14F-4D97-AF65-F5344CB8AC3E}">
        <p14:creationId xmlns:p14="http://schemas.microsoft.com/office/powerpoint/2010/main" val="3964716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0ED28-4AA7-F748-BEBB-ABEB6DAF907A}"/>
              </a:ext>
            </a:extLst>
          </p:cNvPr>
          <p:cNvSpPr>
            <a:spLocks noGrp="1"/>
          </p:cNvSpPr>
          <p:nvPr>
            <p:ph type="title"/>
          </p:nvPr>
        </p:nvSpPr>
        <p:spPr>
          <a:xfrm>
            <a:off x="457200" y="44624"/>
            <a:ext cx="8229600" cy="1143000"/>
          </a:xfrm>
        </p:spPr>
        <p:txBody>
          <a:bodyPr/>
          <a:lstStyle/>
          <a:p>
            <a:r>
              <a:rPr lang="en-GB" dirty="0">
                <a:solidFill>
                  <a:srgbClr val="FFFF00"/>
                </a:solidFill>
                <a:latin typeface="Century Gothic" panose="020B0502020202020204" pitchFamily="34" charset="0"/>
              </a:rPr>
              <a:t>Judaism </a:t>
            </a:r>
          </a:p>
        </p:txBody>
      </p:sp>
      <p:sp>
        <p:nvSpPr>
          <p:cNvPr id="3" name="Content Placeholder 2">
            <a:extLst>
              <a:ext uri="{FF2B5EF4-FFF2-40B4-BE49-F238E27FC236}">
                <a16:creationId xmlns:a16="http://schemas.microsoft.com/office/drawing/2014/main" id="{59C862EB-AB48-5D4C-9C04-A4DD17FBB1C6}"/>
              </a:ext>
            </a:extLst>
          </p:cNvPr>
          <p:cNvSpPr>
            <a:spLocks noGrp="1"/>
          </p:cNvSpPr>
          <p:nvPr>
            <p:ph idx="1"/>
          </p:nvPr>
        </p:nvSpPr>
        <p:spPr>
          <a:xfrm>
            <a:off x="457200" y="1370186"/>
            <a:ext cx="8229600" cy="4525963"/>
          </a:xfrm>
        </p:spPr>
        <p:txBody>
          <a:bodyPr/>
          <a:lstStyle/>
          <a:p>
            <a:r>
              <a:rPr lang="en-GB" sz="2800" dirty="0">
                <a:latin typeface="Century Gothic" panose="020B0502020202020204" pitchFamily="34" charset="0"/>
              </a:rPr>
              <a:t>One God</a:t>
            </a:r>
          </a:p>
          <a:p>
            <a:r>
              <a:rPr lang="en-GB" sz="2800" dirty="0">
                <a:latin typeface="Century Gothic" panose="020B0502020202020204" pitchFamily="34" charset="0"/>
              </a:rPr>
              <a:t>God is good</a:t>
            </a:r>
          </a:p>
          <a:p>
            <a:r>
              <a:rPr lang="en-GB" sz="2800" dirty="0">
                <a:latin typeface="Century Gothic" panose="020B0502020202020204" pitchFamily="34" charset="0"/>
              </a:rPr>
              <a:t>God is the creator of the world</a:t>
            </a:r>
          </a:p>
          <a:p>
            <a:r>
              <a:rPr lang="en-GB" sz="2800" dirty="0">
                <a:latin typeface="Century Gothic" panose="020B0502020202020204" pitchFamily="34" charset="0"/>
              </a:rPr>
              <a:t>The created or natural world is good</a:t>
            </a:r>
          </a:p>
          <a:p>
            <a:r>
              <a:rPr lang="en-GB" sz="2800" dirty="0">
                <a:latin typeface="Century Gothic" panose="020B0502020202020204" pitchFamily="34" charset="0"/>
              </a:rPr>
              <a:t>All humans beings are God’s children</a:t>
            </a:r>
          </a:p>
          <a:p>
            <a:pPr lvl="1"/>
            <a:r>
              <a:rPr lang="en-GB" sz="2400" dirty="0">
                <a:latin typeface="Century Gothic" panose="020B0502020202020204" pitchFamily="34" charset="0"/>
              </a:rPr>
              <a:t>Absolute separation. No divine people</a:t>
            </a:r>
          </a:p>
          <a:p>
            <a:r>
              <a:rPr lang="en-GB" sz="2800" dirty="0">
                <a:latin typeface="Century Gothic" panose="020B0502020202020204" pitchFamily="34" charset="0"/>
              </a:rPr>
              <a:t>Human beings have free will</a:t>
            </a:r>
          </a:p>
          <a:p>
            <a:r>
              <a:rPr lang="en-GB" sz="2800" dirty="0">
                <a:latin typeface="Century Gothic" panose="020B0502020202020204" pitchFamily="34" charset="0"/>
              </a:rPr>
              <a:t>People should live a moral life</a:t>
            </a:r>
          </a:p>
          <a:p>
            <a:r>
              <a:rPr lang="en-GB" sz="2800" dirty="0">
                <a:latin typeface="Century Gothic" panose="020B0502020202020204" pitchFamily="34" charset="0"/>
              </a:rPr>
              <a:t>People should create a good society </a:t>
            </a:r>
          </a:p>
          <a:p>
            <a:r>
              <a:rPr lang="en-GB" sz="2800" dirty="0">
                <a:latin typeface="Century Gothic" panose="020B0502020202020204" pitchFamily="34" charset="0"/>
              </a:rPr>
              <a:t>Life in the world to come</a:t>
            </a:r>
          </a:p>
        </p:txBody>
      </p:sp>
    </p:spTree>
    <p:extLst>
      <p:ext uri="{BB962C8B-B14F-4D97-AF65-F5344CB8AC3E}">
        <p14:creationId xmlns:p14="http://schemas.microsoft.com/office/powerpoint/2010/main" val="2781514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880F9-B638-404C-B12C-9816FCBC02D3}"/>
              </a:ext>
            </a:extLst>
          </p:cNvPr>
          <p:cNvSpPr>
            <a:spLocks noGrp="1"/>
          </p:cNvSpPr>
          <p:nvPr>
            <p:ph type="title"/>
          </p:nvPr>
        </p:nvSpPr>
        <p:spPr/>
        <p:txBody>
          <a:bodyPr/>
          <a:lstStyle/>
          <a:p>
            <a:r>
              <a:rPr lang="en-GB" dirty="0">
                <a:solidFill>
                  <a:srgbClr val="FFFF00"/>
                </a:solidFill>
                <a:latin typeface="Century Gothic" panose="020B0502020202020204" pitchFamily="34" charset="0"/>
              </a:rPr>
              <a:t>Moses not happy</a:t>
            </a:r>
          </a:p>
        </p:txBody>
      </p:sp>
      <p:sp>
        <p:nvSpPr>
          <p:cNvPr id="3" name="Content Placeholder 2">
            <a:extLst>
              <a:ext uri="{FF2B5EF4-FFF2-40B4-BE49-F238E27FC236}">
                <a16:creationId xmlns:a16="http://schemas.microsoft.com/office/drawing/2014/main" id="{9A547910-D584-EA48-823B-EED0A460505B}"/>
              </a:ext>
            </a:extLst>
          </p:cNvPr>
          <p:cNvSpPr>
            <a:spLocks noGrp="1"/>
          </p:cNvSpPr>
          <p:nvPr>
            <p:ph idx="1"/>
          </p:nvPr>
        </p:nvSpPr>
        <p:spPr/>
        <p:txBody>
          <a:bodyPr/>
          <a:lstStyle/>
          <a:p>
            <a:r>
              <a:rPr lang="en-GB" sz="2400" dirty="0">
                <a:solidFill>
                  <a:schemeClr val="tx2"/>
                </a:solidFill>
                <a:latin typeface="Century Gothic" panose="020B0502020202020204" pitchFamily="34" charset="0"/>
              </a:rPr>
              <a:t>Then Moses said to him, “If your Presence does not go with us, do not send us up from here. How will anyone know that you are pleased with me and with your people unless you go with us? What else will distinguish me and your people from all the other people on the face of the earth?”</a:t>
            </a:r>
          </a:p>
          <a:p>
            <a:r>
              <a:rPr lang="en-GB" sz="2400" dirty="0">
                <a:solidFill>
                  <a:schemeClr val="tx2"/>
                </a:solidFill>
                <a:latin typeface="Century Gothic" panose="020B0502020202020204" pitchFamily="34" charset="0"/>
              </a:rPr>
              <a:t>And the Lord said to Moses, “I will do the very thing you have asked, because I am pleased with you and I know you by name. Exodus 33:15-17</a:t>
            </a:r>
          </a:p>
          <a:p>
            <a:pPr marL="0" indent="0">
              <a:buNone/>
            </a:pPr>
            <a:endParaRPr lang="en-GB" sz="2400" dirty="0">
              <a:solidFill>
                <a:schemeClr val="tx2"/>
              </a:solidFill>
              <a:latin typeface="Century Gothic" panose="020B0502020202020204" pitchFamily="34" charset="0"/>
            </a:endParaRPr>
          </a:p>
          <a:p>
            <a:endParaRPr lang="en-GB" sz="2400" dirty="0">
              <a:solidFill>
                <a:schemeClr val="tx2"/>
              </a:solidFill>
              <a:latin typeface="Century Gothic" panose="020B0502020202020204" pitchFamily="34" charset="0"/>
            </a:endParaRPr>
          </a:p>
        </p:txBody>
      </p:sp>
    </p:spTree>
    <p:extLst>
      <p:ext uri="{BB962C8B-B14F-4D97-AF65-F5344CB8AC3E}">
        <p14:creationId xmlns:p14="http://schemas.microsoft.com/office/powerpoint/2010/main" val="3078975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EF0CBC0-DF0F-4542-9B25-6AEDEC81DA40}"/>
              </a:ext>
            </a:extLst>
          </p:cNvPr>
          <p:cNvSpPr>
            <a:spLocks noGrp="1"/>
          </p:cNvSpPr>
          <p:nvPr>
            <p:ph type="title"/>
          </p:nvPr>
        </p:nvSpPr>
        <p:spPr/>
        <p:txBody>
          <a:bodyPr/>
          <a:lstStyle/>
          <a:p>
            <a:r>
              <a:rPr lang="en-GB" dirty="0">
                <a:solidFill>
                  <a:srgbClr val="FFFF00"/>
                </a:solidFill>
                <a:latin typeface="Century Gothic" panose="020B0502020202020204" pitchFamily="34" charset="0"/>
              </a:rPr>
              <a:t>Predestination </a:t>
            </a:r>
          </a:p>
        </p:txBody>
      </p:sp>
      <p:sp>
        <p:nvSpPr>
          <p:cNvPr id="6" name="Content Placeholder 5">
            <a:extLst>
              <a:ext uri="{FF2B5EF4-FFF2-40B4-BE49-F238E27FC236}">
                <a16:creationId xmlns:a16="http://schemas.microsoft.com/office/drawing/2014/main" id="{CDC1DA20-918E-484A-82F1-CB81BCA0A51A}"/>
              </a:ext>
            </a:extLst>
          </p:cNvPr>
          <p:cNvSpPr>
            <a:spLocks noGrp="1"/>
          </p:cNvSpPr>
          <p:nvPr>
            <p:ph idx="1"/>
          </p:nvPr>
        </p:nvSpPr>
        <p:spPr/>
        <p:txBody>
          <a:bodyPr/>
          <a:lstStyle/>
          <a:p>
            <a:r>
              <a:rPr lang="en-GB" sz="2400" dirty="0">
                <a:latin typeface="Century Gothic" panose="020B0502020202020204" pitchFamily="34" charset="0"/>
              </a:rPr>
              <a:t>But we speak God’s wisdom in a mystery, the hidden wisdom which God predestined before the ages to our glory;</a:t>
            </a:r>
          </a:p>
          <a:p>
            <a:r>
              <a:rPr lang="en-GB" sz="2400" dirty="0">
                <a:latin typeface="Century Gothic" panose="020B0502020202020204" pitchFamily="34" charset="0"/>
              </a:rPr>
              <a:t>For those whom He foreknew, He also predestined to become conformed to the image of His Son, so that He would be the firstborn among many brethren; and these whom He predestined, He also called; and these whom He called, He also justified; and these whom He justified, He also glorified. Romans 8:29-30</a:t>
            </a:r>
          </a:p>
        </p:txBody>
      </p:sp>
    </p:spTree>
    <p:extLst>
      <p:ext uri="{BB962C8B-B14F-4D97-AF65-F5344CB8AC3E}">
        <p14:creationId xmlns:p14="http://schemas.microsoft.com/office/powerpoint/2010/main" val="36174011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2CCAE-145E-6F4D-83A2-1BFE83371D1F}"/>
              </a:ext>
            </a:extLst>
          </p:cNvPr>
          <p:cNvSpPr>
            <a:spLocks noGrp="1"/>
          </p:cNvSpPr>
          <p:nvPr>
            <p:ph type="title"/>
          </p:nvPr>
        </p:nvSpPr>
        <p:spPr/>
        <p:txBody>
          <a:bodyPr/>
          <a:lstStyle/>
          <a:p>
            <a:r>
              <a:rPr lang="en-GB" dirty="0">
                <a:solidFill>
                  <a:srgbClr val="FFFF00"/>
                </a:solidFill>
                <a:latin typeface="Century Gothic" panose="020B0502020202020204" pitchFamily="34" charset="0"/>
              </a:rPr>
              <a:t>Paul and the eucharist</a:t>
            </a:r>
          </a:p>
        </p:txBody>
      </p:sp>
      <p:sp>
        <p:nvSpPr>
          <p:cNvPr id="3" name="Content Placeholder 2">
            <a:extLst>
              <a:ext uri="{FF2B5EF4-FFF2-40B4-BE49-F238E27FC236}">
                <a16:creationId xmlns:a16="http://schemas.microsoft.com/office/drawing/2014/main" id="{DD6B7761-5695-6643-A414-483CC6247E5A}"/>
              </a:ext>
            </a:extLst>
          </p:cNvPr>
          <p:cNvSpPr>
            <a:spLocks noGrp="1"/>
          </p:cNvSpPr>
          <p:nvPr>
            <p:ph idx="1"/>
          </p:nvPr>
        </p:nvSpPr>
        <p:spPr/>
        <p:txBody>
          <a:bodyPr/>
          <a:lstStyle/>
          <a:p>
            <a:r>
              <a:rPr lang="en-GB" sz="2400" dirty="0">
                <a:latin typeface="Century Gothic" panose="020B0502020202020204" pitchFamily="34" charset="0"/>
              </a:rPr>
              <a:t>“For I received from the Lord that which I also delivered to you: that the Lord Jesus on the same night in which He was betrayed took bread; and when He had given thanks, He broke it and said, ‘Take, eat; this is My body which is broken for you; do this in remembrance of Me.’ In the same manner He also took the cup after supper, saying, ‘This cup is the new covenant in My blood. This do, as often as you drink it, in remembrance of Me.’						 1 Corinthians 11:23-25</a:t>
            </a:r>
          </a:p>
        </p:txBody>
      </p:sp>
    </p:spTree>
    <p:extLst>
      <p:ext uri="{BB962C8B-B14F-4D97-AF65-F5344CB8AC3E}">
        <p14:creationId xmlns:p14="http://schemas.microsoft.com/office/powerpoint/2010/main" val="2566161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F531A-1E3F-D347-8870-0800FECD56DC}"/>
              </a:ext>
            </a:extLst>
          </p:cNvPr>
          <p:cNvSpPr>
            <a:spLocks noGrp="1"/>
          </p:cNvSpPr>
          <p:nvPr>
            <p:ph type="title"/>
          </p:nvPr>
        </p:nvSpPr>
        <p:spPr/>
        <p:txBody>
          <a:bodyPr/>
          <a:lstStyle/>
          <a:p>
            <a:r>
              <a:rPr lang="en-GB" dirty="0">
                <a:solidFill>
                  <a:srgbClr val="FFFF00"/>
                </a:solidFill>
                <a:latin typeface="Century Gothic" panose="020B0502020202020204" pitchFamily="34" charset="0"/>
              </a:rPr>
              <a:t>Eucharist in the gospels</a:t>
            </a:r>
          </a:p>
        </p:txBody>
      </p:sp>
      <p:sp>
        <p:nvSpPr>
          <p:cNvPr id="3" name="Content Placeholder 2">
            <a:extLst>
              <a:ext uri="{FF2B5EF4-FFF2-40B4-BE49-F238E27FC236}">
                <a16:creationId xmlns:a16="http://schemas.microsoft.com/office/drawing/2014/main" id="{A9693411-DDFF-9A46-942D-0292B49511A6}"/>
              </a:ext>
            </a:extLst>
          </p:cNvPr>
          <p:cNvSpPr>
            <a:spLocks noGrp="1"/>
          </p:cNvSpPr>
          <p:nvPr>
            <p:ph idx="1"/>
          </p:nvPr>
        </p:nvSpPr>
        <p:spPr/>
        <p:txBody>
          <a:bodyPr/>
          <a:lstStyle/>
          <a:p>
            <a:r>
              <a:rPr lang="en-GB" sz="2400" dirty="0">
                <a:latin typeface="Century Gothic" panose="020B0502020202020204" pitchFamily="34" charset="0"/>
              </a:rPr>
              <a:t>So Jesus said to them, ‘Very truly, I tell you, unless you eat the flesh of the Son of Man and drink his blood, you have no life in you.  Those who eat my flesh and drink my blood have eternal life, and I will raise them up on the last day;  for my flesh is true food and my blood is true drink. Those who eat my flesh and drink my blood abide in me, and I in them. Just as the living Father sent me, and I live because of the Father, so whoever eats me will live because of me.		John 6:53-56</a:t>
            </a:r>
          </a:p>
        </p:txBody>
      </p:sp>
    </p:spTree>
    <p:extLst>
      <p:ext uri="{BB962C8B-B14F-4D97-AF65-F5344CB8AC3E}">
        <p14:creationId xmlns:p14="http://schemas.microsoft.com/office/powerpoint/2010/main" val="21204577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8839371-4D15-C849-8CDA-9BE26367795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3528" y="2225006"/>
            <a:ext cx="8229600" cy="2788170"/>
          </a:xfrm>
        </p:spPr>
      </p:pic>
      <p:sp>
        <p:nvSpPr>
          <p:cNvPr id="7" name="Title 6">
            <a:extLst>
              <a:ext uri="{FF2B5EF4-FFF2-40B4-BE49-F238E27FC236}">
                <a16:creationId xmlns:a16="http://schemas.microsoft.com/office/drawing/2014/main" id="{018264AE-C4D7-B44B-9758-F73AAAB1BCD8}"/>
              </a:ext>
            </a:extLst>
          </p:cNvPr>
          <p:cNvSpPr>
            <a:spLocks noGrp="1"/>
          </p:cNvSpPr>
          <p:nvPr>
            <p:ph type="title"/>
          </p:nvPr>
        </p:nvSpPr>
        <p:spPr/>
        <p:txBody>
          <a:bodyPr/>
          <a:lstStyle/>
          <a:p>
            <a:endParaRPr lang="en-GB" dirty="0"/>
          </a:p>
        </p:txBody>
      </p:sp>
    </p:spTree>
    <p:extLst>
      <p:ext uri="{BB962C8B-B14F-4D97-AF65-F5344CB8AC3E}">
        <p14:creationId xmlns:p14="http://schemas.microsoft.com/office/powerpoint/2010/main" val="3674184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9C7F0-372B-EF46-A6D4-FAD6E970B62D}"/>
              </a:ext>
            </a:extLst>
          </p:cNvPr>
          <p:cNvSpPr>
            <a:spLocks noGrp="1"/>
          </p:cNvSpPr>
          <p:nvPr>
            <p:ph type="title"/>
          </p:nvPr>
        </p:nvSpPr>
        <p:spPr/>
        <p:txBody>
          <a:bodyPr/>
          <a:lstStyle/>
          <a:p>
            <a:r>
              <a:rPr lang="en-GB" dirty="0">
                <a:solidFill>
                  <a:srgbClr val="FFFF00"/>
                </a:solidFill>
                <a:latin typeface="Century Gothic" panose="020B0502020202020204" pitchFamily="34" charset="0"/>
              </a:rPr>
              <a:t>The prologue to John</a:t>
            </a:r>
          </a:p>
        </p:txBody>
      </p:sp>
      <p:sp>
        <p:nvSpPr>
          <p:cNvPr id="3" name="Content Placeholder 2">
            <a:extLst>
              <a:ext uri="{FF2B5EF4-FFF2-40B4-BE49-F238E27FC236}">
                <a16:creationId xmlns:a16="http://schemas.microsoft.com/office/drawing/2014/main" id="{7460775E-DA8A-2F4C-92A0-7E1478F7B03A}"/>
              </a:ext>
            </a:extLst>
          </p:cNvPr>
          <p:cNvSpPr>
            <a:spLocks noGrp="1"/>
          </p:cNvSpPr>
          <p:nvPr>
            <p:ph idx="1"/>
          </p:nvPr>
        </p:nvSpPr>
        <p:spPr/>
        <p:txBody>
          <a:bodyPr/>
          <a:lstStyle/>
          <a:p>
            <a:pPr marL="0" indent="0">
              <a:buNone/>
            </a:pPr>
            <a:r>
              <a:rPr lang="en-GB" sz="2000" dirty="0">
                <a:latin typeface="Century Gothic" panose="020B0502020202020204" pitchFamily="34" charset="0"/>
              </a:rPr>
              <a:t>In the beginning was the Word, and the Word was with God, and the Word was God.  He was in the beginning with God.  All things came into being through him, and without him not one thing came into being. What has come into being  in him was life, and the life was the light of all people.  The light shines in the darkness, and the darkness did not overcome it. He was in the world, and the world came into being through him; yet the world did not know him.  He came to what was his own, and his own people did not accept him. But to all who received him, who believed in his name, he gave power to become children of God, And the Word became flesh and lived among us. The law indeed was given through Moses; grace and truth came through Jesus Christ.  No one has ever seen God. It is God the only Son, who is close to the Father’s heart, who has made him known.</a:t>
            </a:r>
          </a:p>
        </p:txBody>
      </p:sp>
    </p:spTree>
    <p:extLst>
      <p:ext uri="{BB962C8B-B14F-4D97-AF65-F5344CB8AC3E}">
        <p14:creationId xmlns:p14="http://schemas.microsoft.com/office/powerpoint/2010/main" val="2520166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BA3B1-1CFB-1F47-9323-0C2634DFD051}"/>
              </a:ext>
            </a:extLst>
          </p:cNvPr>
          <p:cNvSpPr>
            <a:spLocks noGrp="1"/>
          </p:cNvSpPr>
          <p:nvPr>
            <p:ph type="title"/>
          </p:nvPr>
        </p:nvSpPr>
        <p:spPr/>
        <p:txBody>
          <a:bodyPr/>
          <a:lstStyle/>
          <a:p>
            <a:r>
              <a:rPr lang="en-GB" dirty="0">
                <a:solidFill>
                  <a:srgbClr val="FFFF00"/>
                </a:solidFill>
                <a:latin typeface="Century Gothic" panose="020B0502020202020204" pitchFamily="34" charset="0"/>
              </a:rPr>
              <a:t>India</a:t>
            </a:r>
            <a:endParaRPr lang="en-GB" dirty="0">
              <a:solidFill>
                <a:srgbClr val="FFFF00"/>
              </a:solidFill>
            </a:endParaRPr>
          </a:p>
        </p:txBody>
      </p:sp>
      <p:sp>
        <p:nvSpPr>
          <p:cNvPr id="3" name="Content Placeholder 2">
            <a:extLst>
              <a:ext uri="{FF2B5EF4-FFF2-40B4-BE49-F238E27FC236}">
                <a16:creationId xmlns:a16="http://schemas.microsoft.com/office/drawing/2014/main" id="{B67406C0-B6E1-0842-8FC3-D8EE6D9DB60E}"/>
              </a:ext>
            </a:extLst>
          </p:cNvPr>
          <p:cNvSpPr>
            <a:spLocks noGrp="1"/>
          </p:cNvSpPr>
          <p:nvPr>
            <p:ph idx="1"/>
          </p:nvPr>
        </p:nvSpPr>
        <p:spPr>
          <a:xfrm>
            <a:off x="323528" y="1600200"/>
            <a:ext cx="8363272" cy="4525963"/>
          </a:xfrm>
        </p:spPr>
        <p:txBody>
          <a:bodyPr/>
          <a:lstStyle/>
          <a:p>
            <a:r>
              <a:rPr lang="en-GB" dirty="0">
                <a:latin typeface="Century Gothic" panose="020B0502020202020204" pitchFamily="34" charset="0"/>
              </a:rPr>
              <a:t>Hinduism</a:t>
            </a:r>
          </a:p>
          <a:p>
            <a:pPr lvl="1"/>
            <a:r>
              <a:rPr lang="en-GB" dirty="0">
                <a:latin typeface="Century Gothic" panose="020B0502020202020204" pitchFamily="34" charset="0"/>
              </a:rPr>
              <a:t>polytheist, mythological </a:t>
            </a:r>
          </a:p>
          <a:p>
            <a:pPr lvl="1"/>
            <a:r>
              <a:rPr lang="en-GB" dirty="0">
                <a:latin typeface="Century Gothic" panose="020B0502020202020204" pitchFamily="34" charset="0"/>
              </a:rPr>
              <a:t>Reincarnation - </a:t>
            </a:r>
            <a:r>
              <a:rPr lang="en-GB" i="1" dirty="0">
                <a:latin typeface="Century Gothic" panose="020B0502020202020204" pitchFamily="34" charset="0"/>
              </a:rPr>
              <a:t>samsara</a:t>
            </a:r>
            <a:endParaRPr lang="en-GB" dirty="0">
              <a:latin typeface="Century Gothic" panose="020B0502020202020204" pitchFamily="34" charset="0"/>
            </a:endParaRPr>
          </a:p>
          <a:p>
            <a:pPr lvl="1"/>
            <a:r>
              <a:rPr lang="en-GB" dirty="0">
                <a:latin typeface="Century Gothic" panose="020B0502020202020204" pitchFamily="34" charset="0"/>
              </a:rPr>
              <a:t>Overcome ignorance and desire – </a:t>
            </a:r>
            <a:r>
              <a:rPr lang="en-GB" i="1" dirty="0">
                <a:latin typeface="Century Gothic" panose="020B0502020202020204" pitchFamily="34" charset="0"/>
              </a:rPr>
              <a:t>moksha</a:t>
            </a:r>
          </a:p>
          <a:p>
            <a:r>
              <a:rPr lang="en-GB" dirty="0">
                <a:latin typeface="Century Gothic" panose="020B0502020202020204" pitchFamily="34" charset="0"/>
              </a:rPr>
              <a:t>Buddhism </a:t>
            </a:r>
          </a:p>
          <a:p>
            <a:pPr lvl="1"/>
            <a:r>
              <a:rPr lang="en-GB" dirty="0">
                <a:latin typeface="Century Gothic" panose="020B0502020202020204" pitchFamily="34" charset="0"/>
              </a:rPr>
              <a:t>4 noble truths</a:t>
            </a:r>
          </a:p>
          <a:p>
            <a:pPr lvl="1"/>
            <a:r>
              <a:rPr lang="en-GB" dirty="0">
                <a:latin typeface="Century Gothic" panose="020B0502020202020204" pitchFamily="34" charset="0"/>
              </a:rPr>
              <a:t>8 fold path</a:t>
            </a:r>
          </a:p>
          <a:p>
            <a:pPr lvl="1"/>
            <a:r>
              <a:rPr lang="en-GB" dirty="0">
                <a:latin typeface="Century Gothic" panose="020B0502020202020204" pitchFamily="34" charset="0"/>
              </a:rPr>
              <a:t>Enlightenment - </a:t>
            </a:r>
            <a:r>
              <a:rPr lang="en-GB" i="1" dirty="0">
                <a:latin typeface="Century Gothic" panose="020B0502020202020204" pitchFamily="34" charset="0"/>
              </a:rPr>
              <a:t>nirvana</a:t>
            </a:r>
            <a:endParaRPr lang="en-GB" dirty="0">
              <a:latin typeface="Century Gothic" panose="020B0502020202020204" pitchFamily="34" charset="0"/>
            </a:endParaRPr>
          </a:p>
        </p:txBody>
      </p:sp>
    </p:spTree>
    <p:extLst>
      <p:ext uri="{BB962C8B-B14F-4D97-AF65-F5344CB8AC3E}">
        <p14:creationId xmlns:p14="http://schemas.microsoft.com/office/powerpoint/2010/main" val="549586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68A7C-8A2E-2048-9F11-F3EF8C50E264}"/>
              </a:ext>
            </a:extLst>
          </p:cNvPr>
          <p:cNvSpPr>
            <a:spLocks noGrp="1"/>
          </p:cNvSpPr>
          <p:nvPr>
            <p:ph type="title"/>
          </p:nvPr>
        </p:nvSpPr>
        <p:spPr/>
        <p:txBody>
          <a:bodyPr/>
          <a:lstStyle/>
          <a:p>
            <a:r>
              <a:rPr lang="en-GB" dirty="0">
                <a:solidFill>
                  <a:srgbClr val="FFFF00"/>
                </a:solidFill>
                <a:latin typeface="Century Gothic" panose="020B0502020202020204" pitchFamily="34" charset="0"/>
              </a:rPr>
              <a:t>Zoroastrianism – Persia</a:t>
            </a:r>
          </a:p>
        </p:txBody>
      </p:sp>
      <p:sp>
        <p:nvSpPr>
          <p:cNvPr id="3" name="Content Placeholder 2">
            <a:extLst>
              <a:ext uri="{FF2B5EF4-FFF2-40B4-BE49-F238E27FC236}">
                <a16:creationId xmlns:a16="http://schemas.microsoft.com/office/drawing/2014/main" id="{7D7018F4-15D8-8245-B762-8AD701657844}"/>
              </a:ext>
            </a:extLst>
          </p:cNvPr>
          <p:cNvSpPr>
            <a:spLocks noGrp="1"/>
          </p:cNvSpPr>
          <p:nvPr>
            <p:ph idx="1"/>
          </p:nvPr>
        </p:nvSpPr>
        <p:spPr/>
        <p:txBody>
          <a:bodyPr/>
          <a:lstStyle/>
          <a:p>
            <a:r>
              <a:rPr lang="en-GB" dirty="0">
                <a:latin typeface="Century Gothic" panose="020B0502020202020204" pitchFamily="34" charset="0"/>
              </a:rPr>
              <a:t>Cosmic dualism – battle good and evil</a:t>
            </a:r>
          </a:p>
          <a:p>
            <a:pPr lvl="1"/>
            <a:r>
              <a:rPr lang="en-GB" dirty="0">
                <a:latin typeface="Century Gothic" panose="020B0502020202020204" pitchFamily="34" charset="0"/>
              </a:rPr>
              <a:t>Ahura Mazda – good God with 6 Holy Immortals – heaven </a:t>
            </a:r>
          </a:p>
          <a:p>
            <a:pPr lvl="1"/>
            <a:r>
              <a:rPr lang="en-GB" dirty="0" err="1">
                <a:latin typeface="Century Gothic" panose="020B0502020202020204" pitchFamily="34" charset="0"/>
              </a:rPr>
              <a:t>Angra</a:t>
            </a:r>
            <a:r>
              <a:rPr lang="en-GB" dirty="0">
                <a:latin typeface="Century Gothic" panose="020B0502020202020204" pitchFamily="34" charset="0"/>
              </a:rPr>
              <a:t> </a:t>
            </a:r>
            <a:r>
              <a:rPr lang="en-GB" dirty="0" err="1">
                <a:latin typeface="Century Gothic" panose="020B0502020202020204" pitchFamily="34" charset="0"/>
              </a:rPr>
              <a:t>Mainyu</a:t>
            </a:r>
            <a:r>
              <a:rPr lang="en-GB" dirty="0">
                <a:latin typeface="Century Gothic" panose="020B0502020202020204" pitchFamily="34" charset="0"/>
              </a:rPr>
              <a:t> – destructive spirit source of evil, death – hell </a:t>
            </a:r>
          </a:p>
          <a:p>
            <a:r>
              <a:rPr lang="en-GB" dirty="0">
                <a:latin typeface="Century Gothic" panose="020B0502020202020204" pitchFamily="34" charset="0"/>
              </a:rPr>
              <a:t>'Good Words, Good Thoughts, and Good Deeds'</a:t>
            </a:r>
          </a:p>
        </p:txBody>
      </p:sp>
    </p:spTree>
    <p:extLst>
      <p:ext uri="{BB962C8B-B14F-4D97-AF65-F5344CB8AC3E}">
        <p14:creationId xmlns:p14="http://schemas.microsoft.com/office/powerpoint/2010/main" val="2475684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A0318-4515-BB48-BB4E-4AC190FEF0CB}"/>
              </a:ext>
            </a:extLst>
          </p:cNvPr>
          <p:cNvSpPr>
            <a:spLocks noGrp="1"/>
          </p:cNvSpPr>
          <p:nvPr>
            <p:ph type="title"/>
          </p:nvPr>
        </p:nvSpPr>
        <p:spPr/>
        <p:txBody>
          <a:bodyPr/>
          <a:lstStyle/>
          <a:p>
            <a:r>
              <a:rPr lang="en-GB" dirty="0">
                <a:solidFill>
                  <a:srgbClr val="FFFF00"/>
                </a:solidFill>
                <a:latin typeface="Century Gothic" panose="020B0502020202020204" pitchFamily="34" charset="0"/>
              </a:rPr>
              <a:t>Greek religion</a:t>
            </a:r>
          </a:p>
        </p:txBody>
      </p:sp>
      <p:sp>
        <p:nvSpPr>
          <p:cNvPr id="3" name="Content Placeholder 2">
            <a:extLst>
              <a:ext uri="{FF2B5EF4-FFF2-40B4-BE49-F238E27FC236}">
                <a16:creationId xmlns:a16="http://schemas.microsoft.com/office/drawing/2014/main" id="{E11F22B1-150B-3F40-9814-7DAA4DC03A68}"/>
              </a:ext>
            </a:extLst>
          </p:cNvPr>
          <p:cNvSpPr>
            <a:spLocks noGrp="1"/>
          </p:cNvSpPr>
          <p:nvPr>
            <p:ph idx="1"/>
          </p:nvPr>
        </p:nvSpPr>
        <p:spPr/>
        <p:txBody>
          <a:bodyPr/>
          <a:lstStyle/>
          <a:p>
            <a:r>
              <a:rPr lang="en-GB" dirty="0">
                <a:latin typeface="Century Gothic" panose="020B0502020202020204" pitchFamily="34" charset="0"/>
              </a:rPr>
              <a:t>Polytheism – many gods</a:t>
            </a:r>
          </a:p>
          <a:p>
            <a:r>
              <a:rPr lang="en-GB" dirty="0">
                <a:latin typeface="Century Gothic" panose="020B0502020202020204" pitchFamily="34" charset="0"/>
              </a:rPr>
              <a:t>Gods are in conflict and not good</a:t>
            </a:r>
          </a:p>
          <a:p>
            <a:r>
              <a:rPr lang="en-GB" dirty="0">
                <a:latin typeface="Century Gothic" panose="020B0502020202020204" pitchFamily="34" charset="0"/>
              </a:rPr>
              <a:t>Fate </a:t>
            </a:r>
          </a:p>
          <a:p>
            <a:r>
              <a:rPr lang="en-GB" dirty="0">
                <a:latin typeface="Century Gothic" panose="020B0502020202020204" pitchFamily="34" charset="0"/>
              </a:rPr>
              <a:t>After life</a:t>
            </a:r>
          </a:p>
          <a:p>
            <a:pPr lvl="1"/>
            <a:r>
              <a:rPr lang="en-GB" dirty="0">
                <a:latin typeface="Century Gothic" panose="020B0502020202020204" pitchFamily="34" charset="0"/>
              </a:rPr>
              <a:t>Hades</a:t>
            </a:r>
          </a:p>
          <a:p>
            <a:pPr lvl="1"/>
            <a:r>
              <a:rPr lang="en-GB" dirty="0">
                <a:latin typeface="Century Gothic" panose="020B0502020202020204" pitchFamily="34" charset="0"/>
              </a:rPr>
              <a:t>Tartarus </a:t>
            </a:r>
          </a:p>
          <a:p>
            <a:pPr lvl="1"/>
            <a:r>
              <a:rPr lang="en-GB" dirty="0">
                <a:latin typeface="Century Gothic" panose="020B0502020202020204" pitchFamily="34" charset="0"/>
              </a:rPr>
              <a:t>Elysian Fields </a:t>
            </a:r>
          </a:p>
        </p:txBody>
      </p:sp>
    </p:spTree>
    <p:extLst>
      <p:ext uri="{BB962C8B-B14F-4D97-AF65-F5344CB8AC3E}">
        <p14:creationId xmlns:p14="http://schemas.microsoft.com/office/powerpoint/2010/main" val="225688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D2A1E-E22F-6948-9779-9CFA852AAAE8}"/>
              </a:ext>
            </a:extLst>
          </p:cNvPr>
          <p:cNvSpPr>
            <a:spLocks noGrp="1"/>
          </p:cNvSpPr>
          <p:nvPr>
            <p:ph type="title"/>
          </p:nvPr>
        </p:nvSpPr>
        <p:spPr>
          <a:xfrm>
            <a:off x="457200" y="313779"/>
            <a:ext cx="8229600" cy="1143000"/>
          </a:xfrm>
        </p:spPr>
        <p:txBody>
          <a:bodyPr/>
          <a:lstStyle/>
          <a:p>
            <a:r>
              <a:rPr lang="en-GB" dirty="0">
                <a:solidFill>
                  <a:srgbClr val="FFFF00"/>
                </a:solidFill>
                <a:latin typeface="Century Gothic" panose="020B0502020202020204" pitchFamily="34" charset="0"/>
              </a:rPr>
              <a:t>Orphic myth</a:t>
            </a:r>
          </a:p>
        </p:txBody>
      </p:sp>
      <p:sp>
        <p:nvSpPr>
          <p:cNvPr id="3" name="Content Placeholder 2">
            <a:extLst>
              <a:ext uri="{FF2B5EF4-FFF2-40B4-BE49-F238E27FC236}">
                <a16:creationId xmlns:a16="http://schemas.microsoft.com/office/drawing/2014/main" id="{AC82DACE-5A00-8C4B-B341-41E02E86C6C1}"/>
              </a:ext>
            </a:extLst>
          </p:cNvPr>
          <p:cNvSpPr>
            <a:spLocks noGrp="1"/>
          </p:cNvSpPr>
          <p:nvPr>
            <p:ph idx="1"/>
          </p:nvPr>
        </p:nvSpPr>
        <p:spPr>
          <a:xfrm>
            <a:off x="457200" y="1639341"/>
            <a:ext cx="8229600" cy="4525963"/>
          </a:xfrm>
        </p:spPr>
        <p:txBody>
          <a:bodyPr/>
          <a:lstStyle/>
          <a:p>
            <a:pPr marL="0" indent="0">
              <a:buNone/>
            </a:pPr>
            <a:r>
              <a:rPr lang="en-GB" sz="2200" dirty="0">
                <a:latin typeface="Century Gothic" panose="020B0502020202020204" pitchFamily="34" charset="0"/>
              </a:rPr>
              <a:t>The infant Dionysus, son of Zeus and Persephone, is killed, torn apart, and consumed by the Titans. In retribution, Zeus strikes the Titans with a thunderbolt, turning them to ash. From these ashes, humanity is born. Humanity has a dual nature: body (</a:t>
            </a:r>
            <a:r>
              <a:rPr lang="en-GB" sz="2200" dirty="0" err="1">
                <a:latin typeface="Century Gothic" panose="020B0502020202020204" pitchFamily="34" charset="0"/>
              </a:rPr>
              <a:t>sōma</a:t>
            </a:r>
            <a:r>
              <a:rPr lang="en-GB" sz="2200" dirty="0">
                <a:latin typeface="Century Gothic" panose="020B0502020202020204" pitchFamily="34" charset="0"/>
              </a:rPr>
              <a:t>), inherited from the Titans, and a divine spark or soul (</a:t>
            </a:r>
            <a:r>
              <a:rPr lang="en-GB" sz="2200" dirty="0" err="1">
                <a:latin typeface="Century Gothic" panose="020B0502020202020204" pitchFamily="34" charset="0"/>
              </a:rPr>
              <a:t>psychē</a:t>
            </a:r>
            <a:r>
              <a:rPr lang="en-GB" sz="2200" dirty="0">
                <a:latin typeface="Century Gothic" panose="020B0502020202020204" pitchFamily="34" charset="0"/>
              </a:rPr>
              <a:t>), inherited from Dionysus. In order to achieve salvation from the Titanic, material existence, one had to be initiated into the Dionysian mysteries and undergo a ritual purification and reliving of the suffering and death of the god. </a:t>
            </a:r>
            <a:r>
              <a:rPr lang="en-GB" sz="2200" dirty="0" err="1">
                <a:latin typeface="Century Gothic" panose="020B0502020202020204" pitchFamily="34" charset="0"/>
              </a:rPr>
              <a:t>Orphics</a:t>
            </a:r>
            <a:r>
              <a:rPr lang="en-GB" sz="2200" dirty="0">
                <a:latin typeface="Century Gothic" panose="020B0502020202020204" pitchFamily="34" charset="0"/>
              </a:rPr>
              <a:t> believed that they would, after death, spend eternity alongside Orpheus and other heroes in the Elysian Fields. The uninitiated would be reincarnated indefinitely.</a:t>
            </a:r>
          </a:p>
        </p:txBody>
      </p:sp>
    </p:spTree>
    <p:extLst>
      <p:ext uri="{BB962C8B-B14F-4D97-AF65-F5344CB8AC3E}">
        <p14:creationId xmlns:p14="http://schemas.microsoft.com/office/powerpoint/2010/main" val="1121956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94510-3FEB-FE47-B52D-8A9D80557829}"/>
              </a:ext>
            </a:extLst>
          </p:cNvPr>
          <p:cNvSpPr>
            <a:spLocks noGrp="1"/>
          </p:cNvSpPr>
          <p:nvPr>
            <p:ph type="title"/>
          </p:nvPr>
        </p:nvSpPr>
        <p:spPr/>
        <p:txBody>
          <a:bodyPr/>
          <a:lstStyle/>
          <a:p>
            <a:r>
              <a:rPr lang="en-GB" dirty="0">
                <a:solidFill>
                  <a:srgbClr val="FFFF00"/>
                </a:solidFill>
                <a:latin typeface="Century Gothic" panose="020B0502020202020204" pitchFamily="34" charset="0"/>
              </a:rPr>
              <a:t>Orphic mystery cults</a:t>
            </a:r>
          </a:p>
        </p:txBody>
      </p:sp>
      <p:sp>
        <p:nvSpPr>
          <p:cNvPr id="3" name="Content Placeholder 2">
            <a:extLst>
              <a:ext uri="{FF2B5EF4-FFF2-40B4-BE49-F238E27FC236}">
                <a16:creationId xmlns:a16="http://schemas.microsoft.com/office/drawing/2014/main" id="{63716F63-718A-EE4B-A423-99E59B17C4F1}"/>
              </a:ext>
            </a:extLst>
          </p:cNvPr>
          <p:cNvSpPr>
            <a:spLocks noGrp="1"/>
          </p:cNvSpPr>
          <p:nvPr>
            <p:ph idx="1"/>
          </p:nvPr>
        </p:nvSpPr>
        <p:spPr/>
        <p:txBody>
          <a:bodyPr/>
          <a:lstStyle/>
          <a:p>
            <a:pPr marL="0" indent="0">
              <a:buNone/>
            </a:pPr>
            <a:r>
              <a:rPr lang="en-GB" sz="2400" dirty="0">
                <a:latin typeface="Century Gothic" panose="020B0502020202020204" pitchFamily="34" charset="0"/>
              </a:rPr>
              <a:t>The </a:t>
            </a:r>
            <a:r>
              <a:rPr lang="en-GB" sz="2400" dirty="0" err="1">
                <a:latin typeface="Century Gothic" panose="020B0502020202020204" pitchFamily="34" charset="0"/>
              </a:rPr>
              <a:t>Orphics</a:t>
            </a:r>
            <a:r>
              <a:rPr lang="en-GB" sz="2400" dirty="0">
                <a:latin typeface="Century Gothic" panose="020B0502020202020204" pitchFamily="34" charset="0"/>
              </a:rPr>
              <a:t> were an ascetic sect; wine, to them, was only a symbol, as, later, in the Christian sacrament. The intoxication that they sought was that of "enthusiasm," of union with the god. They believed themselves, in this way, to acquire mystic knowledge (</a:t>
            </a:r>
            <a:r>
              <a:rPr lang="en-GB" sz="2400" i="1" dirty="0">
                <a:latin typeface="Century Gothic" panose="020B0502020202020204" pitchFamily="34" charset="0"/>
              </a:rPr>
              <a:t>gnosis</a:t>
            </a:r>
            <a:r>
              <a:rPr lang="en-GB" sz="2400" dirty="0">
                <a:latin typeface="Century Gothic" panose="020B0502020202020204" pitchFamily="34" charset="0"/>
              </a:rPr>
              <a:t>) not obtainable by ordinary means. This mystical element entered into Greek philosophy with Pythagoras, who was a reformer of Orphism as Orpheus was a reformer of the religion of Dionysus. From Pythagoras Orphic elements entered into the philosophy of Plato, and from Plato into most later philosophy that was in any degree religious. 			Bertrand Russell</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922310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811B0-D15C-0C4C-86D1-EC6794266A5E}"/>
              </a:ext>
            </a:extLst>
          </p:cNvPr>
          <p:cNvSpPr>
            <a:spLocks noGrp="1"/>
          </p:cNvSpPr>
          <p:nvPr>
            <p:ph type="title"/>
          </p:nvPr>
        </p:nvSpPr>
        <p:spPr>
          <a:xfrm>
            <a:off x="628650" y="188640"/>
            <a:ext cx="7886700" cy="1163928"/>
          </a:xfrm>
        </p:spPr>
        <p:txBody>
          <a:bodyPr/>
          <a:lstStyle/>
          <a:p>
            <a:r>
              <a:rPr lang="en-GB" dirty="0">
                <a:solidFill>
                  <a:srgbClr val="FFFF00"/>
                </a:solidFill>
                <a:latin typeface="Century Gothic" panose="020B0502020202020204" pitchFamily="34" charset="0"/>
              </a:rPr>
              <a:t>Roman religion: Paganism</a:t>
            </a:r>
          </a:p>
        </p:txBody>
      </p:sp>
      <p:sp>
        <p:nvSpPr>
          <p:cNvPr id="3" name="Content Placeholder 2">
            <a:extLst>
              <a:ext uri="{FF2B5EF4-FFF2-40B4-BE49-F238E27FC236}">
                <a16:creationId xmlns:a16="http://schemas.microsoft.com/office/drawing/2014/main" id="{7E86F137-3F29-314A-8643-B11DBCACFE81}"/>
              </a:ext>
            </a:extLst>
          </p:cNvPr>
          <p:cNvSpPr>
            <a:spLocks noGrp="1"/>
          </p:cNvSpPr>
          <p:nvPr>
            <p:ph idx="1"/>
          </p:nvPr>
        </p:nvSpPr>
        <p:spPr>
          <a:xfrm>
            <a:off x="323528" y="1494065"/>
            <a:ext cx="8496944" cy="4959271"/>
          </a:xfrm>
        </p:spPr>
        <p:txBody>
          <a:bodyPr>
            <a:normAutofit fontScale="62500" lnSpcReduction="20000"/>
          </a:bodyPr>
          <a:lstStyle/>
          <a:p>
            <a:pPr>
              <a:lnSpc>
                <a:spcPct val="120000"/>
              </a:lnSpc>
            </a:pPr>
            <a:r>
              <a:rPr lang="en-GB" dirty="0">
                <a:latin typeface="Century Gothic" panose="020B0502020202020204" pitchFamily="34" charset="0"/>
              </a:rPr>
              <a:t>A cult of primarily political and state significance. Religion itself had never been a problem of truth, but only an acknowledgment of the existing system, its legitimacy and justifiability.”</a:t>
            </a:r>
          </a:p>
          <a:p>
            <a:pPr lvl="1">
              <a:lnSpc>
                <a:spcPct val="120000"/>
              </a:lnSpc>
            </a:pPr>
            <a:r>
              <a:rPr lang="en-GB" dirty="0">
                <a:latin typeface="Century Gothic" panose="020B0502020202020204" pitchFamily="34" charset="0"/>
              </a:rPr>
              <a:t>Polytheism </a:t>
            </a:r>
          </a:p>
          <a:p>
            <a:pPr>
              <a:lnSpc>
                <a:spcPct val="120000"/>
              </a:lnSpc>
            </a:pPr>
            <a:r>
              <a:rPr lang="en-GB" dirty="0">
                <a:latin typeface="Century Gothic" panose="020B0502020202020204" pitchFamily="34" charset="0"/>
              </a:rPr>
              <a:t>From the time of Emperor Augustus the emperor would assume the title of pontifex maximus or chief priest, Son of god, later god</a:t>
            </a:r>
          </a:p>
          <a:p>
            <a:pPr>
              <a:lnSpc>
                <a:spcPct val="120000"/>
              </a:lnSpc>
            </a:pPr>
            <a:r>
              <a:rPr lang="en-GB" dirty="0">
                <a:latin typeface="Century Gothic" panose="020B0502020202020204" pitchFamily="34" charset="0"/>
              </a:rPr>
              <a:t>Theocratic State</a:t>
            </a:r>
          </a:p>
          <a:p>
            <a:pPr lvl="1">
              <a:lnSpc>
                <a:spcPct val="120000"/>
              </a:lnSpc>
            </a:pPr>
            <a:r>
              <a:rPr lang="en-GB" dirty="0">
                <a:latin typeface="Century Gothic" panose="020B0502020202020204" pitchFamily="34" charset="0"/>
              </a:rPr>
              <a:t>State highest form of human community</a:t>
            </a:r>
          </a:p>
          <a:p>
            <a:pPr lvl="1">
              <a:lnSpc>
                <a:spcPct val="120000"/>
              </a:lnSpc>
            </a:pPr>
            <a:r>
              <a:rPr lang="en-GB" dirty="0">
                <a:latin typeface="Century Gothic" panose="020B0502020202020204" pitchFamily="34" charset="0"/>
              </a:rPr>
              <a:t>State is god (no higher value or power)</a:t>
            </a:r>
          </a:p>
          <a:p>
            <a:pPr lvl="1">
              <a:lnSpc>
                <a:spcPct val="120000"/>
              </a:lnSpc>
            </a:pPr>
            <a:r>
              <a:rPr lang="en-GB" dirty="0">
                <a:latin typeface="Century Gothic" panose="020B0502020202020204" pitchFamily="34" charset="0"/>
              </a:rPr>
              <a:t>Religion and the gods exists to serve the state</a:t>
            </a:r>
          </a:p>
          <a:p>
            <a:pPr lvl="1">
              <a:lnSpc>
                <a:spcPct val="120000"/>
              </a:lnSpc>
            </a:pPr>
            <a:r>
              <a:rPr lang="en-GB" dirty="0">
                <a:latin typeface="Century Gothic" panose="020B0502020202020204" pitchFamily="34" charset="0"/>
              </a:rPr>
              <a:t>State source of law, identity</a:t>
            </a:r>
          </a:p>
          <a:p>
            <a:pPr lvl="1">
              <a:lnSpc>
                <a:spcPct val="120000"/>
              </a:lnSpc>
            </a:pPr>
            <a:r>
              <a:rPr lang="en-GB" dirty="0">
                <a:latin typeface="Century Gothic" panose="020B0502020202020204" pitchFamily="34" charset="0"/>
              </a:rPr>
              <a:t>State to be worshipped and served</a:t>
            </a:r>
          </a:p>
          <a:p>
            <a:pPr lvl="1">
              <a:lnSpc>
                <a:spcPct val="120000"/>
              </a:lnSpc>
            </a:pPr>
            <a:r>
              <a:rPr lang="en-GB" dirty="0">
                <a:latin typeface="Century Gothic" panose="020B0502020202020204" pitchFamily="34" charset="0"/>
              </a:rPr>
              <a:t>Rome the eternal city</a:t>
            </a:r>
          </a:p>
          <a:p>
            <a:pPr>
              <a:lnSpc>
                <a:spcPct val="120000"/>
              </a:lnSpc>
            </a:pPr>
            <a:endParaRPr lang="en-GB" dirty="0">
              <a:latin typeface="Century Gothic" panose="020B0502020202020204" pitchFamily="34" charset="0"/>
            </a:endParaRPr>
          </a:p>
          <a:p>
            <a:pPr>
              <a:lnSpc>
                <a:spcPct val="120000"/>
              </a:lnSpc>
            </a:pPr>
            <a:endParaRPr lang="en-GB" dirty="0">
              <a:latin typeface="Century Gothic" panose="020B0502020202020204" pitchFamily="34" charset="0"/>
            </a:endParaRPr>
          </a:p>
        </p:txBody>
      </p:sp>
    </p:spTree>
    <p:extLst>
      <p:ext uri="{BB962C8B-B14F-4D97-AF65-F5344CB8AC3E}">
        <p14:creationId xmlns:p14="http://schemas.microsoft.com/office/powerpoint/2010/main" val="1237850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E134C-C19F-0747-AF5D-26DBFEBAD960}"/>
              </a:ext>
            </a:extLst>
          </p:cNvPr>
          <p:cNvSpPr>
            <a:spLocks noGrp="1"/>
          </p:cNvSpPr>
          <p:nvPr>
            <p:ph type="title"/>
          </p:nvPr>
        </p:nvSpPr>
        <p:spPr/>
        <p:txBody>
          <a:bodyPr/>
          <a:lstStyle/>
          <a:p>
            <a:r>
              <a:rPr lang="en-GB" dirty="0">
                <a:solidFill>
                  <a:srgbClr val="FFFF00"/>
                </a:solidFill>
                <a:latin typeface="Century Gothic" panose="020B0502020202020204" pitchFamily="34" charset="0"/>
              </a:rPr>
              <a:t>Gnosticism</a:t>
            </a:r>
          </a:p>
        </p:txBody>
      </p:sp>
      <p:sp>
        <p:nvSpPr>
          <p:cNvPr id="3" name="Content Placeholder 2">
            <a:extLst>
              <a:ext uri="{FF2B5EF4-FFF2-40B4-BE49-F238E27FC236}">
                <a16:creationId xmlns:a16="http://schemas.microsoft.com/office/drawing/2014/main" id="{35DAF259-9C90-DF40-810D-705C608C9F89}"/>
              </a:ext>
            </a:extLst>
          </p:cNvPr>
          <p:cNvSpPr>
            <a:spLocks noGrp="1"/>
          </p:cNvSpPr>
          <p:nvPr>
            <p:ph idx="1"/>
          </p:nvPr>
        </p:nvSpPr>
        <p:spPr/>
        <p:txBody>
          <a:bodyPr/>
          <a:lstStyle/>
          <a:p>
            <a:pPr marL="0" indent="0">
              <a:buNone/>
            </a:pPr>
            <a:r>
              <a:rPr lang="en-GB" sz="2400" dirty="0">
                <a:latin typeface="Century Gothic" panose="020B0502020202020204" pitchFamily="34" charset="0"/>
              </a:rPr>
              <a:t>The extent of the Gnostic sphere . . . (comprises) in the West . . . The Hellenistic mystery cults, especially Mithraism, the Hermetic writings and, in the speculative sphere, the philosophy of Late Antiquity, especially Neoplatonism; in the East (it comprises), in much more powerful and original form, the apocalyptic and eschatological movements, the great Gnostic systems, the newly founded religions all the way down to Manicheism; and ﬁnally, across East and West, (it comprises) Early Christianity together with its heresies, especially </a:t>
            </a:r>
            <a:r>
              <a:rPr lang="en-GB" sz="2400" dirty="0" err="1">
                <a:latin typeface="Century Gothic" panose="020B0502020202020204" pitchFamily="34" charset="0"/>
              </a:rPr>
              <a:t>Marcionism</a:t>
            </a:r>
            <a:r>
              <a:rPr lang="en-GB" sz="2400" dirty="0">
                <a:latin typeface="Century Gothic" panose="020B0502020202020204" pitchFamily="34" charset="0"/>
              </a:rPr>
              <a:t>. 				Hans Jonas, </a:t>
            </a:r>
            <a:r>
              <a:rPr lang="en-GB" sz="2400" i="1" dirty="0">
                <a:latin typeface="Century Gothic" panose="020B0502020202020204" pitchFamily="34" charset="0"/>
              </a:rPr>
              <a:t>Gnosis und </a:t>
            </a:r>
            <a:r>
              <a:rPr lang="en-GB" sz="2400" i="1" dirty="0" err="1">
                <a:latin typeface="Century Gothic" panose="020B0502020202020204" pitchFamily="34" charset="0"/>
              </a:rPr>
              <a:t>spätantiker</a:t>
            </a:r>
            <a:r>
              <a:rPr lang="en-GB" sz="2400" i="1" dirty="0">
                <a:latin typeface="Century Gothic" panose="020B0502020202020204" pitchFamily="34" charset="0"/>
              </a:rPr>
              <a:t> Geist</a:t>
            </a:r>
            <a:r>
              <a:rPr lang="en-GB" sz="2400" dirty="0">
                <a:latin typeface="Century Gothic" panose="020B0502020202020204" pitchFamily="34" charset="0"/>
              </a:rPr>
              <a:t>, 1:80</a:t>
            </a: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1718025405"/>
      </p:ext>
    </p:extLst>
  </p:cSld>
  <p:clrMapOvr>
    <a:masterClrMapping/>
  </p:clrMapOvr>
</p:sld>
</file>

<file path=ppt/theme/theme1.xml><?xml version="1.0" encoding="utf-8"?>
<a:theme xmlns:a="http://schemas.openxmlformats.org/drawingml/2006/main" name="144spotlight02">
  <a:themeElements>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fontScheme name="144spotlight02">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44spotlight0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4spotlight0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4spotlight0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4spotlight0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4spotlight0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4spotlight0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4spotlight0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4spotlight0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4spotlight0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4spotlight0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4spotlight0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4spotlight0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5346</Words>
  <Application>Microsoft Office PowerPoint</Application>
  <PresentationFormat>On-screen Show (4:3)</PresentationFormat>
  <Paragraphs>184</Paragraphs>
  <Slides>25</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Century Gothic</vt:lpstr>
      <vt:lpstr>Franklin Gothic Medium</vt:lpstr>
      <vt:lpstr>144spotlight02</vt:lpstr>
      <vt:lpstr>1st century religious landscape </vt:lpstr>
      <vt:lpstr>Judaism </vt:lpstr>
      <vt:lpstr>India</vt:lpstr>
      <vt:lpstr>Zoroastrianism – Persia</vt:lpstr>
      <vt:lpstr>Greek religion</vt:lpstr>
      <vt:lpstr>Orphic myth</vt:lpstr>
      <vt:lpstr>Orphic mystery cults</vt:lpstr>
      <vt:lpstr>Roman religion: Paganism</vt:lpstr>
      <vt:lpstr>Gnosticism</vt:lpstr>
      <vt:lpstr>PowerPoint Presentation</vt:lpstr>
      <vt:lpstr>PowerPoint Presentation</vt:lpstr>
      <vt:lpstr>Archons</vt:lpstr>
      <vt:lpstr>PowerPoint Presentation</vt:lpstr>
      <vt:lpstr>Salvation in gnosticism</vt:lpstr>
      <vt:lpstr>Some key gnostic tenets </vt:lpstr>
      <vt:lpstr>Gnostic literature </vt:lpstr>
      <vt:lpstr>Paul the gnostic?</vt:lpstr>
      <vt:lpstr>Paul and Gnosticism </vt:lpstr>
      <vt:lpstr>God to send an angel</vt:lpstr>
      <vt:lpstr>Moses not happy</vt:lpstr>
      <vt:lpstr>Predestination </vt:lpstr>
      <vt:lpstr>Paul and the eucharist</vt:lpstr>
      <vt:lpstr>Eucharist in the gospels</vt:lpstr>
      <vt:lpstr>PowerPoint Presentation</vt:lpstr>
      <vt:lpstr>The prologue to John</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1st century religious landscape </dc:title>
  <dc:creator>Chris Le Bas</dc:creator>
  <cp:lastModifiedBy>Chris Le Bas</cp:lastModifiedBy>
  <cp:revision>1</cp:revision>
  <dcterms:created xsi:type="dcterms:W3CDTF">2022-08-20T12:42:20Z</dcterms:created>
  <dcterms:modified xsi:type="dcterms:W3CDTF">2022-08-20T12:42:53Z</dcterms:modified>
</cp:coreProperties>
</file>