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4"/>
  </p:notesMasterIdLst>
  <p:sldIdLst>
    <p:sldId id="1654" r:id="rId2"/>
    <p:sldId id="1655" r:id="rId3"/>
    <p:sldId id="1658" r:id="rId4"/>
    <p:sldId id="1663" r:id="rId5"/>
    <p:sldId id="1661" r:id="rId6"/>
    <p:sldId id="1669" r:id="rId7"/>
    <p:sldId id="1670" r:id="rId8"/>
    <p:sldId id="1561" r:id="rId9"/>
    <p:sldId id="408" r:id="rId10"/>
    <p:sldId id="409" r:id="rId11"/>
    <p:sldId id="410" r:id="rId12"/>
    <p:sldId id="1664" r:id="rId13"/>
    <p:sldId id="1678" r:id="rId14"/>
    <p:sldId id="1650" r:id="rId15"/>
    <p:sldId id="1651" r:id="rId16"/>
    <p:sldId id="1652" r:id="rId17"/>
    <p:sldId id="1653" r:id="rId18"/>
    <p:sldId id="383" r:id="rId19"/>
    <p:sldId id="412" r:id="rId20"/>
    <p:sldId id="413" r:id="rId21"/>
    <p:sldId id="471" r:id="rId22"/>
    <p:sldId id="414" r:id="rId23"/>
    <p:sldId id="1475" r:id="rId24"/>
    <p:sldId id="909" r:id="rId25"/>
    <p:sldId id="914" r:id="rId26"/>
    <p:sldId id="417" r:id="rId27"/>
    <p:sldId id="915" r:id="rId28"/>
    <p:sldId id="422" r:id="rId29"/>
    <p:sldId id="531" r:id="rId30"/>
    <p:sldId id="1679" r:id="rId31"/>
    <p:sldId id="424" r:id="rId32"/>
    <p:sldId id="425" r:id="rId33"/>
    <p:sldId id="1509" r:id="rId34"/>
    <p:sldId id="1630" r:id="rId35"/>
    <p:sldId id="1631" r:id="rId36"/>
    <p:sldId id="428" r:id="rId37"/>
    <p:sldId id="478" r:id="rId38"/>
    <p:sldId id="1633" r:id="rId39"/>
    <p:sldId id="472" r:id="rId40"/>
    <p:sldId id="1230" r:id="rId41"/>
    <p:sldId id="461" r:id="rId42"/>
    <p:sldId id="462" r:id="rId43"/>
    <p:sldId id="479" r:id="rId44"/>
    <p:sldId id="546" r:id="rId45"/>
    <p:sldId id="920" r:id="rId46"/>
    <p:sldId id="429" r:id="rId47"/>
    <p:sldId id="916" r:id="rId48"/>
    <p:sldId id="431" r:id="rId49"/>
    <p:sldId id="432" r:id="rId50"/>
    <p:sldId id="433" r:id="rId51"/>
    <p:sldId id="434" r:id="rId52"/>
    <p:sldId id="435" r:id="rId53"/>
    <p:sldId id="918" r:id="rId54"/>
    <p:sldId id="492" r:id="rId55"/>
    <p:sldId id="493" r:id="rId56"/>
    <p:sldId id="494" r:id="rId57"/>
    <p:sldId id="496" r:id="rId58"/>
    <p:sldId id="917" r:id="rId59"/>
    <p:sldId id="441" r:id="rId60"/>
    <p:sldId id="442" r:id="rId61"/>
    <p:sldId id="444" r:id="rId62"/>
    <p:sldId id="445" r:id="rId63"/>
    <p:sldId id="447" r:id="rId64"/>
    <p:sldId id="448" r:id="rId65"/>
    <p:sldId id="1665" r:id="rId66"/>
    <p:sldId id="1666" r:id="rId67"/>
    <p:sldId id="1667" r:id="rId68"/>
    <p:sldId id="1672" r:id="rId69"/>
    <p:sldId id="910" r:id="rId70"/>
    <p:sldId id="1668" r:id="rId71"/>
    <p:sldId id="1673" r:id="rId72"/>
    <p:sldId id="1674" r:id="rId7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CEDFF7-546E-465E-9067-358457772350}"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EC478-5E8C-42D5-A034-890CF7CC73B9}" type="slidenum">
              <a:rPr lang="en-GB" smtClean="0"/>
              <a:t>‹#›</a:t>
            </a:fld>
            <a:endParaRPr lang="en-GB"/>
          </a:p>
        </p:txBody>
      </p:sp>
    </p:spTree>
    <p:extLst>
      <p:ext uri="{BB962C8B-B14F-4D97-AF65-F5344CB8AC3E}">
        <p14:creationId xmlns:p14="http://schemas.microsoft.com/office/powerpoint/2010/main" val="1648520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en.wikipedia.org/wiki/Roman_Empire" TargetMode="External"/><Relationship Id="rId13" Type="http://schemas.openxmlformats.org/officeDocument/2006/relationships/hyperlink" Target="http://en.wikipedia.org/wiki/Jewish%E2%80%93Roman_wars#cite_note-Israel-Tour-Day-21" TargetMode="External"/><Relationship Id="rId18" Type="http://schemas.openxmlformats.org/officeDocument/2006/relationships/hyperlink" Target="http://en.wikipedia.org/wiki/Split_of_early_Christianity_and_Judaism" TargetMode="External"/><Relationship Id="rId3" Type="http://schemas.openxmlformats.org/officeDocument/2006/relationships/hyperlink" Target="http://en.wikipedia.org/wiki/Colosseum#cite_note-roth-5" TargetMode="External"/><Relationship Id="rId7" Type="http://schemas.openxmlformats.org/officeDocument/2006/relationships/hyperlink" Target="http://en.wikipedia.org/wiki/Judea_(Roman_province)" TargetMode="External"/><Relationship Id="rId12" Type="http://schemas.openxmlformats.org/officeDocument/2006/relationships/hyperlink" Target="http://en.wikipedia.org/wiki/Auxiliaries_(Roman_military)" TargetMode="External"/><Relationship Id="rId17" Type="http://schemas.openxmlformats.org/officeDocument/2006/relationships/hyperlink" Target="http://en.wikipedia.org/wiki/Wikipedia:Citation_needed" TargetMode="External"/><Relationship Id="rId2" Type="http://schemas.openxmlformats.org/officeDocument/2006/relationships/slide" Target="../slides/slide21.xml"/><Relationship Id="rId16" Type="http://schemas.openxmlformats.org/officeDocument/2006/relationships/hyperlink" Target="http://en.wikipedia.org/wiki/Jewish%E2%80%93Roman_wars#cite_note-22" TargetMode="External"/><Relationship Id="rId20" Type="http://schemas.openxmlformats.org/officeDocument/2006/relationships/hyperlink" Target="http://en.wikipedia.org/wiki/Kitos_War" TargetMode="External"/><Relationship Id="rId1" Type="http://schemas.openxmlformats.org/officeDocument/2006/relationships/notesMaster" Target="../notesMasters/notesMaster1.xml"/><Relationship Id="rId6" Type="http://schemas.openxmlformats.org/officeDocument/2006/relationships/hyperlink" Target="http://en.wikipedia.org/wiki/Jewish%E2%80%93Roman_wars#cite_note-20" TargetMode="External"/><Relationship Id="rId11" Type="http://schemas.openxmlformats.org/officeDocument/2006/relationships/hyperlink" Target="http://en.wikipedia.org/wiki/Roman_legion" TargetMode="External"/><Relationship Id="rId5" Type="http://schemas.openxmlformats.org/officeDocument/2006/relationships/hyperlink" Target="http://en.wikipedia.org/wiki/Bar_Kokhba_revolt" TargetMode="External"/><Relationship Id="rId15" Type="http://schemas.openxmlformats.org/officeDocument/2006/relationships/hyperlink" Target="http://en.wikipedia.org/wiki/Jewish_Christian" TargetMode="External"/><Relationship Id="rId10" Type="http://schemas.openxmlformats.org/officeDocument/2006/relationships/hyperlink" Target="http://en.wikipedia.org/wiki/Jewish_messianism" TargetMode="External"/><Relationship Id="rId19" Type="http://schemas.openxmlformats.org/officeDocument/2006/relationships/hyperlink" Target="http://en.wikipedia.org/wiki/Jewish%E2%80%93Roman_wars#cite_note-23" TargetMode="External"/><Relationship Id="rId4" Type="http://schemas.openxmlformats.org/officeDocument/2006/relationships/hyperlink" Target="http://en.wikipedia.org/wiki/Colosseum#cite_note-15" TargetMode="External"/><Relationship Id="rId9" Type="http://schemas.openxmlformats.org/officeDocument/2006/relationships/hyperlink" Target="http://en.wikipedia.org/wiki/Simon_bar_Kokhba" TargetMode="External"/><Relationship Id="rId14" Type="http://schemas.openxmlformats.org/officeDocument/2006/relationships/hyperlink" Target="http://en.wikipedia.org/wiki/Tisha_B'Av"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biblegateway.com/passage/?search=Matthew+27&amp;version=NRSVA#fen-NRSVA-24143g" TargetMode="External"/><Relationship Id="rId7" Type="http://schemas.openxmlformats.org/officeDocument/2006/relationships/hyperlink" Target="https://www.biblegateway.com/passage/?search=Matthew+27&amp;version=NRSVA#fen-NRSVA-24151k"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www.biblegateway.com/passage/?search=Matthew+27&amp;version=NRSVA#fen-NRSVA-24149j" TargetMode="External"/><Relationship Id="rId5" Type="http://schemas.openxmlformats.org/officeDocument/2006/relationships/hyperlink" Target="https://www.biblegateway.com/passage/?search=Matthew+27&amp;version=NRSVA#fen-NRSVA-24144i" TargetMode="External"/><Relationship Id="rId4" Type="http://schemas.openxmlformats.org/officeDocument/2006/relationships/hyperlink" Target="https://www.biblegateway.com/passage/?search=Matthew+27&amp;version=NRSVA#fen-NRSVA-24144h"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biblegateway.com/passage/?search=Matthew+27&amp;version=NRSVA#fen-NRSVA-24143g" TargetMode="External"/><Relationship Id="rId7" Type="http://schemas.openxmlformats.org/officeDocument/2006/relationships/hyperlink" Target="https://www.biblegateway.com/passage/?search=Matthew+27&amp;version=NRSVA#fen-NRSVA-24151k" TargetMode="External"/><Relationship Id="rId2" Type="http://schemas.openxmlformats.org/officeDocument/2006/relationships/slide" Target="../slides/slide34.xml"/><Relationship Id="rId1" Type="http://schemas.openxmlformats.org/officeDocument/2006/relationships/notesMaster" Target="../notesMasters/notesMaster1.xml"/><Relationship Id="rId6" Type="http://schemas.openxmlformats.org/officeDocument/2006/relationships/hyperlink" Target="https://www.biblegateway.com/passage/?search=Matthew+27&amp;version=NRSVA#fen-NRSVA-24149j" TargetMode="External"/><Relationship Id="rId5" Type="http://schemas.openxmlformats.org/officeDocument/2006/relationships/hyperlink" Target="https://www.biblegateway.com/passage/?search=Matthew+27&amp;version=NRSVA#fen-NRSVA-24144i" TargetMode="External"/><Relationship Id="rId4" Type="http://schemas.openxmlformats.org/officeDocument/2006/relationships/hyperlink" Target="https://www.biblegateway.com/passage/?search=Matthew+27&amp;version=NRSVA#fen-NRSVA-24144h"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Church_of_Ephesus"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en.wikipedia.org/wiki/Irenaeus" TargetMode="External"/><Relationship Id="rId4" Type="http://schemas.openxmlformats.org/officeDocument/2006/relationships/hyperlink" Target="https://en.wikipedia.org/wiki/Polycarp"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biblegateway.com/passage/?search=psalm%2022&amp;version=NIV#fen-NIV-14207b"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www.biblegateway.com/passage/?search=psalm%2022&amp;version=NIV#fen-NIV-14208c"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en.wikipedia.org/wiki/Shroud_of_Turin#cite_note-Bernard_Ruffin_1999.2C_page_14-21" TargetMode="External"/><Relationship Id="rId2" Type="http://schemas.openxmlformats.org/officeDocument/2006/relationships/slide" Target="../slides/slide52.xml"/><Relationship Id="rId1" Type="http://schemas.openxmlformats.org/officeDocument/2006/relationships/notesMaster" Target="../notesMasters/notesMaster1.xml"/><Relationship Id="rId5" Type="http://schemas.openxmlformats.org/officeDocument/2006/relationships/hyperlink" Target="http://en.wikipedia.org/wiki/Flagrum" TargetMode="External"/><Relationship Id="rId4" Type="http://schemas.openxmlformats.org/officeDocument/2006/relationships/hyperlink" Target="http://en.wikipedia.org/wiki/Piercing"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8" Type="http://schemas.openxmlformats.org/officeDocument/2006/relationships/hyperlink" Target="https://www.jewishvirtuallibrary.org/the-holocaust" TargetMode="External"/><Relationship Id="rId13" Type="http://schemas.openxmlformats.org/officeDocument/2006/relationships/hyperlink" Target="http://en.wikipedia.org/wiki/Agrippa_II" TargetMode="External"/><Relationship Id="rId18" Type="http://schemas.openxmlformats.org/officeDocument/2006/relationships/hyperlink" Target="http://en.wikipedia.org/wiki/Legio_XII_Fulminata" TargetMode="External"/><Relationship Id="rId3" Type="http://schemas.openxmlformats.org/officeDocument/2006/relationships/hyperlink" Target="https://www.jewishvirtuallibrary.org/jsource/gloos.html#ce" TargetMode="External"/><Relationship Id="rId7" Type="http://schemas.openxmlformats.org/officeDocument/2006/relationships/hyperlink" Target="https://www.jewishvirtuallibrary.org/jerusalem" TargetMode="External"/><Relationship Id="rId12" Type="http://schemas.openxmlformats.org/officeDocument/2006/relationships/hyperlink" Target="http://en.wikipedia.org/wiki/First_Jewish%E2%80%93Roman_War#cite_note-4" TargetMode="External"/><Relationship Id="rId17" Type="http://schemas.openxmlformats.org/officeDocument/2006/relationships/hyperlink" Target="http://en.wikipedia.org/wiki/Syria_(Roman_province)" TargetMode="External"/><Relationship Id="rId2" Type="http://schemas.openxmlformats.org/officeDocument/2006/relationships/slide" Target="../slides/slide61.xml"/><Relationship Id="rId16" Type="http://schemas.openxmlformats.org/officeDocument/2006/relationships/hyperlink" Target="http://en.wikipedia.org/wiki/Legatus" TargetMode="External"/><Relationship Id="rId20" Type="http://schemas.openxmlformats.org/officeDocument/2006/relationships/hyperlink" Target="http://en.wikipedia.org/wiki/Aquila_(Roman)" TargetMode="External"/><Relationship Id="rId1" Type="http://schemas.openxmlformats.org/officeDocument/2006/relationships/notesMaster" Target="../notesMasters/notesMaster1.xml"/><Relationship Id="rId6" Type="http://schemas.openxmlformats.org/officeDocument/2006/relationships/hyperlink" Target="https://www.jewishvirtuallibrary.org/benito-amilcare-andrea-mussolini" TargetMode="External"/><Relationship Id="rId11" Type="http://schemas.openxmlformats.org/officeDocument/2006/relationships/hyperlink" Target="http://en.wikipedia.org/wiki/Tax_resistance" TargetMode="External"/><Relationship Id="rId5" Type="http://schemas.openxmlformats.org/officeDocument/2006/relationships/hyperlink" Target="https://www.jewishvirtuallibrary.org/jsource/gloos.html#bce" TargetMode="External"/><Relationship Id="rId15" Type="http://schemas.openxmlformats.org/officeDocument/2006/relationships/hyperlink" Target="http://en.wikipedia.org/wiki/Cestius_Gallus" TargetMode="External"/><Relationship Id="rId10" Type="http://schemas.openxmlformats.org/officeDocument/2006/relationships/hyperlink" Target="http://en.wikipedia.org/wiki/Colosseum#cite_note-15" TargetMode="External"/><Relationship Id="rId19" Type="http://schemas.openxmlformats.org/officeDocument/2006/relationships/hyperlink" Target="http://en.wikipedia.org/wiki/Battle_of_Beth_Horon_(66)" TargetMode="External"/><Relationship Id="rId4" Type="http://schemas.openxmlformats.org/officeDocument/2006/relationships/hyperlink" Target="https://www.jewishvirtuallibrary.org/roman-rule-63bce-313ce" TargetMode="External"/><Relationship Id="rId9" Type="http://schemas.openxmlformats.org/officeDocument/2006/relationships/hyperlink" Target="http://en.wikipedia.org/wiki/Colosseum#cite_note-roth-5" TargetMode="External"/><Relationship Id="rId14" Type="http://schemas.openxmlformats.org/officeDocument/2006/relationships/hyperlink" Target="http://en.wikipedia.org/wiki/Jerusalem" TargetMode="External"/></Relationships>
</file>

<file path=ppt/notesSlides/_rels/notesSlide41.xml.rels><?xml version="1.0" encoding="UTF-8" standalone="yes"?>
<Relationships xmlns="http://schemas.openxmlformats.org/package/2006/relationships"><Relationship Id="rId8" Type="http://schemas.openxmlformats.org/officeDocument/2006/relationships/hyperlink" Target="http://en.wikipedia.org/wiki/Roman_Empire" TargetMode="External"/><Relationship Id="rId13" Type="http://schemas.openxmlformats.org/officeDocument/2006/relationships/hyperlink" Target="http://en.wikipedia.org/wiki/Jewish%E2%80%93Roman_wars#cite_note-Israel-Tour-Day-21" TargetMode="External"/><Relationship Id="rId18" Type="http://schemas.openxmlformats.org/officeDocument/2006/relationships/hyperlink" Target="http://en.wikipedia.org/wiki/Split_of_early_Christianity_and_Judaism" TargetMode="External"/><Relationship Id="rId3" Type="http://schemas.openxmlformats.org/officeDocument/2006/relationships/hyperlink" Target="http://en.wikipedia.org/wiki/Colosseum#cite_note-roth-5" TargetMode="External"/><Relationship Id="rId7" Type="http://schemas.openxmlformats.org/officeDocument/2006/relationships/hyperlink" Target="http://en.wikipedia.org/wiki/Judea_(Roman_province)" TargetMode="External"/><Relationship Id="rId12" Type="http://schemas.openxmlformats.org/officeDocument/2006/relationships/hyperlink" Target="http://en.wikipedia.org/wiki/Auxiliaries_(Roman_military)" TargetMode="External"/><Relationship Id="rId17" Type="http://schemas.openxmlformats.org/officeDocument/2006/relationships/hyperlink" Target="http://en.wikipedia.org/wiki/Wikipedia:Citation_needed" TargetMode="External"/><Relationship Id="rId2" Type="http://schemas.openxmlformats.org/officeDocument/2006/relationships/slide" Target="../slides/slide63.xml"/><Relationship Id="rId16" Type="http://schemas.openxmlformats.org/officeDocument/2006/relationships/hyperlink" Target="http://en.wikipedia.org/wiki/Jewish%E2%80%93Roman_wars#cite_note-22" TargetMode="External"/><Relationship Id="rId20" Type="http://schemas.openxmlformats.org/officeDocument/2006/relationships/hyperlink" Target="http://en.wikipedia.org/wiki/Kitos_War" TargetMode="External"/><Relationship Id="rId1" Type="http://schemas.openxmlformats.org/officeDocument/2006/relationships/notesMaster" Target="../notesMasters/notesMaster1.xml"/><Relationship Id="rId6" Type="http://schemas.openxmlformats.org/officeDocument/2006/relationships/hyperlink" Target="http://en.wikipedia.org/wiki/Jewish%E2%80%93Roman_wars#cite_note-20" TargetMode="External"/><Relationship Id="rId11" Type="http://schemas.openxmlformats.org/officeDocument/2006/relationships/hyperlink" Target="http://en.wikipedia.org/wiki/Roman_legion" TargetMode="External"/><Relationship Id="rId5" Type="http://schemas.openxmlformats.org/officeDocument/2006/relationships/hyperlink" Target="http://en.wikipedia.org/wiki/Bar_Kokhba_revolt" TargetMode="External"/><Relationship Id="rId15" Type="http://schemas.openxmlformats.org/officeDocument/2006/relationships/hyperlink" Target="http://en.wikipedia.org/wiki/Jewish_Christian" TargetMode="External"/><Relationship Id="rId10" Type="http://schemas.openxmlformats.org/officeDocument/2006/relationships/hyperlink" Target="http://en.wikipedia.org/wiki/Jewish_messianism" TargetMode="External"/><Relationship Id="rId19" Type="http://schemas.openxmlformats.org/officeDocument/2006/relationships/hyperlink" Target="http://en.wikipedia.org/wiki/Jewish%E2%80%93Roman_wars#cite_note-23" TargetMode="External"/><Relationship Id="rId4" Type="http://schemas.openxmlformats.org/officeDocument/2006/relationships/hyperlink" Target="http://en.wikipedia.org/wiki/Colosseum#cite_note-15" TargetMode="External"/><Relationship Id="rId9" Type="http://schemas.openxmlformats.org/officeDocument/2006/relationships/hyperlink" Target="http://en.wikipedia.org/wiki/Simon_bar_Kokhba" TargetMode="External"/><Relationship Id="rId14" Type="http://schemas.openxmlformats.org/officeDocument/2006/relationships/hyperlink" Target="http://en.wikipedia.org/wiki/Tisha_B'Av" TargetMode="External"/></Relationships>
</file>

<file path=ppt/notesSlides/_rels/notesSlide42.xml.rels><?xml version="1.0" encoding="UTF-8" standalone="yes"?>
<Relationships xmlns="http://schemas.openxmlformats.org/package/2006/relationships"><Relationship Id="rId8" Type="http://schemas.openxmlformats.org/officeDocument/2006/relationships/hyperlink" Target="http://en.wikipedia.org/wiki/Hebrew_calendar" TargetMode="External"/><Relationship Id="rId13" Type="http://schemas.openxmlformats.org/officeDocument/2006/relationships/hyperlink" Target="http://en.wikipedia.org/wiki/Philistines" TargetMode="External"/><Relationship Id="rId18" Type="http://schemas.openxmlformats.org/officeDocument/2006/relationships/hyperlink" Target="http://en.wikipedia.org/wiki/Tisha_B'Av" TargetMode="External"/><Relationship Id="rId26" Type="http://schemas.openxmlformats.org/officeDocument/2006/relationships/hyperlink" Target="http://en.wikipedia.org/wiki/Hanina_ben_Hakinai" TargetMode="External"/><Relationship Id="rId3" Type="http://schemas.openxmlformats.org/officeDocument/2006/relationships/hyperlink" Target="http://en.wikipedia.org/wiki/First_Jewish%E2%80%93Roman_War#cite_note-2" TargetMode="External"/><Relationship Id="rId21" Type="http://schemas.openxmlformats.org/officeDocument/2006/relationships/hyperlink" Target="http://en.wikipedia.org/wiki/Ten_Martyrs" TargetMode="External"/><Relationship Id="rId7" Type="http://schemas.openxmlformats.org/officeDocument/2006/relationships/hyperlink" Target="http://en.wikipedia.org/wiki/Torah" TargetMode="External"/><Relationship Id="rId12" Type="http://schemas.openxmlformats.org/officeDocument/2006/relationships/hyperlink" Target="http://en.wikipedia.org/wiki/Syria_Palaestina" TargetMode="External"/><Relationship Id="rId17" Type="http://schemas.openxmlformats.org/officeDocument/2006/relationships/hyperlink" Target="http://en.wikipedia.org/wiki/Polis" TargetMode="External"/><Relationship Id="rId25" Type="http://schemas.openxmlformats.org/officeDocument/2006/relationships/hyperlink" Target="http://en.wikipedia.org/wiki/Eliezer_ben_Shamua" TargetMode="External"/><Relationship Id="rId2" Type="http://schemas.openxmlformats.org/officeDocument/2006/relationships/slide" Target="../slides/slide64.xml"/><Relationship Id="rId16" Type="http://schemas.openxmlformats.org/officeDocument/2006/relationships/hyperlink" Target="http://en.wikipedia.org/wiki/Land_of_Israel" TargetMode="External"/><Relationship Id="rId20" Type="http://schemas.openxmlformats.org/officeDocument/2006/relationships/hyperlink" Target="http://en.wikipedia.org/wiki/Midrash" TargetMode="External"/><Relationship Id="rId29" Type="http://schemas.openxmlformats.org/officeDocument/2006/relationships/hyperlink" Target="http://en.wikipedia.org/wiki/Messianism" TargetMode="External"/><Relationship Id="rId1" Type="http://schemas.openxmlformats.org/officeDocument/2006/relationships/notesMaster" Target="../notesMasters/notesMaster1.xml"/><Relationship Id="rId6" Type="http://schemas.openxmlformats.org/officeDocument/2006/relationships/hyperlink" Target="http://en.wikipedia.org/wiki/Bar_Kokhba_revolt#cite_note-Mackay-4" TargetMode="External"/><Relationship Id="rId11" Type="http://schemas.openxmlformats.org/officeDocument/2006/relationships/hyperlink" Target="http://en.wikipedia.org/wiki/Ancient_Israel" TargetMode="External"/><Relationship Id="rId24" Type="http://schemas.openxmlformats.org/officeDocument/2006/relationships/hyperlink" Target="http://en.wikipedia.org/wiki/Hanania_ben_Teradion" TargetMode="External"/><Relationship Id="rId5" Type="http://schemas.openxmlformats.org/officeDocument/2006/relationships/hyperlink" Target="http://en.wikipedia.org/wiki/Jupiter_(god)" TargetMode="External"/><Relationship Id="rId15" Type="http://schemas.openxmlformats.org/officeDocument/2006/relationships/hyperlink" Target="http://en.wikipedia.org/wiki/Judaea_Province" TargetMode="External"/><Relationship Id="rId23" Type="http://schemas.openxmlformats.org/officeDocument/2006/relationships/hyperlink" Target="http://en.wikipedia.org/wiki/Rabbi_Akiba" TargetMode="External"/><Relationship Id="rId28" Type="http://schemas.openxmlformats.org/officeDocument/2006/relationships/hyperlink" Target="http://en.wikipedia.org/wiki/Bar_Kokhba_revolt#cite_note-13" TargetMode="External"/><Relationship Id="rId10" Type="http://schemas.openxmlformats.org/officeDocument/2006/relationships/hyperlink" Target="http://en.wikipedia.org/wiki/Judea" TargetMode="External"/><Relationship Id="rId19" Type="http://schemas.openxmlformats.org/officeDocument/2006/relationships/hyperlink" Target="http://en.wikipedia.org/wiki/Bar_Kokhba_revolt#cite_note-12" TargetMode="External"/><Relationship Id="rId4" Type="http://schemas.openxmlformats.org/officeDocument/2006/relationships/hyperlink" Target="http://en.wikipedia.org/wiki/Bar_Kokhba_revolt#cite_note-Israel-Tour-Day-2" TargetMode="External"/><Relationship Id="rId9" Type="http://schemas.openxmlformats.org/officeDocument/2006/relationships/hyperlink" Target="http://en.wikipedia.org/wiki/Temple_Mount" TargetMode="External"/><Relationship Id="rId14" Type="http://schemas.openxmlformats.org/officeDocument/2006/relationships/hyperlink" Target="http://en.wikipedia.org/wiki/Wikipedia:Citation_needed" TargetMode="External"/><Relationship Id="rId22" Type="http://schemas.openxmlformats.org/officeDocument/2006/relationships/hyperlink" Target="http://en.wikipedia.org/wiki/Sanhedrin" TargetMode="External"/><Relationship Id="rId27" Type="http://schemas.openxmlformats.org/officeDocument/2006/relationships/hyperlink" Target="http://en.wikipedia.org/wiki/Yehuda_ben_Baba" TargetMode="External"/></Relationships>
</file>

<file path=ppt/notesSlides/_rels/notesSlide43.xml.rels><?xml version="1.0" encoding="UTF-8" standalone="yes"?>
<Relationships xmlns="http://schemas.openxmlformats.org/package/2006/relationships"><Relationship Id="rId8" Type="http://schemas.openxmlformats.org/officeDocument/2006/relationships/hyperlink" Target="http://en.wikipedia.org/wiki/Hebrew_calendar" TargetMode="External"/><Relationship Id="rId13" Type="http://schemas.openxmlformats.org/officeDocument/2006/relationships/hyperlink" Target="http://en.wikipedia.org/wiki/Philistines" TargetMode="External"/><Relationship Id="rId18" Type="http://schemas.openxmlformats.org/officeDocument/2006/relationships/hyperlink" Target="http://en.wikipedia.org/wiki/Tisha_B'Av" TargetMode="External"/><Relationship Id="rId26" Type="http://schemas.openxmlformats.org/officeDocument/2006/relationships/hyperlink" Target="http://en.wikipedia.org/wiki/Hanina_ben_Hakinai" TargetMode="External"/><Relationship Id="rId3" Type="http://schemas.openxmlformats.org/officeDocument/2006/relationships/hyperlink" Target="http://en.wikipedia.org/wiki/First_Jewish%E2%80%93Roman_War#cite_note-2" TargetMode="External"/><Relationship Id="rId21" Type="http://schemas.openxmlformats.org/officeDocument/2006/relationships/hyperlink" Target="http://en.wikipedia.org/wiki/Ten_Martyrs" TargetMode="External"/><Relationship Id="rId7" Type="http://schemas.openxmlformats.org/officeDocument/2006/relationships/hyperlink" Target="http://en.wikipedia.org/wiki/Torah" TargetMode="External"/><Relationship Id="rId12" Type="http://schemas.openxmlformats.org/officeDocument/2006/relationships/hyperlink" Target="http://en.wikipedia.org/wiki/Syria_Palaestina" TargetMode="External"/><Relationship Id="rId17" Type="http://schemas.openxmlformats.org/officeDocument/2006/relationships/hyperlink" Target="http://en.wikipedia.org/wiki/Polis" TargetMode="External"/><Relationship Id="rId25" Type="http://schemas.openxmlformats.org/officeDocument/2006/relationships/hyperlink" Target="http://en.wikipedia.org/wiki/Eliezer_ben_Shamua" TargetMode="External"/><Relationship Id="rId2" Type="http://schemas.openxmlformats.org/officeDocument/2006/relationships/slide" Target="../slides/slide65.xml"/><Relationship Id="rId16" Type="http://schemas.openxmlformats.org/officeDocument/2006/relationships/hyperlink" Target="http://en.wikipedia.org/wiki/Land_of_Israel" TargetMode="External"/><Relationship Id="rId20" Type="http://schemas.openxmlformats.org/officeDocument/2006/relationships/hyperlink" Target="http://en.wikipedia.org/wiki/Midrash" TargetMode="External"/><Relationship Id="rId29" Type="http://schemas.openxmlformats.org/officeDocument/2006/relationships/hyperlink" Target="http://en.wikipedia.org/wiki/Messianism" TargetMode="External"/><Relationship Id="rId1" Type="http://schemas.openxmlformats.org/officeDocument/2006/relationships/notesMaster" Target="../notesMasters/notesMaster1.xml"/><Relationship Id="rId6" Type="http://schemas.openxmlformats.org/officeDocument/2006/relationships/hyperlink" Target="http://en.wikipedia.org/wiki/Bar_Kokhba_revolt#cite_note-Mackay-4" TargetMode="External"/><Relationship Id="rId11" Type="http://schemas.openxmlformats.org/officeDocument/2006/relationships/hyperlink" Target="http://en.wikipedia.org/wiki/Ancient_Israel" TargetMode="External"/><Relationship Id="rId24" Type="http://schemas.openxmlformats.org/officeDocument/2006/relationships/hyperlink" Target="http://en.wikipedia.org/wiki/Hanania_ben_Teradion" TargetMode="External"/><Relationship Id="rId5" Type="http://schemas.openxmlformats.org/officeDocument/2006/relationships/hyperlink" Target="http://en.wikipedia.org/wiki/Jupiter_(god)" TargetMode="External"/><Relationship Id="rId15" Type="http://schemas.openxmlformats.org/officeDocument/2006/relationships/hyperlink" Target="http://en.wikipedia.org/wiki/Judaea_Province" TargetMode="External"/><Relationship Id="rId23" Type="http://schemas.openxmlformats.org/officeDocument/2006/relationships/hyperlink" Target="http://en.wikipedia.org/wiki/Rabbi_Akiba" TargetMode="External"/><Relationship Id="rId28" Type="http://schemas.openxmlformats.org/officeDocument/2006/relationships/hyperlink" Target="http://en.wikipedia.org/wiki/Bar_Kokhba_revolt#cite_note-13" TargetMode="External"/><Relationship Id="rId10" Type="http://schemas.openxmlformats.org/officeDocument/2006/relationships/hyperlink" Target="http://en.wikipedia.org/wiki/Judea" TargetMode="External"/><Relationship Id="rId19" Type="http://schemas.openxmlformats.org/officeDocument/2006/relationships/hyperlink" Target="http://en.wikipedia.org/wiki/Bar_Kokhba_revolt#cite_note-12" TargetMode="External"/><Relationship Id="rId4" Type="http://schemas.openxmlformats.org/officeDocument/2006/relationships/hyperlink" Target="http://en.wikipedia.org/wiki/Bar_Kokhba_revolt#cite_note-Israel-Tour-Day-2" TargetMode="External"/><Relationship Id="rId9" Type="http://schemas.openxmlformats.org/officeDocument/2006/relationships/hyperlink" Target="http://en.wikipedia.org/wiki/Temple_Mount" TargetMode="External"/><Relationship Id="rId14" Type="http://schemas.openxmlformats.org/officeDocument/2006/relationships/hyperlink" Target="http://en.wikipedia.org/wiki/Wikipedia:Citation_needed" TargetMode="External"/><Relationship Id="rId22" Type="http://schemas.openxmlformats.org/officeDocument/2006/relationships/hyperlink" Target="http://en.wikipedia.org/wiki/Sanhedrin" TargetMode="External"/><Relationship Id="rId27" Type="http://schemas.openxmlformats.org/officeDocument/2006/relationships/hyperlink" Target="http://en.wikipedia.org/wiki/Yehuda_ben_Baba"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61360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They felt their authority and position challenged by Jesus. Realised Jesus much more popular than them</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159924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03C5E35-F494-45ED-A856-3C194E3059D2}"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82946" name="Rectangle 1026"/>
          <p:cNvSpPr>
            <a:spLocks noGrp="1" noRot="1" noChangeAspect="1" noChangeArrowheads="1" noTextEdit="1"/>
          </p:cNvSpPr>
          <p:nvPr>
            <p:ph type="sldImg"/>
          </p:nvPr>
        </p:nvSpPr>
        <p:spPr>
          <a:ln/>
        </p:spPr>
      </p:sp>
      <p:sp>
        <p:nvSpPr>
          <p:cNvPr id="82947" name="Rectangle 1027"/>
          <p:cNvSpPr>
            <a:spLocks noGrp="1" noChangeArrowheads="1"/>
          </p:cNvSpPr>
          <p:nvPr>
            <p:ph type="body" idx="1"/>
          </p:nvPr>
        </p:nvSpPr>
        <p:spPr/>
        <p:txBody>
          <a:bodyPr/>
          <a:lstStyle/>
          <a:p>
            <a:r>
              <a:rPr lang="en-US"/>
              <a:t>Discovered 1990. 1st centruy</a:t>
            </a:r>
          </a:p>
        </p:txBody>
      </p:sp>
    </p:spTree>
    <p:extLst>
      <p:ext uri="{BB962C8B-B14F-4D97-AF65-F5344CB8AC3E}">
        <p14:creationId xmlns:p14="http://schemas.microsoft.com/office/powerpoint/2010/main" val="1761752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50099E-DE59-41D1-A644-8AF0E8CF1A18}" type="slidenum">
              <a:rPr kumimoji="0" lang="en-GB"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GB" dirty="0"/>
              <a:t>Picture – relief from Arch of Titus in Rome built to celebrate Titus’ conquest of Judea 66-70. Construction of the </a:t>
            </a:r>
            <a:r>
              <a:rPr lang="en-GB" dirty="0" err="1"/>
              <a:t>Colosseum</a:t>
            </a:r>
            <a:r>
              <a:rPr lang="en-GB" dirty="0"/>
              <a:t> began under the rule of the Emperor Vespasian</a:t>
            </a:r>
            <a:r>
              <a:rPr lang="en-GB" baseline="30000" dirty="0">
                <a:hlinkClick r:id="rId3"/>
              </a:rPr>
              <a:t>]</a:t>
            </a:r>
            <a:r>
              <a:rPr lang="en-GB" dirty="0"/>
              <a:t> in around 70–72 AD, funded by the spoils taken from the Jewish Temple after the Siege of Jerusalem</a:t>
            </a:r>
            <a:r>
              <a:rPr lang="en-GB" baseline="30000" dirty="0">
                <a:hlinkClick r:id="rId4"/>
              </a:rPr>
              <a:t>[</a:t>
            </a:r>
            <a:endParaRPr lang="en-GB" baseline="30000" dirty="0"/>
          </a:p>
          <a:p>
            <a:pPr eaLnBrk="1" hangingPunct="1"/>
            <a:endParaRPr lang="en-GB" baseline="3000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a:t>The </a:t>
            </a:r>
            <a:r>
              <a:rPr lang="en-GB" dirty="0">
                <a:hlinkClick r:id="rId5" tooltip="Bar Kokhba revolt"/>
              </a:rPr>
              <a:t>Bar Kokhba revolt</a:t>
            </a:r>
            <a:r>
              <a:rPr lang="en-GB" dirty="0"/>
              <a:t> (132–136 CE),</a:t>
            </a:r>
            <a:r>
              <a:rPr lang="en-GB" baseline="30000" dirty="0">
                <a:hlinkClick r:id="rId6"/>
              </a:rPr>
              <a:t>[20]</a:t>
            </a:r>
            <a:r>
              <a:rPr lang="en-GB" dirty="0"/>
              <a:t> (Hebrew: </a:t>
            </a:r>
            <a:r>
              <a:rPr lang="en-GB" dirty="0" err="1"/>
              <a:t>מרד</a:t>
            </a:r>
            <a:r>
              <a:rPr lang="en-GB" dirty="0"/>
              <a:t> </a:t>
            </a:r>
            <a:r>
              <a:rPr lang="en-GB" dirty="0" err="1"/>
              <a:t>בר</a:t>
            </a:r>
            <a:r>
              <a:rPr lang="en-GB" dirty="0"/>
              <a:t> </a:t>
            </a:r>
            <a:r>
              <a:rPr lang="en-GB" dirty="0" err="1"/>
              <a:t>כוכבא</a:t>
            </a:r>
            <a:r>
              <a:rPr lang="en-GB" dirty="0"/>
              <a:t>‎ or </a:t>
            </a:r>
            <a:r>
              <a:rPr lang="en-GB" i="1" dirty="0" err="1"/>
              <a:t>mered</a:t>
            </a:r>
            <a:r>
              <a:rPr lang="en-GB" i="1" dirty="0"/>
              <a:t> bar </a:t>
            </a:r>
            <a:r>
              <a:rPr lang="en-GB" i="1" dirty="0" err="1"/>
              <a:t>kokhba</a:t>
            </a:r>
            <a:r>
              <a:rPr lang="en-GB" dirty="0"/>
              <a:t>), was the third major rebellion by the Jews of </a:t>
            </a:r>
            <a:r>
              <a:rPr lang="en-GB" dirty="0">
                <a:hlinkClick r:id="rId7" tooltip="Judea (Roman province)"/>
              </a:rPr>
              <a:t>Judaea Province</a:t>
            </a:r>
            <a:r>
              <a:rPr lang="en-GB" dirty="0"/>
              <a:t> and Eastern Mediterranean against the </a:t>
            </a:r>
            <a:r>
              <a:rPr lang="en-GB" dirty="0">
                <a:hlinkClick r:id="rId8" tooltip="Roman Empire"/>
              </a:rPr>
              <a:t>Roman Empire</a:t>
            </a:r>
            <a:r>
              <a:rPr lang="en-GB" dirty="0"/>
              <a:t> and the last of the Jewish–Roman Wars. </a:t>
            </a:r>
            <a:r>
              <a:rPr lang="en-GB" dirty="0">
                <a:hlinkClick r:id="rId9" tooltip="Simon bar Kokhba"/>
              </a:rPr>
              <a:t>Simon bar Kokhba</a:t>
            </a:r>
            <a:r>
              <a:rPr lang="en-GB" dirty="0"/>
              <a:t>, the commander of the revolt, was acclaimed as a </a:t>
            </a:r>
            <a:r>
              <a:rPr lang="en-GB" dirty="0">
                <a:hlinkClick r:id="rId10" tooltip="Jewish messianism"/>
              </a:rPr>
              <a:t>Messiah</a:t>
            </a:r>
            <a:r>
              <a:rPr lang="en-GB" dirty="0"/>
              <a:t>, a heroic figure who could restore Israel. The revolt established an independent state of Israel over parts of Judea for more than two years, but a Roman army made up of six full </a:t>
            </a:r>
            <a:r>
              <a:rPr lang="en-GB" dirty="0">
                <a:hlinkClick r:id="rId11" tooltip="Roman legion"/>
              </a:rPr>
              <a:t>legions</a:t>
            </a:r>
            <a:r>
              <a:rPr lang="en-GB" dirty="0"/>
              <a:t> with </a:t>
            </a:r>
            <a:r>
              <a:rPr lang="en-GB" dirty="0">
                <a:hlinkClick r:id="rId12" tooltip="Auxiliaries (Roman military)"/>
              </a:rPr>
              <a:t>auxiliaries</a:t>
            </a:r>
            <a:r>
              <a:rPr lang="en-GB" dirty="0"/>
              <a:t> and elements from up to six additional legions finally crushed it.</a:t>
            </a:r>
            <a:r>
              <a:rPr lang="en-GB" baseline="30000" dirty="0">
                <a:hlinkClick r:id="rId13"/>
              </a:rPr>
              <a:t>[21]</a:t>
            </a:r>
            <a:r>
              <a:rPr lang="en-GB" dirty="0"/>
              <a:t> The Romans then barred Jews from Jerusalem, except to attend </a:t>
            </a:r>
            <a:r>
              <a:rPr lang="en-GB" dirty="0">
                <a:hlinkClick r:id="rId14" tooltip="Tisha B'Av"/>
              </a:rPr>
              <a:t>Tisha B'Av</a:t>
            </a:r>
            <a:r>
              <a:rPr lang="en-GB" dirty="0"/>
              <a:t>. Although </a:t>
            </a:r>
            <a:r>
              <a:rPr lang="en-GB" dirty="0">
                <a:hlinkClick r:id="rId15" tooltip="Jewish Christian"/>
              </a:rPr>
              <a:t>Jewish Christians</a:t>
            </a:r>
            <a:r>
              <a:rPr lang="en-GB" dirty="0"/>
              <a:t> hailed Jesus as the Messiah and did not support Bar </a:t>
            </a:r>
            <a:r>
              <a:rPr lang="en-GB" dirty="0" err="1"/>
              <a:t>Kokhba</a:t>
            </a:r>
            <a:r>
              <a:rPr lang="en-GB" dirty="0"/>
              <a:t>,</a:t>
            </a:r>
            <a:r>
              <a:rPr lang="en-GB" baseline="30000" dirty="0">
                <a:hlinkClick r:id="rId16"/>
              </a:rPr>
              <a:t>[22]</a:t>
            </a:r>
            <a:r>
              <a:rPr lang="en-GB" dirty="0"/>
              <a:t> they were barred from Jerusalem along with the rest of the Jews.</a:t>
            </a:r>
            <a:r>
              <a:rPr lang="en-GB" baseline="30000" dirty="0">
                <a:effectLst/>
              </a:rPr>
              <a:t>[</a:t>
            </a:r>
            <a:r>
              <a:rPr lang="en-GB" i="1" baseline="30000" dirty="0">
                <a:effectLst/>
                <a:hlinkClick r:id="rId17" tooltip="Wikipedia:Citation needed"/>
              </a:rPr>
              <a:t>citation needed</a:t>
            </a:r>
            <a:r>
              <a:rPr lang="en-GB" baseline="30000" dirty="0">
                <a:effectLst/>
              </a:rPr>
              <a:t>]</a:t>
            </a:r>
            <a:r>
              <a:rPr lang="en-GB" dirty="0"/>
              <a:t> The war and its aftermath helped differentiate Christianity as a religion distinct from Judaism (see also </a:t>
            </a:r>
            <a:r>
              <a:rPr lang="en-GB" dirty="0">
                <a:hlinkClick r:id="rId18" tooltip="Split of early Christianity and Judaism"/>
              </a:rPr>
              <a:t>Split of early Christianity and Judaism</a:t>
            </a:r>
            <a:r>
              <a:rPr lang="en-GB" dirty="0"/>
              <a:t>).</a:t>
            </a:r>
            <a:r>
              <a:rPr lang="en-GB" baseline="30000" dirty="0">
                <a:hlinkClick r:id="rId19"/>
              </a:rPr>
              <a:t>[23]</a:t>
            </a:r>
            <a:r>
              <a:rPr lang="en-GB" dirty="0"/>
              <a:t> The rebellion is also known as </a:t>
            </a:r>
            <a:r>
              <a:rPr lang="en-GB" b="1" dirty="0"/>
              <a:t>The Third Jewish–Roman War</a:t>
            </a:r>
            <a:r>
              <a:rPr lang="en-GB" dirty="0"/>
              <a:t> or </a:t>
            </a:r>
            <a:r>
              <a:rPr lang="en-GB" b="1" dirty="0"/>
              <a:t>The Third Jewish Revolt</a:t>
            </a:r>
            <a:r>
              <a:rPr lang="en-GB" dirty="0"/>
              <a:t>, though some historians relate it as Second Jewish Revolt, not counting the </a:t>
            </a:r>
            <a:r>
              <a:rPr lang="en-GB" dirty="0">
                <a:hlinkClick r:id="rId20" tooltip="Kitos War"/>
              </a:rPr>
              <a:t>Kitos War</a:t>
            </a:r>
            <a:r>
              <a:rPr lang="en-GB" dirty="0"/>
              <a:t>, 115–117 CE.</a:t>
            </a:r>
            <a:r>
              <a:rPr lang="en-GB" baseline="30000" dirty="0">
                <a:effectLst/>
              </a:rPr>
              <a:t>[</a:t>
            </a:r>
            <a:r>
              <a:rPr lang="en-GB" i="1" baseline="30000" dirty="0">
                <a:effectLst/>
                <a:hlinkClick r:id="rId17" tooltip="Wikipedia:Citation needed"/>
              </a:rPr>
              <a:t>citation needed</a:t>
            </a:r>
            <a:r>
              <a:rPr lang="en-GB" baseline="30000" dirty="0">
                <a:effectLst/>
              </a:rPr>
              <a:t>]</a:t>
            </a:r>
            <a:endParaRPr lang="en-GB" dirty="0"/>
          </a:p>
          <a:p>
            <a:pPr eaLnBrk="1" hangingPunct="1"/>
            <a:endParaRPr lang="en-GB" dirty="0"/>
          </a:p>
        </p:txBody>
      </p:sp>
    </p:spTree>
    <p:extLst>
      <p:ext uri="{BB962C8B-B14F-4D97-AF65-F5344CB8AC3E}">
        <p14:creationId xmlns:p14="http://schemas.microsoft.com/office/powerpoint/2010/main" val="386079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240072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830185A-EE02-4621-B95A-5C0BDB142A67}"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20 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When evening came, Jesus was at the table with his 12 disciples. </a:t>
            </a: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21 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While they were eating, he said, “What I’m about to tell you is true. One of you will hand me over to my enemies.”</a:t>
            </a:r>
          </a:p>
          <a:p>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22 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disciples became very sad. One after the other, they began to say to him, “Surely you don’t mean me, Lord, do you?”</a:t>
            </a:r>
          </a:p>
          <a:p>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23 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Jesus replied, “The one who has dipped his hand into the bowl with me will hand me over. </a:t>
            </a: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24 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Son of Man will go just as it is written about him. But how terrible it will be for the one who hands over the Son of Man! It would be better for him if he had not been born.”</a:t>
            </a:r>
          </a:p>
          <a:p>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25 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Judas was the one who was going to hand him over. He said, “Surely you don’t mean me, Teacher, do you?”</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Jesus answered, “You have said so.”</a:t>
            </a:r>
          </a:p>
          <a:p>
            <a:br>
              <a:rPr lang="en-GB" dirty="0"/>
            </a:br>
            <a:endParaRPr lang="en-US" dirty="0"/>
          </a:p>
        </p:txBody>
      </p:sp>
    </p:spTree>
    <p:extLst>
      <p:ext uri="{BB962C8B-B14F-4D97-AF65-F5344CB8AC3E}">
        <p14:creationId xmlns:p14="http://schemas.microsoft.com/office/powerpoint/2010/main" val="1665157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74DF75B-1C2C-40EB-B426-832583E16EC9}"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2765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65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t>The disciples did not know what was going on. They didn’t know what Jesus and Judas were planning. Therefore the rest is speculation. ‘Satan entered into Judas’ – editorial addition to try to rationalize Judas’ behavior. </a:t>
            </a:r>
          </a:p>
          <a:p>
            <a:endParaRPr lang="en-US" dirty="0"/>
          </a:p>
          <a:p>
            <a:r>
              <a:rPr lang="en-US" dirty="0"/>
              <a:t>If Jesus wanted to be crucified then he must have agreed with Judas about the ‘betrayal’ which in this case is not a betrayal but what Jesus wants. Therefore Judas was carrying out God’s will.</a:t>
            </a:r>
          </a:p>
          <a:p>
            <a:endParaRPr lang="en-US" dirty="0"/>
          </a:p>
          <a:p>
            <a:r>
              <a:rPr lang="en-US" dirty="0"/>
              <a:t>If Jesus did not want to be crucified why would he tell Judas to go and ‘do it quickly’? He would have told him not to.</a:t>
            </a:r>
          </a:p>
          <a:p>
            <a:endParaRPr lang="en-US" dirty="0"/>
          </a:p>
          <a:p>
            <a:r>
              <a:rPr lang="en-US" dirty="0"/>
              <a:t>Gospel writers try to make sense of what happened and try to preserve authentic sayings but also add other bits. </a:t>
            </a:r>
          </a:p>
          <a:p>
            <a:endParaRPr lang="en-US" dirty="0"/>
          </a:p>
          <a:p>
            <a:r>
              <a:rPr lang="en-US" dirty="0"/>
              <a:t>The whole thing doesn’t make sense</a:t>
            </a:r>
          </a:p>
        </p:txBody>
      </p:sp>
    </p:spTree>
    <p:extLst>
      <p:ext uri="{BB962C8B-B14F-4D97-AF65-F5344CB8AC3E}">
        <p14:creationId xmlns:p14="http://schemas.microsoft.com/office/powerpoint/2010/main" val="367576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CE89694-BA49-48DA-8C7F-4151854CC04C}"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2969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969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dirty="0"/>
              <a:t>After the Last Supper they went to stay in the Garden of Gethsemane (Olive Press). Jesus went to pray with 3 disciples who fell asleep. </a:t>
            </a:r>
          </a:p>
          <a:p>
            <a:r>
              <a:rPr lang="en-GB"/>
              <a:t>Agony in front of God – why? </a:t>
            </a:r>
            <a:r>
              <a:rPr lang="en-GB" dirty="0"/>
              <a:t>What was the content of his prayer?</a:t>
            </a:r>
          </a:p>
        </p:txBody>
      </p:sp>
    </p:spTree>
    <p:extLst>
      <p:ext uri="{BB962C8B-B14F-4D97-AF65-F5344CB8AC3E}">
        <p14:creationId xmlns:p14="http://schemas.microsoft.com/office/powerpoint/2010/main" val="6063146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791F28B-6465-4987-991B-D861A31C9CCD}"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3789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789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sz="1200" b="0" i="0" kern="1200" dirty="0">
                <a:solidFill>
                  <a:schemeClr val="tx1"/>
                </a:solidFill>
                <a:effectLst/>
                <a:latin typeface="Arial" pitchFamily="-128" charset="0"/>
                <a:ea typeface="ＭＳ Ｐゴシック" pitchFamily="-68" charset="-128"/>
                <a:cs typeface="ＭＳ Ｐゴシック" pitchFamily="-68" charset="-128"/>
              </a:rPr>
              <a:t>All four Gospels report that Jesus was arrested at night. According to Mark, Matthew, and Luke, his arrest was carried out by a team, some men being armed with swords, others with staves or cudgels. According to John, the arrest was carried out by a detachment of soldiers under the command of a Roman officer, and accompanied by Jewish policemen. At first sight, these reports conflict with each other, but the conflict is resolved if we remember that Roman soldiers carried swords, while the Jewish police carried batons. Thus the men who are mentioned in Mark as having been armed with staves are Jewish policemen, while those members of the crowd whom Mark describes as carrying swords are identical with the detachment that is specified as a cohort of soldiers by John.</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Mark, we must remember, was written in Rome, at a time when Christians were exposed to attack by the Roman mob, and were subject to suspicion on the part of Roman officials. Therefore, the evangelist may well have had cogent reasons for not wishing to draw attention to the fact that Jesus had been arrested by Roman soldiers or mercenaries in the service of Rome; and this may well have made him substitute the vague and colorless expression “a crowd with swords” for the more definite designation of his source—a source which still comes to the fore in the Johannine account. Jesus was arrested by Roman soldiers who were accompanied, probably as guides, by some Jewish policemen.</a:t>
            </a:r>
          </a:p>
        </p:txBody>
      </p:sp>
    </p:spTree>
    <p:extLst>
      <p:ext uri="{BB962C8B-B14F-4D97-AF65-F5344CB8AC3E}">
        <p14:creationId xmlns:p14="http://schemas.microsoft.com/office/powerpoint/2010/main" val="90104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A523B7F-107E-45F5-80B9-39E38B2D0BAA}"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3993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93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a:t>Jesus was let down by nearly everyone. The prophecies in Isaiah of the Lord of Suffering come to pass. Jesus was accused but never defended himself.</a:t>
            </a:r>
          </a:p>
          <a:p>
            <a:endParaRPr lang="en-GB"/>
          </a:p>
          <a:p>
            <a:endParaRPr lang="en-GB"/>
          </a:p>
        </p:txBody>
      </p:sp>
    </p:spTree>
    <p:extLst>
      <p:ext uri="{BB962C8B-B14F-4D97-AF65-F5344CB8AC3E}">
        <p14:creationId xmlns:p14="http://schemas.microsoft.com/office/powerpoint/2010/main" val="2083106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Judas regretted what happened and killed himself. Therefore the outcome is not what he expected. If he did it for the money he would have pocketed the money and gone home. If he wanted Jesus out of the way so he could marry Mary M he would have taken the money and her. So what happened is not what he wanted to happen. He had been betrayed and tricked by the representatives of the high priest. He could no longer live with what he realised he had unwittingly done and killed himself.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091314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Jesus cheered, not jeered.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957302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F095B51-0F37-45D3-A8C2-6A4F5B1E438A}"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r>
              <a:rPr lang="en-US" dirty="0"/>
              <a:t>Gay  </a:t>
            </a:r>
            <a:r>
              <a:rPr lang="en-US" dirty="0" err="1"/>
              <a:t>Nikolay</a:t>
            </a:r>
            <a:r>
              <a:rPr lang="en-US" dirty="0"/>
              <a:t> Nikolayevich (1831-1894) </a:t>
            </a:r>
          </a:p>
          <a:p>
            <a:br>
              <a:rPr lang="en-US" dirty="0"/>
            </a:br>
            <a:r>
              <a:rPr lang="en-US" dirty="0"/>
              <a:t>The construct of a trial by the Jewish High Priest and the Jewish mobs screaming for the execution of Jesus, (These were the same Jews who celebrated Jesus' triumphant entry into Jerusalem on the back of a donkey on Sunday. These were the same Jews who thronged the streets waving palm branches to welcome Him. They shouted "Hosanna" and laid their cloaks and palm branches from the nearby trees in His path.) served as means to blame the Jews for the death of Jesus and make the conversion of pagan Romans to Christianity more palatable. All four Gospel stories were edited to make Jewish authorities, not Roman authorities, primarily responsible for the death of Jesus of Nazareth. </a:t>
            </a:r>
          </a:p>
          <a:p>
            <a:endParaRPr lang="en-US" dirty="0"/>
          </a:p>
          <a:p>
            <a:r>
              <a:rPr lang="en-US" dirty="0"/>
              <a:t>Pilate orders Jesus</a:t>
            </a:r>
            <a:r>
              <a:rPr lang="en-US" baseline="0" dirty="0"/>
              <a:t> to be scourged. </a:t>
            </a:r>
            <a:r>
              <a:rPr lang="en-US" dirty="0"/>
              <a:t>Christian Gospels portray Pilate as "innocent".</a:t>
            </a:r>
            <a:br>
              <a:rPr lang="en-US" dirty="0"/>
            </a:br>
            <a:r>
              <a:rPr lang="en-US" dirty="0"/>
              <a:t>[Philo (Ad </a:t>
            </a:r>
            <a:r>
              <a:rPr lang="en-US" dirty="0" err="1"/>
              <a:t>Gaium</a:t>
            </a:r>
            <a:r>
              <a:rPr lang="en-US" dirty="0"/>
              <a:t>, 38) describes him as inflexible, merciless, and obstinate. Pontius Pilate was an exceptionally cruel and corrupt man. Pontius Pilate routinely crucified Jews without benefit of trial. He was so brutal that the Romans withdrew him (in A.D. 36) in disgrace to Rome because of his excesses.]</a:t>
            </a:r>
            <a:endParaRPr lang="en-US" baseline="0" dirty="0"/>
          </a:p>
          <a:p>
            <a:br>
              <a:rPr lang="en-US" dirty="0"/>
            </a:br>
            <a:r>
              <a:rPr lang="en-US" dirty="0"/>
              <a:t>The Romans were absolved, the Jews were blamed.</a:t>
            </a:r>
            <a:br>
              <a:rPr lang="en-US" dirty="0"/>
            </a:br>
            <a:r>
              <a:rPr lang="en-US" dirty="0"/>
              <a:t>Many historians attribute these accounts of the trial of Jesus to efforts by early Christians to make their message more palatable to Roman audiences.</a:t>
            </a:r>
            <a:br>
              <a:rPr lang="en-US" dirty="0"/>
            </a:br>
            <a:r>
              <a:rPr lang="en-US" dirty="0"/>
              <a:t>Pontius Pilate sentenced Jesus of Nazareth to crucifixion.</a:t>
            </a:r>
            <a:br>
              <a:rPr lang="en-US" dirty="0"/>
            </a:br>
            <a:r>
              <a:rPr lang="en-US" dirty="0"/>
              <a:t>The Romans and their Roman collaborators (Caiaphas, who the Romans appointed as High-Priest) killed Jesus of Nazareth not the Jewish People.</a:t>
            </a:r>
            <a:br>
              <a:rPr lang="en-US" dirty="0"/>
            </a:br>
            <a:r>
              <a:rPr lang="en-US" dirty="0"/>
              <a:t>Many historical experts and Biblical scholars have expressed doubt that Jesus ever appeared before Jewish or Roman leaders before his execution.</a:t>
            </a:r>
            <a:br>
              <a:rPr lang="en-US" dirty="0"/>
            </a:br>
            <a:br>
              <a:rPr lang="en-US" dirty="0"/>
            </a:br>
            <a:br>
              <a:rPr lang="en-US" dirty="0"/>
            </a:br>
            <a:r>
              <a:rPr lang="en-US" dirty="0"/>
              <a:t>During World War II, The Nazis invaded France. They installed a puppet government in Vichy.</a:t>
            </a:r>
            <a:br>
              <a:rPr lang="en-US" dirty="0"/>
            </a:br>
            <a:r>
              <a:rPr lang="en-US" dirty="0"/>
              <a:t>The Vichy Government was responsible for numerous atrocities.</a:t>
            </a:r>
            <a:br>
              <a:rPr lang="en-US" dirty="0"/>
            </a:br>
            <a:r>
              <a:rPr lang="en-US" dirty="0"/>
              <a:t>When the Allies recaptured France, the members of the Vichy Government were tried and executed.</a:t>
            </a:r>
            <a:br>
              <a:rPr lang="en-US" dirty="0"/>
            </a:br>
            <a:r>
              <a:rPr lang="en-US" dirty="0"/>
              <a:t>The French people were not held responsible for the atrocities of the Vichy Government.</a:t>
            </a:r>
            <a:br>
              <a:rPr lang="en-US" dirty="0"/>
            </a:br>
            <a:r>
              <a:rPr lang="en-US" dirty="0"/>
              <a:t>However, for 2,000 years the Jewish people have been held responsible for the acts of a puppet government installed by the Romans.</a:t>
            </a:r>
          </a:p>
        </p:txBody>
      </p:sp>
    </p:spTree>
    <p:extLst>
      <p:ext uri="{BB962C8B-B14F-4D97-AF65-F5344CB8AC3E}">
        <p14:creationId xmlns:p14="http://schemas.microsoft.com/office/powerpoint/2010/main" val="430627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[Philo (Ad </a:t>
            </a:r>
            <a:r>
              <a:rPr lang="en-US" dirty="0" err="1"/>
              <a:t>Gaium</a:t>
            </a:r>
            <a:r>
              <a:rPr lang="en-US" dirty="0"/>
              <a:t>, 38) describes him as inflexible, merciless, and obstinate. Pontius Pilate was an exceptionally cruel and corrupt man. Pontius Pilate routinely crucified Jews without benefit of trial. He was so brutal that the Romans withdrew him (in A.D. 36) in disgrace to Rome because of his excesses.]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GB" sz="1200" kern="1200" dirty="0">
                <a:solidFill>
                  <a:schemeClr val="tx1"/>
                </a:solidFill>
                <a:effectLst/>
                <a:latin typeface="Arial" pitchFamily="-128" charset="0"/>
                <a:ea typeface="ＭＳ Ｐゴシック" pitchFamily="-68" charset="-128"/>
                <a:cs typeface="ＭＳ Ｐゴシック" pitchFamily="-68" charset="-128"/>
              </a:rPr>
              <a:t>For millennia there is one thing that people of every faith and none have accepted as an unquestioned and unquestionable truth: “The Jews rejected and killed Jesus.” Many have gone further and accused them of murdering him. It is this belief that lies at the heart of anti-Semitism and the contempt with which Jews have been held. The Divine Principle itself says, "Jesus was killed after being branded . . . a rebel by the Roman Empire." (3.3.2 The Course to Restore Substantial Canaan under the Leadership of Christ at the Second Advent) This 50 year old insight has not been examined or fleshed out very much in the past. However over the last few decades many New Testament scholars have reached the same conclusion. Here are a selection of quotes that I came across recently: </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There is no doubt in my mind that the persons responsible for the execution of Jesus were the Romans.  The Romans practised crucifixion.  While it was not unknown to the Jewish people it was not a form of Jewish execution. </a:t>
            </a:r>
            <a:r>
              <a:rPr lang="en-GB" sz="1200" kern="1200" dirty="0">
                <a:solidFill>
                  <a:schemeClr val="tx1"/>
                </a:solidFill>
                <a:effectLst/>
                <a:latin typeface="Arial" pitchFamily="-128" charset="0"/>
                <a:ea typeface="ＭＳ Ｐゴシック" pitchFamily="-68" charset="-128"/>
                <a:cs typeface="ＭＳ Ｐゴシック" pitchFamily="-68" charset="-128"/>
              </a:rPr>
              <a:t> (Eric M Meyers – Professor Duke, Oxford, Princeton)</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r>
              <a:rPr lang="en-GB" sz="1200" i="1" kern="1200" dirty="0">
                <a:solidFill>
                  <a:schemeClr val="tx1"/>
                </a:solidFill>
                <a:effectLst/>
                <a:latin typeface="Arial" pitchFamily="-128" charset="0"/>
                <a:ea typeface="ＭＳ Ｐゴシック" pitchFamily="-68" charset="-128"/>
                <a:cs typeface="ＭＳ Ｐゴシック" pitchFamily="-68" charset="-128"/>
              </a:rPr>
              <a:t>Pilate . . . probably regarded [Jesus] as a religious fanatic whose fanaticism had become so extreme that it posed a threat to law and order. (EP Sanders – Professor Oxford)</a:t>
            </a:r>
            <a:endParaRPr lang="en-GB" sz="1200" kern="1200" dirty="0">
              <a:solidFill>
                <a:schemeClr val="tx1"/>
              </a:solidFill>
              <a:effectLst/>
              <a:latin typeface="Arial" pitchFamily="-128" charset="0"/>
              <a:ea typeface="ＭＳ Ｐゴシック" pitchFamily="-68" charset="-128"/>
              <a:cs typeface="ＭＳ Ｐゴシック" pitchFamily="-68" charset="-128"/>
            </a:endParaRPr>
          </a:p>
          <a:p>
            <a:r>
              <a:rPr lang="en-GB" sz="1200" i="1" kern="1200" dirty="0">
                <a:solidFill>
                  <a:schemeClr val="tx1"/>
                </a:solidFill>
                <a:effectLst/>
                <a:latin typeface="Arial" pitchFamily="-128" charset="0"/>
                <a:ea typeface="ＭＳ Ｐゴシック" pitchFamily="-68" charset="-128"/>
                <a:cs typeface="ＭＳ Ｐゴシック" pitchFamily="-68" charset="-128"/>
              </a:rPr>
              <a:t>A quick reading of the Gospels might give the impression that Pontius Pilate was a decent harassed administrator, reluctantly pressured into executing Jesus.  Gospel critics, considering for example Luke 13:1, already questioned this picture of Pilate.  But we know a good deal more about Pilate from a variety of sources outside the New Testament.  It confirms what Gospel critics already suspected from internal evidence, that Pilate was really a very hard man who would unhesitatingly order the execute of a Galilean who seemed to him sufficiently troublesome. The tragic myth of Pilate as a decent fellow pushed into a terrible mistake has to go.  It was evolved by way of reconciling Christianity with the Roman State, but it is not historical.  (Don </a:t>
            </a:r>
            <a:r>
              <a:rPr lang="en-GB" sz="1200" i="1" kern="1200" dirty="0" err="1">
                <a:solidFill>
                  <a:schemeClr val="tx1"/>
                </a:solidFill>
                <a:effectLst/>
                <a:latin typeface="Arial" pitchFamily="-128" charset="0"/>
                <a:ea typeface="ＭＳ Ｐゴシック" pitchFamily="-68" charset="-128"/>
                <a:cs typeface="ＭＳ Ｐゴシック" pitchFamily="-68" charset="-128"/>
              </a:rPr>
              <a:t>Cupitt</a:t>
            </a:r>
            <a:r>
              <a:rPr lang="en-GB" sz="1200" i="1" kern="1200" dirty="0">
                <a:solidFill>
                  <a:schemeClr val="tx1"/>
                </a:solidFill>
                <a:effectLst/>
                <a:latin typeface="Arial" pitchFamily="-128" charset="0"/>
                <a:ea typeface="ＭＳ Ｐゴシック" pitchFamily="-68" charset="-128"/>
                <a:cs typeface="ＭＳ Ｐゴシック" pitchFamily="-68" charset="-128"/>
              </a:rPr>
              <a:t> and Peter Armstrong – Cambridge and BBC)</a:t>
            </a:r>
            <a:endParaRPr lang="en-GB" sz="1200" kern="1200" dirty="0">
              <a:solidFill>
                <a:schemeClr val="tx1"/>
              </a:solidFill>
              <a:effectLst/>
              <a:latin typeface="Arial" pitchFamily="-128" charset="0"/>
              <a:ea typeface="ＭＳ Ｐゴシック" pitchFamily="-68" charset="-128"/>
              <a:cs typeface="ＭＳ Ｐゴシック" pitchFamily="-68" charset="-128"/>
            </a:endParaRPr>
          </a:p>
          <a:p>
            <a:r>
              <a:rPr lang="en-GB" sz="1200" i="1" kern="1200" dirty="0">
                <a:solidFill>
                  <a:schemeClr val="tx1"/>
                </a:solidFill>
                <a:effectLst/>
                <a:latin typeface="Arial" pitchFamily="-128" charset="0"/>
                <a:ea typeface="ＭＳ Ｐゴシック" pitchFamily="-68" charset="-128"/>
                <a:cs typeface="ＭＳ Ｐゴシック" pitchFamily="-68" charset="-128"/>
              </a:rPr>
              <a:t>Jesus was executed in a land under Roman military occupation and by the Roman authorities.  Only the Romans were allowed to crucify and only the Romans had the authority to condemn a man to death.  Crucifixion was a punishment for those who threated the political status quo, not those accused of theological heresy.  Of course, in first-century Palestine, as today, theology is politics.  A charismatic leader who proclaimed a kingdom with God and not Caesar at its head was an immediate threat to the authorities.  And as with all occupations, there were local stooges who acted on behalf of the Romans.  But no one was in any doubt who was ultimately in charge.  The Romans were responsible for the death of Christ.  All of which makes the story of Pontius Pilate washing his hands of the decision to execute a political / theological troublemaker entirely implausible. Brutal crowd suppression was Pilate’s speciality.  Governors of troublesome outposts of the Roman Empire were hard-nosed career politicians who would not flinched from taking a man’s life before breakfast.  … moreover, given that much of the anti-Jewish rhetoric of the Gospels was written after Roman legions had returned to crush the Jewish rebellion of AD 66, some have seen the desire to blame “the Jews” as whitewashing Roman responsibility so as not to antagonise Roman power . . . Christians have too often preferred an anti-Semitic lie to a disturbingly relevant truth:  Jesus was destroyed by the logic of empire.  </a:t>
            </a:r>
            <a:r>
              <a:rPr lang="en-GB" sz="1200" kern="1200" dirty="0">
                <a:solidFill>
                  <a:schemeClr val="tx1"/>
                </a:solidFill>
                <a:effectLst/>
                <a:latin typeface="Arial" pitchFamily="-128" charset="0"/>
                <a:ea typeface="ＭＳ Ｐゴシック" pitchFamily="-68" charset="-128"/>
                <a:cs typeface="ＭＳ Ｐゴシック" pitchFamily="-68" charset="-128"/>
              </a:rPr>
              <a:t>(Giles Fraser – Church of England priest, Oxford)</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 . . several episodes recorded by Josephus of where eschatological prophets emerge and Pilate has no hesitation in eliminating them or in suppressing episodes of potential conflict or revolt within that territory.  </a:t>
            </a:r>
            <a:r>
              <a:rPr lang="en-GB" sz="1200" kern="1200" dirty="0">
                <a:solidFill>
                  <a:schemeClr val="tx1"/>
                </a:solidFill>
                <a:effectLst/>
                <a:latin typeface="Arial" pitchFamily="-128" charset="0"/>
                <a:ea typeface="ＭＳ Ｐゴシック" pitchFamily="-68" charset="-128"/>
                <a:cs typeface="ＭＳ Ｐゴシック" pitchFamily="-68" charset="-128"/>
              </a:rPr>
              <a:t>(Harold </a:t>
            </a:r>
            <a:r>
              <a:rPr lang="en-GB" sz="1200" kern="1200" dirty="0" err="1">
                <a:solidFill>
                  <a:schemeClr val="tx1"/>
                </a:solidFill>
                <a:effectLst/>
                <a:latin typeface="Arial" pitchFamily="-128" charset="0"/>
                <a:ea typeface="ＭＳ Ｐゴシック" pitchFamily="-68" charset="-128"/>
                <a:cs typeface="ＭＳ Ｐゴシック" pitchFamily="-68" charset="-128"/>
              </a:rPr>
              <a:t>Attridge</a:t>
            </a:r>
            <a:r>
              <a:rPr lang="en-GB" sz="1200" kern="1200" dirty="0">
                <a:solidFill>
                  <a:schemeClr val="tx1"/>
                </a:solidFill>
                <a:effectLst/>
                <a:latin typeface="Arial" pitchFamily="-128" charset="0"/>
                <a:ea typeface="ＭＳ Ｐゴシック" pitchFamily="-68" charset="-128"/>
                <a:cs typeface="ＭＳ Ｐゴシック" pitchFamily="-68" charset="-128"/>
              </a:rPr>
              <a:t> – Professor Yale)</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The picture of Jesus we have is based on religious canonical documents that, to a large extent, have been rewritten so that the family and those close to Jesus have been written out and a huge amount of anti-Semitism written in . . . [Jesus] is made to appear as if he doesn’t like his own people.  He says things like “a prophet is never accepted in his own house”, “who are my mother and brothers?”  These are polemics – the Greek idea to put your own ideas into the mouth of an important person to give them credibility.  Jesus is made to like Roman Centurions – and to praise them – and the centurions are presented as not wanting to execute Jesus, which is unrealistic and a complete invention.  Real Jewish sympathisers would never write those sorts of things.</a:t>
            </a:r>
            <a:r>
              <a:rPr lang="en-GB" sz="1200" kern="1200" dirty="0">
                <a:solidFill>
                  <a:schemeClr val="tx1"/>
                </a:solidFill>
                <a:effectLst/>
                <a:latin typeface="Arial" pitchFamily="-128" charset="0"/>
                <a:ea typeface="ＭＳ Ｐゴシック" pitchFamily="-68" charset="-128"/>
                <a:cs typeface="ＭＳ Ｐゴシック" pitchFamily="-68" charset="-128"/>
              </a:rPr>
              <a:t> (Robert Eisenman – Professor California State, Oxford)</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The Romans knew two types of threat. One was violent threat, and they were dynamite with that. That’s what the legions were for. But a non-violent threat is still a threat. Jesus is gathering people around the Kingdom of God. That is a pointed term. He could have chosen other terms — “kinship,” “family,” whatever. But he chose “kingdom.” Only Rome could appoint the King of the Jews — and that king was Herod. So it all makes sense. Pilate would have agreed that if someone is talking about the Kingdom of God, he must think he’s the king.</a:t>
            </a:r>
            <a:r>
              <a:rPr lang="en-GB" sz="1200" kern="1200" dirty="0">
                <a:solidFill>
                  <a:schemeClr val="tx1"/>
                </a:solidFill>
                <a:effectLst/>
                <a:latin typeface="Arial" pitchFamily="-128" charset="0"/>
                <a:ea typeface="ＭＳ Ｐゴシック" pitchFamily="-68" charset="-128"/>
                <a:cs typeface="ＭＳ Ｐゴシック" pitchFamily="-68" charset="-128"/>
              </a:rPr>
              <a:t> </a:t>
            </a:r>
            <a:r>
              <a:rPr lang="en-GB" sz="1200" i="1" kern="1200" dirty="0">
                <a:solidFill>
                  <a:schemeClr val="tx1"/>
                </a:solidFill>
                <a:effectLst/>
                <a:latin typeface="Arial" pitchFamily="-128" charset="0"/>
                <a:ea typeface="ＭＳ Ｐゴシック" pitchFamily="-68" charset="-128"/>
                <a:cs typeface="ＭＳ Ｐゴシック" pitchFamily="-68" charset="-128"/>
              </a:rPr>
              <a:t>One empire, two kings — and that’s trouble</a:t>
            </a:r>
            <a:r>
              <a:rPr lang="en-GB" sz="1200" kern="1200" dirty="0">
                <a:solidFill>
                  <a:schemeClr val="tx1"/>
                </a:solidFill>
                <a:effectLst/>
                <a:latin typeface="Arial" pitchFamily="-128" charset="0"/>
                <a:ea typeface="ＭＳ Ｐゴシック" pitchFamily="-68" charset="-128"/>
                <a:cs typeface="ＭＳ Ｐゴシック" pitchFamily="-68" charset="-128"/>
              </a:rPr>
              <a:t>!  (John Dominic </a:t>
            </a:r>
            <a:r>
              <a:rPr lang="en-GB" sz="1200" kern="1200" dirty="0" err="1">
                <a:solidFill>
                  <a:schemeClr val="tx1"/>
                </a:solidFill>
                <a:effectLst/>
                <a:latin typeface="Arial" pitchFamily="-128" charset="0"/>
                <a:ea typeface="ＭＳ Ｐゴシック" pitchFamily="-68" charset="-128"/>
                <a:cs typeface="ＭＳ Ｐゴシック" pitchFamily="-68" charset="-128"/>
              </a:rPr>
              <a:t>Crossan</a:t>
            </a:r>
            <a:r>
              <a:rPr lang="en-GB" sz="1200" kern="1200" dirty="0">
                <a:solidFill>
                  <a:schemeClr val="tx1"/>
                </a:solidFill>
                <a:effectLst/>
                <a:latin typeface="Arial" pitchFamily="-128" charset="0"/>
                <a:ea typeface="ＭＳ Ｐゴシック" pitchFamily="-68" charset="-128"/>
                <a:cs typeface="ＭＳ Ｐゴシック" pitchFamily="-68" charset="-128"/>
              </a:rPr>
              <a:t> – Professor Chicago)</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Fully relevant to the case of Jesus, is [the first century Jewish historian] Josephus’ account of the execution of John the Baptist. . . John’s downfall was due to the powerful appeal of his preaching . . . his execution in secret was a drastic preventive measure against a potentially dangerous public figure, who dealt with religion today, but who tomorrow could become the leader of a revolution. In a similar way, Jesus, a persuasive preacher, sealed his fate by the affray he caused in the commercial quarter of the Temple by overturning the tables of the merchants and money-changers. . . this was an act which the high priestly guardians of law and order would have been ill-advised to tolerate.  So they handed him over to the cruel representative of a political system which, when faced with the threat of insurrection, often demonstrated outstanding brutality and savagery.  </a:t>
            </a:r>
            <a:r>
              <a:rPr lang="en-GB" sz="1200" kern="1200" dirty="0">
                <a:solidFill>
                  <a:schemeClr val="tx1"/>
                </a:solidFill>
                <a:effectLst/>
                <a:latin typeface="Arial" pitchFamily="-128" charset="0"/>
                <a:ea typeface="ＭＳ Ｐゴシック" pitchFamily="-68" charset="-128"/>
                <a:cs typeface="ＭＳ Ｐゴシック" pitchFamily="-68" charset="-128"/>
              </a:rPr>
              <a:t>(</a:t>
            </a:r>
            <a:r>
              <a:rPr lang="en-GB" sz="1200" kern="1200" dirty="0" err="1">
                <a:solidFill>
                  <a:schemeClr val="tx1"/>
                </a:solidFill>
                <a:effectLst/>
                <a:latin typeface="Arial" pitchFamily="-128" charset="0"/>
                <a:ea typeface="ＭＳ Ｐゴシック" pitchFamily="-68" charset="-128"/>
                <a:cs typeface="ＭＳ Ｐゴシック" pitchFamily="-68" charset="-128"/>
              </a:rPr>
              <a:t>Geza</a:t>
            </a:r>
            <a:r>
              <a:rPr lang="en-GB" sz="1200" kern="1200" dirty="0">
                <a:solidFill>
                  <a:schemeClr val="tx1"/>
                </a:solidFill>
                <a:effectLst/>
                <a:latin typeface="Arial" pitchFamily="-128" charset="0"/>
                <a:ea typeface="ＭＳ Ｐゴシック" pitchFamily="-68" charset="-128"/>
                <a:cs typeface="ＭＳ Ｐゴシック" pitchFamily="-68" charset="-128"/>
              </a:rPr>
              <a:t> Vermes – Professor Oxford)</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Most Christians did not want to be enemies of the Roman Empire and they soon sought to play down the role of the Romans in the story.  So the Passion narratives shifted the blame on to the Jewish authorities and . . . Pontius Pilate . . . was portrayed as inquisitive and bewildered, cross-questioning the seditious prisoner before him as if Jesus were an equal and making every effort to get him off the hook. . . Matthew shifted blame for Jesus’ death . . . to the Jewish crowed, who in his narrative roared out “His blood be on us, and on our children!” . . . It would have been better for the moral health of Christianity if the blame had stayed with Pilate</a:t>
            </a:r>
            <a:r>
              <a:rPr lang="en-GB" sz="1200" kern="1200" dirty="0">
                <a:solidFill>
                  <a:schemeClr val="tx1"/>
                </a:solidFill>
                <a:effectLst/>
                <a:latin typeface="Arial" pitchFamily="-128" charset="0"/>
                <a:ea typeface="ＭＳ Ｐゴシック" pitchFamily="-68" charset="-128"/>
                <a:cs typeface="ＭＳ Ｐゴシック" pitchFamily="-68" charset="-128"/>
              </a:rPr>
              <a:t>.  (</a:t>
            </a:r>
            <a:r>
              <a:rPr lang="en-GB" sz="1200" kern="1200" dirty="0" err="1">
                <a:solidFill>
                  <a:schemeClr val="tx1"/>
                </a:solidFill>
                <a:effectLst/>
                <a:latin typeface="Arial" pitchFamily="-128" charset="0"/>
                <a:ea typeface="ＭＳ Ｐゴシック" pitchFamily="-68" charset="-128"/>
                <a:cs typeface="ＭＳ Ｐゴシック" pitchFamily="-68" charset="-128"/>
              </a:rPr>
              <a:t>Diarmaid</a:t>
            </a:r>
            <a:r>
              <a:rPr lang="en-GB" sz="1200" kern="1200" dirty="0">
                <a:solidFill>
                  <a:schemeClr val="tx1"/>
                </a:solidFill>
                <a:effectLst/>
                <a:latin typeface="Arial" pitchFamily="-128" charset="0"/>
                <a:ea typeface="ＭＳ Ｐゴシック" pitchFamily="-68" charset="-128"/>
                <a:cs typeface="ＭＳ Ｐゴシック" pitchFamily="-68" charset="-128"/>
              </a:rPr>
              <a:t> </a:t>
            </a:r>
            <a:r>
              <a:rPr lang="en-GB" sz="1200" kern="1200" dirty="0" err="1">
                <a:solidFill>
                  <a:schemeClr val="tx1"/>
                </a:solidFill>
                <a:effectLst/>
                <a:latin typeface="Arial" pitchFamily="-128" charset="0"/>
                <a:ea typeface="ＭＳ Ｐゴシック" pitchFamily="-68" charset="-128"/>
                <a:cs typeface="ＭＳ Ｐゴシック" pitchFamily="-68" charset="-128"/>
              </a:rPr>
              <a:t>MacCulloch</a:t>
            </a:r>
            <a:r>
              <a:rPr lang="en-GB" sz="1200" kern="1200" dirty="0">
                <a:solidFill>
                  <a:schemeClr val="tx1"/>
                </a:solidFill>
                <a:effectLst/>
                <a:latin typeface="Arial" pitchFamily="-128" charset="0"/>
                <a:ea typeface="ＭＳ Ｐゴシック" pitchFamily="-68" charset="-128"/>
                <a:cs typeface="ＭＳ Ｐゴシック" pitchFamily="-68" charset="-128"/>
              </a:rPr>
              <a:t> – Professor Oxford)</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According to the Gospels, Barabbas was released. The story sounds unlikely:  the Romans usually executed murderous rebels.</a:t>
            </a:r>
            <a:r>
              <a:rPr lang="en-GB" sz="1200" kern="1200" dirty="0">
                <a:solidFill>
                  <a:schemeClr val="tx1"/>
                </a:solidFill>
                <a:effectLst/>
                <a:latin typeface="Arial" pitchFamily="-128" charset="0"/>
                <a:ea typeface="ＭＳ Ｐゴシック" pitchFamily="-68" charset="-128"/>
                <a:cs typeface="ＭＳ Ｐゴシック" pitchFamily="-68" charset="-128"/>
              </a:rPr>
              <a:t> (Simon </a:t>
            </a:r>
            <a:r>
              <a:rPr lang="en-GB" sz="1200" kern="1200" dirty="0" err="1">
                <a:solidFill>
                  <a:schemeClr val="tx1"/>
                </a:solidFill>
                <a:effectLst/>
                <a:latin typeface="Arial" pitchFamily="-128" charset="0"/>
                <a:ea typeface="ＭＳ Ｐゴシック" pitchFamily="-68" charset="-128"/>
                <a:cs typeface="ＭＳ Ｐゴシック" pitchFamily="-68" charset="-128"/>
              </a:rPr>
              <a:t>Sebag</a:t>
            </a:r>
            <a:r>
              <a:rPr lang="en-GB" sz="1200" kern="1200" dirty="0">
                <a:solidFill>
                  <a:schemeClr val="tx1"/>
                </a:solidFill>
                <a:effectLst/>
                <a:latin typeface="Arial" pitchFamily="-128" charset="0"/>
                <a:ea typeface="ＭＳ Ｐゴシック" pitchFamily="-68" charset="-128"/>
                <a:cs typeface="ＭＳ Ｐゴシック" pitchFamily="-68" charset="-128"/>
              </a:rPr>
              <a:t> Montefiore – Professor University of Buckingham)</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r>
              <a:rPr lang="en-GB" sz="1200" i="1" kern="1200" dirty="0">
                <a:solidFill>
                  <a:schemeClr val="tx1"/>
                </a:solidFill>
                <a:effectLst/>
                <a:latin typeface="Arial" pitchFamily="-128" charset="0"/>
                <a:ea typeface="ＭＳ Ｐゴシック" pitchFamily="-68" charset="-128"/>
                <a:cs typeface="ＭＳ Ｐゴシック" pitchFamily="-68" charset="-128"/>
              </a:rPr>
              <a:t>The traditional account of the sentencing . . . does not ring true.  The Gospels claim that the priests insisted they did not have the authority to pass death sentences, but it is far from clear that this is true.  The high priest, writes Josephus” will adjudicate in cases of dispute, punish those convicted of crime”.  The Gospels, written or amended after the destruction of the Temple in 70, blamed the Jews and acquitted the Romans, keen to show loyalty to the empire.  Yet the charges against Jesus, and the punishment itself, tell their own story:  this was a Roman operation. </a:t>
            </a:r>
            <a:r>
              <a:rPr lang="en-GB" sz="1200" kern="1200" dirty="0">
                <a:solidFill>
                  <a:schemeClr val="tx1"/>
                </a:solidFill>
                <a:effectLst/>
                <a:latin typeface="Arial" pitchFamily="-128" charset="0"/>
                <a:ea typeface="ＭＳ Ｐゴシック" pitchFamily="-68" charset="-128"/>
                <a:cs typeface="ＭＳ Ｐゴシック" pitchFamily="-68" charset="-128"/>
              </a:rPr>
              <a:t> (Simon </a:t>
            </a:r>
            <a:r>
              <a:rPr lang="en-GB" sz="1200" kern="1200" dirty="0" err="1">
                <a:solidFill>
                  <a:schemeClr val="tx1"/>
                </a:solidFill>
                <a:effectLst/>
                <a:latin typeface="Arial" pitchFamily="-128" charset="0"/>
                <a:ea typeface="ＭＳ Ｐゴシック" pitchFamily="-68" charset="-128"/>
                <a:cs typeface="ＭＳ Ｐゴシック" pitchFamily="-68" charset="-128"/>
              </a:rPr>
              <a:t>Sebag</a:t>
            </a:r>
            <a:r>
              <a:rPr lang="en-GB" sz="1200" kern="1200" dirty="0">
                <a:solidFill>
                  <a:schemeClr val="tx1"/>
                </a:solidFill>
                <a:effectLst/>
                <a:latin typeface="Arial" pitchFamily="-128" charset="0"/>
                <a:ea typeface="ＭＳ Ｐゴシック" pitchFamily="-68" charset="-128"/>
                <a:cs typeface="ＭＳ Ｐゴシック" pitchFamily="-68" charset="-128"/>
              </a:rPr>
              <a:t> Montefiore – Professor University of Buckingham)</a:t>
            </a:r>
          </a:p>
          <a:p>
            <a:r>
              <a:rPr lang="en-GB" sz="1200" kern="1200" dirty="0">
                <a:solidFill>
                  <a:schemeClr val="tx1"/>
                </a:solidFill>
                <a:effectLst/>
                <a:latin typeface="Arial" pitchFamily="-128" charset="0"/>
                <a:ea typeface="ＭＳ Ｐゴシック" pitchFamily="-68" charset="-128"/>
                <a:cs typeface="ＭＳ Ｐゴシック" pitchFamily="-68"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aseline="0"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561876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“Scholars have looked for evidence," Patterson says, and so far "have never found anything in reference to the so-called custom of releasing a prisoner on Passover.” </a:t>
            </a:r>
            <a:endParaRPr lang="en-US" sz="1200" b="0" i="0" kern="1200" dirty="0">
              <a:solidFill>
                <a:schemeClr val="tx1"/>
              </a:solidFill>
              <a:effectLst/>
              <a:latin typeface="Arial" pitchFamily="-128" charset="0"/>
              <a:ea typeface="ＭＳ Ｐゴシック" pitchFamily="-68" charset="-128"/>
              <a:cs typeface="ＭＳ Ｐゴシック" pitchFamily="-68" charset="-128"/>
            </a:endParaRPr>
          </a:p>
          <a:p>
            <a:r>
              <a:rPr lang="en-US" sz="1200" b="0" i="0" kern="1200" dirty="0">
                <a:solidFill>
                  <a:schemeClr val="tx1"/>
                </a:solidFill>
                <a:effectLst/>
                <a:latin typeface="Arial" pitchFamily="-128" charset="0"/>
                <a:ea typeface="ＭＳ Ｐゴシック" pitchFamily="-68" charset="-128"/>
                <a:cs typeface="ＭＳ Ｐゴシック" pitchFamily="-68" charset="-128"/>
              </a:rPr>
              <a:t>Barabbas or Jesus?</a:t>
            </a:r>
          </a:p>
          <a:p>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15 </a:t>
            </a:r>
            <a:r>
              <a:rPr lang="en-US" sz="1200" b="0" i="0" kern="1200" dirty="0">
                <a:solidFill>
                  <a:schemeClr val="tx1"/>
                </a:solidFill>
                <a:effectLst/>
                <a:latin typeface="Arial" pitchFamily="-128" charset="0"/>
                <a:ea typeface="ＭＳ Ｐゴシック" pitchFamily="-68" charset="-128"/>
                <a:cs typeface="ＭＳ Ｐゴシック" pitchFamily="-68" charset="-128"/>
              </a:rPr>
              <a:t>Now at the festival the governor was accustomed to release a prisoner for the crowd, anyone whom they wanted.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16 </a:t>
            </a:r>
            <a:r>
              <a:rPr lang="en-US" sz="1200" b="0" i="0" kern="1200" dirty="0">
                <a:solidFill>
                  <a:schemeClr val="tx1"/>
                </a:solidFill>
                <a:effectLst/>
                <a:latin typeface="Arial" pitchFamily="-128" charset="0"/>
                <a:ea typeface="ＭＳ Ｐゴシック" pitchFamily="-68" charset="-128"/>
                <a:cs typeface="ＭＳ Ｐゴシック" pitchFamily="-68" charset="-128"/>
              </a:rPr>
              <a:t>At that time they had a notorious prisoner, called Jesus</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3" tooltip="See footnote g"/>
              </a:rPr>
              <a:t>g</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Barabbas.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17 </a:t>
            </a:r>
            <a:r>
              <a:rPr lang="en-US" sz="1200" b="0" i="0" kern="1200" dirty="0">
                <a:solidFill>
                  <a:schemeClr val="tx1"/>
                </a:solidFill>
                <a:effectLst/>
                <a:latin typeface="Arial" pitchFamily="-128" charset="0"/>
                <a:ea typeface="ＭＳ Ｐゴシック" pitchFamily="-68" charset="-128"/>
                <a:cs typeface="ＭＳ Ｐゴシック" pitchFamily="-68" charset="-128"/>
              </a:rPr>
              <a:t>So after they had gathered, Pilate said to them, ‘Whom do you want me to release for you, Jesus</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4" tooltip="See footnote h"/>
              </a:rPr>
              <a:t>h</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Barabbas or Jesus who is called the Messiah?’</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5" tooltip="See footnote i"/>
              </a:rPr>
              <a:t>i</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18 </a:t>
            </a:r>
            <a:r>
              <a:rPr lang="en-US" sz="1200" b="0" i="0" kern="1200" dirty="0">
                <a:solidFill>
                  <a:schemeClr val="tx1"/>
                </a:solidFill>
                <a:effectLst/>
                <a:latin typeface="Arial" pitchFamily="-128" charset="0"/>
                <a:ea typeface="ＭＳ Ｐゴシック" pitchFamily="-68" charset="-128"/>
                <a:cs typeface="ＭＳ Ｐゴシック" pitchFamily="-68" charset="-128"/>
              </a:rPr>
              <a:t>For he realized that it was out of jealousy that they had handed him over.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19 </a:t>
            </a:r>
            <a:r>
              <a:rPr lang="en-US" sz="1200" b="0" i="0" kern="1200" dirty="0">
                <a:solidFill>
                  <a:schemeClr val="tx1"/>
                </a:solidFill>
                <a:effectLst/>
                <a:latin typeface="Arial" pitchFamily="-128" charset="0"/>
                <a:ea typeface="ＭＳ Ｐゴシック" pitchFamily="-68" charset="-128"/>
                <a:cs typeface="ＭＳ Ｐゴシック" pitchFamily="-68" charset="-128"/>
              </a:rPr>
              <a:t>While he was sitting on the judgement seat, his wife sent word to him, ‘Have nothing to do with that innocent man, for today I have suffered a great deal because of a dream about him.’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20 </a:t>
            </a:r>
            <a:r>
              <a:rPr lang="en-US" sz="1200" b="0" i="0" kern="1200" dirty="0">
                <a:solidFill>
                  <a:schemeClr val="tx1"/>
                </a:solidFill>
                <a:effectLst/>
                <a:latin typeface="Arial" pitchFamily="-128" charset="0"/>
                <a:ea typeface="ＭＳ Ｐゴシック" pitchFamily="-68" charset="-128"/>
                <a:cs typeface="ＭＳ Ｐゴシック" pitchFamily="-68" charset="-128"/>
              </a:rPr>
              <a:t>Now the chief priests and the elders persuaded the crowds to ask for Barabbas and to have Jesus killed.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21 </a:t>
            </a:r>
            <a:r>
              <a:rPr lang="en-US" sz="1200" b="0" i="0" kern="1200" dirty="0">
                <a:solidFill>
                  <a:schemeClr val="tx1"/>
                </a:solidFill>
                <a:effectLst/>
                <a:latin typeface="Arial" pitchFamily="-128" charset="0"/>
                <a:ea typeface="ＭＳ Ｐゴシック" pitchFamily="-68" charset="-128"/>
                <a:cs typeface="ＭＳ Ｐゴシック" pitchFamily="-68" charset="-128"/>
              </a:rPr>
              <a:t>The governor again said to them, ‘Which of the two do you want me to release for you?’ And they said, ‘Barabbas.’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22 </a:t>
            </a:r>
            <a:r>
              <a:rPr lang="en-US" sz="1200" b="0" i="0" kern="1200" dirty="0">
                <a:solidFill>
                  <a:schemeClr val="tx1"/>
                </a:solidFill>
                <a:effectLst/>
                <a:latin typeface="Arial" pitchFamily="-128" charset="0"/>
                <a:ea typeface="ＭＳ Ｐゴシック" pitchFamily="-68" charset="-128"/>
                <a:cs typeface="ＭＳ Ｐゴシック" pitchFamily="-68" charset="-128"/>
              </a:rPr>
              <a:t>Pilate said to them, ‘Then what should I do with Jesus who is called the Messiah?’</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6" tooltip="See footnote j"/>
              </a:rPr>
              <a:t>j</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All of them said, ‘Let him be crucified!’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23 </a:t>
            </a:r>
            <a:r>
              <a:rPr lang="en-US" sz="1200" b="0" i="0" kern="1200" dirty="0">
                <a:solidFill>
                  <a:schemeClr val="tx1"/>
                </a:solidFill>
                <a:effectLst/>
                <a:latin typeface="Arial" pitchFamily="-128" charset="0"/>
                <a:ea typeface="ＭＳ Ｐゴシック" pitchFamily="-68" charset="-128"/>
                <a:cs typeface="ＭＳ Ｐゴシック" pitchFamily="-68" charset="-128"/>
              </a:rPr>
              <a:t>Then he asked, ‘Why, what evil has he done?’ But they shouted all the more, ‘Let him be crucified!’</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Pilate Hands Jesus over to Be Crucified</a:t>
            </a:r>
          </a:p>
          <a:p>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24 </a:t>
            </a:r>
            <a:r>
              <a:rPr lang="en-US" sz="1200" b="0" i="0" kern="1200" dirty="0">
                <a:solidFill>
                  <a:schemeClr val="tx1"/>
                </a:solidFill>
                <a:effectLst/>
                <a:latin typeface="Arial" pitchFamily="-128" charset="0"/>
                <a:ea typeface="ＭＳ Ｐゴシック" pitchFamily="-68" charset="-128"/>
                <a:cs typeface="ＭＳ Ｐゴシック" pitchFamily="-68" charset="-128"/>
              </a:rPr>
              <a:t>So when Pilate saw that he could do nothing, but rather that a riot was beginning, he took some water and washed his hands before the crowd, saying, ‘I am innocent of this man’s blood;</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7" tooltip="See footnote k"/>
              </a:rPr>
              <a:t>k</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see to it yourselves.’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25 </a:t>
            </a:r>
            <a:r>
              <a:rPr lang="en-US" sz="1200" b="0" i="0" kern="1200" dirty="0">
                <a:solidFill>
                  <a:schemeClr val="tx1"/>
                </a:solidFill>
                <a:effectLst/>
                <a:latin typeface="Arial" pitchFamily="-128" charset="0"/>
                <a:ea typeface="ＭＳ Ｐゴシック" pitchFamily="-68" charset="-128"/>
                <a:cs typeface="ＭＳ Ｐゴシック" pitchFamily="-68" charset="-128"/>
              </a:rPr>
              <a:t>Then the people as a whole answered, ‘His blood be on us and on our children!’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26 </a:t>
            </a:r>
            <a:r>
              <a:rPr lang="en-US" sz="1200" b="0" i="0" kern="1200" dirty="0">
                <a:solidFill>
                  <a:schemeClr val="tx1"/>
                </a:solidFill>
                <a:effectLst/>
                <a:latin typeface="Arial" pitchFamily="-128" charset="0"/>
                <a:ea typeface="ＭＳ Ｐゴシック" pitchFamily="-68" charset="-128"/>
                <a:cs typeface="ＭＳ Ｐゴシック" pitchFamily="-68" charset="-128"/>
              </a:rPr>
              <a:t>So he released Barabbas for them; and after flogging Jesus, he handed him over to be crucified.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1020532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“Scholars have looked for evidence," Patterson says, and so far "have never found anything in reference to the so-called custom of releasing a prisoner on Passover.” </a:t>
            </a:r>
            <a:endParaRPr lang="en-US" sz="1200" b="0" i="0" kern="1200" dirty="0">
              <a:solidFill>
                <a:schemeClr val="tx1"/>
              </a:solidFill>
              <a:effectLst/>
              <a:latin typeface="Arial" pitchFamily="-128" charset="0"/>
              <a:ea typeface="ＭＳ Ｐゴシック" pitchFamily="-68" charset="-128"/>
              <a:cs typeface="ＭＳ Ｐゴシック" pitchFamily="-68" charset="-128"/>
            </a:endParaRPr>
          </a:p>
          <a:p>
            <a:r>
              <a:rPr lang="en-US" sz="1200" b="0" i="0" kern="1200" dirty="0">
                <a:solidFill>
                  <a:schemeClr val="tx1"/>
                </a:solidFill>
                <a:effectLst/>
                <a:latin typeface="Arial" pitchFamily="-128" charset="0"/>
                <a:ea typeface="ＭＳ Ｐゴシック" pitchFamily="-68" charset="-128"/>
                <a:cs typeface="ＭＳ Ｐゴシック" pitchFamily="-68" charset="-128"/>
              </a:rPr>
              <a:t>Barabbas or Jesus?</a:t>
            </a:r>
          </a:p>
          <a:p>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15 </a:t>
            </a:r>
            <a:r>
              <a:rPr lang="en-US" sz="1200" b="0" i="0" kern="1200" dirty="0">
                <a:solidFill>
                  <a:schemeClr val="tx1"/>
                </a:solidFill>
                <a:effectLst/>
                <a:latin typeface="Arial" pitchFamily="-128" charset="0"/>
                <a:ea typeface="ＭＳ Ｐゴシック" pitchFamily="-68" charset="-128"/>
                <a:cs typeface="ＭＳ Ｐゴシック" pitchFamily="-68" charset="-128"/>
              </a:rPr>
              <a:t>Now at the festival the governor was accustomed to release a prisoner for the crowd, anyone whom they wanted.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16 </a:t>
            </a:r>
            <a:r>
              <a:rPr lang="en-US" sz="1200" b="0" i="0" kern="1200" dirty="0">
                <a:solidFill>
                  <a:schemeClr val="tx1"/>
                </a:solidFill>
                <a:effectLst/>
                <a:latin typeface="Arial" pitchFamily="-128" charset="0"/>
                <a:ea typeface="ＭＳ Ｐゴシック" pitchFamily="-68" charset="-128"/>
                <a:cs typeface="ＭＳ Ｐゴシック" pitchFamily="-68" charset="-128"/>
              </a:rPr>
              <a:t>At that time they had a notorious prisoner, called Jesus</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3" tooltip="See footnote g"/>
              </a:rPr>
              <a:t>g</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Barabbas.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17 </a:t>
            </a:r>
            <a:r>
              <a:rPr lang="en-US" sz="1200" b="0" i="0" kern="1200" dirty="0">
                <a:solidFill>
                  <a:schemeClr val="tx1"/>
                </a:solidFill>
                <a:effectLst/>
                <a:latin typeface="Arial" pitchFamily="-128" charset="0"/>
                <a:ea typeface="ＭＳ Ｐゴシック" pitchFamily="-68" charset="-128"/>
                <a:cs typeface="ＭＳ Ｐゴシック" pitchFamily="-68" charset="-128"/>
              </a:rPr>
              <a:t>So after they had gathered, Pilate said to them, ‘Whom do you want me to release for you, Jesus</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4" tooltip="See footnote h"/>
              </a:rPr>
              <a:t>h</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Barabbas or Jesus who is called the Messiah?’</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5" tooltip="See footnote i"/>
              </a:rPr>
              <a:t>i</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18 </a:t>
            </a:r>
            <a:r>
              <a:rPr lang="en-US" sz="1200" b="0" i="0" kern="1200" dirty="0">
                <a:solidFill>
                  <a:schemeClr val="tx1"/>
                </a:solidFill>
                <a:effectLst/>
                <a:latin typeface="Arial" pitchFamily="-128" charset="0"/>
                <a:ea typeface="ＭＳ Ｐゴシック" pitchFamily="-68" charset="-128"/>
                <a:cs typeface="ＭＳ Ｐゴシック" pitchFamily="-68" charset="-128"/>
              </a:rPr>
              <a:t>For he realized that it was out of jealousy that they had handed him over.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19 </a:t>
            </a:r>
            <a:r>
              <a:rPr lang="en-US" sz="1200" b="0" i="0" kern="1200" dirty="0">
                <a:solidFill>
                  <a:schemeClr val="tx1"/>
                </a:solidFill>
                <a:effectLst/>
                <a:latin typeface="Arial" pitchFamily="-128" charset="0"/>
                <a:ea typeface="ＭＳ Ｐゴシック" pitchFamily="-68" charset="-128"/>
                <a:cs typeface="ＭＳ Ｐゴシック" pitchFamily="-68" charset="-128"/>
              </a:rPr>
              <a:t>While he was sitting on the judgement seat, his wife sent word to him, ‘Have nothing to do with that innocent man, for today I have suffered a great deal because of a dream about him.’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20 </a:t>
            </a:r>
            <a:r>
              <a:rPr lang="en-US" sz="1200" b="0" i="0" kern="1200" dirty="0">
                <a:solidFill>
                  <a:schemeClr val="tx1"/>
                </a:solidFill>
                <a:effectLst/>
                <a:latin typeface="Arial" pitchFamily="-128" charset="0"/>
                <a:ea typeface="ＭＳ Ｐゴシック" pitchFamily="-68" charset="-128"/>
                <a:cs typeface="ＭＳ Ｐゴシック" pitchFamily="-68" charset="-128"/>
              </a:rPr>
              <a:t>Now the chief priests and the elders persuaded the crowds to ask for Barabbas and to have Jesus killed.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21 </a:t>
            </a:r>
            <a:r>
              <a:rPr lang="en-US" sz="1200" b="0" i="0" kern="1200" dirty="0">
                <a:solidFill>
                  <a:schemeClr val="tx1"/>
                </a:solidFill>
                <a:effectLst/>
                <a:latin typeface="Arial" pitchFamily="-128" charset="0"/>
                <a:ea typeface="ＭＳ Ｐゴシック" pitchFamily="-68" charset="-128"/>
                <a:cs typeface="ＭＳ Ｐゴシック" pitchFamily="-68" charset="-128"/>
              </a:rPr>
              <a:t>The governor again said to them, ‘Which of the two do you want me to release for you?’ And they said, ‘Barabbas.’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22 </a:t>
            </a:r>
            <a:r>
              <a:rPr lang="en-US" sz="1200" b="0" i="0" kern="1200" dirty="0">
                <a:solidFill>
                  <a:schemeClr val="tx1"/>
                </a:solidFill>
                <a:effectLst/>
                <a:latin typeface="Arial" pitchFamily="-128" charset="0"/>
                <a:ea typeface="ＭＳ Ｐゴシック" pitchFamily="-68" charset="-128"/>
                <a:cs typeface="ＭＳ Ｐゴシック" pitchFamily="-68" charset="-128"/>
              </a:rPr>
              <a:t>Pilate said to them, ‘Then what should I do with Jesus who is called the Messiah?’</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6" tooltip="See footnote j"/>
              </a:rPr>
              <a:t>j</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All of them said, ‘Let him be crucified!’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23 </a:t>
            </a:r>
            <a:r>
              <a:rPr lang="en-US" sz="1200" b="0" i="0" kern="1200" dirty="0">
                <a:solidFill>
                  <a:schemeClr val="tx1"/>
                </a:solidFill>
                <a:effectLst/>
                <a:latin typeface="Arial" pitchFamily="-128" charset="0"/>
                <a:ea typeface="ＭＳ Ｐゴシック" pitchFamily="-68" charset="-128"/>
                <a:cs typeface="ＭＳ Ｐゴシック" pitchFamily="-68" charset="-128"/>
              </a:rPr>
              <a:t>Then he asked, ‘Why, what evil has he done?’ But they shouted all the more, ‘Let him be crucified!’</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Pilate Hands Jesus over to Be Crucified</a:t>
            </a:r>
          </a:p>
          <a:p>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24 </a:t>
            </a:r>
            <a:r>
              <a:rPr lang="en-US" sz="1200" b="0" i="0" kern="1200" dirty="0">
                <a:solidFill>
                  <a:schemeClr val="tx1"/>
                </a:solidFill>
                <a:effectLst/>
                <a:latin typeface="Arial" pitchFamily="-128" charset="0"/>
                <a:ea typeface="ＭＳ Ｐゴシック" pitchFamily="-68" charset="-128"/>
                <a:cs typeface="ＭＳ Ｐゴシック" pitchFamily="-68" charset="-128"/>
              </a:rPr>
              <a:t>So when Pilate saw that he could do nothing, but rather that a riot was beginning, he took some water and washed his hands before the crowd, saying, ‘I am innocent of this man’s blood;</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hlinkClick r:id="rId7" tooltip="See footnote k"/>
              </a:rPr>
              <a:t>k</a:t>
            </a:r>
            <a:r>
              <a:rPr lang="en-US" sz="1200" b="0" i="0" kern="1200" baseline="30000" dirty="0">
                <a:solidFill>
                  <a:schemeClr val="tx1"/>
                </a:solidFill>
                <a:effectLst/>
                <a:latin typeface="Arial" pitchFamily="-128" charset="0"/>
                <a:ea typeface="ＭＳ Ｐゴシック" pitchFamily="-68" charset="-128"/>
                <a:cs typeface="ＭＳ Ｐゴシック" pitchFamily="-68" charset="-128"/>
              </a:rPr>
              <a:t>]</a:t>
            </a:r>
            <a:r>
              <a:rPr lang="en-US" sz="1200" b="0" i="0" kern="1200" dirty="0">
                <a:solidFill>
                  <a:schemeClr val="tx1"/>
                </a:solidFill>
                <a:effectLst/>
                <a:latin typeface="Arial" pitchFamily="-128" charset="0"/>
                <a:ea typeface="ＭＳ Ｐゴシック" pitchFamily="-68" charset="-128"/>
                <a:cs typeface="ＭＳ Ｐゴシック" pitchFamily="-68" charset="-128"/>
              </a:rPr>
              <a:t> see to it yourselves.’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25 </a:t>
            </a:r>
            <a:r>
              <a:rPr lang="en-US" sz="1200" b="0" i="0" kern="1200" dirty="0">
                <a:solidFill>
                  <a:schemeClr val="tx1"/>
                </a:solidFill>
                <a:effectLst/>
                <a:latin typeface="Arial" pitchFamily="-128" charset="0"/>
                <a:ea typeface="ＭＳ Ｐゴシック" pitchFamily="-68" charset="-128"/>
                <a:cs typeface="ＭＳ Ｐゴシック" pitchFamily="-68" charset="-128"/>
              </a:rPr>
              <a:t>Then the people as a whole answered, ‘His blood be on us and on our children!’ </a:t>
            </a:r>
            <a:r>
              <a:rPr lang="en-US" sz="1200" b="1" i="0" kern="1200" baseline="30000" dirty="0">
                <a:solidFill>
                  <a:schemeClr val="tx1"/>
                </a:solidFill>
                <a:effectLst/>
                <a:latin typeface="Arial" pitchFamily="-128" charset="0"/>
                <a:ea typeface="ＭＳ Ｐゴシック" pitchFamily="-68" charset="-128"/>
                <a:cs typeface="ＭＳ Ｐゴシック" pitchFamily="-68" charset="-128"/>
              </a:rPr>
              <a:t>26 </a:t>
            </a:r>
            <a:r>
              <a:rPr lang="en-US" sz="1200" b="0" i="0" kern="1200" dirty="0">
                <a:solidFill>
                  <a:schemeClr val="tx1"/>
                </a:solidFill>
                <a:effectLst/>
                <a:latin typeface="Arial" pitchFamily="-128" charset="0"/>
                <a:ea typeface="ＭＳ Ｐゴシック" pitchFamily="-68" charset="-128"/>
                <a:cs typeface="ＭＳ Ｐゴシック" pitchFamily="-68" charset="-128"/>
              </a:rPr>
              <a:t>So he released Barabbas for them; and after flogging Jesus, he handed him over to be crucified.</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2861814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Told by gospel</a:t>
            </a:r>
            <a:r>
              <a:rPr lang="en-US" baseline="0" dirty="0"/>
              <a:t> writer to transfer blame for crucifixion onto the Jews and not the Roman. Even if had said it doesn’t work like that. Excuse for Christians to blame and mistreat Jews for 2000 years. Jesus forgave so no one else has authority to blame or accuse let alone punish</a:t>
            </a:r>
          </a:p>
          <a:p>
            <a:endParaRPr lang="en-US" baseline="0" dirty="0"/>
          </a:p>
          <a:p>
            <a:r>
              <a:rPr lang="en-US" baseline="0" dirty="0"/>
              <a:t>THE PEOPLE AS A WHOLE ANSWERED – the people as a whole were not there. Small crowd. Editorial bias</a:t>
            </a:r>
          </a:p>
          <a:p>
            <a:endParaRPr lang="en-US" baseline="0" dirty="0"/>
          </a:p>
          <a:p>
            <a:r>
              <a:rPr lang="en-GB" dirty="0"/>
              <a:t>You handed him over to be killed, and you disowned him before Pilate, though he had decided to let him go. </a:t>
            </a:r>
            <a:r>
              <a:rPr lang="en-GB" sz="1200" b="1" kern="1200" baseline="30000" dirty="0">
                <a:solidFill>
                  <a:schemeClr val="tx1"/>
                </a:solidFill>
                <a:effectLst/>
                <a:latin typeface="Arial" pitchFamily="-128" charset="0"/>
                <a:ea typeface="ＭＳ Ｐゴシック" pitchFamily="-68" charset="-128"/>
                <a:cs typeface="ＭＳ Ｐゴシック" pitchFamily="-68" charset="-128"/>
              </a:rPr>
              <a:t>14 </a:t>
            </a:r>
            <a:r>
              <a:rPr lang="en-GB" dirty="0"/>
              <a:t>You disowned the Holy and Righteous One and asked that a murderer be released to you.  </a:t>
            </a:r>
            <a:r>
              <a:rPr lang="en-GB"/>
              <a:t>Acts 1</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809996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blood curse scene is a fabrication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32726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Melito</a:t>
            </a:r>
            <a:r>
              <a:rPr lang="en-GB" dirty="0"/>
              <a:t> of Sardis (died c. 180) was the bishop of Sardis near Smyrna in western Anatolia, and a great authority in early Christianity. He was Jewish by birth. </a:t>
            </a:r>
            <a:r>
              <a:rPr lang="en-GB" dirty="0" err="1"/>
              <a:t>Melito</a:t>
            </a:r>
            <a:r>
              <a:rPr lang="en-GB" dirty="0"/>
              <a:t> held a foremost place in terms of Bishops in Asia due to his personal influence on Christianity and his literary works, most of which have been lost but of what has been recovered has provided a great insight into Christianity during the second century. Jerome, speaking of the Old Testament canon established by </a:t>
            </a:r>
            <a:r>
              <a:rPr lang="en-GB" dirty="0" err="1"/>
              <a:t>Melito</a:t>
            </a:r>
            <a:r>
              <a:rPr lang="en-GB" dirty="0"/>
              <a:t>, quotes Tertullian to the effect that he was esteemed as a prophet by many of the faithful. This work by Tertullian has been lost but pieces regarding </a:t>
            </a:r>
            <a:r>
              <a:rPr lang="en-GB" dirty="0" err="1"/>
              <a:t>Melito</a:t>
            </a:r>
            <a:r>
              <a:rPr lang="en-GB" dirty="0"/>
              <a:t> are quoted by Jerome as to the high regard that </a:t>
            </a:r>
            <a:r>
              <a:rPr lang="en-GB" dirty="0" err="1"/>
              <a:t>Melito</a:t>
            </a:r>
            <a:r>
              <a:rPr lang="en-GB" dirty="0"/>
              <a:t> was considered at the time. </a:t>
            </a:r>
            <a:r>
              <a:rPr lang="en-GB" dirty="0" err="1"/>
              <a:t>Melito</a:t>
            </a:r>
            <a:r>
              <a:rPr lang="en-GB" dirty="0"/>
              <a:t> is remembered for his work on developing the first Old Testament Canon. Though it cannot be determined what date he was elevated to episcopacy, it is probable that he was bishop during the arising controversy at Laodicea in regard to the observance of Easter, which resulted in him writing his most famous work, an Apology for Christianity to Marcus Aurelius. Little is known of his life outside of what works are quoted or read by Clement of Alexandria, Origen, and Eusebius. A letter of </a:t>
            </a:r>
            <a:r>
              <a:rPr lang="en-GB" dirty="0" err="1"/>
              <a:t>Polycrates</a:t>
            </a:r>
            <a:r>
              <a:rPr lang="en-GB" dirty="0"/>
              <a:t> of Ephesus to Pope Victor about 194 (Eusebius, Church History V.24) states that "</a:t>
            </a:r>
            <a:r>
              <a:rPr lang="en-GB" dirty="0" err="1"/>
              <a:t>Melito</a:t>
            </a:r>
            <a:r>
              <a:rPr lang="en-GB" dirty="0"/>
              <a:t> the eunuch [this is interpreted "the virgin" by </a:t>
            </a:r>
            <a:r>
              <a:rPr lang="en-GB" dirty="0" err="1"/>
              <a:t>Rufinus</a:t>
            </a:r>
            <a:r>
              <a:rPr lang="en-GB" dirty="0"/>
              <a:t> in his translation of Eusebius], whose whole walk was in the Holy Spirit", was buried at Sardis.[1] His feast day is celebrated on April 1.</a:t>
            </a:r>
          </a:p>
          <a:p>
            <a:endParaRPr lang="en-GB" dirty="0"/>
          </a:p>
          <a:p>
            <a:r>
              <a:rPr lang="en-GB" dirty="0" err="1"/>
              <a:t>Polycrates</a:t>
            </a:r>
            <a:r>
              <a:rPr lang="en-GB" dirty="0"/>
              <a:t> of Ephesus, a notable bishop of the time, was a contemporary of </a:t>
            </a:r>
            <a:r>
              <a:rPr lang="en-GB" dirty="0" err="1"/>
              <a:t>Melito</a:t>
            </a:r>
            <a:r>
              <a:rPr lang="en-GB" dirty="0"/>
              <a:t>, and in one of the letters preserved by Eusebius, </a:t>
            </a:r>
            <a:r>
              <a:rPr lang="en-GB" dirty="0" err="1"/>
              <a:t>Polycrates</a:t>
            </a:r>
            <a:r>
              <a:rPr lang="en-GB" dirty="0"/>
              <a:t> describes </a:t>
            </a:r>
            <a:r>
              <a:rPr lang="en-GB" dirty="0" err="1"/>
              <a:t>Melito</a:t>
            </a:r>
            <a:r>
              <a:rPr lang="en-GB" dirty="0"/>
              <a:t> as having fully lived in the Spirit. Jewish by birth, </a:t>
            </a:r>
            <a:r>
              <a:rPr lang="en-GB" dirty="0" err="1"/>
              <a:t>Melito</a:t>
            </a:r>
            <a:r>
              <a:rPr lang="en-GB" dirty="0"/>
              <a:t> lived in an atmosphere where the type of Christianity practiced was largely oriented toward the Jewish form of the Christian faith. Coming out of and representing the Johannine tradition, </a:t>
            </a:r>
            <a:r>
              <a:rPr lang="en-GB" dirty="0" err="1"/>
              <a:t>Melito's</a:t>
            </a:r>
            <a:r>
              <a:rPr lang="en-GB" dirty="0"/>
              <a:t> theological understanding of Christ often mirrored that of John. However, like most of his contemporaries, </a:t>
            </a:r>
            <a:r>
              <a:rPr lang="en-GB" dirty="0" err="1"/>
              <a:t>Melito</a:t>
            </a:r>
            <a:r>
              <a:rPr lang="en-GB" dirty="0"/>
              <a:t> was fully immersed in Greek culture. This Johannine tradition led </a:t>
            </a:r>
            <a:r>
              <a:rPr lang="en-GB" dirty="0" err="1"/>
              <a:t>Melito</a:t>
            </a:r>
            <a:r>
              <a:rPr lang="en-GB" dirty="0"/>
              <a:t> to consider the Gospel of John as the chronological timeline of Jesus’s life and death. This in turn led to </a:t>
            </a:r>
            <a:r>
              <a:rPr lang="en-GB" dirty="0" err="1"/>
              <a:t>Melito’s</a:t>
            </a:r>
            <a:r>
              <a:rPr lang="en-GB" dirty="0"/>
              <a:t> standpoint on the proper date of Easter discussed in </a:t>
            </a:r>
            <a:r>
              <a:rPr lang="en-GB" dirty="0" err="1"/>
              <a:t>Peri</a:t>
            </a:r>
            <a:r>
              <a:rPr lang="en-GB" dirty="0"/>
              <a:t> Pascha which he held as the 14th of Nisan.</a:t>
            </a:r>
          </a:p>
          <a:p>
            <a:endParaRPr lang="en-GB" dirty="0"/>
          </a:p>
          <a:p>
            <a:r>
              <a:rPr lang="en-GB" dirty="0" err="1"/>
              <a:t>Melito</a:t>
            </a:r>
            <a:r>
              <a:rPr lang="en-GB" dirty="0"/>
              <a:t> gave the first Christian list of the canon in the Old Testament. In his canon he excludes the Books of Esther, Nehemiah, and the Apocrypha. Around 170 after traveling to Palestine, and probably visiting the library at Caesarea </a:t>
            </a:r>
            <a:r>
              <a:rPr lang="en-GB" dirty="0" err="1"/>
              <a:t>Maritima</a:t>
            </a:r>
            <a:r>
              <a:rPr lang="en-GB" dirty="0"/>
              <a:t>, </a:t>
            </a:r>
            <a:r>
              <a:rPr lang="en-GB" dirty="0" err="1"/>
              <a:t>Melito</a:t>
            </a:r>
            <a:r>
              <a:rPr lang="en-GB" dirty="0"/>
              <a:t> compiled the earliest known Christian canon of the Old Testament, a term he coined. A passage cited by Eusebius contains </a:t>
            </a:r>
            <a:r>
              <a:rPr lang="en-GB" dirty="0" err="1"/>
              <a:t>Melito's</a:t>
            </a:r>
            <a:r>
              <a:rPr lang="en-GB" dirty="0"/>
              <a:t> famous canon of the Old Testament. </a:t>
            </a:r>
            <a:r>
              <a:rPr lang="en-GB" dirty="0" err="1"/>
              <a:t>Melito</a:t>
            </a:r>
            <a:r>
              <a:rPr lang="en-GB" dirty="0"/>
              <a:t> presented elaborate parallels between the Old Testament or Old Covenant, which he likened to the form or </a:t>
            </a:r>
            <a:r>
              <a:rPr lang="en-GB" dirty="0" err="1"/>
              <a:t>mold</a:t>
            </a:r>
            <a:r>
              <a:rPr lang="en-GB" dirty="0"/>
              <a:t>, and the New Testament or New Covenant, which he likened to the truth that broke the </a:t>
            </a:r>
            <a:r>
              <a:rPr lang="en-GB" dirty="0" err="1"/>
              <a:t>mold</a:t>
            </a:r>
            <a:r>
              <a:rPr lang="en-GB" dirty="0"/>
              <a:t>, in a series of </a:t>
            </a:r>
            <a:r>
              <a:rPr lang="en-GB" dirty="0" err="1"/>
              <a:t>Eklogai</a:t>
            </a:r>
            <a:r>
              <a:rPr lang="en-GB" dirty="0"/>
              <a:t>, six books of extracts from the Law and the Prophets presaging Christ and the Christian faith. His opinion of the Old Covenant was that it was fulfilled by Christians, whereas the Jewish people failed to </a:t>
            </a:r>
            <a:r>
              <a:rPr lang="en-GB" dirty="0" err="1"/>
              <a:t>fulfill</a:t>
            </a:r>
            <a:r>
              <a:rPr lang="en-GB" dirty="0"/>
              <a:t> it. The New Covenant is the truth found through Jesus Christ.</a:t>
            </a:r>
          </a:p>
          <a:p>
            <a:endParaRPr lang="en-GB" dirty="0"/>
          </a:p>
          <a:p>
            <a:r>
              <a:rPr lang="en-GB" sz="1200" b="0" i="0" kern="1200" dirty="0" err="1">
                <a:solidFill>
                  <a:schemeClr val="tx1"/>
                </a:solidFill>
                <a:effectLst/>
                <a:latin typeface="Arial" pitchFamily="-128" charset="0"/>
                <a:ea typeface="ＭＳ Ｐゴシック" pitchFamily="-68" charset="-128"/>
                <a:cs typeface="ＭＳ Ｐゴシック" pitchFamily="-68" charset="-128"/>
              </a:rPr>
              <a:t>Melito</a:t>
            </a:r>
            <a:r>
              <a:rPr lang="en-GB" sz="1200" b="0" i="0" kern="1200" dirty="0">
                <a:solidFill>
                  <a:schemeClr val="tx1"/>
                </a:solidFill>
                <a:effectLst/>
                <a:latin typeface="Arial" pitchFamily="-128" charset="0"/>
                <a:ea typeface="ＭＳ Ｐゴシック" pitchFamily="-68" charset="-128"/>
                <a:cs typeface="ＭＳ Ｐゴシック" pitchFamily="-68" charset="-128"/>
              </a:rPr>
              <a:t> was especially skilled in the literature of the Old Testament, and was one of the most prolific authors of his time. Eusebius furnished a list of </a:t>
            </a:r>
            <a:r>
              <a:rPr lang="en-GB" sz="1200" b="0" i="0" kern="1200" dirty="0" err="1">
                <a:solidFill>
                  <a:schemeClr val="tx1"/>
                </a:solidFill>
                <a:effectLst/>
                <a:latin typeface="Arial" pitchFamily="-128" charset="0"/>
                <a:ea typeface="ＭＳ Ｐゴシック" pitchFamily="-68" charset="-128"/>
                <a:cs typeface="ＭＳ Ｐゴシック" pitchFamily="-68" charset="-128"/>
              </a:rPr>
              <a:t>Melito's</a:t>
            </a:r>
            <a:r>
              <a:rPr lang="en-GB" sz="1200" b="0" i="0" kern="1200" dirty="0">
                <a:solidFill>
                  <a:schemeClr val="tx1"/>
                </a:solidFill>
                <a:effectLst/>
                <a:latin typeface="Arial" pitchFamily="-128" charset="0"/>
                <a:ea typeface="ＭＳ Ｐゴシック" pitchFamily="-68" charset="-128"/>
                <a:cs typeface="ＭＳ Ｐゴシック" pitchFamily="-68" charset="-128"/>
              </a:rPr>
              <a:t> works. While many of these works are lost, the testimony of the fathers remains to inform us how highly they were viewed. Eusebius presents some fragments of </a:t>
            </a:r>
            <a:r>
              <a:rPr lang="en-GB" sz="1200" b="0" i="0" kern="1200" dirty="0" err="1">
                <a:solidFill>
                  <a:schemeClr val="tx1"/>
                </a:solidFill>
                <a:effectLst/>
                <a:latin typeface="Arial" pitchFamily="-128" charset="0"/>
                <a:ea typeface="ＭＳ Ｐゴシック" pitchFamily="-68" charset="-128"/>
                <a:cs typeface="ＭＳ Ｐゴシック" pitchFamily="-68" charset="-128"/>
              </a:rPr>
              <a:t>Melito's</a:t>
            </a:r>
            <a:r>
              <a:rPr lang="en-GB" sz="1200" b="0" i="0" kern="1200" dirty="0">
                <a:solidFill>
                  <a:schemeClr val="tx1"/>
                </a:solidFill>
                <a:effectLst/>
                <a:latin typeface="Arial" pitchFamily="-128" charset="0"/>
                <a:ea typeface="ＭＳ Ｐゴシック" pitchFamily="-68" charset="-128"/>
                <a:cs typeface="ＭＳ Ｐゴシック" pitchFamily="-68" charset="-128"/>
              </a:rPr>
              <a:t> works and some others are found in the works of different writers. </a:t>
            </a:r>
          </a:p>
          <a:p>
            <a:endParaRPr lang="en-GB" sz="1200" b="0" i="0" kern="1200" dirty="0">
              <a:solidFill>
                <a:schemeClr val="tx1"/>
              </a:solidFill>
              <a:effectLst/>
              <a:latin typeface="Arial" pitchFamily="-128" charset="0"/>
              <a:ea typeface="ＭＳ Ｐゴシック" pitchFamily="-68" charset="-128"/>
            </a:endParaRP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Polycrates "belonged to a family in which he was the eighth Christian bishop; and he presided over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tooltip="Church of Ephesus"/>
              </a:rPr>
              <a:t>church of Ephesus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which the traditions of St. John were yet fresh in men's minds at the date of his birth. He had doubtless known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4" tooltip="Polycarp"/>
              </a:rPr>
              <a:t>Polycarp</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5" tooltip="Irenaeus"/>
              </a:rPr>
              <a:t>Irenaeus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also. He seems to have presided over a synod of Asiatic bishops (A.D. 196) which came together to consider this matter of the Paschal feast. It is surely noteworthy that nobody doubted that it was kept by a Christian and Apostolic ordinance."</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6828680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was not murdered but executed by the Romans on a political charge of subversion and attempted overthrow of the regime</a:t>
            </a:r>
          </a:p>
          <a:p>
            <a:r>
              <a:rPr lang="en-GB" dirty="0"/>
              <a:t>The statement Jesus murdered also in DP</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5781297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Revererated</a:t>
            </a:r>
            <a:r>
              <a:rPr lang="en-GB" dirty="0"/>
              <a:t> through centuries</a:t>
            </a:r>
          </a:p>
          <a:p>
            <a:r>
              <a:rPr lang="en-GB" dirty="0" err="1"/>
              <a:t>Justifed</a:t>
            </a:r>
            <a:r>
              <a:rPr lang="en-GB" dirty="0"/>
              <a:t> </a:t>
            </a:r>
            <a:r>
              <a:rPr lang="en-GB" dirty="0" err="1"/>
              <a:t>mistretament</a:t>
            </a:r>
            <a:r>
              <a:rPr lang="en-GB" dirty="0"/>
              <a:t> of Jews as justified punishment</a:t>
            </a:r>
          </a:p>
          <a:p>
            <a:r>
              <a:rPr lang="en-GB" dirty="0"/>
              <a:t>Even holocaust</a:t>
            </a:r>
            <a:r>
              <a:rPr lang="en-GB" baseline="0" dirty="0"/>
              <a:t> justified as punishment for this crime</a:t>
            </a:r>
          </a:p>
          <a:p>
            <a:r>
              <a:rPr lang="en-GB" baseline="0" dirty="0"/>
              <a:t>Deicide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183193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128" charset="0"/>
                <a:ea typeface="ＭＳ Ｐゴシック" pitchFamily="-68" charset="-128"/>
                <a:cs typeface="ＭＳ Ｐゴシック" pitchFamily="-68" charset="-128"/>
              </a:rPr>
              <a:t>Jews mocking</a:t>
            </a:r>
            <a:r>
              <a:rPr lang="en-US" sz="1200" b="0" i="0" kern="1200" baseline="0" dirty="0">
                <a:solidFill>
                  <a:schemeClr val="tx1"/>
                </a:solidFill>
                <a:effectLst/>
                <a:latin typeface="Arial" pitchFamily="-128" charset="0"/>
                <a:ea typeface="ＭＳ Ｐゴシック" pitchFamily="-68" charset="-128"/>
                <a:cs typeface="ＭＳ Ｐゴシック" pitchFamily="-68" charset="-128"/>
              </a:rPr>
              <a:t> and crucifying and killing Jesus</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The crucifixion and brazen serpent. Initial to Psalm 68, Peter Lombard, Commentary on Psalms, Paris (?), 1166. </a:t>
            </a:r>
          </a:p>
          <a:p>
            <a:r>
              <a:rPr lang="en-US" sz="1200" b="0" i="0" kern="1200" dirty="0">
                <a:solidFill>
                  <a:schemeClr val="tx1"/>
                </a:solidFill>
                <a:effectLst/>
                <a:latin typeface="Arial" pitchFamily="-128" charset="0"/>
                <a:ea typeface="ＭＳ Ｐゴシック" pitchFamily="-68" charset="-128"/>
                <a:cs typeface="ＭＳ Ｐゴシック" pitchFamily="-68" charset="-128"/>
              </a:rPr>
              <a:t>Jews </a:t>
            </a:r>
            <a:r>
              <a:rPr lang="en-US" sz="1200" b="0" i="0" kern="1200" dirty="0" err="1">
                <a:solidFill>
                  <a:schemeClr val="tx1"/>
                </a:solidFill>
                <a:effectLst/>
                <a:latin typeface="Arial" pitchFamily="-128" charset="0"/>
                <a:ea typeface="ＭＳ Ｐゴシック" pitchFamily="-68" charset="-128"/>
                <a:cs typeface="ＭＳ Ｐゴシック" pitchFamily="-68" charset="-128"/>
              </a:rPr>
              <a:t>froced</a:t>
            </a:r>
            <a:r>
              <a:rPr lang="en-US" sz="1200" b="0" i="0" kern="1200" dirty="0">
                <a:solidFill>
                  <a:schemeClr val="tx1"/>
                </a:solidFill>
                <a:effectLst/>
                <a:latin typeface="Arial" pitchFamily="-128" charset="0"/>
                <a:ea typeface="ＭＳ Ｐゴシック" pitchFamily="-68" charset="-128"/>
                <a:cs typeface="ＭＳ Ｐゴシック" pitchFamily="-68" charset="-128"/>
              </a:rPr>
              <a:t> to wear pointed hats in Germany to</a:t>
            </a:r>
            <a:r>
              <a:rPr lang="en-US" sz="1200" b="0" i="0" kern="1200" baseline="0" dirty="0">
                <a:solidFill>
                  <a:schemeClr val="tx1"/>
                </a:solidFill>
                <a:effectLst/>
                <a:latin typeface="Arial" pitchFamily="-128" charset="0"/>
                <a:ea typeface="ＭＳ Ｐゴシック" pitchFamily="-68" charset="-128"/>
                <a:cs typeface="ＭＳ Ｐゴシック" pitchFamily="-68" charset="-128"/>
              </a:rPr>
              <a:t> distinguish them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7445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In the Talmud, </a:t>
            </a:r>
            <a:r>
              <a:rPr lang="en-US" dirty="0" err="1"/>
              <a:t>Gamaliel</a:t>
            </a:r>
            <a:r>
              <a:rPr lang="en-US" dirty="0"/>
              <a:t> is described as bearing the titles Nasi and </a:t>
            </a:r>
            <a:r>
              <a:rPr lang="en-US" i="1" dirty="0" err="1"/>
              <a:t>Rabban</a:t>
            </a:r>
            <a:r>
              <a:rPr lang="en-US" dirty="0"/>
              <a:t> (our master), as the president of the Great Sanhedrin in Jerusalem; although some dispute this, it is not doubted that he held a senior position in the highest court in Jerusalem. </a:t>
            </a:r>
            <a:r>
              <a:rPr lang="en-US" dirty="0" err="1"/>
              <a:t>Gamaliel</a:t>
            </a:r>
            <a:r>
              <a:rPr lang="en-US" dirty="0"/>
              <a:t> holds a reputation in the Mishnah for being one of the greatest teachers in all the annals of Judaism:</a:t>
            </a:r>
          </a:p>
          <a:p>
            <a:endParaRPr lang="en-US" dirty="0"/>
          </a:p>
          <a:p>
            <a:r>
              <a:rPr lang="en-US" dirty="0"/>
              <a:t>The Acts of the Apostles introduces </a:t>
            </a:r>
            <a:r>
              <a:rPr lang="en-US" dirty="0" err="1"/>
              <a:t>Gamaliel</a:t>
            </a:r>
            <a:r>
              <a:rPr lang="en-US" dirty="0"/>
              <a:t> as a Pharisee and celebrated doctor of the Mosaic Law in Acts 5:34–40. In the larger context, Peter and the other apostles are described as being prosecuted before the </a:t>
            </a:r>
            <a:r>
              <a:rPr lang="en-US" dirty="0" err="1"/>
              <a:t>sanhedrin</a:t>
            </a:r>
            <a:r>
              <a:rPr lang="en-US" dirty="0"/>
              <a:t> and senate (or elders) for continuing to preach the gospel, despite the Jewish authorities having previously prohibited it. The passage describes </a:t>
            </a:r>
            <a:r>
              <a:rPr lang="en-US" dirty="0" err="1"/>
              <a:t>Gamaliel</a:t>
            </a:r>
            <a:r>
              <a:rPr lang="en-US" dirty="0"/>
              <a:t> as presenting an argument against killing the apostles, reminding them about the previous revolts of Theudas and Judas of Galilee which had collapsed quickly after the deaths of those individuals.</a:t>
            </a:r>
          </a:p>
          <a:p>
            <a:endParaRPr lang="en-US" dirty="0"/>
          </a:p>
          <a:p>
            <a:r>
              <a:rPr lang="en-US" dirty="0"/>
              <a:t>Ecclesiastical tradition maintains that </a:t>
            </a:r>
            <a:r>
              <a:rPr lang="en-US" dirty="0" err="1"/>
              <a:t>Gamaliel</a:t>
            </a:r>
            <a:r>
              <a:rPr lang="en-US" dirty="0"/>
              <a:t> had embraced the Christian faith and his tolerant attitude toward the Early Christians is explained by this. According to Photius, he was baptized by Saint Peter and Saint John, together with his son and Nicodemus. The Clementine Literature suggested that he maintained secrecy about the conversion and continued to be a member of the Sanhedrin for the purpose of covertly assisting his fellow Christians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67317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Paul Winter (1904–1969) was born in Moravia. He was a successful barrister in Czechoslovakia but fled in 1939 due to the Nazi takeover (he was a Jew), became a British soldier.[1]</a:t>
            </a:r>
          </a:p>
          <a:p>
            <a:endParaRPr lang="en-GB" dirty="0"/>
          </a:p>
          <a:p>
            <a:r>
              <a:rPr lang="en-GB" dirty="0"/>
              <a:t>While performing research at libraries in London Winter worked menial jobs such as a porter and died in 1969 in London, in poverty, after having published around a hundred articles in scholarly journals concerning earliest Christianity.[1] Winter's 1961 book On the Trial Of Jesus, received hundreds of reviews, because it detailed critical analysis of the evidence regarding the trial of Jesus, from the standpoint of the legal practices which were applied during the 1st century, </a:t>
            </a:r>
            <a:r>
              <a:rPr lang="en-GB" dirty="0" err="1"/>
              <a:t>analyzed</a:t>
            </a:r>
            <a:r>
              <a:rPr lang="en-GB" dirty="0"/>
              <a:t> according to Jewish Law, and separately according to Roman Law.[1]</a:t>
            </a:r>
          </a:p>
          <a:p>
            <a:endParaRPr lang="en-GB" dirty="0"/>
          </a:p>
          <a:p>
            <a:r>
              <a:rPr lang="en-GB" dirty="0"/>
              <a:t>Winter's general conclusion was that Jesus was tried, and ultimately convicted and crucified, solely for his having violated Roman Law, sedition, because he claimed to be the king of the Jews, despite Rome's having appointed the Herodian family to that post. Crucifixion was solely a Roman form of execution, for sedition and other serious violations of Roman Law. Jewish Law did not employ crucifixion, not even for crimes which were capital offenses under Jewish Law.</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5488662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0AA1E1F-2D78-4BB4-9EDD-C3479C832F7D}"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4608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608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a:t>Jesus must have been in such pain. On Palm Sunday they were shouting Hosanna. 5 days later they were mocking him. Yet despite this Jesus never changed his heart or attitude. </a:t>
            </a:r>
          </a:p>
        </p:txBody>
      </p:sp>
    </p:spTree>
    <p:extLst>
      <p:ext uri="{BB962C8B-B14F-4D97-AF65-F5344CB8AC3E}">
        <p14:creationId xmlns:p14="http://schemas.microsoft.com/office/powerpoint/2010/main" val="19738938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6CC6B79-42EF-407C-9901-AD3300E8E02C}"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4813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813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dirty="0"/>
              <a:t>Despite being mocked Jesus never left the position of being the son of God. He didn’t curse the people for rejecting and crucifying him. Instead he practised what he preached and asked God to forgive them. He loved and gave his life for his enemies. Satan couldn’t accuse Jesus. He had done his utmost to destroy and break Jesus but had been unsuccessful. Satan had tempted and dominated Adam, but he couldn’t tempt Jesus. Even on the cross Jesus continued to love. Even when he didn’t feel God’s presence, Jesus still kept faith. Even though things didn’t turn out how he expected, Jesus continued to love and trust God. Satan had to bow down and acknowledge that Jesus was greater than he was. So Satan had to release anyone who believed in Jesus.  </a:t>
            </a:r>
          </a:p>
          <a:p>
            <a:endParaRPr lang="en-GB" dirty="0"/>
          </a:p>
          <a:p>
            <a:r>
              <a:rPr lang="en-GB" dirty="0"/>
              <a:t>Psalm 22</a:t>
            </a:r>
          </a:p>
          <a:p>
            <a:endParaRPr lang="en-GB" dirty="0"/>
          </a:p>
          <a:p>
            <a:r>
              <a:rPr lang="en-US" dirty="0"/>
              <a:t> </a:t>
            </a:r>
            <a:r>
              <a:rPr lang="en-US" baseline="30000" dirty="0"/>
              <a:t>1</a:t>
            </a:r>
            <a:r>
              <a:rPr lang="en-US" dirty="0"/>
              <a:t> My God, my God, why have you forsaken me? </a:t>
            </a:r>
            <a:br>
              <a:rPr lang="en-US" dirty="0"/>
            </a:br>
            <a:r>
              <a:rPr lang="en-US" dirty="0"/>
              <a:t>   Why are you so far from saving me, </a:t>
            </a:r>
            <a:br>
              <a:rPr lang="en-US" dirty="0"/>
            </a:br>
            <a:r>
              <a:rPr lang="en-US" dirty="0"/>
              <a:t>   so far from my cries of anguish? </a:t>
            </a:r>
            <a:br>
              <a:rPr lang="en-US" dirty="0"/>
            </a:br>
            <a:r>
              <a:rPr lang="en-US" baseline="30000" dirty="0"/>
              <a:t>2</a:t>
            </a:r>
            <a:r>
              <a:rPr lang="en-US" dirty="0"/>
              <a:t> My God, I cry out by day, but you do not answer, </a:t>
            </a:r>
            <a:br>
              <a:rPr lang="en-US" dirty="0"/>
            </a:br>
            <a:r>
              <a:rPr lang="en-US" dirty="0"/>
              <a:t>   by night, but I find no </a:t>
            </a:r>
            <a:r>
              <a:rPr lang="en-US" dirty="0" err="1"/>
              <a:t>rest.</a:t>
            </a:r>
            <a:r>
              <a:rPr lang="en-US" baseline="30000" dirty="0" err="1"/>
              <a:t>[</a:t>
            </a:r>
            <a:r>
              <a:rPr lang="en-US" baseline="30000" dirty="0" err="1">
                <a:hlinkClick r:id="rId3" tooltip="See footnote b"/>
              </a:rPr>
              <a:t>b</a:t>
            </a:r>
            <a:r>
              <a:rPr lang="en-US" baseline="30000" dirty="0"/>
              <a:t>]</a:t>
            </a:r>
            <a:r>
              <a:rPr lang="en-US" dirty="0"/>
              <a:t> </a:t>
            </a:r>
          </a:p>
          <a:p>
            <a:r>
              <a:rPr lang="en-US" dirty="0"/>
              <a:t> </a:t>
            </a:r>
            <a:r>
              <a:rPr lang="en-US" baseline="30000" dirty="0"/>
              <a:t>3</a:t>
            </a:r>
            <a:r>
              <a:rPr lang="en-US" dirty="0"/>
              <a:t> Yet you are enthroned as the Holy One; </a:t>
            </a:r>
            <a:br>
              <a:rPr lang="en-US" dirty="0"/>
            </a:br>
            <a:r>
              <a:rPr lang="en-US" dirty="0"/>
              <a:t>   you are the one Israel </a:t>
            </a:r>
            <a:r>
              <a:rPr lang="en-US" dirty="0" err="1"/>
              <a:t>praises.</a:t>
            </a:r>
            <a:r>
              <a:rPr lang="en-US" baseline="30000" dirty="0" err="1"/>
              <a:t>[</a:t>
            </a:r>
            <a:r>
              <a:rPr lang="en-US" baseline="30000" dirty="0" err="1">
                <a:hlinkClick r:id="rId4" tooltip="See footnote c"/>
              </a:rPr>
              <a:t>c</a:t>
            </a:r>
            <a:r>
              <a:rPr lang="en-US" baseline="30000" dirty="0"/>
              <a:t>]</a:t>
            </a:r>
            <a:r>
              <a:rPr lang="en-US" dirty="0"/>
              <a:t> </a:t>
            </a:r>
            <a:br>
              <a:rPr lang="en-US" dirty="0"/>
            </a:br>
            <a:r>
              <a:rPr lang="en-US" baseline="30000" dirty="0"/>
              <a:t>4</a:t>
            </a:r>
            <a:r>
              <a:rPr lang="en-US" dirty="0"/>
              <a:t> In you our ancestors put their trust; </a:t>
            </a:r>
            <a:br>
              <a:rPr lang="en-US" dirty="0"/>
            </a:br>
            <a:r>
              <a:rPr lang="en-US" dirty="0"/>
              <a:t>   they trusted and you delivered them. </a:t>
            </a:r>
            <a:br>
              <a:rPr lang="en-US" dirty="0"/>
            </a:br>
            <a:r>
              <a:rPr lang="en-US" baseline="30000" dirty="0"/>
              <a:t>5</a:t>
            </a:r>
            <a:r>
              <a:rPr lang="en-US" dirty="0"/>
              <a:t> To you they cried out and were saved; </a:t>
            </a:r>
            <a:br>
              <a:rPr lang="en-US" dirty="0"/>
            </a:br>
            <a:r>
              <a:rPr lang="en-US" dirty="0"/>
              <a:t>   in you they trusted and were not put to shame. </a:t>
            </a:r>
          </a:p>
          <a:p>
            <a:r>
              <a:rPr lang="en-US" dirty="0"/>
              <a:t> </a:t>
            </a:r>
            <a:r>
              <a:rPr lang="en-US" baseline="30000" dirty="0"/>
              <a:t>6</a:t>
            </a:r>
            <a:r>
              <a:rPr lang="en-US" dirty="0"/>
              <a:t> But I am a worm and not a man, </a:t>
            </a:r>
            <a:br>
              <a:rPr lang="en-US" dirty="0"/>
            </a:br>
            <a:r>
              <a:rPr lang="en-US" dirty="0"/>
              <a:t>   scorned by everyone, despised by the people. </a:t>
            </a:r>
            <a:br>
              <a:rPr lang="en-US" dirty="0"/>
            </a:br>
            <a:r>
              <a:rPr lang="en-US" baseline="30000" dirty="0"/>
              <a:t>7</a:t>
            </a:r>
            <a:r>
              <a:rPr lang="en-US" dirty="0"/>
              <a:t> All who see me mock me; </a:t>
            </a:r>
            <a:br>
              <a:rPr lang="en-US" dirty="0"/>
            </a:br>
            <a:r>
              <a:rPr lang="en-US" dirty="0"/>
              <a:t>   they hurl insults, shaking their heads. </a:t>
            </a:r>
            <a:br>
              <a:rPr lang="en-US" dirty="0"/>
            </a:br>
            <a:r>
              <a:rPr lang="en-US" baseline="30000" dirty="0"/>
              <a:t>8</a:t>
            </a:r>
            <a:r>
              <a:rPr lang="en-US" dirty="0"/>
              <a:t> “He trusts in the LORD,” they say, </a:t>
            </a:r>
            <a:br>
              <a:rPr lang="en-US" dirty="0"/>
            </a:br>
            <a:r>
              <a:rPr lang="en-US" dirty="0"/>
              <a:t>   “let the LORD rescue him. </a:t>
            </a:r>
            <a:br>
              <a:rPr lang="en-US" dirty="0"/>
            </a:br>
            <a:r>
              <a:rPr lang="en-US" dirty="0"/>
              <a:t>Let him deliver him, </a:t>
            </a:r>
            <a:br>
              <a:rPr lang="en-US" dirty="0"/>
            </a:br>
            <a:r>
              <a:rPr lang="en-US" dirty="0"/>
              <a:t>   since he delights in him.” </a:t>
            </a:r>
          </a:p>
          <a:p>
            <a:r>
              <a:rPr lang="en-US" dirty="0"/>
              <a:t> </a:t>
            </a:r>
            <a:r>
              <a:rPr lang="en-US" baseline="30000" dirty="0"/>
              <a:t>9</a:t>
            </a:r>
            <a:r>
              <a:rPr lang="en-US" dirty="0"/>
              <a:t> Yet you brought me out of the womb; </a:t>
            </a:r>
            <a:br>
              <a:rPr lang="en-US" dirty="0"/>
            </a:br>
            <a:r>
              <a:rPr lang="en-US" dirty="0"/>
              <a:t>   you made me trust in you, even at my mother’s breast. </a:t>
            </a:r>
            <a:br>
              <a:rPr lang="en-US" dirty="0"/>
            </a:br>
            <a:r>
              <a:rPr lang="en-US" baseline="30000" dirty="0"/>
              <a:t>10</a:t>
            </a:r>
            <a:r>
              <a:rPr lang="en-US" dirty="0"/>
              <a:t> From birth I was cast on you; </a:t>
            </a:r>
            <a:br>
              <a:rPr lang="en-US" dirty="0"/>
            </a:br>
            <a:r>
              <a:rPr lang="en-US" dirty="0"/>
              <a:t>   from my mother’s womb you have been my God. </a:t>
            </a:r>
          </a:p>
          <a:p>
            <a:r>
              <a:rPr lang="en-US" dirty="0"/>
              <a:t> </a:t>
            </a:r>
            <a:r>
              <a:rPr lang="en-US" baseline="30000" dirty="0"/>
              <a:t>11</a:t>
            </a:r>
            <a:r>
              <a:rPr lang="en-US" dirty="0"/>
              <a:t> Do not be far from me, </a:t>
            </a:r>
            <a:br>
              <a:rPr lang="en-US" dirty="0"/>
            </a:br>
            <a:r>
              <a:rPr lang="en-US" dirty="0"/>
              <a:t>   for trouble is near </a:t>
            </a:r>
            <a:br>
              <a:rPr lang="en-US" dirty="0"/>
            </a:br>
            <a:r>
              <a:rPr lang="en-US" dirty="0"/>
              <a:t>   and there is no one to help. </a:t>
            </a:r>
          </a:p>
          <a:p>
            <a:r>
              <a:rPr lang="en-US" dirty="0"/>
              <a:t> </a:t>
            </a:r>
            <a:r>
              <a:rPr lang="en-US" baseline="30000" dirty="0"/>
              <a:t>12</a:t>
            </a:r>
            <a:r>
              <a:rPr lang="en-US" dirty="0"/>
              <a:t> Many bulls surround me; </a:t>
            </a:r>
            <a:br>
              <a:rPr lang="en-US" dirty="0"/>
            </a:br>
            <a:r>
              <a:rPr lang="en-US" dirty="0"/>
              <a:t>   strong bulls of Bashan encircle me. </a:t>
            </a:r>
            <a:br>
              <a:rPr lang="en-US" dirty="0"/>
            </a:br>
            <a:r>
              <a:rPr lang="en-US" baseline="30000" dirty="0"/>
              <a:t>13</a:t>
            </a:r>
            <a:r>
              <a:rPr lang="en-US" dirty="0"/>
              <a:t> Roaring lions that tear their prey </a:t>
            </a:r>
            <a:br>
              <a:rPr lang="en-US" dirty="0"/>
            </a:br>
            <a:r>
              <a:rPr lang="en-US" dirty="0"/>
              <a:t>   open their mouths wide against me. </a:t>
            </a:r>
            <a:br>
              <a:rPr lang="en-US" dirty="0"/>
            </a:br>
            <a:r>
              <a:rPr lang="en-US" baseline="30000" dirty="0"/>
              <a:t>14</a:t>
            </a:r>
            <a:r>
              <a:rPr lang="en-US" dirty="0"/>
              <a:t> I am poured out like water, </a:t>
            </a:r>
            <a:br>
              <a:rPr lang="en-US" dirty="0"/>
            </a:br>
            <a:r>
              <a:rPr lang="en-US" dirty="0"/>
              <a:t>   and all my bones are out of joint. </a:t>
            </a:r>
            <a:br>
              <a:rPr lang="en-US" dirty="0"/>
            </a:br>
            <a:r>
              <a:rPr lang="en-US" dirty="0"/>
              <a:t>My heart has turned to wax; </a:t>
            </a:r>
            <a:br>
              <a:rPr lang="en-US" dirty="0"/>
            </a:br>
            <a:r>
              <a:rPr lang="en-US" dirty="0"/>
              <a:t>   it has melted within me. </a:t>
            </a:r>
            <a:br>
              <a:rPr lang="en-US" dirty="0"/>
            </a:br>
            <a:r>
              <a:rPr lang="en-US" baseline="30000" dirty="0"/>
              <a:t>15</a:t>
            </a:r>
            <a:r>
              <a:rPr lang="en-US" dirty="0"/>
              <a:t> My mouth is dried up like a potsherd, </a:t>
            </a:r>
            <a:br>
              <a:rPr lang="en-US" dirty="0"/>
            </a:br>
            <a:r>
              <a:rPr lang="en-US" dirty="0"/>
              <a:t>   and my tongue sticks to the roof of my mouth; </a:t>
            </a:r>
            <a:br>
              <a:rPr lang="en-US" dirty="0"/>
            </a:br>
            <a:r>
              <a:rPr lang="en-US" dirty="0"/>
              <a:t>   you lay me in the dust of death. </a:t>
            </a:r>
          </a:p>
          <a:p>
            <a:r>
              <a:rPr lang="en-US" dirty="0"/>
              <a:t> </a:t>
            </a:r>
            <a:r>
              <a:rPr lang="en-US" baseline="30000" dirty="0"/>
              <a:t>16</a:t>
            </a:r>
            <a:r>
              <a:rPr lang="en-US" dirty="0"/>
              <a:t> Dogs surround me, </a:t>
            </a:r>
            <a:br>
              <a:rPr lang="en-US" dirty="0"/>
            </a:br>
            <a:r>
              <a:rPr lang="en-US" dirty="0"/>
              <a:t>   a pack of villains encircles me; </a:t>
            </a:r>
            <a:br>
              <a:rPr lang="en-US" dirty="0"/>
            </a:br>
            <a:r>
              <a:rPr lang="en-US" dirty="0"/>
              <a:t>   they pierce my hands and my feet. </a:t>
            </a:r>
            <a:br>
              <a:rPr lang="en-US" dirty="0"/>
            </a:br>
            <a:r>
              <a:rPr lang="en-US" baseline="30000" dirty="0"/>
              <a:t>17</a:t>
            </a:r>
            <a:r>
              <a:rPr lang="en-US" dirty="0"/>
              <a:t> All my bones are on display; </a:t>
            </a:r>
            <a:br>
              <a:rPr lang="en-US" dirty="0"/>
            </a:br>
            <a:r>
              <a:rPr lang="en-US" dirty="0"/>
              <a:t>   people stare and gloat over me. </a:t>
            </a:r>
            <a:br>
              <a:rPr lang="en-US" dirty="0"/>
            </a:br>
            <a:r>
              <a:rPr lang="en-US" baseline="30000" dirty="0"/>
              <a:t>18</a:t>
            </a:r>
            <a:r>
              <a:rPr lang="en-US" dirty="0"/>
              <a:t> They divide my clothes among them </a:t>
            </a:r>
            <a:br>
              <a:rPr lang="en-US" dirty="0"/>
            </a:br>
            <a:r>
              <a:rPr lang="en-US" dirty="0"/>
              <a:t>   and cast lots for my garment. </a:t>
            </a:r>
          </a:p>
          <a:p>
            <a:r>
              <a:rPr lang="en-US" dirty="0"/>
              <a:t> </a:t>
            </a:r>
            <a:r>
              <a:rPr lang="en-US" baseline="30000" dirty="0"/>
              <a:t>19</a:t>
            </a:r>
            <a:r>
              <a:rPr lang="en-US" dirty="0"/>
              <a:t> But you, LORD, do not be far from me. </a:t>
            </a:r>
            <a:br>
              <a:rPr lang="en-US" dirty="0"/>
            </a:br>
            <a:r>
              <a:rPr lang="en-US" dirty="0"/>
              <a:t>   You are my strength; come quickly to help me. </a:t>
            </a:r>
            <a:br>
              <a:rPr lang="en-US" dirty="0"/>
            </a:br>
            <a:r>
              <a:rPr lang="en-US" baseline="30000" dirty="0"/>
              <a:t>20</a:t>
            </a:r>
            <a:r>
              <a:rPr lang="en-US" dirty="0"/>
              <a:t> Deliver me from the sword, </a:t>
            </a:r>
            <a:br>
              <a:rPr lang="en-US" dirty="0"/>
            </a:br>
            <a:r>
              <a:rPr lang="en-US" dirty="0"/>
              <a:t>   my precious life from the power of the dogs. </a:t>
            </a:r>
            <a:br>
              <a:rPr lang="en-US" dirty="0"/>
            </a:br>
            <a:r>
              <a:rPr lang="en-US" baseline="30000" dirty="0"/>
              <a:t>21</a:t>
            </a:r>
            <a:r>
              <a:rPr lang="en-US" dirty="0"/>
              <a:t> Rescue me from the mouth of the lions; </a:t>
            </a:r>
            <a:br>
              <a:rPr lang="en-US" dirty="0"/>
            </a:br>
            <a:r>
              <a:rPr lang="en-US" dirty="0"/>
              <a:t>   save me from the horns of the wild oxen. </a:t>
            </a:r>
          </a:p>
          <a:p>
            <a:r>
              <a:rPr lang="en-US" dirty="0"/>
              <a:t> </a:t>
            </a:r>
            <a:r>
              <a:rPr lang="en-US" baseline="30000" dirty="0"/>
              <a:t>22</a:t>
            </a:r>
            <a:r>
              <a:rPr lang="en-US" dirty="0"/>
              <a:t> I will declare your name to my people; </a:t>
            </a:r>
            <a:br>
              <a:rPr lang="en-US" dirty="0"/>
            </a:br>
            <a:r>
              <a:rPr lang="en-US" dirty="0"/>
              <a:t>   in the assembly I will praise you. </a:t>
            </a:r>
            <a:br>
              <a:rPr lang="en-US" dirty="0"/>
            </a:br>
            <a:r>
              <a:rPr lang="en-US" baseline="30000" dirty="0"/>
              <a:t>23</a:t>
            </a:r>
            <a:r>
              <a:rPr lang="en-US" dirty="0"/>
              <a:t> You who fear the LORD, praise him! </a:t>
            </a:r>
            <a:br>
              <a:rPr lang="en-US" dirty="0"/>
            </a:br>
            <a:r>
              <a:rPr lang="en-US" dirty="0"/>
              <a:t>   All you descendants of Jacob, honor him! </a:t>
            </a:r>
            <a:br>
              <a:rPr lang="en-US" dirty="0"/>
            </a:br>
            <a:r>
              <a:rPr lang="en-US" dirty="0"/>
              <a:t>   Revere him, all you descendants of Israel! </a:t>
            </a:r>
            <a:br>
              <a:rPr lang="en-US" dirty="0"/>
            </a:br>
            <a:r>
              <a:rPr lang="en-US" baseline="30000" dirty="0"/>
              <a:t>24</a:t>
            </a:r>
            <a:r>
              <a:rPr lang="en-US" dirty="0"/>
              <a:t> For he has not despised or scorned </a:t>
            </a:r>
            <a:br>
              <a:rPr lang="en-US" dirty="0"/>
            </a:br>
            <a:r>
              <a:rPr lang="en-US" dirty="0"/>
              <a:t>   the suffering of the afflicted one; </a:t>
            </a:r>
            <a:br>
              <a:rPr lang="en-US" dirty="0"/>
            </a:br>
            <a:r>
              <a:rPr lang="en-US" dirty="0"/>
              <a:t>he has not hidden his face from him </a:t>
            </a:r>
            <a:br>
              <a:rPr lang="en-US" dirty="0"/>
            </a:br>
            <a:r>
              <a:rPr lang="en-US" dirty="0"/>
              <a:t>   but has listened to his cry for help. </a:t>
            </a:r>
          </a:p>
          <a:p>
            <a:r>
              <a:rPr lang="en-US" dirty="0"/>
              <a:t> </a:t>
            </a:r>
            <a:r>
              <a:rPr lang="en-US" baseline="30000" dirty="0"/>
              <a:t>25</a:t>
            </a:r>
            <a:r>
              <a:rPr lang="en-US" dirty="0"/>
              <a:t> From you comes the theme of my praise in the great assembly; </a:t>
            </a:r>
            <a:br>
              <a:rPr lang="en-US" dirty="0"/>
            </a:br>
            <a:r>
              <a:rPr lang="en-US" dirty="0"/>
              <a:t>   before those who fear you I will fulfill my vows. </a:t>
            </a:r>
            <a:br>
              <a:rPr lang="en-US" dirty="0"/>
            </a:br>
            <a:r>
              <a:rPr lang="en-US" baseline="30000" dirty="0"/>
              <a:t>26</a:t>
            </a:r>
            <a:r>
              <a:rPr lang="en-US" dirty="0"/>
              <a:t> The poor will eat and be satisfied; </a:t>
            </a:r>
            <a:br>
              <a:rPr lang="en-US" dirty="0"/>
            </a:br>
            <a:r>
              <a:rPr lang="en-US" dirty="0"/>
              <a:t>   those who seek the LORD will praise him— </a:t>
            </a:r>
            <a:br>
              <a:rPr lang="en-US" dirty="0"/>
            </a:br>
            <a:r>
              <a:rPr lang="en-US" dirty="0"/>
              <a:t>   may your hearts live forever! </a:t>
            </a:r>
          </a:p>
          <a:p>
            <a:r>
              <a:rPr lang="en-US" dirty="0"/>
              <a:t> </a:t>
            </a:r>
            <a:r>
              <a:rPr lang="en-US" baseline="30000" dirty="0"/>
              <a:t>27</a:t>
            </a:r>
            <a:r>
              <a:rPr lang="en-US" dirty="0"/>
              <a:t> All the ends of the earth </a:t>
            </a:r>
            <a:br>
              <a:rPr lang="en-US" dirty="0"/>
            </a:br>
            <a:r>
              <a:rPr lang="en-US" dirty="0"/>
              <a:t>   will remember and turn to the LORD, </a:t>
            </a:r>
            <a:br>
              <a:rPr lang="en-US" dirty="0"/>
            </a:br>
            <a:r>
              <a:rPr lang="en-US" dirty="0"/>
              <a:t>and all the families of the nations </a:t>
            </a:r>
            <a:br>
              <a:rPr lang="en-US" dirty="0"/>
            </a:br>
            <a:r>
              <a:rPr lang="en-US" dirty="0"/>
              <a:t>   will bow down before him, </a:t>
            </a:r>
            <a:br>
              <a:rPr lang="en-US" dirty="0"/>
            </a:br>
            <a:r>
              <a:rPr lang="en-US" baseline="30000" dirty="0"/>
              <a:t>28</a:t>
            </a:r>
            <a:r>
              <a:rPr lang="en-US" dirty="0"/>
              <a:t> for dominion belongs to the LORD </a:t>
            </a:r>
            <a:br>
              <a:rPr lang="en-US" dirty="0"/>
            </a:br>
            <a:r>
              <a:rPr lang="en-US" dirty="0"/>
              <a:t>   and he rules over the nations. </a:t>
            </a:r>
          </a:p>
          <a:p>
            <a:r>
              <a:rPr lang="en-US" dirty="0"/>
              <a:t> </a:t>
            </a:r>
            <a:r>
              <a:rPr lang="en-US" baseline="30000" dirty="0"/>
              <a:t>29</a:t>
            </a:r>
            <a:r>
              <a:rPr lang="en-US" dirty="0"/>
              <a:t> All the rich of the earth will feast and worship; </a:t>
            </a:r>
            <a:br>
              <a:rPr lang="en-US" dirty="0"/>
            </a:br>
            <a:r>
              <a:rPr lang="en-US" dirty="0"/>
              <a:t>   all who go down to the dust will kneel before him— </a:t>
            </a:r>
            <a:br>
              <a:rPr lang="en-US" dirty="0"/>
            </a:br>
            <a:r>
              <a:rPr lang="en-US" dirty="0"/>
              <a:t>   those who cannot keep themselves alive. </a:t>
            </a:r>
            <a:br>
              <a:rPr lang="en-US" dirty="0"/>
            </a:br>
            <a:r>
              <a:rPr lang="en-US" baseline="30000" dirty="0"/>
              <a:t>30</a:t>
            </a:r>
            <a:r>
              <a:rPr lang="en-US" dirty="0"/>
              <a:t> Posterity will serve him; </a:t>
            </a:r>
            <a:br>
              <a:rPr lang="en-US" dirty="0"/>
            </a:br>
            <a:r>
              <a:rPr lang="en-US" dirty="0"/>
              <a:t>   future generations will be told about the Lord. </a:t>
            </a:r>
            <a:br>
              <a:rPr lang="en-US" dirty="0"/>
            </a:br>
            <a:r>
              <a:rPr lang="en-US" baseline="30000" dirty="0"/>
              <a:t>31</a:t>
            </a:r>
            <a:r>
              <a:rPr lang="en-US" dirty="0"/>
              <a:t> They will proclaim his righteousness, </a:t>
            </a:r>
            <a:br>
              <a:rPr lang="en-US" dirty="0"/>
            </a:br>
            <a:r>
              <a:rPr lang="en-US" dirty="0"/>
              <a:t>   declaring to a people yet unborn: </a:t>
            </a:r>
            <a:br>
              <a:rPr lang="en-US" dirty="0"/>
            </a:br>
            <a:r>
              <a:rPr lang="en-US" dirty="0"/>
              <a:t>   He has done it! </a:t>
            </a:r>
          </a:p>
          <a:p>
            <a:endParaRPr lang="en-GB" dirty="0"/>
          </a:p>
          <a:p>
            <a:r>
              <a:rPr lang="en-GB" dirty="0"/>
              <a:t>He was even abandoned by God. But he didn’t lose faith or curse God. He said, “Father, into thy hands I commit my spirit.”</a:t>
            </a:r>
          </a:p>
          <a:p>
            <a:endParaRPr lang="en-GB" dirty="0"/>
          </a:p>
          <a:p>
            <a:r>
              <a:rPr lang="en-GB" dirty="0"/>
              <a:t>On the cross Jesus restored Foundation of Faith and Substance – kept faith in God even though he felt abandoned by God, and loved his enemies. This was condition for him to be resurrected</a:t>
            </a:r>
          </a:p>
          <a:p>
            <a:endParaRPr lang="en-GB" dirty="0"/>
          </a:p>
          <a:p>
            <a:r>
              <a:rPr lang="en-US" dirty="0"/>
              <a:t>Jesus did not stand in a position of meekness and humility because he was incapable and unworthy. He deserved to be higher and enjoy more glory than anyone else, but Jesus forsook all this and stood in a position of meekness and humility. Although Satan tried to fight with Jesus, because Jesus knew that Satan was bound to the condition that required him to submit before God, he could remain meek and humble to the end. A meek and humble nature like this is the opposite of Satan's original nature of arrogance and fury. </a:t>
            </a:r>
          </a:p>
          <a:p>
            <a:r>
              <a:rPr lang="en-US" dirty="0"/>
              <a:t>Moreover, because Satan was aware of the existence of the laws of the heavenly way, eventually he had to recognize Jesus. In other words, if you move forward in meekness and humility, then even the satanic world will be brought to natural submission. Jesus understood this principle, and he took position of meekness and humility of which Satan was utterly incapable. Similarly, you have to understand that only when you stand in a position of meekness and humility can you pioneer the new path heading toward God, who works through the center. </a:t>
            </a:r>
          </a:p>
          <a:p>
            <a:endParaRPr lang="en-GB" dirty="0"/>
          </a:p>
        </p:txBody>
      </p:sp>
    </p:spTree>
    <p:extLst>
      <p:ext uri="{BB962C8B-B14F-4D97-AF65-F5344CB8AC3E}">
        <p14:creationId xmlns:p14="http://schemas.microsoft.com/office/powerpoint/2010/main" val="3079599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A6EBC71-A326-428C-8F1F-370025FD23D6}"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05474" name="Rectangle 1026"/>
          <p:cNvSpPr>
            <a:spLocks noGrp="1" noRot="1" noChangeAspect="1" noChangeArrowheads="1" noTextEdit="1"/>
          </p:cNvSpPr>
          <p:nvPr>
            <p:ph type="sldImg"/>
          </p:nvPr>
        </p:nvSpPr>
        <p:spPr>
          <a:ln/>
        </p:spPr>
      </p:sp>
      <p:sp>
        <p:nvSpPr>
          <p:cNvPr id="105475" name="Rectangle 1027"/>
          <p:cNvSpPr>
            <a:spLocks noGrp="1" noChangeArrowheads="1"/>
          </p:cNvSpPr>
          <p:nvPr>
            <p:ph type="body" idx="1"/>
          </p:nvPr>
        </p:nvSpPr>
        <p:spPr/>
        <p:txBody>
          <a:bodyPr/>
          <a:lstStyle/>
          <a:p>
            <a:r>
              <a:rPr lang="en-US"/>
              <a:t>Satan nor death could hol dhim</a:t>
            </a:r>
          </a:p>
        </p:txBody>
      </p:sp>
    </p:spTree>
    <p:extLst>
      <p:ext uri="{BB962C8B-B14F-4D97-AF65-F5344CB8AC3E}">
        <p14:creationId xmlns:p14="http://schemas.microsoft.com/office/powerpoint/2010/main" val="1062648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1D5EC9D-BCC8-4DC8-82F9-FCB2DD84FCBB}"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5017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017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a:t>Because Jesus kept his position of the son of God, Satan couldn’t keep him. Jesus was victorious over death. He resurrected and during 40 days Jesus revived the faith and spirits of his disciples and thus established the church, the body of Christ against which “the gates of hell cannot prevail.”</a:t>
            </a:r>
          </a:p>
        </p:txBody>
      </p:sp>
    </p:spTree>
    <p:extLst>
      <p:ext uri="{BB962C8B-B14F-4D97-AF65-F5344CB8AC3E}">
        <p14:creationId xmlns:p14="http://schemas.microsoft.com/office/powerpoint/2010/main" val="16348950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caravaggio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838918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Markings on the lines include:</a:t>
            </a:r>
            <a:r>
              <a:rPr lang="en-US" baseline="30000" dirty="0">
                <a:hlinkClick r:id="rId3"/>
              </a:rPr>
              <a:t>[22]</a:t>
            </a:r>
            <a:endParaRPr lang="en-US" dirty="0"/>
          </a:p>
          <a:p>
            <a:r>
              <a:rPr lang="en-US" dirty="0"/>
              <a:t>one wrist bears a large, round wound, claimed to be from </a:t>
            </a:r>
            <a:r>
              <a:rPr lang="en-US" dirty="0">
                <a:hlinkClick r:id="rId4" tooltip="Piercing"/>
              </a:rPr>
              <a:t>piercing</a:t>
            </a:r>
            <a:r>
              <a:rPr lang="en-US" dirty="0"/>
              <a:t> (the second wrist is hidden by the folding of the hands)</a:t>
            </a:r>
          </a:p>
          <a:p>
            <a:r>
              <a:rPr lang="en-US" dirty="0"/>
              <a:t>upward gouge in the side penetrating into the thoracic cavity. Proponents claim this was a post-mortem event and there are separate components of red blood cells and serum draining from the lesion</a:t>
            </a:r>
          </a:p>
          <a:p>
            <a:r>
              <a:rPr lang="en-US" dirty="0"/>
              <a:t>small punctures around the forehead and scalp</a:t>
            </a:r>
          </a:p>
          <a:p>
            <a:r>
              <a:rPr lang="en-US" dirty="0"/>
              <a:t>scores of linear wounds on the torso and legs. Proponents claim that the wounds are consistent with the distinctive dumbbell wounds of a Roman </a:t>
            </a:r>
            <a:r>
              <a:rPr lang="en-US" i="1" dirty="0">
                <a:hlinkClick r:id="rId5" tooltip="Flagrum"/>
              </a:rPr>
              <a:t>flagrum</a:t>
            </a:r>
            <a:r>
              <a:rPr lang="en-US" dirty="0"/>
              <a:t>.</a:t>
            </a:r>
          </a:p>
          <a:p>
            <a:r>
              <a:rPr lang="en-US" dirty="0"/>
              <a:t>swelling of the face from severe beatings</a:t>
            </a:r>
          </a:p>
          <a:p>
            <a:r>
              <a:rPr lang="en-US" dirty="0"/>
              <a:t>streams of blood down both arms. Proponents claim that the blood drippings from the main flow occurred in response to gravity at an angle that would occur during crucifixion</a:t>
            </a:r>
          </a:p>
          <a:p>
            <a:r>
              <a:rPr lang="en-US" dirty="0"/>
              <a:t>no evidence of either leg being fractured</a:t>
            </a:r>
          </a:p>
          <a:p>
            <a:r>
              <a:rPr lang="en-US" dirty="0"/>
              <a:t>large puncture wounds in the feet as if pierced by a single spike</a:t>
            </a:r>
          </a:p>
          <a:p>
            <a:endParaRPr lang="en-US" dirty="0"/>
          </a:p>
          <a:p>
            <a:r>
              <a:rPr lang="en-US" dirty="0"/>
              <a:t>Pollen, dirt from Palestine. Clothe typical 1</a:t>
            </a:r>
            <a:r>
              <a:rPr lang="en-US" baseline="30000" dirty="0"/>
              <a:t>st</a:t>
            </a:r>
            <a:r>
              <a:rPr lang="en-US" dirty="0"/>
              <a:t> century</a:t>
            </a:r>
            <a:r>
              <a:rPr lang="en-US" baseline="0" dirty="0"/>
              <a:t> Syria. Folding pattern 1</a:t>
            </a:r>
            <a:r>
              <a:rPr lang="en-US" baseline="30000" dirty="0"/>
              <a:t>st</a:t>
            </a:r>
            <a:r>
              <a:rPr lang="en-US" baseline="0" dirty="0"/>
              <a:t> century Palestine. Blood same on shroud and </a:t>
            </a:r>
            <a:r>
              <a:rPr lang="en-US" baseline="0" dirty="0" err="1"/>
              <a:t>sudarium</a:t>
            </a:r>
            <a:r>
              <a:rPr lang="en-US" baseline="0" dirty="0"/>
              <a:t>. AB</a:t>
            </a:r>
          </a:p>
          <a:p>
            <a:r>
              <a:rPr lang="en-US" baseline="0" dirty="0"/>
              <a:t>No pigment, no photo method, </a:t>
            </a:r>
          </a:p>
          <a:p>
            <a:endParaRPr lang="en-US" dirty="0"/>
          </a:p>
          <a:p>
            <a:r>
              <a:rPr lang="en-US" dirty="0"/>
              <a:t>The Americans – who called themselves the Shroud of Turin Research Project or STURP – conducted 120 hours of X-rays and ultraviolet light tests on the linen cloth. </a:t>
            </a:r>
          </a:p>
          <a:p>
            <a:r>
              <a:rPr lang="en-US" dirty="0"/>
              <a:t>They concluded that the marks were not made by paints, pigments or dyes and that the image was not "the product of an artist", but that at the same time it could not be explained by modern science. </a:t>
            </a:r>
          </a:p>
          <a:p>
            <a:r>
              <a:rPr lang="en-US" dirty="0"/>
              <a:t>"There are no chemical or physical methods known which can account for the totality of the image, nor can any combination of physical, chemical, biological or medical circumstances explain the image adequately." </a:t>
            </a:r>
          </a:p>
          <a:p>
            <a:r>
              <a:rPr lang="en-US" dirty="0"/>
              <a:t>The US team – which included nuclear physicists, thermal chemists, biophysicists and forensic pathologists – concluded: "The image is an ongoing mystery." One of Christianity's greatest objects of veneration, the shroud appears to show the imprint of a man with long hair and a beard whose body bears wounds consistent with having been crucified. </a:t>
            </a:r>
            <a:endParaRPr lang="en-US"/>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412075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US" baseline="0" dirty="0"/>
          </a:p>
          <a:p>
            <a:r>
              <a:rPr lang="en-US" dirty="0"/>
              <a:t>One of the relics held by the cathedral in the town of Oviedo, in the north of Spain, is a piece of cloth measuring approximately 84 </a:t>
            </a:r>
            <a:r>
              <a:rPr lang="en-US" dirty="0" err="1"/>
              <a:t>x</a:t>
            </a:r>
            <a:r>
              <a:rPr lang="en-US" dirty="0"/>
              <a:t> 53 cm. There is no image on this cloth. Only stains are visible to the naked eye, although more is visible under the microscope. The remarkable thing about this cloth is that both tradition and scientific studies claim that the cloth was used to cover and clean the face of Jesus after the crucifixion. We are going to present and look into these claims.</a:t>
            </a:r>
          </a:p>
          <a:p>
            <a:r>
              <a:rPr lang="en-US" dirty="0"/>
              <a:t>Such a cloth is known to have existed from the gospel of John, chapter 20, verses 6 and 7. These verses read as follows, "Simon Peter, following him, also came up, went into the tomb, saw the linen cloth lying on the ground, and also the cloth that had been over his head; this was not with the linen cloth but rolled up in a place by itself." John clearly differentiates between this smaller face cloth, the </a:t>
            </a:r>
            <a:r>
              <a:rPr lang="en-US" dirty="0" err="1"/>
              <a:t>sudarium</a:t>
            </a:r>
            <a:r>
              <a:rPr lang="en-US" dirty="0"/>
              <a:t>, and the larger linen that had wrapped the body.</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According to this history, the </a:t>
            </a:r>
            <a:r>
              <a:rPr lang="en-US" dirty="0" err="1"/>
              <a:t>sudarium</a:t>
            </a:r>
            <a:r>
              <a:rPr lang="en-US" dirty="0"/>
              <a:t> was in Palestine until shortly before the year 614, when Jerusalem was attacked and conquered by </a:t>
            </a:r>
            <a:r>
              <a:rPr lang="en-US" dirty="0" err="1"/>
              <a:t>Chosroes</a:t>
            </a:r>
            <a:r>
              <a:rPr lang="en-US" dirty="0"/>
              <a:t> II, who was king of Persia from 590 to 628. It was taken away to avoid destruction in the invasion, first to Alexandria by the presbyter Philip, then across the north of Africa when </a:t>
            </a:r>
            <a:r>
              <a:rPr lang="en-US" dirty="0" err="1"/>
              <a:t>Chosroes</a:t>
            </a:r>
            <a:r>
              <a:rPr lang="en-US" dirty="0"/>
              <a:t> conquered Alexandria in 616. The </a:t>
            </a:r>
            <a:r>
              <a:rPr lang="en-US" dirty="0" err="1"/>
              <a:t>sudarium</a:t>
            </a:r>
            <a:r>
              <a:rPr lang="en-US" dirty="0"/>
              <a:t> entered Spain at Cartagena, along with people who were fleeing from the Persians. The bishop of </a:t>
            </a:r>
            <a:r>
              <a:rPr lang="en-US" dirty="0" err="1"/>
              <a:t>Ecija</a:t>
            </a:r>
            <a:r>
              <a:rPr lang="en-US" dirty="0"/>
              <a:t>, </a:t>
            </a:r>
            <a:r>
              <a:rPr lang="en-US" dirty="0" err="1"/>
              <a:t>Fulgentius</a:t>
            </a:r>
            <a:r>
              <a:rPr lang="en-US" dirty="0"/>
              <a:t>, welcomed the refugees and the relics, and surrendered the chest, or ark, to Leandro, bishop of Seville. He took it to Seville, where it spent some years.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5BD9799-3424-48D7-9690-6B39775B19C1}"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8363647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26B6AA2-47EB-43AB-921B-51CF882169ED}"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06498" name="Rectangle 1026"/>
          <p:cNvSpPr>
            <a:spLocks noGrp="1" noRot="1" noChangeAspect="1" noChangeArrowheads="1" noTextEdit="1"/>
          </p:cNvSpPr>
          <p:nvPr>
            <p:ph type="sldImg"/>
          </p:nvPr>
        </p:nvSpPr>
        <p:spPr>
          <a:ln/>
        </p:spPr>
      </p:sp>
      <p:sp>
        <p:nvSpPr>
          <p:cNvPr id="106499" name="Rectangle 1027"/>
          <p:cNvSpPr>
            <a:spLocks noGrp="1" noChangeArrowheads="1"/>
          </p:cNvSpPr>
          <p:nvPr>
            <p:ph type="body" idx="1"/>
          </p:nvPr>
        </p:nvSpPr>
        <p:spPr/>
        <p:txBody>
          <a:bodyPr/>
          <a:lstStyle/>
          <a:p>
            <a:r>
              <a:rPr lang="en-US" dirty="0"/>
              <a:t>John 21</a:t>
            </a:r>
          </a:p>
          <a:p>
            <a:r>
              <a:rPr lang="en-US" dirty="0"/>
              <a:t> 15When they had finished eating, Jesus said to Simon Peter, "Simon son of John, do you truly love me more than these?"</a:t>
            </a:r>
          </a:p>
          <a:p>
            <a:r>
              <a:rPr lang="en-US" dirty="0"/>
              <a:t>      "Yes, Lord," he said, "you know that I love you."</a:t>
            </a:r>
          </a:p>
          <a:p>
            <a:r>
              <a:rPr lang="en-US" dirty="0"/>
              <a:t>      Jesus said, "Feed my lambs.”</a:t>
            </a:r>
          </a:p>
          <a:p>
            <a:r>
              <a:rPr lang="en-US" dirty="0"/>
              <a:t>16Again Jesus said, "Simon son of John, do you truly love me?"</a:t>
            </a:r>
          </a:p>
          <a:p>
            <a:r>
              <a:rPr lang="en-US" dirty="0"/>
              <a:t>      He answered, "Yes, Lord, you know that I love you."</a:t>
            </a:r>
          </a:p>
          <a:p>
            <a:r>
              <a:rPr lang="en-US" dirty="0"/>
              <a:t>      Jesus said, "Take care of my sheep."</a:t>
            </a:r>
          </a:p>
          <a:p>
            <a:r>
              <a:rPr lang="en-US" dirty="0"/>
              <a:t> 17 The third time he said to him, "Simon son of John, do you love me?"</a:t>
            </a:r>
          </a:p>
          <a:p>
            <a:r>
              <a:rPr lang="en-US" dirty="0"/>
              <a:t>      Peter was hurt because Jesus asked him the third time, "Do you love me?" He said, "Lord, you know all things; you know that I love you."</a:t>
            </a:r>
          </a:p>
          <a:p>
            <a:r>
              <a:rPr lang="en-US" dirty="0"/>
              <a:t>    Jesus said, "Feed my sheep. </a:t>
            </a:r>
          </a:p>
        </p:txBody>
      </p:sp>
    </p:spTree>
    <p:extLst>
      <p:ext uri="{BB962C8B-B14F-4D97-AF65-F5344CB8AC3E}">
        <p14:creationId xmlns:p14="http://schemas.microsoft.com/office/powerpoint/2010/main" val="9832638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6EFC81-3568-4AB6-899A-80266DFA62E3}"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5632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632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a:t>Jesus and Holy Spirit are True Parents giving spiritual rebirth to sinful humanity so that we can become ‘children of God.’ Spiritual change of blood lineage. Sins are forgiven, cleansed by the holy Spirit. New life, new beginning.</a:t>
            </a:r>
          </a:p>
        </p:txBody>
      </p:sp>
    </p:spTree>
    <p:extLst>
      <p:ext uri="{BB962C8B-B14F-4D97-AF65-F5344CB8AC3E}">
        <p14:creationId xmlns:p14="http://schemas.microsoft.com/office/powerpoint/2010/main" val="2494431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8F7206-19BD-4A4D-B79A-113A35124E2C}"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94210" name="Rectangle 1026"/>
          <p:cNvSpPr>
            <a:spLocks noGrp="1" noRot="1" noChangeAspect="1" noChangeArrowheads="1" noTextEdit="1"/>
          </p:cNvSpPr>
          <p:nvPr>
            <p:ph type="sldImg"/>
          </p:nvPr>
        </p:nvSpPr>
        <p:spPr>
          <a:ln/>
        </p:spPr>
      </p:sp>
      <p:sp>
        <p:nvSpPr>
          <p:cNvPr id="94211" name="Rectangle 1027"/>
          <p:cNvSpPr>
            <a:spLocks noGrp="1" noChangeArrowheads="1"/>
          </p:cNvSpPr>
          <p:nvPr>
            <p:ph type="body" idx="1"/>
          </p:nvPr>
        </p:nvSpPr>
        <p:spPr/>
        <p:txBody>
          <a:bodyPr/>
          <a:lstStyle/>
          <a:p>
            <a:r>
              <a:rPr lang="en-US"/>
              <a:t>Antonia fortress built by Herod</a:t>
            </a:r>
          </a:p>
        </p:txBody>
      </p:sp>
    </p:spTree>
    <p:extLst>
      <p:ext uri="{BB962C8B-B14F-4D97-AF65-F5344CB8AC3E}">
        <p14:creationId xmlns:p14="http://schemas.microsoft.com/office/powerpoint/2010/main" val="18193896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50099E-DE59-41D1-A644-8AF0E8CF1A18}" type="slidenum">
              <a:rPr kumimoji="0" lang="en-GB"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Jews' Great Revolt against Rome in 66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3"/>
              </a:rPr>
              <a:t>C.E.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led to one of the greatest catastrophes in Jewish life and, in retrospect, might well have been a terrible mistake.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No one could argue with the Jews for wanting to throw off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4"/>
              </a:rPr>
              <a:t>Roman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rule. Since the Romans had first occupied Israel in 63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5"/>
              </a:rPr>
              <a:t>B.C.E.</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their rule had grown more and more onerous. From almost the beginning of the Common Era, Judea was ruled by Roman procurators, whose chief responsibility was to collect and deliver an annual tax to the empire. Whatever the procurators raised beyond the quota assigned, they could keep. Not surprisingly, they often imposed confiscatory taxes. Equally infuriating to the Judeans, Rome took over the appointment of the High Priest (a turn of events that the ancient Jews appreciated as much as modern Catholics would have appreciated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6"/>
              </a:rPr>
              <a:t>Mussolini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appointing the popes). As a result, the High Priests, who represented the Jews before God on their most sacred occasions, increasingly came from the ranks of Jews who collaborated with Rome.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At the beginning of the Common Era, a new group arose among the Jews: the Zealots (in Hebrew,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Ka-</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na</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im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These anti-Roman rebels were active for more than six decades, and later instigated the Great Revolt. Their most basic belief was that all means were justified to attain political and religious liberty.</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Jews' anti-Roman feelings were seriously exacerbated during the reign of the half-crazed emperor Caligula, who in the year 39 declared himself to be a deity and ordered his statue to be set up at every temple in the Roman Empire. The Jews, alone in the empire, refused the command; they would not defile God's Temple with a statue of pagan Rome's newest deity.</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Caligula threatened to destroy the Temple, so a delegation of Jews was sent to pacify him. To no avail. Caligula raged at them, "So you are the enemies of the gods, the only people who refuse to recognize my divinity." Only the emperor's sudden, violent death saved the Jews from wholesale massacre.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Caligula's action radicalized even the more moderate Jews. What assurance did they have, after all, that another Roman ruler would not arise and try to defile the Temple or destroy Judaism altogether? In addition, Caligula's sudden demise might also have been interpreted as confirming the Zealots' belief that God would fight alongside the Jews if only they would have the courage to confront Rome.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In the decades after Caligula's death, Jews found their religion subject to periodic gross indignities, Roman soldiers exposing themselves in the Temple on one occasion, and burning a Torah scroll on another.</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Ultimately, the combination of financial exploitation, Rome’s unbridled contempt for Judaism, and the unabashed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favoritism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that the Romans extended to gentiles living in Israel brought about the revolt.</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In the year 66,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Florus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 last Roman procurator, stole vast quantities of silver from the Temple. The outraged Jewish masses rioted and wiped out the small Roman garrison stationed in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Cestius</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Gallus, the Roman ruler in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neighboring</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Syria, sent in a larger force of soldiers. But the Jewish insurgents routed them as well.</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This was a heartening victory that had a terrible consequence: Many Jews suddenly became convinced that they could defeat Rome, and the Zealots' ranks grew geometrically. Never again, however, did the Jews achieve so decisive a victory.</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When the Romans returned, they had 60,000 heavily armed and highly professional troops. They launched their first attack against the Jewish state's most radicalized area, the Galilee in the north. The Romans vanquished the Galilee, and an estimated 100,000 Jews were killed or sold into slavery.</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Throughout the Roman conquest of this territory, the Jewish leadership in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did almost nothing to help their beleaguered brothers. They apparently had concluded—too late, unfortunately—that the revolt could not be won, and wanted to hold down Jewish deaths as much as possible.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highly embittered refugees who succeeded in escaping the Galilean massacres fled to the last major Jewish stronghold—</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There, they killed anyone in the Jewish leadership who was not as radical as they. Thus, all the more moderate Jewish leaders who headed the Jewish government at the revolt's beginning in 66 were dead by 68—and not one died at the hands of a Roman. All were killed by fellow Jews.</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scene was now set for the revolt's final catastrophe. Outside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Roman troops prepared to besiege the city; inside the city, the Jews were engaged in a suicidal civil war. In later generations, the rabbis hyperbolically declared that the revolt's failure, and the Temple's destruction, was due not to Roman military superiority but to causeless hatred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sinat</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 </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khinam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among the Jews </a:t>
            </a:r>
            <a:r>
              <a:rPr lang="en-GB" sz="1200" b="0" i="1" u="none" strike="noStrike" kern="1200" dirty="0">
                <a:solidFill>
                  <a:schemeClr val="tx1"/>
                </a:solidFill>
                <a:effectLst/>
                <a:latin typeface="Arial" pitchFamily="-128" charset="0"/>
                <a:ea typeface="ＭＳ Ｐゴシック" pitchFamily="-68" charset="-128"/>
                <a:cs typeface="ＭＳ Ｐゴシック" pitchFamily="-68" charset="-128"/>
              </a:rPr>
              <a:t>(</a:t>
            </a:r>
            <a:r>
              <a:rPr lang="en-GB" sz="1200" b="0" i="1" u="none" strike="noStrike" kern="1200" dirty="0" err="1">
                <a:solidFill>
                  <a:schemeClr val="tx1"/>
                </a:solidFill>
                <a:effectLst/>
                <a:latin typeface="Arial" pitchFamily="-128" charset="0"/>
                <a:ea typeface="ＭＳ Ｐゴシック" pitchFamily="-68" charset="-128"/>
                <a:cs typeface="ＭＳ Ｐゴシック" pitchFamily="-68" charset="-128"/>
              </a:rPr>
              <a:t>Yoma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9b). While the Romans would have won the war in any case, the Jewish civil war both hastened their victory and immensely increased the casualties. One horrendous example: In expectation of a Roman siege,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's Jews had stockpiled a supply of dry food that could have fed the city for many years. But one of the warring Zealot factions burned the entire supply, apparently hoping that destroying this "security blanket" would compel everyone to participate in the revolt. The starvation resulting from this mad act caused suffering as great as any the Romans inflicted.</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We do know that some great figures of ancient Israel opposed the revolt, most notably Rabbi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Yochanan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ben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Zakkai</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Since the Zealot leaders ordered the execution of anyone advocating surrender to Rome, Rabbi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Yochanan</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arranged for his disciples to smuggle him out of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disguised as a corpse. Once safe, he personally surrendered to the Roman general Vespasian, who granted him concessions that allowed Jewish communal life to continue.</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During the summer of 70, the Romans breached the walls of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7"/>
              </a:rPr>
              <a:t>Jerusalem</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initiated an orgy of violence and destruction. Shortly thereafter, they destroyed the Second Temple. This was the final and most devastating Roman blow against Judea.</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It is estimated that as many as one million Jews died in the Great Revolt against Rome. When people today speak of the almost two-thousand-year span of Jewish homelessness and exile, they are dating it from the failure of the revolt and the destruction of the Temple. Indeed, the Great Revolt of 66-70, followed some sixty years later by the Bar </a:t>
            </a:r>
            <a:r>
              <a:rPr lang="en-GB" sz="1200" b="0" i="0" u="none" strike="noStrike" kern="1200" dirty="0" err="1">
                <a:solidFill>
                  <a:schemeClr val="tx1"/>
                </a:solidFill>
                <a:effectLst/>
                <a:latin typeface="Arial" pitchFamily="-128" charset="0"/>
                <a:ea typeface="ＭＳ Ｐゴシック" pitchFamily="-68" charset="-128"/>
                <a:cs typeface="ＭＳ Ｐゴシック" pitchFamily="-68" charset="-128"/>
              </a:rPr>
              <a:t>Kokhba</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revolt, were the greatest calamities in Jewish history prior to the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hlinkClick r:id="rId8"/>
              </a:rPr>
              <a:t>Holocaust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In addition to the more than one million Jews killed, these failed rebellions led to the total loss of Jewish political authority in Israel until 1948. </a:t>
            </a:r>
            <a:r>
              <a:rPr lang="en-GB" sz="1200" b="0" i="0" u="none" strike="noStrike" kern="1200">
                <a:solidFill>
                  <a:schemeClr val="tx1"/>
                </a:solidFill>
                <a:effectLst/>
                <a:latin typeface="Arial" pitchFamily="-128" charset="0"/>
                <a:ea typeface="ＭＳ Ｐゴシック" pitchFamily="-68" charset="-128"/>
                <a:cs typeface="ＭＳ Ｐゴシック" pitchFamily="-68" charset="-128"/>
              </a:rPr>
              <a:t>This loss in itself exacerbated the magnitude of later Jewish catastrophes, since it precluded Israel from being used as a refuge for the large numbers of Jews fleeing persecutions elsewhere.</a:t>
            </a:r>
          </a:p>
          <a:p>
            <a:pPr eaLnBrk="1" hangingPunct="1"/>
            <a:r>
              <a:rPr lang="en-GB"/>
              <a:t>Picture </a:t>
            </a:r>
            <a:r>
              <a:rPr lang="en-GB" dirty="0"/>
              <a:t>– relief from Arch of Titus in Rome built to celebrate Titus’ conquest of Judea 66-70. Construction of the </a:t>
            </a:r>
            <a:r>
              <a:rPr lang="en-GB" dirty="0" err="1"/>
              <a:t>Colosseum</a:t>
            </a:r>
            <a:r>
              <a:rPr lang="en-GB" dirty="0"/>
              <a:t> began under the rule of the Emperor Vespasian</a:t>
            </a:r>
            <a:r>
              <a:rPr lang="en-GB" baseline="30000" dirty="0">
                <a:hlinkClick r:id="rId9"/>
              </a:rPr>
              <a:t>]</a:t>
            </a:r>
            <a:r>
              <a:rPr lang="en-GB" dirty="0"/>
              <a:t> in around 70–72 AD, funded by the spoils taken from the Jewish Temple after the Siege of Jerusalem</a:t>
            </a:r>
            <a:r>
              <a:rPr lang="en-GB" baseline="30000" dirty="0">
                <a:hlinkClick r:id="rId10"/>
              </a:rPr>
              <a:t>[</a:t>
            </a:r>
            <a:endParaRPr lang="en-GB" baseline="30000" dirty="0"/>
          </a:p>
          <a:p>
            <a:pPr eaLnBrk="1" hangingPunct="1"/>
            <a:endParaRPr lang="en-GB" baseline="30000" dirty="0"/>
          </a:p>
          <a:p>
            <a:pPr eaLnBrk="1" hangingPunct="1"/>
            <a:r>
              <a:rPr lang="en-GB" dirty="0"/>
              <a:t>The Great Revolt began in the year 66 CE, originating in the Greek and Jewish religious tensions. The crisis escalated due to </a:t>
            </a:r>
            <a:r>
              <a:rPr lang="en-GB" dirty="0">
                <a:hlinkClick r:id="rId11" tooltip="Tax resistance"/>
              </a:rPr>
              <a:t>anti-taxation protests</a:t>
            </a:r>
            <a:r>
              <a:rPr lang="en-GB" dirty="0"/>
              <a:t> and attacks upon Roman citizens.</a:t>
            </a:r>
            <a:r>
              <a:rPr lang="en-GB" baseline="30000" dirty="0">
                <a:hlinkClick r:id="rId12"/>
              </a:rPr>
              <a:t>[4]</a:t>
            </a:r>
            <a:r>
              <a:rPr lang="en-GB" dirty="0"/>
              <a:t> The Romans responded by plundering the Jewish Temple and executing up to 6,000 Jews in Jerusalem, prompting a full-scale rebellion. The Roman military garrison of Judaea was quickly overrun by rebels, while the pro-Roman king </a:t>
            </a:r>
            <a:r>
              <a:rPr lang="en-GB" dirty="0">
                <a:hlinkClick r:id="rId13" tooltip="Agrippa II"/>
              </a:rPr>
              <a:t>Agrippa II</a:t>
            </a:r>
            <a:r>
              <a:rPr lang="en-GB" dirty="0"/>
              <a:t>, together with Roman officials, fled </a:t>
            </a:r>
            <a:r>
              <a:rPr lang="en-GB" dirty="0">
                <a:hlinkClick r:id="rId14" tooltip="Jerusalem"/>
              </a:rPr>
              <a:t>Jerusalem</a:t>
            </a:r>
            <a:r>
              <a:rPr lang="en-GB" dirty="0"/>
              <a:t>. As it became clear the rebellion was getting out of control, </a:t>
            </a:r>
            <a:r>
              <a:rPr lang="en-GB" dirty="0">
                <a:hlinkClick r:id="rId15" tooltip="Cestius Gallus"/>
              </a:rPr>
              <a:t>Cestius Gallus</a:t>
            </a:r>
            <a:r>
              <a:rPr lang="en-GB" dirty="0"/>
              <a:t>, the </a:t>
            </a:r>
            <a:r>
              <a:rPr lang="en-GB" dirty="0">
                <a:hlinkClick r:id="rId16" tooltip="Legatus"/>
              </a:rPr>
              <a:t>legate</a:t>
            </a:r>
            <a:r>
              <a:rPr lang="en-GB" dirty="0"/>
              <a:t> of </a:t>
            </a:r>
            <a:r>
              <a:rPr lang="en-GB" dirty="0">
                <a:hlinkClick r:id="rId17" tooltip="Syria (Roman province)"/>
              </a:rPr>
              <a:t>Syria</a:t>
            </a:r>
            <a:r>
              <a:rPr lang="en-GB" dirty="0"/>
              <a:t>, brought in the Syrian army, based on </a:t>
            </a:r>
            <a:r>
              <a:rPr lang="en-GB" dirty="0">
                <a:hlinkClick r:id="rId18" tooltip="Legio XII Fulminata"/>
              </a:rPr>
              <a:t>Legion XII </a:t>
            </a:r>
            <a:r>
              <a:rPr lang="en-GB" i="1" dirty="0">
                <a:hlinkClick r:id="rId18" tooltip="Legio XII Fulminata"/>
              </a:rPr>
              <a:t>Fulminata</a:t>
            </a:r>
            <a:r>
              <a:rPr lang="en-GB" dirty="0"/>
              <a:t> and reinforced by auxiliary troops, to restore order and quell the revolt. Despite initial advances and conquest of Jaffa, the Syrian Legion was ambushed and defeated by Jewish rebels at the </a:t>
            </a:r>
            <a:r>
              <a:rPr lang="en-GB" dirty="0">
                <a:hlinkClick r:id="rId19" tooltip="Battle of Beth Horon (66)"/>
              </a:rPr>
              <a:t>Battle of Beth Horon</a:t>
            </a:r>
            <a:r>
              <a:rPr lang="en-GB" dirty="0"/>
              <a:t> with 6,000 Romans massacred and the Legion's </a:t>
            </a:r>
            <a:r>
              <a:rPr lang="en-GB" dirty="0">
                <a:hlinkClick r:id="rId20" tooltip="Aquila (Roman)"/>
              </a:rPr>
              <a:t>aquila</a:t>
            </a:r>
            <a:r>
              <a:rPr lang="en-GB" dirty="0"/>
              <a:t> lost - a result that shocked the Roman leadership.</a:t>
            </a:r>
          </a:p>
        </p:txBody>
      </p:sp>
    </p:spTree>
    <p:extLst>
      <p:ext uri="{BB962C8B-B14F-4D97-AF65-F5344CB8AC3E}">
        <p14:creationId xmlns:p14="http://schemas.microsoft.com/office/powerpoint/2010/main" val="39283289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50099E-DE59-41D1-A644-8AF0E8CF1A18}" type="slidenum">
              <a:rPr kumimoji="0" lang="en-GB"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GB" dirty="0"/>
              <a:t>Picture – relief from Arch of Titus in Rome built to celebrate Titus’ conquest of Judea 66-70. Construction of the </a:t>
            </a:r>
            <a:r>
              <a:rPr lang="en-GB" dirty="0" err="1"/>
              <a:t>Colosseum</a:t>
            </a:r>
            <a:r>
              <a:rPr lang="en-GB" dirty="0"/>
              <a:t> began under the rule of the Emperor Vespasian</a:t>
            </a:r>
            <a:r>
              <a:rPr lang="en-GB" baseline="30000" dirty="0">
                <a:hlinkClick r:id="rId3"/>
              </a:rPr>
              <a:t>]</a:t>
            </a:r>
            <a:r>
              <a:rPr lang="en-GB" dirty="0"/>
              <a:t> in around 70–72 AD, funded by the spoils taken from the Jewish Temple after the Siege of Jerusalem</a:t>
            </a:r>
            <a:r>
              <a:rPr lang="en-GB" baseline="30000" dirty="0">
                <a:hlinkClick r:id="rId4"/>
              </a:rPr>
              <a:t>[</a:t>
            </a:r>
            <a:endParaRPr lang="en-GB" baseline="30000" dirty="0"/>
          </a:p>
          <a:p>
            <a:pPr eaLnBrk="1" hangingPunct="1"/>
            <a:endParaRPr lang="en-GB" baseline="30000" dirty="0"/>
          </a:p>
          <a:p>
            <a:pPr marL="0" marR="0" indent="0" algn="l" defTabSz="914400" rtl="0" eaLnBrk="1" fontAlgn="base" latinLnBrk="0" hangingPunct="1">
              <a:lnSpc>
                <a:spcPct val="100000"/>
              </a:lnSpc>
              <a:spcBef>
                <a:spcPct val="30000"/>
              </a:spcBef>
              <a:spcAft>
                <a:spcPct val="0"/>
              </a:spcAft>
              <a:buClrTx/>
              <a:buSzTx/>
              <a:buFontTx/>
              <a:buNone/>
              <a:tabLst/>
              <a:defRPr/>
            </a:pPr>
            <a:r>
              <a:rPr lang="en-GB" dirty="0"/>
              <a:t>The </a:t>
            </a:r>
            <a:r>
              <a:rPr lang="en-GB" dirty="0">
                <a:hlinkClick r:id="rId5" tooltip="Bar Kokhba revolt"/>
              </a:rPr>
              <a:t>Bar Kokhba revolt</a:t>
            </a:r>
            <a:r>
              <a:rPr lang="en-GB" dirty="0"/>
              <a:t> (132–136 CE),</a:t>
            </a:r>
            <a:r>
              <a:rPr lang="en-GB" baseline="30000" dirty="0">
                <a:hlinkClick r:id="rId6"/>
              </a:rPr>
              <a:t>[20]</a:t>
            </a:r>
            <a:r>
              <a:rPr lang="en-GB" dirty="0"/>
              <a:t> (Hebrew: </a:t>
            </a:r>
            <a:r>
              <a:rPr lang="en-GB" dirty="0" err="1"/>
              <a:t>מרד</a:t>
            </a:r>
            <a:r>
              <a:rPr lang="en-GB" dirty="0"/>
              <a:t> </a:t>
            </a:r>
            <a:r>
              <a:rPr lang="en-GB" dirty="0" err="1"/>
              <a:t>בר</a:t>
            </a:r>
            <a:r>
              <a:rPr lang="en-GB" dirty="0"/>
              <a:t> </a:t>
            </a:r>
            <a:r>
              <a:rPr lang="en-GB" dirty="0" err="1"/>
              <a:t>כוכבא</a:t>
            </a:r>
            <a:r>
              <a:rPr lang="en-GB" dirty="0"/>
              <a:t>‎ or </a:t>
            </a:r>
            <a:r>
              <a:rPr lang="en-GB" i="1" dirty="0" err="1"/>
              <a:t>mered</a:t>
            </a:r>
            <a:r>
              <a:rPr lang="en-GB" i="1" dirty="0"/>
              <a:t> bar </a:t>
            </a:r>
            <a:r>
              <a:rPr lang="en-GB" i="1" dirty="0" err="1"/>
              <a:t>kokhba</a:t>
            </a:r>
            <a:r>
              <a:rPr lang="en-GB" dirty="0"/>
              <a:t>), was the third major rebellion by the Jews of </a:t>
            </a:r>
            <a:r>
              <a:rPr lang="en-GB" dirty="0">
                <a:hlinkClick r:id="rId7" tooltip="Judea (Roman province)"/>
              </a:rPr>
              <a:t>Judaea Province</a:t>
            </a:r>
            <a:r>
              <a:rPr lang="en-GB" dirty="0"/>
              <a:t> and Eastern Mediterranean against the </a:t>
            </a:r>
            <a:r>
              <a:rPr lang="en-GB" dirty="0">
                <a:hlinkClick r:id="rId8" tooltip="Roman Empire"/>
              </a:rPr>
              <a:t>Roman Empire</a:t>
            </a:r>
            <a:r>
              <a:rPr lang="en-GB" dirty="0"/>
              <a:t> and the last of the Jewish–Roman Wars. </a:t>
            </a:r>
            <a:r>
              <a:rPr lang="en-GB" dirty="0">
                <a:hlinkClick r:id="rId9" tooltip="Simon bar Kokhba"/>
              </a:rPr>
              <a:t>Simon bar Kokhba</a:t>
            </a:r>
            <a:r>
              <a:rPr lang="en-GB" dirty="0"/>
              <a:t>, the commander of the revolt, was acclaimed as a </a:t>
            </a:r>
            <a:r>
              <a:rPr lang="en-GB" dirty="0">
                <a:hlinkClick r:id="rId10" tooltip="Jewish messianism"/>
              </a:rPr>
              <a:t>Messiah</a:t>
            </a:r>
            <a:r>
              <a:rPr lang="en-GB" dirty="0"/>
              <a:t>, a heroic figure who could restore Israel. The revolt established an independent state of Israel over parts of Judea for more than two years, but a Roman army made up of six full </a:t>
            </a:r>
            <a:r>
              <a:rPr lang="en-GB" dirty="0">
                <a:hlinkClick r:id="rId11" tooltip="Roman legion"/>
              </a:rPr>
              <a:t>legions</a:t>
            </a:r>
            <a:r>
              <a:rPr lang="en-GB" dirty="0"/>
              <a:t> with </a:t>
            </a:r>
            <a:r>
              <a:rPr lang="en-GB" dirty="0">
                <a:hlinkClick r:id="rId12" tooltip="Auxiliaries (Roman military)"/>
              </a:rPr>
              <a:t>auxiliaries</a:t>
            </a:r>
            <a:r>
              <a:rPr lang="en-GB" dirty="0"/>
              <a:t> and elements from up to six additional legions finally crushed it.</a:t>
            </a:r>
            <a:r>
              <a:rPr lang="en-GB" baseline="30000" dirty="0">
                <a:hlinkClick r:id="rId13"/>
              </a:rPr>
              <a:t>[21]</a:t>
            </a:r>
            <a:r>
              <a:rPr lang="en-GB" dirty="0"/>
              <a:t> The Romans then barred Jews from Jerusalem, except to attend </a:t>
            </a:r>
            <a:r>
              <a:rPr lang="en-GB" dirty="0">
                <a:hlinkClick r:id="rId14" tooltip="Tisha B'Av"/>
              </a:rPr>
              <a:t>Tisha B'Av</a:t>
            </a:r>
            <a:r>
              <a:rPr lang="en-GB" dirty="0"/>
              <a:t>. Although </a:t>
            </a:r>
            <a:r>
              <a:rPr lang="en-GB" dirty="0">
                <a:hlinkClick r:id="rId15" tooltip="Jewish Christian"/>
              </a:rPr>
              <a:t>Jewish Christians</a:t>
            </a:r>
            <a:r>
              <a:rPr lang="en-GB" dirty="0"/>
              <a:t> hailed Jesus as the Messiah and did not support Bar </a:t>
            </a:r>
            <a:r>
              <a:rPr lang="en-GB" dirty="0" err="1"/>
              <a:t>Kokhba</a:t>
            </a:r>
            <a:r>
              <a:rPr lang="en-GB" dirty="0"/>
              <a:t>,</a:t>
            </a:r>
            <a:r>
              <a:rPr lang="en-GB" baseline="30000" dirty="0">
                <a:hlinkClick r:id="rId16"/>
              </a:rPr>
              <a:t>[22]</a:t>
            </a:r>
            <a:r>
              <a:rPr lang="en-GB" dirty="0"/>
              <a:t> they were barred from Jerusalem along with the rest of the Jews.</a:t>
            </a:r>
            <a:r>
              <a:rPr lang="en-GB" baseline="30000" dirty="0">
                <a:effectLst/>
              </a:rPr>
              <a:t>[</a:t>
            </a:r>
            <a:r>
              <a:rPr lang="en-GB" i="1" baseline="30000" dirty="0">
                <a:effectLst/>
                <a:hlinkClick r:id="rId17" tooltip="Wikipedia:Citation needed"/>
              </a:rPr>
              <a:t>citation needed</a:t>
            </a:r>
            <a:r>
              <a:rPr lang="en-GB" baseline="30000" dirty="0">
                <a:effectLst/>
              </a:rPr>
              <a:t>]</a:t>
            </a:r>
            <a:r>
              <a:rPr lang="en-GB" dirty="0"/>
              <a:t> The war and its aftermath helped differentiate Christianity as a religion distinct from Judaism (see also </a:t>
            </a:r>
            <a:r>
              <a:rPr lang="en-GB" dirty="0">
                <a:hlinkClick r:id="rId18" tooltip="Split of early Christianity and Judaism"/>
              </a:rPr>
              <a:t>Split of early Christianity and Judaism</a:t>
            </a:r>
            <a:r>
              <a:rPr lang="en-GB" dirty="0"/>
              <a:t>).</a:t>
            </a:r>
            <a:r>
              <a:rPr lang="en-GB" baseline="30000" dirty="0">
                <a:hlinkClick r:id="rId19"/>
              </a:rPr>
              <a:t>[23]</a:t>
            </a:r>
            <a:r>
              <a:rPr lang="en-GB" dirty="0"/>
              <a:t> The rebellion is also known as </a:t>
            </a:r>
            <a:r>
              <a:rPr lang="en-GB" b="1" dirty="0"/>
              <a:t>The Third Jewish–Roman War</a:t>
            </a:r>
            <a:r>
              <a:rPr lang="en-GB" dirty="0"/>
              <a:t> or </a:t>
            </a:r>
            <a:r>
              <a:rPr lang="en-GB" b="1" dirty="0"/>
              <a:t>The Third Jewish Revolt</a:t>
            </a:r>
            <a:r>
              <a:rPr lang="en-GB" dirty="0"/>
              <a:t>, though some historians relate it as Second Jewish Revolt, not counting the </a:t>
            </a:r>
            <a:r>
              <a:rPr lang="en-GB" dirty="0">
                <a:hlinkClick r:id="rId20" tooltip="Kitos War"/>
              </a:rPr>
              <a:t>Kitos War</a:t>
            </a:r>
            <a:r>
              <a:rPr lang="en-GB" dirty="0"/>
              <a:t>, 115–117 CE.</a:t>
            </a:r>
            <a:r>
              <a:rPr lang="en-GB" baseline="30000" dirty="0">
                <a:effectLst/>
              </a:rPr>
              <a:t>[</a:t>
            </a:r>
            <a:r>
              <a:rPr lang="en-GB" i="1" baseline="30000" dirty="0">
                <a:effectLst/>
                <a:hlinkClick r:id="rId17" tooltip="Wikipedia:Citation needed"/>
              </a:rPr>
              <a:t>citation needed</a:t>
            </a:r>
            <a:r>
              <a:rPr lang="en-GB" baseline="30000" dirty="0">
                <a:effectLst/>
              </a:rPr>
              <a:t>]</a:t>
            </a:r>
            <a:endParaRPr lang="en-GB" dirty="0"/>
          </a:p>
          <a:p>
            <a:pPr eaLnBrk="1" hangingPunct="1"/>
            <a:endParaRPr lang="en-GB" dirty="0"/>
          </a:p>
        </p:txBody>
      </p:sp>
    </p:spTree>
    <p:extLst>
      <p:ext uri="{BB962C8B-B14F-4D97-AF65-F5344CB8AC3E}">
        <p14:creationId xmlns:p14="http://schemas.microsoft.com/office/powerpoint/2010/main" val="9343677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fontScale="55000" lnSpcReduction="20000"/>
          </a:bodyPr>
          <a:lstStyle/>
          <a:p>
            <a:pPr>
              <a:defRPr/>
            </a:pPr>
            <a:r>
              <a:rPr lang="en-US" dirty="0"/>
              <a:t>Christian Jews regarded as traitors by traditional Jews because fled Jerusalem and couldn’t accept Bar </a:t>
            </a:r>
            <a:r>
              <a:rPr lang="en-US" dirty="0" err="1"/>
              <a:t>Kochba</a:t>
            </a:r>
            <a:r>
              <a:rPr lang="en-US" dirty="0"/>
              <a:t> as the messiah.</a:t>
            </a:r>
          </a:p>
          <a:p>
            <a:pPr>
              <a:defRPr/>
            </a:pPr>
            <a:endParaRPr lang="en-US" dirty="0"/>
          </a:p>
          <a:p>
            <a:pPr>
              <a:defRPr/>
            </a:pPr>
            <a:r>
              <a:rPr lang="en-US" dirty="0"/>
              <a:t>The </a:t>
            </a:r>
            <a:r>
              <a:rPr lang="en-US" b="1" dirty="0"/>
              <a:t>First Jewish–Roman War</a:t>
            </a:r>
            <a:r>
              <a:rPr lang="en-US" dirty="0"/>
              <a:t> (66–73 CE), According to Josephus, the revolt, which began at Caesarea in 66, was provoked by Greeks sacrificing birds in front of a local synagogue.</a:t>
            </a:r>
            <a:r>
              <a:rPr lang="en-US" baseline="30000" dirty="0">
                <a:hlinkClick r:id="rId3"/>
              </a:rPr>
              <a:t>[3]</a:t>
            </a:r>
            <a:r>
              <a:rPr lang="en-US" dirty="0"/>
              <a:t> The Roman garrison did not intervene and the long-standing Greek and Jewish religious tensions took a downward spiral. In reaction, the son of the Kohen Gadol (high priest) Eliezar ben Hanania ceased prayers and sacrifices for the Roman Emperor at the Temple. Protests over taxation joined the list of grievances and random attacks on Roman citizens and perceived 'traitors' occurred in Jerusalem. Fearing the worst, the pro-Roman king Agrippa fled Jerusalem to Galilee. Cestius Gallus, the legate of Syria, brought a legion as reinforcements to restore order. They invested Jerusalem, then for uncertain reasons, withdrew back towards the coast and were ambushed and defeated at the Battle of Beth Horon, a result that shocked the Roman leadership.</a:t>
            </a:r>
          </a:p>
          <a:p>
            <a:pPr>
              <a:defRPr/>
            </a:pPr>
            <a:r>
              <a:rPr lang="en-US" dirty="0"/>
              <a:t>The Roman command of the revolt's suppression was then handed to general Vespasian and his son Titus, who assembled four legions and began cleansing the country, starting with Galilee, in the year 67 CE. The revolt ended when legions under Titus besieged and destroyed the center of rebel resistance in Jerusalem in the year 70 CE, and defeated the remaining Jewish strongholds later on.</a:t>
            </a:r>
          </a:p>
          <a:p>
            <a:pPr>
              <a:defRPr/>
            </a:pPr>
            <a:endParaRPr lang="en-US" dirty="0"/>
          </a:p>
          <a:p>
            <a:pPr>
              <a:defRPr/>
            </a:pPr>
            <a:r>
              <a:rPr lang="en-US" dirty="0"/>
              <a:t>The </a:t>
            </a:r>
            <a:r>
              <a:rPr lang="en-US" b="1" dirty="0"/>
              <a:t>Bar </a:t>
            </a:r>
            <a:r>
              <a:rPr lang="en-US" b="1" dirty="0" err="1"/>
              <a:t>Kokhba</a:t>
            </a:r>
            <a:r>
              <a:rPr lang="en-US" b="1" dirty="0"/>
              <a:t> revolt</a:t>
            </a:r>
            <a:r>
              <a:rPr lang="en-US" dirty="0"/>
              <a:t> (132–136 CE), was the third major rebellion by the Jews of Judaea Province against the Roman Empire and the last of the Jewish-Roman Wars. Simon bar Kokhba, the commander of the revolt, was acclaimed as a Messiah, a heroic figure who could restore Israel. The revolt established an independent state of Israel over parts of Judea for over two years, but a Roman army made up of six full legions with auxiliaries and elements from up to six additional legions finally crushed it.</a:t>
            </a:r>
            <a:r>
              <a:rPr lang="en-US" baseline="30000" dirty="0">
                <a:hlinkClick r:id="rId4"/>
              </a:rPr>
              <a:t>[3]</a:t>
            </a:r>
            <a:r>
              <a:rPr lang="en-US" dirty="0"/>
              <a:t> The Romans then barred Jews from Jerusalem</a:t>
            </a:r>
          </a:p>
          <a:p>
            <a:pPr>
              <a:defRPr/>
            </a:pPr>
            <a:endParaRPr lang="en-US" dirty="0"/>
          </a:p>
          <a:p>
            <a:pPr>
              <a:defRPr/>
            </a:pPr>
            <a:r>
              <a:rPr lang="en-US" dirty="0"/>
              <a:t>Multiple reasons have been offered for the beginning of the Bar </a:t>
            </a:r>
            <a:r>
              <a:rPr lang="en-US" dirty="0" err="1"/>
              <a:t>Kokhba</a:t>
            </a:r>
            <a:r>
              <a:rPr lang="en-US" dirty="0"/>
              <a:t> revolt. One interpretation is that in 130 CE, Emperor Hadrian visited the ruins of the temple. At first sympathetic towards the Jews, Hadrian promised to rebuild the temple, but the Jews felt betrayed when they found out that his intentions were to build a temple dedicated to </a:t>
            </a:r>
            <a:r>
              <a:rPr lang="en-US" dirty="0">
                <a:hlinkClick r:id="rId5" tooltip="Jupiter (god)"/>
              </a:rPr>
              <a:t>Jupiter</a:t>
            </a:r>
            <a:r>
              <a:rPr lang="en-US" dirty="0"/>
              <a:t> upon the ruins of the Second Temple. A rabbinic version of this story claims that Hadrian was planning on rebuilding the Temple, but a malevolent Samaritan convinced him not to. An additional legion, the VI </a:t>
            </a:r>
            <a:r>
              <a:rPr lang="en-US" i="1" dirty="0"/>
              <a:t>Ferrata</a:t>
            </a:r>
            <a:r>
              <a:rPr lang="en-US" dirty="0"/>
              <a:t>, was stationed in the province to maintain order, and the works commenced in 131 CE after the governor of Judaea, Tineius Rufus, performed the foundation ceremony of Aelia Capitolina, the city’s projected new name. "</a:t>
            </a:r>
            <a:r>
              <a:rPr lang="en-US" dirty="0" err="1"/>
              <a:t>Ploughing</a:t>
            </a:r>
            <a:r>
              <a:rPr lang="en-US" dirty="0"/>
              <a:t> up the Temple" was a religious offence that turned many Jews against the Roman authorities. The tensions grew higher when Hadrian abolished circumcision which he, a Hellenist, viewed as mutilation.</a:t>
            </a:r>
            <a:r>
              <a:rPr lang="en-US" baseline="30000" dirty="0">
                <a:hlinkClick r:id="rId6"/>
              </a:rPr>
              <a:t>[5]</a:t>
            </a:r>
            <a:r>
              <a:rPr lang="en-US" dirty="0"/>
              <a:t> Subsequently, it is known that a Roman coin inscribed </a:t>
            </a:r>
            <a:r>
              <a:rPr lang="en-US" i="1" dirty="0" err="1"/>
              <a:t>Aelia</a:t>
            </a:r>
            <a:r>
              <a:rPr lang="en-US" i="1" dirty="0"/>
              <a:t> </a:t>
            </a:r>
            <a:r>
              <a:rPr lang="en-US" i="1" dirty="0" err="1"/>
              <a:t>Capitolina</a:t>
            </a:r>
            <a:r>
              <a:rPr lang="en-US" dirty="0"/>
              <a:t> was issued in 132, right with the revolt beginnings.</a:t>
            </a:r>
          </a:p>
          <a:p>
            <a:pPr>
              <a:defRPr/>
            </a:pPr>
            <a:r>
              <a:rPr lang="en-US" dirty="0"/>
              <a:t>Hadrian attempted to root out Judaism, which he saw as the cause of continuous rebellions. He prohibited the </a:t>
            </a:r>
            <a:r>
              <a:rPr lang="en-US" dirty="0">
                <a:hlinkClick r:id="rId7" tooltip="Torah"/>
              </a:rPr>
              <a:t>Torah</a:t>
            </a:r>
            <a:r>
              <a:rPr lang="en-US" dirty="0"/>
              <a:t> law and the </a:t>
            </a:r>
            <a:r>
              <a:rPr lang="en-US" dirty="0">
                <a:hlinkClick r:id="rId8" tooltip="Hebrew calendar"/>
              </a:rPr>
              <a:t>Hebrew calendar</a:t>
            </a:r>
            <a:r>
              <a:rPr lang="en-US" dirty="0"/>
              <a:t>, and executed Judaic scholars. The sacred scroll was ceremonially burned on the </a:t>
            </a:r>
            <a:r>
              <a:rPr lang="en-US" dirty="0">
                <a:hlinkClick r:id="rId9" tooltip="Temple Mount"/>
              </a:rPr>
              <a:t>Temple Mount</a:t>
            </a:r>
            <a:r>
              <a:rPr lang="en-US" dirty="0"/>
              <a:t>. At the former Temple sanctuary, he installed two statues, one of </a:t>
            </a:r>
            <a:r>
              <a:rPr lang="en-US" dirty="0">
                <a:hlinkClick r:id="rId5" tooltip="Jupiter (god)"/>
              </a:rPr>
              <a:t>Jupiter</a:t>
            </a:r>
            <a:r>
              <a:rPr lang="en-US" dirty="0"/>
              <a:t>, another of himself. In an attempt to erase any memory of </a:t>
            </a:r>
            <a:r>
              <a:rPr lang="en-US" dirty="0">
                <a:hlinkClick r:id="rId10" tooltip="Judea"/>
              </a:rPr>
              <a:t>Judea</a:t>
            </a:r>
            <a:r>
              <a:rPr lang="en-US" dirty="0"/>
              <a:t> or </a:t>
            </a:r>
            <a:r>
              <a:rPr lang="en-US" dirty="0">
                <a:hlinkClick r:id="rId11" tooltip="Ancient Israel"/>
              </a:rPr>
              <a:t>Ancient Israel</a:t>
            </a:r>
            <a:r>
              <a:rPr lang="en-US" dirty="0"/>
              <a:t>, he wiped the name off the map and replaced it with </a:t>
            </a:r>
            <a:r>
              <a:rPr lang="en-US" dirty="0">
                <a:hlinkClick r:id="rId12" tooltip="Syria Palaestina"/>
              </a:rPr>
              <a:t>Syria Palaestina</a:t>
            </a:r>
            <a:r>
              <a:rPr lang="en-US" dirty="0"/>
              <a:t> (after the </a:t>
            </a:r>
            <a:r>
              <a:rPr lang="en-US" dirty="0">
                <a:hlinkClick r:id="rId13" tooltip="Philistines"/>
              </a:rPr>
              <a:t>Philistines</a:t>
            </a:r>
            <a:r>
              <a:rPr lang="en-US" dirty="0"/>
              <a:t>, the ancient enemies of the </a:t>
            </a:r>
            <a:r>
              <a:rPr lang="en-US" dirty="0" err="1"/>
              <a:t>Jews</a:t>
            </a:r>
            <a:r>
              <a:rPr lang="en-US" baseline="30000" dirty="0" err="1"/>
              <a:t>[</a:t>
            </a:r>
            <a:r>
              <a:rPr lang="en-US" i="1" baseline="30000" dirty="0" err="1">
                <a:hlinkClick r:id="rId14" tooltip="Wikipedia:Citation needed"/>
              </a:rPr>
              <a:t>citation</a:t>
            </a:r>
            <a:r>
              <a:rPr lang="en-US" i="1" baseline="30000" dirty="0">
                <a:hlinkClick r:id="rId14" tooltip="Wikipedia:Citation needed"/>
              </a:rPr>
              <a:t> needed</a:t>
            </a:r>
            <a:r>
              <a:rPr lang="en-US" baseline="30000" dirty="0"/>
              <a:t>]</a:t>
            </a:r>
            <a:r>
              <a:rPr lang="en-US" dirty="0"/>
              <a:t>), supplanting earlier terms, such as "</a:t>
            </a:r>
            <a:r>
              <a:rPr lang="en-US" dirty="0">
                <a:hlinkClick r:id="rId15" tooltip="Judaea Province"/>
              </a:rPr>
              <a:t>Judaea</a:t>
            </a:r>
            <a:r>
              <a:rPr lang="en-US" dirty="0"/>
              <a:t>" and </a:t>
            </a:r>
            <a:r>
              <a:rPr lang="en-US" dirty="0">
                <a:hlinkClick r:id="rId16" tooltip="Land of Israel"/>
              </a:rPr>
              <a:t>Israel</a:t>
            </a:r>
            <a:r>
              <a:rPr lang="en-US" dirty="0"/>
              <a:t>. Similarly, he re-established Jerusalem but now as the Roman pagan </a:t>
            </a:r>
            <a:r>
              <a:rPr lang="en-US" dirty="0">
                <a:hlinkClick r:id="rId17" tooltip="Polis"/>
              </a:rPr>
              <a:t>polis</a:t>
            </a:r>
            <a:r>
              <a:rPr lang="en-US" dirty="0"/>
              <a:t> of </a:t>
            </a:r>
            <a:r>
              <a:rPr lang="en-US" dirty="0" err="1"/>
              <a:t>Aelia</a:t>
            </a:r>
            <a:r>
              <a:rPr lang="en-US" dirty="0"/>
              <a:t> </a:t>
            </a:r>
            <a:r>
              <a:rPr lang="en-US" dirty="0" err="1"/>
              <a:t>Capitolina</a:t>
            </a:r>
            <a:r>
              <a:rPr lang="en-US" dirty="0"/>
              <a:t>, and Jews were forbidden from entering it, except on the day of </a:t>
            </a:r>
            <a:r>
              <a:rPr lang="en-US" dirty="0">
                <a:hlinkClick r:id="rId18" tooltip="Tisha B'Av"/>
              </a:rPr>
              <a:t>Tisha B'Av</a:t>
            </a:r>
            <a:r>
              <a:rPr lang="en-US" dirty="0"/>
              <a:t>.</a:t>
            </a:r>
            <a:r>
              <a:rPr lang="en-US" baseline="30000" dirty="0">
                <a:hlinkClick r:id="rId19"/>
              </a:rPr>
              <a:t>[13]</a:t>
            </a:r>
            <a:endParaRPr lang="en-US" dirty="0"/>
          </a:p>
          <a:p>
            <a:pPr>
              <a:defRPr/>
            </a:pPr>
            <a:r>
              <a:rPr lang="en-US" dirty="0"/>
              <a:t>According to a Rabbinic </a:t>
            </a:r>
            <a:r>
              <a:rPr lang="en-US" dirty="0">
                <a:hlinkClick r:id="rId20" tooltip="Midrash"/>
              </a:rPr>
              <a:t>midrash</a:t>
            </a:r>
            <a:r>
              <a:rPr lang="en-US" dirty="0"/>
              <a:t> (the </a:t>
            </a:r>
            <a:r>
              <a:rPr lang="en-US" dirty="0">
                <a:hlinkClick r:id="rId21" tooltip="Ten Martyrs"/>
              </a:rPr>
              <a:t>Ten Martyrs</a:t>
            </a:r>
            <a:r>
              <a:rPr lang="en-US" dirty="0"/>
              <a:t>), in addition to Bar </a:t>
            </a:r>
            <a:r>
              <a:rPr lang="en-US" dirty="0" err="1"/>
              <a:t>Kokhba</a:t>
            </a:r>
            <a:r>
              <a:rPr lang="en-US" dirty="0"/>
              <a:t> the Romans executed ten leading members of the </a:t>
            </a:r>
            <a:r>
              <a:rPr lang="en-US" dirty="0">
                <a:hlinkClick r:id="rId22" tooltip="Sanhedrin"/>
              </a:rPr>
              <a:t>Sanhedrin</a:t>
            </a:r>
            <a:r>
              <a:rPr lang="en-US" dirty="0"/>
              <a:t>: the high priest, R. Ishmael; the president of the Sanhedrin, R. Shimon </a:t>
            </a:r>
            <a:r>
              <a:rPr lang="en-US" dirty="0" err="1"/>
              <a:t>ben</a:t>
            </a:r>
            <a:r>
              <a:rPr lang="en-US" dirty="0"/>
              <a:t> </a:t>
            </a:r>
            <a:r>
              <a:rPr lang="en-US" dirty="0" err="1"/>
              <a:t>Gamaliel</a:t>
            </a:r>
            <a:r>
              <a:rPr lang="en-US" dirty="0"/>
              <a:t>; </a:t>
            </a:r>
            <a:r>
              <a:rPr lang="en-US" dirty="0">
                <a:hlinkClick r:id="rId23" tooltip="Rabbi Akiba"/>
              </a:rPr>
              <a:t>R. Akiba</a:t>
            </a:r>
            <a:r>
              <a:rPr lang="en-US" dirty="0"/>
              <a:t>; R. </a:t>
            </a:r>
            <a:r>
              <a:rPr lang="en-US" dirty="0">
                <a:hlinkClick r:id="rId24" tooltip="Hanania ben Teradion"/>
              </a:rPr>
              <a:t>Hanania ben Teradion</a:t>
            </a:r>
            <a:r>
              <a:rPr lang="en-US" dirty="0"/>
              <a:t>; the interpreter of the Sanhedrin, R. </a:t>
            </a:r>
            <a:r>
              <a:rPr lang="en-US" dirty="0" err="1"/>
              <a:t>Huspith</a:t>
            </a:r>
            <a:r>
              <a:rPr lang="en-US" dirty="0"/>
              <a:t>; R. </a:t>
            </a:r>
            <a:r>
              <a:rPr lang="en-US" dirty="0">
                <a:hlinkClick r:id="rId25" tooltip="Eliezer ben Shamua"/>
              </a:rPr>
              <a:t>Eliezer ben Shamua</a:t>
            </a:r>
            <a:r>
              <a:rPr lang="en-US" dirty="0"/>
              <a:t>; R. </a:t>
            </a:r>
            <a:r>
              <a:rPr lang="en-US" dirty="0">
                <a:hlinkClick r:id="rId26" tooltip="Hanina ben Hakinai"/>
              </a:rPr>
              <a:t>Hanina ben Hakinai</a:t>
            </a:r>
            <a:r>
              <a:rPr lang="en-US" dirty="0"/>
              <a:t>; the secretary of the Sanhedrin, R. </a:t>
            </a:r>
            <a:r>
              <a:rPr lang="en-US" dirty="0" err="1"/>
              <a:t>Yeshevav</a:t>
            </a:r>
            <a:r>
              <a:rPr lang="en-US" dirty="0"/>
              <a:t>; R. </a:t>
            </a:r>
            <a:r>
              <a:rPr lang="en-US" dirty="0" err="1"/>
              <a:t>Yehuda</a:t>
            </a:r>
            <a:r>
              <a:rPr lang="en-US" dirty="0"/>
              <a:t> </a:t>
            </a:r>
            <a:r>
              <a:rPr lang="en-US" dirty="0" err="1"/>
              <a:t>ben</a:t>
            </a:r>
            <a:r>
              <a:rPr lang="en-US" dirty="0"/>
              <a:t> </a:t>
            </a:r>
            <a:r>
              <a:rPr lang="en-US" dirty="0" err="1"/>
              <a:t>Dama</a:t>
            </a:r>
            <a:r>
              <a:rPr lang="en-US" dirty="0"/>
              <a:t>; and R. </a:t>
            </a:r>
            <a:r>
              <a:rPr lang="en-US" dirty="0">
                <a:hlinkClick r:id="rId27" tooltip="Yehuda ben Baba"/>
              </a:rPr>
              <a:t>Yehuda ben Baba</a:t>
            </a:r>
            <a:r>
              <a:rPr lang="en-US" dirty="0"/>
              <a:t>. The Rabbinic account describes agonizing tortures: R. </a:t>
            </a:r>
            <a:r>
              <a:rPr lang="en-US" dirty="0" err="1"/>
              <a:t>Akiba</a:t>
            </a:r>
            <a:r>
              <a:rPr lang="en-US" dirty="0"/>
              <a:t> was flayed, R. Ishmael had the skin of his head pulled off slowly, and R. </a:t>
            </a:r>
            <a:r>
              <a:rPr lang="en-US" dirty="0" err="1"/>
              <a:t>Hanania</a:t>
            </a:r>
            <a:r>
              <a:rPr lang="en-US" dirty="0"/>
              <a:t> was burned at a stake, with wet wool held by a Torah scroll wrapped around his body to prolong his death.</a:t>
            </a:r>
            <a:r>
              <a:rPr lang="en-US" baseline="30000" dirty="0">
                <a:hlinkClick r:id="rId28"/>
              </a:rPr>
              <a:t>[14]</a:t>
            </a:r>
            <a:endParaRPr lang="en-US" dirty="0"/>
          </a:p>
          <a:p>
            <a:pPr>
              <a:defRPr/>
            </a:pPr>
            <a:endParaRPr lang="en-US" dirty="0"/>
          </a:p>
          <a:p>
            <a:pPr>
              <a:defRPr/>
            </a:pPr>
            <a:r>
              <a:rPr lang="en-US" dirty="0"/>
              <a:t>The disastrous end of the revolt also occasioned major changes in Jewish religious thought. </a:t>
            </a:r>
            <a:r>
              <a:rPr lang="en-US" dirty="0">
                <a:hlinkClick r:id="rId29" tooltip="Messianism"/>
              </a:rPr>
              <a:t>Messianism</a:t>
            </a:r>
            <a:r>
              <a:rPr lang="en-US" dirty="0"/>
              <a:t> was abstracted and spiritualized, and rabbinical political thought became deeply cautious and conservative. </a:t>
            </a:r>
          </a:p>
          <a:p>
            <a:pPr>
              <a:defRPr/>
            </a:pPr>
            <a:endParaRPr lang="en-US" dirty="0"/>
          </a:p>
        </p:txBody>
      </p:sp>
      <p:sp>
        <p:nvSpPr>
          <p:cNvPr id="28676"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215E09-12C1-45C2-8601-1D5D9F8C3D2F}" type="slidenum">
              <a:rPr kumimoji="0" lang="en-GB" sz="1200" b="0" i="0" u="none" strike="noStrike" kern="1200" cap="none" spc="0" normalizeH="0" baseline="0" noProof="0" smtClean="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Tree>
    <p:extLst>
      <p:ext uri="{BB962C8B-B14F-4D97-AF65-F5344CB8AC3E}">
        <p14:creationId xmlns:p14="http://schemas.microsoft.com/office/powerpoint/2010/main" val="41495461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fontScale="55000" lnSpcReduction="20000"/>
          </a:bodyPr>
          <a:lstStyle/>
          <a:p>
            <a:pPr>
              <a:defRPr/>
            </a:pPr>
            <a:r>
              <a:rPr lang="en-US" dirty="0"/>
              <a:t>Christian Jews regarded as traitors by traditional Jews because fled Jerusalem and couldn’t accept Bar </a:t>
            </a:r>
            <a:r>
              <a:rPr lang="en-US" dirty="0" err="1"/>
              <a:t>Kochba</a:t>
            </a:r>
            <a:r>
              <a:rPr lang="en-US" dirty="0"/>
              <a:t> as the messiah.</a:t>
            </a:r>
          </a:p>
          <a:p>
            <a:pPr>
              <a:defRPr/>
            </a:pPr>
            <a:endParaRPr lang="en-US" dirty="0"/>
          </a:p>
          <a:p>
            <a:pPr>
              <a:defRPr/>
            </a:pPr>
            <a:r>
              <a:rPr lang="en-US" dirty="0"/>
              <a:t>The </a:t>
            </a:r>
            <a:r>
              <a:rPr lang="en-US" b="1" dirty="0"/>
              <a:t>First Jewish–Roman War</a:t>
            </a:r>
            <a:r>
              <a:rPr lang="en-US" dirty="0"/>
              <a:t> (66–73 CE), According to Josephus, the revolt, which began at Caesarea in 66, was provoked by Greeks sacrificing birds in front of a local synagogue.</a:t>
            </a:r>
            <a:r>
              <a:rPr lang="en-US" baseline="30000" dirty="0">
                <a:hlinkClick r:id="rId3"/>
              </a:rPr>
              <a:t>[3]</a:t>
            </a:r>
            <a:r>
              <a:rPr lang="en-US" dirty="0"/>
              <a:t> The Roman garrison did not intervene and the long-standing Greek and Jewish religious tensions took a downward spiral. In reaction, the son of the Kohen Gadol (high priest) Eliezar ben Hanania ceased prayers and sacrifices for the Roman Emperor at the Temple. Protests over taxation joined the list of grievances and random attacks on Roman citizens and perceived 'traitors' occurred in Jerusalem. Fearing the worst, the pro-Roman king Agrippa fled Jerusalem to Galilee. Cestius Gallus, the legate of Syria, brought a legion as reinforcements to restore order. They invested Jerusalem, then for uncertain reasons, withdrew back towards the coast and were ambushed and defeated at the Battle of Beth Horon, a result that shocked the Roman leadership.</a:t>
            </a:r>
          </a:p>
          <a:p>
            <a:pPr>
              <a:defRPr/>
            </a:pPr>
            <a:r>
              <a:rPr lang="en-US" dirty="0"/>
              <a:t>The Roman command of the revolt's suppression was then handed to general Vespasian and his son Titus, who assembled four legions and began cleansing the country, starting with Galilee, in the year 67 CE. The revolt ended when legions under Titus besieged and destroyed the center of rebel resistance in Jerusalem in the year 70 CE, and defeated the remaining Jewish strongholds later on.</a:t>
            </a:r>
          </a:p>
          <a:p>
            <a:pPr>
              <a:defRPr/>
            </a:pPr>
            <a:endParaRPr lang="en-US" dirty="0"/>
          </a:p>
          <a:p>
            <a:pPr>
              <a:defRPr/>
            </a:pPr>
            <a:r>
              <a:rPr lang="en-US" dirty="0"/>
              <a:t>The </a:t>
            </a:r>
            <a:r>
              <a:rPr lang="en-US" b="1" dirty="0"/>
              <a:t>Bar </a:t>
            </a:r>
            <a:r>
              <a:rPr lang="en-US" b="1" dirty="0" err="1"/>
              <a:t>Kokhba</a:t>
            </a:r>
            <a:r>
              <a:rPr lang="en-US" b="1" dirty="0"/>
              <a:t> revolt</a:t>
            </a:r>
            <a:r>
              <a:rPr lang="en-US" dirty="0"/>
              <a:t> (132–136 CE), was the third major rebellion by the Jews of Judaea Province against the Roman Empire and the last of the Jewish-Roman Wars. Simon bar Kokhba, the commander of the revolt, was acclaimed as a Messiah, a heroic figure who could restore Israel. The revolt established an independent state of Israel over parts of Judea for over two years, but a Roman army made up of six full legions with auxiliaries and elements from up to six additional legions finally crushed it.</a:t>
            </a:r>
            <a:r>
              <a:rPr lang="en-US" baseline="30000" dirty="0">
                <a:hlinkClick r:id="rId4"/>
              </a:rPr>
              <a:t>[3]</a:t>
            </a:r>
            <a:r>
              <a:rPr lang="en-US" dirty="0"/>
              <a:t> The Romans then barred Jews from Jerusalem</a:t>
            </a:r>
          </a:p>
          <a:p>
            <a:pPr>
              <a:defRPr/>
            </a:pPr>
            <a:endParaRPr lang="en-US" dirty="0"/>
          </a:p>
          <a:p>
            <a:pPr>
              <a:defRPr/>
            </a:pPr>
            <a:r>
              <a:rPr lang="en-US" dirty="0"/>
              <a:t>Multiple reasons have been offered for the beginning of the Bar </a:t>
            </a:r>
            <a:r>
              <a:rPr lang="en-US" dirty="0" err="1"/>
              <a:t>Kokhba</a:t>
            </a:r>
            <a:r>
              <a:rPr lang="en-US" dirty="0"/>
              <a:t> revolt. One interpretation is that in 130 CE, Emperor Hadrian visited the ruins of the temple. At first sympathetic towards the Jews, Hadrian promised to rebuild the temple, but the Jews felt betrayed when they found out that his intentions were to build a temple dedicated to </a:t>
            </a:r>
            <a:r>
              <a:rPr lang="en-US" dirty="0">
                <a:hlinkClick r:id="rId5" tooltip="Jupiter (god)"/>
              </a:rPr>
              <a:t>Jupiter</a:t>
            </a:r>
            <a:r>
              <a:rPr lang="en-US" dirty="0"/>
              <a:t> upon the ruins of the Second Temple. A rabbinic version of this story claims that Hadrian was planning on rebuilding the Temple, but a malevolent Samaritan convinced him not to. An additional legion, the VI </a:t>
            </a:r>
            <a:r>
              <a:rPr lang="en-US" i="1" dirty="0"/>
              <a:t>Ferrata</a:t>
            </a:r>
            <a:r>
              <a:rPr lang="en-US" dirty="0"/>
              <a:t>, was stationed in the province to maintain order, and the works commenced in 131 CE after the governor of Judaea, Tineius Rufus, performed the foundation ceremony of Aelia Capitolina, the city’s projected new name. "</a:t>
            </a:r>
            <a:r>
              <a:rPr lang="en-US" dirty="0" err="1"/>
              <a:t>Ploughing</a:t>
            </a:r>
            <a:r>
              <a:rPr lang="en-US" dirty="0"/>
              <a:t> up the Temple" was a religious offence that turned many Jews against the Roman authorities. The tensions grew higher when Hadrian abolished circumcision which he, a Hellenist, viewed as mutilation.</a:t>
            </a:r>
            <a:r>
              <a:rPr lang="en-US" baseline="30000" dirty="0">
                <a:hlinkClick r:id="rId6"/>
              </a:rPr>
              <a:t>[5]</a:t>
            </a:r>
            <a:r>
              <a:rPr lang="en-US" dirty="0"/>
              <a:t> Subsequently, it is known that a Roman coin inscribed </a:t>
            </a:r>
            <a:r>
              <a:rPr lang="en-US" i="1" dirty="0" err="1"/>
              <a:t>Aelia</a:t>
            </a:r>
            <a:r>
              <a:rPr lang="en-US" i="1" dirty="0"/>
              <a:t> </a:t>
            </a:r>
            <a:r>
              <a:rPr lang="en-US" i="1" dirty="0" err="1"/>
              <a:t>Capitolina</a:t>
            </a:r>
            <a:r>
              <a:rPr lang="en-US" dirty="0"/>
              <a:t> was issued in 132, right with the revolt beginnings.</a:t>
            </a:r>
          </a:p>
          <a:p>
            <a:pPr>
              <a:defRPr/>
            </a:pPr>
            <a:r>
              <a:rPr lang="en-US" dirty="0"/>
              <a:t>Hadrian attempted to root out Judaism, which he saw as the cause of continuous rebellions. He prohibited the </a:t>
            </a:r>
            <a:r>
              <a:rPr lang="en-US" dirty="0">
                <a:hlinkClick r:id="rId7" tooltip="Torah"/>
              </a:rPr>
              <a:t>Torah</a:t>
            </a:r>
            <a:r>
              <a:rPr lang="en-US" dirty="0"/>
              <a:t> law and the </a:t>
            </a:r>
            <a:r>
              <a:rPr lang="en-US" dirty="0">
                <a:hlinkClick r:id="rId8" tooltip="Hebrew calendar"/>
              </a:rPr>
              <a:t>Hebrew calendar</a:t>
            </a:r>
            <a:r>
              <a:rPr lang="en-US" dirty="0"/>
              <a:t>, and executed Judaic scholars. The sacred scroll was ceremonially burned on the </a:t>
            </a:r>
            <a:r>
              <a:rPr lang="en-US" dirty="0">
                <a:hlinkClick r:id="rId9" tooltip="Temple Mount"/>
              </a:rPr>
              <a:t>Temple Mount</a:t>
            </a:r>
            <a:r>
              <a:rPr lang="en-US" dirty="0"/>
              <a:t>. At the former Temple sanctuary, he installed two statues, one of </a:t>
            </a:r>
            <a:r>
              <a:rPr lang="en-US" dirty="0">
                <a:hlinkClick r:id="rId5" tooltip="Jupiter (god)"/>
              </a:rPr>
              <a:t>Jupiter</a:t>
            </a:r>
            <a:r>
              <a:rPr lang="en-US" dirty="0"/>
              <a:t>, another of himself. In an attempt to erase any memory of </a:t>
            </a:r>
            <a:r>
              <a:rPr lang="en-US" dirty="0">
                <a:hlinkClick r:id="rId10" tooltip="Judea"/>
              </a:rPr>
              <a:t>Judea</a:t>
            </a:r>
            <a:r>
              <a:rPr lang="en-US" dirty="0"/>
              <a:t> or </a:t>
            </a:r>
            <a:r>
              <a:rPr lang="en-US" dirty="0">
                <a:hlinkClick r:id="rId11" tooltip="Ancient Israel"/>
              </a:rPr>
              <a:t>Ancient Israel</a:t>
            </a:r>
            <a:r>
              <a:rPr lang="en-US" dirty="0"/>
              <a:t>, he wiped the name off the map and replaced it with </a:t>
            </a:r>
            <a:r>
              <a:rPr lang="en-US" dirty="0">
                <a:hlinkClick r:id="rId12" tooltip="Syria Palaestina"/>
              </a:rPr>
              <a:t>Syria Palaestina</a:t>
            </a:r>
            <a:r>
              <a:rPr lang="en-US" dirty="0"/>
              <a:t> (after the </a:t>
            </a:r>
            <a:r>
              <a:rPr lang="en-US" dirty="0">
                <a:hlinkClick r:id="rId13" tooltip="Philistines"/>
              </a:rPr>
              <a:t>Philistines</a:t>
            </a:r>
            <a:r>
              <a:rPr lang="en-US" dirty="0"/>
              <a:t>, the ancient enemies of the </a:t>
            </a:r>
            <a:r>
              <a:rPr lang="en-US" dirty="0" err="1"/>
              <a:t>Jews</a:t>
            </a:r>
            <a:r>
              <a:rPr lang="en-US" baseline="30000" dirty="0" err="1"/>
              <a:t>[</a:t>
            </a:r>
            <a:r>
              <a:rPr lang="en-US" i="1" baseline="30000" dirty="0" err="1">
                <a:hlinkClick r:id="rId14" tooltip="Wikipedia:Citation needed"/>
              </a:rPr>
              <a:t>citation</a:t>
            </a:r>
            <a:r>
              <a:rPr lang="en-US" i="1" baseline="30000" dirty="0">
                <a:hlinkClick r:id="rId14" tooltip="Wikipedia:Citation needed"/>
              </a:rPr>
              <a:t> needed</a:t>
            </a:r>
            <a:r>
              <a:rPr lang="en-US" baseline="30000" dirty="0"/>
              <a:t>]</a:t>
            </a:r>
            <a:r>
              <a:rPr lang="en-US" dirty="0"/>
              <a:t>), supplanting earlier terms, such as "</a:t>
            </a:r>
            <a:r>
              <a:rPr lang="en-US" dirty="0">
                <a:hlinkClick r:id="rId15" tooltip="Judaea Province"/>
              </a:rPr>
              <a:t>Judaea</a:t>
            </a:r>
            <a:r>
              <a:rPr lang="en-US" dirty="0"/>
              <a:t>" and </a:t>
            </a:r>
            <a:r>
              <a:rPr lang="en-US" dirty="0">
                <a:hlinkClick r:id="rId16" tooltip="Land of Israel"/>
              </a:rPr>
              <a:t>Israel</a:t>
            </a:r>
            <a:r>
              <a:rPr lang="en-US" dirty="0"/>
              <a:t>. Similarly, he re-established Jerusalem but now as the Roman pagan </a:t>
            </a:r>
            <a:r>
              <a:rPr lang="en-US" dirty="0">
                <a:hlinkClick r:id="rId17" tooltip="Polis"/>
              </a:rPr>
              <a:t>polis</a:t>
            </a:r>
            <a:r>
              <a:rPr lang="en-US" dirty="0"/>
              <a:t> of </a:t>
            </a:r>
            <a:r>
              <a:rPr lang="en-US" dirty="0" err="1"/>
              <a:t>Aelia</a:t>
            </a:r>
            <a:r>
              <a:rPr lang="en-US" dirty="0"/>
              <a:t> </a:t>
            </a:r>
            <a:r>
              <a:rPr lang="en-US" dirty="0" err="1"/>
              <a:t>Capitolina</a:t>
            </a:r>
            <a:r>
              <a:rPr lang="en-US" dirty="0"/>
              <a:t>, and Jews were forbidden from entering it, except on the day of </a:t>
            </a:r>
            <a:r>
              <a:rPr lang="en-US" dirty="0">
                <a:hlinkClick r:id="rId18" tooltip="Tisha B'Av"/>
              </a:rPr>
              <a:t>Tisha B'Av</a:t>
            </a:r>
            <a:r>
              <a:rPr lang="en-US" dirty="0"/>
              <a:t>.</a:t>
            </a:r>
            <a:r>
              <a:rPr lang="en-US" baseline="30000" dirty="0">
                <a:hlinkClick r:id="rId19"/>
              </a:rPr>
              <a:t>[13]</a:t>
            </a:r>
            <a:endParaRPr lang="en-US" dirty="0"/>
          </a:p>
          <a:p>
            <a:pPr>
              <a:defRPr/>
            </a:pPr>
            <a:r>
              <a:rPr lang="en-US" dirty="0"/>
              <a:t>According to a Rabbinic </a:t>
            </a:r>
            <a:r>
              <a:rPr lang="en-US" dirty="0">
                <a:hlinkClick r:id="rId20" tooltip="Midrash"/>
              </a:rPr>
              <a:t>midrash</a:t>
            </a:r>
            <a:r>
              <a:rPr lang="en-US" dirty="0"/>
              <a:t> (the </a:t>
            </a:r>
            <a:r>
              <a:rPr lang="en-US" dirty="0">
                <a:hlinkClick r:id="rId21" tooltip="Ten Martyrs"/>
              </a:rPr>
              <a:t>Ten Martyrs</a:t>
            </a:r>
            <a:r>
              <a:rPr lang="en-US" dirty="0"/>
              <a:t>), in addition to Bar </a:t>
            </a:r>
            <a:r>
              <a:rPr lang="en-US" dirty="0" err="1"/>
              <a:t>Kokhba</a:t>
            </a:r>
            <a:r>
              <a:rPr lang="en-US" dirty="0"/>
              <a:t> the Romans executed ten leading members of the </a:t>
            </a:r>
            <a:r>
              <a:rPr lang="en-US" dirty="0">
                <a:hlinkClick r:id="rId22" tooltip="Sanhedrin"/>
              </a:rPr>
              <a:t>Sanhedrin</a:t>
            </a:r>
            <a:r>
              <a:rPr lang="en-US" dirty="0"/>
              <a:t>: the high priest, R. Ishmael; the president of the Sanhedrin, R. Shimon </a:t>
            </a:r>
            <a:r>
              <a:rPr lang="en-US" dirty="0" err="1"/>
              <a:t>ben</a:t>
            </a:r>
            <a:r>
              <a:rPr lang="en-US" dirty="0"/>
              <a:t> </a:t>
            </a:r>
            <a:r>
              <a:rPr lang="en-US" dirty="0" err="1"/>
              <a:t>Gamaliel</a:t>
            </a:r>
            <a:r>
              <a:rPr lang="en-US" dirty="0"/>
              <a:t>; </a:t>
            </a:r>
            <a:r>
              <a:rPr lang="en-US" dirty="0">
                <a:hlinkClick r:id="rId23" tooltip="Rabbi Akiba"/>
              </a:rPr>
              <a:t>R. Akiba</a:t>
            </a:r>
            <a:r>
              <a:rPr lang="en-US" dirty="0"/>
              <a:t>; R. </a:t>
            </a:r>
            <a:r>
              <a:rPr lang="en-US" dirty="0">
                <a:hlinkClick r:id="rId24" tooltip="Hanania ben Teradion"/>
              </a:rPr>
              <a:t>Hanania ben Teradion</a:t>
            </a:r>
            <a:r>
              <a:rPr lang="en-US" dirty="0"/>
              <a:t>; the interpreter of the Sanhedrin, R. </a:t>
            </a:r>
            <a:r>
              <a:rPr lang="en-US" dirty="0" err="1"/>
              <a:t>Huspith</a:t>
            </a:r>
            <a:r>
              <a:rPr lang="en-US" dirty="0"/>
              <a:t>; R. </a:t>
            </a:r>
            <a:r>
              <a:rPr lang="en-US" dirty="0">
                <a:hlinkClick r:id="rId25" tooltip="Eliezer ben Shamua"/>
              </a:rPr>
              <a:t>Eliezer ben Shamua</a:t>
            </a:r>
            <a:r>
              <a:rPr lang="en-US" dirty="0"/>
              <a:t>; R. </a:t>
            </a:r>
            <a:r>
              <a:rPr lang="en-US" dirty="0">
                <a:hlinkClick r:id="rId26" tooltip="Hanina ben Hakinai"/>
              </a:rPr>
              <a:t>Hanina ben Hakinai</a:t>
            </a:r>
            <a:r>
              <a:rPr lang="en-US" dirty="0"/>
              <a:t>; the secretary of the Sanhedrin, R. </a:t>
            </a:r>
            <a:r>
              <a:rPr lang="en-US" dirty="0" err="1"/>
              <a:t>Yeshevav</a:t>
            </a:r>
            <a:r>
              <a:rPr lang="en-US" dirty="0"/>
              <a:t>; R. </a:t>
            </a:r>
            <a:r>
              <a:rPr lang="en-US" dirty="0" err="1"/>
              <a:t>Yehuda</a:t>
            </a:r>
            <a:r>
              <a:rPr lang="en-US" dirty="0"/>
              <a:t> </a:t>
            </a:r>
            <a:r>
              <a:rPr lang="en-US" dirty="0" err="1"/>
              <a:t>ben</a:t>
            </a:r>
            <a:r>
              <a:rPr lang="en-US" dirty="0"/>
              <a:t> </a:t>
            </a:r>
            <a:r>
              <a:rPr lang="en-US" dirty="0" err="1"/>
              <a:t>Dama</a:t>
            </a:r>
            <a:r>
              <a:rPr lang="en-US" dirty="0"/>
              <a:t>; and R. </a:t>
            </a:r>
            <a:r>
              <a:rPr lang="en-US" dirty="0">
                <a:hlinkClick r:id="rId27" tooltip="Yehuda ben Baba"/>
              </a:rPr>
              <a:t>Yehuda ben Baba</a:t>
            </a:r>
            <a:r>
              <a:rPr lang="en-US" dirty="0"/>
              <a:t>. The Rabbinic account describes agonizing tortures: R. </a:t>
            </a:r>
            <a:r>
              <a:rPr lang="en-US" dirty="0" err="1"/>
              <a:t>Akiba</a:t>
            </a:r>
            <a:r>
              <a:rPr lang="en-US" dirty="0"/>
              <a:t> was flayed, R. Ishmael had the skin of his head pulled off slowly, and R. </a:t>
            </a:r>
            <a:r>
              <a:rPr lang="en-US" dirty="0" err="1"/>
              <a:t>Hanania</a:t>
            </a:r>
            <a:r>
              <a:rPr lang="en-US" dirty="0"/>
              <a:t> was burned at a stake, with wet wool held by a Torah scroll wrapped around his body to prolong his death.</a:t>
            </a:r>
            <a:r>
              <a:rPr lang="en-US" baseline="30000" dirty="0">
                <a:hlinkClick r:id="rId28"/>
              </a:rPr>
              <a:t>[14]</a:t>
            </a:r>
            <a:endParaRPr lang="en-US" dirty="0"/>
          </a:p>
          <a:p>
            <a:pPr>
              <a:defRPr/>
            </a:pPr>
            <a:endParaRPr lang="en-US" dirty="0"/>
          </a:p>
          <a:p>
            <a:pPr>
              <a:defRPr/>
            </a:pPr>
            <a:r>
              <a:rPr lang="en-US" dirty="0"/>
              <a:t>The disastrous end of the revolt also occasioned major changes in Jewish religious thought. </a:t>
            </a:r>
            <a:r>
              <a:rPr lang="en-US" dirty="0">
                <a:hlinkClick r:id="rId29" tooltip="Messianism"/>
              </a:rPr>
              <a:t>Messianism</a:t>
            </a:r>
            <a:r>
              <a:rPr lang="en-US" dirty="0"/>
              <a:t> was abstracted and spiritualized, and rabbinical political thought became deeply cautious and conservative. </a:t>
            </a:r>
          </a:p>
          <a:p>
            <a:pPr>
              <a:defRPr/>
            </a:pPr>
            <a:endParaRPr lang="en-US" dirty="0"/>
          </a:p>
        </p:txBody>
      </p:sp>
      <p:sp>
        <p:nvSpPr>
          <p:cNvPr id="28676"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1215E09-12C1-45C2-8601-1D5D9F8C3D2F}" type="slidenum">
              <a:rPr kumimoji="0" lang="en-GB" sz="1200" b="0" i="0" u="none" strike="noStrike" kern="1200" cap="none" spc="0" normalizeH="0" baseline="0" noProof="0" smtClean="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Tree>
    <p:extLst>
      <p:ext uri="{BB962C8B-B14F-4D97-AF65-F5344CB8AC3E}">
        <p14:creationId xmlns:p14="http://schemas.microsoft.com/office/powerpoint/2010/main" val="24465065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latin typeface="Century Gothic" panose="020B0502020202020204" pitchFamily="34" charset="0"/>
                <a:ea typeface="Arial" pitchFamily="-84" charset="0"/>
              </a:rPr>
              <a:t>Church becomes Gentile</a:t>
            </a:r>
          </a:p>
          <a:p>
            <a:pPr lvl="1"/>
            <a:r>
              <a:rPr lang="en-US" sz="2000" dirty="0">
                <a:latin typeface="Century Gothic" panose="020B0502020202020204" pitchFamily="34" charset="0"/>
                <a:ea typeface="Arial" pitchFamily="-84" charset="0"/>
              </a:rPr>
              <a:t>Dispensational/Replacement theology</a:t>
            </a:r>
          </a:p>
          <a:p>
            <a:pPr lvl="1"/>
            <a:r>
              <a:rPr lang="en-US" sz="2000" dirty="0">
                <a:latin typeface="Century Gothic" panose="020B0502020202020204" pitchFamily="34" charset="0"/>
                <a:ea typeface="Arial" pitchFamily="-84" charset="0"/>
              </a:rPr>
              <a:t>Judaism rejected/failed. Church the New Israel</a:t>
            </a:r>
          </a:p>
          <a:p>
            <a:pPr lvl="1"/>
            <a:r>
              <a:rPr lang="en-US" sz="2000" dirty="0">
                <a:latin typeface="Century Gothic" panose="020B0502020202020204" pitchFamily="34" charset="0"/>
                <a:ea typeface="Arial" pitchFamily="-84" charset="0"/>
              </a:rPr>
              <a:t>Blame for crucifixion put on the Jews</a:t>
            </a:r>
          </a:p>
          <a:p>
            <a:pPr lvl="1"/>
            <a:r>
              <a:rPr lang="en-US" sz="2000" dirty="0">
                <a:latin typeface="Century Gothic" panose="020B0502020202020204" pitchFamily="34" charset="0"/>
              </a:rPr>
              <a:t>‘You killed Jesus’</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5909052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Descendants </a:t>
            </a:r>
            <a:r>
              <a:rPr lang="en-GB" baseline="0" dirty="0"/>
              <a:t>find accusation they rejected messiah unbearable. Christian ancestors believe in and love Jesus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723456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810249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7CFC64-E8E3-4823-BF98-90F701B8CCAD}"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2560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560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t>And making a whip of cords, he drove them all out of the temple, with the sheep and oxen. And he poured out the coins of the money-changers and overturned their tables. And he told those who sold the pigeons, "Take these things away; do not make my Father's house a house of trade".</a:t>
            </a:r>
          </a:p>
          <a:p>
            <a:r>
              <a:rPr lang="en-US" dirty="0"/>
              <a:t>— John 2:13–16</a:t>
            </a:r>
          </a:p>
          <a:p>
            <a:r>
              <a:rPr lang="en-US" dirty="0"/>
              <a:t>And Jesus went into the temple of God, and cast out all them that sold and bought in the temple, and overthrew the tables of the money changers, and the seats of them that sold doves, And said unto them, It is written, My house shall be called the house of prayer; but ye have made it a den of thieves.</a:t>
            </a:r>
          </a:p>
          <a:p>
            <a:r>
              <a:rPr lang="en-US" dirty="0"/>
              <a:t>— Matthew 21:12–13</a:t>
            </a:r>
          </a:p>
          <a:p>
            <a:r>
              <a:rPr lang="en-US" dirty="0"/>
              <a:t>Palm Sunday. People welcomed Jesus. Actually people followed him everywhere.</a:t>
            </a:r>
          </a:p>
          <a:p>
            <a:endParaRPr lang="en-US" dirty="0"/>
          </a:p>
          <a:p>
            <a:r>
              <a:rPr lang="en-US" dirty="0"/>
              <a:t>Cleansed Temple - mistake. Threatened the Temple system. Threatened to cause unrest and riots. Threatened to bring Romans down on people. Threatened the position of priestly authorities who were charged with keeping order. Passover was the time when expected the messiah to come. </a:t>
            </a:r>
          </a:p>
          <a:p>
            <a:endParaRPr lang="en-US" dirty="0"/>
          </a:p>
          <a:p>
            <a:r>
              <a:rPr lang="en-US" dirty="0"/>
              <a:t>Temple offerings - Jesus </a:t>
            </a:r>
            <a:r>
              <a:rPr lang="en-US" dirty="0" err="1"/>
              <a:t>critising</a:t>
            </a:r>
            <a:r>
              <a:rPr lang="en-US" dirty="0"/>
              <a:t> the </a:t>
            </a:r>
            <a:r>
              <a:rPr lang="en-US" dirty="0" err="1"/>
              <a:t>Shammite</a:t>
            </a:r>
            <a:r>
              <a:rPr lang="en-US" dirty="0"/>
              <a:t> practice of not accepting Gentile offerings. Moneychangers accepted gifts from Gentiles but Zealot moneychangers didn't pass money on but pocketed it.  Zealots controlled. Temple and siphoning off Gentile offerings/money. Refusal of Emperors sacrifice led to </a:t>
            </a:r>
            <a:r>
              <a:rPr lang="en-US" dirty="0" err="1"/>
              <a:t>estruction</a:t>
            </a:r>
            <a:r>
              <a:rPr lang="en-US" dirty="0"/>
              <a:t> of Temple.</a:t>
            </a:r>
          </a:p>
          <a:p>
            <a:endParaRPr lang="en-US" dirty="0"/>
          </a:p>
          <a:p>
            <a:r>
              <a:rPr lang="en-US" dirty="0"/>
              <a:t>During Passover the Roman governor and extra troops in Jerusalem to maintain order.</a:t>
            </a:r>
          </a:p>
          <a:p>
            <a:endParaRPr lang="en-US" dirty="0"/>
          </a:p>
          <a:p>
            <a:r>
              <a:rPr lang="en-US" dirty="0"/>
              <a:t>Religious authorities couldn’t arrest Jesus in the Temple or by day because he was so popular. So had to do it slyly by night and trial by night and execute next morning.</a:t>
            </a:r>
          </a:p>
          <a:p>
            <a:endParaRPr lang="en-US" dirty="0"/>
          </a:p>
          <a:p>
            <a:r>
              <a:rPr lang="en-US" dirty="0"/>
              <a:t>Picture El Greco</a:t>
            </a:r>
          </a:p>
        </p:txBody>
      </p:sp>
    </p:spTree>
    <p:extLst>
      <p:ext uri="{BB962C8B-B14F-4D97-AF65-F5344CB8AC3E}">
        <p14:creationId xmlns:p14="http://schemas.microsoft.com/office/powerpoint/2010/main" val="3513899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There are a number of later embellishments to the narrative of the incident that are generally regarded as legendary or polemical by scholars. The </a:t>
            </a:r>
            <a:r>
              <a:rPr lang="en-US" dirty="0" err="1"/>
              <a:t>Toledot</a:t>
            </a:r>
            <a:r>
              <a:rPr lang="en-US" dirty="0"/>
              <a:t> </a:t>
            </a:r>
            <a:r>
              <a:rPr lang="en-US" dirty="0" err="1"/>
              <a:t>Yeshu</a:t>
            </a:r>
            <a:r>
              <a:rPr lang="en-US" dirty="0"/>
              <a:t>, a parody gospel probably first written down about 1,000 years later but possibly dependent on second-century Jewish-Christian gospel[21] if not oral traditions that might go back all the way to the formation of the canonical narratives themselves,[22] claims that </a:t>
            </a:r>
            <a:r>
              <a:rPr lang="en-US" dirty="0" err="1"/>
              <a:t>Yeshu</a:t>
            </a:r>
            <a:r>
              <a:rPr lang="en-US" dirty="0"/>
              <a:t> had entered the Temple with 310 of his followers. That Christ's followers had indeed entered the Temple, and in fact the Holy of Holies,[23] is also claimed by Epiphanius, who claims that James wore the breastplate of the high priest and the high priestly diadem on his head and actually entered the Holy of Holies,[24] and that John the Beloved had become a sacrificing priest who wore the </a:t>
            </a:r>
            <a:r>
              <a:rPr lang="en-US" dirty="0" err="1"/>
              <a:t>mitre</a:t>
            </a:r>
            <a:r>
              <a:rPr lang="en-US" dirty="0"/>
              <a:t>,[25] which was the headdress of the high priest.</a:t>
            </a:r>
          </a:p>
          <a:p>
            <a:endParaRPr lang="en-GB" dirty="0"/>
          </a:p>
          <a:p>
            <a:r>
              <a:rPr lang="en-GB" dirty="0"/>
              <a:t>Epiphanius of Salamis (Greek: </a:t>
            </a:r>
            <a:r>
              <a:rPr lang="el-GR" dirty="0" err="1"/>
              <a:t>Ἐπιφάνιος</a:t>
            </a:r>
            <a:r>
              <a:rPr lang="el-GR" dirty="0"/>
              <a:t>; </a:t>
            </a:r>
            <a:r>
              <a:rPr lang="en-GB" dirty="0"/>
              <a:t>c. 310–320 – 403) was the bishop of Salamis, Cyprus at the end of the 4th century. He is considered a saint and a Church Father by both the Orthodox and Roman Catholic Churches. He gained a reputation as a strong defender of orthodoxy. He is best known for composing the </a:t>
            </a:r>
            <a:r>
              <a:rPr lang="en-GB" dirty="0" err="1"/>
              <a:t>Panarion</a:t>
            </a:r>
            <a:r>
              <a:rPr lang="en-GB" dirty="0"/>
              <a:t>, a very large compendium of the heresies up to his own time, full of quotations that are often the only surviving fragments of suppressed texts. According to Ernst Kitzinger, he "seems to have been the first cleric to have taken up the matter of Christian religious images as a major issue", and there has been much controversy over how many of the quotations attributed to him by the Byzantine Iconoclasts were actually by him.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21016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Pharisees are added in as part of late 1</a:t>
            </a:r>
            <a:r>
              <a:rPr lang="en-GB" sz="1200" b="0" i="0" u="none" strike="noStrike" kern="1200" baseline="30000" dirty="0">
                <a:solidFill>
                  <a:schemeClr val="tx1"/>
                </a:solidFill>
                <a:effectLst/>
                <a:latin typeface="Arial" pitchFamily="-128" charset="0"/>
                <a:ea typeface="ＭＳ Ｐゴシック" pitchFamily="-68" charset="-128"/>
                <a:cs typeface="ＭＳ Ｐゴシック" pitchFamily="-68" charset="-128"/>
              </a:rPr>
              <a:t>st</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century polemic</a:t>
            </a:r>
            <a:endParaRPr lang="en-GB" dirty="0"/>
          </a:p>
          <a:p>
            <a:endParaRPr lang="en-GB" dirty="0"/>
          </a:p>
          <a:p>
            <a:r>
              <a:rPr lang="en-GB" dirty="0"/>
              <a:t>Isaiah 5</a:t>
            </a:r>
          </a:p>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Let me sing for my loved one</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 love song for his vineyard.</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My loved one had a vineyard on a fertile hillside.</a:t>
            </a:r>
            <a:br>
              <a:rPr lang="en-GB" dirty="0"/>
            </a:b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2 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He dug it,</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cleared away its stones,</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planted it with excellent vines,</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built a tower inside it,</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dug out a wine vat in it.</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He expected it to grow good grapes—</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but it grew rotten grapes.</a:t>
            </a:r>
            <a:br>
              <a:rPr lang="en-GB" dirty="0"/>
            </a:b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3 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So now, you who live in Jerusalem, you people of Judah,</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judge between me and my vineyard:</a:t>
            </a:r>
            <a:br>
              <a:rPr lang="en-GB" dirty="0"/>
            </a:b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4 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What more was there to do for my vineyard</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that I haven’t done for it?</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When I expected it to grow good grapes,</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why did it grow rotten grapes?</a:t>
            </a:r>
            <a:br>
              <a:rPr lang="en-GB" dirty="0"/>
            </a:b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5 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Now let me tell you what I’m doing to my vineyard.</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I’m removing its hedge,</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so it will be destroyed.</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I’m breaking down its walls,</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so it will be trampled.</a:t>
            </a:r>
            <a:br>
              <a:rPr lang="en-GB" dirty="0"/>
            </a:b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6 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I’ll turn it into a ruin;</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it won’t be pruned or hoed,</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thorns and thistles will grow up.</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I will command the clouds not to rain on it.</a:t>
            </a:r>
            <a:br>
              <a:rPr lang="en-GB" dirty="0"/>
            </a:br>
            <a:r>
              <a:rPr lang="en-GB" sz="1200" b="1" i="0" u="none" strike="noStrike" kern="1200" baseline="30000" dirty="0">
                <a:solidFill>
                  <a:schemeClr val="tx1"/>
                </a:solidFill>
                <a:effectLst/>
                <a:latin typeface="Arial" pitchFamily="-128" charset="0"/>
                <a:ea typeface="ＭＳ Ｐゴシック" pitchFamily="-68" charset="-128"/>
                <a:cs typeface="ＭＳ Ｐゴシック" pitchFamily="-68" charset="-128"/>
              </a:rPr>
              <a:t>7 </a:t>
            </a: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vineyard of the Lord of heavenly forces is the house of Israel,</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and the people of Judah are the plantings in which God delighted.</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967080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vineyard of the Lord who rules over all</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is the nation of Israel.</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The people of Judah</a:t>
            </a:r>
            <a:br>
              <a:rPr lang="en-GB" dirty="0"/>
            </a:br>
            <a:r>
              <a:rPr lang="en-GB" sz="1200" b="0" i="0" u="none" strike="noStrike" kern="1200" dirty="0">
                <a:solidFill>
                  <a:schemeClr val="tx1"/>
                </a:solidFill>
                <a:effectLst/>
                <a:latin typeface="Arial" pitchFamily="-128" charset="0"/>
                <a:ea typeface="ＭＳ Ｐゴシック" pitchFamily="-68" charset="-128"/>
                <a:cs typeface="ＭＳ Ｐゴシック" pitchFamily="-68" charset="-128"/>
              </a:rPr>
              <a:t>    are the vines he took delight in.</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346799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5A4AD0-8C53-4819-B90D-1E5E64A88C2F}" type="slidenum">
              <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srgbClr val="000000"/>
              </a:solidFill>
              <a:effectLst/>
              <a:uLnTx/>
              <a:uFillTx/>
              <a:latin typeface="Franklin Gothic Medium" pitchFamily="-84" charset="0"/>
              <a:ea typeface="Arial" pitchFamily="-84" charset="0"/>
              <a:cs typeface="Arial" pitchFamily="-8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endParaRPr lang="en-US">
              <a:latin typeface="Franklin Gothic Medium"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4167061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2530" name="Rectangle 2"/>
          <p:cNvSpPr>
            <a:spLocks noGrp="1" noRot="1" noChangeArrowheads="1"/>
          </p:cNvSpPr>
          <p:nvPr>
            <p:ph type="ctrTitle"/>
          </p:nvPr>
        </p:nvSpPr>
        <p:spPr>
          <a:xfrm>
            <a:off x="685800" y="1981200"/>
            <a:ext cx="7772400" cy="1600200"/>
          </a:xfrm>
        </p:spPr>
        <p:txBody>
          <a:bodyPr/>
          <a:lstStyle>
            <a:lvl1pPr>
              <a:defRPr/>
            </a:lvl1pPr>
          </a:lstStyle>
          <a:p>
            <a:r>
              <a:rPr lang="en-GB"/>
              <a:t>Click to edit Master title style</a:t>
            </a:r>
          </a:p>
        </p:txBody>
      </p:sp>
      <p:sp>
        <p:nvSpPr>
          <p:cNvPr id="22531"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128" charset="2"/>
              <a:buNone/>
              <a:defRPr/>
            </a:lvl1pPr>
          </a:lstStyle>
          <a:p>
            <a:r>
              <a:rPr lang="en-GB"/>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7D841FC-78D1-4582-AFB3-6524CC306802}" type="slidenum">
              <a:rPr lang="en-GB"/>
              <a:pPr>
                <a:defRPr/>
              </a:pPr>
              <a:t>‹#›</a:t>
            </a:fld>
            <a:endParaRPr lang="en-GB"/>
          </a:p>
        </p:txBody>
      </p:sp>
    </p:spTree>
    <p:extLst>
      <p:ext uri="{BB962C8B-B14F-4D97-AF65-F5344CB8AC3E}">
        <p14:creationId xmlns:p14="http://schemas.microsoft.com/office/powerpoint/2010/main" val="3448568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4E5A3A-F76E-4B6C-9600-42C3FE1824F3}" type="slidenum">
              <a:rPr lang="en-GB"/>
              <a:pPr>
                <a:defRPr/>
              </a:pPr>
              <a:t>‹#›</a:t>
            </a:fld>
            <a:endParaRPr lang="en-GB"/>
          </a:p>
        </p:txBody>
      </p:sp>
    </p:spTree>
    <p:extLst>
      <p:ext uri="{BB962C8B-B14F-4D97-AF65-F5344CB8AC3E}">
        <p14:creationId xmlns:p14="http://schemas.microsoft.com/office/powerpoint/2010/main" val="1453259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C8D06E7-5945-45B9-AE70-BEDC69C2BC0A}" type="slidenum">
              <a:rPr lang="en-GB"/>
              <a:pPr>
                <a:defRPr/>
              </a:pPr>
              <a:t>‹#›</a:t>
            </a:fld>
            <a:endParaRPr lang="en-GB"/>
          </a:p>
        </p:txBody>
      </p:sp>
    </p:spTree>
    <p:extLst>
      <p:ext uri="{BB962C8B-B14F-4D97-AF65-F5344CB8AC3E}">
        <p14:creationId xmlns:p14="http://schemas.microsoft.com/office/powerpoint/2010/main" val="1328363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528B9B3-F2C8-4439-BAFA-EC2466B0BB6A}" type="slidenum">
              <a:rPr lang="en-GB"/>
              <a:pPr>
                <a:defRPr/>
              </a:pPr>
              <a:t>‹#›</a:t>
            </a:fld>
            <a:endParaRPr lang="en-GB"/>
          </a:p>
        </p:txBody>
      </p:sp>
    </p:spTree>
    <p:extLst>
      <p:ext uri="{BB962C8B-B14F-4D97-AF65-F5344CB8AC3E}">
        <p14:creationId xmlns:p14="http://schemas.microsoft.com/office/powerpoint/2010/main" val="529977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01625" y="228600"/>
            <a:ext cx="8510588" cy="1325563"/>
          </a:xfrm>
        </p:spPr>
        <p:txBody>
          <a:bodyPr/>
          <a:lstStyle/>
          <a:p>
            <a:r>
              <a:rPr lang="en-GB"/>
              <a:t>Click to edit Master title style</a:t>
            </a:r>
            <a:endParaRPr lang="en-US"/>
          </a:p>
        </p:txBody>
      </p:sp>
      <p:sp>
        <p:nvSpPr>
          <p:cNvPr id="3" name="Content Placeholder 2"/>
          <p:cNvSpPr>
            <a:spLocks noGrp="1"/>
          </p:cNvSpPr>
          <p:nvPr>
            <p:ph sz="quarter" idx="1"/>
          </p:nvPr>
        </p:nvSpPr>
        <p:spPr>
          <a:xfrm>
            <a:off x="301625"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301625"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77566BB-502B-4A0F-A9D9-1299971073DA}" type="slidenum">
              <a:rPr lang="en-GB"/>
              <a:pPr>
                <a:defRPr/>
              </a:pPr>
              <a:t>‹#›</a:t>
            </a:fld>
            <a:endParaRPr lang="en-GB"/>
          </a:p>
        </p:txBody>
      </p:sp>
    </p:spTree>
    <p:extLst>
      <p:ext uri="{BB962C8B-B14F-4D97-AF65-F5344CB8AC3E}">
        <p14:creationId xmlns:p14="http://schemas.microsoft.com/office/powerpoint/2010/main" val="49648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648200"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2A6AA62-880A-44C8-B1EF-9BD9BD412409}" type="slidenum">
              <a:rPr lang="en-GB"/>
              <a:pPr>
                <a:defRPr/>
              </a:pPr>
              <a:t>‹#›</a:t>
            </a:fld>
            <a:endParaRPr lang="en-GB"/>
          </a:p>
        </p:txBody>
      </p:sp>
    </p:spTree>
    <p:extLst>
      <p:ext uri="{BB962C8B-B14F-4D97-AF65-F5344CB8AC3E}">
        <p14:creationId xmlns:p14="http://schemas.microsoft.com/office/powerpoint/2010/main" val="1884801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GB"/>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76400"/>
            <a:ext cx="4194175" cy="21351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63988"/>
            <a:ext cx="4194175" cy="21351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304800" y="6245225"/>
            <a:ext cx="2286000" cy="476250"/>
          </a:xfrm>
          <a:prstGeom prst="rect">
            <a:avLst/>
          </a:prstGeo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a:prstGeom prst="rect">
            <a:avLst/>
          </a:prstGeo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286000" cy="476250"/>
          </a:xfrm>
          <a:prstGeom prst="rect">
            <a:avLst/>
          </a:prstGeom>
        </p:spPr>
        <p:txBody>
          <a:bodyPr/>
          <a:lstStyle>
            <a:lvl1pPr>
              <a:defRPr smtClean="0"/>
            </a:lvl1pPr>
          </a:lstStyle>
          <a:p>
            <a:fld id="{BFEFE787-C286-4A9A-AF00-DA4672416AC4}" type="slidenum">
              <a:rPr lang="en-US"/>
              <a:pPr/>
              <a:t>‹#›</a:t>
            </a:fld>
            <a:endParaRPr lang="en-US"/>
          </a:p>
        </p:txBody>
      </p:sp>
    </p:spTree>
    <p:extLst>
      <p:ext uri="{BB962C8B-B14F-4D97-AF65-F5344CB8AC3E}">
        <p14:creationId xmlns:p14="http://schemas.microsoft.com/office/powerpoint/2010/main" val="172860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8723C66-C0EF-41C6-865A-CC3FAA4443D6}" type="slidenum">
              <a:rPr lang="en-GB"/>
              <a:pPr>
                <a:defRPr/>
              </a:pPr>
              <a:t>‹#›</a:t>
            </a:fld>
            <a:endParaRPr lang="en-GB"/>
          </a:p>
        </p:txBody>
      </p:sp>
    </p:spTree>
    <p:extLst>
      <p:ext uri="{BB962C8B-B14F-4D97-AF65-F5344CB8AC3E}">
        <p14:creationId xmlns:p14="http://schemas.microsoft.com/office/powerpoint/2010/main" val="893818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DD3A1B9-7D36-4EBE-B5D9-FDB08B27BF1C}" type="slidenum">
              <a:rPr lang="en-GB"/>
              <a:pPr>
                <a:defRPr/>
              </a:pPr>
              <a:t>‹#›</a:t>
            </a:fld>
            <a:endParaRPr lang="en-GB"/>
          </a:p>
        </p:txBody>
      </p:sp>
    </p:spTree>
    <p:extLst>
      <p:ext uri="{BB962C8B-B14F-4D97-AF65-F5344CB8AC3E}">
        <p14:creationId xmlns:p14="http://schemas.microsoft.com/office/powerpoint/2010/main" val="122044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931C2B-DB17-4E01-9120-5ECA7B75497C}" type="slidenum">
              <a:rPr lang="en-GB"/>
              <a:pPr>
                <a:defRPr/>
              </a:pPr>
              <a:t>‹#›</a:t>
            </a:fld>
            <a:endParaRPr lang="en-GB"/>
          </a:p>
        </p:txBody>
      </p:sp>
    </p:spTree>
    <p:extLst>
      <p:ext uri="{BB962C8B-B14F-4D97-AF65-F5344CB8AC3E}">
        <p14:creationId xmlns:p14="http://schemas.microsoft.com/office/powerpoint/2010/main" val="2333887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046EEBC-1D5B-4E60-A1AB-C619CC2F37EF}" type="slidenum">
              <a:rPr lang="en-GB"/>
              <a:pPr>
                <a:defRPr/>
              </a:pPr>
              <a:t>‹#›</a:t>
            </a:fld>
            <a:endParaRPr lang="en-GB"/>
          </a:p>
        </p:txBody>
      </p:sp>
    </p:spTree>
    <p:extLst>
      <p:ext uri="{BB962C8B-B14F-4D97-AF65-F5344CB8AC3E}">
        <p14:creationId xmlns:p14="http://schemas.microsoft.com/office/powerpoint/2010/main" val="382196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B4DB955-267E-4A66-BCD9-15778F296921}" type="slidenum">
              <a:rPr lang="en-GB"/>
              <a:pPr>
                <a:defRPr/>
              </a:pPr>
              <a:t>‹#›</a:t>
            </a:fld>
            <a:endParaRPr lang="en-GB"/>
          </a:p>
        </p:txBody>
      </p:sp>
    </p:spTree>
    <p:extLst>
      <p:ext uri="{BB962C8B-B14F-4D97-AF65-F5344CB8AC3E}">
        <p14:creationId xmlns:p14="http://schemas.microsoft.com/office/powerpoint/2010/main" val="724369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20BF932-BBC4-442F-A9A4-1A0C42D7923C}" type="slidenum">
              <a:rPr lang="en-GB"/>
              <a:pPr>
                <a:defRPr/>
              </a:pPr>
              <a:t>‹#›</a:t>
            </a:fld>
            <a:endParaRPr lang="en-GB"/>
          </a:p>
        </p:txBody>
      </p:sp>
    </p:spTree>
    <p:extLst>
      <p:ext uri="{BB962C8B-B14F-4D97-AF65-F5344CB8AC3E}">
        <p14:creationId xmlns:p14="http://schemas.microsoft.com/office/powerpoint/2010/main" val="5565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6D7669E-056E-4C74-9ED4-75A59A554669}" type="slidenum">
              <a:rPr lang="en-GB"/>
              <a:pPr>
                <a:defRPr/>
              </a:pPr>
              <a:t>‹#›</a:t>
            </a:fld>
            <a:endParaRPr lang="en-GB"/>
          </a:p>
        </p:txBody>
      </p:sp>
    </p:spTree>
    <p:extLst>
      <p:ext uri="{BB962C8B-B14F-4D97-AF65-F5344CB8AC3E}">
        <p14:creationId xmlns:p14="http://schemas.microsoft.com/office/powerpoint/2010/main" val="2917268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A1B6BCD-9BA6-4112-869F-1FE49E67DDD7}" type="slidenum">
              <a:rPr lang="en-GB"/>
              <a:pPr>
                <a:defRPr/>
              </a:pPr>
              <a:t>‹#›</a:t>
            </a:fld>
            <a:endParaRPr lang="en-GB"/>
          </a:p>
        </p:txBody>
      </p:sp>
    </p:spTree>
    <p:extLst>
      <p:ext uri="{BB962C8B-B14F-4D97-AF65-F5344CB8AC3E}">
        <p14:creationId xmlns:p14="http://schemas.microsoft.com/office/powerpoint/2010/main" val="356339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21507"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1508"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effectLst>
                  <a:outerShdw blurRad="38100" dist="38100" dir="2700000" algn="tl">
                    <a:srgbClr val="000000"/>
                  </a:outerShdw>
                </a:effectLst>
                <a:latin typeface="Arial" pitchFamily="-128" charset="0"/>
                <a:ea typeface="+mn-ea"/>
                <a:cs typeface="+mn-cs"/>
              </a:defRPr>
            </a:lvl1pPr>
          </a:lstStyle>
          <a:p>
            <a:pPr>
              <a:defRPr/>
            </a:pPr>
            <a:endParaRPr lang="en-GB"/>
          </a:p>
        </p:txBody>
      </p:sp>
      <p:sp>
        <p:nvSpPr>
          <p:cNvPr id="215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128" charset="0"/>
                <a:ea typeface="+mn-ea"/>
                <a:cs typeface="+mn-cs"/>
              </a:defRPr>
            </a:lvl1pPr>
          </a:lstStyle>
          <a:p>
            <a:pPr>
              <a:defRPr/>
            </a:pPr>
            <a:endParaRPr lang="en-GB"/>
          </a:p>
        </p:txBody>
      </p:sp>
      <p:sp>
        <p:nvSpPr>
          <p:cNvPr id="21510"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128" charset="0"/>
                <a:ea typeface="+mn-ea"/>
                <a:cs typeface="+mn-cs"/>
              </a:defRPr>
            </a:lvl1pPr>
          </a:lstStyle>
          <a:p>
            <a:pPr>
              <a:defRPr/>
            </a:pPr>
            <a:fld id="{DA1A01E2-9110-44F5-A03F-23BC25279F8D}" type="slidenum">
              <a:rPr lang="en-GB"/>
              <a:pPr>
                <a:defRPr/>
              </a:pPr>
              <a:t>‹#›</a:t>
            </a:fld>
            <a:endParaRPr lang="en-GB"/>
          </a:p>
        </p:txBody>
      </p:sp>
    </p:spTree>
    <p:extLst>
      <p:ext uri="{BB962C8B-B14F-4D97-AF65-F5344CB8AC3E}">
        <p14:creationId xmlns:p14="http://schemas.microsoft.com/office/powerpoint/2010/main" val="2962297134"/>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68" charset="-128"/>
          <a:cs typeface="ＭＳ Ｐゴシック" pitchFamily="-6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28" charset="0"/>
          <a:ea typeface="ＭＳ Ｐゴシック" pitchFamily="-68" charset="-128"/>
          <a:cs typeface="ＭＳ Ｐゴシック" pitchFamily="-68"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128" charset="0"/>
        </a:defRPr>
      </a:lvl9pPr>
    </p:titleStyle>
    <p:bodyStyle>
      <a:lvl1pPr marL="342900" indent="-342900" algn="l" rtl="0" eaLnBrk="0" fontAlgn="base" hangingPunct="0">
        <a:spcBef>
          <a:spcPct val="20000"/>
        </a:spcBef>
        <a:spcAft>
          <a:spcPct val="0"/>
        </a:spcAft>
        <a:buClr>
          <a:schemeClr val="hlink"/>
        </a:buClr>
        <a:buFont typeface="Wingdings" pitchFamily="-84" charset="2"/>
        <a:buChar char="§"/>
        <a:defRPr sz="3200">
          <a:solidFill>
            <a:schemeClr val="tx1"/>
          </a:solidFill>
          <a:effectLst>
            <a:outerShdw blurRad="38100" dist="38100" dir="2700000" algn="tl">
              <a:srgbClr val="000000"/>
            </a:outerShdw>
          </a:effectLst>
          <a:latin typeface="+mn-lt"/>
          <a:ea typeface="ＭＳ Ｐゴシック" pitchFamily="-68" charset="-128"/>
          <a:cs typeface="ＭＳ Ｐゴシック" pitchFamily="-68"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pitchFamily="-128" charset="-128"/>
        </a:defRPr>
      </a:lvl2pPr>
      <a:lvl3pPr marL="1143000" indent="-228600" algn="l" rtl="0" eaLnBrk="0" fontAlgn="base" hangingPunct="0">
        <a:spcBef>
          <a:spcPct val="20000"/>
        </a:spcBef>
        <a:spcAft>
          <a:spcPct val="0"/>
        </a:spcAft>
        <a:buClr>
          <a:schemeClr val="hlink"/>
        </a:buClr>
        <a:buFont typeface="Wingdings" pitchFamily="-84" charset="2"/>
        <a:buChar char="§"/>
        <a:defRPr sz="2400">
          <a:solidFill>
            <a:schemeClr val="tx1"/>
          </a:solidFill>
          <a:effectLst>
            <a:outerShdw blurRad="38100" dist="38100" dir="2700000" algn="tl">
              <a:srgbClr val="000000"/>
            </a:outerShdw>
          </a:effectLst>
          <a:latin typeface="+mn-lt"/>
          <a:ea typeface="ＭＳ Ｐゴシック" pitchFamily="-128"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itchFamily="-128" charset="-128"/>
        </a:defRPr>
      </a:lvl4pPr>
      <a:lvl5pPr marL="2057400" indent="-228600" algn="l" rtl="0" eaLnBrk="0" fontAlgn="base" hangingPunct="0">
        <a:spcBef>
          <a:spcPct val="20000"/>
        </a:spcBef>
        <a:spcAft>
          <a:spcPct val="0"/>
        </a:spcAft>
        <a:buClr>
          <a:schemeClr val="hlink"/>
        </a:buClr>
        <a:buFont typeface="Wingdings" pitchFamily="-84" charset="2"/>
        <a:buChar char="§"/>
        <a:defRPr sz="2000">
          <a:solidFill>
            <a:schemeClr val="tx1"/>
          </a:solidFill>
          <a:effectLst>
            <a:outerShdw blurRad="38100" dist="38100" dir="2700000" algn="tl">
              <a:srgbClr val="000000"/>
            </a:outerShdw>
          </a:effectLst>
          <a:latin typeface="+mn-lt"/>
          <a:ea typeface="ＭＳ Ｐゴシック" pitchFamily="-128" charset="-128"/>
        </a:defRPr>
      </a:lvl5pPr>
      <a:lvl6pPr marL="25146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6pPr>
      <a:lvl7pPr marL="29718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7pPr>
      <a:lvl8pPr marL="34290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8pPr>
      <a:lvl9pPr marL="38862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A7BD0-FEC6-5242-976A-8C849F11C2DD}"/>
              </a:ext>
            </a:extLst>
          </p:cNvPr>
          <p:cNvSpPr>
            <a:spLocks noGrp="1"/>
          </p:cNvSpPr>
          <p:nvPr>
            <p:ph type="title"/>
          </p:nvPr>
        </p:nvSpPr>
        <p:spPr>
          <a:xfrm>
            <a:off x="107504" y="228600"/>
            <a:ext cx="8812213" cy="1325563"/>
          </a:xfrm>
        </p:spPr>
        <p:txBody>
          <a:bodyPr/>
          <a:lstStyle/>
          <a:p>
            <a:r>
              <a:rPr lang="en-GB" sz="4000" dirty="0">
                <a:solidFill>
                  <a:srgbClr val="FFFF00"/>
                </a:solidFill>
                <a:latin typeface="Century Gothic" panose="020B0502020202020204" pitchFamily="34" charset="0"/>
              </a:rPr>
              <a:t>How should one read the gospels?</a:t>
            </a:r>
          </a:p>
        </p:txBody>
      </p:sp>
      <p:sp>
        <p:nvSpPr>
          <p:cNvPr id="3" name="Content Placeholder 2">
            <a:extLst>
              <a:ext uri="{FF2B5EF4-FFF2-40B4-BE49-F238E27FC236}">
                <a16:creationId xmlns:a16="http://schemas.microsoft.com/office/drawing/2014/main" id="{AFB40A61-7403-9246-9214-8D7F4002F89F}"/>
              </a:ext>
            </a:extLst>
          </p:cNvPr>
          <p:cNvSpPr>
            <a:spLocks noGrp="1"/>
          </p:cNvSpPr>
          <p:nvPr>
            <p:ph idx="1"/>
          </p:nvPr>
        </p:nvSpPr>
        <p:spPr>
          <a:xfrm>
            <a:off x="179512" y="1412776"/>
            <a:ext cx="8812213" cy="4422775"/>
          </a:xfrm>
        </p:spPr>
        <p:txBody>
          <a:bodyPr/>
          <a:lstStyle/>
          <a:p>
            <a:r>
              <a:rPr lang="en-GB" sz="2800" dirty="0">
                <a:latin typeface="Century Gothic" panose="020B0502020202020204" pitchFamily="34" charset="0"/>
              </a:rPr>
              <a:t>They are not biographies of Jesus</a:t>
            </a:r>
          </a:p>
          <a:p>
            <a:pPr lvl="1"/>
            <a:r>
              <a:rPr lang="en-GB" sz="2400" dirty="0">
                <a:latin typeface="Century Gothic" panose="020B0502020202020204" pitchFamily="34" charset="0"/>
              </a:rPr>
              <a:t>Stylised theological accounts to convert people</a:t>
            </a:r>
          </a:p>
          <a:p>
            <a:r>
              <a:rPr lang="en-GB" sz="2800" dirty="0">
                <a:latin typeface="Century Gothic" panose="020B0502020202020204" pitchFamily="34" charset="0"/>
              </a:rPr>
              <a:t>Contextually </a:t>
            </a:r>
          </a:p>
          <a:p>
            <a:pPr lvl="1"/>
            <a:r>
              <a:rPr lang="en-GB" sz="2400" dirty="0">
                <a:latin typeface="Century Gothic" panose="020B0502020202020204" pitchFamily="34" charset="0"/>
              </a:rPr>
              <a:t>When were they written?</a:t>
            </a:r>
          </a:p>
          <a:p>
            <a:pPr lvl="1"/>
            <a:r>
              <a:rPr lang="en-GB" sz="2400" dirty="0">
                <a:latin typeface="Century Gothic" panose="020B0502020202020204" pitchFamily="34" charset="0"/>
              </a:rPr>
              <a:t>Who wrote them?</a:t>
            </a:r>
          </a:p>
          <a:p>
            <a:pPr lvl="1"/>
            <a:r>
              <a:rPr lang="en-GB" sz="2400" dirty="0">
                <a:latin typeface="Century Gothic" panose="020B0502020202020204" pitchFamily="34" charset="0"/>
              </a:rPr>
              <a:t>Who were they written for?</a:t>
            </a:r>
          </a:p>
          <a:p>
            <a:pPr lvl="1"/>
            <a:r>
              <a:rPr lang="en-GB" sz="2400" dirty="0">
                <a:latin typeface="Century Gothic" panose="020B0502020202020204" pitchFamily="34" charset="0"/>
              </a:rPr>
              <a:t>What was the writer and editors trying to say?</a:t>
            </a:r>
          </a:p>
          <a:p>
            <a:pPr lvl="1"/>
            <a:r>
              <a:rPr lang="en-GB" sz="2400" dirty="0">
                <a:latin typeface="Century Gothic" panose="020B0502020202020204" pitchFamily="34" charset="0"/>
              </a:rPr>
              <a:t>How to recognise the theology or ‘angle’ of the editor. </a:t>
            </a:r>
          </a:p>
          <a:p>
            <a:pPr lvl="1"/>
            <a:r>
              <a:rPr lang="en-GB" sz="2400" dirty="0">
                <a:latin typeface="Century Gothic" panose="020B0502020202020204" pitchFamily="34" charset="0"/>
              </a:rPr>
              <a:t>Watch out for the “spin”</a:t>
            </a:r>
          </a:p>
          <a:p>
            <a:pPr lvl="1"/>
            <a:r>
              <a:rPr lang="en-GB" sz="2400" dirty="0">
                <a:latin typeface="Century Gothic" panose="020B0502020202020204" pitchFamily="34" charset="0"/>
              </a:rPr>
              <a:t>What was the social context and argument they reflected?</a:t>
            </a:r>
          </a:p>
        </p:txBody>
      </p:sp>
    </p:spTree>
    <p:extLst>
      <p:ext uri="{BB962C8B-B14F-4D97-AF65-F5344CB8AC3E}">
        <p14:creationId xmlns:p14="http://schemas.microsoft.com/office/powerpoint/2010/main" val="53055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Which leaders?</a:t>
            </a:r>
          </a:p>
        </p:txBody>
      </p:sp>
      <p:sp>
        <p:nvSpPr>
          <p:cNvPr id="3" name="Text Placeholder 2"/>
          <p:cNvSpPr>
            <a:spLocks noGrp="1"/>
          </p:cNvSpPr>
          <p:nvPr>
            <p:ph type="body" sz="half" idx="1"/>
          </p:nvPr>
        </p:nvSpPr>
        <p:spPr>
          <a:xfrm>
            <a:off x="301625" y="1814537"/>
            <a:ext cx="4346575" cy="4422775"/>
          </a:xfrm>
        </p:spPr>
        <p:txBody>
          <a:bodyPr/>
          <a:lstStyle/>
          <a:p>
            <a:r>
              <a:rPr lang="en-US" sz="2800" dirty="0">
                <a:latin typeface="Century Gothic" charset="0"/>
                <a:ea typeface="Century Gothic" charset="0"/>
                <a:cs typeface="Century Gothic" charset="0"/>
              </a:rPr>
              <a:t>Joseph of </a:t>
            </a:r>
            <a:r>
              <a:rPr lang="en-US" sz="2800" dirty="0" err="1">
                <a:latin typeface="Century Gothic" charset="0"/>
                <a:ea typeface="Century Gothic" charset="0"/>
                <a:cs typeface="Century Gothic" charset="0"/>
              </a:rPr>
              <a:t>Arimathea</a:t>
            </a:r>
            <a:endParaRPr lang="en-US" sz="2800" dirty="0">
              <a:latin typeface="Century Gothic" charset="0"/>
              <a:ea typeface="Century Gothic" charset="0"/>
              <a:cs typeface="Century Gothic" charset="0"/>
            </a:endParaRPr>
          </a:p>
          <a:p>
            <a:pPr lvl="1"/>
            <a:r>
              <a:rPr lang="en-US" sz="2400" dirty="0">
                <a:latin typeface="Century Gothic" charset="0"/>
                <a:ea typeface="Century Gothic" charset="0"/>
                <a:cs typeface="Century Gothic" charset="0"/>
              </a:rPr>
              <a:t>Member of Sanhedrin</a:t>
            </a:r>
          </a:p>
          <a:p>
            <a:pPr lvl="1"/>
            <a:r>
              <a:rPr lang="en-US" sz="2400" dirty="0">
                <a:latin typeface="Century Gothic" charset="0"/>
                <a:ea typeface="Century Gothic" charset="0"/>
                <a:cs typeface="Century Gothic" charset="0"/>
              </a:rPr>
              <a:t>Rich man</a:t>
            </a:r>
          </a:p>
          <a:p>
            <a:r>
              <a:rPr lang="en-US" sz="2800" dirty="0">
                <a:latin typeface="Century Gothic" charset="0"/>
                <a:ea typeface="Century Gothic" charset="0"/>
                <a:cs typeface="Century Gothic" charset="0"/>
              </a:rPr>
              <a:t>Nicodemus </a:t>
            </a:r>
          </a:p>
          <a:p>
            <a:pPr lvl="1"/>
            <a:r>
              <a:rPr lang="en-US" sz="2400" dirty="0">
                <a:latin typeface="Century Gothic" charset="0"/>
                <a:ea typeface="Century Gothic" charset="0"/>
                <a:cs typeface="Century Gothic" charset="0"/>
              </a:rPr>
              <a:t>Member of Sanhedrin</a:t>
            </a:r>
          </a:p>
          <a:p>
            <a:pPr lvl="1"/>
            <a:r>
              <a:rPr lang="en-US" sz="2400" dirty="0">
                <a:latin typeface="Century Gothic" charset="0"/>
                <a:ea typeface="Century Gothic" charset="0"/>
                <a:cs typeface="Century Gothic" charset="0"/>
              </a:rPr>
              <a:t>Pharisee</a:t>
            </a:r>
          </a:p>
          <a:p>
            <a:r>
              <a:rPr lang="en-US" sz="2800" dirty="0" err="1">
                <a:latin typeface="Century Gothic" charset="0"/>
                <a:ea typeface="Century Gothic" charset="0"/>
                <a:cs typeface="Century Gothic" charset="0"/>
              </a:rPr>
              <a:t>Gamaliel</a:t>
            </a:r>
            <a:endParaRPr lang="en-US" sz="2800" dirty="0">
              <a:latin typeface="Century Gothic" charset="0"/>
              <a:ea typeface="Century Gothic" charset="0"/>
              <a:cs typeface="Century Gothic" charset="0"/>
            </a:endParaRPr>
          </a:p>
          <a:p>
            <a:pPr lvl="1"/>
            <a:r>
              <a:rPr lang="en-US" sz="2400" dirty="0">
                <a:latin typeface="Century Gothic" charset="0"/>
                <a:ea typeface="Century Gothic" charset="0"/>
                <a:cs typeface="Century Gothic" charset="0"/>
              </a:rPr>
              <a:t>Leader of Pharisees</a:t>
            </a:r>
          </a:p>
          <a:p>
            <a:r>
              <a:rPr lang="en-US" sz="2800" dirty="0" err="1">
                <a:latin typeface="Century Gothic" charset="0"/>
                <a:ea typeface="Century Gothic" charset="0"/>
                <a:cs typeface="Century Gothic" charset="0"/>
              </a:rPr>
              <a:t>Jairus</a:t>
            </a:r>
            <a:r>
              <a:rPr lang="en-US" sz="2800" dirty="0">
                <a:latin typeface="Century Gothic" charset="0"/>
                <a:ea typeface="Century Gothic" charset="0"/>
                <a:cs typeface="Century Gothic" charset="0"/>
              </a:rPr>
              <a:t> </a:t>
            </a:r>
          </a:p>
          <a:p>
            <a:pPr lvl="1"/>
            <a:r>
              <a:rPr lang="en-US" sz="2400" dirty="0">
                <a:latin typeface="Century Gothic" charset="0"/>
                <a:ea typeface="Century Gothic" charset="0"/>
                <a:cs typeface="Century Gothic" charset="0"/>
              </a:rPr>
              <a:t>Leader of synagogue</a:t>
            </a:r>
          </a:p>
        </p:txBody>
      </p:sp>
      <p:pic>
        <p:nvPicPr>
          <p:cNvPr id="7" name="Content Placeholder 6" descr="Stephengamalielnicodemus.jpg"/>
          <p:cNvPicPr>
            <a:picLocks noGrp="1" noChangeAspect="1"/>
          </p:cNvPicPr>
          <p:nvPr>
            <p:ph sz="half" idx="2"/>
          </p:nvPr>
        </p:nvPicPr>
        <p:blipFill>
          <a:blip r:embed="rId3"/>
          <a:srcRect t="-22644" b="-22644"/>
          <a:stretch>
            <a:fillRect/>
          </a:stretch>
        </p:blipFill>
        <p:spPr/>
      </p:pic>
      <p:sp>
        <p:nvSpPr>
          <p:cNvPr id="8" name="TextBox 7"/>
          <p:cNvSpPr txBox="1"/>
          <p:nvPr/>
        </p:nvSpPr>
        <p:spPr>
          <a:xfrm>
            <a:off x="4825456" y="5486400"/>
            <a:ext cx="3857146" cy="707886"/>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Nicodemus and Joseph of A.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mourning St Stephen</a:t>
            </a:r>
          </a:p>
        </p:txBody>
      </p:sp>
    </p:spTree>
    <p:extLst>
      <p:ext uri="{BB962C8B-B14F-4D97-AF65-F5344CB8AC3E}">
        <p14:creationId xmlns:p14="http://schemas.microsoft.com/office/powerpoint/2010/main" val="432003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26"/>
          <p:cNvSpPr>
            <a:spLocks noGrp="1" noRot="1" noChangeArrowheads="1"/>
          </p:cNvSpPr>
          <p:nvPr>
            <p:ph type="title"/>
          </p:nvPr>
        </p:nvSpPr>
        <p:spPr/>
        <p:txBody>
          <a:bodyPr/>
          <a:lstStyle/>
          <a:p>
            <a:r>
              <a:rPr lang="en-US" dirty="0">
                <a:solidFill>
                  <a:srgbClr val="FFFF00"/>
                </a:solidFill>
                <a:latin typeface="Century Gothic" charset="0"/>
                <a:ea typeface="Century Gothic" charset="0"/>
                <a:cs typeface="Century Gothic" charset="0"/>
              </a:rPr>
              <a:t>What effect did this have?</a:t>
            </a:r>
          </a:p>
        </p:txBody>
      </p:sp>
      <p:sp>
        <p:nvSpPr>
          <p:cNvPr id="93187" name="Rectangle 1027"/>
          <p:cNvSpPr>
            <a:spLocks noGrp="1" noRot="1" noChangeArrowheads="1"/>
          </p:cNvSpPr>
          <p:nvPr>
            <p:ph type="body" sz="half" idx="1"/>
          </p:nvPr>
        </p:nvSpPr>
        <p:spPr>
          <a:xfrm>
            <a:off x="179512" y="1676400"/>
            <a:ext cx="4316288" cy="4422775"/>
          </a:xfrm>
        </p:spPr>
        <p:txBody>
          <a:bodyPr/>
          <a:lstStyle/>
          <a:p>
            <a:pPr>
              <a:lnSpc>
                <a:spcPct val="90000"/>
              </a:lnSpc>
            </a:pPr>
            <a:r>
              <a:rPr lang="en-US" sz="2800" dirty="0">
                <a:latin typeface="Century Gothic" charset="0"/>
                <a:ea typeface="Century Gothic" charset="0"/>
                <a:cs typeface="Century Gothic" charset="0"/>
              </a:rPr>
              <a:t>‘King of Israel’ and Messiah are political titles</a:t>
            </a:r>
          </a:p>
          <a:p>
            <a:pPr lvl="1">
              <a:lnSpc>
                <a:spcPct val="90000"/>
              </a:lnSpc>
            </a:pPr>
            <a:r>
              <a:rPr lang="en-US" sz="2400" dirty="0">
                <a:latin typeface="Century Gothic" charset="0"/>
                <a:ea typeface="Century Gothic" charset="0"/>
                <a:cs typeface="Century Gothic" charset="0"/>
              </a:rPr>
              <a:t>Jesus rejected attempt to make him king</a:t>
            </a:r>
          </a:p>
          <a:p>
            <a:pPr lvl="1">
              <a:lnSpc>
                <a:spcPct val="90000"/>
              </a:lnSpc>
            </a:pPr>
            <a:r>
              <a:rPr lang="en-US" sz="2400" dirty="0">
                <a:latin typeface="Century Gothic" charset="0"/>
                <a:ea typeface="Century Gothic" charset="0"/>
                <a:cs typeface="Century Gothic" charset="0"/>
              </a:rPr>
              <a:t>Jesus told disciples not to say he was messiah</a:t>
            </a:r>
          </a:p>
          <a:p>
            <a:pPr>
              <a:lnSpc>
                <a:spcPct val="90000"/>
              </a:lnSpc>
            </a:pPr>
            <a:r>
              <a:rPr lang="en-US" sz="2800" dirty="0">
                <a:latin typeface="Century Gothic" charset="0"/>
                <a:ea typeface="Century Gothic" charset="0"/>
                <a:cs typeface="Century Gothic" charset="0"/>
              </a:rPr>
              <a:t>Threat to Roman authority and rule</a:t>
            </a:r>
          </a:p>
          <a:p>
            <a:pPr>
              <a:lnSpc>
                <a:spcPct val="90000"/>
              </a:lnSpc>
            </a:pPr>
            <a:r>
              <a:rPr lang="en-US" sz="2800" dirty="0">
                <a:latin typeface="Century Gothic" charset="0"/>
                <a:ea typeface="Century Gothic" charset="0"/>
                <a:cs typeface="Century Gothic" charset="0"/>
              </a:rPr>
              <a:t>High Priest responsible for reporting rebels</a:t>
            </a:r>
          </a:p>
        </p:txBody>
      </p:sp>
      <p:pic>
        <p:nvPicPr>
          <p:cNvPr id="93189" name="Picture 1029" descr="antonia-fortress"/>
          <p:cNvPicPr>
            <a:picLocks noGrp="1" noChangeAspect="1" noChangeArrowheads="1"/>
          </p:cNvPicPr>
          <p:nvPr>
            <p:ph sz="half" idx="2"/>
          </p:nvPr>
        </p:nvPicPr>
        <p:blipFill>
          <a:blip r:embed="rId3"/>
          <a:srcRect/>
          <a:stretch>
            <a:fillRect/>
          </a:stretch>
        </p:blipFill>
        <p:spPr>
          <a:xfrm>
            <a:off x="4648200" y="2486025"/>
            <a:ext cx="4194175" cy="2803525"/>
          </a:xfrm>
        </p:spPr>
      </p:pic>
      <p:sp>
        <p:nvSpPr>
          <p:cNvPr id="93190" name="Text Box 1030"/>
          <p:cNvSpPr txBox="1">
            <a:spLocks noChangeArrowheads="1"/>
          </p:cNvSpPr>
          <p:nvPr/>
        </p:nvSpPr>
        <p:spPr bwMode="auto">
          <a:xfrm>
            <a:off x="4745038" y="5429250"/>
            <a:ext cx="4395755" cy="40011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entury Gothic" charset="0"/>
                <a:ea typeface="Century Gothic" charset="0"/>
                <a:cs typeface="Century Gothic" charset="0"/>
              </a:rPr>
              <a:t>Roman fortress next to the Temple</a:t>
            </a:r>
          </a:p>
        </p:txBody>
      </p:sp>
    </p:spTree>
    <p:extLst>
      <p:ext uri="{BB962C8B-B14F-4D97-AF65-F5344CB8AC3E}">
        <p14:creationId xmlns:p14="http://schemas.microsoft.com/office/powerpoint/2010/main" val="158883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31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318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318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31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301625" y="303237"/>
            <a:ext cx="8510588" cy="1325563"/>
          </a:xfrm>
        </p:spPr>
        <p:txBody>
          <a:bodyPr/>
          <a:lstStyle/>
          <a:p>
            <a:r>
              <a:rPr lang="en-GB" dirty="0">
                <a:solidFill>
                  <a:srgbClr val="FFFF00"/>
                </a:solidFill>
                <a:latin typeface="Century Gothic" charset="0"/>
                <a:ea typeface="Century Gothic" charset="0"/>
                <a:cs typeface="Century Gothic" charset="0"/>
              </a:rPr>
              <a:t>Cleansing the Temple – threat to the priestly establishment</a:t>
            </a:r>
          </a:p>
        </p:txBody>
      </p:sp>
      <p:sp>
        <p:nvSpPr>
          <p:cNvPr id="24579" name="Rectangle 3"/>
          <p:cNvSpPr>
            <a:spLocks noGrp="1" noRot="1" noChangeArrowheads="1"/>
          </p:cNvSpPr>
          <p:nvPr>
            <p:ph type="body" sz="half" idx="1"/>
          </p:nvPr>
        </p:nvSpPr>
        <p:spPr>
          <a:xfrm>
            <a:off x="301625" y="2205038"/>
            <a:ext cx="4221163" cy="3408362"/>
          </a:xfrm>
        </p:spPr>
        <p:txBody>
          <a:bodyPr/>
          <a:lstStyle/>
          <a:p>
            <a:pPr marL="0" indent="0">
              <a:buNone/>
            </a:pPr>
            <a:r>
              <a:rPr lang="en-GB" sz="2400" dirty="0">
                <a:latin typeface="Century Gothic" panose="020B0502020202020204" pitchFamily="34" charset="0"/>
              </a:rPr>
              <a:t>”The importance of the episode is signalled by the fact that within a week of this incident, Jesus is dead. Matthew, Mark, and Luke agree that this is the event that functioned as the 'trigger' for Jesus' death.”</a:t>
            </a:r>
          </a:p>
          <a:p>
            <a:pPr marL="0" indent="0">
              <a:buNone/>
            </a:pPr>
            <a:r>
              <a:rPr lang="en-GB" sz="2000" dirty="0">
                <a:latin typeface="Century Gothic" panose="020B0502020202020204" pitchFamily="34" charset="0"/>
              </a:rPr>
              <a:t>Professor David Landry of the University of St. Thomas</a:t>
            </a:r>
          </a:p>
        </p:txBody>
      </p:sp>
      <p:pic>
        <p:nvPicPr>
          <p:cNvPr id="24580" name="Picture 4" descr="cleansing temple elgreco"/>
          <p:cNvPicPr>
            <a:picLocks noGrp="1" noChangeAspect="1" noChangeArrowheads="1"/>
          </p:cNvPicPr>
          <p:nvPr>
            <p:ph sz="half" idx="2"/>
          </p:nvPr>
        </p:nvPicPr>
        <p:blipFill>
          <a:blip r:embed="rId3"/>
          <a:srcRect/>
          <a:stretch>
            <a:fillRect/>
          </a:stretch>
        </p:blipFill>
        <p:spPr>
          <a:xfrm>
            <a:off x="4646934" y="2133600"/>
            <a:ext cx="4173538" cy="3203575"/>
          </a:xfrm>
          <a:ln/>
          <a:effectLst>
            <a:outerShdw blurRad="45720" dist="12700" dir="2700000" algn="ctr" rotWithShape="0">
              <a:srgbClr val="808080">
                <a:alpha val="75000"/>
              </a:srgbClr>
            </a:outerShdw>
          </a:effectLst>
        </p:spPr>
      </p:pic>
      <p:sp>
        <p:nvSpPr>
          <p:cNvPr id="24581" name="Text Box 5"/>
          <p:cNvSpPr txBox="1">
            <a:spLocks noChangeArrowheads="1"/>
          </p:cNvSpPr>
          <p:nvPr/>
        </p:nvSpPr>
        <p:spPr bwMode="auto">
          <a:xfrm>
            <a:off x="5059363" y="5486400"/>
            <a:ext cx="3098800" cy="641350"/>
          </a:xfrm>
          <a:prstGeom prst="rect">
            <a:avLst/>
          </a:prstGeom>
          <a:noFill/>
          <a:ln w="76200">
            <a:noFill/>
            <a:miter lim="800000"/>
            <a:headEnd/>
            <a:tailEnd/>
          </a:ln>
          <a:effectLst>
            <a:outerShdw blurRad="63500" dist="71842" dir="2700000" algn="ctr" rotWithShape="0">
              <a:schemeClr val="bg2"/>
            </a:outerShdw>
          </a:effectLst>
        </p:spPr>
        <p:txBody>
          <a:bodyPr wrap="none" anchor="ctr">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Christ driving the money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changers from the Temple</a:t>
            </a:r>
          </a:p>
        </p:txBody>
      </p:sp>
    </p:spTree>
    <p:extLst>
      <p:ext uri="{BB962C8B-B14F-4D97-AF65-F5344CB8AC3E}">
        <p14:creationId xmlns:p14="http://schemas.microsoft.com/office/powerpoint/2010/main" val="601106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8F36C-8C25-6F4A-ADC7-8F09C08EEB3D}"/>
              </a:ext>
            </a:extLst>
          </p:cNvPr>
          <p:cNvSpPr>
            <a:spLocks noGrp="1"/>
          </p:cNvSpPr>
          <p:nvPr>
            <p:ph type="title"/>
          </p:nvPr>
        </p:nvSpPr>
        <p:spPr/>
        <p:txBody>
          <a:bodyPr/>
          <a:lstStyle/>
          <a:p>
            <a:r>
              <a:rPr lang="en-GB" dirty="0">
                <a:solidFill>
                  <a:srgbClr val="FFFF00"/>
                </a:solidFill>
                <a:latin typeface="Century Gothic" panose="020B0502020202020204" pitchFamily="34" charset="0"/>
              </a:rPr>
              <a:t>Other suggestions . . .</a:t>
            </a:r>
          </a:p>
        </p:txBody>
      </p:sp>
      <p:sp>
        <p:nvSpPr>
          <p:cNvPr id="3" name="Text Placeholder 2">
            <a:extLst>
              <a:ext uri="{FF2B5EF4-FFF2-40B4-BE49-F238E27FC236}">
                <a16:creationId xmlns:a16="http://schemas.microsoft.com/office/drawing/2014/main" id="{9A92715C-A6BD-F549-985B-297C4A2B215B}"/>
              </a:ext>
            </a:extLst>
          </p:cNvPr>
          <p:cNvSpPr>
            <a:spLocks noGrp="1"/>
          </p:cNvSpPr>
          <p:nvPr>
            <p:ph type="body" sz="half" idx="1"/>
          </p:nvPr>
        </p:nvSpPr>
        <p:spPr>
          <a:xfrm>
            <a:off x="301625" y="1676400"/>
            <a:ext cx="8510588" cy="4422775"/>
          </a:xfrm>
        </p:spPr>
        <p:txBody>
          <a:bodyPr/>
          <a:lstStyle/>
          <a:p>
            <a:r>
              <a:rPr lang="en-GB" sz="2400" i="1" dirty="0" err="1">
                <a:latin typeface="Century Gothic" panose="020B0502020202020204" pitchFamily="34" charset="0"/>
              </a:rPr>
              <a:t>Toledot</a:t>
            </a:r>
            <a:r>
              <a:rPr lang="en-GB" sz="2400" i="1" dirty="0">
                <a:latin typeface="Century Gothic" panose="020B0502020202020204" pitchFamily="34" charset="0"/>
              </a:rPr>
              <a:t> </a:t>
            </a:r>
            <a:r>
              <a:rPr lang="en-GB" sz="2400" i="1" dirty="0" err="1">
                <a:latin typeface="Century Gothic" panose="020B0502020202020204" pitchFamily="34" charset="0"/>
              </a:rPr>
              <a:t>Yeshu</a:t>
            </a:r>
            <a:r>
              <a:rPr lang="en-GB" sz="2400" dirty="0">
                <a:latin typeface="Century Gothic" panose="020B0502020202020204" pitchFamily="34" charset="0"/>
              </a:rPr>
              <a:t> (Jewish parody of Jesus with possibly very early sources) claims that Jesus entered the Temple with 310 of his followers and that Christ's followers had entered the Temple, and the Holy of Holies</a:t>
            </a:r>
          </a:p>
          <a:p>
            <a:r>
              <a:rPr lang="en-GB" sz="2400" dirty="0">
                <a:latin typeface="Century Gothic" panose="020B0502020202020204" pitchFamily="34" charset="0"/>
              </a:rPr>
              <a:t>Bishop Epiphanius of Salamis (4</a:t>
            </a:r>
            <a:r>
              <a:rPr lang="en-GB" sz="2400" baseline="30000" dirty="0">
                <a:latin typeface="Century Gothic" panose="020B0502020202020204" pitchFamily="34" charset="0"/>
              </a:rPr>
              <a:t>th</a:t>
            </a:r>
            <a:r>
              <a:rPr lang="en-GB" sz="2400" dirty="0">
                <a:latin typeface="Century Gothic" panose="020B0502020202020204" pitchFamily="34" charset="0"/>
              </a:rPr>
              <a:t> century) agreed and claimed James wore the breastplate of the high priest and the high priestly diadem on his head and actually entered the Holy of Holies, and that John the Beloved had become a sacrificing priest who wore the mitre which was the headdress of the high priest.</a:t>
            </a:r>
          </a:p>
          <a:p>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261395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3E26C-DDA5-FB48-9930-FA2640443B30}"/>
              </a:ext>
            </a:extLst>
          </p:cNvPr>
          <p:cNvSpPr>
            <a:spLocks noGrp="1"/>
          </p:cNvSpPr>
          <p:nvPr>
            <p:ph type="title"/>
          </p:nvPr>
        </p:nvSpPr>
        <p:spPr>
          <a:xfrm>
            <a:off x="301625" y="-27384"/>
            <a:ext cx="8510588" cy="1325563"/>
          </a:xfrm>
        </p:spPr>
        <p:txBody>
          <a:bodyPr/>
          <a:lstStyle/>
          <a:p>
            <a:r>
              <a:rPr lang="en-GB" dirty="0">
                <a:solidFill>
                  <a:srgbClr val="FFFF00"/>
                </a:solidFill>
                <a:latin typeface="Century Gothic" panose="020B0502020202020204" pitchFamily="34" charset="0"/>
              </a:rPr>
              <a:t>Clash with chief priests</a:t>
            </a:r>
          </a:p>
        </p:txBody>
      </p:sp>
      <p:sp>
        <p:nvSpPr>
          <p:cNvPr id="3" name="Text Placeholder 2">
            <a:extLst>
              <a:ext uri="{FF2B5EF4-FFF2-40B4-BE49-F238E27FC236}">
                <a16:creationId xmlns:a16="http://schemas.microsoft.com/office/drawing/2014/main" id="{522233DB-2509-584E-AB90-514B00E6C066}"/>
              </a:ext>
            </a:extLst>
          </p:cNvPr>
          <p:cNvSpPr>
            <a:spLocks noGrp="1"/>
          </p:cNvSpPr>
          <p:nvPr>
            <p:ph type="body" sz="half" idx="1"/>
          </p:nvPr>
        </p:nvSpPr>
        <p:spPr>
          <a:xfrm>
            <a:off x="301625" y="1340768"/>
            <a:ext cx="8510588" cy="5256584"/>
          </a:xfrm>
        </p:spPr>
        <p:txBody>
          <a:bodyPr/>
          <a:lstStyle/>
          <a:p>
            <a:r>
              <a:rPr lang="en-GB" sz="2200" dirty="0">
                <a:latin typeface="Century Gothic" panose="020B0502020202020204" pitchFamily="34" charset="0"/>
              </a:rPr>
              <a:t> When Jesus entered the temple, the chief priests and elders of the people came to him as he was teaching. They asked, “What kind of authority do you have for doing these things? Who gave you this authority?” Jesus replied, “I have a question for you. If you tell me the answer, I’ll tell you what kind of authority I have to do these things.  Where did John get his authority to baptize? Did he get it from heaven or from humans?” They argued among themselves, “If we say ‘from heaven,’ he’ll say to us, ‘Then why didn’t you believe him?’  But we can’t say ‘from humans’ because we’re afraid of the crowd, since everyone thinks John was a prophet.”  Then they replied, “We don’t know.” Jesus said to them, “Neither will I tell you what kind of authority I have to do these things. 								Matthew 21:23-27</a:t>
            </a:r>
          </a:p>
        </p:txBody>
      </p:sp>
    </p:spTree>
    <p:extLst>
      <p:ext uri="{BB962C8B-B14F-4D97-AF65-F5344CB8AC3E}">
        <p14:creationId xmlns:p14="http://schemas.microsoft.com/office/powerpoint/2010/main" val="645695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1BDE25-E0BB-0E4A-984C-E898EAE6BA5F}"/>
              </a:ext>
            </a:extLst>
          </p:cNvPr>
          <p:cNvSpPr>
            <a:spLocks noGrp="1"/>
          </p:cNvSpPr>
          <p:nvPr>
            <p:ph type="title"/>
          </p:nvPr>
        </p:nvSpPr>
        <p:spPr/>
        <p:txBody>
          <a:bodyPr/>
          <a:lstStyle/>
          <a:p>
            <a:r>
              <a:rPr lang="en-GB" dirty="0">
                <a:solidFill>
                  <a:srgbClr val="FFFF00"/>
                </a:solidFill>
                <a:latin typeface="Century Gothic" panose="020B0502020202020204" pitchFamily="34" charset="0"/>
              </a:rPr>
              <a:t>Parable of the tenants</a:t>
            </a:r>
          </a:p>
        </p:txBody>
      </p:sp>
      <p:sp>
        <p:nvSpPr>
          <p:cNvPr id="6" name="Content Placeholder 5">
            <a:extLst>
              <a:ext uri="{FF2B5EF4-FFF2-40B4-BE49-F238E27FC236}">
                <a16:creationId xmlns:a16="http://schemas.microsoft.com/office/drawing/2014/main" id="{B4F476C6-F44A-B546-AC2C-DDE0E192A2BB}"/>
              </a:ext>
            </a:extLst>
          </p:cNvPr>
          <p:cNvSpPr>
            <a:spLocks noGrp="1"/>
          </p:cNvSpPr>
          <p:nvPr>
            <p:ph idx="1"/>
          </p:nvPr>
        </p:nvSpPr>
        <p:spPr>
          <a:xfrm>
            <a:off x="467543" y="1676400"/>
            <a:ext cx="8208913" cy="4422775"/>
          </a:xfrm>
        </p:spPr>
        <p:txBody>
          <a:bodyPr/>
          <a:lstStyle/>
          <a:p>
            <a:pPr marL="0" indent="0">
              <a:buNone/>
            </a:pPr>
            <a:r>
              <a:rPr lang="en-GB" sz="2400" dirty="0">
                <a:latin typeface="Century Gothic" panose="020B0502020202020204" pitchFamily="34" charset="0"/>
              </a:rPr>
              <a:t>“Listen to another parable. There was a landowner who planted a vineyard. He put a fence around it, dug a winepress in it, and built a tower. Then he rented it to tenant farmers and took a trip. When it was time for harvest, he sent his servants to the tenant farmers to collect his fruit. But the tenant farmers grabbed his servants. They beat some of them, and some of them they killed. Some of them they stoned to death. “Again he sent other servants, more than the first group. They treated them in the same way. </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031868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6E3695-9354-C140-BAC5-A03DB3FC12D2}"/>
              </a:ext>
            </a:extLst>
          </p:cNvPr>
          <p:cNvSpPr>
            <a:spLocks noGrp="1"/>
          </p:cNvSpPr>
          <p:nvPr>
            <p:ph idx="1"/>
          </p:nvPr>
        </p:nvSpPr>
        <p:spPr>
          <a:xfrm>
            <a:off x="301625" y="446385"/>
            <a:ext cx="8540750" cy="6006951"/>
          </a:xfrm>
        </p:spPr>
        <p:txBody>
          <a:bodyPr/>
          <a:lstStyle/>
          <a:p>
            <a:pPr marL="0" indent="0">
              <a:buNone/>
            </a:pPr>
            <a:r>
              <a:rPr lang="en-GB" sz="2400" dirty="0">
                <a:latin typeface="Century Gothic" panose="020B0502020202020204" pitchFamily="34" charset="0"/>
              </a:rPr>
              <a:t>Finally he sent his son to them. ‘They will respect my son,’ he said. “But when the tenant farmers saw the son, they said to each other, ‘This is the heir. Come on, let’s kill him and we’ll have his inheritance.’ They grabbed him, threw him out of the vineyard, and killed him. “When the owner of the vineyard comes, what will he do to those tenant farmers?” They said, “He will totally destroy those wicked farmers and rent the vineyard to other tenant farmers who will give him the fruit when it’s ready.” Therefore, I tell you that God’s kingdom will be taken away from </a:t>
            </a:r>
            <a:r>
              <a:rPr lang="en-GB" sz="2400" b="1" dirty="0">
                <a:latin typeface="Century Gothic" panose="020B0502020202020204" pitchFamily="34" charset="0"/>
              </a:rPr>
              <a:t>you</a:t>
            </a:r>
            <a:r>
              <a:rPr lang="en-GB" sz="2400" dirty="0">
                <a:latin typeface="Century Gothic" panose="020B0502020202020204" pitchFamily="34" charset="0"/>
              </a:rPr>
              <a:t> and will be given to a people who produce its fruit. Now when the </a:t>
            </a:r>
            <a:r>
              <a:rPr lang="en-GB" sz="2400" b="1" dirty="0">
                <a:latin typeface="Century Gothic" panose="020B0502020202020204" pitchFamily="34" charset="0"/>
              </a:rPr>
              <a:t>chief priests and the Pharisees heard the parable, they knew Jesus was talking about them. </a:t>
            </a:r>
            <a:r>
              <a:rPr lang="en-GB" sz="2400" dirty="0">
                <a:latin typeface="Century Gothic" panose="020B0502020202020204" pitchFamily="34" charset="0"/>
              </a:rPr>
              <a:t>They were trying to arrest him, but they feared the crowds, who thought he was a prophet.</a:t>
            </a:r>
          </a:p>
          <a:p>
            <a:pPr marL="0" indent="0">
              <a:buNone/>
            </a:pPr>
            <a:r>
              <a:rPr lang="en-GB" sz="2000" dirty="0">
                <a:latin typeface="Century Gothic" panose="020B0502020202020204" pitchFamily="34" charset="0"/>
              </a:rPr>
              <a:t>						Matthew 21:33-45</a:t>
            </a:r>
          </a:p>
          <a:p>
            <a:pPr marL="0" indent="0">
              <a:buNone/>
            </a:pPr>
            <a:endParaRPr lang="en-GB" sz="2400" dirty="0">
              <a:latin typeface="Century Gothic" panose="020B0502020202020204" pitchFamily="34" charset="0"/>
            </a:endParaRPr>
          </a:p>
          <a:p>
            <a:pPr marL="0" indent="0">
              <a:buNone/>
            </a:pPr>
            <a:endParaRPr lang="en-GB" sz="2400" dirty="0">
              <a:latin typeface="Century Gothic" panose="020B0502020202020204" pitchFamily="34" charset="0"/>
            </a:endParaRP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1139206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4397-FDC9-2A4B-BB98-9CB1AAFB1387}"/>
              </a:ext>
            </a:extLst>
          </p:cNvPr>
          <p:cNvSpPr>
            <a:spLocks noGrp="1"/>
          </p:cNvSpPr>
          <p:nvPr>
            <p:ph type="title"/>
          </p:nvPr>
        </p:nvSpPr>
        <p:spPr>
          <a:xfrm>
            <a:off x="301625" y="87213"/>
            <a:ext cx="8510588" cy="1325563"/>
          </a:xfrm>
        </p:spPr>
        <p:txBody>
          <a:bodyPr/>
          <a:lstStyle/>
          <a:p>
            <a:r>
              <a:rPr lang="en-GB" sz="4200" dirty="0">
                <a:solidFill>
                  <a:srgbClr val="FFFF00"/>
                </a:solidFill>
                <a:latin typeface="Century Gothic" panose="020B0502020202020204" pitchFamily="34" charset="0"/>
              </a:rPr>
              <a:t>What does the parable reference?</a:t>
            </a:r>
          </a:p>
        </p:txBody>
      </p:sp>
      <p:sp>
        <p:nvSpPr>
          <p:cNvPr id="3" name="Content Placeholder 2">
            <a:extLst>
              <a:ext uri="{FF2B5EF4-FFF2-40B4-BE49-F238E27FC236}">
                <a16:creationId xmlns:a16="http://schemas.microsoft.com/office/drawing/2014/main" id="{5D8790DB-0299-3843-9FD3-30AA6FE2F0DE}"/>
              </a:ext>
            </a:extLst>
          </p:cNvPr>
          <p:cNvSpPr>
            <a:spLocks noGrp="1"/>
          </p:cNvSpPr>
          <p:nvPr>
            <p:ph idx="1"/>
          </p:nvPr>
        </p:nvSpPr>
        <p:spPr>
          <a:xfrm>
            <a:off x="467544" y="1886545"/>
            <a:ext cx="8158807" cy="4422775"/>
          </a:xfrm>
        </p:spPr>
        <p:txBody>
          <a:bodyPr/>
          <a:lstStyle/>
          <a:p>
            <a:pPr marL="0" indent="0">
              <a:buNone/>
            </a:pPr>
            <a:r>
              <a:rPr lang="en-GB" sz="2200" dirty="0">
                <a:latin typeface="Century Gothic" panose="020B0502020202020204" pitchFamily="34" charset="0"/>
              </a:rPr>
              <a:t>Let me sing for my loved one</a:t>
            </a:r>
            <a:br>
              <a:rPr lang="en-GB" sz="2200" dirty="0">
                <a:latin typeface="Century Gothic" panose="020B0502020202020204" pitchFamily="34" charset="0"/>
              </a:rPr>
            </a:br>
            <a:r>
              <a:rPr lang="en-GB" sz="2200" dirty="0">
                <a:latin typeface="Century Gothic" panose="020B0502020202020204" pitchFamily="34" charset="0"/>
              </a:rPr>
              <a:t>    a love song for his vineyard.</a:t>
            </a:r>
            <a:br>
              <a:rPr lang="en-GB" sz="2200" dirty="0">
                <a:latin typeface="Century Gothic" panose="020B0502020202020204" pitchFamily="34" charset="0"/>
              </a:rPr>
            </a:br>
            <a:r>
              <a:rPr lang="en-GB" sz="2200" dirty="0">
                <a:latin typeface="Century Gothic" panose="020B0502020202020204" pitchFamily="34" charset="0"/>
              </a:rPr>
              <a:t>My loved one had a vineyard on a fertile hillside.</a:t>
            </a:r>
            <a:br>
              <a:rPr lang="en-GB" sz="2200" dirty="0">
                <a:latin typeface="Century Gothic" panose="020B0502020202020204" pitchFamily="34" charset="0"/>
              </a:rPr>
            </a:br>
            <a:r>
              <a:rPr lang="en-GB" sz="2200" dirty="0">
                <a:latin typeface="Century Gothic" panose="020B0502020202020204" pitchFamily="34" charset="0"/>
              </a:rPr>
              <a:t>He dug it,</a:t>
            </a:r>
            <a:br>
              <a:rPr lang="en-GB" sz="2200" dirty="0">
                <a:latin typeface="Century Gothic" panose="020B0502020202020204" pitchFamily="34" charset="0"/>
              </a:rPr>
            </a:br>
            <a:r>
              <a:rPr lang="en-GB" sz="2200" dirty="0">
                <a:latin typeface="Century Gothic" panose="020B0502020202020204" pitchFamily="34" charset="0"/>
              </a:rPr>
              <a:t>    cleared away its stones,</a:t>
            </a:r>
            <a:br>
              <a:rPr lang="en-GB" sz="2200" dirty="0">
                <a:latin typeface="Century Gothic" panose="020B0502020202020204" pitchFamily="34" charset="0"/>
              </a:rPr>
            </a:br>
            <a:r>
              <a:rPr lang="en-GB" sz="2200" dirty="0">
                <a:latin typeface="Century Gothic" panose="020B0502020202020204" pitchFamily="34" charset="0"/>
              </a:rPr>
              <a:t>    planted it with excellent vines,</a:t>
            </a:r>
            <a:br>
              <a:rPr lang="en-GB" sz="2200" dirty="0">
                <a:latin typeface="Century Gothic" panose="020B0502020202020204" pitchFamily="34" charset="0"/>
              </a:rPr>
            </a:br>
            <a:r>
              <a:rPr lang="en-GB" sz="2200" dirty="0">
                <a:latin typeface="Century Gothic" panose="020B0502020202020204" pitchFamily="34" charset="0"/>
              </a:rPr>
              <a:t>    built a tower inside it,</a:t>
            </a:r>
            <a:br>
              <a:rPr lang="en-GB" sz="2200" dirty="0">
                <a:latin typeface="Century Gothic" panose="020B0502020202020204" pitchFamily="34" charset="0"/>
              </a:rPr>
            </a:br>
            <a:r>
              <a:rPr lang="en-GB" sz="2200" dirty="0">
                <a:latin typeface="Century Gothic" panose="020B0502020202020204" pitchFamily="34" charset="0"/>
              </a:rPr>
              <a:t>    and dug out a wine vat in it.</a:t>
            </a:r>
            <a:br>
              <a:rPr lang="en-GB" sz="2200" dirty="0">
                <a:latin typeface="Century Gothic" panose="020B0502020202020204" pitchFamily="34" charset="0"/>
              </a:rPr>
            </a:br>
            <a:r>
              <a:rPr lang="en-GB" sz="2200" dirty="0">
                <a:latin typeface="Century Gothic" panose="020B0502020202020204" pitchFamily="34" charset="0"/>
              </a:rPr>
              <a:t>He expected it to grow good grapes—</a:t>
            </a:r>
            <a:br>
              <a:rPr lang="en-GB" sz="2200" dirty="0">
                <a:latin typeface="Century Gothic" panose="020B0502020202020204" pitchFamily="34" charset="0"/>
              </a:rPr>
            </a:br>
            <a:r>
              <a:rPr lang="en-GB" sz="2200" dirty="0">
                <a:latin typeface="Century Gothic" panose="020B0502020202020204" pitchFamily="34" charset="0"/>
              </a:rPr>
              <a:t>    but it grew rotten grapes.  </a:t>
            </a:r>
          </a:p>
          <a:p>
            <a:pPr marL="0" indent="0">
              <a:buNone/>
            </a:pPr>
            <a:r>
              <a:rPr lang="en-GB" sz="2200" dirty="0">
                <a:latin typeface="Century Gothic" panose="020B0502020202020204" pitchFamily="34" charset="0"/>
              </a:rPr>
              <a:t>The vineyard of the Lord who rules over all is the nation of Israel, and the people of Judah are the vines in which God delighted. 			Isaiah 5:1-2,7</a:t>
            </a:r>
          </a:p>
        </p:txBody>
      </p:sp>
    </p:spTree>
    <p:extLst>
      <p:ext uri="{BB962C8B-B14F-4D97-AF65-F5344CB8AC3E}">
        <p14:creationId xmlns:p14="http://schemas.microsoft.com/office/powerpoint/2010/main" val="1006316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301625" y="-27384"/>
            <a:ext cx="8510588" cy="1325563"/>
          </a:xfrm>
        </p:spPr>
        <p:txBody>
          <a:bodyPr/>
          <a:lstStyle/>
          <a:p>
            <a:pPr eaLnBrk="1" hangingPunct="1">
              <a:defRPr/>
            </a:pPr>
            <a:r>
              <a:rPr lang="en-US" sz="4200" dirty="0">
                <a:solidFill>
                  <a:srgbClr val="FAFC48"/>
                </a:solidFill>
                <a:effectLst>
                  <a:outerShdw blurRad="38100" dist="38100" dir="2700000" algn="tl">
                    <a:srgbClr val="000000">
                      <a:alpha val="43137"/>
                    </a:srgbClr>
                  </a:outerShdw>
                </a:effectLst>
                <a:latin typeface="Century Gothic" panose="020B0502020202020204" pitchFamily="34" charset="0"/>
              </a:rPr>
              <a:t>What does this parable mean?</a:t>
            </a:r>
            <a:endParaRPr lang="en-US" sz="4200" dirty="0">
              <a:effectLst>
                <a:outerShdw blurRad="38100" dist="38100" dir="2700000" algn="tl">
                  <a:srgbClr val="000000">
                    <a:alpha val="43137"/>
                  </a:srgbClr>
                </a:outerShdw>
              </a:effectLst>
              <a:latin typeface="Century Gothic" panose="020B0502020202020204" pitchFamily="34" charset="0"/>
            </a:endParaRPr>
          </a:p>
        </p:txBody>
      </p:sp>
      <p:sp>
        <p:nvSpPr>
          <p:cNvPr id="251925" name="Rectangle 21"/>
          <p:cNvSpPr>
            <a:spLocks noRot="1" noChangeArrowheads="1"/>
          </p:cNvSpPr>
          <p:nvPr/>
        </p:nvSpPr>
        <p:spPr bwMode="auto">
          <a:xfrm>
            <a:off x="301625" y="1340768"/>
            <a:ext cx="4194175" cy="2670175"/>
          </a:xfrm>
          <a:prstGeom prst="rect">
            <a:avLst/>
          </a:prstGeom>
          <a:noFill/>
          <a:ln w="9525">
            <a:noFill/>
            <a:miter lim="800000"/>
            <a:headEnd/>
            <a:tailEnd/>
          </a:ln>
          <a:effectLst>
            <a:outerShdw blurRad="45720" dist="12700" dir="2700000" algn="ctr" rotWithShape="0">
              <a:srgbClr val="000000">
                <a:alpha val="75000"/>
              </a:srgbClr>
            </a:outerShdw>
          </a:effectLst>
        </p:spPr>
        <p:txBody>
          <a:bodyPr>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sz="2800" b="0" i="0" u="none" strike="noStrike" kern="1200" cap="none" spc="0" normalizeH="0" baseline="0" noProof="0" dirty="0">
                <a:ln>
                  <a:noFill/>
                </a:ln>
                <a:solidFill>
                  <a:srgbClr val="FFCC00"/>
                </a:solidFill>
                <a:effectLst/>
                <a:uLnTx/>
                <a:uFillTx/>
                <a:latin typeface="Century Gothic" panose="020B0502020202020204" pitchFamily="34" charset="0"/>
                <a:ea typeface="Arial" pitchFamily="-68" charset="0"/>
                <a:cs typeface="Arial" pitchFamily="-68" charset="0"/>
              </a:rPr>
              <a:t>Landlord</a:t>
            </a: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68" charset="0"/>
                <a:cs typeface="Arial" pitchFamily="-68" charset="0"/>
              </a:rPr>
              <a:t> = God</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sz="2800" b="0" i="0" u="none" strike="noStrike" kern="1200" cap="none" spc="0" normalizeH="0" baseline="0" noProof="0" dirty="0">
                <a:ln>
                  <a:noFill/>
                </a:ln>
                <a:solidFill>
                  <a:srgbClr val="FFCC00"/>
                </a:solidFill>
                <a:effectLst/>
                <a:uLnTx/>
                <a:uFillTx/>
                <a:latin typeface="Century Gothic" panose="020B0502020202020204" pitchFamily="34" charset="0"/>
                <a:ea typeface="Arial" pitchFamily="-68" charset="0"/>
                <a:cs typeface="Arial" pitchFamily="-68" charset="0"/>
              </a:rPr>
              <a:t>Vineyard</a:t>
            </a: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68" charset="0"/>
                <a:cs typeface="Arial" pitchFamily="-68" charset="0"/>
              </a:rPr>
              <a:t> = Israel</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sz="2800" b="0" i="0" u="none" strike="noStrike" kern="1200" cap="none" spc="0" normalizeH="0" baseline="0" noProof="0" dirty="0">
                <a:ln>
                  <a:noFill/>
                </a:ln>
                <a:solidFill>
                  <a:srgbClr val="FFCC00"/>
                </a:solidFill>
                <a:effectLst/>
                <a:uLnTx/>
                <a:uFillTx/>
                <a:latin typeface="Century Gothic" panose="020B0502020202020204" pitchFamily="34" charset="0"/>
                <a:ea typeface="Arial" pitchFamily="-68" charset="0"/>
                <a:cs typeface="Arial" pitchFamily="-68" charset="0"/>
              </a:rPr>
              <a:t>Tenants</a:t>
            </a: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68" charset="0"/>
                <a:cs typeface="Arial" pitchFamily="-68" charset="0"/>
              </a:rPr>
              <a:t> = Leaders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sz="2800" b="0" i="0" u="none" strike="noStrike" kern="1200" cap="none" spc="0" normalizeH="0" baseline="0" noProof="0" dirty="0">
                <a:ln>
                  <a:noFill/>
                </a:ln>
                <a:solidFill>
                  <a:srgbClr val="FFCC00"/>
                </a:solidFill>
                <a:effectLst/>
                <a:uLnTx/>
                <a:uFillTx/>
                <a:latin typeface="Century Gothic" panose="020B0502020202020204" pitchFamily="34" charset="0"/>
                <a:ea typeface="Arial" pitchFamily="-68" charset="0"/>
                <a:cs typeface="Arial" pitchFamily="-68" charset="0"/>
              </a:rPr>
              <a:t>Servants</a:t>
            </a: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68" charset="0"/>
                <a:cs typeface="Arial" pitchFamily="-68" charset="0"/>
              </a:rPr>
              <a:t> = Prophets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GB" sz="2800" b="0" i="0" u="none" strike="noStrike" kern="1200" cap="none" spc="0" normalizeH="0" baseline="0" noProof="0" dirty="0">
                <a:ln>
                  <a:noFill/>
                </a:ln>
                <a:solidFill>
                  <a:srgbClr val="FFCC00"/>
                </a:solidFill>
                <a:effectLst/>
                <a:uLnTx/>
                <a:uFillTx/>
                <a:latin typeface="Century Gothic" panose="020B0502020202020204" pitchFamily="34" charset="0"/>
                <a:ea typeface="Arial" pitchFamily="-68" charset="0"/>
                <a:cs typeface="Arial" pitchFamily="-68" charset="0"/>
              </a:rPr>
              <a:t>Son</a:t>
            </a: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Arial" pitchFamily="-68" charset="0"/>
                <a:cs typeface="Arial" pitchFamily="-68" charset="0"/>
              </a:rPr>
              <a:t> = Jesus</a:t>
            </a:r>
          </a:p>
        </p:txBody>
      </p:sp>
      <p:sp>
        <p:nvSpPr>
          <p:cNvPr id="251928" name="Text Box 24"/>
          <p:cNvSpPr txBox="1">
            <a:spLocks noChangeArrowheads="1"/>
          </p:cNvSpPr>
          <p:nvPr/>
        </p:nvSpPr>
        <p:spPr bwMode="auto">
          <a:xfrm>
            <a:off x="227013" y="4221088"/>
            <a:ext cx="8449443" cy="1261884"/>
          </a:xfrm>
          <a:prstGeom prst="rect">
            <a:avLst/>
          </a:prstGeom>
          <a:noFill/>
          <a:ln w="9525">
            <a:noFill/>
            <a:miter lim="800000"/>
            <a:headEnd/>
            <a:tailEnd/>
          </a:ln>
        </p:spPr>
        <p:txBody>
          <a:bodyPr wrap="square">
            <a:prstTxWarp prst="textNoShape">
              <a:avLst/>
            </a:prstTxWarp>
            <a:spAutoFit/>
          </a:bodyPr>
          <a:lstStyle/>
          <a:p>
            <a:pPr marL="0" marR="0" lvl="0" indent="0" algn="l" defTabSz="914400" rtl="0" eaLnBrk="0" fontAlgn="base" latinLnBrk="0" hangingPunct="0">
              <a:lnSpc>
                <a:spcPct val="100000"/>
              </a:lnSpc>
              <a:spcBef>
                <a:spcPct val="5000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“Therefore I tell you, the Kingdom of God will be taken away from you [the chief priests] and given to a people producing the fruits of it.”</a:t>
            </a: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	</a:t>
            </a: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Matthew 21:43</a:t>
            </a:r>
            <a:endPar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endParaRPr>
          </a:p>
        </p:txBody>
      </p:sp>
      <p:sp>
        <p:nvSpPr>
          <p:cNvPr id="251929" name="Text Box 25"/>
          <p:cNvSpPr txBox="1">
            <a:spLocks noChangeArrowheads="1"/>
          </p:cNvSpPr>
          <p:nvPr/>
        </p:nvSpPr>
        <p:spPr bwMode="auto">
          <a:xfrm>
            <a:off x="1979712" y="5766355"/>
            <a:ext cx="5113900" cy="830997"/>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Jews who believe in Jesus would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become leaders of Israel</a:t>
            </a:r>
          </a:p>
        </p:txBody>
      </p:sp>
      <p:sp>
        <p:nvSpPr>
          <p:cNvPr id="251930" name="Line 26"/>
          <p:cNvSpPr>
            <a:spLocks noChangeShapeType="1"/>
          </p:cNvSpPr>
          <p:nvPr/>
        </p:nvSpPr>
        <p:spPr bwMode="auto">
          <a:xfrm>
            <a:off x="395536" y="6237312"/>
            <a:ext cx="1066800" cy="0"/>
          </a:xfrm>
          <a:prstGeom prst="line">
            <a:avLst/>
          </a:prstGeom>
          <a:noFill/>
          <a:ln w="76200">
            <a:solidFill>
              <a:schemeClr val="tx1"/>
            </a:solidFill>
            <a:round/>
            <a:headEnd/>
            <a:tailEnd type="triangle" w="med" len="med"/>
          </a:ln>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Tree>
    <p:extLst>
      <p:ext uri="{BB962C8B-B14F-4D97-AF65-F5344CB8AC3E}">
        <p14:creationId xmlns:p14="http://schemas.microsoft.com/office/powerpoint/2010/main" val="363767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19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19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19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19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25" grpId="0"/>
      <p:bldP spid="251928" grpId="0"/>
      <p:bldP spid="251929" grpId="0"/>
      <p:bldP spid="25193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80898" name="Rectangle 2"/>
          <p:cNvSpPr>
            <a:spLocks noGrp="1" noRot="1" noChangeArrowheads="1"/>
          </p:cNvSpPr>
          <p:nvPr>
            <p:ph type="title"/>
          </p:nvPr>
        </p:nvSpPr>
        <p:spPr>
          <a:xfrm>
            <a:off x="152400" y="228600"/>
            <a:ext cx="8659813" cy="1325563"/>
          </a:xfrm>
        </p:spPr>
        <p:txBody>
          <a:bodyPr/>
          <a:lstStyle/>
          <a:p>
            <a:r>
              <a:rPr lang="en-US" sz="4000" dirty="0">
                <a:solidFill>
                  <a:srgbClr val="FFFF00"/>
                </a:solidFill>
                <a:latin typeface="Century Gothic" charset="0"/>
                <a:ea typeface="Century Gothic" charset="0"/>
                <a:cs typeface="Century Gothic" charset="0"/>
              </a:rPr>
              <a:t>Chief priests plot against Jesus</a:t>
            </a:r>
            <a:endParaRPr lang="en-US" dirty="0">
              <a:solidFill>
                <a:srgbClr val="FFFF00"/>
              </a:solidFill>
              <a:latin typeface="Century Gothic" charset="0"/>
              <a:ea typeface="Century Gothic" charset="0"/>
              <a:cs typeface="Century Gothic" charset="0"/>
            </a:endParaRPr>
          </a:p>
        </p:txBody>
      </p:sp>
      <p:sp>
        <p:nvSpPr>
          <p:cNvPr id="80899" name="Rectangle 3"/>
          <p:cNvSpPr>
            <a:spLocks noGrp="1" noRot="1" noChangeArrowheads="1"/>
          </p:cNvSpPr>
          <p:nvPr>
            <p:ph type="body" sz="half" idx="1"/>
          </p:nvPr>
        </p:nvSpPr>
        <p:spPr>
          <a:xfrm>
            <a:off x="35496" y="1886545"/>
            <a:ext cx="4194175" cy="4422775"/>
          </a:xfrm>
        </p:spPr>
        <p:txBody>
          <a:bodyPr/>
          <a:lstStyle/>
          <a:p>
            <a:pPr>
              <a:buFont typeface="Wingdings" pitchFamily="96" charset="2"/>
              <a:buNone/>
            </a:pPr>
            <a:r>
              <a:rPr lang="en-US" sz="2800" dirty="0">
                <a:latin typeface="Century Gothic" charset="0"/>
                <a:ea typeface="Century Gothic" charset="0"/>
                <a:cs typeface="Century Gothic" charset="0"/>
              </a:rPr>
              <a:t>	Then the chief priests and elders gathered and took counsel to arrest Jesus by stealth and kill him. But they said, “Not during the feast, lest there be a tumult among the people.”</a:t>
            </a:r>
          </a:p>
          <a:p>
            <a:pPr>
              <a:buFont typeface="Wingdings" pitchFamily="96" charset="2"/>
              <a:buNone/>
            </a:pPr>
            <a:r>
              <a:rPr lang="en-US" sz="2000" dirty="0">
                <a:latin typeface="Century Gothic" charset="0"/>
                <a:ea typeface="Century Gothic" charset="0"/>
                <a:cs typeface="Century Gothic" charset="0"/>
              </a:rPr>
              <a:t>			Matthew 26:3-5</a:t>
            </a:r>
          </a:p>
        </p:txBody>
      </p:sp>
      <p:pic>
        <p:nvPicPr>
          <p:cNvPr id="80901" name="Picture 5" descr="James_Tissot_The_Chief_Priests_take_counsel_together_525"/>
          <p:cNvPicPr>
            <a:picLocks noGrp="1" noChangeAspect="1" noChangeArrowheads="1"/>
          </p:cNvPicPr>
          <p:nvPr>
            <p:ph sz="half" idx="2"/>
          </p:nvPr>
        </p:nvPicPr>
        <p:blipFill>
          <a:blip r:embed="rId3"/>
          <a:srcRect/>
          <a:stretch>
            <a:fillRect/>
          </a:stretch>
        </p:blipFill>
        <p:spPr>
          <a:xfrm>
            <a:off x="4648200" y="2425700"/>
            <a:ext cx="4194175" cy="2922588"/>
          </a:xfrm>
        </p:spPr>
      </p:pic>
    </p:spTree>
    <p:extLst>
      <p:ext uri="{BB962C8B-B14F-4D97-AF65-F5344CB8AC3E}">
        <p14:creationId xmlns:p14="http://schemas.microsoft.com/office/powerpoint/2010/main" val="1185477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7F9D0-7FCC-7742-9788-938E3B7C0E89}"/>
              </a:ext>
            </a:extLst>
          </p:cNvPr>
          <p:cNvSpPr>
            <a:spLocks noGrp="1"/>
          </p:cNvSpPr>
          <p:nvPr>
            <p:ph type="title"/>
          </p:nvPr>
        </p:nvSpPr>
        <p:spPr>
          <a:xfrm>
            <a:off x="301625" y="-27384"/>
            <a:ext cx="8510588" cy="1325563"/>
          </a:xfrm>
        </p:spPr>
        <p:txBody>
          <a:bodyPr/>
          <a:lstStyle/>
          <a:p>
            <a:r>
              <a:rPr lang="en-GB" sz="4000" dirty="0">
                <a:solidFill>
                  <a:srgbClr val="FFFF00"/>
                </a:solidFill>
                <a:latin typeface="Century Gothic" panose="020B0502020202020204" pitchFamily="34" charset="0"/>
              </a:rPr>
              <a:t>Reading critically</a:t>
            </a:r>
          </a:p>
        </p:txBody>
      </p:sp>
      <p:sp>
        <p:nvSpPr>
          <p:cNvPr id="3" name="Content Placeholder 2">
            <a:extLst>
              <a:ext uri="{FF2B5EF4-FFF2-40B4-BE49-F238E27FC236}">
                <a16:creationId xmlns:a16="http://schemas.microsoft.com/office/drawing/2014/main" id="{FD6020E7-7193-2B4F-AD08-BCC0295DAE86}"/>
              </a:ext>
            </a:extLst>
          </p:cNvPr>
          <p:cNvSpPr>
            <a:spLocks noGrp="1"/>
          </p:cNvSpPr>
          <p:nvPr>
            <p:ph idx="1"/>
          </p:nvPr>
        </p:nvSpPr>
        <p:spPr>
          <a:xfrm>
            <a:off x="301625" y="1340768"/>
            <a:ext cx="8540750" cy="4422775"/>
          </a:xfrm>
        </p:spPr>
        <p:txBody>
          <a:bodyPr/>
          <a:lstStyle/>
          <a:p>
            <a:r>
              <a:rPr lang="en-GB" dirty="0">
                <a:latin typeface="Century Gothic" panose="020B0502020202020204" pitchFamily="34" charset="0"/>
              </a:rPr>
              <a:t>Does the verse or passage contradict the traditional narrative or theology?</a:t>
            </a:r>
          </a:p>
          <a:p>
            <a:pPr lvl="1"/>
            <a:r>
              <a:rPr lang="en-GB" dirty="0">
                <a:latin typeface="Century Gothic" panose="020B0502020202020204" pitchFamily="34" charset="0"/>
              </a:rPr>
              <a:t>Probably authentic</a:t>
            </a:r>
          </a:p>
          <a:p>
            <a:pPr lvl="1"/>
            <a:r>
              <a:rPr lang="en-GB" dirty="0">
                <a:latin typeface="Century Gothic" panose="020B0502020202020204" pitchFamily="34" charset="0"/>
              </a:rPr>
              <a:t>What is the traditional narrative?</a:t>
            </a:r>
          </a:p>
          <a:p>
            <a:pPr lvl="2"/>
            <a:r>
              <a:rPr lang="en-GB" dirty="0">
                <a:latin typeface="Century Gothic" panose="020B0502020202020204" pitchFamily="34" charset="0"/>
              </a:rPr>
              <a:t>Jesus was born to die</a:t>
            </a:r>
          </a:p>
          <a:p>
            <a:pPr lvl="2"/>
            <a:r>
              <a:rPr lang="en-GB" dirty="0">
                <a:latin typeface="Century Gothic" panose="020B0502020202020204" pitchFamily="34" charset="0"/>
              </a:rPr>
              <a:t>He was rejected by the Jewish people</a:t>
            </a:r>
          </a:p>
          <a:p>
            <a:pPr lvl="2"/>
            <a:r>
              <a:rPr lang="en-GB" dirty="0">
                <a:latin typeface="Century Gothic" panose="020B0502020202020204" pitchFamily="34" charset="0"/>
              </a:rPr>
              <a:t>He was God – ‘son of man’</a:t>
            </a:r>
          </a:p>
          <a:p>
            <a:r>
              <a:rPr lang="en-GB" dirty="0">
                <a:latin typeface="Century Gothic" panose="020B0502020202020204" pitchFamily="34" charset="0"/>
              </a:rPr>
              <a:t>Does it support traditional theology?</a:t>
            </a:r>
          </a:p>
          <a:p>
            <a:pPr lvl="1"/>
            <a:r>
              <a:rPr lang="en-GB" dirty="0">
                <a:latin typeface="Century Gothic" panose="020B0502020202020204" pitchFamily="34" charset="0"/>
              </a:rPr>
              <a:t>Maybe an editorial addition</a:t>
            </a:r>
          </a:p>
          <a:p>
            <a:pPr lvl="2"/>
            <a:r>
              <a:rPr lang="en-GB" dirty="0">
                <a:latin typeface="Century Gothic" panose="020B0502020202020204" pitchFamily="34" charset="0"/>
              </a:rPr>
              <a:t>‘He said this because he knew he was going to die’ </a:t>
            </a:r>
          </a:p>
        </p:txBody>
      </p:sp>
    </p:spTree>
    <p:extLst>
      <p:ext uri="{BB962C8B-B14F-4D97-AF65-F5344CB8AC3E}">
        <p14:creationId xmlns:p14="http://schemas.microsoft.com/office/powerpoint/2010/main" val="398393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81922" name="Rectangle 2"/>
          <p:cNvSpPr>
            <a:spLocks noGrp="1" noRot="1" noChangeArrowheads="1"/>
          </p:cNvSpPr>
          <p:nvPr>
            <p:ph type="title"/>
          </p:nvPr>
        </p:nvSpPr>
        <p:spPr>
          <a:xfrm>
            <a:off x="301625" y="-27384"/>
            <a:ext cx="8510588" cy="1325563"/>
          </a:xfrm>
        </p:spPr>
        <p:txBody>
          <a:bodyPr/>
          <a:lstStyle/>
          <a:p>
            <a:r>
              <a:rPr lang="en-US" dirty="0">
                <a:solidFill>
                  <a:srgbClr val="FFFF00"/>
                </a:solidFill>
                <a:latin typeface="Century Gothic" charset="0"/>
                <a:ea typeface="Century Gothic" charset="0"/>
                <a:cs typeface="Century Gothic" charset="0"/>
              </a:rPr>
              <a:t>Why did they do this?</a:t>
            </a:r>
          </a:p>
        </p:txBody>
      </p:sp>
      <p:sp>
        <p:nvSpPr>
          <p:cNvPr id="81923" name="Rectangle 3"/>
          <p:cNvSpPr>
            <a:spLocks noGrp="1" noRot="1" noChangeArrowheads="1"/>
          </p:cNvSpPr>
          <p:nvPr>
            <p:ph type="body" sz="half" idx="1"/>
          </p:nvPr>
        </p:nvSpPr>
        <p:spPr>
          <a:xfrm>
            <a:off x="107504" y="1340768"/>
            <a:ext cx="4388296" cy="4422775"/>
          </a:xfrm>
        </p:spPr>
        <p:txBody>
          <a:bodyPr/>
          <a:lstStyle/>
          <a:p>
            <a:pPr>
              <a:lnSpc>
                <a:spcPct val="90000"/>
              </a:lnSpc>
              <a:buFont typeface="Wingdings" pitchFamily="96" charset="2"/>
              <a:buNone/>
            </a:pPr>
            <a:r>
              <a:rPr lang="en-US" sz="2600" dirty="0">
                <a:latin typeface="Century Gothic" charset="0"/>
                <a:ea typeface="Century Gothic" charset="0"/>
                <a:cs typeface="Century Gothic" charset="0"/>
              </a:rPr>
              <a:t>	“If we let him go on like this, every one will believe in him, and the Romans will come and destroy our holy place and our nation.”  Caiaphas said, “It is expedient that one man should die for the people, and that the whole nation should not perish.”</a:t>
            </a:r>
          </a:p>
          <a:p>
            <a:pPr>
              <a:lnSpc>
                <a:spcPct val="90000"/>
              </a:lnSpc>
              <a:buFont typeface="Wingdings" pitchFamily="96" charset="2"/>
              <a:buNone/>
            </a:pPr>
            <a:r>
              <a:rPr lang="en-US" sz="2000" dirty="0">
                <a:latin typeface="Century Gothic" charset="0"/>
                <a:ea typeface="Century Gothic" charset="0"/>
                <a:cs typeface="Century Gothic" charset="0"/>
              </a:rPr>
              <a:t>			John 11:48-51</a:t>
            </a:r>
          </a:p>
        </p:txBody>
      </p:sp>
      <p:pic>
        <p:nvPicPr>
          <p:cNvPr id="81925" name="Picture 5" descr="Ossuary-Caiaphas(1)"/>
          <p:cNvPicPr>
            <a:picLocks noGrp="1" noChangeAspect="1" noChangeArrowheads="1"/>
          </p:cNvPicPr>
          <p:nvPr>
            <p:ph sz="half" idx="2"/>
          </p:nvPr>
        </p:nvPicPr>
        <p:blipFill>
          <a:blip r:embed="rId3"/>
          <a:srcRect/>
          <a:stretch>
            <a:fillRect/>
          </a:stretch>
        </p:blipFill>
        <p:spPr>
          <a:xfrm>
            <a:off x="4648200" y="1965325"/>
            <a:ext cx="4194175" cy="3843338"/>
          </a:xfrm>
        </p:spPr>
      </p:pic>
      <p:sp>
        <p:nvSpPr>
          <p:cNvPr id="81926" name="Text Box 6"/>
          <p:cNvSpPr txBox="1">
            <a:spLocks noChangeArrowheads="1"/>
          </p:cNvSpPr>
          <p:nvPr/>
        </p:nvSpPr>
        <p:spPr bwMode="auto">
          <a:xfrm>
            <a:off x="5128696" y="5886450"/>
            <a:ext cx="3357009" cy="707886"/>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entury Gothic" charset="0"/>
                <a:ea typeface="Century Gothic" charset="0"/>
                <a:cs typeface="Century Gothic" charset="0"/>
              </a:rPr>
              <a:t>Ossuary of the high priest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entury Gothic" charset="0"/>
                <a:ea typeface="Century Gothic" charset="0"/>
                <a:cs typeface="Century Gothic" charset="0"/>
              </a:rPr>
              <a:t>Joseph Caiaphas</a:t>
            </a:r>
          </a:p>
        </p:txBody>
      </p:sp>
    </p:spTree>
    <p:extLst>
      <p:ext uri="{BB962C8B-B14F-4D97-AF65-F5344CB8AC3E}">
        <p14:creationId xmlns:p14="http://schemas.microsoft.com/office/powerpoint/2010/main" val="2115389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Rot="1" noChangeArrowheads="1"/>
          </p:cNvSpPr>
          <p:nvPr>
            <p:ph type="title"/>
          </p:nvPr>
        </p:nvSpPr>
        <p:spPr/>
        <p:txBody>
          <a:bodyPr/>
          <a:lstStyle/>
          <a:p>
            <a:pPr eaLnBrk="1" hangingPunct="1">
              <a:defRPr/>
            </a:pPr>
            <a:r>
              <a:rPr lang="en-GB" sz="4000" dirty="0">
                <a:solidFill>
                  <a:srgbClr val="FFFF00"/>
                </a:solidFill>
                <a:latin typeface="Century Gothic" panose="020B0502020202020204" pitchFamily="34" charset="0"/>
              </a:rPr>
              <a:t>A very real and present risk</a:t>
            </a:r>
          </a:p>
        </p:txBody>
      </p:sp>
      <p:sp>
        <p:nvSpPr>
          <p:cNvPr id="61443" name="Rectangle 5"/>
          <p:cNvSpPr>
            <a:spLocks noGrp="1" noRot="1" noChangeArrowheads="1"/>
          </p:cNvSpPr>
          <p:nvPr>
            <p:ph type="body" sz="half" idx="1"/>
          </p:nvPr>
        </p:nvSpPr>
        <p:spPr/>
        <p:txBody>
          <a:bodyPr/>
          <a:lstStyle/>
          <a:p>
            <a:pPr eaLnBrk="1" hangingPunct="1"/>
            <a:r>
              <a:rPr lang="en-US" altLang="ja-JP" sz="2400" dirty="0">
                <a:effectLst/>
                <a:latin typeface="Century Gothic" panose="020B0502020202020204" pitchFamily="34" charset="0"/>
                <a:ea typeface="MS PGothic" charset="0"/>
                <a:cs typeface="MS PGothic" charset="0"/>
              </a:rPr>
              <a:t>First Jewish revolt against Roman rule</a:t>
            </a:r>
          </a:p>
          <a:p>
            <a:pPr eaLnBrk="1" hangingPunct="1"/>
            <a:r>
              <a:rPr lang="en-US" altLang="ja-JP" sz="2400" dirty="0">
                <a:effectLst/>
                <a:latin typeface="Century Gothic" panose="020B0502020202020204" pitchFamily="34" charset="0"/>
                <a:ea typeface="MS PGothic" charset="0"/>
                <a:cs typeface="MS PGothic" charset="0"/>
              </a:rPr>
              <a:t>Destruction of Jerusalem and the Temple 70 CE</a:t>
            </a:r>
          </a:p>
          <a:p>
            <a:pPr eaLnBrk="1" hangingPunct="1"/>
            <a:r>
              <a:rPr lang="en-US" altLang="ja-JP" sz="2400" dirty="0">
                <a:effectLst/>
                <a:latin typeface="Century Gothic" panose="020B0502020202020204" pitchFamily="34" charset="0"/>
                <a:ea typeface="MS PGothic" charset="0"/>
                <a:cs typeface="MS PGothic" charset="0"/>
              </a:rPr>
              <a:t>Second Jewish revolt 132-135 CE</a:t>
            </a:r>
          </a:p>
          <a:p>
            <a:pPr eaLnBrk="1" hangingPunct="1"/>
            <a:r>
              <a:rPr lang="en-US" altLang="ja-JP" sz="2400" dirty="0">
                <a:effectLst/>
                <a:latin typeface="Century Gothic" panose="020B0502020202020204" pitchFamily="34" charset="0"/>
                <a:ea typeface="MS PGothic" charset="0"/>
                <a:cs typeface="MS PGothic" charset="0"/>
              </a:rPr>
              <a:t>500,000 Jews killed, 985 villages destroyed</a:t>
            </a:r>
          </a:p>
          <a:p>
            <a:pPr eaLnBrk="1" hangingPunct="1"/>
            <a:r>
              <a:rPr lang="en-US" altLang="ja-JP" sz="2400" dirty="0">
                <a:effectLst/>
                <a:latin typeface="Century Gothic" panose="020B0502020202020204" pitchFamily="34" charset="0"/>
                <a:ea typeface="MS PGothic" charset="0"/>
                <a:cs typeface="MS PGothic" charset="0"/>
              </a:rPr>
              <a:t>Jews forbidden to live in Jerusalem</a:t>
            </a:r>
          </a:p>
          <a:p>
            <a:pPr eaLnBrk="1" hangingPunct="1"/>
            <a:r>
              <a:rPr lang="en-US" altLang="ja-JP" sz="2400" dirty="0">
                <a:effectLst/>
                <a:latin typeface="Century Gothic" panose="020B0502020202020204" pitchFamily="34" charset="0"/>
                <a:ea typeface="MS PGothic" charset="0"/>
                <a:cs typeface="MS PGothic" charset="0"/>
              </a:rPr>
              <a:t>Judea renamed </a:t>
            </a:r>
            <a:r>
              <a:rPr lang="en-US" altLang="ja-JP" sz="2400" dirty="0" err="1">
                <a:effectLst/>
                <a:latin typeface="Century Gothic" panose="020B0502020202020204" pitchFamily="34" charset="0"/>
                <a:ea typeface="MS PGothic" charset="0"/>
                <a:cs typeface="MS PGothic" charset="0"/>
              </a:rPr>
              <a:t>Palaestina</a:t>
            </a:r>
            <a:endParaRPr lang="en-US" altLang="ja-JP" sz="2400" dirty="0">
              <a:effectLst/>
              <a:latin typeface="Century Gothic" panose="020B0502020202020204" pitchFamily="34" charset="0"/>
              <a:ea typeface="MS PGothic" charset="0"/>
              <a:cs typeface="MS PGothic" charset="0"/>
            </a:endParaRPr>
          </a:p>
          <a:p>
            <a:pPr eaLnBrk="1" hangingPunct="1"/>
            <a:endParaRPr lang="en-GB" sz="2400" dirty="0">
              <a:effectLst/>
              <a:latin typeface="Century Gothic" panose="020B0502020202020204" pitchFamily="34" charset="0"/>
            </a:endParaRPr>
          </a:p>
        </p:txBody>
      </p:sp>
      <p:pic>
        <p:nvPicPr>
          <p:cNvPr id="61444" name="Picture 7" descr="titus"/>
          <p:cNvPicPr>
            <a:picLocks noGrp="1" noChangeAspect="1" noChangeArrowheads="1"/>
          </p:cNvPicPr>
          <p:nvPr>
            <p:ph sz="half" idx="2"/>
          </p:nvPr>
        </p:nvPicPr>
        <p:blipFill>
          <a:blip r:embed="rId3"/>
          <a:srcRect/>
          <a:stretch>
            <a:fillRect/>
          </a:stretch>
        </p:blipFill>
        <p:spPr>
          <a:xfrm>
            <a:off x="4648200" y="2417763"/>
            <a:ext cx="4194175" cy="2862262"/>
          </a:xfrm>
          <a:noFill/>
        </p:spPr>
      </p:pic>
      <p:sp>
        <p:nvSpPr>
          <p:cNvPr id="61445" name="Text Box 8"/>
          <p:cNvSpPr txBox="1">
            <a:spLocks noChangeArrowheads="1"/>
          </p:cNvSpPr>
          <p:nvPr/>
        </p:nvSpPr>
        <p:spPr bwMode="auto">
          <a:xfrm>
            <a:off x="5580063" y="5445125"/>
            <a:ext cx="3260829"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Arch of Titus in Rome</a:t>
            </a:r>
          </a:p>
        </p:txBody>
      </p:sp>
    </p:spTree>
    <p:extLst>
      <p:ext uri="{BB962C8B-B14F-4D97-AF65-F5344CB8AC3E}">
        <p14:creationId xmlns:p14="http://schemas.microsoft.com/office/powerpoint/2010/main" val="2461392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Who was the High Priest?</a:t>
            </a:r>
          </a:p>
        </p:txBody>
      </p:sp>
      <p:sp>
        <p:nvSpPr>
          <p:cNvPr id="8" name="Content Placeholder 7"/>
          <p:cNvSpPr>
            <a:spLocks noGrp="1"/>
          </p:cNvSpPr>
          <p:nvPr>
            <p:ph idx="1"/>
          </p:nvPr>
        </p:nvSpPr>
        <p:spPr>
          <a:xfrm>
            <a:off x="301625" y="1772816"/>
            <a:ext cx="8540750" cy="4422775"/>
          </a:xfrm>
        </p:spPr>
        <p:txBody>
          <a:bodyPr/>
          <a:lstStyle/>
          <a:p>
            <a:pPr>
              <a:buNone/>
            </a:pPr>
            <a:r>
              <a:rPr lang="en-US" sz="2800" dirty="0">
                <a:latin typeface="Century Gothic" charset="0"/>
                <a:ea typeface="Century Gothic" charset="0"/>
                <a:cs typeface="Century Gothic" charset="0"/>
              </a:rPr>
              <a:t>	As an appointee of the Romans, the High Priest was not just a ceremonial official with jurisdiction over the Temple; he was, in effect, a chief of police with his own armed force, his own police tribunal and prisons for political offences. In the case of serious insurrection against the power of Rome, he would hand over the offender to the occupying Roman power.</a:t>
            </a:r>
          </a:p>
          <a:p>
            <a:pPr>
              <a:buNone/>
            </a:pPr>
            <a:r>
              <a:rPr lang="en-US" sz="2400" dirty="0">
                <a:latin typeface="Century Gothic" charset="0"/>
                <a:ea typeface="Century Gothic" charset="0"/>
                <a:cs typeface="Century Gothic" charset="0"/>
              </a:rPr>
              <a:t>			</a:t>
            </a:r>
            <a:r>
              <a:rPr lang="en-US" sz="2400" dirty="0" err="1">
                <a:latin typeface="Century Gothic" charset="0"/>
                <a:ea typeface="Century Gothic" charset="0"/>
                <a:cs typeface="Century Gothic" charset="0"/>
              </a:rPr>
              <a:t>Hyam</a:t>
            </a:r>
            <a:r>
              <a:rPr lang="en-US" sz="2400" dirty="0">
                <a:latin typeface="Century Gothic" charset="0"/>
                <a:ea typeface="Century Gothic" charset="0"/>
                <a:cs typeface="Century Gothic" charset="0"/>
              </a:rPr>
              <a:t> </a:t>
            </a:r>
            <a:r>
              <a:rPr lang="en-US" sz="2400" dirty="0" err="1">
                <a:latin typeface="Century Gothic" charset="0"/>
                <a:ea typeface="Century Gothic" charset="0"/>
                <a:cs typeface="Century Gothic" charset="0"/>
              </a:rPr>
              <a:t>Maccoby</a:t>
            </a:r>
            <a:r>
              <a:rPr lang="en-US" sz="2400" dirty="0">
                <a:latin typeface="Century Gothic" charset="0"/>
                <a:ea typeface="Century Gothic" charset="0"/>
                <a:cs typeface="Century Gothic" charset="0"/>
              </a:rPr>
              <a:t>, </a:t>
            </a:r>
            <a:r>
              <a:rPr lang="en-US" sz="2400" i="1" dirty="0">
                <a:latin typeface="Century Gothic" charset="0"/>
                <a:ea typeface="Century Gothic" charset="0"/>
                <a:cs typeface="Century Gothic" charset="0"/>
              </a:rPr>
              <a:t>The Mythmaker</a:t>
            </a:r>
          </a:p>
        </p:txBody>
      </p:sp>
    </p:spTree>
    <p:extLst>
      <p:ext uri="{BB962C8B-B14F-4D97-AF65-F5344CB8AC3E}">
        <p14:creationId xmlns:p14="http://schemas.microsoft.com/office/powerpoint/2010/main" val="263557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4E4E0-ED9D-E44A-AE97-3A4B5165AD51}"/>
              </a:ext>
            </a:extLst>
          </p:cNvPr>
          <p:cNvSpPr>
            <a:spLocks noGrp="1"/>
          </p:cNvSpPr>
          <p:nvPr>
            <p:ph type="title"/>
          </p:nvPr>
        </p:nvSpPr>
        <p:spPr/>
        <p:txBody>
          <a:bodyPr/>
          <a:lstStyle/>
          <a:p>
            <a:r>
              <a:rPr lang="en-GB" dirty="0">
                <a:solidFill>
                  <a:srgbClr val="FFFF00"/>
                </a:solidFill>
                <a:latin typeface="Century Gothic" panose="020B0502020202020204" pitchFamily="34" charset="0"/>
              </a:rPr>
              <a:t>What is the problem here?</a:t>
            </a:r>
          </a:p>
        </p:txBody>
      </p:sp>
      <p:sp>
        <p:nvSpPr>
          <p:cNvPr id="5" name="Content Placeholder 4">
            <a:extLst>
              <a:ext uri="{FF2B5EF4-FFF2-40B4-BE49-F238E27FC236}">
                <a16:creationId xmlns:a16="http://schemas.microsoft.com/office/drawing/2014/main" id="{58B96E78-952E-EC49-9C84-E3E7D4A8D6F1}"/>
              </a:ext>
            </a:extLst>
          </p:cNvPr>
          <p:cNvSpPr>
            <a:spLocks noGrp="1"/>
          </p:cNvSpPr>
          <p:nvPr>
            <p:ph idx="1"/>
          </p:nvPr>
        </p:nvSpPr>
        <p:spPr/>
        <p:txBody>
          <a:bodyPr/>
          <a:lstStyle/>
          <a:p>
            <a:r>
              <a:rPr lang="en-GB" sz="2800" dirty="0">
                <a:latin typeface="Century Gothic" panose="020B0502020202020204" pitchFamily="34" charset="0"/>
              </a:rPr>
              <a:t>The High Priest does not know who Jesus is and does not know what Jesus is teaching</a:t>
            </a:r>
          </a:p>
          <a:p>
            <a:r>
              <a:rPr lang="en-GB" sz="2800" dirty="0">
                <a:latin typeface="Century Gothic" panose="020B0502020202020204" pitchFamily="34" charset="0"/>
              </a:rPr>
              <a:t>Who should have been the bridge between Jesus and the High Priest?</a:t>
            </a:r>
          </a:p>
          <a:p>
            <a:r>
              <a:rPr lang="en-GB" sz="2800" dirty="0">
                <a:latin typeface="Century Gothic" panose="020B0502020202020204" pitchFamily="34" charset="0"/>
              </a:rPr>
              <a:t>John the Baptist</a:t>
            </a:r>
          </a:p>
          <a:p>
            <a:pPr lvl="1"/>
            <a:r>
              <a:rPr lang="en-GB" sz="2400" dirty="0">
                <a:latin typeface="Century Gothic" panose="020B0502020202020204" pitchFamily="34" charset="0"/>
              </a:rPr>
              <a:t>Son of a priest</a:t>
            </a:r>
          </a:p>
          <a:p>
            <a:r>
              <a:rPr lang="en-GB" sz="2800" dirty="0">
                <a:latin typeface="Century Gothic" panose="020B0502020202020204" pitchFamily="34" charset="0"/>
              </a:rPr>
              <a:t>But he didn’t follow Jesus and was executed</a:t>
            </a:r>
          </a:p>
          <a:p>
            <a:r>
              <a:rPr lang="en-GB" sz="2800" dirty="0">
                <a:latin typeface="Century Gothic" panose="020B0502020202020204" pitchFamily="34" charset="0"/>
              </a:rPr>
              <a:t>So the High Priest misunderstood who Jesus was and what his plans were</a:t>
            </a:r>
          </a:p>
        </p:txBody>
      </p:sp>
    </p:spTree>
    <p:extLst>
      <p:ext uri="{BB962C8B-B14F-4D97-AF65-F5344CB8AC3E}">
        <p14:creationId xmlns:p14="http://schemas.microsoft.com/office/powerpoint/2010/main" val="250736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mn-ea"/>
              <a:cs typeface="+mn-cs"/>
            </a:endParaRPr>
          </a:p>
        </p:txBody>
      </p:sp>
      <p:sp>
        <p:nvSpPr>
          <p:cNvPr id="83970" name="Rectangle 1026"/>
          <p:cNvSpPr>
            <a:spLocks noGrp="1" noRot="1" noChangeArrowheads="1"/>
          </p:cNvSpPr>
          <p:nvPr>
            <p:ph type="title"/>
          </p:nvPr>
        </p:nvSpPr>
        <p:spPr>
          <a:xfrm>
            <a:off x="0" y="228600"/>
            <a:ext cx="8812213" cy="1325563"/>
          </a:xfrm>
        </p:spPr>
        <p:txBody>
          <a:bodyPr/>
          <a:lstStyle/>
          <a:p>
            <a:r>
              <a:rPr lang="en-US" sz="4000" dirty="0">
                <a:solidFill>
                  <a:srgbClr val="FFFF00"/>
                </a:solidFill>
                <a:latin typeface="Century Gothic" panose="020B0502020202020204" pitchFamily="34" charset="0"/>
                <a:ea typeface="Century Gothic" charset="0"/>
                <a:cs typeface="Century Gothic" charset="0"/>
              </a:rPr>
              <a:t>Judas sets up a meeting with Jesus</a:t>
            </a:r>
          </a:p>
        </p:txBody>
      </p:sp>
      <p:sp>
        <p:nvSpPr>
          <p:cNvPr id="83971" name="Rectangle 1027"/>
          <p:cNvSpPr>
            <a:spLocks noGrp="1" noRot="1" noChangeArrowheads="1"/>
          </p:cNvSpPr>
          <p:nvPr>
            <p:ph type="body" sz="half" idx="1"/>
          </p:nvPr>
        </p:nvSpPr>
        <p:spPr>
          <a:xfrm>
            <a:off x="301625" y="2030561"/>
            <a:ext cx="4194175" cy="4422775"/>
          </a:xfrm>
        </p:spPr>
        <p:txBody>
          <a:bodyPr/>
          <a:lstStyle/>
          <a:p>
            <a:pPr>
              <a:buNone/>
            </a:pPr>
            <a:r>
              <a:rPr lang="en-GB" sz="2800" dirty="0">
                <a:latin typeface="Century Gothic" panose="020B0502020202020204" pitchFamily="34" charset="0"/>
              </a:rPr>
              <a:t>	</a:t>
            </a:r>
            <a:r>
              <a:rPr lang="en-US" sz="2800" dirty="0">
                <a:latin typeface="Century Gothic" panose="020B0502020202020204" pitchFamily="34" charset="0"/>
              </a:rPr>
              <a:t>Judas Iscariot, went to the chief priests and said, “What will you give me if I deliver him to you?” And they paid him thirty pieces of silver.</a:t>
            </a:r>
          </a:p>
          <a:p>
            <a:pPr>
              <a:buFont typeface="Wingdings" pitchFamily="96" charset="2"/>
              <a:buNone/>
            </a:pPr>
            <a:r>
              <a:rPr lang="en-US" sz="2000" dirty="0">
                <a:latin typeface="Century Gothic" panose="020B0502020202020204" pitchFamily="34" charset="0"/>
              </a:rPr>
              <a:t>			Matthew 26:14</a:t>
            </a:r>
          </a:p>
        </p:txBody>
      </p:sp>
      <p:pic>
        <p:nvPicPr>
          <p:cNvPr id="83973" name="Picture 1029" descr="Judas getting paid 250"/>
          <p:cNvPicPr>
            <a:picLocks noGrp="1" noChangeAspect="1" noChangeArrowheads="1"/>
          </p:cNvPicPr>
          <p:nvPr>
            <p:ph sz="half" idx="2"/>
          </p:nvPr>
        </p:nvPicPr>
        <p:blipFill>
          <a:blip r:embed="rId3"/>
          <a:srcRect/>
          <a:stretch>
            <a:fillRect/>
          </a:stretch>
        </p:blipFill>
        <p:spPr>
          <a:xfrm>
            <a:off x="4733925" y="1676400"/>
            <a:ext cx="4021138" cy="4422775"/>
          </a:xfrm>
        </p:spPr>
      </p:pic>
      <p:sp>
        <p:nvSpPr>
          <p:cNvPr id="83974" name="Text Box 1030"/>
          <p:cNvSpPr txBox="1">
            <a:spLocks noChangeArrowheads="1"/>
          </p:cNvSpPr>
          <p:nvPr/>
        </p:nvSpPr>
        <p:spPr bwMode="auto">
          <a:xfrm>
            <a:off x="5436096" y="6197242"/>
            <a:ext cx="2526654" cy="40011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Judas getting paid</a:t>
            </a:r>
          </a:p>
        </p:txBody>
      </p:sp>
    </p:spTree>
    <p:extLst>
      <p:ext uri="{BB962C8B-B14F-4D97-AF65-F5344CB8AC3E}">
        <p14:creationId xmlns:p14="http://schemas.microsoft.com/office/powerpoint/2010/main" val="3161423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lstStyle/>
          <a:p>
            <a:r>
              <a:rPr lang="en-US" sz="4000" dirty="0">
                <a:solidFill>
                  <a:srgbClr val="FFFF00"/>
                </a:solidFill>
                <a:latin typeface="Century Gothic" panose="020B0502020202020204" pitchFamily="34" charset="0"/>
                <a:ea typeface="Century Gothic" charset="0"/>
                <a:cs typeface="Century Gothic" charset="0"/>
              </a:rPr>
              <a:t>What did Jesus know?</a:t>
            </a:r>
          </a:p>
        </p:txBody>
      </p:sp>
      <p:sp>
        <p:nvSpPr>
          <p:cNvPr id="26627" name="Rectangle 3"/>
          <p:cNvSpPr>
            <a:spLocks noGrp="1" noRot="1" noChangeArrowheads="1"/>
          </p:cNvSpPr>
          <p:nvPr>
            <p:ph type="body" sz="half" idx="1"/>
          </p:nvPr>
        </p:nvSpPr>
        <p:spPr>
          <a:xfrm>
            <a:off x="107504" y="1412776"/>
            <a:ext cx="8496944" cy="4968552"/>
          </a:xfrm>
        </p:spPr>
        <p:txBody>
          <a:bodyPr/>
          <a:lstStyle/>
          <a:p>
            <a:pPr>
              <a:buNone/>
            </a:pPr>
            <a:r>
              <a:rPr lang="en-GB" sz="2400" dirty="0">
                <a:latin typeface="Century Gothic" panose="020B0502020202020204" pitchFamily="34" charset="0"/>
                <a:ea typeface="Century Gothic" charset="0"/>
                <a:cs typeface="Century Gothic" charset="0"/>
              </a:rPr>
              <a:t>	“One of you is going to hand me over to my enemies.” “It is the one I will give this piece of bread to. I will give it to him after I have dipped it in the dish.” He dipped the piece of bread. Then he gave it to Judas, son of Simon Iscariot. As soon as Judas took the bread, Satan entered into him</a:t>
            </a:r>
            <a:r>
              <a:rPr lang="en-GB" sz="2400" dirty="0">
                <a:latin typeface="Century Gothic" panose="020B0502020202020204" pitchFamily="34" charset="0"/>
              </a:rPr>
              <a:t>. So Jesus told Judas, “What you are about to do, do quickly.”  But no one at the meal understood why Jesus said this to him.  Since Judas had charge of the money, some thought Jesus was telling him to buy what was needed for the festival, or to give something to the poor.   John 13:27-29</a:t>
            </a:r>
          </a:p>
          <a:p>
            <a:pPr>
              <a:buNone/>
            </a:pPr>
            <a:endParaRPr lang="en-GB" sz="2400" dirty="0">
              <a:effectLst/>
              <a:latin typeface="Century Gothic" panose="020B0502020202020204" pitchFamily="34" charset="0"/>
              <a:ea typeface="Century Gothic" charset="0"/>
              <a:cs typeface="Century Gothic" charset="0"/>
            </a:endParaRPr>
          </a:p>
          <a:p>
            <a:pPr>
              <a:buNone/>
            </a:pPr>
            <a:endParaRPr lang="en-GB" sz="2000" dirty="0">
              <a:effectLst/>
              <a:latin typeface="Century Gothic" panose="020B0502020202020204" pitchFamily="34" charset="0"/>
              <a:ea typeface="Century Gothic" charset="0"/>
              <a:cs typeface="Century Gothic" charset="0"/>
            </a:endParaRPr>
          </a:p>
          <a:p>
            <a:endParaRPr lang="en-US" sz="2000" dirty="0">
              <a:latin typeface="Century Gothic" panose="020B0502020202020204" pitchFamily="34" charset="0"/>
              <a:ea typeface="Century Gothic" charset="0"/>
              <a:cs typeface="Century Gothic" charset="0"/>
            </a:endParaRPr>
          </a:p>
        </p:txBody>
      </p:sp>
    </p:spTree>
    <p:extLst>
      <p:ext uri="{BB962C8B-B14F-4D97-AF65-F5344CB8AC3E}">
        <p14:creationId xmlns:p14="http://schemas.microsoft.com/office/powerpoint/2010/main" val="1961944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28674" name="Rectangle 2"/>
          <p:cNvSpPr>
            <a:spLocks noGrp="1" noRot="1" noChangeArrowheads="1"/>
          </p:cNvSpPr>
          <p:nvPr>
            <p:ph type="body" sz="half" idx="1"/>
          </p:nvPr>
        </p:nvSpPr>
        <p:spPr>
          <a:xfrm>
            <a:off x="179512" y="1820961"/>
            <a:ext cx="4400426" cy="3624263"/>
          </a:xfrm>
        </p:spPr>
        <p:txBody>
          <a:bodyPr/>
          <a:lstStyle/>
          <a:p>
            <a:pPr>
              <a:buFont typeface="Wingdings" pitchFamily="96" charset="2"/>
              <a:buNone/>
            </a:pPr>
            <a:r>
              <a:rPr lang="en-GB" sz="2600" dirty="0">
                <a:latin typeface="Century Gothic" charset="0"/>
                <a:ea typeface="Century Gothic" charset="0"/>
                <a:cs typeface="Century Gothic" charset="0"/>
              </a:rPr>
              <a:t>	And being in great agony he prayed more earnestly and his sweat became like great drops of blood falling down onto the ground.</a:t>
            </a:r>
          </a:p>
          <a:p>
            <a:pPr>
              <a:buFont typeface="Wingdings" pitchFamily="96" charset="2"/>
              <a:buNone/>
            </a:pPr>
            <a:r>
              <a:rPr lang="en-GB" sz="2400" dirty="0">
                <a:latin typeface="Century Gothic" charset="0"/>
                <a:ea typeface="Century Gothic" charset="0"/>
                <a:cs typeface="Century Gothic" charset="0"/>
              </a:rPr>
              <a:t>			</a:t>
            </a:r>
            <a:r>
              <a:rPr lang="en-GB" sz="2000" dirty="0">
                <a:latin typeface="Century Gothic" charset="0"/>
                <a:ea typeface="Century Gothic" charset="0"/>
                <a:cs typeface="Century Gothic" charset="0"/>
              </a:rPr>
              <a:t>Luke 22:44</a:t>
            </a:r>
          </a:p>
        </p:txBody>
      </p:sp>
      <p:pic>
        <p:nvPicPr>
          <p:cNvPr id="28675" name="Picture 3" descr="If-it-possible-may-this-cup wardani indonesia"/>
          <p:cNvPicPr>
            <a:picLocks noGrp="1" noChangeAspect="1" noChangeArrowheads="1"/>
          </p:cNvPicPr>
          <p:nvPr>
            <p:ph sz="half" idx="2"/>
          </p:nvPr>
        </p:nvPicPr>
        <p:blipFill>
          <a:blip r:embed="rId3"/>
          <a:srcRect/>
          <a:stretch>
            <a:fillRect/>
          </a:stretch>
        </p:blipFill>
        <p:spPr>
          <a:xfrm>
            <a:off x="5292725" y="1628775"/>
            <a:ext cx="2857500" cy="3810000"/>
          </a:xfrm>
          <a:ln/>
          <a:effectLst>
            <a:outerShdw blurRad="45720" dist="12700" dir="2700000" algn="ctr" rotWithShape="0">
              <a:srgbClr val="808080">
                <a:alpha val="75000"/>
              </a:srgbClr>
            </a:outerShdw>
          </a:effectLst>
        </p:spPr>
      </p:pic>
      <p:sp>
        <p:nvSpPr>
          <p:cNvPr id="28676" name="Rectangle 4"/>
          <p:cNvSpPr>
            <a:spLocks noGrp="1" noRot="1" noChangeArrowheads="1"/>
          </p:cNvSpPr>
          <p:nvPr>
            <p:ph type="title"/>
          </p:nvPr>
        </p:nvSpPr>
        <p:spPr/>
        <p:txBody>
          <a:bodyPr/>
          <a:lstStyle/>
          <a:p>
            <a:r>
              <a:rPr lang="en-GB" dirty="0">
                <a:solidFill>
                  <a:srgbClr val="FFFF00"/>
                </a:solidFill>
                <a:latin typeface="Century Gothic" charset="0"/>
                <a:ea typeface="Century Gothic" charset="0"/>
                <a:cs typeface="Century Gothic" charset="0"/>
              </a:rPr>
              <a:t>Prayer in Gethsemane</a:t>
            </a:r>
          </a:p>
        </p:txBody>
      </p:sp>
      <p:sp>
        <p:nvSpPr>
          <p:cNvPr id="7" name="Rectangle 2"/>
          <p:cNvSpPr txBox="1">
            <a:spLocks noRot="1" noChangeArrowheads="1"/>
          </p:cNvSpPr>
          <p:nvPr/>
        </p:nvSpPr>
        <p:spPr bwMode="auto">
          <a:xfrm>
            <a:off x="323850" y="4807024"/>
            <a:ext cx="4608190" cy="2438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84" charset="2"/>
              <a:buChar char="§"/>
              <a:defRPr sz="3200">
                <a:solidFill>
                  <a:schemeClr val="tx1"/>
                </a:solidFill>
                <a:effectLst>
                  <a:outerShdw blurRad="38100" dist="38100" dir="2700000" algn="tl">
                    <a:srgbClr val="000000"/>
                  </a:outerShdw>
                </a:effectLst>
                <a:latin typeface="+mn-lt"/>
                <a:ea typeface="ＭＳ Ｐゴシック" pitchFamily="-68" charset="-128"/>
                <a:cs typeface="ＭＳ Ｐゴシック" pitchFamily="-68"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ＭＳ Ｐゴシック" pitchFamily="-128" charset="-128"/>
              </a:defRPr>
            </a:lvl2pPr>
            <a:lvl3pPr marL="1143000" indent="-228600" algn="l" rtl="0" eaLnBrk="0" fontAlgn="base" hangingPunct="0">
              <a:spcBef>
                <a:spcPct val="20000"/>
              </a:spcBef>
              <a:spcAft>
                <a:spcPct val="0"/>
              </a:spcAft>
              <a:buClr>
                <a:schemeClr val="hlink"/>
              </a:buClr>
              <a:buFont typeface="Wingdings" pitchFamily="-84" charset="2"/>
              <a:buChar char="§"/>
              <a:defRPr sz="2400">
                <a:solidFill>
                  <a:schemeClr val="tx1"/>
                </a:solidFill>
                <a:effectLst>
                  <a:outerShdw blurRad="38100" dist="38100" dir="2700000" algn="tl">
                    <a:srgbClr val="000000"/>
                  </a:outerShdw>
                </a:effectLst>
                <a:latin typeface="+mn-lt"/>
                <a:ea typeface="ＭＳ Ｐゴシック" pitchFamily="-128"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ＭＳ Ｐゴシック" pitchFamily="-128" charset="-128"/>
              </a:defRPr>
            </a:lvl4pPr>
            <a:lvl5pPr marL="2057400" indent="-228600" algn="l" rtl="0" eaLnBrk="0" fontAlgn="base" hangingPunct="0">
              <a:spcBef>
                <a:spcPct val="20000"/>
              </a:spcBef>
              <a:spcAft>
                <a:spcPct val="0"/>
              </a:spcAft>
              <a:buClr>
                <a:schemeClr val="hlink"/>
              </a:buClr>
              <a:buFont typeface="Wingdings" pitchFamily="-84" charset="2"/>
              <a:buChar char="§"/>
              <a:defRPr sz="2000">
                <a:solidFill>
                  <a:schemeClr val="tx1"/>
                </a:solidFill>
                <a:effectLst>
                  <a:outerShdw blurRad="38100" dist="38100" dir="2700000" algn="tl">
                    <a:srgbClr val="000000"/>
                  </a:outerShdw>
                </a:effectLst>
                <a:latin typeface="+mn-lt"/>
                <a:ea typeface="ＭＳ Ｐゴシック" pitchFamily="-128" charset="-128"/>
              </a:defRPr>
            </a:lvl5pPr>
            <a:lvl6pPr marL="25146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6pPr>
            <a:lvl7pPr marL="29718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7pPr>
            <a:lvl8pPr marL="34290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8pPr>
            <a:lvl9pPr marL="3886200" indent="-228600" algn="l" rtl="0" fontAlgn="base">
              <a:spcBef>
                <a:spcPct val="20000"/>
              </a:spcBef>
              <a:spcAft>
                <a:spcPct val="0"/>
              </a:spcAft>
              <a:buClr>
                <a:schemeClr val="hlink"/>
              </a:buClr>
              <a:buFont typeface="Wingdings" pitchFamily="-128" charset="2"/>
              <a:buChar char="§"/>
              <a:defRPr sz="2000">
                <a:solidFill>
                  <a:schemeClr val="tx1"/>
                </a:solidFill>
                <a:effectLst>
                  <a:outerShdw blurRad="38100" dist="38100" dir="2700000" algn="tl">
                    <a:srgbClr val="000000"/>
                  </a:outerShdw>
                </a:effectLst>
                <a:latin typeface="+mn-lt"/>
                <a:ea typeface="ＭＳ Ｐゴシック" pitchFamily="-128" charset="-128"/>
              </a:defRPr>
            </a:lvl9pPr>
          </a:lstStyle>
          <a:p>
            <a:pPr marL="342900" marR="0" lvl="0" indent="-342900" algn="l" defTabSz="914400" rtl="0" eaLnBrk="0" fontAlgn="base" latinLnBrk="0" hangingPunct="0">
              <a:lnSpc>
                <a:spcPct val="100000"/>
              </a:lnSpc>
              <a:spcBef>
                <a:spcPct val="20000"/>
              </a:spcBef>
              <a:spcAft>
                <a:spcPct val="0"/>
              </a:spcAft>
              <a:buClr>
                <a:srgbClr val="FFCC00"/>
              </a:buClr>
              <a:buSzTx/>
              <a:buFont typeface="Wingdings" pitchFamily="96" charset="2"/>
              <a:buNone/>
              <a:tabLst/>
              <a:defRPr/>
            </a:pPr>
            <a:r>
              <a:rPr kumimoji="0" lang="en-GB" sz="2400" b="0" i="0" u="none" strike="noStrike" kern="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rPr>
              <a:t>	“My Father, if it be possible, let this cup pass from me, nevertheless, not as I will but as thou wilt.”</a:t>
            </a:r>
          </a:p>
          <a:p>
            <a:pPr marL="342900" marR="0" lvl="0" indent="-342900" algn="l" defTabSz="914400" rtl="0" eaLnBrk="0" fontAlgn="base" latinLnBrk="0" hangingPunct="0">
              <a:lnSpc>
                <a:spcPct val="100000"/>
              </a:lnSpc>
              <a:spcBef>
                <a:spcPct val="20000"/>
              </a:spcBef>
              <a:spcAft>
                <a:spcPct val="0"/>
              </a:spcAft>
              <a:buClr>
                <a:srgbClr val="FFCC00"/>
              </a:buClr>
              <a:buSzTx/>
              <a:buFont typeface="Wingdings" pitchFamily="96" charset="2"/>
              <a:buNone/>
              <a:tabLst/>
              <a:defRPr/>
            </a:pPr>
            <a:r>
              <a:rPr kumimoji="0" lang="en-GB" sz="2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rPr>
              <a:t>			</a:t>
            </a:r>
            <a:r>
              <a:rPr kumimoji="0" lang="en-GB" sz="18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rPr>
              <a:t>Matthew 26:39</a:t>
            </a:r>
            <a:endParaRPr kumimoji="0" lang="en-GB" sz="20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a:p>
            <a:pPr marL="342900" marR="0" lvl="0" indent="-342900" algn="l" defTabSz="914400" rtl="0" eaLnBrk="0" fontAlgn="base" latinLnBrk="0" hangingPunct="0">
              <a:lnSpc>
                <a:spcPct val="100000"/>
              </a:lnSpc>
              <a:spcBef>
                <a:spcPct val="20000"/>
              </a:spcBef>
              <a:spcAft>
                <a:spcPct val="0"/>
              </a:spcAft>
              <a:buClr>
                <a:srgbClr val="FFCC00"/>
              </a:buClr>
              <a:buSzTx/>
              <a:buFont typeface="Wingdings" pitchFamily="96" charset="2"/>
              <a:buNone/>
              <a:tabLst/>
              <a:defRPr/>
            </a:pPr>
            <a:r>
              <a:rPr kumimoji="0" lang="en-GB" sz="2400" b="0" i="0" u="none" strike="noStrike" kern="0" cap="none" spc="0" normalizeH="0" baseline="0" noProof="0" dirty="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rPr>
              <a:t>	</a:t>
            </a:r>
          </a:p>
        </p:txBody>
      </p:sp>
    </p:spTree>
    <p:extLst>
      <p:ext uri="{BB962C8B-B14F-4D97-AF65-F5344CB8AC3E}">
        <p14:creationId xmlns:p14="http://schemas.microsoft.com/office/powerpoint/2010/main" val="1964931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301625" y="-56803"/>
            <a:ext cx="8510588" cy="1325563"/>
          </a:xfrm>
        </p:spPr>
        <p:txBody>
          <a:bodyPr/>
          <a:lstStyle/>
          <a:p>
            <a:r>
              <a:rPr lang="en-GB" dirty="0">
                <a:solidFill>
                  <a:srgbClr val="FFFF00"/>
                </a:solidFill>
                <a:latin typeface="Century Gothic" charset="0"/>
                <a:ea typeface="Century Gothic" charset="0"/>
                <a:cs typeface="Century Gothic" charset="0"/>
              </a:rPr>
              <a:t>Jesus arrested</a:t>
            </a:r>
          </a:p>
        </p:txBody>
      </p:sp>
      <p:sp>
        <p:nvSpPr>
          <p:cNvPr id="36867" name="Rectangle 3"/>
          <p:cNvSpPr>
            <a:spLocks noGrp="1" noRot="1" noChangeArrowheads="1"/>
          </p:cNvSpPr>
          <p:nvPr>
            <p:ph type="body" sz="half" idx="1"/>
          </p:nvPr>
        </p:nvSpPr>
        <p:spPr>
          <a:xfrm>
            <a:off x="0" y="1557039"/>
            <a:ext cx="4860032" cy="5040313"/>
          </a:xfrm>
        </p:spPr>
        <p:txBody>
          <a:bodyPr/>
          <a:lstStyle/>
          <a:p>
            <a:pPr>
              <a:buNone/>
            </a:pPr>
            <a:r>
              <a:rPr lang="en-US" sz="2400" dirty="0">
                <a:latin typeface="Century Gothic" charset="0"/>
                <a:ea typeface="Century Gothic" charset="0"/>
                <a:cs typeface="Century Gothic" charset="0"/>
              </a:rPr>
              <a:t>	So Judas came to the grove, guiding a detachment of soldiers and some officials from the chief priests. </a:t>
            </a:r>
          </a:p>
          <a:p>
            <a:pPr>
              <a:buNone/>
            </a:pPr>
            <a:r>
              <a:rPr lang="en-US" sz="2400" dirty="0">
                <a:latin typeface="Century Gothic" charset="0"/>
                <a:ea typeface="Century Gothic" charset="0"/>
                <a:cs typeface="Century Gothic" charset="0"/>
              </a:rPr>
              <a:t>	</a:t>
            </a:r>
            <a:r>
              <a:rPr lang="en-US" sz="2400" dirty="0">
                <a:effectLst/>
                <a:latin typeface="Century Gothic" charset="0"/>
                <a:ea typeface="Century Gothic" charset="0"/>
                <a:cs typeface="Century Gothic" charset="0"/>
              </a:rPr>
              <a:t>"Am I leading a rebellion, that you have come with swords and clubs?”</a:t>
            </a:r>
            <a:r>
              <a:rPr lang="en-US" sz="2400" dirty="0">
                <a:latin typeface="Century Gothic" charset="0"/>
                <a:ea typeface="Century Gothic" charset="0"/>
                <a:cs typeface="Century Gothic" charset="0"/>
              </a:rPr>
              <a:t>	</a:t>
            </a:r>
          </a:p>
          <a:p>
            <a:pPr>
              <a:buNone/>
            </a:pPr>
            <a:r>
              <a:rPr lang="en-US" sz="2400" dirty="0">
                <a:latin typeface="Century Gothic" charset="0"/>
                <a:ea typeface="Century Gothic" charset="0"/>
                <a:cs typeface="Century Gothic" charset="0"/>
              </a:rPr>
              <a:t>	Then the detachment of soldiers with its commander and the Jewish officials arrested Jesus.</a:t>
            </a:r>
          </a:p>
          <a:p>
            <a:pPr>
              <a:buNone/>
            </a:pPr>
            <a:r>
              <a:rPr lang="en-US" sz="2000" dirty="0">
                <a:latin typeface="Century Gothic" charset="0"/>
                <a:ea typeface="Century Gothic" charset="0"/>
                <a:cs typeface="Century Gothic" charset="0"/>
              </a:rPr>
              <a:t>			John 18:3,12</a:t>
            </a:r>
            <a:endParaRPr lang="en-GB" sz="2000" dirty="0">
              <a:latin typeface="Century Gothic" charset="0"/>
              <a:ea typeface="Century Gothic" charset="0"/>
              <a:cs typeface="Century Gothic" charset="0"/>
            </a:endParaRPr>
          </a:p>
        </p:txBody>
      </p:sp>
      <p:pic>
        <p:nvPicPr>
          <p:cNvPr id="36868" name="Picture 4" descr="giotto-betrayaljudas"/>
          <p:cNvPicPr>
            <a:picLocks noGrp="1" noChangeAspect="1" noChangeArrowheads="1"/>
          </p:cNvPicPr>
          <p:nvPr>
            <p:ph sz="half" idx="2"/>
          </p:nvPr>
        </p:nvPicPr>
        <p:blipFill>
          <a:blip r:embed="rId3"/>
          <a:srcRect/>
          <a:stretch>
            <a:fillRect/>
          </a:stretch>
        </p:blipFill>
        <p:spPr>
          <a:xfrm>
            <a:off x="5076056" y="1838326"/>
            <a:ext cx="3766319" cy="3680786"/>
          </a:xfrm>
          <a:ln/>
          <a:effectLst>
            <a:outerShdw blurRad="45720" dist="12700" dir="2700000" algn="ctr" rotWithShape="0">
              <a:srgbClr val="808080">
                <a:alpha val="75000"/>
              </a:srgbClr>
            </a:outerShdw>
          </a:effectLst>
        </p:spPr>
      </p:pic>
      <p:sp>
        <p:nvSpPr>
          <p:cNvPr id="2" name="TextBox 1"/>
          <p:cNvSpPr txBox="1"/>
          <p:nvPr/>
        </p:nvSpPr>
        <p:spPr>
          <a:xfrm>
            <a:off x="4860032" y="5765194"/>
            <a:ext cx="4129657"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Judas identifies Jesus with  a kiss</a:t>
            </a:r>
          </a:p>
        </p:txBody>
      </p:sp>
    </p:spTree>
    <p:extLst>
      <p:ext uri="{BB962C8B-B14F-4D97-AF65-F5344CB8AC3E}">
        <p14:creationId xmlns:p14="http://schemas.microsoft.com/office/powerpoint/2010/main" val="14545055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lstStyle/>
          <a:p>
            <a:r>
              <a:rPr lang="en-GB" dirty="0">
                <a:solidFill>
                  <a:srgbClr val="FFFF00"/>
                </a:solidFill>
                <a:latin typeface="Century Gothic" charset="0"/>
                <a:ea typeface="Century Gothic" charset="0"/>
                <a:cs typeface="Century Gothic" charset="0"/>
              </a:rPr>
              <a:t>The trials of Jesus</a:t>
            </a:r>
          </a:p>
        </p:txBody>
      </p:sp>
      <p:sp>
        <p:nvSpPr>
          <p:cNvPr id="38915" name="Rectangle 3"/>
          <p:cNvSpPr>
            <a:spLocks noGrp="1" noRot="1" noChangeArrowheads="1"/>
          </p:cNvSpPr>
          <p:nvPr>
            <p:ph type="body" sz="half" idx="1"/>
          </p:nvPr>
        </p:nvSpPr>
        <p:spPr>
          <a:xfrm>
            <a:off x="304800" y="1817712"/>
            <a:ext cx="8155632" cy="4419600"/>
          </a:xfrm>
        </p:spPr>
        <p:txBody>
          <a:bodyPr/>
          <a:lstStyle/>
          <a:p>
            <a:pPr>
              <a:lnSpc>
                <a:spcPct val="90000"/>
              </a:lnSpc>
            </a:pPr>
            <a:r>
              <a:rPr lang="en-GB" sz="2400" dirty="0">
                <a:latin typeface="Century Gothic" charset="0"/>
                <a:ea typeface="Century Gothic" charset="0"/>
                <a:cs typeface="Century Gothic" charset="0"/>
              </a:rPr>
              <a:t>In the High Priest’s house </a:t>
            </a:r>
          </a:p>
          <a:p>
            <a:pPr>
              <a:lnSpc>
                <a:spcPct val="90000"/>
              </a:lnSpc>
            </a:pPr>
            <a:r>
              <a:rPr lang="en-GB" sz="2400" dirty="0">
                <a:latin typeface="Century Gothic" charset="0"/>
                <a:ea typeface="Century Gothic" charset="0"/>
                <a:cs typeface="Century Gothic" charset="0"/>
              </a:rPr>
              <a:t>The chief priests and the </a:t>
            </a:r>
            <a:r>
              <a:rPr lang="en-GB" sz="2400" b="1" dirty="0">
                <a:latin typeface="Century Gothic" charset="0"/>
                <a:ea typeface="Century Gothic" charset="0"/>
                <a:cs typeface="Century Gothic" charset="0"/>
              </a:rPr>
              <a:t>whole Sanhedrin </a:t>
            </a:r>
            <a:r>
              <a:rPr lang="en-GB" sz="2400" dirty="0">
                <a:latin typeface="Century Gothic" charset="0"/>
                <a:ea typeface="Century Gothic" charset="0"/>
                <a:cs typeface="Century Gothic" charset="0"/>
              </a:rPr>
              <a:t>were looking for something to use against Jesus. They wanted to put him to death.  But they did not find any proof, even though many false witnesses came forward. Matthew 26:59</a:t>
            </a:r>
          </a:p>
          <a:p>
            <a:pPr lvl="1">
              <a:lnSpc>
                <a:spcPct val="90000"/>
              </a:lnSpc>
            </a:pPr>
            <a:r>
              <a:rPr lang="en-GB" sz="2400" dirty="0">
                <a:latin typeface="Century Gothic" charset="0"/>
                <a:ea typeface="Century Gothic" charset="0"/>
                <a:cs typeface="Century Gothic" charset="0"/>
              </a:rPr>
              <a:t>At night – Sanhedrin cannot meet at night</a:t>
            </a:r>
          </a:p>
          <a:p>
            <a:pPr lvl="1">
              <a:lnSpc>
                <a:spcPct val="90000"/>
              </a:lnSpc>
            </a:pPr>
            <a:r>
              <a:rPr lang="en-GB" sz="2400" dirty="0">
                <a:latin typeface="Century Gothic" charset="0"/>
                <a:ea typeface="Century Gothic" charset="0"/>
                <a:cs typeface="Century Gothic" charset="0"/>
              </a:rPr>
              <a:t>High priest’s police tribunal</a:t>
            </a:r>
          </a:p>
          <a:p>
            <a:pPr lvl="1">
              <a:lnSpc>
                <a:spcPct val="90000"/>
              </a:lnSpc>
            </a:pPr>
            <a:r>
              <a:rPr lang="en-GB" sz="2400" dirty="0">
                <a:latin typeface="Century Gothic" charset="0"/>
                <a:ea typeface="Century Gothic" charset="0"/>
                <a:cs typeface="Century Gothic" charset="0"/>
              </a:rPr>
              <a:t>Not proper procedure</a:t>
            </a:r>
          </a:p>
          <a:p>
            <a:pPr lvl="1">
              <a:lnSpc>
                <a:spcPct val="90000"/>
              </a:lnSpc>
            </a:pPr>
            <a:r>
              <a:rPr lang="en-GB" sz="2400" dirty="0">
                <a:latin typeface="Century Gothic" charset="0"/>
                <a:ea typeface="Century Gothic" charset="0"/>
                <a:cs typeface="Century Gothic" charset="0"/>
              </a:rPr>
              <a:t>Not valid charge</a:t>
            </a:r>
          </a:p>
          <a:p>
            <a:pPr lvl="1">
              <a:lnSpc>
                <a:spcPct val="90000"/>
              </a:lnSpc>
            </a:pPr>
            <a:r>
              <a:rPr lang="en-GB" sz="2400" dirty="0">
                <a:latin typeface="Century Gothic" charset="0"/>
                <a:ea typeface="Century Gothic" charset="0"/>
                <a:cs typeface="Century Gothic" charset="0"/>
              </a:rPr>
              <a:t>No real evidence</a:t>
            </a:r>
          </a:p>
          <a:p>
            <a:pPr lvl="1">
              <a:lnSpc>
                <a:spcPct val="90000"/>
              </a:lnSpc>
            </a:pPr>
            <a:r>
              <a:rPr lang="en-GB" sz="2400" dirty="0">
                <a:latin typeface="Century Gothic" charset="0"/>
                <a:ea typeface="Century Gothic" charset="0"/>
                <a:cs typeface="Century Gothic" charset="0"/>
              </a:rPr>
              <a:t>Try to frame him</a:t>
            </a:r>
          </a:p>
          <a:p>
            <a:pPr lvl="1">
              <a:lnSpc>
                <a:spcPct val="90000"/>
              </a:lnSpc>
            </a:pPr>
            <a:endParaRPr lang="en-GB" sz="2400" dirty="0">
              <a:latin typeface="Century Gothic" charset="0"/>
              <a:ea typeface="Century Gothic" charset="0"/>
              <a:cs typeface="Century Gothic" charset="0"/>
            </a:endParaRPr>
          </a:p>
          <a:p>
            <a:pPr>
              <a:lnSpc>
                <a:spcPct val="90000"/>
              </a:lnSpc>
              <a:buFont typeface="Wingdings" pitchFamily="96" charset="2"/>
              <a:buNone/>
            </a:pPr>
            <a:r>
              <a:rPr lang="en-GB" sz="2800" dirty="0">
                <a:latin typeface="Century Gothic" charset="0"/>
                <a:ea typeface="Century Gothic" charset="0"/>
                <a:cs typeface="Century Gothic" charset="0"/>
              </a:rPr>
              <a:t>	</a:t>
            </a:r>
          </a:p>
          <a:p>
            <a:pPr>
              <a:lnSpc>
                <a:spcPct val="90000"/>
              </a:lnSpc>
              <a:buFont typeface="Wingdings" pitchFamily="96" charset="2"/>
              <a:buNone/>
            </a:pPr>
            <a:endParaRPr lang="en-GB" sz="2800" dirty="0">
              <a:latin typeface="Century Gothic" charset="0"/>
              <a:ea typeface="Century Gothic" charset="0"/>
              <a:cs typeface="Century Gothic" charset="0"/>
            </a:endParaRPr>
          </a:p>
        </p:txBody>
      </p:sp>
    </p:spTree>
    <p:extLst>
      <p:ext uri="{BB962C8B-B14F-4D97-AF65-F5344CB8AC3E}">
        <p14:creationId xmlns:p14="http://schemas.microsoft.com/office/powerpoint/2010/main" val="61969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91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91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891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915">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915">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89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srgbClr val="FFFF00"/>
                </a:solidFill>
                <a:latin typeface="Century Gothic" charset="0"/>
                <a:ea typeface="Century Gothic" charset="0"/>
                <a:cs typeface="Century Gothic" charset="0"/>
              </a:rPr>
              <a:t>Judas response to what happens</a:t>
            </a:r>
          </a:p>
        </p:txBody>
      </p:sp>
      <p:sp>
        <p:nvSpPr>
          <p:cNvPr id="6" name="Content Placeholder 5"/>
          <p:cNvSpPr>
            <a:spLocks noGrp="1"/>
          </p:cNvSpPr>
          <p:nvPr>
            <p:ph idx="1"/>
          </p:nvPr>
        </p:nvSpPr>
        <p:spPr/>
        <p:txBody>
          <a:bodyPr/>
          <a:lstStyle/>
          <a:p>
            <a:r>
              <a:rPr lang="en-US" sz="2600" dirty="0">
                <a:latin typeface="Century Gothic" charset="0"/>
                <a:ea typeface="Century Gothic" charset="0"/>
                <a:cs typeface="Century Gothic" charset="0"/>
              </a:rPr>
              <a:t>When Judas saw that Jesus was condemned, he was seized with remorse and returned the thirty pieces of silver to the chief priests and the elders. “I have sinned,” he said, “for I have betrayed innocent blood.” “What is that to us?” they replied. “That’s your responsibility.” So Judas threw the money into the temple and left. Then he went away and hanged himself. 	</a:t>
            </a:r>
            <a:r>
              <a:rPr lang="en-US" sz="2400" dirty="0">
                <a:latin typeface="Century Gothic" charset="0"/>
                <a:ea typeface="Century Gothic" charset="0"/>
                <a:cs typeface="Century Gothic" charset="0"/>
              </a:rPr>
              <a:t>Matthew 27:3-5</a:t>
            </a:r>
          </a:p>
        </p:txBody>
      </p:sp>
    </p:spTree>
    <p:extLst>
      <p:ext uri="{BB962C8B-B14F-4D97-AF65-F5344CB8AC3E}">
        <p14:creationId xmlns:p14="http://schemas.microsoft.com/office/powerpoint/2010/main" val="603130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3E8CC-800A-CB4D-B28D-2CE4D0E67631}"/>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Why are there so many quotes from the prophets</a:t>
            </a:r>
          </a:p>
        </p:txBody>
      </p:sp>
      <p:sp>
        <p:nvSpPr>
          <p:cNvPr id="3" name="Content Placeholder 2">
            <a:extLst>
              <a:ext uri="{FF2B5EF4-FFF2-40B4-BE49-F238E27FC236}">
                <a16:creationId xmlns:a16="http://schemas.microsoft.com/office/drawing/2014/main" id="{C009C9CA-4C91-7446-B7F8-DDC36D063AEB}"/>
              </a:ext>
            </a:extLst>
          </p:cNvPr>
          <p:cNvSpPr>
            <a:spLocks noGrp="1"/>
          </p:cNvSpPr>
          <p:nvPr>
            <p:ph idx="1"/>
          </p:nvPr>
        </p:nvSpPr>
        <p:spPr>
          <a:xfrm>
            <a:off x="301625" y="1676400"/>
            <a:ext cx="8540750" cy="4848944"/>
          </a:xfrm>
        </p:spPr>
        <p:txBody>
          <a:bodyPr/>
          <a:lstStyle/>
          <a:p>
            <a:r>
              <a:rPr lang="en-GB" sz="2400" dirty="0">
                <a:latin typeface="Century Gothic" panose="020B0502020202020204" pitchFamily="34" charset="0"/>
              </a:rPr>
              <a:t>The New Testament was written by Jews who believed in Jesus</a:t>
            </a:r>
          </a:p>
          <a:p>
            <a:r>
              <a:rPr lang="en-GB" sz="2400" dirty="0">
                <a:latin typeface="Century Gothic" panose="020B0502020202020204" pitchFamily="34" charset="0"/>
              </a:rPr>
              <a:t>They were trying to persuade Jews who didn’t believe in Jesus that Jesus was the messiah</a:t>
            </a:r>
          </a:p>
          <a:p>
            <a:r>
              <a:rPr lang="en-GB" sz="2400" dirty="0">
                <a:latin typeface="Century Gothic" panose="020B0502020202020204" pitchFamily="34" charset="0"/>
              </a:rPr>
              <a:t>The Hebrew scriptures were the common source of authority</a:t>
            </a:r>
          </a:p>
          <a:p>
            <a:r>
              <a:rPr lang="en-GB" sz="2400" dirty="0">
                <a:latin typeface="Century Gothic" panose="020B0502020202020204" pitchFamily="34" charset="0"/>
              </a:rPr>
              <a:t>Jesus life is written so as to fulfil as many prophecies as possible</a:t>
            </a:r>
          </a:p>
          <a:p>
            <a:pPr lvl="1"/>
            <a:r>
              <a:rPr lang="en-GB" sz="2000" dirty="0">
                <a:latin typeface="Century Gothic" panose="020B0502020202020204" pitchFamily="34" charset="0"/>
              </a:rPr>
              <a:t>“This is just as it is written in Scripture . . .</a:t>
            </a:r>
          </a:p>
          <a:p>
            <a:pPr lvl="1"/>
            <a:r>
              <a:rPr lang="en-GB" sz="2000" dirty="0">
                <a:latin typeface="Century Gothic" panose="020B0502020202020204" pitchFamily="34" charset="0"/>
              </a:rPr>
              <a:t>‘This happened as Isaiah the prophet had said it would</a:t>
            </a:r>
          </a:p>
          <a:p>
            <a:pPr lvl="1"/>
            <a:r>
              <a:rPr lang="en-GB" sz="2000" dirty="0">
                <a:latin typeface="Century Gothic" panose="020B0502020202020204" pitchFamily="34" charset="0"/>
              </a:rPr>
              <a:t>‘But then how would the Scriptures come true? They say it must happen in this way.”		 Matthew 26:54</a:t>
            </a:r>
          </a:p>
        </p:txBody>
      </p:sp>
    </p:spTree>
    <p:extLst>
      <p:ext uri="{BB962C8B-B14F-4D97-AF65-F5344CB8AC3E}">
        <p14:creationId xmlns:p14="http://schemas.microsoft.com/office/powerpoint/2010/main" val="3285890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6303B-7D46-9146-826A-B58127627331}"/>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The place of Judas in Christian thought</a:t>
            </a:r>
          </a:p>
        </p:txBody>
      </p:sp>
      <p:sp>
        <p:nvSpPr>
          <p:cNvPr id="3" name="Content Placeholder 2">
            <a:extLst>
              <a:ext uri="{FF2B5EF4-FFF2-40B4-BE49-F238E27FC236}">
                <a16:creationId xmlns:a16="http://schemas.microsoft.com/office/drawing/2014/main" id="{CD4E1EFF-DAF7-8242-A03A-A84DB34047F9}"/>
              </a:ext>
            </a:extLst>
          </p:cNvPr>
          <p:cNvSpPr>
            <a:spLocks noGrp="1"/>
          </p:cNvSpPr>
          <p:nvPr>
            <p:ph idx="1"/>
          </p:nvPr>
        </p:nvSpPr>
        <p:spPr/>
        <p:txBody>
          <a:bodyPr/>
          <a:lstStyle/>
          <a:p>
            <a:r>
              <a:rPr lang="en-GB" sz="2800" dirty="0">
                <a:latin typeface="Century Gothic" panose="020B0502020202020204" pitchFamily="34" charset="0"/>
              </a:rPr>
              <a:t>Judas = Judah = Jews</a:t>
            </a:r>
          </a:p>
          <a:p>
            <a:r>
              <a:rPr lang="en-GB" sz="2800" dirty="0">
                <a:latin typeface="Century Gothic" panose="020B0502020202020204" pitchFamily="34" charset="0"/>
              </a:rPr>
              <a:t>Associated with money and a thief</a:t>
            </a:r>
          </a:p>
          <a:p>
            <a:r>
              <a:rPr lang="en-GB" sz="2800" dirty="0">
                <a:latin typeface="Century Gothic" panose="020B0502020202020204" pitchFamily="34" charset="0"/>
              </a:rPr>
              <a:t>Betrayed Jesus = Jews betrayed Jesus</a:t>
            </a:r>
          </a:p>
          <a:p>
            <a:r>
              <a:rPr lang="en-GB" sz="2800" dirty="0">
                <a:latin typeface="Century Gothic" panose="020B0502020202020204" pitchFamily="34" charset="0"/>
              </a:rPr>
              <a:t>In the Bible, the whole is often named after the part: as Judas was called the devil and the devil’s workman, he gives his name to the whole race.	Pope Gelasius I (5th century)</a:t>
            </a:r>
          </a:p>
        </p:txBody>
      </p:sp>
    </p:spTree>
    <p:extLst>
      <p:ext uri="{BB962C8B-B14F-4D97-AF65-F5344CB8AC3E}">
        <p14:creationId xmlns:p14="http://schemas.microsoft.com/office/powerpoint/2010/main" val="1085487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rrowheads="1"/>
          </p:cNvSpPr>
          <p:nvPr>
            <p:ph type="title"/>
          </p:nvPr>
        </p:nvSpPr>
        <p:spPr>
          <a:xfrm>
            <a:off x="301625" y="-27384"/>
            <a:ext cx="8510588" cy="1325563"/>
          </a:xfrm>
        </p:spPr>
        <p:txBody>
          <a:bodyPr/>
          <a:lstStyle/>
          <a:p>
            <a:r>
              <a:rPr lang="en-US" dirty="0">
                <a:solidFill>
                  <a:srgbClr val="FFFF00"/>
                </a:solidFill>
                <a:latin typeface="Century Gothic" charset="0"/>
                <a:ea typeface="Century Gothic" charset="0"/>
                <a:cs typeface="Century Gothic" charset="0"/>
              </a:rPr>
              <a:t>Jesus in front of Pontius Pilate</a:t>
            </a:r>
          </a:p>
        </p:txBody>
      </p:sp>
      <p:sp>
        <p:nvSpPr>
          <p:cNvPr id="88067" name="Rectangle 3"/>
          <p:cNvSpPr>
            <a:spLocks noGrp="1" noRot="1" noChangeArrowheads="1"/>
          </p:cNvSpPr>
          <p:nvPr>
            <p:ph type="body" sz="half" idx="1"/>
          </p:nvPr>
        </p:nvSpPr>
        <p:spPr>
          <a:xfrm>
            <a:off x="301625" y="1268016"/>
            <a:ext cx="4194175" cy="4209256"/>
          </a:xfrm>
        </p:spPr>
        <p:txBody>
          <a:bodyPr/>
          <a:lstStyle/>
          <a:p>
            <a:pPr>
              <a:buFont typeface="Wingdings" pitchFamily="96" charset="2"/>
              <a:buNone/>
            </a:pPr>
            <a:r>
              <a:rPr lang="en-US" sz="2600" dirty="0">
                <a:latin typeface="Century Gothic" charset="0"/>
                <a:ea typeface="Century Gothic" charset="0"/>
                <a:cs typeface="Century Gothic" charset="0"/>
              </a:rPr>
              <a:t>	Pilate asked him, “Are you the King of the Jews?” Jesus said to him, “You have said so.” But when he was accused by the chief priests he made no answer, not even a single word.			</a:t>
            </a:r>
            <a:r>
              <a:rPr lang="en-US" sz="2000" dirty="0">
                <a:latin typeface="Century Gothic" charset="0"/>
                <a:ea typeface="Century Gothic" charset="0"/>
                <a:cs typeface="Century Gothic" charset="0"/>
              </a:rPr>
              <a:t>Matthew 27:11-12</a:t>
            </a:r>
          </a:p>
        </p:txBody>
      </p:sp>
      <p:pic>
        <p:nvPicPr>
          <p:cNvPr id="88069" name="Picture 5" descr="nb_pinacoteca_gay_quod_est_veritas_christ_and_pilate"/>
          <p:cNvPicPr>
            <a:picLocks noGrp="1" noChangeAspect="1" noChangeArrowheads="1"/>
          </p:cNvPicPr>
          <p:nvPr>
            <p:ph sz="half" idx="2"/>
          </p:nvPr>
        </p:nvPicPr>
        <p:blipFill>
          <a:blip r:embed="rId3"/>
          <a:srcRect/>
          <a:stretch>
            <a:fillRect/>
          </a:stretch>
        </p:blipFill>
        <p:spPr>
          <a:xfrm>
            <a:off x="5146675" y="1084784"/>
            <a:ext cx="3195638" cy="4422775"/>
          </a:xfrm>
        </p:spPr>
      </p:pic>
      <p:sp>
        <p:nvSpPr>
          <p:cNvPr id="88070" name="Text Box 6"/>
          <p:cNvSpPr txBox="1">
            <a:spLocks noChangeArrowheads="1"/>
          </p:cNvSpPr>
          <p:nvPr/>
        </p:nvSpPr>
        <p:spPr bwMode="auto">
          <a:xfrm>
            <a:off x="5334000" y="5656784"/>
            <a:ext cx="3114955" cy="36933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Pilate asks “What is truth?”</a:t>
            </a:r>
          </a:p>
        </p:txBody>
      </p:sp>
      <p:sp>
        <p:nvSpPr>
          <p:cNvPr id="9" name="TextBox 8"/>
          <p:cNvSpPr txBox="1"/>
          <p:nvPr/>
        </p:nvSpPr>
        <p:spPr>
          <a:xfrm>
            <a:off x="0" y="5860539"/>
            <a:ext cx="9036496"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Jesus was killed after being branded 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heretic by religious leaders and a rebel by the Roman Empire. </a:t>
            </a:r>
            <a:r>
              <a:rPr kumimoji="0" lang="en-US"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EDP, 283</a:t>
            </a:r>
          </a:p>
        </p:txBody>
      </p:sp>
    </p:spTree>
    <p:extLst>
      <p:ext uri="{BB962C8B-B14F-4D97-AF65-F5344CB8AC3E}">
        <p14:creationId xmlns:p14="http://schemas.microsoft.com/office/powerpoint/2010/main" val="124798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Who was Pilate?</a:t>
            </a:r>
          </a:p>
        </p:txBody>
      </p:sp>
      <p:sp>
        <p:nvSpPr>
          <p:cNvPr id="3" name="Text Placeholder 2"/>
          <p:cNvSpPr>
            <a:spLocks noGrp="1"/>
          </p:cNvSpPr>
          <p:nvPr>
            <p:ph type="body" sz="half" idx="1"/>
          </p:nvPr>
        </p:nvSpPr>
        <p:spPr>
          <a:xfrm>
            <a:off x="35496" y="1676400"/>
            <a:ext cx="4651375" cy="4422775"/>
          </a:xfrm>
        </p:spPr>
        <p:txBody>
          <a:bodyPr/>
          <a:lstStyle/>
          <a:p>
            <a:r>
              <a:rPr lang="en-US" sz="2800" dirty="0">
                <a:latin typeface="Century Gothic" panose="020B0502020202020204" pitchFamily="34" charset="0"/>
              </a:rPr>
              <a:t>Roman governor of Judaea 26-36 AD</a:t>
            </a:r>
          </a:p>
          <a:p>
            <a:r>
              <a:rPr lang="en-US" sz="2800" dirty="0">
                <a:latin typeface="Century Gothic" panose="020B0502020202020204" pitchFamily="34" charset="0"/>
              </a:rPr>
              <a:t>Disrespected Jewish traditions</a:t>
            </a:r>
          </a:p>
          <a:p>
            <a:pPr lvl="1"/>
            <a:r>
              <a:rPr lang="en-US" sz="2400" dirty="0">
                <a:latin typeface="Century Gothic" panose="020B0502020202020204" pitchFamily="34" charset="0"/>
              </a:rPr>
              <a:t>Chastised by Emperor</a:t>
            </a:r>
          </a:p>
          <a:p>
            <a:r>
              <a:rPr lang="en-US" sz="2800" dirty="0">
                <a:latin typeface="Century Gothic" panose="020B0502020202020204" pitchFamily="34" charset="0"/>
              </a:rPr>
              <a:t>Took Temple money</a:t>
            </a:r>
          </a:p>
          <a:p>
            <a:r>
              <a:rPr lang="en-US" sz="2800" dirty="0">
                <a:latin typeface="Century Gothic" panose="020B0502020202020204" pitchFamily="34" charset="0"/>
              </a:rPr>
              <a:t>Slaughtered Samaritans</a:t>
            </a:r>
          </a:p>
          <a:p>
            <a:pPr lvl="1"/>
            <a:r>
              <a:rPr lang="en-US" sz="2400" dirty="0">
                <a:latin typeface="Century Gothic" panose="020B0502020202020204" pitchFamily="34" charset="0"/>
              </a:rPr>
              <a:t>Withdrawn by Rome</a:t>
            </a:r>
          </a:p>
        </p:txBody>
      </p:sp>
      <p:pic>
        <p:nvPicPr>
          <p:cNvPr id="7" name="Content Placeholder 6" descr="Pilate_Inscription.JPG"/>
          <p:cNvPicPr>
            <a:picLocks noGrp="1" noChangeAspect="1"/>
          </p:cNvPicPr>
          <p:nvPr>
            <p:ph sz="half" idx="2"/>
          </p:nvPr>
        </p:nvPicPr>
        <p:blipFill>
          <a:blip r:embed="rId3"/>
          <a:srcRect t="-20300" b="-20300"/>
          <a:stretch>
            <a:fillRect/>
          </a:stretch>
        </p:blipFill>
        <p:spPr>
          <a:xfrm>
            <a:off x="4721225" y="987425"/>
            <a:ext cx="4194175" cy="4422775"/>
          </a:xfrm>
        </p:spPr>
      </p:pic>
      <p:sp>
        <p:nvSpPr>
          <p:cNvPr id="8" name="TextBox 7"/>
          <p:cNvSpPr txBox="1"/>
          <p:nvPr/>
        </p:nvSpPr>
        <p:spPr>
          <a:xfrm>
            <a:off x="5410200" y="4800600"/>
            <a:ext cx="2475358"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Pilate Stone (1961)</a:t>
            </a:r>
          </a:p>
        </p:txBody>
      </p:sp>
      <p:sp>
        <p:nvSpPr>
          <p:cNvPr id="9" name="TextBox 8"/>
          <p:cNvSpPr txBox="1"/>
          <p:nvPr/>
        </p:nvSpPr>
        <p:spPr>
          <a:xfrm>
            <a:off x="107504" y="5638800"/>
            <a:ext cx="22405250"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Pilate's tenure was associated with "briberies, insults, robberies, outrages,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wanton injustices, constantly repeated executions without trial, and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ceaseless and grievous cruelty.”			 Philo of Alexandria</a:t>
            </a:r>
          </a:p>
        </p:txBody>
      </p:sp>
    </p:spTree>
    <p:extLst>
      <p:ext uri="{BB962C8B-B14F-4D97-AF65-F5344CB8AC3E}">
        <p14:creationId xmlns:p14="http://schemas.microsoft.com/office/powerpoint/2010/main" val="310195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Jesus or Barabbas?</a:t>
            </a:r>
          </a:p>
        </p:txBody>
      </p:sp>
      <p:sp>
        <p:nvSpPr>
          <p:cNvPr id="3" name="Text Placeholder 2"/>
          <p:cNvSpPr>
            <a:spLocks noGrp="1"/>
          </p:cNvSpPr>
          <p:nvPr>
            <p:ph type="body" sz="half" idx="1"/>
          </p:nvPr>
        </p:nvSpPr>
        <p:spPr/>
        <p:txBody>
          <a:bodyPr/>
          <a:lstStyle/>
          <a:p>
            <a:pPr marL="0" indent="0">
              <a:buNone/>
            </a:pPr>
            <a:r>
              <a:rPr lang="en-US" sz="2200" dirty="0">
                <a:latin typeface="Century Gothic" charset="0"/>
                <a:ea typeface="Century Gothic" charset="0"/>
                <a:cs typeface="Century Gothic" charset="0"/>
              </a:rPr>
              <a:t>Now at the festival the governor was accustomed to release a prisoner for the crowd, anyone whom they wanted. </a:t>
            </a:r>
            <a:r>
              <a:rPr lang="en-US" sz="2000" dirty="0">
                <a:latin typeface="Century Gothic" charset="0"/>
                <a:ea typeface="Century Gothic" charset="0"/>
                <a:cs typeface="Century Gothic" charset="0"/>
              </a:rPr>
              <a:t>Matthew 27:15</a:t>
            </a:r>
            <a:r>
              <a:rPr lang="en-US" sz="2200" dirty="0">
                <a:latin typeface="Century Gothic" charset="0"/>
                <a:ea typeface="Century Gothic" charset="0"/>
                <a:cs typeface="Century Gothic" charset="0"/>
              </a:rPr>
              <a:t> </a:t>
            </a:r>
          </a:p>
          <a:p>
            <a:pPr marL="0" indent="0">
              <a:buNone/>
            </a:pPr>
            <a:endParaRPr lang="en-US" sz="2200" dirty="0">
              <a:latin typeface="Century Gothic" charset="0"/>
              <a:ea typeface="Century Gothic" charset="0"/>
              <a:cs typeface="Century Gothic" charset="0"/>
            </a:endParaRPr>
          </a:p>
          <a:p>
            <a:pPr marL="0" indent="0">
              <a:buNone/>
            </a:pPr>
            <a:r>
              <a:rPr lang="en-US" sz="2200" dirty="0">
                <a:latin typeface="Century Gothic" charset="0"/>
                <a:ea typeface="Century Gothic" charset="0"/>
                <a:cs typeface="Century Gothic" charset="0"/>
              </a:rPr>
              <a:t>“Scholars have looked for evidence and so far have never found anything in reference to the so-called custom of releasing a prisoner on Passover.” Stephen J. Patterson, Professor New Testament</a:t>
            </a:r>
          </a:p>
        </p:txBody>
      </p:sp>
      <p:pic>
        <p:nvPicPr>
          <p:cNvPr id="7" name="Content Placeholder 6" descr="Barabbas.jpg"/>
          <p:cNvPicPr>
            <a:picLocks noGrp="1" noChangeAspect="1"/>
          </p:cNvPicPr>
          <p:nvPr>
            <p:ph sz="half" idx="2"/>
          </p:nvPr>
        </p:nvPicPr>
        <p:blipFill>
          <a:blip r:embed="rId3"/>
          <a:srcRect t="-20300" b="-20300"/>
          <a:stretch>
            <a:fillRect/>
          </a:stretch>
        </p:blipFill>
        <p:spPr/>
      </p:pic>
    </p:spTree>
    <p:extLst>
      <p:ext uri="{BB962C8B-B14F-4D97-AF65-F5344CB8AC3E}">
        <p14:creationId xmlns:p14="http://schemas.microsoft.com/office/powerpoint/2010/main" val="2904348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Jesus or Barabbas?</a:t>
            </a:r>
          </a:p>
        </p:txBody>
      </p:sp>
      <p:sp>
        <p:nvSpPr>
          <p:cNvPr id="3" name="Text Placeholder 2"/>
          <p:cNvSpPr>
            <a:spLocks noGrp="1"/>
          </p:cNvSpPr>
          <p:nvPr>
            <p:ph type="body" sz="half" idx="1"/>
          </p:nvPr>
        </p:nvSpPr>
        <p:spPr>
          <a:xfrm>
            <a:off x="301625" y="2246585"/>
            <a:ext cx="4194175" cy="4422775"/>
          </a:xfrm>
        </p:spPr>
        <p:txBody>
          <a:bodyPr/>
          <a:lstStyle/>
          <a:p>
            <a:pPr marL="0" indent="0">
              <a:buNone/>
            </a:pPr>
            <a:r>
              <a:rPr lang="en-US" sz="2400" dirty="0">
                <a:latin typeface="Century Gothic" charset="0"/>
                <a:ea typeface="Century Gothic" charset="0"/>
                <a:cs typeface="Century Gothic" charset="0"/>
              </a:rPr>
              <a:t>While he was sitting on the judgement seat, his wife sent word to him, ‘Have nothing to do with that innocent man, for today I have suffered a great deal because of a dream about him’.  </a:t>
            </a:r>
            <a:r>
              <a:rPr lang="en-US" sz="2200" dirty="0">
                <a:latin typeface="Century Gothic" charset="0"/>
                <a:ea typeface="Century Gothic" charset="0"/>
                <a:cs typeface="Century Gothic" charset="0"/>
              </a:rPr>
              <a:t>			Matthew 27:19</a:t>
            </a:r>
          </a:p>
        </p:txBody>
      </p:sp>
      <p:pic>
        <p:nvPicPr>
          <p:cNvPr id="7" name="Content Placeholder 6" descr="Barabbas.jpg"/>
          <p:cNvPicPr>
            <a:picLocks noGrp="1" noChangeAspect="1"/>
          </p:cNvPicPr>
          <p:nvPr>
            <p:ph sz="half" idx="2"/>
          </p:nvPr>
        </p:nvPicPr>
        <p:blipFill>
          <a:blip r:embed="rId3"/>
          <a:srcRect t="-20300" b="-20300"/>
          <a:stretch>
            <a:fillRect/>
          </a:stretch>
        </p:blipFill>
        <p:spPr/>
      </p:pic>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12858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26CFDF-EE75-BC4D-83DE-E174C7112375}"/>
              </a:ext>
            </a:extLst>
          </p:cNvPr>
          <p:cNvSpPr>
            <a:spLocks noGrp="1"/>
          </p:cNvSpPr>
          <p:nvPr>
            <p:ph type="title"/>
          </p:nvPr>
        </p:nvSpPr>
        <p:spPr>
          <a:xfrm>
            <a:off x="-2124744" y="44624"/>
            <a:ext cx="8510588" cy="1325563"/>
          </a:xfrm>
        </p:spPr>
        <p:txBody>
          <a:bodyPr/>
          <a:lstStyle/>
          <a:p>
            <a:r>
              <a:rPr lang="en-GB" dirty="0">
                <a:solidFill>
                  <a:srgbClr val="FFFF00"/>
                </a:solidFill>
                <a:latin typeface="Century Gothic" panose="020B0502020202020204" pitchFamily="34" charset="0"/>
              </a:rPr>
              <a:t>Likely? </a:t>
            </a:r>
          </a:p>
        </p:txBody>
      </p:sp>
      <p:sp>
        <p:nvSpPr>
          <p:cNvPr id="3" name="Text Placeholder 2">
            <a:extLst>
              <a:ext uri="{FF2B5EF4-FFF2-40B4-BE49-F238E27FC236}">
                <a16:creationId xmlns:a16="http://schemas.microsoft.com/office/drawing/2014/main" id="{839616B8-9A15-6148-A8F7-8A6AC559ED35}"/>
              </a:ext>
            </a:extLst>
          </p:cNvPr>
          <p:cNvSpPr>
            <a:spLocks noGrp="1"/>
          </p:cNvSpPr>
          <p:nvPr>
            <p:ph sz="half" idx="1"/>
          </p:nvPr>
        </p:nvSpPr>
        <p:spPr>
          <a:xfrm>
            <a:off x="301625" y="1676400"/>
            <a:ext cx="4342383" cy="4776936"/>
          </a:xfrm>
        </p:spPr>
        <p:txBody>
          <a:bodyPr/>
          <a:lstStyle/>
          <a:p>
            <a:pPr marL="0" indent="0">
              <a:buNone/>
            </a:pPr>
            <a:r>
              <a:rPr lang="en-GB" sz="2000" dirty="0">
                <a:latin typeface="Century Gothic" panose="020B0502020202020204" pitchFamily="34" charset="0"/>
              </a:rPr>
              <a:t>“If Jesus was causing trouble at a gathering like Passover, when the city was crowded to bursting, I don’t think Pilate would have spent much time worrying about what to do with him. It was entirely up to the governor as to how he dealt with the case, and after hearing the evidence he no doubt thought that getting rid of Jesus was the best course of action.” </a:t>
            </a:r>
          </a:p>
          <a:p>
            <a:pPr marL="0" indent="0">
              <a:buNone/>
            </a:pPr>
            <a:r>
              <a:rPr lang="en-GB" sz="2000" dirty="0">
                <a:latin typeface="Century Gothic" panose="020B0502020202020204" pitchFamily="34" charset="0"/>
              </a:rPr>
              <a:t>Helen Bond, Professor of Christian Origins, Edinburgh University </a:t>
            </a:r>
          </a:p>
        </p:txBody>
      </p:sp>
      <p:pic>
        <p:nvPicPr>
          <p:cNvPr id="8" name="Content Placeholder 7">
            <a:extLst>
              <a:ext uri="{FF2B5EF4-FFF2-40B4-BE49-F238E27FC236}">
                <a16:creationId xmlns:a16="http://schemas.microsoft.com/office/drawing/2014/main" id="{FF9C933C-4535-8948-BFB4-FC216111FFAD}"/>
              </a:ext>
            </a:extLst>
          </p:cNvPr>
          <p:cNvPicPr>
            <a:picLocks noGrp="1" noChangeAspect="1"/>
          </p:cNvPicPr>
          <p:nvPr>
            <p:ph sz="half" idx="2"/>
          </p:nvPr>
        </p:nvPicPr>
        <p:blipFill>
          <a:blip r:embed="rId2"/>
          <a:stretch>
            <a:fillRect/>
          </a:stretch>
        </p:blipFill>
        <p:spPr>
          <a:xfrm>
            <a:off x="4870773" y="764704"/>
            <a:ext cx="4274757" cy="5688632"/>
          </a:xfrm>
        </p:spPr>
      </p:pic>
    </p:spTree>
    <p:extLst>
      <p:ext uri="{BB962C8B-B14F-4D97-AF65-F5344CB8AC3E}">
        <p14:creationId xmlns:p14="http://schemas.microsoft.com/office/powerpoint/2010/main" val="3295483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The blood curse</a:t>
            </a:r>
          </a:p>
        </p:txBody>
      </p:sp>
      <p:sp>
        <p:nvSpPr>
          <p:cNvPr id="3" name="Text Placeholder 2"/>
          <p:cNvSpPr>
            <a:spLocks noGrp="1"/>
          </p:cNvSpPr>
          <p:nvPr>
            <p:ph type="body" sz="half" idx="1"/>
          </p:nvPr>
        </p:nvSpPr>
        <p:spPr>
          <a:xfrm>
            <a:off x="107505" y="1295400"/>
            <a:ext cx="4388296" cy="4422775"/>
          </a:xfrm>
        </p:spPr>
        <p:txBody>
          <a:bodyPr/>
          <a:lstStyle/>
          <a:p>
            <a:pPr>
              <a:buNone/>
            </a:pPr>
            <a:r>
              <a:rPr lang="en-US" sz="2400" dirty="0">
                <a:latin typeface="Century Gothic" charset="0"/>
                <a:ea typeface="Century Gothic" charset="0"/>
                <a:cs typeface="Century Gothic" charset="0"/>
              </a:rPr>
              <a:t>	So when Pilate saw that he could do nothing, but rather that a riot was beginning, he took some water and washed his hands before the crowd, saying, "I am innocent of this man's blood; see to it yourselves." Then the people as a whole answered, "</a:t>
            </a:r>
            <a:r>
              <a:rPr lang="en-US" sz="2400" b="1" dirty="0">
                <a:latin typeface="Century Gothic" charset="0"/>
                <a:ea typeface="Century Gothic" charset="0"/>
                <a:cs typeface="Century Gothic" charset="0"/>
              </a:rPr>
              <a:t>His blood be on us and on our children</a:t>
            </a:r>
            <a:r>
              <a:rPr lang="en-US" sz="2000" dirty="0">
                <a:latin typeface="Century Gothic" charset="0"/>
                <a:ea typeface="Century Gothic" charset="0"/>
                <a:cs typeface="Century Gothic" charset="0"/>
              </a:rPr>
              <a:t>!” </a:t>
            </a:r>
          </a:p>
          <a:p>
            <a:pPr>
              <a:buNone/>
            </a:pPr>
            <a:r>
              <a:rPr lang="en-US" sz="2000" dirty="0">
                <a:latin typeface="Century Gothic" charset="0"/>
                <a:ea typeface="Century Gothic" charset="0"/>
                <a:cs typeface="Century Gothic" charset="0"/>
              </a:rPr>
              <a:t>			Matthew 27:24–25 </a:t>
            </a:r>
            <a:endParaRPr lang="en-US" sz="2400" dirty="0">
              <a:latin typeface="Century Gothic" charset="0"/>
              <a:ea typeface="Century Gothic" charset="0"/>
              <a:cs typeface="Century Gothic" charset="0"/>
            </a:endParaRPr>
          </a:p>
        </p:txBody>
      </p:sp>
      <p:pic>
        <p:nvPicPr>
          <p:cNvPr id="7" name="Content Placeholder 6" descr="pilate (1).jpg"/>
          <p:cNvPicPr>
            <a:picLocks noGrp="1" noChangeAspect="1"/>
          </p:cNvPicPr>
          <p:nvPr>
            <p:ph sz="half" idx="2"/>
          </p:nvPr>
        </p:nvPicPr>
        <p:blipFill>
          <a:blip r:embed="rId3"/>
          <a:srcRect t="-128" b="-128"/>
          <a:stretch>
            <a:fillRect/>
          </a:stretch>
        </p:blipFill>
        <p:spPr/>
      </p:pic>
    </p:spTree>
    <p:extLst>
      <p:ext uri="{BB962C8B-B14F-4D97-AF65-F5344CB8AC3E}">
        <p14:creationId xmlns:p14="http://schemas.microsoft.com/office/powerpoint/2010/main" val="2115775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625" y="-27384"/>
            <a:ext cx="8510588" cy="1325563"/>
          </a:xfrm>
        </p:spPr>
        <p:txBody>
          <a:bodyPr/>
          <a:lstStyle/>
          <a:p>
            <a:r>
              <a:rPr lang="en-GB" sz="4000" dirty="0">
                <a:solidFill>
                  <a:srgbClr val="FFFF00"/>
                </a:solidFill>
                <a:latin typeface="Century Gothic" charset="0"/>
                <a:ea typeface="Century Gothic" charset="0"/>
                <a:cs typeface="Century Gothic" charset="0"/>
              </a:rPr>
              <a:t>What just happened?</a:t>
            </a:r>
          </a:p>
        </p:txBody>
      </p:sp>
      <p:sp>
        <p:nvSpPr>
          <p:cNvPr id="6" name="Content Placeholder 5"/>
          <p:cNvSpPr>
            <a:spLocks noGrp="1"/>
          </p:cNvSpPr>
          <p:nvPr>
            <p:ph idx="1"/>
          </p:nvPr>
        </p:nvSpPr>
        <p:spPr>
          <a:xfrm>
            <a:off x="301625" y="1526505"/>
            <a:ext cx="8540750" cy="4422775"/>
          </a:xfrm>
        </p:spPr>
        <p:txBody>
          <a:bodyPr/>
          <a:lstStyle/>
          <a:p>
            <a:r>
              <a:rPr lang="en-GB" sz="2800" dirty="0">
                <a:latin typeface="Century Gothic" charset="0"/>
                <a:ea typeface="Century Gothic" charset="0"/>
                <a:cs typeface="Century Gothic" charset="0"/>
              </a:rPr>
              <a:t>Pilate, Rome and the Empire were absolved of responsibility for the crucifixion of Jesus</a:t>
            </a:r>
          </a:p>
          <a:p>
            <a:r>
              <a:rPr lang="en-GB" sz="2800" dirty="0">
                <a:latin typeface="Century Gothic" charset="0"/>
                <a:ea typeface="Century Gothic" charset="0"/>
                <a:cs typeface="Century Gothic" charset="0"/>
              </a:rPr>
              <a:t>Responsibility was transferred to the Jewish people as a whole and their descendants</a:t>
            </a:r>
          </a:p>
          <a:p>
            <a:r>
              <a:rPr lang="en-GB" sz="2800" dirty="0">
                <a:latin typeface="Century Gothic" charset="0"/>
                <a:ea typeface="Century Gothic" charset="0"/>
                <a:cs typeface="Century Gothic" charset="0"/>
              </a:rPr>
              <a:t>Even though in reality Jesus was received very well by the people and many leaders </a:t>
            </a:r>
          </a:p>
          <a:p>
            <a:r>
              <a:rPr lang="en-GB" sz="2800" dirty="0">
                <a:latin typeface="Century Gothic" charset="0"/>
                <a:ea typeface="Century Gothic" charset="0"/>
                <a:cs typeface="Century Gothic" charset="0"/>
              </a:rPr>
              <a:t>Creation of the ‘culture of contempt’</a:t>
            </a:r>
          </a:p>
          <a:p>
            <a:r>
              <a:rPr lang="en-GB" sz="2800" dirty="0">
                <a:latin typeface="Century Gothic" charset="0"/>
                <a:ea typeface="Century Gothic" charset="0"/>
                <a:cs typeface="Century Gothic" charset="0"/>
              </a:rPr>
              <a:t>Christians didn’t feel guilty but justified in mistreating Jews</a:t>
            </a:r>
          </a:p>
          <a:p>
            <a:endParaRPr lang="en-GB" sz="2800" dirty="0">
              <a:latin typeface="Century Gothic" charset="0"/>
              <a:ea typeface="Century Gothic" charset="0"/>
              <a:cs typeface="Century Gothic" charset="0"/>
            </a:endParaRPr>
          </a:p>
        </p:txBody>
      </p:sp>
    </p:spTree>
    <p:extLst>
      <p:ext uri="{BB962C8B-B14F-4D97-AF65-F5344CB8AC3E}">
        <p14:creationId xmlns:p14="http://schemas.microsoft.com/office/powerpoint/2010/main" val="1480558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34582-9A7D-7F46-860D-4E14FD3C4E4D}"/>
              </a:ext>
            </a:extLst>
          </p:cNvPr>
          <p:cNvSpPr>
            <a:spLocks noGrp="1"/>
          </p:cNvSpPr>
          <p:nvPr>
            <p:ph type="title"/>
          </p:nvPr>
        </p:nvSpPr>
        <p:spPr/>
        <p:txBody>
          <a:bodyPr/>
          <a:lstStyle/>
          <a:p>
            <a:pPr algn="l"/>
            <a:r>
              <a:rPr lang="en-GB" dirty="0">
                <a:solidFill>
                  <a:srgbClr val="FFFF00"/>
                </a:solidFill>
                <a:latin typeface="Century Gothic" panose="020B0502020202020204" pitchFamily="34" charset="0"/>
              </a:rPr>
              <a:t>An interpolation </a:t>
            </a:r>
          </a:p>
        </p:txBody>
      </p:sp>
      <p:sp>
        <p:nvSpPr>
          <p:cNvPr id="3" name="Content Placeholder 2">
            <a:extLst>
              <a:ext uri="{FF2B5EF4-FFF2-40B4-BE49-F238E27FC236}">
                <a16:creationId xmlns:a16="http://schemas.microsoft.com/office/drawing/2014/main" id="{D5083C8F-2F83-D643-AE40-28EE9C3B2792}"/>
              </a:ext>
            </a:extLst>
          </p:cNvPr>
          <p:cNvSpPr>
            <a:spLocks noGrp="1"/>
          </p:cNvSpPr>
          <p:nvPr>
            <p:ph sz="half" idx="1"/>
          </p:nvPr>
        </p:nvSpPr>
        <p:spPr>
          <a:xfrm>
            <a:off x="301625" y="1676400"/>
            <a:ext cx="4194175" cy="4776936"/>
          </a:xfrm>
        </p:spPr>
        <p:txBody>
          <a:bodyPr/>
          <a:lstStyle/>
          <a:p>
            <a:r>
              <a:rPr lang="en-GB" sz="2000" dirty="0">
                <a:effectLst/>
                <a:latin typeface="Century Gothic" panose="020B0502020202020204" pitchFamily="34" charset="0"/>
              </a:rPr>
              <a:t>Ulrich Luz describes the incident as a "</a:t>
            </a:r>
            <a:r>
              <a:rPr lang="en-GB" sz="2000" b="1" dirty="0">
                <a:effectLst/>
                <a:latin typeface="Century Gothic" panose="020B0502020202020204" pitchFamily="34" charset="0"/>
              </a:rPr>
              <a:t>redactional fiction</a:t>
            </a:r>
            <a:r>
              <a:rPr lang="en-GB" sz="2000" dirty="0">
                <a:effectLst/>
                <a:latin typeface="Century Gothic" panose="020B0502020202020204" pitchFamily="34" charset="0"/>
              </a:rPr>
              <a:t>" invented by the author of the Matthew Gospel. (2005)</a:t>
            </a:r>
          </a:p>
          <a:p>
            <a:r>
              <a:rPr lang="en-GB" sz="2000" dirty="0">
                <a:latin typeface="Century Gothic" panose="020B0502020202020204" pitchFamily="34" charset="0"/>
              </a:rPr>
              <a:t>Professor of New Testament at the universities of Göttingen and Bern</a:t>
            </a:r>
          </a:p>
          <a:p>
            <a:r>
              <a:rPr lang="en-GB" sz="2000" dirty="0">
                <a:latin typeface="Century Gothic" panose="020B0502020202020204" pitchFamily="34" charset="0"/>
              </a:rPr>
              <a:t>Matthew says that while the Romans actually carried out the deed, the Jews were responsible—a line of argument that has of course had disastrous consequences ever since. Helen Bond</a:t>
            </a:r>
          </a:p>
          <a:p>
            <a:endParaRPr lang="en-GB" sz="2000" dirty="0">
              <a:latin typeface="Century Gothic" panose="020B0502020202020204" pitchFamily="34" charset="0"/>
            </a:endParaRPr>
          </a:p>
        </p:txBody>
      </p:sp>
      <p:pic>
        <p:nvPicPr>
          <p:cNvPr id="6" name="Content Placeholder 5">
            <a:extLst>
              <a:ext uri="{FF2B5EF4-FFF2-40B4-BE49-F238E27FC236}">
                <a16:creationId xmlns:a16="http://schemas.microsoft.com/office/drawing/2014/main" id="{EEDF86B2-6EB3-E04B-9964-7FAD46FB9029}"/>
              </a:ext>
            </a:extLst>
          </p:cNvPr>
          <p:cNvPicPr>
            <a:picLocks noGrp="1" noChangeAspect="1"/>
          </p:cNvPicPr>
          <p:nvPr>
            <p:ph sz="half" idx="2"/>
          </p:nvPr>
        </p:nvPicPr>
        <p:blipFill>
          <a:blip r:embed="rId3"/>
          <a:stretch>
            <a:fillRect/>
          </a:stretch>
        </p:blipFill>
        <p:spPr>
          <a:xfrm>
            <a:off x="5208002" y="404664"/>
            <a:ext cx="3958637" cy="5694511"/>
          </a:xfrm>
        </p:spPr>
      </p:pic>
    </p:spTree>
    <p:extLst>
      <p:ext uri="{BB962C8B-B14F-4D97-AF65-F5344CB8AC3E}">
        <p14:creationId xmlns:p14="http://schemas.microsoft.com/office/powerpoint/2010/main" val="226250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7384"/>
            <a:ext cx="8510588" cy="1325563"/>
          </a:xfrm>
        </p:spPr>
        <p:txBody>
          <a:bodyPr/>
          <a:lstStyle/>
          <a:p>
            <a:r>
              <a:rPr lang="en-GB" sz="4000" dirty="0">
                <a:solidFill>
                  <a:srgbClr val="FFFF00"/>
                </a:solidFill>
                <a:latin typeface="Century Gothic" panose="020B0502020202020204" pitchFamily="34" charset="0"/>
              </a:rPr>
              <a:t>Why? </a:t>
            </a:r>
          </a:p>
        </p:txBody>
      </p:sp>
      <p:sp>
        <p:nvSpPr>
          <p:cNvPr id="5" name="Content Placeholder 4"/>
          <p:cNvSpPr>
            <a:spLocks noGrp="1"/>
          </p:cNvSpPr>
          <p:nvPr>
            <p:ph idx="1"/>
          </p:nvPr>
        </p:nvSpPr>
        <p:spPr>
          <a:xfrm>
            <a:off x="301625" y="1196752"/>
            <a:ext cx="8540750" cy="4422775"/>
          </a:xfrm>
        </p:spPr>
        <p:txBody>
          <a:bodyPr/>
          <a:lstStyle/>
          <a:p>
            <a:r>
              <a:rPr lang="en-GB" sz="2400" dirty="0">
                <a:latin typeface="Century Gothic" panose="020B0502020202020204" pitchFamily="34" charset="0"/>
              </a:rPr>
              <a:t>Christians witnessing in the Roman Empire</a:t>
            </a:r>
          </a:p>
          <a:p>
            <a:r>
              <a:rPr lang="en-GB" sz="2400" dirty="0">
                <a:latin typeface="Century Gothic" panose="020B0502020202020204" pitchFamily="34" charset="0"/>
              </a:rPr>
              <a:t>Christians being persecuted</a:t>
            </a:r>
          </a:p>
          <a:p>
            <a:r>
              <a:rPr lang="en-GB" sz="2400" dirty="0">
                <a:latin typeface="Century Gothic" panose="020B0502020202020204" pitchFamily="34" charset="0"/>
              </a:rPr>
              <a:t>Didn’t want Jesus to come across as a political subversive and rebel against Roman authority</a:t>
            </a:r>
          </a:p>
          <a:p>
            <a:r>
              <a:rPr lang="en-GB" sz="2400" dirty="0">
                <a:latin typeface="Century Gothic" panose="020B0502020202020204" pitchFamily="34" charset="0"/>
              </a:rPr>
              <a:t>Didn’t want to blame the Romans for the crucifixion</a:t>
            </a:r>
          </a:p>
          <a:p>
            <a:r>
              <a:rPr lang="en-GB" sz="2400" dirty="0">
                <a:latin typeface="Century Gothic" panose="020B0502020202020204" pitchFamily="34" charset="0"/>
              </a:rPr>
              <a:t>Transferred blame for the crucifixion from the Romans onto the Jews</a:t>
            </a:r>
          </a:p>
          <a:p>
            <a:r>
              <a:rPr lang="en-GB" sz="2400" dirty="0">
                <a:latin typeface="Century Gothic" panose="020B0502020202020204" pitchFamily="34" charset="0"/>
              </a:rPr>
              <a:t>Accused the Jews of rejecting and murdering Jesus</a:t>
            </a:r>
          </a:p>
          <a:p>
            <a:r>
              <a:rPr lang="en-GB" sz="2400" dirty="0">
                <a:latin typeface="Century Gothic" panose="020B0502020202020204" pitchFamily="34" charset="0"/>
              </a:rPr>
              <a:t>That is why the picture of the Romans in the gospels is so favourable</a:t>
            </a:r>
          </a:p>
          <a:p>
            <a:r>
              <a:rPr lang="en-GB" sz="2400" dirty="0">
                <a:latin typeface="Century Gothic" panose="020B0502020202020204" pitchFamily="34" charset="0"/>
              </a:rPr>
              <a:t>Jesus turned into a spiritual messiah bringing forgiveness of sins. Political dimension removed</a:t>
            </a:r>
          </a:p>
        </p:txBody>
      </p:sp>
    </p:spTree>
    <p:extLst>
      <p:ext uri="{BB962C8B-B14F-4D97-AF65-F5344CB8AC3E}">
        <p14:creationId xmlns:p14="http://schemas.microsoft.com/office/powerpoint/2010/main" val="371435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1EAC0-2A7C-7F4C-89DE-F1B4170B3E14}"/>
              </a:ext>
            </a:extLst>
          </p:cNvPr>
          <p:cNvSpPr>
            <a:spLocks noGrp="1"/>
          </p:cNvSpPr>
          <p:nvPr>
            <p:ph type="title"/>
          </p:nvPr>
        </p:nvSpPr>
        <p:spPr>
          <a:xfrm>
            <a:off x="301625" y="52264"/>
            <a:ext cx="8510588" cy="1325563"/>
          </a:xfrm>
        </p:spPr>
        <p:txBody>
          <a:bodyPr/>
          <a:lstStyle/>
          <a:p>
            <a:r>
              <a:rPr lang="en-GB" sz="4000" dirty="0">
                <a:solidFill>
                  <a:srgbClr val="FFFF00"/>
                </a:solidFill>
                <a:latin typeface="Century Gothic" panose="020B0502020202020204" pitchFamily="34" charset="0"/>
              </a:rPr>
              <a:t>Teachings of Jesus</a:t>
            </a:r>
          </a:p>
        </p:txBody>
      </p:sp>
      <p:sp>
        <p:nvSpPr>
          <p:cNvPr id="3" name="Content Placeholder 2">
            <a:extLst>
              <a:ext uri="{FF2B5EF4-FFF2-40B4-BE49-F238E27FC236}">
                <a16:creationId xmlns:a16="http://schemas.microsoft.com/office/drawing/2014/main" id="{1F6CD9F1-3004-EC4A-A674-6F0C9E8892B5}"/>
              </a:ext>
            </a:extLst>
          </p:cNvPr>
          <p:cNvSpPr>
            <a:spLocks noGrp="1"/>
          </p:cNvSpPr>
          <p:nvPr>
            <p:ph idx="1"/>
          </p:nvPr>
        </p:nvSpPr>
        <p:spPr>
          <a:xfrm>
            <a:off x="107504" y="1204392"/>
            <a:ext cx="8842375" cy="5032920"/>
          </a:xfrm>
        </p:spPr>
        <p:txBody>
          <a:bodyPr/>
          <a:lstStyle/>
          <a:p>
            <a:r>
              <a:rPr lang="en-GB" sz="2600" dirty="0">
                <a:latin typeface="Century Gothic" panose="020B0502020202020204" pitchFamily="34" charset="0"/>
              </a:rPr>
              <a:t>Jesus upheld the Mosaic Law</a:t>
            </a:r>
          </a:p>
          <a:p>
            <a:pPr lvl="1"/>
            <a:r>
              <a:rPr lang="en-GB" sz="2000" dirty="0">
                <a:latin typeface="Century Gothic" panose="020B0502020202020204" pitchFamily="34" charset="0"/>
              </a:rPr>
              <a:t>“Not one letter, not one stroke of a letter, will pass from the law”</a:t>
            </a:r>
          </a:p>
          <a:p>
            <a:r>
              <a:rPr lang="en-GB" sz="2600" dirty="0">
                <a:latin typeface="Century Gothic" panose="020B0502020202020204" pitchFamily="34" charset="0"/>
              </a:rPr>
              <a:t>Jesus was probably a Pharisee </a:t>
            </a:r>
          </a:p>
          <a:p>
            <a:pPr lvl="1"/>
            <a:r>
              <a:rPr lang="en-GB" sz="2000" dirty="0">
                <a:latin typeface="Century Gothic" panose="020B0502020202020204" pitchFamily="34" charset="0"/>
              </a:rPr>
              <a:t>His teachings and practices were on the spectrum between between Rabbis </a:t>
            </a:r>
            <a:r>
              <a:rPr lang="en-GB" sz="2000" dirty="0" err="1">
                <a:latin typeface="Century Gothic" panose="020B0502020202020204" pitchFamily="34" charset="0"/>
              </a:rPr>
              <a:t>Shamai</a:t>
            </a:r>
            <a:r>
              <a:rPr lang="en-GB" sz="2000" dirty="0">
                <a:latin typeface="Century Gothic" panose="020B0502020202020204" pitchFamily="34" charset="0"/>
              </a:rPr>
              <a:t> and Hillel</a:t>
            </a:r>
          </a:p>
          <a:p>
            <a:pPr lvl="2"/>
            <a:r>
              <a:rPr lang="en-GB" sz="1800" dirty="0">
                <a:latin typeface="Century Gothic" panose="020B0502020202020204" pitchFamily="34" charset="0"/>
              </a:rPr>
              <a:t>“The Pharisees” said . . . Better to say “Some Pharisees said . . .”</a:t>
            </a:r>
          </a:p>
          <a:p>
            <a:pPr lvl="1"/>
            <a:r>
              <a:rPr lang="en-GB" sz="2000" dirty="0">
                <a:latin typeface="Century Gothic" panose="020B0502020202020204" pitchFamily="34" charset="0"/>
              </a:rPr>
              <a:t>He told his disciples: “The teachers of the law and the Pharisees sit in Moses’ seat. So you must be careful to do everything they say.” 				</a:t>
            </a:r>
            <a:r>
              <a:rPr lang="en-GB" sz="1800" dirty="0">
                <a:latin typeface="Century Gothic" panose="020B0502020202020204" pitchFamily="34" charset="0"/>
              </a:rPr>
              <a:t>Matthew 23:2</a:t>
            </a:r>
            <a:endParaRPr lang="en-GB" sz="2000" dirty="0">
              <a:latin typeface="Century Gothic" panose="020B0502020202020204" pitchFamily="34" charset="0"/>
            </a:endParaRPr>
          </a:p>
          <a:p>
            <a:pPr lvl="1"/>
            <a:r>
              <a:rPr lang="en-GB" sz="2000" dirty="0">
                <a:latin typeface="Century Gothic" panose="020B0502020202020204" pitchFamily="34" charset="0"/>
              </a:rPr>
              <a:t>His way of teaching – use of parables – was typical of Pharisees</a:t>
            </a:r>
          </a:p>
          <a:p>
            <a:pPr lvl="1"/>
            <a:r>
              <a:rPr lang="en-GB" sz="2000" dirty="0">
                <a:latin typeface="Century Gothic" panose="020B0502020202020204" pitchFamily="34" charset="0"/>
              </a:rPr>
              <a:t>The freedom of interpretation meant that even if Jesus had original interpretations he would not be accused of heresy </a:t>
            </a:r>
          </a:p>
          <a:p>
            <a:pPr lvl="1"/>
            <a:r>
              <a:rPr lang="en-GB" sz="2000" dirty="0">
                <a:latin typeface="Century Gothic" panose="020B0502020202020204" pitchFamily="34" charset="0"/>
              </a:rPr>
              <a:t>The criticisms he made of the Pharisees were typical of the criticisms they made of themselves and each other </a:t>
            </a:r>
            <a:endParaRPr lang="en-GB" sz="2400" dirty="0">
              <a:latin typeface="Century Gothic" panose="020B0502020202020204" pitchFamily="34" charset="0"/>
            </a:endParaRPr>
          </a:p>
        </p:txBody>
      </p:sp>
    </p:spTree>
    <p:extLst>
      <p:ext uri="{BB962C8B-B14F-4D97-AF65-F5344CB8AC3E}">
        <p14:creationId xmlns:p14="http://schemas.microsoft.com/office/powerpoint/2010/main" val="14337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solidFill>
                  <a:srgbClr val="FFFF00"/>
                </a:solidFill>
                <a:latin typeface="Century Gothic" charset="0"/>
                <a:ea typeface="Century Gothic" charset="0"/>
                <a:cs typeface="Century Gothic" charset="0"/>
              </a:rPr>
              <a:t>Melito</a:t>
            </a:r>
            <a:r>
              <a:rPr lang="en-GB" dirty="0">
                <a:solidFill>
                  <a:srgbClr val="FFFF00"/>
                </a:solidFill>
                <a:latin typeface="Century Gothic" charset="0"/>
                <a:ea typeface="Century Gothic" charset="0"/>
                <a:cs typeface="Century Gothic" charset="0"/>
              </a:rPr>
              <a:t> of Sardis (d.180)</a:t>
            </a:r>
          </a:p>
        </p:txBody>
      </p:sp>
      <p:sp>
        <p:nvSpPr>
          <p:cNvPr id="5" name="Content Placeholder 4"/>
          <p:cNvSpPr>
            <a:spLocks noGrp="1"/>
          </p:cNvSpPr>
          <p:nvPr>
            <p:ph sz="half" idx="1"/>
          </p:nvPr>
        </p:nvSpPr>
        <p:spPr>
          <a:xfrm>
            <a:off x="301625" y="1676400"/>
            <a:ext cx="5350495" cy="4422775"/>
          </a:xfrm>
        </p:spPr>
        <p:txBody>
          <a:bodyPr/>
          <a:lstStyle/>
          <a:p>
            <a:r>
              <a:rPr lang="en-GB" sz="2400" dirty="0">
                <a:latin typeface="Century Gothic" charset="0"/>
                <a:ea typeface="Century Gothic" charset="0"/>
                <a:cs typeface="Century Gothic" charset="0"/>
              </a:rPr>
              <a:t>Bishop of Sardis (died c.180)</a:t>
            </a:r>
          </a:p>
          <a:p>
            <a:r>
              <a:rPr lang="en-GB" sz="2400" dirty="0">
                <a:latin typeface="Century Gothic" charset="0"/>
                <a:ea typeface="Century Gothic" charset="0"/>
                <a:cs typeface="Century Gothic" charset="0"/>
              </a:rPr>
              <a:t>Most influential bishop in Asia</a:t>
            </a:r>
          </a:p>
          <a:p>
            <a:r>
              <a:rPr lang="en-GB" sz="2400" dirty="0">
                <a:latin typeface="Century Gothic" charset="0"/>
                <a:ea typeface="Century Gothic" charset="0"/>
                <a:cs typeface="Century Gothic" charset="0"/>
              </a:rPr>
              <a:t>Jerome says Tertullian saw him as prophet due to his work on the 1</a:t>
            </a:r>
            <a:r>
              <a:rPr lang="en-GB" sz="2400" baseline="30000" dirty="0">
                <a:latin typeface="Century Gothic" charset="0"/>
                <a:ea typeface="Century Gothic" charset="0"/>
                <a:cs typeface="Century Gothic" charset="0"/>
              </a:rPr>
              <a:t>st</a:t>
            </a:r>
            <a:r>
              <a:rPr lang="en-GB" sz="2400" dirty="0">
                <a:latin typeface="Century Gothic" charset="0"/>
                <a:ea typeface="Century Gothic" charset="0"/>
                <a:cs typeface="Century Gothic" charset="0"/>
              </a:rPr>
              <a:t> OT canon</a:t>
            </a:r>
          </a:p>
          <a:p>
            <a:r>
              <a:rPr lang="en-GB" sz="2400" dirty="0" err="1">
                <a:latin typeface="Century Gothic" charset="0"/>
                <a:ea typeface="Century Gothic" charset="0"/>
                <a:cs typeface="Century Gothic" charset="0"/>
              </a:rPr>
              <a:t>Polycrates</a:t>
            </a:r>
            <a:r>
              <a:rPr lang="en-GB" sz="2400" dirty="0">
                <a:latin typeface="Century Gothic" charset="0"/>
                <a:ea typeface="Century Gothic" charset="0"/>
                <a:cs typeface="Century Gothic" charset="0"/>
              </a:rPr>
              <a:t>, “</a:t>
            </a:r>
            <a:r>
              <a:rPr lang="en-GB" sz="2400" dirty="0" err="1">
                <a:latin typeface="Century Gothic" charset="0"/>
                <a:ea typeface="Century Gothic" charset="0"/>
                <a:cs typeface="Century Gothic" charset="0"/>
              </a:rPr>
              <a:t>Melito</a:t>
            </a:r>
            <a:r>
              <a:rPr lang="en-GB" sz="2400" dirty="0">
                <a:latin typeface="Century Gothic" charset="0"/>
                <a:ea typeface="Century Gothic" charset="0"/>
                <a:cs typeface="Century Gothic" charset="0"/>
              </a:rPr>
              <a:t> whose whole walk was in the Holy Spirit”</a:t>
            </a:r>
          </a:p>
          <a:p>
            <a:r>
              <a:rPr lang="en-GB" sz="2400" dirty="0">
                <a:latin typeface="Century Gothic" charset="0"/>
                <a:ea typeface="Century Gothic" charset="0"/>
                <a:cs typeface="Century Gothic" charset="0"/>
              </a:rPr>
              <a:t>Jewish by birth</a:t>
            </a:r>
          </a:p>
          <a:p>
            <a:r>
              <a:rPr lang="en-GB" sz="2400" dirty="0">
                <a:latin typeface="Century Gothic" charset="0"/>
                <a:ea typeface="Century Gothic" charset="0"/>
                <a:cs typeface="Century Gothic" charset="0"/>
              </a:rPr>
              <a:t>Author of </a:t>
            </a:r>
            <a:r>
              <a:rPr lang="en-GB" sz="2400" i="1" dirty="0" err="1">
                <a:latin typeface="Century Gothic" charset="0"/>
                <a:ea typeface="Century Gothic" charset="0"/>
                <a:cs typeface="Century Gothic" charset="0"/>
              </a:rPr>
              <a:t>Peri</a:t>
            </a:r>
            <a:r>
              <a:rPr lang="en-GB" sz="2400" i="1" dirty="0">
                <a:latin typeface="Century Gothic" charset="0"/>
                <a:ea typeface="Century Gothic" charset="0"/>
                <a:cs typeface="Century Gothic" charset="0"/>
              </a:rPr>
              <a:t> Pascha - On The Passover</a:t>
            </a:r>
          </a:p>
          <a:p>
            <a:endParaRPr lang="en-GB" sz="2400" dirty="0">
              <a:latin typeface="Century Gothic" charset="0"/>
              <a:ea typeface="Century Gothic" charset="0"/>
              <a:cs typeface="Century Gothic" charset="0"/>
            </a:endParaRPr>
          </a:p>
        </p:txBody>
      </p:sp>
      <p:pic>
        <p:nvPicPr>
          <p:cNvPr id="6" name="Content Placeholder 5">
            <a:extLst>
              <a:ext uri="{FF2B5EF4-FFF2-40B4-BE49-F238E27FC236}">
                <a16:creationId xmlns:a16="http://schemas.microsoft.com/office/drawing/2014/main" id="{C9E69D1B-F52F-FB44-9E1B-D9BC6EB16214}"/>
              </a:ext>
            </a:extLst>
          </p:cNvPr>
          <p:cNvPicPr>
            <a:picLocks noGrp="1" noChangeAspect="1"/>
          </p:cNvPicPr>
          <p:nvPr>
            <p:ph sz="half" idx="2"/>
          </p:nvPr>
        </p:nvPicPr>
        <p:blipFill>
          <a:blip r:embed="rId3"/>
          <a:stretch>
            <a:fillRect/>
          </a:stretch>
        </p:blipFill>
        <p:spPr>
          <a:xfrm>
            <a:off x="6122986" y="1654403"/>
            <a:ext cx="2983477" cy="4444772"/>
          </a:xfrm>
        </p:spPr>
      </p:pic>
    </p:spTree>
    <p:extLst>
      <p:ext uri="{BB962C8B-B14F-4D97-AF65-F5344CB8AC3E}">
        <p14:creationId xmlns:p14="http://schemas.microsoft.com/office/powerpoint/2010/main" val="38909750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solidFill>
                  <a:srgbClr val="FFFF00"/>
                </a:solidFill>
                <a:latin typeface="Century Gothic" charset="0"/>
                <a:ea typeface="Century Gothic" charset="0"/>
                <a:cs typeface="Century Gothic" charset="0"/>
              </a:rPr>
              <a:t>Jews blamed for murder of Jesus</a:t>
            </a:r>
          </a:p>
        </p:txBody>
      </p:sp>
      <p:sp>
        <p:nvSpPr>
          <p:cNvPr id="3" name="Content Placeholder 2"/>
          <p:cNvSpPr>
            <a:spLocks noGrp="1"/>
          </p:cNvSpPr>
          <p:nvPr>
            <p:ph idx="1"/>
          </p:nvPr>
        </p:nvSpPr>
        <p:spPr/>
        <p:txBody>
          <a:bodyPr/>
          <a:lstStyle/>
          <a:p>
            <a:r>
              <a:rPr lang="en-US" sz="2400" dirty="0">
                <a:effectLst/>
                <a:latin typeface="Century Gothic" charset="0"/>
                <a:ea typeface="Century Gothic" charset="0"/>
                <a:cs typeface="Century Gothic" charset="0"/>
              </a:rPr>
              <a:t>72. This one was murdered. And where was he murdered? In the very </a:t>
            </a:r>
            <a:r>
              <a:rPr lang="en-US" sz="2400" dirty="0" err="1">
                <a:effectLst/>
                <a:latin typeface="Century Gothic" charset="0"/>
                <a:ea typeface="Century Gothic" charset="0"/>
                <a:cs typeface="Century Gothic" charset="0"/>
              </a:rPr>
              <a:t>centre</a:t>
            </a:r>
            <a:r>
              <a:rPr lang="en-US" sz="2400" dirty="0">
                <a:effectLst/>
                <a:latin typeface="Century Gothic" charset="0"/>
                <a:ea typeface="Century Gothic" charset="0"/>
                <a:cs typeface="Century Gothic" charset="0"/>
              </a:rPr>
              <a:t> of Jerusalem! Why? Because he had healed their lame, and had cleansed their lepers, and had guided their blind with light, and had raised up their dead. </a:t>
            </a:r>
          </a:p>
          <a:p>
            <a:r>
              <a:rPr lang="en-US" sz="2400" dirty="0">
                <a:effectLst/>
                <a:latin typeface="Century Gothic" charset="0"/>
                <a:ea typeface="Century Gothic" charset="0"/>
                <a:cs typeface="Century Gothic" charset="0"/>
              </a:rPr>
              <a:t>73. Why, O Israel did you do this strange injustice? You </a:t>
            </a:r>
            <a:r>
              <a:rPr lang="en-US" sz="2400" dirty="0" err="1">
                <a:effectLst/>
                <a:latin typeface="Century Gothic" charset="0"/>
                <a:ea typeface="Century Gothic" charset="0"/>
                <a:cs typeface="Century Gothic" charset="0"/>
              </a:rPr>
              <a:t>dishonoured</a:t>
            </a:r>
            <a:r>
              <a:rPr lang="en-US" sz="2400" dirty="0">
                <a:effectLst/>
                <a:latin typeface="Century Gothic" charset="0"/>
                <a:ea typeface="Century Gothic" charset="0"/>
                <a:cs typeface="Century Gothic" charset="0"/>
              </a:rPr>
              <a:t> the one who had </a:t>
            </a:r>
            <a:r>
              <a:rPr lang="en-US" sz="2400" dirty="0" err="1">
                <a:effectLst/>
                <a:latin typeface="Century Gothic" charset="0"/>
                <a:ea typeface="Century Gothic" charset="0"/>
                <a:cs typeface="Century Gothic" charset="0"/>
              </a:rPr>
              <a:t>honoured</a:t>
            </a:r>
            <a:r>
              <a:rPr lang="en-US" sz="2400" dirty="0">
                <a:effectLst/>
                <a:latin typeface="Century Gothic" charset="0"/>
                <a:ea typeface="Century Gothic" charset="0"/>
                <a:cs typeface="Century Gothic" charset="0"/>
              </a:rPr>
              <a:t> you. You held in contempt the one who held you in esteem. You denied the one who publicly acknowledged you. You renounced the one who proclaimed you his own. You killed the one who made you to live. Why did you do this, O Israel?</a:t>
            </a:r>
            <a:br>
              <a:rPr lang="en-US" sz="2400" dirty="0">
                <a:latin typeface="Century Gothic" charset="0"/>
                <a:ea typeface="Century Gothic" charset="0"/>
                <a:cs typeface="Century Gothic" charset="0"/>
              </a:rPr>
            </a:br>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136422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FF00"/>
                </a:solidFill>
                <a:latin typeface="Century Gothic" charset="0"/>
                <a:ea typeface="Century Gothic" charset="0"/>
                <a:cs typeface="Century Gothic" charset="0"/>
              </a:rPr>
              <a:t>Accusation of deicide</a:t>
            </a:r>
          </a:p>
        </p:txBody>
      </p:sp>
      <p:sp>
        <p:nvSpPr>
          <p:cNvPr id="3" name="Content Placeholder 2"/>
          <p:cNvSpPr>
            <a:spLocks noGrp="1"/>
          </p:cNvSpPr>
          <p:nvPr>
            <p:ph idx="1"/>
          </p:nvPr>
        </p:nvSpPr>
        <p:spPr/>
        <p:txBody>
          <a:bodyPr/>
          <a:lstStyle/>
          <a:p>
            <a:r>
              <a:rPr lang="en-US" sz="2400" dirty="0">
                <a:effectLst/>
                <a:latin typeface="Century Gothic" charset="0"/>
                <a:ea typeface="Century Gothic" charset="0"/>
                <a:cs typeface="Century Gothic" charset="0"/>
              </a:rPr>
              <a:t>96. The one who hung the earth in space, is himself hanged; the one who fixed the heavens in place, is himself impaled; the one who firmly fixed all things, is himself firmly fixed to the tree. The Lord is insulted, God has been murdered, the King of Israel has been destroyed by the right hand of Israel.</a:t>
            </a:r>
            <a:br>
              <a:rPr lang="en-US" sz="2400" dirty="0">
                <a:latin typeface="Century Gothic" charset="0"/>
                <a:ea typeface="Century Gothic" charset="0"/>
                <a:cs typeface="Century Gothic" charset="0"/>
              </a:rPr>
            </a:br>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660948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0"/>
            <a:ext cx="7147473" cy="6858000"/>
          </a:xfrm>
          <a:prstGeom prst="rect">
            <a:avLst/>
          </a:prstGeom>
        </p:spPr>
      </p:pic>
    </p:spTree>
    <p:extLst>
      <p:ext uri="{BB962C8B-B14F-4D97-AF65-F5344CB8AC3E}">
        <p14:creationId xmlns:p14="http://schemas.microsoft.com/office/powerpoint/2010/main" val="31745781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rPr>
              <a:t>Who actually killed Jesus?</a:t>
            </a:r>
          </a:p>
        </p:txBody>
      </p:sp>
      <p:sp>
        <p:nvSpPr>
          <p:cNvPr id="3" name="Content Placeholder 2"/>
          <p:cNvSpPr>
            <a:spLocks noGrp="1"/>
          </p:cNvSpPr>
          <p:nvPr>
            <p:ph idx="1"/>
          </p:nvPr>
        </p:nvSpPr>
        <p:spPr/>
        <p:txBody>
          <a:bodyPr/>
          <a:lstStyle/>
          <a:p>
            <a:r>
              <a:rPr lang="en-US" sz="2400" dirty="0">
                <a:effectLst/>
                <a:latin typeface="Century Gothic" charset="0"/>
                <a:ea typeface="Century Gothic" charset="0"/>
                <a:cs typeface="Century Gothic" charset="0"/>
              </a:rPr>
              <a:t>In the tangled mass of evangelical accounts of Jesus's trial, one point stands out with clarity: he was arrested as “a rebel,” accused before Pilate as “King of the Jews,” found guilty as such, and executed as such. None of the later accretions which in the Gospels overlay the original primitive account, and none of the editorial modifications from the hands of successive evangelists, can hide or disguise the fact that Jesus of Nazareth was arrested, accused, tried, sentenced, and executed on a charge of insurrection against Roman rule in Judaea.</a:t>
            </a:r>
          </a:p>
          <a:p>
            <a:r>
              <a:rPr lang="en-US" sz="2400" dirty="0">
                <a:effectLst/>
                <a:latin typeface="Century Gothic" charset="0"/>
                <a:ea typeface="Century Gothic" charset="0"/>
                <a:cs typeface="Century Gothic" charset="0"/>
              </a:rPr>
              <a:t>Paul Winter, The Trial of Jesus, </a:t>
            </a:r>
            <a:r>
              <a:rPr lang="en-US" sz="2400" i="1" dirty="0">
                <a:effectLst/>
                <a:latin typeface="Century Gothic" charset="0"/>
                <a:ea typeface="Century Gothic" charset="0"/>
                <a:cs typeface="Century Gothic" charset="0"/>
              </a:rPr>
              <a:t>Commentary</a:t>
            </a:r>
            <a:r>
              <a:rPr lang="en-US" sz="2400" dirty="0">
                <a:effectLst/>
                <a:latin typeface="Century Gothic" charset="0"/>
                <a:ea typeface="Century Gothic" charset="0"/>
                <a:cs typeface="Century Gothic" charset="0"/>
              </a:rPr>
              <a:t>, Sept. 1964</a:t>
            </a:r>
            <a:endParaRPr lang="en-US"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11735714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7D4FD-1D6F-7C4A-83EE-E67572FBA98B}"/>
              </a:ext>
            </a:extLst>
          </p:cNvPr>
          <p:cNvSpPr>
            <a:spLocks noGrp="1"/>
          </p:cNvSpPr>
          <p:nvPr>
            <p:ph type="title"/>
          </p:nvPr>
        </p:nvSpPr>
        <p:spPr>
          <a:xfrm>
            <a:off x="301625" y="6697"/>
            <a:ext cx="8510588" cy="1325563"/>
          </a:xfrm>
        </p:spPr>
        <p:txBody>
          <a:bodyPr/>
          <a:lstStyle/>
          <a:p>
            <a:r>
              <a:rPr lang="en-GB" dirty="0">
                <a:solidFill>
                  <a:srgbClr val="FFFF00"/>
                </a:solidFill>
                <a:latin typeface="Century Gothic" panose="020B0502020202020204" pitchFamily="34" charset="0"/>
              </a:rPr>
              <a:t>The Jews blamed</a:t>
            </a:r>
          </a:p>
        </p:txBody>
      </p:sp>
      <p:sp>
        <p:nvSpPr>
          <p:cNvPr id="3" name="Content Placeholder 2">
            <a:extLst>
              <a:ext uri="{FF2B5EF4-FFF2-40B4-BE49-F238E27FC236}">
                <a16:creationId xmlns:a16="http://schemas.microsoft.com/office/drawing/2014/main" id="{B3AEDCA4-E849-3F43-818E-15F5B0A46D51}"/>
              </a:ext>
            </a:extLst>
          </p:cNvPr>
          <p:cNvSpPr>
            <a:spLocks noGrp="1"/>
          </p:cNvSpPr>
          <p:nvPr>
            <p:ph idx="1"/>
          </p:nvPr>
        </p:nvSpPr>
        <p:spPr>
          <a:xfrm>
            <a:off x="301625" y="1196752"/>
            <a:ext cx="8540750" cy="4422775"/>
          </a:xfrm>
        </p:spPr>
        <p:txBody>
          <a:bodyPr/>
          <a:lstStyle/>
          <a:p>
            <a:r>
              <a:rPr lang="en-GB" sz="2600" dirty="0">
                <a:effectLst/>
                <a:latin typeface="Century Gothic" panose="020B0502020202020204" pitchFamily="34" charset="0"/>
              </a:rPr>
              <a:t>Christianity started as a heretical movement within Judaism; its four gospels contain unmistakeable elements of hostility to what was then the Jewish establishment, including shifting blame for Jesus’s death from the Romans to Jewish authorities. By an accident of history, Christians then gained established status in the Roman Empire. Powerful Christianity could now use earlier rhetoric against the Jews to marginalise them.</a:t>
            </a:r>
          </a:p>
          <a:p>
            <a:endParaRPr lang="en-GB" sz="2000" dirty="0">
              <a:effectLst/>
              <a:latin typeface="Century Gothic" panose="020B0502020202020204" pitchFamily="34" charset="0"/>
            </a:endParaRPr>
          </a:p>
          <a:p>
            <a:r>
              <a:rPr lang="en-GB" sz="2400" dirty="0" err="1">
                <a:effectLst/>
                <a:latin typeface="Century Gothic" panose="020B0502020202020204" pitchFamily="34" charset="0"/>
              </a:rPr>
              <a:t>Diarmaid</a:t>
            </a:r>
            <a:r>
              <a:rPr lang="en-GB" sz="2400" dirty="0">
                <a:effectLst/>
                <a:latin typeface="Century Gothic" panose="020B0502020202020204" pitchFamily="34" charset="0"/>
              </a:rPr>
              <a:t> </a:t>
            </a:r>
            <a:r>
              <a:rPr lang="en-GB" sz="2400" dirty="0" err="1">
                <a:effectLst/>
                <a:latin typeface="Century Gothic" panose="020B0502020202020204" pitchFamily="34" charset="0"/>
              </a:rPr>
              <a:t>MacCulloch</a:t>
            </a:r>
            <a:r>
              <a:rPr lang="en-GB" sz="2400" dirty="0">
                <a:effectLst/>
                <a:latin typeface="Century Gothic" panose="020B0502020202020204" pitchFamily="34" charset="0"/>
              </a:rPr>
              <a:t>, Professor of the history of the church, University of Oxford</a:t>
            </a:r>
            <a:endParaRPr lang="en-GB" sz="2000" dirty="0">
              <a:latin typeface="Century Gothic" panose="020B0502020202020204" pitchFamily="34" charset="0"/>
            </a:endParaRPr>
          </a:p>
        </p:txBody>
      </p:sp>
    </p:spTree>
    <p:extLst>
      <p:ext uri="{BB962C8B-B14F-4D97-AF65-F5344CB8AC3E}">
        <p14:creationId xmlns:p14="http://schemas.microsoft.com/office/powerpoint/2010/main" val="3224642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7"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45058" name="Rectangle 2"/>
          <p:cNvSpPr>
            <a:spLocks noGrp="1" noRot="1" noChangeArrowheads="1"/>
          </p:cNvSpPr>
          <p:nvPr>
            <p:ph type="title"/>
          </p:nvPr>
        </p:nvSpPr>
        <p:spPr/>
        <p:txBody>
          <a:bodyPr/>
          <a:lstStyle/>
          <a:p>
            <a:r>
              <a:rPr lang="en-GB" dirty="0">
                <a:solidFill>
                  <a:srgbClr val="FFFF00"/>
                </a:solidFill>
                <a:latin typeface="Century Gothic" charset="0"/>
                <a:ea typeface="Century Gothic" charset="0"/>
                <a:cs typeface="Century Gothic" charset="0"/>
              </a:rPr>
              <a:t>The crucifixion of Christ</a:t>
            </a:r>
          </a:p>
        </p:txBody>
      </p:sp>
      <p:sp>
        <p:nvSpPr>
          <p:cNvPr id="45059" name="Rectangle 3"/>
          <p:cNvSpPr>
            <a:spLocks noGrp="1" noRot="1" noChangeArrowheads="1"/>
          </p:cNvSpPr>
          <p:nvPr>
            <p:ph type="body" sz="half" idx="1"/>
          </p:nvPr>
        </p:nvSpPr>
        <p:spPr>
          <a:xfrm>
            <a:off x="304800" y="1628800"/>
            <a:ext cx="4194175" cy="3429000"/>
          </a:xfrm>
        </p:spPr>
        <p:txBody>
          <a:bodyPr/>
          <a:lstStyle/>
          <a:p>
            <a:pPr>
              <a:buFont typeface="Wingdings" pitchFamily="96" charset="2"/>
              <a:buNone/>
            </a:pPr>
            <a:r>
              <a:rPr lang="en-GB" sz="2800" dirty="0">
                <a:latin typeface="Century Gothic" charset="0"/>
                <a:ea typeface="Century Gothic" charset="0"/>
                <a:cs typeface="Century Gothic" charset="0"/>
              </a:rPr>
              <a:t>	And those who passed by derided him, wagging their heads and saying, “You would destroy the temple and build it up in three days, save yourself.”</a:t>
            </a:r>
          </a:p>
          <a:p>
            <a:pPr>
              <a:buFont typeface="Wingdings" pitchFamily="96" charset="2"/>
              <a:buNone/>
            </a:pPr>
            <a:r>
              <a:rPr lang="en-GB" sz="2400" dirty="0">
                <a:latin typeface="Century Gothic" charset="0"/>
                <a:ea typeface="Century Gothic" charset="0"/>
                <a:cs typeface="Century Gothic" charset="0"/>
              </a:rPr>
              <a:t>			</a:t>
            </a:r>
            <a:r>
              <a:rPr lang="en-GB" sz="2000" dirty="0">
                <a:latin typeface="Century Gothic" charset="0"/>
                <a:ea typeface="Century Gothic" charset="0"/>
                <a:cs typeface="Century Gothic" charset="0"/>
              </a:rPr>
              <a:t>Matthew 27:39-40</a:t>
            </a:r>
            <a:endParaRPr lang="en-GB" sz="2400" dirty="0">
              <a:latin typeface="Century Gothic" charset="0"/>
              <a:ea typeface="Century Gothic" charset="0"/>
              <a:cs typeface="Century Gothic" charset="0"/>
            </a:endParaRPr>
          </a:p>
        </p:txBody>
      </p:sp>
      <p:pic>
        <p:nvPicPr>
          <p:cNvPr id="45060" name="Picture 4" descr="CALVARI150"/>
          <p:cNvPicPr>
            <a:picLocks noGrp="1" noChangeAspect="1" noChangeArrowheads="1"/>
          </p:cNvPicPr>
          <p:nvPr>
            <p:ph sz="half" idx="2"/>
          </p:nvPr>
        </p:nvPicPr>
        <p:blipFill>
          <a:blip r:embed="rId3"/>
          <a:srcRect l="2391" t="2747" r="2391" b="2747"/>
          <a:stretch>
            <a:fillRect/>
          </a:stretch>
        </p:blipFill>
        <p:spPr>
          <a:xfrm>
            <a:off x="4602163" y="1946275"/>
            <a:ext cx="4046537" cy="3500438"/>
          </a:xfrm>
          <a:ln/>
          <a:effectLst>
            <a:outerShdw blurRad="45720" dist="12700" dir="2700000" algn="ctr" rotWithShape="0">
              <a:srgbClr val="808080">
                <a:alpha val="75000"/>
              </a:srgbClr>
            </a:outerShdw>
          </a:effectLst>
        </p:spPr>
      </p:pic>
    </p:spTree>
    <p:extLst>
      <p:ext uri="{BB962C8B-B14F-4D97-AF65-F5344CB8AC3E}">
        <p14:creationId xmlns:p14="http://schemas.microsoft.com/office/powerpoint/2010/main" val="1505668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a:xfrm>
            <a:off x="304800" y="-76200"/>
            <a:ext cx="8510588" cy="1325563"/>
          </a:xfrm>
        </p:spPr>
        <p:txBody>
          <a:bodyPr/>
          <a:lstStyle/>
          <a:p>
            <a:r>
              <a:rPr lang="en-GB" dirty="0">
                <a:solidFill>
                  <a:srgbClr val="FFFF00"/>
                </a:solidFill>
                <a:latin typeface="Century Gothic" charset="0"/>
                <a:ea typeface="Century Gothic" charset="0"/>
                <a:cs typeface="Century Gothic" charset="0"/>
              </a:rPr>
              <a:t>What were Jesus’ last words?</a:t>
            </a:r>
          </a:p>
        </p:txBody>
      </p:sp>
      <p:sp>
        <p:nvSpPr>
          <p:cNvPr id="47107" name="Rectangle 3"/>
          <p:cNvSpPr>
            <a:spLocks noGrp="1" noRot="1" noChangeArrowheads="1"/>
          </p:cNvSpPr>
          <p:nvPr>
            <p:ph type="body" sz="half" idx="1"/>
          </p:nvPr>
        </p:nvSpPr>
        <p:spPr>
          <a:xfrm>
            <a:off x="0" y="1219200"/>
            <a:ext cx="5410200" cy="5378152"/>
          </a:xfrm>
        </p:spPr>
        <p:txBody>
          <a:bodyPr/>
          <a:lstStyle/>
          <a:p>
            <a:pPr>
              <a:spcBef>
                <a:spcPts val="1176"/>
              </a:spcBef>
              <a:buFont typeface="Wingdings" pitchFamily="96" charset="2"/>
              <a:buNone/>
            </a:pPr>
            <a:r>
              <a:rPr lang="en-GB" sz="2400" dirty="0">
                <a:latin typeface="Century Gothic" charset="0"/>
                <a:ea typeface="Century Gothic" charset="0"/>
                <a:cs typeface="Century Gothic" charset="0"/>
              </a:rPr>
              <a:t>	On the cross Jesus established the foundation of faith and substance</a:t>
            </a:r>
          </a:p>
          <a:p>
            <a:pPr>
              <a:spcBef>
                <a:spcPts val="1176"/>
              </a:spcBef>
              <a:buFont typeface="Wingdings" pitchFamily="96" charset="2"/>
              <a:buNone/>
            </a:pPr>
            <a:r>
              <a:rPr lang="en-GB" sz="2400" dirty="0">
                <a:latin typeface="Century Gothic" charset="0"/>
                <a:ea typeface="Century Gothic" charset="0"/>
                <a:cs typeface="Century Gothic" charset="0"/>
              </a:rPr>
              <a:t>	“My God, my God, why have you forsaken me?”   </a:t>
            </a:r>
            <a:r>
              <a:rPr lang="en-GB" sz="1800" dirty="0">
                <a:latin typeface="Century Gothic" charset="0"/>
                <a:ea typeface="Century Gothic" charset="0"/>
                <a:cs typeface="Century Gothic" charset="0"/>
              </a:rPr>
              <a:t>Mark 15:34   (Psalm 22)</a:t>
            </a:r>
            <a:endParaRPr lang="en-GB" sz="2400" dirty="0">
              <a:latin typeface="Century Gothic" charset="0"/>
              <a:ea typeface="Century Gothic" charset="0"/>
              <a:cs typeface="Century Gothic" charset="0"/>
            </a:endParaRPr>
          </a:p>
          <a:p>
            <a:pPr>
              <a:spcBef>
                <a:spcPts val="1176"/>
              </a:spcBef>
              <a:buNone/>
            </a:pPr>
            <a:r>
              <a:rPr lang="en-GB" sz="2000" dirty="0">
                <a:latin typeface="Century Gothic" charset="0"/>
                <a:ea typeface="Century Gothic" charset="0"/>
                <a:cs typeface="Century Gothic" charset="0"/>
              </a:rPr>
              <a:t>	</a:t>
            </a:r>
            <a:r>
              <a:rPr lang="en-GB" sz="2400" dirty="0">
                <a:latin typeface="Century Gothic" charset="0"/>
                <a:ea typeface="Century Gothic" charset="0"/>
                <a:cs typeface="Century Gothic" charset="0"/>
              </a:rPr>
              <a:t>“Father, forgive them; for they know not what they do.” 		</a:t>
            </a:r>
            <a:r>
              <a:rPr lang="en-GB" sz="1800" dirty="0">
                <a:latin typeface="Century Gothic" charset="0"/>
                <a:ea typeface="Century Gothic" charset="0"/>
                <a:cs typeface="Century Gothic" charset="0"/>
              </a:rPr>
              <a:t>Luke 23:34</a:t>
            </a:r>
          </a:p>
          <a:p>
            <a:pPr>
              <a:spcBef>
                <a:spcPts val="1176"/>
              </a:spcBef>
              <a:buFont typeface="Wingdings" pitchFamily="96" charset="2"/>
              <a:buNone/>
            </a:pPr>
            <a:r>
              <a:rPr lang="en-GB" sz="2400" dirty="0">
                <a:latin typeface="Century Gothic" charset="0"/>
                <a:ea typeface="Century Gothic" charset="0"/>
                <a:cs typeface="Century Gothic" charset="0"/>
              </a:rPr>
              <a:t>	“Father, into your hands I commit my spirit.” 			</a:t>
            </a:r>
            <a:r>
              <a:rPr lang="en-GB" sz="1800" dirty="0">
                <a:latin typeface="Century Gothic" charset="0"/>
                <a:ea typeface="Century Gothic" charset="0"/>
                <a:cs typeface="Century Gothic" charset="0"/>
              </a:rPr>
              <a:t>Luke 23:46</a:t>
            </a:r>
            <a:endParaRPr lang="en-GB" sz="2400" dirty="0">
              <a:latin typeface="Century Gothic" charset="0"/>
              <a:ea typeface="Century Gothic" charset="0"/>
              <a:cs typeface="Century Gothic" charset="0"/>
            </a:endParaRPr>
          </a:p>
          <a:p>
            <a:pPr>
              <a:buFont typeface="Wingdings" pitchFamily="96" charset="2"/>
              <a:buNone/>
            </a:pPr>
            <a:r>
              <a:rPr lang="en-GB" sz="2000" dirty="0">
                <a:latin typeface="Century Gothic" charset="0"/>
                <a:ea typeface="Century Gothic" charset="0"/>
                <a:cs typeface="Century Gothic" charset="0"/>
              </a:rPr>
              <a:t>				</a:t>
            </a:r>
          </a:p>
        </p:txBody>
      </p:sp>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92080" y="1340768"/>
            <a:ext cx="3684171" cy="4422775"/>
          </a:xfrm>
        </p:spPr>
      </p:pic>
    </p:spTree>
    <p:extLst>
      <p:ext uri="{BB962C8B-B14F-4D97-AF65-F5344CB8AC3E}">
        <p14:creationId xmlns:p14="http://schemas.microsoft.com/office/powerpoint/2010/main" val="3784198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1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104450" name="Rectangle 1026"/>
          <p:cNvSpPr>
            <a:spLocks noGrp="1" noRot="1" noChangeArrowheads="1"/>
          </p:cNvSpPr>
          <p:nvPr>
            <p:ph type="title"/>
          </p:nvPr>
        </p:nvSpPr>
        <p:spPr/>
        <p:txBody>
          <a:bodyPr/>
          <a:lstStyle/>
          <a:p>
            <a:r>
              <a:rPr lang="en-US" dirty="0">
                <a:solidFill>
                  <a:srgbClr val="FFFF00"/>
                </a:solidFill>
                <a:latin typeface="Century Gothic" charset="0"/>
                <a:ea typeface="Century Gothic" charset="0"/>
                <a:cs typeface="Century Gothic" charset="0"/>
              </a:rPr>
              <a:t>The harrowing of hell</a:t>
            </a:r>
          </a:p>
        </p:txBody>
      </p:sp>
      <p:sp>
        <p:nvSpPr>
          <p:cNvPr id="104451" name="Rectangle 1027"/>
          <p:cNvSpPr>
            <a:spLocks noGrp="1" noRot="1" noChangeArrowheads="1"/>
          </p:cNvSpPr>
          <p:nvPr>
            <p:ph type="body" sz="half" idx="1"/>
          </p:nvPr>
        </p:nvSpPr>
        <p:spPr>
          <a:xfrm>
            <a:off x="179512" y="1676400"/>
            <a:ext cx="4464496" cy="4422775"/>
          </a:xfrm>
        </p:spPr>
        <p:txBody>
          <a:bodyPr/>
          <a:lstStyle/>
          <a:p>
            <a:pPr>
              <a:buFont typeface="Wingdings" pitchFamily="96" charset="2"/>
              <a:buNone/>
            </a:pPr>
            <a:r>
              <a:rPr lang="en-US" sz="2800" dirty="0">
                <a:latin typeface="Century Gothic" charset="0"/>
                <a:ea typeface="Century Gothic" charset="0"/>
                <a:cs typeface="Century Gothic" charset="0"/>
              </a:rPr>
              <a:t>	Jesus went and made a proclamation to the spirits in prison, who in former times did not obey, when God waited patiently in the days of Noah. </a:t>
            </a:r>
          </a:p>
          <a:p>
            <a:pPr>
              <a:buFont typeface="Wingdings" pitchFamily="96" charset="2"/>
              <a:buNone/>
            </a:pPr>
            <a:r>
              <a:rPr lang="en-US" sz="2000" dirty="0">
                <a:latin typeface="Century Gothic" charset="0"/>
                <a:ea typeface="Century Gothic" charset="0"/>
                <a:cs typeface="Century Gothic" charset="0"/>
              </a:rPr>
              <a:t>			I Peter 3:19-20</a:t>
            </a:r>
          </a:p>
        </p:txBody>
      </p:sp>
      <p:pic>
        <p:nvPicPr>
          <p:cNvPr id="104453" name="Picture 1029" descr="harrowing-of-hell"/>
          <p:cNvPicPr>
            <a:picLocks noGrp="1" noChangeAspect="1" noChangeArrowheads="1"/>
          </p:cNvPicPr>
          <p:nvPr>
            <p:ph sz="half" idx="2"/>
          </p:nvPr>
        </p:nvPicPr>
        <p:blipFill>
          <a:blip r:embed="rId3"/>
          <a:srcRect/>
          <a:stretch>
            <a:fillRect/>
          </a:stretch>
        </p:blipFill>
        <p:spPr>
          <a:xfrm>
            <a:off x="5146997" y="1676400"/>
            <a:ext cx="3673475" cy="4422775"/>
          </a:xfrm>
        </p:spPr>
      </p:pic>
    </p:spTree>
    <p:extLst>
      <p:ext uri="{BB962C8B-B14F-4D97-AF65-F5344CB8AC3E}">
        <p14:creationId xmlns:p14="http://schemas.microsoft.com/office/powerpoint/2010/main" val="4698851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49154" name="Rectangle 2"/>
          <p:cNvSpPr>
            <a:spLocks noGrp="1" noRot="1" noChangeArrowheads="1"/>
          </p:cNvSpPr>
          <p:nvPr>
            <p:ph type="title"/>
          </p:nvPr>
        </p:nvSpPr>
        <p:spPr/>
        <p:txBody>
          <a:bodyPr/>
          <a:lstStyle/>
          <a:p>
            <a:r>
              <a:rPr lang="en-GB" dirty="0">
                <a:solidFill>
                  <a:srgbClr val="FFFF00"/>
                </a:solidFill>
                <a:latin typeface="Century Gothic" charset="0"/>
                <a:ea typeface="Century Gothic" charset="0"/>
                <a:cs typeface="Century Gothic" charset="0"/>
              </a:rPr>
              <a:t>Resurrection</a:t>
            </a:r>
          </a:p>
        </p:txBody>
      </p:sp>
      <p:sp>
        <p:nvSpPr>
          <p:cNvPr id="49155" name="Rectangle 3"/>
          <p:cNvSpPr>
            <a:spLocks noGrp="1" noRot="1" noChangeArrowheads="1"/>
          </p:cNvSpPr>
          <p:nvPr>
            <p:ph type="body" sz="half" idx="1"/>
          </p:nvPr>
        </p:nvSpPr>
        <p:spPr>
          <a:xfrm>
            <a:off x="304800" y="2305000"/>
            <a:ext cx="4419600" cy="4724400"/>
          </a:xfrm>
        </p:spPr>
        <p:txBody>
          <a:bodyPr/>
          <a:lstStyle/>
          <a:p>
            <a:pPr>
              <a:buFont typeface="Wingdings" pitchFamily="96" charset="2"/>
              <a:buNone/>
            </a:pPr>
            <a:r>
              <a:rPr lang="en-GB" sz="2400" dirty="0">
                <a:latin typeface="Century Gothic" charset="0"/>
                <a:ea typeface="Century Gothic" charset="0"/>
                <a:cs typeface="Century Gothic" charset="0"/>
              </a:rPr>
              <a:t>	In compensation for Satan’s exercise of his maximum power in killing Jesus, God exercised his maximum power and resurrected Jesus.</a:t>
            </a:r>
          </a:p>
          <a:p>
            <a:pPr>
              <a:buFont typeface="Wingdings" pitchFamily="96" charset="2"/>
              <a:buNone/>
            </a:pPr>
            <a:r>
              <a:rPr lang="en-GB" sz="1800" dirty="0">
                <a:latin typeface="Century Gothic" charset="0"/>
                <a:ea typeface="Century Gothic" charset="0"/>
                <a:cs typeface="Century Gothic" charset="0"/>
              </a:rPr>
              <a:t>				EDP, 279</a:t>
            </a:r>
          </a:p>
        </p:txBody>
      </p:sp>
      <p:pic>
        <p:nvPicPr>
          <p:cNvPr id="49156" name="Picture 4" descr="chinese resurrection"/>
          <p:cNvPicPr>
            <a:picLocks noGrp="1" noChangeAspect="1" noChangeArrowheads="1"/>
          </p:cNvPicPr>
          <p:nvPr>
            <p:ph sz="half" idx="2"/>
          </p:nvPr>
        </p:nvPicPr>
        <p:blipFill>
          <a:blip r:embed="rId3"/>
          <a:srcRect l="1581" t="1158" r="3162" b="2316"/>
          <a:stretch>
            <a:fillRect/>
          </a:stretch>
        </p:blipFill>
        <p:spPr>
          <a:xfrm>
            <a:off x="5259388" y="1538288"/>
            <a:ext cx="3275012" cy="4530725"/>
          </a:xfrm>
          <a:ln/>
          <a:effectLst>
            <a:outerShdw blurRad="45720" dist="12700" dir="2700000" algn="ctr" rotWithShape="0">
              <a:srgbClr val="808080">
                <a:alpha val="75000"/>
              </a:srgbClr>
            </a:outerShdw>
          </a:effectLst>
        </p:spPr>
      </p:pic>
    </p:spTree>
    <p:extLst>
      <p:ext uri="{BB962C8B-B14F-4D97-AF65-F5344CB8AC3E}">
        <p14:creationId xmlns:p14="http://schemas.microsoft.com/office/powerpoint/2010/main" val="1460289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91704-5DAB-734F-A3FF-644A6518E2F5}"/>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C750D5DC-D74B-EB4E-823B-B2F55E4CCE04}"/>
              </a:ext>
            </a:extLst>
          </p:cNvPr>
          <p:cNvPicPr>
            <a:picLocks noGrp="1" noChangeAspect="1"/>
          </p:cNvPicPr>
          <p:nvPr>
            <p:ph idx="1"/>
          </p:nvPr>
        </p:nvPicPr>
        <p:blipFill>
          <a:blip r:embed="rId2"/>
          <a:stretch>
            <a:fillRect/>
          </a:stretch>
        </p:blipFill>
        <p:spPr>
          <a:xfrm>
            <a:off x="2051719" y="63152"/>
            <a:ext cx="4400675" cy="6678216"/>
          </a:xfrm>
        </p:spPr>
      </p:pic>
    </p:spTree>
    <p:extLst>
      <p:ext uri="{BB962C8B-B14F-4D97-AF65-F5344CB8AC3E}">
        <p14:creationId xmlns:p14="http://schemas.microsoft.com/office/powerpoint/2010/main" val="318594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What happened at the resurrection?</a:t>
            </a:r>
          </a:p>
        </p:txBody>
      </p:sp>
      <p:sp>
        <p:nvSpPr>
          <p:cNvPr id="3" name="Text Placeholder 2"/>
          <p:cNvSpPr>
            <a:spLocks noGrp="1"/>
          </p:cNvSpPr>
          <p:nvPr>
            <p:ph type="body" sz="half" idx="1"/>
          </p:nvPr>
        </p:nvSpPr>
        <p:spPr>
          <a:xfrm>
            <a:off x="301625" y="1676400"/>
            <a:ext cx="3508375" cy="4422775"/>
          </a:xfrm>
        </p:spPr>
        <p:txBody>
          <a:bodyPr/>
          <a:lstStyle/>
          <a:p>
            <a:r>
              <a:rPr lang="en-US" sz="2800" dirty="0">
                <a:latin typeface="Century Gothic" charset="0"/>
                <a:ea typeface="Century Gothic" charset="0"/>
                <a:cs typeface="Century Gothic" charset="0"/>
              </a:rPr>
              <a:t>The empty tomb</a:t>
            </a:r>
          </a:p>
          <a:p>
            <a:r>
              <a:rPr lang="en-US" sz="2800" dirty="0">
                <a:latin typeface="Century Gothic" charset="0"/>
                <a:ea typeface="Century Gothic" charset="0"/>
                <a:cs typeface="Century Gothic" charset="0"/>
              </a:rPr>
              <a:t>Missing body</a:t>
            </a:r>
          </a:p>
          <a:p>
            <a:r>
              <a:rPr lang="en-US" sz="2800" dirty="0">
                <a:latin typeface="Century Gothic" charset="0"/>
                <a:ea typeface="Century Gothic" charset="0"/>
                <a:cs typeface="Century Gothic" charset="0"/>
              </a:rPr>
              <a:t>Appeared to </a:t>
            </a:r>
          </a:p>
          <a:p>
            <a:pPr>
              <a:buNone/>
            </a:pPr>
            <a:r>
              <a:rPr lang="en-US" sz="2800" dirty="0">
                <a:latin typeface="Century Gothic" charset="0"/>
                <a:ea typeface="Century Gothic" charset="0"/>
                <a:cs typeface="Century Gothic" charset="0"/>
              </a:rPr>
              <a:t>	500 followers</a:t>
            </a:r>
          </a:p>
          <a:p>
            <a:r>
              <a:rPr lang="en-US" sz="2800" dirty="0">
                <a:latin typeface="Century Gothic" charset="0"/>
                <a:ea typeface="Century Gothic" charset="0"/>
                <a:cs typeface="Century Gothic" charset="0"/>
              </a:rPr>
              <a:t>Appeared in </a:t>
            </a:r>
          </a:p>
          <a:p>
            <a:pPr>
              <a:buNone/>
            </a:pPr>
            <a:r>
              <a:rPr lang="en-US" sz="2800" dirty="0">
                <a:latin typeface="Century Gothic" charset="0"/>
                <a:ea typeface="Century Gothic" charset="0"/>
                <a:cs typeface="Century Gothic" charset="0"/>
              </a:rPr>
              <a:t>	locked room</a:t>
            </a:r>
          </a:p>
          <a:p>
            <a:r>
              <a:rPr lang="en-US" sz="2800" dirty="0">
                <a:latin typeface="Century Gothic" charset="0"/>
                <a:ea typeface="Century Gothic" charset="0"/>
                <a:cs typeface="Century Gothic" charset="0"/>
              </a:rPr>
              <a:t>Ate food</a:t>
            </a:r>
          </a:p>
          <a:p>
            <a:r>
              <a:rPr lang="en-US" sz="2800" dirty="0">
                <a:latin typeface="Century Gothic" charset="0"/>
                <a:ea typeface="Century Gothic" charset="0"/>
                <a:cs typeface="Century Gothic" charset="0"/>
              </a:rPr>
              <a:t>Special body</a:t>
            </a:r>
          </a:p>
        </p:txBody>
      </p:sp>
      <p:pic>
        <p:nvPicPr>
          <p:cNvPr id="7" name="Content Placeholder 6" descr="caravaggio-thomas.jpg"/>
          <p:cNvPicPr>
            <a:picLocks noGrp="1" noChangeAspect="1"/>
          </p:cNvPicPr>
          <p:nvPr>
            <p:ph sz="half" idx="2"/>
          </p:nvPr>
        </p:nvPicPr>
        <p:blipFill>
          <a:blip r:embed="rId3"/>
          <a:srcRect t="-22701" b="-22701"/>
          <a:stretch>
            <a:fillRect/>
          </a:stretch>
        </p:blipFill>
        <p:spPr>
          <a:xfrm>
            <a:off x="3654425" y="1005479"/>
            <a:ext cx="5260975" cy="5547721"/>
          </a:xfrm>
        </p:spPr>
      </p:pic>
      <p:sp>
        <p:nvSpPr>
          <p:cNvPr id="8" name="TextBox 7"/>
          <p:cNvSpPr txBox="1"/>
          <p:nvPr/>
        </p:nvSpPr>
        <p:spPr>
          <a:xfrm>
            <a:off x="5029200" y="5848290"/>
            <a:ext cx="2427268" cy="40011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Jesus and Thomas</a:t>
            </a:r>
          </a:p>
        </p:txBody>
      </p:sp>
      <p:sp>
        <p:nvSpPr>
          <p:cNvPr id="9" name="TextBox 8"/>
          <p:cNvSpPr txBox="1"/>
          <p:nvPr/>
        </p:nvSpPr>
        <p:spPr>
          <a:xfrm>
            <a:off x="304800" y="6172200"/>
            <a:ext cx="4975491"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Jesus’ body disappeared. EDP 228</a:t>
            </a:r>
          </a:p>
        </p:txBody>
      </p:sp>
    </p:spTree>
    <p:extLst>
      <p:ext uri="{BB962C8B-B14F-4D97-AF65-F5344CB8AC3E}">
        <p14:creationId xmlns:p14="http://schemas.microsoft.com/office/powerpoint/2010/main" val="627220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Shroud of Turin</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pic>
        <p:nvPicPr>
          <p:cNvPr id="14" name="Picture 13" descr="Shroud-of-Turin.jpg"/>
          <p:cNvPicPr>
            <a:picLocks noChangeAspect="1"/>
          </p:cNvPicPr>
          <p:nvPr/>
        </p:nvPicPr>
        <p:blipFill>
          <a:blip r:embed="rId2"/>
          <a:stretch>
            <a:fillRect/>
          </a:stretch>
        </p:blipFill>
        <p:spPr>
          <a:xfrm>
            <a:off x="762000" y="1854200"/>
            <a:ext cx="7239000" cy="3860800"/>
          </a:xfrm>
          <a:prstGeom prst="rect">
            <a:avLst/>
          </a:prstGeom>
        </p:spPr>
      </p:pic>
    </p:spTree>
    <p:extLst>
      <p:ext uri="{BB962C8B-B14F-4D97-AF65-F5344CB8AC3E}">
        <p14:creationId xmlns:p14="http://schemas.microsoft.com/office/powerpoint/2010/main" val="2469593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charset="0"/>
                <a:ea typeface="Century Gothic" charset="0"/>
                <a:cs typeface="Century Gothic" charset="0"/>
              </a:rPr>
              <a:t>Shroud of Turin in negative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pic>
        <p:nvPicPr>
          <p:cNvPr id="5" name="Picture 4" descr="Shroud_of_Turin1.jpg"/>
          <p:cNvPicPr>
            <a:picLocks noChangeAspect="1"/>
          </p:cNvPicPr>
          <p:nvPr/>
        </p:nvPicPr>
        <p:blipFill>
          <a:blip r:embed="rId3"/>
          <a:stretch>
            <a:fillRect/>
          </a:stretch>
        </p:blipFill>
        <p:spPr>
          <a:xfrm>
            <a:off x="762000" y="1593850"/>
            <a:ext cx="7620000" cy="3670300"/>
          </a:xfrm>
          <a:prstGeom prst="rect">
            <a:avLst/>
          </a:prstGeom>
        </p:spPr>
      </p:pic>
    </p:spTree>
    <p:extLst>
      <p:ext uri="{BB962C8B-B14F-4D97-AF65-F5344CB8AC3E}">
        <p14:creationId xmlns:p14="http://schemas.microsoft.com/office/powerpoint/2010/main" val="39916498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ea typeface="Century Gothic" charset="0"/>
                <a:cs typeface="Century Gothic" charset="0"/>
              </a:rPr>
              <a:t>The face of Jesus?</a:t>
            </a:r>
          </a:p>
        </p:txBody>
      </p:sp>
      <p:pic>
        <p:nvPicPr>
          <p:cNvPr id="7" name="Content Placeholder 6" descr="6a00d83451db1569e200e5505879df8834-640wi.gif"/>
          <p:cNvPicPr>
            <a:picLocks noGrp="1" noChangeAspect="1"/>
          </p:cNvPicPr>
          <p:nvPr>
            <p:ph sz="half" idx="1"/>
          </p:nvPr>
        </p:nvPicPr>
        <p:blipFill>
          <a:blip r:embed="rId3"/>
          <a:srcRect t="-2725" b="-2725"/>
          <a:stretch>
            <a:fillRect/>
          </a:stretch>
        </p:blipFill>
        <p:spPr/>
      </p:pic>
      <p:pic>
        <p:nvPicPr>
          <p:cNvPr id="8" name="Content Placeholder 7" descr="sudarium.jpg"/>
          <p:cNvPicPr>
            <a:picLocks noGrp="1" noChangeAspect="1"/>
          </p:cNvPicPr>
          <p:nvPr>
            <p:ph sz="half" idx="2"/>
          </p:nvPr>
        </p:nvPicPr>
        <p:blipFill>
          <a:blip r:embed="rId4"/>
          <a:srcRect t="-29556" b="-29556"/>
          <a:stretch>
            <a:fillRect/>
          </a:stretch>
        </p:blipFill>
        <p:spPr/>
      </p:pic>
      <p:sp>
        <p:nvSpPr>
          <p:cNvPr id="9" name="TextBox 8"/>
          <p:cNvSpPr txBox="1"/>
          <p:nvPr/>
        </p:nvSpPr>
        <p:spPr>
          <a:xfrm>
            <a:off x="5334000" y="5715000"/>
            <a:ext cx="184666"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charset="0"/>
              <a:cs typeface="Century Gothic" charset="0"/>
            </a:endParaRPr>
          </a:p>
        </p:txBody>
      </p:sp>
      <p:sp>
        <p:nvSpPr>
          <p:cNvPr id="10" name="TextBox 9"/>
          <p:cNvSpPr txBox="1"/>
          <p:nvPr/>
        </p:nvSpPr>
        <p:spPr>
          <a:xfrm>
            <a:off x="5004048" y="5486400"/>
            <a:ext cx="3762568"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charset="0"/>
                <a:cs typeface="Century Gothic" charset="0"/>
              </a:rPr>
              <a:t>The </a:t>
            </a:r>
            <a:r>
              <a:rPr kumimoji="0" lang="en-US" sz="2400" b="0" i="0" u="none" strike="noStrike" kern="1200" cap="none" spc="0" normalizeH="0" baseline="0" noProof="0" dirty="0" err="1">
                <a:ln>
                  <a:noFill/>
                </a:ln>
                <a:solidFill>
                  <a:srgbClr val="FFFFFF"/>
                </a:solidFill>
                <a:effectLst/>
                <a:uLnTx/>
                <a:uFillTx/>
                <a:latin typeface="Century Gothic" panose="020B0502020202020204" pitchFamily="34" charset="0"/>
                <a:ea typeface="Century Gothic" charset="0"/>
                <a:cs typeface="Century Gothic" charset="0"/>
              </a:rPr>
              <a:t>Sudarium</a:t>
            </a: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charset="0"/>
                <a:cs typeface="Century Gothic" charset="0"/>
              </a:rPr>
              <a:t> of Oviedo</a:t>
            </a:r>
          </a:p>
        </p:txBody>
      </p:sp>
      <p:sp>
        <p:nvSpPr>
          <p:cNvPr id="11" name="TextBox 10"/>
          <p:cNvSpPr txBox="1"/>
          <p:nvPr/>
        </p:nvSpPr>
        <p:spPr>
          <a:xfrm>
            <a:off x="1143000" y="6096000"/>
            <a:ext cx="2348720"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Century Gothic" charset="0"/>
                <a:cs typeface="Century Gothic" charset="0"/>
              </a:rPr>
              <a:t>Shroud of Turin</a:t>
            </a:r>
          </a:p>
        </p:txBody>
      </p:sp>
    </p:spTree>
    <p:extLst>
      <p:ext uri="{BB962C8B-B14F-4D97-AF65-F5344CB8AC3E}">
        <p14:creationId xmlns:p14="http://schemas.microsoft.com/office/powerpoint/2010/main" val="1282112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158353"/>
            <a:ext cx="8510588" cy="1325563"/>
          </a:xfrm>
        </p:spPr>
        <p:txBody>
          <a:bodyPr/>
          <a:lstStyle/>
          <a:p>
            <a:r>
              <a:rPr lang="en-US" dirty="0">
                <a:solidFill>
                  <a:srgbClr val="FFFF00"/>
                </a:solidFill>
                <a:latin typeface="Century Gothic" charset="0"/>
                <a:ea typeface="Century Gothic" charset="0"/>
                <a:cs typeface="Century Gothic" charset="0"/>
              </a:rPr>
              <a:t>Why do Christians believe the crucifixion was God’s will?</a:t>
            </a:r>
          </a:p>
        </p:txBody>
      </p:sp>
      <p:sp>
        <p:nvSpPr>
          <p:cNvPr id="6" name="Content Placeholder 5"/>
          <p:cNvSpPr>
            <a:spLocks noGrp="1"/>
          </p:cNvSpPr>
          <p:nvPr>
            <p:ph idx="1"/>
          </p:nvPr>
        </p:nvSpPr>
        <p:spPr>
          <a:xfrm>
            <a:off x="301625" y="1670521"/>
            <a:ext cx="8540750" cy="4422775"/>
          </a:xfrm>
        </p:spPr>
        <p:txBody>
          <a:bodyPr/>
          <a:lstStyle/>
          <a:p>
            <a:r>
              <a:rPr lang="en-GB" sz="2300" dirty="0">
                <a:latin typeface="Century Gothic" charset="0"/>
                <a:ea typeface="Century Gothic" charset="0"/>
                <a:cs typeface="Century Gothic" charset="0"/>
              </a:rPr>
              <a:t>That same day two of them were walking to the village Emmaus, about seven miles out of Jerusalem. They were deep in conversation, going over all these things that had happened. In the middle of their talk and questions, Jesus came up and walked along with them. But they were not able to recognize who he was. He asked, “What’s this you’re discussing so intently as you walk along?”</a:t>
            </a:r>
          </a:p>
          <a:p>
            <a:r>
              <a:rPr lang="en-GB" sz="2300" dirty="0">
                <a:latin typeface="Century Gothic" charset="0"/>
                <a:ea typeface="Century Gothic" charset="0"/>
                <a:cs typeface="Century Gothic" charset="0"/>
              </a:rPr>
              <a:t>They just stood there, long-faced, like they had lost their best friend. Then one of them, his name was Cleopas, said, “Are you the only one in Jerusalem who hasn’t heard what’s happened during the last few days?”</a:t>
            </a:r>
          </a:p>
          <a:p>
            <a:r>
              <a:rPr lang="en-GB" sz="2300" dirty="0">
                <a:latin typeface="Century Gothic" charset="0"/>
                <a:ea typeface="Century Gothic" charset="0"/>
                <a:cs typeface="Century Gothic" charset="0"/>
              </a:rPr>
              <a:t>He said, “What has happened?”</a:t>
            </a:r>
          </a:p>
          <a:p>
            <a:endParaRPr lang="en-GB" sz="2300" dirty="0">
              <a:latin typeface="Century Gothic" charset="0"/>
              <a:ea typeface="Century Gothic" charset="0"/>
              <a:cs typeface="Century Gothic" charset="0"/>
            </a:endParaRPr>
          </a:p>
        </p:txBody>
      </p:sp>
    </p:spTree>
    <p:extLst>
      <p:ext uri="{BB962C8B-B14F-4D97-AF65-F5344CB8AC3E}">
        <p14:creationId xmlns:p14="http://schemas.microsoft.com/office/powerpoint/2010/main" val="3573214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686817"/>
            <a:ext cx="8856983" cy="5694511"/>
          </a:xfrm>
        </p:spPr>
        <p:txBody>
          <a:bodyPr/>
          <a:lstStyle/>
          <a:p>
            <a:r>
              <a:rPr lang="en-GB" sz="2400" dirty="0">
                <a:latin typeface="Century Gothic" charset="0"/>
                <a:ea typeface="Century Gothic" charset="0"/>
                <a:cs typeface="Century Gothic" charset="0"/>
              </a:rPr>
              <a:t>They said, “The things that happened to Jesus the Nazarene. He was a man of God, a prophet, dynamic in work and word, blessed by both God and all the people. Then our high priests and leaders betrayed him, got him sentenced to death, and crucified him. And we had our hopes up that he was the One, the One about to deliver Israel. And it is now the third day since it happened. But now some of our women have completely confused us. Early this morning they were at the tomb and couldn’t find his body. They came back with the story that they had seen a vision of angels who said he was alive. Some of our friends went off to the tomb to check and found it empty just as the women said, but they didn’t see Jesus.” </a:t>
            </a:r>
          </a:p>
          <a:p>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354195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12" y="548680"/>
            <a:ext cx="8928992" cy="5766519"/>
          </a:xfrm>
        </p:spPr>
        <p:txBody>
          <a:bodyPr/>
          <a:lstStyle/>
          <a:p>
            <a:r>
              <a:rPr lang="en-GB" sz="2400" dirty="0">
                <a:latin typeface="Century Gothic" charset="0"/>
                <a:ea typeface="Century Gothic" charset="0"/>
                <a:cs typeface="Century Gothic" charset="0"/>
              </a:rPr>
              <a:t>Then he said to them, “So thick-headed! So slow-hearted! Why can’t you simply believe all that the prophets said? Don’t you see that these things had to happen, that the Messiah had to suffer and only then enter into his glory?” </a:t>
            </a:r>
          </a:p>
          <a:p>
            <a:endParaRPr lang="en-GB" sz="2400" dirty="0">
              <a:latin typeface="Century Gothic" charset="0"/>
              <a:ea typeface="Century Gothic" charset="0"/>
              <a:cs typeface="Century Gothic" charset="0"/>
            </a:endParaRPr>
          </a:p>
          <a:p>
            <a:r>
              <a:rPr lang="en-GB" sz="2400" dirty="0">
                <a:latin typeface="Century Gothic" charset="0"/>
                <a:ea typeface="Century Gothic" charset="0"/>
                <a:cs typeface="Century Gothic" charset="0"/>
              </a:rPr>
              <a:t>Then he started at the beginning, with the Books of Moses, and went on through all the Prophets, pointing out everything in the Scriptures that referred to him.</a:t>
            </a:r>
          </a:p>
          <a:p>
            <a:endParaRPr lang="en-GB" sz="2400" dirty="0">
              <a:latin typeface="Century Gothic" charset="0"/>
              <a:ea typeface="Century Gothic" charset="0"/>
              <a:cs typeface="Century Gothic" charset="0"/>
            </a:endParaRPr>
          </a:p>
          <a:p>
            <a:r>
              <a:rPr lang="en-GB" sz="2400" dirty="0">
                <a:latin typeface="Century Gothic" charset="0"/>
                <a:ea typeface="Century Gothic" charset="0"/>
                <a:cs typeface="Century Gothic" charset="0"/>
              </a:rPr>
              <a:t>They came to the edge of the village where they were headed. He acted as if he were going on but they pressed him: “Stay and have supper with us. It’s nearly evening; the day is done.”</a:t>
            </a:r>
          </a:p>
          <a:p>
            <a:endParaRPr lang="en-GB" sz="2400" dirty="0">
              <a:latin typeface="Century Gothic" charset="0"/>
              <a:ea typeface="Century Gothic" charset="0"/>
              <a:cs typeface="Century Gothic" charset="0"/>
            </a:endParaRPr>
          </a:p>
        </p:txBody>
      </p:sp>
    </p:spTree>
    <p:extLst>
      <p:ext uri="{BB962C8B-B14F-4D97-AF65-F5344CB8AC3E}">
        <p14:creationId xmlns:p14="http://schemas.microsoft.com/office/powerpoint/2010/main" val="354736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6512" y="692696"/>
            <a:ext cx="4316288" cy="6120680"/>
          </a:xfrm>
        </p:spPr>
        <p:txBody>
          <a:bodyPr/>
          <a:lstStyle/>
          <a:p>
            <a:r>
              <a:rPr lang="en-GB" sz="2200" dirty="0">
                <a:latin typeface="Century Gothic" charset="0"/>
                <a:ea typeface="Century Gothic" charset="0"/>
                <a:cs typeface="Century Gothic" charset="0"/>
              </a:rPr>
              <a:t>So he went in with them. And here is what happened: He sat down at the table with them. Taking the bread, he blessed and broke and gave it to them. At that moment, open-eyed, wide-eyed, they recognized him. And then he disappeared.</a:t>
            </a:r>
          </a:p>
          <a:p>
            <a:r>
              <a:rPr lang="en-GB" sz="2200" dirty="0">
                <a:latin typeface="Century Gothic" charset="0"/>
                <a:ea typeface="Century Gothic" charset="0"/>
                <a:cs typeface="Century Gothic" charset="0"/>
              </a:rPr>
              <a:t>Back and forth they talked. “Didn’t we feel on fire as he conversed with us on the road, as he opened up the Scriptures for us?”</a:t>
            </a:r>
          </a:p>
          <a:p>
            <a:r>
              <a:rPr lang="en-GB" sz="2200" dirty="0">
                <a:latin typeface="Century Gothic" charset="0"/>
                <a:ea typeface="Century Gothic" charset="0"/>
                <a:cs typeface="Century Gothic" charset="0"/>
              </a:rPr>
              <a:t>Luke 24:13-35</a:t>
            </a:r>
          </a:p>
          <a:p>
            <a:endParaRPr lang="en-US" sz="2400" dirty="0"/>
          </a:p>
          <a:p>
            <a:endParaRPr lang="en-GB" sz="2200" dirty="0">
              <a:latin typeface="Century Gothic" charset="0"/>
              <a:ea typeface="Century Gothic" charset="0"/>
              <a:cs typeface="Century Gothic" charset="0"/>
            </a:endParaRPr>
          </a:p>
        </p:txBody>
      </p:sp>
      <p:pic>
        <p:nvPicPr>
          <p:cNvPr id="5" name="Picture 1028" descr="rembrandt emmaus"/>
          <p:cNvPicPr>
            <a:picLocks noGrp="1" noChangeAspect="1" noChangeArrowheads="1"/>
          </p:cNvPicPr>
          <p:nvPr>
            <p:ph sz="half" idx="2"/>
          </p:nvPr>
        </p:nvPicPr>
        <p:blipFill>
          <a:blip r:embed="rId2"/>
          <a:srcRect/>
          <a:stretch>
            <a:fillRect/>
          </a:stretch>
        </p:blipFill>
        <p:spPr>
          <a:xfrm>
            <a:off x="4427984" y="980728"/>
            <a:ext cx="4584531" cy="4713471"/>
          </a:xfrm>
          <a:ln/>
          <a:effectLst>
            <a:outerShdw blurRad="45720" dist="12700" dir="2700000" algn="ctr" rotWithShape="0">
              <a:srgbClr val="808080">
                <a:alpha val="75000"/>
              </a:srgbClr>
            </a:outerShdw>
          </a:effectLst>
        </p:spPr>
      </p:pic>
    </p:spTree>
    <p:extLst>
      <p:ext uri="{BB962C8B-B14F-4D97-AF65-F5344CB8AC3E}">
        <p14:creationId xmlns:p14="http://schemas.microsoft.com/office/powerpoint/2010/main" val="138008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charset="0"/>
              <a:ea typeface="Century Gothic" charset="0"/>
              <a:cs typeface="Century Gothic" charset="0"/>
            </a:endParaRPr>
          </a:p>
        </p:txBody>
      </p:sp>
      <p:sp>
        <p:nvSpPr>
          <p:cNvPr id="101378" name="Rectangle 2"/>
          <p:cNvSpPr>
            <a:spLocks noGrp="1" noRot="1" noChangeArrowheads="1"/>
          </p:cNvSpPr>
          <p:nvPr>
            <p:ph type="title"/>
          </p:nvPr>
        </p:nvSpPr>
        <p:spPr/>
        <p:txBody>
          <a:bodyPr/>
          <a:lstStyle/>
          <a:p>
            <a:pPr algn="l"/>
            <a:r>
              <a:rPr lang="en-US" sz="4200" dirty="0">
                <a:solidFill>
                  <a:srgbClr val="FFFF00"/>
                </a:solidFill>
                <a:latin typeface="Century Gothic" charset="0"/>
                <a:ea typeface="Century Gothic" charset="0"/>
                <a:cs typeface="Century Gothic" charset="0"/>
              </a:rPr>
              <a:t>How did Jesus relate to them?</a:t>
            </a:r>
          </a:p>
        </p:txBody>
      </p:sp>
      <p:sp>
        <p:nvSpPr>
          <p:cNvPr id="101379" name="Rectangle 3"/>
          <p:cNvSpPr>
            <a:spLocks noGrp="1" noRot="1" noChangeArrowheads="1"/>
          </p:cNvSpPr>
          <p:nvPr>
            <p:ph type="body" sz="half" idx="1"/>
          </p:nvPr>
        </p:nvSpPr>
        <p:spPr/>
        <p:txBody>
          <a:bodyPr/>
          <a:lstStyle/>
          <a:p>
            <a:r>
              <a:rPr lang="en-US" sz="2800">
                <a:latin typeface="Century Gothic" charset="0"/>
                <a:ea typeface="Century Gothic" charset="0"/>
                <a:cs typeface="Century Gothic" charset="0"/>
              </a:rPr>
              <a:t>Peter denied Jesus three times</a:t>
            </a:r>
          </a:p>
          <a:p>
            <a:r>
              <a:rPr lang="en-US" sz="2800">
                <a:latin typeface="Century Gothic" charset="0"/>
                <a:ea typeface="Century Gothic" charset="0"/>
                <a:cs typeface="Century Gothic" charset="0"/>
              </a:rPr>
              <a:t>Jesus set up a situation which enabled Peter to restore this</a:t>
            </a:r>
          </a:p>
          <a:p>
            <a:r>
              <a:rPr lang="en-US" sz="2800">
                <a:latin typeface="Century Gothic" charset="0"/>
                <a:ea typeface="Century Gothic" charset="0"/>
                <a:cs typeface="Century Gothic" charset="0"/>
              </a:rPr>
              <a:t>Asked Peter three times, “Do you love me?”</a:t>
            </a:r>
          </a:p>
        </p:txBody>
      </p:sp>
      <p:pic>
        <p:nvPicPr>
          <p:cNvPr id="101381" name="Picture 5" descr="topic"/>
          <p:cNvPicPr>
            <a:picLocks noGrp="1" noChangeAspect="1" noChangeArrowheads="1"/>
          </p:cNvPicPr>
          <p:nvPr>
            <p:ph sz="half" idx="2"/>
          </p:nvPr>
        </p:nvPicPr>
        <p:blipFill>
          <a:blip r:embed="rId3"/>
          <a:srcRect/>
          <a:stretch>
            <a:fillRect/>
          </a:stretch>
        </p:blipFill>
        <p:spPr>
          <a:xfrm>
            <a:off x="4872038" y="1676400"/>
            <a:ext cx="3746500" cy="4422775"/>
          </a:xfrm>
        </p:spPr>
      </p:pic>
    </p:spTree>
    <p:extLst>
      <p:ext uri="{BB962C8B-B14F-4D97-AF65-F5344CB8AC3E}">
        <p14:creationId xmlns:p14="http://schemas.microsoft.com/office/powerpoint/2010/main" val="30610119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28" charset="0"/>
              <a:ea typeface="+mn-ea"/>
              <a:cs typeface="+mn-cs"/>
            </a:endParaRPr>
          </a:p>
        </p:txBody>
      </p:sp>
      <p:sp>
        <p:nvSpPr>
          <p:cNvPr id="7"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28" charset="0"/>
              <a:ea typeface="+mn-ea"/>
              <a:cs typeface="+mn-cs"/>
            </a:endParaRPr>
          </a:p>
        </p:txBody>
      </p:sp>
      <p:sp>
        <p:nvSpPr>
          <p:cNvPr id="99330" name="Rectangle 1026"/>
          <p:cNvSpPr>
            <a:spLocks noGrp="1" noRot="1" noChangeArrowheads="1"/>
          </p:cNvSpPr>
          <p:nvPr>
            <p:ph type="title"/>
          </p:nvPr>
        </p:nvSpPr>
        <p:spPr/>
        <p:txBody>
          <a:bodyPr/>
          <a:lstStyle/>
          <a:p>
            <a:r>
              <a:rPr lang="en-US" sz="4200" dirty="0">
                <a:solidFill>
                  <a:srgbClr val="FFFF00"/>
                </a:solidFill>
                <a:latin typeface="Century Gothic" panose="020B0502020202020204" pitchFamily="34" charset="0"/>
              </a:rPr>
              <a:t>What happened at Pentecost?</a:t>
            </a:r>
          </a:p>
        </p:txBody>
      </p:sp>
      <p:sp>
        <p:nvSpPr>
          <p:cNvPr id="99331" name="Rectangle 1027"/>
          <p:cNvSpPr>
            <a:spLocks noGrp="1" noRot="1" noChangeArrowheads="1"/>
          </p:cNvSpPr>
          <p:nvPr>
            <p:ph type="body" sz="half" idx="1"/>
          </p:nvPr>
        </p:nvSpPr>
        <p:spPr/>
        <p:txBody>
          <a:bodyPr/>
          <a:lstStyle/>
          <a:p>
            <a:pPr>
              <a:lnSpc>
                <a:spcPct val="90000"/>
              </a:lnSpc>
            </a:pPr>
            <a:r>
              <a:rPr lang="en-US" sz="2800" dirty="0">
                <a:latin typeface="Century Gothic" panose="020B0502020202020204" pitchFamily="34" charset="0"/>
              </a:rPr>
              <a:t>Jesus sends Holy Spirit</a:t>
            </a:r>
          </a:p>
          <a:p>
            <a:pPr>
              <a:lnSpc>
                <a:spcPct val="90000"/>
              </a:lnSpc>
            </a:pPr>
            <a:r>
              <a:rPr lang="en-US" sz="2800" dirty="0">
                <a:latin typeface="Century Gothic" panose="020B0502020202020204" pitchFamily="34" charset="0"/>
              </a:rPr>
              <a:t>Jesus and Holy Spirit became spiritual True Parents bringing spiritual rebirth</a:t>
            </a:r>
          </a:p>
          <a:p>
            <a:pPr>
              <a:lnSpc>
                <a:spcPct val="90000"/>
              </a:lnSpc>
            </a:pPr>
            <a:r>
              <a:rPr lang="en-US" sz="2800" dirty="0">
                <a:latin typeface="Century Gothic" panose="020B0502020202020204" pitchFamily="34" charset="0"/>
              </a:rPr>
              <a:t>Spiritual salvation - enter realm where Satan cannot invade</a:t>
            </a:r>
          </a:p>
          <a:p>
            <a:pPr>
              <a:lnSpc>
                <a:spcPct val="90000"/>
              </a:lnSpc>
              <a:buFont typeface="Wingdings" pitchFamily="96" charset="2"/>
              <a:buNone/>
            </a:pPr>
            <a:r>
              <a:rPr lang="en-US" sz="2800" dirty="0">
                <a:latin typeface="Century Gothic" panose="020B0502020202020204" pitchFamily="34" charset="0"/>
              </a:rPr>
              <a:t>			</a:t>
            </a:r>
            <a:r>
              <a:rPr lang="en-US" sz="2000" dirty="0">
                <a:latin typeface="Century Gothic" panose="020B0502020202020204" pitchFamily="34" charset="0"/>
              </a:rPr>
              <a:t>EDP, 280</a:t>
            </a:r>
            <a:endParaRPr lang="en-US" sz="2800" dirty="0">
              <a:latin typeface="Century Gothic" panose="020B0502020202020204" pitchFamily="34" charset="0"/>
            </a:endParaRPr>
          </a:p>
        </p:txBody>
      </p:sp>
      <p:pic>
        <p:nvPicPr>
          <p:cNvPr id="99333" name="Picture 1029" descr="pentecost"/>
          <p:cNvPicPr>
            <a:picLocks noGrp="1" noChangeAspect="1" noChangeArrowheads="1"/>
          </p:cNvPicPr>
          <p:nvPr>
            <p:ph sz="half" idx="2"/>
          </p:nvPr>
        </p:nvPicPr>
        <p:blipFill>
          <a:blip r:embed="rId2"/>
          <a:srcRect/>
          <a:stretch>
            <a:fillRect/>
          </a:stretch>
        </p:blipFill>
        <p:spPr>
          <a:xfrm>
            <a:off x="4648200" y="2117725"/>
            <a:ext cx="4194175" cy="3692525"/>
          </a:xfrm>
        </p:spPr>
      </p:pic>
      <p:sp>
        <p:nvSpPr>
          <p:cNvPr id="99334" name="Text Box 1030"/>
          <p:cNvSpPr txBox="1">
            <a:spLocks noChangeArrowheads="1"/>
          </p:cNvSpPr>
          <p:nvPr/>
        </p:nvSpPr>
        <p:spPr bwMode="auto">
          <a:xfrm>
            <a:off x="5334000" y="5943600"/>
            <a:ext cx="3505200" cy="396875"/>
          </a:xfrm>
          <a:prstGeom prst="rect">
            <a:avLst/>
          </a:prstGeom>
          <a:noFill/>
          <a:ln w="9525">
            <a:noFill/>
            <a:miter lim="800000"/>
            <a:headEnd/>
            <a:tailEnd/>
          </a:ln>
        </p:spPr>
        <p:txBody>
          <a:bodyPr>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pitchFamily="-84" charset="0"/>
                <a:ea typeface="ＭＳ Ｐゴシック" pitchFamily="-84" charset="-128"/>
              </a:rPr>
              <a:t>The Holy Spirit descends </a:t>
            </a:r>
          </a:p>
        </p:txBody>
      </p:sp>
    </p:spTree>
    <p:extLst>
      <p:ext uri="{BB962C8B-B14F-4D97-AF65-F5344CB8AC3E}">
        <p14:creationId xmlns:p14="http://schemas.microsoft.com/office/powerpoint/2010/main" val="4211072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C76E52-41E3-E545-BB5F-A880208A75AE}"/>
              </a:ext>
            </a:extLst>
          </p:cNvPr>
          <p:cNvSpPr>
            <a:spLocks noGrp="1"/>
          </p:cNvSpPr>
          <p:nvPr>
            <p:ph idx="1"/>
          </p:nvPr>
        </p:nvSpPr>
        <p:spPr>
          <a:xfrm>
            <a:off x="301625" y="476672"/>
            <a:ext cx="8540750" cy="5904656"/>
          </a:xfrm>
        </p:spPr>
        <p:txBody>
          <a:bodyPr/>
          <a:lstStyle/>
          <a:p>
            <a:r>
              <a:rPr lang="en-GB" sz="2400" dirty="0">
                <a:latin typeface="Century Gothic" panose="020B0502020202020204" pitchFamily="34" charset="0"/>
              </a:rPr>
              <a:t>A Jesus who taught like a Jew and an early Christian community that looked like a Jewish sect troubled many 19th-century German Lutheran scholars, who preferred to envision a Jesus who taught a new and unique doctrine that overthrew the established tradition. Albrecht </a:t>
            </a:r>
            <a:r>
              <a:rPr lang="en-GB" sz="2400" dirty="0" err="1">
                <a:latin typeface="Century Gothic" panose="020B0502020202020204" pitchFamily="34" charset="0"/>
              </a:rPr>
              <a:t>Ritschl</a:t>
            </a:r>
            <a:r>
              <a:rPr lang="en-GB" sz="2400" dirty="0">
                <a:latin typeface="Century Gothic" panose="020B0502020202020204" pitchFamily="34" charset="0"/>
              </a:rPr>
              <a:t> “solved” the problem by attacking the Jews. For him, Jesus did not reform or transform Judaism, he condemned it. Jesus the Jew, in </a:t>
            </a:r>
            <a:r>
              <a:rPr lang="en-GB" sz="2400" dirty="0" err="1">
                <a:latin typeface="Century Gothic" panose="020B0502020202020204" pitchFamily="34" charset="0"/>
              </a:rPr>
              <a:t>Ritschl’s</a:t>
            </a:r>
            <a:r>
              <a:rPr lang="en-GB" sz="2400" dirty="0">
                <a:latin typeface="Century Gothic" panose="020B0502020202020204" pitchFamily="34" charset="0"/>
              </a:rPr>
              <a:t> view, transcended Judaism by purifying Christianity of its Jewish elements. From the middle of the 19th century until World War II, numerous German scholars, including Adolf </a:t>
            </a:r>
            <a:r>
              <a:rPr lang="en-GB" sz="2400" dirty="0" err="1">
                <a:latin typeface="Century Gothic" panose="020B0502020202020204" pitchFamily="34" charset="0"/>
              </a:rPr>
              <a:t>Harnack</a:t>
            </a:r>
            <a:r>
              <a:rPr lang="en-GB" sz="2400" dirty="0">
                <a:latin typeface="Century Gothic" panose="020B0502020202020204" pitchFamily="34" charset="0"/>
              </a:rPr>
              <a:t> and Rudolf Bultmann, followed </a:t>
            </a:r>
            <a:r>
              <a:rPr lang="en-GB" sz="2400" dirty="0" err="1">
                <a:latin typeface="Century Gothic" panose="020B0502020202020204" pitchFamily="34" charset="0"/>
              </a:rPr>
              <a:t>Ritschl’s</a:t>
            </a:r>
            <a:r>
              <a:rPr lang="en-GB" sz="2400" dirty="0">
                <a:latin typeface="Century Gothic" panose="020B0502020202020204" pitchFamily="34" charset="0"/>
              </a:rPr>
              <a:t> lead in one way or another. None were Nazis, but reading them after the Holocaust leaves us with an eerie sensation. 		</a:t>
            </a:r>
            <a:r>
              <a:rPr lang="en-GB" sz="2200" dirty="0">
                <a:latin typeface="Century Gothic" panose="020B0502020202020204" pitchFamily="34" charset="0"/>
              </a:rPr>
              <a:t>Anthony J. </a:t>
            </a:r>
            <a:r>
              <a:rPr lang="en-GB" sz="2200" dirty="0" err="1">
                <a:latin typeface="Century Gothic" panose="020B0502020202020204" pitchFamily="34" charset="0"/>
              </a:rPr>
              <a:t>Saldarini</a:t>
            </a:r>
            <a:r>
              <a:rPr lang="en-GB" sz="2200" dirty="0">
                <a:latin typeface="Century Gothic" panose="020B0502020202020204" pitchFamily="34" charset="0"/>
              </a:rPr>
              <a:t> , </a:t>
            </a:r>
            <a:r>
              <a:rPr lang="en-GB" sz="2200" i="1" dirty="0">
                <a:latin typeface="Century Gothic" panose="020B0502020202020204" pitchFamily="34" charset="0"/>
              </a:rPr>
              <a:t>Bible Review</a:t>
            </a:r>
            <a:r>
              <a:rPr lang="en-GB" sz="2200" dirty="0">
                <a:latin typeface="Century Gothic" panose="020B0502020202020204" pitchFamily="34" charset="0"/>
              </a:rPr>
              <a:t>, June 1999</a:t>
            </a:r>
          </a:p>
        </p:txBody>
      </p:sp>
    </p:spTree>
    <p:extLst>
      <p:ext uri="{BB962C8B-B14F-4D97-AF65-F5344CB8AC3E}">
        <p14:creationId xmlns:p14="http://schemas.microsoft.com/office/powerpoint/2010/main" val="21670959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mn-ea"/>
              <a:cs typeface="+mn-cs"/>
            </a:endParaRPr>
          </a:p>
        </p:txBody>
      </p:sp>
      <p:sp>
        <p:nvSpPr>
          <p:cNvPr id="31"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mn-ea"/>
              <a:cs typeface="+mn-cs"/>
            </a:endParaRPr>
          </a:p>
        </p:txBody>
      </p:sp>
      <p:sp>
        <p:nvSpPr>
          <p:cNvPr id="55298" name="Rectangle 2"/>
          <p:cNvSpPr>
            <a:spLocks noGrp="1" noRot="1" noChangeArrowheads="1"/>
          </p:cNvSpPr>
          <p:nvPr>
            <p:ph type="title"/>
          </p:nvPr>
        </p:nvSpPr>
        <p:spPr>
          <a:xfrm>
            <a:off x="301625" y="122237"/>
            <a:ext cx="8510588" cy="1325563"/>
          </a:xfrm>
        </p:spPr>
        <p:txBody>
          <a:bodyPr/>
          <a:lstStyle/>
          <a:p>
            <a:r>
              <a:rPr lang="en-GB" dirty="0">
                <a:solidFill>
                  <a:srgbClr val="FFFF00"/>
                </a:solidFill>
                <a:latin typeface="Century Gothic" panose="020B0502020202020204" pitchFamily="34" charset="0"/>
              </a:rPr>
              <a:t>Spiritual salvation</a:t>
            </a:r>
          </a:p>
        </p:txBody>
      </p:sp>
      <p:sp>
        <p:nvSpPr>
          <p:cNvPr id="55299" name="Text Box 3"/>
          <p:cNvSpPr txBox="1">
            <a:spLocks noChangeArrowheads="1"/>
          </p:cNvSpPr>
          <p:nvPr/>
        </p:nvSpPr>
        <p:spPr bwMode="auto">
          <a:xfrm>
            <a:off x="468313" y="1795462"/>
            <a:ext cx="3671887" cy="3508653"/>
          </a:xfrm>
          <a:prstGeom prst="rect">
            <a:avLst/>
          </a:prstGeom>
          <a:noFill/>
          <a:ln w="76200">
            <a:noFill/>
            <a:miter lim="800000"/>
            <a:headEnd/>
            <a:tailEnd/>
          </a:ln>
          <a:effectLst/>
        </p:spPr>
        <p:txBody>
          <a:bodyPr>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2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entury Gothic" panose="020B0502020202020204" pitchFamily="34" charset="0"/>
                <a:ea typeface="ＭＳ Ｐゴシック" pitchFamily="-84" charset="-128"/>
              </a:rPr>
              <a:t>But to all who believed in his name, he gave power to become children of God; who were born, not of blood nor of the will of the flesh nor of the will of man, but of God.</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entury Gothic" panose="020B0502020202020204" pitchFamily="34" charset="0"/>
                <a:ea typeface="ＭＳ Ｐゴシック" pitchFamily="-84" charset="-128"/>
              </a:rPr>
              <a:t>	John 1:12-13</a:t>
            </a:r>
          </a:p>
        </p:txBody>
      </p:sp>
      <p:grpSp>
        <p:nvGrpSpPr>
          <p:cNvPr id="55300" name="Group 4"/>
          <p:cNvGrpSpPr>
            <a:grpSpLocks/>
          </p:cNvGrpSpPr>
          <p:nvPr/>
        </p:nvGrpSpPr>
        <p:grpSpPr bwMode="auto">
          <a:xfrm>
            <a:off x="3492500" y="1826331"/>
            <a:ext cx="5472113" cy="4650670"/>
            <a:chOff x="1562" y="872"/>
            <a:chExt cx="2614" cy="2632"/>
          </a:xfrm>
        </p:grpSpPr>
        <p:sp>
          <p:nvSpPr>
            <p:cNvPr id="55301" name="Freeform 5"/>
            <p:cNvSpPr>
              <a:spLocks/>
            </p:cNvSpPr>
            <p:nvPr/>
          </p:nvSpPr>
          <p:spPr bwMode="auto">
            <a:xfrm>
              <a:off x="1562" y="2286"/>
              <a:ext cx="2614" cy="1218"/>
            </a:xfrm>
            <a:custGeom>
              <a:avLst/>
              <a:gdLst/>
              <a:ahLst/>
              <a:cxnLst>
                <a:cxn ang="0">
                  <a:pos x="748" y="18"/>
                </a:cxn>
                <a:cxn ang="0">
                  <a:pos x="1068" y="146"/>
                </a:cxn>
                <a:cxn ang="0">
                  <a:pos x="1370" y="0"/>
                </a:cxn>
                <a:cxn ang="0">
                  <a:pos x="2133" y="1093"/>
                </a:cxn>
                <a:cxn ang="0">
                  <a:pos x="1068" y="1517"/>
                </a:cxn>
                <a:cxn ang="0">
                  <a:pos x="0" y="1093"/>
                </a:cxn>
                <a:cxn ang="0">
                  <a:pos x="748" y="18"/>
                </a:cxn>
              </a:cxnLst>
              <a:rect l="0" t="0" r="r" b="b"/>
              <a:pathLst>
                <a:path w="2133" h="1517">
                  <a:moveTo>
                    <a:pt x="748" y="18"/>
                  </a:moveTo>
                  <a:cubicBezTo>
                    <a:pt x="894" y="150"/>
                    <a:pt x="964" y="149"/>
                    <a:pt x="1068" y="146"/>
                  </a:cubicBezTo>
                  <a:cubicBezTo>
                    <a:pt x="1172" y="143"/>
                    <a:pt x="1242" y="119"/>
                    <a:pt x="1370" y="0"/>
                  </a:cubicBezTo>
                  <a:lnTo>
                    <a:pt x="2133" y="1093"/>
                  </a:lnTo>
                  <a:cubicBezTo>
                    <a:pt x="2083" y="1346"/>
                    <a:pt x="1423" y="1517"/>
                    <a:pt x="1068" y="1517"/>
                  </a:cubicBezTo>
                  <a:cubicBezTo>
                    <a:pt x="713" y="1517"/>
                    <a:pt x="53" y="1343"/>
                    <a:pt x="0" y="1093"/>
                  </a:cubicBezTo>
                  <a:lnTo>
                    <a:pt x="748" y="18"/>
                  </a:lnTo>
                  <a:close/>
                </a:path>
              </a:pathLst>
            </a:custGeom>
            <a:gradFill rotWithShape="1">
              <a:gsLst>
                <a:gs pos="0">
                  <a:srgbClr val="3399FF"/>
                </a:gs>
                <a:gs pos="100000">
                  <a:schemeClr val="bg1"/>
                </a:gs>
              </a:gsLst>
              <a:lin ang="5400000" scaled="1"/>
            </a:gradFill>
            <a:ln w="9525">
              <a:noFill/>
              <a:round/>
              <a:headEnd/>
              <a:tailEnd/>
            </a:ln>
            <a:effectLst/>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02" name="Text Box 6"/>
            <p:cNvSpPr txBox="1">
              <a:spLocks noChangeArrowheads="1"/>
            </p:cNvSpPr>
            <p:nvPr/>
          </p:nvSpPr>
          <p:spPr bwMode="auto">
            <a:xfrm>
              <a:off x="2287" y="2400"/>
              <a:ext cx="1186" cy="259"/>
            </a:xfrm>
            <a:prstGeom prst="rect">
              <a:avLst/>
            </a:prstGeom>
            <a:noFill/>
            <a:ln w="1587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ＭＳ Ｐゴシック" pitchFamily="-84" charset="-128"/>
              </a:endParaRPr>
            </a:p>
          </p:txBody>
        </p:sp>
        <p:sp>
          <p:nvSpPr>
            <p:cNvPr id="55303" name="Text Box 7"/>
            <p:cNvSpPr txBox="1">
              <a:spLocks noChangeArrowheads="1"/>
            </p:cNvSpPr>
            <p:nvPr/>
          </p:nvSpPr>
          <p:spPr bwMode="auto">
            <a:xfrm>
              <a:off x="2287" y="2640"/>
              <a:ext cx="1186" cy="261"/>
            </a:xfrm>
            <a:prstGeom prst="rect">
              <a:avLst/>
            </a:prstGeom>
            <a:noFill/>
            <a:ln w="1587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ＭＳ Ｐゴシック" pitchFamily="-84" charset="-128"/>
              </a:endParaRPr>
            </a:p>
          </p:txBody>
        </p:sp>
        <p:sp>
          <p:nvSpPr>
            <p:cNvPr id="55304" name="Text Box 8"/>
            <p:cNvSpPr txBox="1">
              <a:spLocks noChangeArrowheads="1"/>
            </p:cNvSpPr>
            <p:nvPr/>
          </p:nvSpPr>
          <p:spPr bwMode="auto">
            <a:xfrm>
              <a:off x="2287" y="2880"/>
              <a:ext cx="1186" cy="261"/>
            </a:xfrm>
            <a:prstGeom prst="rect">
              <a:avLst/>
            </a:prstGeom>
            <a:noFill/>
            <a:ln w="15875">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2400" b="0" i="0" u="none" strike="noStrike" kern="1200" cap="none" spc="0" normalizeH="0" baseline="0" noProof="0">
                <a:ln>
                  <a:noFill/>
                </a:ln>
                <a:solidFill>
                  <a:srgbClr val="99FFCC"/>
                </a:solidFill>
                <a:effectLst>
                  <a:outerShdw blurRad="38100" dist="38100" dir="2700000" algn="tl">
                    <a:srgbClr val="000000"/>
                  </a:outerShdw>
                </a:effectLst>
                <a:uLnTx/>
                <a:uFillTx/>
                <a:latin typeface="Century Gothic" panose="020B0502020202020204" pitchFamily="34" charset="0"/>
                <a:ea typeface="ＭＳ Ｐゴシック" pitchFamily="-84" charset="-128"/>
              </a:endParaRPr>
            </a:p>
          </p:txBody>
        </p:sp>
        <p:grpSp>
          <p:nvGrpSpPr>
            <p:cNvPr id="55305" name="Group 9"/>
            <p:cNvGrpSpPr>
              <a:grpSpLocks/>
            </p:cNvGrpSpPr>
            <p:nvPr/>
          </p:nvGrpSpPr>
          <p:grpSpPr bwMode="auto">
            <a:xfrm>
              <a:off x="1920" y="872"/>
              <a:ext cx="1927" cy="1499"/>
              <a:chOff x="1920" y="968"/>
              <a:chExt cx="1927" cy="1499"/>
            </a:xfrm>
          </p:grpSpPr>
          <p:sp>
            <p:nvSpPr>
              <p:cNvPr id="55306" name="AutoShape 10"/>
              <p:cNvSpPr>
                <a:spLocks noChangeArrowheads="1"/>
              </p:cNvSpPr>
              <p:nvPr/>
            </p:nvSpPr>
            <p:spPr bwMode="auto">
              <a:xfrm>
                <a:off x="2271" y="1422"/>
                <a:ext cx="1189" cy="519"/>
              </a:xfrm>
              <a:prstGeom prst="diamond">
                <a:avLst/>
              </a:prstGeom>
              <a:gradFill rotWithShape="1">
                <a:gsLst>
                  <a:gs pos="0">
                    <a:srgbClr val="6699FF"/>
                  </a:gs>
                  <a:gs pos="100000">
                    <a:srgbClr val="6699FF">
                      <a:gamma/>
                      <a:shade val="46275"/>
                      <a:invGamma/>
                      <a:alpha val="60001"/>
                    </a:srgbClr>
                  </a:gs>
                </a:gsLst>
                <a:lin ang="5400000" scaled="1"/>
              </a:gradFill>
              <a:ln w="28575">
                <a:solidFill>
                  <a:schemeClr val="tx1"/>
                </a:solidFill>
                <a:miter lim="800000"/>
                <a:headEnd/>
                <a:tailEnd/>
              </a:ln>
              <a:effectLst/>
            </p:spPr>
            <p:txBody>
              <a:bodyPr anchor="ct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07" name="Oval 11"/>
              <p:cNvSpPr>
                <a:spLocks noChangeArrowheads="1"/>
              </p:cNvSpPr>
              <p:nvPr/>
            </p:nvSpPr>
            <p:spPr bwMode="auto">
              <a:xfrm>
                <a:off x="2448" y="2100"/>
                <a:ext cx="816" cy="367"/>
              </a:xfrm>
              <a:prstGeom prst="ellipse">
                <a:avLst/>
              </a:prstGeom>
              <a:gradFill rotWithShape="1">
                <a:gsLst>
                  <a:gs pos="0">
                    <a:schemeClr val="hlink"/>
                  </a:gs>
                  <a:gs pos="50000">
                    <a:schemeClr val="folHlink"/>
                  </a:gs>
                  <a:gs pos="100000">
                    <a:schemeClr val="hlink"/>
                  </a:gs>
                </a:gsLst>
                <a:lin ang="5400000" scaled="1"/>
              </a:gradFill>
              <a:ln w="12700" cap="sq">
                <a:solidFill>
                  <a:schemeClr val="hlink"/>
                </a:solidFill>
                <a:round/>
                <a:headEnd/>
                <a:tailEnd/>
              </a:ln>
              <a:effectLst/>
            </p:spPr>
            <p:txBody>
              <a:bodyPr anchor="ct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08" name="Text Box 12"/>
              <p:cNvSpPr txBox="1">
                <a:spLocks noChangeArrowheads="1"/>
              </p:cNvSpPr>
              <p:nvPr/>
            </p:nvSpPr>
            <p:spPr bwMode="auto">
              <a:xfrm>
                <a:off x="2535" y="2046"/>
                <a:ext cx="672" cy="380"/>
              </a:xfrm>
              <a:prstGeom prst="rect">
                <a:avLst/>
              </a:prstGeom>
              <a:noFill/>
              <a:ln w="25400">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800" b="0" i="0" u="none" strike="noStrike" kern="1200" cap="none" spc="0" normalizeH="0" baseline="0" noProof="0">
                  <a:ln>
                    <a:noFill/>
                  </a:ln>
                  <a:solidFill>
                    <a:srgbClr val="000099"/>
                  </a:solidFill>
                  <a:effectLst/>
                  <a:uLnTx/>
                  <a:uFillTx/>
                  <a:latin typeface="Century Gothic" panose="020B0502020202020204" pitchFamily="34" charset="0"/>
                  <a:ea typeface="ＭＳ Ｐゴシック" pitchFamily="-84" charset="-128"/>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a:ln>
                      <a:noFill/>
                    </a:ln>
                    <a:solidFill>
                      <a:srgbClr val="000099"/>
                    </a:solidFill>
                    <a:effectLst/>
                    <a:uLnTx/>
                    <a:uFillTx/>
                    <a:latin typeface="Century Gothic" panose="020B0502020202020204" pitchFamily="34" charset="0"/>
                    <a:ea typeface="ＭＳ Ｐゴシック" pitchFamily="-84" charset="-128"/>
                  </a:rPr>
                  <a:t>Believers</a:t>
                </a:r>
              </a:p>
            </p:txBody>
          </p:sp>
          <p:sp>
            <p:nvSpPr>
              <p:cNvPr id="55309" name="Oval 13"/>
              <p:cNvSpPr>
                <a:spLocks noChangeArrowheads="1"/>
              </p:cNvSpPr>
              <p:nvPr/>
            </p:nvSpPr>
            <p:spPr bwMode="auto">
              <a:xfrm>
                <a:off x="1920" y="1525"/>
                <a:ext cx="618" cy="367"/>
              </a:xfrm>
              <a:prstGeom prst="ellipse">
                <a:avLst/>
              </a:prstGeom>
              <a:gradFill rotWithShape="1">
                <a:gsLst>
                  <a:gs pos="0">
                    <a:srgbClr val="FF99FF"/>
                  </a:gs>
                  <a:gs pos="50000">
                    <a:srgbClr val="FFFFFF"/>
                  </a:gs>
                  <a:gs pos="100000">
                    <a:srgbClr val="FF99FF"/>
                  </a:gs>
                </a:gsLst>
                <a:lin ang="5400000" scaled="1"/>
              </a:gradFill>
              <a:ln w="12700" cap="sq">
                <a:solidFill>
                  <a:srgbClr val="FF66FF"/>
                </a:solidFill>
                <a:round/>
                <a:headEnd/>
                <a:tailEnd/>
              </a:ln>
              <a:effectLst/>
            </p:spPr>
            <p:txBody>
              <a:bodyPr anchor="ct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10" name="Text Box 14"/>
              <p:cNvSpPr txBox="1">
                <a:spLocks noChangeArrowheads="1"/>
              </p:cNvSpPr>
              <p:nvPr/>
            </p:nvSpPr>
            <p:spPr bwMode="auto">
              <a:xfrm>
                <a:off x="2016" y="1579"/>
                <a:ext cx="470" cy="225"/>
              </a:xfrm>
              <a:prstGeom prst="rect">
                <a:avLst/>
              </a:prstGeom>
              <a:noFill/>
              <a:ln w="25400">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a:ln>
                      <a:noFill/>
                    </a:ln>
                    <a:solidFill>
                      <a:srgbClr val="000099"/>
                    </a:solidFill>
                    <a:effectLst/>
                    <a:uLnTx/>
                    <a:uFillTx/>
                    <a:latin typeface="Century Gothic" panose="020B0502020202020204" pitchFamily="34" charset="0"/>
                    <a:ea typeface="ＭＳ Ｐゴシック" pitchFamily="-84" charset="-128"/>
                  </a:rPr>
                  <a:t>Jesus</a:t>
                </a:r>
              </a:p>
            </p:txBody>
          </p:sp>
          <p:sp>
            <p:nvSpPr>
              <p:cNvPr id="55311" name="Oval 15"/>
              <p:cNvSpPr>
                <a:spLocks noChangeArrowheads="1"/>
              </p:cNvSpPr>
              <p:nvPr/>
            </p:nvSpPr>
            <p:spPr bwMode="auto">
              <a:xfrm>
                <a:off x="3174" y="1525"/>
                <a:ext cx="618" cy="367"/>
              </a:xfrm>
              <a:prstGeom prst="ellipse">
                <a:avLst/>
              </a:prstGeom>
              <a:gradFill rotWithShape="1">
                <a:gsLst>
                  <a:gs pos="0">
                    <a:srgbClr val="006600"/>
                  </a:gs>
                  <a:gs pos="50000">
                    <a:srgbClr val="00CC66"/>
                  </a:gs>
                  <a:gs pos="100000">
                    <a:srgbClr val="006600"/>
                  </a:gs>
                </a:gsLst>
                <a:lin ang="5400000" scaled="1"/>
              </a:gradFill>
              <a:ln w="12700" cap="sq">
                <a:solidFill>
                  <a:srgbClr val="00CC66"/>
                </a:solidFill>
                <a:round/>
                <a:headEnd/>
                <a:tailEnd/>
              </a:ln>
              <a:effectLst/>
            </p:spPr>
            <p:txBody>
              <a:bodyPr anchor="ct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grpSp>
            <p:nvGrpSpPr>
              <p:cNvPr id="55312" name="Group 16"/>
              <p:cNvGrpSpPr>
                <a:grpSpLocks/>
              </p:cNvGrpSpPr>
              <p:nvPr/>
            </p:nvGrpSpPr>
            <p:grpSpPr bwMode="auto">
              <a:xfrm>
                <a:off x="2779" y="1412"/>
                <a:ext cx="166" cy="606"/>
                <a:chOff x="1411" y="1136"/>
                <a:chExt cx="214" cy="807"/>
              </a:xfrm>
            </p:grpSpPr>
            <p:sp>
              <p:nvSpPr>
                <p:cNvPr id="55313" name="Line 17"/>
                <p:cNvSpPr>
                  <a:spLocks noChangeShapeType="1"/>
                </p:cNvSpPr>
                <p:nvPr/>
              </p:nvSpPr>
              <p:spPr bwMode="auto">
                <a:xfrm flipV="1">
                  <a:off x="1411" y="1136"/>
                  <a:ext cx="0" cy="806"/>
                </a:xfrm>
                <a:prstGeom prst="line">
                  <a:avLst/>
                </a:prstGeom>
                <a:noFill/>
                <a:ln w="25400">
                  <a:solidFill>
                    <a:schemeClr val="tx1"/>
                  </a:solidFill>
                  <a:round/>
                  <a:headEnd/>
                  <a:tailEnd type="triangle" w="med" len="med"/>
                </a:ln>
                <a:effectLst/>
              </p:spPr>
              <p:txBody>
                <a:bodyP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14" name="Line 18"/>
                <p:cNvSpPr>
                  <a:spLocks noChangeShapeType="1"/>
                </p:cNvSpPr>
                <p:nvPr/>
              </p:nvSpPr>
              <p:spPr bwMode="auto">
                <a:xfrm>
                  <a:off x="1625" y="1137"/>
                  <a:ext cx="0" cy="806"/>
                </a:xfrm>
                <a:prstGeom prst="line">
                  <a:avLst/>
                </a:prstGeom>
                <a:noFill/>
                <a:ln w="25400">
                  <a:solidFill>
                    <a:schemeClr val="tx1"/>
                  </a:solidFill>
                  <a:round/>
                  <a:headEnd/>
                  <a:tailEnd type="triangle" w="med" len="med"/>
                </a:ln>
                <a:effectLst/>
              </p:spPr>
              <p:txBody>
                <a:bodyP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grpSp>
          <p:grpSp>
            <p:nvGrpSpPr>
              <p:cNvPr id="55315" name="Group 19"/>
              <p:cNvGrpSpPr>
                <a:grpSpLocks/>
              </p:cNvGrpSpPr>
              <p:nvPr/>
            </p:nvGrpSpPr>
            <p:grpSpPr bwMode="auto">
              <a:xfrm rot="5400000">
                <a:off x="2781" y="1404"/>
                <a:ext cx="161" cy="624"/>
                <a:chOff x="1411" y="1136"/>
                <a:chExt cx="214" cy="807"/>
              </a:xfrm>
            </p:grpSpPr>
            <p:sp>
              <p:nvSpPr>
                <p:cNvPr id="55316" name="Line 20"/>
                <p:cNvSpPr>
                  <a:spLocks noChangeShapeType="1"/>
                </p:cNvSpPr>
                <p:nvPr/>
              </p:nvSpPr>
              <p:spPr bwMode="auto">
                <a:xfrm flipV="1">
                  <a:off x="1411" y="1136"/>
                  <a:ext cx="0" cy="806"/>
                </a:xfrm>
                <a:prstGeom prst="line">
                  <a:avLst/>
                </a:prstGeom>
                <a:noFill/>
                <a:ln w="25400">
                  <a:solidFill>
                    <a:schemeClr val="tx1"/>
                  </a:solidFill>
                  <a:round/>
                  <a:headEnd/>
                  <a:tailEnd type="triangle" w="med" len="med"/>
                </a:ln>
                <a:effectLst/>
              </p:spPr>
              <p:txBody>
                <a:bodyP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17" name="Line 21"/>
                <p:cNvSpPr>
                  <a:spLocks noChangeShapeType="1"/>
                </p:cNvSpPr>
                <p:nvPr/>
              </p:nvSpPr>
              <p:spPr bwMode="auto">
                <a:xfrm>
                  <a:off x="1625" y="1137"/>
                  <a:ext cx="0" cy="806"/>
                </a:xfrm>
                <a:prstGeom prst="line">
                  <a:avLst/>
                </a:prstGeom>
                <a:noFill/>
                <a:ln w="25400">
                  <a:solidFill>
                    <a:schemeClr val="tx1"/>
                  </a:solidFill>
                  <a:round/>
                  <a:headEnd/>
                  <a:tailEnd type="triangle" w="med" len="med"/>
                </a:ln>
                <a:effectLst/>
              </p:spPr>
              <p:txBody>
                <a:bodyP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grpSp>
          <p:grpSp>
            <p:nvGrpSpPr>
              <p:cNvPr id="55318" name="Group 22"/>
              <p:cNvGrpSpPr>
                <a:grpSpLocks/>
              </p:cNvGrpSpPr>
              <p:nvPr/>
            </p:nvGrpSpPr>
            <p:grpSpPr bwMode="auto">
              <a:xfrm>
                <a:off x="2508" y="968"/>
                <a:ext cx="708" cy="367"/>
                <a:chOff x="2508" y="968"/>
                <a:chExt cx="708" cy="367"/>
              </a:xfrm>
            </p:grpSpPr>
            <p:grpSp>
              <p:nvGrpSpPr>
                <p:cNvPr id="55319" name="Group 23"/>
                <p:cNvGrpSpPr>
                  <a:grpSpLocks/>
                </p:cNvGrpSpPr>
                <p:nvPr/>
              </p:nvGrpSpPr>
              <p:grpSpPr bwMode="auto">
                <a:xfrm>
                  <a:off x="2508" y="968"/>
                  <a:ext cx="708" cy="367"/>
                  <a:chOff x="2581" y="968"/>
                  <a:chExt cx="562" cy="367"/>
                </a:xfrm>
              </p:grpSpPr>
              <p:sp>
                <p:nvSpPr>
                  <p:cNvPr id="55320" name="Oval 24"/>
                  <p:cNvSpPr>
                    <a:spLocks noChangeArrowheads="1"/>
                  </p:cNvSpPr>
                  <p:nvPr/>
                </p:nvSpPr>
                <p:spPr bwMode="auto">
                  <a:xfrm>
                    <a:off x="2581" y="968"/>
                    <a:ext cx="562" cy="367"/>
                  </a:xfrm>
                  <a:prstGeom prst="ellipse">
                    <a:avLst/>
                  </a:prstGeom>
                  <a:gradFill rotWithShape="1">
                    <a:gsLst>
                      <a:gs pos="0">
                        <a:srgbClr val="FFFFFF"/>
                      </a:gs>
                      <a:gs pos="50000">
                        <a:srgbClr val="99CCFF"/>
                      </a:gs>
                      <a:gs pos="100000">
                        <a:srgbClr val="FFFFFF"/>
                      </a:gs>
                    </a:gsLst>
                    <a:lin ang="5400000" scaled="1"/>
                  </a:gradFill>
                  <a:ln w="12700" cap="sq">
                    <a:solidFill>
                      <a:schemeClr val="tx1"/>
                    </a:solidFill>
                    <a:round/>
                    <a:headEnd/>
                    <a:tailEnd/>
                  </a:ln>
                  <a:effectLst/>
                </p:spPr>
                <p:txBody>
                  <a:bodyPr anchor="ct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sp>
                <p:nvSpPr>
                  <p:cNvPr id="55321" name="Oval 25"/>
                  <p:cNvSpPr>
                    <a:spLocks noChangeArrowheads="1"/>
                  </p:cNvSpPr>
                  <p:nvPr/>
                </p:nvSpPr>
                <p:spPr bwMode="auto">
                  <a:xfrm>
                    <a:off x="2623" y="968"/>
                    <a:ext cx="477" cy="367"/>
                  </a:xfrm>
                  <a:prstGeom prst="ellipse">
                    <a:avLst/>
                  </a:prstGeom>
                  <a:gradFill rotWithShape="1">
                    <a:gsLst>
                      <a:gs pos="0">
                        <a:srgbClr val="99CCFF"/>
                      </a:gs>
                      <a:gs pos="50000">
                        <a:srgbClr val="FFFFFF"/>
                      </a:gs>
                      <a:gs pos="100000">
                        <a:srgbClr val="99CCFF"/>
                      </a:gs>
                    </a:gsLst>
                    <a:lin ang="5400000" scaled="1"/>
                  </a:gradFill>
                  <a:ln w="12700" cap="sq">
                    <a:solidFill>
                      <a:schemeClr val="tx1"/>
                    </a:solidFill>
                    <a:round/>
                    <a:headEnd/>
                    <a:tailEnd/>
                  </a:ln>
                  <a:effectLst/>
                </p:spPr>
                <p:txBody>
                  <a:bodyPr anchor="ctr">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endParaRPr>
                  </a:p>
                </p:txBody>
              </p:sp>
            </p:grpSp>
            <p:sp>
              <p:nvSpPr>
                <p:cNvPr id="55322" name="Text Box 26"/>
                <p:cNvSpPr txBox="1">
                  <a:spLocks noChangeArrowheads="1"/>
                </p:cNvSpPr>
                <p:nvPr/>
              </p:nvSpPr>
              <p:spPr bwMode="auto">
                <a:xfrm>
                  <a:off x="2606" y="1008"/>
                  <a:ext cx="511" cy="259"/>
                </a:xfrm>
                <a:prstGeom prst="rect">
                  <a:avLst/>
                </a:prstGeom>
                <a:noFill/>
                <a:ln w="25400">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000099"/>
                      </a:solidFill>
                      <a:effectLst/>
                      <a:uLnTx/>
                      <a:uFillTx/>
                      <a:latin typeface="Century Gothic" panose="020B0502020202020204" pitchFamily="34" charset="0"/>
                      <a:ea typeface="ＭＳ Ｐゴシック" pitchFamily="-84" charset="-128"/>
                    </a:rPr>
                    <a:t>God</a:t>
                  </a:r>
                </a:p>
              </p:txBody>
            </p:sp>
          </p:grpSp>
          <p:sp>
            <p:nvSpPr>
              <p:cNvPr id="55323" name="Text Box 27"/>
              <p:cNvSpPr txBox="1">
                <a:spLocks noChangeArrowheads="1"/>
              </p:cNvSpPr>
              <p:nvPr/>
            </p:nvSpPr>
            <p:spPr bwMode="auto">
              <a:xfrm>
                <a:off x="3168" y="1588"/>
                <a:ext cx="679" cy="225"/>
              </a:xfrm>
              <a:prstGeom prst="rect">
                <a:avLst/>
              </a:prstGeom>
              <a:noFill/>
              <a:ln w="25400">
                <a:noFill/>
                <a:miter lim="800000"/>
                <a:headEnd/>
                <a:tailEnd/>
              </a:ln>
              <a:effectLst/>
            </p:spPr>
            <p:txBody>
              <a:bodyPr>
                <a:prstTxWarp prst="textNoShape">
                  <a:avLst/>
                </a:prstTxWarp>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000" b="0" i="0" u="none" strike="noStrike" kern="1200" cap="none" spc="0" normalizeH="0" baseline="0" noProof="0">
                    <a:ln>
                      <a:noFill/>
                    </a:ln>
                    <a:solidFill>
                      <a:srgbClr val="FFFFFF"/>
                    </a:solidFill>
                    <a:effectLst>
                      <a:outerShdw blurRad="38100" dist="38100" dir="2700000" algn="tl">
                        <a:srgbClr val="000000"/>
                      </a:outerShdw>
                    </a:effectLst>
                    <a:uLnTx/>
                    <a:uFillTx/>
                    <a:latin typeface="Century Gothic" panose="020B0502020202020204" pitchFamily="34" charset="0"/>
                    <a:ea typeface="ＭＳ Ｐゴシック" pitchFamily="-84" charset="-128"/>
                  </a:rPr>
                  <a:t>Holy Spirit</a:t>
                </a:r>
              </a:p>
            </p:txBody>
          </p:sp>
        </p:grpSp>
      </p:grpSp>
    </p:spTree>
    <p:extLst>
      <p:ext uri="{BB962C8B-B14F-4D97-AF65-F5344CB8AC3E}">
        <p14:creationId xmlns:p14="http://schemas.microsoft.com/office/powerpoint/2010/main" val="3594704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wipe(up)">
                                      <p:cBhvr>
                                        <p:cTn id="7" dur="2000"/>
                                        <p:tgtEl>
                                          <p:spTgt spid="55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Rot="1" noChangeArrowheads="1"/>
          </p:cNvSpPr>
          <p:nvPr>
            <p:ph type="title"/>
          </p:nvPr>
        </p:nvSpPr>
        <p:spPr>
          <a:xfrm>
            <a:off x="0" y="228600"/>
            <a:ext cx="9036496" cy="1325563"/>
          </a:xfrm>
        </p:spPr>
        <p:txBody>
          <a:bodyPr/>
          <a:lstStyle/>
          <a:p>
            <a:pPr eaLnBrk="1" hangingPunct="1">
              <a:defRPr/>
            </a:pPr>
            <a:r>
              <a:rPr lang="en-GB" sz="4000" dirty="0">
                <a:solidFill>
                  <a:srgbClr val="FFFF00"/>
                </a:solidFill>
                <a:latin typeface="Century Gothic" panose="020B0502020202020204" pitchFamily="34" charset="0"/>
              </a:rPr>
              <a:t>Destruction of Jerusalem and Israel</a:t>
            </a:r>
          </a:p>
        </p:txBody>
      </p:sp>
      <p:sp>
        <p:nvSpPr>
          <p:cNvPr id="61443" name="Rectangle 5"/>
          <p:cNvSpPr>
            <a:spLocks noGrp="1" noRot="1" noChangeArrowheads="1"/>
          </p:cNvSpPr>
          <p:nvPr>
            <p:ph type="body" sz="half" idx="1"/>
          </p:nvPr>
        </p:nvSpPr>
        <p:spPr>
          <a:xfrm>
            <a:off x="457200" y="1340768"/>
            <a:ext cx="7931224" cy="4525963"/>
          </a:xfrm>
        </p:spPr>
        <p:txBody>
          <a:bodyPr/>
          <a:lstStyle/>
          <a:p>
            <a:pPr eaLnBrk="1" hangingPunct="1">
              <a:lnSpc>
                <a:spcPct val="90000"/>
              </a:lnSpc>
            </a:pPr>
            <a:r>
              <a:rPr lang="en-US" altLang="ja-JP" sz="2400" dirty="0">
                <a:effectLst/>
                <a:latin typeface="Century Gothic" panose="020B0502020202020204" pitchFamily="34" charset="0"/>
                <a:ea typeface="MS PGothic" charset="0"/>
                <a:cs typeface="MS PGothic" charset="0"/>
              </a:rPr>
              <a:t>First Jewish revolt against Roman rule</a:t>
            </a:r>
          </a:p>
          <a:p>
            <a:pPr eaLnBrk="1" hangingPunct="1">
              <a:lnSpc>
                <a:spcPct val="90000"/>
              </a:lnSpc>
            </a:pPr>
            <a:r>
              <a:rPr lang="en-US" altLang="ja-JP" sz="2400" dirty="0">
                <a:effectLst/>
                <a:latin typeface="Century Gothic" panose="020B0502020202020204" pitchFamily="34" charset="0"/>
                <a:ea typeface="MS PGothic" charset="0"/>
                <a:cs typeface="MS PGothic" charset="0"/>
              </a:rPr>
              <a:t>Destruction of Jerusalem and the Temple 70 CE</a:t>
            </a:r>
          </a:p>
          <a:p>
            <a:pPr eaLnBrk="1" hangingPunct="1">
              <a:lnSpc>
                <a:spcPct val="90000"/>
              </a:lnSpc>
            </a:pPr>
            <a:endParaRPr lang="en-GB" sz="2400" dirty="0">
              <a:effectLst/>
              <a:latin typeface="Century Gothic" panose="020B0502020202020204" pitchFamily="34" charset="0"/>
            </a:endParaRPr>
          </a:p>
        </p:txBody>
      </p:sp>
      <p:pic>
        <p:nvPicPr>
          <p:cNvPr id="61444" name="Picture 7" descr="titus"/>
          <p:cNvPicPr>
            <a:picLocks noGrp="1" noChangeAspect="1" noChangeArrowheads="1"/>
          </p:cNvPicPr>
          <p:nvPr>
            <p:ph sz="half" idx="2"/>
          </p:nvPr>
        </p:nvPicPr>
        <p:blipFill>
          <a:blip r:embed="rId3"/>
          <a:srcRect/>
          <a:stretch>
            <a:fillRect/>
          </a:stretch>
        </p:blipFill>
        <p:spPr>
          <a:xfrm>
            <a:off x="1763688" y="2446181"/>
            <a:ext cx="5688632" cy="3882135"/>
          </a:xfrm>
          <a:noFill/>
        </p:spPr>
      </p:pic>
      <p:sp>
        <p:nvSpPr>
          <p:cNvPr id="61445" name="Text Box 8"/>
          <p:cNvSpPr txBox="1">
            <a:spLocks noChangeArrowheads="1"/>
          </p:cNvSpPr>
          <p:nvPr/>
        </p:nvSpPr>
        <p:spPr bwMode="auto">
          <a:xfrm>
            <a:off x="3419872" y="6374655"/>
            <a:ext cx="2746265" cy="40011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84" charset="-128"/>
              </a:rPr>
              <a:t>Arch of Titus in Rome</a:t>
            </a:r>
          </a:p>
        </p:txBody>
      </p:sp>
    </p:spTree>
    <p:extLst>
      <p:ext uri="{BB962C8B-B14F-4D97-AF65-F5344CB8AC3E}">
        <p14:creationId xmlns:p14="http://schemas.microsoft.com/office/powerpoint/2010/main" val="11378707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rPr>
              <a:t>Building of Rome</a:t>
            </a:r>
          </a:p>
        </p:txBody>
      </p:sp>
      <p:sp>
        <p:nvSpPr>
          <p:cNvPr id="3" name="Text Placeholder 2"/>
          <p:cNvSpPr>
            <a:spLocks noGrp="1"/>
          </p:cNvSpPr>
          <p:nvPr>
            <p:ph type="body" sz="half" idx="1"/>
          </p:nvPr>
        </p:nvSpPr>
        <p:spPr/>
        <p:txBody>
          <a:bodyPr/>
          <a:lstStyle/>
          <a:p>
            <a:r>
              <a:rPr lang="en-US" dirty="0">
                <a:latin typeface="Century Gothic" panose="020B0502020202020204" pitchFamily="34" charset="0"/>
              </a:rPr>
              <a:t>Vespasian used the treasure from the Temple to rebuild Rome</a:t>
            </a:r>
          </a:p>
          <a:p>
            <a:pPr lvl="1"/>
            <a:r>
              <a:rPr lang="en-US" dirty="0" err="1">
                <a:latin typeface="Century Gothic" panose="020B0502020202020204" pitchFamily="34" charset="0"/>
              </a:rPr>
              <a:t>Colosseum</a:t>
            </a:r>
            <a:endParaRPr lang="en-US" dirty="0">
              <a:latin typeface="Century Gothic" panose="020B0502020202020204" pitchFamily="34" charset="0"/>
            </a:endParaRPr>
          </a:p>
          <a:p>
            <a:pPr lvl="1"/>
            <a:r>
              <a:rPr lang="en-US" dirty="0">
                <a:latin typeface="Century Gothic" panose="020B0502020202020204" pitchFamily="34" charset="0"/>
              </a:rPr>
              <a:t>Temple of Peace</a:t>
            </a:r>
          </a:p>
          <a:p>
            <a:pPr lvl="1"/>
            <a:r>
              <a:rPr lang="en-US" dirty="0">
                <a:latin typeface="Century Gothic" panose="020B0502020202020204" pitchFamily="34" charset="0"/>
              </a:rPr>
              <a:t>Public baths</a:t>
            </a:r>
          </a:p>
          <a:p>
            <a:pPr lvl="1"/>
            <a:r>
              <a:rPr lang="en-US" dirty="0">
                <a:latin typeface="Century Gothic" panose="020B0502020202020204" pitchFamily="34" charset="0"/>
              </a:rPr>
              <a:t>New forum</a:t>
            </a:r>
          </a:p>
          <a:p>
            <a:pPr lvl="1"/>
            <a:endParaRPr lang="en-US" dirty="0">
              <a:latin typeface="Century Gothic" panose="020B0502020202020204" pitchFamily="34" charset="0"/>
            </a:endParaRPr>
          </a:p>
        </p:txBody>
      </p:sp>
      <p:pic>
        <p:nvPicPr>
          <p:cNvPr id="6" name="Content Placeholder 5" descr="colosseum-dusk_26512_600x450.jpg"/>
          <p:cNvPicPr>
            <a:picLocks noGrp="1" noChangeAspect="1"/>
          </p:cNvPicPr>
          <p:nvPr>
            <p:ph sz="half" idx="2"/>
          </p:nvPr>
        </p:nvPicPr>
        <p:blipFill>
          <a:blip r:embed="rId2">
            <a:extLst>
              <a:ext uri="{28A0092B-C50C-407E-A947-70E740481C1C}">
                <a14:useLocalDpi xmlns:a14="http://schemas.microsoft.com/office/drawing/2010/main" val="0"/>
              </a:ext>
            </a:extLst>
          </a:blip>
          <a:srcRect l="16538" r="16538"/>
          <a:stretch>
            <a:fillRect/>
          </a:stretch>
        </p:blipFill>
        <p:spPr/>
      </p:pic>
    </p:spTree>
    <p:extLst>
      <p:ext uri="{BB962C8B-B14F-4D97-AF65-F5344CB8AC3E}">
        <p14:creationId xmlns:p14="http://schemas.microsoft.com/office/powerpoint/2010/main" val="13432334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Grp="1" noRot="1" noChangeArrowheads="1"/>
          </p:cNvSpPr>
          <p:nvPr>
            <p:ph type="title"/>
          </p:nvPr>
        </p:nvSpPr>
        <p:spPr>
          <a:xfrm>
            <a:off x="107504" y="228600"/>
            <a:ext cx="8928992" cy="1325563"/>
          </a:xfrm>
        </p:spPr>
        <p:txBody>
          <a:bodyPr/>
          <a:lstStyle/>
          <a:p>
            <a:pPr eaLnBrk="1" hangingPunct="1">
              <a:defRPr/>
            </a:pPr>
            <a:r>
              <a:rPr lang="en-GB" sz="4000" dirty="0">
                <a:solidFill>
                  <a:srgbClr val="FFFF00"/>
                </a:solidFill>
                <a:latin typeface="Century Gothic" panose="020B0502020202020204" pitchFamily="34" charset="0"/>
              </a:rPr>
              <a:t>2</a:t>
            </a:r>
            <a:r>
              <a:rPr lang="en-GB" sz="4000" baseline="30000" dirty="0">
                <a:solidFill>
                  <a:srgbClr val="FFFF00"/>
                </a:solidFill>
                <a:latin typeface="Century Gothic" panose="020B0502020202020204" pitchFamily="34" charset="0"/>
              </a:rPr>
              <a:t>nd</a:t>
            </a:r>
            <a:r>
              <a:rPr lang="en-GB" sz="4000" dirty="0">
                <a:solidFill>
                  <a:srgbClr val="FFFF00"/>
                </a:solidFill>
                <a:latin typeface="Century Gothic" panose="020B0502020202020204" pitchFamily="34" charset="0"/>
              </a:rPr>
              <a:t> Jewish revolt</a:t>
            </a:r>
          </a:p>
        </p:txBody>
      </p:sp>
      <p:sp>
        <p:nvSpPr>
          <p:cNvPr id="61443" name="Rectangle 5"/>
          <p:cNvSpPr>
            <a:spLocks noGrp="1" noRot="1" noChangeArrowheads="1"/>
          </p:cNvSpPr>
          <p:nvPr>
            <p:ph type="body" sz="half" idx="1"/>
          </p:nvPr>
        </p:nvSpPr>
        <p:spPr>
          <a:xfrm>
            <a:off x="301625" y="2246585"/>
            <a:ext cx="4194175" cy="4422775"/>
          </a:xfrm>
        </p:spPr>
        <p:txBody>
          <a:bodyPr/>
          <a:lstStyle/>
          <a:p>
            <a:pPr eaLnBrk="1" hangingPunct="1"/>
            <a:r>
              <a:rPr lang="en-US" altLang="ja-JP" sz="2400" dirty="0">
                <a:effectLst/>
                <a:latin typeface="Century Gothic" panose="020B0502020202020204" pitchFamily="34" charset="0"/>
                <a:ea typeface="MS PGothic" charset="0"/>
                <a:cs typeface="MS PGothic" charset="0"/>
              </a:rPr>
              <a:t>Second Jewish revolt 132-135 CE</a:t>
            </a:r>
          </a:p>
          <a:p>
            <a:pPr eaLnBrk="1" hangingPunct="1"/>
            <a:r>
              <a:rPr lang="en-US" altLang="ja-JP" sz="2400" dirty="0">
                <a:effectLst/>
                <a:latin typeface="Century Gothic" panose="020B0502020202020204" pitchFamily="34" charset="0"/>
                <a:ea typeface="MS PGothic" charset="0"/>
                <a:cs typeface="MS PGothic" charset="0"/>
              </a:rPr>
              <a:t>500,000 Jews killed, 985 villages destroyed</a:t>
            </a:r>
          </a:p>
          <a:p>
            <a:pPr eaLnBrk="1" hangingPunct="1"/>
            <a:r>
              <a:rPr lang="en-US" altLang="ja-JP" sz="2400" dirty="0">
                <a:effectLst/>
                <a:latin typeface="Century Gothic" panose="020B0502020202020204" pitchFamily="34" charset="0"/>
                <a:ea typeface="MS PGothic" charset="0"/>
                <a:cs typeface="MS PGothic" charset="0"/>
              </a:rPr>
              <a:t>Jews forbidden to live in Jerusalem</a:t>
            </a:r>
          </a:p>
          <a:p>
            <a:pPr eaLnBrk="1" hangingPunct="1"/>
            <a:r>
              <a:rPr lang="en-US" altLang="ja-JP" sz="2400" dirty="0">
                <a:effectLst/>
                <a:latin typeface="Century Gothic" panose="020B0502020202020204" pitchFamily="34" charset="0"/>
                <a:ea typeface="MS PGothic" charset="0"/>
                <a:cs typeface="MS PGothic" charset="0"/>
              </a:rPr>
              <a:t>Judea renamed </a:t>
            </a:r>
            <a:r>
              <a:rPr lang="en-US" altLang="ja-JP" sz="2400" dirty="0" err="1">
                <a:effectLst/>
                <a:latin typeface="Century Gothic" panose="020B0502020202020204" pitchFamily="34" charset="0"/>
                <a:ea typeface="MS PGothic" charset="0"/>
                <a:cs typeface="MS PGothic" charset="0"/>
              </a:rPr>
              <a:t>Palaestina</a:t>
            </a:r>
            <a:endParaRPr lang="en-US" altLang="ja-JP" sz="2400" dirty="0">
              <a:effectLst/>
              <a:latin typeface="Century Gothic" panose="020B0502020202020204" pitchFamily="34" charset="0"/>
              <a:ea typeface="MS PGothic" charset="0"/>
              <a:cs typeface="MS PGothic" charset="0"/>
            </a:endParaRPr>
          </a:p>
          <a:p>
            <a:pPr eaLnBrk="1" hangingPunct="1"/>
            <a:endParaRPr lang="en-GB" sz="2400" dirty="0">
              <a:effectLst/>
              <a:latin typeface="Century Gothic" panose="020B0502020202020204" pitchFamily="34" charset="0"/>
            </a:endParaRPr>
          </a:p>
        </p:txBody>
      </p:sp>
      <p:pic>
        <p:nvPicPr>
          <p:cNvPr id="61444" name="Picture 7" descr="titus"/>
          <p:cNvPicPr>
            <a:picLocks noGrp="1" noChangeAspect="1" noChangeArrowheads="1"/>
          </p:cNvPicPr>
          <p:nvPr>
            <p:ph sz="half" idx="2"/>
          </p:nvPr>
        </p:nvPicPr>
        <p:blipFill>
          <a:blip r:embed="rId3"/>
          <a:srcRect/>
          <a:stretch>
            <a:fillRect/>
          </a:stretch>
        </p:blipFill>
        <p:spPr>
          <a:xfrm>
            <a:off x="4648200" y="2417763"/>
            <a:ext cx="4194175" cy="2862262"/>
          </a:xfrm>
          <a:noFill/>
        </p:spPr>
      </p:pic>
      <p:sp>
        <p:nvSpPr>
          <p:cNvPr id="61445" name="Text Box 8"/>
          <p:cNvSpPr txBox="1">
            <a:spLocks noChangeArrowheads="1"/>
          </p:cNvSpPr>
          <p:nvPr/>
        </p:nvSpPr>
        <p:spPr bwMode="auto">
          <a:xfrm>
            <a:off x="5580063" y="5445125"/>
            <a:ext cx="3260829"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84" charset="-128"/>
              </a:rPr>
              <a:t>Arch of Titus in Rome</a:t>
            </a:r>
          </a:p>
        </p:txBody>
      </p:sp>
    </p:spTree>
    <p:extLst>
      <p:ext uri="{BB962C8B-B14F-4D97-AF65-F5344CB8AC3E}">
        <p14:creationId xmlns:p14="http://schemas.microsoft.com/office/powerpoint/2010/main" val="11416672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76200"/>
            <a:ext cx="8229600" cy="1143000"/>
          </a:xfrm>
        </p:spPr>
        <p:txBody>
          <a:bodyPr/>
          <a:lstStyle/>
          <a:p>
            <a:r>
              <a:rPr lang="en-US" sz="4000" dirty="0">
                <a:solidFill>
                  <a:srgbClr val="FFFF00"/>
                </a:solidFill>
                <a:latin typeface="Century Gothic" panose="020B0502020202020204" pitchFamily="34" charset="0"/>
                <a:ea typeface="Arial Rounded MT Bold" pitchFamily="-84" charset="0"/>
                <a:cs typeface="Arial Rounded MT Bold" pitchFamily="-84" charset="0"/>
              </a:rPr>
              <a:t>Parting of the ways</a:t>
            </a:r>
          </a:p>
        </p:txBody>
      </p:sp>
      <p:sp>
        <p:nvSpPr>
          <p:cNvPr id="27651" name="Content Placeholder 4"/>
          <p:cNvSpPr>
            <a:spLocks noGrp="1"/>
          </p:cNvSpPr>
          <p:nvPr>
            <p:ph idx="1"/>
          </p:nvPr>
        </p:nvSpPr>
        <p:spPr>
          <a:xfrm>
            <a:off x="457200" y="1112838"/>
            <a:ext cx="8229600" cy="5484514"/>
          </a:xfrm>
        </p:spPr>
        <p:txBody>
          <a:bodyPr/>
          <a:lstStyle/>
          <a:p>
            <a:r>
              <a:rPr lang="en-US" sz="2600" dirty="0">
                <a:latin typeface="Century Gothic" panose="020B0502020202020204" pitchFamily="34" charset="0"/>
                <a:ea typeface="Arial" pitchFamily="-84" charset="0"/>
              </a:rPr>
              <a:t>Jews-who-believed-in-Jesus vs. Jews-who-didn’t-believe-in-Jesus</a:t>
            </a:r>
          </a:p>
          <a:p>
            <a:pPr lvl="1"/>
            <a:r>
              <a:rPr lang="en-US" sz="2400" dirty="0">
                <a:latin typeface="Century Gothic" panose="020B0502020202020204" pitchFamily="34" charset="0"/>
                <a:ea typeface="Arial" pitchFamily="-84" charset="0"/>
              </a:rPr>
              <a:t>How could Jesus be the messiah if he was killed?</a:t>
            </a:r>
          </a:p>
          <a:p>
            <a:pPr lvl="1"/>
            <a:r>
              <a:rPr lang="en-US" sz="2400" dirty="0">
                <a:latin typeface="Century Gothic" panose="020B0502020202020204" pitchFamily="34" charset="0"/>
                <a:ea typeface="Arial" pitchFamily="-84" charset="0"/>
              </a:rPr>
              <a:t>He did not fulfill the messianic role or task</a:t>
            </a:r>
          </a:p>
          <a:p>
            <a:pPr lvl="2"/>
            <a:r>
              <a:rPr lang="en-US" sz="2000" dirty="0">
                <a:latin typeface="Century Gothic" panose="020B0502020202020204" pitchFamily="34" charset="0"/>
                <a:ea typeface="Arial" pitchFamily="-84" charset="0"/>
              </a:rPr>
              <a:t>Establish peace on earth</a:t>
            </a:r>
          </a:p>
          <a:p>
            <a:pPr lvl="3"/>
            <a:r>
              <a:rPr lang="en-US" sz="1600" dirty="0">
                <a:latin typeface="Century Gothic" panose="020B0502020202020204" pitchFamily="34" charset="0"/>
                <a:ea typeface="Arial" pitchFamily="-84" charset="0"/>
              </a:rPr>
              <a:t>"Nation shall not lift up sword against nation, neither shall man learn war anymore." (Isaiah 2:4)</a:t>
            </a:r>
          </a:p>
          <a:p>
            <a:pPr lvl="2"/>
            <a:r>
              <a:rPr lang="en-US" sz="2000" dirty="0">
                <a:latin typeface="Century Gothic" panose="020B0502020202020204" pitchFamily="34" charset="0"/>
                <a:ea typeface="Arial" pitchFamily="-84" charset="0"/>
              </a:rPr>
              <a:t>Defeat Israel’s enemies</a:t>
            </a:r>
          </a:p>
          <a:p>
            <a:pPr lvl="2"/>
            <a:r>
              <a:rPr lang="en-US" sz="2000" dirty="0">
                <a:latin typeface="Century Gothic" panose="020B0502020202020204" pitchFamily="34" charset="0"/>
                <a:ea typeface="Arial" pitchFamily="-84" charset="0"/>
              </a:rPr>
              <a:t>Spread universal knowledge of the God of Israel, which will unite humanity as one. </a:t>
            </a:r>
          </a:p>
          <a:p>
            <a:pPr lvl="3"/>
            <a:r>
              <a:rPr lang="en-US" sz="1600" dirty="0">
                <a:latin typeface="Century Gothic" panose="020B0502020202020204" pitchFamily="34" charset="0"/>
                <a:ea typeface="Arial" pitchFamily="-84" charset="0"/>
              </a:rPr>
              <a:t>"God will be King over all the world – on that day, God will be One and His Name will be One" (Zechariah 14:9)</a:t>
            </a:r>
          </a:p>
          <a:p>
            <a:pPr lvl="1"/>
            <a:r>
              <a:rPr lang="en-US" sz="2400" dirty="0">
                <a:latin typeface="Century Gothic" panose="020B0502020202020204" pitchFamily="34" charset="0"/>
                <a:ea typeface="Arial" pitchFamily="-84" charset="0"/>
              </a:rPr>
              <a:t>Because they had encountered the resurrected Jesus Jews-who-believed-in-Jesus said he was the messiah even though he had been killed</a:t>
            </a:r>
            <a:endParaRPr lang="en-US" sz="2000" dirty="0">
              <a:latin typeface="Century Gothic" panose="020B0502020202020204" pitchFamily="34" charset="0"/>
              <a:ea typeface="Arial" pitchFamily="-84" charset="0"/>
            </a:endParaRPr>
          </a:p>
        </p:txBody>
      </p:sp>
    </p:spTree>
    <p:extLst>
      <p:ext uri="{BB962C8B-B14F-4D97-AF65-F5344CB8AC3E}">
        <p14:creationId xmlns:p14="http://schemas.microsoft.com/office/powerpoint/2010/main" val="10781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65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651">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651">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651">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6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76200"/>
            <a:ext cx="8229600" cy="1143000"/>
          </a:xfrm>
        </p:spPr>
        <p:txBody>
          <a:bodyPr/>
          <a:lstStyle/>
          <a:p>
            <a:r>
              <a:rPr lang="en-US" sz="4000" dirty="0">
                <a:solidFill>
                  <a:srgbClr val="FFFF00"/>
                </a:solidFill>
                <a:latin typeface="Century Gothic" panose="020B0502020202020204" pitchFamily="34" charset="0"/>
                <a:ea typeface="Arial Rounded MT Bold" pitchFamily="-84" charset="0"/>
                <a:cs typeface="Arial Rounded MT Bold" pitchFamily="-84" charset="0"/>
              </a:rPr>
              <a:t>Parting of the ways</a:t>
            </a:r>
          </a:p>
        </p:txBody>
      </p:sp>
      <p:sp>
        <p:nvSpPr>
          <p:cNvPr id="27651" name="Content Placeholder 4"/>
          <p:cNvSpPr>
            <a:spLocks noGrp="1"/>
          </p:cNvSpPr>
          <p:nvPr>
            <p:ph idx="1"/>
          </p:nvPr>
        </p:nvSpPr>
        <p:spPr>
          <a:xfrm>
            <a:off x="457200" y="1279302"/>
            <a:ext cx="8229600" cy="4525962"/>
          </a:xfrm>
        </p:spPr>
        <p:txBody>
          <a:bodyPr/>
          <a:lstStyle/>
          <a:p>
            <a:r>
              <a:rPr lang="en-US" sz="2600" dirty="0">
                <a:latin typeface="Century Gothic" panose="020B0502020202020204" pitchFamily="34" charset="0"/>
                <a:ea typeface="Arial" pitchFamily="-84" charset="0"/>
              </a:rPr>
              <a:t>Argument moved to Jesus was supposed to die and that everything he did was in fulfillment of prophecy – 300+</a:t>
            </a:r>
          </a:p>
          <a:p>
            <a:pPr lvl="1"/>
            <a:r>
              <a:rPr lang="en-US" sz="2200" dirty="0">
                <a:latin typeface="Century Gothic" panose="020B0502020202020204" pitchFamily="34" charset="0"/>
                <a:ea typeface="Arial" pitchFamily="-84" charset="0"/>
              </a:rPr>
              <a:t>Micah, Isaiah, Psalms, Zechariah, Numbers</a:t>
            </a:r>
          </a:p>
          <a:p>
            <a:pPr lvl="1"/>
            <a:r>
              <a:rPr lang="en-US" sz="2200" dirty="0">
                <a:latin typeface="Century Gothic" panose="020B0502020202020204" pitchFamily="34" charset="0"/>
                <a:ea typeface="Arial" pitchFamily="-84" charset="0"/>
              </a:rPr>
              <a:t>Gospels are an argument to persuade people Jesus was the messiah because he fulfilled prophecies and was supposed to die</a:t>
            </a:r>
          </a:p>
          <a:p>
            <a:pPr lvl="1"/>
            <a:r>
              <a:rPr lang="en-US" sz="2200" dirty="0">
                <a:latin typeface="Century Gothic" panose="020B0502020202020204" pitchFamily="34" charset="0"/>
                <a:ea typeface="Arial" pitchFamily="-84" charset="0"/>
              </a:rPr>
              <a:t>Did the gospel writers present Jesus life in such a way that it would ‘fit’ the prophecies?</a:t>
            </a:r>
          </a:p>
          <a:p>
            <a:r>
              <a:rPr lang="en-US" sz="2600" dirty="0">
                <a:latin typeface="Century Gothic" panose="020B0502020202020204" pitchFamily="34" charset="0"/>
                <a:ea typeface="Arial" pitchFamily="-84" charset="0"/>
              </a:rPr>
              <a:t>At the same time they knew he should not have been killed</a:t>
            </a:r>
          </a:p>
          <a:p>
            <a:r>
              <a:rPr lang="en-US" sz="2600" dirty="0">
                <a:latin typeface="Century Gothic" panose="020B0502020202020204" pitchFamily="34" charset="0"/>
                <a:ea typeface="Arial" pitchFamily="-84" charset="0"/>
              </a:rPr>
              <a:t>Jews argue that these prophecies have been misinterpreted and used as ‘proof texts’</a:t>
            </a:r>
          </a:p>
        </p:txBody>
      </p:sp>
    </p:spTree>
    <p:extLst>
      <p:ext uri="{BB962C8B-B14F-4D97-AF65-F5344CB8AC3E}">
        <p14:creationId xmlns:p14="http://schemas.microsoft.com/office/powerpoint/2010/main" val="348334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5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6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8B2DD-5F78-D146-8692-0928AC1EE421}"/>
              </a:ext>
            </a:extLst>
          </p:cNvPr>
          <p:cNvSpPr>
            <a:spLocks noGrp="1"/>
          </p:cNvSpPr>
          <p:nvPr>
            <p:ph type="title"/>
          </p:nvPr>
        </p:nvSpPr>
        <p:spPr>
          <a:xfrm>
            <a:off x="301625" y="-171400"/>
            <a:ext cx="8510588" cy="1325563"/>
          </a:xfrm>
        </p:spPr>
        <p:txBody>
          <a:bodyPr/>
          <a:lstStyle/>
          <a:p>
            <a:r>
              <a:rPr lang="en-US" sz="4000" dirty="0">
                <a:solidFill>
                  <a:srgbClr val="FFFF00"/>
                </a:solidFill>
                <a:latin typeface="Century Gothic" panose="020B0502020202020204" pitchFamily="34" charset="0"/>
                <a:ea typeface="Arial Rounded MT Bold" pitchFamily="-84" charset="0"/>
                <a:cs typeface="Arial Rounded MT Bold" pitchFamily="-84" charset="0"/>
              </a:rPr>
              <a:t>Parting of the ways</a:t>
            </a:r>
            <a:endParaRPr lang="en-GB" sz="4000" dirty="0"/>
          </a:p>
        </p:txBody>
      </p:sp>
      <p:sp>
        <p:nvSpPr>
          <p:cNvPr id="3" name="Content Placeholder 2">
            <a:extLst>
              <a:ext uri="{FF2B5EF4-FFF2-40B4-BE49-F238E27FC236}">
                <a16:creationId xmlns:a16="http://schemas.microsoft.com/office/drawing/2014/main" id="{5C66206F-8304-4546-8712-6EA0DC8A7920}"/>
              </a:ext>
            </a:extLst>
          </p:cNvPr>
          <p:cNvSpPr>
            <a:spLocks noGrp="1"/>
          </p:cNvSpPr>
          <p:nvPr>
            <p:ph idx="1"/>
          </p:nvPr>
        </p:nvSpPr>
        <p:spPr>
          <a:xfrm>
            <a:off x="301625" y="980728"/>
            <a:ext cx="8540750" cy="4960912"/>
          </a:xfrm>
        </p:spPr>
        <p:txBody>
          <a:bodyPr/>
          <a:lstStyle/>
          <a:p>
            <a:r>
              <a:rPr lang="en-GB" sz="2600" dirty="0">
                <a:latin typeface="Century Gothic" panose="020B0502020202020204" pitchFamily="34" charset="0"/>
                <a:ea typeface="Arial" pitchFamily="-84" charset="0"/>
              </a:rPr>
              <a:t>Jewish-Roman Wars </a:t>
            </a:r>
            <a:r>
              <a:rPr lang="en-GB" sz="2400" dirty="0">
                <a:latin typeface="Century Gothic" panose="020B0502020202020204" pitchFamily="34" charset="0"/>
                <a:ea typeface="Arial" pitchFamily="-84" charset="0"/>
              </a:rPr>
              <a:t>66-73AD</a:t>
            </a:r>
            <a:endParaRPr lang="en-GB" sz="2800" dirty="0">
              <a:latin typeface="Century Gothic" panose="020B0502020202020204" pitchFamily="34" charset="0"/>
              <a:ea typeface="Arial" pitchFamily="-84" charset="0"/>
            </a:endParaRPr>
          </a:p>
          <a:p>
            <a:pPr lvl="1"/>
            <a:r>
              <a:rPr lang="en-GB" sz="2400" dirty="0">
                <a:latin typeface="Century Gothic" panose="020B0502020202020204" pitchFamily="34" charset="0"/>
                <a:ea typeface="Arial" pitchFamily="-84" charset="0"/>
              </a:rPr>
              <a:t>Christian Jews were pacifist</a:t>
            </a:r>
          </a:p>
          <a:p>
            <a:pPr lvl="1"/>
            <a:r>
              <a:rPr lang="en-GB" sz="2400" dirty="0">
                <a:latin typeface="Century Gothic" panose="020B0502020202020204" pitchFamily="34" charset="0"/>
                <a:ea typeface="Arial" pitchFamily="-84" charset="0"/>
              </a:rPr>
              <a:t>Fled Jerusalem for Pella</a:t>
            </a:r>
          </a:p>
          <a:p>
            <a:pPr lvl="1"/>
            <a:r>
              <a:rPr lang="en-GB" sz="2400" dirty="0">
                <a:latin typeface="Century Gothic" panose="020B0502020202020204" pitchFamily="34" charset="0"/>
                <a:ea typeface="Arial" pitchFamily="-84" charset="0"/>
              </a:rPr>
              <a:t>Accused of betrayal</a:t>
            </a:r>
          </a:p>
          <a:p>
            <a:pPr lvl="1"/>
            <a:r>
              <a:rPr lang="en-GB" sz="2400" dirty="0">
                <a:latin typeface="Century Gothic" panose="020B0502020202020204" pitchFamily="34" charset="0"/>
                <a:ea typeface="Arial" pitchFamily="-84" charset="0"/>
              </a:rPr>
              <a:t>Trauma of destruction of the Temple</a:t>
            </a:r>
          </a:p>
          <a:p>
            <a:pPr lvl="2"/>
            <a:r>
              <a:rPr lang="en-GB" sz="2000" dirty="0">
                <a:latin typeface="Century Gothic" panose="020B0502020202020204" pitchFamily="34" charset="0"/>
                <a:ea typeface="Arial" pitchFamily="-84" charset="0"/>
              </a:rPr>
              <a:t>No sacrifices, Sadducees disappear </a:t>
            </a:r>
          </a:p>
          <a:p>
            <a:pPr lvl="1"/>
            <a:r>
              <a:rPr lang="en-GB" sz="2400" dirty="0">
                <a:latin typeface="Century Gothic" panose="020B0502020202020204" pitchFamily="34" charset="0"/>
                <a:ea typeface="Arial" pitchFamily="-84" charset="0"/>
              </a:rPr>
              <a:t>The Jew’s lament: "on account of our sins we were exiled from our land", was turned by Christian Jews into words of accusation: "on account of your sins you were exiled from your land".</a:t>
            </a:r>
          </a:p>
          <a:p>
            <a:pPr lvl="2"/>
            <a:r>
              <a:rPr lang="en-GB" sz="2000" dirty="0">
                <a:latin typeface="Century Gothic" panose="020B0502020202020204" pitchFamily="34" charset="0"/>
                <a:ea typeface="Arial" pitchFamily="-84" charset="0"/>
              </a:rPr>
              <a:t>The Jews had become the "other"</a:t>
            </a:r>
          </a:p>
          <a:p>
            <a:pPr lvl="1"/>
            <a:r>
              <a:rPr lang="en-GB" sz="2400" dirty="0">
                <a:latin typeface="Century Gothic" panose="020B0502020202020204" pitchFamily="34" charset="0"/>
                <a:ea typeface="Arial" pitchFamily="-84" charset="0"/>
              </a:rPr>
              <a:t>Accusation - Jews fail to accept Jesus now. They failed to accept Jesus then</a:t>
            </a:r>
          </a:p>
        </p:txBody>
      </p:sp>
    </p:spTree>
    <p:extLst>
      <p:ext uri="{BB962C8B-B14F-4D97-AF65-F5344CB8AC3E}">
        <p14:creationId xmlns:p14="http://schemas.microsoft.com/office/powerpoint/2010/main" val="367037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8B2DD-5F78-D146-8692-0928AC1EE421}"/>
              </a:ext>
            </a:extLst>
          </p:cNvPr>
          <p:cNvSpPr>
            <a:spLocks noGrp="1"/>
          </p:cNvSpPr>
          <p:nvPr>
            <p:ph type="title"/>
          </p:nvPr>
        </p:nvSpPr>
        <p:spPr>
          <a:xfrm>
            <a:off x="301625" y="-27384"/>
            <a:ext cx="8510588" cy="1325563"/>
          </a:xfrm>
        </p:spPr>
        <p:txBody>
          <a:bodyPr/>
          <a:lstStyle/>
          <a:p>
            <a:r>
              <a:rPr lang="en-US" sz="4000" dirty="0">
                <a:solidFill>
                  <a:srgbClr val="FFFF00"/>
                </a:solidFill>
                <a:latin typeface="Century Gothic" panose="020B0502020202020204" pitchFamily="34" charset="0"/>
                <a:ea typeface="Arial Rounded MT Bold" pitchFamily="-84" charset="0"/>
                <a:cs typeface="Arial Rounded MT Bold" pitchFamily="-84" charset="0"/>
              </a:rPr>
              <a:t>Parting of the ways</a:t>
            </a:r>
            <a:endParaRPr lang="en-GB" sz="4000" dirty="0"/>
          </a:p>
        </p:txBody>
      </p:sp>
      <p:sp>
        <p:nvSpPr>
          <p:cNvPr id="3" name="Content Placeholder 2">
            <a:extLst>
              <a:ext uri="{FF2B5EF4-FFF2-40B4-BE49-F238E27FC236}">
                <a16:creationId xmlns:a16="http://schemas.microsoft.com/office/drawing/2014/main" id="{5C66206F-8304-4546-8712-6EA0DC8A7920}"/>
              </a:ext>
            </a:extLst>
          </p:cNvPr>
          <p:cNvSpPr>
            <a:spLocks noGrp="1"/>
          </p:cNvSpPr>
          <p:nvPr>
            <p:ph idx="1"/>
          </p:nvPr>
        </p:nvSpPr>
        <p:spPr>
          <a:xfrm>
            <a:off x="301625" y="1276400"/>
            <a:ext cx="8540750" cy="4960912"/>
          </a:xfrm>
        </p:spPr>
        <p:txBody>
          <a:bodyPr/>
          <a:lstStyle/>
          <a:p>
            <a:r>
              <a:rPr lang="en-GB" sz="2600" dirty="0">
                <a:latin typeface="Century Gothic" panose="020B0502020202020204" pitchFamily="34" charset="0"/>
                <a:ea typeface="Arial" pitchFamily="-84" charset="0"/>
              </a:rPr>
              <a:t>Jamnia – new centre nascent Judaism </a:t>
            </a:r>
            <a:r>
              <a:rPr lang="en-GB" sz="2400" dirty="0">
                <a:latin typeface="Century Gothic" panose="020B0502020202020204" pitchFamily="34" charset="0"/>
                <a:ea typeface="Arial" pitchFamily="-84" charset="0"/>
              </a:rPr>
              <a:t>70CE</a:t>
            </a:r>
            <a:endParaRPr lang="en-GB" sz="2600" dirty="0">
              <a:latin typeface="Century Gothic" panose="020B0502020202020204" pitchFamily="34" charset="0"/>
              <a:ea typeface="Arial" pitchFamily="-84" charset="0"/>
            </a:endParaRPr>
          </a:p>
          <a:p>
            <a:pPr lvl="1"/>
            <a:r>
              <a:rPr lang="en-GB" sz="2200" dirty="0">
                <a:latin typeface="Century Gothic" panose="020B0502020202020204" pitchFamily="34" charset="0"/>
                <a:ea typeface="Arial" pitchFamily="-84" charset="0"/>
              </a:rPr>
              <a:t>Curse on heretics – divinity of Jesus – two Gods</a:t>
            </a:r>
          </a:p>
          <a:p>
            <a:r>
              <a:rPr lang="en-GB" sz="2600" dirty="0">
                <a:latin typeface="Century Gothic" panose="020B0502020202020204" pitchFamily="34" charset="0"/>
                <a:ea typeface="Arial" pitchFamily="-84" charset="0"/>
              </a:rPr>
              <a:t>Arguments about </a:t>
            </a:r>
          </a:p>
          <a:p>
            <a:pPr lvl="1"/>
            <a:r>
              <a:rPr lang="en-GB" sz="2000" dirty="0">
                <a:latin typeface="Century Gothic" panose="020B0502020202020204" pitchFamily="34" charset="0"/>
                <a:ea typeface="Arial" pitchFamily="-84" charset="0"/>
              </a:rPr>
              <a:t>The person of Jesus Christ and the rejection or acceptance of his divinity</a:t>
            </a:r>
          </a:p>
          <a:p>
            <a:pPr lvl="1"/>
            <a:r>
              <a:rPr lang="en-GB" sz="2000" dirty="0">
                <a:latin typeface="Century Gothic" panose="020B0502020202020204" pitchFamily="34" charset="0"/>
                <a:ea typeface="Arial" pitchFamily="-84" charset="0"/>
              </a:rPr>
              <a:t>The observance or abnegation of Jewish law, especially ritual law</a:t>
            </a:r>
          </a:p>
          <a:p>
            <a:pPr lvl="1"/>
            <a:r>
              <a:rPr lang="en-GB" sz="2000" dirty="0">
                <a:latin typeface="Century Gothic" panose="020B0502020202020204" pitchFamily="34" charset="0"/>
                <a:ea typeface="Arial" pitchFamily="-84" charset="0"/>
              </a:rPr>
              <a:t>The rival claims of traditional Jews and the Christian Jews to inherit the blessing of Abraham</a:t>
            </a:r>
          </a:p>
          <a:p>
            <a:pPr lvl="1"/>
            <a:r>
              <a:rPr lang="en-GB" sz="2000" dirty="0">
                <a:latin typeface="Century Gothic" panose="020B0502020202020204" pitchFamily="34" charset="0"/>
                <a:ea typeface="Arial" pitchFamily="-84" charset="0"/>
              </a:rPr>
              <a:t>Old Israel vs. New Israel</a:t>
            </a:r>
          </a:p>
          <a:p>
            <a:endParaRPr lang="en-GB" sz="2400" dirty="0">
              <a:latin typeface="Century Gothic" panose="020B0502020202020204" pitchFamily="34" charset="0"/>
              <a:ea typeface="Arial" pitchFamily="-84" charset="0"/>
            </a:endParaRPr>
          </a:p>
        </p:txBody>
      </p:sp>
    </p:spTree>
    <p:extLst>
      <p:ext uri="{BB962C8B-B14F-4D97-AF65-F5344CB8AC3E}">
        <p14:creationId xmlns:p14="http://schemas.microsoft.com/office/powerpoint/2010/main" val="1815064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3555-1032-8E42-B621-60124C109AE6}"/>
              </a:ext>
            </a:extLst>
          </p:cNvPr>
          <p:cNvSpPr>
            <a:spLocks noGrp="1"/>
          </p:cNvSpPr>
          <p:nvPr>
            <p:ph type="title"/>
          </p:nvPr>
        </p:nvSpPr>
        <p:spPr>
          <a:xfrm>
            <a:off x="301625" y="-27384"/>
            <a:ext cx="8510588" cy="1325563"/>
          </a:xfrm>
        </p:spPr>
        <p:txBody>
          <a:bodyPr/>
          <a:lstStyle/>
          <a:p>
            <a:r>
              <a:rPr lang="en-US" sz="4000" dirty="0">
                <a:solidFill>
                  <a:srgbClr val="FFFF00"/>
                </a:solidFill>
                <a:latin typeface="Century Gothic" panose="020B0502020202020204" pitchFamily="34" charset="0"/>
                <a:ea typeface="Arial Rounded MT Bold" pitchFamily="-84" charset="0"/>
                <a:cs typeface="Arial Rounded MT Bold" pitchFamily="-84" charset="0"/>
              </a:rPr>
              <a:t>Parting of the ways</a:t>
            </a:r>
            <a:endParaRPr lang="en-GB" sz="4000" dirty="0"/>
          </a:p>
        </p:txBody>
      </p:sp>
      <p:sp>
        <p:nvSpPr>
          <p:cNvPr id="3" name="Content Placeholder 2">
            <a:extLst>
              <a:ext uri="{FF2B5EF4-FFF2-40B4-BE49-F238E27FC236}">
                <a16:creationId xmlns:a16="http://schemas.microsoft.com/office/drawing/2014/main" id="{2A9C2015-1B14-3B42-B887-B8F2935A5A3E}"/>
              </a:ext>
            </a:extLst>
          </p:cNvPr>
          <p:cNvSpPr>
            <a:spLocks noGrp="1"/>
          </p:cNvSpPr>
          <p:nvPr>
            <p:ph idx="1"/>
          </p:nvPr>
        </p:nvSpPr>
        <p:spPr>
          <a:xfrm>
            <a:off x="301625" y="1094457"/>
            <a:ext cx="8540750" cy="4422775"/>
          </a:xfrm>
        </p:spPr>
        <p:txBody>
          <a:bodyPr/>
          <a:lstStyle/>
          <a:p>
            <a:r>
              <a:rPr lang="en-US" sz="2400" dirty="0">
                <a:latin typeface="Century Gothic" panose="020B0502020202020204" pitchFamily="34" charset="0"/>
                <a:ea typeface="Arial" pitchFamily="-84" charset="0"/>
              </a:rPr>
              <a:t>Jewish-Roman Wars </a:t>
            </a:r>
            <a:r>
              <a:rPr lang="en-US" sz="2000" dirty="0">
                <a:latin typeface="Century Gothic" panose="020B0502020202020204" pitchFamily="34" charset="0"/>
                <a:ea typeface="Arial" pitchFamily="-84" charset="0"/>
              </a:rPr>
              <a:t>132-135 AD</a:t>
            </a:r>
          </a:p>
          <a:p>
            <a:pPr lvl="1"/>
            <a:r>
              <a:rPr lang="en-US" sz="2200" dirty="0">
                <a:latin typeface="Century Gothic" panose="020B0502020202020204" pitchFamily="34" charset="0"/>
                <a:ea typeface="Arial" pitchFamily="-84" charset="0"/>
              </a:rPr>
              <a:t>Bar-</a:t>
            </a:r>
            <a:r>
              <a:rPr lang="en-US" sz="2200" dirty="0" err="1">
                <a:latin typeface="Century Gothic" panose="020B0502020202020204" pitchFamily="34" charset="0"/>
                <a:ea typeface="Arial" pitchFamily="-84" charset="0"/>
              </a:rPr>
              <a:t>Kokhba</a:t>
            </a:r>
            <a:r>
              <a:rPr lang="en-US" sz="2200" dirty="0">
                <a:latin typeface="Century Gothic" panose="020B0502020202020204" pitchFamily="34" charset="0"/>
                <a:ea typeface="Arial" pitchFamily="-84" charset="0"/>
              </a:rPr>
              <a:t> proclaimed messiah by Rabbi </a:t>
            </a:r>
            <a:r>
              <a:rPr lang="en-US" sz="2200" dirty="0" err="1">
                <a:latin typeface="Century Gothic" panose="020B0502020202020204" pitchFamily="34" charset="0"/>
                <a:ea typeface="Arial" pitchFamily="-84" charset="0"/>
              </a:rPr>
              <a:t>Akiva</a:t>
            </a:r>
            <a:endParaRPr lang="en-US" sz="2200" dirty="0">
              <a:latin typeface="Century Gothic" panose="020B0502020202020204" pitchFamily="34" charset="0"/>
              <a:ea typeface="Arial" pitchFamily="-84" charset="0"/>
            </a:endParaRPr>
          </a:p>
          <a:p>
            <a:pPr lvl="2"/>
            <a:r>
              <a:rPr lang="en-US" sz="2200" dirty="0">
                <a:latin typeface="Century Gothic" panose="020B0502020202020204" pitchFamily="34" charset="0"/>
                <a:ea typeface="Arial" pitchFamily="-84" charset="0"/>
              </a:rPr>
              <a:t>To Christians he was a false messiah</a:t>
            </a:r>
          </a:p>
          <a:p>
            <a:pPr lvl="2"/>
            <a:r>
              <a:rPr lang="en-US" sz="2200" dirty="0">
                <a:latin typeface="Century Gothic" panose="020B0502020202020204" pitchFamily="34" charset="0"/>
                <a:ea typeface="Arial" pitchFamily="-84" charset="0"/>
              </a:rPr>
              <a:t>Church establishing own identity as separate religion</a:t>
            </a:r>
          </a:p>
          <a:p>
            <a:r>
              <a:rPr lang="en-US" sz="2400" dirty="0">
                <a:latin typeface="Century Gothic" panose="020B0502020202020204" pitchFamily="34" charset="0"/>
                <a:ea typeface="Arial" pitchFamily="-84" charset="0"/>
              </a:rPr>
              <a:t>Changing identity of next generations</a:t>
            </a:r>
          </a:p>
          <a:p>
            <a:pPr lvl="1"/>
            <a:r>
              <a:rPr lang="en-US" sz="2200" dirty="0">
                <a:latin typeface="Century Gothic" panose="020B0502020202020204" pitchFamily="34" charset="0"/>
                <a:ea typeface="Arial" pitchFamily="-84" charset="0"/>
              </a:rPr>
              <a:t>Children of Jews-who-believed-in-Jesus didn’t think of themselves as Jews but as Christians and inherited anti-Jewish sentiments of their parents</a:t>
            </a:r>
          </a:p>
          <a:p>
            <a:pPr lvl="1"/>
            <a:r>
              <a:rPr lang="en-US" sz="2200" dirty="0">
                <a:latin typeface="Century Gothic" panose="020B0502020202020204" pitchFamily="34" charset="0"/>
                <a:ea typeface="Arial" pitchFamily="-84" charset="0"/>
              </a:rPr>
              <a:t>Who wants to belong to a ‘failed’ religion?</a:t>
            </a:r>
          </a:p>
          <a:p>
            <a:r>
              <a:rPr lang="en-US" sz="2400" dirty="0">
                <a:latin typeface="Century Gothic" panose="020B0502020202020204" pitchFamily="34" charset="0"/>
                <a:ea typeface="Arial" pitchFamily="-84" charset="0"/>
              </a:rPr>
              <a:t>Church becomes Gentile</a:t>
            </a:r>
          </a:p>
          <a:p>
            <a:pPr lvl="1"/>
            <a:r>
              <a:rPr lang="en-US" sz="2200" dirty="0">
                <a:latin typeface="Century Gothic" panose="020B0502020202020204" pitchFamily="34" charset="0"/>
                <a:ea typeface="Arial" pitchFamily="-84" charset="0"/>
              </a:rPr>
              <a:t>Dispensational/Replacement theology</a:t>
            </a:r>
          </a:p>
          <a:p>
            <a:pPr lvl="1"/>
            <a:r>
              <a:rPr lang="en-US" sz="2200" dirty="0">
                <a:latin typeface="Century Gothic" panose="020B0502020202020204" pitchFamily="34" charset="0"/>
                <a:ea typeface="Arial" pitchFamily="-84" charset="0"/>
              </a:rPr>
              <a:t>Judaism rejected/failed. Church the New Israel</a:t>
            </a:r>
          </a:p>
          <a:p>
            <a:pPr lvl="1"/>
            <a:r>
              <a:rPr lang="en-US" sz="2200" dirty="0">
                <a:latin typeface="Century Gothic" panose="020B0502020202020204" pitchFamily="34" charset="0"/>
                <a:ea typeface="Arial" pitchFamily="-84" charset="0"/>
              </a:rPr>
              <a:t>Blame for crucifixion put on the Jews</a:t>
            </a:r>
          </a:p>
          <a:p>
            <a:pPr lvl="1"/>
            <a:r>
              <a:rPr lang="en-US" sz="2200" dirty="0">
                <a:latin typeface="Century Gothic" panose="020B0502020202020204" pitchFamily="34" charset="0"/>
              </a:rPr>
              <a:t>‘You killed Jesus’</a:t>
            </a:r>
            <a:endParaRPr lang="en-GB" sz="2200" dirty="0"/>
          </a:p>
          <a:p>
            <a:endParaRPr lang="en-GB" dirty="0"/>
          </a:p>
          <a:p>
            <a:endParaRPr lang="en-US" sz="2600" dirty="0">
              <a:latin typeface="Century Gothic" panose="020B0502020202020204" pitchFamily="34" charset="0"/>
              <a:ea typeface="Arial" pitchFamily="-84" charset="0"/>
            </a:endParaRPr>
          </a:p>
          <a:p>
            <a:endParaRPr lang="en-GB" dirty="0"/>
          </a:p>
        </p:txBody>
      </p:sp>
    </p:spTree>
    <p:extLst>
      <p:ext uri="{BB962C8B-B14F-4D97-AF65-F5344CB8AC3E}">
        <p14:creationId xmlns:p14="http://schemas.microsoft.com/office/powerpoint/2010/main" val="1113706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7384"/>
            <a:ext cx="8510588" cy="1325563"/>
          </a:xfrm>
        </p:spPr>
        <p:txBody>
          <a:bodyPr/>
          <a:lstStyle/>
          <a:p>
            <a:r>
              <a:rPr lang="en-GB" dirty="0">
                <a:solidFill>
                  <a:srgbClr val="FFFF00"/>
                </a:solidFill>
                <a:latin typeface="Century Gothic" charset="0"/>
                <a:ea typeface="Century Gothic" charset="0"/>
                <a:cs typeface="Century Gothic" charset="0"/>
              </a:rPr>
              <a:t>Conclusion </a:t>
            </a:r>
          </a:p>
        </p:txBody>
      </p:sp>
      <p:sp>
        <p:nvSpPr>
          <p:cNvPr id="3" name="Content Placeholder 2"/>
          <p:cNvSpPr>
            <a:spLocks noGrp="1"/>
          </p:cNvSpPr>
          <p:nvPr>
            <p:ph idx="1"/>
          </p:nvPr>
        </p:nvSpPr>
        <p:spPr>
          <a:xfrm>
            <a:off x="301625" y="1420416"/>
            <a:ext cx="8540750" cy="4422775"/>
          </a:xfrm>
        </p:spPr>
        <p:txBody>
          <a:bodyPr/>
          <a:lstStyle/>
          <a:p>
            <a:r>
              <a:rPr lang="en-GB" sz="2600" dirty="0">
                <a:latin typeface="Century Gothic" charset="0"/>
                <a:ea typeface="Century Gothic" charset="0"/>
                <a:cs typeface="Century Gothic" charset="0"/>
              </a:rPr>
              <a:t>If Jesus had been rejected by his Jewish contemporaries he would have faded into obscurity</a:t>
            </a:r>
          </a:p>
          <a:p>
            <a:r>
              <a:rPr lang="en-GB" sz="2600" dirty="0">
                <a:latin typeface="Century Gothic" charset="0"/>
                <a:ea typeface="Century Gothic" charset="0"/>
                <a:cs typeface="Century Gothic" charset="0"/>
              </a:rPr>
              <a:t>The reason he was killed was because he was so well received that he was perceived to be a threat to the establishment and so he was executed by the Romans on the political charge of sedition</a:t>
            </a:r>
          </a:p>
          <a:p>
            <a:r>
              <a:rPr lang="en-GB" sz="2600" dirty="0">
                <a:latin typeface="Century Gothic" charset="0"/>
                <a:ea typeface="Century Gothic" charset="0"/>
                <a:cs typeface="Century Gothic" charset="0"/>
              </a:rPr>
              <a:t>If things had gone differently he would have mediated a peaceful resolution of the relationship and fulfilled the messianic task</a:t>
            </a:r>
          </a:p>
        </p:txBody>
      </p:sp>
    </p:spTree>
    <p:extLst>
      <p:ext uri="{BB962C8B-B14F-4D97-AF65-F5344CB8AC3E}">
        <p14:creationId xmlns:p14="http://schemas.microsoft.com/office/powerpoint/2010/main" val="101326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8400DB-4E51-1C45-B966-2C5902C73DF8}"/>
              </a:ext>
            </a:extLst>
          </p:cNvPr>
          <p:cNvSpPr>
            <a:spLocks noGrp="1"/>
          </p:cNvSpPr>
          <p:nvPr>
            <p:ph idx="1"/>
          </p:nvPr>
        </p:nvSpPr>
        <p:spPr>
          <a:xfrm>
            <a:off x="0" y="404664"/>
            <a:ext cx="8964488" cy="6120680"/>
          </a:xfrm>
        </p:spPr>
        <p:txBody>
          <a:bodyPr/>
          <a:lstStyle/>
          <a:p>
            <a:r>
              <a:rPr lang="en-GB" sz="2400" dirty="0">
                <a:latin typeface="Century Gothic" panose="020B0502020202020204" pitchFamily="34" charset="0"/>
              </a:rPr>
              <a:t>To wrench Jesus out of his Jewish world destroys Jesus and destroys Christianity, the religion that grew out of his teachings. Even Jesus’ most familiar role as Christ is a Jewish role. If Christians leave the concrete realities of Jesus’ life and of the history of Israel in favour of a mythic, universal, spiritual Jesus and an otherworldly kingdom of God, they deny their origins in Israel, their history, and the God who has loved and protected Israel and the church. They cease to interpret the actual Jesus sent by God and remake him in their own image and likeness. The dangers are obvious. If Christians violently wrench Jesus out of his natural, ethnic and historical place within the people of Israel, they open the way to doing equal violence to Israel, the place and people of Jesus. This is a lesson of history that haunts us all at the end of the 20th century. </a:t>
            </a:r>
            <a:r>
              <a:rPr lang="en-GB" sz="2200" dirty="0">
                <a:latin typeface="Century Gothic" panose="020B0502020202020204" pitchFamily="34" charset="0"/>
              </a:rPr>
              <a:t>Anthony J. </a:t>
            </a:r>
            <a:r>
              <a:rPr lang="en-GB" sz="2200" dirty="0" err="1">
                <a:latin typeface="Century Gothic" panose="020B0502020202020204" pitchFamily="34" charset="0"/>
              </a:rPr>
              <a:t>Saldarini</a:t>
            </a:r>
            <a:r>
              <a:rPr lang="en-GB" sz="2200" dirty="0">
                <a:latin typeface="Century Gothic" panose="020B0502020202020204" pitchFamily="34" charset="0"/>
              </a:rPr>
              <a:t> , </a:t>
            </a:r>
            <a:r>
              <a:rPr lang="en-GB" sz="2200" i="1" dirty="0">
                <a:latin typeface="Century Gothic" panose="020B0502020202020204" pitchFamily="34" charset="0"/>
              </a:rPr>
              <a:t>Bible Review</a:t>
            </a:r>
            <a:r>
              <a:rPr lang="en-GB" sz="2200" dirty="0">
                <a:latin typeface="Century Gothic" panose="020B0502020202020204" pitchFamily="34" charset="0"/>
              </a:rPr>
              <a:t>, June 1999</a:t>
            </a:r>
          </a:p>
        </p:txBody>
      </p:sp>
    </p:spTree>
    <p:extLst>
      <p:ext uri="{BB962C8B-B14F-4D97-AF65-F5344CB8AC3E}">
        <p14:creationId xmlns:p14="http://schemas.microsoft.com/office/powerpoint/2010/main" val="2324460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3CA2F-C40E-DE4E-8715-A6E8B8AE90B6}"/>
              </a:ext>
            </a:extLst>
          </p:cNvPr>
          <p:cNvSpPr>
            <a:spLocks noGrp="1"/>
          </p:cNvSpPr>
          <p:nvPr>
            <p:ph type="title"/>
          </p:nvPr>
        </p:nvSpPr>
        <p:spPr/>
        <p:txBody>
          <a:bodyPr/>
          <a:lstStyle/>
          <a:p>
            <a:r>
              <a:rPr lang="en-GB" dirty="0">
                <a:solidFill>
                  <a:srgbClr val="FFFF00"/>
                </a:solidFill>
                <a:latin typeface="Century Gothic" panose="020B0502020202020204" pitchFamily="34" charset="0"/>
              </a:rPr>
              <a:t>Maybe . . .</a:t>
            </a:r>
          </a:p>
        </p:txBody>
      </p:sp>
      <p:sp>
        <p:nvSpPr>
          <p:cNvPr id="3" name="Content Placeholder 2">
            <a:extLst>
              <a:ext uri="{FF2B5EF4-FFF2-40B4-BE49-F238E27FC236}">
                <a16:creationId xmlns:a16="http://schemas.microsoft.com/office/drawing/2014/main" id="{257B1AA7-EEF1-E040-BE15-989D81C7E203}"/>
              </a:ext>
            </a:extLst>
          </p:cNvPr>
          <p:cNvSpPr>
            <a:spLocks noGrp="1"/>
          </p:cNvSpPr>
          <p:nvPr>
            <p:ph idx="1"/>
          </p:nvPr>
        </p:nvSpPr>
        <p:spPr/>
        <p:txBody>
          <a:bodyPr/>
          <a:lstStyle/>
          <a:p>
            <a:r>
              <a:rPr lang="en-GB" sz="2600" dirty="0">
                <a:latin typeface="Century Gothic" panose="020B0502020202020204" pitchFamily="34" charset="0"/>
              </a:rPr>
              <a:t>He would have been appointed King of the Jews by the Romans</a:t>
            </a:r>
          </a:p>
          <a:p>
            <a:r>
              <a:rPr lang="en-GB" sz="2600" dirty="0">
                <a:latin typeface="Century Gothic" panose="020B0502020202020204" pitchFamily="34" charset="0"/>
              </a:rPr>
              <a:t>He would have travelled to Rome and Parthia </a:t>
            </a:r>
          </a:p>
          <a:p>
            <a:r>
              <a:rPr lang="en-GB" sz="2600" dirty="0">
                <a:latin typeface="Century Gothic" panose="020B0502020202020204" pitchFamily="34" charset="0"/>
              </a:rPr>
              <a:t>All the nations of the world would come to worship God in Jerusalem </a:t>
            </a:r>
          </a:p>
        </p:txBody>
      </p:sp>
    </p:spTree>
    <p:extLst>
      <p:ext uri="{BB962C8B-B14F-4D97-AF65-F5344CB8AC3E}">
        <p14:creationId xmlns:p14="http://schemas.microsoft.com/office/powerpoint/2010/main" val="10530900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304E9-484D-A945-A2DA-156767B3429C}"/>
              </a:ext>
            </a:extLst>
          </p:cNvPr>
          <p:cNvSpPr>
            <a:spLocks noGrp="1"/>
          </p:cNvSpPr>
          <p:nvPr>
            <p:ph type="title"/>
          </p:nvPr>
        </p:nvSpPr>
        <p:spPr/>
        <p:txBody>
          <a:bodyPr/>
          <a:lstStyle/>
          <a:p>
            <a:r>
              <a:rPr lang="en-GB" sz="4000" dirty="0">
                <a:solidFill>
                  <a:srgbClr val="FFFF00"/>
                </a:solidFill>
                <a:latin typeface="Century Gothic" panose="020B0502020202020204" pitchFamily="34" charset="0"/>
              </a:rPr>
              <a:t>And then . . .</a:t>
            </a:r>
          </a:p>
        </p:txBody>
      </p:sp>
      <p:sp>
        <p:nvSpPr>
          <p:cNvPr id="3" name="Content Placeholder 2">
            <a:extLst>
              <a:ext uri="{FF2B5EF4-FFF2-40B4-BE49-F238E27FC236}">
                <a16:creationId xmlns:a16="http://schemas.microsoft.com/office/drawing/2014/main" id="{F3A9C2F9-836C-5446-87E6-F7944FDC36E3}"/>
              </a:ext>
            </a:extLst>
          </p:cNvPr>
          <p:cNvSpPr>
            <a:spLocks noGrp="1"/>
          </p:cNvSpPr>
          <p:nvPr>
            <p:ph idx="1"/>
          </p:nvPr>
        </p:nvSpPr>
        <p:spPr/>
        <p:txBody>
          <a:bodyPr/>
          <a:lstStyle/>
          <a:p>
            <a:pPr marL="0" indent="0">
              <a:buNone/>
            </a:pPr>
            <a:r>
              <a:rPr lang="en-GB" sz="2400" dirty="0">
                <a:latin typeface="Century Gothic" panose="020B0502020202020204" pitchFamily="34" charset="0"/>
              </a:rPr>
              <a:t>It shall come to pass in the latter days</a:t>
            </a:r>
          </a:p>
          <a:p>
            <a:pPr marL="0" indent="0">
              <a:buNone/>
            </a:pPr>
            <a:r>
              <a:rPr lang="en-GB" sz="2400" dirty="0">
                <a:latin typeface="Century Gothic" panose="020B0502020202020204" pitchFamily="34" charset="0"/>
              </a:rPr>
              <a:t>    that the mountain of the house of the Lord</a:t>
            </a:r>
          </a:p>
          <a:p>
            <a:pPr marL="0" indent="0">
              <a:buNone/>
            </a:pPr>
            <a:r>
              <a:rPr lang="en-GB" sz="2400" dirty="0">
                <a:latin typeface="Century Gothic" panose="020B0502020202020204" pitchFamily="34" charset="0"/>
              </a:rPr>
              <a:t>shall be established as the highest of the mountains,</a:t>
            </a:r>
          </a:p>
          <a:p>
            <a:pPr marL="0" indent="0">
              <a:buNone/>
            </a:pPr>
            <a:r>
              <a:rPr lang="en-GB" sz="2400" dirty="0">
                <a:latin typeface="Century Gothic" panose="020B0502020202020204" pitchFamily="34" charset="0"/>
              </a:rPr>
              <a:t>    and shall be raised above the hills;</a:t>
            </a:r>
          </a:p>
          <a:p>
            <a:pPr marL="0" indent="0">
              <a:buNone/>
            </a:pPr>
            <a:r>
              <a:rPr lang="en-GB" sz="2400" dirty="0">
                <a:latin typeface="Century Gothic" panose="020B0502020202020204" pitchFamily="34" charset="0"/>
              </a:rPr>
              <a:t>and all the nations shall flow to it,</a:t>
            </a:r>
          </a:p>
          <a:p>
            <a:pPr marL="0" indent="0">
              <a:buNone/>
            </a:pPr>
            <a:r>
              <a:rPr lang="en-GB" sz="2400" dirty="0">
                <a:latin typeface="Century Gothic" panose="020B0502020202020204" pitchFamily="34" charset="0"/>
              </a:rPr>
              <a:t>    and many peoples shall come, and say:</a:t>
            </a:r>
          </a:p>
          <a:p>
            <a:pPr marL="0" indent="0">
              <a:buNone/>
            </a:pPr>
            <a:r>
              <a:rPr lang="en-GB" sz="2400" dirty="0">
                <a:latin typeface="Century Gothic" panose="020B0502020202020204" pitchFamily="34" charset="0"/>
              </a:rPr>
              <a:t>“Come, let us go up to the mountain of the Lord,</a:t>
            </a:r>
          </a:p>
          <a:p>
            <a:pPr marL="0" indent="0">
              <a:buNone/>
            </a:pPr>
            <a:r>
              <a:rPr lang="en-GB" sz="2400" dirty="0">
                <a:latin typeface="Century Gothic" panose="020B0502020202020204" pitchFamily="34" charset="0"/>
              </a:rPr>
              <a:t>    to the house of the God of Jacob;</a:t>
            </a:r>
          </a:p>
          <a:p>
            <a:pPr marL="0" indent="0">
              <a:buNone/>
            </a:pPr>
            <a:r>
              <a:rPr lang="en-GB" sz="2400" dirty="0">
                <a:latin typeface="Century Gothic" panose="020B0502020202020204" pitchFamily="34" charset="0"/>
              </a:rPr>
              <a:t>that he may teach us his ways</a:t>
            </a:r>
          </a:p>
          <a:p>
            <a:pPr marL="0" indent="0">
              <a:buNone/>
            </a:pPr>
            <a:r>
              <a:rPr lang="en-GB" sz="2400" dirty="0">
                <a:latin typeface="Century Gothic" panose="020B0502020202020204" pitchFamily="34" charset="0"/>
              </a:rPr>
              <a:t>    and that we may walk in his paths.”</a:t>
            </a:r>
          </a:p>
        </p:txBody>
      </p:sp>
    </p:spTree>
    <p:extLst>
      <p:ext uri="{BB962C8B-B14F-4D97-AF65-F5344CB8AC3E}">
        <p14:creationId xmlns:p14="http://schemas.microsoft.com/office/powerpoint/2010/main" val="33400896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B8ABD-A163-B540-9D90-6514D36A6A6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9DDFC68-7CC5-7F43-9179-A146789262D2}"/>
              </a:ext>
            </a:extLst>
          </p:cNvPr>
          <p:cNvSpPr>
            <a:spLocks noGrp="1"/>
          </p:cNvSpPr>
          <p:nvPr>
            <p:ph idx="1"/>
          </p:nvPr>
        </p:nvSpPr>
        <p:spPr/>
        <p:txBody>
          <a:bodyPr/>
          <a:lstStyle/>
          <a:p>
            <a:pPr marL="0" indent="0">
              <a:buNone/>
            </a:pPr>
            <a:r>
              <a:rPr lang="en-GB" sz="2600" dirty="0">
                <a:latin typeface="Century Gothic" panose="020B0502020202020204" pitchFamily="34" charset="0"/>
              </a:rPr>
              <a:t>For out of Zion shall go forth the law,</a:t>
            </a:r>
          </a:p>
          <a:p>
            <a:pPr marL="0" indent="0">
              <a:buNone/>
            </a:pPr>
            <a:r>
              <a:rPr lang="en-GB" sz="2600" dirty="0">
                <a:latin typeface="Century Gothic" panose="020B0502020202020204" pitchFamily="34" charset="0"/>
              </a:rPr>
              <a:t>    and the word of the Lord from Jerusalem.</a:t>
            </a:r>
          </a:p>
          <a:p>
            <a:pPr marL="0" indent="0">
              <a:buNone/>
            </a:pPr>
            <a:r>
              <a:rPr lang="en-GB" sz="2600" dirty="0">
                <a:latin typeface="Century Gothic" panose="020B0502020202020204" pitchFamily="34" charset="0"/>
              </a:rPr>
              <a:t>He shall judge between the nations,</a:t>
            </a:r>
          </a:p>
          <a:p>
            <a:pPr marL="0" indent="0">
              <a:buNone/>
            </a:pPr>
            <a:r>
              <a:rPr lang="en-GB" sz="2600" dirty="0">
                <a:latin typeface="Century Gothic" panose="020B0502020202020204" pitchFamily="34" charset="0"/>
              </a:rPr>
              <a:t>    and shall decide for many peoples;</a:t>
            </a:r>
          </a:p>
          <a:p>
            <a:pPr marL="0" indent="0">
              <a:buNone/>
            </a:pPr>
            <a:r>
              <a:rPr lang="en-GB" sz="2600" dirty="0">
                <a:latin typeface="Century Gothic" panose="020B0502020202020204" pitchFamily="34" charset="0"/>
              </a:rPr>
              <a:t>and they shall beat their swords into plough shares,</a:t>
            </a:r>
          </a:p>
          <a:p>
            <a:pPr marL="0" indent="0">
              <a:buNone/>
            </a:pPr>
            <a:r>
              <a:rPr lang="en-GB" sz="2600" dirty="0">
                <a:latin typeface="Century Gothic" panose="020B0502020202020204" pitchFamily="34" charset="0"/>
              </a:rPr>
              <a:t>    and their spears into pruning-hooks;</a:t>
            </a:r>
          </a:p>
          <a:p>
            <a:pPr marL="0" indent="0">
              <a:buNone/>
            </a:pPr>
            <a:r>
              <a:rPr lang="en-GB" sz="2600" dirty="0">
                <a:latin typeface="Century Gothic" panose="020B0502020202020204" pitchFamily="34" charset="0"/>
              </a:rPr>
              <a:t>nation shall not lift up sword against nation,</a:t>
            </a:r>
          </a:p>
          <a:p>
            <a:pPr marL="0" indent="0">
              <a:buNone/>
            </a:pPr>
            <a:r>
              <a:rPr lang="en-GB" sz="2600" dirty="0">
                <a:latin typeface="Century Gothic" panose="020B0502020202020204" pitchFamily="34" charset="0"/>
              </a:rPr>
              <a:t>    neither shall they learn war any more.</a:t>
            </a:r>
          </a:p>
          <a:p>
            <a:pPr marL="0" indent="0">
              <a:buNone/>
            </a:pPr>
            <a:r>
              <a:rPr lang="en-GB" sz="2400" dirty="0">
                <a:latin typeface="Century Gothic" panose="020B0502020202020204" pitchFamily="34" charset="0"/>
              </a:rPr>
              <a:t>						Isaiah 2:2-4</a:t>
            </a:r>
            <a:endParaRPr lang="en-GB" sz="2400" dirty="0"/>
          </a:p>
        </p:txBody>
      </p:sp>
    </p:spTree>
    <p:extLst>
      <p:ext uri="{BB962C8B-B14F-4D97-AF65-F5344CB8AC3E}">
        <p14:creationId xmlns:p14="http://schemas.microsoft.com/office/powerpoint/2010/main" val="256474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838A9-C725-3B44-88CD-12A87C1F25F7}"/>
              </a:ext>
            </a:extLst>
          </p:cNvPr>
          <p:cNvSpPr>
            <a:spLocks noGrp="1"/>
          </p:cNvSpPr>
          <p:nvPr>
            <p:ph type="title"/>
          </p:nvPr>
        </p:nvSpPr>
        <p:spPr>
          <a:xfrm>
            <a:off x="301625" y="44624"/>
            <a:ext cx="8510588" cy="1325563"/>
          </a:xfrm>
        </p:spPr>
        <p:txBody>
          <a:bodyPr/>
          <a:lstStyle/>
          <a:p>
            <a:r>
              <a:rPr lang="en-GB" sz="4000" dirty="0">
                <a:solidFill>
                  <a:srgbClr val="FFFF00"/>
                </a:solidFill>
                <a:latin typeface="Century Gothic" panose="020B0502020202020204" pitchFamily="34" charset="0"/>
              </a:rPr>
              <a:t>Who said this?</a:t>
            </a:r>
          </a:p>
        </p:txBody>
      </p:sp>
      <p:sp>
        <p:nvSpPr>
          <p:cNvPr id="3" name="Text Placeholder 2">
            <a:extLst>
              <a:ext uri="{FF2B5EF4-FFF2-40B4-BE49-F238E27FC236}">
                <a16:creationId xmlns:a16="http://schemas.microsoft.com/office/drawing/2014/main" id="{06519FB3-254F-9947-8DEE-6B1816386195}"/>
              </a:ext>
            </a:extLst>
          </p:cNvPr>
          <p:cNvSpPr>
            <a:spLocks noGrp="1"/>
          </p:cNvSpPr>
          <p:nvPr>
            <p:ph type="body" sz="half" idx="1"/>
          </p:nvPr>
        </p:nvSpPr>
        <p:spPr>
          <a:xfrm>
            <a:off x="301625" y="1184558"/>
            <a:ext cx="8510588" cy="5507187"/>
          </a:xfrm>
        </p:spPr>
        <p:txBody>
          <a:bodyPr>
            <a:normAutofit fontScale="92500" lnSpcReduction="10000"/>
          </a:bodyPr>
          <a:lstStyle/>
          <a:p>
            <a:pPr marL="0" indent="0">
              <a:lnSpc>
                <a:spcPct val="120000"/>
              </a:lnSpc>
              <a:buNone/>
            </a:pPr>
            <a:r>
              <a:rPr lang="en-GB" sz="2000" dirty="0">
                <a:latin typeface="Century Gothic" panose="020B0502020202020204" pitchFamily="34" charset="0"/>
              </a:rPr>
              <a:t>"First, to set fire to their synagogues or schools … This is to be done in honour of our Lord and of Christendom, so that God might see that we are Christians …” "Second, I advise that their houses also be razed and destroyed.” "Third, I advise that all their prayer books and Talmudic writings, in which such idolatry, lies, cursing, and blasphemy are taught, be taken from them.” "Fourth, I advise that their rabbis be forbidden to teach henceforth on pain of loss of life and limb …” "Fifth, I advise that safe-conduct on the highways be abolished completely for the Jews. For they have no business in the countryside …” "Sixth, I advise that usury be prohibited to them, and that all cash and treasure of silver and gold be taken from them …” "Seventh, I recommend putting a flail, an axe, a hoe, a spade, a distaff, or a spindle into the hands of young, strong Jews and Jewesses and letting them earn their bread in the sweat of their brow … But if we are afraid that they might harm us or our wives, children, servants, cattle, etc., … then let us emulate the common sense of other nations such as France, Spain, Bohemia, etc., … then eject them forever from the country …” Martin Luther</a:t>
            </a:r>
          </a:p>
        </p:txBody>
      </p:sp>
    </p:spTree>
    <p:extLst>
      <p:ext uri="{BB962C8B-B14F-4D97-AF65-F5344CB8AC3E}">
        <p14:creationId xmlns:p14="http://schemas.microsoft.com/office/powerpoint/2010/main" val="2439433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1026"/>
          <p:cNvSpPr>
            <a:spLocks noGrp="1" noRot="1" noChangeArrowheads="1"/>
          </p:cNvSpPr>
          <p:nvPr>
            <p:ph type="title"/>
          </p:nvPr>
        </p:nvSpPr>
        <p:spPr>
          <a:xfrm>
            <a:off x="301625" y="228600"/>
            <a:ext cx="8771409" cy="1325563"/>
          </a:xfrm>
        </p:spPr>
        <p:txBody>
          <a:bodyPr/>
          <a:lstStyle/>
          <a:p>
            <a:r>
              <a:rPr lang="en-US" dirty="0">
                <a:solidFill>
                  <a:srgbClr val="FFFF00"/>
                </a:solidFill>
                <a:latin typeface="Century Gothic" charset="0"/>
                <a:ea typeface="Century Gothic" charset="0"/>
                <a:cs typeface="Century Gothic" charset="0"/>
              </a:rPr>
              <a:t>Entry into Jerusalem</a:t>
            </a:r>
          </a:p>
        </p:txBody>
      </p:sp>
      <p:sp>
        <p:nvSpPr>
          <p:cNvPr id="79875" name="Rectangle 1027"/>
          <p:cNvSpPr>
            <a:spLocks noGrp="1" noRot="1" noChangeArrowheads="1"/>
          </p:cNvSpPr>
          <p:nvPr>
            <p:ph type="body" sz="half" idx="1"/>
          </p:nvPr>
        </p:nvSpPr>
        <p:spPr>
          <a:xfrm>
            <a:off x="179512" y="1661120"/>
            <a:ext cx="4968552" cy="4648200"/>
          </a:xfrm>
        </p:spPr>
        <p:txBody>
          <a:bodyPr/>
          <a:lstStyle/>
          <a:p>
            <a:r>
              <a:rPr lang="en-US" sz="2800" dirty="0">
                <a:latin typeface="Century Gothic" charset="0"/>
                <a:ea typeface="Century Gothic" charset="0"/>
                <a:cs typeface="Century Gothic" charset="0"/>
              </a:rPr>
              <a:t>“Hosanna!” “Blessed is he who comes in the name of the Lord!” “Blessed is the King of Israel!”</a:t>
            </a:r>
          </a:p>
          <a:p>
            <a:r>
              <a:rPr lang="en-US" sz="2800" dirty="0">
                <a:latin typeface="Century Gothic" charset="0"/>
                <a:ea typeface="Century Gothic" charset="0"/>
                <a:cs typeface="Century Gothic" charset="0"/>
              </a:rPr>
              <a:t>“Look how the whole world has gone after him!”</a:t>
            </a:r>
          </a:p>
          <a:p>
            <a:r>
              <a:rPr lang="en-US" sz="2800" dirty="0">
                <a:latin typeface="Century Gothic" charset="0"/>
                <a:ea typeface="Century Gothic" charset="0"/>
                <a:cs typeface="Century Gothic" charset="0"/>
              </a:rPr>
              <a:t>Yet at the same time many even among the leaders believed in him.  </a:t>
            </a:r>
          </a:p>
          <a:p>
            <a:pPr>
              <a:buFont typeface="Wingdings" pitchFamily="96" charset="2"/>
              <a:buNone/>
            </a:pPr>
            <a:r>
              <a:rPr lang="en-US" sz="2000" dirty="0">
                <a:latin typeface="Century Gothic" charset="0"/>
                <a:ea typeface="Century Gothic" charset="0"/>
                <a:cs typeface="Century Gothic" charset="0"/>
              </a:rPr>
              <a:t>			John 12: 13,19,42</a:t>
            </a:r>
          </a:p>
        </p:txBody>
      </p:sp>
      <p:pic>
        <p:nvPicPr>
          <p:cNvPr id="79877" name="Picture 1029" descr="palmsunday"/>
          <p:cNvPicPr>
            <a:picLocks noGrp="1" noChangeAspect="1" noChangeArrowheads="1"/>
          </p:cNvPicPr>
          <p:nvPr>
            <p:ph sz="half" idx="2"/>
          </p:nvPr>
        </p:nvPicPr>
        <p:blipFill>
          <a:blip r:embed="rId3"/>
          <a:srcRect/>
          <a:stretch>
            <a:fillRect/>
          </a:stretch>
        </p:blipFill>
        <p:spPr>
          <a:xfrm>
            <a:off x="5403031" y="1676400"/>
            <a:ext cx="3373744" cy="4422775"/>
          </a:xfrm>
        </p:spPr>
      </p:pic>
    </p:spTree>
    <p:extLst>
      <p:ext uri="{BB962C8B-B14F-4D97-AF65-F5344CB8AC3E}">
        <p14:creationId xmlns:p14="http://schemas.microsoft.com/office/powerpoint/2010/main" val="39794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987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98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987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987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9875">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98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5" grpId="0" build="p"/>
    </p:bldLst>
  </p:timing>
</p:sld>
</file>

<file path=ppt/theme/theme1.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76200" cap="flat" cmpd="sng" algn="ctr">
          <a:solidFill>
            <a:schemeClr val="tx2"/>
          </a:solidFill>
          <a:prstDash val="solid"/>
          <a:round/>
          <a:headEnd type="none" w="med" len="med"/>
          <a:tailEnd type="triangle" w="med" len="med"/>
        </a:ln>
        <a:effectLst>
          <a:outerShdw blurRad="63500" dist="71842"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pitchFamily="-128" charset="0"/>
          </a:defRPr>
        </a:defPPr>
      </a:lstStyle>
    </a:spDef>
    <a:lnDef>
      <a:spPr bwMode="auto">
        <a:xfrm>
          <a:off x="0" y="0"/>
          <a:ext cx="1" cy="1"/>
        </a:xfrm>
        <a:custGeom>
          <a:avLst/>
          <a:gdLst/>
          <a:ahLst/>
          <a:cxnLst/>
          <a:rect l="0" t="0" r="0" b="0"/>
          <a:pathLst/>
        </a:custGeom>
        <a:solidFill>
          <a:schemeClr val="accent1"/>
        </a:solidFill>
        <a:ln w="76200" cap="flat" cmpd="sng" algn="ctr">
          <a:solidFill>
            <a:schemeClr val="tx2"/>
          </a:solidFill>
          <a:prstDash val="solid"/>
          <a:round/>
          <a:headEnd type="none" w="med" len="med"/>
          <a:tailEnd type="triangle" w="med" len="med"/>
        </a:ln>
        <a:effectLst>
          <a:outerShdw blurRad="63500" dist="71842" dir="2700000" algn="ctr" rotWithShape="0">
            <a:schemeClr val="bg2"/>
          </a:outerShdw>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a:ln>
              <a:noFill/>
            </a:ln>
            <a:solidFill>
              <a:schemeClr val="tx1"/>
            </a:solidFill>
            <a:effectLst/>
            <a:latin typeface="Arial" pitchFamily="-128" charset="0"/>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17771</Words>
  <Application>Microsoft Office PowerPoint</Application>
  <PresentationFormat>On-screen Show (4:3)</PresentationFormat>
  <Paragraphs>665</Paragraphs>
  <Slides>72</Slides>
  <Notes>46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Century Gothic</vt:lpstr>
      <vt:lpstr>Franklin Gothic Medium</vt:lpstr>
      <vt:lpstr>Wingdings</vt:lpstr>
      <vt:lpstr>Clouds</vt:lpstr>
      <vt:lpstr>How should one read the gospels?</vt:lpstr>
      <vt:lpstr>Reading critically</vt:lpstr>
      <vt:lpstr>Why are there so many quotes from the prophets</vt:lpstr>
      <vt:lpstr>Teachings of Jesus</vt:lpstr>
      <vt:lpstr>PowerPoint Presentation</vt:lpstr>
      <vt:lpstr>PowerPoint Presentation</vt:lpstr>
      <vt:lpstr>PowerPoint Presentation</vt:lpstr>
      <vt:lpstr>Who said this?</vt:lpstr>
      <vt:lpstr>Entry into Jerusalem</vt:lpstr>
      <vt:lpstr>Which leaders?</vt:lpstr>
      <vt:lpstr>What effect did this have?</vt:lpstr>
      <vt:lpstr>Cleansing the Temple – threat to the priestly establishment</vt:lpstr>
      <vt:lpstr>Other suggestions . . .</vt:lpstr>
      <vt:lpstr>Clash with chief priests</vt:lpstr>
      <vt:lpstr>Parable of the tenants</vt:lpstr>
      <vt:lpstr>PowerPoint Presentation</vt:lpstr>
      <vt:lpstr>What does the parable reference?</vt:lpstr>
      <vt:lpstr>What does this parable mean?</vt:lpstr>
      <vt:lpstr>Chief priests plot against Jesus</vt:lpstr>
      <vt:lpstr>Why did they do this?</vt:lpstr>
      <vt:lpstr>A very real and present risk</vt:lpstr>
      <vt:lpstr>Who was the High Priest?</vt:lpstr>
      <vt:lpstr>What is the problem here?</vt:lpstr>
      <vt:lpstr>Judas sets up a meeting with Jesus</vt:lpstr>
      <vt:lpstr>What did Jesus know?</vt:lpstr>
      <vt:lpstr>Prayer in Gethsemane</vt:lpstr>
      <vt:lpstr>Jesus arrested</vt:lpstr>
      <vt:lpstr>The trials of Jesus</vt:lpstr>
      <vt:lpstr>Judas response to what happens</vt:lpstr>
      <vt:lpstr>The place of Judas in Christian thought</vt:lpstr>
      <vt:lpstr>Jesus in front of Pontius Pilate</vt:lpstr>
      <vt:lpstr>Who was Pilate?</vt:lpstr>
      <vt:lpstr>Jesus or Barabbas?</vt:lpstr>
      <vt:lpstr>Jesus or Barabbas?</vt:lpstr>
      <vt:lpstr>Likely? </vt:lpstr>
      <vt:lpstr>The blood curse</vt:lpstr>
      <vt:lpstr>What just happened?</vt:lpstr>
      <vt:lpstr>An interpolation </vt:lpstr>
      <vt:lpstr>Why? </vt:lpstr>
      <vt:lpstr>Melito of Sardis (d.180)</vt:lpstr>
      <vt:lpstr>Jews blamed for murder of Jesus</vt:lpstr>
      <vt:lpstr>Accusation of deicide</vt:lpstr>
      <vt:lpstr>PowerPoint Presentation</vt:lpstr>
      <vt:lpstr>Who actually killed Jesus?</vt:lpstr>
      <vt:lpstr>The Jews blamed</vt:lpstr>
      <vt:lpstr>The crucifixion of Christ</vt:lpstr>
      <vt:lpstr>What were Jesus’ last words?</vt:lpstr>
      <vt:lpstr>The harrowing of hell</vt:lpstr>
      <vt:lpstr>Resurrection</vt:lpstr>
      <vt:lpstr>What happened at the resurrection?</vt:lpstr>
      <vt:lpstr>Shroud of Turin</vt:lpstr>
      <vt:lpstr>Shroud of Turin in negative</vt:lpstr>
      <vt:lpstr>The face of Jesus?</vt:lpstr>
      <vt:lpstr>Why do Christians believe the crucifixion was God’s will?</vt:lpstr>
      <vt:lpstr>PowerPoint Presentation</vt:lpstr>
      <vt:lpstr>PowerPoint Presentation</vt:lpstr>
      <vt:lpstr>PowerPoint Presentation</vt:lpstr>
      <vt:lpstr>How did Jesus relate to them?</vt:lpstr>
      <vt:lpstr>What happened at Pentecost?</vt:lpstr>
      <vt:lpstr>Spiritual salvation</vt:lpstr>
      <vt:lpstr>Destruction of Jerusalem and Israel</vt:lpstr>
      <vt:lpstr>Building of Rome</vt:lpstr>
      <vt:lpstr>2nd Jewish revolt</vt:lpstr>
      <vt:lpstr>Parting of the ways</vt:lpstr>
      <vt:lpstr>Parting of the ways</vt:lpstr>
      <vt:lpstr>Parting of the ways</vt:lpstr>
      <vt:lpstr>Parting of the ways</vt:lpstr>
      <vt:lpstr>Parting of the ways</vt:lpstr>
      <vt:lpstr>Conclusion </vt:lpstr>
      <vt:lpstr>Maybe . . .</vt:lpstr>
      <vt:lpstr>And then . . .</vt:lpstr>
      <vt:lpstr>PowerPoint Presentation</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should one read the gospels?</dc:title>
  <dc:creator>Chris Le Bas</dc:creator>
  <cp:lastModifiedBy>Chris Le Bas</cp:lastModifiedBy>
  <cp:revision>1</cp:revision>
  <dcterms:created xsi:type="dcterms:W3CDTF">2022-08-20T11:01:16Z</dcterms:created>
  <dcterms:modified xsi:type="dcterms:W3CDTF">2022-08-20T11:02:04Z</dcterms:modified>
</cp:coreProperties>
</file>